
<file path=[Content_Types].xml><?xml version="1.0" encoding="utf-8"?>
<Types xmlns="http://schemas.openxmlformats.org/package/2006/content-types">
  <Override PartName="/ppt/slides/slide14.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49.xml" ContentType="application/vnd.openxmlformats-officedocument.presentationml.slide+xml"/>
  <Override PartName="/ppt/notesSlides/notesSlide30.xml" ContentType="application/vnd.openxmlformats-officedocument.presentationml.notesSlide+xml"/>
  <Default Extension="bin" ContentType="application/vnd.openxmlformats-officedocument.presentationml.printerSettings"/>
  <Override PartName="/ppt/notesSlides/notesSlide13.xml" ContentType="application/vnd.openxmlformats-officedocument.presentationml.notesSlide+xml"/>
  <Override PartName="/ppt/notesSlides/notesSlide29.xml" ContentType="application/vnd.openxmlformats-officedocument.presentationml.notesSlide+xml"/>
  <Override PartName="/ppt/notesSlides/notesSlide2.xml" ContentType="application/vnd.openxmlformats-officedocument.presentationml.notesSlide+xml"/>
  <Override PartName="/ppt/slides/slide18.xml" ContentType="application/vnd.openxmlformats-officedocument.presentationml.slide+xml"/>
  <Override PartName="/ppt/slides/slide37.xml" ContentType="application/vnd.openxmlformats-officedocument.presentationml.slide+xml"/>
  <Override PartName="/ppt/notesSlides/notesSlide48.xml" ContentType="application/vnd.openxmlformats-officedocument.presentationml.notesSlide+xml"/>
  <Override PartName="/ppt/slides/slide3.xml" ContentType="application/vnd.openxmlformats-officedocument.presentationml.slide+xml"/>
  <Override PartName="/ppt/notesSlides/notesSlide34.xml" ContentType="application/vnd.openxmlformats-officedocument.presentationml.notesSlide+xml"/>
  <Override PartName="/ppt/slideLayouts/slideLayout1.xml" ContentType="application/vnd.openxmlformats-officedocument.presentationml.slideLayout+xml"/>
  <Override PartName="/ppt/slides/slide23.xml" ContentType="application/vnd.openxmlformats-officedocument.presentationml.slide+xml"/>
  <Override PartName="/ppt/slides/slide42.xml" ContentType="application/vnd.openxmlformats-officedocument.presentationml.slide+xml"/>
  <Override PartName="/ppt/theme/theme1.xml" ContentType="application/vnd.openxmlformats-officedocument.theme+xml"/>
  <Override PartName="/ppt/slideLayouts/slideLayout10.xml" ContentType="application/vnd.openxmlformats-officedocument.presentationml.slideLayout+xml"/>
  <Override PartName="/ppt/notesSlides/notesSlide17.xml" ContentType="application/vnd.openxmlformats-officedocument.presentationml.notesSlide+xml"/>
  <Override PartName="/ppt/notesSlides/notesSlide36.xml" ContentType="application/vnd.openxmlformats-officedocument.presentationml.notesSlide+xml"/>
  <Override PartName="/ppt/notesSlides/notesSlide6.xml" ContentType="application/vnd.openxmlformats-officedocument.presentationml.notesSlide+xml"/>
  <Override PartName="/ppt/notesSlides/notesSlide22.xml" ContentType="application/vnd.openxmlformats-officedocument.presentationml.notesSlide+xml"/>
  <Override PartName="/ppt/slides/slide7.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27.xml" ContentType="application/vnd.openxmlformats-officedocument.presentationml.slide+xml"/>
  <Override PartName="/ppt/slides/slide11.xml" ContentType="application/vnd.openxmlformats-officedocument.presentationml.slide+xml"/>
  <Override PartName="/ppt/slides/slide46.xml" ContentType="application/vnd.openxmlformats-officedocument.presentationml.slide+xml"/>
  <Override PartName="/ppt/notesSlides/notesSlide41.xml" ContentType="application/vnd.openxmlformats-officedocument.presentationml.notesSlide+xml"/>
  <Override PartName="/ppt/notesSlides/notesSlide8.xml" ContentType="application/vnd.openxmlformats-officedocument.presentationml.notesSlide+xml"/>
  <Override PartName="/ppt/notesSlides/notesSlide26.xml" ContentType="application/vnd.openxmlformats-officedocument.presentationml.notesSlide+xml"/>
  <Override PartName="/ppt/notesSlides/notesSlide45.xml" ContentType="application/vnd.openxmlformats-officedocument.presentationml.notes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15.xml" ContentType="application/vnd.openxmlformats-officedocument.presentationml.slide+xml"/>
  <Override PartName="/ppt/notesSlides/notesSlide31.xml" ContentType="application/vnd.openxmlformats-officedocument.presentationml.notesSlide+xml"/>
  <Override PartName="/ppt/slides/slide20.xml" ContentType="application/vnd.openxmlformats-officedocument.presentationml.slide+xml"/>
  <Override PartName="/ppt/presProps.xml" ContentType="application/vnd.openxmlformats-officedocument.presentationml.presProps+xml"/>
  <Override PartName="/ppt/notesSlides/notesSlide14.xml" ContentType="application/vnd.openxmlformats-officedocument.presentationml.notesSlide+xml"/>
  <Override PartName="/ppt/notesSlides/notesSlide3.xml" ContentType="application/vnd.openxmlformats-officedocument.presentationml.notesSlide+xml"/>
  <Override PartName="/ppt/slides/slide19.xml" ContentType="application/vnd.openxmlformats-officedocument.presentationml.slide+xml"/>
  <Override PartName="/ppt/slides/slide38.xml" ContentType="application/vnd.openxmlformats-officedocument.presentationml.slide+xml"/>
  <Override PartName="/ppt/notesSlides/notesSlide49.xml" ContentType="application/vnd.openxmlformats-officedocument.presentationml.notesSlide+xml"/>
  <Override PartName="/ppt/slides/slide4.xml" ContentType="application/vnd.openxmlformats-officedocument.presentationml.slide+xml"/>
  <Override PartName="/ppt/notesSlides/notesSlide35.xml" ContentType="application/vnd.openxmlformats-officedocument.presentationml.notesSlide+xml"/>
  <Override PartName="/ppt/slideLayouts/slideLayout2.xml" ContentType="application/vnd.openxmlformats-officedocument.presentationml.slideLayout+xml"/>
  <Override PartName="/ppt/slides/slide24.xml" ContentType="application/vnd.openxmlformats-officedocument.presentationml.slide+xml"/>
  <Override PartName="/ppt/slides/slide43.xml" ContentType="application/vnd.openxmlformats-officedocument.presentationml.slide+xml"/>
  <Override PartName="/ppt/theme/theme2.xml" ContentType="application/vnd.openxmlformats-officedocument.theme+xml"/>
  <Override PartName="/ppt/handoutMasters/handoutMaster1.xml" ContentType="application/vnd.openxmlformats-officedocument.presentationml.handoutMaster+xml"/>
  <Override PartName="/ppt/notesSlides/notesSlide18.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Default Extension="jpeg" ContentType="image/jpeg"/>
  <Override PartName="/ppt/notesSlides/notesSlide23.xml" ContentType="application/vnd.openxmlformats-officedocument.presentationml.notesSlide+xml"/>
  <Override PartName="/ppt/slides/slide8.xml" ContentType="application/vnd.openxmlformats-officedocument.presentationml.slide+xml"/>
  <Override PartName="/ppt/slides/slide12.xml" ContentType="application/vnd.openxmlformats-officedocument.presentationml.slide+xml"/>
  <Override PartName="/ppt/notesSlides/notesSlide42.xml" ContentType="application/vnd.openxmlformats-officedocument.presentationml.notesSlide+xml"/>
  <Override PartName="/ppt/slides/slide28.xml" ContentType="application/vnd.openxmlformats-officedocument.presentationml.slide+xml"/>
  <Override PartName="/ppt/slides/slide47.xml" ContentType="application/vnd.openxmlformats-officedocument.presentationml.slide+xml"/>
  <Override PartName="/ppt/slideLayouts/slideLayout6.xml" ContentType="application/vnd.openxmlformats-officedocument.presentationml.slideLayout+xml"/>
  <Override PartName="/ppt/slides/slide31.xml" ContentType="application/vnd.openxmlformats-officedocument.presentationml.slide+xml"/>
  <Override PartName="/ppt/notesSlides/notesSlide9.xml" ContentType="application/vnd.openxmlformats-officedocument.presentationml.notesSlide+xml"/>
  <Default Extension="emf" ContentType="image/x-emf"/>
  <Override PartName="/ppt/notesSlides/notesSlide11.xml" ContentType="application/vnd.openxmlformats-officedocument.presentationml.notesSlide+xml"/>
  <Default Extension="rels" ContentType="application/vnd.openxmlformats-package.relationships+xml"/>
  <Override PartName="/ppt/notesSlides/notesSlide27.xml" ContentType="application/vnd.openxmlformats-officedocument.presentationml.notesSlide+xml"/>
  <Override PartName="/ppt/notesSlides/notesSlide46.xml" ContentType="application/vnd.openxmlformats-officedocument.presentationml.notesSlide+xml"/>
  <Override PartName="/ppt/slides/slide16.xml" ContentType="application/vnd.openxmlformats-officedocument.presentationml.slide+xml"/>
  <Override PartName="/ppt/slides/slide35.xml" ContentType="application/vnd.openxmlformats-officedocument.presentationml.slide+xml"/>
  <Override PartName="/ppt/slides/slide1.xml" ContentType="application/vnd.openxmlformats-officedocument.presentationml.slide+xml"/>
  <Override PartName="/ppt/notesSlides/notesSlide32.xml" ContentType="application/vnd.openxmlformats-officedocument.presentationml.notesSlide+xml"/>
  <Override PartName="/ppt/slides/slide21.xml" ContentType="application/vnd.openxmlformats-officedocument.presentationml.slide+xml"/>
  <Override PartName="/ppt/slides/slide40.xml" ContentType="application/vnd.openxmlformats-officedocument.presentationml.slide+xml"/>
  <Override PartName="/ppt/notesSlides/notesSlide15.xml" ContentType="application/vnd.openxmlformats-officedocument.presentationml.notesSlide+xml"/>
  <Override PartName="/ppt/notesSlides/notesSlide4.xml" ContentType="application/vnd.openxmlformats-officedocument.presentationml.notesSlide+xml"/>
  <Override PartName="/ppt/slides/slide39.xml" ContentType="application/vnd.openxmlformats-officedocument.presentationml.slide+xml"/>
  <Override PartName="/ppt/notesSlides/notesSlide20.xml" ContentType="application/vnd.openxmlformats-officedocument.presentationml.notes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s/slide25.xml" ContentType="application/vnd.openxmlformats-officedocument.presentationml.slide+xml"/>
  <Override PartName="/ppt/slides/slide44.xml" ContentType="application/vnd.openxmlformats-officedocument.presentationml.slide+xml"/>
  <Override PartName="/ppt/theme/theme3.xml" ContentType="application/vnd.openxmlformats-officedocument.theme+xml"/>
  <Override PartName="/ppt/notesSlides/notesSlide19.xml" ContentType="application/vnd.openxmlformats-officedocument.presentationml.notesSlide+xml"/>
  <Override PartName="/ppt/notesSlides/notesSlide38.xml" ContentType="application/vnd.openxmlformats-officedocument.presentationml.notesSlide+xml"/>
  <Override PartName="/ppt/notesSlides/notesSlide24.xml" ContentType="application/vnd.openxmlformats-officedocument.presentationml.notesSlide+xml"/>
  <Override PartName="/ppt/slides/slide9.xml" ContentType="application/vnd.openxmlformats-officedocument.presentationml.slide+xml"/>
  <Override PartName="/ppt/slides/slide13.xml" ContentType="application/vnd.openxmlformats-officedocument.presentationml.slide+xml"/>
  <Default Extension="xml" ContentType="application/xml"/>
  <Override PartName="/ppt/tableStyles.xml" ContentType="application/vnd.openxmlformats-officedocument.presentationml.tableStyles+xml"/>
  <Override PartName="/ppt/slides/slide48.xml" ContentType="application/vnd.openxmlformats-officedocument.presentationml.slide+xml"/>
  <Override PartName="/ppt/notesSlides/notesSlide43.xml" ContentType="application/vnd.openxmlformats-officedocument.presentationml.notesSlide+xml"/>
  <Override PartName="/ppt/notesSlides/notesSlide10.xml" ContentType="application/vnd.openxmlformats-officedocument.presentationml.notesSlide+xml"/>
  <Override PartName="/ppt/slideLayouts/slideLayout7.xml" ContentType="application/vnd.openxmlformats-officedocument.presentationml.slideLayout+xml"/>
  <Override PartName="/ppt/slides/slide32.xml" ContentType="application/vnd.openxmlformats-officedocument.presentationml.slide+xml"/>
  <Override PartName="/ppt/viewProps.xml" ContentType="application/vnd.openxmlformats-officedocument.presentationml.viewProps+xml"/>
  <Override PartName="/ppt/slides/slide29.xml" ContentType="application/vnd.openxmlformats-officedocument.presentationml.slide+xml"/>
  <Override PartName="/docProps/app.xml" ContentType="application/vnd.openxmlformats-officedocument.extended-properties+xml"/>
  <Override PartName="/ppt/notesMasters/notesMaster1.xml" ContentType="application/vnd.openxmlformats-officedocument.presentationml.notesMaster+xml"/>
  <Override PartName="/ppt/notesSlides/notesSlide12.xml" ContentType="application/vnd.openxmlformats-officedocument.presentationml.notesSlide+xml"/>
  <Override PartName="/ppt/notesSlides/notesSlide28.xml" ContentType="application/vnd.openxmlformats-officedocument.presentationml.notesSlide+xml"/>
  <Override PartName="/ppt/notesSlides/notesSlide1.xml" ContentType="application/vnd.openxmlformats-officedocument.presentationml.notesSlide+xml"/>
  <Override PartName="/ppt/slides/slide17.xml" ContentType="application/vnd.openxmlformats-officedocument.presentationml.slide+xml"/>
  <Override PartName="/ppt/slides/slide36.xml" ContentType="application/vnd.openxmlformats-officedocument.presentationml.slide+xml"/>
  <Override PartName="/ppt/presentation.xml" ContentType="application/vnd.openxmlformats-officedocument.presentationml.presentation.main+xml"/>
  <Override PartName="/ppt/notesSlides/notesSlide47.xml" ContentType="application/vnd.openxmlformats-officedocument.presentationml.notesSlide+xml"/>
  <Override PartName="/ppt/slides/slide2.xml" ContentType="application/vnd.openxmlformats-officedocument.presentationml.slide+xml"/>
  <Override PartName="/ppt/notesSlides/notesSlide33.xml" ContentType="application/vnd.openxmlformats-officedocument.presentationml.notesSlide+xml"/>
  <Override PartName="/ppt/slides/slide22.xml" ContentType="application/vnd.openxmlformats-officedocument.presentationml.slide+xml"/>
  <Override PartName="/ppt/slides/slide41.xml" ContentType="application/vnd.openxmlformats-officedocument.presentationml.slide+xml"/>
  <Override PartName="/ppt/notesSlides/notesSlide16.xml" ContentType="application/vnd.openxmlformats-officedocument.presentationml.notesSlide+xml"/>
  <Override PartName="/ppt/notesSlides/notesSlide5.xml" ContentType="application/vnd.openxmlformats-officedocument.presentationml.notesSlide+xml"/>
  <Override PartName="/ppt/notesSlides/notesSlide21.xml" ContentType="application/vnd.openxmlformats-officedocument.presentationml.notesSlide+xml"/>
  <Override PartName="/ppt/notesSlides/notesSlide40.xml" ContentType="application/vnd.openxmlformats-officedocument.presentationml.notesSlide+xml"/>
  <Override PartName="/ppt/slideLayouts/slideLayout4.xml" ContentType="application/vnd.openxmlformats-officedocument.presentationml.slideLayout+xml"/>
  <Override PartName="/ppt/slides/slide10.xml" ContentType="application/vnd.openxmlformats-officedocument.presentationml.slide+xml"/>
  <Override PartName="/ppt/slides/slide26.xml" ContentType="application/vnd.openxmlformats-officedocument.presentationml.slide+xml"/>
  <Override PartName="/ppt/slides/slide45.xml" ContentType="application/vnd.openxmlformats-officedocument.presentationml.slide+xml"/>
  <Override PartName="/ppt/slides/slide6.xml" ContentType="application/vnd.openxmlformats-officedocument.presentationml.slide+xml"/>
  <Override PartName="/docProps/custom.xml" ContentType="application/vnd.openxmlformats-officedocument.custom-properties+xml"/>
  <Override PartName="/ppt/notesSlides/notesSlide39.xml" ContentType="application/vnd.openxmlformats-officedocument.presentationml.notesSlide+xml"/>
  <Default Extension="png" ContentType="image/png"/>
  <Override PartName="/ppt/notesSlides/notesSlide25.xml" ContentType="application/vnd.openxmlformats-officedocument.presentationml.notesSlide+xml"/>
  <Override PartName="/ppt/notesSlides/notesSlide4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83" r:id="rId1"/>
  </p:sldMasterIdLst>
  <p:notesMasterIdLst>
    <p:notesMasterId r:id="rId51"/>
  </p:notesMasterIdLst>
  <p:handoutMasterIdLst>
    <p:handoutMasterId r:id="rId52"/>
  </p:handoutMasterIdLst>
  <p:sldIdLst>
    <p:sldId id="300" r:id="rId2"/>
    <p:sldId id="301" r:id="rId3"/>
    <p:sldId id="302" r:id="rId4"/>
    <p:sldId id="325" r:id="rId5"/>
    <p:sldId id="321" r:id="rId6"/>
    <p:sldId id="289" r:id="rId7"/>
    <p:sldId id="326" r:id="rId8"/>
    <p:sldId id="343" r:id="rId9"/>
    <p:sldId id="327" r:id="rId10"/>
    <p:sldId id="312" r:id="rId11"/>
    <p:sldId id="313" r:id="rId12"/>
    <p:sldId id="315" r:id="rId13"/>
    <p:sldId id="316" r:id="rId14"/>
    <p:sldId id="256" r:id="rId15"/>
    <p:sldId id="303" r:id="rId16"/>
    <p:sldId id="304" r:id="rId17"/>
    <p:sldId id="272" r:id="rId18"/>
    <p:sldId id="307" r:id="rId19"/>
    <p:sldId id="274" r:id="rId20"/>
    <p:sldId id="330" r:id="rId21"/>
    <p:sldId id="333" r:id="rId22"/>
    <p:sldId id="342" r:id="rId23"/>
    <p:sldId id="328" r:id="rId24"/>
    <p:sldId id="329" r:id="rId25"/>
    <p:sldId id="351" r:id="rId26"/>
    <p:sldId id="332" r:id="rId27"/>
    <p:sldId id="331" r:id="rId28"/>
    <p:sldId id="275" r:id="rId29"/>
    <p:sldId id="334" r:id="rId30"/>
    <p:sldId id="337" r:id="rId31"/>
    <p:sldId id="344" r:id="rId32"/>
    <p:sldId id="352" r:id="rId33"/>
    <p:sldId id="278" r:id="rId34"/>
    <p:sldId id="279" r:id="rId35"/>
    <p:sldId id="280" r:id="rId36"/>
    <p:sldId id="353" r:id="rId37"/>
    <p:sldId id="277" r:id="rId38"/>
    <p:sldId id="338" r:id="rId39"/>
    <p:sldId id="336" r:id="rId40"/>
    <p:sldId id="349" r:id="rId41"/>
    <p:sldId id="350" r:id="rId42"/>
    <p:sldId id="341" r:id="rId43"/>
    <p:sldId id="354" r:id="rId44"/>
    <p:sldId id="340" r:id="rId45"/>
    <p:sldId id="345" r:id="rId46"/>
    <p:sldId id="346" r:id="rId47"/>
    <p:sldId id="347" r:id="rId48"/>
    <p:sldId id="348" r:id="rId49"/>
    <p:sldId id="288" r:id="rId50"/>
  </p:sldIdLst>
  <p:sldSz cx="9144000" cy="6858000" type="screen4x3"/>
  <p:notesSz cx="6858000" cy="9236075"/>
  <p:custShowLst>
    <p:custShow name="java" id="0">
      <p:sldLst>
        <p:sld r:id="rId4"/>
        <p:sld r:id="rId5"/>
        <p:sld r:id="rId6"/>
        <p:sld r:id="rId7"/>
        <p:sld r:id="rId8"/>
        <p:sld r:id="rId9"/>
        <p:sld r:id="rId10"/>
      </p:sldLst>
    </p:custShow>
    <p:custShow name="javaGUI" id="1">
      <p:sldLst>
        <p:sld r:id="rId15"/>
      </p:sldLst>
    </p:custShow>
    <p:custShow name="integration" id="2">
      <p:sldLst/>
    </p:custShow>
    <p:custShow name="guiExample" id="3">
      <p:sldLst>
        <p:sld r:id="rId16"/>
        <p:sld r:id="rId17"/>
      </p:sldLst>
    </p:custShow>
    <p:custShow name="guiDesign" id="4">
      <p:sldLst>
        <p:sld r:id="rId18"/>
        <p:sld r:id="rId19"/>
      </p:sldLst>
    </p:custShow>
    <p:custShow name="guiImplementation" id="5">
      <p:sldLst>
        <p:sld r:id="rId20"/>
        <p:sld r:id="rId23"/>
        <p:sld r:id="rId21"/>
        <p:sld r:id="rId22"/>
        <p:sld r:id="rId24"/>
        <p:sld r:id="rId25"/>
        <p:sld r:id="rId27"/>
        <p:sld r:id="rId28"/>
        <p:sld r:id="rId29"/>
        <p:sld r:id="rId30"/>
        <p:sld r:id="rId31"/>
        <p:sld r:id="rId32"/>
        <p:sld r:id="rId34"/>
        <p:sld r:id="rId35"/>
        <p:sld r:id="rId36"/>
        <p:sld r:id="rId38"/>
        <p:sld r:id="rId39"/>
        <p:sld r:id="rId40"/>
        <p:sld r:id="rId41"/>
        <p:sld r:id="rId42"/>
        <p:sld r:id="rId43"/>
        <p:sld r:id="rId45"/>
        <p:sld r:id="rId46"/>
        <p:sld r:id="rId47"/>
        <p:sld r:id="rId48"/>
        <p:sld r:id="rId49"/>
      </p:sldLst>
    </p:custShow>
    <p:custShow name="javadoc" id="6">
      <p:sldLst>
        <p:sld r:id="rId11"/>
        <p:sld r:id="rId12"/>
        <p:sld r:id="rId13"/>
        <p:sld r:id="rId14"/>
      </p:sldLst>
    </p:custShow>
    <p:custShow name="interactiveComputing" id="7">
      <p:sldLst>
        <p:sld r:id="rId50"/>
      </p:sldLst>
    </p:custShow>
  </p:custShow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showPr>
  <p:clrMru>
    <a:srgbClr val="F8F8F8"/>
    <a:srgbClr val="C0C0C0"/>
    <a:srgbClr val="00B3F2"/>
    <a:srgbClr val="C8C86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vertBarState="maximized">
    <p:restoredLeft sz="19110" autoAdjust="0"/>
    <p:restoredTop sz="70266" autoAdjust="0"/>
  </p:normalViewPr>
  <p:slideViewPr>
    <p:cSldViewPr>
      <p:cViewPr varScale="1">
        <p:scale>
          <a:sx n="78" d="100"/>
          <a:sy n="78" d="100"/>
        </p:scale>
        <p:origin x="-1040"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696"/>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notesMaster" Target="notesMasters/notesMaster1.xml"/><Relationship Id="rId52" Type="http://schemas.openxmlformats.org/officeDocument/2006/relationships/handoutMaster" Target="handoutMasters/handoutMaster1.xml"/><Relationship Id="rId53" Type="http://schemas.openxmlformats.org/officeDocument/2006/relationships/printerSettings" Target="printerSettings/printerSettings1.bin"/><Relationship Id="rId54" Type="http://schemas.openxmlformats.org/officeDocument/2006/relationships/presProps" Target="presProps.xml"/><Relationship Id="rId55" Type="http://schemas.openxmlformats.org/officeDocument/2006/relationships/viewProps" Target="viewProps.xml"/><Relationship Id="rId56" Type="http://schemas.openxmlformats.org/officeDocument/2006/relationships/theme" Target="theme/theme1.xml"/><Relationship Id="rId57"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2" y="0"/>
            <a:ext cx="2971800" cy="461804"/>
          </a:xfrm>
          <a:prstGeom prst="rect">
            <a:avLst/>
          </a:prstGeom>
          <a:noFill/>
          <a:ln w="9525">
            <a:noFill/>
            <a:miter lim="800000"/>
            <a:headEnd/>
            <a:tailEnd/>
          </a:ln>
          <a:effectLst/>
        </p:spPr>
        <p:txBody>
          <a:bodyPr vert="horz" wrap="square" lIns="91940" tIns="45969" rIns="91940" bIns="45969" numCol="1" anchor="t" anchorCtr="0" compatLnSpc="1">
            <a:prstTxWarp prst="textNoShape">
              <a:avLst/>
            </a:prstTxWarp>
          </a:bodyPr>
          <a:lstStyle>
            <a:lvl1pPr>
              <a:defRPr sz="1200">
                <a:latin typeface="Times New Roman" pitchFamily="18" charset="0"/>
              </a:defRPr>
            </a:lvl1pPr>
          </a:lstStyle>
          <a:p>
            <a:endParaRPr lang="en-US"/>
          </a:p>
        </p:txBody>
      </p:sp>
      <p:sp>
        <p:nvSpPr>
          <p:cNvPr id="12291" name="Rectangle 3"/>
          <p:cNvSpPr>
            <a:spLocks noGrp="1" noChangeArrowheads="1"/>
          </p:cNvSpPr>
          <p:nvPr>
            <p:ph type="dt" sz="quarter" idx="1"/>
          </p:nvPr>
        </p:nvSpPr>
        <p:spPr bwMode="auto">
          <a:xfrm>
            <a:off x="3886200" y="0"/>
            <a:ext cx="2971800" cy="461804"/>
          </a:xfrm>
          <a:prstGeom prst="rect">
            <a:avLst/>
          </a:prstGeom>
          <a:noFill/>
          <a:ln w="9525">
            <a:noFill/>
            <a:miter lim="800000"/>
            <a:headEnd/>
            <a:tailEnd/>
          </a:ln>
          <a:effectLst/>
        </p:spPr>
        <p:txBody>
          <a:bodyPr vert="horz" wrap="square" lIns="91940" tIns="45969" rIns="91940" bIns="45969" numCol="1" anchor="t" anchorCtr="0" compatLnSpc="1">
            <a:prstTxWarp prst="textNoShape">
              <a:avLst/>
            </a:prstTxWarp>
          </a:bodyPr>
          <a:lstStyle>
            <a:lvl1pPr algn="r">
              <a:defRPr sz="1200">
                <a:latin typeface="Times New Roman" pitchFamily="18" charset="0"/>
              </a:defRPr>
            </a:lvl1pPr>
          </a:lstStyle>
          <a:p>
            <a:endParaRPr lang="en-US"/>
          </a:p>
        </p:txBody>
      </p:sp>
      <p:sp>
        <p:nvSpPr>
          <p:cNvPr id="12292" name="Rectangle 4"/>
          <p:cNvSpPr>
            <a:spLocks noGrp="1" noChangeArrowheads="1"/>
          </p:cNvSpPr>
          <p:nvPr>
            <p:ph type="ftr" sz="quarter" idx="2"/>
          </p:nvPr>
        </p:nvSpPr>
        <p:spPr bwMode="auto">
          <a:xfrm>
            <a:off x="2" y="8774273"/>
            <a:ext cx="2971800" cy="461804"/>
          </a:xfrm>
          <a:prstGeom prst="rect">
            <a:avLst/>
          </a:prstGeom>
          <a:noFill/>
          <a:ln w="9525">
            <a:noFill/>
            <a:miter lim="800000"/>
            <a:headEnd/>
            <a:tailEnd/>
          </a:ln>
          <a:effectLst/>
        </p:spPr>
        <p:txBody>
          <a:bodyPr vert="horz" wrap="square" lIns="91940" tIns="45969" rIns="91940" bIns="45969" numCol="1" anchor="b" anchorCtr="0" compatLnSpc="1">
            <a:prstTxWarp prst="textNoShape">
              <a:avLst/>
            </a:prstTxWarp>
          </a:bodyPr>
          <a:lstStyle>
            <a:lvl1pPr>
              <a:defRPr sz="1200">
                <a:latin typeface="Times New Roman" pitchFamily="18" charset="0"/>
              </a:defRPr>
            </a:lvl1pPr>
          </a:lstStyle>
          <a:p>
            <a:endParaRPr lang="en-US"/>
          </a:p>
        </p:txBody>
      </p:sp>
      <p:sp>
        <p:nvSpPr>
          <p:cNvPr id="12293" name="Rectangle 5"/>
          <p:cNvSpPr>
            <a:spLocks noGrp="1" noChangeArrowheads="1"/>
          </p:cNvSpPr>
          <p:nvPr>
            <p:ph type="sldNum" sz="quarter" idx="3"/>
          </p:nvPr>
        </p:nvSpPr>
        <p:spPr bwMode="auto">
          <a:xfrm>
            <a:off x="3886200" y="8774273"/>
            <a:ext cx="2971800" cy="461804"/>
          </a:xfrm>
          <a:prstGeom prst="rect">
            <a:avLst/>
          </a:prstGeom>
          <a:noFill/>
          <a:ln w="9525">
            <a:noFill/>
            <a:miter lim="800000"/>
            <a:headEnd/>
            <a:tailEnd/>
          </a:ln>
          <a:effectLst/>
        </p:spPr>
        <p:txBody>
          <a:bodyPr vert="horz" wrap="square" lIns="91940" tIns="45969" rIns="91940" bIns="45969" numCol="1" anchor="b" anchorCtr="0" compatLnSpc="1">
            <a:prstTxWarp prst="textNoShape">
              <a:avLst/>
            </a:prstTxWarp>
          </a:bodyPr>
          <a:lstStyle>
            <a:lvl1pPr algn="r">
              <a:defRPr sz="1200">
                <a:latin typeface="Times New Roman" pitchFamily="18" charset="0"/>
              </a:defRPr>
            </a:lvl1pPr>
          </a:lstStyle>
          <a:p>
            <a:fld id="{7905D58F-3774-4D0E-AB0C-44405F3C9717}"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 y="0"/>
            <a:ext cx="2971800" cy="461804"/>
          </a:xfrm>
          <a:prstGeom prst="rect">
            <a:avLst/>
          </a:prstGeom>
          <a:noFill/>
          <a:ln w="9525">
            <a:noFill/>
            <a:miter lim="800000"/>
            <a:headEnd/>
            <a:tailEnd/>
          </a:ln>
          <a:effectLst/>
        </p:spPr>
        <p:txBody>
          <a:bodyPr vert="horz" wrap="square" lIns="91940" tIns="45969" rIns="91940" bIns="45969" numCol="1" anchor="t" anchorCtr="0" compatLnSpc="1">
            <a:prstTxWarp prst="textNoShape">
              <a:avLst/>
            </a:prstTxWarp>
          </a:bodyPr>
          <a:lstStyle>
            <a:lvl1pPr>
              <a:defRPr sz="1200">
                <a:latin typeface="Times New Roman" pitchFamily="18" charset="0"/>
              </a:defRPr>
            </a:lvl1pPr>
          </a:lstStyle>
          <a:p>
            <a:endParaRPr lang="en-US"/>
          </a:p>
        </p:txBody>
      </p:sp>
      <p:sp>
        <p:nvSpPr>
          <p:cNvPr id="3075" name="Rectangle 3"/>
          <p:cNvSpPr>
            <a:spLocks noGrp="1" noChangeArrowheads="1"/>
          </p:cNvSpPr>
          <p:nvPr>
            <p:ph type="dt" idx="1"/>
          </p:nvPr>
        </p:nvSpPr>
        <p:spPr bwMode="auto">
          <a:xfrm>
            <a:off x="3886200" y="0"/>
            <a:ext cx="2971800" cy="461804"/>
          </a:xfrm>
          <a:prstGeom prst="rect">
            <a:avLst/>
          </a:prstGeom>
          <a:noFill/>
          <a:ln w="9525">
            <a:noFill/>
            <a:miter lim="800000"/>
            <a:headEnd/>
            <a:tailEnd/>
          </a:ln>
          <a:effectLst/>
        </p:spPr>
        <p:txBody>
          <a:bodyPr vert="horz" wrap="square" lIns="91940" tIns="45969" rIns="91940" bIns="45969" numCol="1" anchor="t" anchorCtr="0" compatLnSpc="1">
            <a:prstTxWarp prst="textNoShape">
              <a:avLst/>
            </a:prstTxWarp>
          </a:bodyPr>
          <a:lstStyle>
            <a:lvl1pPr algn="r">
              <a:defRPr sz="1200">
                <a:latin typeface="Times New Roman" pitchFamily="18" charset="0"/>
              </a:defRPr>
            </a:lvl1pPr>
          </a:lstStyle>
          <a:p>
            <a:endParaRPr lang="en-US"/>
          </a:p>
        </p:txBody>
      </p:sp>
      <p:sp>
        <p:nvSpPr>
          <p:cNvPr id="3076" name="Rectangle 4"/>
          <p:cNvSpPr>
            <a:spLocks noGrp="1" noRot="1" noChangeAspect="1" noChangeArrowheads="1" noTextEdit="1"/>
          </p:cNvSpPr>
          <p:nvPr>
            <p:ph type="sldImg" idx="2"/>
          </p:nvPr>
        </p:nvSpPr>
        <p:spPr bwMode="auto">
          <a:xfrm>
            <a:off x="1120775" y="693738"/>
            <a:ext cx="4616450" cy="3462337"/>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14402" y="4387136"/>
            <a:ext cx="5029200" cy="4156234"/>
          </a:xfrm>
          <a:prstGeom prst="rect">
            <a:avLst/>
          </a:prstGeom>
          <a:noFill/>
          <a:ln w="9525">
            <a:noFill/>
            <a:miter lim="800000"/>
            <a:headEnd/>
            <a:tailEnd/>
          </a:ln>
          <a:effectLst/>
        </p:spPr>
        <p:txBody>
          <a:bodyPr vert="horz" wrap="square" lIns="91940" tIns="45969" rIns="91940" bIns="4596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2" y="8774273"/>
            <a:ext cx="2971800" cy="461804"/>
          </a:xfrm>
          <a:prstGeom prst="rect">
            <a:avLst/>
          </a:prstGeom>
          <a:noFill/>
          <a:ln w="9525">
            <a:noFill/>
            <a:miter lim="800000"/>
            <a:headEnd/>
            <a:tailEnd/>
          </a:ln>
          <a:effectLst/>
        </p:spPr>
        <p:txBody>
          <a:bodyPr vert="horz" wrap="square" lIns="91940" tIns="45969" rIns="91940" bIns="45969" numCol="1" anchor="b" anchorCtr="0" compatLnSpc="1">
            <a:prstTxWarp prst="textNoShape">
              <a:avLst/>
            </a:prstTxWarp>
          </a:bodyPr>
          <a:lstStyle>
            <a:lvl1pPr>
              <a:defRPr sz="1200">
                <a:latin typeface="Times New Roman" pitchFamily="18" charset="0"/>
              </a:defRPr>
            </a:lvl1pPr>
          </a:lstStyle>
          <a:p>
            <a:endParaRPr lang="en-US"/>
          </a:p>
        </p:txBody>
      </p:sp>
      <p:sp>
        <p:nvSpPr>
          <p:cNvPr id="3079" name="Rectangle 7"/>
          <p:cNvSpPr>
            <a:spLocks noGrp="1" noChangeArrowheads="1"/>
          </p:cNvSpPr>
          <p:nvPr>
            <p:ph type="sldNum" sz="quarter" idx="5"/>
          </p:nvPr>
        </p:nvSpPr>
        <p:spPr bwMode="auto">
          <a:xfrm>
            <a:off x="3886200" y="8774273"/>
            <a:ext cx="2971800" cy="461804"/>
          </a:xfrm>
          <a:prstGeom prst="rect">
            <a:avLst/>
          </a:prstGeom>
          <a:noFill/>
          <a:ln w="9525">
            <a:noFill/>
            <a:miter lim="800000"/>
            <a:headEnd/>
            <a:tailEnd/>
          </a:ln>
          <a:effectLst/>
        </p:spPr>
        <p:txBody>
          <a:bodyPr vert="horz" wrap="square" lIns="91940" tIns="45969" rIns="91940" bIns="45969" numCol="1" anchor="b" anchorCtr="0" compatLnSpc="1">
            <a:prstTxWarp prst="textNoShape">
              <a:avLst/>
            </a:prstTxWarp>
          </a:bodyPr>
          <a:lstStyle>
            <a:lvl1pPr algn="r">
              <a:defRPr sz="1200">
                <a:latin typeface="Times New Roman" pitchFamily="18" charset="0"/>
              </a:defRPr>
            </a:lvl1pPr>
          </a:lstStyle>
          <a:p>
            <a:fld id="{745C7103-E8A1-43A8-B1E8-56444E8B7523}"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081081-6FA6-4622-85C3-4FEA759DD865}" type="slidenum">
              <a:rPr lang="en-US"/>
              <a:pPr/>
              <a:t>1</a:t>
            </a:fld>
            <a:endParaRPr lang="en-US"/>
          </a:p>
        </p:txBody>
      </p:sp>
      <p:sp>
        <p:nvSpPr>
          <p:cNvPr id="283650" name="Rectangle 2"/>
          <p:cNvSpPr>
            <a:spLocks noGrp="1" noRot="1" noChangeAspect="1" noChangeArrowheads="1" noTextEdit="1"/>
          </p:cNvSpPr>
          <p:nvPr>
            <p:ph type="sldImg"/>
          </p:nvPr>
        </p:nvSpPr>
        <p:spPr>
          <a:ln/>
        </p:spPr>
      </p:sp>
      <p:sp>
        <p:nvSpPr>
          <p:cNvPr id="283651" name="Rectangle 3"/>
          <p:cNvSpPr>
            <a:spLocks noGrp="1" noChangeArrowheads="1"/>
          </p:cNvSpPr>
          <p:nvPr>
            <p:ph type="body" idx="1"/>
          </p:nvPr>
        </p:nvSpPr>
        <p:spPr/>
        <p:txBody>
          <a:bodyPr/>
          <a:lstStyle/>
          <a:p>
            <a:r>
              <a:rPr lang="en-US" i="1" dirty="0" smtClean="0"/>
              <a:t>Science finds, Industry applies, Man Conforms. </a:t>
            </a:r>
            <a:r>
              <a:rPr lang="en-US" dirty="0" smtClean="0"/>
              <a:t>– 1933 World’s Fair Motto (quoted by Donald A. Norman)</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p>
            <a:fld id="{FD50FB6D-B601-4A25-81A9-4C556AD91C90}" type="slidenum">
              <a:rPr lang="en-US" smtClean="0"/>
              <a:pPr/>
              <a:t>10</a:t>
            </a:fld>
            <a:endParaRPr lang="en-US" smtClean="0"/>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ln/>
        </p:spPr>
        <p:txBody>
          <a:bodyPr/>
          <a:lstStyle/>
          <a:p>
            <a:r>
              <a:rPr lang="en-US" dirty="0" smtClean="0"/>
              <a:t>Java has over 1600 classes for you to use - you’ll never remember them all.  E.g., many languages have a string library, and they are all similar but not identical.  Here’s the </a:t>
            </a:r>
            <a:r>
              <a:rPr lang="en-US" dirty="0" err="1" smtClean="0"/>
              <a:t>javadoc</a:t>
            </a:r>
            <a:r>
              <a:rPr lang="en-US" dirty="0" smtClean="0"/>
              <a:t> string manual:  http://java.sun.com/j2se/1.5.0/docs/api/index.html</a:t>
            </a:r>
          </a:p>
          <a:p>
            <a:r>
              <a:rPr lang="en-US" dirty="0" smtClean="0"/>
              <a:t>This is a key part of the quest to build ever more useful/powerful abstractions.  The Java String API is anything but vague – refer back to the </a:t>
            </a:r>
            <a:r>
              <a:rPr lang="en-US" dirty="0" err="1" smtClean="0"/>
              <a:t>Dijkstra</a:t>
            </a:r>
            <a:r>
              <a:rPr lang="en-US" dirty="0" smtClean="0"/>
              <a:t> this week.</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p>
            <a:fld id="{3D2076AF-43EE-4386-B8A0-946DF9D69693}" type="slidenum">
              <a:rPr lang="en-US" smtClean="0"/>
              <a:pPr/>
              <a:t>11</a:t>
            </a:fld>
            <a:endParaRPr lang="en-US" smtClean="0"/>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p:spPr>
        <p:txBody>
          <a:bodyPr/>
          <a:lstStyle/>
          <a:p>
            <a:r>
              <a:rPr lang="en-US" dirty="0" smtClean="0"/>
              <a:t>Go through these, noting the following about tagged values:</a:t>
            </a:r>
          </a:p>
          <a:p>
            <a:pPr>
              <a:buFontTx/>
              <a:buChar char="•"/>
            </a:pPr>
            <a:r>
              <a:rPr lang="en-US" baseline="0" dirty="0" smtClean="0"/>
              <a:t> They </a:t>
            </a:r>
            <a:r>
              <a:rPr lang="en-US" dirty="0" smtClean="0"/>
              <a:t>are all optional</a:t>
            </a:r>
          </a:p>
          <a:p>
            <a:pPr>
              <a:buFontTx/>
              <a:buChar char="•"/>
            </a:pPr>
            <a:r>
              <a:rPr lang="en-US" dirty="0" smtClean="0"/>
              <a:t> They can take most any HTML-formatted text</a:t>
            </a:r>
          </a:p>
          <a:p>
            <a:pPr>
              <a:buFontTx/>
              <a:buChar char="•"/>
            </a:pPr>
            <a:r>
              <a:rPr lang="en-US" dirty="0" smtClean="0"/>
              <a:t> They can be repeated, e.g., there is a separate @</a:t>
            </a:r>
            <a:r>
              <a:rPr lang="en-US" dirty="0" err="1" smtClean="0"/>
              <a:t>param</a:t>
            </a:r>
            <a:r>
              <a:rPr lang="en-US" dirty="0" smtClean="0"/>
              <a:t> for every parameter, each of which includes the name and a short description.</a:t>
            </a:r>
          </a:p>
          <a:p>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7590A284-FBCC-4984-A929-3B8C6236011D}" type="slidenum">
              <a:rPr lang="en-US" smtClean="0"/>
              <a:pPr/>
              <a:t>12</a:t>
            </a:fld>
            <a:endParaRPr lang="en-US" smtClean="0"/>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p:spPr>
        <p:txBody>
          <a:bodyPr/>
          <a:lstStyle/>
          <a:p>
            <a:r>
              <a:rPr lang="en-US" dirty="0" smtClean="0"/>
              <a:t>To demo, From Project – Generate </a:t>
            </a:r>
            <a:r>
              <a:rPr lang="en-US" dirty="0" err="1" smtClean="0"/>
              <a:t>JavaDoc</a:t>
            </a:r>
            <a:r>
              <a:rPr lang="en-US" dirty="0" smtClean="0"/>
              <a: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9961EE54-13ED-4E50-86C6-0D6E303269BE}" type="slidenum">
              <a:rPr lang="en-US" smtClean="0"/>
              <a:pPr/>
              <a:t>13</a:t>
            </a:fld>
            <a:endParaRPr lang="en-US" smtClean="0"/>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p:spPr>
        <p:txBody>
          <a:bodyPr/>
          <a:lstStyle/>
          <a:p>
            <a:r>
              <a:rPr lang="en-US" dirty="0" smtClean="0"/>
              <a:t>Choose “Project”-”Generate JavaDoc”.</a:t>
            </a:r>
          </a:p>
          <a:p>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p>
            <a:fld id="{2B1C9A08-4EBD-450A-9EDE-22EBAFC4E2B8}" type="slidenum">
              <a:rPr lang="en-US" smtClean="0"/>
              <a:pPr/>
              <a:t>14</a:t>
            </a:fld>
            <a:endParaRPr lang="en-US" smtClean="0"/>
          </a:p>
        </p:txBody>
      </p:sp>
      <p:sp>
        <p:nvSpPr>
          <p:cNvPr id="131075" name="Rectangle 2"/>
          <p:cNvSpPr>
            <a:spLocks noGrp="1" noRot="1" noChangeAspect="1" noChangeArrowheads="1" noTextEdit="1"/>
          </p:cNvSpPr>
          <p:nvPr>
            <p:ph type="sldImg"/>
          </p:nvPr>
        </p:nvSpPr>
        <p:spPr>
          <a:ln/>
        </p:spPr>
      </p:sp>
      <p:sp>
        <p:nvSpPr>
          <p:cNvPr id="131076" name="Rectangle 3"/>
          <p:cNvSpPr>
            <a:spLocks noGrp="1" noChangeArrowheads="1"/>
          </p:cNvSpPr>
          <p:nvPr>
            <p:ph type="body" idx="1"/>
          </p:nvPr>
        </p:nvSpPr>
        <p:spPr>
          <a:noFill/>
          <a:ln/>
        </p:spPr>
        <p:txBody>
          <a:bodyPr/>
          <a:lstStyle/>
          <a:p>
            <a:r>
              <a:rPr lang="en-US" dirty="0" smtClean="0"/>
              <a:t>GUI design is a “classic” application for OOP</a:t>
            </a:r>
          </a:p>
          <a:p>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940922B0-87F7-49FD-9C7F-3C8ACE3E2595}" type="slidenum">
              <a:rPr lang="en-US" smtClean="0"/>
              <a:pPr/>
              <a:t>15</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940922B0-87F7-49FD-9C7F-3C8ACE3E2595}" type="slidenum">
              <a:rPr lang="en-US" smtClean="0"/>
              <a:pPr/>
              <a:t>16</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a:lstStyle/>
          <a:p>
            <a:fld id="{7C06EBF2-4EDA-4381-93FE-2BBA4D7B5A78}" type="slidenum">
              <a:rPr lang="en-US" smtClean="0"/>
              <a:pPr/>
              <a:t>17</a:t>
            </a:fld>
            <a:endParaRPr lang="en-US" smtClean="0"/>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a:ln/>
        </p:spPr>
        <p:txBody>
          <a:bodyPr/>
          <a:lstStyle/>
          <a:p>
            <a:r>
              <a:rPr lang="en-US" smtClean="0"/>
              <a:t>Scheiderman’s 8 golden rules of interface design:</a:t>
            </a:r>
          </a:p>
          <a:p>
            <a:r>
              <a:rPr lang="en-US" smtClean="0"/>
              <a:t>1. Strive for Consistency. </a:t>
            </a:r>
          </a:p>
          <a:p>
            <a:r>
              <a:rPr lang="en-US" smtClean="0"/>
              <a:t>2. Enable Frequent Users to Use Shortcuts. </a:t>
            </a:r>
          </a:p>
          <a:p>
            <a:r>
              <a:rPr lang="en-US" smtClean="0"/>
              <a:t>3. Offer Informative Feedback. </a:t>
            </a:r>
          </a:p>
          <a:p>
            <a:r>
              <a:rPr lang="en-US" smtClean="0"/>
              <a:t>4. Design Dialogs to Yield Closure. </a:t>
            </a:r>
          </a:p>
          <a:p>
            <a:r>
              <a:rPr lang="en-US" smtClean="0"/>
              <a:t>5. Offer Error Prevention and Simple Error Handling. </a:t>
            </a:r>
          </a:p>
          <a:p>
            <a:r>
              <a:rPr lang="en-US" smtClean="0"/>
              <a:t>6. Permit Easy Reversal of Actions. </a:t>
            </a:r>
          </a:p>
          <a:p>
            <a:r>
              <a:rPr lang="en-US" smtClean="0"/>
              <a:t>7. Support Internal Locus of Control. </a:t>
            </a:r>
          </a:p>
          <a:p>
            <a:r>
              <a:rPr lang="en-US" smtClean="0"/>
              <a:t>8. Reduce Short-Term Memory Load.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45C7103-E8A1-43A8-B1E8-56444E8B7523}"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p:spPr>
        <p:txBody>
          <a:bodyPr/>
          <a:lstStyle/>
          <a:p>
            <a:fld id="{6B25B913-B5C0-4EC7-82B2-C16A561A894A}" type="slidenum">
              <a:rPr lang="en-US" smtClean="0"/>
              <a:pPr/>
              <a:t>19</a:t>
            </a:fld>
            <a:endParaRPr lang="en-US" smtClean="0"/>
          </a:p>
        </p:txBody>
      </p:sp>
      <p:sp>
        <p:nvSpPr>
          <p:cNvPr id="149507" name="Rectangle 2"/>
          <p:cNvSpPr>
            <a:spLocks noGrp="1" noRot="1" noChangeAspect="1" noChangeArrowheads="1" noTextEdit="1"/>
          </p:cNvSpPr>
          <p:nvPr>
            <p:ph type="sldImg"/>
          </p:nvPr>
        </p:nvSpPr>
        <p:spPr>
          <a:ln/>
        </p:spPr>
      </p:sp>
      <p:sp>
        <p:nvSpPr>
          <p:cNvPr id="149508" name="Rectangle 3"/>
          <p:cNvSpPr>
            <a:spLocks noGrp="1" noChangeArrowheads="1"/>
          </p:cNvSpPr>
          <p:nvPr>
            <p:ph type="body" idx="1"/>
          </p:nvPr>
        </p:nvSpPr>
        <p:spPr>
          <a:noFill/>
          <a:ln/>
        </p:spPr>
        <p:txBody>
          <a:bodyPr/>
          <a:lstStyle/>
          <a:p>
            <a:pPr defTabSz="903671">
              <a:defRPr/>
            </a:pPr>
            <a:r>
              <a:rPr lang="en-US" dirty="0" smtClean="0"/>
              <a:t>Inheritance relieves us of the responsibility of programming many of the standard GUI features and behaviors.</a:t>
            </a:r>
          </a:p>
          <a:p>
            <a:pPr defTabSz="903671">
              <a:defRPr/>
            </a:pPr>
            <a:r>
              <a:rPr lang="en-US" dirty="0" smtClean="0"/>
              <a:t>GUI classes are often called “widgets”.</a:t>
            </a:r>
          </a:p>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30590A-5A8A-4885-95CE-067EDEDDD8E7}" type="slidenum">
              <a:rPr lang="en-US"/>
              <a:pPr/>
              <a:t>2</a:t>
            </a:fld>
            <a:endParaRPr lang="en-US"/>
          </a:p>
        </p:txBody>
      </p:sp>
      <p:sp>
        <p:nvSpPr>
          <p:cNvPr id="394242" name="Rectangle 2"/>
          <p:cNvSpPr>
            <a:spLocks noGrp="1" noRot="1" noChangeAspect="1" noChangeArrowheads="1" noTextEdit="1"/>
          </p:cNvSpPr>
          <p:nvPr>
            <p:ph type="sldImg"/>
          </p:nvPr>
        </p:nvSpPr>
        <p:spPr>
          <a:ln/>
        </p:spPr>
      </p:sp>
      <p:sp>
        <p:nvSpPr>
          <p:cNvPr id="394243" name="Rectangle 3"/>
          <p:cNvSpPr>
            <a:spLocks noGrp="1" noChangeArrowheads="1"/>
          </p:cNvSpPr>
          <p:nvPr>
            <p:ph type="body" idx="1"/>
          </p:nvPr>
        </p:nvSpPr>
        <p:spPr/>
        <p:txBody>
          <a:bodyPr/>
          <a:lstStyle/>
          <a:p>
            <a:r>
              <a:rPr lang="en-US" dirty="0" smtClean="0"/>
              <a:t>Week 1 – the Java programming and </a:t>
            </a:r>
            <a:r>
              <a:rPr lang="en-US" dirty="0" err="1" smtClean="0"/>
              <a:t>JavaDoc</a:t>
            </a:r>
            <a:r>
              <a:rPr lang="en-US" dirty="0" smtClean="0"/>
              <a:t> sections;</a:t>
            </a:r>
            <a:r>
              <a:rPr lang="en-US" baseline="0" dirty="0" smtClean="0"/>
              <a:t> iterations 0 and 1.</a:t>
            </a:r>
            <a:endParaRPr lang="en-US" dirty="0" smtClean="0"/>
          </a:p>
          <a:p>
            <a:r>
              <a:rPr lang="en-US" dirty="0" smtClean="0"/>
              <a:t>Week</a:t>
            </a:r>
            <a:r>
              <a:rPr lang="en-US" baseline="0" dirty="0" smtClean="0"/>
              <a:t> 2 – the Java GUI programming sections</a:t>
            </a:r>
          </a:p>
          <a:p>
            <a:pPr>
              <a:buFont typeface="Arial" pitchFamily="34" charset="0"/>
              <a:buChar char="•"/>
            </a:pPr>
            <a:r>
              <a:rPr lang="en-US" baseline="0" dirty="0" smtClean="0"/>
              <a:t> Monday – iteration 2</a:t>
            </a:r>
          </a:p>
          <a:p>
            <a:pPr>
              <a:buFont typeface="Arial" pitchFamily="34" charset="0"/>
              <a:buChar char="•"/>
            </a:pPr>
            <a:r>
              <a:rPr lang="en-US" baseline="0" dirty="0" smtClean="0"/>
              <a:t> Wednesday – iteration 3 (cover iteration 4 if there is time)</a:t>
            </a:r>
          </a:p>
          <a:p>
            <a:pPr>
              <a:buFont typeface="Arial" pitchFamily="34" charset="0"/>
              <a:buChar char="•"/>
            </a:pPr>
            <a:r>
              <a:rPr lang="en-US" baseline="0" dirty="0" smtClean="0"/>
              <a:t> Friday – review </a:t>
            </a:r>
          </a:p>
          <a:p>
            <a:pPr>
              <a:buFont typeface="Arial" pitchFamily="34" charset="0"/>
              <a:buNone/>
            </a:pPr>
            <a:endParaRPr lang="en-US" baseline="0"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3671">
              <a:defRPr/>
            </a:pPr>
            <a:r>
              <a:rPr lang="en-US" dirty="0" smtClean="0"/>
              <a:t>This</a:t>
            </a:r>
            <a:r>
              <a:rPr lang="en-US" baseline="0" dirty="0" smtClean="0"/>
              <a:t> is a rather simple extension of the </a:t>
            </a:r>
            <a:r>
              <a:rPr lang="en-US" baseline="0" dirty="0" err="1" smtClean="0"/>
              <a:t>interation</a:t>
            </a:r>
            <a:r>
              <a:rPr lang="en-US" baseline="0" dirty="0" smtClean="0"/>
              <a:t> 0 console-based application. </a:t>
            </a:r>
            <a:endParaRPr lang="en-US" dirty="0" smtClean="0"/>
          </a:p>
          <a:p>
            <a:endParaRPr lang="en-US" dirty="0"/>
          </a:p>
        </p:txBody>
      </p:sp>
      <p:sp>
        <p:nvSpPr>
          <p:cNvPr id="4" name="Slide Number Placeholder 3"/>
          <p:cNvSpPr>
            <a:spLocks noGrp="1"/>
          </p:cNvSpPr>
          <p:nvPr>
            <p:ph type="sldNum" sz="quarter" idx="10"/>
          </p:nvPr>
        </p:nvSpPr>
        <p:spPr/>
        <p:txBody>
          <a:bodyPr/>
          <a:lstStyle/>
          <a:p>
            <a:fld id="{745C7103-E8A1-43A8-B1E8-56444E8B7523}"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p:spPr>
        <p:txBody>
          <a:bodyPr/>
          <a:lstStyle/>
          <a:p>
            <a:fld id="{6B25B913-B5C0-4EC7-82B2-C16A561A894A}" type="slidenum">
              <a:rPr lang="en-US" smtClean="0"/>
              <a:pPr/>
              <a:t>21</a:t>
            </a:fld>
            <a:endParaRPr lang="en-US" smtClean="0"/>
          </a:p>
        </p:txBody>
      </p:sp>
      <p:sp>
        <p:nvSpPr>
          <p:cNvPr id="149507" name="Rectangle 2"/>
          <p:cNvSpPr>
            <a:spLocks noGrp="1" noRot="1" noChangeAspect="1" noChangeArrowheads="1" noTextEdit="1"/>
          </p:cNvSpPr>
          <p:nvPr>
            <p:ph type="sldImg"/>
          </p:nvPr>
        </p:nvSpPr>
        <p:spPr>
          <a:ln/>
        </p:spPr>
      </p:sp>
      <p:sp>
        <p:nvSpPr>
          <p:cNvPr id="149508" name="Rectangle 3"/>
          <p:cNvSpPr>
            <a:spLocks noGrp="1" noChangeArrowheads="1"/>
          </p:cNvSpPr>
          <p:nvPr>
            <p:ph type="body" idx="1"/>
          </p:nvPr>
        </p:nvSpPr>
        <p:spPr>
          <a:noFill/>
          <a:ln/>
        </p:spPr>
        <p:txBody>
          <a:bodyPr/>
          <a:lstStyle/>
          <a:p>
            <a:pPr defTabSz="903671">
              <a:defRPr/>
            </a:pPr>
            <a:r>
              <a:rPr lang="en-US" dirty="0" smtClean="0"/>
              <a:t>Inheritance,</a:t>
            </a:r>
            <a:r>
              <a:rPr lang="en-US" baseline="0" dirty="0" smtClean="0"/>
              <a:t> </a:t>
            </a:r>
            <a:r>
              <a:rPr lang="en-US" dirty="0" smtClean="0"/>
              <a:t>one</a:t>
            </a:r>
            <a:r>
              <a:rPr lang="en-US" baseline="0" dirty="0" smtClean="0"/>
              <a:t> of the three key features of OO programming, </a:t>
            </a:r>
            <a:r>
              <a:rPr lang="en-US" dirty="0" smtClean="0"/>
              <a:t>relieves us of the responsibility of programming many of the standard GUI features and behaviors.</a:t>
            </a:r>
          </a:p>
          <a:p>
            <a:pPr defTabSz="903671">
              <a:defRPr/>
            </a:pPr>
            <a:r>
              <a:rPr lang="en-US" dirty="0" smtClean="0"/>
              <a:t>We often draw inheritance relationships using the UML diagram shown here.</a:t>
            </a:r>
          </a:p>
          <a:p>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07B124-0D85-40C3-BC2B-5B33A89E4002}" type="slidenum">
              <a:rPr lang="en-US"/>
              <a:pPr/>
              <a:t>22</a:t>
            </a:fld>
            <a:endParaRPr lang="en-US"/>
          </a:p>
        </p:txBody>
      </p:sp>
      <p:sp>
        <p:nvSpPr>
          <p:cNvPr id="242690" name="Rectangle 2"/>
          <p:cNvSpPr>
            <a:spLocks noGrp="1" noRot="1" noChangeAspect="1" noChangeArrowheads="1" noTextEdit="1"/>
          </p:cNvSpPr>
          <p:nvPr>
            <p:ph type="sldImg"/>
          </p:nvPr>
        </p:nvSpPr>
        <p:spPr>
          <a:ln/>
        </p:spPr>
      </p:sp>
      <p:sp>
        <p:nvSpPr>
          <p:cNvPr id="242691" name="Rectangle 3"/>
          <p:cNvSpPr>
            <a:spLocks noGrp="1" noChangeArrowheads="1"/>
          </p:cNvSpPr>
          <p:nvPr>
            <p:ph type="body" idx="1"/>
          </p:nvPr>
        </p:nvSpPr>
        <p:spPr/>
        <p:txBody>
          <a:bodyPr/>
          <a:lstStyle/>
          <a:p>
            <a:r>
              <a:rPr lang="en-US" dirty="0" smtClean="0"/>
              <a:t>Build an</a:t>
            </a:r>
            <a:r>
              <a:rPr lang="en-US" baseline="0" dirty="0" smtClean="0"/>
              <a:t> empty GUI controller – a </a:t>
            </a:r>
            <a:r>
              <a:rPr lang="en-US" baseline="0" dirty="0" err="1" smtClean="0"/>
              <a:t>JFrame</a:t>
            </a:r>
            <a:r>
              <a:rPr lang="en-US" baseline="0" dirty="0" smtClean="0"/>
              <a:t> application with just the main method containing a call to the default </a:t>
            </a:r>
            <a:r>
              <a:rPr lang="en-US" baseline="0" dirty="0" err="1" smtClean="0"/>
              <a:t>ShakerController</a:t>
            </a:r>
            <a:r>
              <a:rPr lang="en-US" baseline="0" dirty="0" smtClean="0"/>
              <a:t> constructor and the </a:t>
            </a:r>
            <a:r>
              <a:rPr lang="en-US" baseline="0" dirty="0" err="1" smtClean="0"/>
              <a:t>setVisible</a:t>
            </a:r>
            <a:r>
              <a:rPr lang="en-US" baseline="0" dirty="0" smtClean="0"/>
              <a:t>(). You can either write an empty default constructor or use the one that Java automatically creates for you; I prefer the former.</a:t>
            </a:r>
          </a:p>
          <a:p>
            <a:r>
              <a:rPr lang="en-US" baseline="0" dirty="0" smtClean="0"/>
              <a:t>Show how it runs – expand the window to full screen to show that it’s there but (currently) empty.</a:t>
            </a:r>
          </a:p>
          <a:p>
            <a:r>
              <a:rPr lang="en-US" baseline="0" dirty="0" smtClean="0"/>
              <a:t>Take this opportunity to show how to run things in the IDE (e.g., the run and stop buttons).</a:t>
            </a:r>
          </a:p>
          <a:p>
            <a:endParaRPr lang="en-US" baseline="0" dirty="0" smtClean="0"/>
          </a:p>
          <a:p>
            <a:r>
              <a:rPr lang="en-US" baseline="0" dirty="0" smtClean="0"/>
              <a:t>Remind students where we’re headed: getting processing program wrapped up as Java.</a:t>
            </a:r>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implement the </a:t>
            </a:r>
            <a:r>
              <a:rPr lang="en-US" dirty="0" err="1" smtClean="0"/>
              <a:t>GUIController</a:t>
            </a:r>
            <a:r>
              <a:rPr lang="en-US" dirty="0" smtClean="0"/>
              <a:t> and </a:t>
            </a:r>
            <a:r>
              <a:rPr lang="en-US" dirty="0" err="1" smtClean="0"/>
              <a:t>SketchPanel</a:t>
            </a:r>
            <a:r>
              <a:rPr lang="en-US" dirty="0" smtClean="0"/>
              <a:t>, and inherit all the members of </a:t>
            </a:r>
            <a:r>
              <a:rPr lang="en-US" dirty="0" err="1" smtClean="0"/>
              <a:t>Jframe</a:t>
            </a:r>
            <a:r>
              <a:rPr lang="en-US" dirty="0" smtClean="0"/>
              <a:t> and </a:t>
            </a:r>
            <a:r>
              <a:rPr lang="en-US" dirty="0" err="1" smtClean="0"/>
              <a:t>PApplet</a:t>
            </a:r>
            <a:r>
              <a:rPr lang="en-US" dirty="0" smtClean="0"/>
              <a:t> (which, by the way, is a child of Applet and grandchild or </a:t>
            </a:r>
            <a:r>
              <a:rPr lang="en-US" dirty="0" err="1" smtClean="0"/>
              <a:t>JPanel</a:t>
            </a:r>
            <a:r>
              <a:rPr lang="en-US" dirty="0" smtClean="0"/>
              <a:t>). It’s the </a:t>
            </a:r>
            <a:r>
              <a:rPr lang="en-US" dirty="0" err="1" smtClean="0"/>
              <a:t>PApplet</a:t>
            </a:r>
            <a:r>
              <a:rPr lang="en-US" baseline="0" dirty="0" smtClean="0"/>
              <a:t> features that support the Processing animation and the </a:t>
            </a:r>
            <a:r>
              <a:rPr lang="en-US" baseline="0" dirty="0" err="1" smtClean="0"/>
              <a:t>JPanel</a:t>
            </a:r>
            <a:r>
              <a:rPr lang="en-US" baseline="0" dirty="0" smtClean="0"/>
              <a:t> features that allow us to include the sketch in the Java frame.</a:t>
            </a:r>
          </a:p>
          <a:p>
            <a:r>
              <a:rPr lang="en-US" baseline="0" dirty="0" smtClean="0"/>
              <a:t>We deal with “supporting” classes in Processing later in these slides (it’s harder).</a:t>
            </a:r>
            <a:endParaRPr lang="en-US" dirty="0"/>
          </a:p>
        </p:txBody>
      </p:sp>
      <p:sp>
        <p:nvSpPr>
          <p:cNvPr id="4" name="Slide Number Placeholder 3"/>
          <p:cNvSpPr>
            <a:spLocks noGrp="1"/>
          </p:cNvSpPr>
          <p:nvPr>
            <p:ph type="sldNum" sz="quarter" idx="10"/>
          </p:nvPr>
        </p:nvSpPr>
        <p:spPr/>
        <p:txBody>
          <a:bodyPr/>
          <a:lstStyle/>
          <a:p>
            <a:fld id="{745C7103-E8A1-43A8-B1E8-56444E8B7523}"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3671">
              <a:defRPr/>
            </a:pPr>
            <a:r>
              <a:rPr lang="en-US" dirty="0" smtClean="0"/>
              <a:t>Demo</a:t>
            </a:r>
            <a:r>
              <a:rPr lang="en-US" baseline="0" dirty="0" smtClean="0"/>
              <a:t> this one step at a time. Add a default constructor and an explicit-value constructor that receives the frame rate.</a:t>
            </a:r>
          </a:p>
          <a:p>
            <a:pPr defTabSz="903671">
              <a:defRPr/>
            </a:pPr>
            <a:r>
              <a:rPr lang="en-US" baseline="0" dirty="0" smtClean="0"/>
              <a:t>Change the variable names to private my* instance variables to match our convention from chapter 7.</a:t>
            </a:r>
            <a:endParaRPr lang="en-US" dirty="0" smtClean="0"/>
          </a:p>
          <a:p>
            <a:endParaRPr lang="en-US" dirty="0"/>
          </a:p>
        </p:txBody>
      </p:sp>
      <p:sp>
        <p:nvSpPr>
          <p:cNvPr id="4" name="Slide Number Placeholder 3"/>
          <p:cNvSpPr>
            <a:spLocks noGrp="1"/>
          </p:cNvSpPr>
          <p:nvPr>
            <p:ph type="sldNum" sz="quarter" idx="10"/>
          </p:nvPr>
        </p:nvSpPr>
        <p:spPr/>
        <p:txBody>
          <a:bodyPr/>
          <a:lstStyle/>
          <a:p>
            <a:fld id="{745C7103-E8A1-43A8-B1E8-56444E8B7523}"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07B124-0D85-40C3-BC2B-5B33A89E4002}" type="slidenum">
              <a:rPr lang="en-US"/>
              <a:pPr/>
              <a:t>25</a:t>
            </a:fld>
            <a:endParaRPr lang="en-US"/>
          </a:p>
        </p:txBody>
      </p:sp>
      <p:sp>
        <p:nvSpPr>
          <p:cNvPr id="242690" name="Rectangle 2"/>
          <p:cNvSpPr>
            <a:spLocks noGrp="1" noRot="1" noChangeAspect="1" noChangeArrowheads="1" noTextEdit="1"/>
          </p:cNvSpPr>
          <p:nvPr>
            <p:ph type="sldImg"/>
          </p:nvPr>
        </p:nvSpPr>
        <p:spPr>
          <a:ln/>
        </p:spPr>
      </p:sp>
      <p:sp>
        <p:nvSpPr>
          <p:cNvPr id="242691" name="Rectangle 3"/>
          <p:cNvSpPr>
            <a:spLocks noGrp="1" noChangeArrowheads="1"/>
          </p:cNvSpPr>
          <p:nvPr>
            <p:ph type="body" idx="1"/>
          </p:nvPr>
        </p:nvSpPr>
        <p:spPr/>
        <p:txBody>
          <a:bodyPr/>
          <a:lstStyle/>
          <a:p>
            <a:r>
              <a:rPr lang="en-US" dirty="0" smtClean="0"/>
              <a:t>Build a Java-</a:t>
            </a:r>
            <a:r>
              <a:rPr lang="en-US" dirty="0" err="1" smtClean="0"/>
              <a:t>fied</a:t>
            </a:r>
            <a:r>
              <a:rPr lang="en-US" dirty="0" smtClean="0"/>
              <a:t> version of the shaker app.</a:t>
            </a:r>
            <a:r>
              <a:rPr lang="en-US" baseline="0" dirty="0" smtClean="0"/>
              <a:t> (see ShakerController1.java).</a:t>
            </a:r>
            <a:endParaRPr lang="en-US" dirty="0" smtClean="0"/>
          </a:p>
          <a:p>
            <a:r>
              <a:rPr lang="en-US" dirty="0" smtClean="0"/>
              <a:t>This</a:t>
            </a:r>
            <a:r>
              <a:rPr lang="en-US" baseline="0" dirty="0" smtClean="0"/>
              <a:t> illustrates the work that the Processing IDE automatically does behind the scenes to implement our sketches in the Java environment. </a:t>
            </a:r>
          </a:p>
          <a:p>
            <a:endParaRPr lang="en-US" dirty="0" smtClean="0"/>
          </a:p>
          <a:p>
            <a:r>
              <a:rPr lang="en-US" dirty="0" smtClean="0"/>
              <a:t>Be careful to note the use the Controller class and the Panel class. They must be used consistently and properly.</a:t>
            </a:r>
          </a:p>
          <a:p>
            <a:r>
              <a:rPr lang="en-US" dirty="0" smtClean="0"/>
              <a:t>Note</a:t>
            </a:r>
            <a:r>
              <a:rPr lang="en-US" baseline="0" dirty="0" smtClean="0"/>
              <a:t> that the controller must init() the panel object. The panel inherits the init() method from Applet.</a:t>
            </a:r>
          </a:p>
          <a:p>
            <a:r>
              <a:rPr lang="en-US" baseline="0" dirty="0" smtClean="0"/>
              <a:t>We’ll discuss the add() method in the next iteration. It is inherited from </a:t>
            </a:r>
            <a:r>
              <a:rPr lang="en-US" baseline="0" dirty="0" err="1" smtClean="0"/>
              <a:t>JFrame</a:t>
            </a:r>
            <a:r>
              <a:rPr lang="en-US" baseline="0" dirty="0" smtClean="0"/>
              <a:t>. </a:t>
            </a:r>
          </a:p>
          <a:p>
            <a:r>
              <a:rPr lang="en-US" baseline="0" dirty="0" smtClean="0"/>
              <a:t>pack() and </a:t>
            </a:r>
            <a:r>
              <a:rPr lang="en-US" baseline="0" dirty="0" err="1" smtClean="0"/>
              <a:t>setVisible</a:t>
            </a:r>
            <a:r>
              <a:rPr lang="en-US" baseline="0" dirty="0" smtClean="0"/>
              <a:t>() are also inherited from </a:t>
            </a:r>
            <a:r>
              <a:rPr lang="en-US" baseline="0" dirty="0" err="1" smtClean="0"/>
              <a:t>JFrame</a:t>
            </a:r>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B92CD-222C-44CB-BF94-F265AE4FA043}" type="slidenum">
              <a:rPr lang="en-US"/>
              <a:pPr/>
              <a:t>26</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r>
              <a:rPr lang="en-US" dirty="0" smtClean="0"/>
              <a:t>Be careful to note the use the Controller class and the Panel class. They must be used consistently and properly.</a:t>
            </a:r>
          </a:p>
          <a:p>
            <a:r>
              <a:rPr lang="en-US" dirty="0" smtClean="0"/>
              <a:t>Note</a:t>
            </a:r>
            <a:r>
              <a:rPr lang="en-US" baseline="0" dirty="0" smtClean="0"/>
              <a:t> that the controller must init() the panel object. The panel inherits the init() method from Applet.</a:t>
            </a:r>
          </a:p>
          <a:p>
            <a:r>
              <a:rPr lang="en-US" baseline="0" dirty="0" smtClean="0"/>
              <a:t>We’ll discuss the add() method in the next iteration. It is inherited from </a:t>
            </a:r>
            <a:r>
              <a:rPr lang="en-US" baseline="0" dirty="0" err="1" smtClean="0"/>
              <a:t>JFrame</a:t>
            </a:r>
            <a:r>
              <a:rPr lang="en-US" baseline="0" dirty="0" smtClean="0"/>
              <a:t>. </a:t>
            </a:r>
          </a:p>
          <a:p>
            <a:r>
              <a:rPr lang="en-US" baseline="0" dirty="0" smtClean="0"/>
              <a:t>pack() and </a:t>
            </a:r>
            <a:r>
              <a:rPr lang="en-US" baseline="0" dirty="0" err="1" smtClean="0"/>
              <a:t>setVisible</a:t>
            </a:r>
            <a:r>
              <a:rPr lang="en-US" baseline="0" dirty="0" smtClean="0"/>
              <a:t>() are also inherited from </a:t>
            </a:r>
            <a:r>
              <a:rPr lang="en-US" baseline="0" dirty="0" err="1" smtClean="0"/>
              <a:t>JFrame</a:t>
            </a:r>
            <a:r>
              <a:rPr lang="en-US" baseline="0" dirty="0" smtClean="0"/>
              <a:t>.</a:t>
            </a:r>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B92CD-222C-44CB-BF94-F265AE4FA043}" type="slidenum">
              <a:rPr lang="en-US"/>
              <a:pPr/>
              <a:t>27</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r>
              <a:rPr lang="en-US" dirty="0" smtClean="0"/>
              <a:t>Build this code by hand</a:t>
            </a:r>
            <a:r>
              <a:rPr lang="en-US" baseline="0" dirty="0" smtClean="0"/>
              <a:t> using the process specified above.</a:t>
            </a:r>
          </a:p>
          <a:p>
            <a:endParaRPr lang="en-US" baseline="0"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1E9A2D72-8742-4EA4-AC15-EF98F689D2FF}" type="slidenum">
              <a:rPr lang="en-US" smtClean="0"/>
              <a:pPr/>
              <a:t>28</a:t>
            </a:fld>
            <a:endParaRPr lang="en-US" smtClean="0"/>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p:spPr>
        <p:txBody>
          <a:bodyPr/>
          <a:lstStyle/>
          <a:p>
            <a:r>
              <a:rPr lang="en-US" dirty="0" smtClean="0"/>
              <a:t>Again,</a:t>
            </a:r>
            <a:r>
              <a:rPr lang="en-US" baseline="0" dirty="0" smtClean="0"/>
              <a:t> motivate with wanted to control the shaker application.</a:t>
            </a:r>
          </a:p>
          <a:p>
            <a:endParaRPr lang="en-US" baseline="0" dirty="0" smtClean="0"/>
          </a:p>
          <a:p>
            <a:r>
              <a:rPr lang="en-US" dirty="0" smtClean="0"/>
              <a:t>http://java.sun.com/products/jfc/</a:t>
            </a:r>
            <a:endParaRPr lang="en-US" sz="900" dirty="0" smtClean="0"/>
          </a:p>
          <a:p>
            <a:endParaRPr 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1E9A2D72-8742-4EA4-AC15-EF98F689D2FF}" type="slidenum">
              <a:rPr lang="en-US" smtClean="0"/>
              <a:pPr/>
              <a:t>29</a:t>
            </a:fld>
            <a:endParaRPr lang="en-US" smtClean="0"/>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p:spPr>
        <p:txBody>
          <a:bodyPr/>
          <a:lstStyle/>
          <a:p>
            <a:r>
              <a:rPr lang="en-US" baseline="0" dirty="0" smtClean="0"/>
              <a:t>Processing hides much of the power/complexity of Java’s event model.</a:t>
            </a:r>
          </a:p>
          <a:p>
            <a:r>
              <a:rPr lang="en-US" baseline="0" dirty="0" smtClean="0"/>
              <a:t>For the frame constructor, we will do the following:</a:t>
            </a:r>
          </a:p>
          <a:p>
            <a:pPr>
              <a:buFont typeface="Arial" pitchFamily="34" charset="0"/>
              <a:buChar char="•"/>
            </a:pPr>
            <a:r>
              <a:rPr lang="en-US" baseline="0" dirty="0" smtClean="0"/>
              <a:t> implement GUI objects as JFC/Swing widgets;</a:t>
            </a:r>
          </a:p>
          <a:p>
            <a:pPr>
              <a:buFont typeface="Arial" pitchFamily="34" charset="0"/>
              <a:buChar char="•"/>
            </a:pPr>
            <a:r>
              <a:rPr lang="en-US" baseline="0" dirty="0" smtClean="0"/>
              <a:t> define an </a:t>
            </a:r>
            <a:r>
              <a:rPr lang="en-US" baseline="0" dirty="0" err="1" smtClean="0"/>
              <a:t>actionPerformed</a:t>
            </a:r>
            <a:r>
              <a:rPr lang="en-US" baseline="0" dirty="0" smtClean="0"/>
              <a:t>() method for the GUI controller class itself.</a:t>
            </a:r>
          </a:p>
          <a:p>
            <a:pPr>
              <a:buFont typeface="Arial" pitchFamily="34" charset="0"/>
              <a:buChar char="•"/>
            </a:pPr>
            <a:r>
              <a:rPr lang="en-US" baseline="0" dirty="0" smtClean="0"/>
              <a:t> register listeners using </a:t>
            </a:r>
            <a:r>
              <a:rPr lang="en-US" baseline="0" dirty="0" err="1" smtClean="0"/>
              <a:t>addActionListener</a:t>
            </a:r>
            <a:r>
              <a:rPr lang="en-US" baseline="0" dirty="0" smtClean="0"/>
              <a:t>().</a:t>
            </a:r>
          </a:p>
          <a:p>
            <a:pPr>
              <a:buFont typeface="Arial" pitchFamily="34" charset="0"/>
              <a:buNone/>
            </a:pPr>
            <a:r>
              <a:rPr lang="en-US" baseline="0" dirty="0" smtClean="0"/>
              <a:t>See the code for examples of all this.</a:t>
            </a:r>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Will have to add slides here about Java’s more object-oriented aspects that Processing downplays.</a:t>
            </a:r>
          </a:p>
          <a:p>
            <a:r>
              <a:rPr lang="en-US" dirty="0" smtClean="0"/>
              <a:t>Advantages:</a:t>
            </a:r>
          </a:p>
          <a:p>
            <a:pPr>
              <a:buFont typeface="Arial" pitchFamily="34" charset="0"/>
              <a:buChar char="•"/>
            </a:pPr>
            <a:r>
              <a:rPr lang="en-US" dirty="0" smtClean="0"/>
              <a:t> Java is more general-purpose than</a:t>
            </a:r>
            <a:r>
              <a:rPr lang="en-US" baseline="0" dirty="0" smtClean="0"/>
              <a:t> Processing;</a:t>
            </a:r>
            <a:r>
              <a:rPr lang="en-US" dirty="0" smtClean="0"/>
              <a:t> </a:t>
            </a:r>
          </a:p>
          <a:p>
            <a:pPr>
              <a:buFont typeface="Arial" pitchFamily="34" charset="0"/>
              <a:buChar char="•"/>
            </a:pPr>
            <a:r>
              <a:rPr lang="en-US" dirty="0" smtClean="0"/>
              <a:t> Java provides a more complete</a:t>
            </a:r>
            <a:r>
              <a:rPr lang="en-US" baseline="0" dirty="0" smtClean="0"/>
              <a:t> GUI API;</a:t>
            </a:r>
          </a:p>
          <a:p>
            <a:pPr>
              <a:buFont typeface="Arial" pitchFamily="34" charset="0"/>
              <a:buChar char="•"/>
            </a:pPr>
            <a:r>
              <a:rPr lang="en-US" baseline="0" dirty="0" smtClean="0"/>
              <a:t> Java uses more pre-built libraries;</a:t>
            </a:r>
          </a:p>
          <a:p>
            <a:pPr>
              <a:buFont typeface="Arial" pitchFamily="34" charset="0"/>
              <a:buChar char="•"/>
            </a:pPr>
            <a:r>
              <a:rPr lang="en-US" baseline="0" dirty="0" smtClean="0"/>
              <a:t> Java is more scalable (e.g., Processing’s use of inner classes);</a:t>
            </a:r>
          </a:p>
          <a:p>
            <a:pPr>
              <a:buFont typeface="Arial" pitchFamily="34" charset="0"/>
              <a:buChar char="•"/>
            </a:pPr>
            <a:r>
              <a:rPr lang="en-US" baseline="0" dirty="0" smtClean="0"/>
              <a:t> Java currently has a larger variety of better IDEs (and this will likely always be the case).</a:t>
            </a:r>
          </a:p>
          <a:p>
            <a:pPr>
              <a:buFont typeface="Arial"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fld id="{745C7103-E8A1-43A8-B1E8-56444E8B7523}"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1E9A2D72-8742-4EA4-AC15-EF98F689D2FF}" type="slidenum">
              <a:rPr lang="en-US" smtClean="0"/>
              <a:pPr/>
              <a:t>30</a:t>
            </a:fld>
            <a:endParaRPr lang="en-US" smtClean="0"/>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p:spPr>
        <p:txBody>
          <a:bodyPr/>
          <a:lstStyle/>
          <a:p>
            <a:pPr defTabSz="903671">
              <a:defRPr/>
            </a:pPr>
            <a:r>
              <a:rPr lang="en-US" dirty="0" smtClean="0"/>
              <a:t>A Java </a:t>
            </a:r>
            <a:r>
              <a:rPr lang="en-US" b="1" dirty="0" smtClean="0">
                <a:latin typeface="Courier New" pitchFamily="49" charset="0"/>
                <a:cs typeface="Courier New" pitchFamily="49" charset="0"/>
              </a:rPr>
              <a:t>interface</a:t>
            </a:r>
            <a:r>
              <a:rPr lang="en-US" dirty="0" smtClean="0"/>
              <a:t> is a class that declares a set of methods that an implementing class must define.</a:t>
            </a:r>
          </a:p>
          <a:p>
            <a:endParaRPr lang="en-US"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1E9A2D72-8742-4EA4-AC15-EF98F689D2FF}" type="slidenum">
              <a:rPr lang="en-US" smtClean="0"/>
              <a:pPr/>
              <a:t>31</a:t>
            </a:fld>
            <a:endParaRPr lang="en-US" smtClean="0"/>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p:spPr>
        <p:txBody>
          <a:bodyPr/>
          <a:lstStyle/>
          <a:p>
            <a:pPr defTabSz="903671">
              <a:defRPr/>
            </a:pPr>
            <a:r>
              <a:rPr lang="en-US" dirty="0" smtClean="0"/>
              <a:t>An interface is a protocol or promissory note.</a:t>
            </a:r>
          </a:p>
          <a:p>
            <a:pPr defTabSz="903671">
              <a:defRPr/>
            </a:pPr>
            <a:r>
              <a:rPr lang="en-US" dirty="0" smtClean="0"/>
              <a:t>Example, the </a:t>
            </a:r>
            <a:r>
              <a:rPr lang="en-US" dirty="0" err="1" smtClean="0"/>
              <a:t>ActionPerformed</a:t>
            </a:r>
            <a:r>
              <a:rPr lang="en-US" dirty="0" smtClean="0"/>
              <a:t> interface requires that the class implement </a:t>
            </a:r>
            <a:r>
              <a:rPr lang="en-US" dirty="0" err="1" smtClean="0"/>
              <a:t>actionPerformed</a:t>
            </a:r>
            <a:r>
              <a:rPr lang="en-US" dirty="0" smtClean="0"/>
              <a:t>().</a:t>
            </a:r>
            <a:r>
              <a:rPr lang="en-US" baseline="0" dirty="0" smtClean="0"/>
              <a:t> This allows Java to use it as a action listener.</a:t>
            </a:r>
            <a:endParaRPr lang="en-US" dirty="0" smtClean="0"/>
          </a:p>
          <a:p>
            <a:endParaRPr lang="en-US"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07B124-0D85-40C3-BC2B-5B33A89E4002}" type="slidenum">
              <a:rPr lang="en-US"/>
              <a:pPr/>
              <a:t>32</a:t>
            </a:fld>
            <a:endParaRPr lang="en-US"/>
          </a:p>
        </p:txBody>
      </p:sp>
      <p:sp>
        <p:nvSpPr>
          <p:cNvPr id="242690" name="Rectangle 2"/>
          <p:cNvSpPr>
            <a:spLocks noGrp="1" noRot="1" noChangeAspect="1" noChangeArrowheads="1" noTextEdit="1"/>
          </p:cNvSpPr>
          <p:nvPr>
            <p:ph type="sldImg"/>
          </p:nvPr>
        </p:nvSpPr>
        <p:spPr>
          <a:ln/>
        </p:spPr>
      </p:sp>
      <p:sp>
        <p:nvSpPr>
          <p:cNvPr id="242691" name="Rectangle 3"/>
          <p:cNvSpPr>
            <a:spLocks noGrp="1" noChangeArrowheads="1"/>
          </p:cNvSpPr>
          <p:nvPr>
            <p:ph type="body" idx="1"/>
          </p:nvPr>
        </p:nvSpPr>
        <p:spPr/>
        <p:txBody>
          <a:bodyPr/>
          <a:lstStyle/>
          <a:p>
            <a:r>
              <a:rPr lang="en-US" dirty="0" smtClean="0"/>
              <a:t>Add a simple </a:t>
            </a:r>
            <a:r>
              <a:rPr lang="en-US" dirty="0" err="1" smtClean="0"/>
              <a:t>textfield</a:t>
            </a:r>
            <a:r>
              <a:rPr lang="en-US" dirty="0" smtClean="0"/>
              <a:t>-based</a:t>
            </a:r>
            <a:r>
              <a:rPr lang="en-US" baseline="0" dirty="0" smtClean="0"/>
              <a:t> controller to control the shift limit (see ShakerController2.java).</a:t>
            </a:r>
          </a:p>
          <a:p>
            <a:r>
              <a:rPr lang="en-US" baseline="0" dirty="0" smtClean="0"/>
              <a:t>Controller changes:</a:t>
            </a:r>
          </a:p>
          <a:p>
            <a:pPr>
              <a:buFont typeface="Arial" pitchFamily="34" charset="0"/>
              <a:buChar char="•"/>
            </a:pPr>
            <a:r>
              <a:rPr lang="en-US" baseline="0" dirty="0" smtClean="0"/>
              <a:t> Add one JFC text field widget (using the default layout manager and add()).</a:t>
            </a:r>
          </a:p>
          <a:p>
            <a:pPr defTabSz="914277">
              <a:buFont typeface="Arial" pitchFamily="34" charset="0"/>
              <a:buChar char="•"/>
              <a:defRPr/>
            </a:pPr>
            <a:r>
              <a:rPr lang="en-US" baseline="0" dirty="0" smtClean="0"/>
              <a:t> Add an action listener that sets the panel’s frame rate (using implements, </a:t>
            </a:r>
            <a:r>
              <a:rPr lang="en-US" baseline="0" dirty="0" err="1" smtClean="0"/>
              <a:t>addListener</a:t>
            </a:r>
            <a:r>
              <a:rPr lang="en-US" baseline="0" dirty="0" smtClean="0"/>
              <a:t>(), </a:t>
            </a:r>
            <a:r>
              <a:rPr lang="en-US" baseline="0" dirty="0" err="1" smtClean="0"/>
              <a:t>actionPerformed</a:t>
            </a:r>
            <a:r>
              <a:rPr lang="en-US" baseline="0" dirty="0" smtClean="0"/>
              <a:t>()).</a:t>
            </a:r>
          </a:p>
          <a:p>
            <a:pPr>
              <a:buFont typeface="Arial" pitchFamily="34" charset="0"/>
              <a:buNone/>
            </a:pPr>
            <a:r>
              <a:rPr lang="en-US" baseline="0" dirty="0" smtClean="0"/>
              <a:t>Panel changes:</a:t>
            </a:r>
          </a:p>
          <a:p>
            <a:pPr>
              <a:buFont typeface="Arial" pitchFamily="34" charset="0"/>
              <a:buChar char="•"/>
            </a:pPr>
            <a:r>
              <a:rPr lang="en-US" baseline="0" dirty="0" smtClean="0"/>
              <a:t> Add a </a:t>
            </a:r>
            <a:r>
              <a:rPr lang="en-US" baseline="0" dirty="0" err="1" smtClean="0"/>
              <a:t>setFrameRate</a:t>
            </a:r>
            <a:r>
              <a:rPr lang="en-US" baseline="0" dirty="0" smtClean="0"/>
              <a:t>() </a:t>
            </a:r>
            <a:r>
              <a:rPr lang="en-US" baseline="0" dirty="0" err="1" smtClean="0"/>
              <a:t>mutator</a:t>
            </a:r>
            <a:r>
              <a:rPr lang="en-US" baseline="0" dirty="0" smtClean="0"/>
              <a:t> method in the Panel class.</a:t>
            </a:r>
          </a:p>
          <a:p>
            <a:endParaRPr lang="en-US" baseline="0" dirty="0" smtClean="0"/>
          </a:p>
          <a:p>
            <a:r>
              <a:rPr lang="en-US" baseline="0" dirty="0" smtClean="0"/>
              <a:t>Processing did these things for us, but its GUI features were limited.</a:t>
            </a:r>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p:spPr>
        <p:txBody>
          <a:bodyPr/>
          <a:lstStyle/>
          <a:p>
            <a:fld id="{8D946902-FD9D-46ED-A2DC-EAFC9C462038}" type="slidenum">
              <a:rPr lang="en-US" smtClean="0"/>
              <a:pPr/>
              <a:t>33</a:t>
            </a:fld>
            <a:endParaRPr lang="en-US" smtClean="0"/>
          </a:p>
        </p:txBody>
      </p:sp>
      <p:sp>
        <p:nvSpPr>
          <p:cNvPr id="153603" name="Rectangle 2"/>
          <p:cNvSpPr>
            <a:spLocks noGrp="1" noRot="1" noChangeAspect="1" noChangeArrowheads="1" noTextEdit="1"/>
          </p:cNvSpPr>
          <p:nvPr>
            <p:ph type="sldImg"/>
          </p:nvPr>
        </p:nvSpPr>
        <p:spPr>
          <a:ln/>
        </p:spPr>
      </p:sp>
      <p:sp>
        <p:nvSpPr>
          <p:cNvPr id="153604" name="Rectangle 3"/>
          <p:cNvSpPr>
            <a:spLocks noGrp="1" noChangeArrowheads="1"/>
          </p:cNvSpPr>
          <p:nvPr>
            <p:ph type="body" idx="1"/>
          </p:nvPr>
        </p:nvSpPr>
        <p:spPr>
          <a:noFill/>
          <a:ln/>
        </p:spPr>
        <p:txBody>
          <a:bodyPr/>
          <a:lstStyle/>
          <a:p>
            <a:r>
              <a:rPr lang="en-US" dirty="0" smtClean="0"/>
              <a:t>Motivate: Text is nice,</a:t>
            </a:r>
            <a:r>
              <a:rPr lang="en-US" baseline="0" dirty="0" smtClean="0"/>
              <a:t> sometimes buttons are nicer.  How do we indicate where to put them?</a:t>
            </a:r>
          </a:p>
          <a:p>
            <a:endParaRPr lang="en-US" baseline="0" dirty="0" smtClean="0"/>
          </a:p>
          <a:p>
            <a:endParaRPr lang="en-US" dirty="0" smtClean="0"/>
          </a:p>
          <a:p>
            <a:r>
              <a:rPr lang="en-US" dirty="0" err="1" smtClean="0"/>
              <a:t>BorderLayout</a:t>
            </a:r>
            <a:r>
              <a:rPr lang="en-US" baseline="0" dirty="0" smtClean="0"/>
              <a:t> is the default (as we saw above).</a:t>
            </a:r>
            <a:endParaRPr lang="en-US" dirty="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p:spPr>
        <p:txBody>
          <a:bodyPr/>
          <a:lstStyle/>
          <a:p>
            <a:fld id="{2097B979-048C-472A-BA5B-6D0D2FB897ED}" type="slidenum">
              <a:rPr lang="en-US" smtClean="0"/>
              <a:pPr/>
              <a:t>34</a:t>
            </a:fld>
            <a:endParaRPr lang="en-US" smtClean="0"/>
          </a:p>
        </p:txBody>
      </p:sp>
      <p:sp>
        <p:nvSpPr>
          <p:cNvPr id="154627" name="Rectangle 2"/>
          <p:cNvSpPr>
            <a:spLocks noGrp="1" noRot="1" noChangeAspect="1" noChangeArrowheads="1" noTextEdit="1"/>
          </p:cNvSpPr>
          <p:nvPr>
            <p:ph type="sldImg"/>
          </p:nvPr>
        </p:nvSpPr>
        <p:spPr>
          <a:ln/>
        </p:spPr>
      </p:sp>
      <p:sp>
        <p:nvSpPr>
          <p:cNvPr id="154628" name="Rectangle 3"/>
          <p:cNvSpPr>
            <a:spLocks noGrp="1" noChangeArrowheads="1"/>
          </p:cNvSpPr>
          <p:nvPr>
            <p:ph type="body" idx="1"/>
          </p:nvPr>
        </p:nvSpPr>
        <p:spPr>
          <a:noFill/>
          <a:ln/>
        </p:spPr>
        <p:txBody>
          <a:bodyPr/>
          <a:lstStyle/>
          <a:p>
            <a:r>
              <a:rPr lang="en-US" dirty="0" err="1" smtClean="0"/>
              <a:t>BorderLayout</a:t>
            </a:r>
            <a:r>
              <a:rPr lang="en-US" dirty="0" smtClean="0"/>
              <a:t> gives you vertical and horizontal control.</a:t>
            </a:r>
          </a:p>
          <a:p>
            <a:r>
              <a:rPr lang="en-US" dirty="0" smtClean="0"/>
              <a:t>Talk through the code noting:</a:t>
            </a:r>
          </a:p>
          <a:p>
            <a:pPr>
              <a:buFontTx/>
              <a:buChar char="•"/>
            </a:pPr>
            <a:r>
              <a:rPr lang="en-US" dirty="0" smtClean="0"/>
              <a:t>The GUI is </a:t>
            </a:r>
            <a:r>
              <a:rPr lang="en-US" dirty="0" err="1" smtClean="0"/>
              <a:t>layed</a:t>
            </a:r>
            <a:r>
              <a:rPr lang="en-US" dirty="0" smtClean="0"/>
              <a:t> out in the </a:t>
            </a:r>
            <a:r>
              <a:rPr lang="en-US" dirty="0" err="1" smtClean="0"/>
              <a:t>BorderWindow</a:t>
            </a:r>
            <a:r>
              <a:rPr lang="en-US" dirty="0" smtClean="0"/>
              <a:t> </a:t>
            </a:r>
            <a:r>
              <a:rPr lang="en-US" dirty="0" err="1" smtClean="0"/>
              <a:t>contructor</a:t>
            </a:r>
            <a:r>
              <a:rPr lang="en-US" dirty="0" smtClean="0"/>
              <a:t> function, not the main driver.</a:t>
            </a:r>
          </a:p>
          <a:p>
            <a:pPr>
              <a:buFontTx/>
              <a:buChar char="•"/>
            </a:pPr>
            <a:r>
              <a:rPr lang="en-US" dirty="0" smtClean="0"/>
              <a:t>The driver just creates the GUI object, starts it, and gets out of the way.</a:t>
            </a:r>
          </a:p>
          <a:p>
            <a:pPr>
              <a:buFontTx/>
              <a:buChar char="•"/>
            </a:pPr>
            <a:r>
              <a:rPr lang="en-US" dirty="0" smtClean="0"/>
              <a:t>The method calls in the constructor all have an implicit </a:t>
            </a:r>
            <a:r>
              <a:rPr lang="en-US" b="1" dirty="0" smtClean="0"/>
              <a:t>this</a:t>
            </a:r>
            <a:r>
              <a:rPr lang="en-US" dirty="0" smtClean="0"/>
              <a:t>.</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p:spPr>
        <p:txBody>
          <a:bodyPr/>
          <a:lstStyle/>
          <a:p>
            <a:fld id="{9D1D6642-D80E-4D5E-B16A-AE19748E3474}" type="slidenum">
              <a:rPr lang="en-US" smtClean="0"/>
              <a:pPr/>
              <a:t>35</a:t>
            </a:fld>
            <a:endParaRPr lang="en-US" smtClean="0"/>
          </a:p>
        </p:txBody>
      </p:sp>
      <p:sp>
        <p:nvSpPr>
          <p:cNvPr id="155651" name="Rectangle 2"/>
          <p:cNvSpPr>
            <a:spLocks noGrp="1" noRot="1" noChangeAspect="1" noChangeArrowheads="1" noTextEdit="1"/>
          </p:cNvSpPr>
          <p:nvPr>
            <p:ph type="sldImg"/>
          </p:nvPr>
        </p:nvSpPr>
        <p:spPr>
          <a:ln/>
        </p:spPr>
      </p:sp>
      <p:sp>
        <p:nvSpPr>
          <p:cNvPr id="155652" name="Rectangle 3"/>
          <p:cNvSpPr>
            <a:spLocks noGrp="1" noChangeArrowheads="1"/>
          </p:cNvSpPr>
          <p:nvPr>
            <p:ph type="body" idx="1"/>
          </p:nvPr>
        </p:nvSpPr>
        <p:spPr>
          <a:noFill/>
          <a:ln/>
        </p:spPr>
        <p:txBody>
          <a:bodyPr/>
          <a:lstStyle/>
          <a:p>
            <a:r>
              <a:rPr lang="en-US" dirty="0" err="1" smtClean="0">
                <a:solidFill>
                  <a:schemeClr val="tx2"/>
                </a:solidFill>
              </a:rPr>
              <a:t>FlowLayout</a:t>
            </a:r>
            <a:r>
              <a:rPr lang="en-US" dirty="0" smtClean="0">
                <a:solidFill>
                  <a:schemeClr val="tx2"/>
                </a:solidFill>
              </a:rPr>
              <a:t> provides rather simple adjacency formatting.</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07B124-0D85-40C3-BC2B-5B33A89E4002}" type="slidenum">
              <a:rPr lang="en-US"/>
              <a:pPr/>
              <a:t>36</a:t>
            </a:fld>
            <a:endParaRPr lang="en-US"/>
          </a:p>
        </p:txBody>
      </p:sp>
      <p:sp>
        <p:nvSpPr>
          <p:cNvPr id="242690" name="Rectangle 2"/>
          <p:cNvSpPr>
            <a:spLocks noGrp="1" noRot="1" noChangeAspect="1" noChangeArrowheads="1" noTextEdit="1"/>
          </p:cNvSpPr>
          <p:nvPr>
            <p:ph type="sldImg"/>
          </p:nvPr>
        </p:nvSpPr>
        <p:spPr>
          <a:ln/>
        </p:spPr>
      </p:sp>
      <p:sp>
        <p:nvSpPr>
          <p:cNvPr id="242691" name="Rectangle 3"/>
          <p:cNvSpPr>
            <a:spLocks noGrp="1" noChangeArrowheads="1"/>
          </p:cNvSpPr>
          <p:nvPr>
            <p:ph type="body" idx="1"/>
          </p:nvPr>
        </p:nvSpPr>
        <p:spPr/>
        <p:txBody>
          <a:bodyPr/>
          <a:lstStyle/>
          <a:p>
            <a:r>
              <a:rPr lang="en-US" dirty="0" smtClean="0"/>
              <a:t>Add start/pause</a:t>
            </a:r>
            <a:r>
              <a:rPr lang="en-US" baseline="0" dirty="0" smtClean="0"/>
              <a:t> buttons and a label for the frame rate text field (see ShakerController3.java).</a:t>
            </a:r>
          </a:p>
          <a:p>
            <a:r>
              <a:rPr lang="en-US" baseline="0" dirty="0" smtClean="0"/>
              <a:t>This requires the use of an hierarchical GUI frame structure built using nested GUI components.</a:t>
            </a:r>
          </a:p>
          <a:p>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p:spPr>
        <p:txBody>
          <a:bodyPr/>
          <a:lstStyle/>
          <a:p>
            <a:fld id="{06769B4C-A5F9-41E7-89E4-DF8F9A5D85B6}" type="slidenum">
              <a:rPr lang="en-US" smtClean="0"/>
              <a:pPr/>
              <a:t>37</a:t>
            </a:fld>
            <a:endParaRPr lang="en-US" smtClean="0"/>
          </a:p>
        </p:txBody>
      </p:sp>
      <p:sp>
        <p:nvSpPr>
          <p:cNvPr id="152579" name="Rectangle 2"/>
          <p:cNvSpPr>
            <a:spLocks noGrp="1" noRot="1" noChangeAspect="1" noChangeArrowheads="1" noTextEdit="1"/>
          </p:cNvSpPr>
          <p:nvPr>
            <p:ph type="sldImg"/>
          </p:nvPr>
        </p:nvSpPr>
        <p:spPr>
          <a:ln/>
        </p:spPr>
      </p:sp>
      <p:sp>
        <p:nvSpPr>
          <p:cNvPr id="152580"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1E9A2D72-8742-4EA4-AC15-EF98F689D2FF}" type="slidenum">
              <a:rPr lang="en-US" smtClean="0"/>
              <a:pPr/>
              <a:t>38</a:t>
            </a:fld>
            <a:endParaRPr lang="en-US" smtClean="0"/>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p:spPr>
        <p:txBody>
          <a:bodyPr/>
          <a:lstStyle/>
          <a:p>
            <a:r>
              <a:rPr lang="en-US" dirty="0" err="1" smtClean="0"/>
              <a:t>JButton</a:t>
            </a:r>
            <a:r>
              <a:rPr lang="en-US" dirty="0" smtClean="0"/>
              <a:t> text</a:t>
            </a:r>
            <a:r>
              <a:rPr lang="en-US" baseline="0" dirty="0" smtClean="0"/>
              <a:t> strings decorate the button and serve as the button object’s action command.</a:t>
            </a:r>
          </a:p>
          <a:p>
            <a:r>
              <a:rPr lang="en-US" baseline="0" dirty="0" smtClean="0"/>
              <a:t>In general, GUI widget classes allow you to specify their action command string.</a:t>
            </a:r>
            <a:endParaRPr lang="en-US" dirty="0"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B92CD-222C-44CB-BF94-F265AE4FA043}" type="slidenum">
              <a:rPr lang="en-US"/>
              <a:pPr/>
              <a:t>39</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r>
              <a:rPr lang="en-US" dirty="0" smtClean="0"/>
              <a:t>Explain</a:t>
            </a:r>
            <a:r>
              <a:rPr lang="en-US" baseline="0" dirty="0" smtClean="0"/>
              <a:t> how the Start button action command is handled. </a:t>
            </a:r>
          </a:p>
          <a:p>
            <a:r>
              <a:rPr lang="en-US" baseline="0" dirty="0" smtClean="0"/>
              <a:t>Give handout, have them try to fill in the blanks for the pause button.</a:t>
            </a:r>
          </a:p>
          <a:p>
            <a:endParaRPr lang="en-US" baseline="0" dirty="0" smtClean="0"/>
          </a:p>
          <a:p>
            <a:r>
              <a:rPr lang="en-US" baseline="0" dirty="0" smtClean="0"/>
              <a:t>Then show the full code in the final example code, which includes all the action commands.</a:t>
            </a:r>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07B124-0D85-40C3-BC2B-5B33A89E4002}" type="slidenum">
              <a:rPr lang="en-US"/>
              <a:pPr/>
              <a:t>4</a:t>
            </a:fld>
            <a:endParaRPr lang="en-US"/>
          </a:p>
        </p:txBody>
      </p:sp>
      <p:sp>
        <p:nvSpPr>
          <p:cNvPr id="242690" name="Rectangle 2"/>
          <p:cNvSpPr>
            <a:spLocks noGrp="1" noRot="1" noChangeAspect="1" noChangeArrowheads="1" noTextEdit="1"/>
          </p:cNvSpPr>
          <p:nvPr>
            <p:ph type="sldImg"/>
          </p:nvPr>
        </p:nvSpPr>
        <p:spPr>
          <a:ln/>
        </p:spPr>
      </p:sp>
      <p:sp>
        <p:nvSpPr>
          <p:cNvPr id="242691" name="Rectangle 3"/>
          <p:cNvSpPr>
            <a:spLocks noGrp="1" noChangeArrowheads="1"/>
          </p:cNvSpPr>
          <p:nvPr>
            <p:ph type="body" idx="1"/>
          </p:nvPr>
        </p:nvSpPr>
        <p:spPr/>
        <p:txBody>
          <a:bodyPr/>
          <a:lstStyle/>
          <a:p>
            <a:r>
              <a:rPr lang="en-US" dirty="0" smtClean="0"/>
              <a:t>Build a console-based program</a:t>
            </a:r>
            <a:r>
              <a:rPr lang="en-US" baseline="0" dirty="0" smtClean="0"/>
              <a:t> that reads a temperature value in </a:t>
            </a:r>
            <a:r>
              <a:rPr lang="en-US" baseline="0" dirty="0" err="1" smtClean="0"/>
              <a:t>Celcius</a:t>
            </a:r>
            <a:r>
              <a:rPr lang="en-US" baseline="0" dirty="0" smtClean="0"/>
              <a:t> and prints out its </a:t>
            </a:r>
            <a:r>
              <a:rPr lang="en-US" baseline="0" dirty="0" err="1" smtClean="0"/>
              <a:t>Farenheit</a:t>
            </a:r>
            <a:r>
              <a:rPr lang="en-US" baseline="0" dirty="0" smtClean="0"/>
              <a:t> equivalent.</a:t>
            </a:r>
          </a:p>
          <a:p>
            <a:r>
              <a:rPr lang="en-US" baseline="0" dirty="0" smtClean="0"/>
              <a:t>See </a:t>
            </a:r>
            <a:r>
              <a:rPr lang="en-US" baseline="0" dirty="0" err="1" smtClean="0"/>
              <a:t>TemperatureConverter.java</a:t>
            </a:r>
            <a:r>
              <a:rPr lang="en-US" baseline="0" dirty="0" smtClean="0"/>
              <a:t>.</a:t>
            </a:r>
          </a:p>
          <a:p>
            <a:r>
              <a:rPr lang="en-US" baseline="0" dirty="0" smtClean="0"/>
              <a:t>Design:</a:t>
            </a:r>
          </a:p>
          <a:p>
            <a:pPr marL="228600" indent="-228600">
              <a:buAutoNum type="arabicParenR"/>
            </a:pPr>
            <a:r>
              <a:rPr lang="en-US" baseline="0" dirty="0" smtClean="0"/>
              <a:t>Prompt user</a:t>
            </a:r>
          </a:p>
          <a:p>
            <a:pPr marL="228600" indent="-228600">
              <a:buAutoNum type="arabicParenR"/>
            </a:pPr>
            <a:r>
              <a:rPr lang="en-US" baseline="0" dirty="0" smtClean="0"/>
              <a:t>Get input from user</a:t>
            </a:r>
          </a:p>
          <a:p>
            <a:pPr marL="228600" indent="-228600">
              <a:buAutoNum type="arabicParenR"/>
            </a:pPr>
            <a:r>
              <a:rPr lang="en-US" baseline="0" dirty="0" smtClean="0"/>
              <a:t>Compute conversion using </a:t>
            </a:r>
            <a:r>
              <a:rPr lang="en-US" baseline="0" dirty="0" err="1" smtClean="0"/>
              <a:t>f</a:t>
            </a:r>
            <a:r>
              <a:rPr lang="en-US" baseline="0" dirty="0" smtClean="0"/>
              <a:t> = 9/5*C + 32</a:t>
            </a:r>
          </a:p>
          <a:p>
            <a:pPr marL="228600" indent="-228600">
              <a:buAutoNum type="arabicParenR"/>
            </a:pPr>
            <a:r>
              <a:rPr lang="en-US" baseline="0" dirty="0" smtClean="0"/>
              <a:t>Print converted value with description</a:t>
            </a:r>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B92CD-222C-44CB-BF94-F265AE4FA043}" type="slidenum">
              <a:rPr lang="en-US"/>
              <a:pPr/>
              <a:t>40</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r>
              <a:rPr lang="en-US" dirty="0" smtClean="0"/>
              <a:t>The</a:t>
            </a:r>
            <a:r>
              <a:rPr lang="en-US" baseline="0" dirty="0" smtClean="0"/>
              <a:t> controller is the same as above.</a:t>
            </a:r>
            <a:endParaRPr lang="en-US" dirty="0"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B92CD-222C-44CB-BF94-F265AE4FA043}" type="slidenum">
              <a:rPr lang="en-US"/>
              <a:pPr/>
              <a:t>41</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en-US" dirty="0"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1E9A2D72-8742-4EA4-AC15-EF98F689D2FF}" type="slidenum">
              <a:rPr lang="en-US" smtClean="0"/>
              <a:pPr/>
              <a:t>42</a:t>
            </a:fld>
            <a:endParaRPr lang="en-US" smtClean="0"/>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p:spPr>
        <p:txBody>
          <a:bodyPr/>
          <a:lstStyle/>
          <a:p>
            <a:r>
              <a:rPr lang="en-US" dirty="0" smtClean="0"/>
              <a:t>http://java.sun.com/products/jfc/</a:t>
            </a:r>
            <a:endParaRPr lang="en-US" sz="900" dirty="0" smtClean="0"/>
          </a:p>
          <a:p>
            <a:endParaRPr lang="en-US" dirty="0"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07B124-0D85-40C3-BC2B-5B33A89E4002}" type="slidenum">
              <a:rPr lang="en-US"/>
              <a:pPr/>
              <a:t>43</a:t>
            </a:fld>
            <a:endParaRPr lang="en-US"/>
          </a:p>
        </p:txBody>
      </p:sp>
      <p:sp>
        <p:nvSpPr>
          <p:cNvPr id="242690" name="Rectangle 2"/>
          <p:cNvSpPr>
            <a:spLocks noGrp="1" noRot="1" noChangeAspect="1" noChangeArrowheads="1" noTextEdit="1"/>
          </p:cNvSpPr>
          <p:nvPr>
            <p:ph type="sldImg"/>
          </p:nvPr>
        </p:nvSpPr>
        <p:spPr>
          <a:ln/>
        </p:spPr>
      </p:sp>
      <p:sp>
        <p:nvSpPr>
          <p:cNvPr id="242691" name="Rectangle 3"/>
          <p:cNvSpPr>
            <a:spLocks noGrp="1" noChangeArrowheads="1"/>
          </p:cNvSpPr>
          <p:nvPr>
            <p:ph type="body" idx="1"/>
          </p:nvPr>
        </p:nvSpPr>
        <p:spPr/>
        <p:txBody>
          <a:bodyPr/>
          <a:lstStyle/>
          <a:p>
            <a:r>
              <a:rPr lang="en-US" dirty="0" smtClean="0"/>
              <a:t>Replace</a:t>
            </a:r>
            <a:r>
              <a:rPr lang="en-US" baseline="0" dirty="0" smtClean="0"/>
              <a:t> the controller with a slider if there is time (see ShakerController4.java).</a:t>
            </a:r>
          </a:p>
          <a:p>
            <a:endParaRPr lang="en-US" baseline="0" dirty="0"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B92CD-222C-44CB-BF94-F265AE4FA043}" type="slidenum">
              <a:rPr lang="en-US"/>
              <a:pPr/>
              <a:t>44</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r>
              <a:rPr lang="en-US" dirty="0" smtClean="0"/>
              <a:t>Be careful to note the use the Controller class and the Panel class. They must be used consistently and properly.</a:t>
            </a:r>
          </a:p>
          <a:p>
            <a:r>
              <a:rPr lang="en-US" dirty="0" smtClean="0"/>
              <a:t>Note</a:t>
            </a:r>
            <a:r>
              <a:rPr lang="en-US" baseline="0" dirty="0" smtClean="0"/>
              <a:t> the implements class for action listeners. This is an interface, not class inheritance. We won’t address this distinction in this course.</a:t>
            </a:r>
            <a:endParaRPr lang="en-US" dirty="0"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1E9A2D72-8742-4EA4-AC15-EF98F689D2FF}" type="slidenum">
              <a:rPr lang="en-US" smtClean="0"/>
              <a:pPr/>
              <a:t>45</a:t>
            </a:fld>
            <a:endParaRPr lang="en-US" smtClean="0"/>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that you could view</a:t>
            </a:r>
            <a:r>
              <a:rPr lang="en-US" baseline="0" dirty="0" smtClean="0"/>
              <a:t> Processing classes as being drawn inside the </a:t>
            </a:r>
            <a:r>
              <a:rPr lang="en-US" baseline="0" dirty="0" err="1" smtClean="0"/>
              <a:t>sketchPanel</a:t>
            </a:r>
            <a:r>
              <a:rPr lang="en-US" baseline="0" dirty="0" smtClean="0"/>
              <a:t> class – for scalability, Java moves them out.</a:t>
            </a:r>
            <a:endParaRPr lang="en-US" dirty="0" smtClean="0"/>
          </a:p>
          <a:p>
            <a:r>
              <a:rPr lang="en-US" dirty="0" smtClean="0"/>
              <a:t>In</a:t>
            </a:r>
            <a:r>
              <a:rPr lang="en-US" baseline="0" dirty="0" smtClean="0"/>
              <a:t> addition, y</a:t>
            </a:r>
            <a:r>
              <a:rPr lang="en-US" dirty="0" smtClean="0"/>
              <a:t>ou</a:t>
            </a:r>
            <a:r>
              <a:rPr lang="en-US" baseline="0" dirty="0" smtClean="0"/>
              <a:t> may have to modify the code in the following ways:</a:t>
            </a:r>
          </a:p>
          <a:p>
            <a:pPr>
              <a:buFont typeface="Arial" pitchFamily="34" charset="0"/>
              <a:buChar char="•"/>
            </a:pPr>
            <a:r>
              <a:rPr lang="en-US" dirty="0" smtClean="0"/>
              <a:t> Use Math and</a:t>
            </a:r>
            <a:r>
              <a:rPr lang="en-US" baseline="0" dirty="0" smtClean="0"/>
              <a:t> System </a:t>
            </a:r>
            <a:r>
              <a:rPr lang="en-US" dirty="0" smtClean="0"/>
              <a:t>library methods/variables rather than protected </a:t>
            </a:r>
            <a:r>
              <a:rPr lang="en-US" dirty="0" err="1" smtClean="0"/>
              <a:t>PApplet</a:t>
            </a:r>
            <a:r>
              <a:rPr lang="en-US" dirty="0" smtClean="0"/>
              <a:t> methods/variables;</a:t>
            </a:r>
          </a:p>
          <a:p>
            <a:pPr>
              <a:buFont typeface="Arial" pitchFamily="34" charset="0"/>
              <a:buChar char="•"/>
            </a:pPr>
            <a:r>
              <a:rPr lang="en-US" baseline="0" dirty="0" smtClean="0"/>
              <a:t> Java defaults to double rather than float.</a:t>
            </a:r>
          </a:p>
          <a:p>
            <a:pPr>
              <a:buFont typeface="Arial" pitchFamily="34" charset="0"/>
              <a:buChar char="•"/>
            </a:pPr>
            <a:r>
              <a:rPr lang="en-US" baseline="0" dirty="0" smtClean="0"/>
              <a:t> Treat color as an integer and move all use of the color() method to display() (or render()).</a:t>
            </a:r>
          </a:p>
          <a:p>
            <a:pPr>
              <a:buFont typeface="Arial" pitchFamily="34" charset="0"/>
              <a:buChar char="•"/>
            </a:pPr>
            <a:endParaRPr lang="en-US" baseline="0" dirty="0" smtClean="0"/>
          </a:p>
          <a:p>
            <a:pPr>
              <a:buFont typeface="Arial" pitchFamily="34" charset="0"/>
              <a:buNone/>
            </a:pPr>
            <a:r>
              <a:rPr lang="en-US" baseline="0" dirty="0" smtClean="0"/>
              <a:t>Show code for variation 5.</a:t>
            </a:r>
          </a:p>
        </p:txBody>
      </p:sp>
      <p:sp>
        <p:nvSpPr>
          <p:cNvPr id="4" name="Slide Number Placeholder 3"/>
          <p:cNvSpPr>
            <a:spLocks noGrp="1"/>
          </p:cNvSpPr>
          <p:nvPr>
            <p:ph type="sldNum" sz="quarter" idx="10"/>
          </p:nvPr>
        </p:nvSpPr>
        <p:spPr/>
        <p:txBody>
          <a:bodyPr/>
          <a:lstStyle/>
          <a:p>
            <a:fld id="{745C7103-E8A1-43A8-B1E8-56444E8B7523}" type="slidenum">
              <a:rPr lang="en-US" smtClean="0"/>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B92CD-222C-44CB-BF94-F265AE4FA043}" type="slidenum">
              <a:rPr lang="en-US"/>
              <a:pPr/>
              <a:t>47</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r>
              <a:rPr lang="en-US" dirty="0" smtClean="0"/>
              <a:t>The</a:t>
            </a:r>
            <a:r>
              <a:rPr lang="en-US" baseline="0" dirty="0" smtClean="0"/>
              <a:t> controller is the same as above.</a:t>
            </a:r>
            <a:endParaRPr lang="en-US" dirty="0"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B92CD-222C-44CB-BF94-F265AE4FA043}" type="slidenum">
              <a:rPr lang="en-US"/>
              <a:pPr/>
              <a:t>48</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r>
              <a:rPr lang="en-US" dirty="0" smtClean="0"/>
              <a:t>Basic changes:</a:t>
            </a:r>
          </a:p>
          <a:p>
            <a:pPr>
              <a:buFont typeface="Arial" pitchFamily="34" charset="0"/>
              <a:buChar char="•"/>
            </a:pPr>
            <a:r>
              <a:rPr lang="en-US" baseline="0" dirty="0" smtClean="0"/>
              <a:t> Sequestered all the color and drawing calls to display();</a:t>
            </a:r>
          </a:p>
          <a:p>
            <a:pPr>
              <a:buFont typeface="Arial" pitchFamily="34" charset="0"/>
              <a:buChar char="•"/>
            </a:pPr>
            <a:r>
              <a:rPr lang="en-US" baseline="0" dirty="0" smtClean="0"/>
              <a:t> Passed a reference to the </a:t>
            </a:r>
            <a:r>
              <a:rPr lang="en-US" baseline="0" dirty="0" err="1" smtClean="0"/>
              <a:t>PApplet</a:t>
            </a:r>
            <a:r>
              <a:rPr lang="en-US" baseline="0" dirty="0" smtClean="0"/>
              <a:t> object to display();</a:t>
            </a:r>
          </a:p>
          <a:p>
            <a:pPr>
              <a:buFont typeface="Arial" pitchFamily="34" charset="0"/>
              <a:buChar char="•"/>
            </a:pPr>
            <a:r>
              <a:rPr lang="en-US" baseline="0" dirty="0" smtClean="0"/>
              <a:t> Replaced references to Math methods/data with Math library calls (re-implementing </a:t>
            </a:r>
            <a:r>
              <a:rPr lang="en-US" baseline="0" dirty="0" err="1" smtClean="0"/>
              <a:t>computeDistance</a:t>
            </a:r>
            <a:r>
              <a:rPr lang="en-US" baseline="0" dirty="0" smtClean="0"/>
              <a:t>())</a:t>
            </a:r>
            <a:endParaRPr lang="en-US" dirty="0"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2818" name="Rectangle 7"/>
          <p:cNvSpPr>
            <a:spLocks noGrp="1" noChangeArrowheads="1"/>
          </p:cNvSpPr>
          <p:nvPr>
            <p:ph type="sldNum" sz="quarter" idx="5"/>
          </p:nvPr>
        </p:nvSpPr>
        <p:spPr>
          <a:noFill/>
        </p:spPr>
        <p:txBody>
          <a:bodyPr/>
          <a:lstStyle/>
          <a:p>
            <a:fld id="{31DB3C2D-7034-42ED-9A6C-5A1B78337919}" type="slidenum">
              <a:rPr lang="en-US" smtClean="0"/>
              <a:pPr/>
              <a:t>49</a:t>
            </a:fld>
            <a:endParaRPr lang="en-US" smtClean="0"/>
          </a:p>
        </p:txBody>
      </p:sp>
      <p:sp>
        <p:nvSpPr>
          <p:cNvPr id="162819" name="Rectangle 2"/>
          <p:cNvSpPr>
            <a:spLocks noGrp="1" noRot="1" noChangeAspect="1" noChangeArrowheads="1" noTextEdit="1"/>
          </p:cNvSpPr>
          <p:nvPr>
            <p:ph type="sldImg"/>
          </p:nvPr>
        </p:nvSpPr>
        <p:spPr>
          <a:ln/>
        </p:spPr>
      </p:sp>
      <p:sp>
        <p:nvSpPr>
          <p:cNvPr id="162820" name="Rectangle 3"/>
          <p:cNvSpPr>
            <a:spLocks noGrp="1" noChangeArrowheads="1"/>
          </p:cNvSpPr>
          <p:nvPr>
            <p:ph type="body" idx="1"/>
          </p:nvPr>
        </p:nvSpPr>
        <p:spPr>
          <a:noFill/>
          <a:ln/>
        </p:spPr>
        <p:txBody>
          <a:bodyPr/>
          <a:lstStyle/>
          <a:p>
            <a:r>
              <a:rPr lang="en-US" dirty="0" smtClean="0"/>
              <a:t>Remind them that OO really took hold in GUIs (</a:t>
            </a:r>
            <a:r>
              <a:rPr lang="en-US" dirty="0" err="1" smtClean="0"/>
              <a:t>smalltalk</a:t>
            </a:r>
            <a:r>
              <a:rPr lang="en-US" dirty="0" smtClean="0"/>
              <a:t>) (review </a:t>
            </a:r>
            <a:r>
              <a:rPr lang="en-US" dirty="0" err="1" smtClean="0"/>
              <a:t>encaps/inherit/polym</a:t>
            </a:r>
            <a:r>
              <a:rPr lang="en-US" dirty="0" smtClean="0"/>
              <a:t>).  It was very natural there to think of objects that were like other objects, but with a few extensions.</a:t>
            </a:r>
          </a:p>
          <a:p>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US" baseline="0" dirty="0" smtClean="0"/>
              <a:t>The Scanner is a class that supports flexible input of words, lines, numbers, etc.</a:t>
            </a:r>
          </a:p>
          <a:p>
            <a:pPr>
              <a:buFont typeface="Arial" pitchFamily="34" charset="0"/>
              <a:buNone/>
            </a:pPr>
            <a:r>
              <a:rPr lang="en-US" baseline="0" dirty="0" err="1" smtClean="0"/>
              <a:t>System.out</a:t>
            </a:r>
            <a:r>
              <a:rPr lang="en-US" baseline="0" dirty="0" smtClean="0"/>
              <a:t> supports output using print() and </a:t>
            </a:r>
            <a:r>
              <a:rPr lang="en-US" baseline="0" dirty="0" err="1" smtClean="0"/>
              <a:t>println</a:t>
            </a:r>
            <a:r>
              <a:rPr lang="en-US" baseline="0" dirty="0" smtClean="0"/>
              <a:t>() (just like the Processing methods of the same name).</a:t>
            </a:r>
          </a:p>
        </p:txBody>
      </p:sp>
      <p:sp>
        <p:nvSpPr>
          <p:cNvPr id="4" name="Slide Number Placeholder 3"/>
          <p:cNvSpPr>
            <a:spLocks noGrp="1"/>
          </p:cNvSpPr>
          <p:nvPr>
            <p:ph type="sldNum" sz="quarter" idx="10"/>
          </p:nvPr>
        </p:nvSpPr>
        <p:spPr/>
        <p:txBody>
          <a:bodyPr/>
          <a:lstStyle/>
          <a:p>
            <a:fld id="{745C7103-E8A1-43A8-B1E8-56444E8B7523}"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B92CD-222C-44CB-BF94-F265AE4FA043}" type="slidenum">
              <a:rPr lang="en-US"/>
              <a:pPr/>
              <a:t>6</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r>
              <a:rPr lang="en-US" dirty="0" smtClean="0"/>
              <a:t>Go </a:t>
            </a:r>
            <a:r>
              <a:rPr lang="en-US" dirty="0"/>
              <a:t>through this </a:t>
            </a:r>
            <a:r>
              <a:rPr lang="en-US" dirty="0" smtClean="0"/>
              <a:t>simple, console-base</a:t>
            </a:r>
            <a:r>
              <a:rPr lang="en-US" baseline="0" dirty="0" smtClean="0"/>
              <a:t>d example </a:t>
            </a:r>
            <a:r>
              <a:rPr lang="en-US" dirty="0" smtClean="0"/>
              <a:t>in detail, </a:t>
            </a:r>
            <a:r>
              <a:rPr lang="en-US" dirty="0"/>
              <a:t>pointing out</a:t>
            </a:r>
            <a:r>
              <a:rPr lang="en-US" dirty="0" smtClean="0"/>
              <a:t>:</a:t>
            </a:r>
            <a:endParaRPr lang="en-US" dirty="0"/>
          </a:p>
          <a:p>
            <a:pPr>
              <a:buFontTx/>
              <a:buChar char="•"/>
            </a:pPr>
            <a:r>
              <a:rPr lang="en-US" dirty="0" smtClean="0"/>
              <a:t>Eclipse</a:t>
            </a:r>
            <a:r>
              <a:rPr lang="en-US" baseline="0" dirty="0" smtClean="0"/>
              <a:t> IDE</a:t>
            </a:r>
            <a:endParaRPr lang="en-US" dirty="0" smtClean="0"/>
          </a:p>
          <a:p>
            <a:pPr>
              <a:buFontTx/>
              <a:buChar char="•"/>
            </a:pPr>
            <a:r>
              <a:rPr lang="en-US" dirty="0" smtClean="0"/>
              <a:t>Package </a:t>
            </a:r>
            <a:r>
              <a:rPr lang="en-US" dirty="0"/>
              <a:t>declaration</a:t>
            </a:r>
          </a:p>
          <a:p>
            <a:pPr>
              <a:buFontTx/>
              <a:buChar char="•"/>
            </a:pPr>
            <a:r>
              <a:rPr lang="en-US" dirty="0"/>
              <a:t>Documentation</a:t>
            </a:r>
          </a:p>
          <a:p>
            <a:pPr>
              <a:buFontTx/>
              <a:buChar char="•"/>
            </a:pPr>
            <a:r>
              <a:rPr lang="en-US" dirty="0"/>
              <a:t>Libraries</a:t>
            </a:r>
          </a:p>
          <a:p>
            <a:pPr>
              <a:buFontTx/>
              <a:buChar char="•"/>
            </a:pPr>
            <a:r>
              <a:rPr lang="en-US" dirty="0"/>
              <a:t>The main class (everything is in the class)</a:t>
            </a:r>
          </a:p>
          <a:p>
            <a:pPr>
              <a:buFontTx/>
              <a:buChar char="•"/>
            </a:pPr>
            <a:r>
              <a:rPr lang="en-US" dirty="0"/>
              <a:t>The main method (Note that the name of the class matches the name of the file.  Java requires this.)</a:t>
            </a:r>
          </a:p>
          <a:p>
            <a:pPr>
              <a:buFontTx/>
              <a:buChar char="•"/>
            </a:pPr>
            <a:r>
              <a:rPr lang="en-US" dirty="0"/>
              <a:t>The 4 steps of the </a:t>
            </a:r>
            <a:r>
              <a:rPr lang="en-US" dirty="0" smtClean="0"/>
              <a:t>algorithm</a:t>
            </a:r>
          </a:p>
          <a:p>
            <a:pPr>
              <a:buFontTx/>
              <a:buChar char="•"/>
            </a:pPr>
            <a:r>
              <a:rPr lang="en-US" dirty="0" smtClean="0"/>
              <a:t>The Scanner class parses whole words/numbers rather than doing</a:t>
            </a:r>
            <a:r>
              <a:rPr lang="en-US" baseline="0" dirty="0" smtClean="0"/>
              <a:t> in one character at a time.</a:t>
            </a:r>
          </a:p>
          <a:p>
            <a:pPr>
              <a:buFontTx/>
              <a:buChar char="•"/>
            </a:pPr>
            <a:r>
              <a:rPr lang="en-US" baseline="0" dirty="0" smtClean="0"/>
              <a:t>Java programs more often use double rather than float.</a:t>
            </a:r>
            <a:endParaRPr lang="en-US" dirty="0" smtClean="0"/>
          </a:p>
          <a:p>
            <a:pPr>
              <a:buFontTx/>
              <a:buNone/>
            </a:pPr>
            <a:r>
              <a:rPr lang="en-US" dirty="0" smtClean="0"/>
              <a:t>Run the program on some standard test cases (e.g., 0-&gt;32,</a:t>
            </a:r>
            <a:r>
              <a:rPr lang="en-US" baseline="0" dirty="0" smtClean="0"/>
              <a:t> 100-&gt;212, -17.7777-&gt;0).</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07B124-0D85-40C3-BC2B-5B33A89E4002}" type="slidenum">
              <a:rPr lang="en-US"/>
              <a:pPr/>
              <a:t>7</a:t>
            </a:fld>
            <a:endParaRPr lang="en-US"/>
          </a:p>
        </p:txBody>
      </p:sp>
      <p:sp>
        <p:nvSpPr>
          <p:cNvPr id="242690" name="Rectangle 2"/>
          <p:cNvSpPr>
            <a:spLocks noGrp="1" noRot="1" noChangeAspect="1" noChangeArrowheads="1" noTextEdit="1"/>
          </p:cNvSpPr>
          <p:nvPr>
            <p:ph type="sldImg"/>
          </p:nvPr>
        </p:nvSpPr>
        <p:spPr>
          <a:ln/>
        </p:spPr>
      </p:sp>
      <p:sp>
        <p:nvSpPr>
          <p:cNvPr id="242691" name="Rectangle 3"/>
          <p:cNvSpPr>
            <a:spLocks noGrp="1" noChangeArrowheads="1"/>
          </p:cNvSpPr>
          <p:nvPr>
            <p:ph type="body" idx="1"/>
          </p:nvPr>
        </p:nvSpPr>
        <p:spPr/>
        <p:txBody>
          <a:bodyPr/>
          <a:lstStyle/>
          <a:p>
            <a:r>
              <a:rPr lang="en-US" dirty="0" smtClean="0"/>
              <a:t>Review the features of the console</a:t>
            </a:r>
            <a:r>
              <a:rPr lang="en-US" baseline="0" dirty="0" smtClean="0"/>
              <a:t>-based program with respect to these features:</a:t>
            </a:r>
          </a:p>
          <a:p>
            <a:pPr>
              <a:buFont typeface="Arial" pitchFamily="34" charset="0"/>
              <a:buChar char="•"/>
            </a:pPr>
            <a:r>
              <a:rPr lang="en-US" baseline="0" dirty="0" smtClean="0"/>
              <a:t> The program is implemented as a class.</a:t>
            </a:r>
          </a:p>
          <a:p>
            <a:pPr>
              <a:buFont typeface="Arial" pitchFamily="34" charset="0"/>
              <a:buChar char="•"/>
            </a:pPr>
            <a:r>
              <a:rPr lang="en-US" baseline="0" dirty="0" smtClean="0"/>
              <a:t> System and Scanner are classes and contain data items (e.g., </a:t>
            </a:r>
            <a:r>
              <a:rPr lang="en-US" baseline="0" dirty="0" err="1" smtClean="0"/>
              <a:t>System.in</a:t>
            </a:r>
            <a:r>
              <a:rPr lang="en-US" baseline="0" dirty="0" smtClean="0"/>
              <a:t>) and methods (</a:t>
            </a:r>
            <a:r>
              <a:rPr lang="en-US" baseline="0" dirty="0" err="1" smtClean="0"/>
              <a:t>Scanner#print</a:t>
            </a:r>
            <a:r>
              <a:rPr lang="en-US" baseline="0" dirty="0" smtClean="0"/>
              <a:t>()).</a:t>
            </a:r>
          </a:p>
          <a:p>
            <a:pPr>
              <a:buFont typeface="Arial" pitchFamily="34" charset="0"/>
              <a:buNone/>
            </a:pPr>
            <a:r>
              <a:rPr lang="en-US" baseline="0" dirty="0" smtClean="0"/>
              <a:t>Processing hid these facts from us.</a:t>
            </a:r>
          </a:p>
          <a:p>
            <a:pPr>
              <a:buFont typeface="Arial" pitchFamily="34" charset="0"/>
              <a:buNone/>
            </a:pPr>
            <a:r>
              <a:rPr lang="en-US" baseline="0" dirty="0" smtClean="0"/>
              <a:t>Java is not purely object-oriented because it still retains the primitive types (</a:t>
            </a:r>
            <a:r>
              <a:rPr lang="en-US" baseline="0" dirty="0" err="1" smtClean="0"/>
              <a:t>int</a:t>
            </a:r>
            <a:r>
              <a:rPr lang="en-US" baseline="0" dirty="0" smtClean="0"/>
              <a:t>, double, </a:t>
            </a:r>
            <a:r>
              <a:rPr lang="en-US" baseline="0" dirty="0" err="1" smtClean="0"/>
              <a:t>boolean</a:t>
            </a:r>
            <a:r>
              <a:rPr lang="en-US" baseline="0" dirty="0" smtClean="0"/>
              <a:t>, char).</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07B124-0D85-40C3-BC2B-5B33A89E4002}" type="slidenum">
              <a:rPr lang="en-US"/>
              <a:pPr/>
              <a:t>8</a:t>
            </a:fld>
            <a:endParaRPr lang="en-US"/>
          </a:p>
        </p:txBody>
      </p:sp>
      <p:sp>
        <p:nvSpPr>
          <p:cNvPr id="242690" name="Rectangle 2"/>
          <p:cNvSpPr>
            <a:spLocks noGrp="1" noRot="1" noChangeAspect="1" noChangeArrowheads="1" noTextEdit="1"/>
          </p:cNvSpPr>
          <p:nvPr>
            <p:ph type="sldImg"/>
          </p:nvPr>
        </p:nvSpPr>
        <p:spPr>
          <a:ln/>
        </p:spPr>
      </p:sp>
      <p:sp>
        <p:nvSpPr>
          <p:cNvPr id="242691" name="Rectangle 3"/>
          <p:cNvSpPr>
            <a:spLocks noGrp="1" noChangeArrowheads="1"/>
          </p:cNvSpPr>
          <p:nvPr>
            <p:ph type="body" idx="1"/>
          </p:nvPr>
        </p:nvSpPr>
        <p:spPr/>
        <p:txBody>
          <a:bodyPr/>
          <a:lstStyle/>
          <a:p>
            <a:r>
              <a:rPr lang="en-US" dirty="0" smtClean="0"/>
              <a:t>Processing didn’t allow us to declare static members in classes because it implements its classes as inner classes. The students don’t need to know this, but this why we must wait until now to explain static members.</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07B124-0D85-40C3-BC2B-5B33A89E4002}" type="slidenum">
              <a:rPr lang="en-US"/>
              <a:pPr/>
              <a:t>9</a:t>
            </a:fld>
            <a:endParaRPr lang="en-US"/>
          </a:p>
        </p:txBody>
      </p:sp>
      <p:sp>
        <p:nvSpPr>
          <p:cNvPr id="242690" name="Rectangle 2"/>
          <p:cNvSpPr>
            <a:spLocks noGrp="1" noRot="1" noChangeAspect="1" noChangeArrowheads="1" noTextEdit="1"/>
          </p:cNvSpPr>
          <p:nvPr>
            <p:ph type="sldImg"/>
          </p:nvPr>
        </p:nvSpPr>
        <p:spPr>
          <a:ln/>
        </p:spPr>
      </p:sp>
      <p:sp>
        <p:nvSpPr>
          <p:cNvPr id="242691" name="Rectangle 3"/>
          <p:cNvSpPr>
            <a:spLocks noGrp="1" noChangeArrowheads="1"/>
          </p:cNvSpPr>
          <p:nvPr>
            <p:ph type="body" idx="1"/>
          </p:nvPr>
        </p:nvSpPr>
        <p:spPr/>
        <p:txBody>
          <a:bodyPr/>
          <a:lstStyle/>
          <a:p>
            <a:r>
              <a:rPr lang="en-US" dirty="0" smtClean="0"/>
              <a:t>Examples:</a:t>
            </a:r>
          </a:p>
          <a:p>
            <a:pPr>
              <a:buFont typeface="Arial" pitchFamily="34" charset="0"/>
              <a:buChar char="•"/>
            </a:pPr>
            <a:r>
              <a:rPr lang="en-US" dirty="0" smtClean="0"/>
              <a:t> instance member references: </a:t>
            </a:r>
            <a:r>
              <a:rPr lang="en-US" dirty="0" err="1" smtClean="0"/>
              <a:t>keyboard.readDouble</a:t>
            </a:r>
            <a:r>
              <a:rPr lang="en-US" dirty="0" smtClean="0"/>
              <a:t>()</a:t>
            </a:r>
          </a:p>
          <a:p>
            <a:pPr>
              <a:buFont typeface="Arial" pitchFamily="34" charset="0"/>
              <a:buChar char="•"/>
            </a:pPr>
            <a:r>
              <a:rPr lang="en-US" dirty="0" smtClean="0"/>
              <a:t> class member references:</a:t>
            </a:r>
            <a:r>
              <a:rPr lang="en-US" baseline="0" dirty="0" smtClean="0"/>
              <a:t> </a:t>
            </a:r>
            <a:r>
              <a:rPr lang="en-US" baseline="0" dirty="0" err="1" smtClean="0"/>
              <a:t>TemperatureConverter.PROMPT</a:t>
            </a:r>
            <a:r>
              <a:rPr lang="en-US" baseline="0" dirty="0" smtClean="0"/>
              <a:t>, </a:t>
            </a:r>
            <a:r>
              <a:rPr lang="en-US" baseline="0" dirty="0" err="1" smtClean="0"/>
              <a:t>TemperatureConverter.main</a:t>
            </a:r>
            <a:r>
              <a:rPr lang="en-US" baseline="0" dirty="0" smtClean="0"/>
              <a:t>(), </a:t>
            </a:r>
            <a:r>
              <a:rPr lang="en-US" baseline="0" dirty="0" err="1" smtClean="0"/>
              <a:t>Math.PI</a:t>
            </a:r>
            <a:endParaRPr lang="en-US" dirty="0" smtClean="0"/>
          </a:p>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E09E4DD9-A2E4-467D-8F17-6236A8491AB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FE0C18AE-201B-47EB-A501-0F800DB1AB7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FBF478BB-943A-47D6-98C5-2780FEF02E9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A23B0671-EDD1-4604-BE6C-9632C755924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4208D256-697A-4B6F-A203-6854F0DF68C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39D0CFB8-AE37-49F0-BACC-C5431079604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EAFA2C9A-4148-42D0-B5EE-45753C2AC57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77BE369A-A742-49D3-B6B5-EEA0E80F4AF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E4F12F14-E017-4EB6-9212-C05C5DEE712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D40F4F78-3630-45F7-8CF2-C906D6825A3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18790" name="Rectangle 6"/>
          <p:cNvSpPr>
            <a:spLocks noChangeArrowheads="1"/>
          </p:cNvSpPr>
          <p:nvPr/>
        </p:nvSpPr>
        <p:spPr bwMode="auto">
          <a:xfrm>
            <a:off x="0" y="0"/>
            <a:ext cx="9144000" cy="457200"/>
          </a:xfrm>
          <a:prstGeom prst="rect">
            <a:avLst/>
          </a:prstGeom>
          <a:gradFill rotWithShape="1">
            <a:gsLst>
              <a:gs pos="0">
                <a:srgbClr val="C8C864"/>
              </a:gs>
              <a:gs pos="100000">
                <a:srgbClr val="C8C864">
                  <a:gamma/>
                  <a:shade val="46275"/>
                  <a:invGamma/>
                  <a:alpha val="0"/>
                </a:srgbClr>
              </a:gs>
            </a:gsLst>
            <a:lin ang="0" scaled="1"/>
          </a:gradFill>
          <a:ln w="9525">
            <a:noFill/>
            <a:miter lim="800000"/>
            <a:headEnd/>
            <a:tailEnd/>
          </a:ln>
        </p:spPr>
        <p:txBody>
          <a:bodyPr/>
          <a:lstStyle/>
          <a:p>
            <a:pPr eaLnBrk="1" hangingPunct="1"/>
            <a:endParaRPr lang="en-US" sz="2400">
              <a:latin typeface="Times New Roman" pitchFamily="18" charset="0"/>
            </a:endParaRPr>
          </a:p>
        </p:txBody>
      </p:sp>
      <p:sp>
        <p:nvSpPr>
          <p:cNvPr id="118798" name="Rectangle 14"/>
          <p:cNvSpPr>
            <a:spLocks noGrp="1" noChangeArrowheads="1"/>
          </p:cNvSpPr>
          <p:nvPr>
            <p:ph type="title"/>
          </p:nvPr>
        </p:nvSpPr>
        <p:spPr bwMode="auto">
          <a:xfrm>
            <a:off x="457200" y="457200"/>
            <a:ext cx="8229600" cy="1066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8799" name="Rectangle 15"/>
          <p:cNvSpPr>
            <a:spLocks noGrp="1" noChangeArrowheads="1"/>
          </p:cNvSpPr>
          <p:nvPr>
            <p:ph type="body" idx="1"/>
          </p:nvPr>
        </p:nvSpPr>
        <p:spPr bwMode="auto">
          <a:xfrm>
            <a:off x="457200" y="1600200"/>
            <a:ext cx="8229600"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18802" name="Rectangle 18"/>
          <p:cNvSpPr>
            <a:spLocks noChangeArrowheads="1"/>
          </p:cNvSpPr>
          <p:nvPr/>
        </p:nvSpPr>
        <p:spPr bwMode="auto">
          <a:xfrm>
            <a:off x="7239000" y="6629400"/>
            <a:ext cx="1905000" cy="228600"/>
          </a:xfrm>
          <a:prstGeom prst="rect">
            <a:avLst/>
          </a:prstGeom>
          <a:noFill/>
          <a:ln w="9525">
            <a:noFill/>
            <a:miter lim="800000"/>
            <a:headEnd/>
            <a:tailEnd/>
          </a:ln>
          <a:effectLst/>
        </p:spPr>
        <p:txBody>
          <a:bodyPr/>
          <a:lstStyle/>
          <a:p>
            <a:pPr algn="r"/>
            <a:r>
              <a:rPr lang="en-US" sz="900" dirty="0">
                <a:latin typeface="Arial Unicode MS" pitchFamily="34" charset="-128"/>
              </a:rPr>
              <a:t>© </a:t>
            </a:r>
            <a:r>
              <a:rPr lang="en-US" sz="900" dirty="0" smtClean="0">
                <a:latin typeface="Arial Unicode MS" pitchFamily="34" charset="-128"/>
              </a:rPr>
              <a:t>Calvin</a:t>
            </a:r>
            <a:r>
              <a:rPr lang="en-US" sz="900" baseline="0" dirty="0" smtClean="0">
                <a:latin typeface="Arial Unicode MS" pitchFamily="34" charset="-128"/>
              </a:rPr>
              <a:t> College</a:t>
            </a:r>
            <a:r>
              <a:rPr lang="en-US" sz="900" dirty="0" smtClean="0">
                <a:latin typeface="Arial Unicode MS" pitchFamily="34" charset="-128"/>
              </a:rPr>
              <a:t>, 2009</a:t>
            </a:r>
            <a:endParaRPr lang="en-US" sz="900" dirty="0">
              <a:latin typeface="Arial Unicode MS" pitchFamily="34" charset="-128"/>
            </a:endParaRPr>
          </a:p>
        </p:txBody>
      </p:sp>
      <p:sp>
        <p:nvSpPr>
          <p:cNvPr id="118787" name="Rectangle 3"/>
          <p:cNvSpPr>
            <a:spLocks noGrp="1" noChangeArrowheads="1"/>
          </p:cNvSpPr>
          <p:nvPr>
            <p:ph type="sldNum" sz="quarter" idx="4"/>
          </p:nvPr>
        </p:nvSpPr>
        <p:spPr bwMode="auto">
          <a:xfrm>
            <a:off x="8763000" y="0"/>
            <a:ext cx="381000" cy="457200"/>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bodyPr>
          <a:lstStyle>
            <a:lvl1pPr algn="r" eaLnBrk="1" hangingPunct="1">
              <a:defRPr sz="900">
                <a:latin typeface="Arial Unicode MS" pitchFamily="34" charset="-128"/>
              </a:defRPr>
            </a:lvl1pPr>
          </a:lstStyle>
          <a:p>
            <a:fld id="{D44B6B40-2A27-4D7A-A5B0-FB7E522CEB0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Lst>
  <p:hf hdr="0" ftr="0" dt="0"/>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defRPr>
      </a:lvl2pPr>
      <a:lvl3pPr algn="l" rtl="0" fontAlgn="base">
        <a:spcBef>
          <a:spcPct val="0"/>
        </a:spcBef>
        <a:spcAft>
          <a:spcPct val="0"/>
        </a:spcAft>
        <a:defRPr sz="4400">
          <a:solidFill>
            <a:schemeClr val="tx1"/>
          </a:solidFill>
          <a:latin typeface="Arial" charset="0"/>
        </a:defRPr>
      </a:lvl3pPr>
      <a:lvl4pPr algn="l" rtl="0" fontAlgn="base">
        <a:spcBef>
          <a:spcPct val="0"/>
        </a:spcBef>
        <a:spcAft>
          <a:spcPct val="0"/>
        </a:spcAft>
        <a:defRPr sz="4400">
          <a:solidFill>
            <a:schemeClr val="tx1"/>
          </a:solidFill>
          <a:latin typeface="Arial" charset="0"/>
        </a:defRPr>
      </a:lvl4pPr>
      <a:lvl5pPr algn="l" rtl="0" fontAlgn="base">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Clr>
          <a:schemeClr val="tx1"/>
        </a:buClr>
        <a:buSzPct val="75000"/>
        <a:buFont typeface="Arial" charset="0"/>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tx1"/>
        </a:buClr>
        <a:buSzPct val="80000"/>
        <a:buFont typeface="Arial" charset="0"/>
        <a:buChar char="–"/>
        <a:defRPr sz="2800">
          <a:solidFill>
            <a:schemeClr val="tx1"/>
          </a:solidFill>
          <a:latin typeface="+mn-lt"/>
        </a:defRPr>
      </a:lvl2pPr>
      <a:lvl3pPr marL="1143000" indent="-228600" algn="l" rtl="0" fontAlgn="base">
        <a:spcBef>
          <a:spcPct val="20000"/>
        </a:spcBef>
        <a:spcAft>
          <a:spcPct val="0"/>
        </a:spcAft>
        <a:buClr>
          <a:schemeClr val="tx1"/>
        </a:buClr>
        <a:buSzPct val="65000"/>
        <a:buChar char="•"/>
        <a:defRPr sz="2400">
          <a:solidFill>
            <a:schemeClr val="tx1"/>
          </a:solidFill>
          <a:latin typeface="+mn-lt"/>
        </a:defRPr>
      </a:lvl3pPr>
      <a:lvl4pPr marL="1600200" indent="-228600" algn="l" rtl="0" fontAlgn="base">
        <a:spcBef>
          <a:spcPct val="20000"/>
        </a:spcBef>
        <a:spcAft>
          <a:spcPct val="0"/>
        </a:spcAft>
        <a:buClr>
          <a:schemeClr val="tx1"/>
        </a:buClr>
        <a:buSzPct val="70000"/>
        <a:buFont typeface="Times New Roman" pitchFamily="18" charset="0"/>
        <a:buChar char="-"/>
        <a:defRPr sz="2000">
          <a:solidFill>
            <a:schemeClr val="tx1"/>
          </a:solidFill>
          <a:latin typeface="+mn-lt"/>
        </a:defRPr>
      </a:lvl4pPr>
      <a:lvl5pPr marL="2057400" indent="-228600" algn="l" rtl="0" fontAlgn="base">
        <a:spcBef>
          <a:spcPct val="20000"/>
        </a:spcBef>
        <a:spcAft>
          <a:spcPct val="0"/>
        </a:spcAft>
        <a:buClr>
          <a:schemeClr val="tx1"/>
        </a:buClr>
        <a:buFont typeface="Wingdings" pitchFamily="2" charset="2"/>
        <a:buChar char=" "/>
        <a:defRPr sz="2000">
          <a:solidFill>
            <a:schemeClr val="tx1"/>
          </a:solidFill>
          <a:latin typeface="+mn-lt"/>
        </a:defRPr>
      </a:lvl5pPr>
      <a:lvl6pPr marL="2514600" indent="-228600" algn="l" rtl="0" fontAlgn="base">
        <a:spcBef>
          <a:spcPct val="20000"/>
        </a:spcBef>
        <a:spcAft>
          <a:spcPct val="0"/>
        </a:spcAft>
        <a:buClr>
          <a:schemeClr val="tx1"/>
        </a:buClr>
        <a:buFont typeface="Wingdings" pitchFamily="2" charset="2"/>
        <a:buChar char=" "/>
        <a:defRPr sz="2000">
          <a:solidFill>
            <a:schemeClr val="tx1"/>
          </a:solidFill>
          <a:latin typeface="+mn-lt"/>
        </a:defRPr>
      </a:lvl6pPr>
      <a:lvl7pPr marL="2971800" indent="-228600" algn="l" rtl="0" fontAlgn="base">
        <a:spcBef>
          <a:spcPct val="20000"/>
        </a:spcBef>
        <a:spcAft>
          <a:spcPct val="0"/>
        </a:spcAft>
        <a:buClr>
          <a:schemeClr val="tx1"/>
        </a:buClr>
        <a:buFont typeface="Wingdings" pitchFamily="2" charset="2"/>
        <a:buChar char=" "/>
        <a:defRPr sz="2000">
          <a:solidFill>
            <a:schemeClr val="tx1"/>
          </a:solidFill>
          <a:latin typeface="+mn-lt"/>
        </a:defRPr>
      </a:lvl7pPr>
      <a:lvl8pPr marL="3429000" indent="-228600" algn="l" rtl="0" fontAlgn="base">
        <a:spcBef>
          <a:spcPct val="20000"/>
        </a:spcBef>
        <a:spcAft>
          <a:spcPct val="0"/>
        </a:spcAft>
        <a:buClr>
          <a:schemeClr val="tx1"/>
        </a:buClr>
        <a:buFont typeface="Wingdings" pitchFamily="2" charset="2"/>
        <a:buChar char=" "/>
        <a:defRPr sz="2000">
          <a:solidFill>
            <a:schemeClr val="tx1"/>
          </a:solidFill>
          <a:latin typeface="+mn-lt"/>
        </a:defRPr>
      </a:lvl8pPr>
      <a:lvl9pPr marL="3886200" indent="-228600" algn="l" rtl="0" fontAlgn="base">
        <a:spcBef>
          <a:spcPct val="20000"/>
        </a:spcBef>
        <a:spcAft>
          <a:spcPct val="0"/>
        </a:spcAft>
        <a:buClr>
          <a:schemeClr val="tx1"/>
        </a:buClr>
        <a:buFont typeface="Wingdings" pitchFamily="2" charset="2"/>
        <a:buChar char=" "/>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7.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 Id="rId3" Type="http://schemas.openxmlformats.org/officeDocument/2006/relationships/image" Target="../media/image8.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5.png"/><Relationship Id="rId1" Type="http://schemas.openxmlformats.org/officeDocument/2006/relationships/slideLayout" Target="../slideLayouts/slideLayout6.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 Id="rId3" Type="http://schemas.openxmlformats.org/officeDocument/2006/relationships/image" Target="../media/image10.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 Id="rId3" Type="http://schemas.openxmlformats.org/officeDocument/2006/relationships/image" Target="../media/image1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 Id="rId3" Type="http://schemas.openxmlformats.org/officeDocument/2006/relationships/image" Target="../media/image10.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png"/><Relationship Id="rId1" Type="http://schemas.openxmlformats.org/officeDocument/2006/relationships/slideLayout" Target="../slideLayouts/slideLayout6.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image" Target="../media/image14.png"/><Relationship Id="rId1" Type="http://schemas.openxmlformats.org/officeDocument/2006/relationships/slideLayout" Target="../slideLayouts/slideLayout6.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3" Type="http://schemas.openxmlformats.org/officeDocument/2006/relationships/image" Target="../media/image15.png"/><Relationship Id="rId4" Type="http://schemas.openxmlformats.org/officeDocument/2006/relationships/image" Target="../media/image5.png"/><Relationship Id="rId1" Type="http://schemas.openxmlformats.org/officeDocument/2006/relationships/slideLayout" Target="../slideLayouts/slideLayout5.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3" Type="http://schemas.openxmlformats.org/officeDocument/2006/relationships/image" Target="../media/image16.png"/><Relationship Id="rId4" Type="http://schemas.openxmlformats.org/officeDocument/2006/relationships/image" Target="../media/image5.png"/><Relationship Id="rId1" Type="http://schemas.openxmlformats.org/officeDocument/2006/relationships/slideLayout" Target="../slideLayouts/slideLayout6.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3" Type="http://schemas.openxmlformats.org/officeDocument/2006/relationships/hyperlink" Target="http://java.sun.com/docs/books/tutorial/ui/features/components.html" TargetMode="External"/><Relationship Id="rId4" Type="http://schemas.openxmlformats.org/officeDocument/2006/relationships/image" Target="../media/image10.png"/><Relationship Id="rId1" Type="http://schemas.openxmlformats.org/officeDocument/2006/relationships/slideLayout" Target="../slideLayouts/slideLayout1.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3" Type="http://schemas.openxmlformats.org/officeDocument/2006/relationships/image" Target="../media/image17.png"/><Relationship Id="rId4" Type="http://schemas.openxmlformats.org/officeDocument/2006/relationships/image" Target="../media/image5.png"/><Relationship Id="rId1" Type="http://schemas.openxmlformats.org/officeDocument/2006/relationships/slideLayout" Target="../slideLayouts/slideLayout6.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6.xml"/><Relationship Id="rId3" Type="http://schemas.openxmlformats.org/officeDocument/2006/relationships/image" Target="../media/image18.emf"/></Relationships>
</file>

<file path=ppt/slides/_rels/slide47.xml.rels><?xml version="1.0" encoding="UTF-8" standalone="yes"?>
<Relationships xmlns="http://schemas.openxmlformats.org/package/2006/relationships"><Relationship Id="rId3" Type="http://schemas.openxmlformats.org/officeDocument/2006/relationships/image" Target="../media/image19.png"/><Relationship Id="rId4" Type="http://schemas.openxmlformats.org/officeDocument/2006/relationships/image" Target="../media/image6.png"/><Relationship Id="rId1" Type="http://schemas.openxmlformats.org/officeDocument/2006/relationships/slideLayout" Target="../slideLayouts/slideLayout6.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3" Type="http://schemas.openxmlformats.org/officeDocument/2006/relationships/image" Target="../media/image20.jpeg"/><Relationship Id="rId4" Type="http://schemas.openxmlformats.org/officeDocument/2006/relationships/image" Target="../media/image21.png"/><Relationship Id="rId5" Type="http://schemas.openxmlformats.org/officeDocument/2006/relationships/image" Target="../media/image22.jpeg"/><Relationship Id="rId6" Type="http://schemas.openxmlformats.org/officeDocument/2006/relationships/image" Target="../media/image23.png"/><Relationship Id="rId1" Type="http://schemas.openxmlformats.org/officeDocument/2006/relationships/slideLayout" Target="../slideLayouts/slideLayout1.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lide Number Placeholder 3"/>
          <p:cNvSpPr>
            <a:spLocks noGrp="1"/>
          </p:cNvSpPr>
          <p:nvPr>
            <p:ph type="sldNum" sz="quarter" idx="10"/>
          </p:nvPr>
        </p:nvSpPr>
        <p:spPr/>
        <p:txBody>
          <a:bodyPr/>
          <a:lstStyle/>
          <a:p>
            <a:fld id="{CEBAD27D-47FE-4567-9CE0-813D4688A83E}" type="slidenum">
              <a:rPr lang="en-US"/>
              <a:pPr/>
              <a:t>1</a:t>
            </a:fld>
            <a:endParaRPr lang="en-US"/>
          </a:p>
        </p:txBody>
      </p:sp>
      <p:sp>
        <p:nvSpPr>
          <p:cNvPr id="282626" name="Text Box 2"/>
          <p:cNvSpPr txBox="1">
            <a:spLocks noChangeArrowheads="1"/>
          </p:cNvSpPr>
          <p:nvPr/>
        </p:nvSpPr>
        <p:spPr bwMode="auto">
          <a:xfrm>
            <a:off x="914400" y="1524000"/>
            <a:ext cx="7315200" cy="1846659"/>
          </a:xfrm>
          <a:prstGeom prst="rect">
            <a:avLst/>
          </a:prstGeom>
          <a:noFill/>
          <a:ln w="9525">
            <a:noFill/>
            <a:miter lim="800000"/>
            <a:headEnd/>
            <a:tailEnd/>
          </a:ln>
          <a:effectLst/>
        </p:spPr>
        <p:txBody>
          <a:bodyPr>
            <a:spAutoFit/>
          </a:bodyPr>
          <a:lstStyle/>
          <a:p>
            <a:r>
              <a:rPr lang="en-US" sz="2400" i="1" dirty="0" smtClean="0"/>
              <a:t>A common mistake people make when trying to design something completely foolproof is to underestimate the ingenuity of complete fools. </a:t>
            </a:r>
          </a:p>
          <a:p>
            <a:r>
              <a:rPr lang="en-US" sz="2400" dirty="0" smtClean="0">
                <a:latin typeface="Arial Unicode MS" pitchFamily="34" charset="-128"/>
              </a:rPr>
              <a:t> </a:t>
            </a:r>
            <a:r>
              <a:rPr lang="en-US" sz="2400" dirty="0">
                <a:latin typeface="Arial Unicode MS" pitchFamily="34" charset="-128"/>
              </a:rPr>
              <a:t>	</a:t>
            </a:r>
            <a:r>
              <a:rPr lang="en-US" sz="1600" dirty="0" smtClean="0">
                <a:latin typeface="Arial Unicode MS" pitchFamily="34" charset="-128"/>
              </a:rPr>
              <a:t>- Douglas Adams</a:t>
            </a:r>
            <a:r>
              <a:rPr lang="en-US" dirty="0" smtClean="0">
                <a:latin typeface="Arial Unicode MS" pitchFamily="34" charset="-128"/>
              </a:rPr>
              <a:t>, </a:t>
            </a:r>
            <a:r>
              <a:rPr lang="en-US" i="1" dirty="0" smtClean="0">
                <a:latin typeface="Arial Unicode MS" pitchFamily="34" charset="-128"/>
              </a:rPr>
              <a:t>Mostly Harmless, </a:t>
            </a:r>
            <a:r>
              <a:rPr lang="en-US" dirty="0" smtClean="0">
                <a:latin typeface="Arial Unicode MS" pitchFamily="34" charset="-128"/>
              </a:rPr>
              <a:t>1992 </a:t>
            </a:r>
            <a:endParaRPr lang="en-US" dirty="0">
              <a:latin typeface="Arial Unicode MS" pitchFamily="34" charset="-128"/>
            </a:endParaRPr>
          </a:p>
          <a:p>
            <a:endParaRPr lang="en-US" dirty="0">
              <a:latin typeface="Arial Unicode MS" pitchFamily="34" charset="-128"/>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Slide Number Placeholder 3"/>
          <p:cNvSpPr>
            <a:spLocks noGrp="1"/>
          </p:cNvSpPr>
          <p:nvPr>
            <p:ph type="sldNum" sz="quarter" idx="10"/>
          </p:nvPr>
        </p:nvSpPr>
        <p:spPr/>
        <p:txBody>
          <a:bodyPr/>
          <a:lstStyle/>
          <a:p>
            <a:fld id="{0EEEAD1F-456D-4EE7-82DA-F938D25CAE05}" type="slidenum">
              <a:rPr lang="en-US" smtClean="0"/>
              <a:pPr/>
              <a:t>10</a:t>
            </a:fld>
            <a:endParaRPr lang="en-US" smtClean="0"/>
          </a:p>
        </p:txBody>
      </p:sp>
      <p:sp>
        <p:nvSpPr>
          <p:cNvPr id="57347" name="Rectangle 2"/>
          <p:cNvSpPr>
            <a:spLocks noGrp="1" noChangeArrowheads="1"/>
          </p:cNvSpPr>
          <p:nvPr>
            <p:ph type="title"/>
          </p:nvPr>
        </p:nvSpPr>
        <p:spPr/>
        <p:txBody>
          <a:bodyPr/>
          <a:lstStyle/>
          <a:p>
            <a:pPr eaLnBrk="1" hangingPunct="1"/>
            <a:r>
              <a:rPr lang="en-US" dirty="0" smtClean="0">
                <a:latin typeface="Arial Unicode MS" pitchFamily="34" charset="-128"/>
              </a:rPr>
              <a:t>JavaDoc</a:t>
            </a:r>
            <a:r>
              <a:rPr lang="en-US" dirty="0" smtClean="0"/>
              <a:t> </a:t>
            </a:r>
          </a:p>
        </p:txBody>
      </p:sp>
      <p:sp>
        <p:nvSpPr>
          <p:cNvPr id="57348" name="Rectangle 3"/>
          <p:cNvSpPr>
            <a:spLocks noGrp="1" noChangeArrowheads="1"/>
          </p:cNvSpPr>
          <p:nvPr>
            <p:ph type="body" idx="1"/>
          </p:nvPr>
        </p:nvSpPr>
        <p:spPr>
          <a:xfrm>
            <a:off x="457200" y="1600200"/>
            <a:ext cx="5105400" cy="4724400"/>
          </a:xfrm>
        </p:spPr>
        <p:txBody>
          <a:bodyPr/>
          <a:lstStyle/>
          <a:p>
            <a:pPr eaLnBrk="1" hangingPunct="1"/>
            <a:r>
              <a:rPr lang="en-US" dirty="0" smtClean="0">
                <a:latin typeface="Arial Unicode MS" pitchFamily="34" charset="-128"/>
              </a:rPr>
              <a:t>Application Programmers Interface (API) documentation is one critical aid in using a common abstraction.</a:t>
            </a:r>
          </a:p>
          <a:p>
            <a:pPr eaLnBrk="1" hangingPunct="1"/>
            <a:r>
              <a:rPr lang="en-US" dirty="0" smtClean="0">
                <a:latin typeface="Arial Unicode MS" pitchFamily="34" charset="-128"/>
              </a:rPr>
              <a:t>JavaDoc is a Java tool designed to automate the construction of API documentation.</a:t>
            </a:r>
          </a:p>
        </p:txBody>
      </p:sp>
      <p:pic>
        <p:nvPicPr>
          <p:cNvPr id="57349" name="Picture 4"/>
          <p:cNvPicPr>
            <a:picLocks noChangeAspect="1" noChangeArrowheads="1"/>
          </p:cNvPicPr>
          <p:nvPr/>
        </p:nvPicPr>
        <p:blipFill>
          <a:blip r:embed="rId3" cstate="print"/>
          <a:srcRect/>
          <a:stretch>
            <a:fillRect/>
          </a:stretch>
        </p:blipFill>
        <p:spPr bwMode="auto">
          <a:xfrm>
            <a:off x="5718175" y="2209800"/>
            <a:ext cx="3273425" cy="3962400"/>
          </a:xfrm>
          <a:prstGeom prst="rect">
            <a:avLst/>
          </a:prstGeom>
          <a:noFill/>
          <a:ln w="9525">
            <a:noFill/>
            <a:miter lim="800000"/>
            <a:headEnd/>
            <a:tailEnd/>
          </a:ln>
        </p:spPr>
      </p:pic>
      <p:grpSp>
        <p:nvGrpSpPr>
          <p:cNvPr id="2" name="Group 5"/>
          <p:cNvGrpSpPr>
            <a:grpSpLocks/>
          </p:cNvGrpSpPr>
          <p:nvPr/>
        </p:nvGrpSpPr>
        <p:grpSpPr bwMode="auto">
          <a:xfrm>
            <a:off x="8229600" y="441325"/>
            <a:ext cx="825500" cy="1006475"/>
            <a:chOff x="5184" y="96"/>
            <a:chExt cx="520" cy="634"/>
          </a:xfrm>
        </p:grpSpPr>
        <p:pic>
          <p:nvPicPr>
            <p:cNvPr id="57351" name="Picture 6"/>
            <p:cNvPicPr>
              <a:picLocks noChangeAspect="1" noChangeArrowheads="1"/>
            </p:cNvPicPr>
            <p:nvPr/>
          </p:nvPicPr>
          <p:blipFill>
            <a:blip r:embed="rId4" cstate="print"/>
            <a:srcRect/>
            <a:stretch>
              <a:fillRect/>
            </a:stretch>
          </p:blipFill>
          <p:spPr bwMode="auto">
            <a:xfrm>
              <a:off x="5318" y="96"/>
              <a:ext cx="284" cy="432"/>
            </a:xfrm>
            <a:prstGeom prst="rect">
              <a:avLst/>
            </a:prstGeom>
            <a:noFill/>
            <a:ln w="9525">
              <a:noFill/>
              <a:miter lim="800000"/>
              <a:headEnd/>
              <a:tailEnd/>
            </a:ln>
          </p:spPr>
        </p:pic>
        <p:sp>
          <p:nvSpPr>
            <p:cNvPr id="57352" name="Text Box 7"/>
            <p:cNvSpPr txBox="1">
              <a:spLocks noChangeArrowheads="1"/>
            </p:cNvSpPr>
            <p:nvPr/>
          </p:nvSpPr>
          <p:spPr bwMode="auto">
            <a:xfrm>
              <a:off x="5184" y="480"/>
              <a:ext cx="520" cy="250"/>
            </a:xfrm>
            <a:prstGeom prst="rect">
              <a:avLst/>
            </a:prstGeom>
            <a:noFill/>
            <a:ln w="9525">
              <a:noFill/>
              <a:miter lim="800000"/>
              <a:headEnd/>
              <a:tailEnd/>
            </a:ln>
          </p:spPr>
          <p:txBody>
            <a:bodyPr wrap="none">
              <a:spAutoFit/>
            </a:bodyPr>
            <a:lstStyle/>
            <a:p>
              <a:pPr algn="ctr"/>
              <a:r>
                <a:rPr lang="en-US" sz="1000"/>
                <a:t>What’s the</a:t>
              </a:r>
            </a:p>
            <a:p>
              <a:pPr algn="ctr"/>
              <a:r>
                <a:rPr lang="en-US" sz="1000"/>
                <a:t>Big Idea</a:t>
              </a:r>
              <a:endParaRPr lang="en-US" sz="2400" b="0">
                <a:latin typeface="Times New Roman" pitchFamily="18" charset="0"/>
              </a:endParaRP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Slide Number Placeholder 3"/>
          <p:cNvSpPr>
            <a:spLocks noGrp="1"/>
          </p:cNvSpPr>
          <p:nvPr>
            <p:ph type="sldNum" sz="quarter" idx="10"/>
          </p:nvPr>
        </p:nvSpPr>
        <p:spPr/>
        <p:txBody>
          <a:bodyPr/>
          <a:lstStyle/>
          <a:p>
            <a:fld id="{10030DC7-5741-4162-A30B-81F5BF0E06C1}" type="slidenum">
              <a:rPr lang="en-US" smtClean="0"/>
              <a:pPr/>
              <a:t>11</a:t>
            </a:fld>
            <a:endParaRPr lang="en-US" smtClean="0"/>
          </a:p>
        </p:txBody>
      </p:sp>
      <p:sp>
        <p:nvSpPr>
          <p:cNvPr id="58371" name="Rectangle 2"/>
          <p:cNvSpPr>
            <a:spLocks noGrp="1" noChangeArrowheads="1"/>
          </p:cNvSpPr>
          <p:nvPr>
            <p:ph type="title"/>
          </p:nvPr>
        </p:nvSpPr>
        <p:spPr/>
        <p:txBody>
          <a:bodyPr/>
          <a:lstStyle/>
          <a:p>
            <a:pPr eaLnBrk="1" hangingPunct="1"/>
            <a:r>
              <a:rPr lang="en-US" dirty="0" smtClean="0"/>
              <a:t>JavaDoc: Comments</a:t>
            </a:r>
          </a:p>
        </p:txBody>
      </p:sp>
      <p:sp>
        <p:nvSpPr>
          <p:cNvPr id="58372" name="Rectangle 3"/>
          <p:cNvSpPr>
            <a:spLocks noGrp="1" noChangeArrowheads="1"/>
          </p:cNvSpPr>
          <p:nvPr>
            <p:ph type="body" idx="1"/>
          </p:nvPr>
        </p:nvSpPr>
        <p:spPr/>
        <p:txBody>
          <a:bodyPr/>
          <a:lstStyle/>
          <a:p>
            <a:pPr eaLnBrk="1" hangingPunct="1"/>
            <a:r>
              <a:rPr lang="en-US" dirty="0" smtClean="0">
                <a:latin typeface="Arial Unicode MS" pitchFamily="34" charset="-128"/>
              </a:rPr>
              <a:t>JavaDoc supports comments for classes, methods, instance variables. </a:t>
            </a:r>
          </a:p>
          <a:p>
            <a:pPr eaLnBrk="1" hangingPunct="1"/>
            <a:r>
              <a:rPr lang="en-US" dirty="0" smtClean="0"/>
              <a:t>JavaDoc comments include:</a:t>
            </a:r>
          </a:p>
          <a:p>
            <a:pPr lvl="1" eaLnBrk="1" hangingPunct="1"/>
            <a:r>
              <a:rPr lang="en-US" dirty="0" smtClean="0"/>
              <a:t>A general description of the component written in HTML;</a:t>
            </a:r>
          </a:p>
          <a:p>
            <a:pPr lvl="1" eaLnBrk="1" hangingPunct="1"/>
            <a:r>
              <a:rPr lang="en-US" dirty="0" smtClean="0"/>
              <a:t>Additional tagged information for:</a:t>
            </a:r>
          </a:p>
          <a:p>
            <a:pPr lvl="2"/>
            <a:r>
              <a:rPr lang="en-US" b="1" dirty="0" smtClean="0">
                <a:latin typeface="Courier New" pitchFamily="49" charset="0"/>
              </a:rPr>
              <a:t>@author</a:t>
            </a:r>
          </a:p>
          <a:p>
            <a:pPr lvl="2"/>
            <a:r>
              <a:rPr lang="en-US" b="1" dirty="0" smtClean="0">
                <a:latin typeface="Courier New" pitchFamily="49" charset="0"/>
              </a:rPr>
              <a:t>@version</a:t>
            </a:r>
          </a:p>
          <a:p>
            <a:pPr lvl="2"/>
            <a:r>
              <a:rPr lang="en-US" b="1" dirty="0" smtClean="0">
                <a:latin typeface="Courier New" pitchFamily="49" charset="0"/>
              </a:rPr>
              <a:t>@</a:t>
            </a:r>
            <a:r>
              <a:rPr lang="en-US" b="1" dirty="0" err="1" smtClean="0">
                <a:latin typeface="Courier New" pitchFamily="49" charset="0"/>
              </a:rPr>
              <a:t>param</a:t>
            </a:r>
            <a:endParaRPr lang="en-US" b="1" dirty="0" smtClean="0">
              <a:latin typeface="Courier New" pitchFamily="49" charset="0"/>
            </a:endParaRPr>
          </a:p>
          <a:p>
            <a:pPr lvl="2"/>
            <a:r>
              <a:rPr lang="en-US" b="1" dirty="0" smtClean="0">
                <a:latin typeface="Courier New" pitchFamily="49" charset="0"/>
              </a:rPr>
              <a:t>@return</a:t>
            </a:r>
            <a:endParaRPr lang="en-US" dirty="0" smtClean="0">
              <a:latin typeface="Arial Unicode MS" pitchFamily="34"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Slide Number Placeholder 3"/>
          <p:cNvSpPr>
            <a:spLocks noGrp="1"/>
          </p:cNvSpPr>
          <p:nvPr>
            <p:ph type="sldNum" sz="quarter" idx="10"/>
          </p:nvPr>
        </p:nvSpPr>
        <p:spPr/>
        <p:txBody>
          <a:bodyPr/>
          <a:lstStyle/>
          <a:p>
            <a:fld id="{84E7F8A6-BD0E-48AD-91AA-2B67D5A2D799}" type="slidenum">
              <a:rPr lang="en-US" smtClean="0"/>
              <a:pPr/>
              <a:t>12</a:t>
            </a:fld>
            <a:endParaRPr lang="en-US" smtClean="0"/>
          </a:p>
        </p:txBody>
      </p:sp>
      <p:sp>
        <p:nvSpPr>
          <p:cNvPr id="60419" name="Rectangle 2"/>
          <p:cNvSpPr>
            <a:spLocks noGrp="1" noChangeArrowheads="1"/>
          </p:cNvSpPr>
          <p:nvPr>
            <p:ph type="title"/>
          </p:nvPr>
        </p:nvSpPr>
        <p:spPr/>
        <p:txBody>
          <a:bodyPr/>
          <a:lstStyle/>
          <a:p>
            <a:pPr eaLnBrk="1" hangingPunct="1"/>
            <a:r>
              <a:rPr lang="en-US" dirty="0" smtClean="0"/>
              <a:t>JavaDoc: Example</a:t>
            </a:r>
          </a:p>
        </p:txBody>
      </p:sp>
      <p:sp>
        <p:nvSpPr>
          <p:cNvPr id="60420" name="Text Box 5"/>
          <p:cNvSpPr txBox="1">
            <a:spLocks noChangeArrowheads="1"/>
          </p:cNvSpPr>
          <p:nvPr/>
        </p:nvSpPr>
        <p:spPr bwMode="auto">
          <a:xfrm>
            <a:off x="228600" y="1447801"/>
            <a:ext cx="8686800" cy="5410199"/>
          </a:xfrm>
          <a:prstGeom prst="rect">
            <a:avLst/>
          </a:prstGeom>
          <a:noFill/>
          <a:ln w="9525">
            <a:noFill/>
            <a:miter lim="800000"/>
            <a:headEnd/>
            <a:tailEnd/>
          </a:ln>
        </p:spPr>
        <p:txBody>
          <a:bodyPr wrap="square">
            <a:spAutoFit/>
          </a:bodyPr>
          <a:lstStyle/>
          <a:p>
            <a:r>
              <a:rPr lang="en-US" sz="1000" dirty="0" smtClean="0">
                <a:latin typeface="Courier New" pitchFamily="49" charset="0"/>
              </a:rPr>
              <a:t>package c08java.text_examples;</a:t>
            </a:r>
          </a:p>
          <a:p>
            <a:endParaRPr lang="en-US" sz="1000" dirty="0" smtClean="0">
              <a:latin typeface="Courier New" pitchFamily="49" charset="0"/>
            </a:endParaRPr>
          </a:p>
          <a:p>
            <a:r>
              <a:rPr lang="en-US" sz="1000" dirty="0" smtClean="0">
                <a:latin typeface="Courier New" pitchFamily="49" charset="0"/>
              </a:rPr>
              <a:t>import </a:t>
            </a:r>
            <a:r>
              <a:rPr lang="en-US" sz="1000" dirty="0" err="1" smtClean="0">
                <a:latin typeface="Courier New" pitchFamily="49" charset="0"/>
              </a:rPr>
              <a:t>java.util.Scanner</a:t>
            </a:r>
            <a:r>
              <a:rPr lang="en-US" sz="1000" dirty="0" smtClean="0">
                <a:latin typeface="Courier New" pitchFamily="49" charset="0"/>
              </a:rPr>
              <a:t>;</a:t>
            </a:r>
          </a:p>
          <a:p>
            <a:endParaRPr lang="en-US" sz="1000" dirty="0" smtClean="0">
              <a:latin typeface="Courier New" pitchFamily="49" charset="0"/>
            </a:endParaRPr>
          </a:p>
          <a:p>
            <a:r>
              <a:rPr lang="en-US" sz="1000" b="1" dirty="0" smtClean="0">
                <a:latin typeface="Courier New" pitchFamily="49" charset="0"/>
              </a:rPr>
              <a:t>/**</a:t>
            </a:r>
          </a:p>
          <a:p>
            <a:r>
              <a:rPr lang="en-US" sz="1000" b="1" dirty="0" smtClean="0">
                <a:latin typeface="Courier New" pitchFamily="49" charset="0"/>
              </a:rPr>
              <a:t> * </a:t>
            </a:r>
            <a:r>
              <a:rPr lang="en-US" sz="1000" b="1" dirty="0" err="1" smtClean="0">
                <a:latin typeface="Courier New" pitchFamily="49" charset="0"/>
              </a:rPr>
              <a:t>TemperatureConverter</a:t>
            </a:r>
            <a:r>
              <a:rPr lang="en-US" sz="1000" b="1" dirty="0" smtClean="0">
                <a:latin typeface="Courier New" pitchFamily="49" charset="0"/>
              </a:rPr>
              <a:t> converts Celsius temperatures to Fahrenheit. This</a:t>
            </a:r>
          </a:p>
          <a:p>
            <a:r>
              <a:rPr lang="en-US" sz="1000" b="1" dirty="0" smtClean="0">
                <a:latin typeface="Courier New" pitchFamily="49" charset="0"/>
              </a:rPr>
              <a:t> * routine assumes that the user enters a valid temperature.</a:t>
            </a:r>
          </a:p>
          <a:p>
            <a:r>
              <a:rPr lang="en-US" sz="1000" b="1" dirty="0" smtClean="0">
                <a:latin typeface="Courier New" pitchFamily="49" charset="0"/>
              </a:rPr>
              <a:t> * </a:t>
            </a:r>
          </a:p>
          <a:p>
            <a:r>
              <a:rPr lang="en-US" sz="1000" b="1" dirty="0" smtClean="0">
                <a:latin typeface="Courier New" pitchFamily="49" charset="0"/>
              </a:rPr>
              <a:t> * @author </a:t>
            </a:r>
            <a:r>
              <a:rPr lang="en-US" sz="1000" b="1" dirty="0" err="1" smtClean="0">
                <a:latin typeface="Courier New" pitchFamily="49" charset="0"/>
              </a:rPr>
              <a:t>kvlinden</a:t>
            </a:r>
            <a:endParaRPr lang="en-US" sz="1000" b="1" dirty="0" smtClean="0">
              <a:latin typeface="Courier New" pitchFamily="49" charset="0"/>
            </a:endParaRPr>
          </a:p>
          <a:p>
            <a:r>
              <a:rPr lang="en-US" sz="1000" b="1" dirty="0" smtClean="0">
                <a:latin typeface="Courier New" pitchFamily="49" charset="0"/>
              </a:rPr>
              <a:t> * @version 23august2009</a:t>
            </a:r>
          </a:p>
          <a:p>
            <a:r>
              <a:rPr lang="en-US" sz="1000" b="1" dirty="0" smtClean="0">
                <a:latin typeface="Courier New" pitchFamily="49" charset="0"/>
              </a:rPr>
              <a:t> */</a:t>
            </a:r>
          </a:p>
          <a:p>
            <a:r>
              <a:rPr lang="en-US" sz="1000" dirty="0" smtClean="0">
                <a:latin typeface="Courier New" pitchFamily="49" charset="0"/>
              </a:rPr>
              <a:t>public class </a:t>
            </a:r>
            <a:r>
              <a:rPr lang="en-US" sz="1000" dirty="0" err="1" smtClean="0">
                <a:latin typeface="Courier New" pitchFamily="49" charset="0"/>
              </a:rPr>
              <a:t>TemperatureConverter</a:t>
            </a:r>
            <a:r>
              <a:rPr lang="en-US" sz="1000" dirty="0" smtClean="0">
                <a:latin typeface="Courier New" pitchFamily="49" charset="0"/>
              </a:rPr>
              <a:t> {</a:t>
            </a:r>
          </a:p>
          <a:p>
            <a:endParaRPr lang="en-US" sz="1000" dirty="0" smtClean="0">
              <a:latin typeface="Courier New" pitchFamily="49" charset="0"/>
            </a:endParaRPr>
          </a:p>
          <a:p>
            <a:r>
              <a:rPr lang="en-US" sz="1000" b="1" dirty="0" smtClean="0">
                <a:latin typeface="Courier New" pitchFamily="49" charset="0"/>
              </a:rPr>
              <a:t>  /**</a:t>
            </a:r>
          </a:p>
          <a:p>
            <a:r>
              <a:rPr lang="en-US" sz="1000" b="1" dirty="0" smtClean="0">
                <a:latin typeface="Courier New" pitchFamily="49" charset="0"/>
              </a:rPr>
              <a:t>   * This string prompt illustrates a static data member.</a:t>
            </a:r>
          </a:p>
          <a:p>
            <a:r>
              <a:rPr lang="en-US" sz="1000" b="1" dirty="0" smtClean="0">
                <a:latin typeface="Courier New" pitchFamily="49" charset="0"/>
              </a:rPr>
              <a:t>   */</a:t>
            </a:r>
          </a:p>
          <a:p>
            <a:r>
              <a:rPr lang="en-US" sz="1000" dirty="0" smtClean="0">
                <a:latin typeface="Courier New" pitchFamily="49" charset="0"/>
              </a:rPr>
              <a:t>  public static final String PROMPT = "Please enter the temperature in Celsius:";</a:t>
            </a:r>
          </a:p>
          <a:p>
            <a:endParaRPr lang="en-US" sz="1000" dirty="0" smtClean="0">
              <a:latin typeface="Courier New" pitchFamily="49" charset="0"/>
            </a:endParaRPr>
          </a:p>
          <a:p>
            <a:r>
              <a:rPr lang="en-US" sz="1000" b="1" dirty="0" smtClean="0">
                <a:latin typeface="Courier New" pitchFamily="49" charset="0"/>
              </a:rPr>
              <a:t>  /**</a:t>
            </a:r>
          </a:p>
          <a:p>
            <a:r>
              <a:rPr lang="en-US" sz="1000" b="1" dirty="0" smtClean="0">
                <a:latin typeface="Courier New" pitchFamily="49" charset="0"/>
              </a:rPr>
              <a:t>   * The main method implements the temperature conversion using console-base input and output.</a:t>
            </a:r>
          </a:p>
          <a:p>
            <a:r>
              <a:rPr lang="en-US" sz="1000" b="1" dirty="0" smtClean="0">
                <a:latin typeface="Courier New" pitchFamily="49" charset="0"/>
              </a:rPr>
              <a:t>   * </a:t>
            </a:r>
          </a:p>
          <a:p>
            <a:r>
              <a:rPr lang="en-US" sz="1000" b="1" dirty="0" smtClean="0">
                <a:latin typeface="Courier New" pitchFamily="49" charset="0"/>
              </a:rPr>
              <a:t>   * @</a:t>
            </a:r>
            <a:r>
              <a:rPr lang="en-US" sz="1000" b="1" dirty="0" err="1" smtClean="0">
                <a:latin typeface="Courier New" pitchFamily="49" charset="0"/>
              </a:rPr>
              <a:t>param</a:t>
            </a:r>
            <a:r>
              <a:rPr lang="en-US" sz="1000" b="1" dirty="0" smtClean="0">
                <a:latin typeface="Courier New" pitchFamily="49" charset="0"/>
              </a:rPr>
              <a:t> </a:t>
            </a:r>
            <a:r>
              <a:rPr lang="en-US" sz="1000" b="1" dirty="0" err="1" smtClean="0">
                <a:latin typeface="Courier New" pitchFamily="49" charset="0"/>
              </a:rPr>
              <a:t>args</a:t>
            </a:r>
            <a:r>
              <a:rPr lang="en-US" sz="1000" b="1" dirty="0" smtClean="0">
                <a:latin typeface="Courier New" pitchFamily="49" charset="0"/>
              </a:rPr>
              <a:t> these command line arguments are ignored</a:t>
            </a:r>
          </a:p>
          <a:p>
            <a:r>
              <a:rPr lang="en-US" sz="1000" b="1" dirty="0" smtClean="0">
                <a:latin typeface="Courier New" pitchFamily="49" charset="0"/>
              </a:rPr>
              <a:t>   */</a:t>
            </a:r>
          </a:p>
          <a:p>
            <a:r>
              <a:rPr lang="en-US" sz="1000" dirty="0" smtClean="0">
                <a:latin typeface="Courier New" pitchFamily="49" charset="0"/>
              </a:rPr>
              <a:t>  public static void main(String[] </a:t>
            </a:r>
            <a:r>
              <a:rPr lang="en-US" sz="1000" dirty="0" err="1" smtClean="0">
                <a:latin typeface="Courier New" pitchFamily="49" charset="0"/>
              </a:rPr>
              <a:t>args</a:t>
            </a:r>
            <a:r>
              <a:rPr lang="en-US" sz="1000" dirty="0" smtClean="0">
                <a:latin typeface="Courier New" pitchFamily="49" charset="0"/>
              </a:rPr>
              <a:t>) {</a:t>
            </a:r>
          </a:p>
          <a:p>
            <a:r>
              <a:rPr lang="en-US" sz="1000" dirty="0" smtClean="0">
                <a:latin typeface="Courier New" pitchFamily="49" charset="0"/>
              </a:rPr>
              <a:t>    </a:t>
            </a:r>
            <a:r>
              <a:rPr lang="en-US" sz="1000" dirty="0" err="1" smtClean="0">
                <a:latin typeface="Courier New" pitchFamily="49" charset="0"/>
              </a:rPr>
              <a:t>System.out.print</a:t>
            </a:r>
            <a:r>
              <a:rPr lang="en-US" sz="1000" dirty="0" smtClean="0">
                <a:latin typeface="Courier New" pitchFamily="49" charset="0"/>
              </a:rPr>
              <a:t>(PROMPT);</a:t>
            </a:r>
          </a:p>
          <a:p>
            <a:endParaRPr lang="en-US" sz="1000" dirty="0" smtClean="0">
              <a:latin typeface="Courier New" pitchFamily="49" charset="0"/>
            </a:endParaRPr>
          </a:p>
          <a:p>
            <a:r>
              <a:rPr lang="en-US" sz="1000" dirty="0" smtClean="0">
                <a:latin typeface="Courier New" pitchFamily="49" charset="0"/>
              </a:rPr>
              <a:t>    Scanner keyboard = new Scanner(</a:t>
            </a:r>
            <a:r>
              <a:rPr lang="en-US" sz="1000" dirty="0" err="1" smtClean="0">
                <a:latin typeface="Courier New" pitchFamily="49" charset="0"/>
              </a:rPr>
              <a:t>System.in</a:t>
            </a:r>
            <a:r>
              <a:rPr lang="en-US" sz="1000" dirty="0" smtClean="0">
                <a:latin typeface="Courier New" pitchFamily="49" charset="0"/>
              </a:rPr>
              <a:t>);</a:t>
            </a:r>
          </a:p>
          <a:p>
            <a:r>
              <a:rPr lang="en-US" sz="1000" dirty="0" smtClean="0">
                <a:latin typeface="Courier New" pitchFamily="49" charset="0"/>
              </a:rPr>
              <a:t>    double </a:t>
            </a:r>
            <a:r>
              <a:rPr lang="en-US" sz="1000" dirty="0" err="1" smtClean="0">
                <a:latin typeface="Courier New" pitchFamily="49" charset="0"/>
              </a:rPr>
              <a:t>celsius</a:t>
            </a:r>
            <a:r>
              <a:rPr lang="en-US" sz="1000" dirty="0" smtClean="0">
                <a:latin typeface="Courier New" pitchFamily="49" charset="0"/>
              </a:rPr>
              <a:t> = </a:t>
            </a:r>
            <a:r>
              <a:rPr lang="en-US" sz="1000" dirty="0" err="1" smtClean="0">
                <a:latin typeface="Courier New" pitchFamily="49" charset="0"/>
              </a:rPr>
              <a:t>keyboard.nextDouble</a:t>
            </a:r>
            <a:r>
              <a:rPr lang="en-US" sz="1000" dirty="0" smtClean="0">
                <a:latin typeface="Courier New" pitchFamily="49" charset="0"/>
              </a:rPr>
              <a:t>();</a:t>
            </a:r>
          </a:p>
          <a:p>
            <a:endParaRPr lang="en-US" sz="1000" dirty="0" smtClean="0">
              <a:latin typeface="Courier New" pitchFamily="49" charset="0"/>
            </a:endParaRPr>
          </a:p>
          <a:p>
            <a:r>
              <a:rPr lang="en-US" sz="1000" dirty="0" smtClean="0">
                <a:latin typeface="Courier New" pitchFamily="49" charset="0"/>
              </a:rPr>
              <a:t>    double </a:t>
            </a:r>
            <a:r>
              <a:rPr lang="en-US" sz="1000" dirty="0" err="1" smtClean="0">
                <a:latin typeface="Courier New" pitchFamily="49" charset="0"/>
              </a:rPr>
              <a:t>fahrenheit</a:t>
            </a:r>
            <a:r>
              <a:rPr lang="en-US" sz="1000" dirty="0" smtClean="0">
                <a:latin typeface="Courier New" pitchFamily="49" charset="0"/>
              </a:rPr>
              <a:t> = ((9.0 / 5.0) * </a:t>
            </a:r>
            <a:r>
              <a:rPr lang="en-US" sz="1000" dirty="0" err="1" smtClean="0">
                <a:latin typeface="Courier New" pitchFamily="49" charset="0"/>
              </a:rPr>
              <a:t>celsius</a:t>
            </a:r>
            <a:r>
              <a:rPr lang="en-US" sz="1000" dirty="0" smtClean="0">
                <a:latin typeface="Courier New" pitchFamily="49" charset="0"/>
              </a:rPr>
              <a:t>) + 32;</a:t>
            </a:r>
          </a:p>
          <a:p>
            <a:endParaRPr lang="en-US" sz="1000" dirty="0" smtClean="0">
              <a:latin typeface="Courier New" pitchFamily="49" charset="0"/>
            </a:endParaRPr>
          </a:p>
          <a:p>
            <a:r>
              <a:rPr lang="en-US" sz="1000" dirty="0" smtClean="0">
                <a:latin typeface="Courier New" pitchFamily="49" charset="0"/>
              </a:rPr>
              <a:t>    </a:t>
            </a:r>
            <a:r>
              <a:rPr lang="en-US" sz="1000" dirty="0" err="1" smtClean="0">
                <a:latin typeface="Courier New" pitchFamily="49" charset="0"/>
              </a:rPr>
              <a:t>System.out.print</a:t>
            </a:r>
            <a:r>
              <a:rPr lang="en-US" sz="1000" dirty="0" smtClean="0">
                <a:latin typeface="Courier New" pitchFamily="49" charset="0"/>
              </a:rPr>
              <a:t>(</a:t>
            </a:r>
            <a:r>
              <a:rPr lang="en-US" sz="1000" dirty="0" err="1" smtClean="0">
                <a:latin typeface="Courier New" pitchFamily="49" charset="0"/>
              </a:rPr>
              <a:t>celsius</a:t>
            </a:r>
            <a:r>
              <a:rPr lang="en-US" sz="1000" dirty="0" smtClean="0">
                <a:latin typeface="Courier New" pitchFamily="49" charset="0"/>
              </a:rPr>
              <a:t> + " degrees Celsius is " + </a:t>
            </a:r>
            <a:r>
              <a:rPr lang="en-US" sz="1000" dirty="0" err="1" smtClean="0">
                <a:latin typeface="Courier New" pitchFamily="49" charset="0"/>
              </a:rPr>
              <a:t>fahrenheit</a:t>
            </a:r>
            <a:r>
              <a:rPr lang="en-US" sz="1000" dirty="0" smtClean="0">
                <a:latin typeface="Courier New" pitchFamily="49" charset="0"/>
              </a:rPr>
              <a:t> + " degrees Fahrenheit.\n");</a:t>
            </a:r>
          </a:p>
          <a:p>
            <a:r>
              <a:rPr lang="en-US" sz="1000" dirty="0" smtClean="0">
                <a:latin typeface="Courier New" pitchFamily="49" charset="0"/>
              </a:rPr>
              <a:t>  }</a:t>
            </a:r>
          </a:p>
          <a:p>
            <a:r>
              <a:rPr lang="en-US" sz="1000" dirty="0" smtClean="0">
                <a:latin typeface="Courier New" pitchFamily="49" charset="0"/>
              </a:rPr>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61442" name="Slide Number Placeholder 1"/>
          <p:cNvSpPr>
            <a:spLocks noGrp="1"/>
          </p:cNvSpPr>
          <p:nvPr>
            <p:ph type="sldNum" sz="quarter" idx="10"/>
          </p:nvPr>
        </p:nvSpPr>
        <p:spPr/>
        <p:txBody>
          <a:bodyPr/>
          <a:lstStyle/>
          <a:p>
            <a:fld id="{CD7A43DC-563C-4EDF-BBBA-FC5DEB0C7D76}" type="slidenum">
              <a:rPr lang="en-US" smtClean="0"/>
              <a:pPr/>
              <a:t>13</a:t>
            </a:fld>
            <a:endParaRPr lang="en-US" smtClean="0"/>
          </a:p>
        </p:txBody>
      </p:sp>
      <p:sp>
        <p:nvSpPr>
          <p:cNvPr id="61444" name="Rectangle 3"/>
          <p:cNvSpPr>
            <a:spLocks noChangeArrowheads="1"/>
          </p:cNvSpPr>
          <p:nvPr/>
        </p:nvSpPr>
        <p:spPr bwMode="auto">
          <a:xfrm>
            <a:off x="457200" y="457200"/>
            <a:ext cx="8229600" cy="1066800"/>
          </a:xfrm>
          <a:prstGeom prst="rect">
            <a:avLst/>
          </a:prstGeom>
          <a:noFill/>
          <a:ln w="9525">
            <a:noFill/>
            <a:miter lim="800000"/>
            <a:headEnd/>
            <a:tailEnd/>
          </a:ln>
        </p:spPr>
        <p:txBody>
          <a:bodyPr anchor="ctr"/>
          <a:lstStyle/>
          <a:p>
            <a:pPr eaLnBrk="1" hangingPunct="1"/>
            <a:r>
              <a:rPr lang="en-US" sz="4400" b="0" dirty="0"/>
              <a:t>JavaDoc: Generation</a:t>
            </a:r>
          </a:p>
        </p:txBody>
      </p:sp>
      <p:pic>
        <p:nvPicPr>
          <p:cNvPr id="1026" name="Picture 2"/>
          <p:cNvPicPr>
            <a:picLocks noChangeAspect="1" noChangeArrowheads="1"/>
          </p:cNvPicPr>
          <p:nvPr/>
        </p:nvPicPr>
        <p:blipFill>
          <a:blip r:embed="rId3" cstate="print"/>
          <a:srcRect/>
          <a:stretch>
            <a:fillRect/>
          </a:stretch>
        </p:blipFill>
        <p:spPr bwMode="auto">
          <a:xfrm>
            <a:off x="457200" y="1447800"/>
            <a:ext cx="5791200" cy="4343400"/>
          </a:xfrm>
          <a:prstGeom prst="rect">
            <a:avLst/>
          </a:prstGeom>
          <a:noFill/>
          <a:ln w="9525">
            <a:noFill/>
            <a:miter lim="800000"/>
            <a:headEnd/>
            <a:tailEnd/>
          </a:ln>
        </p:spPr>
      </p:pic>
      <p:pic>
        <p:nvPicPr>
          <p:cNvPr id="6" name="Picture 2"/>
          <p:cNvPicPr>
            <a:picLocks noChangeAspect="1" noChangeArrowheads="1"/>
          </p:cNvPicPr>
          <p:nvPr/>
        </p:nvPicPr>
        <p:blipFill>
          <a:blip r:embed="rId4" cstate="print"/>
          <a:srcRect/>
          <a:stretch>
            <a:fillRect/>
          </a:stretch>
        </p:blipFill>
        <p:spPr bwMode="auto">
          <a:xfrm>
            <a:off x="2895600" y="2133600"/>
            <a:ext cx="5791200" cy="43434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Slide Number Placeholder 3"/>
          <p:cNvSpPr>
            <a:spLocks noGrp="1"/>
          </p:cNvSpPr>
          <p:nvPr>
            <p:ph type="sldNum" sz="quarter" idx="10"/>
          </p:nvPr>
        </p:nvSpPr>
        <p:spPr/>
        <p:txBody>
          <a:bodyPr/>
          <a:lstStyle/>
          <a:p>
            <a:fld id="{593BE98B-8BDB-45DD-A3BE-75B4FE979BFE}" type="slidenum">
              <a:rPr lang="en-US" smtClean="0"/>
              <a:pPr/>
              <a:t>14</a:t>
            </a:fld>
            <a:endParaRPr lang="en-US" smtClean="0"/>
          </a:p>
        </p:txBody>
      </p:sp>
      <p:sp>
        <p:nvSpPr>
          <p:cNvPr id="50179" name="Rectangle 2"/>
          <p:cNvSpPr>
            <a:spLocks noGrp="1" noChangeArrowheads="1"/>
          </p:cNvSpPr>
          <p:nvPr>
            <p:ph type="title"/>
          </p:nvPr>
        </p:nvSpPr>
        <p:spPr/>
        <p:txBody>
          <a:bodyPr/>
          <a:lstStyle/>
          <a:p>
            <a:pPr eaLnBrk="1" hangingPunct="1"/>
            <a:r>
              <a:rPr lang="en-US" dirty="0" smtClean="0"/>
              <a:t>Java GUI Programming</a:t>
            </a:r>
          </a:p>
        </p:txBody>
      </p:sp>
      <p:sp>
        <p:nvSpPr>
          <p:cNvPr id="50180" name="Rectangle 3"/>
          <p:cNvSpPr>
            <a:spLocks noGrp="1" noChangeArrowheads="1"/>
          </p:cNvSpPr>
          <p:nvPr>
            <p:ph type="body" idx="1"/>
          </p:nvPr>
        </p:nvSpPr>
        <p:spPr/>
        <p:txBody>
          <a:bodyPr/>
          <a:lstStyle/>
          <a:p>
            <a:pPr eaLnBrk="1" hangingPunct="1"/>
            <a:r>
              <a:rPr lang="en-US" dirty="0" smtClean="0"/>
              <a:t>Graphical user interfaces (GUIs) are a standard application for object-oriented programming.</a:t>
            </a:r>
          </a:p>
          <a:p>
            <a:pPr eaLnBrk="1" hangingPunct="1"/>
            <a:r>
              <a:rPr lang="en-US" dirty="0" smtClean="0"/>
              <a:t>Outline:</a:t>
            </a:r>
          </a:p>
          <a:p>
            <a:pPr lvl="1" eaLnBrk="1" hangingPunct="1"/>
            <a:r>
              <a:rPr lang="en-US" dirty="0" smtClean="0">
                <a:hlinkClick r:id="" action="ppaction://customshow?id=3&amp;return=true"/>
              </a:rPr>
              <a:t>Example</a:t>
            </a:r>
            <a:endParaRPr lang="en-US" dirty="0" smtClean="0"/>
          </a:p>
          <a:p>
            <a:pPr lvl="1" eaLnBrk="1" hangingPunct="1"/>
            <a:r>
              <a:rPr lang="en-US" dirty="0" smtClean="0">
                <a:hlinkClick r:id="" action="ppaction://customshow?id=4&amp;return=true"/>
              </a:rPr>
              <a:t>GUI Design</a:t>
            </a:r>
            <a:endParaRPr lang="en-US" dirty="0" smtClean="0"/>
          </a:p>
          <a:p>
            <a:pPr lvl="1" eaLnBrk="1" hangingPunct="1"/>
            <a:r>
              <a:rPr lang="en-US" dirty="0" smtClean="0">
                <a:hlinkClick r:id="" action="ppaction://customshow?id=5&amp;return=true"/>
              </a:rPr>
              <a:t>Java GUI Implementation</a:t>
            </a: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5943600" y="1524000"/>
            <a:ext cx="2933700" cy="3524250"/>
          </a:xfrm>
          <a:prstGeom prst="rect">
            <a:avLst/>
          </a:prstGeom>
          <a:noFill/>
          <a:ln w="9525">
            <a:noFill/>
            <a:miter lim="800000"/>
            <a:headEnd/>
            <a:tailEnd/>
          </a:ln>
        </p:spPr>
      </p:pic>
      <p:sp>
        <p:nvSpPr>
          <p:cNvPr id="7170" name="Slide Number Placeholder 3"/>
          <p:cNvSpPr>
            <a:spLocks noGrp="1"/>
          </p:cNvSpPr>
          <p:nvPr>
            <p:ph type="sldNum" sz="quarter" idx="10"/>
          </p:nvPr>
        </p:nvSpPr>
        <p:spPr/>
        <p:txBody>
          <a:bodyPr/>
          <a:lstStyle/>
          <a:p>
            <a:fld id="{9F54D835-630F-4BC5-B7E3-9AA23F19A0F9}" type="slidenum">
              <a:rPr lang="en-US" smtClean="0"/>
              <a:pPr/>
              <a:t>15</a:t>
            </a:fld>
            <a:endParaRPr lang="en-US" smtClean="0"/>
          </a:p>
        </p:txBody>
      </p:sp>
      <p:sp>
        <p:nvSpPr>
          <p:cNvPr id="7171" name="Rectangle 2"/>
          <p:cNvSpPr>
            <a:spLocks noGrp="1" noChangeArrowheads="1"/>
          </p:cNvSpPr>
          <p:nvPr>
            <p:ph type="title"/>
          </p:nvPr>
        </p:nvSpPr>
        <p:spPr/>
        <p:txBody>
          <a:bodyPr/>
          <a:lstStyle/>
          <a:p>
            <a:pPr eaLnBrk="1" hangingPunct="1"/>
            <a:r>
              <a:rPr lang="en-US" dirty="0" smtClean="0"/>
              <a:t>Example: Analysis (1)</a:t>
            </a:r>
          </a:p>
        </p:txBody>
      </p:sp>
      <p:sp>
        <p:nvSpPr>
          <p:cNvPr id="7172" name="Rectangle 3"/>
          <p:cNvSpPr>
            <a:spLocks noGrp="1" noChangeArrowheads="1"/>
          </p:cNvSpPr>
          <p:nvPr>
            <p:ph type="body" idx="1"/>
          </p:nvPr>
        </p:nvSpPr>
        <p:spPr>
          <a:xfrm>
            <a:off x="457200" y="1600200"/>
            <a:ext cx="4876800" cy="5029200"/>
          </a:xfrm>
        </p:spPr>
        <p:txBody>
          <a:bodyPr/>
          <a:lstStyle/>
          <a:p>
            <a:pPr eaLnBrk="1" hangingPunct="1">
              <a:lnSpc>
                <a:spcPct val="90000"/>
              </a:lnSpc>
            </a:pPr>
            <a:r>
              <a:rPr lang="en-US" dirty="0" smtClean="0">
                <a:latin typeface="Arial Unicode MS" pitchFamily="34" charset="-128"/>
              </a:rPr>
              <a:t>We’d like to build a controller for a shaking circle animation application.</a:t>
            </a:r>
          </a:p>
          <a:p>
            <a:pPr>
              <a:lnSpc>
                <a:spcPct val="90000"/>
              </a:lnSpc>
            </a:pPr>
            <a:r>
              <a:rPr lang="en-US" dirty="0" smtClean="0">
                <a:latin typeface="Arial Unicode MS" pitchFamily="34" charset="-128"/>
              </a:rPr>
              <a:t>A sample image                                              of this goal is shown here.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p:txBody>
          <a:bodyPr/>
          <a:lstStyle/>
          <a:p>
            <a:fld id="{9F54D835-630F-4BC5-B7E3-9AA23F19A0F9}" type="slidenum">
              <a:rPr lang="en-US" smtClean="0"/>
              <a:pPr/>
              <a:t>16</a:t>
            </a:fld>
            <a:endParaRPr lang="en-US" smtClean="0"/>
          </a:p>
        </p:txBody>
      </p:sp>
      <p:sp>
        <p:nvSpPr>
          <p:cNvPr id="7171" name="Rectangle 2"/>
          <p:cNvSpPr>
            <a:spLocks noGrp="1" noChangeArrowheads="1"/>
          </p:cNvSpPr>
          <p:nvPr>
            <p:ph type="title"/>
          </p:nvPr>
        </p:nvSpPr>
        <p:spPr/>
        <p:txBody>
          <a:bodyPr/>
          <a:lstStyle/>
          <a:p>
            <a:pPr eaLnBrk="1" hangingPunct="1"/>
            <a:r>
              <a:rPr lang="en-US" dirty="0" smtClean="0"/>
              <a:t>Example: Design (1)</a:t>
            </a:r>
          </a:p>
        </p:txBody>
      </p:sp>
      <p:sp>
        <p:nvSpPr>
          <p:cNvPr id="7172" name="Rectangle 3"/>
          <p:cNvSpPr>
            <a:spLocks noGrp="1" noChangeArrowheads="1"/>
          </p:cNvSpPr>
          <p:nvPr>
            <p:ph type="body" idx="1"/>
          </p:nvPr>
        </p:nvSpPr>
        <p:spPr>
          <a:xfrm>
            <a:off x="457200" y="1600200"/>
            <a:ext cx="5029200" cy="5029200"/>
          </a:xfrm>
        </p:spPr>
        <p:txBody>
          <a:bodyPr/>
          <a:lstStyle/>
          <a:p>
            <a:pPr eaLnBrk="1" hangingPunct="1">
              <a:lnSpc>
                <a:spcPct val="90000"/>
              </a:lnSpc>
            </a:pPr>
            <a:r>
              <a:rPr lang="en-US" dirty="0" smtClean="0">
                <a:latin typeface="Arial Unicode MS" pitchFamily="34" charset="-128"/>
              </a:rPr>
              <a:t>Elements:</a:t>
            </a:r>
          </a:p>
          <a:p>
            <a:pPr lvl="1">
              <a:lnSpc>
                <a:spcPct val="90000"/>
              </a:lnSpc>
            </a:pPr>
            <a:r>
              <a:rPr lang="en-US" dirty="0" smtClean="0">
                <a:latin typeface="Arial Unicode MS" pitchFamily="34" charset="-128"/>
              </a:rPr>
              <a:t>Present the shaking circle animation in the same way that the Processing application did;</a:t>
            </a:r>
          </a:p>
          <a:p>
            <a:pPr lvl="1">
              <a:lnSpc>
                <a:spcPct val="90000"/>
              </a:lnSpc>
            </a:pPr>
            <a:r>
              <a:rPr lang="en-US" dirty="0" smtClean="0">
                <a:latin typeface="Arial Unicode MS" pitchFamily="34" charset="-128"/>
              </a:rPr>
              <a:t>Provide a control panel that specifies:</a:t>
            </a:r>
          </a:p>
          <a:p>
            <a:pPr lvl="2">
              <a:lnSpc>
                <a:spcPct val="90000"/>
              </a:lnSpc>
            </a:pPr>
            <a:r>
              <a:rPr lang="en-US" dirty="0" smtClean="0">
                <a:latin typeface="Arial Unicode MS" pitchFamily="34" charset="-128"/>
              </a:rPr>
              <a:t>the maximum shake factor;</a:t>
            </a:r>
          </a:p>
          <a:p>
            <a:pPr lvl="2">
              <a:lnSpc>
                <a:spcPct val="90000"/>
              </a:lnSpc>
            </a:pPr>
            <a:r>
              <a:rPr lang="en-US" dirty="0" smtClean="0">
                <a:latin typeface="Arial Unicode MS" pitchFamily="34" charset="-128"/>
              </a:rPr>
              <a:t>start/pause buttons.</a:t>
            </a:r>
          </a:p>
        </p:txBody>
      </p:sp>
      <p:pic>
        <p:nvPicPr>
          <p:cNvPr id="1026" name="Picture 2"/>
          <p:cNvPicPr>
            <a:picLocks noChangeAspect="1" noChangeArrowheads="1"/>
          </p:cNvPicPr>
          <p:nvPr/>
        </p:nvPicPr>
        <p:blipFill>
          <a:blip r:embed="rId3" cstate="print"/>
          <a:srcRect/>
          <a:stretch>
            <a:fillRect/>
          </a:stretch>
        </p:blipFill>
        <p:spPr bwMode="auto">
          <a:xfrm>
            <a:off x="5943600" y="1524000"/>
            <a:ext cx="2933700" cy="3524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2" name="Slide Number Placeholder 3"/>
          <p:cNvSpPr>
            <a:spLocks noGrp="1"/>
          </p:cNvSpPr>
          <p:nvPr>
            <p:ph type="sldNum" sz="quarter" idx="10"/>
          </p:nvPr>
        </p:nvSpPr>
        <p:spPr/>
        <p:txBody>
          <a:bodyPr/>
          <a:lstStyle/>
          <a:p>
            <a:fld id="{D2B7AE56-1511-45FE-8A85-BA542A8725A5}" type="slidenum">
              <a:rPr lang="en-US" smtClean="0"/>
              <a:pPr/>
              <a:t>17</a:t>
            </a:fld>
            <a:endParaRPr lang="en-US" smtClean="0"/>
          </a:p>
        </p:txBody>
      </p:sp>
      <p:sp>
        <p:nvSpPr>
          <p:cNvPr id="66563" name="Rectangle 2"/>
          <p:cNvSpPr>
            <a:spLocks noGrp="1" noChangeArrowheads="1"/>
          </p:cNvSpPr>
          <p:nvPr>
            <p:ph type="title"/>
          </p:nvPr>
        </p:nvSpPr>
        <p:spPr/>
        <p:txBody>
          <a:bodyPr/>
          <a:lstStyle/>
          <a:p>
            <a:pPr eaLnBrk="1" hangingPunct="1"/>
            <a:r>
              <a:rPr lang="en-US" dirty="0" smtClean="0"/>
              <a:t>GUI Design</a:t>
            </a:r>
          </a:p>
        </p:txBody>
      </p:sp>
      <p:sp>
        <p:nvSpPr>
          <p:cNvPr id="66564" name="Rectangle 3"/>
          <p:cNvSpPr>
            <a:spLocks noGrp="1" noChangeArrowheads="1"/>
          </p:cNvSpPr>
          <p:nvPr>
            <p:ph type="body" idx="1"/>
          </p:nvPr>
        </p:nvSpPr>
        <p:spPr/>
        <p:txBody>
          <a:bodyPr/>
          <a:lstStyle/>
          <a:p>
            <a:pPr eaLnBrk="1" hangingPunct="1"/>
            <a:r>
              <a:rPr lang="en-US" dirty="0" smtClean="0"/>
              <a:t>If the user can’t figure the interface out, it doesn’t matter how good the program is.</a:t>
            </a:r>
          </a:p>
          <a:p>
            <a:pPr eaLnBrk="1" hangingPunct="1"/>
            <a:r>
              <a:rPr lang="en-US" dirty="0" smtClean="0"/>
              <a:t>An interface must be usable:</a:t>
            </a:r>
          </a:p>
          <a:p>
            <a:pPr lvl="1" eaLnBrk="1" hangingPunct="1"/>
            <a:r>
              <a:rPr lang="en-US" dirty="0" smtClean="0"/>
              <a:t>Include the information users need;         leave out the information they don’t need.</a:t>
            </a:r>
          </a:p>
          <a:p>
            <a:pPr lvl="1" eaLnBrk="1" hangingPunct="1"/>
            <a:r>
              <a:rPr lang="en-US" dirty="0" smtClean="0"/>
              <a:t>Be consistent from one window to another.</a:t>
            </a:r>
          </a:p>
          <a:p>
            <a:pPr lvl="1" eaLnBrk="1" hangingPunct="1"/>
            <a:r>
              <a:rPr lang="en-US" dirty="0" smtClean="0"/>
              <a:t>Use commonly known interface patterns.</a:t>
            </a:r>
          </a:p>
          <a:p>
            <a:pPr lvl="1" eaLnBrk="1" hangingPunct="1"/>
            <a:r>
              <a:rPr lang="en-US" dirty="0" smtClean="0"/>
              <a:t>Give feedback.</a:t>
            </a:r>
          </a:p>
          <a:p>
            <a:pPr lvl="1" eaLnBrk="1" hangingPunct="1"/>
            <a:r>
              <a:rPr lang="en-US" dirty="0" smtClean="0"/>
              <a:t>Put the user in control.</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Designing User Interaction</a:t>
            </a:r>
            <a:endParaRPr lang="en-US" dirty="0"/>
          </a:p>
        </p:txBody>
      </p:sp>
      <p:sp>
        <p:nvSpPr>
          <p:cNvPr id="4" name="Slide Number Placeholder 3"/>
          <p:cNvSpPr>
            <a:spLocks noGrp="1"/>
          </p:cNvSpPr>
          <p:nvPr>
            <p:ph type="sldNum" sz="quarter" idx="10"/>
          </p:nvPr>
        </p:nvSpPr>
        <p:spPr/>
        <p:txBody>
          <a:bodyPr/>
          <a:lstStyle/>
          <a:p>
            <a:fld id="{E09E4DD9-A2E4-467D-8F17-6236A8491AB7}" type="slidenum">
              <a:rPr lang="en-US" smtClean="0"/>
              <a:pPr/>
              <a:t>18</a:t>
            </a:fld>
            <a:endParaRPr lang="en-US"/>
          </a:p>
        </p:txBody>
      </p:sp>
      <p:sp>
        <p:nvSpPr>
          <p:cNvPr id="5" name="Rectangle 4"/>
          <p:cNvSpPr/>
          <p:nvPr/>
        </p:nvSpPr>
        <p:spPr bwMode="auto">
          <a:xfrm>
            <a:off x="1524000" y="2209800"/>
            <a:ext cx="2057400" cy="1600200"/>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 name="Rectangle 5"/>
          <p:cNvSpPr/>
          <p:nvPr/>
        </p:nvSpPr>
        <p:spPr bwMode="auto">
          <a:xfrm>
            <a:off x="1676400" y="2286000"/>
            <a:ext cx="1752600" cy="9906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0" i="1" u="none" strike="noStrike" cap="none" normalizeH="0" baseline="0" dirty="0" smtClean="0">
                <a:ln>
                  <a:noFill/>
                </a:ln>
                <a:solidFill>
                  <a:schemeClr val="tx1"/>
                </a:solidFill>
                <a:effectLst/>
                <a:latin typeface="Arial" charset="0"/>
              </a:rPr>
              <a:t>Raindrop </a:t>
            </a:r>
            <a:r>
              <a:rPr lang="en-US" sz="1400" i="1" dirty="0" smtClean="0"/>
              <a:t>a</a:t>
            </a:r>
            <a:r>
              <a:rPr kumimoji="0" lang="en-US" sz="1400" b="0" i="1" u="none" strike="noStrike" cap="none" normalizeH="0" baseline="0" dirty="0" smtClean="0">
                <a:ln>
                  <a:noFill/>
                </a:ln>
                <a:solidFill>
                  <a:schemeClr val="tx1"/>
                </a:solidFill>
                <a:effectLst/>
                <a:latin typeface="Arial" charset="0"/>
              </a:rPr>
              <a:t>nimation @ given frame rate</a:t>
            </a:r>
          </a:p>
        </p:txBody>
      </p:sp>
      <p:sp>
        <p:nvSpPr>
          <p:cNvPr id="10" name="Rectangle 9"/>
          <p:cNvSpPr/>
          <p:nvPr/>
        </p:nvSpPr>
        <p:spPr bwMode="auto">
          <a:xfrm>
            <a:off x="1752600" y="3352800"/>
            <a:ext cx="381000" cy="381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1" name="Isosceles Triangle 10"/>
          <p:cNvSpPr/>
          <p:nvPr/>
        </p:nvSpPr>
        <p:spPr bwMode="auto">
          <a:xfrm rot="5400000">
            <a:off x="1828800" y="3505200"/>
            <a:ext cx="228600" cy="76200"/>
          </a:xfrm>
          <a:prstGeom prst="triangl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3" name="Rectangle 12"/>
          <p:cNvSpPr/>
          <p:nvPr/>
        </p:nvSpPr>
        <p:spPr bwMode="auto">
          <a:xfrm>
            <a:off x="2362200" y="3352800"/>
            <a:ext cx="381000" cy="381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4" name="Rectangle 13"/>
          <p:cNvSpPr/>
          <p:nvPr/>
        </p:nvSpPr>
        <p:spPr bwMode="auto">
          <a:xfrm>
            <a:off x="2971800" y="3352800"/>
            <a:ext cx="381000" cy="381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a:t>
            </a:r>
          </a:p>
        </p:txBody>
      </p:sp>
      <p:sp>
        <p:nvSpPr>
          <p:cNvPr id="15" name="Rectangle 14"/>
          <p:cNvSpPr/>
          <p:nvPr/>
        </p:nvSpPr>
        <p:spPr bwMode="auto">
          <a:xfrm>
            <a:off x="2438400" y="3429000"/>
            <a:ext cx="76200" cy="228600"/>
          </a:xfrm>
          <a:prstGeom prst="rect">
            <a:avLst/>
          </a:prstGeom>
          <a:solidFill>
            <a:schemeClr val="tx2">
              <a:lumMod val="50000"/>
              <a:lumOff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6" name="Rectangle 15"/>
          <p:cNvSpPr/>
          <p:nvPr/>
        </p:nvSpPr>
        <p:spPr bwMode="auto">
          <a:xfrm>
            <a:off x="2590800" y="3429000"/>
            <a:ext cx="76200" cy="228600"/>
          </a:xfrm>
          <a:prstGeom prst="rect">
            <a:avLst/>
          </a:prstGeom>
          <a:solidFill>
            <a:schemeClr val="tx2">
              <a:lumMod val="50000"/>
              <a:lumOff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8" name="Rectangle 27"/>
          <p:cNvSpPr/>
          <p:nvPr/>
        </p:nvSpPr>
        <p:spPr bwMode="auto">
          <a:xfrm>
            <a:off x="5791200" y="2209800"/>
            <a:ext cx="2057400" cy="1600200"/>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9" name="Rectangle 28"/>
          <p:cNvSpPr/>
          <p:nvPr/>
        </p:nvSpPr>
        <p:spPr bwMode="auto">
          <a:xfrm>
            <a:off x="5943600" y="2286000"/>
            <a:ext cx="1752600" cy="9906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400" i="1" dirty="0" smtClean="0"/>
              <a:t>Raindrop a</a:t>
            </a:r>
            <a:r>
              <a:rPr kumimoji="0" lang="en-US" sz="1400" b="0" i="1" u="none" strike="noStrike" cap="none" normalizeH="0" baseline="0" dirty="0" smtClean="0">
                <a:ln>
                  <a:noFill/>
                </a:ln>
                <a:solidFill>
                  <a:schemeClr val="tx1"/>
                </a:solidFill>
                <a:effectLst/>
                <a:latin typeface="Arial" charset="0"/>
              </a:rPr>
              <a:t>nimation     </a:t>
            </a:r>
            <a:r>
              <a:rPr kumimoji="0" lang="en-US" sz="1400" b="0" i="1" u="none" strike="noStrike" cap="none" normalizeH="0" dirty="0" smtClean="0">
                <a:ln>
                  <a:noFill/>
                </a:ln>
                <a:solidFill>
                  <a:schemeClr val="tx1"/>
                </a:solidFill>
                <a:effectLst/>
                <a:latin typeface="Arial" charset="0"/>
              </a:rPr>
              <a:t>     </a:t>
            </a:r>
          </a:p>
          <a:p>
            <a:pPr marL="0" marR="0" indent="0" algn="l" defTabSz="914400" rtl="0" eaLnBrk="0" fontAlgn="base" latinLnBrk="0" hangingPunct="0">
              <a:lnSpc>
                <a:spcPct val="100000"/>
              </a:lnSpc>
              <a:spcBef>
                <a:spcPct val="0"/>
              </a:spcBef>
              <a:spcAft>
                <a:spcPct val="0"/>
              </a:spcAft>
              <a:buClrTx/>
              <a:buSzTx/>
              <a:buFontTx/>
              <a:buNone/>
              <a:tabLst/>
            </a:pPr>
            <a:r>
              <a:rPr lang="en-US" sz="1400" i="1" dirty="0" smtClean="0"/>
              <a:t>     </a:t>
            </a:r>
            <a:r>
              <a:rPr kumimoji="0" lang="en-US" sz="1400" b="0" i="1" u="none" strike="noStrike" cap="none" normalizeH="0" baseline="0" dirty="0" smtClean="0">
                <a:ln>
                  <a:noFill/>
                </a:ln>
                <a:solidFill>
                  <a:schemeClr val="tx1"/>
                </a:solidFill>
                <a:effectLst/>
                <a:latin typeface="Arial" charset="0"/>
              </a:rPr>
              <a:t>– paused – </a:t>
            </a:r>
          </a:p>
        </p:txBody>
      </p:sp>
      <p:sp>
        <p:nvSpPr>
          <p:cNvPr id="33" name="Rectangle 32"/>
          <p:cNvSpPr/>
          <p:nvPr/>
        </p:nvSpPr>
        <p:spPr bwMode="auto">
          <a:xfrm>
            <a:off x="6019800" y="3352800"/>
            <a:ext cx="381000" cy="381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34" name="Isosceles Triangle 33"/>
          <p:cNvSpPr/>
          <p:nvPr/>
        </p:nvSpPr>
        <p:spPr bwMode="auto">
          <a:xfrm rot="5400000">
            <a:off x="6096000" y="3505200"/>
            <a:ext cx="228600" cy="76200"/>
          </a:xfrm>
          <a:prstGeom prst="triangle">
            <a:avLst/>
          </a:prstGeom>
          <a:solidFill>
            <a:schemeClr val="tx2">
              <a:lumMod val="50000"/>
              <a:lumOff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35" name="Rectangle 34"/>
          <p:cNvSpPr/>
          <p:nvPr/>
        </p:nvSpPr>
        <p:spPr bwMode="auto">
          <a:xfrm>
            <a:off x="6629400" y="3352800"/>
            <a:ext cx="381000" cy="381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36" name="Rectangle 35"/>
          <p:cNvSpPr/>
          <p:nvPr/>
        </p:nvSpPr>
        <p:spPr bwMode="auto">
          <a:xfrm>
            <a:off x="7239000" y="3352800"/>
            <a:ext cx="381000" cy="381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a:t>
            </a:r>
          </a:p>
        </p:txBody>
      </p:sp>
      <p:sp>
        <p:nvSpPr>
          <p:cNvPr id="37" name="Rectangle 36"/>
          <p:cNvSpPr/>
          <p:nvPr/>
        </p:nvSpPr>
        <p:spPr bwMode="auto">
          <a:xfrm>
            <a:off x="6705600" y="3429000"/>
            <a:ext cx="76200" cy="2286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38" name="Rectangle 37"/>
          <p:cNvSpPr/>
          <p:nvPr/>
        </p:nvSpPr>
        <p:spPr bwMode="auto">
          <a:xfrm>
            <a:off x="6858000" y="3429000"/>
            <a:ext cx="76200" cy="2286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43" name="TextBox 42"/>
          <p:cNvSpPr txBox="1"/>
          <p:nvPr/>
        </p:nvSpPr>
        <p:spPr>
          <a:xfrm>
            <a:off x="598691" y="4154269"/>
            <a:ext cx="1915909" cy="646331"/>
          </a:xfrm>
          <a:prstGeom prst="rect">
            <a:avLst/>
          </a:prstGeom>
          <a:noFill/>
        </p:spPr>
        <p:txBody>
          <a:bodyPr wrap="none" rtlCol="0">
            <a:spAutoFit/>
          </a:bodyPr>
          <a:lstStyle/>
          <a:p>
            <a:r>
              <a:rPr lang="en-US" dirty="0" smtClean="0"/>
              <a:t>Reset animation </a:t>
            </a:r>
          </a:p>
          <a:p>
            <a:r>
              <a:rPr lang="en-US" dirty="0" smtClean="0"/>
              <a:t>to first image.</a:t>
            </a:r>
            <a:endParaRPr lang="en-US" dirty="0"/>
          </a:p>
        </p:txBody>
      </p:sp>
      <p:sp>
        <p:nvSpPr>
          <p:cNvPr id="47" name="TextBox 46"/>
          <p:cNvSpPr txBox="1"/>
          <p:nvPr/>
        </p:nvSpPr>
        <p:spPr>
          <a:xfrm>
            <a:off x="3894068" y="2362200"/>
            <a:ext cx="1287532" cy="646331"/>
          </a:xfrm>
          <a:prstGeom prst="rect">
            <a:avLst/>
          </a:prstGeom>
          <a:noFill/>
        </p:spPr>
        <p:txBody>
          <a:bodyPr wrap="none" rtlCol="0">
            <a:spAutoFit/>
          </a:bodyPr>
          <a:lstStyle/>
          <a:p>
            <a:r>
              <a:rPr lang="en-US" dirty="0" smtClean="0"/>
              <a:t>Pause the </a:t>
            </a:r>
          </a:p>
          <a:p>
            <a:r>
              <a:rPr lang="en-US" dirty="0" smtClean="0"/>
              <a:t>animation.</a:t>
            </a:r>
            <a:endParaRPr lang="en-US" dirty="0"/>
          </a:p>
        </p:txBody>
      </p:sp>
      <p:cxnSp>
        <p:nvCxnSpPr>
          <p:cNvPr id="49" name="Curved Connector 48"/>
          <p:cNvCxnSpPr>
            <a:stCxn id="33" idx="2"/>
            <a:endCxn id="5" idx="2"/>
          </p:cNvCxnSpPr>
          <p:nvPr/>
        </p:nvCxnSpPr>
        <p:spPr bwMode="auto">
          <a:xfrm rot="5400000">
            <a:off x="4343400" y="1943100"/>
            <a:ext cx="76200" cy="3657600"/>
          </a:xfrm>
          <a:prstGeom prst="curvedConnector3">
            <a:avLst>
              <a:gd name="adj1" fmla="val 1729032"/>
            </a:avLst>
          </a:prstGeom>
          <a:solidFill>
            <a:schemeClr val="accent1"/>
          </a:solidFill>
          <a:ln w="9525" cap="flat" cmpd="sng" algn="ctr">
            <a:solidFill>
              <a:schemeClr val="tx1"/>
            </a:solidFill>
            <a:prstDash val="solid"/>
            <a:round/>
            <a:headEnd type="none" w="med" len="med"/>
            <a:tailEnd type="arrow"/>
          </a:ln>
          <a:effectLst/>
        </p:spPr>
      </p:cxnSp>
      <p:sp>
        <p:nvSpPr>
          <p:cNvPr id="53" name="TextBox 52"/>
          <p:cNvSpPr txBox="1"/>
          <p:nvPr/>
        </p:nvSpPr>
        <p:spPr>
          <a:xfrm>
            <a:off x="4114800" y="5068669"/>
            <a:ext cx="1377300" cy="646331"/>
          </a:xfrm>
          <a:prstGeom prst="rect">
            <a:avLst/>
          </a:prstGeom>
          <a:noFill/>
        </p:spPr>
        <p:txBody>
          <a:bodyPr wrap="none" rtlCol="0">
            <a:spAutoFit/>
          </a:bodyPr>
          <a:lstStyle/>
          <a:p>
            <a:r>
              <a:rPr lang="en-US" dirty="0" smtClean="0"/>
              <a:t>Restart the </a:t>
            </a:r>
          </a:p>
          <a:p>
            <a:r>
              <a:rPr lang="en-US" dirty="0" smtClean="0"/>
              <a:t>animation.</a:t>
            </a:r>
            <a:endParaRPr lang="en-US" dirty="0"/>
          </a:p>
        </p:txBody>
      </p:sp>
      <p:cxnSp>
        <p:nvCxnSpPr>
          <p:cNvPr id="56" name="Shape 55"/>
          <p:cNvCxnSpPr>
            <a:stCxn id="14" idx="2"/>
            <a:endCxn id="14" idx="3"/>
          </p:cNvCxnSpPr>
          <p:nvPr/>
        </p:nvCxnSpPr>
        <p:spPr bwMode="auto">
          <a:xfrm rot="5400000" flipH="1" flipV="1">
            <a:off x="3162300" y="3543300"/>
            <a:ext cx="190500" cy="190500"/>
          </a:xfrm>
          <a:prstGeom prst="curvedConnector4">
            <a:avLst>
              <a:gd name="adj1" fmla="val -120000"/>
              <a:gd name="adj2" fmla="val 572000"/>
            </a:avLst>
          </a:prstGeom>
          <a:solidFill>
            <a:schemeClr val="accent1"/>
          </a:solidFill>
          <a:ln w="9525" cap="flat" cmpd="sng" algn="ctr">
            <a:solidFill>
              <a:schemeClr val="tx1"/>
            </a:solidFill>
            <a:prstDash val="solid"/>
            <a:round/>
            <a:headEnd type="none" w="med" len="med"/>
            <a:tailEnd type="arrow"/>
          </a:ln>
          <a:effectLst/>
        </p:spPr>
      </p:cxnSp>
      <p:sp>
        <p:nvSpPr>
          <p:cNvPr id="58" name="TextBox 57"/>
          <p:cNvSpPr txBox="1"/>
          <p:nvPr/>
        </p:nvSpPr>
        <p:spPr>
          <a:xfrm>
            <a:off x="3581400" y="3925669"/>
            <a:ext cx="2044149" cy="646331"/>
          </a:xfrm>
          <a:prstGeom prst="rect">
            <a:avLst/>
          </a:prstGeom>
          <a:noFill/>
        </p:spPr>
        <p:txBody>
          <a:bodyPr wrap="none" rtlCol="0">
            <a:spAutoFit/>
          </a:bodyPr>
          <a:lstStyle/>
          <a:p>
            <a:r>
              <a:rPr lang="en-US" dirty="0" smtClean="0"/>
              <a:t>Reset animation </a:t>
            </a:r>
          </a:p>
          <a:p>
            <a:r>
              <a:rPr lang="en-US" dirty="0" smtClean="0"/>
              <a:t>to new frame rate.</a:t>
            </a:r>
            <a:endParaRPr lang="en-US" dirty="0"/>
          </a:p>
        </p:txBody>
      </p:sp>
      <p:cxnSp>
        <p:nvCxnSpPr>
          <p:cNvPr id="61" name="Shape 60"/>
          <p:cNvCxnSpPr>
            <a:stCxn id="13" idx="0"/>
            <a:endCxn id="28" idx="1"/>
          </p:cNvCxnSpPr>
          <p:nvPr/>
        </p:nvCxnSpPr>
        <p:spPr bwMode="auto">
          <a:xfrm rot="5400000" flipH="1" flipV="1">
            <a:off x="4000500" y="1562100"/>
            <a:ext cx="342900" cy="3238500"/>
          </a:xfrm>
          <a:prstGeom prst="curvedConnector2">
            <a:avLst/>
          </a:prstGeom>
          <a:solidFill>
            <a:schemeClr val="accent1"/>
          </a:solidFill>
          <a:ln w="9525" cap="flat" cmpd="sng" algn="ctr">
            <a:solidFill>
              <a:schemeClr val="tx1"/>
            </a:solidFill>
            <a:prstDash val="solid"/>
            <a:round/>
            <a:headEnd type="none" w="med" len="med"/>
            <a:tailEnd type="arrow"/>
          </a:ln>
          <a:effectLst/>
        </p:spPr>
      </p:cxnSp>
      <p:sp>
        <p:nvSpPr>
          <p:cNvPr id="62" name="Flowchart: Alternate Process 61"/>
          <p:cNvSpPr/>
          <p:nvPr/>
        </p:nvSpPr>
        <p:spPr bwMode="auto">
          <a:xfrm>
            <a:off x="533400" y="1676400"/>
            <a:ext cx="7543800" cy="4267200"/>
          </a:xfrm>
          <a:prstGeom prst="flowChartAlternateProcess">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3" name="AutoShape 3"/>
          <p:cNvSpPr>
            <a:spLocks noChangeArrowheads="1"/>
          </p:cNvSpPr>
          <p:nvPr/>
        </p:nvSpPr>
        <p:spPr bwMode="auto">
          <a:xfrm>
            <a:off x="762000" y="2667000"/>
            <a:ext cx="152400" cy="152400"/>
          </a:xfrm>
          <a:prstGeom prst="flowChartConnector">
            <a:avLst/>
          </a:prstGeom>
          <a:solidFill>
            <a:schemeClr val="tx1"/>
          </a:solidFill>
          <a:ln w="9525">
            <a:solidFill>
              <a:schemeClr val="tx1"/>
            </a:solidFill>
            <a:round/>
            <a:headEnd/>
            <a:tailEnd/>
          </a:ln>
        </p:spPr>
        <p:txBody>
          <a:bodyPr wrap="none" anchor="ctr"/>
          <a:lstStyle/>
          <a:p>
            <a:endParaRPr lang="en-US"/>
          </a:p>
        </p:txBody>
      </p:sp>
      <p:cxnSp>
        <p:nvCxnSpPr>
          <p:cNvPr id="64" name="AutoShape 4"/>
          <p:cNvCxnSpPr>
            <a:cxnSpLocks noChangeShapeType="1"/>
            <a:stCxn id="63" idx="6"/>
          </p:cNvCxnSpPr>
          <p:nvPr/>
        </p:nvCxnSpPr>
        <p:spPr bwMode="auto">
          <a:xfrm>
            <a:off x="914400" y="2743200"/>
            <a:ext cx="609600" cy="1588"/>
          </a:xfrm>
          <a:prstGeom prst="straightConnector1">
            <a:avLst/>
          </a:prstGeom>
          <a:noFill/>
          <a:ln w="9525">
            <a:solidFill>
              <a:schemeClr val="tx1"/>
            </a:solidFill>
            <a:round/>
            <a:headEnd/>
            <a:tailEnd type="triangle" w="med" len="med"/>
          </a:ln>
        </p:spPr>
      </p:cxnSp>
      <p:cxnSp>
        <p:nvCxnSpPr>
          <p:cNvPr id="66" name="AutoShape 4"/>
          <p:cNvCxnSpPr>
            <a:cxnSpLocks noChangeShapeType="1"/>
            <a:stCxn id="62" idx="3"/>
          </p:cNvCxnSpPr>
          <p:nvPr/>
        </p:nvCxnSpPr>
        <p:spPr bwMode="auto">
          <a:xfrm>
            <a:off x="8077200" y="3810000"/>
            <a:ext cx="685800" cy="533400"/>
          </a:xfrm>
          <a:prstGeom prst="straightConnector1">
            <a:avLst/>
          </a:prstGeom>
          <a:noFill/>
          <a:ln w="9525">
            <a:solidFill>
              <a:schemeClr val="tx1"/>
            </a:solidFill>
            <a:round/>
            <a:headEnd/>
            <a:tailEnd type="triangle" w="med" len="med"/>
          </a:ln>
        </p:spPr>
      </p:cxnSp>
      <p:sp>
        <p:nvSpPr>
          <p:cNvPr id="72" name="TextBox 71"/>
          <p:cNvSpPr txBox="1"/>
          <p:nvPr/>
        </p:nvSpPr>
        <p:spPr>
          <a:xfrm>
            <a:off x="8229600" y="3669268"/>
            <a:ext cx="633507" cy="369332"/>
          </a:xfrm>
          <a:prstGeom prst="rect">
            <a:avLst/>
          </a:prstGeom>
          <a:noFill/>
        </p:spPr>
        <p:txBody>
          <a:bodyPr wrap="none" rtlCol="0">
            <a:spAutoFit/>
          </a:bodyPr>
          <a:lstStyle/>
          <a:p>
            <a:r>
              <a:rPr lang="en-US" dirty="0" smtClean="0"/>
              <a:t>Exit.</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Slide Number Placeholder 3"/>
          <p:cNvSpPr>
            <a:spLocks noGrp="1"/>
          </p:cNvSpPr>
          <p:nvPr>
            <p:ph type="sldNum" sz="quarter" idx="10"/>
          </p:nvPr>
        </p:nvSpPr>
        <p:spPr/>
        <p:txBody>
          <a:bodyPr/>
          <a:lstStyle/>
          <a:p>
            <a:fld id="{43789811-6080-488A-9160-7823C2FA1EED}" type="slidenum">
              <a:rPr lang="en-US" smtClean="0"/>
              <a:pPr/>
              <a:t>19</a:t>
            </a:fld>
            <a:endParaRPr lang="en-US" smtClean="0"/>
          </a:p>
        </p:txBody>
      </p:sp>
      <p:sp>
        <p:nvSpPr>
          <p:cNvPr id="68611" name="Rectangle 2"/>
          <p:cNvSpPr>
            <a:spLocks noGrp="1" noChangeArrowheads="1"/>
          </p:cNvSpPr>
          <p:nvPr>
            <p:ph type="title"/>
          </p:nvPr>
        </p:nvSpPr>
        <p:spPr/>
        <p:txBody>
          <a:bodyPr/>
          <a:lstStyle/>
          <a:p>
            <a:pPr eaLnBrk="1" hangingPunct="1"/>
            <a:r>
              <a:rPr lang="en-US" dirty="0" smtClean="0"/>
              <a:t>Java GUI Implementation</a:t>
            </a:r>
          </a:p>
        </p:txBody>
      </p:sp>
      <p:sp>
        <p:nvSpPr>
          <p:cNvPr id="68612" name="Rectangle 3"/>
          <p:cNvSpPr>
            <a:spLocks noGrp="1" noChangeArrowheads="1"/>
          </p:cNvSpPr>
          <p:nvPr>
            <p:ph type="body" idx="1"/>
          </p:nvPr>
        </p:nvSpPr>
        <p:spPr>
          <a:xfrm>
            <a:off x="457200" y="1600200"/>
            <a:ext cx="8382000" cy="4114800"/>
          </a:xfrm>
        </p:spPr>
        <p:txBody>
          <a:bodyPr/>
          <a:lstStyle/>
          <a:p>
            <a:pPr eaLnBrk="1" hangingPunct="1"/>
            <a:r>
              <a:rPr lang="en-US" dirty="0" smtClean="0"/>
              <a:t>Java GUIs are built using Java Foundation Classes (JFC) and, in particular, the Java Swing GUI classes.</a:t>
            </a:r>
          </a:p>
          <a:p>
            <a:pPr eaLnBrk="1" hangingPunct="1"/>
            <a:r>
              <a:rPr lang="en-US" dirty="0" smtClean="0"/>
              <a:t>GUI programs make use of </a:t>
            </a:r>
            <a:r>
              <a:rPr lang="en-US" i="1" dirty="0" smtClean="0"/>
              <a:t>inheritance</a:t>
            </a:r>
            <a:r>
              <a:rPr lang="en-US" dirty="0" smtClean="0"/>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8824FEB-92D5-4271-B4CB-A9C71DF789AD}" type="slidenum">
              <a:rPr lang="en-US"/>
              <a:pPr/>
              <a:t>2</a:t>
            </a:fld>
            <a:endParaRPr lang="en-US"/>
          </a:p>
        </p:txBody>
      </p:sp>
      <p:sp>
        <p:nvSpPr>
          <p:cNvPr id="284674" name="Rectangle 2"/>
          <p:cNvSpPr>
            <a:spLocks noGrp="1" noChangeArrowheads="1"/>
          </p:cNvSpPr>
          <p:nvPr>
            <p:ph type="title"/>
          </p:nvPr>
        </p:nvSpPr>
        <p:spPr/>
        <p:txBody>
          <a:bodyPr/>
          <a:lstStyle/>
          <a:p>
            <a:r>
              <a:rPr lang="en-US" dirty="0" smtClean="0"/>
              <a:t>Transition to Java</a:t>
            </a:r>
            <a:endParaRPr lang="en-US" dirty="0"/>
          </a:p>
        </p:txBody>
      </p:sp>
      <p:sp>
        <p:nvSpPr>
          <p:cNvPr id="284675" name="Rectangle 3"/>
          <p:cNvSpPr>
            <a:spLocks noGrp="1" noChangeArrowheads="1"/>
          </p:cNvSpPr>
          <p:nvPr>
            <p:ph type="body" idx="1"/>
          </p:nvPr>
        </p:nvSpPr>
        <p:spPr/>
        <p:txBody>
          <a:bodyPr/>
          <a:lstStyle/>
          <a:p>
            <a:r>
              <a:rPr lang="en-US" dirty="0" smtClean="0">
                <a:hlinkClick r:id="" action="ppaction://customshow?id=0&amp;return=true"/>
              </a:rPr>
              <a:t>Java Programming</a:t>
            </a:r>
            <a:endParaRPr lang="en-US" dirty="0" smtClean="0"/>
          </a:p>
          <a:p>
            <a:r>
              <a:rPr lang="en-US" dirty="0" err="1" smtClean="0">
                <a:hlinkClick r:id="" action="ppaction://customshow?id=6&amp;return=true"/>
              </a:rPr>
              <a:t>JavaDoc</a:t>
            </a:r>
            <a:endParaRPr lang="en-US" dirty="0" smtClean="0"/>
          </a:p>
          <a:p>
            <a:r>
              <a:rPr lang="en-US" dirty="0" smtClean="0">
                <a:hlinkClick r:id="" action="ppaction://customshow?id=1&amp;return=true"/>
              </a:rPr>
              <a:t>Java GUI Programming</a:t>
            </a:r>
            <a:endParaRPr lang="en-US" dirty="0" smtClean="0"/>
          </a:p>
          <a:p>
            <a:r>
              <a:rPr lang="en-US" dirty="0" smtClean="0">
                <a:hlinkClick r:id="" action="ppaction://customshow?id=7&amp;return=true"/>
              </a:rPr>
              <a:t>Interactive Computing</a:t>
            </a:r>
            <a:endParaRPr lang="en-US" dirty="0" smtClean="0"/>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a GUI Controller</a:t>
            </a:r>
            <a:endParaRPr lang="en-US" dirty="0"/>
          </a:p>
        </p:txBody>
      </p:sp>
      <p:sp>
        <p:nvSpPr>
          <p:cNvPr id="3" name="Content Placeholder 2"/>
          <p:cNvSpPr>
            <a:spLocks noGrp="1"/>
          </p:cNvSpPr>
          <p:nvPr>
            <p:ph idx="1"/>
          </p:nvPr>
        </p:nvSpPr>
        <p:spPr/>
        <p:txBody>
          <a:bodyPr/>
          <a:lstStyle/>
          <a:p>
            <a:r>
              <a:rPr lang="en-US" dirty="0" smtClean="0"/>
              <a:t>All Java GUIs are built within frames.</a:t>
            </a:r>
          </a:p>
          <a:p>
            <a:r>
              <a:rPr lang="en-US" dirty="0" smtClean="0"/>
              <a:t>To build a frame, implement a class that:</a:t>
            </a:r>
          </a:p>
          <a:p>
            <a:pPr lvl="1"/>
            <a:r>
              <a:rPr lang="en-US" dirty="0" smtClean="0"/>
              <a:t>inherits from the </a:t>
            </a:r>
            <a:r>
              <a:rPr lang="en-US" b="1" dirty="0" err="1" smtClean="0">
                <a:latin typeface="Courier New" pitchFamily="49" charset="0"/>
                <a:cs typeface="Courier New" pitchFamily="49" charset="0"/>
              </a:rPr>
              <a:t>JFrame</a:t>
            </a:r>
            <a:r>
              <a:rPr lang="en-US" dirty="0" smtClean="0">
                <a:latin typeface="Arial Unicode MS" pitchFamily="34" charset="-128"/>
                <a:ea typeface="Arial Unicode MS" pitchFamily="34" charset="-128"/>
                <a:cs typeface="Arial Unicode MS" pitchFamily="34" charset="-128"/>
              </a:rPr>
              <a:t> class;</a:t>
            </a:r>
          </a:p>
          <a:p>
            <a:pPr lvl="1"/>
            <a:r>
              <a:rPr lang="en-US" dirty="0" smtClean="0"/>
              <a:t>includes a </a:t>
            </a:r>
            <a:r>
              <a:rPr lang="en-US" b="1" dirty="0" smtClean="0">
                <a:latin typeface="Courier New" pitchFamily="49" charset="0"/>
                <a:cs typeface="Courier New" pitchFamily="49" charset="0"/>
              </a:rPr>
              <a:t>main()</a:t>
            </a:r>
            <a:r>
              <a:rPr lang="en-US" b="1" dirty="0" smtClean="0">
                <a:latin typeface="Arial Unicode MS" pitchFamily="34" charset="-128"/>
                <a:ea typeface="Arial Unicode MS" pitchFamily="34" charset="-128"/>
                <a:cs typeface="Arial Unicode MS" pitchFamily="34" charset="-128"/>
              </a:rPr>
              <a:t> </a:t>
            </a:r>
            <a:r>
              <a:rPr lang="en-US" dirty="0" smtClean="0"/>
              <a:t>method.</a:t>
            </a:r>
          </a:p>
          <a:p>
            <a:r>
              <a:rPr lang="en-US" dirty="0" smtClean="0"/>
              <a:t>The main method implements the following algorithm:</a:t>
            </a:r>
          </a:p>
          <a:p>
            <a:pPr marL="971550" lvl="1" indent="-514350">
              <a:buFont typeface="+mj-lt"/>
              <a:buAutoNum type="arabicPeriod"/>
            </a:pPr>
            <a:r>
              <a:rPr lang="en-US" dirty="0" smtClean="0"/>
              <a:t>Construct the frame object;</a:t>
            </a:r>
          </a:p>
          <a:p>
            <a:pPr marL="971550" lvl="1" indent="-514350">
              <a:buFont typeface="+mj-lt"/>
              <a:buAutoNum type="arabicPeriod"/>
            </a:pPr>
            <a:r>
              <a:rPr lang="en-US" dirty="0" smtClean="0"/>
              <a:t>Assembles the frame’s GUI components;</a:t>
            </a:r>
          </a:p>
          <a:p>
            <a:pPr marL="971550" lvl="1" indent="-514350">
              <a:buFont typeface="+mj-lt"/>
              <a:buAutoNum type="arabicPeriod"/>
            </a:pPr>
            <a:r>
              <a:rPr lang="en-US" dirty="0" smtClean="0"/>
              <a:t>Set the frame as visible.</a:t>
            </a:r>
          </a:p>
          <a:p>
            <a:pPr>
              <a:buNone/>
            </a:pPr>
            <a:endParaRPr lang="en-US" dirty="0"/>
          </a:p>
        </p:txBody>
      </p:sp>
      <p:sp>
        <p:nvSpPr>
          <p:cNvPr id="4" name="Slide Number Placeholder 3"/>
          <p:cNvSpPr>
            <a:spLocks noGrp="1"/>
          </p:cNvSpPr>
          <p:nvPr>
            <p:ph type="sldNum" sz="quarter" idx="10"/>
          </p:nvPr>
        </p:nvSpPr>
        <p:spPr/>
        <p:txBody>
          <a:bodyPr/>
          <a:lstStyle/>
          <a:p>
            <a:fld id="{E09E4DD9-A2E4-467D-8F17-6236A8491AB7}"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Slide Number Placeholder 3"/>
          <p:cNvSpPr>
            <a:spLocks noGrp="1"/>
          </p:cNvSpPr>
          <p:nvPr>
            <p:ph type="sldNum" sz="quarter" idx="10"/>
          </p:nvPr>
        </p:nvSpPr>
        <p:spPr/>
        <p:txBody>
          <a:bodyPr/>
          <a:lstStyle/>
          <a:p>
            <a:fld id="{43789811-6080-488A-9160-7823C2FA1EED}" type="slidenum">
              <a:rPr lang="en-US" smtClean="0"/>
              <a:pPr/>
              <a:t>21</a:t>
            </a:fld>
            <a:endParaRPr lang="en-US" smtClean="0"/>
          </a:p>
        </p:txBody>
      </p:sp>
      <p:sp>
        <p:nvSpPr>
          <p:cNvPr id="68611" name="Rectangle 2"/>
          <p:cNvSpPr>
            <a:spLocks noGrp="1" noChangeArrowheads="1"/>
          </p:cNvSpPr>
          <p:nvPr>
            <p:ph type="title"/>
          </p:nvPr>
        </p:nvSpPr>
        <p:spPr/>
        <p:txBody>
          <a:bodyPr/>
          <a:lstStyle/>
          <a:p>
            <a:pPr eaLnBrk="1" hangingPunct="1"/>
            <a:r>
              <a:rPr lang="en-US" dirty="0" smtClean="0"/>
              <a:t>Inheritance</a:t>
            </a:r>
          </a:p>
        </p:txBody>
      </p:sp>
      <p:sp>
        <p:nvSpPr>
          <p:cNvPr id="68612" name="Rectangle 3"/>
          <p:cNvSpPr>
            <a:spLocks noGrp="1" noChangeArrowheads="1"/>
          </p:cNvSpPr>
          <p:nvPr>
            <p:ph type="body" idx="1"/>
          </p:nvPr>
        </p:nvSpPr>
        <p:spPr>
          <a:xfrm>
            <a:off x="457200" y="1600200"/>
            <a:ext cx="6553200" cy="4114800"/>
          </a:xfrm>
        </p:spPr>
        <p:txBody>
          <a:bodyPr/>
          <a:lstStyle/>
          <a:p>
            <a:pPr eaLnBrk="1" hangingPunct="1">
              <a:lnSpc>
                <a:spcPct val="90000"/>
              </a:lnSpc>
            </a:pPr>
            <a:r>
              <a:rPr lang="en-US" dirty="0" smtClean="0"/>
              <a:t>Inheritance allows us to build “child” classes as extensions of “parent” classes.</a:t>
            </a:r>
          </a:p>
          <a:p>
            <a:pPr eaLnBrk="1" hangingPunct="1">
              <a:lnSpc>
                <a:spcPct val="90000"/>
              </a:lnSpc>
            </a:pPr>
            <a:r>
              <a:rPr lang="en-US" dirty="0" smtClean="0"/>
              <a:t>Child classes inherit their parent’s data and methods.</a:t>
            </a:r>
            <a:endParaRPr lang="en-US" i="1" dirty="0" smtClean="0"/>
          </a:p>
          <a:p>
            <a:pPr eaLnBrk="1" hangingPunct="1">
              <a:lnSpc>
                <a:spcPct val="90000"/>
              </a:lnSpc>
            </a:pPr>
            <a:r>
              <a:rPr lang="en-US" i="1" dirty="0" smtClean="0"/>
              <a:t>Inheritance</a:t>
            </a:r>
            <a:r>
              <a:rPr lang="en-US" dirty="0" smtClean="0"/>
              <a:t> is specified using the </a:t>
            </a:r>
            <a:r>
              <a:rPr lang="en-US" b="1" dirty="0" smtClean="0">
                <a:latin typeface="Courier New" pitchFamily="49" charset="0"/>
                <a:cs typeface="Courier New" pitchFamily="49" charset="0"/>
              </a:rPr>
              <a:t>extends</a:t>
            </a:r>
            <a:r>
              <a:rPr lang="en-US" dirty="0" smtClean="0"/>
              <a:t> clause. </a:t>
            </a:r>
          </a:p>
          <a:p>
            <a:pPr eaLnBrk="1" hangingPunct="1">
              <a:lnSpc>
                <a:spcPct val="90000"/>
              </a:lnSpc>
              <a:buNone/>
            </a:pPr>
            <a:endParaRPr lang="en-US" dirty="0" smtClean="0"/>
          </a:p>
        </p:txBody>
      </p:sp>
      <p:pic>
        <p:nvPicPr>
          <p:cNvPr id="5" name="Picture 2"/>
          <p:cNvPicPr>
            <a:picLocks noChangeAspect="1" noChangeArrowheads="1"/>
          </p:cNvPicPr>
          <p:nvPr/>
        </p:nvPicPr>
        <p:blipFill>
          <a:blip r:embed="rId3" cstate="print"/>
          <a:srcRect/>
          <a:stretch>
            <a:fillRect/>
          </a:stretch>
        </p:blipFill>
        <p:spPr bwMode="auto">
          <a:xfrm>
            <a:off x="6878116" y="1524000"/>
            <a:ext cx="2217725" cy="350905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4502889-87C9-4036-9994-E3CDC384CFF9}" type="slidenum">
              <a:rPr lang="en-US"/>
              <a:pPr/>
              <a:t>22</a:t>
            </a:fld>
            <a:endParaRPr lang="en-US"/>
          </a:p>
        </p:txBody>
      </p:sp>
      <p:sp>
        <p:nvSpPr>
          <p:cNvPr id="241666" name="Rectangle 2"/>
          <p:cNvSpPr>
            <a:spLocks noGrp="1" noChangeArrowheads="1"/>
          </p:cNvSpPr>
          <p:nvPr>
            <p:ph type="title"/>
          </p:nvPr>
        </p:nvSpPr>
        <p:spPr/>
        <p:txBody>
          <a:bodyPr/>
          <a:lstStyle/>
          <a:p>
            <a:r>
              <a:rPr lang="en-US" dirty="0" smtClean="0"/>
              <a:t>Iteration 1a</a:t>
            </a:r>
            <a:endParaRPr lang="en-US" sz="3200" dirty="0"/>
          </a:p>
        </p:txBody>
      </p:sp>
      <p:sp>
        <p:nvSpPr>
          <p:cNvPr id="241667" name="Rectangle 3"/>
          <p:cNvSpPr>
            <a:spLocks noGrp="1" noChangeArrowheads="1"/>
          </p:cNvSpPr>
          <p:nvPr>
            <p:ph type="body" idx="1"/>
          </p:nvPr>
        </p:nvSpPr>
        <p:spPr>
          <a:xfrm>
            <a:off x="457200" y="1600200"/>
            <a:ext cx="8305800" cy="4114800"/>
          </a:xfrm>
        </p:spPr>
        <p:txBody>
          <a:bodyPr/>
          <a:lstStyle/>
          <a:p>
            <a:r>
              <a:rPr lang="en-US" dirty="0" smtClean="0"/>
              <a:t>Analysis</a:t>
            </a:r>
          </a:p>
          <a:p>
            <a:endParaRPr lang="en-US" dirty="0" smtClean="0"/>
          </a:p>
          <a:p>
            <a:r>
              <a:rPr lang="en-US" dirty="0" smtClean="0"/>
              <a:t>Design</a:t>
            </a:r>
          </a:p>
          <a:p>
            <a:endParaRPr lang="en-US" dirty="0" smtClean="0"/>
          </a:p>
          <a:p>
            <a:r>
              <a:rPr lang="en-US" dirty="0" smtClean="0"/>
              <a:t>Implementation</a:t>
            </a:r>
          </a:p>
          <a:p>
            <a:endParaRPr lang="en-US" dirty="0" smtClean="0"/>
          </a:p>
          <a:p>
            <a:r>
              <a:rPr lang="en-US" dirty="0" smtClean="0"/>
              <a:t>Test</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Integrating Processing &amp; Java</a:t>
            </a:r>
            <a:endParaRPr lang="en-US" dirty="0"/>
          </a:p>
        </p:txBody>
      </p:sp>
      <p:sp>
        <p:nvSpPr>
          <p:cNvPr id="3" name="Content Placeholder 2"/>
          <p:cNvSpPr>
            <a:spLocks noGrp="1"/>
          </p:cNvSpPr>
          <p:nvPr>
            <p:ph idx="1"/>
          </p:nvPr>
        </p:nvSpPr>
        <p:spPr/>
        <p:txBody>
          <a:bodyPr/>
          <a:lstStyle/>
          <a:p>
            <a:r>
              <a:rPr lang="en-US" dirty="0" smtClean="0"/>
              <a:t>You can integrate a Processing sketch into a Java GUI as follows:</a:t>
            </a:r>
          </a:p>
          <a:p>
            <a:pPr lvl="1"/>
            <a:r>
              <a:rPr lang="en-US" dirty="0" smtClean="0"/>
              <a:t>Encapsulate the Processing sketch as an object that inherits from </a:t>
            </a:r>
            <a:r>
              <a:rPr lang="en-US" b="1" dirty="0" err="1" smtClean="0">
                <a:latin typeface="Courier New" pitchFamily="49" charset="0"/>
                <a:cs typeface="Courier New" pitchFamily="49" charset="0"/>
              </a:rPr>
              <a:t>PApplet</a:t>
            </a:r>
            <a:r>
              <a:rPr lang="en-US" dirty="0" smtClean="0">
                <a:cs typeface="Courier New" pitchFamily="49" charset="0"/>
              </a:rPr>
              <a:t>;</a:t>
            </a:r>
            <a:endParaRPr lang="en-US" dirty="0" smtClean="0"/>
          </a:p>
          <a:p>
            <a:pPr lvl="1"/>
            <a:r>
              <a:rPr lang="en-US" dirty="0" smtClean="0">
                <a:latin typeface="Arial Unicode MS" pitchFamily="34" charset="-128"/>
                <a:ea typeface="Arial Unicode MS" pitchFamily="34" charset="-128"/>
                <a:cs typeface="Arial Unicode MS" pitchFamily="34" charset="-128"/>
              </a:rPr>
              <a:t>Construct that object and add it to the GUI controller frame build in iteration 1a.</a:t>
            </a:r>
            <a:endParaRPr lang="en-US" b="1" dirty="0" smtClean="0">
              <a:latin typeface="Courier New" pitchFamily="49" charset="0"/>
            </a:endParaRPr>
          </a:p>
          <a:p>
            <a:pPr>
              <a:buNone/>
            </a:pPr>
            <a:endParaRPr lang="en-US" dirty="0"/>
          </a:p>
        </p:txBody>
      </p:sp>
      <p:sp>
        <p:nvSpPr>
          <p:cNvPr id="4" name="Slide Number Placeholder 3"/>
          <p:cNvSpPr>
            <a:spLocks noGrp="1"/>
          </p:cNvSpPr>
          <p:nvPr>
            <p:ph type="sldNum" sz="quarter" idx="10"/>
          </p:nvPr>
        </p:nvSpPr>
        <p:spPr/>
        <p:txBody>
          <a:bodyPr/>
          <a:lstStyle/>
          <a:p>
            <a:fld id="{E09E4DD9-A2E4-467D-8F17-6236A8491AB7}" type="slidenum">
              <a:rPr lang="en-US" smtClean="0"/>
              <a:pPr/>
              <a:t>23</a:t>
            </a:fld>
            <a:endParaRPr lang="en-US"/>
          </a:p>
        </p:txBody>
      </p:sp>
      <p:pic>
        <p:nvPicPr>
          <p:cNvPr id="3075" name="Picture 3"/>
          <p:cNvPicPr>
            <a:picLocks noChangeAspect="1" noChangeArrowheads="1"/>
          </p:cNvPicPr>
          <p:nvPr/>
        </p:nvPicPr>
        <p:blipFill>
          <a:blip r:embed="rId3" cstate="print"/>
          <a:srcRect/>
          <a:stretch>
            <a:fillRect/>
          </a:stretch>
        </p:blipFill>
        <p:spPr bwMode="auto">
          <a:xfrm>
            <a:off x="1828800" y="4495800"/>
            <a:ext cx="4419600" cy="225172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Encapsulating a Sketch</a:t>
            </a:r>
            <a:endParaRPr lang="en-US" dirty="0"/>
          </a:p>
        </p:txBody>
      </p:sp>
      <p:sp>
        <p:nvSpPr>
          <p:cNvPr id="3" name="Content Placeholder 2"/>
          <p:cNvSpPr>
            <a:spLocks noGrp="1"/>
          </p:cNvSpPr>
          <p:nvPr>
            <p:ph idx="1"/>
          </p:nvPr>
        </p:nvSpPr>
        <p:spPr/>
        <p:txBody>
          <a:bodyPr/>
          <a:lstStyle/>
          <a:p>
            <a:r>
              <a:rPr lang="en-US" dirty="0" smtClean="0"/>
              <a:t>Processing sketches are implemented as classes that inherit from </a:t>
            </a:r>
            <a:r>
              <a:rPr lang="en-US" b="1" dirty="0" err="1" smtClean="0">
                <a:latin typeface="Courier New" pitchFamily="49" charset="0"/>
                <a:cs typeface="Courier New" pitchFamily="49" charset="0"/>
              </a:rPr>
              <a:t>PApplet</a:t>
            </a:r>
            <a:r>
              <a:rPr lang="en-US" dirty="0" smtClean="0"/>
              <a:t>.</a:t>
            </a:r>
          </a:p>
          <a:p>
            <a:r>
              <a:rPr lang="en-US" dirty="0" smtClean="0"/>
              <a:t>You can encapsulate sketches as follows:</a:t>
            </a:r>
          </a:p>
          <a:p>
            <a:pPr marL="914400" lvl="1" indent="-514350">
              <a:buFont typeface="+mj-lt"/>
              <a:buAutoNum type="arabicPeriod"/>
            </a:pPr>
            <a:r>
              <a:rPr lang="en-US" dirty="0" smtClean="0"/>
              <a:t>Create a new class that extends </a:t>
            </a:r>
            <a:r>
              <a:rPr lang="en-US" b="1" dirty="0" err="1" smtClean="0">
                <a:latin typeface="Courier New" pitchFamily="49" charset="0"/>
                <a:cs typeface="Courier New" pitchFamily="49" charset="0"/>
              </a:rPr>
              <a:t>PApplet</a:t>
            </a:r>
            <a:r>
              <a:rPr lang="en-US" dirty="0" smtClean="0"/>
              <a:t> and contains the Processing sketch code;</a:t>
            </a:r>
          </a:p>
          <a:p>
            <a:pPr marL="914400" lvl="1" indent="-514350">
              <a:buFont typeface="+mj-lt"/>
              <a:buAutoNum type="arabicPeriod"/>
            </a:pPr>
            <a:r>
              <a:rPr lang="en-US" dirty="0" smtClean="0"/>
              <a:t>Mark the pre-defined Processing methods (e.g., </a:t>
            </a:r>
            <a:r>
              <a:rPr lang="en-US" b="1" dirty="0" smtClean="0">
                <a:latin typeface="Courier New" pitchFamily="49" charset="0"/>
                <a:cs typeface="Courier New" pitchFamily="49" charset="0"/>
              </a:rPr>
              <a:t>setup()</a:t>
            </a:r>
            <a:r>
              <a:rPr lang="en-US" dirty="0" smtClean="0"/>
              <a:t> and </a:t>
            </a:r>
            <a:r>
              <a:rPr lang="en-US" b="1" dirty="0" smtClean="0">
                <a:latin typeface="Courier New" pitchFamily="49" charset="0"/>
                <a:cs typeface="Courier New" pitchFamily="49" charset="0"/>
              </a:rPr>
              <a:t>draw()</a:t>
            </a:r>
            <a:r>
              <a:rPr lang="en-US" dirty="0" smtClean="0"/>
              <a:t> ) as </a:t>
            </a:r>
            <a:r>
              <a:rPr lang="en-US" b="1" dirty="0" smtClean="0">
                <a:latin typeface="Courier New" pitchFamily="49" charset="0"/>
                <a:cs typeface="Courier New" pitchFamily="49" charset="0"/>
              </a:rPr>
              <a:t>public</a:t>
            </a:r>
            <a:r>
              <a:rPr lang="en-US" dirty="0" smtClean="0"/>
              <a:t>;</a:t>
            </a:r>
          </a:p>
          <a:p>
            <a:pPr marL="914400" lvl="1" indent="-514350">
              <a:buFont typeface="+mj-lt"/>
              <a:buAutoNum type="arabicPeriod"/>
            </a:pPr>
            <a:r>
              <a:rPr lang="en-US" dirty="0" smtClean="0"/>
              <a:t>Treat the sketch variables as instance data and add constructors, </a:t>
            </a:r>
            <a:r>
              <a:rPr lang="en-US" dirty="0" err="1" smtClean="0"/>
              <a:t>accessors</a:t>
            </a:r>
            <a:r>
              <a:rPr lang="en-US" dirty="0" smtClean="0"/>
              <a:t> and </a:t>
            </a:r>
            <a:r>
              <a:rPr lang="en-US" dirty="0" err="1" smtClean="0"/>
              <a:t>mutators</a:t>
            </a:r>
            <a:r>
              <a:rPr lang="en-US" dirty="0" smtClean="0"/>
              <a:t> as needed.</a:t>
            </a:r>
            <a:endParaRPr lang="en-US" dirty="0"/>
          </a:p>
        </p:txBody>
      </p:sp>
      <p:sp>
        <p:nvSpPr>
          <p:cNvPr id="4" name="Slide Number Placeholder 3"/>
          <p:cNvSpPr>
            <a:spLocks noGrp="1"/>
          </p:cNvSpPr>
          <p:nvPr>
            <p:ph type="sldNum" sz="quarter" idx="10"/>
          </p:nvPr>
        </p:nvSpPr>
        <p:spPr/>
        <p:txBody>
          <a:bodyPr/>
          <a:lstStyle/>
          <a:p>
            <a:fld id="{E09E4DD9-A2E4-467D-8F17-6236A8491AB7}"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4502889-87C9-4036-9994-E3CDC384CFF9}" type="slidenum">
              <a:rPr lang="en-US"/>
              <a:pPr/>
              <a:t>25</a:t>
            </a:fld>
            <a:endParaRPr lang="en-US"/>
          </a:p>
        </p:txBody>
      </p:sp>
      <p:sp>
        <p:nvSpPr>
          <p:cNvPr id="241666" name="Rectangle 2"/>
          <p:cNvSpPr>
            <a:spLocks noGrp="1" noChangeArrowheads="1"/>
          </p:cNvSpPr>
          <p:nvPr>
            <p:ph type="title"/>
          </p:nvPr>
        </p:nvSpPr>
        <p:spPr/>
        <p:txBody>
          <a:bodyPr/>
          <a:lstStyle/>
          <a:p>
            <a:r>
              <a:rPr lang="en-US" dirty="0" smtClean="0"/>
              <a:t>Iteration 1b</a:t>
            </a:r>
            <a:endParaRPr lang="en-US" sz="3200" dirty="0"/>
          </a:p>
        </p:txBody>
      </p:sp>
      <p:sp>
        <p:nvSpPr>
          <p:cNvPr id="241667" name="Rectangle 3"/>
          <p:cNvSpPr>
            <a:spLocks noGrp="1" noChangeArrowheads="1"/>
          </p:cNvSpPr>
          <p:nvPr>
            <p:ph type="body" idx="1"/>
          </p:nvPr>
        </p:nvSpPr>
        <p:spPr>
          <a:xfrm>
            <a:off x="457200" y="1600200"/>
            <a:ext cx="8305800" cy="4114800"/>
          </a:xfrm>
        </p:spPr>
        <p:txBody>
          <a:bodyPr/>
          <a:lstStyle/>
          <a:p>
            <a:r>
              <a:rPr lang="en-US" dirty="0" smtClean="0"/>
              <a:t>Analysis</a:t>
            </a:r>
          </a:p>
          <a:p>
            <a:endParaRPr lang="en-US" dirty="0" smtClean="0"/>
          </a:p>
          <a:p>
            <a:r>
              <a:rPr lang="en-US" dirty="0" smtClean="0"/>
              <a:t>Design</a:t>
            </a:r>
          </a:p>
          <a:p>
            <a:endParaRPr lang="en-US" dirty="0" smtClean="0"/>
          </a:p>
          <a:p>
            <a:r>
              <a:rPr lang="en-US" dirty="0" smtClean="0"/>
              <a:t>Implementation</a:t>
            </a:r>
          </a:p>
          <a:p>
            <a:endParaRPr lang="en-US" dirty="0" smtClean="0"/>
          </a:p>
          <a:p>
            <a:r>
              <a:rPr lang="en-US" dirty="0" smtClean="0"/>
              <a:t>Test</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p>
            <a:fld id="{21C86133-2983-4942-8F53-15ABFAA154A5}" type="slidenum">
              <a:rPr lang="en-US"/>
              <a:pPr/>
              <a:t>26</a:t>
            </a:fld>
            <a:endParaRPr lang="en-US"/>
          </a:p>
        </p:txBody>
      </p:sp>
      <p:sp>
        <p:nvSpPr>
          <p:cNvPr id="8" name="Rectangle 7"/>
          <p:cNvSpPr/>
          <p:nvPr/>
        </p:nvSpPr>
        <p:spPr>
          <a:xfrm>
            <a:off x="0" y="443091"/>
            <a:ext cx="9144000" cy="5432256"/>
          </a:xfrm>
          <a:prstGeom prst="rect">
            <a:avLst/>
          </a:prstGeom>
        </p:spPr>
        <p:txBody>
          <a:bodyPr wrap="square">
            <a:spAutoFit/>
          </a:bodyPr>
          <a:lstStyle/>
          <a:p>
            <a:r>
              <a:rPr lang="en-US" sz="1200" dirty="0" smtClean="0">
                <a:latin typeface="Courier New"/>
              </a:rPr>
              <a:t>package c08java.shaker;</a:t>
            </a:r>
          </a:p>
          <a:p>
            <a:endParaRPr lang="en-US" sz="500" dirty="0" smtClean="0">
              <a:latin typeface="Courier New"/>
            </a:endParaRPr>
          </a:p>
          <a:p>
            <a:r>
              <a:rPr lang="en-US" sz="1200" dirty="0" smtClean="0">
                <a:latin typeface="Courier New"/>
              </a:rPr>
              <a:t>import </a:t>
            </a:r>
            <a:r>
              <a:rPr lang="en-US" sz="1200" dirty="0" err="1" smtClean="0">
                <a:latin typeface="Courier New"/>
              </a:rPr>
              <a:t>javax.swing.JFrame</a:t>
            </a:r>
            <a:r>
              <a:rPr lang="en-US" sz="1200" dirty="0" smtClean="0">
                <a:latin typeface="Courier New"/>
              </a:rPr>
              <a:t>;</a:t>
            </a:r>
          </a:p>
          <a:p>
            <a:endParaRPr lang="en-US" sz="500" dirty="0" smtClean="0">
              <a:latin typeface="Courier New"/>
            </a:endParaRPr>
          </a:p>
          <a:p>
            <a:r>
              <a:rPr lang="en-US" sz="1200" dirty="0" smtClean="0">
                <a:latin typeface="Courier New"/>
              </a:rPr>
              <a:t>/**</a:t>
            </a:r>
          </a:p>
          <a:p>
            <a:r>
              <a:rPr lang="en-US" sz="1200" dirty="0" smtClean="0">
                <a:latin typeface="Courier New"/>
              </a:rPr>
              <a:t> * ShakerController1 is a simple version of a Java controller for the Processing shaking circle </a:t>
            </a:r>
          </a:p>
          <a:p>
            <a:r>
              <a:rPr lang="en-US" sz="1200" dirty="0" smtClean="0">
                <a:latin typeface="Courier New"/>
              </a:rPr>
              <a:t> * application. It provides a simple </a:t>
            </a:r>
            <a:r>
              <a:rPr lang="en-US" sz="1200" dirty="0" err="1" smtClean="0">
                <a:latin typeface="Courier New"/>
              </a:rPr>
              <a:t>Jframe</a:t>
            </a:r>
            <a:r>
              <a:rPr lang="en-US" sz="1200" dirty="0" smtClean="0">
                <a:latin typeface="Courier New"/>
              </a:rPr>
              <a:t> in which to run the original application as it runs </a:t>
            </a:r>
          </a:p>
          <a:p>
            <a:r>
              <a:rPr lang="en-US" sz="1200" dirty="0" smtClean="0">
                <a:latin typeface="Courier New"/>
              </a:rPr>
              <a:t> * in Processing.</a:t>
            </a:r>
          </a:p>
          <a:p>
            <a:r>
              <a:rPr lang="en-US" sz="1200" dirty="0" smtClean="0">
                <a:latin typeface="Courier New"/>
              </a:rPr>
              <a:t> * </a:t>
            </a:r>
          </a:p>
          <a:p>
            <a:r>
              <a:rPr lang="en-US" sz="1200" dirty="0" smtClean="0">
                <a:latin typeface="Courier New"/>
              </a:rPr>
              <a:t> * @author </a:t>
            </a:r>
            <a:r>
              <a:rPr lang="en-US" sz="1200" dirty="0" err="1" smtClean="0">
                <a:latin typeface="Courier New"/>
              </a:rPr>
              <a:t>kvlinden</a:t>
            </a:r>
            <a:endParaRPr lang="en-US" sz="1200" dirty="0" smtClean="0">
              <a:latin typeface="Courier New"/>
            </a:endParaRPr>
          </a:p>
          <a:p>
            <a:r>
              <a:rPr lang="en-US" sz="1200" dirty="0" smtClean="0">
                <a:latin typeface="Courier New"/>
              </a:rPr>
              <a:t> * @version Fall, 2009</a:t>
            </a:r>
          </a:p>
          <a:p>
            <a:r>
              <a:rPr lang="en-US" sz="1200" dirty="0" smtClean="0">
                <a:latin typeface="Courier New"/>
              </a:rPr>
              <a:t> */</a:t>
            </a:r>
          </a:p>
          <a:p>
            <a:r>
              <a:rPr lang="en-US" sz="1200" dirty="0" smtClean="0">
                <a:latin typeface="Courier New"/>
              </a:rPr>
              <a:t>public class ShakerController1 extends </a:t>
            </a:r>
            <a:r>
              <a:rPr lang="en-US" sz="1200" dirty="0" err="1" smtClean="0">
                <a:latin typeface="Courier New"/>
              </a:rPr>
              <a:t>JFrame</a:t>
            </a:r>
            <a:r>
              <a:rPr lang="en-US" sz="1200" dirty="0" smtClean="0">
                <a:latin typeface="Courier New"/>
              </a:rPr>
              <a:t> {</a:t>
            </a:r>
          </a:p>
          <a:p>
            <a:endParaRPr lang="en-US" sz="500" dirty="0" smtClean="0">
              <a:latin typeface="Courier New"/>
            </a:endParaRPr>
          </a:p>
          <a:p>
            <a:r>
              <a:rPr lang="en-US" sz="1200" dirty="0" smtClean="0">
                <a:latin typeface="Courier New"/>
              </a:rPr>
              <a:t>  private ShakerPanel1 </a:t>
            </a:r>
            <a:r>
              <a:rPr lang="en-US" sz="1200" dirty="0" err="1" smtClean="0">
                <a:latin typeface="Courier New"/>
              </a:rPr>
              <a:t>shakerPanel</a:t>
            </a:r>
            <a:r>
              <a:rPr lang="en-US" sz="1200" dirty="0" smtClean="0">
                <a:latin typeface="Courier New"/>
              </a:rPr>
              <a:t>;</a:t>
            </a:r>
          </a:p>
          <a:p>
            <a:endParaRPr lang="en-US" sz="500" dirty="0" smtClean="0">
              <a:latin typeface="Courier New"/>
            </a:endParaRPr>
          </a:p>
          <a:p>
            <a:r>
              <a:rPr lang="en-US" sz="1200" dirty="0" smtClean="0">
                <a:latin typeface="Courier New"/>
              </a:rPr>
              <a:t>  public ShakerController1() {</a:t>
            </a:r>
          </a:p>
          <a:p>
            <a:r>
              <a:rPr lang="en-US" sz="1200" dirty="0" smtClean="0">
                <a:latin typeface="Courier New"/>
              </a:rPr>
              <a:t>    </a:t>
            </a:r>
            <a:r>
              <a:rPr lang="en-US" sz="1200" dirty="0" err="1" smtClean="0">
                <a:latin typeface="Courier New"/>
              </a:rPr>
              <a:t>setTitle</a:t>
            </a:r>
            <a:r>
              <a:rPr lang="en-US" sz="1200" dirty="0" smtClean="0">
                <a:latin typeface="Courier New"/>
              </a:rPr>
              <a:t>("Shaker1");</a:t>
            </a:r>
          </a:p>
          <a:p>
            <a:r>
              <a:rPr lang="en-US" sz="1200" dirty="0" smtClean="0">
                <a:latin typeface="Courier New"/>
              </a:rPr>
              <a:t>    </a:t>
            </a:r>
            <a:r>
              <a:rPr lang="en-US" sz="1200" dirty="0" err="1" smtClean="0">
                <a:latin typeface="Courier New"/>
              </a:rPr>
              <a:t>setDefaultCloseOperation</a:t>
            </a:r>
            <a:r>
              <a:rPr lang="en-US" sz="1200" dirty="0" smtClean="0">
                <a:latin typeface="Courier New"/>
              </a:rPr>
              <a:t>(EXIT_ON_CLOSE);</a:t>
            </a:r>
          </a:p>
          <a:p>
            <a:endParaRPr lang="en-US" sz="500" dirty="0" smtClean="0">
              <a:latin typeface="Courier New"/>
            </a:endParaRPr>
          </a:p>
          <a:p>
            <a:r>
              <a:rPr lang="en-US" sz="1200" dirty="0" smtClean="0">
                <a:latin typeface="Courier New"/>
              </a:rPr>
              <a:t>    </a:t>
            </a:r>
            <a:r>
              <a:rPr lang="en-US" sz="1200" dirty="0" err="1" smtClean="0">
                <a:latin typeface="Courier New"/>
              </a:rPr>
              <a:t>shakerPanel</a:t>
            </a:r>
            <a:r>
              <a:rPr lang="en-US" sz="1200" dirty="0" smtClean="0">
                <a:latin typeface="Courier New"/>
              </a:rPr>
              <a:t> = new ShakerPanel1(5);</a:t>
            </a:r>
          </a:p>
          <a:p>
            <a:r>
              <a:rPr lang="en-US" sz="1200" dirty="0" smtClean="0">
                <a:latin typeface="Courier New"/>
              </a:rPr>
              <a:t>    </a:t>
            </a:r>
            <a:r>
              <a:rPr lang="en-US" sz="1200" dirty="0" err="1" smtClean="0">
                <a:latin typeface="Courier New"/>
              </a:rPr>
              <a:t>shakerPanel.init</a:t>
            </a:r>
            <a:r>
              <a:rPr lang="en-US" sz="1200" dirty="0" smtClean="0">
                <a:latin typeface="Courier New"/>
              </a:rPr>
              <a:t>();</a:t>
            </a:r>
          </a:p>
          <a:p>
            <a:r>
              <a:rPr lang="en-US" sz="1200" dirty="0" smtClean="0">
                <a:latin typeface="Courier New"/>
              </a:rPr>
              <a:t>    add(</a:t>
            </a:r>
            <a:r>
              <a:rPr lang="en-US" sz="1200" dirty="0" err="1" smtClean="0">
                <a:latin typeface="Courier New"/>
              </a:rPr>
              <a:t>shakerPanel</a:t>
            </a:r>
            <a:r>
              <a:rPr lang="en-US" sz="1200" dirty="0" smtClean="0">
                <a:latin typeface="Courier New"/>
              </a:rPr>
              <a:t>);</a:t>
            </a:r>
          </a:p>
          <a:p>
            <a:r>
              <a:rPr lang="en-US" sz="1200" dirty="0" smtClean="0">
                <a:latin typeface="Courier New"/>
              </a:rPr>
              <a:t>  }</a:t>
            </a:r>
          </a:p>
          <a:p>
            <a:endParaRPr lang="en-US" sz="500" dirty="0" smtClean="0">
              <a:latin typeface="Courier New"/>
            </a:endParaRPr>
          </a:p>
          <a:p>
            <a:r>
              <a:rPr lang="en-US" sz="1200" dirty="0" smtClean="0">
                <a:latin typeface="Courier New"/>
              </a:rPr>
              <a:t>  public static void main(String[] </a:t>
            </a:r>
            <a:r>
              <a:rPr lang="en-US" sz="1200" dirty="0" err="1" smtClean="0">
                <a:latin typeface="Courier New"/>
              </a:rPr>
              <a:t>args</a:t>
            </a:r>
            <a:r>
              <a:rPr lang="en-US" sz="1200" dirty="0" smtClean="0">
                <a:latin typeface="Courier New"/>
              </a:rPr>
              <a:t>) {</a:t>
            </a:r>
          </a:p>
          <a:p>
            <a:r>
              <a:rPr lang="en-US" sz="1200" dirty="0" smtClean="0">
                <a:latin typeface="Courier New"/>
              </a:rPr>
              <a:t>    ShakerController1 controller = new ShakerController1();</a:t>
            </a:r>
          </a:p>
          <a:p>
            <a:r>
              <a:rPr lang="en-US" sz="1200" dirty="0" smtClean="0">
                <a:latin typeface="Courier New"/>
              </a:rPr>
              <a:t>    </a:t>
            </a:r>
            <a:r>
              <a:rPr lang="en-US" sz="1200" dirty="0" err="1" smtClean="0">
                <a:latin typeface="Courier New"/>
              </a:rPr>
              <a:t>controller.pack</a:t>
            </a:r>
            <a:r>
              <a:rPr lang="en-US" sz="1200" dirty="0" smtClean="0">
                <a:latin typeface="Courier New"/>
              </a:rPr>
              <a:t>();</a:t>
            </a:r>
          </a:p>
          <a:p>
            <a:r>
              <a:rPr lang="en-US" sz="1200" dirty="0" smtClean="0">
                <a:latin typeface="Courier New"/>
              </a:rPr>
              <a:t>    </a:t>
            </a:r>
            <a:r>
              <a:rPr lang="en-US" sz="1200" dirty="0" err="1" smtClean="0">
                <a:latin typeface="Courier New"/>
              </a:rPr>
              <a:t>controller.setVisible</a:t>
            </a:r>
            <a:r>
              <a:rPr lang="en-US" sz="1200" dirty="0" smtClean="0">
                <a:latin typeface="Courier New"/>
              </a:rPr>
              <a:t>(true);</a:t>
            </a:r>
          </a:p>
          <a:p>
            <a:r>
              <a:rPr lang="en-US" sz="1200" dirty="0" smtClean="0">
                <a:latin typeface="Courier New"/>
              </a:rPr>
              <a:t>  }</a:t>
            </a:r>
          </a:p>
          <a:p>
            <a:endParaRPr lang="en-US" sz="500" dirty="0" smtClean="0">
              <a:latin typeface="Courier New"/>
            </a:endParaRPr>
          </a:p>
          <a:p>
            <a:r>
              <a:rPr lang="en-US" sz="1200" dirty="0" smtClean="0">
                <a:latin typeface="Courier New"/>
              </a:rPr>
              <a:t>}</a:t>
            </a:r>
          </a:p>
        </p:txBody>
      </p:sp>
      <p:pic>
        <p:nvPicPr>
          <p:cNvPr id="1026" name="Picture 2"/>
          <p:cNvPicPr>
            <a:picLocks noChangeAspect="1" noChangeArrowheads="1"/>
          </p:cNvPicPr>
          <p:nvPr/>
        </p:nvPicPr>
        <p:blipFill>
          <a:blip r:embed="rId3" cstate="print"/>
          <a:srcRect/>
          <a:stretch>
            <a:fillRect/>
          </a:stretch>
        </p:blipFill>
        <p:spPr bwMode="auto">
          <a:xfrm>
            <a:off x="5905500" y="3219450"/>
            <a:ext cx="2933700" cy="3181350"/>
          </a:xfrm>
          <a:prstGeom prst="rect">
            <a:avLst/>
          </a:prstGeom>
          <a:noFill/>
          <a:ln w="9525">
            <a:noFill/>
            <a:miter lim="800000"/>
            <a:headEnd/>
            <a:tailEnd/>
          </a:ln>
        </p:spPr>
      </p:pic>
      <p:pic>
        <p:nvPicPr>
          <p:cNvPr id="5" name="Picture 2"/>
          <p:cNvPicPr>
            <a:picLocks noChangeAspect="1" noChangeArrowheads="1"/>
          </p:cNvPicPr>
          <p:nvPr/>
        </p:nvPicPr>
        <p:blipFill>
          <a:blip r:embed="rId4" cstate="print"/>
          <a:srcRect l="31169" t="34595" r="32468" b="35135"/>
          <a:stretch>
            <a:fillRect/>
          </a:stretch>
        </p:blipFill>
        <p:spPr bwMode="auto">
          <a:xfrm>
            <a:off x="6781800" y="4419600"/>
            <a:ext cx="1066800" cy="10668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p>
            <a:fld id="{21C86133-2983-4942-8F53-15ABFAA154A5}" type="slidenum">
              <a:rPr lang="en-US"/>
              <a:pPr/>
              <a:t>27</a:t>
            </a:fld>
            <a:endParaRPr lang="en-US"/>
          </a:p>
        </p:txBody>
      </p:sp>
      <p:sp>
        <p:nvSpPr>
          <p:cNvPr id="8" name="Rectangle 7"/>
          <p:cNvSpPr/>
          <p:nvPr/>
        </p:nvSpPr>
        <p:spPr>
          <a:xfrm>
            <a:off x="0" y="502414"/>
            <a:ext cx="9144000" cy="6355586"/>
          </a:xfrm>
          <a:prstGeom prst="rect">
            <a:avLst/>
          </a:prstGeom>
        </p:spPr>
        <p:txBody>
          <a:bodyPr wrap="square">
            <a:spAutoFit/>
          </a:bodyPr>
          <a:lstStyle/>
          <a:p>
            <a:r>
              <a:rPr lang="en-US" sz="1200" dirty="0" smtClean="0">
                <a:latin typeface="Courier New" pitchFamily="49" charset="0"/>
                <a:cs typeface="Courier New" pitchFamily="49" charset="0"/>
              </a:rPr>
              <a:t>package c08java.shaker;</a:t>
            </a:r>
          </a:p>
          <a:p>
            <a:endParaRPr lang="en-US" sz="5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import </a:t>
            </a:r>
            <a:r>
              <a:rPr lang="en-US" sz="1200" dirty="0" err="1" smtClean="0">
                <a:latin typeface="Courier New" pitchFamily="49" charset="0"/>
                <a:cs typeface="Courier New" pitchFamily="49" charset="0"/>
              </a:rPr>
              <a:t>processing.core.PApplet</a:t>
            </a:r>
            <a:r>
              <a:rPr lang="en-US" sz="1200" dirty="0" smtClean="0">
                <a:latin typeface="Courier New" pitchFamily="49" charset="0"/>
                <a:cs typeface="Courier New" pitchFamily="49" charset="0"/>
              </a:rPr>
              <a:t>;</a:t>
            </a:r>
          </a:p>
          <a:p>
            <a:endParaRPr lang="en-US" sz="5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a:t>
            </a:r>
          </a:p>
          <a:p>
            <a:r>
              <a:rPr lang="en-US" sz="1200" dirty="0" smtClean="0">
                <a:latin typeface="Courier New" pitchFamily="49" charset="0"/>
                <a:cs typeface="Courier New" pitchFamily="49" charset="0"/>
              </a:rPr>
              <a:t> * ShakerPanel1 is a simple Java encapsulation of the original shaker animation from Processing. </a:t>
            </a:r>
          </a:p>
          <a:p>
            <a:r>
              <a:rPr lang="en-US" sz="1200" dirty="0" smtClean="0">
                <a:latin typeface="Courier New" pitchFamily="49" charset="0"/>
                <a:cs typeface="Courier New" pitchFamily="49" charset="0"/>
              </a:rPr>
              <a:t> * It draws a shaking circle and allows the user to reposition the circle using a mouse click.</a:t>
            </a:r>
          </a:p>
          <a:p>
            <a:r>
              <a:rPr lang="en-US" sz="1200" dirty="0" smtClean="0">
                <a:latin typeface="Courier New" pitchFamily="49" charset="0"/>
                <a:cs typeface="Courier New" pitchFamily="49" charset="0"/>
              </a:rPr>
              <a:t> * </a:t>
            </a:r>
          </a:p>
          <a:p>
            <a:r>
              <a:rPr lang="en-US" sz="1200" dirty="0" smtClean="0">
                <a:latin typeface="Courier New" pitchFamily="49" charset="0"/>
                <a:cs typeface="Courier New" pitchFamily="49" charset="0"/>
              </a:rPr>
              <a:t> * @author </a:t>
            </a:r>
            <a:r>
              <a:rPr lang="en-US" sz="1200" dirty="0" err="1" smtClean="0">
                <a:latin typeface="Courier New" pitchFamily="49" charset="0"/>
                <a:cs typeface="Courier New" pitchFamily="49" charset="0"/>
              </a:rPr>
              <a:t>kvlinden</a:t>
            </a:r>
            <a:endParaRPr lang="en-US" sz="12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 * @version Fall, 2009</a:t>
            </a:r>
          </a:p>
          <a:p>
            <a:r>
              <a:rPr lang="en-US" sz="1200" dirty="0" smtClean="0">
                <a:latin typeface="Courier New" pitchFamily="49" charset="0"/>
                <a:cs typeface="Courier New" pitchFamily="49" charset="0"/>
              </a:rPr>
              <a:t> */</a:t>
            </a:r>
          </a:p>
          <a:p>
            <a:r>
              <a:rPr lang="en-US" sz="1200" dirty="0" smtClean="0">
                <a:latin typeface="Courier New" pitchFamily="49" charset="0"/>
                <a:cs typeface="Courier New" pitchFamily="49" charset="0"/>
              </a:rPr>
              <a:t>public class ShakerPanel1 extends </a:t>
            </a:r>
            <a:r>
              <a:rPr lang="en-US" sz="1200" dirty="0" err="1" smtClean="0">
                <a:latin typeface="Courier New" pitchFamily="49" charset="0"/>
                <a:cs typeface="Courier New" pitchFamily="49" charset="0"/>
              </a:rPr>
              <a:t>PApplet</a:t>
            </a:r>
            <a:r>
              <a:rPr lang="en-US" sz="1200" dirty="0" smtClean="0">
                <a:latin typeface="Courier New" pitchFamily="49" charset="0"/>
                <a:cs typeface="Courier New" pitchFamily="49" charset="0"/>
              </a:rPr>
              <a:t> {</a:t>
            </a:r>
          </a:p>
          <a:p>
            <a:endParaRPr lang="en-US" sz="5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  private static final </a:t>
            </a:r>
            <a:r>
              <a:rPr lang="en-US" sz="1200" dirty="0" err="1" smtClean="0">
                <a:latin typeface="Courier New" pitchFamily="49" charset="0"/>
                <a:cs typeface="Courier New" pitchFamily="49" charset="0"/>
              </a:rPr>
              <a:t>int</a:t>
            </a:r>
            <a:r>
              <a:rPr lang="en-US" sz="1200" dirty="0" smtClean="0">
                <a:latin typeface="Courier New" pitchFamily="49" charset="0"/>
                <a:cs typeface="Courier New" pitchFamily="49" charset="0"/>
              </a:rPr>
              <a:t> SIZE = 300;</a:t>
            </a:r>
          </a:p>
          <a:p>
            <a:r>
              <a:rPr lang="en-US" sz="1200" dirty="0" smtClean="0">
                <a:latin typeface="Courier New" pitchFamily="49" charset="0"/>
                <a:cs typeface="Courier New" pitchFamily="49" charset="0"/>
              </a:rPr>
              <a:t>  private </a:t>
            </a:r>
            <a:r>
              <a:rPr lang="en-US" sz="1200" dirty="0" err="1" smtClean="0">
                <a:latin typeface="Courier New" pitchFamily="49" charset="0"/>
                <a:cs typeface="Courier New" pitchFamily="49" charset="0"/>
              </a:rPr>
              <a:t>int</a:t>
            </a:r>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myShift</a:t>
            </a:r>
            <a:r>
              <a:rPr lang="en-US" sz="1200" dirty="0" smtClean="0">
                <a:latin typeface="Courier New" pitchFamily="49" charset="0"/>
                <a:cs typeface="Courier New" pitchFamily="49" charset="0"/>
              </a:rPr>
              <a:t>;</a:t>
            </a:r>
          </a:p>
          <a:p>
            <a:endParaRPr lang="en-US" sz="5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  public ShakerPanel1(</a:t>
            </a:r>
            <a:r>
              <a:rPr lang="en-US" sz="1200" dirty="0" err="1" smtClean="0">
                <a:latin typeface="Courier New" pitchFamily="49" charset="0"/>
                <a:cs typeface="Courier New" pitchFamily="49" charset="0"/>
              </a:rPr>
              <a:t>int</a:t>
            </a:r>
            <a:r>
              <a:rPr lang="en-US" sz="1200" dirty="0" smtClean="0">
                <a:latin typeface="Courier New" pitchFamily="49" charset="0"/>
                <a:cs typeface="Courier New" pitchFamily="49" charset="0"/>
              </a:rPr>
              <a:t> shift) {</a:t>
            </a:r>
          </a:p>
          <a:p>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myX</a:t>
            </a:r>
            <a:r>
              <a:rPr lang="en-US" sz="1200" dirty="0" smtClean="0">
                <a:latin typeface="Courier New" pitchFamily="49" charset="0"/>
                <a:cs typeface="Courier New" pitchFamily="49" charset="0"/>
              </a:rPr>
              <a:t> = </a:t>
            </a:r>
            <a:r>
              <a:rPr lang="en-US" sz="1200" dirty="0" err="1" smtClean="0">
                <a:latin typeface="Courier New" pitchFamily="49" charset="0"/>
                <a:cs typeface="Courier New" pitchFamily="49" charset="0"/>
              </a:rPr>
              <a:t>myY</a:t>
            </a:r>
            <a:r>
              <a:rPr lang="en-US" sz="1200" dirty="0" smtClean="0">
                <a:latin typeface="Courier New" pitchFamily="49" charset="0"/>
                <a:cs typeface="Courier New" pitchFamily="49" charset="0"/>
              </a:rPr>
              <a:t> = SIZE / 2;</a:t>
            </a:r>
          </a:p>
          <a:p>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myShift</a:t>
            </a:r>
            <a:r>
              <a:rPr lang="en-US" sz="1200" dirty="0" smtClean="0">
                <a:latin typeface="Courier New" pitchFamily="49" charset="0"/>
                <a:cs typeface="Courier New" pitchFamily="49" charset="0"/>
              </a:rPr>
              <a:t> = shift;</a:t>
            </a:r>
          </a:p>
          <a:p>
            <a:r>
              <a:rPr lang="en-US" sz="1200" dirty="0" smtClean="0">
                <a:latin typeface="Courier New" pitchFamily="49" charset="0"/>
                <a:cs typeface="Courier New" pitchFamily="49" charset="0"/>
              </a:rPr>
              <a:t>  }</a:t>
            </a:r>
          </a:p>
          <a:p>
            <a:endParaRPr lang="en-US" sz="5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  public void setup() {</a:t>
            </a:r>
          </a:p>
          <a:p>
            <a:r>
              <a:rPr lang="en-US" sz="1200" dirty="0" smtClean="0">
                <a:latin typeface="Courier New" pitchFamily="49" charset="0"/>
                <a:cs typeface="Courier New" pitchFamily="49" charset="0"/>
              </a:rPr>
              <a:t>    size(SIZE, SIZE);</a:t>
            </a:r>
          </a:p>
          <a:p>
            <a:r>
              <a:rPr lang="en-US" sz="1200" dirty="0" smtClean="0">
                <a:latin typeface="Courier New" pitchFamily="49" charset="0"/>
                <a:cs typeface="Courier New" pitchFamily="49" charset="0"/>
              </a:rPr>
              <a:t>    smooth();</a:t>
            </a:r>
          </a:p>
          <a:p>
            <a:r>
              <a:rPr lang="en-US" sz="1200" dirty="0" smtClean="0">
                <a:latin typeface="Courier New" pitchFamily="49" charset="0"/>
                <a:cs typeface="Courier New" pitchFamily="49" charset="0"/>
              </a:rPr>
              <a:t>  }</a:t>
            </a:r>
          </a:p>
          <a:p>
            <a:endParaRPr lang="en-US" sz="5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  public void draw() {</a:t>
            </a:r>
          </a:p>
          <a:p>
            <a:r>
              <a:rPr lang="en-US" sz="1200" dirty="0" smtClean="0">
                <a:latin typeface="Courier New" pitchFamily="49" charset="0"/>
                <a:cs typeface="Courier New" pitchFamily="49" charset="0"/>
              </a:rPr>
              <a:t>    background(255);</a:t>
            </a:r>
          </a:p>
          <a:p>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strokeWeight</a:t>
            </a:r>
            <a:r>
              <a:rPr lang="en-US" sz="1200" dirty="0" smtClean="0">
                <a:latin typeface="Courier New" pitchFamily="49" charset="0"/>
                <a:cs typeface="Courier New" pitchFamily="49" charset="0"/>
              </a:rPr>
              <a:t>(2);</a:t>
            </a:r>
          </a:p>
          <a:p>
            <a:r>
              <a:rPr lang="en-US" sz="1200" dirty="0" smtClean="0">
                <a:latin typeface="Courier New" pitchFamily="49" charset="0"/>
                <a:cs typeface="Courier New" pitchFamily="49" charset="0"/>
              </a:rPr>
              <a:t>    ellipse(</a:t>
            </a:r>
            <a:r>
              <a:rPr lang="en-US" sz="1200" dirty="0" err="1" smtClean="0">
                <a:latin typeface="Courier New" pitchFamily="49" charset="0"/>
                <a:cs typeface="Courier New" pitchFamily="49" charset="0"/>
              </a:rPr>
              <a:t>myX</a:t>
            </a:r>
            <a:r>
              <a:rPr lang="en-US" sz="1200" dirty="0" smtClean="0">
                <a:latin typeface="Courier New" pitchFamily="49" charset="0"/>
                <a:cs typeface="Courier New" pitchFamily="49" charset="0"/>
              </a:rPr>
              <a:t> + random(-</a:t>
            </a:r>
            <a:r>
              <a:rPr lang="en-US" sz="1200" dirty="0" err="1" smtClean="0">
                <a:latin typeface="Courier New" pitchFamily="49" charset="0"/>
                <a:cs typeface="Courier New" pitchFamily="49" charset="0"/>
              </a:rPr>
              <a:t>myShift</a:t>
            </a:r>
            <a:r>
              <a:rPr lang="en-US" sz="1200" dirty="0" smtClean="0">
                <a:latin typeface="Courier New" pitchFamily="49" charset="0"/>
                <a:cs typeface="Courier New" pitchFamily="49" charset="0"/>
              </a:rPr>
              <a:t> / 2, </a:t>
            </a:r>
            <a:r>
              <a:rPr lang="en-US" sz="1200" dirty="0" err="1" smtClean="0">
                <a:latin typeface="Courier New" pitchFamily="49" charset="0"/>
                <a:cs typeface="Courier New" pitchFamily="49" charset="0"/>
              </a:rPr>
              <a:t>myShift</a:t>
            </a:r>
            <a:r>
              <a:rPr lang="en-US" sz="1200" dirty="0" smtClean="0">
                <a:latin typeface="Courier New" pitchFamily="49" charset="0"/>
                <a:cs typeface="Courier New" pitchFamily="49" charset="0"/>
              </a:rPr>
              <a:t> / 2), </a:t>
            </a:r>
            <a:r>
              <a:rPr lang="en-US" sz="1200" dirty="0" err="1" smtClean="0">
                <a:latin typeface="Courier New" pitchFamily="49" charset="0"/>
                <a:cs typeface="Courier New" pitchFamily="49" charset="0"/>
              </a:rPr>
              <a:t>myY</a:t>
            </a:r>
            <a:r>
              <a:rPr lang="en-US" sz="1200" dirty="0" smtClean="0">
                <a:latin typeface="Courier New" pitchFamily="49" charset="0"/>
                <a:cs typeface="Courier New" pitchFamily="49" charset="0"/>
              </a:rPr>
              <a:t> + random(-</a:t>
            </a:r>
            <a:r>
              <a:rPr lang="en-US" sz="1200" dirty="0" err="1" smtClean="0">
                <a:latin typeface="Courier New" pitchFamily="49" charset="0"/>
                <a:cs typeface="Courier New" pitchFamily="49" charset="0"/>
              </a:rPr>
              <a:t>myShift</a:t>
            </a:r>
            <a:r>
              <a:rPr lang="en-US" sz="1200" dirty="0" smtClean="0">
                <a:latin typeface="Courier New" pitchFamily="49" charset="0"/>
                <a:cs typeface="Courier New" pitchFamily="49" charset="0"/>
              </a:rPr>
              <a:t> / 2, </a:t>
            </a:r>
            <a:r>
              <a:rPr lang="en-US" sz="1200" dirty="0" err="1" smtClean="0">
                <a:latin typeface="Courier New" pitchFamily="49" charset="0"/>
                <a:cs typeface="Courier New" pitchFamily="49" charset="0"/>
              </a:rPr>
              <a:t>myShift</a:t>
            </a:r>
            <a:r>
              <a:rPr lang="en-US" sz="1200" dirty="0" smtClean="0">
                <a:latin typeface="Courier New" pitchFamily="49" charset="0"/>
                <a:cs typeface="Courier New" pitchFamily="49" charset="0"/>
              </a:rPr>
              <a:t> / 2),</a:t>
            </a:r>
          </a:p>
          <a:p>
            <a:r>
              <a:rPr lang="en-US" sz="1200" dirty="0" smtClean="0">
                <a:latin typeface="Courier New" pitchFamily="49" charset="0"/>
                <a:cs typeface="Courier New" pitchFamily="49" charset="0"/>
              </a:rPr>
              <a:t>            50, 50);</a:t>
            </a:r>
          </a:p>
          <a:p>
            <a:r>
              <a:rPr lang="en-US" sz="1200" dirty="0" smtClean="0">
                <a:latin typeface="Courier New" pitchFamily="49" charset="0"/>
                <a:cs typeface="Courier New" pitchFamily="49" charset="0"/>
              </a:rPr>
              <a:t>  }</a:t>
            </a:r>
          </a:p>
          <a:p>
            <a:endParaRPr lang="en-US" sz="5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  public void </a:t>
            </a:r>
            <a:r>
              <a:rPr lang="en-US" sz="1200" dirty="0" err="1" smtClean="0">
                <a:latin typeface="Courier New" pitchFamily="49" charset="0"/>
                <a:cs typeface="Courier New" pitchFamily="49" charset="0"/>
              </a:rPr>
              <a:t>mousePressed</a:t>
            </a:r>
            <a:r>
              <a:rPr lang="en-US" sz="1200" dirty="0" smtClean="0">
                <a:latin typeface="Courier New" pitchFamily="49" charset="0"/>
                <a:cs typeface="Courier New" pitchFamily="49" charset="0"/>
              </a:rPr>
              <a:t>() {</a:t>
            </a:r>
          </a:p>
          <a:p>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myX</a:t>
            </a:r>
            <a:r>
              <a:rPr lang="en-US" sz="1200" dirty="0" smtClean="0">
                <a:latin typeface="Courier New" pitchFamily="49" charset="0"/>
                <a:cs typeface="Courier New" pitchFamily="49" charset="0"/>
              </a:rPr>
              <a:t> = </a:t>
            </a:r>
            <a:r>
              <a:rPr lang="en-US" sz="1200" dirty="0" err="1" smtClean="0">
                <a:latin typeface="Courier New" pitchFamily="49" charset="0"/>
                <a:cs typeface="Courier New" pitchFamily="49" charset="0"/>
              </a:rPr>
              <a:t>mouseX</a:t>
            </a:r>
            <a:r>
              <a:rPr lang="en-US" sz="1200" dirty="0" smtClean="0">
                <a:latin typeface="Courier New" pitchFamily="49" charset="0"/>
                <a:cs typeface="Courier New" pitchFamily="49" charset="0"/>
              </a:rPr>
              <a:t>;</a:t>
            </a:r>
          </a:p>
          <a:p>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myY</a:t>
            </a:r>
            <a:r>
              <a:rPr lang="en-US" sz="1200" dirty="0" smtClean="0">
                <a:latin typeface="Courier New" pitchFamily="49" charset="0"/>
                <a:cs typeface="Courier New" pitchFamily="49" charset="0"/>
              </a:rPr>
              <a:t> = </a:t>
            </a:r>
            <a:r>
              <a:rPr lang="en-US" sz="1200" dirty="0" err="1" smtClean="0">
                <a:latin typeface="Courier New" pitchFamily="49" charset="0"/>
                <a:cs typeface="Courier New" pitchFamily="49" charset="0"/>
              </a:rPr>
              <a:t>mouseY</a:t>
            </a:r>
            <a:r>
              <a:rPr lang="en-US" sz="1200" dirty="0" smtClean="0">
                <a:latin typeface="Courier New" pitchFamily="49" charset="0"/>
                <a:cs typeface="Courier New" pitchFamily="49" charset="0"/>
              </a:rPr>
              <a:t>;</a:t>
            </a:r>
          </a:p>
          <a:p>
            <a:r>
              <a:rPr lang="en-US" sz="1200" dirty="0" smtClean="0">
                <a:latin typeface="Courier New" pitchFamily="49" charset="0"/>
                <a:cs typeface="Courier New" pitchFamily="49" charset="0"/>
              </a:rPr>
              <a:t>  }</a:t>
            </a:r>
          </a:p>
          <a:p>
            <a:r>
              <a:rPr lang="en-US" sz="1200" dirty="0" smtClean="0">
                <a:latin typeface="Courier New" pitchFamily="49" charset="0"/>
                <a:cs typeface="Courier New" pitchFamily="49" charset="0"/>
              </a:rPr>
              <a:t>}</a:t>
            </a:r>
            <a:endParaRPr lang="en-US" sz="1200" b="1" dirty="0" smtClean="0">
              <a:latin typeface="Courier New" pitchFamily="49" charset="0"/>
              <a:cs typeface="Courier New" pitchFamily="49" charset="0"/>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Slide Number Placeholder 3"/>
          <p:cNvSpPr>
            <a:spLocks noGrp="1"/>
          </p:cNvSpPr>
          <p:nvPr>
            <p:ph type="sldNum" sz="quarter" idx="10"/>
          </p:nvPr>
        </p:nvSpPr>
        <p:spPr/>
        <p:txBody>
          <a:bodyPr/>
          <a:lstStyle/>
          <a:p>
            <a:fld id="{E8DFF777-F612-4D50-99BE-9444A52F3F30}" type="slidenum">
              <a:rPr lang="en-US" smtClean="0"/>
              <a:pPr/>
              <a:t>28</a:t>
            </a:fld>
            <a:endParaRPr lang="en-US" smtClean="0"/>
          </a:p>
        </p:txBody>
      </p:sp>
      <p:sp>
        <p:nvSpPr>
          <p:cNvPr id="69635" name="Rectangle 2"/>
          <p:cNvSpPr>
            <a:spLocks noGrp="1" noChangeArrowheads="1"/>
          </p:cNvSpPr>
          <p:nvPr>
            <p:ph type="title"/>
          </p:nvPr>
        </p:nvSpPr>
        <p:spPr/>
        <p:txBody>
          <a:bodyPr/>
          <a:lstStyle/>
          <a:p>
            <a:pPr eaLnBrk="1" hangingPunct="1"/>
            <a:r>
              <a:rPr lang="en-US" smtClean="0"/>
              <a:t>Java Foundation Classes</a:t>
            </a:r>
          </a:p>
        </p:txBody>
      </p:sp>
      <p:sp>
        <p:nvSpPr>
          <p:cNvPr id="69636" name="Rectangle 3"/>
          <p:cNvSpPr>
            <a:spLocks noGrp="1" noChangeArrowheads="1"/>
          </p:cNvSpPr>
          <p:nvPr>
            <p:ph type="body" idx="1"/>
          </p:nvPr>
        </p:nvSpPr>
        <p:spPr>
          <a:xfrm>
            <a:off x="457200" y="1600200"/>
            <a:ext cx="8077200" cy="4800600"/>
          </a:xfrm>
        </p:spPr>
        <p:txBody>
          <a:bodyPr/>
          <a:lstStyle/>
          <a:p>
            <a:pPr eaLnBrk="1" hangingPunct="1"/>
            <a:r>
              <a:rPr lang="en-US" dirty="0" smtClean="0"/>
              <a:t>The Java Foundation Classes (JFC) Swing library provides a library of classes for GUI implementation.</a:t>
            </a:r>
          </a:p>
          <a:p>
            <a:pPr eaLnBrk="1" hangingPunct="1"/>
            <a:r>
              <a:rPr lang="en-US" dirty="0" smtClean="0"/>
              <a:t>The most useful for us will be those for:</a:t>
            </a:r>
          </a:p>
          <a:p>
            <a:pPr lvl="1" eaLnBrk="1" hangingPunct="1"/>
            <a:r>
              <a:rPr lang="en-US" b="1" dirty="0" err="1" smtClean="0">
                <a:latin typeface="Courier New" pitchFamily="49" charset="0"/>
                <a:cs typeface="Courier New" pitchFamily="49" charset="0"/>
              </a:rPr>
              <a:t>JButton</a:t>
            </a:r>
            <a:endParaRPr lang="en-US" b="1" dirty="0" smtClean="0">
              <a:latin typeface="Courier New" pitchFamily="49" charset="0"/>
              <a:cs typeface="Courier New" pitchFamily="49" charset="0"/>
            </a:endParaRPr>
          </a:p>
          <a:p>
            <a:pPr lvl="1" eaLnBrk="1" hangingPunct="1"/>
            <a:r>
              <a:rPr lang="en-US" b="1" dirty="0" err="1" smtClean="0">
                <a:latin typeface="Courier New" pitchFamily="49" charset="0"/>
                <a:cs typeface="Courier New" pitchFamily="49" charset="0"/>
              </a:rPr>
              <a:t>JLabel</a:t>
            </a:r>
            <a:endParaRPr lang="en-US" b="1" dirty="0" smtClean="0">
              <a:latin typeface="Courier New" pitchFamily="49" charset="0"/>
              <a:cs typeface="Courier New" pitchFamily="49" charset="0"/>
            </a:endParaRPr>
          </a:p>
          <a:p>
            <a:pPr lvl="1" eaLnBrk="1" hangingPunct="1"/>
            <a:r>
              <a:rPr lang="en-US" b="1" dirty="0" err="1" smtClean="0">
                <a:latin typeface="Courier New" pitchFamily="49" charset="0"/>
                <a:cs typeface="Courier New" pitchFamily="49" charset="0"/>
              </a:rPr>
              <a:t>JTextField</a:t>
            </a:r>
            <a:endParaRPr lang="en-US" b="1" dirty="0" smtClean="0">
              <a:latin typeface="Courier New" pitchFamily="49" charset="0"/>
              <a:cs typeface="Courier New" pitchFamily="49" charset="0"/>
            </a:endParaRPr>
          </a:p>
          <a:p>
            <a:pPr lvl="1" eaLnBrk="1" hangingPunct="1"/>
            <a:r>
              <a:rPr lang="en-US" b="1" dirty="0" err="1" smtClean="0">
                <a:latin typeface="Courier New" pitchFamily="49" charset="0"/>
                <a:cs typeface="Courier New" pitchFamily="49" charset="0"/>
              </a:rPr>
              <a:t>JFrame</a:t>
            </a:r>
            <a:endParaRPr lang="en-US" b="1" dirty="0" smtClean="0">
              <a:latin typeface="Courier New" pitchFamily="49" charset="0"/>
              <a:cs typeface="Courier New" pitchFamily="49" charset="0"/>
            </a:endParaRPr>
          </a:p>
          <a:p>
            <a:pPr lvl="1" eaLnBrk="1" hangingPunct="1"/>
            <a:r>
              <a:rPr lang="en-US" b="1" dirty="0" err="1" smtClean="0">
                <a:latin typeface="Courier New" pitchFamily="49" charset="0"/>
                <a:cs typeface="Courier New" pitchFamily="49" charset="0"/>
              </a:rPr>
              <a:t>JPanel</a:t>
            </a:r>
            <a:endParaRPr lang="en-US" b="1" dirty="0" smtClean="0">
              <a:latin typeface="Courier New" pitchFamily="49" charset="0"/>
              <a:cs typeface="Courier New" pitchFamily="49" charset="0"/>
            </a:endParaRPr>
          </a:p>
        </p:txBody>
      </p:sp>
      <p:pic>
        <p:nvPicPr>
          <p:cNvPr id="69637" name="Picture 4" descr="duke_swing_new"/>
          <p:cNvPicPr>
            <a:picLocks noChangeAspect="1" noChangeArrowheads="1"/>
          </p:cNvPicPr>
          <p:nvPr/>
        </p:nvPicPr>
        <p:blipFill>
          <a:blip r:embed="rId3" cstate="print"/>
          <a:srcRect/>
          <a:stretch>
            <a:fillRect/>
          </a:stretch>
        </p:blipFill>
        <p:spPr bwMode="auto">
          <a:xfrm>
            <a:off x="7772400" y="609600"/>
            <a:ext cx="1055688"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Slide Number Placeholder 3"/>
          <p:cNvSpPr>
            <a:spLocks noGrp="1"/>
          </p:cNvSpPr>
          <p:nvPr>
            <p:ph type="sldNum" sz="quarter" idx="10"/>
          </p:nvPr>
        </p:nvSpPr>
        <p:spPr/>
        <p:txBody>
          <a:bodyPr/>
          <a:lstStyle/>
          <a:p>
            <a:fld id="{E8DFF777-F612-4D50-99BE-9444A52F3F30}" type="slidenum">
              <a:rPr lang="en-US" smtClean="0"/>
              <a:pPr/>
              <a:t>29</a:t>
            </a:fld>
            <a:endParaRPr lang="en-US" smtClean="0"/>
          </a:p>
        </p:txBody>
      </p:sp>
      <p:sp>
        <p:nvSpPr>
          <p:cNvPr id="69635" name="Rectangle 2"/>
          <p:cNvSpPr>
            <a:spLocks noGrp="1" noChangeArrowheads="1"/>
          </p:cNvSpPr>
          <p:nvPr>
            <p:ph type="title"/>
          </p:nvPr>
        </p:nvSpPr>
        <p:spPr/>
        <p:txBody>
          <a:bodyPr/>
          <a:lstStyle/>
          <a:p>
            <a:pPr eaLnBrk="1" hangingPunct="1"/>
            <a:r>
              <a:rPr lang="en-US" dirty="0" smtClean="0"/>
              <a:t>Java’s Event Model</a:t>
            </a:r>
          </a:p>
        </p:txBody>
      </p:sp>
      <p:sp>
        <p:nvSpPr>
          <p:cNvPr id="69636" name="Rectangle 3"/>
          <p:cNvSpPr>
            <a:spLocks noGrp="1" noChangeArrowheads="1"/>
          </p:cNvSpPr>
          <p:nvPr>
            <p:ph type="body" idx="1"/>
          </p:nvPr>
        </p:nvSpPr>
        <p:spPr>
          <a:xfrm>
            <a:off x="457200" y="1600200"/>
            <a:ext cx="8077200" cy="4800600"/>
          </a:xfrm>
        </p:spPr>
        <p:txBody>
          <a:bodyPr/>
          <a:lstStyle/>
          <a:p>
            <a:pPr eaLnBrk="1" hangingPunct="1"/>
            <a:r>
              <a:rPr lang="en-US" dirty="0" smtClean="0"/>
              <a:t>Java GUIs commonly implement user interaction using </a:t>
            </a:r>
            <a:r>
              <a:rPr lang="en-US" i="1" dirty="0" smtClean="0"/>
              <a:t>action listeners.</a:t>
            </a:r>
          </a:p>
          <a:p>
            <a:pPr eaLnBrk="1" hangingPunct="1"/>
            <a:r>
              <a:rPr lang="en-US" dirty="0" smtClean="0"/>
              <a:t>To use an action listener, a frame must:</a:t>
            </a:r>
          </a:p>
          <a:p>
            <a:pPr lvl="1"/>
            <a:r>
              <a:rPr lang="en-US" dirty="0" smtClean="0"/>
              <a:t>Include a constructor method that:</a:t>
            </a:r>
          </a:p>
          <a:p>
            <a:pPr lvl="2"/>
            <a:r>
              <a:rPr lang="en-US" dirty="0" smtClean="0"/>
              <a:t>creates GUI objects that generate </a:t>
            </a:r>
            <a:r>
              <a:rPr lang="en-US" i="1" dirty="0" smtClean="0"/>
              <a:t>events;</a:t>
            </a:r>
          </a:p>
          <a:p>
            <a:pPr lvl="2"/>
            <a:r>
              <a:rPr lang="en-US" i="1" dirty="0" smtClean="0"/>
              <a:t>registers</a:t>
            </a:r>
            <a:r>
              <a:rPr lang="en-US" dirty="0" smtClean="0"/>
              <a:t> a listener for each event generator.</a:t>
            </a:r>
          </a:p>
          <a:p>
            <a:pPr lvl="1"/>
            <a:r>
              <a:rPr lang="en-US" dirty="0" smtClean="0"/>
              <a:t>Defines listener objects that </a:t>
            </a:r>
            <a:r>
              <a:rPr lang="en-US" i="1" dirty="0" smtClean="0"/>
              <a:t>listen</a:t>
            </a:r>
            <a:r>
              <a:rPr lang="en-US" dirty="0" smtClean="0"/>
              <a:t> for and respond to GUI events.</a:t>
            </a:r>
          </a:p>
        </p:txBody>
      </p:sp>
      <p:pic>
        <p:nvPicPr>
          <p:cNvPr id="69637" name="Picture 4" descr="duke_swing_new"/>
          <p:cNvPicPr>
            <a:picLocks noChangeAspect="1" noChangeArrowheads="1"/>
          </p:cNvPicPr>
          <p:nvPr/>
        </p:nvPicPr>
        <p:blipFill>
          <a:blip r:embed="rId3" cstate="print"/>
          <a:srcRect/>
          <a:stretch>
            <a:fillRect/>
          </a:stretch>
        </p:blipFill>
        <p:spPr bwMode="auto">
          <a:xfrm>
            <a:off x="7772400" y="609600"/>
            <a:ext cx="1055688"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Java Programming</a:t>
            </a:r>
            <a:endParaRPr lang="en-US" dirty="0"/>
          </a:p>
        </p:txBody>
      </p:sp>
      <p:sp>
        <p:nvSpPr>
          <p:cNvPr id="3" name="Content Placeholder 2"/>
          <p:cNvSpPr>
            <a:spLocks noGrp="1"/>
          </p:cNvSpPr>
          <p:nvPr>
            <p:ph idx="1"/>
          </p:nvPr>
        </p:nvSpPr>
        <p:spPr/>
        <p:txBody>
          <a:bodyPr/>
          <a:lstStyle/>
          <a:p>
            <a:r>
              <a:rPr lang="en-US" dirty="0" smtClean="0"/>
              <a:t>Java is the general-purpose programming language on which Processing is based.</a:t>
            </a:r>
          </a:p>
          <a:p>
            <a:r>
              <a:rPr lang="en-US" dirty="0" smtClean="0"/>
              <a:t>Java provides some advantages:</a:t>
            </a:r>
          </a:p>
          <a:p>
            <a:endParaRPr lang="en-US" dirty="0" smtClean="0"/>
          </a:p>
          <a:p>
            <a:endParaRPr lang="en-US" dirty="0" smtClean="0"/>
          </a:p>
          <a:p>
            <a:pPr>
              <a:buNone/>
            </a:pPr>
            <a:endParaRPr lang="en-US" dirty="0" smtClean="0"/>
          </a:p>
          <a:p>
            <a:pPr lvl="1"/>
            <a:endParaRPr lang="en-US" dirty="0"/>
          </a:p>
        </p:txBody>
      </p:sp>
      <p:sp>
        <p:nvSpPr>
          <p:cNvPr id="4" name="Slide Number Placeholder 3"/>
          <p:cNvSpPr>
            <a:spLocks noGrp="1"/>
          </p:cNvSpPr>
          <p:nvPr>
            <p:ph type="sldNum" sz="quarter" idx="10"/>
          </p:nvPr>
        </p:nvSpPr>
        <p:spPr/>
        <p:txBody>
          <a:bodyPr/>
          <a:lstStyle/>
          <a:p>
            <a:fld id="{E09E4DD9-A2E4-467D-8F17-6236A8491AB7}"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Slide Number Placeholder 3"/>
          <p:cNvSpPr>
            <a:spLocks noGrp="1"/>
          </p:cNvSpPr>
          <p:nvPr>
            <p:ph type="sldNum" sz="quarter" idx="10"/>
          </p:nvPr>
        </p:nvSpPr>
        <p:spPr/>
        <p:txBody>
          <a:bodyPr/>
          <a:lstStyle/>
          <a:p>
            <a:fld id="{E8DFF777-F612-4D50-99BE-9444A52F3F30}" type="slidenum">
              <a:rPr lang="en-US" smtClean="0"/>
              <a:pPr/>
              <a:t>30</a:t>
            </a:fld>
            <a:endParaRPr lang="en-US" smtClean="0"/>
          </a:p>
        </p:txBody>
      </p:sp>
      <p:sp>
        <p:nvSpPr>
          <p:cNvPr id="69635" name="Rectangle 2"/>
          <p:cNvSpPr>
            <a:spLocks noGrp="1" noChangeArrowheads="1"/>
          </p:cNvSpPr>
          <p:nvPr>
            <p:ph type="title"/>
          </p:nvPr>
        </p:nvSpPr>
        <p:spPr/>
        <p:txBody>
          <a:bodyPr/>
          <a:lstStyle/>
          <a:p>
            <a:pPr eaLnBrk="1" hangingPunct="1"/>
            <a:r>
              <a:rPr lang="en-US" dirty="0" smtClean="0"/>
              <a:t>Action Listeners</a:t>
            </a:r>
          </a:p>
        </p:txBody>
      </p:sp>
      <p:sp>
        <p:nvSpPr>
          <p:cNvPr id="69636" name="Rectangle 3"/>
          <p:cNvSpPr>
            <a:spLocks noGrp="1" noChangeArrowheads="1"/>
          </p:cNvSpPr>
          <p:nvPr>
            <p:ph type="body" idx="1"/>
          </p:nvPr>
        </p:nvSpPr>
        <p:spPr>
          <a:xfrm>
            <a:off x="457200" y="1600200"/>
            <a:ext cx="8458200" cy="4800600"/>
          </a:xfrm>
        </p:spPr>
        <p:txBody>
          <a:bodyPr/>
          <a:lstStyle/>
          <a:p>
            <a:pPr eaLnBrk="1" hangingPunct="1"/>
            <a:r>
              <a:rPr lang="en-US" dirty="0" smtClean="0"/>
              <a:t>GUI objects that generate events must register an action listener.</a:t>
            </a:r>
          </a:p>
          <a:p>
            <a:pPr eaLnBrk="1" hangingPunct="1">
              <a:buNone/>
            </a:pPr>
            <a:r>
              <a:rPr lang="en-US" sz="2400" dirty="0" smtClean="0">
                <a:latin typeface="Courier New" pitchFamily="49" charset="0"/>
                <a:cs typeface="Courier New" pitchFamily="49" charset="0"/>
              </a:rPr>
              <a:t>	 </a:t>
            </a:r>
            <a:r>
              <a:rPr lang="en-US" sz="2400" b="1" i="1" u="sng" dirty="0" err="1" smtClean="0">
                <a:latin typeface="Courier New" pitchFamily="49" charset="0"/>
                <a:cs typeface="Courier New" pitchFamily="49" charset="0"/>
              </a:rPr>
              <a:t>guiObject</a:t>
            </a:r>
            <a:r>
              <a:rPr lang="en-US" sz="2400" b="1" dirty="0" err="1" smtClean="0">
                <a:latin typeface="Courier New" pitchFamily="49" charset="0"/>
                <a:cs typeface="Courier New" pitchFamily="49" charset="0"/>
              </a:rPr>
              <a:t>.addActionListener</a:t>
            </a:r>
            <a:r>
              <a:rPr lang="en-US" sz="2400" b="1" dirty="0" smtClean="0">
                <a:latin typeface="Courier New" pitchFamily="49" charset="0"/>
                <a:cs typeface="Courier New" pitchFamily="49" charset="0"/>
              </a:rPr>
              <a:t>(</a:t>
            </a:r>
            <a:r>
              <a:rPr lang="en-US" sz="2400" b="1" i="1" u="sng" dirty="0" err="1" smtClean="0">
                <a:latin typeface="Courier New" pitchFamily="49" charset="0"/>
                <a:cs typeface="Courier New" pitchFamily="49" charset="0"/>
              </a:rPr>
              <a:t>actListObject</a:t>
            </a:r>
            <a:r>
              <a:rPr lang="en-US" sz="2400" b="1" dirty="0" smtClean="0">
                <a:latin typeface="Courier New" pitchFamily="49" charset="0"/>
                <a:cs typeface="Courier New" pitchFamily="49" charset="0"/>
              </a:rPr>
              <a:t>)</a:t>
            </a:r>
          </a:p>
          <a:p>
            <a:pPr eaLnBrk="1" hangingPunct="1">
              <a:buNone/>
            </a:pPr>
            <a:endParaRPr lang="en-US" sz="800" b="1" dirty="0" smtClean="0">
              <a:latin typeface="Courier New" pitchFamily="49" charset="0"/>
              <a:cs typeface="Courier New" pitchFamily="49" charset="0"/>
            </a:endParaRPr>
          </a:p>
          <a:p>
            <a:pPr eaLnBrk="1" hangingPunct="1"/>
            <a:r>
              <a:rPr lang="en-US" dirty="0" smtClean="0"/>
              <a:t>Listener objects are defined as classes that:</a:t>
            </a:r>
          </a:p>
          <a:p>
            <a:pPr lvl="1"/>
            <a:r>
              <a:rPr lang="en-US" i="1" dirty="0" smtClean="0"/>
              <a:t>Implement</a:t>
            </a:r>
            <a:r>
              <a:rPr lang="en-US" dirty="0" smtClean="0"/>
              <a:t> the </a:t>
            </a:r>
            <a:r>
              <a:rPr lang="en-US" b="1" dirty="0" err="1" smtClean="0">
                <a:latin typeface="Courier New" pitchFamily="49" charset="0"/>
                <a:cs typeface="Courier New" pitchFamily="49" charset="0"/>
              </a:rPr>
              <a:t>ActionListener</a:t>
            </a:r>
            <a:r>
              <a:rPr lang="en-US" dirty="0" smtClean="0"/>
              <a:t> </a:t>
            </a:r>
            <a:r>
              <a:rPr lang="en-US" i="1" dirty="0" smtClean="0"/>
              <a:t>interface</a:t>
            </a:r>
            <a:r>
              <a:rPr lang="en-US" dirty="0" smtClean="0"/>
              <a:t>;</a:t>
            </a:r>
          </a:p>
          <a:p>
            <a:pPr lvl="1"/>
            <a:endParaRPr lang="en-US" sz="800" dirty="0" smtClean="0"/>
          </a:p>
          <a:p>
            <a:pPr lvl="1"/>
            <a:r>
              <a:rPr lang="en-US" i="1" dirty="0" smtClean="0"/>
              <a:t>Override</a:t>
            </a:r>
            <a:r>
              <a:rPr lang="en-US" dirty="0" smtClean="0"/>
              <a:t> the </a:t>
            </a:r>
            <a:r>
              <a:rPr lang="en-US" b="1" dirty="0" err="1" smtClean="0">
                <a:latin typeface="Courier New" pitchFamily="49" charset="0"/>
                <a:cs typeface="Courier New" pitchFamily="49" charset="0"/>
              </a:rPr>
              <a:t>actionPerformed</a:t>
            </a:r>
            <a:r>
              <a:rPr lang="en-US" b="1" dirty="0" smtClean="0">
                <a:latin typeface="Courier New" pitchFamily="49" charset="0"/>
                <a:cs typeface="Courier New" pitchFamily="49" charset="0"/>
              </a:rPr>
              <a:t>()</a:t>
            </a:r>
            <a:r>
              <a:rPr lang="en-US" dirty="0" smtClean="0"/>
              <a:t> method.</a:t>
            </a:r>
          </a:p>
          <a:p>
            <a:pPr lvl="1"/>
            <a:endParaRPr lang="en-US" sz="800" dirty="0" smtClean="0"/>
          </a:p>
          <a:p>
            <a:r>
              <a:rPr lang="en-US" dirty="0" smtClean="0"/>
              <a:t>We use the controller object itself (denoted </a:t>
            </a:r>
            <a:r>
              <a:rPr lang="en-US" b="1" dirty="0" smtClean="0">
                <a:latin typeface="Courier New" pitchFamily="49" charset="0"/>
                <a:cs typeface="Courier New" pitchFamily="49" charset="0"/>
              </a:rPr>
              <a:t>this</a:t>
            </a:r>
            <a:r>
              <a:rPr lang="en-US" dirty="0" smtClean="0"/>
              <a:t>) as the action listener object.</a:t>
            </a:r>
          </a:p>
        </p:txBody>
      </p:sp>
      <p:pic>
        <p:nvPicPr>
          <p:cNvPr id="69637" name="Picture 4" descr="duke_swing_new"/>
          <p:cNvPicPr>
            <a:picLocks noChangeAspect="1" noChangeArrowheads="1"/>
          </p:cNvPicPr>
          <p:nvPr/>
        </p:nvPicPr>
        <p:blipFill>
          <a:blip r:embed="rId3" cstate="print"/>
          <a:srcRect/>
          <a:stretch>
            <a:fillRect/>
          </a:stretch>
        </p:blipFill>
        <p:spPr bwMode="auto">
          <a:xfrm>
            <a:off x="7772400" y="609600"/>
            <a:ext cx="1055688"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Slide Number Placeholder 3"/>
          <p:cNvSpPr>
            <a:spLocks noGrp="1"/>
          </p:cNvSpPr>
          <p:nvPr>
            <p:ph type="sldNum" sz="quarter" idx="10"/>
          </p:nvPr>
        </p:nvSpPr>
        <p:spPr/>
        <p:txBody>
          <a:bodyPr/>
          <a:lstStyle/>
          <a:p>
            <a:fld id="{E8DFF777-F612-4D50-99BE-9444A52F3F30}" type="slidenum">
              <a:rPr lang="en-US" smtClean="0"/>
              <a:pPr/>
              <a:t>31</a:t>
            </a:fld>
            <a:endParaRPr lang="en-US" smtClean="0"/>
          </a:p>
        </p:txBody>
      </p:sp>
      <p:sp>
        <p:nvSpPr>
          <p:cNvPr id="69635" name="Rectangle 2"/>
          <p:cNvSpPr>
            <a:spLocks noGrp="1" noChangeArrowheads="1"/>
          </p:cNvSpPr>
          <p:nvPr>
            <p:ph type="title"/>
          </p:nvPr>
        </p:nvSpPr>
        <p:spPr/>
        <p:txBody>
          <a:bodyPr/>
          <a:lstStyle/>
          <a:p>
            <a:pPr eaLnBrk="1" hangingPunct="1"/>
            <a:r>
              <a:rPr lang="en-US" dirty="0" smtClean="0"/>
              <a:t>Classes versus Interfaces</a:t>
            </a:r>
          </a:p>
        </p:txBody>
      </p:sp>
      <p:sp>
        <p:nvSpPr>
          <p:cNvPr id="69636" name="Rectangle 3"/>
          <p:cNvSpPr>
            <a:spLocks noGrp="1" noChangeArrowheads="1"/>
          </p:cNvSpPr>
          <p:nvPr>
            <p:ph type="body" idx="1"/>
          </p:nvPr>
        </p:nvSpPr>
        <p:spPr>
          <a:xfrm>
            <a:off x="457200" y="1600200"/>
            <a:ext cx="8458200" cy="4800600"/>
          </a:xfrm>
        </p:spPr>
        <p:txBody>
          <a:bodyPr/>
          <a:lstStyle/>
          <a:p>
            <a:pPr eaLnBrk="1" hangingPunct="1"/>
            <a:r>
              <a:rPr lang="en-US" dirty="0" smtClean="0"/>
              <a:t>Our GUI controller class does the following:</a:t>
            </a:r>
          </a:p>
          <a:p>
            <a:pPr lvl="1"/>
            <a:r>
              <a:rPr lang="en-US" dirty="0" smtClean="0"/>
              <a:t>Extends the </a:t>
            </a:r>
            <a:r>
              <a:rPr lang="en-US" b="1" dirty="0" err="1" smtClean="0">
                <a:latin typeface="Courier New" pitchFamily="49" charset="0"/>
                <a:cs typeface="Courier New" pitchFamily="49" charset="0"/>
              </a:rPr>
              <a:t>JFrame</a:t>
            </a:r>
            <a:r>
              <a:rPr lang="en-US" dirty="0" smtClean="0"/>
              <a:t> class;</a:t>
            </a:r>
          </a:p>
          <a:p>
            <a:pPr lvl="1"/>
            <a:r>
              <a:rPr lang="en-US" dirty="0" smtClean="0"/>
              <a:t>Implements the </a:t>
            </a:r>
            <a:r>
              <a:rPr lang="en-US" b="1" dirty="0" err="1" smtClean="0">
                <a:latin typeface="Courier New" pitchFamily="49" charset="0"/>
                <a:cs typeface="Courier New" pitchFamily="49" charset="0"/>
              </a:rPr>
              <a:t>ActionPerformed</a:t>
            </a:r>
            <a:r>
              <a:rPr lang="en-US" dirty="0" smtClean="0"/>
              <a:t> interface.</a:t>
            </a:r>
          </a:p>
          <a:p>
            <a:r>
              <a:rPr lang="en-US" dirty="0" smtClean="0"/>
              <a:t>An </a:t>
            </a:r>
            <a:r>
              <a:rPr lang="en-US" i="1" dirty="0" smtClean="0"/>
              <a:t>interface </a:t>
            </a:r>
            <a:r>
              <a:rPr lang="en-US" dirty="0" smtClean="0"/>
              <a:t>specifies a set of methods that an implementing class must implement.</a:t>
            </a:r>
            <a:endParaRPr lang="en-US" i="1"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4502889-87C9-4036-9994-E3CDC384CFF9}" type="slidenum">
              <a:rPr lang="en-US"/>
              <a:pPr/>
              <a:t>32</a:t>
            </a:fld>
            <a:endParaRPr lang="en-US"/>
          </a:p>
        </p:txBody>
      </p:sp>
      <p:sp>
        <p:nvSpPr>
          <p:cNvPr id="241666" name="Rectangle 2"/>
          <p:cNvSpPr>
            <a:spLocks noGrp="1" noChangeArrowheads="1"/>
          </p:cNvSpPr>
          <p:nvPr>
            <p:ph type="title"/>
          </p:nvPr>
        </p:nvSpPr>
        <p:spPr/>
        <p:txBody>
          <a:bodyPr/>
          <a:lstStyle/>
          <a:p>
            <a:r>
              <a:rPr lang="en-US" dirty="0" smtClean="0"/>
              <a:t>Iteration 2</a:t>
            </a:r>
            <a:endParaRPr lang="en-US" dirty="0"/>
          </a:p>
        </p:txBody>
      </p:sp>
      <p:sp>
        <p:nvSpPr>
          <p:cNvPr id="241667" name="Rectangle 3"/>
          <p:cNvSpPr>
            <a:spLocks noGrp="1" noChangeArrowheads="1"/>
          </p:cNvSpPr>
          <p:nvPr>
            <p:ph type="body" idx="1"/>
          </p:nvPr>
        </p:nvSpPr>
        <p:spPr>
          <a:xfrm>
            <a:off x="457200" y="1600200"/>
            <a:ext cx="8305800" cy="4114800"/>
          </a:xfrm>
        </p:spPr>
        <p:txBody>
          <a:bodyPr/>
          <a:lstStyle/>
          <a:p>
            <a:r>
              <a:rPr lang="en-US" dirty="0" smtClean="0"/>
              <a:t>Analysis</a:t>
            </a:r>
          </a:p>
          <a:p>
            <a:endParaRPr lang="en-US" dirty="0" smtClean="0"/>
          </a:p>
          <a:p>
            <a:r>
              <a:rPr lang="en-US" dirty="0" smtClean="0"/>
              <a:t>Design</a:t>
            </a:r>
          </a:p>
          <a:p>
            <a:endParaRPr lang="en-US" dirty="0" smtClean="0"/>
          </a:p>
          <a:p>
            <a:r>
              <a:rPr lang="en-US" dirty="0" smtClean="0"/>
              <a:t>Implementation</a:t>
            </a:r>
          </a:p>
          <a:p>
            <a:endParaRPr lang="en-US" dirty="0" smtClean="0"/>
          </a:p>
          <a:p>
            <a:r>
              <a:rPr lang="en-US" dirty="0" smtClean="0"/>
              <a:t>Test</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6" name="Slide Number Placeholder 3"/>
          <p:cNvSpPr>
            <a:spLocks noGrp="1"/>
          </p:cNvSpPr>
          <p:nvPr>
            <p:ph type="sldNum" sz="quarter" idx="10"/>
          </p:nvPr>
        </p:nvSpPr>
        <p:spPr/>
        <p:txBody>
          <a:bodyPr/>
          <a:lstStyle/>
          <a:p>
            <a:fld id="{80573120-C00F-4C7C-980D-F7E4ECA29470}" type="slidenum">
              <a:rPr lang="en-US" smtClean="0"/>
              <a:pPr/>
              <a:t>33</a:t>
            </a:fld>
            <a:endParaRPr lang="en-US" smtClean="0"/>
          </a:p>
        </p:txBody>
      </p:sp>
      <p:sp>
        <p:nvSpPr>
          <p:cNvPr id="72707" name="Rectangle 2"/>
          <p:cNvSpPr>
            <a:spLocks noGrp="1" noChangeArrowheads="1"/>
          </p:cNvSpPr>
          <p:nvPr>
            <p:ph type="title"/>
          </p:nvPr>
        </p:nvSpPr>
        <p:spPr/>
        <p:txBody>
          <a:bodyPr/>
          <a:lstStyle/>
          <a:p>
            <a:pPr eaLnBrk="1" hangingPunct="1"/>
            <a:r>
              <a:rPr lang="en-US" smtClean="0"/>
              <a:t>Layout Managers</a:t>
            </a:r>
          </a:p>
        </p:txBody>
      </p:sp>
      <p:sp>
        <p:nvSpPr>
          <p:cNvPr id="72708" name="Rectangle 3"/>
          <p:cNvSpPr>
            <a:spLocks noGrp="1" noChangeArrowheads="1"/>
          </p:cNvSpPr>
          <p:nvPr>
            <p:ph type="body" idx="1"/>
          </p:nvPr>
        </p:nvSpPr>
        <p:spPr>
          <a:xfrm>
            <a:off x="457200" y="1600200"/>
            <a:ext cx="8458200" cy="4724400"/>
          </a:xfrm>
        </p:spPr>
        <p:txBody>
          <a:bodyPr/>
          <a:lstStyle/>
          <a:p>
            <a:pPr>
              <a:lnSpc>
                <a:spcPct val="90000"/>
              </a:lnSpc>
            </a:pPr>
            <a:r>
              <a:rPr lang="en-US" dirty="0" smtClean="0"/>
              <a:t>Java provides a variety of layout managers that pack components in a GUI frame.</a:t>
            </a:r>
          </a:p>
          <a:p>
            <a:pPr lvl="1" eaLnBrk="1" hangingPunct="1">
              <a:lnSpc>
                <a:spcPct val="90000"/>
              </a:lnSpc>
            </a:pPr>
            <a:r>
              <a:rPr lang="en-US" sz="2400" b="1" dirty="0" err="1" smtClean="0"/>
              <a:t>BorderLayout</a:t>
            </a:r>
            <a:r>
              <a:rPr lang="en-US" sz="2400" b="1" dirty="0" smtClean="0"/>
              <a:t>() </a:t>
            </a:r>
            <a:r>
              <a:rPr lang="en-US" sz="2400" dirty="0" smtClean="0"/>
              <a:t>– components added at compass positions (north, south, east, west, center);</a:t>
            </a:r>
          </a:p>
          <a:p>
            <a:pPr lvl="1" eaLnBrk="1" hangingPunct="1">
              <a:lnSpc>
                <a:spcPct val="90000"/>
              </a:lnSpc>
            </a:pPr>
            <a:r>
              <a:rPr lang="en-US" sz="2400" b="1" dirty="0" err="1" smtClean="0"/>
              <a:t>FlowLayout</a:t>
            </a:r>
            <a:r>
              <a:rPr lang="en-US" sz="2400" b="1" dirty="0" smtClean="0"/>
              <a:t>()</a:t>
            </a:r>
            <a:r>
              <a:rPr lang="en-US" sz="2400" dirty="0" smtClean="0"/>
              <a:t> – components are added left</a:t>
            </a:r>
            <a:r>
              <a:rPr lang="en-US" sz="2400" dirty="0" smtClean="0">
                <a:sym typeface="Symbol" pitchFamily="18" charset="2"/>
              </a:rPr>
              <a:t>-to-r</a:t>
            </a:r>
            <a:r>
              <a:rPr lang="en-US" sz="2400" dirty="0" smtClean="0"/>
              <a:t>ight, top-to-bottom;</a:t>
            </a:r>
          </a:p>
          <a:p>
            <a:pPr lvl="1" eaLnBrk="1" hangingPunct="1">
              <a:lnSpc>
                <a:spcPct val="90000"/>
              </a:lnSpc>
            </a:pPr>
            <a:r>
              <a:rPr lang="en-US" sz="2400" b="1" dirty="0" err="1" smtClean="0"/>
              <a:t>BoxLayout</a:t>
            </a:r>
            <a:r>
              <a:rPr lang="en-US" sz="2400" b="1" dirty="0" smtClean="0"/>
              <a:t>()</a:t>
            </a:r>
            <a:r>
              <a:rPr lang="en-US" sz="2400" dirty="0" smtClean="0"/>
              <a:t> – components added in horizontal or vertical box;</a:t>
            </a:r>
          </a:p>
          <a:p>
            <a:pPr lvl="1" eaLnBrk="1" hangingPunct="1">
              <a:lnSpc>
                <a:spcPct val="90000"/>
              </a:lnSpc>
            </a:pPr>
            <a:r>
              <a:rPr lang="en-US" sz="2400" b="1" dirty="0" err="1" smtClean="0"/>
              <a:t>GridLayout</a:t>
            </a:r>
            <a:r>
              <a:rPr lang="en-US" sz="2400" b="1" dirty="0" smtClean="0"/>
              <a:t>(</a:t>
            </a:r>
            <a:r>
              <a:rPr lang="en-US" sz="2400" b="1" dirty="0" err="1" smtClean="0"/>
              <a:t>m,n</a:t>
            </a:r>
            <a:r>
              <a:rPr lang="en-US" sz="2400" b="1" dirty="0" smtClean="0"/>
              <a:t>)</a:t>
            </a:r>
            <a:r>
              <a:rPr lang="en-US" sz="2400" dirty="0" smtClean="0"/>
              <a:t> – components are added on a grid of </a:t>
            </a:r>
            <a:r>
              <a:rPr lang="en-US" sz="2400" dirty="0" err="1" smtClean="0"/>
              <a:t>m</a:t>
            </a:r>
            <a:r>
              <a:rPr lang="en-US" sz="2400" dirty="0" err="1" smtClean="0">
                <a:sym typeface="Symbol" pitchFamily="18" charset="2"/>
              </a:rPr>
              <a:t></a:t>
            </a:r>
            <a:r>
              <a:rPr lang="en-US" sz="2400" dirty="0" err="1" smtClean="0"/>
              <a:t>n</a:t>
            </a:r>
            <a:r>
              <a:rPr lang="en-US" sz="2400" dirty="0" smtClean="0"/>
              <a:t> equal sized cells;</a:t>
            </a:r>
          </a:p>
          <a:p>
            <a:pPr lvl="1" eaLnBrk="1" hangingPunct="1">
              <a:lnSpc>
                <a:spcPct val="90000"/>
              </a:lnSpc>
            </a:pPr>
            <a:r>
              <a:rPr lang="en-US" sz="2400" b="1" dirty="0" err="1" smtClean="0"/>
              <a:t>GridBagLayout</a:t>
            </a:r>
            <a:r>
              <a:rPr lang="en-US" sz="2400" dirty="0" smtClean="0"/>
              <a:t> – The most flexible (and complicated) layout manager.</a:t>
            </a:r>
            <a:endParaRPr lang="en-US" sz="2800"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30" name="Slide Number Placeholder 1"/>
          <p:cNvSpPr>
            <a:spLocks noGrp="1"/>
          </p:cNvSpPr>
          <p:nvPr>
            <p:ph type="sldNum" sz="quarter" idx="10"/>
          </p:nvPr>
        </p:nvSpPr>
        <p:spPr/>
        <p:txBody>
          <a:bodyPr/>
          <a:lstStyle/>
          <a:p>
            <a:fld id="{99EAEE8E-81BE-4BDC-8034-8684A137BA89}" type="slidenum">
              <a:rPr lang="en-US" smtClean="0"/>
              <a:pPr/>
              <a:t>34</a:t>
            </a:fld>
            <a:endParaRPr lang="en-US" smtClean="0"/>
          </a:p>
        </p:txBody>
      </p:sp>
      <p:sp>
        <p:nvSpPr>
          <p:cNvPr id="73731" name="Text Box 3"/>
          <p:cNvSpPr txBox="1">
            <a:spLocks noChangeArrowheads="1"/>
          </p:cNvSpPr>
          <p:nvPr/>
        </p:nvSpPr>
        <p:spPr bwMode="auto">
          <a:xfrm>
            <a:off x="152400" y="458788"/>
            <a:ext cx="7917552" cy="5109091"/>
          </a:xfrm>
          <a:prstGeom prst="rect">
            <a:avLst/>
          </a:prstGeom>
          <a:noFill/>
          <a:ln w="9525">
            <a:noFill/>
            <a:miter lim="800000"/>
            <a:headEnd/>
            <a:tailEnd/>
          </a:ln>
        </p:spPr>
        <p:txBody>
          <a:bodyPr wrap="none">
            <a:spAutoFit/>
          </a:bodyPr>
          <a:lstStyle/>
          <a:p>
            <a:r>
              <a:rPr lang="en-US" sz="1400" b="1" dirty="0" smtClean="0">
                <a:latin typeface="Courier New" pitchFamily="49" charset="0"/>
              </a:rPr>
              <a:t>package c08java.lecture_examples;</a:t>
            </a:r>
          </a:p>
          <a:p>
            <a:endParaRPr lang="en-US" sz="800" b="1" dirty="0" smtClean="0">
              <a:latin typeface="Courier New" pitchFamily="49" charset="0"/>
            </a:endParaRPr>
          </a:p>
          <a:p>
            <a:r>
              <a:rPr lang="en-US" sz="1400" b="1" dirty="0" smtClean="0">
                <a:latin typeface="Courier New" pitchFamily="49" charset="0"/>
              </a:rPr>
              <a:t>import </a:t>
            </a:r>
            <a:r>
              <a:rPr lang="en-US" sz="1400" b="1" dirty="0" err="1" smtClean="0">
                <a:latin typeface="Courier New" pitchFamily="49" charset="0"/>
              </a:rPr>
              <a:t>java.awt.BorderLayout</a:t>
            </a:r>
            <a:r>
              <a:rPr lang="en-US" sz="1400" b="1" dirty="0" smtClean="0">
                <a:latin typeface="Courier New" pitchFamily="49" charset="0"/>
              </a:rPr>
              <a:t>;</a:t>
            </a:r>
          </a:p>
          <a:p>
            <a:r>
              <a:rPr lang="en-US" sz="1400" b="1" dirty="0" smtClean="0">
                <a:latin typeface="Courier New" pitchFamily="49" charset="0"/>
              </a:rPr>
              <a:t>import </a:t>
            </a:r>
            <a:r>
              <a:rPr lang="en-US" sz="1400" b="1" dirty="0" err="1" smtClean="0">
                <a:latin typeface="Courier New" pitchFamily="49" charset="0"/>
              </a:rPr>
              <a:t>javax.swing</a:t>
            </a:r>
            <a:r>
              <a:rPr lang="en-US" sz="1400" b="1" dirty="0" smtClean="0">
                <a:latin typeface="Courier New" pitchFamily="49" charset="0"/>
              </a:rPr>
              <a:t>.*;</a:t>
            </a:r>
          </a:p>
          <a:p>
            <a:endParaRPr lang="en-US" sz="800" b="1" dirty="0" smtClean="0">
              <a:latin typeface="Courier New" pitchFamily="49" charset="0"/>
            </a:endParaRPr>
          </a:p>
          <a:p>
            <a:r>
              <a:rPr lang="en-US" sz="1400" b="1" dirty="0" smtClean="0">
                <a:latin typeface="Courier New" pitchFamily="49" charset="0"/>
              </a:rPr>
              <a:t>public class </a:t>
            </a:r>
            <a:r>
              <a:rPr lang="en-US" sz="1400" b="1" dirty="0" err="1" smtClean="0">
                <a:latin typeface="Courier New" pitchFamily="49" charset="0"/>
              </a:rPr>
              <a:t>BorderWindow</a:t>
            </a:r>
            <a:r>
              <a:rPr lang="en-US" sz="1400" b="1" dirty="0" smtClean="0">
                <a:latin typeface="Courier New" pitchFamily="49" charset="0"/>
              </a:rPr>
              <a:t> extends </a:t>
            </a:r>
            <a:r>
              <a:rPr lang="en-US" sz="1400" b="1" dirty="0" err="1" smtClean="0">
                <a:latin typeface="Courier New" pitchFamily="49" charset="0"/>
              </a:rPr>
              <a:t>JFrame</a:t>
            </a:r>
            <a:r>
              <a:rPr lang="en-US" sz="1400" b="1" dirty="0" smtClean="0">
                <a:latin typeface="Courier New" pitchFamily="49" charset="0"/>
              </a:rPr>
              <a:t> {</a:t>
            </a:r>
          </a:p>
          <a:p>
            <a:endParaRPr lang="en-US" sz="800" b="1" dirty="0" smtClean="0">
              <a:latin typeface="Courier New" pitchFamily="49" charset="0"/>
            </a:endParaRPr>
          </a:p>
          <a:p>
            <a:r>
              <a:rPr lang="en-US" sz="1400" b="1" dirty="0" smtClean="0">
                <a:latin typeface="Courier New" pitchFamily="49" charset="0"/>
              </a:rPr>
              <a:t>  public </a:t>
            </a:r>
            <a:r>
              <a:rPr lang="en-US" sz="1400" b="1" dirty="0" err="1" smtClean="0">
                <a:latin typeface="Courier New" pitchFamily="49" charset="0"/>
              </a:rPr>
              <a:t>BorderWindow</a:t>
            </a:r>
            <a:r>
              <a:rPr lang="en-US" sz="1400" b="1" dirty="0" smtClean="0">
                <a:latin typeface="Courier New" pitchFamily="49" charset="0"/>
              </a:rPr>
              <a:t>() {</a:t>
            </a:r>
          </a:p>
          <a:p>
            <a:r>
              <a:rPr lang="en-US" sz="1400" b="1" dirty="0" smtClean="0">
                <a:latin typeface="Courier New" pitchFamily="49" charset="0"/>
              </a:rPr>
              <a:t>    </a:t>
            </a:r>
            <a:r>
              <a:rPr lang="en-US" sz="1400" b="1" dirty="0" err="1" smtClean="0">
                <a:latin typeface="Courier New" pitchFamily="49" charset="0"/>
              </a:rPr>
              <a:t>setTitle</a:t>
            </a:r>
            <a:r>
              <a:rPr lang="en-US" sz="1400" b="1" dirty="0" smtClean="0">
                <a:latin typeface="Courier New" pitchFamily="49" charset="0"/>
              </a:rPr>
              <a:t>("</a:t>
            </a:r>
            <a:r>
              <a:rPr lang="en-US" sz="1400" b="1" dirty="0" err="1" smtClean="0">
                <a:latin typeface="Courier New" pitchFamily="49" charset="0"/>
              </a:rPr>
              <a:t>BorderLayout</a:t>
            </a:r>
            <a:r>
              <a:rPr lang="en-US" sz="1400" b="1" dirty="0" smtClean="0">
                <a:latin typeface="Courier New" pitchFamily="49" charset="0"/>
              </a:rPr>
              <a:t>");</a:t>
            </a:r>
          </a:p>
          <a:p>
            <a:r>
              <a:rPr lang="en-US" sz="1400" b="1" dirty="0" smtClean="0">
                <a:latin typeface="Courier New" pitchFamily="49" charset="0"/>
              </a:rPr>
              <a:t>    </a:t>
            </a:r>
            <a:r>
              <a:rPr lang="en-US" sz="1400" b="1" dirty="0" err="1" smtClean="0">
                <a:latin typeface="Courier New" pitchFamily="49" charset="0"/>
              </a:rPr>
              <a:t>setDefaultCloseOperation</a:t>
            </a:r>
            <a:r>
              <a:rPr lang="en-US" sz="1400" b="1" dirty="0" smtClean="0">
                <a:latin typeface="Courier New" pitchFamily="49" charset="0"/>
              </a:rPr>
              <a:t>(EXIT_ON_CLOSE);</a:t>
            </a:r>
          </a:p>
          <a:p>
            <a:endParaRPr lang="en-US" sz="1400" b="1" dirty="0" smtClean="0">
              <a:latin typeface="Courier New" pitchFamily="49" charset="0"/>
            </a:endParaRPr>
          </a:p>
          <a:p>
            <a:r>
              <a:rPr lang="en-US" sz="1400" b="1" dirty="0" smtClean="0">
                <a:latin typeface="Courier New" pitchFamily="49" charset="0"/>
              </a:rPr>
              <a:t>    // </a:t>
            </a:r>
            <a:r>
              <a:rPr lang="en-US" sz="1400" b="1" dirty="0" err="1" smtClean="0">
                <a:latin typeface="Courier New" pitchFamily="49" charset="0"/>
              </a:rPr>
              <a:t>setLayout</a:t>
            </a:r>
            <a:r>
              <a:rPr lang="en-US" sz="1400" b="1" dirty="0" smtClean="0">
                <a:latin typeface="Courier New" pitchFamily="49" charset="0"/>
              </a:rPr>
              <a:t>(new </a:t>
            </a:r>
            <a:r>
              <a:rPr lang="en-US" sz="1400" b="1" dirty="0" err="1" smtClean="0">
                <a:latin typeface="Courier New" pitchFamily="49" charset="0"/>
              </a:rPr>
              <a:t>BorderLayout</a:t>
            </a:r>
            <a:r>
              <a:rPr lang="en-US" sz="1400" b="1" dirty="0" smtClean="0">
                <a:latin typeface="Courier New" pitchFamily="49" charset="0"/>
              </a:rPr>
              <a:t>()); This is actually the default.</a:t>
            </a:r>
          </a:p>
          <a:p>
            <a:r>
              <a:rPr lang="en-US" sz="1400" b="1" dirty="0" smtClean="0">
                <a:latin typeface="Courier New" pitchFamily="49" charset="0"/>
              </a:rPr>
              <a:t>    add(new </a:t>
            </a:r>
            <a:r>
              <a:rPr lang="en-US" sz="1400" b="1" dirty="0" err="1" smtClean="0">
                <a:latin typeface="Courier New" pitchFamily="49" charset="0"/>
              </a:rPr>
              <a:t>JButton</a:t>
            </a:r>
            <a:r>
              <a:rPr lang="en-US" sz="1400" b="1" dirty="0" smtClean="0">
                <a:latin typeface="Courier New" pitchFamily="49" charset="0"/>
              </a:rPr>
              <a:t>("Button 1 (NORTH)"), </a:t>
            </a:r>
            <a:r>
              <a:rPr lang="en-US" sz="1400" b="1" dirty="0" err="1" smtClean="0">
                <a:latin typeface="Courier New" pitchFamily="49" charset="0"/>
              </a:rPr>
              <a:t>BorderLayout.NORTH</a:t>
            </a:r>
            <a:r>
              <a:rPr lang="en-US" sz="1400" b="1" dirty="0" smtClean="0">
                <a:latin typeface="Courier New" pitchFamily="49" charset="0"/>
              </a:rPr>
              <a:t>);</a:t>
            </a:r>
          </a:p>
          <a:p>
            <a:r>
              <a:rPr lang="en-US" sz="1400" b="1" dirty="0" smtClean="0">
                <a:latin typeface="Courier New" pitchFamily="49" charset="0"/>
              </a:rPr>
              <a:t>    add(new </a:t>
            </a:r>
            <a:r>
              <a:rPr lang="en-US" sz="1400" b="1" dirty="0" err="1" smtClean="0">
                <a:latin typeface="Courier New" pitchFamily="49" charset="0"/>
              </a:rPr>
              <a:t>JButton</a:t>
            </a:r>
            <a:r>
              <a:rPr lang="en-US" sz="1400" b="1" dirty="0" smtClean="0">
                <a:latin typeface="Courier New" pitchFamily="49" charset="0"/>
              </a:rPr>
              <a:t>("2 (CENTER)"), </a:t>
            </a:r>
            <a:r>
              <a:rPr lang="en-US" sz="1400" b="1" dirty="0" err="1" smtClean="0">
                <a:latin typeface="Courier New" pitchFamily="49" charset="0"/>
              </a:rPr>
              <a:t>BorderLayout.CENTER</a:t>
            </a:r>
            <a:r>
              <a:rPr lang="en-US" sz="1400" b="1" dirty="0" smtClean="0">
                <a:latin typeface="Courier New" pitchFamily="49" charset="0"/>
              </a:rPr>
              <a:t>);</a:t>
            </a:r>
          </a:p>
          <a:p>
            <a:r>
              <a:rPr lang="en-US" sz="1400" b="1" dirty="0" smtClean="0">
                <a:latin typeface="Courier New" pitchFamily="49" charset="0"/>
              </a:rPr>
              <a:t>    add(new </a:t>
            </a:r>
            <a:r>
              <a:rPr lang="en-US" sz="1400" b="1" dirty="0" err="1" smtClean="0">
                <a:latin typeface="Courier New" pitchFamily="49" charset="0"/>
              </a:rPr>
              <a:t>JButton</a:t>
            </a:r>
            <a:r>
              <a:rPr lang="en-US" sz="1400" b="1" dirty="0" smtClean="0">
                <a:latin typeface="Courier New" pitchFamily="49" charset="0"/>
              </a:rPr>
              <a:t>("Button 3 (WEST)"), </a:t>
            </a:r>
            <a:r>
              <a:rPr lang="en-US" sz="1400" b="1" dirty="0" err="1" smtClean="0">
                <a:latin typeface="Courier New" pitchFamily="49" charset="0"/>
              </a:rPr>
              <a:t>BorderLayout.WEST</a:t>
            </a:r>
            <a:r>
              <a:rPr lang="en-US" sz="1400" b="1" dirty="0" smtClean="0">
                <a:latin typeface="Courier New" pitchFamily="49" charset="0"/>
              </a:rPr>
              <a:t>);</a:t>
            </a:r>
          </a:p>
          <a:p>
            <a:r>
              <a:rPr lang="en-US" sz="1400" b="1" dirty="0" smtClean="0">
                <a:latin typeface="Courier New" pitchFamily="49" charset="0"/>
              </a:rPr>
              <a:t>    add(new </a:t>
            </a:r>
            <a:r>
              <a:rPr lang="en-US" sz="1400" b="1" dirty="0" err="1" smtClean="0">
                <a:latin typeface="Courier New" pitchFamily="49" charset="0"/>
              </a:rPr>
              <a:t>JButton</a:t>
            </a:r>
            <a:r>
              <a:rPr lang="en-US" sz="1400" b="1" dirty="0" smtClean="0">
                <a:latin typeface="Courier New" pitchFamily="49" charset="0"/>
              </a:rPr>
              <a:t>("Long-Named Button 4 (SOUTH)"), </a:t>
            </a:r>
            <a:r>
              <a:rPr lang="en-US" sz="1400" b="1" dirty="0" err="1" smtClean="0">
                <a:latin typeface="Courier New" pitchFamily="49" charset="0"/>
              </a:rPr>
              <a:t>BorderLayout.SOUTH</a:t>
            </a:r>
            <a:r>
              <a:rPr lang="en-US" sz="1400" b="1" dirty="0" smtClean="0">
                <a:latin typeface="Courier New" pitchFamily="49" charset="0"/>
              </a:rPr>
              <a:t>);</a:t>
            </a:r>
          </a:p>
          <a:p>
            <a:r>
              <a:rPr lang="en-US" sz="1400" b="1" dirty="0" smtClean="0">
                <a:latin typeface="Courier New" pitchFamily="49" charset="0"/>
              </a:rPr>
              <a:t>    add(new </a:t>
            </a:r>
            <a:r>
              <a:rPr lang="en-US" sz="1400" b="1" dirty="0" err="1" smtClean="0">
                <a:latin typeface="Courier New" pitchFamily="49" charset="0"/>
              </a:rPr>
              <a:t>JButton</a:t>
            </a:r>
            <a:r>
              <a:rPr lang="en-US" sz="1400" b="1" dirty="0" smtClean="0">
                <a:latin typeface="Courier New" pitchFamily="49" charset="0"/>
              </a:rPr>
              <a:t>("Button 5 (EAST)"), </a:t>
            </a:r>
            <a:r>
              <a:rPr lang="en-US" sz="1400" b="1" dirty="0" err="1" smtClean="0">
                <a:latin typeface="Courier New" pitchFamily="49" charset="0"/>
              </a:rPr>
              <a:t>BorderLayout.EAST</a:t>
            </a:r>
            <a:r>
              <a:rPr lang="en-US" sz="1400" b="1" dirty="0" smtClean="0">
                <a:latin typeface="Courier New" pitchFamily="49" charset="0"/>
              </a:rPr>
              <a:t>);</a:t>
            </a:r>
          </a:p>
          <a:p>
            <a:r>
              <a:rPr lang="en-US" sz="1400" b="1" dirty="0" smtClean="0">
                <a:latin typeface="Courier New" pitchFamily="49" charset="0"/>
              </a:rPr>
              <a:t>  }</a:t>
            </a:r>
          </a:p>
          <a:p>
            <a:endParaRPr lang="en-US" sz="800" b="1" dirty="0" smtClean="0">
              <a:latin typeface="Courier New" pitchFamily="49" charset="0"/>
            </a:endParaRPr>
          </a:p>
          <a:p>
            <a:r>
              <a:rPr lang="en-US" sz="1400" b="1" dirty="0" smtClean="0">
                <a:latin typeface="Courier New" pitchFamily="49" charset="0"/>
              </a:rPr>
              <a:t>  public static void main(String </a:t>
            </a:r>
            <a:r>
              <a:rPr lang="en-US" sz="1400" b="1" dirty="0" err="1" smtClean="0">
                <a:latin typeface="Courier New" pitchFamily="49" charset="0"/>
              </a:rPr>
              <a:t>args</a:t>
            </a:r>
            <a:r>
              <a:rPr lang="en-US" sz="1400" b="1" dirty="0" smtClean="0">
                <a:latin typeface="Courier New" pitchFamily="49" charset="0"/>
              </a:rPr>
              <a:t>[]) {</a:t>
            </a:r>
          </a:p>
          <a:p>
            <a:r>
              <a:rPr lang="en-US" sz="1400" b="1" dirty="0" smtClean="0">
                <a:latin typeface="Courier New" pitchFamily="49" charset="0"/>
              </a:rPr>
              <a:t>    </a:t>
            </a:r>
            <a:r>
              <a:rPr lang="en-US" sz="1400" b="1" dirty="0" err="1" smtClean="0">
                <a:latin typeface="Courier New" pitchFamily="49" charset="0"/>
              </a:rPr>
              <a:t>BorderWindow</a:t>
            </a:r>
            <a:r>
              <a:rPr lang="en-US" sz="1400" b="1" dirty="0" smtClean="0">
                <a:latin typeface="Courier New" pitchFamily="49" charset="0"/>
              </a:rPr>
              <a:t> controller = new </a:t>
            </a:r>
            <a:r>
              <a:rPr lang="en-US" sz="1400" b="1" dirty="0" err="1" smtClean="0">
                <a:latin typeface="Courier New" pitchFamily="49" charset="0"/>
              </a:rPr>
              <a:t>BorderWindow</a:t>
            </a:r>
            <a:r>
              <a:rPr lang="en-US" sz="1400" b="1" dirty="0" smtClean="0">
                <a:latin typeface="Courier New" pitchFamily="49" charset="0"/>
              </a:rPr>
              <a:t>();</a:t>
            </a:r>
          </a:p>
          <a:p>
            <a:r>
              <a:rPr lang="en-US" sz="1400" b="1" dirty="0" smtClean="0">
                <a:latin typeface="Courier New" pitchFamily="49" charset="0"/>
              </a:rPr>
              <a:t>    </a:t>
            </a:r>
            <a:r>
              <a:rPr lang="en-US" sz="1400" b="1" dirty="0" err="1" smtClean="0">
                <a:latin typeface="Courier New" pitchFamily="49" charset="0"/>
              </a:rPr>
              <a:t>controller.pack</a:t>
            </a:r>
            <a:r>
              <a:rPr lang="en-US" sz="1400" b="1" dirty="0" smtClean="0">
                <a:latin typeface="Courier New" pitchFamily="49" charset="0"/>
              </a:rPr>
              <a:t>();</a:t>
            </a:r>
          </a:p>
          <a:p>
            <a:r>
              <a:rPr lang="en-US" sz="1400" b="1" dirty="0" smtClean="0">
                <a:latin typeface="Courier New" pitchFamily="49" charset="0"/>
              </a:rPr>
              <a:t>    </a:t>
            </a:r>
            <a:r>
              <a:rPr lang="en-US" sz="1400" b="1" dirty="0" err="1" smtClean="0">
                <a:latin typeface="Courier New" pitchFamily="49" charset="0"/>
              </a:rPr>
              <a:t>controller.setVisible</a:t>
            </a:r>
            <a:r>
              <a:rPr lang="en-US" sz="1400" b="1" dirty="0" smtClean="0">
                <a:latin typeface="Courier New" pitchFamily="49" charset="0"/>
              </a:rPr>
              <a:t>(true);</a:t>
            </a:r>
          </a:p>
          <a:p>
            <a:r>
              <a:rPr lang="en-US" sz="1400" b="1" dirty="0" smtClean="0">
                <a:latin typeface="Courier New" pitchFamily="49" charset="0"/>
              </a:rPr>
              <a:t>  }</a:t>
            </a:r>
          </a:p>
          <a:p>
            <a:r>
              <a:rPr lang="en-US" sz="1400" b="1" dirty="0" smtClean="0">
                <a:latin typeface="Courier New" pitchFamily="49" charset="0"/>
              </a:rPr>
              <a:t>} </a:t>
            </a:r>
            <a:endParaRPr lang="en-US" sz="1400" b="1" dirty="0">
              <a:latin typeface="Courier New" pitchFamily="49" charset="0"/>
            </a:endParaRPr>
          </a:p>
        </p:txBody>
      </p:sp>
      <p:pic>
        <p:nvPicPr>
          <p:cNvPr id="1026" name="Picture 2"/>
          <p:cNvPicPr>
            <a:picLocks noChangeAspect="1" noChangeArrowheads="1"/>
          </p:cNvPicPr>
          <p:nvPr/>
        </p:nvPicPr>
        <p:blipFill>
          <a:blip r:embed="rId3" cstate="print"/>
          <a:srcRect/>
          <a:stretch>
            <a:fillRect/>
          </a:stretch>
        </p:blipFill>
        <p:spPr bwMode="auto">
          <a:xfrm>
            <a:off x="2743200" y="5553075"/>
            <a:ext cx="3362325" cy="1066800"/>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6172200" y="4410075"/>
            <a:ext cx="2695575" cy="2219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4" name="Slide Number Placeholder 1"/>
          <p:cNvSpPr>
            <a:spLocks noGrp="1"/>
          </p:cNvSpPr>
          <p:nvPr>
            <p:ph type="sldNum" sz="quarter" idx="10"/>
          </p:nvPr>
        </p:nvSpPr>
        <p:spPr/>
        <p:txBody>
          <a:bodyPr/>
          <a:lstStyle/>
          <a:p>
            <a:fld id="{FB79A11C-93B1-48A9-8944-2EB688AD4D87}" type="slidenum">
              <a:rPr lang="en-US" smtClean="0"/>
              <a:pPr/>
              <a:t>35</a:t>
            </a:fld>
            <a:endParaRPr lang="en-US" smtClean="0"/>
          </a:p>
        </p:txBody>
      </p:sp>
      <p:sp>
        <p:nvSpPr>
          <p:cNvPr id="74755" name="Text Box 2"/>
          <p:cNvSpPr txBox="1">
            <a:spLocks noChangeArrowheads="1"/>
          </p:cNvSpPr>
          <p:nvPr/>
        </p:nvSpPr>
        <p:spPr bwMode="auto">
          <a:xfrm>
            <a:off x="152400" y="457200"/>
            <a:ext cx="5017720" cy="5632311"/>
          </a:xfrm>
          <a:prstGeom prst="rect">
            <a:avLst/>
          </a:prstGeom>
          <a:noFill/>
          <a:ln w="9525">
            <a:noFill/>
            <a:miter lim="800000"/>
            <a:headEnd/>
            <a:tailEnd/>
          </a:ln>
        </p:spPr>
        <p:txBody>
          <a:bodyPr wrap="none">
            <a:spAutoFit/>
          </a:bodyPr>
          <a:lstStyle/>
          <a:p>
            <a:r>
              <a:rPr lang="en-US" sz="1400" b="1" dirty="0" smtClean="0">
                <a:latin typeface="Courier New" pitchFamily="49" charset="0"/>
              </a:rPr>
              <a:t>package c08java.lecture_examples;</a:t>
            </a:r>
          </a:p>
          <a:p>
            <a:endParaRPr lang="en-US" sz="800" b="1" dirty="0" smtClean="0">
              <a:latin typeface="Courier New" pitchFamily="49" charset="0"/>
            </a:endParaRPr>
          </a:p>
          <a:p>
            <a:r>
              <a:rPr lang="en-US" sz="1400" b="1" dirty="0" smtClean="0">
                <a:latin typeface="Courier New" pitchFamily="49" charset="0"/>
              </a:rPr>
              <a:t>import </a:t>
            </a:r>
            <a:r>
              <a:rPr lang="en-US" sz="1400" b="1" dirty="0" err="1" smtClean="0">
                <a:latin typeface="Courier New" pitchFamily="49" charset="0"/>
              </a:rPr>
              <a:t>java.awt.FlowLayout</a:t>
            </a:r>
            <a:r>
              <a:rPr lang="en-US" sz="1400" b="1" dirty="0" smtClean="0">
                <a:latin typeface="Courier New" pitchFamily="49" charset="0"/>
              </a:rPr>
              <a:t>;</a:t>
            </a:r>
          </a:p>
          <a:p>
            <a:endParaRPr lang="en-US" sz="800" b="1" dirty="0" smtClean="0">
              <a:latin typeface="Courier New" pitchFamily="49" charset="0"/>
            </a:endParaRPr>
          </a:p>
          <a:p>
            <a:r>
              <a:rPr lang="en-US" sz="1400" b="1" dirty="0" smtClean="0">
                <a:latin typeface="Courier New" pitchFamily="49" charset="0"/>
              </a:rPr>
              <a:t>import </a:t>
            </a:r>
            <a:r>
              <a:rPr lang="en-US" sz="1400" b="1" dirty="0" err="1" smtClean="0">
                <a:latin typeface="Courier New" pitchFamily="49" charset="0"/>
              </a:rPr>
              <a:t>javax.swing.JButton</a:t>
            </a:r>
            <a:r>
              <a:rPr lang="en-US" sz="1400" b="1" dirty="0" smtClean="0">
                <a:latin typeface="Courier New" pitchFamily="49" charset="0"/>
              </a:rPr>
              <a:t>;</a:t>
            </a:r>
          </a:p>
          <a:p>
            <a:r>
              <a:rPr lang="en-US" sz="1400" b="1" dirty="0" smtClean="0">
                <a:latin typeface="Courier New" pitchFamily="49" charset="0"/>
              </a:rPr>
              <a:t>import </a:t>
            </a:r>
            <a:r>
              <a:rPr lang="en-US" sz="1400" b="1" dirty="0" err="1" smtClean="0">
                <a:latin typeface="Courier New" pitchFamily="49" charset="0"/>
              </a:rPr>
              <a:t>javax.swing.JFrame</a:t>
            </a:r>
            <a:r>
              <a:rPr lang="en-US" sz="1400" b="1" dirty="0" smtClean="0">
                <a:latin typeface="Courier New" pitchFamily="49" charset="0"/>
              </a:rPr>
              <a:t>;</a:t>
            </a:r>
          </a:p>
          <a:p>
            <a:endParaRPr lang="en-US" sz="800" b="1" dirty="0" smtClean="0">
              <a:latin typeface="Courier New" pitchFamily="49" charset="0"/>
            </a:endParaRPr>
          </a:p>
          <a:p>
            <a:r>
              <a:rPr lang="en-US" sz="1400" b="1" dirty="0" smtClean="0">
                <a:latin typeface="Courier New" pitchFamily="49" charset="0"/>
              </a:rPr>
              <a:t>public class </a:t>
            </a:r>
            <a:r>
              <a:rPr lang="en-US" sz="1400" b="1" dirty="0" err="1" smtClean="0">
                <a:latin typeface="Courier New" pitchFamily="49" charset="0"/>
              </a:rPr>
              <a:t>FlowWindow</a:t>
            </a:r>
            <a:r>
              <a:rPr lang="en-US" sz="1400" b="1" dirty="0" smtClean="0">
                <a:latin typeface="Courier New" pitchFamily="49" charset="0"/>
              </a:rPr>
              <a:t> extends </a:t>
            </a:r>
            <a:r>
              <a:rPr lang="en-US" sz="1400" b="1" dirty="0" err="1" smtClean="0">
                <a:latin typeface="Courier New" pitchFamily="49" charset="0"/>
              </a:rPr>
              <a:t>JFrame</a:t>
            </a:r>
            <a:r>
              <a:rPr lang="en-US" sz="1400" b="1" dirty="0" smtClean="0">
                <a:latin typeface="Courier New" pitchFamily="49" charset="0"/>
              </a:rPr>
              <a:t> {</a:t>
            </a:r>
          </a:p>
          <a:p>
            <a:endParaRPr lang="en-US" sz="800" b="1" dirty="0" smtClean="0">
              <a:latin typeface="Courier New" pitchFamily="49" charset="0"/>
            </a:endParaRPr>
          </a:p>
          <a:p>
            <a:r>
              <a:rPr lang="en-US" sz="1400" b="1" dirty="0" smtClean="0">
                <a:latin typeface="Courier New" pitchFamily="49" charset="0"/>
              </a:rPr>
              <a:t>  public </a:t>
            </a:r>
            <a:r>
              <a:rPr lang="en-US" sz="1400" b="1" dirty="0" err="1" smtClean="0">
                <a:latin typeface="Courier New" pitchFamily="49" charset="0"/>
              </a:rPr>
              <a:t>FlowWindow</a:t>
            </a:r>
            <a:r>
              <a:rPr lang="en-US" sz="1400" b="1" dirty="0" smtClean="0">
                <a:latin typeface="Courier New" pitchFamily="49" charset="0"/>
              </a:rPr>
              <a:t>() {</a:t>
            </a:r>
          </a:p>
          <a:p>
            <a:r>
              <a:rPr lang="en-US" sz="1400" b="1" dirty="0" smtClean="0">
                <a:latin typeface="Courier New" pitchFamily="49" charset="0"/>
              </a:rPr>
              <a:t>    </a:t>
            </a:r>
            <a:r>
              <a:rPr lang="en-US" sz="1400" b="1" dirty="0" err="1" smtClean="0">
                <a:latin typeface="Courier New" pitchFamily="49" charset="0"/>
              </a:rPr>
              <a:t>setTitle</a:t>
            </a:r>
            <a:r>
              <a:rPr lang="en-US" sz="1400" b="1" dirty="0" smtClean="0">
                <a:latin typeface="Courier New" pitchFamily="49" charset="0"/>
              </a:rPr>
              <a:t>("</a:t>
            </a:r>
            <a:r>
              <a:rPr lang="en-US" sz="1400" b="1" dirty="0" err="1" smtClean="0">
                <a:latin typeface="Courier New" pitchFamily="49" charset="0"/>
              </a:rPr>
              <a:t>FlowLayout</a:t>
            </a:r>
            <a:r>
              <a:rPr lang="en-US" sz="1400" b="1" dirty="0" smtClean="0">
                <a:latin typeface="Courier New" pitchFamily="49" charset="0"/>
              </a:rPr>
              <a:t>");</a:t>
            </a:r>
          </a:p>
          <a:p>
            <a:r>
              <a:rPr lang="en-US" sz="1400" b="1" dirty="0" smtClean="0">
                <a:latin typeface="Courier New" pitchFamily="49" charset="0"/>
              </a:rPr>
              <a:t>    </a:t>
            </a:r>
            <a:r>
              <a:rPr lang="en-US" sz="1400" b="1" dirty="0" err="1" smtClean="0">
                <a:latin typeface="Courier New" pitchFamily="49" charset="0"/>
              </a:rPr>
              <a:t>setDefaultCloseOperation</a:t>
            </a:r>
            <a:r>
              <a:rPr lang="en-US" sz="1400" b="1" dirty="0" smtClean="0">
                <a:latin typeface="Courier New" pitchFamily="49" charset="0"/>
              </a:rPr>
              <a:t>(EXIT_ON_CLOSE);</a:t>
            </a:r>
          </a:p>
          <a:p>
            <a:endParaRPr lang="en-US" sz="1400" b="1" dirty="0" smtClean="0">
              <a:latin typeface="Courier New" pitchFamily="49" charset="0"/>
            </a:endParaRPr>
          </a:p>
          <a:p>
            <a:r>
              <a:rPr lang="en-US" sz="1400" b="1" dirty="0" smtClean="0">
                <a:latin typeface="Courier New" pitchFamily="49" charset="0"/>
              </a:rPr>
              <a:t>    </a:t>
            </a:r>
            <a:r>
              <a:rPr lang="en-US" sz="1400" b="1" dirty="0" err="1" smtClean="0">
                <a:latin typeface="Courier New" pitchFamily="49" charset="0"/>
              </a:rPr>
              <a:t>setLayout</a:t>
            </a:r>
            <a:r>
              <a:rPr lang="en-US" sz="1400" b="1" dirty="0" smtClean="0">
                <a:latin typeface="Courier New" pitchFamily="49" charset="0"/>
              </a:rPr>
              <a:t>(new </a:t>
            </a:r>
            <a:r>
              <a:rPr lang="en-US" sz="1400" b="1" dirty="0" err="1" smtClean="0">
                <a:latin typeface="Courier New" pitchFamily="49" charset="0"/>
              </a:rPr>
              <a:t>FlowLayout</a:t>
            </a:r>
            <a:r>
              <a:rPr lang="en-US" sz="1400" b="1" dirty="0" smtClean="0">
                <a:latin typeface="Courier New" pitchFamily="49" charset="0"/>
              </a:rPr>
              <a:t>());</a:t>
            </a:r>
          </a:p>
          <a:p>
            <a:r>
              <a:rPr lang="en-US" sz="1400" b="1" dirty="0" smtClean="0">
                <a:latin typeface="Courier New" pitchFamily="49" charset="0"/>
              </a:rPr>
              <a:t>    add(new </a:t>
            </a:r>
            <a:r>
              <a:rPr lang="en-US" sz="1400" b="1" dirty="0" err="1" smtClean="0">
                <a:latin typeface="Courier New" pitchFamily="49" charset="0"/>
              </a:rPr>
              <a:t>JButton</a:t>
            </a:r>
            <a:r>
              <a:rPr lang="en-US" sz="1400" b="1" dirty="0" smtClean="0">
                <a:latin typeface="Courier New" pitchFamily="49" charset="0"/>
              </a:rPr>
              <a:t>("Button 1"));</a:t>
            </a:r>
          </a:p>
          <a:p>
            <a:r>
              <a:rPr lang="en-US" sz="1400" b="1" dirty="0" smtClean="0">
                <a:latin typeface="Courier New" pitchFamily="49" charset="0"/>
              </a:rPr>
              <a:t>    add(new </a:t>
            </a:r>
            <a:r>
              <a:rPr lang="en-US" sz="1400" b="1" dirty="0" err="1" smtClean="0">
                <a:latin typeface="Courier New" pitchFamily="49" charset="0"/>
              </a:rPr>
              <a:t>JButton</a:t>
            </a:r>
            <a:r>
              <a:rPr lang="en-US" sz="1400" b="1" dirty="0" smtClean="0">
                <a:latin typeface="Courier New" pitchFamily="49" charset="0"/>
              </a:rPr>
              <a:t>("2"));</a:t>
            </a:r>
          </a:p>
          <a:p>
            <a:r>
              <a:rPr lang="en-US" sz="1400" b="1" dirty="0" smtClean="0">
                <a:latin typeface="Courier New" pitchFamily="49" charset="0"/>
              </a:rPr>
              <a:t>    add(new </a:t>
            </a:r>
            <a:r>
              <a:rPr lang="en-US" sz="1400" b="1" dirty="0" err="1" smtClean="0">
                <a:latin typeface="Courier New" pitchFamily="49" charset="0"/>
              </a:rPr>
              <a:t>JButton</a:t>
            </a:r>
            <a:r>
              <a:rPr lang="en-US" sz="1400" b="1" dirty="0" smtClean="0">
                <a:latin typeface="Courier New" pitchFamily="49" charset="0"/>
              </a:rPr>
              <a:t>("Button 3"));</a:t>
            </a:r>
          </a:p>
          <a:p>
            <a:r>
              <a:rPr lang="en-US" sz="1400" b="1" dirty="0" smtClean="0">
                <a:latin typeface="Courier New" pitchFamily="49" charset="0"/>
              </a:rPr>
              <a:t>    add(new </a:t>
            </a:r>
            <a:r>
              <a:rPr lang="en-US" sz="1400" b="1" dirty="0" err="1" smtClean="0">
                <a:latin typeface="Courier New" pitchFamily="49" charset="0"/>
              </a:rPr>
              <a:t>JButton</a:t>
            </a:r>
            <a:r>
              <a:rPr lang="en-US" sz="1400" b="1" dirty="0" smtClean="0">
                <a:latin typeface="Courier New" pitchFamily="49" charset="0"/>
              </a:rPr>
              <a:t>("Long-Named Button 4"));</a:t>
            </a:r>
          </a:p>
          <a:p>
            <a:r>
              <a:rPr lang="en-US" sz="1400" b="1" dirty="0" smtClean="0">
                <a:latin typeface="Courier New" pitchFamily="49" charset="0"/>
              </a:rPr>
              <a:t>    add(new </a:t>
            </a:r>
            <a:r>
              <a:rPr lang="en-US" sz="1400" b="1" dirty="0" err="1" smtClean="0">
                <a:latin typeface="Courier New" pitchFamily="49" charset="0"/>
              </a:rPr>
              <a:t>JButton</a:t>
            </a:r>
            <a:r>
              <a:rPr lang="en-US" sz="1400" b="1" dirty="0" smtClean="0">
                <a:latin typeface="Courier New" pitchFamily="49" charset="0"/>
              </a:rPr>
              <a:t>("Button 5"));</a:t>
            </a:r>
          </a:p>
          <a:p>
            <a:r>
              <a:rPr lang="en-US" sz="1400" b="1" dirty="0" smtClean="0">
                <a:latin typeface="Courier New" pitchFamily="49" charset="0"/>
              </a:rPr>
              <a:t>  }</a:t>
            </a:r>
          </a:p>
          <a:p>
            <a:endParaRPr lang="en-US" sz="800" b="1" dirty="0" smtClean="0">
              <a:latin typeface="Courier New" pitchFamily="49" charset="0"/>
            </a:endParaRPr>
          </a:p>
          <a:p>
            <a:r>
              <a:rPr lang="en-US" sz="1400" b="1" dirty="0" smtClean="0">
                <a:latin typeface="Courier New" pitchFamily="49" charset="0"/>
              </a:rPr>
              <a:t>  public static void main(String </a:t>
            </a:r>
            <a:r>
              <a:rPr lang="en-US" sz="1400" b="1" dirty="0" err="1" smtClean="0">
                <a:latin typeface="Courier New" pitchFamily="49" charset="0"/>
              </a:rPr>
              <a:t>args</a:t>
            </a:r>
            <a:r>
              <a:rPr lang="en-US" sz="1400" b="1" dirty="0" smtClean="0">
                <a:latin typeface="Courier New" pitchFamily="49" charset="0"/>
              </a:rPr>
              <a:t>[]) {</a:t>
            </a:r>
          </a:p>
          <a:p>
            <a:r>
              <a:rPr lang="en-US" sz="1400" b="1" dirty="0" smtClean="0">
                <a:latin typeface="Courier New" pitchFamily="49" charset="0"/>
              </a:rPr>
              <a:t>    </a:t>
            </a:r>
            <a:r>
              <a:rPr lang="en-US" sz="1400" b="1" dirty="0" err="1" smtClean="0">
                <a:latin typeface="Courier New" pitchFamily="49" charset="0"/>
              </a:rPr>
              <a:t>FlowWindow</a:t>
            </a:r>
            <a:r>
              <a:rPr lang="en-US" sz="1400" b="1" dirty="0" smtClean="0">
                <a:latin typeface="Courier New" pitchFamily="49" charset="0"/>
              </a:rPr>
              <a:t> controller = new </a:t>
            </a:r>
            <a:r>
              <a:rPr lang="en-US" sz="1400" b="1" dirty="0" err="1" smtClean="0">
                <a:latin typeface="Courier New" pitchFamily="49" charset="0"/>
              </a:rPr>
              <a:t>FlowWindow</a:t>
            </a:r>
            <a:r>
              <a:rPr lang="en-US" sz="1400" b="1" dirty="0" smtClean="0">
                <a:latin typeface="Courier New" pitchFamily="49" charset="0"/>
              </a:rPr>
              <a:t>();</a:t>
            </a:r>
          </a:p>
          <a:p>
            <a:r>
              <a:rPr lang="en-US" sz="1400" b="1" dirty="0" smtClean="0">
                <a:latin typeface="Courier New" pitchFamily="49" charset="0"/>
              </a:rPr>
              <a:t>    </a:t>
            </a:r>
            <a:r>
              <a:rPr lang="en-US" sz="1400" b="1" dirty="0" err="1" smtClean="0">
                <a:latin typeface="Courier New" pitchFamily="49" charset="0"/>
              </a:rPr>
              <a:t>controller.pack</a:t>
            </a:r>
            <a:r>
              <a:rPr lang="en-US" sz="1400" b="1" dirty="0" smtClean="0">
                <a:latin typeface="Courier New" pitchFamily="49" charset="0"/>
              </a:rPr>
              <a:t>();</a:t>
            </a:r>
          </a:p>
          <a:p>
            <a:r>
              <a:rPr lang="en-US" sz="1400" b="1" dirty="0" smtClean="0">
                <a:latin typeface="Courier New" pitchFamily="49" charset="0"/>
              </a:rPr>
              <a:t>    </a:t>
            </a:r>
            <a:r>
              <a:rPr lang="en-US" sz="1400" b="1" dirty="0" err="1" smtClean="0">
                <a:latin typeface="Courier New" pitchFamily="49" charset="0"/>
              </a:rPr>
              <a:t>controller.setVisible</a:t>
            </a:r>
            <a:r>
              <a:rPr lang="en-US" sz="1400" b="1" dirty="0" smtClean="0">
                <a:latin typeface="Courier New" pitchFamily="49" charset="0"/>
              </a:rPr>
              <a:t>(true);</a:t>
            </a:r>
          </a:p>
          <a:p>
            <a:r>
              <a:rPr lang="en-US" sz="1400" b="1" dirty="0" smtClean="0">
                <a:latin typeface="Courier New" pitchFamily="49" charset="0"/>
              </a:rPr>
              <a:t>  }</a:t>
            </a:r>
          </a:p>
          <a:p>
            <a:r>
              <a:rPr lang="en-US" sz="1400" b="1" dirty="0" smtClean="0">
                <a:latin typeface="Courier New" pitchFamily="49" charset="0"/>
              </a:rPr>
              <a:t>}</a:t>
            </a:r>
            <a:endParaRPr lang="en-US" sz="1400" b="1" dirty="0">
              <a:latin typeface="Courier New" pitchFamily="49" charset="0"/>
            </a:endParaRPr>
          </a:p>
        </p:txBody>
      </p:sp>
      <p:pic>
        <p:nvPicPr>
          <p:cNvPr id="2050" name="Picture 2"/>
          <p:cNvPicPr>
            <a:picLocks noChangeAspect="1" noChangeArrowheads="1"/>
          </p:cNvPicPr>
          <p:nvPr/>
        </p:nvPicPr>
        <p:blipFill>
          <a:blip r:embed="rId3" cstate="print"/>
          <a:srcRect/>
          <a:stretch>
            <a:fillRect/>
          </a:stretch>
        </p:blipFill>
        <p:spPr bwMode="auto">
          <a:xfrm>
            <a:off x="2200275" y="5810250"/>
            <a:ext cx="4552950" cy="666750"/>
          </a:xfrm>
          <a:prstGeom prst="rect">
            <a:avLst/>
          </a:prstGeom>
          <a:noFill/>
          <a:ln w="9525">
            <a:noFill/>
            <a:miter lim="800000"/>
            <a:headEnd/>
            <a:tailEnd/>
          </a:ln>
        </p:spPr>
      </p:pic>
      <p:pic>
        <p:nvPicPr>
          <p:cNvPr id="2051" name="Picture 3"/>
          <p:cNvPicPr>
            <a:picLocks noChangeAspect="1" noChangeArrowheads="1"/>
          </p:cNvPicPr>
          <p:nvPr/>
        </p:nvPicPr>
        <p:blipFill>
          <a:blip r:embed="rId4" cstate="print"/>
          <a:srcRect/>
          <a:stretch>
            <a:fillRect/>
          </a:stretch>
        </p:blipFill>
        <p:spPr bwMode="auto">
          <a:xfrm>
            <a:off x="6905625" y="4876800"/>
            <a:ext cx="1704975" cy="1609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4502889-87C9-4036-9994-E3CDC384CFF9}" type="slidenum">
              <a:rPr lang="en-US"/>
              <a:pPr/>
              <a:t>36</a:t>
            </a:fld>
            <a:endParaRPr lang="en-US"/>
          </a:p>
        </p:txBody>
      </p:sp>
      <p:sp>
        <p:nvSpPr>
          <p:cNvPr id="241666" name="Rectangle 2"/>
          <p:cNvSpPr>
            <a:spLocks noGrp="1" noChangeArrowheads="1"/>
          </p:cNvSpPr>
          <p:nvPr>
            <p:ph type="title"/>
          </p:nvPr>
        </p:nvSpPr>
        <p:spPr/>
        <p:txBody>
          <a:bodyPr/>
          <a:lstStyle/>
          <a:p>
            <a:r>
              <a:rPr lang="en-US" dirty="0" smtClean="0"/>
              <a:t>Iteration 3</a:t>
            </a:r>
            <a:endParaRPr lang="en-US" dirty="0"/>
          </a:p>
        </p:txBody>
      </p:sp>
      <p:sp>
        <p:nvSpPr>
          <p:cNvPr id="241667" name="Rectangle 3"/>
          <p:cNvSpPr>
            <a:spLocks noGrp="1" noChangeArrowheads="1"/>
          </p:cNvSpPr>
          <p:nvPr>
            <p:ph type="body" idx="1"/>
          </p:nvPr>
        </p:nvSpPr>
        <p:spPr>
          <a:xfrm>
            <a:off x="457200" y="1600200"/>
            <a:ext cx="8305800" cy="4114800"/>
          </a:xfrm>
        </p:spPr>
        <p:txBody>
          <a:bodyPr/>
          <a:lstStyle/>
          <a:p>
            <a:r>
              <a:rPr lang="en-US" dirty="0" smtClean="0"/>
              <a:t>Analysis</a:t>
            </a:r>
          </a:p>
          <a:p>
            <a:endParaRPr lang="en-US" dirty="0" smtClean="0"/>
          </a:p>
          <a:p>
            <a:r>
              <a:rPr lang="en-US" dirty="0" smtClean="0"/>
              <a:t>Design</a:t>
            </a:r>
          </a:p>
          <a:p>
            <a:endParaRPr lang="en-US" dirty="0" smtClean="0"/>
          </a:p>
          <a:p>
            <a:r>
              <a:rPr lang="en-US" dirty="0" smtClean="0"/>
              <a:t>Implementation</a:t>
            </a:r>
          </a:p>
          <a:p>
            <a:endParaRPr lang="en-US" dirty="0" smtClean="0"/>
          </a:p>
          <a:p>
            <a:r>
              <a:rPr lang="en-US" dirty="0" smtClean="0"/>
              <a:t>Test</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5562600" y="609600"/>
            <a:ext cx="2933700" cy="3524250"/>
          </a:xfrm>
          <a:prstGeom prst="rect">
            <a:avLst/>
          </a:prstGeom>
          <a:noFill/>
          <a:ln w="9525">
            <a:noFill/>
            <a:miter lim="800000"/>
            <a:headEnd/>
            <a:tailEnd/>
          </a:ln>
        </p:spPr>
      </p:pic>
      <p:sp>
        <p:nvSpPr>
          <p:cNvPr id="71682" name="Slide Number Placeholder 2"/>
          <p:cNvSpPr>
            <a:spLocks noGrp="1"/>
          </p:cNvSpPr>
          <p:nvPr>
            <p:ph type="sldNum" sz="quarter" idx="10"/>
          </p:nvPr>
        </p:nvSpPr>
        <p:spPr/>
        <p:txBody>
          <a:bodyPr/>
          <a:lstStyle/>
          <a:p>
            <a:fld id="{E227D16B-97FC-4A8B-BAFD-DEC1D1015DE8}" type="slidenum">
              <a:rPr lang="en-US" smtClean="0"/>
              <a:pPr/>
              <a:t>37</a:t>
            </a:fld>
            <a:endParaRPr lang="en-US" smtClean="0"/>
          </a:p>
        </p:txBody>
      </p:sp>
      <p:sp>
        <p:nvSpPr>
          <p:cNvPr id="71684" name="Rectangle 2"/>
          <p:cNvSpPr>
            <a:spLocks noGrp="1" noChangeArrowheads="1"/>
          </p:cNvSpPr>
          <p:nvPr>
            <p:ph type="title"/>
          </p:nvPr>
        </p:nvSpPr>
        <p:spPr/>
        <p:txBody>
          <a:bodyPr/>
          <a:lstStyle/>
          <a:p>
            <a:pPr eaLnBrk="1" hangingPunct="1"/>
            <a:r>
              <a:rPr lang="en-US" smtClean="0"/>
              <a:t>Containment</a:t>
            </a:r>
          </a:p>
        </p:txBody>
      </p:sp>
      <p:sp>
        <p:nvSpPr>
          <p:cNvPr id="71685" name="AutoShape 4"/>
          <p:cNvSpPr>
            <a:spLocks noChangeArrowheads="1"/>
          </p:cNvSpPr>
          <p:nvPr/>
        </p:nvSpPr>
        <p:spPr bwMode="auto">
          <a:xfrm>
            <a:off x="1828800" y="2057400"/>
            <a:ext cx="1676400" cy="685800"/>
          </a:xfrm>
          <a:prstGeom prst="flowChartProcess">
            <a:avLst/>
          </a:prstGeom>
          <a:solidFill>
            <a:schemeClr val="bg1"/>
          </a:solidFill>
          <a:ln w="9525">
            <a:solidFill>
              <a:schemeClr val="tx1"/>
            </a:solidFill>
            <a:miter lim="800000"/>
            <a:headEnd/>
            <a:tailEnd/>
          </a:ln>
        </p:spPr>
        <p:txBody>
          <a:bodyPr wrap="none" anchor="ctr"/>
          <a:lstStyle/>
          <a:p>
            <a:pPr algn="ctr"/>
            <a:r>
              <a:rPr lang="en-US" b="1" dirty="0" smtClean="0">
                <a:latin typeface="Courier New" pitchFamily="49" charset="0"/>
              </a:rPr>
              <a:t>application</a:t>
            </a:r>
            <a:endParaRPr lang="en-US" b="1" dirty="0">
              <a:latin typeface="Courier New" pitchFamily="49" charset="0"/>
            </a:endParaRPr>
          </a:p>
          <a:p>
            <a:pPr algn="ctr"/>
            <a:r>
              <a:rPr lang="en-US" b="1" dirty="0">
                <a:latin typeface="Times New Roman" pitchFamily="18" charset="0"/>
              </a:rPr>
              <a:t> </a:t>
            </a:r>
            <a:r>
              <a:rPr lang="en-US" sz="1600" b="1" dirty="0">
                <a:latin typeface="Times New Roman" pitchFamily="18" charset="0"/>
              </a:rPr>
              <a:t>(a </a:t>
            </a:r>
            <a:r>
              <a:rPr lang="en-US" sz="1600" b="1" dirty="0" err="1">
                <a:latin typeface="Courier New" pitchFamily="49" charset="0"/>
              </a:rPr>
              <a:t>JFrame</a:t>
            </a:r>
            <a:r>
              <a:rPr lang="en-US" sz="1600" b="1" dirty="0">
                <a:latin typeface="Times New Roman" pitchFamily="18" charset="0"/>
              </a:rPr>
              <a:t>)</a:t>
            </a:r>
          </a:p>
        </p:txBody>
      </p:sp>
      <p:sp>
        <p:nvSpPr>
          <p:cNvPr id="71687" name="AutoShape 6"/>
          <p:cNvSpPr>
            <a:spLocks noChangeArrowheads="1"/>
          </p:cNvSpPr>
          <p:nvPr/>
        </p:nvSpPr>
        <p:spPr bwMode="auto">
          <a:xfrm>
            <a:off x="3048000" y="3581400"/>
            <a:ext cx="1905000" cy="685800"/>
          </a:xfrm>
          <a:prstGeom prst="flowChartProcess">
            <a:avLst/>
          </a:prstGeom>
          <a:solidFill>
            <a:schemeClr val="bg1"/>
          </a:solidFill>
          <a:ln w="9525">
            <a:solidFill>
              <a:schemeClr val="tx1"/>
            </a:solidFill>
            <a:miter lim="800000"/>
            <a:headEnd/>
            <a:tailEnd/>
          </a:ln>
        </p:spPr>
        <p:txBody>
          <a:bodyPr wrap="none" anchor="ctr"/>
          <a:lstStyle/>
          <a:p>
            <a:pPr algn="ctr"/>
            <a:r>
              <a:rPr lang="en-US" b="1" dirty="0" err="1" smtClean="0">
                <a:latin typeface="Courier New" pitchFamily="49" charset="0"/>
              </a:rPr>
              <a:t>controlPanel</a:t>
            </a:r>
            <a:endParaRPr lang="en-US" b="1" dirty="0">
              <a:latin typeface="Courier New" pitchFamily="49" charset="0"/>
            </a:endParaRPr>
          </a:p>
          <a:p>
            <a:pPr algn="ctr"/>
            <a:r>
              <a:rPr lang="en-US" b="1" dirty="0">
                <a:latin typeface="Times New Roman" pitchFamily="18" charset="0"/>
              </a:rPr>
              <a:t> </a:t>
            </a:r>
            <a:r>
              <a:rPr lang="en-US" sz="1600" b="1" dirty="0">
                <a:latin typeface="Times New Roman" pitchFamily="18" charset="0"/>
              </a:rPr>
              <a:t>(a </a:t>
            </a:r>
            <a:r>
              <a:rPr lang="en-US" sz="1600" b="1" dirty="0" err="1">
                <a:latin typeface="Courier New" pitchFamily="49" charset="0"/>
              </a:rPr>
              <a:t>JPanel</a:t>
            </a:r>
            <a:r>
              <a:rPr lang="en-US" sz="1600" b="1" dirty="0">
                <a:latin typeface="Times New Roman" pitchFamily="18" charset="0"/>
              </a:rPr>
              <a:t>)</a:t>
            </a:r>
            <a:endParaRPr lang="en-US" sz="2400" b="1" dirty="0">
              <a:latin typeface="Times New Roman" pitchFamily="18" charset="0"/>
            </a:endParaRPr>
          </a:p>
        </p:txBody>
      </p:sp>
      <p:sp>
        <p:nvSpPr>
          <p:cNvPr id="71688" name="AutoShape 7"/>
          <p:cNvSpPr>
            <a:spLocks noChangeArrowheads="1"/>
          </p:cNvSpPr>
          <p:nvPr/>
        </p:nvSpPr>
        <p:spPr bwMode="auto">
          <a:xfrm>
            <a:off x="457200" y="3581400"/>
            <a:ext cx="1981200" cy="685800"/>
          </a:xfrm>
          <a:prstGeom prst="flowChartProcess">
            <a:avLst/>
          </a:prstGeom>
          <a:solidFill>
            <a:schemeClr val="bg1"/>
          </a:solidFill>
          <a:ln w="9525">
            <a:solidFill>
              <a:schemeClr val="tx1"/>
            </a:solidFill>
            <a:miter lim="800000"/>
            <a:headEnd/>
            <a:tailEnd/>
          </a:ln>
        </p:spPr>
        <p:txBody>
          <a:bodyPr wrap="none" anchor="ctr"/>
          <a:lstStyle/>
          <a:p>
            <a:pPr algn="ctr"/>
            <a:r>
              <a:rPr lang="en-US" b="1" dirty="0" err="1" smtClean="0">
                <a:latin typeface="Courier New" pitchFamily="49" charset="0"/>
              </a:rPr>
              <a:t>shakerPanel</a:t>
            </a:r>
            <a:endParaRPr lang="en-US" b="1" dirty="0">
              <a:latin typeface="Courier New" pitchFamily="49" charset="0"/>
            </a:endParaRPr>
          </a:p>
          <a:p>
            <a:pPr algn="ctr"/>
            <a:r>
              <a:rPr lang="en-US" b="1" dirty="0">
                <a:latin typeface="Times New Roman" pitchFamily="18" charset="0"/>
              </a:rPr>
              <a:t> </a:t>
            </a:r>
            <a:r>
              <a:rPr lang="en-US" sz="1600" b="1" dirty="0">
                <a:latin typeface="Times New Roman" pitchFamily="18" charset="0"/>
              </a:rPr>
              <a:t>(a </a:t>
            </a:r>
            <a:r>
              <a:rPr lang="en-US" sz="1600" b="1" dirty="0" err="1">
                <a:latin typeface="Courier New" pitchFamily="49" charset="0"/>
              </a:rPr>
              <a:t>JPanel</a:t>
            </a:r>
            <a:r>
              <a:rPr lang="en-US" sz="1600" b="1" dirty="0">
                <a:latin typeface="Times New Roman" pitchFamily="18" charset="0"/>
              </a:rPr>
              <a:t>)</a:t>
            </a:r>
            <a:endParaRPr lang="en-US" sz="2400" b="1" dirty="0">
              <a:latin typeface="Times New Roman" pitchFamily="18" charset="0"/>
            </a:endParaRPr>
          </a:p>
        </p:txBody>
      </p:sp>
      <p:sp>
        <p:nvSpPr>
          <p:cNvPr id="71689" name="AutoShape 8"/>
          <p:cNvSpPr>
            <a:spLocks noChangeArrowheads="1"/>
          </p:cNvSpPr>
          <p:nvPr/>
        </p:nvSpPr>
        <p:spPr bwMode="auto">
          <a:xfrm>
            <a:off x="3962400" y="5410200"/>
            <a:ext cx="1600200" cy="685800"/>
          </a:xfrm>
          <a:prstGeom prst="flowChartProcess">
            <a:avLst/>
          </a:prstGeom>
          <a:solidFill>
            <a:schemeClr val="bg1"/>
          </a:solidFill>
          <a:ln w="9525">
            <a:solidFill>
              <a:schemeClr val="tx1"/>
            </a:solidFill>
            <a:miter lim="800000"/>
            <a:headEnd/>
            <a:tailEnd/>
          </a:ln>
        </p:spPr>
        <p:txBody>
          <a:bodyPr wrap="none" anchor="ctr"/>
          <a:lstStyle/>
          <a:p>
            <a:pPr algn="ctr"/>
            <a:r>
              <a:rPr lang="en-US" b="1" dirty="0" err="1" smtClean="0">
                <a:latin typeface="Courier New" pitchFamily="49" charset="0"/>
              </a:rPr>
              <a:t>shiftLabel</a:t>
            </a:r>
            <a:endParaRPr lang="en-US" b="1" dirty="0">
              <a:latin typeface="Courier New" pitchFamily="49" charset="0"/>
            </a:endParaRPr>
          </a:p>
          <a:p>
            <a:pPr algn="ctr"/>
            <a:r>
              <a:rPr lang="en-US" b="1" dirty="0">
                <a:latin typeface="Times New Roman" pitchFamily="18" charset="0"/>
              </a:rPr>
              <a:t> </a:t>
            </a:r>
            <a:r>
              <a:rPr lang="en-US" sz="1600" b="1" dirty="0">
                <a:latin typeface="Times New Roman" pitchFamily="18" charset="0"/>
              </a:rPr>
              <a:t>(a </a:t>
            </a:r>
            <a:r>
              <a:rPr lang="en-US" sz="1600" b="1" dirty="0" err="1">
                <a:latin typeface="Courier New" pitchFamily="49" charset="0"/>
              </a:rPr>
              <a:t>JLabel</a:t>
            </a:r>
            <a:r>
              <a:rPr lang="en-US" sz="1600" b="1" dirty="0">
                <a:latin typeface="Times New Roman" pitchFamily="18" charset="0"/>
              </a:rPr>
              <a:t>)</a:t>
            </a:r>
            <a:endParaRPr lang="en-US" sz="2400" b="1" dirty="0">
              <a:latin typeface="Times New Roman" pitchFamily="18" charset="0"/>
            </a:endParaRPr>
          </a:p>
        </p:txBody>
      </p:sp>
      <p:sp>
        <p:nvSpPr>
          <p:cNvPr id="71690" name="AutoShape 9"/>
          <p:cNvSpPr>
            <a:spLocks noChangeArrowheads="1"/>
          </p:cNvSpPr>
          <p:nvPr/>
        </p:nvSpPr>
        <p:spPr bwMode="auto">
          <a:xfrm>
            <a:off x="5715000" y="5410200"/>
            <a:ext cx="2133600" cy="685800"/>
          </a:xfrm>
          <a:prstGeom prst="flowChartProcess">
            <a:avLst/>
          </a:prstGeom>
          <a:solidFill>
            <a:schemeClr val="bg1"/>
          </a:solidFill>
          <a:ln w="9525">
            <a:solidFill>
              <a:schemeClr val="tx1"/>
            </a:solidFill>
            <a:miter lim="800000"/>
            <a:headEnd/>
            <a:tailEnd/>
          </a:ln>
        </p:spPr>
        <p:txBody>
          <a:bodyPr wrap="none" anchor="ctr"/>
          <a:lstStyle/>
          <a:p>
            <a:pPr algn="ctr"/>
            <a:r>
              <a:rPr lang="en-US" b="1" dirty="0" err="1" smtClean="0">
                <a:latin typeface="Courier New" pitchFamily="49" charset="0"/>
              </a:rPr>
              <a:t>shiftField</a:t>
            </a:r>
            <a:endParaRPr lang="en-US" b="1" dirty="0">
              <a:latin typeface="Courier New" pitchFamily="49" charset="0"/>
            </a:endParaRPr>
          </a:p>
          <a:p>
            <a:pPr algn="ctr"/>
            <a:r>
              <a:rPr lang="en-US" b="1" dirty="0">
                <a:latin typeface="Times New Roman" pitchFamily="18" charset="0"/>
              </a:rPr>
              <a:t> </a:t>
            </a:r>
            <a:r>
              <a:rPr lang="en-US" sz="1600" b="1" dirty="0">
                <a:latin typeface="Times New Roman" pitchFamily="18" charset="0"/>
              </a:rPr>
              <a:t>(a </a:t>
            </a:r>
            <a:r>
              <a:rPr lang="en-US" sz="1600" b="1" dirty="0" err="1">
                <a:latin typeface="Courier New" pitchFamily="49" charset="0"/>
              </a:rPr>
              <a:t>JTextField</a:t>
            </a:r>
            <a:r>
              <a:rPr lang="en-US" sz="1600" b="1" dirty="0">
                <a:latin typeface="Times New Roman" pitchFamily="18" charset="0"/>
              </a:rPr>
              <a:t>)</a:t>
            </a:r>
            <a:endParaRPr lang="en-US" sz="2400" b="1" dirty="0">
              <a:latin typeface="Times New Roman" pitchFamily="18" charset="0"/>
            </a:endParaRPr>
          </a:p>
        </p:txBody>
      </p:sp>
      <p:cxnSp>
        <p:nvCxnSpPr>
          <p:cNvPr id="71691" name="AutoShape 10"/>
          <p:cNvCxnSpPr>
            <a:cxnSpLocks noChangeShapeType="1"/>
            <a:stCxn id="71685" idx="2"/>
            <a:endCxn id="71687" idx="0"/>
          </p:cNvCxnSpPr>
          <p:nvPr/>
        </p:nvCxnSpPr>
        <p:spPr bwMode="auto">
          <a:xfrm rot="16200000" flipH="1">
            <a:off x="2914650" y="2495550"/>
            <a:ext cx="838200" cy="1333500"/>
          </a:xfrm>
          <a:prstGeom prst="bentConnector3">
            <a:avLst>
              <a:gd name="adj1" fmla="val 50000"/>
            </a:avLst>
          </a:prstGeom>
          <a:noFill/>
          <a:ln w="9525">
            <a:solidFill>
              <a:schemeClr val="tx1"/>
            </a:solidFill>
            <a:miter lim="800000"/>
            <a:headEnd/>
            <a:tailEnd/>
          </a:ln>
        </p:spPr>
      </p:cxnSp>
      <p:cxnSp>
        <p:nvCxnSpPr>
          <p:cNvPr id="71692" name="AutoShape 11"/>
          <p:cNvCxnSpPr>
            <a:cxnSpLocks noChangeShapeType="1"/>
            <a:stCxn id="71685" idx="2"/>
            <a:endCxn id="71688" idx="0"/>
          </p:cNvCxnSpPr>
          <p:nvPr/>
        </p:nvCxnSpPr>
        <p:spPr bwMode="auto">
          <a:xfrm rot="5400000">
            <a:off x="1638300" y="2552700"/>
            <a:ext cx="838200" cy="1219200"/>
          </a:xfrm>
          <a:prstGeom prst="bentConnector3">
            <a:avLst>
              <a:gd name="adj1" fmla="val 50000"/>
            </a:avLst>
          </a:prstGeom>
          <a:noFill/>
          <a:ln w="9525">
            <a:solidFill>
              <a:schemeClr val="tx1"/>
            </a:solidFill>
            <a:miter lim="800000"/>
            <a:headEnd/>
            <a:tailEnd/>
          </a:ln>
        </p:spPr>
      </p:cxnSp>
      <p:cxnSp>
        <p:nvCxnSpPr>
          <p:cNvPr id="71693" name="AutoShape 12"/>
          <p:cNvCxnSpPr>
            <a:cxnSpLocks noChangeShapeType="1"/>
            <a:stCxn id="71687" idx="2"/>
            <a:endCxn id="71689" idx="0"/>
          </p:cNvCxnSpPr>
          <p:nvPr/>
        </p:nvCxnSpPr>
        <p:spPr bwMode="auto">
          <a:xfrm rot="16200000" flipH="1">
            <a:off x="3810000" y="4457700"/>
            <a:ext cx="1143000" cy="762000"/>
          </a:xfrm>
          <a:prstGeom prst="bentConnector3">
            <a:avLst>
              <a:gd name="adj1" fmla="val 50000"/>
            </a:avLst>
          </a:prstGeom>
          <a:noFill/>
          <a:ln w="9525">
            <a:solidFill>
              <a:schemeClr val="tx1"/>
            </a:solidFill>
            <a:miter lim="800000"/>
            <a:headEnd/>
            <a:tailEnd/>
          </a:ln>
        </p:spPr>
      </p:cxnSp>
      <p:cxnSp>
        <p:nvCxnSpPr>
          <p:cNvPr id="71694" name="AutoShape 13"/>
          <p:cNvCxnSpPr>
            <a:cxnSpLocks noChangeShapeType="1"/>
            <a:stCxn id="71687" idx="2"/>
            <a:endCxn id="71690" idx="0"/>
          </p:cNvCxnSpPr>
          <p:nvPr/>
        </p:nvCxnSpPr>
        <p:spPr bwMode="auto">
          <a:xfrm rot="16200000" flipH="1">
            <a:off x="4819650" y="3448050"/>
            <a:ext cx="1143000" cy="2781300"/>
          </a:xfrm>
          <a:prstGeom prst="bentConnector3">
            <a:avLst>
              <a:gd name="adj1" fmla="val 50000"/>
            </a:avLst>
          </a:prstGeom>
          <a:noFill/>
          <a:ln w="9525">
            <a:solidFill>
              <a:schemeClr val="tx1"/>
            </a:solidFill>
            <a:miter lim="800000"/>
            <a:headEnd/>
            <a:tailEnd/>
          </a:ln>
        </p:spPr>
      </p:cxnSp>
      <p:sp>
        <p:nvSpPr>
          <p:cNvPr id="17" name="AutoShape 8"/>
          <p:cNvSpPr>
            <a:spLocks noChangeArrowheads="1"/>
          </p:cNvSpPr>
          <p:nvPr/>
        </p:nvSpPr>
        <p:spPr bwMode="auto">
          <a:xfrm>
            <a:off x="457200" y="5410200"/>
            <a:ext cx="1600200" cy="685800"/>
          </a:xfrm>
          <a:prstGeom prst="flowChartProcess">
            <a:avLst/>
          </a:prstGeom>
          <a:solidFill>
            <a:schemeClr val="bg1"/>
          </a:solidFill>
          <a:ln w="9525">
            <a:solidFill>
              <a:schemeClr val="tx1"/>
            </a:solidFill>
            <a:miter lim="800000"/>
            <a:headEnd/>
            <a:tailEnd/>
          </a:ln>
        </p:spPr>
        <p:txBody>
          <a:bodyPr wrap="none" anchor="ctr"/>
          <a:lstStyle/>
          <a:p>
            <a:pPr algn="ctr"/>
            <a:r>
              <a:rPr lang="en-US" b="1" dirty="0" err="1" smtClean="0">
                <a:latin typeface="Courier New" pitchFamily="49" charset="0"/>
              </a:rPr>
              <a:t>startButton</a:t>
            </a:r>
            <a:endParaRPr lang="en-US" b="1" dirty="0">
              <a:latin typeface="Courier New" pitchFamily="49" charset="0"/>
            </a:endParaRPr>
          </a:p>
          <a:p>
            <a:pPr algn="ctr"/>
            <a:r>
              <a:rPr lang="en-US" b="1" dirty="0">
                <a:latin typeface="Times New Roman" pitchFamily="18" charset="0"/>
              </a:rPr>
              <a:t> </a:t>
            </a:r>
            <a:r>
              <a:rPr lang="en-US" sz="1600" b="1" dirty="0">
                <a:latin typeface="Times New Roman" pitchFamily="18" charset="0"/>
              </a:rPr>
              <a:t>(a </a:t>
            </a:r>
            <a:r>
              <a:rPr lang="en-US" sz="1600" b="1" dirty="0" err="1" smtClean="0">
                <a:latin typeface="Courier New" pitchFamily="49" charset="0"/>
              </a:rPr>
              <a:t>JButton</a:t>
            </a:r>
            <a:r>
              <a:rPr lang="en-US" sz="1600" b="1" dirty="0" smtClean="0">
                <a:latin typeface="Times New Roman" pitchFamily="18" charset="0"/>
              </a:rPr>
              <a:t>)</a:t>
            </a:r>
            <a:endParaRPr lang="en-US" sz="2400" b="1" dirty="0">
              <a:latin typeface="Times New Roman" pitchFamily="18" charset="0"/>
            </a:endParaRPr>
          </a:p>
        </p:txBody>
      </p:sp>
      <p:sp>
        <p:nvSpPr>
          <p:cNvPr id="18" name="AutoShape 9"/>
          <p:cNvSpPr>
            <a:spLocks noChangeArrowheads="1"/>
          </p:cNvSpPr>
          <p:nvPr/>
        </p:nvSpPr>
        <p:spPr bwMode="auto">
          <a:xfrm>
            <a:off x="2209800" y="5410200"/>
            <a:ext cx="1600200" cy="685800"/>
          </a:xfrm>
          <a:prstGeom prst="flowChartProcess">
            <a:avLst/>
          </a:prstGeom>
          <a:solidFill>
            <a:schemeClr val="bg1"/>
          </a:solidFill>
          <a:ln w="9525">
            <a:solidFill>
              <a:schemeClr val="tx1"/>
            </a:solidFill>
            <a:miter lim="800000"/>
            <a:headEnd/>
            <a:tailEnd/>
          </a:ln>
        </p:spPr>
        <p:txBody>
          <a:bodyPr wrap="none" anchor="ctr"/>
          <a:lstStyle/>
          <a:p>
            <a:pPr algn="ctr"/>
            <a:r>
              <a:rPr lang="en-US" b="1" dirty="0" err="1" smtClean="0">
                <a:latin typeface="Courier New" pitchFamily="49" charset="0"/>
              </a:rPr>
              <a:t>pauseButton</a:t>
            </a:r>
            <a:endParaRPr lang="en-US" b="1" dirty="0">
              <a:latin typeface="Courier New" pitchFamily="49" charset="0"/>
            </a:endParaRPr>
          </a:p>
          <a:p>
            <a:pPr algn="ctr"/>
            <a:r>
              <a:rPr lang="en-US" b="1" dirty="0">
                <a:latin typeface="Times New Roman" pitchFamily="18" charset="0"/>
              </a:rPr>
              <a:t> </a:t>
            </a:r>
            <a:r>
              <a:rPr lang="en-US" sz="1600" b="1" dirty="0">
                <a:latin typeface="Times New Roman" pitchFamily="18" charset="0"/>
              </a:rPr>
              <a:t>(a </a:t>
            </a:r>
            <a:r>
              <a:rPr lang="en-US" sz="1600" b="1" dirty="0" err="1" smtClean="0">
                <a:latin typeface="Courier New" pitchFamily="49" charset="0"/>
              </a:rPr>
              <a:t>JButton</a:t>
            </a:r>
            <a:r>
              <a:rPr lang="en-US" sz="1600" b="1" dirty="0" smtClean="0">
                <a:latin typeface="Times New Roman" pitchFamily="18" charset="0"/>
              </a:rPr>
              <a:t>)</a:t>
            </a:r>
            <a:endParaRPr lang="en-US" sz="2400" b="1" dirty="0">
              <a:latin typeface="Times New Roman" pitchFamily="18" charset="0"/>
            </a:endParaRPr>
          </a:p>
        </p:txBody>
      </p:sp>
      <p:cxnSp>
        <p:nvCxnSpPr>
          <p:cNvPr id="27" name="Elbow Connector 26"/>
          <p:cNvCxnSpPr>
            <a:stCxn id="71687" idx="2"/>
            <a:endCxn id="18" idx="0"/>
          </p:cNvCxnSpPr>
          <p:nvPr/>
        </p:nvCxnSpPr>
        <p:spPr bwMode="auto">
          <a:xfrm rot="5400000">
            <a:off x="2933700" y="4343400"/>
            <a:ext cx="1143000" cy="990600"/>
          </a:xfrm>
          <a:prstGeom prst="bentConnector3">
            <a:avLst>
              <a:gd name="adj1" fmla="val 50000"/>
            </a:avLst>
          </a:prstGeom>
          <a:solidFill>
            <a:schemeClr val="accent1"/>
          </a:solidFill>
          <a:ln w="9525" cap="flat" cmpd="sng" algn="ctr">
            <a:solidFill>
              <a:schemeClr val="tx1"/>
            </a:solidFill>
            <a:prstDash val="solid"/>
            <a:round/>
            <a:headEnd type="none" w="med" len="med"/>
            <a:tailEnd type="none" w="med" len="med"/>
          </a:ln>
          <a:effectLst/>
        </p:spPr>
      </p:cxnSp>
      <p:cxnSp>
        <p:nvCxnSpPr>
          <p:cNvPr id="28" name="Elbow Connector 27"/>
          <p:cNvCxnSpPr>
            <a:stCxn id="71687" idx="2"/>
            <a:endCxn id="17" idx="0"/>
          </p:cNvCxnSpPr>
          <p:nvPr/>
        </p:nvCxnSpPr>
        <p:spPr bwMode="auto">
          <a:xfrm rot="5400000">
            <a:off x="2057400" y="3467100"/>
            <a:ext cx="1143000" cy="2743200"/>
          </a:xfrm>
          <a:prstGeom prst="bentConnector3">
            <a:avLst>
              <a:gd name="adj1" fmla="val 50000"/>
            </a:avLst>
          </a:prstGeom>
          <a:solidFill>
            <a:schemeClr val="accent1"/>
          </a:solidFill>
          <a:ln w="9525" cap="flat" cmpd="sng" algn="ctr">
            <a:solidFill>
              <a:schemeClr val="tx1"/>
            </a:solidFill>
            <a:prstDash val="solid"/>
            <a:round/>
            <a:headEnd type="none" w="med" len="med"/>
            <a:tailEnd type="none" w="med" len="med"/>
          </a:ln>
          <a:effectLst/>
        </p:spPr>
      </p:cxnSp>
      <p:pic>
        <p:nvPicPr>
          <p:cNvPr id="19" name="Picture 2"/>
          <p:cNvPicPr>
            <a:picLocks noChangeAspect="1" noChangeArrowheads="1"/>
          </p:cNvPicPr>
          <p:nvPr/>
        </p:nvPicPr>
        <p:blipFill>
          <a:blip r:embed="rId4" cstate="print"/>
          <a:srcRect l="31169" t="34595" r="32468" b="35135"/>
          <a:stretch>
            <a:fillRect/>
          </a:stretch>
        </p:blipFill>
        <p:spPr bwMode="auto">
          <a:xfrm>
            <a:off x="5715000" y="1219200"/>
            <a:ext cx="106680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Slide Number Placeholder 3"/>
          <p:cNvSpPr>
            <a:spLocks noGrp="1"/>
          </p:cNvSpPr>
          <p:nvPr>
            <p:ph type="sldNum" sz="quarter" idx="10"/>
          </p:nvPr>
        </p:nvSpPr>
        <p:spPr/>
        <p:txBody>
          <a:bodyPr/>
          <a:lstStyle/>
          <a:p>
            <a:fld id="{E8DFF777-F612-4D50-99BE-9444A52F3F30}" type="slidenum">
              <a:rPr lang="en-US" smtClean="0"/>
              <a:pPr/>
              <a:t>38</a:t>
            </a:fld>
            <a:endParaRPr lang="en-US" smtClean="0"/>
          </a:p>
        </p:txBody>
      </p:sp>
      <p:sp>
        <p:nvSpPr>
          <p:cNvPr id="69635" name="Rectangle 2"/>
          <p:cNvSpPr>
            <a:spLocks noGrp="1" noChangeArrowheads="1"/>
          </p:cNvSpPr>
          <p:nvPr>
            <p:ph type="title"/>
          </p:nvPr>
        </p:nvSpPr>
        <p:spPr>
          <a:xfrm>
            <a:off x="457200" y="457200"/>
            <a:ext cx="8534400" cy="1066800"/>
          </a:xfrm>
        </p:spPr>
        <p:txBody>
          <a:bodyPr/>
          <a:lstStyle/>
          <a:p>
            <a:pPr eaLnBrk="1" hangingPunct="1"/>
            <a:r>
              <a:rPr lang="en-US" dirty="0" smtClean="0"/>
              <a:t>Distinguishing User Events</a:t>
            </a:r>
          </a:p>
        </p:txBody>
      </p:sp>
      <p:sp>
        <p:nvSpPr>
          <p:cNvPr id="69636" name="Rectangle 3"/>
          <p:cNvSpPr>
            <a:spLocks noGrp="1" noChangeArrowheads="1"/>
          </p:cNvSpPr>
          <p:nvPr>
            <p:ph type="body" idx="1"/>
          </p:nvPr>
        </p:nvSpPr>
        <p:spPr>
          <a:xfrm>
            <a:off x="304800" y="1600200"/>
            <a:ext cx="8686800" cy="4800600"/>
          </a:xfrm>
        </p:spPr>
        <p:txBody>
          <a:bodyPr/>
          <a:lstStyle/>
          <a:p>
            <a:pPr eaLnBrk="1" hangingPunct="1"/>
            <a:r>
              <a:rPr lang="en-US" b="1" dirty="0" err="1" smtClean="0">
                <a:latin typeface="Courier New" pitchFamily="49" charset="0"/>
                <a:cs typeface="Courier New" pitchFamily="49" charset="0"/>
              </a:rPr>
              <a:t>actionPerformed</a:t>
            </a:r>
            <a:r>
              <a:rPr lang="en-US" b="1" dirty="0" smtClean="0">
                <a:latin typeface="Courier New" pitchFamily="49" charset="0"/>
                <a:cs typeface="Courier New" pitchFamily="49" charset="0"/>
              </a:rPr>
              <a:t>()</a:t>
            </a:r>
            <a:r>
              <a:rPr lang="en-US" dirty="0" smtClean="0"/>
              <a:t> can be called to handle events generated by multiple objects.</a:t>
            </a:r>
          </a:p>
          <a:p>
            <a:pPr eaLnBrk="1" hangingPunct="1"/>
            <a:r>
              <a:rPr lang="en-US" dirty="0" smtClean="0"/>
              <a:t>To distinguish which object event to handle:</a:t>
            </a:r>
          </a:p>
          <a:p>
            <a:pPr lvl="1"/>
            <a:r>
              <a:rPr lang="en-US" dirty="0" smtClean="0"/>
              <a:t>It receives an event object from the JRE.</a:t>
            </a:r>
          </a:p>
          <a:p>
            <a:pPr lvl="1"/>
            <a:r>
              <a:rPr lang="en-US" dirty="0" smtClean="0"/>
              <a:t>The event object’s </a:t>
            </a:r>
            <a:r>
              <a:rPr lang="en-US" b="1" dirty="0" err="1" smtClean="0">
                <a:latin typeface="Courier New" pitchFamily="49" charset="0"/>
                <a:cs typeface="Courier New" pitchFamily="49" charset="0"/>
              </a:rPr>
              <a:t>getActionCommand</a:t>
            </a:r>
            <a:r>
              <a:rPr lang="en-US" b="1" dirty="0" smtClean="0">
                <a:latin typeface="Courier New" pitchFamily="49" charset="0"/>
                <a:cs typeface="Courier New" pitchFamily="49" charset="0"/>
              </a:rPr>
              <a:t>()</a:t>
            </a:r>
            <a:r>
              <a:rPr lang="en-US" dirty="0" smtClean="0"/>
              <a:t> method returns the name of the event, called an action command.</a:t>
            </a:r>
          </a:p>
          <a:p>
            <a:pPr lvl="1"/>
            <a:r>
              <a:rPr lang="en-US" dirty="0" smtClean="0"/>
              <a:t>Each GUI class has its own way to specifying the action command.</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p>
            <a:fld id="{21C86133-2983-4942-8F53-15ABFAA154A5}" type="slidenum">
              <a:rPr lang="en-US"/>
              <a:pPr/>
              <a:t>39</a:t>
            </a:fld>
            <a:endParaRPr lang="en-US"/>
          </a:p>
        </p:txBody>
      </p:sp>
      <p:sp>
        <p:nvSpPr>
          <p:cNvPr id="4" name="TextBox 3"/>
          <p:cNvSpPr txBox="1"/>
          <p:nvPr/>
        </p:nvSpPr>
        <p:spPr>
          <a:xfrm>
            <a:off x="152400" y="890587"/>
            <a:ext cx="5662127" cy="2739211"/>
          </a:xfrm>
          <a:prstGeom prst="rect">
            <a:avLst/>
          </a:prstGeom>
          <a:noFill/>
          <a:ln>
            <a:solidFill>
              <a:schemeClr val="accent1"/>
            </a:solidFill>
          </a:ln>
        </p:spPr>
        <p:txBody>
          <a:bodyPr wrap="none" rtlCol="0">
            <a:spAutoFit/>
          </a:bodyPr>
          <a:lstStyle/>
          <a:p>
            <a:r>
              <a:rPr lang="en-US" sz="1400" b="1" dirty="0" err="1" smtClean="0">
                <a:latin typeface="Courier New" pitchFamily="49" charset="0"/>
                <a:cs typeface="Courier New" pitchFamily="49" charset="0"/>
              </a:rPr>
              <a:t>JPanel</a:t>
            </a:r>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controlPanel</a:t>
            </a:r>
            <a:r>
              <a:rPr lang="en-US" sz="1400" b="1" dirty="0" smtClean="0">
                <a:latin typeface="Courier New" pitchFamily="49" charset="0"/>
                <a:cs typeface="Courier New" pitchFamily="49" charset="0"/>
              </a:rPr>
              <a:t> = new </a:t>
            </a:r>
            <a:r>
              <a:rPr lang="en-US" sz="1400" b="1" dirty="0" err="1" smtClean="0">
                <a:latin typeface="Courier New" pitchFamily="49" charset="0"/>
                <a:cs typeface="Courier New" pitchFamily="49" charset="0"/>
              </a:rPr>
              <a:t>JPanel</a:t>
            </a:r>
            <a:r>
              <a:rPr lang="en-US" sz="1400" b="1" dirty="0" smtClean="0">
                <a:latin typeface="Courier New" pitchFamily="49" charset="0"/>
                <a:cs typeface="Courier New" pitchFamily="49" charset="0"/>
              </a:rPr>
              <a:t>(new </a:t>
            </a:r>
            <a:r>
              <a:rPr lang="en-US" sz="1400" b="1" dirty="0" err="1" smtClean="0">
                <a:latin typeface="Courier New" pitchFamily="49" charset="0"/>
                <a:cs typeface="Courier New" pitchFamily="49" charset="0"/>
              </a:rPr>
              <a:t>FlowLayout</a:t>
            </a:r>
            <a:r>
              <a:rPr lang="en-US" sz="1400" b="1" dirty="0" smtClean="0">
                <a:latin typeface="Courier New" pitchFamily="49" charset="0"/>
                <a:cs typeface="Courier New" pitchFamily="49" charset="0"/>
              </a:rPr>
              <a:t>());</a:t>
            </a:r>
          </a:p>
          <a:p>
            <a:r>
              <a:rPr lang="en-US" sz="1400" b="1" dirty="0" err="1" smtClean="0">
                <a:latin typeface="Courier New" pitchFamily="49" charset="0"/>
                <a:cs typeface="Courier New" pitchFamily="49" charset="0"/>
              </a:rPr>
              <a:t>startButton</a:t>
            </a:r>
            <a:r>
              <a:rPr lang="en-US" sz="1400" b="1" dirty="0" smtClean="0">
                <a:latin typeface="Courier New" pitchFamily="49" charset="0"/>
                <a:cs typeface="Courier New" pitchFamily="49" charset="0"/>
              </a:rPr>
              <a:t> = new </a:t>
            </a:r>
            <a:r>
              <a:rPr lang="en-US" sz="1400" b="1" dirty="0" err="1" smtClean="0">
                <a:latin typeface="Courier New" pitchFamily="49" charset="0"/>
                <a:cs typeface="Courier New" pitchFamily="49" charset="0"/>
              </a:rPr>
              <a:t>JButton</a:t>
            </a:r>
            <a:r>
              <a:rPr lang="en-US" sz="1400" b="1" dirty="0" smtClean="0">
                <a:latin typeface="Courier New" pitchFamily="49" charset="0"/>
                <a:cs typeface="Courier New" pitchFamily="49" charset="0"/>
              </a:rPr>
              <a:t>("Start");</a:t>
            </a:r>
          </a:p>
          <a:p>
            <a:r>
              <a:rPr lang="en-US" sz="1400" b="1" dirty="0" err="1" smtClean="0">
                <a:latin typeface="Courier New" pitchFamily="49" charset="0"/>
                <a:cs typeface="Courier New" pitchFamily="49" charset="0"/>
              </a:rPr>
              <a:t>startButton.setEnabled</a:t>
            </a:r>
            <a:r>
              <a:rPr lang="en-US" sz="1400" b="1" dirty="0" smtClean="0">
                <a:latin typeface="Courier New" pitchFamily="49" charset="0"/>
                <a:cs typeface="Courier New" pitchFamily="49" charset="0"/>
              </a:rPr>
              <a:t>(false);</a:t>
            </a:r>
          </a:p>
          <a:p>
            <a:r>
              <a:rPr lang="en-US" sz="1400" b="1" dirty="0" err="1" smtClean="0">
                <a:latin typeface="Courier New" pitchFamily="49" charset="0"/>
                <a:cs typeface="Courier New" pitchFamily="49" charset="0"/>
              </a:rPr>
              <a:t>startButton.addActionListener</a:t>
            </a:r>
            <a:r>
              <a:rPr lang="en-US" sz="1400" b="1" dirty="0" smtClean="0">
                <a:latin typeface="Courier New" pitchFamily="49" charset="0"/>
                <a:cs typeface="Courier New" pitchFamily="49" charset="0"/>
              </a:rPr>
              <a:t>(this);</a:t>
            </a:r>
          </a:p>
          <a:p>
            <a:r>
              <a:rPr lang="en-US" sz="1400" b="1" dirty="0" err="1" smtClean="0">
                <a:latin typeface="Courier New" pitchFamily="49" charset="0"/>
                <a:cs typeface="Courier New" pitchFamily="49" charset="0"/>
              </a:rPr>
              <a:t>controlPanel.add</a:t>
            </a:r>
            <a:r>
              <a:rPr lang="en-US" sz="1400" b="1" dirty="0" smtClean="0">
                <a:latin typeface="Courier New" pitchFamily="49" charset="0"/>
                <a:cs typeface="Courier New" pitchFamily="49" charset="0"/>
              </a:rPr>
              <a:t>(</a:t>
            </a:r>
            <a:r>
              <a:rPr lang="en-US" sz="1400" b="1" dirty="0" err="1" smtClean="0">
                <a:latin typeface="Courier New" pitchFamily="49" charset="0"/>
                <a:cs typeface="Courier New" pitchFamily="49" charset="0"/>
              </a:rPr>
              <a:t>startButton</a:t>
            </a:r>
            <a:r>
              <a:rPr lang="en-US" sz="1400" b="1" dirty="0" smtClean="0">
                <a:latin typeface="Courier New" pitchFamily="49" charset="0"/>
                <a:cs typeface="Courier New" pitchFamily="49" charset="0"/>
              </a:rPr>
              <a:t>);</a:t>
            </a:r>
          </a:p>
          <a:p>
            <a:r>
              <a:rPr lang="en-US" sz="1400" b="1" dirty="0" err="1" smtClean="0">
                <a:latin typeface="Courier New" pitchFamily="49" charset="0"/>
                <a:cs typeface="Courier New" pitchFamily="49" charset="0"/>
              </a:rPr>
              <a:t>pauseButton</a:t>
            </a:r>
            <a:r>
              <a:rPr lang="en-US" sz="1400" b="1" dirty="0" smtClean="0">
                <a:latin typeface="Courier New" pitchFamily="49" charset="0"/>
                <a:cs typeface="Courier New" pitchFamily="49" charset="0"/>
              </a:rPr>
              <a:t> = new </a:t>
            </a:r>
            <a:r>
              <a:rPr lang="en-US" sz="1400" b="1" dirty="0" err="1" smtClean="0">
                <a:latin typeface="Courier New" pitchFamily="49" charset="0"/>
                <a:cs typeface="Courier New" pitchFamily="49" charset="0"/>
              </a:rPr>
              <a:t>JButton</a:t>
            </a:r>
            <a:r>
              <a:rPr lang="en-US" sz="1400" b="1" dirty="0" smtClean="0">
                <a:latin typeface="Courier New" pitchFamily="49" charset="0"/>
                <a:cs typeface="Courier New" pitchFamily="49" charset="0"/>
              </a:rPr>
              <a:t>("Pause");</a:t>
            </a:r>
          </a:p>
          <a:p>
            <a:r>
              <a:rPr lang="en-US" sz="1400" b="1" dirty="0" err="1" smtClean="0">
                <a:latin typeface="Courier New" pitchFamily="49" charset="0"/>
                <a:cs typeface="Courier New" pitchFamily="49" charset="0"/>
              </a:rPr>
              <a:t>pauseButton.setEnabled</a:t>
            </a:r>
            <a:r>
              <a:rPr lang="en-US" sz="1400" b="1" dirty="0" smtClean="0">
                <a:latin typeface="Courier New" pitchFamily="49" charset="0"/>
                <a:cs typeface="Courier New" pitchFamily="49" charset="0"/>
              </a:rPr>
              <a:t>(true);</a:t>
            </a:r>
          </a:p>
          <a:p>
            <a:r>
              <a:rPr lang="en-US" sz="1400" b="1" dirty="0" err="1" smtClean="0">
                <a:latin typeface="Courier New" pitchFamily="49" charset="0"/>
                <a:cs typeface="Courier New" pitchFamily="49" charset="0"/>
              </a:rPr>
              <a:t>pauseButton.addActionListener</a:t>
            </a:r>
            <a:r>
              <a:rPr lang="en-US" sz="1400" b="1" dirty="0" smtClean="0">
                <a:latin typeface="Courier New" pitchFamily="49" charset="0"/>
                <a:cs typeface="Courier New" pitchFamily="49" charset="0"/>
              </a:rPr>
              <a:t>(this);</a:t>
            </a:r>
          </a:p>
          <a:p>
            <a:r>
              <a:rPr lang="en-US" sz="1400" b="1" dirty="0" err="1" smtClean="0">
                <a:latin typeface="Courier New" pitchFamily="49" charset="0"/>
                <a:cs typeface="Courier New" pitchFamily="49" charset="0"/>
              </a:rPr>
              <a:t>controlPanel.add</a:t>
            </a:r>
            <a:r>
              <a:rPr lang="en-US" sz="1400" b="1" dirty="0" smtClean="0">
                <a:latin typeface="Courier New" pitchFamily="49" charset="0"/>
                <a:cs typeface="Courier New" pitchFamily="49" charset="0"/>
              </a:rPr>
              <a:t>(</a:t>
            </a:r>
            <a:r>
              <a:rPr lang="en-US" sz="1400" b="1" dirty="0" err="1" smtClean="0">
                <a:latin typeface="Courier New" pitchFamily="49" charset="0"/>
                <a:cs typeface="Courier New" pitchFamily="49" charset="0"/>
              </a:rPr>
              <a:t>pauseButton</a:t>
            </a:r>
            <a:r>
              <a:rPr lang="en-US" sz="1400" b="1" dirty="0" smtClean="0">
                <a:latin typeface="Courier New" pitchFamily="49" charset="0"/>
                <a:cs typeface="Courier New" pitchFamily="49" charset="0"/>
              </a:rPr>
              <a:t>);</a:t>
            </a:r>
          </a:p>
          <a:p>
            <a:r>
              <a:rPr lang="en-US" sz="1400" b="1" dirty="0" err="1" smtClean="0">
                <a:latin typeface="Courier New" pitchFamily="49" charset="0"/>
                <a:cs typeface="Courier New" pitchFamily="49" charset="0"/>
              </a:rPr>
              <a:t>controlPanel.add</a:t>
            </a:r>
            <a:r>
              <a:rPr lang="en-US" sz="1400" b="1" dirty="0" smtClean="0">
                <a:latin typeface="Courier New" pitchFamily="49" charset="0"/>
                <a:cs typeface="Courier New" pitchFamily="49" charset="0"/>
              </a:rPr>
              <a:t>(new </a:t>
            </a:r>
            <a:r>
              <a:rPr lang="en-US" sz="1400" b="1" dirty="0" err="1" smtClean="0">
                <a:latin typeface="Courier New" pitchFamily="49" charset="0"/>
                <a:cs typeface="Courier New" pitchFamily="49" charset="0"/>
              </a:rPr>
              <a:t>JLabel</a:t>
            </a:r>
            <a:r>
              <a:rPr lang="en-US" sz="1400" b="1" dirty="0" smtClean="0">
                <a:latin typeface="Courier New" pitchFamily="49" charset="0"/>
                <a:cs typeface="Courier New" pitchFamily="49" charset="0"/>
              </a:rPr>
              <a:t>("Shift factor:"));</a:t>
            </a:r>
          </a:p>
          <a:p>
            <a:r>
              <a:rPr lang="en-US" sz="1400" b="1" dirty="0" smtClean="0">
                <a:latin typeface="Courier New" pitchFamily="49" charset="0"/>
                <a:cs typeface="Courier New" pitchFamily="49" charset="0"/>
              </a:rPr>
              <a:t>add(</a:t>
            </a:r>
            <a:r>
              <a:rPr lang="en-US" sz="1400" b="1" dirty="0" err="1" smtClean="0">
                <a:latin typeface="Courier New" pitchFamily="49" charset="0"/>
                <a:cs typeface="Courier New" pitchFamily="49" charset="0"/>
              </a:rPr>
              <a:t>controlPanel</a:t>
            </a:r>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BorderLayout.SOUTH</a:t>
            </a:r>
            <a:r>
              <a:rPr lang="en-US" sz="1400" b="1" dirty="0" smtClean="0">
                <a:latin typeface="Courier New" pitchFamily="49" charset="0"/>
                <a:cs typeface="Courier New" pitchFamily="49" charset="0"/>
              </a:rPr>
              <a:t>);</a:t>
            </a:r>
          </a:p>
          <a:p>
            <a:r>
              <a:rPr lang="en-US" sz="1400" b="1" dirty="0" smtClean="0">
                <a:latin typeface="Courier New" pitchFamily="49" charset="0"/>
                <a:cs typeface="Courier New" pitchFamily="49" charset="0"/>
              </a:rPr>
              <a:t>...</a:t>
            </a:r>
            <a:endParaRPr lang="en-US" dirty="0"/>
          </a:p>
        </p:txBody>
      </p:sp>
      <p:sp>
        <p:nvSpPr>
          <p:cNvPr id="5" name="TextBox 4"/>
          <p:cNvSpPr txBox="1"/>
          <p:nvPr/>
        </p:nvSpPr>
        <p:spPr>
          <a:xfrm>
            <a:off x="156668" y="4114562"/>
            <a:ext cx="6091732" cy="1600438"/>
          </a:xfrm>
          <a:prstGeom prst="rect">
            <a:avLst/>
          </a:prstGeom>
          <a:noFill/>
          <a:ln>
            <a:solidFill>
              <a:schemeClr val="accent1"/>
            </a:solidFill>
          </a:ln>
        </p:spPr>
        <p:txBody>
          <a:bodyPr wrap="none" rtlCol="0">
            <a:spAutoFit/>
          </a:bodyPr>
          <a:lstStyle/>
          <a:p>
            <a:r>
              <a:rPr lang="en-US" sz="1400" b="1" dirty="0" smtClean="0">
                <a:latin typeface="Courier New" pitchFamily="49" charset="0"/>
                <a:cs typeface="Courier New" pitchFamily="49" charset="0"/>
              </a:rPr>
              <a:t>public void </a:t>
            </a:r>
            <a:r>
              <a:rPr lang="en-US" sz="1400" b="1" dirty="0" err="1" smtClean="0">
                <a:latin typeface="Courier New" pitchFamily="49" charset="0"/>
                <a:cs typeface="Courier New" pitchFamily="49" charset="0"/>
              </a:rPr>
              <a:t>actionPerformed</a:t>
            </a:r>
            <a:r>
              <a:rPr lang="en-US" sz="1400" b="1" dirty="0" smtClean="0">
                <a:latin typeface="Courier New" pitchFamily="49" charset="0"/>
                <a:cs typeface="Courier New" pitchFamily="49" charset="0"/>
              </a:rPr>
              <a:t>(</a:t>
            </a:r>
            <a:r>
              <a:rPr lang="en-US" sz="1400" b="1" dirty="0" err="1" smtClean="0">
                <a:latin typeface="Courier New" pitchFamily="49" charset="0"/>
                <a:cs typeface="Courier New" pitchFamily="49" charset="0"/>
              </a:rPr>
              <a:t>ActionEvent</a:t>
            </a:r>
            <a:r>
              <a:rPr lang="en-US" sz="1400" b="1" dirty="0" smtClean="0">
                <a:latin typeface="Courier New" pitchFamily="49" charset="0"/>
                <a:cs typeface="Courier New" pitchFamily="49" charset="0"/>
              </a:rPr>
              <a:t> e) {</a:t>
            </a:r>
          </a:p>
          <a:p>
            <a:r>
              <a:rPr lang="en-US" sz="1400" b="1" dirty="0" smtClean="0">
                <a:latin typeface="Courier New" pitchFamily="49" charset="0"/>
                <a:cs typeface="Courier New" pitchFamily="49" charset="0"/>
              </a:rPr>
              <a:t>  if (</a:t>
            </a:r>
            <a:r>
              <a:rPr lang="en-US" sz="1400" b="1" dirty="0" err="1" smtClean="0">
                <a:latin typeface="Courier New" pitchFamily="49" charset="0"/>
                <a:cs typeface="Courier New" pitchFamily="49" charset="0"/>
              </a:rPr>
              <a:t>e.getActionCommand</a:t>
            </a:r>
            <a:r>
              <a:rPr lang="en-US" sz="1400" b="1" dirty="0" smtClean="0">
                <a:latin typeface="Courier New" pitchFamily="49" charset="0"/>
                <a:cs typeface="Courier New" pitchFamily="49" charset="0"/>
              </a:rPr>
              <a:t>().</a:t>
            </a:r>
            <a:r>
              <a:rPr lang="en-US" sz="1400" b="1" dirty="0" err="1" smtClean="0">
                <a:latin typeface="Courier New" pitchFamily="49" charset="0"/>
                <a:cs typeface="Courier New" pitchFamily="49" charset="0"/>
              </a:rPr>
              <a:t>equalsIgnoreCase</a:t>
            </a:r>
            <a:r>
              <a:rPr lang="en-US" sz="1400" b="1" dirty="0" smtClean="0">
                <a:latin typeface="Courier New" pitchFamily="49" charset="0"/>
                <a:cs typeface="Courier New" pitchFamily="49" charset="0"/>
              </a:rPr>
              <a:t>("start")) {</a:t>
            </a:r>
          </a:p>
          <a:p>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startButton.setEnabled</a:t>
            </a:r>
            <a:r>
              <a:rPr lang="en-US" sz="1400" b="1" dirty="0" smtClean="0">
                <a:latin typeface="Courier New" pitchFamily="49" charset="0"/>
                <a:cs typeface="Courier New" pitchFamily="49" charset="0"/>
              </a:rPr>
              <a:t>(false);</a:t>
            </a:r>
          </a:p>
          <a:p>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pauseButton.setEnabled</a:t>
            </a:r>
            <a:r>
              <a:rPr lang="en-US" sz="1400" b="1" dirty="0" smtClean="0">
                <a:latin typeface="Courier New" pitchFamily="49" charset="0"/>
                <a:cs typeface="Courier New" pitchFamily="49" charset="0"/>
              </a:rPr>
              <a:t>(true);</a:t>
            </a:r>
          </a:p>
          <a:p>
            <a:r>
              <a:rPr lang="en-US" sz="1400" b="1" dirty="0" smtClean="0">
                <a:latin typeface="Courier New" pitchFamily="49" charset="0"/>
                <a:cs typeface="Courier New" pitchFamily="49" charset="0"/>
              </a:rPr>
              <a:t>  }</a:t>
            </a:r>
          </a:p>
          <a:p>
            <a:r>
              <a:rPr lang="en-US" sz="1400" b="1" dirty="0" smtClean="0">
                <a:latin typeface="Courier New" pitchFamily="49" charset="0"/>
                <a:cs typeface="Courier New" pitchFamily="49" charset="0"/>
              </a:rPr>
              <a:t>  ...</a:t>
            </a:r>
          </a:p>
          <a:p>
            <a:r>
              <a:rPr lang="en-US" sz="1400" b="1" dirty="0" smtClean="0">
                <a:latin typeface="Courier New" pitchFamily="49" charset="0"/>
                <a:cs typeface="Courier New" pitchFamily="49" charset="0"/>
              </a:rPr>
              <a:t>}</a:t>
            </a:r>
            <a:endParaRPr lang="en-US" sz="1400" b="1" dirty="0">
              <a:latin typeface="Courier New" pitchFamily="49" charset="0"/>
              <a:cs typeface="Courier New" pitchFamily="49" charset="0"/>
            </a:endParaRPr>
          </a:p>
        </p:txBody>
      </p:sp>
      <p:sp>
        <p:nvSpPr>
          <p:cNvPr id="6" name="TextBox 5"/>
          <p:cNvSpPr txBox="1"/>
          <p:nvPr/>
        </p:nvSpPr>
        <p:spPr>
          <a:xfrm>
            <a:off x="191154" y="545068"/>
            <a:ext cx="2803973" cy="369332"/>
          </a:xfrm>
          <a:prstGeom prst="rect">
            <a:avLst/>
          </a:prstGeom>
          <a:noFill/>
        </p:spPr>
        <p:txBody>
          <a:bodyPr wrap="none" rtlCol="0">
            <a:spAutoFit/>
          </a:bodyPr>
          <a:lstStyle/>
          <a:p>
            <a:r>
              <a:rPr lang="en-US" b="1" dirty="0" smtClean="0">
                <a:latin typeface="Courier New" pitchFamily="49" charset="0"/>
                <a:cs typeface="Courier New" pitchFamily="49" charset="0"/>
              </a:rPr>
              <a:t>ShakerController3()</a:t>
            </a:r>
            <a:endParaRPr lang="en-US" b="1" dirty="0">
              <a:latin typeface="Courier New" pitchFamily="49" charset="0"/>
              <a:cs typeface="Courier New" pitchFamily="49" charset="0"/>
            </a:endParaRPr>
          </a:p>
        </p:txBody>
      </p:sp>
      <p:sp>
        <p:nvSpPr>
          <p:cNvPr id="7" name="TextBox 6"/>
          <p:cNvSpPr txBox="1"/>
          <p:nvPr/>
        </p:nvSpPr>
        <p:spPr>
          <a:xfrm>
            <a:off x="156668" y="3745230"/>
            <a:ext cx="2528256" cy="369332"/>
          </a:xfrm>
          <a:prstGeom prst="rect">
            <a:avLst/>
          </a:prstGeom>
          <a:noFill/>
        </p:spPr>
        <p:txBody>
          <a:bodyPr wrap="none" rtlCol="0">
            <a:spAutoFit/>
          </a:bodyPr>
          <a:lstStyle/>
          <a:p>
            <a:r>
              <a:rPr lang="en-US" b="1" dirty="0" err="1" smtClean="0">
                <a:latin typeface="Courier New" pitchFamily="49" charset="0"/>
                <a:cs typeface="Courier New" pitchFamily="49" charset="0"/>
              </a:rPr>
              <a:t>actionPerformed</a:t>
            </a:r>
            <a:r>
              <a:rPr lang="en-US" b="1" dirty="0" smtClean="0">
                <a:latin typeface="Courier New" pitchFamily="49" charset="0"/>
                <a:cs typeface="Courier New" pitchFamily="49" charset="0"/>
              </a:rPr>
              <a:t>()</a:t>
            </a:r>
            <a:endParaRPr lang="en-US" b="1" dirty="0">
              <a:latin typeface="Courier New" pitchFamily="49" charset="0"/>
              <a:cs typeface="Courier New" pitchFamily="49"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4502889-87C9-4036-9994-E3CDC384CFF9}" type="slidenum">
              <a:rPr lang="en-US"/>
              <a:pPr/>
              <a:t>4</a:t>
            </a:fld>
            <a:endParaRPr lang="en-US"/>
          </a:p>
        </p:txBody>
      </p:sp>
      <p:sp>
        <p:nvSpPr>
          <p:cNvPr id="241666" name="Rectangle 2"/>
          <p:cNvSpPr>
            <a:spLocks noGrp="1" noChangeArrowheads="1"/>
          </p:cNvSpPr>
          <p:nvPr>
            <p:ph type="title"/>
          </p:nvPr>
        </p:nvSpPr>
        <p:spPr/>
        <p:txBody>
          <a:bodyPr/>
          <a:lstStyle/>
          <a:p>
            <a:r>
              <a:rPr lang="en-US" dirty="0" smtClean="0"/>
              <a:t>Iteration 0</a:t>
            </a:r>
            <a:endParaRPr lang="en-US" dirty="0"/>
          </a:p>
        </p:txBody>
      </p:sp>
      <p:sp>
        <p:nvSpPr>
          <p:cNvPr id="241667" name="Rectangle 3"/>
          <p:cNvSpPr>
            <a:spLocks noGrp="1" noChangeArrowheads="1"/>
          </p:cNvSpPr>
          <p:nvPr>
            <p:ph type="body" idx="1"/>
          </p:nvPr>
        </p:nvSpPr>
        <p:spPr>
          <a:xfrm>
            <a:off x="457200" y="1600200"/>
            <a:ext cx="8305800" cy="4114800"/>
          </a:xfrm>
        </p:spPr>
        <p:txBody>
          <a:bodyPr/>
          <a:lstStyle/>
          <a:p>
            <a:r>
              <a:rPr lang="en-US" dirty="0" smtClean="0"/>
              <a:t>Analysis</a:t>
            </a:r>
          </a:p>
          <a:p>
            <a:endParaRPr lang="en-US" dirty="0" smtClean="0"/>
          </a:p>
          <a:p>
            <a:r>
              <a:rPr lang="en-US" dirty="0" smtClean="0"/>
              <a:t>Design</a:t>
            </a:r>
          </a:p>
          <a:p>
            <a:endParaRPr lang="en-US" dirty="0" smtClean="0"/>
          </a:p>
          <a:p>
            <a:r>
              <a:rPr lang="en-US" dirty="0" smtClean="0"/>
              <a:t>Implementation</a:t>
            </a:r>
          </a:p>
          <a:p>
            <a:endParaRPr lang="en-US" dirty="0" smtClean="0"/>
          </a:p>
          <a:p>
            <a:r>
              <a:rPr lang="en-US" dirty="0" smtClean="0"/>
              <a:t>Test</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p>
            <a:fld id="{21C86133-2983-4942-8F53-15ABFAA154A5}" type="slidenum">
              <a:rPr lang="en-US"/>
              <a:pPr/>
              <a:t>40</a:t>
            </a:fld>
            <a:endParaRPr lang="en-US"/>
          </a:p>
        </p:txBody>
      </p:sp>
      <p:sp>
        <p:nvSpPr>
          <p:cNvPr id="8" name="Rectangle 7"/>
          <p:cNvSpPr/>
          <p:nvPr/>
        </p:nvSpPr>
        <p:spPr>
          <a:xfrm rot="16200000">
            <a:off x="1492452" y="-1035250"/>
            <a:ext cx="6248396" cy="9233297"/>
          </a:xfrm>
          <a:prstGeom prst="rect">
            <a:avLst/>
          </a:prstGeom>
        </p:spPr>
        <p:txBody>
          <a:bodyPr wrap="square">
            <a:spAutoFit/>
          </a:bodyPr>
          <a:lstStyle/>
          <a:p>
            <a:r>
              <a:rPr lang="en-US" sz="1200" dirty="0" smtClean="0">
                <a:latin typeface="Courier New" pitchFamily="49" charset="0"/>
                <a:cs typeface="Courier New" pitchFamily="49" charset="0"/>
              </a:rPr>
              <a:t>public class ShakerController3 extends </a:t>
            </a:r>
            <a:r>
              <a:rPr lang="en-US" sz="1200" dirty="0" err="1" smtClean="0">
                <a:latin typeface="Courier New" pitchFamily="49" charset="0"/>
                <a:cs typeface="Courier New" pitchFamily="49" charset="0"/>
              </a:rPr>
              <a:t>JFrame</a:t>
            </a:r>
            <a:r>
              <a:rPr lang="en-US" sz="1200" dirty="0" smtClean="0">
                <a:latin typeface="Courier New" pitchFamily="49" charset="0"/>
                <a:cs typeface="Courier New" pitchFamily="49" charset="0"/>
              </a:rPr>
              <a:t> </a:t>
            </a:r>
          </a:p>
          <a:p>
            <a:r>
              <a:rPr lang="en-US" sz="1200" dirty="0" smtClean="0">
                <a:latin typeface="Courier New" pitchFamily="49" charset="0"/>
                <a:cs typeface="Courier New" pitchFamily="49" charset="0"/>
              </a:rPr>
              <a:t>                               implements </a:t>
            </a:r>
            <a:r>
              <a:rPr lang="en-US" sz="1200" dirty="0" err="1" smtClean="0">
                <a:latin typeface="Courier New" pitchFamily="49" charset="0"/>
                <a:cs typeface="Courier New" pitchFamily="49" charset="0"/>
              </a:rPr>
              <a:t>ActionListener</a:t>
            </a:r>
            <a:r>
              <a:rPr lang="en-US" sz="1200" dirty="0" smtClean="0">
                <a:latin typeface="Courier New" pitchFamily="49" charset="0"/>
                <a:cs typeface="Courier New" pitchFamily="49" charset="0"/>
              </a:rPr>
              <a:t> {</a:t>
            </a:r>
          </a:p>
          <a:p>
            <a:endParaRPr lang="en-US" sz="5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  private ShakerPanel3 </a:t>
            </a:r>
            <a:r>
              <a:rPr lang="en-US" sz="1200" dirty="0" err="1" smtClean="0">
                <a:latin typeface="Courier New" pitchFamily="49" charset="0"/>
                <a:cs typeface="Courier New" pitchFamily="49" charset="0"/>
              </a:rPr>
              <a:t>shakerPanel</a:t>
            </a:r>
            <a:r>
              <a:rPr lang="en-US" sz="1200" dirty="0" smtClean="0">
                <a:latin typeface="Courier New" pitchFamily="49" charset="0"/>
                <a:cs typeface="Courier New" pitchFamily="49" charset="0"/>
              </a:rPr>
              <a:t>;</a:t>
            </a:r>
          </a:p>
          <a:p>
            <a:r>
              <a:rPr lang="en-US" sz="1200" dirty="0" smtClean="0">
                <a:latin typeface="Courier New" pitchFamily="49" charset="0"/>
                <a:cs typeface="Courier New" pitchFamily="49" charset="0"/>
              </a:rPr>
              <a:t>  private </a:t>
            </a:r>
            <a:r>
              <a:rPr lang="en-US" sz="1200" dirty="0" err="1" smtClean="0">
                <a:latin typeface="Courier New" pitchFamily="49" charset="0"/>
                <a:cs typeface="Courier New" pitchFamily="49" charset="0"/>
              </a:rPr>
              <a:t>JTextField</a:t>
            </a:r>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shiftField</a:t>
            </a:r>
            <a:r>
              <a:rPr lang="en-US" sz="1200" dirty="0" smtClean="0">
                <a:latin typeface="Courier New" pitchFamily="49" charset="0"/>
                <a:cs typeface="Courier New" pitchFamily="49" charset="0"/>
              </a:rPr>
              <a:t>;</a:t>
            </a:r>
          </a:p>
          <a:p>
            <a:r>
              <a:rPr lang="en-US" sz="1200" dirty="0" smtClean="0">
                <a:latin typeface="Courier New" pitchFamily="49" charset="0"/>
                <a:cs typeface="Courier New" pitchFamily="49" charset="0"/>
              </a:rPr>
              <a:t>  private </a:t>
            </a:r>
            <a:r>
              <a:rPr lang="en-US" sz="1200" dirty="0" err="1" smtClean="0">
                <a:latin typeface="Courier New" pitchFamily="49" charset="0"/>
                <a:cs typeface="Courier New" pitchFamily="49" charset="0"/>
              </a:rPr>
              <a:t>JButton</a:t>
            </a:r>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startButton</a:t>
            </a:r>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pauseButton</a:t>
            </a:r>
            <a:r>
              <a:rPr lang="en-US" sz="1200" dirty="0" smtClean="0">
                <a:latin typeface="Courier New" pitchFamily="49" charset="0"/>
                <a:cs typeface="Courier New" pitchFamily="49" charset="0"/>
              </a:rPr>
              <a:t>;</a:t>
            </a:r>
          </a:p>
          <a:p>
            <a:endParaRPr lang="en-US" sz="5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  public ShakerController3() {</a:t>
            </a:r>
          </a:p>
          <a:p>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setTitle</a:t>
            </a:r>
            <a:r>
              <a:rPr lang="en-US" sz="1200" dirty="0" smtClean="0">
                <a:latin typeface="Courier New" pitchFamily="49" charset="0"/>
                <a:cs typeface="Courier New" pitchFamily="49" charset="0"/>
              </a:rPr>
              <a:t>("Shaker3");</a:t>
            </a:r>
          </a:p>
          <a:p>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setDefaultCloseOperation</a:t>
            </a:r>
            <a:r>
              <a:rPr lang="en-US" sz="1200" dirty="0" smtClean="0">
                <a:latin typeface="Courier New" pitchFamily="49" charset="0"/>
                <a:cs typeface="Courier New" pitchFamily="49" charset="0"/>
              </a:rPr>
              <a:t>(EXIT_ON_CLOSE);</a:t>
            </a:r>
          </a:p>
          <a:p>
            <a:endParaRPr lang="en-US" sz="5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shakerPanel</a:t>
            </a:r>
            <a:r>
              <a:rPr lang="en-US" sz="1200" dirty="0" smtClean="0">
                <a:latin typeface="Courier New" pitchFamily="49" charset="0"/>
                <a:cs typeface="Courier New" pitchFamily="49" charset="0"/>
              </a:rPr>
              <a:t> = new ShakerPanel3(5);</a:t>
            </a:r>
          </a:p>
          <a:p>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shakerPanel.init</a:t>
            </a:r>
            <a:r>
              <a:rPr lang="en-US" sz="1200" dirty="0" smtClean="0">
                <a:latin typeface="Courier New" pitchFamily="49" charset="0"/>
                <a:cs typeface="Courier New" pitchFamily="49" charset="0"/>
              </a:rPr>
              <a:t>();</a:t>
            </a:r>
          </a:p>
          <a:p>
            <a:r>
              <a:rPr lang="en-US" sz="1200" dirty="0" smtClean="0">
                <a:latin typeface="Courier New" pitchFamily="49" charset="0"/>
                <a:cs typeface="Courier New" pitchFamily="49" charset="0"/>
              </a:rPr>
              <a:t>    add(</a:t>
            </a:r>
            <a:r>
              <a:rPr lang="en-US" sz="1200" dirty="0" err="1" smtClean="0">
                <a:latin typeface="Courier New" pitchFamily="49" charset="0"/>
                <a:cs typeface="Courier New" pitchFamily="49" charset="0"/>
              </a:rPr>
              <a:t>shakerPanel</a:t>
            </a:r>
            <a:r>
              <a:rPr lang="en-US" sz="1200" dirty="0" smtClean="0">
                <a:latin typeface="Courier New" pitchFamily="49" charset="0"/>
                <a:cs typeface="Courier New" pitchFamily="49" charset="0"/>
              </a:rPr>
              <a:t>);</a:t>
            </a:r>
          </a:p>
          <a:p>
            <a:endParaRPr lang="en-US" sz="500" dirty="0" smtClean="0">
              <a:latin typeface="Courier New" pitchFamily="49" charset="0"/>
              <a:cs typeface="Courier New" pitchFamily="49" charset="0"/>
            </a:endParaRPr>
          </a:p>
          <a:p>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JPanel</a:t>
            </a:r>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controlPanel</a:t>
            </a:r>
            <a:r>
              <a:rPr lang="en-US" sz="1200" b="1" dirty="0" smtClean="0">
                <a:latin typeface="Courier New" pitchFamily="49" charset="0"/>
                <a:cs typeface="Courier New" pitchFamily="49" charset="0"/>
              </a:rPr>
              <a:t> = new </a:t>
            </a:r>
            <a:r>
              <a:rPr lang="en-US" sz="1200" b="1" dirty="0" err="1" smtClean="0">
                <a:latin typeface="Courier New" pitchFamily="49" charset="0"/>
                <a:cs typeface="Courier New" pitchFamily="49" charset="0"/>
              </a:rPr>
              <a:t>JPanel</a:t>
            </a:r>
            <a:r>
              <a:rPr lang="en-US" sz="1200" b="1" dirty="0" smtClean="0">
                <a:latin typeface="Courier New" pitchFamily="49" charset="0"/>
                <a:cs typeface="Courier New" pitchFamily="49" charset="0"/>
              </a:rPr>
              <a:t>(new </a:t>
            </a:r>
            <a:r>
              <a:rPr lang="en-US" sz="1200" b="1" dirty="0" err="1" smtClean="0">
                <a:latin typeface="Courier New" pitchFamily="49" charset="0"/>
                <a:cs typeface="Courier New" pitchFamily="49" charset="0"/>
              </a:rPr>
              <a:t>FlowLayout</a:t>
            </a:r>
            <a:r>
              <a:rPr lang="en-US" sz="1200" b="1" dirty="0" smtClean="0">
                <a:latin typeface="Courier New" pitchFamily="49" charset="0"/>
                <a:cs typeface="Courier New" pitchFamily="49" charset="0"/>
              </a:rPr>
              <a:t>());</a:t>
            </a:r>
          </a:p>
          <a:p>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startButton</a:t>
            </a:r>
            <a:r>
              <a:rPr lang="en-US" sz="1200" b="1" dirty="0" smtClean="0">
                <a:latin typeface="Courier New" pitchFamily="49" charset="0"/>
                <a:cs typeface="Courier New" pitchFamily="49" charset="0"/>
              </a:rPr>
              <a:t> = new </a:t>
            </a:r>
            <a:r>
              <a:rPr lang="en-US" sz="1200" b="1" dirty="0" err="1" smtClean="0">
                <a:latin typeface="Courier New" pitchFamily="49" charset="0"/>
                <a:cs typeface="Courier New" pitchFamily="49" charset="0"/>
              </a:rPr>
              <a:t>JButton</a:t>
            </a:r>
            <a:r>
              <a:rPr lang="en-US" sz="1200" b="1" dirty="0" smtClean="0">
                <a:latin typeface="Courier New" pitchFamily="49" charset="0"/>
                <a:cs typeface="Courier New" pitchFamily="49" charset="0"/>
              </a:rPr>
              <a:t>("Start");</a:t>
            </a:r>
          </a:p>
          <a:p>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startButton.setEnabled</a:t>
            </a:r>
            <a:r>
              <a:rPr lang="en-US" sz="1200" b="1" dirty="0" smtClean="0">
                <a:latin typeface="Courier New" pitchFamily="49" charset="0"/>
                <a:cs typeface="Courier New" pitchFamily="49" charset="0"/>
              </a:rPr>
              <a:t>(false);</a:t>
            </a:r>
          </a:p>
          <a:p>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startButton.addActionListener</a:t>
            </a:r>
            <a:r>
              <a:rPr lang="en-US" sz="1200" b="1" dirty="0" smtClean="0">
                <a:latin typeface="Courier New" pitchFamily="49" charset="0"/>
                <a:cs typeface="Courier New" pitchFamily="49" charset="0"/>
              </a:rPr>
              <a:t>(this);</a:t>
            </a:r>
          </a:p>
          <a:p>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controlPanel.add</a:t>
            </a:r>
            <a:r>
              <a:rPr lang="en-US" sz="1200" b="1" dirty="0" smtClean="0">
                <a:latin typeface="Courier New" pitchFamily="49" charset="0"/>
                <a:cs typeface="Courier New" pitchFamily="49" charset="0"/>
              </a:rPr>
              <a:t>(</a:t>
            </a:r>
            <a:r>
              <a:rPr lang="en-US" sz="1200" b="1" dirty="0" err="1" smtClean="0">
                <a:latin typeface="Courier New" pitchFamily="49" charset="0"/>
                <a:cs typeface="Courier New" pitchFamily="49" charset="0"/>
              </a:rPr>
              <a:t>startButton</a:t>
            </a:r>
            <a:r>
              <a:rPr lang="en-US" sz="1200" b="1" dirty="0" smtClean="0">
                <a:latin typeface="Courier New" pitchFamily="49" charset="0"/>
                <a:cs typeface="Courier New" pitchFamily="49" charset="0"/>
              </a:rPr>
              <a:t>);</a:t>
            </a:r>
          </a:p>
          <a:p>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pauseButton</a:t>
            </a:r>
            <a:r>
              <a:rPr lang="en-US" sz="1200" b="1" dirty="0" smtClean="0">
                <a:latin typeface="Courier New" pitchFamily="49" charset="0"/>
                <a:cs typeface="Courier New" pitchFamily="49" charset="0"/>
              </a:rPr>
              <a:t> = new </a:t>
            </a:r>
            <a:r>
              <a:rPr lang="en-US" sz="1200" b="1" dirty="0" err="1" smtClean="0">
                <a:latin typeface="Courier New" pitchFamily="49" charset="0"/>
                <a:cs typeface="Courier New" pitchFamily="49" charset="0"/>
              </a:rPr>
              <a:t>JButton</a:t>
            </a:r>
            <a:r>
              <a:rPr lang="en-US" sz="1200" b="1" dirty="0" smtClean="0">
                <a:latin typeface="Courier New" pitchFamily="49" charset="0"/>
                <a:cs typeface="Courier New" pitchFamily="49" charset="0"/>
              </a:rPr>
              <a:t>("Pause");</a:t>
            </a:r>
          </a:p>
          <a:p>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pauseButton.setEnabled</a:t>
            </a:r>
            <a:r>
              <a:rPr lang="en-US" sz="1200" b="1" dirty="0" smtClean="0">
                <a:latin typeface="Courier New" pitchFamily="49" charset="0"/>
                <a:cs typeface="Courier New" pitchFamily="49" charset="0"/>
              </a:rPr>
              <a:t>(true);</a:t>
            </a:r>
          </a:p>
          <a:p>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pauseButton.addActionListener</a:t>
            </a:r>
            <a:r>
              <a:rPr lang="en-US" sz="1200" b="1" dirty="0" smtClean="0">
                <a:latin typeface="Courier New" pitchFamily="49" charset="0"/>
                <a:cs typeface="Courier New" pitchFamily="49" charset="0"/>
              </a:rPr>
              <a:t>(this);</a:t>
            </a:r>
          </a:p>
          <a:p>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controlPanel.add</a:t>
            </a:r>
            <a:r>
              <a:rPr lang="en-US" sz="1200" b="1" dirty="0" smtClean="0">
                <a:latin typeface="Courier New" pitchFamily="49" charset="0"/>
                <a:cs typeface="Courier New" pitchFamily="49" charset="0"/>
              </a:rPr>
              <a:t>(</a:t>
            </a:r>
            <a:r>
              <a:rPr lang="en-US" sz="1200" b="1" dirty="0" err="1" smtClean="0">
                <a:latin typeface="Courier New" pitchFamily="49" charset="0"/>
                <a:cs typeface="Courier New" pitchFamily="49" charset="0"/>
              </a:rPr>
              <a:t>pauseButton</a:t>
            </a:r>
            <a:r>
              <a:rPr lang="en-US" sz="1200" b="1" dirty="0" smtClean="0">
                <a:latin typeface="Courier New" pitchFamily="49" charset="0"/>
                <a:cs typeface="Courier New" pitchFamily="49" charset="0"/>
              </a:rPr>
              <a:t>);</a:t>
            </a:r>
          </a:p>
          <a:p>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controlPanel.add</a:t>
            </a:r>
            <a:r>
              <a:rPr lang="en-US" sz="1200" b="1" dirty="0" smtClean="0">
                <a:latin typeface="Courier New" pitchFamily="49" charset="0"/>
                <a:cs typeface="Courier New" pitchFamily="49" charset="0"/>
              </a:rPr>
              <a:t>(new </a:t>
            </a:r>
            <a:r>
              <a:rPr lang="en-US" sz="1200" b="1" dirty="0" err="1" smtClean="0">
                <a:latin typeface="Courier New" pitchFamily="49" charset="0"/>
                <a:cs typeface="Courier New" pitchFamily="49" charset="0"/>
              </a:rPr>
              <a:t>JLabel</a:t>
            </a:r>
            <a:r>
              <a:rPr lang="en-US" sz="1200" b="1" dirty="0" smtClean="0">
                <a:latin typeface="Courier New" pitchFamily="49" charset="0"/>
                <a:cs typeface="Courier New" pitchFamily="49" charset="0"/>
              </a:rPr>
              <a:t>("Shift factor:"));</a:t>
            </a:r>
          </a:p>
          <a:p>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shiftField</a:t>
            </a:r>
            <a:r>
              <a:rPr lang="en-US" sz="1200" b="1" dirty="0" smtClean="0">
                <a:latin typeface="Courier New" pitchFamily="49" charset="0"/>
                <a:cs typeface="Courier New" pitchFamily="49" charset="0"/>
              </a:rPr>
              <a:t> = new </a:t>
            </a:r>
            <a:r>
              <a:rPr lang="en-US" sz="1200" b="1" dirty="0" err="1" smtClean="0">
                <a:latin typeface="Courier New" pitchFamily="49" charset="0"/>
                <a:cs typeface="Courier New" pitchFamily="49" charset="0"/>
              </a:rPr>
              <a:t>JTextField</a:t>
            </a:r>
            <a:r>
              <a:rPr lang="en-US" sz="1200" b="1" dirty="0" smtClean="0">
                <a:latin typeface="Courier New" pitchFamily="49" charset="0"/>
                <a:cs typeface="Courier New" pitchFamily="49" charset="0"/>
              </a:rPr>
              <a:t>(3);</a:t>
            </a:r>
          </a:p>
          <a:p>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shiftField.setText</a:t>
            </a:r>
            <a:r>
              <a:rPr lang="en-US" sz="1200" b="1" dirty="0" smtClean="0">
                <a:latin typeface="Courier New" pitchFamily="49" charset="0"/>
                <a:cs typeface="Courier New" pitchFamily="49" charset="0"/>
              </a:rPr>
              <a:t>("5");</a:t>
            </a:r>
          </a:p>
          <a:p>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controlPanel.add</a:t>
            </a:r>
            <a:r>
              <a:rPr lang="en-US" sz="1200" b="1" dirty="0" smtClean="0">
                <a:latin typeface="Courier New" pitchFamily="49" charset="0"/>
                <a:cs typeface="Courier New" pitchFamily="49" charset="0"/>
              </a:rPr>
              <a:t>(</a:t>
            </a:r>
            <a:r>
              <a:rPr lang="en-US" sz="1200" b="1" dirty="0" err="1" smtClean="0">
                <a:latin typeface="Courier New" pitchFamily="49" charset="0"/>
                <a:cs typeface="Courier New" pitchFamily="49" charset="0"/>
              </a:rPr>
              <a:t>shiftField</a:t>
            </a:r>
            <a:r>
              <a:rPr lang="en-US" sz="1200" b="1" dirty="0" smtClean="0">
                <a:latin typeface="Courier New" pitchFamily="49" charset="0"/>
                <a:cs typeface="Courier New" pitchFamily="49" charset="0"/>
              </a:rPr>
              <a:t>);</a:t>
            </a:r>
          </a:p>
          <a:p>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shiftField.addActionListener</a:t>
            </a:r>
            <a:r>
              <a:rPr lang="en-US" sz="1200" b="1" dirty="0" smtClean="0">
                <a:latin typeface="Courier New" pitchFamily="49" charset="0"/>
                <a:cs typeface="Courier New" pitchFamily="49" charset="0"/>
              </a:rPr>
              <a:t>(this);</a:t>
            </a:r>
          </a:p>
          <a:p>
            <a:r>
              <a:rPr lang="en-US" sz="1200" b="1" dirty="0" smtClean="0">
                <a:latin typeface="Courier New" pitchFamily="49" charset="0"/>
                <a:cs typeface="Courier New" pitchFamily="49" charset="0"/>
              </a:rPr>
              <a:t>    add(</a:t>
            </a:r>
            <a:r>
              <a:rPr lang="en-US" sz="1200" b="1" dirty="0" err="1" smtClean="0">
                <a:latin typeface="Courier New" pitchFamily="49" charset="0"/>
                <a:cs typeface="Courier New" pitchFamily="49" charset="0"/>
              </a:rPr>
              <a:t>controlPanel</a:t>
            </a:r>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BorderLayout.SOUTH</a:t>
            </a:r>
            <a:r>
              <a:rPr lang="en-US" sz="1200" b="1" dirty="0" smtClean="0">
                <a:latin typeface="Courier New" pitchFamily="49" charset="0"/>
                <a:cs typeface="Courier New" pitchFamily="49" charset="0"/>
              </a:rPr>
              <a:t>);</a:t>
            </a:r>
          </a:p>
          <a:p>
            <a:r>
              <a:rPr lang="en-US" sz="1200" dirty="0" smtClean="0">
                <a:latin typeface="Courier New" pitchFamily="49" charset="0"/>
                <a:cs typeface="Courier New" pitchFamily="49" charset="0"/>
              </a:rPr>
              <a:t>  }</a:t>
            </a:r>
          </a:p>
          <a:p>
            <a:endParaRPr lang="en-US" sz="5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  public void </a:t>
            </a:r>
            <a:r>
              <a:rPr lang="en-US" sz="1200" dirty="0" err="1" smtClean="0">
                <a:latin typeface="Courier New" pitchFamily="49" charset="0"/>
                <a:cs typeface="Courier New" pitchFamily="49" charset="0"/>
              </a:rPr>
              <a:t>actionPerformed</a:t>
            </a:r>
            <a:r>
              <a:rPr lang="en-US" sz="1200" dirty="0" smtClean="0">
                <a:latin typeface="Courier New" pitchFamily="49" charset="0"/>
                <a:cs typeface="Courier New" pitchFamily="49" charset="0"/>
              </a:rPr>
              <a:t>(</a:t>
            </a:r>
            <a:r>
              <a:rPr lang="en-US" sz="1200" dirty="0" err="1" smtClean="0">
                <a:latin typeface="Courier New" pitchFamily="49" charset="0"/>
                <a:cs typeface="Courier New" pitchFamily="49" charset="0"/>
              </a:rPr>
              <a:t>ActionEvent</a:t>
            </a:r>
            <a:r>
              <a:rPr lang="en-US" sz="1200" dirty="0" smtClean="0">
                <a:latin typeface="Courier New" pitchFamily="49" charset="0"/>
                <a:cs typeface="Courier New" pitchFamily="49" charset="0"/>
              </a:rPr>
              <a:t> e) {</a:t>
            </a:r>
          </a:p>
          <a:p>
            <a:r>
              <a:rPr lang="en-US" sz="1200" b="1" dirty="0" smtClean="0">
                <a:latin typeface="Courier New" pitchFamily="49" charset="0"/>
                <a:cs typeface="Courier New" pitchFamily="49" charset="0"/>
              </a:rPr>
              <a:t>    if (</a:t>
            </a:r>
            <a:r>
              <a:rPr lang="en-US" sz="1200" b="1" dirty="0" err="1" smtClean="0">
                <a:latin typeface="Courier New" pitchFamily="49" charset="0"/>
                <a:cs typeface="Courier New" pitchFamily="49" charset="0"/>
              </a:rPr>
              <a:t>e.getActionCommand</a:t>
            </a:r>
            <a:r>
              <a:rPr lang="en-US" sz="1200" b="1" dirty="0" smtClean="0">
                <a:latin typeface="Courier New" pitchFamily="49" charset="0"/>
                <a:cs typeface="Courier New" pitchFamily="49" charset="0"/>
              </a:rPr>
              <a:t>().</a:t>
            </a:r>
            <a:r>
              <a:rPr lang="en-US" sz="1200" b="1" dirty="0" err="1" smtClean="0">
                <a:latin typeface="Courier New" pitchFamily="49" charset="0"/>
                <a:cs typeface="Courier New" pitchFamily="49" charset="0"/>
              </a:rPr>
              <a:t>equalsIgnoreCase</a:t>
            </a:r>
            <a:r>
              <a:rPr lang="en-US" sz="1200" b="1" dirty="0" smtClean="0">
                <a:latin typeface="Courier New" pitchFamily="49" charset="0"/>
                <a:cs typeface="Courier New" pitchFamily="49" charset="0"/>
              </a:rPr>
              <a:t>("start")) {</a:t>
            </a:r>
          </a:p>
          <a:p>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shakerPanel.setRunning</a:t>
            </a:r>
            <a:r>
              <a:rPr lang="en-US" sz="1200" b="1" dirty="0" smtClean="0">
                <a:latin typeface="Courier New" pitchFamily="49" charset="0"/>
                <a:cs typeface="Courier New" pitchFamily="49" charset="0"/>
              </a:rPr>
              <a:t>(true);</a:t>
            </a:r>
          </a:p>
          <a:p>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startButton.setEnabled</a:t>
            </a:r>
            <a:r>
              <a:rPr lang="en-US" sz="1200" b="1" dirty="0" smtClean="0">
                <a:latin typeface="Courier New" pitchFamily="49" charset="0"/>
                <a:cs typeface="Courier New" pitchFamily="49" charset="0"/>
              </a:rPr>
              <a:t>(false);</a:t>
            </a:r>
          </a:p>
          <a:p>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pauseButton.setEnabled</a:t>
            </a:r>
            <a:r>
              <a:rPr lang="en-US" sz="1200" b="1" dirty="0" smtClean="0">
                <a:latin typeface="Courier New" pitchFamily="49" charset="0"/>
                <a:cs typeface="Courier New" pitchFamily="49" charset="0"/>
              </a:rPr>
              <a:t>(true);</a:t>
            </a:r>
          </a:p>
          <a:p>
            <a:r>
              <a:rPr lang="en-US" sz="1200" b="1" dirty="0" smtClean="0">
                <a:latin typeface="Courier New" pitchFamily="49" charset="0"/>
                <a:cs typeface="Courier New" pitchFamily="49" charset="0"/>
              </a:rPr>
              <a:t>    } else if (</a:t>
            </a:r>
            <a:r>
              <a:rPr lang="en-US" sz="1200" b="1" dirty="0" err="1" smtClean="0">
                <a:latin typeface="Courier New" pitchFamily="49" charset="0"/>
                <a:cs typeface="Courier New" pitchFamily="49" charset="0"/>
              </a:rPr>
              <a:t>e.getActionCommand</a:t>
            </a:r>
            <a:r>
              <a:rPr lang="en-US" sz="1200" b="1" dirty="0" smtClean="0">
                <a:latin typeface="Courier New" pitchFamily="49" charset="0"/>
                <a:cs typeface="Courier New" pitchFamily="49" charset="0"/>
              </a:rPr>
              <a:t>().</a:t>
            </a:r>
            <a:r>
              <a:rPr lang="en-US" sz="1200" b="1" dirty="0" err="1" smtClean="0">
                <a:latin typeface="Courier New" pitchFamily="49" charset="0"/>
                <a:cs typeface="Courier New" pitchFamily="49" charset="0"/>
              </a:rPr>
              <a:t>equalsIgnoreCase</a:t>
            </a:r>
            <a:r>
              <a:rPr lang="en-US" sz="1200" b="1" dirty="0" smtClean="0">
                <a:latin typeface="Courier New" pitchFamily="49" charset="0"/>
                <a:cs typeface="Courier New" pitchFamily="49" charset="0"/>
              </a:rPr>
              <a:t>("pause")) {</a:t>
            </a:r>
          </a:p>
          <a:p>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shakerPanel.setRunning</a:t>
            </a:r>
            <a:r>
              <a:rPr lang="en-US" sz="1200" b="1" dirty="0" smtClean="0">
                <a:latin typeface="Courier New" pitchFamily="49" charset="0"/>
                <a:cs typeface="Courier New" pitchFamily="49" charset="0"/>
              </a:rPr>
              <a:t>(false);</a:t>
            </a:r>
          </a:p>
          <a:p>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startButton.setEnabled</a:t>
            </a:r>
            <a:r>
              <a:rPr lang="en-US" sz="1200" b="1" dirty="0" smtClean="0">
                <a:latin typeface="Courier New" pitchFamily="49" charset="0"/>
                <a:cs typeface="Courier New" pitchFamily="49" charset="0"/>
              </a:rPr>
              <a:t>(true);</a:t>
            </a:r>
          </a:p>
          <a:p>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pauseButton.setEnabled</a:t>
            </a:r>
            <a:r>
              <a:rPr lang="en-US" sz="1200" b="1" dirty="0" smtClean="0">
                <a:latin typeface="Courier New" pitchFamily="49" charset="0"/>
                <a:cs typeface="Courier New" pitchFamily="49" charset="0"/>
              </a:rPr>
              <a:t>(false);</a:t>
            </a:r>
          </a:p>
          <a:p>
            <a:r>
              <a:rPr lang="en-US" sz="1200" b="1" dirty="0" smtClean="0">
                <a:latin typeface="Courier New" pitchFamily="49" charset="0"/>
                <a:cs typeface="Courier New" pitchFamily="49" charset="0"/>
              </a:rPr>
              <a:t>    } else {</a:t>
            </a:r>
          </a:p>
          <a:p>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int</a:t>
            </a:r>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newShift</a:t>
            </a:r>
            <a:r>
              <a:rPr lang="en-US" sz="1200" dirty="0" smtClean="0">
                <a:latin typeface="Courier New" pitchFamily="49" charset="0"/>
                <a:cs typeface="Courier New" pitchFamily="49" charset="0"/>
              </a:rPr>
              <a:t> = </a:t>
            </a:r>
            <a:r>
              <a:rPr lang="en-US" sz="1200" dirty="0" err="1" smtClean="0">
                <a:latin typeface="Courier New" pitchFamily="49" charset="0"/>
                <a:cs typeface="Courier New" pitchFamily="49" charset="0"/>
              </a:rPr>
              <a:t>Integer.parseInt</a:t>
            </a:r>
            <a:r>
              <a:rPr lang="en-US" sz="1200" dirty="0" smtClean="0">
                <a:latin typeface="Courier New" pitchFamily="49" charset="0"/>
                <a:cs typeface="Courier New" pitchFamily="49" charset="0"/>
              </a:rPr>
              <a:t>(</a:t>
            </a:r>
            <a:r>
              <a:rPr lang="en-US" sz="1200" dirty="0" err="1" smtClean="0">
                <a:latin typeface="Courier New" pitchFamily="49" charset="0"/>
                <a:cs typeface="Courier New" pitchFamily="49" charset="0"/>
              </a:rPr>
              <a:t>shiftField.getText</a:t>
            </a:r>
            <a:r>
              <a:rPr lang="en-US" sz="1200" dirty="0" smtClean="0">
                <a:latin typeface="Courier New" pitchFamily="49" charset="0"/>
                <a:cs typeface="Courier New" pitchFamily="49" charset="0"/>
              </a:rPr>
              <a:t>());</a:t>
            </a:r>
          </a:p>
          <a:p>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shakerPanel.setShift</a:t>
            </a:r>
            <a:r>
              <a:rPr lang="en-US" sz="1200" dirty="0" smtClean="0">
                <a:latin typeface="Courier New" pitchFamily="49" charset="0"/>
                <a:cs typeface="Courier New" pitchFamily="49" charset="0"/>
              </a:rPr>
              <a:t>(</a:t>
            </a:r>
            <a:r>
              <a:rPr lang="en-US" sz="1200" dirty="0" err="1" smtClean="0">
                <a:latin typeface="Courier New" pitchFamily="49" charset="0"/>
                <a:cs typeface="Courier New" pitchFamily="49" charset="0"/>
              </a:rPr>
              <a:t>newShift</a:t>
            </a:r>
            <a:r>
              <a:rPr lang="en-US" sz="1200" dirty="0" smtClean="0">
                <a:latin typeface="Courier New" pitchFamily="49" charset="0"/>
                <a:cs typeface="Courier New" pitchFamily="49" charset="0"/>
              </a:rPr>
              <a:t>);</a:t>
            </a:r>
          </a:p>
          <a:p>
            <a:r>
              <a:rPr lang="en-US" sz="1200" b="1" dirty="0" smtClean="0">
                <a:latin typeface="Courier New" pitchFamily="49" charset="0"/>
                <a:cs typeface="Courier New" pitchFamily="49" charset="0"/>
              </a:rPr>
              <a:t>    }</a:t>
            </a:r>
          </a:p>
          <a:p>
            <a:r>
              <a:rPr lang="en-US" sz="1200" dirty="0" smtClean="0">
                <a:latin typeface="Courier New" pitchFamily="49" charset="0"/>
                <a:cs typeface="Courier New" pitchFamily="49" charset="0"/>
              </a:rPr>
              <a:t>  }</a:t>
            </a:r>
          </a:p>
          <a:p>
            <a:endParaRPr lang="en-US" sz="5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  public static void main(String[] </a:t>
            </a:r>
            <a:r>
              <a:rPr lang="en-US" sz="1200" dirty="0" err="1" smtClean="0">
                <a:latin typeface="Courier New" pitchFamily="49" charset="0"/>
                <a:cs typeface="Courier New" pitchFamily="49" charset="0"/>
              </a:rPr>
              <a:t>args</a:t>
            </a:r>
            <a:r>
              <a:rPr lang="en-US" sz="1200" dirty="0" smtClean="0">
                <a:latin typeface="Courier New" pitchFamily="49" charset="0"/>
                <a:cs typeface="Courier New" pitchFamily="49" charset="0"/>
              </a:rPr>
              <a:t>) {</a:t>
            </a:r>
          </a:p>
          <a:p>
            <a:r>
              <a:rPr lang="en-US" sz="1200" dirty="0" smtClean="0">
                <a:latin typeface="Courier New" pitchFamily="49" charset="0"/>
                <a:cs typeface="Courier New" pitchFamily="49" charset="0"/>
              </a:rPr>
              <a:t>    ShakerController3 controller = new ShakerController3();</a:t>
            </a:r>
          </a:p>
          <a:p>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controller.pack</a:t>
            </a:r>
            <a:r>
              <a:rPr lang="en-US" sz="1200" dirty="0" smtClean="0">
                <a:latin typeface="Courier New" pitchFamily="49" charset="0"/>
                <a:cs typeface="Courier New" pitchFamily="49" charset="0"/>
              </a:rPr>
              <a:t>();</a:t>
            </a:r>
          </a:p>
          <a:p>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controller.setVisible</a:t>
            </a:r>
            <a:r>
              <a:rPr lang="en-US" sz="1200" dirty="0" smtClean="0">
                <a:latin typeface="Courier New" pitchFamily="49" charset="0"/>
                <a:cs typeface="Courier New" pitchFamily="49" charset="0"/>
              </a:rPr>
              <a:t>(true);</a:t>
            </a:r>
          </a:p>
          <a:p>
            <a:r>
              <a:rPr lang="en-US" sz="1200" dirty="0" smtClean="0">
                <a:latin typeface="Courier New" pitchFamily="49" charset="0"/>
                <a:cs typeface="Courier New" pitchFamily="49" charset="0"/>
              </a:rPr>
              <a:t>  }</a:t>
            </a:r>
          </a:p>
          <a:p>
            <a:r>
              <a:rPr lang="en-US" sz="1200" dirty="0" smtClean="0">
                <a:latin typeface="Courier New" pitchFamily="49" charset="0"/>
                <a:cs typeface="Courier New" pitchFamily="49" charset="0"/>
              </a:rPr>
              <a:t>}</a:t>
            </a: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p>
            <a:fld id="{21C86133-2983-4942-8F53-15ABFAA154A5}" type="slidenum">
              <a:rPr lang="en-US"/>
              <a:pPr/>
              <a:t>41</a:t>
            </a:fld>
            <a:endParaRPr lang="en-US"/>
          </a:p>
        </p:txBody>
      </p:sp>
      <p:sp>
        <p:nvSpPr>
          <p:cNvPr id="8" name="Rectangle 7"/>
          <p:cNvSpPr/>
          <p:nvPr/>
        </p:nvSpPr>
        <p:spPr>
          <a:xfrm rot="16200000">
            <a:off x="760304" y="-806469"/>
            <a:ext cx="6757095" cy="8217634"/>
          </a:xfrm>
          <a:prstGeom prst="rect">
            <a:avLst/>
          </a:prstGeom>
        </p:spPr>
        <p:txBody>
          <a:bodyPr wrap="square">
            <a:spAutoFit/>
          </a:bodyPr>
          <a:lstStyle/>
          <a:p>
            <a:r>
              <a:rPr lang="en-US" sz="1200" dirty="0" smtClean="0">
                <a:latin typeface="Courier New" pitchFamily="49" charset="0"/>
                <a:cs typeface="Courier New" pitchFamily="49" charset="0"/>
              </a:rPr>
              <a:t>public class ShakerPanel3 extends </a:t>
            </a:r>
            <a:r>
              <a:rPr lang="en-US" sz="1200" dirty="0" err="1" smtClean="0">
                <a:latin typeface="Courier New" pitchFamily="49" charset="0"/>
                <a:cs typeface="Courier New" pitchFamily="49" charset="0"/>
              </a:rPr>
              <a:t>PApplet</a:t>
            </a:r>
            <a:r>
              <a:rPr lang="en-US" sz="1200" dirty="0" smtClean="0">
                <a:latin typeface="Courier New" pitchFamily="49" charset="0"/>
                <a:cs typeface="Courier New" pitchFamily="49" charset="0"/>
              </a:rPr>
              <a:t> {</a:t>
            </a:r>
          </a:p>
          <a:p>
            <a:endParaRPr lang="en-US" sz="12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  private static final </a:t>
            </a:r>
            <a:r>
              <a:rPr lang="en-US" sz="1200" dirty="0" err="1" smtClean="0">
                <a:latin typeface="Courier New" pitchFamily="49" charset="0"/>
                <a:cs typeface="Courier New" pitchFamily="49" charset="0"/>
              </a:rPr>
              <a:t>int</a:t>
            </a:r>
            <a:r>
              <a:rPr lang="en-US" sz="1200" dirty="0" smtClean="0">
                <a:latin typeface="Courier New" pitchFamily="49" charset="0"/>
                <a:cs typeface="Courier New" pitchFamily="49" charset="0"/>
              </a:rPr>
              <a:t> </a:t>
            </a:r>
            <a:r>
              <a:rPr lang="en-US" sz="1200" i="1" dirty="0" smtClean="0">
                <a:latin typeface="Courier New" pitchFamily="49" charset="0"/>
                <a:cs typeface="Courier New" pitchFamily="49" charset="0"/>
              </a:rPr>
              <a:t>SIZE = 300;</a:t>
            </a:r>
          </a:p>
          <a:p>
            <a:r>
              <a:rPr lang="nb-NO" sz="1200" dirty="0" smtClean="0">
                <a:latin typeface="Courier New" pitchFamily="49" charset="0"/>
                <a:cs typeface="Courier New" pitchFamily="49" charset="0"/>
              </a:rPr>
              <a:t>  private int myX, myY, myShift;</a:t>
            </a:r>
          </a:p>
          <a:p>
            <a:r>
              <a:rPr lang="en-US" sz="1200" dirty="0" smtClean="0">
                <a:latin typeface="Courier New" pitchFamily="49" charset="0"/>
                <a:cs typeface="Courier New" pitchFamily="49" charset="0"/>
              </a:rPr>
              <a:t>  </a:t>
            </a:r>
            <a:r>
              <a:rPr lang="en-US" sz="1200" b="1" dirty="0" smtClean="0">
                <a:latin typeface="Courier New" pitchFamily="49" charset="0"/>
                <a:cs typeface="Courier New" pitchFamily="49" charset="0"/>
              </a:rPr>
              <a:t>private </a:t>
            </a:r>
            <a:r>
              <a:rPr lang="en-US" sz="1200" b="1" dirty="0" err="1" smtClean="0">
                <a:latin typeface="Courier New" pitchFamily="49" charset="0"/>
                <a:cs typeface="Courier New" pitchFamily="49" charset="0"/>
              </a:rPr>
              <a:t>boolean</a:t>
            </a:r>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myRunningStatus</a:t>
            </a:r>
            <a:r>
              <a:rPr lang="en-US" sz="1200" b="1" dirty="0" smtClean="0">
                <a:latin typeface="Courier New" pitchFamily="49" charset="0"/>
                <a:cs typeface="Courier New" pitchFamily="49" charset="0"/>
              </a:rPr>
              <a:t>;</a:t>
            </a:r>
          </a:p>
          <a:p>
            <a:endParaRPr lang="en-US" sz="12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  public ShakerPanel3(</a:t>
            </a:r>
            <a:r>
              <a:rPr lang="en-US" sz="1200" dirty="0" err="1" smtClean="0">
                <a:latin typeface="Courier New" pitchFamily="49" charset="0"/>
                <a:cs typeface="Courier New" pitchFamily="49" charset="0"/>
              </a:rPr>
              <a:t>int</a:t>
            </a:r>
            <a:r>
              <a:rPr lang="en-US" sz="1200" dirty="0" smtClean="0">
                <a:latin typeface="Courier New" pitchFamily="49" charset="0"/>
                <a:cs typeface="Courier New" pitchFamily="49" charset="0"/>
              </a:rPr>
              <a:t> shift) {</a:t>
            </a:r>
          </a:p>
          <a:p>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myX</a:t>
            </a:r>
            <a:r>
              <a:rPr lang="en-US" sz="1200" dirty="0" smtClean="0">
                <a:latin typeface="Courier New" pitchFamily="49" charset="0"/>
                <a:cs typeface="Courier New" pitchFamily="49" charset="0"/>
              </a:rPr>
              <a:t> = </a:t>
            </a:r>
            <a:r>
              <a:rPr lang="en-US" sz="1200" dirty="0" err="1" smtClean="0">
                <a:latin typeface="Courier New" pitchFamily="49" charset="0"/>
                <a:cs typeface="Courier New" pitchFamily="49" charset="0"/>
              </a:rPr>
              <a:t>myY</a:t>
            </a:r>
            <a:r>
              <a:rPr lang="en-US" sz="1200" dirty="0" smtClean="0">
                <a:latin typeface="Courier New" pitchFamily="49" charset="0"/>
                <a:cs typeface="Courier New" pitchFamily="49" charset="0"/>
              </a:rPr>
              <a:t> = </a:t>
            </a:r>
            <a:r>
              <a:rPr lang="en-US" sz="1200" i="1" dirty="0" smtClean="0">
                <a:latin typeface="Courier New" pitchFamily="49" charset="0"/>
                <a:cs typeface="Courier New" pitchFamily="49" charset="0"/>
              </a:rPr>
              <a:t>SIZE / 2;</a:t>
            </a:r>
          </a:p>
          <a:p>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myShift</a:t>
            </a:r>
            <a:r>
              <a:rPr lang="en-US" sz="1200" dirty="0" smtClean="0">
                <a:latin typeface="Courier New" pitchFamily="49" charset="0"/>
                <a:cs typeface="Courier New" pitchFamily="49" charset="0"/>
              </a:rPr>
              <a:t> = shift;</a:t>
            </a:r>
          </a:p>
          <a:p>
            <a:r>
              <a:rPr lang="en-US" sz="1200"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myRunningStatus</a:t>
            </a:r>
            <a:r>
              <a:rPr lang="en-US" sz="1200" b="1" dirty="0" smtClean="0">
                <a:latin typeface="Courier New" pitchFamily="49" charset="0"/>
                <a:cs typeface="Courier New" pitchFamily="49" charset="0"/>
              </a:rPr>
              <a:t> = true;</a:t>
            </a:r>
          </a:p>
          <a:p>
            <a:r>
              <a:rPr lang="en-US" sz="1200" dirty="0" smtClean="0">
                <a:latin typeface="Courier New" pitchFamily="49" charset="0"/>
                <a:cs typeface="Courier New" pitchFamily="49" charset="0"/>
              </a:rPr>
              <a:t>  }</a:t>
            </a:r>
          </a:p>
          <a:p>
            <a:endParaRPr lang="en-US" sz="12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  public void </a:t>
            </a:r>
            <a:r>
              <a:rPr lang="en-US" sz="1200" dirty="0" err="1" smtClean="0">
                <a:latin typeface="Courier New" pitchFamily="49" charset="0"/>
                <a:cs typeface="Courier New" pitchFamily="49" charset="0"/>
              </a:rPr>
              <a:t>setShift</a:t>
            </a:r>
            <a:r>
              <a:rPr lang="en-US" sz="1200" dirty="0" smtClean="0">
                <a:latin typeface="Courier New" pitchFamily="49" charset="0"/>
                <a:cs typeface="Courier New" pitchFamily="49" charset="0"/>
              </a:rPr>
              <a:t>(</a:t>
            </a:r>
            <a:r>
              <a:rPr lang="en-US" sz="1200" dirty="0" err="1" smtClean="0">
                <a:latin typeface="Courier New" pitchFamily="49" charset="0"/>
                <a:cs typeface="Courier New" pitchFamily="49" charset="0"/>
              </a:rPr>
              <a:t>int</a:t>
            </a:r>
            <a:r>
              <a:rPr lang="en-US" sz="1200" dirty="0" smtClean="0">
                <a:latin typeface="Courier New" pitchFamily="49" charset="0"/>
                <a:cs typeface="Courier New" pitchFamily="49" charset="0"/>
              </a:rPr>
              <a:t> shift) {</a:t>
            </a:r>
          </a:p>
          <a:p>
            <a:r>
              <a:rPr lang="en-US" sz="1200" dirty="0" smtClean="0">
                <a:latin typeface="Courier New" pitchFamily="49" charset="0"/>
                <a:cs typeface="Courier New" pitchFamily="49" charset="0"/>
              </a:rPr>
              <a:t>    if (shift &lt; 0) {</a:t>
            </a:r>
          </a:p>
          <a:p>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System.</a:t>
            </a:r>
            <a:r>
              <a:rPr lang="en-US" sz="1200" i="1" dirty="0" err="1" smtClean="0">
                <a:latin typeface="Courier New" pitchFamily="49" charset="0"/>
                <a:cs typeface="Courier New" pitchFamily="49" charset="0"/>
              </a:rPr>
              <a:t>out.println</a:t>
            </a:r>
            <a:r>
              <a:rPr lang="en-US" sz="1200" i="1" dirty="0" smtClean="0">
                <a:latin typeface="Courier New" pitchFamily="49" charset="0"/>
                <a:cs typeface="Courier New" pitchFamily="49" charset="0"/>
              </a:rPr>
              <a:t>("invalid shift value: " </a:t>
            </a:r>
          </a:p>
          <a:p>
            <a:r>
              <a:rPr lang="en-US" sz="1200" i="1" dirty="0" smtClean="0">
                <a:latin typeface="Courier New" pitchFamily="49" charset="0"/>
                <a:cs typeface="Courier New" pitchFamily="49" charset="0"/>
              </a:rPr>
              <a:t>                         + shift);</a:t>
            </a:r>
          </a:p>
          <a:p>
            <a:r>
              <a:rPr lang="en-US" sz="1200" dirty="0" smtClean="0">
                <a:latin typeface="Courier New" pitchFamily="49" charset="0"/>
                <a:cs typeface="Courier New" pitchFamily="49" charset="0"/>
              </a:rPr>
              <a:t>      exit();</a:t>
            </a:r>
          </a:p>
          <a:p>
            <a:r>
              <a:rPr lang="en-US" sz="1200" dirty="0" smtClean="0">
                <a:latin typeface="Courier New" pitchFamily="49" charset="0"/>
                <a:cs typeface="Courier New" pitchFamily="49" charset="0"/>
              </a:rPr>
              <a:t>    }</a:t>
            </a:r>
          </a:p>
          <a:p>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myShift</a:t>
            </a:r>
            <a:r>
              <a:rPr lang="en-US" sz="1200" dirty="0" smtClean="0">
                <a:latin typeface="Courier New" pitchFamily="49" charset="0"/>
                <a:cs typeface="Courier New" pitchFamily="49" charset="0"/>
              </a:rPr>
              <a:t> = shift;</a:t>
            </a:r>
          </a:p>
          <a:p>
            <a:r>
              <a:rPr lang="en-US" sz="1200" dirty="0" smtClean="0">
                <a:latin typeface="Courier New" pitchFamily="49" charset="0"/>
                <a:cs typeface="Courier New" pitchFamily="49" charset="0"/>
              </a:rPr>
              <a:t>  }</a:t>
            </a:r>
          </a:p>
          <a:p>
            <a:endParaRPr lang="en-US" sz="12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  </a:t>
            </a:r>
            <a:r>
              <a:rPr lang="en-US" sz="1200" b="1" dirty="0" smtClean="0">
                <a:latin typeface="Courier New" pitchFamily="49" charset="0"/>
                <a:cs typeface="Courier New" pitchFamily="49" charset="0"/>
              </a:rPr>
              <a:t>public void </a:t>
            </a:r>
            <a:r>
              <a:rPr lang="en-US" sz="1200" b="1" dirty="0" err="1" smtClean="0">
                <a:latin typeface="Courier New" pitchFamily="49" charset="0"/>
                <a:cs typeface="Courier New" pitchFamily="49" charset="0"/>
              </a:rPr>
              <a:t>setRunning</a:t>
            </a:r>
            <a:r>
              <a:rPr lang="en-US" sz="1200" b="1" dirty="0" smtClean="0">
                <a:latin typeface="Courier New" pitchFamily="49" charset="0"/>
                <a:cs typeface="Courier New" pitchFamily="49" charset="0"/>
              </a:rPr>
              <a:t>(</a:t>
            </a:r>
            <a:r>
              <a:rPr lang="en-US" sz="1200" b="1" dirty="0" err="1" smtClean="0">
                <a:latin typeface="Courier New" pitchFamily="49" charset="0"/>
                <a:cs typeface="Courier New" pitchFamily="49" charset="0"/>
              </a:rPr>
              <a:t>boolean</a:t>
            </a:r>
            <a:r>
              <a:rPr lang="en-US" sz="1200" b="1" dirty="0" smtClean="0">
                <a:latin typeface="Courier New" pitchFamily="49" charset="0"/>
                <a:cs typeface="Courier New" pitchFamily="49" charset="0"/>
              </a:rPr>
              <a:t> status) {</a:t>
            </a:r>
          </a:p>
          <a:p>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myRunningStatus</a:t>
            </a:r>
            <a:r>
              <a:rPr lang="en-US" sz="1200" b="1" dirty="0" smtClean="0">
                <a:latin typeface="Courier New" pitchFamily="49" charset="0"/>
                <a:cs typeface="Courier New" pitchFamily="49" charset="0"/>
              </a:rPr>
              <a:t> = status;</a:t>
            </a:r>
          </a:p>
          <a:p>
            <a:r>
              <a:rPr lang="en-US" sz="1200" b="1" dirty="0" smtClean="0">
                <a:latin typeface="Courier New" pitchFamily="49" charset="0"/>
                <a:cs typeface="Courier New" pitchFamily="49" charset="0"/>
              </a:rPr>
              <a:t>  }</a:t>
            </a:r>
          </a:p>
          <a:p>
            <a:endParaRPr lang="en-US" sz="12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  public void setup() {</a:t>
            </a:r>
          </a:p>
          <a:p>
            <a:r>
              <a:rPr lang="en-US" sz="1200" dirty="0" smtClean="0">
                <a:latin typeface="Courier New" pitchFamily="49" charset="0"/>
                <a:cs typeface="Courier New" pitchFamily="49" charset="0"/>
              </a:rPr>
              <a:t>    size(</a:t>
            </a:r>
            <a:r>
              <a:rPr lang="en-US" sz="1200" i="1" dirty="0" smtClean="0">
                <a:latin typeface="Courier New" pitchFamily="49" charset="0"/>
                <a:cs typeface="Courier New" pitchFamily="49" charset="0"/>
              </a:rPr>
              <a:t>SIZE, SIZE);</a:t>
            </a:r>
          </a:p>
          <a:p>
            <a:r>
              <a:rPr lang="en-US" sz="1200" dirty="0" smtClean="0">
                <a:latin typeface="Courier New" pitchFamily="49" charset="0"/>
                <a:cs typeface="Courier New" pitchFamily="49" charset="0"/>
              </a:rPr>
              <a:t>    smooth();</a:t>
            </a:r>
          </a:p>
          <a:p>
            <a:r>
              <a:rPr lang="en-US" sz="1200" dirty="0" smtClean="0">
                <a:latin typeface="Courier New" pitchFamily="49" charset="0"/>
                <a:cs typeface="Courier New" pitchFamily="49" charset="0"/>
              </a:rPr>
              <a:t>  }</a:t>
            </a:r>
          </a:p>
          <a:p>
            <a:endParaRPr lang="en-US" sz="12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  public void draw() {</a:t>
            </a:r>
          </a:p>
          <a:p>
            <a:r>
              <a:rPr lang="en-US" sz="1200" b="1" dirty="0" smtClean="0">
                <a:latin typeface="Courier New" pitchFamily="49" charset="0"/>
                <a:cs typeface="Courier New" pitchFamily="49" charset="0"/>
              </a:rPr>
              <a:t>    if (</a:t>
            </a:r>
            <a:r>
              <a:rPr lang="en-US" sz="1200" b="1" dirty="0" err="1" smtClean="0">
                <a:latin typeface="Courier New" pitchFamily="49" charset="0"/>
                <a:cs typeface="Courier New" pitchFamily="49" charset="0"/>
              </a:rPr>
              <a:t>myRunningStatus</a:t>
            </a:r>
            <a:r>
              <a:rPr lang="en-US" sz="1200" b="1" dirty="0" smtClean="0">
                <a:latin typeface="Courier New" pitchFamily="49" charset="0"/>
                <a:cs typeface="Courier New" pitchFamily="49" charset="0"/>
              </a:rPr>
              <a:t>) {</a:t>
            </a:r>
          </a:p>
          <a:p>
            <a:r>
              <a:rPr lang="en-US" sz="1200" dirty="0" smtClean="0">
                <a:latin typeface="Courier New" pitchFamily="49" charset="0"/>
                <a:cs typeface="Courier New" pitchFamily="49" charset="0"/>
              </a:rPr>
              <a:t>      background(255);</a:t>
            </a:r>
          </a:p>
          <a:p>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strokeWeight</a:t>
            </a:r>
            <a:r>
              <a:rPr lang="en-US" sz="1200" dirty="0" smtClean="0">
                <a:latin typeface="Courier New" pitchFamily="49" charset="0"/>
                <a:cs typeface="Courier New" pitchFamily="49" charset="0"/>
              </a:rPr>
              <a:t>(2);</a:t>
            </a:r>
          </a:p>
          <a:p>
            <a:r>
              <a:rPr lang="en-US" sz="1200" dirty="0" smtClean="0">
                <a:latin typeface="Courier New" pitchFamily="49" charset="0"/>
                <a:cs typeface="Courier New" pitchFamily="49" charset="0"/>
              </a:rPr>
              <a:t>      ellipse(</a:t>
            </a:r>
            <a:r>
              <a:rPr lang="en-US" sz="1200" dirty="0" err="1" smtClean="0">
                <a:latin typeface="Courier New" pitchFamily="49" charset="0"/>
                <a:cs typeface="Courier New" pitchFamily="49" charset="0"/>
              </a:rPr>
              <a:t>myX</a:t>
            </a:r>
            <a:r>
              <a:rPr lang="en-US" sz="1200" dirty="0" smtClean="0">
                <a:latin typeface="Courier New" pitchFamily="49" charset="0"/>
                <a:cs typeface="Courier New" pitchFamily="49" charset="0"/>
              </a:rPr>
              <a:t> + random(-</a:t>
            </a:r>
            <a:r>
              <a:rPr lang="en-US" sz="1200" dirty="0" err="1" smtClean="0">
                <a:latin typeface="Courier New" pitchFamily="49" charset="0"/>
                <a:cs typeface="Courier New" pitchFamily="49" charset="0"/>
              </a:rPr>
              <a:t>myShift</a:t>
            </a:r>
            <a:r>
              <a:rPr lang="en-US" sz="1200" dirty="0" smtClean="0">
                <a:latin typeface="Courier New" pitchFamily="49" charset="0"/>
                <a:cs typeface="Courier New" pitchFamily="49" charset="0"/>
              </a:rPr>
              <a:t> / 2, </a:t>
            </a:r>
            <a:r>
              <a:rPr lang="en-US" sz="1200" dirty="0" err="1" smtClean="0">
                <a:latin typeface="Courier New" pitchFamily="49" charset="0"/>
                <a:cs typeface="Courier New" pitchFamily="49" charset="0"/>
              </a:rPr>
              <a:t>myShift</a:t>
            </a:r>
            <a:r>
              <a:rPr lang="en-US" sz="1200" dirty="0" smtClean="0">
                <a:latin typeface="Courier New" pitchFamily="49" charset="0"/>
                <a:cs typeface="Courier New" pitchFamily="49" charset="0"/>
              </a:rPr>
              <a:t> / 2), </a:t>
            </a:r>
          </a:p>
          <a:p>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myY</a:t>
            </a:r>
            <a:r>
              <a:rPr lang="sv-SE" sz="1200" dirty="0" smtClean="0">
                <a:latin typeface="Courier New" pitchFamily="49" charset="0"/>
                <a:cs typeface="Courier New" pitchFamily="49" charset="0"/>
              </a:rPr>
              <a:t> + random(-myShift / 2, myShift / 2), 50, 50);</a:t>
            </a:r>
          </a:p>
          <a:p>
            <a:r>
              <a:rPr lang="en-US" sz="1200" b="1" dirty="0" smtClean="0">
                <a:latin typeface="Courier New" pitchFamily="49" charset="0"/>
                <a:cs typeface="Courier New" pitchFamily="49" charset="0"/>
              </a:rPr>
              <a:t>    }</a:t>
            </a:r>
          </a:p>
          <a:p>
            <a:r>
              <a:rPr lang="en-US" sz="1200" dirty="0" smtClean="0">
                <a:latin typeface="Courier New" pitchFamily="49" charset="0"/>
                <a:cs typeface="Courier New" pitchFamily="49" charset="0"/>
              </a:rPr>
              <a:t>  }</a:t>
            </a:r>
          </a:p>
          <a:p>
            <a:endParaRPr lang="en-US" sz="12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  public void </a:t>
            </a:r>
            <a:r>
              <a:rPr lang="en-US" sz="1200" dirty="0" err="1" smtClean="0">
                <a:latin typeface="Courier New" pitchFamily="49" charset="0"/>
                <a:cs typeface="Courier New" pitchFamily="49" charset="0"/>
              </a:rPr>
              <a:t>mousePressed</a:t>
            </a:r>
            <a:r>
              <a:rPr lang="en-US" sz="1200" dirty="0" smtClean="0">
                <a:latin typeface="Courier New" pitchFamily="49" charset="0"/>
                <a:cs typeface="Courier New" pitchFamily="49" charset="0"/>
              </a:rPr>
              <a:t>() {</a:t>
            </a:r>
          </a:p>
          <a:p>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myX</a:t>
            </a:r>
            <a:r>
              <a:rPr lang="en-US" sz="1200" dirty="0" smtClean="0">
                <a:latin typeface="Courier New" pitchFamily="49" charset="0"/>
                <a:cs typeface="Courier New" pitchFamily="49" charset="0"/>
              </a:rPr>
              <a:t> = </a:t>
            </a:r>
            <a:r>
              <a:rPr lang="en-US" sz="1200" dirty="0" err="1" smtClean="0">
                <a:latin typeface="Courier New" pitchFamily="49" charset="0"/>
                <a:cs typeface="Courier New" pitchFamily="49" charset="0"/>
              </a:rPr>
              <a:t>mouseX</a:t>
            </a:r>
            <a:r>
              <a:rPr lang="en-US" sz="1200" dirty="0" smtClean="0">
                <a:latin typeface="Courier New" pitchFamily="49" charset="0"/>
                <a:cs typeface="Courier New" pitchFamily="49" charset="0"/>
              </a:rPr>
              <a:t>;</a:t>
            </a:r>
          </a:p>
          <a:p>
            <a:r>
              <a:rPr lang="en-US" sz="1200" dirty="0" smtClean="0">
                <a:latin typeface="Courier New" pitchFamily="49" charset="0"/>
                <a:cs typeface="Courier New" pitchFamily="49" charset="0"/>
              </a:rPr>
              <a:t>    </a:t>
            </a:r>
            <a:r>
              <a:rPr lang="en-US" sz="1200" dirty="0" err="1" smtClean="0">
                <a:latin typeface="Courier New" pitchFamily="49" charset="0"/>
                <a:cs typeface="Courier New" pitchFamily="49" charset="0"/>
              </a:rPr>
              <a:t>myY</a:t>
            </a:r>
            <a:r>
              <a:rPr lang="en-US" sz="1200" dirty="0" smtClean="0">
                <a:latin typeface="Courier New" pitchFamily="49" charset="0"/>
                <a:cs typeface="Courier New" pitchFamily="49" charset="0"/>
              </a:rPr>
              <a:t> = </a:t>
            </a:r>
            <a:r>
              <a:rPr lang="en-US" sz="1200" dirty="0" err="1" smtClean="0">
                <a:latin typeface="Courier New" pitchFamily="49" charset="0"/>
                <a:cs typeface="Courier New" pitchFamily="49" charset="0"/>
              </a:rPr>
              <a:t>mouseY</a:t>
            </a:r>
            <a:r>
              <a:rPr lang="en-US" sz="1200" dirty="0" smtClean="0">
                <a:latin typeface="Courier New" pitchFamily="49" charset="0"/>
                <a:cs typeface="Courier New" pitchFamily="49" charset="0"/>
              </a:rPr>
              <a:t>;</a:t>
            </a:r>
          </a:p>
          <a:p>
            <a:r>
              <a:rPr lang="en-US" sz="1200" dirty="0" smtClean="0">
                <a:latin typeface="Courier New" pitchFamily="49" charset="0"/>
                <a:cs typeface="Courier New" pitchFamily="49" charset="0"/>
              </a:rPr>
              <a:t>  }</a:t>
            </a:r>
          </a:p>
          <a:p>
            <a:r>
              <a:rPr lang="en-US" sz="1200" dirty="0" smtClean="0">
                <a:latin typeface="Courier New" pitchFamily="49" charset="0"/>
                <a:cs typeface="Courier New" pitchFamily="49" charset="0"/>
              </a:rPr>
              <a:t>}</a:t>
            </a:r>
          </a:p>
        </p:txBody>
      </p:sp>
      <p:pic>
        <p:nvPicPr>
          <p:cNvPr id="4" name="Picture 2"/>
          <p:cNvPicPr>
            <a:picLocks noChangeAspect="1" noChangeArrowheads="1"/>
          </p:cNvPicPr>
          <p:nvPr/>
        </p:nvPicPr>
        <p:blipFill>
          <a:blip r:embed="rId3" cstate="print"/>
          <a:srcRect/>
          <a:stretch>
            <a:fillRect/>
          </a:stretch>
        </p:blipFill>
        <p:spPr bwMode="auto">
          <a:xfrm rot="16200000">
            <a:off x="3279961" y="-174399"/>
            <a:ext cx="2304638" cy="2768559"/>
          </a:xfrm>
          <a:prstGeom prst="rect">
            <a:avLst/>
          </a:prstGeom>
          <a:noFill/>
          <a:ln w="9525">
            <a:noFill/>
            <a:miter lim="800000"/>
            <a:headEnd/>
            <a:tailEnd/>
          </a:ln>
        </p:spPr>
      </p:pic>
      <p:pic>
        <p:nvPicPr>
          <p:cNvPr id="5" name="Picture 2"/>
          <p:cNvPicPr>
            <a:picLocks noChangeAspect="1" noChangeArrowheads="1"/>
          </p:cNvPicPr>
          <p:nvPr/>
        </p:nvPicPr>
        <p:blipFill>
          <a:blip r:embed="rId4" cstate="print"/>
          <a:srcRect l="31169" t="34595" r="32468" b="35135"/>
          <a:stretch>
            <a:fillRect/>
          </a:stretch>
        </p:blipFill>
        <p:spPr bwMode="auto">
          <a:xfrm>
            <a:off x="4038600" y="914400"/>
            <a:ext cx="1066800" cy="10668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Slide Number Placeholder 3"/>
          <p:cNvSpPr>
            <a:spLocks noGrp="1"/>
          </p:cNvSpPr>
          <p:nvPr>
            <p:ph type="sldNum" sz="quarter" idx="10"/>
          </p:nvPr>
        </p:nvSpPr>
        <p:spPr/>
        <p:txBody>
          <a:bodyPr/>
          <a:lstStyle/>
          <a:p>
            <a:fld id="{E8DFF777-F612-4D50-99BE-9444A52F3F30}" type="slidenum">
              <a:rPr lang="en-US" smtClean="0"/>
              <a:pPr/>
              <a:t>42</a:t>
            </a:fld>
            <a:endParaRPr lang="en-US" smtClean="0"/>
          </a:p>
        </p:txBody>
      </p:sp>
      <p:sp>
        <p:nvSpPr>
          <p:cNvPr id="69635" name="Rectangle 2"/>
          <p:cNvSpPr>
            <a:spLocks noGrp="1" noChangeArrowheads="1"/>
          </p:cNvSpPr>
          <p:nvPr>
            <p:ph type="title"/>
          </p:nvPr>
        </p:nvSpPr>
        <p:spPr/>
        <p:txBody>
          <a:bodyPr/>
          <a:lstStyle/>
          <a:p>
            <a:pPr eaLnBrk="1" hangingPunct="1"/>
            <a:r>
              <a:rPr lang="en-US" dirty="0" smtClean="0"/>
              <a:t>More JFC</a:t>
            </a:r>
          </a:p>
        </p:txBody>
      </p:sp>
      <p:sp>
        <p:nvSpPr>
          <p:cNvPr id="69636" name="Rectangle 3"/>
          <p:cNvSpPr>
            <a:spLocks noGrp="1" noChangeArrowheads="1"/>
          </p:cNvSpPr>
          <p:nvPr>
            <p:ph type="body" idx="1"/>
          </p:nvPr>
        </p:nvSpPr>
        <p:spPr>
          <a:xfrm>
            <a:off x="457200" y="1600200"/>
            <a:ext cx="8077200" cy="4800600"/>
          </a:xfrm>
        </p:spPr>
        <p:txBody>
          <a:bodyPr/>
          <a:lstStyle/>
          <a:p>
            <a:pPr eaLnBrk="1" hangingPunct="1"/>
            <a:r>
              <a:rPr lang="en-US" dirty="0" smtClean="0"/>
              <a:t>The Swing GUI classes provide a variety of other GUI components.</a:t>
            </a:r>
          </a:p>
          <a:p>
            <a:pPr eaLnBrk="1" hangingPunct="1"/>
            <a:r>
              <a:rPr lang="en-US" dirty="0" smtClean="0"/>
              <a:t>The GUI slider component, for example is implemented using </a:t>
            </a:r>
            <a:r>
              <a:rPr lang="en-US" b="1" dirty="0" err="1" smtClean="0">
                <a:latin typeface="Courier New" pitchFamily="49" charset="0"/>
                <a:cs typeface="Courier New" pitchFamily="49" charset="0"/>
              </a:rPr>
              <a:t>ChangeListener</a:t>
            </a:r>
            <a:r>
              <a:rPr lang="en-US" b="1" dirty="0" smtClean="0">
                <a:latin typeface="Arial Unicode MS" pitchFamily="34" charset="-128"/>
                <a:ea typeface="Arial Unicode MS" pitchFamily="34" charset="-128"/>
                <a:cs typeface="Arial Unicode MS" pitchFamily="34" charset="-128"/>
              </a:rPr>
              <a:t> </a:t>
            </a:r>
            <a:r>
              <a:rPr lang="en-US" dirty="0" smtClean="0"/>
              <a:t>and the </a:t>
            </a:r>
            <a:r>
              <a:rPr lang="en-US" b="1" dirty="0" err="1" smtClean="0">
                <a:latin typeface="Courier New" pitchFamily="49" charset="0"/>
                <a:cs typeface="Courier New" pitchFamily="49" charset="0"/>
              </a:rPr>
              <a:t>stateChanged</a:t>
            </a:r>
            <a:r>
              <a:rPr lang="en-US" b="1" dirty="0" smtClean="0">
                <a:latin typeface="Courier New" pitchFamily="49" charset="0"/>
                <a:cs typeface="Courier New" pitchFamily="49" charset="0"/>
              </a:rPr>
              <a:t>()</a:t>
            </a:r>
            <a:r>
              <a:rPr lang="en-US" b="1" dirty="0" smtClean="0">
                <a:latin typeface="Arial Unicode MS" pitchFamily="34" charset="-128"/>
                <a:ea typeface="Arial Unicode MS" pitchFamily="34" charset="-128"/>
                <a:cs typeface="Arial Unicode MS" pitchFamily="34" charset="-128"/>
              </a:rPr>
              <a:t> </a:t>
            </a:r>
            <a:r>
              <a:rPr lang="en-US" dirty="0" smtClean="0"/>
              <a:t>method.</a:t>
            </a:r>
          </a:p>
          <a:p>
            <a:pPr eaLnBrk="1" hangingPunct="1"/>
            <a:r>
              <a:rPr lang="en-US" dirty="0" smtClean="0">
                <a:latin typeface="Arial Unicode MS" pitchFamily="34" charset="-128"/>
                <a:ea typeface="Arial Unicode MS" pitchFamily="34" charset="-128"/>
                <a:cs typeface="Arial Unicode MS" pitchFamily="34" charset="-128"/>
              </a:rPr>
              <a:t>Java provides good reference and tutorial materials for JFC and Swing, e.g.:</a:t>
            </a:r>
          </a:p>
          <a:p>
            <a:pPr lvl="1">
              <a:buNone/>
            </a:pPr>
            <a:r>
              <a:rPr lang="en-US" dirty="0" smtClean="0">
                <a:hlinkClick r:id="rId3"/>
              </a:rPr>
              <a:t>http://java.sun.com/docs/books/tutorial/ui/features/components.html</a:t>
            </a:r>
            <a:endParaRPr lang="en-US" dirty="0" smtClean="0">
              <a:latin typeface="Arial Unicode MS" pitchFamily="34" charset="-128"/>
              <a:ea typeface="Arial Unicode MS" pitchFamily="34" charset="-128"/>
              <a:cs typeface="Arial Unicode MS" pitchFamily="34" charset="-128"/>
            </a:endParaRPr>
          </a:p>
        </p:txBody>
      </p:sp>
      <p:pic>
        <p:nvPicPr>
          <p:cNvPr id="69637" name="Picture 4" descr="duke_swing_new"/>
          <p:cNvPicPr>
            <a:picLocks noChangeAspect="1" noChangeArrowheads="1"/>
          </p:cNvPicPr>
          <p:nvPr/>
        </p:nvPicPr>
        <p:blipFill>
          <a:blip r:embed="rId4" cstate="print"/>
          <a:srcRect/>
          <a:stretch>
            <a:fillRect/>
          </a:stretch>
        </p:blipFill>
        <p:spPr bwMode="auto">
          <a:xfrm>
            <a:off x="7772400" y="609600"/>
            <a:ext cx="1055688"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4502889-87C9-4036-9994-E3CDC384CFF9}" type="slidenum">
              <a:rPr lang="en-US"/>
              <a:pPr/>
              <a:t>43</a:t>
            </a:fld>
            <a:endParaRPr lang="en-US"/>
          </a:p>
        </p:txBody>
      </p:sp>
      <p:sp>
        <p:nvSpPr>
          <p:cNvPr id="241666" name="Rectangle 2"/>
          <p:cNvSpPr>
            <a:spLocks noGrp="1" noChangeArrowheads="1"/>
          </p:cNvSpPr>
          <p:nvPr>
            <p:ph type="title"/>
          </p:nvPr>
        </p:nvSpPr>
        <p:spPr/>
        <p:txBody>
          <a:bodyPr/>
          <a:lstStyle/>
          <a:p>
            <a:r>
              <a:rPr lang="en-US" dirty="0" smtClean="0"/>
              <a:t>Iteration 4</a:t>
            </a:r>
            <a:endParaRPr lang="en-US" dirty="0"/>
          </a:p>
        </p:txBody>
      </p:sp>
      <p:sp>
        <p:nvSpPr>
          <p:cNvPr id="241667" name="Rectangle 3"/>
          <p:cNvSpPr>
            <a:spLocks noGrp="1" noChangeArrowheads="1"/>
          </p:cNvSpPr>
          <p:nvPr>
            <p:ph type="body" idx="1"/>
          </p:nvPr>
        </p:nvSpPr>
        <p:spPr>
          <a:xfrm>
            <a:off x="457200" y="1600200"/>
            <a:ext cx="8305800" cy="4114800"/>
          </a:xfrm>
        </p:spPr>
        <p:txBody>
          <a:bodyPr/>
          <a:lstStyle/>
          <a:p>
            <a:r>
              <a:rPr lang="en-US" dirty="0" smtClean="0"/>
              <a:t>Analysis</a:t>
            </a:r>
          </a:p>
          <a:p>
            <a:endParaRPr lang="en-US" dirty="0" smtClean="0"/>
          </a:p>
          <a:p>
            <a:r>
              <a:rPr lang="en-US" dirty="0" smtClean="0"/>
              <a:t>Design</a:t>
            </a:r>
          </a:p>
          <a:p>
            <a:endParaRPr lang="en-US" dirty="0" smtClean="0"/>
          </a:p>
          <a:p>
            <a:r>
              <a:rPr lang="en-US" dirty="0" smtClean="0"/>
              <a:t>Implementation</a:t>
            </a:r>
          </a:p>
          <a:p>
            <a:endParaRPr lang="en-US" dirty="0" smtClean="0"/>
          </a:p>
          <a:p>
            <a:r>
              <a:rPr lang="en-US" dirty="0" smtClean="0"/>
              <a:t>Test</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p>
            <a:fld id="{21C86133-2983-4942-8F53-15ABFAA154A5}" type="slidenum">
              <a:rPr lang="en-US"/>
              <a:pPr/>
              <a:t>44</a:t>
            </a:fld>
            <a:endParaRPr lang="en-US"/>
          </a:p>
        </p:txBody>
      </p:sp>
      <p:pic>
        <p:nvPicPr>
          <p:cNvPr id="3074" name="Picture 2"/>
          <p:cNvPicPr>
            <a:picLocks noChangeAspect="1" noChangeArrowheads="1"/>
          </p:cNvPicPr>
          <p:nvPr/>
        </p:nvPicPr>
        <p:blipFill>
          <a:blip r:embed="rId3" cstate="print"/>
          <a:srcRect/>
          <a:stretch>
            <a:fillRect/>
          </a:stretch>
        </p:blipFill>
        <p:spPr bwMode="auto">
          <a:xfrm>
            <a:off x="5638800" y="2590800"/>
            <a:ext cx="2933700" cy="3686175"/>
          </a:xfrm>
          <a:prstGeom prst="rect">
            <a:avLst/>
          </a:prstGeom>
          <a:noFill/>
          <a:ln w="9525">
            <a:noFill/>
            <a:miter lim="800000"/>
            <a:headEnd/>
            <a:tailEnd/>
          </a:ln>
        </p:spPr>
      </p:pic>
      <p:sp>
        <p:nvSpPr>
          <p:cNvPr id="6" name="TextBox 5"/>
          <p:cNvSpPr txBox="1"/>
          <p:nvPr/>
        </p:nvSpPr>
        <p:spPr>
          <a:xfrm>
            <a:off x="152400" y="890587"/>
            <a:ext cx="8839200" cy="1384995"/>
          </a:xfrm>
          <a:prstGeom prst="rect">
            <a:avLst/>
          </a:prstGeom>
          <a:noFill/>
          <a:ln>
            <a:solidFill>
              <a:schemeClr val="accent1"/>
            </a:solidFill>
          </a:ln>
        </p:spPr>
        <p:txBody>
          <a:bodyPr wrap="square" rtlCol="0">
            <a:spAutoFit/>
          </a:bodyPr>
          <a:lstStyle/>
          <a:p>
            <a:r>
              <a:rPr lang="en-US" sz="1400" b="1" dirty="0" err="1" smtClean="0">
                <a:latin typeface="Courier New" pitchFamily="49" charset="0"/>
                <a:cs typeface="Courier New" pitchFamily="49" charset="0"/>
              </a:rPr>
              <a:t>JSlider</a:t>
            </a:r>
            <a:r>
              <a:rPr lang="en-US" sz="1400" b="1" dirty="0" smtClean="0">
                <a:latin typeface="Courier New" pitchFamily="49" charset="0"/>
                <a:cs typeface="Courier New" pitchFamily="49" charset="0"/>
              </a:rPr>
              <a:t> slider = new </a:t>
            </a:r>
            <a:r>
              <a:rPr lang="en-US" sz="1400" b="1" dirty="0" err="1" smtClean="0">
                <a:latin typeface="Courier New" pitchFamily="49" charset="0"/>
                <a:cs typeface="Courier New" pitchFamily="49" charset="0"/>
              </a:rPr>
              <a:t>JSlider</a:t>
            </a:r>
            <a:r>
              <a:rPr lang="en-US" sz="1400" b="1" dirty="0" smtClean="0">
                <a:latin typeface="Courier New" pitchFamily="49" charset="0"/>
                <a:cs typeface="Courier New" pitchFamily="49" charset="0"/>
              </a:rPr>
              <a:t>(</a:t>
            </a:r>
            <a:r>
              <a:rPr lang="en-US" sz="1400" b="1" dirty="0" err="1" smtClean="0">
                <a:latin typeface="Courier New" pitchFamily="49" charset="0"/>
                <a:cs typeface="Courier New" pitchFamily="49" charset="0"/>
              </a:rPr>
              <a:t>JSlider.HORIZONTAL</a:t>
            </a:r>
            <a:r>
              <a:rPr lang="en-US" sz="1400" b="1" dirty="0" smtClean="0">
                <a:latin typeface="Courier New" pitchFamily="49" charset="0"/>
                <a:cs typeface="Courier New" pitchFamily="49" charset="0"/>
              </a:rPr>
              <a:t>, 0,DEFAULT_SIZE, INITIAL_SHIFT);</a:t>
            </a:r>
          </a:p>
          <a:p>
            <a:r>
              <a:rPr lang="en-US" sz="1400" b="1" dirty="0" err="1" smtClean="0">
                <a:latin typeface="Courier New" pitchFamily="49" charset="0"/>
                <a:cs typeface="Courier New" pitchFamily="49" charset="0"/>
              </a:rPr>
              <a:t>slider.setMajorTickSpacing</a:t>
            </a:r>
            <a:r>
              <a:rPr lang="en-US" sz="1400" b="1" dirty="0" smtClean="0">
                <a:latin typeface="Courier New" pitchFamily="49" charset="0"/>
                <a:cs typeface="Courier New" pitchFamily="49" charset="0"/>
              </a:rPr>
              <a:t>(50);</a:t>
            </a:r>
          </a:p>
          <a:p>
            <a:r>
              <a:rPr lang="en-US" sz="1400" b="1" dirty="0" err="1" smtClean="0">
                <a:latin typeface="Courier New" pitchFamily="49" charset="0"/>
                <a:cs typeface="Courier New" pitchFamily="49" charset="0"/>
              </a:rPr>
              <a:t>slider.setPaintTicks</a:t>
            </a:r>
            <a:r>
              <a:rPr lang="en-US" sz="1400" b="1" dirty="0" smtClean="0">
                <a:latin typeface="Courier New" pitchFamily="49" charset="0"/>
                <a:cs typeface="Courier New" pitchFamily="49" charset="0"/>
              </a:rPr>
              <a:t>(true);</a:t>
            </a:r>
          </a:p>
          <a:p>
            <a:r>
              <a:rPr lang="en-US" sz="1400" b="1" dirty="0" err="1" smtClean="0">
                <a:latin typeface="Courier New" pitchFamily="49" charset="0"/>
                <a:cs typeface="Courier New" pitchFamily="49" charset="0"/>
              </a:rPr>
              <a:t>slider.setPaintLabels</a:t>
            </a:r>
            <a:r>
              <a:rPr lang="en-US" sz="1400" b="1" dirty="0" smtClean="0">
                <a:latin typeface="Courier New" pitchFamily="49" charset="0"/>
                <a:cs typeface="Courier New" pitchFamily="49" charset="0"/>
              </a:rPr>
              <a:t>(true);</a:t>
            </a:r>
          </a:p>
          <a:p>
            <a:r>
              <a:rPr lang="en-US" sz="1400" b="1" dirty="0" err="1" smtClean="0">
                <a:latin typeface="Courier New" pitchFamily="49" charset="0"/>
                <a:cs typeface="Courier New" pitchFamily="49" charset="0"/>
              </a:rPr>
              <a:t>slider.addChangeListener</a:t>
            </a:r>
            <a:r>
              <a:rPr lang="en-US" sz="1400" b="1" dirty="0" smtClean="0">
                <a:latin typeface="Courier New" pitchFamily="49" charset="0"/>
                <a:cs typeface="Courier New" pitchFamily="49" charset="0"/>
              </a:rPr>
              <a:t>(this);</a:t>
            </a:r>
          </a:p>
          <a:p>
            <a:r>
              <a:rPr lang="en-US" sz="1400" b="1" dirty="0" smtClean="0">
                <a:latin typeface="Courier New" pitchFamily="49" charset="0"/>
                <a:cs typeface="Courier New" pitchFamily="49" charset="0"/>
              </a:rPr>
              <a:t>...</a:t>
            </a:r>
            <a:endParaRPr lang="en-US" dirty="0"/>
          </a:p>
        </p:txBody>
      </p:sp>
      <p:sp>
        <p:nvSpPr>
          <p:cNvPr id="7" name="TextBox 6"/>
          <p:cNvSpPr txBox="1"/>
          <p:nvPr/>
        </p:nvSpPr>
        <p:spPr>
          <a:xfrm>
            <a:off x="156668" y="3112532"/>
            <a:ext cx="4802918" cy="1384995"/>
          </a:xfrm>
          <a:prstGeom prst="rect">
            <a:avLst/>
          </a:prstGeom>
          <a:noFill/>
          <a:ln>
            <a:solidFill>
              <a:schemeClr val="accent1"/>
            </a:solidFill>
          </a:ln>
        </p:spPr>
        <p:txBody>
          <a:bodyPr wrap="none" rtlCol="0">
            <a:spAutoFit/>
          </a:bodyPr>
          <a:lstStyle/>
          <a:p>
            <a:r>
              <a:rPr lang="en-US" sz="1400" b="1" dirty="0" smtClean="0">
                <a:latin typeface="Courier New" pitchFamily="49" charset="0"/>
                <a:cs typeface="Courier New" pitchFamily="49" charset="0"/>
              </a:rPr>
              <a:t>@Override</a:t>
            </a:r>
          </a:p>
          <a:p>
            <a:r>
              <a:rPr lang="en-US" sz="1400" b="1" dirty="0" smtClean="0">
                <a:latin typeface="Courier New" pitchFamily="49" charset="0"/>
                <a:cs typeface="Courier New" pitchFamily="49" charset="0"/>
              </a:rPr>
              <a:t>public void </a:t>
            </a:r>
            <a:r>
              <a:rPr lang="en-US" sz="1400" b="1" dirty="0" err="1" smtClean="0">
                <a:latin typeface="Courier New" pitchFamily="49" charset="0"/>
                <a:cs typeface="Courier New" pitchFamily="49" charset="0"/>
              </a:rPr>
              <a:t>stateChanged</a:t>
            </a:r>
            <a:r>
              <a:rPr lang="en-US" sz="1400" b="1" dirty="0" smtClean="0">
                <a:latin typeface="Courier New" pitchFamily="49" charset="0"/>
                <a:cs typeface="Courier New" pitchFamily="49" charset="0"/>
              </a:rPr>
              <a:t>(</a:t>
            </a:r>
            <a:r>
              <a:rPr lang="en-US" sz="1400" b="1" dirty="0" err="1" smtClean="0">
                <a:latin typeface="Courier New" pitchFamily="49" charset="0"/>
                <a:cs typeface="Courier New" pitchFamily="49" charset="0"/>
              </a:rPr>
              <a:t>ChangeEvent</a:t>
            </a:r>
            <a:r>
              <a:rPr lang="en-US" sz="1400" b="1" dirty="0" smtClean="0">
                <a:latin typeface="Courier New" pitchFamily="49" charset="0"/>
                <a:cs typeface="Courier New" pitchFamily="49" charset="0"/>
              </a:rPr>
              <a:t> e) {</a:t>
            </a:r>
          </a:p>
          <a:p>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JSlider</a:t>
            </a:r>
            <a:r>
              <a:rPr lang="en-US" sz="1400" b="1" dirty="0" smtClean="0">
                <a:latin typeface="Courier New" pitchFamily="49" charset="0"/>
                <a:cs typeface="Courier New" pitchFamily="49" charset="0"/>
              </a:rPr>
              <a:t> slider = (</a:t>
            </a:r>
            <a:r>
              <a:rPr lang="en-US" sz="1400" b="1" dirty="0" err="1" smtClean="0">
                <a:latin typeface="Courier New" pitchFamily="49" charset="0"/>
                <a:cs typeface="Courier New" pitchFamily="49" charset="0"/>
              </a:rPr>
              <a:t>JSlider</a:t>
            </a:r>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e.getSource</a:t>
            </a:r>
            <a:r>
              <a:rPr lang="en-US" sz="1400" b="1" dirty="0" smtClean="0">
                <a:latin typeface="Courier New" pitchFamily="49" charset="0"/>
                <a:cs typeface="Courier New" pitchFamily="49" charset="0"/>
              </a:rPr>
              <a:t>();</a:t>
            </a:r>
          </a:p>
          <a:p>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int</a:t>
            </a:r>
            <a:r>
              <a:rPr lang="en-US" sz="1400" b="1" dirty="0" smtClean="0">
                <a:latin typeface="Courier New" pitchFamily="49" charset="0"/>
                <a:cs typeface="Courier New" pitchFamily="49" charset="0"/>
              </a:rPr>
              <a:t> value = </a:t>
            </a:r>
            <a:r>
              <a:rPr lang="en-US" sz="1400" b="1" dirty="0" err="1" smtClean="0">
                <a:latin typeface="Courier New" pitchFamily="49" charset="0"/>
                <a:cs typeface="Courier New" pitchFamily="49" charset="0"/>
              </a:rPr>
              <a:t>slider.getValue</a:t>
            </a:r>
            <a:r>
              <a:rPr lang="en-US" sz="1400" b="1" dirty="0" smtClean="0">
                <a:latin typeface="Courier New" pitchFamily="49" charset="0"/>
                <a:cs typeface="Courier New" pitchFamily="49" charset="0"/>
              </a:rPr>
              <a:t>();</a:t>
            </a:r>
          </a:p>
          <a:p>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shakerPanel.setShift</a:t>
            </a:r>
            <a:r>
              <a:rPr lang="en-US" sz="1400" b="1" dirty="0" smtClean="0">
                <a:latin typeface="Courier New" pitchFamily="49" charset="0"/>
                <a:cs typeface="Courier New" pitchFamily="49" charset="0"/>
              </a:rPr>
              <a:t>(value);</a:t>
            </a:r>
          </a:p>
          <a:p>
            <a:r>
              <a:rPr lang="en-US" sz="1400" b="1" dirty="0" smtClean="0">
                <a:latin typeface="Courier New" pitchFamily="49" charset="0"/>
                <a:cs typeface="Courier New" pitchFamily="49" charset="0"/>
              </a:rPr>
              <a:t>}</a:t>
            </a:r>
            <a:endParaRPr lang="en-US" sz="1400" b="1" dirty="0">
              <a:latin typeface="Courier New" pitchFamily="49" charset="0"/>
              <a:cs typeface="Courier New" pitchFamily="49" charset="0"/>
            </a:endParaRPr>
          </a:p>
        </p:txBody>
      </p:sp>
      <p:sp>
        <p:nvSpPr>
          <p:cNvPr id="9" name="TextBox 8"/>
          <p:cNvSpPr txBox="1"/>
          <p:nvPr/>
        </p:nvSpPr>
        <p:spPr>
          <a:xfrm>
            <a:off x="191154" y="545068"/>
            <a:ext cx="2803973" cy="369332"/>
          </a:xfrm>
          <a:prstGeom prst="rect">
            <a:avLst/>
          </a:prstGeom>
          <a:noFill/>
        </p:spPr>
        <p:txBody>
          <a:bodyPr wrap="none" rtlCol="0">
            <a:spAutoFit/>
          </a:bodyPr>
          <a:lstStyle/>
          <a:p>
            <a:r>
              <a:rPr lang="en-US" b="1" dirty="0" smtClean="0">
                <a:latin typeface="Courier New" pitchFamily="49" charset="0"/>
                <a:cs typeface="Courier New" pitchFamily="49" charset="0"/>
              </a:rPr>
              <a:t>ShakerController4()</a:t>
            </a:r>
            <a:endParaRPr lang="en-US" b="1" dirty="0">
              <a:latin typeface="Courier New" pitchFamily="49" charset="0"/>
              <a:cs typeface="Courier New" pitchFamily="49" charset="0"/>
            </a:endParaRPr>
          </a:p>
        </p:txBody>
      </p:sp>
      <p:sp>
        <p:nvSpPr>
          <p:cNvPr id="10" name="TextBox 9"/>
          <p:cNvSpPr txBox="1"/>
          <p:nvPr/>
        </p:nvSpPr>
        <p:spPr>
          <a:xfrm>
            <a:off x="156668" y="2743200"/>
            <a:ext cx="2114681" cy="369332"/>
          </a:xfrm>
          <a:prstGeom prst="rect">
            <a:avLst/>
          </a:prstGeom>
          <a:noFill/>
        </p:spPr>
        <p:txBody>
          <a:bodyPr wrap="none" rtlCol="0">
            <a:spAutoFit/>
          </a:bodyPr>
          <a:lstStyle/>
          <a:p>
            <a:r>
              <a:rPr lang="en-US" b="1" dirty="0" err="1" smtClean="0">
                <a:latin typeface="Courier New" pitchFamily="49" charset="0"/>
                <a:cs typeface="Courier New" pitchFamily="49" charset="0"/>
              </a:rPr>
              <a:t>stateChanged</a:t>
            </a:r>
            <a:r>
              <a:rPr lang="en-US" b="1" dirty="0" smtClean="0">
                <a:latin typeface="Courier New" pitchFamily="49" charset="0"/>
                <a:cs typeface="Courier New" pitchFamily="49" charset="0"/>
              </a:rPr>
              <a:t>()</a:t>
            </a:r>
            <a:endParaRPr lang="en-US" b="1" dirty="0">
              <a:latin typeface="Courier New" pitchFamily="49" charset="0"/>
              <a:cs typeface="Courier New" pitchFamily="49" charset="0"/>
            </a:endParaRPr>
          </a:p>
        </p:txBody>
      </p:sp>
      <p:pic>
        <p:nvPicPr>
          <p:cNvPr id="8" name="Picture 2"/>
          <p:cNvPicPr>
            <a:picLocks noChangeAspect="1" noChangeArrowheads="1"/>
          </p:cNvPicPr>
          <p:nvPr/>
        </p:nvPicPr>
        <p:blipFill>
          <a:blip r:embed="rId4" cstate="print"/>
          <a:srcRect l="31169" t="34595" r="32468" b="35135"/>
          <a:stretch>
            <a:fillRect/>
          </a:stretch>
        </p:blipFill>
        <p:spPr bwMode="auto">
          <a:xfrm>
            <a:off x="6248400" y="3810000"/>
            <a:ext cx="1066800" cy="10668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Slide Number Placeholder 3"/>
          <p:cNvSpPr>
            <a:spLocks noGrp="1"/>
          </p:cNvSpPr>
          <p:nvPr>
            <p:ph type="sldNum" sz="quarter" idx="10"/>
          </p:nvPr>
        </p:nvSpPr>
        <p:spPr/>
        <p:txBody>
          <a:bodyPr/>
          <a:lstStyle/>
          <a:p>
            <a:fld id="{E8DFF777-F612-4D50-99BE-9444A52F3F30}" type="slidenum">
              <a:rPr lang="en-US" smtClean="0"/>
              <a:pPr/>
              <a:t>45</a:t>
            </a:fld>
            <a:endParaRPr lang="en-US" smtClean="0"/>
          </a:p>
        </p:txBody>
      </p:sp>
      <p:sp>
        <p:nvSpPr>
          <p:cNvPr id="69635" name="Rectangle 2"/>
          <p:cNvSpPr>
            <a:spLocks noGrp="1" noChangeArrowheads="1"/>
          </p:cNvSpPr>
          <p:nvPr>
            <p:ph type="title"/>
          </p:nvPr>
        </p:nvSpPr>
        <p:spPr/>
        <p:txBody>
          <a:bodyPr/>
          <a:lstStyle/>
          <a:p>
            <a:pPr eaLnBrk="1" hangingPunct="1"/>
            <a:r>
              <a:rPr lang="en-US" dirty="0" smtClean="0"/>
              <a:t>Classes in Java vs. Processing</a:t>
            </a:r>
          </a:p>
        </p:txBody>
      </p:sp>
      <p:sp>
        <p:nvSpPr>
          <p:cNvPr id="69636" name="Rectangle 3"/>
          <p:cNvSpPr>
            <a:spLocks noGrp="1" noChangeArrowheads="1"/>
          </p:cNvSpPr>
          <p:nvPr>
            <p:ph type="body" idx="1"/>
          </p:nvPr>
        </p:nvSpPr>
        <p:spPr>
          <a:xfrm>
            <a:off x="457200" y="1600200"/>
            <a:ext cx="8458200" cy="4800600"/>
          </a:xfrm>
        </p:spPr>
        <p:txBody>
          <a:bodyPr/>
          <a:lstStyle/>
          <a:p>
            <a:pPr eaLnBrk="1" hangingPunct="1"/>
            <a:r>
              <a:rPr lang="en-US" dirty="0" smtClean="0"/>
              <a:t>Processing implements “auxiliary” classes as </a:t>
            </a:r>
            <a:r>
              <a:rPr lang="en-US" i="1" dirty="0" smtClean="0"/>
              <a:t>inner </a:t>
            </a:r>
            <a:r>
              <a:rPr lang="en-US" dirty="0" smtClean="0"/>
              <a:t>classes.</a:t>
            </a:r>
          </a:p>
          <a:p>
            <a:pPr eaLnBrk="1" hangingPunct="1"/>
            <a:r>
              <a:rPr lang="en-US" dirty="0" smtClean="0"/>
              <a:t>This approach:</a:t>
            </a:r>
          </a:p>
          <a:p>
            <a:pPr lvl="1"/>
            <a:r>
              <a:rPr lang="en-US" dirty="0" smtClean="0"/>
              <a:t>grants the supporting class an intimate, highly coupled relationship with the main sketch;</a:t>
            </a:r>
          </a:p>
          <a:p>
            <a:pPr lvl="1"/>
            <a:r>
              <a:rPr lang="en-US" dirty="0" smtClean="0"/>
              <a:t>doesn’t scale well to larger applications;</a:t>
            </a:r>
          </a:p>
          <a:p>
            <a:pPr lvl="1"/>
            <a:r>
              <a:rPr lang="en-US" dirty="0" smtClean="0"/>
              <a:t>is uncommon in Java programming.</a:t>
            </a:r>
          </a:p>
          <a:p>
            <a:r>
              <a:rPr lang="en-US" dirty="0" smtClean="0"/>
              <a:t>We integrate them as separate classes.</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Integrating Processing Classes</a:t>
            </a:r>
            <a:endParaRPr lang="en-US" dirty="0"/>
          </a:p>
        </p:txBody>
      </p:sp>
      <p:sp>
        <p:nvSpPr>
          <p:cNvPr id="3" name="Content Placeholder 2"/>
          <p:cNvSpPr>
            <a:spLocks noGrp="1"/>
          </p:cNvSpPr>
          <p:nvPr>
            <p:ph idx="1"/>
          </p:nvPr>
        </p:nvSpPr>
        <p:spPr/>
        <p:txBody>
          <a:bodyPr/>
          <a:lstStyle/>
          <a:p>
            <a:r>
              <a:rPr lang="en-US" dirty="0" smtClean="0"/>
              <a:t>Integrate Processing classes into a Java as you did with the main sketch, except:</a:t>
            </a:r>
          </a:p>
          <a:p>
            <a:pPr lvl="1"/>
            <a:r>
              <a:rPr lang="en-US" dirty="0" smtClean="0"/>
              <a:t>Encapsulate the support class as a class that extends </a:t>
            </a:r>
            <a:r>
              <a:rPr lang="en-US" b="1" dirty="0" smtClean="0">
                <a:latin typeface="Courier New" pitchFamily="49" charset="0"/>
                <a:cs typeface="Courier New" pitchFamily="49" charset="0"/>
              </a:rPr>
              <a:t>Object</a:t>
            </a:r>
            <a:r>
              <a:rPr lang="en-US" dirty="0" smtClean="0">
                <a:cs typeface="Courier New" pitchFamily="49" charset="0"/>
              </a:rPr>
              <a:t> (only);</a:t>
            </a:r>
            <a:endParaRPr lang="en-US" dirty="0" smtClean="0"/>
          </a:p>
          <a:p>
            <a:pPr lvl="1"/>
            <a:r>
              <a:rPr lang="en-US" dirty="0" smtClean="0">
                <a:latin typeface="Arial Unicode MS" pitchFamily="34" charset="-128"/>
                <a:ea typeface="Arial Unicode MS" pitchFamily="34" charset="-128"/>
                <a:cs typeface="Arial Unicode MS" pitchFamily="34" charset="-128"/>
              </a:rPr>
              <a:t>Pass a reference to the </a:t>
            </a:r>
            <a:r>
              <a:rPr lang="en-US" b="1" dirty="0" err="1" smtClean="0">
                <a:latin typeface="Courier New" pitchFamily="49" charset="0"/>
                <a:ea typeface="Arial Unicode MS" pitchFamily="34" charset="-128"/>
                <a:cs typeface="Courier New" pitchFamily="49" charset="0"/>
              </a:rPr>
              <a:t>PApplet</a:t>
            </a:r>
            <a:r>
              <a:rPr lang="en-US" dirty="0" smtClean="0">
                <a:latin typeface="Arial Unicode MS" pitchFamily="34" charset="-128"/>
                <a:ea typeface="Arial Unicode MS" pitchFamily="34" charset="-128"/>
                <a:cs typeface="Arial Unicode MS" pitchFamily="34" charset="-128"/>
              </a:rPr>
              <a:t> object to the </a:t>
            </a:r>
            <a:r>
              <a:rPr lang="en-US" b="1" dirty="0" smtClean="0">
                <a:latin typeface="Courier New" pitchFamily="49" charset="0"/>
                <a:ea typeface="Arial Unicode MS" pitchFamily="34" charset="-128"/>
                <a:cs typeface="Courier New" pitchFamily="49" charset="0"/>
              </a:rPr>
              <a:t>display()</a:t>
            </a:r>
            <a:r>
              <a:rPr lang="en-US" dirty="0" smtClean="0">
                <a:latin typeface="Arial Unicode MS" pitchFamily="34" charset="-128"/>
                <a:ea typeface="Arial Unicode MS" pitchFamily="34" charset="-128"/>
                <a:cs typeface="Arial Unicode MS" pitchFamily="34" charset="-128"/>
              </a:rPr>
              <a:t> method.</a:t>
            </a:r>
            <a:endParaRPr lang="en-US" b="1" dirty="0" smtClean="0">
              <a:latin typeface="Courier New" pitchFamily="49" charset="0"/>
            </a:endParaRPr>
          </a:p>
          <a:p>
            <a:pPr>
              <a:buNone/>
            </a:pPr>
            <a:endParaRPr lang="en-US" dirty="0"/>
          </a:p>
        </p:txBody>
      </p:sp>
      <p:sp>
        <p:nvSpPr>
          <p:cNvPr id="4" name="Slide Number Placeholder 3"/>
          <p:cNvSpPr>
            <a:spLocks noGrp="1"/>
          </p:cNvSpPr>
          <p:nvPr>
            <p:ph type="sldNum" sz="quarter" idx="10"/>
          </p:nvPr>
        </p:nvSpPr>
        <p:spPr/>
        <p:txBody>
          <a:bodyPr/>
          <a:lstStyle/>
          <a:p>
            <a:fld id="{E09E4DD9-A2E4-467D-8F17-6236A8491AB7}" type="slidenum">
              <a:rPr lang="en-US" smtClean="0"/>
              <a:pPr/>
              <a:t>46</a:t>
            </a:fld>
            <a:endParaRPr lang="en-US"/>
          </a:p>
        </p:txBody>
      </p:sp>
      <p:pic>
        <p:nvPicPr>
          <p:cNvPr id="1027" name="Picture 3"/>
          <p:cNvPicPr>
            <a:picLocks noChangeAspect="1" noChangeArrowheads="1"/>
          </p:cNvPicPr>
          <p:nvPr/>
        </p:nvPicPr>
        <p:blipFill>
          <a:blip r:embed="rId3" cstate="print"/>
          <a:srcRect/>
          <a:stretch>
            <a:fillRect/>
          </a:stretch>
        </p:blipFill>
        <p:spPr bwMode="auto">
          <a:xfrm>
            <a:off x="1219200" y="4533900"/>
            <a:ext cx="6144030" cy="23241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p>
            <a:fld id="{21C86133-2983-4942-8F53-15ABFAA154A5}" type="slidenum">
              <a:rPr lang="en-US"/>
              <a:pPr/>
              <a:t>47</a:t>
            </a:fld>
            <a:endParaRPr lang="en-US"/>
          </a:p>
        </p:txBody>
      </p:sp>
      <p:sp>
        <p:nvSpPr>
          <p:cNvPr id="8" name="Rectangle 7"/>
          <p:cNvSpPr/>
          <p:nvPr/>
        </p:nvSpPr>
        <p:spPr>
          <a:xfrm>
            <a:off x="0" y="363913"/>
            <a:ext cx="7696200" cy="6494087"/>
          </a:xfrm>
          <a:prstGeom prst="rect">
            <a:avLst/>
          </a:prstGeom>
        </p:spPr>
        <p:txBody>
          <a:bodyPr wrap="square">
            <a:spAutoFit/>
          </a:bodyPr>
          <a:lstStyle/>
          <a:p>
            <a:r>
              <a:rPr lang="en-US" sz="1600" dirty="0" smtClean="0">
                <a:latin typeface="Courier New" pitchFamily="49" charset="0"/>
                <a:cs typeface="Courier New" pitchFamily="49" charset="0"/>
              </a:rPr>
              <a:t>public class ShakerPanel5 extends </a:t>
            </a:r>
            <a:r>
              <a:rPr lang="en-US" sz="1600" dirty="0" err="1" smtClean="0">
                <a:latin typeface="Courier New" pitchFamily="49" charset="0"/>
                <a:cs typeface="Courier New" pitchFamily="49" charset="0"/>
              </a:rPr>
              <a:t>PApplet</a:t>
            </a:r>
            <a:r>
              <a:rPr lang="en-US" sz="1600" dirty="0" smtClean="0">
                <a:latin typeface="Courier New" pitchFamily="49" charset="0"/>
                <a:cs typeface="Courier New" pitchFamily="49" charset="0"/>
              </a:rPr>
              <a:t> {</a:t>
            </a:r>
          </a:p>
          <a:p>
            <a:r>
              <a:rPr lang="en-US" sz="1600" dirty="0" smtClean="0">
                <a:latin typeface="Courier New" pitchFamily="49" charset="0"/>
                <a:cs typeface="Courier New" pitchFamily="49" charset="0"/>
              </a:rPr>
              <a:t>  private </a:t>
            </a:r>
            <a:r>
              <a:rPr lang="en-US" sz="1600" dirty="0" err="1" smtClean="0">
                <a:latin typeface="Courier New" pitchFamily="49" charset="0"/>
                <a:cs typeface="Courier New" pitchFamily="49" charset="0"/>
              </a:rPr>
              <a:t>int</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mySize</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myX</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myY</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myShift</a:t>
            </a:r>
            <a:r>
              <a:rPr lang="en-US" sz="1600" dirty="0" smtClean="0">
                <a:latin typeface="Courier New" pitchFamily="49" charset="0"/>
                <a:cs typeface="Courier New" pitchFamily="49" charset="0"/>
              </a:rPr>
              <a:t>;</a:t>
            </a:r>
          </a:p>
          <a:p>
            <a:r>
              <a:rPr lang="en-US" sz="1600" dirty="0" smtClean="0">
                <a:latin typeface="Courier New" pitchFamily="49" charset="0"/>
                <a:cs typeface="Courier New" pitchFamily="49" charset="0"/>
              </a:rPr>
              <a:t>  private </a:t>
            </a:r>
            <a:r>
              <a:rPr lang="en-US" sz="1600" dirty="0" err="1" smtClean="0">
                <a:latin typeface="Courier New" pitchFamily="49" charset="0"/>
                <a:cs typeface="Courier New" pitchFamily="49" charset="0"/>
              </a:rPr>
              <a:t>boolean</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myRunningStatus</a:t>
            </a:r>
            <a:r>
              <a:rPr lang="en-US" sz="1600" dirty="0" smtClean="0">
                <a:latin typeface="Courier New" pitchFamily="49" charset="0"/>
                <a:cs typeface="Courier New" pitchFamily="49" charset="0"/>
              </a:rPr>
              <a:t>;</a:t>
            </a:r>
          </a:p>
          <a:p>
            <a:r>
              <a:rPr lang="en-US" sz="1600" b="1" dirty="0" smtClean="0">
                <a:latin typeface="Courier New" pitchFamily="49" charset="0"/>
                <a:cs typeface="Courier New" pitchFamily="49" charset="0"/>
              </a:rPr>
              <a:t>  private Figure </a:t>
            </a:r>
            <a:r>
              <a:rPr lang="en-US" sz="1600" b="1" dirty="0" err="1" smtClean="0">
                <a:latin typeface="Courier New" pitchFamily="49" charset="0"/>
                <a:cs typeface="Courier New" pitchFamily="49" charset="0"/>
              </a:rPr>
              <a:t>myFigure</a:t>
            </a:r>
            <a:r>
              <a:rPr lang="en-US" sz="1600" b="1" dirty="0" smtClean="0">
                <a:latin typeface="Courier New" pitchFamily="49" charset="0"/>
                <a:cs typeface="Courier New" pitchFamily="49" charset="0"/>
              </a:rPr>
              <a:t>;</a:t>
            </a:r>
          </a:p>
          <a:p>
            <a:endParaRPr lang="en-US" sz="1600" dirty="0" smtClean="0">
              <a:latin typeface="Courier New" pitchFamily="49" charset="0"/>
              <a:cs typeface="Courier New" pitchFamily="49" charset="0"/>
            </a:endParaRPr>
          </a:p>
          <a:p>
            <a:r>
              <a:rPr lang="en-US" sz="1600" dirty="0" smtClean="0">
                <a:latin typeface="Courier New" pitchFamily="49" charset="0"/>
                <a:cs typeface="Courier New" pitchFamily="49" charset="0"/>
              </a:rPr>
              <a:t>  public ShakerPanel5(</a:t>
            </a:r>
            <a:r>
              <a:rPr lang="en-US" sz="1600" dirty="0" err="1" smtClean="0">
                <a:latin typeface="Courier New" pitchFamily="49" charset="0"/>
                <a:cs typeface="Courier New" pitchFamily="49" charset="0"/>
              </a:rPr>
              <a:t>int</a:t>
            </a:r>
            <a:r>
              <a:rPr lang="en-US" sz="1600" dirty="0" smtClean="0">
                <a:latin typeface="Courier New" pitchFamily="49" charset="0"/>
                <a:cs typeface="Courier New" pitchFamily="49" charset="0"/>
              </a:rPr>
              <a:t> size, </a:t>
            </a:r>
            <a:r>
              <a:rPr lang="en-US" sz="1600" dirty="0" err="1" smtClean="0">
                <a:latin typeface="Courier New" pitchFamily="49" charset="0"/>
                <a:cs typeface="Courier New" pitchFamily="49" charset="0"/>
              </a:rPr>
              <a:t>int</a:t>
            </a:r>
            <a:r>
              <a:rPr lang="en-US" sz="1600" dirty="0" smtClean="0">
                <a:latin typeface="Courier New" pitchFamily="49" charset="0"/>
                <a:cs typeface="Courier New" pitchFamily="49" charset="0"/>
              </a:rPr>
              <a:t> shift) {</a:t>
            </a:r>
          </a:p>
          <a:p>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mySize</a:t>
            </a:r>
            <a:r>
              <a:rPr lang="en-US" sz="1600" dirty="0" smtClean="0">
                <a:latin typeface="Courier New" pitchFamily="49" charset="0"/>
                <a:cs typeface="Courier New" pitchFamily="49" charset="0"/>
              </a:rPr>
              <a:t> = size;</a:t>
            </a:r>
          </a:p>
          <a:p>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myShift</a:t>
            </a:r>
            <a:r>
              <a:rPr lang="en-US" sz="1600" dirty="0" smtClean="0">
                <a:latin typeface="Courier New" pitchFamily="49" charset="0"/>
                <a:cs typeface="Courier New" pitchFamily="49" charset="0"/>
              </a:rPr>
              <a:t> = shift;</a:t>
            </a:r>
          </a:p>
          <a:p>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myRunningStatus</a:t>
            </a:r>
            <a:r>
              <a:rPr lang="en-US" sz="1600" dirty="0" smtClean="0">
                <a:latin typeface="Courier New" pitchFamily="49" charset="0"/>
                <a:cs typeface="Courier New" pitchFamily="49" charset="0"/>
              </a:rPr>
              <a:t> = true;</a:t>
            </a:r>
          </a:p>
          <a:p>
            <a:r>
              <a:rPr lang="en-US" sz="1600" dirty="0" smtClean="0">
                <a:latin typeface="Courier New" pitchFamily="49" charset="0"/>
                <a:cs typeface="Courier New" pitchFamily="49" charset="0"/>
              </a:rPr>
              <a:t>  }</a:t>
            </a:r>
          </a:p>
          <a:p>
            <a:endParaRPr lang="en-US" sz="1600" dirty="0" smtClean="0">
              <a:latin typeface="Courier New" pitchFamily="49" charset="0"/>
              <a:cs typeface="Courier New" pitchFamily="49" charset="0"/>
            </a:endParaRPr>
          </a:p>
          <a:p>
            <a:r>
              <a:rPr lang="en-US" sz="1600" dirty="0" smtClean="0">
                <a:latin typeface="Courier New" pitchFamily="49" charset="0"/>
                <a:cs typeface="Courier New" pitchFamily="49" charset="0"/>
              </a:rPr>
              <a:t>  // ... repeated code removed for space ...</a:t>
            </a:r>
          </a:p>
          <a:p>
            <a:endParaRPr lang="en-US" sz="1600" dirty="0" smtClean="0">
              <a:latin typeface="Courier New" pitchFamily="49" charset="0"/>
              <a:cs typeface="Courier New" pitchFamily="49" charset="0"/>
            </a:endParaRPr>
          </a:p>
          <a:p>
            <a:r>
              <a:rPr lang="en-US" sz="1600" dirty="0" smtClean="0">
                <a:latin typeface="Courier New" pitchFamily="49" charset="0"/>
                <a:cs typeface="Courier New" pitchFamily="49" charset="0"/>
              </a:rPr>
              <a:t>  public void setup() {</a:t>
            </a:r>
          </a:p>
          <a:p>
            <a:r>
              <a:rPr lang="en-US" sz="1600" dirty="0" smtClean="0">
                <a:latin typeface="Courier New" pitchFamily="49" charset="0"/>
                <a:cs typeface="Courier New" pitchFamily="49" charset="0"/>
              </a:rPr>
              <a:t>    size(</a:t>
            </a:r>
            <a:r>
              <a:rPr lang="en-US" sz="1600" dirty="0" err="1" smtClean="0">
                <a:latin typeface="Courier New" pitchFamily="49" charset="0"/>
                <a:cs typeface="Courier New" pitchFamily="49" charset="0"/>
              </a:rPr>
              <a:t>mySize</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mySize</a:t>
            </a:r>
            <a:r>
              <a:rPr lang="en-US" sz="1600" dirty="0" smtClean="0">
                <a:latin typeface="Courier New" pitchFamily="49" charset="0"/>
                <a:cs typeface="Courier New" pitchFamily="49" charset="0"/>
              </a:rPr>
              <a:t>);</a:t>
            </a:r>
          </a:p>
          <a:p>
            <a:r>
              <a:rPr lang="en-US" sz="1600" dirty="0" smtClean="0">
                <a:latin typeface="Courier New" pitchFamily="49" charset="0"/>
                <a:cs typeface="Courier New" pitchFamily="49" charset="0"/>
              </a:rPr>
              <a:t>    smooth();</a:t>
            </a:r>
          </a:p>
          <a:p>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myFigure</a:t>
            </a:r>
            <a:r>
              <a:rPr lang="en-US" sz="1600" b="1" dirty="0" smtClean="0">
                <a:latin typeface="Courier New" pitchFamily="49" charset="0"/>
                <a:cs typeface="Courier New" pitchFamily="49" charset="0"/>
              </a:rPr>
              <a:t> = new Figure(</a:t>
            </a:r>
            <a:r>
              <a:rPr lang="en-US" sz="1600" b="1" dirty="0" err="1" smtClean="0">
                <a:latin typeface="Courier New" pitchFamily="49" charset="0"/>
                <a:cs typeface="Courier New" pitchFamily="49" charset="0"/>
              </a:rPr>
              <a:t>mySize</a:t>
            </a:r>
            <a:r>
              <a:rPr lang="en-US" sz="1600" b="1" dirty="0" smtClean="0">
                <a:latin typeface="Courier New" pitchFamily="49" charset="0"/>
                <a:cs typeface="Courier New" pitchFamily="49" charset="0"/>
              </a:rPr>
              <a:t> / 2, </a:t>
            </a:r>
            <a:r>
              <a:rPr lang="en-US" sz="1600" b="1" dirty="0" err="1" smtClean="0">
                <a:latin typeface="Courier New" pitchFamily="49" charset="0"/>
                <a:cs typeface="Courier New" pitchFamily="49" charset="0"/>
              </a:rPr>
              <a:t>mySize</a:t>
            </a:r>
            <a:r>
              <a:rPr lang="en-US" sz="1600" b="1" dirty="0" smtClean="0">
                <a:latin typeface="Courier New" pitchFamily="49" charset="0"/>
                <a:cs typeface="Courier New" pitchFamily="49" charset="0"/>
              </a:rPr>
              <a:t> / 2, 50, 5);</a:t>
            </a:r>
          </a:p>
          <a:p>
            <a:r>
              <a:rPr lang="en-US" sz="1600" b="1" dirty="0" smtClean="0">
                <a:latin typeface="Courier New" pitchFamily="49" charset="0"/>
                <a:cs typeface="Courier New" pitchFamily="49" charset="0"/>
              </a:rPr>
              <a:t> </a:t>
            </a:r>
            <a:r>
              <a:rPr lang="en-US" sz="1600" dirty="0" smtClean="0">
                <a:latin typeface="Courier New" pitchFamily="49" charset="0"/>
                <a:cs typeface="Courier New" pitchFamily="49" charset="0"/>
              </a:rPr>
              <a:t> }</a:t>
            </a:r>
          </a:p>
          <a:p>
            <a:endParaRPr lang="en-US" sz="1600" dirty="0" smtClean="0">
              <a:latin typeface="Courier New" pitchFamily="49" charset="0"/>
              <a:cs typeface="Courier New" pitchFamily="49" charset="0"/>
            </a:endParaRPr>
          </a:p>
          <a:p>
            <a:r>
              <a:rPr lang="en-US" sz="1600" dirty="0" smtClean="0">
                <a:latin typeface="Courier New" pitchFamily="49" charset="0"/>
                <a:cs typeface="Courier New" pitchFamily="49" charset="0"/>
              </a:rPr>
              <a:t>  public void draw() {</a:t>
            </a:r>
          </a:p>
          <a:p>
            <a:r>
              <a:rPr lang="en-US" sz="1600" dirty="0" smtClean="0">
                <a:latin typeface="Courier New" pitchFamily="49" charset="0"/>
                <a:cs typeface="Courier New" pitchFamily="49" charset="0"/>
              </a:rPr>
              <a:t>    if (</a:t>
            </a:r>
            <a:r>
              <a:rPr lang="en-US" sz="1600" dirty="0" err="1" smtClean="0">
                <a:latin typeface="Courier New" pitchFamily="49" charset="0"/>
                <a:cs typeface="Courier New" pitchFamily="49" charset="0"/>
              </a:rPr>
              <a:t>myRunningStatus</a:t>
            </a:r>
            <a:r>
              <a:rPr lang="en-US" sz="1600" dirty="0" smtClean="0">
                <a:latin typeface="Courier New" pitchFamily="49" charset="0"/>
                <a:cs typeface="Courier New" pitchFamily="49" charset="0"/>
              </a:rPr>
              <a:t>) {</a:t>
            </a:r>
          </a:p>
          <a:p>
            <a:r>
              <a:rPr lang="en-US" sz="1600" dirty="0" smtClean="0">
                <a:latin typeface="Courier New" pitchFamily="49" charset="0"/>
                <a:cs typeface="Courier New" pitchFamily="49" charset="0"/>
              </a:rPr>
              <a:t>      background(255);</a:t>
            </a:r>
          </a:p>
          <a:p>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myFigure.render</a:t>
            </a:r>
            <a:r>
              <a:rPr lang="en-US" sz="1600" b="1" dirty="0" smtClean="0">
                <a:latin typeface="Courier New" pitchFamily="49" charset="0"/>
                <a:cs typeface="Courier New" pitchFamily="49" charset="0"/>
              </a:rPr>
              <a:t>(this);</a:t>
            </a:r>
          </a:p>
          <a:p>
            <a:r>
              <a:rPr lang="en-US" sz="1600" dirty="0" smtClean="0">
                <a:latin typeface="Courier New" pitchFamily="49" charset="0"/>
                <a:cs typeface="Courier New" pitchFamily="49" charset="0"/>
              </a:rPr>
              <a:t>    }</a:t>
            </a:r>
          </a:p>
          <a:p>
            <a:r>
              <a:rPr lang="en-US" sz="1600" dirty="0" smtClean="0">
                <a:latin typeface="Courier New" pitchFamily="49" charset="0"/>
                <a:cs typeface="Courier New" pitchFamily="49" charset="0"/>
              </a:rPr>
              <a:t>  }</a:t>
            </a:r>
          </a:p>
          <a:p>
            <a:r>
              <a:rPr lang="en-US" sz="1600" dirty="0" smtClean="0">
                <a:latin typeface="Courier New" pitchFamily="49" charset="0"/>
                <a:cs typeface="Courier New" pitchFamily="49" charset="0"/>
              </a:rPr>
              <a:t>}</a:t>
            </a:r>
          </a:p>
        </p:txBody>
      </p:sp>
      <p:pic>
        <p:nvPicPr>
          <p:cNvPr id="4" name="Picture 2"/>
          <p:cNvPicPr>
            <a:picLocks noChangeAspect="1" noChangeArrowheads="1"/>
          </p:cNvPicPr>
          <p:nvPr/>
        </p:nvPicPr>
        <p:blipFill>
          <a:blip r:embed="rId3" cstate="print"/>
          <a:srcRect/>
          <a:stretch>
            <a:fillRect/>
          </a:stretch>
        </p:blipFill>
        <p:spPr bwMode="auto">
          <a:xfrm>
            <a:off x="6210300" y="457200"/>
            <a:ext cx="2933700" cy="3524250"/>
          </a:xfrm>
          <a:prstGeom prst="rect">
            <a:avLst/>
          </a:prstGeom>
          <a:noFill/>
          <a:ln w="9525">
            <a:noFill/>
            <a:miter lim="800000"/>
            <a:headEnd/>
            <a:tailEnd/>
          </a:ln>
        </p:spPr>
      </p:pic>
      <p:pic>
        <p:nvPicPr>
          <p:cNvPr id="5" name="Picture 2"/>
          <p:cNvPicPr>
            <a:picLocks noChangeAspect="1" noChangeArrowheads="1"/>
          </p:cNvPicPr>
          <p:nvPr/>
        </p:nvPicPr>
        <p:blipFill>
          <a:blip r:embed="rId4" cstate="print"/>
          <a:srcRect l="15584" t="19460" r="14286" b="24324"/>
          <a:stretch>
            <a:fillRect/>
          </a:stretch>
        </p:blipFill>
        <p:spPr bwMode="auto">
          <a:xfrm>
            <a:off x="6629400" y="1219200"/>
            <a:ext cx="2057400" cy="19812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p>
            <a:fld id="{21C86133-2983-4942-8F53-15ABFAA154A5}" type="slidenum">
              <a:rPr lang="en-US"/>
              <a:pPr/>
              <a:t>48</a:t>
            </a:fld>
            <a:endParaRPr lang="en-US"/>
          </a:p>
        </p:txBody>
      </p:sp>
      <p:sp>
        <p:nvSpPr>
          <p:cNvPr id="8" name="Rectangle 7"/>
          <p:cNvSpPr/>
          <p:nvPr/>
        </p:nvSpPr>
        <p:spPr>
          <a:xfrm>
            <a:off x="0" y="457200"/>
            <a:ext cx="9144000" cy="5940088"/>
          </a:xfrm>
          <a:prstGeom prst="rect">
            <a:avLst/>
          </a:prstGeom>
        </p:spPr>
        <p:txBody>
          <a:bodyPr wrap="square">
            <a:spAutoFit/>
          </a:bodyPr>
          <a:lstStyle/>
          <a:p>
            <a:r>
              <a:rPr lang="en-US" sz="2000" b="1" dirty="0" smtClean="0">
                <a:latin typeface="Courier New" pitchFamily="49" charset="0"/>
                <a:cs typeface="Courier New" pitchFamily="49" charset="0"/>
              </a:rPr>
              <a:t>public class Figure {</a:t>
            </a:r>
          </a:p>
          <a:p>
            <a:endParaRPr lang="en-US" sz="2000" b="1" dirty="0" smtClean="0">
              <a:latin typeface="Courier New" pitchFamily="49" charset="0"/>
              <a:cs typeface="Courier New" pitchFamily="49" charset="0"/>
            </a:endParaRPr>
          </a:p>
          <a:p>
            <a:r>
              <a:rPr lang="en-US" sz="2000" b="1" dirty="0" smtClean="0">
                <a:latin typeface="Courier New" pitchFamily="49" charset="0"/>
                <a:cs typeface="Courier New" pitchFamily="49" charset="0"/>
              </a:rPr>
              <a:t>  private </a:t>
            </a:r>
            <a:r>
              <a:rPr lang="en-US" sz="2000" b="1" dirty="0" err="1" smtClean="0">
                <a:latin typeface="Courier New" pitchFamily="49" charset="0"/>
                <a:cs typeface="Courier New" pitchFamily="49" charset="0"/>
              </a:rPr>
              <a:t>int</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myX</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myY</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myDiameter</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myShift</a:t>
            </a:r>
            <a:r>
              <a:rPr lang="en-US" sz="2000" b="1" dirty="0" smtClean="0">
                <a:latin typeface="Courier New" pitchFamily="49" charset="0"/>
                <a:cs typeface="Courier New" pitchFamily="49" charset="0"/>
              </a:rPr>
              <a:t>;</a:t>
            </a:r>
          </a:p>
          <a:p>
            <a:endParaRPr lang="en-US" sz="2000" b="1" dirty="0" smtClean="0">
              <a:latin typeface="Courier New" pitchFamily="49" charset="0"/>
              <a:cs typeface="Courier New" pitchFamily="49" charset="0"/>
            </a:endParaRPr>
          </a:p>
          <a:p>
            <a:r>
              <a:rPr lang="en-US" sz="2000" b="1" dirty="0" smtClean="0">
                <a:latin typeface="Courier New" pitchFamily="49" charset="0"/>
                <a:cs typeface="Courier New" pitchFamily="49" charset="0"/>
              </a:rPr>
              <a:t>  public Figure(</a:t>
            </a:r>
            <a:r>
              <a:rPr lang="en-US" sz="2000" b="1" dirty="0" err="1" smtClean="0">
                <a:latin typeface="Courier New" pitchFamily="49" charset="0"/>
                <a:cs typeface="Courier New" pitchFamily="49" charset="0"/>
              </a:rPr>
              <a:t>int</a:t>
            </a:r>
            <a:r>
              <a:rPr lang="en-US" sz="2000" b="1" dirty="0" smtClean="0">
                <a:latin typeface="Courier New" pitchFamily="49" charset="0"/>
                <a:cs typeface="Courier New" pitchFamily="49" charset="0"/>
              </a:rPr>
              <a:t> x, </a:t>
            </a:r>
            <a:r>
              <a:rPr lang="en-US" sz="2000" b="1" dirty="0" err="1" smtClean="0">
                <a:latin typeface="Courier New" pitchFamily="49" charset="0"/>
                <a:cs typeface="Courier New" pitchFamily="49" charset="0"/>
              </a:rPr>
              <a:t>int</a:t>
            </a:r>
            <a:r>
              <a:rPr lang="en-US" sz="2000" b="1" dirty="0" smtClean="0">
                <a:latin typeface="Courier New" pitchFamily="49" charset="0"/>
                <a:cs typeface="Courier New" pitchFamily="49" charset="0"/>
              </a:rPr>
              <a:t> y, </a:t>
            </a:r>
            <a:r>
              <a:rPr lang="en-US" sz="2000" b="1" dirty="0" err="1" smtClean="0">
                <a:latin typeface="Courier New" pitchFamily="49" charset="0"/>
                <a:cs typeface="Courier New" pitchFamily="49" charset="0"/>
              </a:rPr>
              <a:t>int</a:t>
            </a:r>
            <a:r>
              <a:rPr lang="en-US" sz="2000" b="1" dirty="0" smtClean="0">
                <a:latin typeface="Courier New" pitchFamily="49" charset="0"/>
                <a:cs typeface="Courier New" pitchFamily="49" charset="0"/>
              </a:rPr>
              <a:t> diameter, </a:t>
            </a:r>
            <a:r>
              <a:rPr lang="en-US" sz="2000" b="1" dirty="0" err="1" smtClean="0">
                <a:latin typeface="Courier New" pitchFamily="49" charset="0"/>
                <a:cs typeface="Courier New" pitchFamily="49" charset="0"/>
              </a:rPr>
              <a:t>int</a:t>
            </a:r>
            <a:r>
              <a:rPr lang="en-US" sz="2000" b="1" dirty="0" smtClean="0">
                <a:latin typeface="Courier New" pitchFamily="49" charset="0"/>
                <a:cs typeface="Courier New" pitchFamily="49" charset="0"/>
              </a:rPr>
              <a:t> shift) {</a:t>
            </a:r>
          </a:p>
          <a:p>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myX</a:t>
            </a:r>
            <a:r>
              <a:rPr lang="en-US" sz="2000" b="1" dirty="0" smtClean="0">
                <a:latin typeface="Courier New" pitchFamily="49" charset="0"/>
                <a:cs typeface="Courier New" pitchFamily="49" charset="0"/>
              </a:rPr>
              <a:t> = x;</a:t>
            </a:r>
          </a:p>
          <a:p>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myY</a:t>
            </a:r>
            <a:r>
              <a:rPr lang="en-US" sz="2000" b="1" dirty="0" smtClean="0">
                <a:latin typeface="Courier New" pitchFamily="49" charset="0"/>
                <a:cs typeface="Courier New" pitchFamily="49" charset="0"/>
              </a:rPr>
              <a:t> = y;</a:t>
            </a:r>
          </a:p>
          <a:p>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myDiameter</a:t>
            </a:r>
            <a:r>
              <a:rPr lang="en-US" sz="2000" b="1" dirty="0" smtClean="0">
                <a:latin typeface="Courier New" pitchFamily="49" charset="0"/>
                <a:cs typeface="Courier New" pitchFamily="49" charset="0"/>
              </a:rPr>
              <a:t> = diameter;</a:t>
            </a:r>
          </a:p>
          <a:p>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myShift</a:t>
            </a:r>
            <a:r>
              <a:rPr lang="en-US" sz="2000" b="1" dirty="0" smtClean="0">
                <a:latin typeface="Courier New" pitchFamily="49" charset="0"/>
                <a:cs typeface="Courier New" pitchFamily="49" charset="0"/>
              </a:rPr>
              <a:t> = shift;</a:t>
            </a:r>
          </a:p>
          <a:p>
            <a:r>
              <a:rPr lang="en-US" sz="2000" b="1" dirty="0" smtClean="0">
                <a:latin typeface="Courier New" pitchFamily="49" charset="0"/>
                <a:cs typeface="Courier New" pitchFamily="49" charset="0"/>
              </a:rPr>
              <a:t>  }</a:t>
            </a:r>
          </a:p>
          <a:p>
            <a:endParaRPr lang="en-US" sz="2000" b="1" dirty="0" smtClean="0">
              <a:latin typeface="Courier New" pitchFamily="49" charset="0"/>
              <a:cs typeface="Courier New" pitchFamily="49" charset="0"/>
            </a:endParaRPr>
          </a:p>
          <a:p>
            <a:r>
              <a:rPr lang="en-US" sz="2000" b="1" dirty="0" smtClean="0">
                <a:latin typeface="Courier New" pitchFamily="49" charset="0"/>
                <a:cs typeface="Courier New" pitchFamily="49" charset="0"/>
              </a:rPr>
              <a:t>  public void render(</a:t>
            </a:r>
            <a:r>
              <a:rPr lang="en-US" sz="2000" b="1" dirty="0" err="1" smtClean="0">
                <a:latin typeface="Courier New" pitchFamily="49" charset="0"/>
                <a:cs typeface="Courier New" pitchFamily="49" charset="0"/>
              </a:rPr>
              <a:t>PApplet</a:t>
            </a:r>
            <a:r>
              <a:rPr lang="en-US" sz="2000" b="1" dirty="0" smtClean="0">
                <a:latin typeface="Courier New" pitchFamily="49" charset="0"/>
                <a:cs typeface="Courier New" pitchFamily="49" charset="0"/>
              </a:rPr>
              <a:t> p) {</a:t>
            </a:r>
          </a:p>
          <a:p>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p.strokeWeight</a:t>
            </a:r>
            <a:r>
              <a:rPr lang="en-US" sz="2000" b="1" dirty="0" smtClean="0">
                <a:latin typeface="Courier New" pitchFamily="49" charset="0"/>
                <a:cs typeface="Courier New" pitchFamily="49" charset="0"/>
              </a:rPr>
              <a:t>(2);</a:t>
            </a:r>
          </a:p>
          <a:p>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p.ellipse</a:t>
            </a:r>
            <a:r>
              <a:rPr lang="en-US" sz="2000" b="1" dirty="0" smtClean="0">
                <a:latin typeface="Courier New" pitchFamily="49" charset="0"/>
                <a:cs typeface="Courier New" pitchFamily="49" charset="0"/>
              </a:rPr>
              <a:t>(</a:t>
            </a:r>
            <a:r>
              <a:rPr lang="en-US" sz="2000" b="1" dirty="0" err="1" smtClean="0">
                <a:latin typeface="Courier New" pitchFamily="49" charset="0"/>
                <a:cs typeface="Courier New" pitchFamily="49" charset="0"/>
              </a:rPr>
              <a:t>myX</a:t>
            </a:r>
            <a:r>
              <a:rPr lang="en-US" sz="2000" b="1" dirty="0" smtClean="0">
                <a:latin typeface="Courier New" pitchFamily="49" charset="0"/>
                <a:cs typeface="Courier New" pitchFamily="49" charset="0"/>
              </a:rPr>
              <a:t> + </a:t>
            </a:r>
            <a:r>
              <a:rPr lang="en-US" sz="2000" b="1" dirty="0" err="1" smtClean="0">
                <a:latin typeface="Courier New" pitchFamily="49" charset="0"/>
                <a:cs typeface="Courier New" pitchFamily="49" charset="0"/>
              </a:rPr>
              <a:t>p.random</a:t>
            </a:r>
            <a:r>
              <a:rPr lang="en-US" sz="2000" b="1" dirty="0" smtClean="0">
                <a:latin typeface="Courier New" pitchFamily="49" charset="0"/>
                <a:cs typeface="Courier New" pitchFamily="49" charset="0"/>
              </a:rPr>
              <a:t>(-</a:t>
            </a:r>
            <a:r>
              <a:rPr lang="en-US" sz="2000" b="1" dirty="0" err="1" smtClean="0">
                <a:latin typeface="Courier New" pitchFamily="49" charset="0"/>
                <a:cs typeface="Courier New" pitchFamily="49" charset="0"/>
              </a:rPr>
              <a:t>myShift</a:t>
            </a:r>
            <a:r>
              <a:rPr lang="en-US" sz="2000" b="1" dirty="0" smtClean="0">
                <a:latin typeface="Courier New" pitchFamily="49" charset="0"/>
                <a:cs typeface="Courier New" pitchFamily="49" charset="0"/>
              </a:rPr>
              <a:t> / 2, </a:t>
            </a:r>
            <a:r>
              <a:rPr lang="en-US" sz="2000" b="1" dirty="0" err="1" smtClean="0">
                <a:latin typeface="Courier New" pitchFamily="49" charset="0"/>
                <a:cs typeface="Courier New" pitchFamily="49" charset="0"/>
              </a:rPr>
              <a:t>myShift</a:t>
            </a:r>
            <a:r>
              <a:rPr lang="en-US" sz="2000" b="1" dirty="0" smtClean="0">
                <a:latin typeface="Courier New" pitchFamily="49" charset="0"/>
                <a:cs typeface="Courier New" pitchFamily="49" charset="0"/>
              </a:rPr>
              <a:t> / 2), </a:t>
            </a:r>
          </a:p>
          <a:p>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myY</a:t>
            </a:r>
            <a:r>
              <a:rPr lang="en-US" sz="2000" b="1" dirty="0" smtClean="0">
                <a:latin typeface="Courier New" pitchFamily="49" charset="0"/>
                <a:cs typeface="Courier New" pitchFamily="49" charset="0"/>
              </a:rPr>
              <a:t> + </a:t>
            </a:r>
            <a:r>
              <a:rPr lang="en-US" sz="2000" b="1" dirty="0" err="1" smtClean="0">
                <a:latin typeface="Courier New" pitchFamily="49" charset="0"/>
                <a:cs typeface="Courier New" pitchFamily="49" charset="0"/>
              </a:rPr>
              <a:t>p.random</a:t>
            </a:r>
            <a:r>
              <a:rPr lang="en-US" sz="2000" b="1" dirty="0" smtClean="0">
                <a:latin typeface="Courier New" pitchFamily="49" charset="0"/>
                <a:cs typeface="Courier New" pitchFamily="49" charset="0"/>
              </a:rPr>
              <a:t>(-</a:t>
            </a:r>
            <a:r>
              <a:rPr lang="en-US" sz="2000" b="1" dirty="0" err="1" smtClean="0">
                <a:latin typeface="Courier New" pitchFamily="49" charset="0"/>
                <a:cs typeface="Courier New" pitchFamily="49" charset="0"/>
              </a:rPr>
              <a:t>myShift</a:t>
            </a:r>
            <a:r>
              <a:rPr lang="en-US" sz="2000" b="1" dirty="0" smtClean="0">
                <a:latin typeface="Courier New" pitchFamily="49" charset="0"/>
                <a:cs typeface="Courier New" pitchFamily="49" charset="0"/>
              </a:rPr>
              <a:t> / 2, </a:t>
            </a:r>
            <a:r>
              <a:rPr lang="en-US" sz="2000" b="1" dirty="0" err="1" smtClean="0">
                <a:latin typeface="Courier New" pitchFamily="49" charset="0"/>
                <a:cs typeface="Courier New" pitchFamily="49" charset="0"/>
              </a:rPr>
              <a:t>myShift</a:t>
            </a:r>
            <a:r>
              <a:rPr lang="en-US" sz="2000" b="1" dirty="0" smtClean="0">
                <a:latin typeface="Courier New" pitchFamily="49" charset="0"/>
                <a:cs typeface="Courier New" pitchFamily="49" charset="0"/>
              </a:rPr>
              <a:t> / 2), </a:t>
            </a:r>
          </a:p>
          <a:p>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myDiameter</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myDiameter</a:t>
            </a:r>
            <a:r>
              <a:rPr lang="en-US" sz="2000" b="1" dirty="0" smtClean="0">
                <a:latin typeface="Courier New" pitchFamily="49" charset="0"/>
                <a:cs typeface="Courier New" pitchFamily="49" charset="0"/>
              </a:rPr>
              <a:t>);</a:t>
            </a:r>
          </a:p>
          <a:p>
            <a:r>
              <a:rPr lang="en-US" sz="2000" b="1" dirty="0" smtClean="0">
                <a:latin typeface="Courier New" pitchFamily="49" charset="0"/>
                <a:cs typeface="Courier New" pitchFamily="49" charset="0"/>
              </a:rPr>
              <a:t>  }</a:t>
            </a:r>
          </a:p>
          <a:p>
            <a:endParaRPr lang="en-US" sz="2000" b="1" dirty="0" smtClean="0">
              <a:latin typeface="Courier New" pitchFamily="49" charset="0"/>
              <a:cs typeface="Courier New" pitchFamily="49" charset="0"/>
            </a:endParaRPr>
          </a:p>
          <a:p>
            <a:r>
              <a:rPr lang="en-US" sz="2000" b="1" dirty="0" smtClean="0">
                <a:latin typeface="Courier New" pitchFamily="49" charset="0"/>
                <a:cs typeface="Courier New" pitchFamily="49" charset="0"/>
              </a:rPr>
              <a:t>}</a:t>
            </a: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22" name="Slide Number Placeholder 3"/>
          <p:cNvSpPr>
            <a:spLocks noGrp="1"/>
          </p:cNvSpPr>
          <p:nvPr>
            <p:ph type="sldNum" sz="quarter" idx="10"/>
          </p:nvPr>
        </p:nvSpPr>
        <p:spPr/>
        <p:txBody>
          <a:bodyPr/>
          <a:lstStyle/>
          <a:p>
            <a:fld id="{9B0A1460-DAF8-44B7-988F-DBF89593195F}" type="slidenum">
              <a:rPr lang="en-US" smtClean="0"/>
              <a:pPr/>
              <a:t>49</a:t>
            </a:fld>
            <a:endParaRPr lang="en-US" smtClean="0"/>
          </a:p>
        </p:txBody>
      </p:sp>
      <p:pic>
        <p:nvPicPr>
          <p:cNvPr id="81923" name="Picture 2" descr="kay1_small"/>
          <p:cNvPicPr>
            <a:picLocks noChangeAspect="1" noChangeArrowheads="1"/>
          </p:cNvPicPr>
          <p:nvPr/>
        </p:nvPicPr>
        <p:blipFill>
          <a:blip r:embed="rId3" cstate="print"/>
          <a:srcRect/>
          <a:stretch>
            <a:fillRect/>
          </a:stretch>
        </p:blipFill>
        <p:spPr bwMode="auto">
          <a:xfrm>
            <a:off x="685800" y="457200"/>
            <a:ext cx="1398588" cy="1752600"/>
          </a:xfrm>
          <a:prstGeom prst="rect">
            <a:avLst/>
          </a:prstGeom>
          <a:noFill/>
          <a:ln w="9525">
            <a:noFill/>
            <a:miter lim="800000"/>
            <a:headEnd/>
            <a:tailEnd/>
          </a:ln>
        </p:spPr>
      </p:pic>
      <p:sp>
        <p:nvSpPr>
          <p:cNvPr id="81924" name="Rectangle 3"/>
          <p:cNvSpPr>
            <a:spLocks noGrp="1" noChangeArrowheads="1"/>
          </p:cNvSpPr>
          <p:nvPr>
            <p:ph type="body" idx="1"/>
          </p:nvPr>
        </p:nvSpPr>
        <p:spPr>
          <a:xfrm>
            <a:off x="685800" y="2286000"/>
            <a:ext cx="5334000" cy="4114800"/>
          </a:xfrm>
          <a:solidFill>
            <a:schemeClr val="bg1"/>
          </a:solidFill>
        </p:spPr>
        <p:txBody>
          <a:bodyPr/>
          <a:lstStyle/>
          <a:p>
            <a:pPr eaLnBrk="1" hangingPunct="1"/>
            <a:r>
              <a:rPr lang="en-US" dirty="0" smtClean="0"/>
              <a:t>The Alto incorporated the first</a:t>
            </a:r>
            <a:r>
              <a:rPr lang="en-US" i="1" dirty="0" smtClean="0"/>
              <a:t> </a:t>
            </a:r>
            <a:r>
              <a:rPr lang="en-US" dirty="0" smtClean="0"/>
              <a:t>GUI</a:t>
            </a:r>
            <a:r>
              <a:rPr lang="en-US" i="1" dirty="0" smtClean="0"/>
              <a:t> </a:t>
            </a:r>
            <a:r>
              <a:rPr lang="en-US" dirty="0" smtClean="0"/>
              <a:t>interface. </a:t>
            </a:r>
          </a:p>
          <a:p>
            <a:pPr eaLnBrk="1" hangingPunct="1"/>
            <a:r>
              <a:rPr lang="en-US" dirty="0" smtClean="0"/>
              <a:t>It was developed at Xerox PARC in the early 1980’s.</a:t>
            </a:r>
          </a:p>
          <a:p>
            <a:pPr eaLnBrk="1" hangingPunct="1"/>
            <a:r>
              <a:rPr lang="en-US" dirty="0" smtClean="0"/>
              <a:t>Steve Jobs took the idea to Apple for its Macintosh computers.</a:t>
            </a:r>
          </a:p>
        </p:txBody>
      </p:sp>
      <p:sp>
        <p:nvSpPr>
          <p:cNvPr id="81925" name="Rectangle 4"/>
          <p:cNvSpPr>
            <a:spLocks noGrp="1" noChangeArrowheads="1"/>
          </p:cNvSpPr>
          <p:nvPr>
            <p:ph type="title"/>
          </p:nvPr>
        </p:nvSpPr>
        <p:spPr>
          <a:xfrm>
            <a:off x="2151063" y="457200"/>
            <a:ext cx="6294437" cy="1066800"/>
          </a:xfrm>
          <a:noFill/>
        </p:spPr>
        <p:txBody>
          <a:bodyPr/>
          <a:lstStyle/>
          <a:p>
            <a:pPr eaLnBrk="1" hangingPunct="1"/>
            <a:r>
              <a:rPr lang="en-US" dirty="0" smtClean="0"/>
              <a:t>Alan Kay </a:t>
            </a:r>
            <a:r>
              <a:rPr lang="en-US" sz="3200" dirty="0" smtClean="0"/>
              <a:t/>
            </a:r>
            <a:br>
              <a:rPr lang="en-US" sz="3200" dirty="0" smtClean="0"/>
            </a:br>
            <a:r>
              <a:rPr lang="en-US" sz="3200" i="1" dirty="0" smtClean="0"/>
              <a:t>the</a:t>
            </a:r>
            <a:r>
              <a:rPr lang="en-US" sz="3200" dirty="0" smtClean="0"/>
              <a:t> </a:t>
            </a:r>
            <a:r>
              <a:rPr lang="en-US" sz="3200" i="1" dirty="0" smtClean="0"/>
              <a:t>Alto</a:t>
            </a:r>
          </a:p>
        </p:txBody>
      </p:sp>
      <p:pic>
        <p:nvPicPr>
          <p:cNvPr id="81926" name="Picture 5" descr="gasch2_kay"/>
          <p:cNvPicPr>
            <a:picLocks noChangeAspect="1" noChangeArrowheads="1"/>
          </p:cNvPicPr>
          <p:nvPr/>
        </p:nvPicPr>
        <p:blipFill>
          <a:blip r:embed="rId4" cstate="print"/>
          <a:srcRect/>
          <a:stretch>
            <a:fillRect/>
          </a:stretch>
        </p:blipFill>
        <p:spPr bwMode="auto">
          <a:xfrm>
            <a:off x="6248400" y="4216400"/>
            <a:ext cx="2409825" cy="1595438"/>
          </a:xfrm>
          <a:prstGeom prst="rect">
            <a:avLst/>
          </a:prstGeom>
          <a:noFill/>
          <a:ln w="9525">
            <a:noFill/>
            <a:miter lim="800000"/>
            <a:headEnd/>
            <a:tailEnd/>
          </a:ln>
        </p:spPr>
      </p:pic>
      <p:sp>
        <p:nvSpPr>
          <p:cNvPr id="81927" name="Text Box 6"/>
          <p:cNvSpPr txBox="1">
            <a:spLocks noChangeArrowheads="1"/>
          </p:cNvSpPr>
          <p:nvPr/>
        </p:nvSpPr>
        <p:spPr bwMode="auto">
          <a:xfrm>
            <a:off x="6172200" y="5791200"/>
            <a:ext cx="2606675" cy="457200"/>
          </a:xfrm>
          <a:prstGeom prst="rect">
            <a:avLst/>
          </a:prstGeom>
          <a:noFill/>
          <a:ln w="9525">
            <a:noFill/>
            <a:miter lim="800000"/>
            <a:headEnd/>
            <a:tailEnd/>
          </a:ln>
        </p:spPr>
        <p:txBody>
          <a:bodyPr>
            <a:spAutoFit/>
          </a:bodyPr>
          <a:lstStyle/>
          <a:p>
            <a:r>
              <a:rPr lang="en-US" sz="1200">
                <a:latin typeface="Times New Roman" pitchFamily="18" charset="0"/>
              </a:rPr>
              <a:t>"Only people born before a technology is invented think of it as a technology"</a:t>
            </a:r>
          </a:p>
        </p:txBody>
      </p:sp>
      <p:pic>
        <p:nvPicPr>
          <p:cNvPr id="81928" name="Picture 7" descr="xealto"/>
          <p:cNvPicPr>
            <a:picLocks noChangeAspect="1" noChangeArrowheads="1"/>
          </p:cNvPicPr>
          <p:nvPr/>
        </p:nvPicPr>
        <p:blipFill>
          <a:blip r:embed="rId5" cstate="print"/>
          <a:srcRect r="-1334"/>
          <a:stretch>
            <a:fillRect/>
          </a:stretch>
        </p:blipFill>
        <p:spPr bwMode="auto">
          <a:xfrm>
            <a:off x="6248400" y="1908175"/>
            <a:ext cx="2438400" cy="2044700"/>
          </a:xfrm>
          <a:prstGeom prst="rect">
            <a:avLst/>
          </a:prstGeom>
          <a:noFill/>
          <a:ln w="9525">
            <a:noFill/>
            <a:miter lim="800000"/>
            <a:headEnd/>
            <a:tailEnd/>
          </a:ln>
        </p:spPr>
      </p:pic>
      <p:sp>
        <p:nvSpPr>
          <p:cNvPr id="81929" name="Text Box 8"/>
          <p:cNvSpPr txBox="1">
            <a:spLocks noChangeArrowheads="1"/>
          </p:cNvSpPr>
          <p:nvPr/>
        </p:nvSpPr>
        <p:spPr bwMode="auto">
          <a:xfrm>
            <a:off x="7162800" y="6461125"/>
            <a:ext cx="1957388" cy="244475"/>
          </a:xfrm>
          <a:prstGeom prst="rect">
            <a:avLst/>
          </a:prstGeom>
          <a:noFill/>
          <a:ln w="9525">
            <a:noFill/>
            <a:miter lim="800000"/>
            <a:headEnd/>
            <a:tailEnd/>
          </a:ln>
        </p:spPr>
        <p:txBody>
          <a:bodyPr wrap="none">
            <a:spAutoFit/>
          </a:bodyPr>
          <a:lstStyle/>
          <a:p>
            <a:r>
              <a:rPr lang="en-US" sz="1000">
                <a:latin typeface="Times New Roman" pitchFamily="18" charset="0"/>
              </a:rPr>
              <a:t>images from www.parc.xerox.com</a:t>
            </a:r>
          </a:p>
        </p:txBody>
      </p:sp>
      <p:grpSp>
        <p:nvGrpSpPr>
          <p:cNvPr id="2" name="Group 9"/>
          <p:cNvGrpSpPr>
            <a:grpSpLocks/>
          </p:cNvGrpSpPr>
          <p:nvPr/>
        </p:nvGrpSpPr>
        <p:grpSpPr bwMode="auto">
          <a:xfrm>
            <a:off x="8229600" y="517525"/>
            <a:ext cx="825500" cy="1006475"/>
            <a:chOff x="5184" y="96"/>
            <a:chExt cx="520" cy="634"/>
          </a:xfrm>
        </p:grpSpPr>
        <p:pic>
          <p:nvPicPr>
            <p:cNvPr id="81931" name="Picture 10"/>
            <p:cNvPicPr>
              <a:picLocks noChangeAspect="1" noChangeArrowheads="1"/>
            </p:cNvPicPr>
            <p:nvPr/>
          </p:nvPicPr>
          <p:blipFill>
            <a:blip r:embed="rId6" cstate="print"/>
            <a:srcRect/>
            <a:stretch>
              <a:fillRect/>
            </a:stretch>
          </p:blipFill>
          <p:spPr bwMode="auto">
            <a:xfrm>
              <a:off x="5318" y="96"/>
              <a:ext cx="284" cy="432"/>
            </a:xfrm>
            <a:prstGeom prst="rect">
              <a:avLst/>
            </a:prstGeom>
            <a:noFill/>
            <a:ln w="9525">
              <a:noFill/>
              <a:miter lim="800000"/>
              <a:headEnd/>
              <a:tailEnd/>
            </a:ln>
          </p:spPr>
        </p:pic>
        <p:sp>
          <p:nvSpPr>
            <p:cNvPr id="81932" name="Text Box 11"/>
            <p:cNvSpPr txBox="1">
              <a:spLocks noChangeArrowheads="1"/>
            </p:cNvSpPr>
            <p:nvPr/>
          </p:nvSpPr>
          <p:spPr bwMode="auto">
            <a:xfrm>
              <a:off x="5184" y="480"/>
              <a:ext cx="520" cy="250"/>
            </a:xfrm>
            <a:prstGeom prst="rect">
              <a:avLst/>
            </a:prstGeom>
            <a:noFill/>
            <a:ln w="9525">
              <a:noFill/>
              <a:miter lim="800000"/>
              <a:headEnd/>
              <a:tailEnd/>
            </a:ln>
          </p:spPr>
          <p:txBody>
            <a:bodyPr wrap="none">
              <a:spAutoFit/>
            </a:bodyPr>
            <a:lstStyle/>
            <a:p>
              <a:pPr algn="ctr"/>
              <a:r>
                <a:rPr lang="en-US" sz="1000" b="1"/>
                <a:t>What’s the</a:t>
              </a:r>
            </a:p>
            <a:p>
              <a:pPr algn="ctr"/>
              <a:r>
                <a:rPr lang="en-US" sz="1000" b="1"/>
                <a:t>Big Idea</a:t>
              </a:r>
              <a:endParaRPr lang="en-US" sz="2400">
                <a:latin typeface="Times New Roman" pitchFamily="18" charset="0"/>
              </a:endParaRP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Java Console Applications</a:t>
            </a:r>
            <a:endParaRPr lang="en-US" dirty="0"/>
          </a:p>
        </p:txBody>
      </p:sp>
      <p:sp>
        <p:nvSpPr>
          <p:cNvPr id="3" name="Content Placeholder 2"/>
          <p:cNvSpPr>
            <a:spLocks noGrp="1"/>
          </p:cNvSpPr>
          <p:nvPr>
            <p:ph idx="1"/>
          </p:nvPr>
        </p:nvSpPr>
        <p:spPr/>
        <p:txBody>
          <a:bodyPr/>
          <a:lstStyle/>
          <a:p>
            <a:r>
              <a:rPr lang="en-US" dirty="0" smtClean="0"/>
              <a:t>Java applications can be built as text-based, command-line interfaces.</a:t>
            </a:r>
          </a:p>
          <a:p>
            <a:r>
              <a:rPr lang="en-US" dirty="0" smtClean="0"/>
              <a:t>Java uses the following pre-defined classes for text-based input and output:</a:t>
            </a:r>
          </a:p>
          <a:p>
            <a:pPr lvl="1"/>
            <a:r>
              <a:rPr lang="en-US" dirty="0" smtClean="0"/>
              <a:t>Scanner</a:t>
            </a:r>
          </a:p>
          <a:p>
            <a:pPr lvl="1">
              <a:buNone/>
            </a:pPr>
            <a:endParaRPr lang="en-US" dirty="0" smtClean="0"/>
          </a:p>
          <a:p>
            <a:pPr lvl="1"/>
            <a:r>
              <a:rPr lang="en-US" dirty="0" err="1" smtClean="0"/>
              <a:t>System.out</a:t>
            </a:r>
            <a:endParaRPr lang="en-US" dirty="0"/>
          </a:p>
        </p:txBody>
      </p:sp>
      <p:sp>
        <p:nvSpPr>
          <p:cNvPr id="4" name="Slide Number Placeholder 3"/>
          <p:cNvSpPr>
            <a:spLocks noGrp="1"/>
          </p:cNvSpPr>
          <p:nvPr>
            <p:ph type="sldNum" sz="quarter" idx="10"/>
          </p:nvPr>
        </p:nvSpPr>
        <p:spPr/>
        <p:txBody>
          <a:bodyPr/>
          <a:lstStyle/>
          <a:p>
            <a:fld id="{E09E4DD9-A2E4-467D-8F17-6236A8491AB7}"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p>
            <a:fld id="{21C86133-2983-4942-8F53-15ABFAA154A5}" type="slidenum">
              <a:rPr lang="en-US"/>
              <a:pPr/>
              <a:t>6</a:t>
            </a:fld>
            <a:endParaRPr lang="en-US"/>
          </a:p>
        </p:txBody>
      </p:sp>
      <p:sp>
        <p:nvSpPr>
          <p:cNvPr id="164866" name="Text Box 2"/>
          <p:cNvSpPr txBox="1">
            <a:spLocks noChangeArrowheads="1"/>
          </p:cNvSpPr>
          <p:nvPr/>
        </p:nvSpPr>
        <p:spPr bwMode="auto">
          <a:xfrm>
            <a:off x="228600" y="506135"/>
            <a:ext cx="8915400" cy="6351865"/>
          </a:xfrm>
          <a:prstGeom prst="rect">
            <a:avLst/>
          </a:prstGeom>
          <a:noFill/>
          <a:ln w="9525">
            <a:noFill/>
            <a:miter lim="800000"/>
            <a:headEnd/>
            <a:tailEnd/>
          </a:ln>
          <a:effectLst/>
        </p:spPr>
        <p:txBody>
          <a:bodyPr wrap="square">
            <a:spAutoFit/>
          </a:bodyPr>
          <a:lstStyle/>
          <a:p>
            <a:r>
              <a:rPr lang="en-US" sz="1600" b="1" dirty="0">
                <a:latin typeface="Courier New" pitchFamily="49" charset="0"/>
              </a:rPr>
              <a:t>package edu.calvin.cs108;</a:t>
            </a:r>
          </a:p>
          <a:p>
            <a:endParaRPr lang="en-US" sz="1000" b="1" dirty="0">
              <a:latin typeface="Courier New" pitchFamily="49" charset="0"/>
            </a:endParaRPr>
          </a:p>
          <a:p>
            <a:r>
              <a:rPr lang="en-US" sz="1600" b="1" dirty="0" smtClean="0">
                <a:latin typeface="Courier New" pitchFamily="49" charset="0"/>
              </a:rPr>
              <a:t>import </a:t>
            </a:r>
            <a:r>
              <a:rPr lang="en-US" sz="1600" b="1" dirty="0" err="1" smtClean="0">
                <a:latin typeface="Courier New" pitchFamily="49" charset="0"/>
              </a:rPr>
              <a:t>java.util.Scanner</a:t>
            </a:r>
            <a:r>
              <a:rPr lang="en-US" sz="1600" b="1" dirty="0" smtClean="0">
                <a:latin typeface="Courier New" pitchFamily="49" charset="0"/>
              </a:rPr>
              <a:t>;</a:t>
            </a:r>
          </a:p>
          <a:p>
            <a:endParaRPr lang="en-US" sz="1000" b="1" dirty="0">
              <a:latin typeface="Courier New" pitchFamily="49" charset="0"/>
            </a:endParaRPr>
          </a:p>
          <a:p>
            <a:r>
              <a:rPr lang="en-US" sz="1600" b="1" dirty="0" smtClean="0">
                <a:latin typeface="Courier New" pitchFamily="49" charset="0"/>
              </a:rPr>
              <a:t>/** </a:t>
            </a:r>
          </a:p>
          <a:p>
            <a:r>
              <a:rPr lang="en-US" sz="1600" b="1" dirty="0" smtClean="0">
                <a:latin typeface="Courier New" pitchFamily="49" charset="0"/>
              </a:rPr>
              <a:t> * </a:t>
            </a:r>
            <a:r>
              <a:rPr lang="en-US" sz="1600" b="1" dirty="0" err="1" smtClean="0">
                <a:latin typeface="Courier New" pitchFamily="49" charset="0"/>
              </a:rPr>
              <a:t>TemperatureConverter</a:t>
            </a:r>
            <a:r>
              <a:rPr lang="en-US" sz="1600" b="1" dirty="0" smtClean="0">
                <a:latin typeface="Courier New" pitchFamily="49" charset="0"/>
              </a:rPr>
              <a:t> converts Celsius temperatures to Fahrenheit.</a:t>
            </a:r>
          </a:p>
          <a:p>
            <a:r>
              <a:rPr lang="en-US" sz="1600" b="1" dirty="0" smtClean="0">
                <a:latin typeface="Courier New" pitchFamily="49" charset="0"/>
              </a:rPr>
              <a:t> * This routine assumes that the user enters a valid temperature.</a:t>
            </a:r>
          </a:p>
          <a:p>
            <a:r>
              <a:rPr lang="en-US" sz="1600" b="1" dirty="0" smtClean="0">
                <a:latin typeface="Courier New" pitchFamily="49" charset="0"/>
              </a:rPr>
              <a:t> *</a:t>
            </a:r>
          </a:p>
          <a:p>
            <a:r>
              <a:rPr lang="en-US" sz="1600" b="1" dirty="0" smtClean="0">
                <a:latin typeface="Courier New" pitchFamily="49" charset="0"/>
              </a:rPr>
              <a:t> * @author </a:t>
            </a:r>
            <a:r>
              <a:rPr lang="en-US" sz="1600" b="1" dirty="0" err="1" smtClean="0">
                <a:latin typeface="Courier New" pitchFamily="49" charset="0"/>
              </a:rPr>
              <a:t>kvlinden</a:t>
            </a:r>
            <a:endParaRPr lang="en-US" sz="1600" b="1" dirty="0" smtClean="0">
              <a:latin typeface="Courier New" pitchFamily="49" charset="0"/>
            </a:endParaRPr>
          </a:p>
          <a:p>
            <a:r>
              <a:rPr lang="en-US" sz="1600" b="1" dirty="0" smtClean="0">
                <a:latin typeface="Courier New" pitchFamily="49" charset="0"/>
              </a:rPr>
              <a:t> * @version Summer, 2006</a:t>
            </a:r>
          </a:p>
          <a:p>
            <a:r>
              <a:rPr lang="en-US" sz="1600" b="1" dirty="0" smtClean="0">
                <a:latin typeface="Courier New" pitchFamily="49" charset="0"/>
              </a:rPr>
              <a:t> */</a:t>
            </a:r>
          </a:p>
          <a:p>
            <a:r>
              <a:rPr lang="en-US" sz="1600" b="1" dirty="0" smtClean="0">
                <a:latin typeface="Courier New" pitchFamily="49" charset="0"/>
              </a:rPr>
              <a:t>public class </a:t>
            </a:r>
            <a:r>
              <a:rPr lang="en-US" sz="1600" b="1" dirty="0" err="1" smtClean="0">
                <a:latin typeface="Courier New" pitchFamily="49" charset="0"/>
              </a:rPr>
              <a:t>TemperatureConverter</a:t>
            </a:r>
            <a:r>
              <a:rPr lang="en-US" sz="1600" b="1" dirty="0" smtClean="0">
                <a:latin typeface="Courier New" pitchFamily="49" charset="0"/>
              </a:rPr>
              <a:t> {</a:t>
            </a:r>
          </a:p>
          <a:p>
            <a:endParaRPr lang="en-US" sz="1000" b="1" dirty="0" smtClean="0">
              <a:latin typeface="Courier New" pitchFamily="49" charset="0"/>
            </a:endParaRPr>
          </a:p>
          <a:p>
            <a:r>
              <a:rPr lang="en-US" sz="1400" b="1" dirty="0" smtClean="0">
                <a:latin typeface="Courier New" pitchFamily="49" charset="0"/>
              </a:rPr>
              <a:t>  public static final String PROMPT = "Please enter the temperature in Celsius:";</a:t>
            </a:r>
          </a:p>
          <a:p>
            <a:endParaRPr lang="en-US" sz="1000" b="1" dirty="0" smtClean="0">
              <a:latin typeface="Courier New" pitchFamily="49" charset="0"/>
            </a:endParaRPr>
          </a:p>
          <a:p>
            <a:r>
              <a:rPr lang="en-US" sz="1600" b="1" dirty="0" smtClean="0">
                <a:latin typeface="Courier New" pitchFamily="49" charset="0"/>
              </a:rPr>
              <a:t>  public static void main(String[] </a:t>
            </a:r>
            <a:r>
              <a:rPr lang="en-US" sz="1600" b="1" dirty="0" err="1" smtClean="0">
                <a:latin typeface="Courier New" pitchFamily="49" charset="0"/>
              </a:rPr>
              <a:t>args</a:t>
            </a:r>
            <a:r>
              <a:rPr lang="en-US" sz="1600" b="1" dirty="0" smtClean="0">
                <a:latin typeface="Courier New" pitchFamily="49" charset="0"/>
              </a:rPr>
              <a:t>) {</a:t>
            </a:r>
          </a:p>
          <a:p>
            <a:r>
              <a:rPr lang="en-US" sz="1600" b="1" dirty="0" smtClean="0">
                <a:latin typeface="Courier New" pitchFamily="49" charset="0"/>
              </a:rPr>
              <a:t>    </a:t>
            </a:r>
            <a:r>
              <a:rPr lang="en-US" sz="1600" b="1" dirty="0" err="1" smtClean="0">
                <a:latin typeface="Courier New" pitchFamily="49" charset="0"/>
              </a:rPr>
              <a:t>System.out.print</a:t>
            </a:r>
            <a:r>
              <a:rPr lang="en-US" sz="1600" b="1" dirty="0" smtClean="0">
                <a:latin typeface="Courier New" pitchFamily="49" charset="0"/>
              </a:rPr>
              <a:t>(PROMPT);</a:t>
            </a:r>
          </a:p>
          <a:p>
            <a:endParaRPr lang="en-US" sz="1600" b="1" dirty="0" smtClean="0">
              <a:latin typeface="Courier New" pitchFamily="49" charset="0"/>
            </a:endParaRPr>
          </a:p>
          <a:p>
            <a:r>
              <a:rPr lang="en-US" sz="1600" b="1" dirty="0" smtClean="0">
                <a:latin typeface="Courier New" pitchFamily="49" charset="0"/>
              </a:rPr>
              <a:t>    Scanner keyboard = new Scanner(</a:t>
            </a:r>
            <a:r>
              <a:rPr lang="en-US" sz="1600" b="1" dirty="0" err="1" smtClean="0">
                <a:latin typeface="Courier New" pitchFamily="49" charset="0"/>
              </a:rPr>
              <a:t>System.in</a:t>
            </a:r>
            <a:r>
              <a:rPr lang="en-US" sz="1600" b="1" dirty="0" smtClean="0">
                <a:latin typeface="Courier New" pitchFamily="49" charset="0"/>
              </a:rPr>
              <a:t>);</a:t>
            </a:r>
          </a:p>
          <a:p>
            <a:r>
              <a:rPr lang="en-US" sz="1600" b="1" dirty="0" smtClean="0">
                <a:latin typeface="Courier New" pitchFamily="49" charset="0"/>
              </a:rPr>
              <a:t>    double </a:t>
            </a:r>
            <a:r>
              <a:rPr lang="en-US" sz="1600" b="1" dirty="0" err="1" smtClean="0">
                <a:latin typeface="Courier New" pitchFamily="49" charset="0"/>
              </a:rPr>
              <a:t>celsius</a:t>
            </a:r>
            <a:r>
              <a:rPr lang="en-US" sz="1600" b="1" dirty="0" smtClean="0">
                <a:latin typeface="Courier New" pitchFamily="49" charset="0"/>
              </a:rPr>
              <a:t> = </a:t>
            </a:r>
            <a:r>
              <a:rPr lang="en-US" sz="1600" b="1" dirty="0" err="1" smtClean="0">
                <a:latin typeface="Courier New" pitchFamily="49" charset="0"/>
              </a:rPr>
              <a:t>keyboard.nextDouble</a:t>
            </a:r>
            <a:r>
              <a:rPr lang="en-US" sz="1600" b="1" dirty="0" smtClean="0">
                <a:latin typeface="Courier New" pitchFamily="49" charset="0"/>
              </a:rPr>
              <a:t>();</a:t>
            </a:r>
          </a:p>
          <a:p>
            <a:endParaRPr lang="en-US" sz="1600" b="1" dirty="0" smtClean="0">
              <a:latin typeface="Courier New" pitchFamily="49" charset="0"/>
            </a:endParaRPr>
          </a:p>
          <a:p>
            <a:r>
              <a:rPr lang="en-US" sz="1600" b="1" dirty="0" smtClean="0">
                <a:latin typeface="Courier New" pitchFamily="49" charset="0"/>
              </a:rPr>
              <a:t>    double </a:t>
            </a:r>
            <a:r>
              <a:rPr lang="en-US" sz="1600" b="1" dirty="0" err="1" smtClean="0">
                <a:latin typeface="Courier New" pitchFamily="49" charset="0"/>
              </a:rPr>
              <a:t>fahrenheit</a:t>
            </a:r>
            <a:r>
              <a:rPr lang="en-US" sz="1600" b="1" dirty="0" smtClean="0">
                <a:latin typeface="Courier New" pitchFamily="49" charset="0"/>
              </a:rPr>
              <a:t> = ((9.0 / 5.0) * </a:t>
            </a:r>
            <a:r>
              <a:rPr lang="en-US" sz="1600" b="1" dirty="0" err="1" smtClean="0">
                <a:latin typeface="Courier New" pitchFamily="49" charset="0"/>
              </a:rPr>
              <a:t>celsius</a:t>
            </a:r>
            <a:r>
              <a:rPr lang="en-US" sz="1600" b="1" dirty="0" smtClean="0">
                <a:latin typeface="Courier New" pitchFamily="49" charset="0"/>
              </a:rPr>
              <a:t>) + 32;</a:t>
            </a:r>
          </a:p>
          <a:p>
            <a:endParaRPr lang="en-US" sz="1600" b="1" dirty="0" smtClean="0">
              <a:latin typeface="Courier New" pitchFamily="49" charset="0"/>
            </a:endParaRPr>
          </a:p>
          <a:p>
            <a:r>
              <a:rPr lang="en-US" sz="1600" b="1" dirty="0" smtClean="0">
                <a:latin typeface="Courier New" pitchFamily="49" charset="0"/>
              </a:rPr>
              <a:t>    </a:t>
            </a:r>
            <a:r>
              <a:rPr lang="en-US" sz="1600" b="1" dirty="0" err="1" smtClean="0">
                <a:latin typeface="Courier New" pitchFamily="49" charset="0"/>
              </a:rPr>
              <a:t>System.out.print</a:t>
            </a:r>
            <a:r>
              <a:rPr lang="en-US" sz="1600" b="1" dirty="0" smtClean="0">
                <a:latin typeface="Courier New" pitchFamily="49" charset="0"/>
              </a:rPr>
              <a:t>(</a:t>
            </a:r>
            <a:r>
              <a:rPr lang="en-US" sz="1600" b="1" dirty="0" err="1" smtClean="0">
                <a:latin typeface="Courier New" pitchFamily="49" charset="0"/>
              </a:rPr>
              <a:t>celsius</a:t>
            </a:r>
            <a:r>
              <a:rPr lang="en-US" sz="1600" b="1" dirty="0" smtClean="0">
                <a:latin typeface="Courier New" pitchFamily="49" charset="0"/>
              </a:rPr>
              <a:t> + " degrees Celsius is " + </a:t>
            </a:r>
            <a:r>
              <a:rPr lang="en-US" sz="1600" b="1" dirty="0" err="1" smtClean="0">
                <a:latin typeface="Courier New" pitchFamily="49" charset="0"/>
              </a:rPr>
              <a:t>fahrenheit</a:t>
            </a:r>
            <a:endParaRPr lang="en-US" sz="1600" b="1" dirty="0" smtClean="0">
              <a:latin typeface="Courier New" pitchFamily="49" charset="0"/>
            </a:endParaRPr>
          </a:p>
          <a:p>
            <a:r>
              <a:rPr lang="en-US" sz="1600" b="1" dirty="0" smtClean="0">
                <a:latin typeface="Courier New" pitchFamily="49" charset="0"/>
              </a:rPr>
              <a:t>                     + " degrees Fahrenheit.\n");</a:t>
            </a:r>
          </a:p>
          <a:p>
            <a:r>
              <a:rPr lang="en-US" sz="1600" b="1" dirty="0" smtClean="0">
                <a:latin typeface="Courier New" pitchFamily="49" charset="0"/>
              </a:rPr>
              <a:t>  }</a:t>
            </a:r>
          </a:p>
          <a:p>
            <a:r>
              <a:rPr lang="en-US" sz="1600" b="1" dirty="0" smtClean="0">
                <a:latin typeface="Courier New" pitchFamily="49" charset="0"/>
              </a:rPr>
              <a:t>}</a:t>
            </a:r>
            <a:endParaRPr lang="en-US" sz="1600" b="1" dirty="0">
              <a:latin typeface="Courier New" pitchFamily="49"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4502889-87C9-4036-9994-E3CDC384CFF9}" type="slidenum">
              <a:rPr lang="en-US"/>
              <a:pPr/>
              <a:t>7</a:t>
            </a:fld>
            <a:endParaRPr lang="en-US"/>
          </a:p>
        </p:txBody>
      </p:sp>
      <p:sp>
        <p:nvSpPr>
          <p:cNvPr id="241666" name="Rectangle 2"/>
          <p:cNvSpPr>
            <a:spLocks noGrp="1" noChangeArrowheads="1"/>
          </p:cNvSpPr>
          <p:nvPr>
            <p:ph type="title"/>
          </p:nvPr>
        </p:nvSpPr>
        <p:spPr/>
        <p:txBody>
          <a:bodyPr/>
          <a:lstStyle/>
          <a:p>
            <a:r>
              <a:rPr lang="en-US" dirty="0" smtClean="0"/>
              <a:t>Java and Objects</a:t>
            </a:r>
            <a:endParaRPr lang="en-US" dirty="0"/>
          </a:p>
        </p:txBody>
      </p:sp>
      <p:sp>
        <p:nvSpPr>
          <p:cNvPr id="241667" name="Rectangle 3"/>
          <p:cNvSpPr>
            <a:spLocks noGrp="1" noChangeArrowheads="1"/>
          </p:cNvSpPr>
          <p:nvPr>
            <p:ph type="body" idx="1"/>
          </p:nvPr>
        </p:nvSpPr>
        <p:spPr>
          <a:xfrm>
            <a:off x="457200" y="1600200"/>
            <a:ext cx="8305800" cy="4114800"/>
          </a:xfrm>
        </p:spPr>
        <p:txBody>
          <a:bodyPr/>
          <a:lstStyle/>
          <a:p>
            <a:r>
              <a:rPr lang="en-US" dirty="0" smtClean="0"/>
              <a:t>Java is a more purely object-oriented language, e.g.:</a:t>
            </a:r>
          </a:p>
          <a:p>
            <a:pPr lvl="1"/>
            <a:r>
              <a:rPr lang="en-US" dirty="0" smtClean="0"/>
              <a:t>Java programs are objects;</a:t>
            </a:r>
          </a:p>
          <a:p>
            <a:pPr lvl="1"/>
            <a:r>
              <a:rPr lang="en-US" dirty="0" smtClean="0"/>
              <a:t>The keyboard and screen are objects;</a:t>
            </a:r>
          </a:p>
          <a:p>
            <a:r>
              <a:rPr lang="en-US" dirty="0" smtClean="0"/>
              <a:t>Objects are manipulated with </a:t>
            </a:r>
            <a:r>
              <a:rPr lang="en-US" i="1" dirty="0" smtClean="0"/>
              <a:t>references</a:t>
            </a:r>
            <a:r>
              <a:rPr lang="en-US" dirty="0" smtClean="0"/>
              <a:t>.</a:t>
            </a:r>
          </a:p>
          <a:p>
            <a:r>
              <a:rPr lang="en-US" dirty="0" smtClean="0"/>
              <a:t>The Processing environment hid some of these details.</a:t>
            </a:r>
          </a:p>
          <a:p>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4502889-87C9-4036-9994-E3CDC384CFF9}" type="slidenum">
              <a:rPr lang="en-US"/>
              <a:pPr/>
              <a:t>8</a:t>
            </a:fld>
            <a:endParaRPr lang="en-US"/>
          </a:p>
        </p:txBody>
      </p:sp>
      <p:sp>
        <p:nvSpPr>
          <p:cNvPr id="241666" name="Rectangle 2"/>
          <p:cNvSpPr>
            <a:spLocks noGrp="1" noChangeArrowheads="1"/>
          </p:cNvSpPr>
          <p:nvPr>
            <p:ph type="title"/>
          </p:nvPr>
        </p:nvSpPr>
        <p:spPr/>
        <p:txBody>
          <a:bodyPr/>
          <a:lstStyle/>
          <a:p>
            <a:r>
              <a:rPr lang="en-US" dirty="0" smtClean="0"/>
              <a:t>Instance versus Class Members</a:t>
            </a:r>
            <a:endParaRPr lang="en-US" dirty="0"/>
          </a:p>
        </p:txBody>
      </p:sp>
      <p:sp>
        <p:nvSpPr>
          <p:cNvPr id="241667" name="Rectangle 3"/>
          <p:cNvSpPr>
            <a:spLocks noGrp="1" noChangeArrowheads="1"/>
          </p:cNvSpPr>
          <p:nvPr>
            <p:ph type="body" idx="1"/>
          </p:nvPr>
        </p:nvSpPr>
        <p:spPr>
          <a:xfrm>
            <a:off x="457200" y="1600200"/>
            <a:ext cx="8305800" cy="4114800"/>
          </a:xfrm>
        </p:spPr>
        <p:txBody>
          <a:bodyPr/>
          <a:lstStyle/>
          <a:p>
            <a:r>
              <a:rPr lang="en-US" dirty="0" smtClean="0"/>
              <a:t>Java allows data and methods to be associated with either:</a:t>
            </a:r>
          </a:p>
          <a:p>
            <a:pPr lvl="1"/>
            <a:r>
              <a:rPr lang="en-US" dirty="0" smtClean="0"/>
              <a:t>A particular object, or</a:t>
            </a:r>
          </a:p>
          <a:p>
            <a:pPr lvl="1"/>
            <a:r>
              <a:rPr lang="en-US" dirty="0" smtClean="0"/>
              <a:t>The class as a whole.</a:t>
            </a:r>
          </a:p>
          <a:p>
            <a:r>
              <a:rPr lang="en-US" i="1" dirty="0" smtClean="0"/>
              <a:t>Instance members </a:t>
            </a:r>
            <a:r>
              <a:rPr lang="en-US" dirty="0" smtClean="0"/>
              <a:t>are defined for each object of a class.</a:t>
            </a:r>
          </a:p>
          <a:p>
            <a:r>
              <a:rPr lang="en-US" i="1" dirty="0" smtClean="0"/>
              <a:t>Class members </a:t>
            </a:r>
            <a:r>
              <a:rPr lang="en-US" dirty="0" smtClean="0"/>
              <a:t>are marked as </a:t>
            </a:r>
            <a:r>
              <a:rPr lang="en-US" b="1" dirty="0" smtClean="0">
                <a:latin typeface="Courier New" pitchFamily="49" charset="0"/>
                <a:cs typeface="Courier New" pitchFamily="49" charset="0"/>
              </a:rPr>
              <a:t>static</a:t>
            </a:r>
            <a:r>
              <a:rPr lang="en-US" dirty="0" smtClean="0"/>
              <a:t> and are shared by all objects of a class.</a:t>
            </a:r>
          </a:p>
          <a:p>
            <a:r>
              <a:rPr lang="en-US" dirty="0" smtClean="0"/>
              <a:t>Static methods only reference static data.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4502889-87C9-4036-9994-E3CDC384CFF9}" type="slidenum">
              <a:rPr lang="en-US"/>
              <a:pPr/>
              <a:t>9</a:t>
            </a:fld>
            <a:endParaRPr lang="en-US"/>
          </a:p>
        </p:txBody>
      </p:sp>
      <p:sp>
        <p:nvSpPr>
          <p:cNvPr id="241666" name="Rectangle 2"/>
          <p:cNvSpPr>
            <a:spLocks noGrp="1" noChangeArrowheads="1"/>
          </p:cNvSpPr>
          <p:nvPr>
            <p:ph type="title"/>
          </p:nvPr>
        </p:nvSpPr>
        <p:spPr/>
        <p:txBody>
          <a:bodyPr/>
          <a:lstStyle/>
          <a:p>
            <a:r>
              <a:rPr lang="en-US" dirty="0" smtClean="0"/>
              <a:t>Referencing Members</a:t>
            </a:r>
            <a:endParaRPr lang="en-US" dirty="0"/>
          </a:p>
        </p:txBody>
      </p:sp>
      <p:sp>
        <p:nvSpPr>
          <p:cNvPr id="241667" name="Rectangle 3"/>
          <p:cNvSpPr>
            <a:spLocks noGrp="1" noChangeArrowheads="1"/>
          </p:cNvSpPr>
          <p:nvPr>
            <p:ph type="body" idx="1"/>
          </p:nvPr>
        </p:nvSpPr>
        <p:spPr>
          <a:xfrm>
            <a:off x="457200" y="1600200"/>
            <a:ext cx="8305800" cy="4114800"/>
          </a:xfrm>
        </p:spPr>
        <p:txBody>
          <a:bodyPr/>
          <a:lstStyle/>
          <a:p>
            <a:r>
              <a:rPr lang="en-US" dirty="0" smtClean="0"/>
              <a:t>Instance members are referenced using the object identifier.</a:t>
            </a:r>
          </a:p>
          <a:p>
            <a:pPr marL="342900" lvl="1" indent="-342900">
              <a:buSzPct val="75000"/>
              <a:buNone/>
            </a:pPr>
            <a:r>
              <a:rPr lang="en-US" dirty="0" smtClean="0">
                <a:cs typeface="Courier New" pitchFamily="49" charset="0"/>
              </a:rPr>
              <a:t>		</a:t>
            </a:r>
            <a:r>
              <a:rPr lang="en-US" b="1" i="1" u="sng" dirty="0" err="1" smtClean="0">
                <a:latin typeface="Courier New" pitchFamily="49" charset="0"/>
                <a:cs typeface="Courier New" pitchFamily="49" charset="0"/>
              </a:rPr>
              <a:t>objectIdentifier</a:t>
            </a:r>
            <a:r>
              <a:rPr lang="en-US" dirty="0" err="1" smtClean="0"/>
              <a:t>.</a:t>
            </a:r>
            <a:r>
              <a:rPr lang="en-US" b="1" i="1" u="sng" dirty="0" err="1" smtClean="0">
                <a:latin typeface="Courier New" pitchFamily="49" charset="0"/>
                <a:cs typeface="Courier New" pitchFamily="49" charset="0"/>
              </a:rPr>
              <a:t>memberIdentifier</a:t>
            </a:r>
            <a:endParaRPr lang="en-US" b="1" i="1" u="sng" dirty="0" smtClean="0">
              <a:latin typeface="Courier New" pitchFamily="49" charset="0"/>
              <a:cs typeface="Courier New" pitchFamily="49" charset="0"/>
            </a:endParaRPr>
          </a:p>
          <a:p>
            <a:pPr lvl="1">
              <a:buNone/>
            </a:pPr>
            <a:endParaRPr lang="en-US" dirty="0" smtClean="0"/>
          </a:p>
          <a:p>
            <a:r>
              <a:rPr lang="en-US" dirty="0" smtClean="0"/>
              <a:t>Class members are referenced using the class identifier.</a:t>
            </a:r>
          </a:p>
          <a:p>
            <a:pPr marL="342900" lvl="1" indent="-342900">
              <a:buSzPct val="75000"/>
              <a:buNone/>
            </a:pPr>
            <a:r>
              <a:rPr lang="en-US" dirty="0" smtClean="0">
                <a:cs typeface="Courier New" pitchFamily="49" charset="0"/>
              </a:rPr>
              <a:t>		</a:t>
            </a:r>
            <a:r>
              <a:rPr lang="en-US" b="1" i="1" u="sng" dirty="0" err="1" smtClean="0">
                <a:latin typeface="Courier New" pitchFamily="49" charset="0"/>
                <a:cs typeface="Courier New" pitchFamily="49" charset="0"/>
              </a:rPr>
              <a:t>ClassIdentifier</a:t>
            </a:r>
            <a:r>
              <a:rPr lang="en-US" dirty="0" err="1" smtClean="0"/>
              <a:t>.</a:t>
            </a:r>
            <a:r>
              <a:rPr lang="en-US" b="1" i="1" u="sng" dirty="0" err="1" smtClean="0">
                <a:latin typeface="Courier New" pitchFamily="49" charset="0"/>
                <a:cs typeface="Courier New" pitchFamily="49" charset="0"/>
              </a:rPr>
              <a:t>memberIdentifier</a:t>
            </a:r>
            <a:endParaRPr lang="en-US" b="1" i="1" u="sng" dirty="0" smtClean="0">
              <a:latin typeface="Courier New" pitchFamily="49" charset="0"/>
              <a:cs typeface="Courier New" pitchFamily="49" charset="0"/>
            </a:endParaRPr>
          </a:p>
          <a:p>
            <a:pPr>
              <a:buNone/>
            </a:pP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
      <a:dk1>
        <a:srgbClr val="003300"/>
      </a:dk1>
      <a:lt1>
        <a:srgbClr val="FFFFFF"/>
      </a:lt1>
      <a:dk2>
        <a:srgbClr val="000000"/>
      </a:dk2>
      <a:lt2>
        <a:srgbClr val="336600"/>
      </a:lt2>
      <a:accent1>
        <a:srgbClr val="D5D000"/>
      </a:accent1>
      <a:accent2>
        <a:srgbClr val="669900"/>
      </a:accent2>
      <a:accent3>
        <a:srgbClr val="FFFFFF"/>
      </a:accent3>
      <a:accent4>
        <a:srgbClr val="002A00"/>
      </a:accent4>
      <a:accent5>
        <a:srgbClr val="E7E4AA"/>
      </a:accent5>
      <a:accent6>
        <a:srgbClr val="5C8A00"/>
      </a:accent6>
      <a:hlink>
        <a:srgbClr val="333300"/>
      </a:hlink>
      <a:folHlink>
        <a:srgbClr val="99CC0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ank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blank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blank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blank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blank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blank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blank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blank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blank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blank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blank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blank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
      <a:clrScheme name="blank 13">
        <a:dk1>
          <a:srgbClr val="000000"/>
        </a:dk1>
        <a:lt1>
          <a:srgbClr val="FFFFFF"/>
        </a:lt1>
        <a:dk2>
          <a:srgbClr val="000000"/>
        </a:dk2>
        <a:lt2>
          <a:srgbClr val="663300"/>
        </a:lt2>
        <a:accent1>
          <a:srgbClr val="CCCC00"/>
        </a:accent1>
        <a:accent2>
          <a:srgbClr val="CCCC00"/>
        </a:accent2>
        <a:accent3>
          <a:srgbClr val="FFFFFF"/>
        </a:accent3>
        <a:accent4>
          <a:srgbClr val="000000"/>
        </a:accent4>
        <a:accent5>
          <a:srgbClr val="E2E2AA"/>
        </a:accent5>
        <a:accent6>
          <a:srgbClr val="B9B900"/>
        </a:accent6>
        <a:hlink>
          <a:srgbClr val="996600"/>
        </a:hlink>
        <a:folHlink>
          <a:srgbClr val="CC9900"/>
        </a:folHlink>
      </a:clrScheme>
      <a:clrMap bg1="lt1" tx1="dk1" bg2="lt2" tx2="dk2" accent1="accent1" accent2="accent2" accent3="accent3" accent4="accent4" accent5="accent5" accent6="accent6" hlink="hlink" folHlink="folHlink"/>
    </a:extraClrScheme>
    <a:extraClrScheme>
      <a:clrScheme name="blank 14">
        <a:dk1>
          <a:srgbClr val="000000"/>
        </a:dk1>
        <a:lt1>
          <a:srgbClr val="FFFFFF"/>
        </a:lt1>
        <a:dk2>
          <a:srgbClr val="000000"/>
        </a:dk2>
        <a:lt2>
          <a:srgbClr val="663300"/>
        </a:lt2>
        <a:accent1>
          <a:srgbClr val="CCCC00"/>
        </a:accent1>
        <a:accent2>
          <a:srgbClr val="CCCC00"/>
        </a:accent2>
        <a:accent3>
          <a:srgbClr val="FFFFFF"/>
        </a:accent3>
        <a:accent4>
          <a:srgbClr val="000000"/>
        </a:accent4>
        <a:accent5>
          <a:srgbClr val="E2E2AA"/>
        </a:accent5>
        <a:accent6>
          <a:srgbClr val="B9B9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blank 15">
        <a:dk1>
          <a:srgbClr val="000000"/>
        </a:dk1>
        <a:lt1>
          <a:srgbClr val="FFFFFF"/>
        </a:lt1>
        <a:dk2>
          <a:srgbClr val="000000"/>
        </a:dk2>
        <a:lt2>
          <a:srgbClr val="663300"/>
        </a:lt2>
        <a:accent1>
          <a:srgbClr val="CCCC00"/>
        </a:accent1>
        <a:accent2>
          <a:srgbClr val="CCCC00"/>
        </a:accent2>
        <a:accent3>
          <a:srgbClr val="FFFFFF"/>
        </a:accent3>
        <a:accent4>
          <a:srgbClr val="000000"/>
        </a:accent4>
        <a:accent5>
          <a:srgbClr val="E2E2AA"/>
        </a:accent5>
        <a:accent6>
          <a:srgbClr val="B9B900"/>
        </a:accent6>
        <a:hlink>
          <a:srgbClr val="754E27"/>
        </a:hlink>
        <a:folHlink>
          <a:srgbClr val="CC9900"/>
        </a:folHlink>
      </a:clrScheme>
      <a:clrMap bg1="lt1" tx1="dk1" bg2="lt2" tx2="dk2" accent1="accent1" accent2="accent2" accent3="accent3" accent4="accent4" accent5="accent5" accent6="accent6" hlink="hlink" folHlink="folHlink"/>
    </a:extraClrScheme>
    <a:extraClrScheme>
      <a:clrScheme name="blank 16">
        <a:dk1>
          <a:srgbClr val="000000"/>
        </a:dk1>
        <a:lt1>
          <a:srgbClr val="FFFFFF"/>
        </a:lt1>
        <a:dk2>
          <a:srgbClr val="000000"/>
        </a:dk2>
        <a:lt2>
          <a:srgbClr val="663300"/>
        </a:lt2>
        <a:accent1>
          <a:srgbClr val="CCCC00"/>
        </a:accent1>
        <a:accent2>
          <a:srgbClr val="CCCC00"/>
        </a:accent2>
        <a:accent3>
          <a:srgbClr val="FFFFFF"/>
        </a:accent3>
        <a:accent4>
          <a:srgbClr val="000000"/>
        </a:accent4>
        <a:accent5>
          <a:srgbClr val="E2E2AA"/>
        </a:accent5>
        <a:accent6>
          <a:srgbClr val="B9B900"/>
        </a:accent6>
        <a:hlink>
          <a:srgbClr val="754E27"/>
        </a:hlink>
        <a:folHlink>
          <a:srgbClr val="CC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6116</TotalTime>
  <Words>5556</Words>
  <Application>Microsoft Macintosh PowerPoint</Application>
  <PresentationFormat>On-screen Show (4:3)</PresentationFormat>
  <Paragraphs>847</Paragraphs>
  <Slides>49</Slides>
  <Notes>49</Notes>
  <HiddenSlides>5</HiddenSlides>
  <MMClips>0</MMClips>
  <ScaleCrop>false</ScaleCrop>
  <HeadingPairs>
    <vt:vector size="6" baseType="variant">
      <vt:variant>
        <vt:lpstr>Design Template</vt:lpstr>
      </vt:variant>
      <vt:variant>
        <vt:i4>1</vt:i4>
      </vt:variant>
      <vt:variant>
        <vt:lpstr>Slide Titles</vt:lpstr>
      </vt:variant>
      <vt:variant>
        <vt:i4>49</vt:i4>
      </vt:variant>
      <vt:variant>
        <vt:lpstr>Custom Shows</vt:lpstr>
      </vt:variant>
      <vt:variant>
        <vt:i4>8</vt:i4>
      </vt:variant>
    </vt:vector>
  </HeadingPairs>
  <TitlesOfParts>
    <vt:vector size="58" baseType="lpstr">
      <vt:lpstr>blank</vt:lpstr>
      <vt:lpstr>Slide 1</vt:lpstr>
      <vt:lpstr>Transition to Java</vt:lpstr>
      <vt:lpstr>Java Programming</vt:lpstr>
      <vt:lpstr>Iteration 0</vt:lpstr>
      <vt:lpstr>Java Console Applications</vt:lpstr>
      <vt:lpstr>Slide 6</vt:lpstr>
      <vt:lpstr>Java and Objects</vt:lpstr>
      <vt:lpstr>Instance versus Class Members</vt:lpstr>
      <vt:lpstr>Referencing Members</vt:lpstr>
      <vt:lpstr>JavaDoc </vt:lpstr>
      <vt:lpstr>JavaDoc: Comments</vt:lpstr>
      <vt:lpstr>JavaDoc: Example</vt:lpstr>
      <vt:lpstr>Slide 13</vt:lpstr>
      <vt:lpstr>Java GUI Programming</vt:lpstr>
      <vt:lpstr>Example: Analysis (1)</vt:lpstr>
      <vt:lpstr>Example: Design (1)</vt:lpstr>
      <vt:lpstr>GUI Design</vt:lpstr>
      <vt:lpstr>Designing User Interaction</vt:lpstr>
      <vt:lpstr>Java GUI Implementation</vt:lpstr>
      <vt:lpstr>Building a GUI Controller</vt:lpstr>
      <vt:lpstr>Inheritance</vt:lpstr>
      <vt:lpstr>Iteration 1a</vt:lpstr>
      <vt:lpstr>Integrating Processing &amp; Java</vt:lpstr>
      <vt:lpstr>Encapsulating a Sketch</vt:lpstr>
      <vt:lpstr>Iteration 1b</vt:lpstr>
      <vt:lpstr>Slide 26</vt:lpstr>
      <vt:lpstr>Slide 27</vt:lpstr>
      <vt:lpstr>Java Foundation Classes</vt:lpstr>
      <vt:lpstr>Java’s Event Model</vt:lpstr>
      <vt:lpstr>Action Listeners</vt:lpstr>
      <vt:lpstr>Classes versus Interfaces</vt:lpstr>
      <vt:lpstr>Iteration 2</vt:lpstr>
      <vt:lpstr>Layout Managers</vt:lpstr>
      <vt:lpstr>Slide 34</vt:lpstr>
      <vt:lpstr>Slide 35</vt:lpstr>
      <vt:lpstr>Iteration 3</vt:lpstr>
      <vt:lpstr>Containment</vt:lpstr>
      <vt:lpstr>Distinguishing User Events</vt:lpstr>
      <vt:lpstr>Slide 39</vt:lpstr>
      <vt:lpstr>Slide 40</vt:lpstr>
      <vt:lpstr>Slide 41</vt:lpstr>
      <vt:lpstr>More JFC</vt:lpstr>
      <vt:lpstr>Iteration 4</vt:lpstr>
      <vt:lpstr>Slide 44</vt:lpstr>
      <vt:lpstr>Classes in Java vs. Processing</vt:lpstr>
      <vt:lpstr>Integrating Processing Classes</vt:lpstr>
      <vt:lpstr>Slide 47</vt:lpstr>
      <vt:lpstr>Slide 48</vt:lpstr>
      <vt:lpstr>Alan Kay  the Alto</vt:lpstr>
      <vt:lpstr>java</vt:lpstr>
      <vt:lpstr>javaGUI</vt:lpstr>
      <vt:lpstr>integration</vt:lpstr>
      <vt:lpstr>guiExample</vt:lpstr>
      <vt:lpstr>guiDesign</vt:lpstr>
      <vt:lpstr>guiImplementation</vt:lpstr>
      <vt:lpstr>javadoc</vt:lpstr>
      <vt:lpstr>interactiveComputing</vt:lpstr>
    </vt:vector>
  </TitlesOfParts>
  <Company>Calvin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108 - Intro to Computing - Calvin College</dc:title>
  <dc:creator>Keith Vander Linden</dc:creator>
  <cp:lastModifiedBy>Serita Nelesen</cp:lastModifiedBy>
  <cp:revision>892</cp:revision>
  <cp:lastPrinted>1998-09-04T12:28:27Z</cp:lastPrinted>
  <dcterms:created xsi:type="dcterms:W3CDTF">2011-01-05T16:39:23Z</dcterms:created>
  <dcterms:modified xsi:type="dcterms:W3CDTF">2011-01-05T16:40:42Z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2</vt:i4>
  </property>
  <property fmtid="{D5CDD505-2E9C-101B-9397-08002B2CF9AE}" pid="4" name="Compression">
    <vt:i4>100</vt:i4>
  </property>
  <property fmtid="{D5CDD505-2E9C-101B-9397-08002B2CF9AE}" pid="5" name="ScreenSize">
    <vt:i4>1</vt:i4>
  </property>
  <property fmtid="{D5CDD505-2E9C-101B-9397-08002B2CF9AE}" pid="6" name="ScreenUsage">
    <vt:i4>3</vt:i4>
  </property>
  <property fmtid="{D5CDD505-2E9C-101B-9397-08002B2CF9AE}" pid="7" name="MailAddress">
    <vt:lpwstr>kvlinden@calvin.edu</vt:lpwstr>
  </property>
  <property fmtid="{D5CDD505-2E9C-101B-9397-08002B2CF9AE}" pid="8" name="HomePage">
    <vt:lpwstr>http://www.calvin.edu/~kvlinden</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1</vt:i4>
  </property>
  <property fmtid="{D5CDD505-2E9C-101B-9397-08002B2CF9AE}" pid="19" name="ShowNotes">
    <vt:bool>false</vt:bool>
  </property>
  <property fmtid="{D5CDD505-2E9C-101B-9397-08002B2CF9AE}" pid="20" name="NavBtnPos">
    <vt:i4>3</vt:i4>
  </property>
  <property fmtid="{D5CDD505-2E9C-101B-9397-08002B2CF9AE}" pid="21" name="OutputDir">
    <vt:lpwstr>D:\Courses\330</vt:lpwstr>
  </property>
</Properties>
</file>