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docProps/custom.xml" ContentType="application/vnd.openxmlformats-officedocument.custom-properties+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notesSlides/notesSlide28.xml" ContentType="application/vnd.openxmlformats-officedocument.presentationml.notes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34.xml" ContentType="application/vnd.openxmlformats-officedocument.presentationml.notesSlide+xml"/>
  <Override PartName="/ppt/notesSlides/notesSlide4.xml" ContentType="application/vnd.openxmlformats-officedocument.presentationml.notes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notesSlides/notesSlide26.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3.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notesSlides/notesSlide24.xml" ContentType="application/vnd.openxmlformats-officedocument.presentationml.notesSlide+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83" r:id="rId1"/>
  </p:sldMasterIdLst>
  <p:notesMasterIdLst>
    <p:notesMasterId r:id="rId36"/>
  </p:notesMasterIdLst>
  <p:handoutMasterIdLst>
    <p:handoutMasterId r:id="rId37"/>
  </p:handoutMasterIdLst>
  <p:sldIdLst>
    <p:sldId id="384" r:id="rId2"/>
    <p:sldId id="385" r:id="rId3"/>
    <p:sldId id="430" r:id="rId4"/>
    <p:sldId id="431" r:id="rId5"/>
    <p:sldId id="436" r:id="rId6"/>
    <p:sldId id="440" r:id="rId7"/>
    <p:sldId id="386" r:id="rId8"/>
    <p:sldId id="387" r:id="rId9"/>
    <p:sldId id="388" r:id="rId10"/>
    <p:sldId id="398" r:id="rId11"/>
    <p:sldId id="432" r:id="rId12"/>
    <p:sldId id="438" r:id="rId13"/>
    <p:sldId id="399" r:id="rId14"/>
    <p:sldId id="400" r:id="rId15"/>
    <p:sldId id="401" r:id="rId16"/>
    <p:sldId id="402" r:id="rId17"/>
    <p:sldId id="403" r:id="rId18"/>
    <p:sldId id="404" r:id="rId19"/>
    <p:sldId id="406" r:id="rId20"/>
    <p:sldId id="408" r:id="rId21"/>
    <p:sldId id="409" r:id="rId22"/>
    <p:sldId id="437" r:id="rId23"/>
    <p:sldId id="415" r:id="rId24"/>
    <p:sldId id="417" r:id="rId25"/>
    <p:sldId id="433" r:id="rId26"/>
    <p:sldId id="442" r:id="rId27"/>
    <p:sldId id="426" r:id="rId28"/>
    <p:sldId id="427" r:id="rId29"/>
    <p:sldId id="434" r:id="rId30"/>
    <p:sldId id="444" r:id="rId31"/>
    <p:sldId id="439" r:id="rId32"/>
    <p:sldId id="441" r:id="rId33"/>
    <p:sldId id="443" r:id="rId34"/>
    <p:sldId id="429" r:id="rId35"/>
  </p:sldIdLst>
  <p:sldSz cx="9144000" cy="6858000" type="screen4x3"/>
  <p:notesSz cx="6997700" cy="9283700"/>
  <p:custShowLst>
    <p:custShow name="classes" id="0">
      <p:sldLst>
        <p:sld r:id="rId8"/>
        <p:sld r:id="rId9"/>
        <p:sld r:id="rId10"/>
      </p:sldLst>
    </p:custShow>
    <p:custShow name="example" id="1">
      <p:sldLst>
        <p:sld r:id="rId4"/>
        <p:sld r:id="rId5"/>
        <p:sld r:id="rId6"/>
        <p:sld r:id="rId7"/>
      </p:sldLst>
    </p:custShow>
    <p:custShow name="usingClasses" id="2">
      <p:sldLst>
        <p:sld r:id="rId11"/>
        <p:sld r:id="rId12"/>
        <p:sld r:id="rId13"/>
      </p:sldLst>
    </p:custShow>
    <p:custShow name="designingClasses" id="3">
      <p:sldLst>
        <p:sld r:id="rId14"/>
        <p:sld r:id="rId15"/>
        <p:sld r:id="rId16"/>
      </p:sldLst>
    </p:custShow>
    <p:custShow name="implementingClasses" id="4">
      <p:sldLst>
        <p:sld r:id="rId17"/>
      </p:sldLst>
    </p:custShow>
    <p:custShow name="ooLanguages" id="5">
      <p:sldLst>
        <p:sld r:id="rId35"/>
      </p:sldLst>
    </p:custShow>
    <p:custShow name="classAttributes" id="6">
      <p:sldLst>
        <p:sld r:id="rId18"/>
        <p:sld r:id="rId19"/>
      </p:sldLst>
    </p:custShow>
    <p:custShow name="classDefaultConstructor" id="7">
      <p:sldLst>
        <p:sld r:id="rId20"/>
        <p:sld r:id="rId21"/>
        <p:sld r:id="rId22"/>
      </p:sldLst>
    </p:custShow>
    <p:custShow name="classExplicitValueConstructor" id="8">
      <p:sldLst>
        <p:sld r:id="rId23"/>
      </p:sldLst>
    </p:custShow>
    <p:custShow name="classAccessors" id="9">
      <p:sldLst>
        <p:sld r:id="rId24"/>
      </p:sldLst>
    </p:custShow>
    <p:custShow name="classMutators" id="10">
      <p:sldLst>
        <p:sld r:id="rId25"/>
      </p:sldLst>
    </p:custShow>
    <p:custShow name="classOtherMethods" id="11">
      <p:sldLst>
        <p:sld r:id="rId26"/>
      </p:sldLst>
    </p:custShow>
    <p:custShow name="classCopyConstructors" id="12">
      <p:sldLst>
        <p:sld r:id="rId28"/>
        <p:sld r:id="rId29"/>
      </p:sldLst>
    </p:custShow>
    <p:custShow name="classFurtherIterations" id="13">
      <p:sldLst>
        <p:sld r:id="rId30"/>
        <p:sld r:id="rId32"/>
        <p:sld r:id="rId33"/>
        <p:sld r:id="rId34"/>
      </p:sldLst>
    </p:custShow>
    <p:custShow name="classObjectInteraction" id="14">
      <p:sldLst>
        <p:sld r:id="rId27"/>
      </p:sldLst>
    </p:custShow>
  </p:custShow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frameSlides="1"/>
  <p:showPr showNarration="1">
    <p:present/>
    <p:sldAll/>
    <p:penClr>
      <a:schemeClr val="tx1"/>
    </p:penClr>
  </p:showPr>
  <p:clrMru>
    <a:srgbClr val="F8F8F8"/>
    <a:srgbClr val="C0C0C0"/>
    <a:srgbClr val="00B3F2"/>
    <a:srgbClr val="C8C86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vertBarState="maximized">
    <p:restoredLeft sz="19110" autoAdjust="0"/>
    <p:restoredTop sz="61480" autoAdjust="0"/>
  </p:normalViewPr>
  <p:slideViewPr>
    <p:cSldViewPr>
      <p:cViewPr>
        <p:scale>
          <a:sx n="95" d="100"/>
          <a:sy n="95" d="100"/>
        </p:scale>
        <p:origin x="-240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2337" cy="46418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defRPr sz="1200">
                <a:latin typeface="Times New Roman" pitchFamily="18" charset="0"/>
              </a:defRPr>
            </a:lvl1pPr>
          </a:lstStyle>
          <a:p>
            <a:endParaRPr lang="en-US"/>
          </a:p>
        </p:txBody>
      </p:sp>
      <p:sp>
        <p:nvSpPr>
          <p:cNvPr id="12291" name="Rectangle 3"/>
          <p:cNvSpPr>
            <a:spLocks noGrp="1" noChangeArrowheads="1"/>
          </p:cNvSpPr>
          <p:nvPr>
            <p:ph type="dt" sz="quarter" idx="1"/>
          </p:nvPr>
        </p:nvSpPr>
        <p:spPr bwMode="auto">
          <a:xfrm>
            <a:off x="3965363" y="0"/>
            <a:ext cx="3032337" cy="46418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a:defRPr sz="1200">
                <a:latin typeface="Times New Roman" pitchFamily="18" charset="0"/>
              </a:defRPr>
            </a:lvl1pPr>
          </a:lstStyle>
          <a:p>
            <a:endParaRPr lang="en-US"/>
          </a:p>
        </p:txBody>
      </p:sp>
      <p:sp>
        <p:nvSpPr>
          <p:cNvPr id="12292" name="Rectangle 4"/>
          <p:cNvSpPr>
            <a:spLocks noGrp="1" noChangeArrowheads="1"/>
          </p:cNvSpPr>
          <p:nvPr>
            <p:ph type="ftr" sz="quarter" idx="2"/>
          </p:nvPr>
        </p:nvSpPr>
        <p:spPr bwMode="auto">
          <a:xfrm>
            <a:off x="0" y="8819515"/>
            <a:ext cx="3032337" cy="464185"/>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defRPr sz="1200">
                <a:latin typeface="Times New Roman" pitchFamily="18" charset="0"/>
              </a:defRPr>
            </a:lvl1pPr>
          </a:lstStyle>
          <a:p>
            <a:endParaRPr lang="en-US"/>
          </a:p>
        </p:txBody>
      </p:sp>
      <p:sp>
        <p:nvSpPr>
          <p:cNvPr id="12293" name="Rectangle 5"/>
          <p:cNvSpPr>
            <a:spLocks noGrp="1" noChangeArrowheads="1"/>
          </p:cNvSpPr>
          <p:nvPr>
            <p:ph type="sldNum" sz="quarter" idx="3"/>
          </p:nvPr>
        </p:nvSpPr>
        <p:spPr bwMode="auto">
          <a:xfrm>
            <a:off x="3965363" y="8819515"/>
            <a:ext cx="3032337" cy="464185"/>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a:defRPr sz="1200">
                <a:latin typeface="Times New Roman" pitchFamily="18" charset="0"/>
              </a:defRPr>
            </a:lvl1pPr>
          </a:lstStyle>
          <a:p>
            <a:fld id="{7905D58F-3774-4D0E-AB0C-44405F3C971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2337" cy="46418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defRPr sz="1200">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3965363" y="0"/>
            <a:ext cx="3032337" cy="46418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a:defRPr sz="1200">
                <a:latin typeface="Times New Roman"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33027" y="4409758"/>
            <a:ext cx="5131647" cy="417766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819515"/>
            <a:ext cx="3032337" cy="464185"/>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defRPr sz="1200">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3965363" y="8819515"/>
            <a:ext cx="3032337" cy="464185"/>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a:defRPr sz="1200">
                <a:latin typeface="Times New Roman" pitchFamily="18" charset="0"/>
              </a:defRPr>
            </a:lvl1pPr>
          </a:lstStyle>
          <a:p>
            <a:fld id="{745C7103-E8A1-43A8-B1E8-56444E8B752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081081-6FA6-4622-85C3-4FEA759DD865}" type="slidenum">
              <a:rPr lang="en-US"/>
              <a:pPr/>
              <a:t>1</a:t>
            </a:fld>
            <a:endParaRPr lang="en-US"/>
          </a:p>
        </p:txBody>
      </p:sp>
      <p:sp>
        <p:nvSpPr>
          <p:cNvPr id="283650" name="Rectangle 2"/>
          <p:cNvSpPr>
            <a:spLocks noGrp="1" noRot="1" noChangeAspect="1" noChangeArrowheads="1" noTextEdit="1"/>
          </p:cNvSpPr>
          <p:nvPr>
            <p:ph type="sldImg"/>
          </p:nvPr>
        </p:nvSpPr>
        <p:spPr>
          <a:ln/>
        </p:spPr>
      </p:sp>
      <p:sp>
        <p:nvSpPr>
          <p:cNvPr id="28365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282BBA-67FE-48AF-890F-05382406429B}" type="slidenum">
              <a:rPr lang="en-US"/>
              <a:pPr/>
              <a:t>10</a:t>
            </a:fld>
            <a:endParaRPr lang="en-US"/>
          </a:p>
        </p:txBody>
      </p:sp>
      <p:sp>
        <p:nvSpPr>
          <p:cNvPr id="309250" name="Rectangle 2"/>
          <p:cNvSpPr>
            <a:spLocks noGrp="1" noRot="1" noChangeAspect="1" noChangeArrowheads="1" noTextEdit="1"/>
          </p:cNvSpPr>
          <p:nvPr>
            <p:ph type="sldImg"/>
          </p:nvPr>
        </p:nvSpPr>
        <p:spPr>
          <a:ln/>
        </p:spPr>
      </p:sp>
      <p:sp>
        <p:nvSpPr>
          <p:cNvPr id="309251" name="Rectangle 3"/>
          <p:cNvSpPr>
            <a:spLocks noGrp="1" noChangeArrowheads="1"/>
          </p:cNvSpPr>
          <p:nvPr>
            <p:ph type="body" idx="1"/>
          </p:nvPr>
        </p:nvSpPr>
        <p:spPr/>
        <p:txBody>
          <a:bodyPr/>
          <a:lstStyle/>
          <a:p>
            <a:r>
              <a:rPr lang="en-US" dirty="0"/>
              <a:t>Can any of you give me the precise formulae for the C/F/K conversions?  Do you know any of the following things:</a:t>
            </a:r>
          </a:p>
          <a:p>
            <a:pPr>
              <a:buFontTx/>
              <a:buChar char="•"/>
            </a:pPr>
            <a:r>
              <a:rPr lang="en-US" dirty="0"/>
              <a:t>How does your car work?</a:t>
            </a:r>
          </a:p>
          <a:p>
            <a:pPr>
              <a:buFontTx/>
              <a:buChar char="•"/>
            </a:pPr>
            <a:r>
              <a:rPr lang="en-US" dirty="0"/>
              <a:t>How was this building built? will it fall down?</a:t>
            </a:r>
            <a:endParaRPr lang="en-US" dirty="0" smtClean="0"/>
          </a:p>
          <a:p>
            <a:r>
              <a:rPr lang="en-US" dirty="0" smtClean="0"/>
              <a:t>We </a:t>
            </a:r>
            <a:r>
              <a:rPr lang="en-US" dirty="0"/>
              <a:t>trust the authors of these things to know the relevant details, and to provide us with a reliable tool to use in our equally important work.  As Whitehead said, civilization advances in this way.</a:t>
            </a:r>
          </a:p>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11</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pPr marL="232578" indent="-232578"/>
            <a:r>
              <a:rPr lang="en-US" dirty="0" smtClean="0"/>
              <a:t>See raindrop.pde, display one falling raindrop. At this point,</a:t>
            </a:r>
            <a:r>
              <a:rPr lang="en-US" baseline="0" dirty="0" smtClean="0"/>
              <a:t> just do the driver part, not the Drop class. Build the Drop class interactively as you go through the implementation slides.</a:t>
            </a:r>
            <a:endParaRPr lang="en-US" dirty="0" smtClean="0"/>
          </a:p>
          <a:p>
            <a:pPr marL="232578" indent="-232578">
              <a:buFont typeface="Arial" pitchFamily="34" charset="0"/>
              <a:buChar char="•"/>
            </a:pPr>
            <a:r>
              <a:rPr lang="en-US" dirty="0" smtClean="0"/>
              <a:t>Analysis – We’ll just create</a:t>
            </a:r>
            <a:r>
              <a:rPr lang="en-US" baseline="0" dirty="0" smtClean="0"/>
              <a:t> the simulation driver in an OO way.</a:t>
            </a:r>
            <a:endParaRPr lang="en-US" dirty="0" smtClean="0"/>
          </a:p>
          <a:p>
            <a:pPr marL="232578" indent="-232578">
              <a:buFont typeface="Arial" pitchFamily="34" charset="0"/>
              <a:buChar char="•"/>
            </a:pPr>
            <a:r>
              <a:rPr lang="en-US" dirty="0" smtClean="0"/>
              <a:t>Design – A</a:t>
            </a:r>
            <a:r>
              <a:rPr lang="en-US" baseline="0" dirty="0" smtClean="0"/>
              <a:t> very simple Drop declaration (above), initialization (in setup()), and use (in draw()).</a:t>
            </a:r>
            <a:endParaRPr lang="en-US" dirty="0" smtClean="0"/>
          </a:p>
          <a:p>
            <a:pPr marL="232578" indent="-232578">
              <a:buFont typeface="Arial" pitchFamily="34" charset="0"/>
              <a:buChar char="•"/>
            </a:pPr>
            <a:r>
              <a:rPr lang="en-US" dirty="0" smtClean="0"/>
              <a:t>Implementation –</a:t>
            </a:r>
            <a:r>
              <a:rPr lang="en-US" dirty="0" smtClean="0"/>
              <a:t> Assume for now that a drop will know how to do things</a:t>
            </a:r>
            <a:r>
              <a:rPr lang="en-US" baseline="0" dirty="0" smtClean="0"/>
              <a:t> for itself.</a:t>
            </a:r>
            <a:endParaRPr lang="en-US" dirty="0" smtClean="0"/>
          </a:p>
          <a:p>
            <a:pPr marL="232578" indent="-232578">
              <a:buFont typeface="Arial" pitchFamily="34" charset="0"/>
              <a:buChar char="•"/>
            </a:pPr>
            <a:r>
              <a:rPr lang="en-US" dirty="0" smtClean="0"/>
              <a:t>Test</a:t>
            </a:r>
            <a:r>
              <a:rPr lang="en-US" baseline="0" dirty="0" smtClean="0"/>
              <a:t> –</a:t>
            </a:r>
            <a:r>
              <a:rPr lang="en-US" baseline="0" dirty="0" smtClean="0"/>
              <a:t> not yet.</a:t>
            </a:r>
            <a:endParaRPr lang="en-US" dirty="0" smtClean="0"/>
          </a:p>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12</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US" dirty="0" smtClean="0"/>
              <a:t>This driver models only one drop,</a:t>
            </a:r>
            <a:r>
              <a:rPr lang="en-US" baseline="0" dirty="0" smtClean="0"/>
              <a:t> similar to exercises 7.1-7.3 in the lab.</a:t>
            </a: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028CDE-2351-4100-B267-494B98C307B4}" type="slidenum">
              <a:rPr lang="en-US"/>
              <a:pPr/>
              <a:t>13</a:t>
            </a:fld>
            <a:endParaRPr lang="en-US"/>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r>
              <a:rPr lang="en-US" dirty="0"/>
              <a:t>Big questions here, but they are central to “good” OOD.  Good OO designers are good at seeing the most useful classes, and knowing what goes in them and what doesn’t.  Don’t let them think that this is obvious – there are lots of objects out there vying to be classes.</a:t>
            </a:r>
            <a:r>
              <a:rPr lang="en-US" dirty="0" smtClean="0"/>
              <a:t> Consider temperature example from text.  </a:t>
            </a:r>
            <a:r>
              <a:rPr lang="en-US" dirty="0"/>
              <a:t>Questions to ask:</a:t>
            </a:r>
          </a:p>
          <a:p>
            <a:pPr>
              <a:buFontTx/>
              <a:buChar char="•"/>
            </a:pPr>
            <a:r>
              <a:rPr lang="en-US" dirty="0"/>
              <a:t>Why did we choose temperature class here rather than a “</a:t>
            </a:r>
            <a:r>
              <a:rPr lang="en-US" dirty="0" err="1"/>
              <a:t>fahrenheit</a:t>
            </a:r>
            <a:r>
              <a:rPr lang="en-US" dirty="0"/>
              <a:t> temperature” or a “scientific measurement” class here?  </a:t>
            </a:r>
          </a:p>
          <a:p>
            <a:pPr>
              <a:buFontTx/>
              <a:buChar char="•"/>
            </a:pPr>
            <a:r>
              <a:rPr lang="en-US" dirty="0"/>
              <a:t>Why did we put scale and degrees in the class, but not the method of temperature measurement (e.g., thermometer, spectral analysis) or the type of material (e.g., metal, wood, liquid)?</a:t>
            </a:r>
          </a:p>
          <a:p>
            <a:r>
              <a:rPr lang="en-US" dirty="0"/>
              <a:t>What classes do we need?</a:t>
            </a:r>
          </a:p>
          <a:p>
            <a:pPr>
              <a:buFontTx/>
              <a:buChar char="•"/>
            </a:pPr>
            <a:r>
              <a:rPr lang="en-US" dirty="0"/>
              <a:t>Look for common/</a:t>
            </a:r>
            <a:r>
              <a:rPr lang="en-US" b="1" dirty="0"/>
              <a:t>repeated</a:t>
            </a:r>
            <a:r>
              <a:rPr lang="en-US" dirty="0"/>
              <a:t> objects with potentially </a:t>
            </a:r>
            <a:r>
              <a:rPr lang="en-US" dirty="0" smtClean="0"/>
              <a:t>complex</a:t>
            </a:r>
            <a:r>
              <a:rPr lang="en-US" baseline="0" dirty="0" smtClean="0"/>
              <a:t> </a:t>
            </a:r>
            <a:r>
              <a:rPr lang="en-US" dirty="0" smtClean="0"/>
              <a:t>internal </a:t>
            </a:r>
            <a:r>
              <a:rPr lang="en-US" dirty="0"/>
              <a:t>structure.  These are more likely to lead to </a:t>
            </a:r>
            <a:r>
              <a:rPr lang="en-US" b="1" dirty="0"/>
              <a:t>reusable</a:t>
            </a:r>
            <a:r>
              <a:rPr lang="en-US" dirty="0"/>
              <a:t> 	classes.</a:t>
            </a:r>
          </a:p>
          <a:p>
            <a:r>
              <a:rPr lang="en-US" dirty="0"/>
              <a:t>What goes in them?</a:t>
            </a:r>
          </a:p>
          <a:p>
            <a:pPr>
              <a:buFontTx/>
              <a:buChar char="•"/>
            </a:pPr>
            <a:r>
              <a:rPr lang="en-US" dirty="0"/>
              <a:t>Include what the object should be </a:t>
            </a:r>
            <a:r>
              <a:rPr lang="en-US" b="1" dirty="0"/>
              <a:t>responsible</a:t>
            </a:r>
            <a:r>
              <a:rPr lang="en-US" dirty="0"/>
              <a:t> for.  E.g., temperatures should know about different scales, I.e., temp objects should be multilingual, able to speak </a:t>
            </a:r>
            <a:r>
              <a:rPr lang="en-US" dirty="0" err="1"/>
              <a:t>kelvin/celsius/fahrenheit</a:t>
            </a:r>
            <a:r>
              <a:rPr lang="en-US" dirty="0"/>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FC958B-339F-49C8-8DD9-9129B21F4745}" type="slidenum">
              <a:rPr lang="en-US"/>
              <a:pPr/>
              <a:t>14</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US" dirty="0"/>
              <a:t>The external API reveals only those parts of classes that the user simply must know.  </a:t>
            </a:r>
          </a:p>
          <a:p>
            <a:r>
              <a:rPr lang="en-US" dirty="0"/>
              <a:t>Give them Paul </a:t>
            </a:r>
            <a:r>
              <a:rPr lang="en-US" dirty="0" err="1"/>
              <a:t>VanderLei’s</a:t>
            </a:r>
            <a:r>
              <a:rPr lang="en-US" dirty="0"/>
              <a:t> example:  How do you find out my age?  Do you:</a:t>
            </a:r>
          </a:p>
          <a:p>
            <a:pPr>
              <a:buFontTx/>
              <a:buChar char="•"/>
            </a:pPr>
            <a:r>
              <a:rPr lang="en-US" dirty="0"/>
              <a:t>attack me, take my wallet, look and the </a:t>
            </a:r>
            <a:r>
              <a:rPr lang="en-US" dirty="0" err="1"/>
              <a:t>birthdate</a:t>
            </a:r>
            <a:r>
              <a:rPr lang="en-US" dirty="0"/>
              <a:t> and subtract</a:t>
            </a:r>
          </a:p>
          <a:p>
            <a:pPr>
              <a:buFontTx/>
              <a:buChar char="•"/>
            </a:pPr>
            <a:r>
              <a:rPr lang="en-US" dirty="0"/>
              <a:t>ask me (I.e., by saying </a:t>
            </a:r>
            <a:r>
              <a:rPr lang="en-US" b="1" dirty="0" err="1">
                <a:latin typeface="Courier New" pitchFamily="49" charset="0"/>
              </a:rPr>
              <a:t>keith.age</a:t>
            </a:r>
            <a:r>
              <a:rPr lang="en-US" b="1" dirty="0">
                <a:latin typeface="Courier New" pitchFamily="49" charset="0"/>
              </a:rPr>
              <a:t>()</a:t>
            </a:r>
            <a:r>
              <a:rPr lang="en-US" dirty="0"/>
              <a:t>)</a:t>
            </a:r>
          </a:p>
          <a:p>
            <a:r>
              <a:rPr lang="en-US" dirty="0"/>
              <a:t>The second one is safer and more reliable (provided that you assume I’d tell the truth).  You have to trust </a:t>
            </a:r>
            <a:r>
              <a:rPr lang="en-US" dirty="0" smtClean="0"/>
              <a:t>me</a:t>
            </a:r>
            <a:r>
              <a:rPr lang="en-US" baseline="0" dirty="0" smtClean="0"/>
              <a:t> in the same way you trust the addition operator to add properly.</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AD5605-CD08-4C9F-A815-7C74F074196F}" type="slidenum">
              <a:rPr lang="en-US"/>
              <a:pPr/>
              <a:t>15</a:t>
            </a:fld>
            <a:endParaRPr lang="en-US"/>
          </a:p>
        </p:txBody>
      </p:sp>
      <p:sp>
        <p:nvSpPr>
          <p:cNvPr id="312322" name="Rectangle 2"/>
          <p:cNvSpPr>
            <a:spLocks noGrp="1" noRot="1" noChangeAspect="1" noChangeArrowheads="1" noTextEdit="1"/>
          </p:cNvSpPr>
          <p:nvPr>
            <p:ph type="sldImg"/>
          </p:nvPr>
        </p:nvSpPr>
        <p:spPr>
          <a:ln/>
        </p:spPr>
      </p:sp>
      <p:sp>
        <p:nvSpPr>
          <p:cNvPr id="312323" name="Rectangle 3"/>
          <p:cNvSpPr>
            <a:spLocks noGrp="1" noChangeArrowheads="1"/>
          </p:cNvSpPr>
          <p:nvPr>
            <p:ph type="body" idx="1"/>
          </p:nvPr>
        </p:nvSpPr>
        <p:spPr/>
        <p:txBody>
          <a:bodyPr/>
          <a:lstStyle/>
          <a:p>
            <a:r>
              <a:rPr lang="en-US" dirty="0"/>
              <a:t>Public stuff should at least include:</a:t>
            </a:r>
          </a:p>
          <a:p>
            <a:pPr>
              <a:buFontTx/>
              <a:buChar char="•"/>
            </a:pPr>
            <a:r>
              <a:rPr lang="en-US" dirty="0"/>
              <a:t>Constructors</a:t>
            </a:r>
          </a:p>
          <a:p>
            <a:pPr>
              <a:buFontTx/>
              <a:buChar char="•"/>
            </a:pPr>
            <a:r>
              <a:rPr lang="en-US" dirty="0" err="1" smtClean="0"/>
              <a:t>Accessors</a:t>
            </a:r>
            <a:endParaRPr lang="en-US" dirty="0"/>
          </a:p>
          <a:p>
            <a:pPr>
              <a:buFontTx/>
              <a:buChar char="•"/>
            </a:pPr>
            <a:r>
              <a:rPr lang="en-US" dirty="0" err="1" smtClean="0"/>
              <a:t>Mutators</a:t>
            </a:r>
            <a:endParaRPr lang="en-US" dirty="0" smtClean="0"/>
          </a:p>
          <a:p>
            <a:pPr>
              <a:buFontTx/>
              <a:buChar char="•"/>
            </a:pPr>
            <a:r>
              <a:rPr lang="en-US" dirty="0" smtClean="0"/>
              <a:t>Public</a:t>
            </a:r>
            <a:r>
              <a:rPr lang="en-US" baseline="0" dirty="0" smtClean="0"/>
              <a:t> application programmer’s interface (API) methods.</a:t>
            </a:r>
            <a:endParaRPr lang="en-US" dirty="0"/>
          </a:p>
          <a:p>
            <a:r>
              <a:rPr lang="en-US" dirty="0"/>
              <a:t>Who knows what private stuff we’ll need, but certainly it will include:</a:t>
            </a:r>
          </a:p>
          <a:p>
            <a:pPr>
              <a:buFontTx/>
              <a:buChar char="•"/>
            </a:pPr>
            <a:r>
              <a:rPr lang="en-US" dirty="0" smtClean="0"/>
              <a:t>Hide</a:t>
            </a:r>
            <a:r>
              <a:rPr lang="en-US" baseline="0" dirty="0" smtClean="0"/>
              <a:t> the attributes.</a:t>
            </a:r>
            <a:endParaRPr lang="en-US" dirty="0"/>
          </a:p>
          <a:p>
            <a:pPr>
              <a:buFontTx/>
              <a:buChar char="•"/>
            </a:pPr>
            <a:r>
              <a:rPr lang="en-US" dirty="0"/>
              <a:t>Check valid </a:t>
            </a:r>
            <a:r>
              <a:rPr lang="en-US" dirty="0" smtClean="0"/>
              <a:t>input.</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628C1E-6A66-4DAD-9557-418F2452EEEF}" type="slidenum">
              <a:rPr lang="en-US"/>
              <a:pPr/>
              <a:t>16</a:t>
            </a:fld>
            <a:endParaRPr lang="en-US"/>
          </a:p>
        </p:txBody>
      </p:sp>
      <p:sp>
        <p:nvSpPr>
          <p:cNvPr id="314370" name="Rectangle 2"/>
          <p:cNvSpPr>
            <a:spLocks noGrp="1" noRot="1" noChangeAspect="1" noChangeArrowheads="1" noTextEdit="1"/>
          </p:cNvSpPr>
          <p:nvPr>
            <p:ph type="sldImg"/>
          </p:nvPr>
        </p:nvSpPr>
        <p:spPr>
          <a:ln/>
        </p:spPr>
      </p:sp>
      <p:sp>
        <p:nvSpPr>
          <p:cNvPr id="314371" name="Rectangle 3"/>
          <p:cNvSpPr>
            <a:spLocks noGrp="1" noChangeArrowheads="1"/>
          </p:cNvSpPr>
          <p:nvPr>
            <p:ph type="body" idx="1"/>
          </p:nvPr>
        </p:nvSpPr>
        <p:spPr/>
        <p:txBody>
          <a:bodyPr/>
          <a:lstStyle/>
          <a:p>
            <a:r>
              <a:rPr lang="en-US" dirty="0"/>
              <a:t>Building a useful class requires a variety of data and methods</a:t>
            </a:r>
            <a:r>
              <a:rPr lang="en-US" dirty="0" smtClean="0"/>
              <a:t>. Add each of these to the iteration 1 prototype</a:t>
            </a:r>
            <a:r>
              <a:rPr lang="en-US" baseline="0" dirty="0" smtClean="0"/>
              <a:t>. The goal is to get the drop drawn as a class </a:t>
            </a:r>
            <a:r>
              <a:rPr lang="en-US" baseline="0" dirty="0" smtClean="0"/>
              <a:t>object, </a:t>
            </a:r>
            <a:r>
              <a:rPr lang="en-US" baseline="0" dirty="0" smtClean="0"/>
              <a:t>so implement the default constructor, copy the drawing method from the non-OO version into the class (modifying the class and variable names appropriately), and don’t call the move() method at first.</a:t>
            </a:r>
            <a:endParaRPr lang="en-US" dirty="0"/>
          </a:p>
          <a:p>
            <a:r>
              <a:rPr lang="en-US" dirty="0"/>
              <a:t>Implementing the methods:</a:t>
            </a:r>
          </a:p>
          <a:p>
            <a:pPr>
              <a:buFontTx/>
              <a:buChar char="•"/>
            </a:pPr>
            <a:r>
              <a:rPr lang="en-US" dirty="0"/>
              <a:t>Constructors – build new objects</a:t>
            </a:r>
          </a:p>
          <a:p>
            <a:pPr>
              <a:buFontTx/>
              <a:buChar char="•"/>
            </a:pPr>
            <a:r>
              <a:rPr lang="en-US" dirty="0"/>
              <a:t>Utilities – do a variety of odd jobs, frequently private, occasionally static</a:t>
            </a:r>
          </a:p>
          <a:p>
            <a:pPr>
              <a:buFontTx/>
              <a:buChar char="•"/>
            </a:pPr>
            <a:r>
              <a:rPr lang="en-US" dirty="0" err="1"/>
              <a:t>Accessors</a:t>
            </a:r>
            <a:r>
              <a:rPr lang="en-US" dirty="0"/>
              <a:t> – access the instance variables in controlled ways</a:t>
            </a:r>
          </a:p>
          <a:p>
            <a:pPr>
              <a:buFontTx/>
              <a:buChar char="•"/>
            </a:pPr>
            <a:r>
              <a:rPr lang="en-US" dirty="0" err="1"/>
              <a:t>Mutators</a:t>
            </a:r>
            <a:r>
              <a:rPr lang="en-US" dirty="0"/>
              <a:t> – change the object in controlled ways</a:t>
            </a:r>
          </a:p>
          <a:p>
            <a:pPr>
              <a:buFontTx/>
              <a:buChar char="•"/>
            </a:pPr>
            <a:r>
              <a:rPr lang="en-US" dirty="0"/>
              <a:t>Convertors – create other objects related to this one</a:t>
            </a:r>
          </a:p>
          <a:p>
            <a:pPr>
              <a:buFontTx/>
              <a:buChar char="•"/>
            </a:pPr>
            <a:r>
              <a:rPr lang="en-US" dirty="0"/>
              <a:t>Comparators – compare this object with others</a:t>
            </a:r>
          </a:p>
          <a:p>
            <a:r>
              <a:rPr lang="en-US" dirty="0"/>
              <a:t>When finished, be sure to show them the whole class put together (which is much too large for a slide).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F63BDE-23BF-4E84-9694-030656244178}" type="slidenum">
              <a:rPr lang="en-US"/>
              <a:pPr/>
              <a:t>17</a:t>
            </a:fld>
            <a:endParaRPr lang="en-US"/>
          </a:p>
        </p:txBody>
      </p:sp>
      <p:sp>
        <p:nvSpPr>
          <p:cNvPr id="317442" name="Rectangle 2"/>
          <p:cNvSpPr>
            <a:spLocks noGrp="1" noRot="1" noChangeAspect="1" noChangeArrowheads="1" noTextEdit="1"/>
          </p:cNvSpPr>
          <p:nvPr>
            <p:ph type="sldImg"/>
          </p:nvPr>
        </p:nvSpPr>
        <p:spPr>
          <a:ln/>
        </p:spPr>
      </p:sp>
      <p:sp>
        <p:nvSpPr>
          <p:cNvPr id="317443" name="Rectangle 3"/>
          <p:cNvSpPr>
            <a:spLocks noGrp="1" noChangeArrowheads="1"/>
          </p:cNvSpPr>
          <p:nvPr>
            <p:ph type="body" idx="1"/>
          </p:nvPr>
        </p:nvSpPr>
        <p:spPr/>
        <p:txBody>
          <a:bodyPr/>
          <a:lstStyle/>
          <a:p>
            <a:r>
              <a:rPr lang="en-US" dirty="0" smtClean="0"/>
              <a:t>These </a:t>
            </a:r>
            <a:r>
              <a:rPr lang="en-US" dirty="0"/>
              <a:t>will be private data – we don’t want other classes that don’t understand the internals of the</a:t>
            </a:r>
            <a:r>
              <a:rPr lang="en-US" dirty="0" smtClean="0"/>
              <a:t> Drop </a:t>
            </a:r>
            <a:r>
              <a:rPr lang="en-US" dirty="0"/>
              <a:t>class to mess with these instance variables in inappropriate ways.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15F1AF-36BF-4A71-ABE5-A28FF642CD55}" type="slidenum">
              <a:rPr lang="en-US"/>
              <a:pPr/>
              <a:t>18</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r>
              <a:rPr lang="en-US" dirty="0"/>
              <a:t>This is the encapsulation part, we combine data (the fields) and behavior (the methods) in one centralized class declaration.  The declarations can be in any order, but usually we (well, I) put the data first, then the methods.  We tend to prefix instance variables with “my” to emphasize the </a:t>
            </a:r>
            <a:r>
              <a:rPr lang="en-US" b="1" dirty="0"/>
              <a:t>internal perspective</a:t>
            </a:r>
            <a:r>
              <a:rPr lang="en-US" dirty="0"/>
              <a:t>.</a:t>
            </a:r>
          </a:p>
          <a:p>
            <a:r>
              <a:rPr lang="en-US" dirty="0"/>
              <a:t>Put this in a separate </a:t>
            </a:r>
            <a:r>
              <a:rPr lang="en-US" dirty="0" smtClean="0">
                <a:latin typeface="Courier New" pitchFamily="49" charset="0"/>
              </a:rPr>
              <a:t>Drop.pde</a:t>
            </a:r>
            <a:r>
              <a:rPr lang="en-US" baseline="0" dirty="0" smtClean="0">
                <a:latin typeface="Courier New" pitchFamily="49" charset="0"/>
              </a:rPr>
              <a:t> </a:t>
            </a:r>
            <a:r>
              <a:rPr lang="en-US" dirty="0" smtClean="0"/>
              <a:t>file (the Processing IDE</a:t>
            </a:r>
            <a:r>
              <a:rPr lang="en-US" baseline="0" dirty="0" smtClean="0"/>
              <a:t> does this automatically for each new tab)</a:t>
            </a:r>
            <a:r>
              <a:rPr lang="en-US" dirty="0" smtClean="0"/>
              <a:t>.  </a:t>
            </a:r>
            <a:r>
              <a:rPr lang="en-US" dirty="0"/>
              <a:t>In Java, the class name must match the filename (exactly), and there is only one (outer) class per file.</a:t>
            </a:r>
          </a:p>
          <a:p>
            <a:r>
              <a:rPr lang="en-US" dirty="0"/>
              <a:t>Note that these are no longer static variables, they are instance variables.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E5849A-B361-47AE-B03E-F7976BD81526}" type="slidenum">
              <a:rPr lang="en-US"/>
              <a:pPr/>
              <a:t>19</a:t>
            </a:fld>
            <a:endParaRPr lang="en-US"/>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r>
              <a:rPr lang="en-US"/>
              <a:t>Note that the constructor is a special type of method that:</a:t>
            </a:r>
          </a:p>
          <a:p>
            <a:r>
              <a:rPr lang="en-US"/>
              <a:t>	has no return type (not even void)</a:t>
            </a:r>
          </a:p>
          <a:p>
            <a:r>
              <a:rPr lang="en-US"/>
              <a:t>	has a name that matches the class name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30590A-5A8A-4885-95CE-067EDEDDD8E7}" type="slidenum">
              <a:rPr lang="en-US"/>
              <a:pPr/>
              <a:t>2</a:t>
            </a:fld>
            <a:endParaRPr lang="en-US"/>
          </a:p>
        </p:txBody>
      </p:sp>
      <p:sp>
        <p:nvSpPr>
          <p:cNvPr id="394242" name="Rectangle 2"/>
          <p:cNvSpPr>
            <a:spLocks noGrp="1" noRot="1" noChangeAspect="1" noChangeArrowheads="1" noTextEdit="1"/>
          </p:cNvSpPr>
          <p:nvPr>
            <p:ph type="sldImg"/>
          </p:nvPr>
        </p:nvSpPr>
        <p:spPr>
          <a:ln/>
        </p:spPr>
      </p:sp>
      <p:sp>
        <p:nvSpPr>
          <p:cNvPr id="394243" name="Rectangle 3"/>
          <p:cNvSpPr>
            <a:spLocks noGrp="1" noChangeArrowheads="1"/>
          </p:cNvSpPr>
          <p:nvPr>
            <p:ph type="body" idx="1"/>
          </p:nvPr>
        </p:nvSpPr>
        <p:spPr/>
        <p:txBody>
          <a:bodyPr/>
          <a:lstStyle/>
          <a:p>
            <a:r>
              <a:rPr lang="en-US" dirty="0" smtClean="0"/>
              <a:t>Monday: Get through iteration</a:t>
            </a:r>
            <a:r>
              <a:rPr lang="en-US" baseline="0" dirty="0" smtClean="0"/>
              <a:t> 1 (or 2), building/using a simple class that displays a drop (or perhaps a falling drop).</a:t>
            </a:r>
          </a:p>
          <a:p>
            <a:r>
              <a:rPr lang="en-US" baseline="0" dirty="0" smtClean="0"/>
              <a:t>Wednesday: Finish class implementation and do a role-playing game where students play the role of Drop objects. Distribute the full code for raindrops so that the students can see all of it together and use it a reference in the lab.</a:t>
            </a:r>
          </a:p>
          <a:p>
            <a:r>
              <a:rPr lang="en-US" baseline="0" dirty="0" smtClean="0"/>
              <a:t>Friday: Finish lectures, lab </a:t>
            </a:r>
            <a:r>
              <a:rPr lang="en-US" baseline="0" dirty="0" smtClean="0"/>
              <a:t>recap</a:t>
            </a:r>
          </a:p>
          <a:p>
            <a:endParaRPr lang="en-US" dirty="0" smtClean="0"/>
          </a:p>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3AACC4-4966-40D8-9EF5-121616F469CC}" type="slidenum">
              <a:rPr lang="en-US"/>
              <a:pPr/>
              <a:t>20</a:t>
            </a:fld>
            <a:endParaRPr lang="en-US"/>
          </a:p>
        </p:txBody>
      </p:sp>
      <p:sp>
        <p:nvSpPr>
          <p:cNvPr id="329730" name="Rectangle 2"/>
          <p:cNvSpPr>
            <a:spLocks noGrp="1" noRot="1" noChangeAspect="1" noChangeArrowheads="1" noTextEdit="1"/>
          </p:cNvSpPr>
          <p:nvPr>
            <p:ph type="sldImg"/>
          </p:nvPr>
        </p:nvSpPr>
        <p:spPr>
          <a:ln/>
        </p:spPr>
      </p:sp>
      <p:sp>
        <p:nvSpPr>
          <p:cNvPr id="329731" name="Rectangle 3"/>
          <p:cNvSpPr>
            <a:spLocks noGrp="1" noChangeArrowheads="1"/>
          </p:cNvSpPr>
          <p:nvPr>
            <p:ph type="body" idx="1"/>
          </p:nvPr>
        </p:nvSpPr>
        <p:spPr/>
        <p:txBody>
          <a:bodyPr/>
          <a:lstStyle/>
          <a:p>
            <a:r>
              <a:rPr lang="en-US"/>
              <a:t>Overloading means having the same name but a different signature (name, #/type/order of parameters)</a:t>
            </a:r>
          </a:p>
          <a:p>
            <a:r>
              <a:rPr lang="en-US"/>
              <a:t>Act this out using 2 or 3 people representing distinct temperature objects.  Write their names on the board in java syntax, e.g.:</a:t>
            </a:r>
          </a:p>
          <a:p>
            <a:pPr lvl="1"/>
            <a:r>
              <a:rPr lang="en-US"/>
              <a:t>Temperature kendra = new Temperature();</a:t>
            </a:r>
          </a:p>
          <a:p>
            <a:pPr lvl="1"/>
            <a:r>
              <a:rPr lang="en-US"/>
              <a:t>Temperature landon = new Temperature(100.0, ‘k’);</a:t>
            </a:r>
          </a:p>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ADC263-4AC6-4786-865F-B40CB9F60E55}" type="slidenum">
              <a:rPr lang="en-US"/>
              <a:pPr/>
              <a:t>21</a:t>
            </a:fld>
            <a:endParaRPr lang="en-US"/>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r>
              <a:rPr lang="en-US" dirty="0"/>
              <a:t>When you allow the user to enter values, you should always check that they meet “minimum standards”.   You wouldn’t eat just anything someone hands you, neither should your class.</a:t>
            </a:r>
          </a:p>
          <a:p>
            <a:r>
              <a:rPr lang="en-US" baseline="0" dirty="0" smtClean="0"/>
              <a:t>Check that velocity and diameter are non-negative using this private “utility” method.</a:t>
            </a:r>
            <a:endParaRPr lang="en-US" dirty="0"/>
          </a:p>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E5849A-B361-47AE-B03E-F7976BD81526}" type="slidenum">
              <a:rPr lang="en-US"/>
              <a:pPr/>
              <a:t>22</a:t>
            </a:fld>
            <a:endParaRPr lang="en-US"/>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r>
              <a:rPr lang="en-US" dirty="0" smtClean="0"/>
              <a:t>Talk through the code.</a:t>
            </a:r>
          </a:p>
          <a:p>
            <a:r>
              <a:rPr lang="en-US" dirty="0" smtClean="0"/>
              <a:t>Note:</a:t>
            </a:r>
          </a:p>
          <a:p>
            <a:pPr>
              <a:buFontTx/>
              <a:buChar char="•"/>
            </a:pPr>
            <a:r>
              <a:rPr lang="en-US" dirty="0" smtClean="0"/>
              <a:t>This function has the same name as the other constructor.  This is called </a:t>
            </a:r>
            <a:r>
              <a:rPr lang="en-US" b="1" dirty="0" smtClean="0"/>
              <a:t>overloading</a:t>
            </a:r>
            <a:r>
              <a:rPr lang="en-US" dirty="0" smtClean="0"/>
              <a:t>, and is ok, because the compiler can tell which one is needed by looking at the number of arguments. </a:t>
            </a:r>
          </a:p>
          <a:p>
            <a:pPr>
              <a:buFontTx/>
              <a:buChar char="•"/>
            </a:pPr>
            <a:r>
              <a:rPr lang="en-US" dirty="0" smtClean="0"/>
              <a:t>Technically, overloading is an ad hoc form of </a:t>
            </a:r>
            <a:r>
              <a:rPr lang="en-US" b="1" dirty="0" smtClean="0"/>
              <a:t>polymorphism</a:t>
            </a:r>
            <a:r>
              <a:rPr lang="en-US" dirty="0" smtClean="0"/>
              <a:t>, but we normally reserve that term for polymorphism caused by inheritance structures.  </a:t>
            </a:r>
          </a:p>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1ED31F-3775-4208-A2B3-CE2067605050}" type="slidenum">
              <a:rPr lang="en-US"/>
              <a:pPr/>
              <a:t>23</a:t>
            </a:fld>
            <a:endParaRPr lang="en-US"/>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r>
              <a:rPr lang="en-US" dirty="0"/>
              <a:t>Methods that allow program to </a:t>
            </a:r>
            <a:r>
              <a:rPr lang="en-US" u="sng" dirty="0"/>
              <a:t>retrieve</a:t>
            </a:r>
            <a:r>
              <a:rPr lang="en-US" dirty="0"/>
              <a:t> but not modify class attributes.</a:t>
            </a:r>
          </a:p>
          <a:p>
            <a:r>
              <a:rPr lang="en-US" dirty="0"/>
              <a:t>They should be public, though one might wonder what business other classes/users would have for this internal data.  They are optional, but are frequently used and implemented nevertheless.</a:t>
            </a:r>
          </a:p>
          <a:p>
            <a:r>
              <a:rPr lang="en-US" dirty="0"/>
              <a:t>Act this out using 2 or 3 people representing distinct temperature objects.  Write the method invocations out, e.g.:</a:t>
            </a:r>
          </a:p>
          <a:p>
            <a:r>
              <a:rPr lang="en-US" dirty="0"/>
              <a:t>	</a:t>
            </a:r>
            <a:r>
              <a:rPr lang="en-US" dirty="0" err="1"/>
              <a:t>kendra.getDegrees</a:t>
            </a:r>
            <a:r>
              <a:rPr lang="en-US" dirty="0"/>
              <a:t>();</a:t>
            </a:r>
          </a:p>
          <a:p>
            <a:r>
              <a:rPr lang="en-US" dirty="0"/>
              <a:t>	</a:t>
            </a:r>
            <a:r>
              <a:rPr lang="en-US" dirty="0" err="1"/>
              <a:t>landon.getScale</a:t>
            </a:r>
            <a:r>
              <a:rPr lang="en-US" dirty="0"/>
              <a:t>();</a:t>
            </a:r>
          </a:p>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90B10F-CFB1-4B9F-BFE2-810C78684CA8}" type="slidenum">
              <a:rPr lang="en-US"/>
              <a:pPr/>
              <a:t>24</a:t>
            </a:fld>
            <a:endParaRPr lang="en-US"/>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r>
              <a:rPr lang="en-US" dirty="0" smtClean="0"/>
              <a:t>Add color to the code.</a:t>
            </a:r>
          </a:p>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90B10F-CFB1-4B9F-BFE2-810C78684CA8}" type="slidenum">
              <a:rPr lang="en-US"/>
              <a:pPr/>
              <a:t>25</a:t>
            </a:fld>
            <a:endParaRPr lang="en-US"/>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90B10F-CFB1-4B9F-BFE2-810C78684CA8}" type="slidenum">
              <a:rPr lang="en-US"/>
              <a:pPr/>
              <a:t>26</a:t>
            </a:fld>
            <a:endParaRPr lang="en-US"/>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251DD0-BCDD-4D40-B2AB-7AF00C88397D}" type="slidenum">
              <a:rPr lang="en-US"/>
              <a:pPr/>
              <a:t>27</a:t>
            </a:fld>
            <a:endParaRPr lang="en-US"/>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r>
              <a:rPr lang="en-US" dirty="0"/>
              <a:t>Because no new function was used, Java will create another handle for the same temperature object.  Draw them a picture of this. </a:t>
            </a:r>
          </a:p>
          <a:p>
            <a:endParaRPr lang="en-US" dirty="0"/>
          </a:p>
          <a:p>
            <a:endParaRPr lang="en-US" dirty="0"/>
          </a:p>
          <a:p>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D8A6DB-7F4C-476E-9918-60C8A1F0565E}" type="slidenum">
              <a:rPr lang="en-US"/>
              <a:pPr/>
              <a:t>28</a:t>
            </a:fld>
            <a:endParaRPr lang="en-US"/>
          </a:p>
        </p:txBody>
      </p:sp>
      <p:sp>
        <p:nvSpPr>
          <p:cNvPr id="396290" name="Rectangle 2"/>
          <p:cNvSpPr>
            <a:spLocks noGrp="1" noRot="1" noChangeAspect="1" noChangeArrowheads="1" noTextEdit="1"/>
          </p:cNvSpPr>
          <p:nvPr>
            <p:ph type="sldImg"/>
          </p:nvPr>
        </p:nvSpPr>
        <p:spPr>
          <a:ln/>
        </p:spPr>
      </p:sp>
      <p:sp>
        <p:nvSpPr>
          <p:cNvPr id="396291" name="Rectangle 3"/>
          <p:cNvSpPr>
            <a:spLocks noGrp="1" noChangeArrowheads="1"/>
          </p:cNvSpPr>
          <p:nvPr>
            <p:ph type="body" idx="1"/>
          </p:nvPr>
        </p:nvSpPr>
        <p:spPr/>
        <p:txBody>
          <a:bodyPr/>
          <a:lstStyle/>
          <a:p>
            <a:r>
              <a:rPr lang="en-US" dirty="0"/>
              <a:t>Point out that this works well here, but if the arguments are themselves reference types, then they would need to be copied as well.  There is a difference between </a:t>
            </a:r>
            <a:r>
              <a:rPr lang="en-US" b="1" dirty="0"/>
              <a:t>shallow</a:t>
            </a:r>
            <a:r>
              <a:rPr lang="en-US" dirty="0"/>
              <a:t> and </a:t>
            </a:r>
            <a:r>
              <a:rPr lang="en-US" b="1" dirty="0"/>
              <a:t>deep</a:t>
            </a:r>
            <a:r>
              <a:rPr lang="en-US" dirty="0"/>
              <a:t> copies.</a:t>
            </a:r>
          </a:p>
          <a:p>
            <a:r>
              <a:rPr lang="en-US" dirty="0"/>
              <a:t>Act this out using 2 or 3 people representing distinct temperature objects.  Write this out, as usual.</a:t>
            </a:r>
          </a:p>
          <a:p>
            <a:endParaRPr lang="en-US" dirty="0"/>
          </a:p>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29</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pPr marL="232578" indent="-232578"/>
            <a:r>
              <a:rPr lang="en-US" dirty="0" smtClean="0"/>
              <a:t>See</a:t>
            </a:r>
            <a:r>
              <a:rPr lang="en-US" baseline="0" dirty="0" smtClean="0"/>
              <a:t> raindrops.pde, implement an array of raindrops.</a:t>
            </a:r>
            <a:endParaRPr lang="en-US" dirty="0" smtClean="0"/>
          </a:p>
          <a:p>
            <a:pPr marL="232578" indent="-232578">
              <a:buFont typeface="Arial" pitchFamily="34" charset="0"/>
              <a:buChar char="•"/>
            </a:pPr>
            <a:r>
              <a:rPr lang="en-US" dirty="0" smtClean="0"/>
              <a:t>Analysis – model</a:t>
            </a:r>
            <a:r>
              <a:rPr lang="en-US" baseline="0" dirty="0" smtClean="0"/>
              <a:t> multiple drops.</a:t>
            </a:r>
            <a:endParaRPr lang="en-US" dirty="0" smtClean="0"/>
          </a:p>
          <a:p>
            <a:pPr marL="232578" indent="-232578">
              <a:buFont typeface="Arial" pitchFamily="34" charset="0"/>
              <a:buChar char="•"/>
            </a:pPr>
            <a:r>
              <a:rPr lang="en-US" dirty="0" smtClean="0"/>
              <a:t>Design – add an</a:t>
            </a:r>
            <a:r>
              <a:rPr lang="en-US" baseline="0" dirty="0" smtClean="0"/>
              <a:t> array to the driver. The Drop class should stay the same.</a:t>
            </a:r>
            <a:endParaRPr lang="en-US" dirty="0" smtClean="0"/>
          </a:p>
          <a:p>
            <a:pPr marL="232578" indent="-232578">
              <a:buFont typeface="Arial" pitchFamily="34" charset="0"/>
              <a:buChar char="•"/>
            </a:pPr>
            <a:r>
              <a:rPr lang="en-US" dirty="0" smtClean="0"/>
              <a:t>Implementation – </a:t>
            </a:r>
          </a:p>
          <a:p>
            <a:pPr marL="232578" indent="-232578">
              <a:buFont typeface="Arial" pitchFamily="34" charset="0"/>
              <a:buChar char="•"/>
            </a:pPr>
            <a:r>
              <a:rPr lang="en-US" dirty="0" smtClean="0"/>
              <a:t>Test</a:t>
            </a:r>
            <a:r>
              <a:rPr lang="en-US" baseline="0" dirty="0" smtClean="0"/>
              <a:t> – </a:t>
            </a:r>
            <a:endParaRPr lang="en-US" dirty="0" smtClean="0"/>
          </a:p>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940922B0-87F7-49FD-9C7F-3C8ACE3E2595}" type="slidenum">
              <a:rPr lang="en-US" smtClean="0"/>
              <a:pPr/>
              <a:t>3</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30</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r>
              <a:rPr lang="en-US" dirty="0" smtClean="0"/>
              <a:t>This driver models only one drop,</a:t>
            </a:r>
            <a:r>
              <a:rPr lang="en-US" baseline="0" dirty="0" smtClean="0"/>
              <a:t> similar to the first iteration in the lab.</a:t>
            </a:r>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31</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32</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33</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4CE9FB-7344-4159-A847-35F267062758}" type="slidenum">
              <a:rPr lang="en-US"/>
              <a:pPr/>
              <a:t>34</a:t>
            </a:fld>
            <a:endParaRPr lang="en-US"/>
          </a:p>
        </p:txBody>
      </p:sp>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p:txBody>
          <a:bodyPr/>
          <a:lstStyle/>
          <a:p>
            <a:r>
              <a:rPr lang="en-US"/>
              <a:t>Do you see the pattern here - these people weren’t looking at the computer and its control structures, they were looking at the “real world” (objects to simulate, or objects that the user would find intuitive).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940922B0-87F7-49FD-9C7F-3C8ACE3E2595}" type="slidenum">
              <a:rPr lang="en-US" smtClean="0"/>
              <a:pPr/>
              <a:t>4</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7B124-0D85-40C3-BC2B-5B33A89E4002}" type="slidenum">
              <a:rPr lang="en-US"/>
              <a:pPr/>
              <a:t>5</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pPr marL="232578" indent="-232578"/>
            <a:r>
              <a:rPr lang="en-US" dirty="0" smtClean="0"/>
              <a:t>See raindropNonOO.pde.</a:t>
            </a:r>
          </a:p>
          <a:p>
            <a:pPr marL="232578" indent="-232578">
              <a:buFont typeface="Arial" pitchFamily="34" charset="0"/>
              <a:buChar char="•"/>
            </a:pPr>
            <a:r>
              <a:rPr lang="en-US" dirty="0" smtClean="0"/>
              <a:t>Analysis – We’ll just draw</a:t>
            </a:r>
            <a:r>
              <a:rPr lang="en-US" baseline="0" dirty="0" smtClean="0"/>
              <a:t> one drop to see how it goes.</a:t>
            </a:r>
            <a:endParaRPr lang="en-US" dirty="0" smtClean="0"/>
          </a:p>
          <a:p>
            <a:pPr marL="232578" indent="-232578">
              <a:buFont typeface="Arial" pitchFamily="34" charset="0"/>
              <a:buChar char="•"/>
            </a:pPr>
            <a:r>
              <a:rPr lang="en-US" dirty="0" smtClean="0"/>
              <a:t>Design – Just use simple</a:t>
            </a:r>
            <a:r>
              <a:rPr lang="en-US" baseline="0" dirty="0" smtClean="0"/>
              <a:t> drawing methods and </a:t>
            </a:r>
            <a:r>
              <a:rPr lang="en-US" baseline="0" dirty="0" err="1" smtClean="0"/>
              <a:t>x,y</a:t>
            </a:r>
            <a:r>
              <a:rPr lang="en-US" baseline="0" dirty="0" smtClean="0"/>
              <a:t> variables</a:t>
            </a:r>
            <a:endParaRPr lang="en-US" dirty="0" smtClean="0"/>
          </a:p>
          <a:p>
            <a:pPr marL="232578" indent="-232578">
              <a:buFont typeface="Arial" pitchFamily="34" charset="0"/>
              <a:buChar char="•"/>
            </a:pPr>
            <a:r>
              <a:rPr lang="en-US" dirty="0" smtClean="0"/>
              <a:t>Implementation – Do</a:t>
            </a:r>
            <a:r>
              <a:rPr lang="en-US" baseline="0" dirty="0" smtClean="0"/>
              <a:t> this quickly and simply, but deal with the arc and the triangle. Start with just the drop, then add falling velocity and then add logic to make it disappear when it “hits” the bottom.</a:t>
            </a:r>
            <a:endParaRPr lang="en-US" dirty="0" smtClean="0"/>
          </a:p>
          <a:p>
            <a:pPr marL="232578" indent="-232578">
              <a:buFont typeface="Arial" pitchFamily="34" charset="0"/>
              <a:buChar char="•"/>
            </a:pPr>
            <a:r>
              <a:rPr lang="en-US" dirty="0" smtClean="0"/>
              <a:t>Test</a:t>
            </a:r>
            <a:r>
              <a:rPr lang="en-US" baseline="0" dirty="0" smtClean="0"/>
              <a:t> – Should see one big drop on the screen.</a:t>
            </a:r>
            <a:endParaRPr lang="en-US" dirty="0" smtClean="0"/>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CB92CD-222C-44CB-BF94-F265AE4FA043}" type="slidenum">
              <a:rPr lang="en-US"/>
              <a:pPr/>
              <a:t>6</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3564AD-06A8-4C43-84F6-3C63D7314537}" type="slidenum">
              <a:rPr lang="en-US"/>
              <a:pPr/>
              <a:t>7</a:t>
            </a:fld>
            <a:endParaRPr lang="en-US"/>
          </a:p>
        </p:txBody>
      </p:sp>
      <p:sp>
        <p:nvSpPr>
          <p:cNvPr id="288770" name="Rectangle 2"/>
          <p:cNvSpPr>
            <a:spLocks noGrp="1" noRot="1" noChangeAspect="1" noChangeArrowheads="1" noTextEdit="1"/>
          </p:cNvSpPr>
          <p:nvPr>
            <p:ph type="sldImg"/>
          </p:nvPr>
        </p:nvSpPr>
        <p:spPr>
          <a:ln/>
        </p:spPr>
      </p:sp>
      <p:sp>
        <p:nvSpPr>
          <p:cNvPr id="288771" name="Rectangle 3"/>
          <p:cNvSpPr>
            <a:spLocks noGrp="1" noChangeArrowheads="1"/>
          </p:cNvSpPr>
          <p:nvPr>
            <p:ph type="body" idx="1"/>
          </p:nvPr>
        </p:nvSpPr>
        <p:spPr/>
        <p:txBody>
          <a:bodyPr/>
          <a:lstStyle/>
          <a:p>
            <a:pPr>
              <a:buFontTx/>
              <a:buChar char="•"/>
            </a:pPr>
            <a:r>
              <a:rPr lang="en-US"/>
              <a:t>Knowledge aka attributes</a:t>
            </a:r>
          </a:p>
          <a:p>
            <a:pPr>
              <a:buFontTx/>
              <a:buChar char="•"/>
            </a:pPr>
            <a:r>
              <a:rPr lang="en-US"/>
              <a:t>Responsibilities aka abilities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25475E-766B-4F1C-8764-F17CB3B5A74D}" type="slidenum">
              <a:rPr lang="en-US"/>
              <a:pPr/>
              <a:t>8</a:t>
            </a:fld>
            <a:endParaRPr 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a:xfrm>
            <a:off x="933027" y="4409758"/>
            <a:ext cx="5364903" cy="4177665"/>
          </a:xfrm>
        </p:spPr>
        <p:txBody>
          <a:bodyPr/>
          <a:lstStyle/>
          <a:p>
            <a:r>
              <a:rPr lang="en-US"/>
              <a:t>An </a:t>
            </a:r>
            <a:r>
              <a:rPr lang="en-US" b="1"/>
              <a:t>example</a:t>
            </a:r>
            <a:r>
              <a:rPr lang="en-US"/>
              <a:t> in the naval domain: There are a lot of ships here, too many to put in one big list, each with a considerable list of procedures and capabilities.  They all have similarities and dissimilarities and it can get pretty confusing.  One way to organize the complexity is to view things in an object-oriented way.   To do this, we’ll introduce the following concepts/issues:</a:t>
            </a:r>
          </a:p>
          <a:p>
            <a:pPr>
              <a:buFontTx/>
              <a:buChar char="•"/>
            </a:pPr>
            <a:r>
              <a:rPr lang="en-US"/>
              <a:t>Classes vs. objects</a:t>
            </a:r>
          </a:p>
          <a:p>
            <a:r>
              <a:rPr lang="en-US"/>
              <a:t>	Distinguish between types of ships and actual ships.</a:t>
            </a:r>
          </a:p>
          <a:p>
            <a:r>
              <a:rPr lang="en-US"/>
              <a:t>	All the LA class subs are alike in many ways, but the are different individuals with their own captains, crew members, ports, etc.</a:t>
            </a:r>
          </a:p>
          <a:p>
            <a:pPr>
              <a:buFontTx/>
              <a:buChar char="•"/>
            </a:pPr>
            <a:r>
              <a:rPr lang="en-US"/>
              <a:t>Inheritance</a:t>
            </a:r>
          </a:p>
          <a:p>
            <a:r>
              <a:rPr lang="en-US"/>
              <a:t>	All submarines are alike in some ways, but the LA class are more similar to one another than they are to the Virginia class, etc.</a:t>
            </a:r>
          </a:p>
          <a:p>
            <a:pPr>
              <a:buFontTx/>
              <a:buChar char="•"/>
            </a:pPr>
            <a:r>
              <a:rPr lang="en-US"/>
              <a:t>Encapsulation</a:t>
            </a:r>
          </a:p>
          <a:p>
            <a:r>
              <a:rPr lang="en-US"/>
              <a:t>	Ship types and procedures go together.  Carriers store and launch planes, think of the storage and operations as encapsulated.</a:t>
            </a:r>
          </a:p>
          <a:p>
            <a:pPr>
              <a:buFontTx/>
              <a:buChar char="•"/>
            </a:pPr>
            <a:r>
              <a:rPr lang="en-US"/>
              <a:t>Polymorphism</a:t>
            </a:r>
          </a:p>
          <a:p>
            <a:r>
              <a:rPr lang="en-US"/>
              <a:t>	When the captain says “fire”, it means something 	different on each ships (for combat ships only).  Similarly, “abandon ship” can be executed on all the ships, but the implementation depends on the ship.</a:t>
            </a:r>
          </a:p>
          <a:p>
            <a:r>
              <a:rPr lang="en-US"/>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2739DF-3370-43FD-825E-D3946E17280C}" type="slidenum">
              <a:rPr lang="en-US"/>
              <a:pPr/>
              <a:t>9</a:t>
            </a:fld>
            <a:endParaRPr lang="en-US"/>
          </a:p>
        </p:txBody>
      </p:sp>
      <p:sp>
        <p:nvSpPr>
          <p:cNvPr id="287746" name="Rectangle 2"/>
          <p:cNvSpPr>
            <a:spLocks noGrp="1" noRot="1" noChangeAspect="1" noChangeArrowheads="1" noTextEdit="1"/>
          </p:cNvSpPr>
          <p:nvPr>
            <p:ph type="sldImg"/>
          </p:nvPr>
        </p:nvSpPr>
        <p:spPr>
          <a:ln/>
        </p:spPr>
      </p:sp>
      <p:sp>
        <p:nvSpPr>
          <p:cNvPr id="287747" name="Rectangle 3"/>
          <p:cNvSpPr>
            <a:spLocks noGrp="1" noChangeArrowheads="1"/>
          </p:cNvSpPr>
          <p:nvPr>
            <p:ph type="body" idx="1"/>
          </p:nvPr>
        </p:nvSpPr>
        <p:spPr/>
        <p:txBody>
          <a:bodyPr/>
          <a:lstStyle/>
          <a:p>
            <a:r>
              <a:rPr lang="en-US" dirty="0" err="1"/>
              <a:t>Illlustrations</a:t>
            </a:r>
            <a:r>
              <a:rPr lang="en-US" dirty="0"/>
              <a:t>:</a:t>
            </a:r>
          </a:p>
          <a:p>
            <a:pPr>
              <a:buFontTx/>
              <a:buChar char="•"/>
            </a:pPr>
            <a:r>
              <a:rPr lang="en-US" dirty="0" smtClean="0"/>
              <a:t> Classes are like cookie cutters where objects are like cookies.</a:t>
            </a:r>
            <a:endParaRPr lang="en-US" dirty="0"/>
          </a:p>
          <a:p>
            <a:pPr>
              <a:buFontTx/>
              <a:buChar char="•"/>
            </a:pPr>
            <a:r>
              <a:rPr lang="en-US" dirty="0" smtClean="0"/>
              <a:t> Classes </a:t>
            </a:r>
            <a:r>
              <a:rPr lang="en-US" dirty="0"/>
              <a:t>are like blueprints where objects are like </a:t>
            </a:r>
            <a:r>
              <a:rPr lang="en-US" dirty="0" smtClean="0"/>
              <a:t>buildings (this metaphor</a:t>
            </a:r>
            <a:r>
              <a:rPr lang="en-US" baseline="0" dirty="0" smtClean="0"/>
              <a:t> is used in the text);</a:t>
            </a:r>
            <a:endParaRPr lang="en-US" dirty="0"/>
          </a:p>
          <a:p>
            <a:r>
              <a:rPr lang="en-US" dirty="0"/>
              <a:t>Class specifications:</a:t>
            </a:r>
          </a:p>
          <a:p>
            <a:pPr>
              <a:buFontTx/>
              <a:buChar char="•"/>
            </a:pPr>
            <a:r>
              <a:rPr lang="en-US" dirty="0" smtClean="0"/>
              <a:t> Object </a:t>
            </a:r>
            <a:r>
              <a:rPr lang="en-US" dirty="0"/>
              <a:t>attributes are implemented as instance </a:t>
            </a:r>
            <a:r>
              <a:rPr lang="en-US" dirty="0" smtClean="0"/>
              <a:t>attributes;</a:t>
            </a:r>
            <a:endParaRPr lang="en-US" dirty="0"/>
          </a:p>
          <a:p>
            <a:pPr>
              <a:buFontTx/>
              <a:buChar char="•"/>
            </a:pPr>
            <a:r>
              <a:rPr lang="en-US" dirty="0" smtClean="0"/>
              <a:t> Object </a:t>
            </a:r>
            <a:r>
              <a:rPr lang="en-US" dirty="0"/>
              <a:t>abilities are implemented as instance </a:t>
            </a:r>
            <a:r>
              <a:rPr lang="en-US" dirty="0" smtClean="0"/>
              <a:t>methods.</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09E4DD9-A2E4-467D-8F17-6236A8491AB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FE0C18AE-201B-47EB-A501-0F800DB1AB7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FBF478BB-943A-47D6-98C5-2780FEF02E9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A23B0671-EDD1-4604-BE6C-9632C755924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4208D256-697A-4B6F-A203-6854F0DF68C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39D0CFB8-AE37-49F0-BACC-C5431079604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AFA2C9A-4148-42D0-B5EE-45753C2AC57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77BE369A-A742-49D3-B6B5-EEA0E80F4AF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E4F12F14-E017-4EB6-9212-C05C5DEE712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40F4F78-3630-45F7-8CF2-C906D6825A3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18790" name="Rectangle 6"/>
          <p:cNvSpPr>
            <a:spLocks noChangeArrowheads="1"/>
          </p:cNvSpPr>
          <p:nvPr/>
        </p:nvSpPr>
        <p:spPr bwMode="auto">
          <a:xfrm>
            <a:off x="0" y="0"/>
            <a:ext cx="9144000" cy="457200"/>
          </a:xfrm>
          <a:prstGeom prst="rect">
            <a:avLst/>
          </a:prstGeom>
          <a:gradFill rotWithShape="1">
            <a:gsLst>
              <a:gs pos="0">
                <a:srgbClr val="C8C864"/>
              </a:gs>
              <a:gs pos="100000">
                <a:srgbClr val="C8C864">
                  <a:gamma/>
                  <a:shade val="46275"/>
                  <a:invGamma/>
                  <a:alpha val="0"/>
                </a:srgbClr>
              </a:gs>
            </a:gsLst>
            <a:lin ang="0" scaled="1"/>
          </a:gradFill>
          <a:ln w="9525">
            <a:noFill/>
            <a:miter lim="800000"/>
            <a:headEnd/>
            <a:tailEnd/>
          </a:ln>
        </p:spPr>
        <p:txBody>
          <a:bodyPr/>
          <a:lstStyle/>
          <a:p>
            <a:pPr eaLnBrk="1" hangingPunct="1"/>
            <a:endParaRPr lang="en-US" sz="2400">
              <a:latin typeface="Times New Roman" pitchFamily="18" charset="0"/>
            </a:endParaRPr>
          </a:p>
        </p:txBody>
      </p:sp>
      <p:sp>
        <p:nvSpPr>
          <p:cNvPr id="118798" name="Rectangle 14"/>
          <p:cNvSpPr>
            <a:spLocks noGrp="1" noChangeArrowheads="1"/>
          </p:cNvSpPr>
          <p:nvPr>
            <p:ph type="title"/>
          </p:nvPr>
        </p:nvSpPr>
        <p:spPr bwMode="auto">
          <a:xfrm>
            <a:off x="457200" y="457200"/>
            <a:ext cx="82296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8799" name="Rectangle 15"/>
          <p:cNvSpPr>
            <a:spLocks noGrp="1" noChangeArrowheads="1"/>
          </p:cNvSpPr>
          <p:nvPr>
            <p:ph type="body" idx="1"/>
          </p:nvPr>
        </p:nvSpPr>
        <p:spPr bwMode="auto">
          <a:xfrm>
            <a:off x="457200" y="16002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8802" name="Rectangle 18"/>
          <p:cNvSpPr>
            <a:spLocks noChangeArrowheads="1"/>
          </p:cNvSpPr>
          <p:nvPr/>
        </p:nvSpPr>
        <p:spPr bwMode="auto">
          <a:xfrm>
            <a:off x="7239000" y="6629400"/>
            <a:ext cx="1905000" cy="228600"/>
          </a:xfrm>
          <a:prstGeom prst="rect">
            <a:avLst/>
          </a:prstGeom>
          <a:noFill/>
          <a:ln w="9525">
            <a:noFill/>
            <a:miter lim="800000"/>
            <a:headEnd/>
            <a:tailEnd/>
          </a:ln>
          <a:effectLst/>
        </p:spPr>
        <p:txBody>
          <a:bodyPr/>
          <a:lstStyle/>
          <a:p>
            <a:pPr algn="r"/>
            <a:r>
              <a:rPr lang="en-US" sz="900" dirty="0">
                <a:latin typeface="Arial Unicode MS" pitchFamily="34" charset="-128"/>
              </a:rPr>
              <a:t>© </a:t>
            </a:r>
            <a:r>
              <a:rPr lang="en-US" sz="900" dirty="0" smtClean="0">
                <a:latin typeface="Arial Unicode MS" pitchFamily="34" charset="-128"/>
              </a:rPr>
              <a:t>Calvin</a:t>
            </a:r>
            <a:r>
              <a:rPr lang="en-US" sz="900" baseline="0" dirty="0" smtClean="0">
                <a:latin typeface="Arial Unicode MS" pitchFamily="34" charset="-128"/>
              </a:rPr>
              <a:t> College</a:t>
            </a:r>
            <a:r>
              <a:rPr lang="en-US" sz="900" dirty="0" smtClean="0">
                <a:latin typeface="Arial Unicode MS" pitchFamily="34" charset="-128"/>
              </a:rPr>
              <a:t>, 2009</a:t>
            </a:r>
            <a:endParaRPr lang="en-US" sz="900" dirty="0">
              <a:latin typeface="Arial Unicode MS" pitchFamily="34" charset="-128"/>
            </a:endParaRPr>
          </a:p>
        </p:txBody>
      </p:sp>
      <p:sp>
        <p:nvSpPr>
          <p:cNvPr id="118787" name="Rectangle 3"/>
          <p:cNvSpPr>
            <a:spLocks noGrp="1" noChangeArrowheads="1"/>
          </p:cNvSpPr>
          <p:nvPr>
            <p:ph type="sldNum" sz="quarter" idx="4"/>
          </p:nvPr>
        </p:nvSpPr>
        <p:spPr bwMode="auto">
          <a:xfrm>
            <a:off x="8763000" y="0"/>
            <a:ext cx="381000" cy="457200"/>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hangingPunct="1">
              <a:defRPr sz="900">
                <a:latin typeface="Arial Unicode MS" pitchFamily="34" charset="-128"/>
              </a:defRPr>
            </a:lvl1pPr>
          </a:lstStyle>
          <a:p>
            <a:fld id="{D44B6B40-2A27-4D7A-A5B0-FB7E522CEB0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Lst>
  <p:hf hdr="0" ftr="0" dt="0"/>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tx1"/>
        </a:buClr>
        <a:buSzPct val="75000"/>
        <a:buFont typeface="Arial" charset="0"/>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SzPct val="80000"/>
        <a:buFont typeface="Arial" charset="0"/>
        <a:buChar char="–"/>
        <a:defRPr sz="2800">
          <a:solidFill>
            <a:schemeClr val="tx1"/>
          </a:solidFill>
          <a:latin typeface="+mn-lt"/>
        </a:defRPr>
      </a:lvl2pPr>
      <a:lvl3pPr marL="1143000" indent="-228600" algn="l" rtl="0" fontAlgn="base">
        <a:spcBef>
          <a:spcPct val="20000"/>
        </a:spcBef>
        <a:spcAft>
          <a:spcPct val="0"/>
        </a:spcAft>
        <a:buClr>
          <a:schemeClr val="tx1"/>
        </a:buClr>
        <a:buSzPct val="65000"/>
        <a:buChar char="•"/>
        <a:defRPr sz="2400">
          <a:solidFill>
            <a:schemeClr val="tx1"/>
          </a:solidFill>
          <a:latin typeface="+mn-lt"/>
        </a:defRPr>
      </a:lvl3pPr>
      <a:lvl4pPr marL="1600200" indent="-228600" algn="l" rtl="0" fontAlgn="base">
        <a:spcBef>
          <a:spcPct val="20000"/>
        </a:spcBef>
        <a:spcAft>
          <a:spcPct val="0"/>
        </a:spcAft>
        <a:buClr>
          <a:schemeClr val="tx1"/>
        </a:buClr>
        <a:buSzPct val="70000"/>
        <a:buFont typeface="Times New Roman" pitchFamily="18" charset="0"/>
        <a:buChar char="-"/>
        <a:defRPr sz="2000">
          <a:solidFill>
            <a:schemeClr val="tx1"/>
          </a:solidFill>
          <a:latin typeface="+mn-lt"/>
        </a:defRPr>
      </a:lvl4pPr>
      <a:lvl5pPr marL="20574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5pPr>
      <a:lvl6pPr marL="25146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6pPr>
      <a:lvl7pPr marL="29718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7pPr>
      <a:lvl8pPr marL="34290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8pPr>
      <a:lvl9pPr marL="38862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jpeg"/><Relationship Id="rId5" Type="http://schemas.openxmlformats.org/officeDocument/2006/relationships/image" Target="../media/image8.jpeg"/><Relationship Id="rId6" Type="http://schemas.openxmlformats.org/officeDocument/2006/relationships/image" Target="../media/image9.jpeg"/><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lide Number Placeholder 3"/>
          <p:cNvSpPr>
            <a:spLocks noGrp="1"/>
          </p:cNvSpPr>
          <p:nvPr>
            <p:ph type="sldNum" sz="quarter" idx="10"/>
          </p:nvPr>
        </p:nvSpPr>
        <p:spPr/>
        <p:txBody>
          <a:bodyPr/>
          <a:lstStyle/>
          <a:p>
            <a:fld id="{CEBAD27D-47FE-4567-9CE0-813D4688A83E}" type="slidenum">
              <a:rPr lang="en-US"/>
              <a:pPr/>
              <a:t>1</a:t>
            </a:fld>
            <a:endParaRPr lang="en-US"/>
          </a:p>
        </p:txBody>
      </p:sp>
      <p:sp>
        <p:nvSpPr>
          <p:cNvPr id="282626" name="Text Box 2"/>
          <p:cNvSpPr txBox="1">
            <a:spLocks noChangeArrowheads="1"/>
          </p:cNvSpPr>
          <p:nvPr/>
        </p:nvSpPr>
        <p:spPr bwMode="auto">
          <a:xfrm>
            <a:off x="914400" y="1524000"/>
            <a:ext cx="7315200" cy="3652838"/>
          </a:xfrm>
          <a:prstGeom prst="rect">
            <a:avLst/>
          </a:prstGeom>
          <a:noFill/>
          <a:ln w="9525">
            <a:noFill/>
            <a:miter lim="800000"/>
            <a:headEnd/>
            <a:tailEnd/>
          </a:ln>
          <a:effectLst/>
        </p:spPr>
        <p:txBody>
          <a:bodyPr>
            <a:spAutoFit/>
          </a:bodyPr>
          <a:lstStyle/>
          <a:p>
            <a:r>
              <a:rPr lang="en-US" sz="2400" i="1">
                <a:latin typeface="Arial Unicode MS" pitchFamily="34" charset="-128"/>
              </a:rPr>
              <a:t>What is object-oriented programming?</a:t>
            </a:r>
            <a:r>
              <a:rPr lang="en-US" sz="2400">
                <a:latin typeface="Arial Unicode MS" pitchFamily="34" charset="-128"/>
              </a:rPr>
              <a:t> </a:t>
            </a:r>
            <a:r>
              <a:rPr lang="en-US" sz="2400" i="1">
                <a:latin typeface="Arial Unicode MS" pitchFamily="34" charset="-128"/>
              </a:rPr>
              <a:t>My guess is that object-oriented programming will be in the 1980’s what structured programming was in the 1970’s.  Everyone will be in favor of it.  Every manufacturer will promote his products as supporting it. Every manager will pay lip service to it.  Every programmer will practice it (differently). And no one will know just what it is</a:t>
            </a:r>
          </a:p>
          <a:p>
            <a:r>
              <a:rPr lang="en-US" sz="2400">
                <a:latin typeface="Arial Unicode MS" pitchFamily="34" charset="-128"/>
              </a:rPr>
              <a:t> 		</a:t>
            </a:r>
            <a:r>
              <a:rPr lang="en-US" sz="1600">
                <a:latin typeface="Arial Unicode MS" pitchFamily="34" charset="-128"/>
              </a:rPr>
              <a:t>- Tim </a:t>
            </a:r>
            <a:r>
              <a:rPr lang="en-US">
                <a:latin typeface="Arial Unicode MS" pitchFamily="34" charset="-128"/>
              </a:rPr>
              <a:t>Rentsch, </a:t>
            </a:r>
            <a:r>
              <a:rPr lang="en-US" i="1">
                <a:latin typeface="Arial Unicode MS" pitchFamily="34" charset="-128"/>
              </a:rPr>
              <a:t>SIGPLAN Notices</a:t>
            </a:r>
            <a:r>
              <a:rPr lang="en-US">
                <a:latin typeface="Arial Unicode MS" pitchFamily="34" charset="-128"/>
              </a:rPr>
              <a:t> 17(12), 1982, p. 51</a:t>
            </a:r>
          </a:p>
          <a:p>
            <a:endParaRPr lang="en-US">
              <a:latin typeface="Arial Unicode MS" pitchFamily="34" charset="-128"/>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DDF697B-51D0-400A-9D2D-110A3E2BB225}" type="slidenum">
              <a:rPr lang="en-US"/>
              <a:pPr/>
              <a:t>10</a:t>
            </a:fld>
            <a:endParaRPr lang="en-US"/>
          </a:p>
        </p:txBody>
      </p:sp>
      <p:sp>
        <p:nvSpPr>
          <p:cNvPr id="308226" name="Rectangle 2"/>
          <p:cNvSpPr>
            <a:spLocks noGrp="1" noChangeArrowheads="1"/>
          </p:cNvSpPr>
          <p:nvPr>
            <p:ph type="title"/>
          </p:nvPr>
        </p:nvSpPr>
        <p:spPr/>
        <p:txBody>
          <a:bodyPr/>
          <a:lstStyle/>
          <a:p>
            <a:r>
              <a:rPr lang="en-US"/>
              <a:t>Using Classes</a:t>
            </a:r>
          </a:p>
        </p:txBody>
      </p:sp>
      <p:sp>
        <p:nvSpPr>
          <p:cNvPr id="308227" name="Rectangle 3"/>
          <p:cNvSpPr>
            <a:spLocks noGrp="1" noChangeArrowheads="1"/>
          </p:cNvSpPr>
          <p:nvPr>
            <p:ph type="body" idx="1"/>
          </p:nvPr>
        </p:nvSpPr>
        <p:spPr>
          <a:xfrm>
            <a:off x="457200" y="1600200"/>
            <a:ext cx="8229600" cy="5029200"/>
          </a:xfrm>
        </p:spPr>
        <p:txBody>
          <a:bodyPr/>
          <a:lstStyle/>
          <a:p>
            <a:pPr>
              <a:lnSpc>
                <a:spcPct val="90000"/>
              </a:lnSpc>
            </a:pPr>
            <a:r>
              <a:rPr lang="en-US" dirty="0"/>
              <a:t>When you use a class object:</a:t>
            </a:r>
          </a:p>
          <a:p>
            <a:pPr lvl="1">
              <a:lnSpc>
                <a:spcPct val="90000"/>
              </a:lnSpc>
            </a:pPr>
            <a:r>
              <a:rPr lang="en-US" dirty="0"/>
              <a:t>The calling program doesn’t know:</a:t>
            </a:r>
          </a:p>
          <a:p>
            <a:pPr lvl="2">
              <a:lnSpc>
                <a:spcPct val="90000"/>
              </a:lnSpc>
            </a:pPr>
            <a:r>
              <a:rPr lang="en-US" dirty="0"/>
              <a:t>How to initialize the object’s data </a:t>
            </a:r>
          </a:p>
          <a:p>
            <a:pPr lvl="2">
              <a:lnSpc>
                <a:spcPct val="90000"/>
              </a:lnSpc>
            </a:pPr>
            <a:r>
              <a:rPr lang="en-US" dirty="0"/>
              <a:t>How to implement the object’s methods</a:t>
            </a:r>
          </a:p>
          <a:p>
            <a:pPr lvl="1">
              <a:lnSpc>
                <a:spcPct val="90000"/>
              </a:lnSpc>
            </a:pPr>
            <a:r>
              <a:rPr lang="en-US" dirty="0" smtClean="0"/>
              <a:t>The </a:t>
            </a:r>
            <a:r>
              <a:rPr lang="en-US" dirty="0"/>
              <a:t>object itself is responsible for these things.</a:t>
            </a:r>
          </a:p>
          <a:p>
            <a:pPr>
              <a:lnSpc>
                <a:spcPct val="90000"/>
              </a:lnSpc>
            </a:pPr>
            <a:r>
              <a:rPr lang="en-US" dirty="0"/>
              <a:t>The calling program accesses them by calling predefined methods.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11</a:t>
            </a:fld>
            <a:endParaRPr lang="en-US"/>
          </a:p>
        </p:txBody>
      </p:sp>
      <p:sp>
        <p:nvSpPr>
          <p:cNvPr id="241666" name="Rectangle 2"/>
          <p:cNvSpPr>
            <a:spLocks noGrp="1" noChangeArrowheads="1"/>
          </p:cNvSpPr>
          <p:nvPr>
            <p:ph type="title"/>
          </p:nvPr>
        </p:nvSpPr>
        <p:spPr/>
        <p:txBody>
          <a:bodyPr/>
          <a:lstStyle/>
          <a:p>
            <a:r>
              <a:rPr lang="en-US" dirty="0" smtClean="0"/>
              <a:t>Iteration 1</a:t>
            </a:r>
            <a:endParaRPr lang="en-US"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Analysis</a:t>
            </a:r>
          </a:p>
          <a:p>
            <a:endParaRPr lang="en-US" dirty="0" smtClean="0"/>
          </a:p>
          <a:p>
            <a:r>
              <a:rPr lang="en-US" dirty="0" smtClean="0"/>
              <a:t>Design</a:t>
            </a:r>
          </a:p>
          <a:p>
            <a:endParaRPr lang="en-US" dirty="0" smtClean="0"/>
          </a:p>
          <a:p>
            <a:r>
              <a:rPr lang="en-US" dirty="0" smtClean="0"/>
              <a:t>Implementation</a:t>
            </a:r>
          </a:p>
          <a:p>
            <a:endParaRPr lang="en-US" dirty="0" smtClean="0"/>
          </a:p>
          <a:p>
            <a:r>
              <a:rPr lang="en-US" dirty="0" smtClean="0"/>
              <a:t>Test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12</a:t>
            </a:fld>
            <a:endParaRPr lang="en-US"/>
          </a:p>
        </p:txBody>
      </p:sp>
      <p:sp>
        <p:nvSpPr>
          <p:cNvPr id="8" name="Rectangle 7"/>
          <p:cNvSpPr/>
          <p:nvPr/>
        </p:nvSpPr>
        <p:spPr>
          <a:xfrm>
            <a:off x="0" y="457200"/>
            <a:ext cx="8839200" cy="5940088"/>
          </a:xfrm>
          <a:prstGeom prst="rect">
            <a:avLst/>
          </a:prstGeom>
        </p:spPr>
        <p:txBody>
          <a:bodyPr wrap="square">
            <a:spAutoFit/>
          </a:bodyPr>
          <a:lstStyle/>
          <a:p>
            <a:r>
              <a:rPr lang="en-US" sz="2000" b="1" dirty="0" smtClean="0">
                <a:latin typeface="Courier New" pitchFamily="49" charset="0"/>
                <a:cs typeface="Courier New" pitchFamily="49" charset="0"/>
              </a:rPr>
              <a:t>/**</a:t>
            </a:r>
            <a:endParaRPr lang="en-US" sz="2000" b="1" dirty="0" smtClean="0">
              <a:latin typeface="Courier New" pitchFamily="49" charset="0"/>
              <a:cs typeface="Courier New" pitchFamily="49" charset="0"/>
            </a:endParaRPr>
          </a:p>
          <a:p>
            <a:r>
              <a:rPr lang="en-US" sz="2000" b="1" dirty="0" smtClean="0">
                <a:latin typeface="Courier New" pitchFamily="49" charset="0"/>
                <a:cs typeface="Courier New" pitchFamily="49" charset="0"/>
              </a:rPr>
              <a:t> * ... appropriate documentation ...</a:t>
            </a:r>
          </a:p>
          <a:p>
            <a:r>
              <a:rPr lang="en-US" sz="2000" b="1" dirty="0" smtClean="0">
                <a:latin typeface="Courier New" pitchFamily="49" charset="0"/>
                <a:cs typeface="Courier New" pitchFamily="49" charset="0"/>
              </a:rPr>
              <a:t> */</a:t>
            </a:r>
            <a:endParaRPr lang="en-US" sz="2000" b="1" dirty="0" smtClean="0">
              <a:latin typeface="Courier New" pitchFamily="49" charset="0"/>
              <a:cs typeface="Courier New" pitchFamily="49" charset="0"/>
            </a:endParaRPr>
          </a:p>
          <a:p>
            <a:endParaRPr lang="en-US" sz="2000" b="1" dirty="0" smtClean="0">
              <a:latin typeface="Courier New" pitchFamily="49" charset="0"/>
              <a:cs typeface="Courier New" pitchFamily="49" charset="0"/>
            </a:endParaRPr>
          </a:p>
          <a:p>
            <a:r>
              <a:rPr lang="en-US" sz="2000" b="1" dirty="0" smtClean="0">
                <a:latin typeface="Courier New" pitchFamily="49" charset="0"/>
                <a:cs typeface="Courier New" pitchFamily="49" charset="0"/>
              </a:rPr>
              <a:t>final </a:t>
            </a: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WIDTH = 400, HEIGHT = 600;</a:t>
            </a:r>
            <a:endParaRPr lang="en-US" sz="2000" b="1" dirty="0" smtClean="0">
              <a:latin typeface="Courier New" pitchFamily="49" charset="0"/>
              <a:cs typeface="Courier New" pitchFamily="49" charset="0"/>
            </a:endParaRPr>
          </a:p>
          <a:p>
            <a:r>
              <a:rPr lang="en-US" sz="2000" b="1" dirty="0" smtClean="0">
                <a:latin typeface="Courier New" pitchFamily="49" charset="0"/>
                <a:cs typeface="Courier New" pitchFamily="49" charset="0"/>
              </a:rPr>
              <a:t>Drop </a:t>
            </a:r>
            <a:r>
              <a:rPr lang="en-US" sz="2000" b="1" dirty="0" err="1" smtClean="0">
                <a:latin typeface="Courier New" pitchFamily="49" charset="0"/>
                <a:cs typeface="Courier New" pitchFamily="49" charset="0"/>
              </a:rPr>
              <a:t>drop</a:t>
            </a:r>
            <a:r>
              <a:rPr lang="en-US" sz="2000" b="1" dirty="0" smtClean="0">
                <a:latin typeface="Courier New" pitchFamily="49" charset="0"/>
                <a:cs typeface="Courier New" pitchFamily="49" charset="0"/>
              </a:rPr>
              <a:t>;</a:t>
            </a:r>
          </a:p>
          <a:p>
            <a:endParaRPr lang="en-US" sz="2000" b="1" dirty="0" smtClean="0">
              <a:latin typeface="Courier New" pitchFamily="49" charset="0"/>
              <a:cs typeface="Courier New" pitchFamily="49" charset="0"/>
            </a:endParaRPr>
          </a:p>
          <a:p>
            <a:r>
              <a:rPr lang="en-US" sz="2000" b="1" dirty="0" smtClean="0">
                <a:latin typeface="Courier New" pitchFamily="49" charset="0"/>
                <a:cs typeface="Courier New" pitchFamily="49" charset="0"/>
              </a:rPr>
              <a:t>void setup() {</a:t>
            </a:r>
          </a:p>
          <a:p>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size</a:t>
            </a:r>
            <a:r>
              <a:rPr lang="en-US" sz="2000" b="1" dirty="0" err="1" smtClean="0">
                <a:latin typeface="Courier New" pitchFamily="49" charset="0"/>
                <a:cs typeface="Courier New" pitchFamily="49" charset="0"/>
              </a:rPr>
              <a:t>(</a:t>
            </a:r>
            <a:r>
              <a:rPr lang="en-US" sz="2000" b="1" dirty="0" err="1" smtClean="0">
                <a:latin typeface="Courier New" pitchFamily="49" charset="0"/>
                <a:cs typeface="Courier New" pitchFamily="49" charset="0"/>
              </a:rPr>
              <a:t>WIDTH</a:t>
            </a:r>
            <a:r>
              <a:rPr lang="en-US" sz="2000" b="1" dirty="0" smtClean="0">
                <a:latin typeface="Courier New" pitchFamily="49" charset="0"/>
                <a:cs typeface="Courier New" pitchFamily="49" charset="0"/>
              </a:rPr>
              <a:t>, HEIGHT)</a:t>
            </a:r>
            <a:r>
              <a:rPr lang="en-US" sz="2000" b="1" dirty="0" smtClean="0">
                <a:latin typeface="Courier New" pitchFamily="49" charset="0"/>
                <a:cs typeface="Courier New" pitchFamily="49" charset="0"/>
              </a:rPr>
              <a:t>;</a:t>
            </a:r>
          </a:p>
          <a:p>
            <a:r>
              <a:rPr lang="en-US" sz="2000" b="1" dirty="0" smtClean="0">
                <a:latin typeface="Courier New" pitchFamily="49" charset="0"/>
                <a:cs typeface="Courier New" pitchFamily="49" charset="0"/>
              </a:rPr>
              <a:t>  background(255);</a:t>
            </a:r>
          </a:p>
          <a:p>
            <a:r>
              <a:rPr lang="en-US" sz="2000" b="1" dirty="0" smtClean="0">
                <a:latin typeface="Courier New" pitchFamily="49" charset="0"/>
                <a:cs typeface="Courier New" pitchFamily="49" charset="0"/>
              </a:rPr>
              <a:t>  smooth();</a:t>
            </a:r>
          </a:p>
          <a:p>
            <a:r>
              <a:rPr lang="en-US" sz="2000" b="1" dirty="0" smtClean="0">
                <a:latin typeface="Courier New" pitchFamily="49" charset="0"/>
                <a:cs typeface="Courier New" pitchFamily="49" charset="0"/>
              </a:rPr>
              <a:t>  drop = new Drop();</a:t>
            </a:r>
          </a:p>
          <a:p>
            <a:r>
              <a:rPr lang="en-US" sz="2000" b="1" dirty="0" smtClean="0">
                <a:latin typeface="Courier New" pitchFamily="49" charset="0"/>
                <a:cs typeface="Courier New" pitchFamily="49" charset="0"/>
              </a:rPr>
              <a:t>}</a:t>
            </a:r>
          </a:p>
          <a:p>
            <a:endParaRPr lang="en-US" sz="2000" b="1" dirty="0" smtClean="0">
              <a:latin typeface="Courier New" pitchFamily="49" charset="0"/>
              <a:cs typeface="Courier New" pitchFamily="49" charset="0"/>
            </a:endParaRPr>
          </a:p>
          <a:p>
            <a:r>
              <a:rPr lang="en-US" sz="2000" b="1" dirty="0" smtClean="0">
                <a:latin typeface="Courier New" pitchFamily="49" charset="0"/>
                <a:cs typeface="Courier New" pitchFamily="49" charset="0"/>
              </a:rPr>
              <a:t>void draw() {</a:t>
            </a:r>
          </a:p>
          <a:p>
            <a:r>
              <a:rPr lang="en-US" sz="2000" b="1" dirty="0" smtClean="0">
                <a:latin typeface="Courier New" pitchFamily="49" charset="0"/>
                <a:cs typeface="Courier New" pitchFamily="49" charset="0"/>
              </a:rPr>
              <a:t>  background(255);</a:t>
            </a:r>
          </a:p>
          <a:p>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drop.move</a:t>
            </a:r>
            <a:r>
              <a:rPr lang="en-US" sz="2000" b="1" dirty="0" smtClean="0">
                <a:latin typeface="Courier New" pitchFamily="49" charset="0"/>
                <a:cs typeface="Courier New" pitchFamily="49" charset="0"/>
              </a:rPr>
              <a:t>();</a:t>
            </a:r>
          </a:p>
          <a:p>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drop.display</a:t>
            </a:r>
            <a:r>
              <a:rPr lang="en-US" sz="2000" b="1" dirty="0" err="1" smtClean="0">
                <a:latin typeface="Courier New" pitchFamily="49" charset="0"/>
                <a:cs typeface="Courier New" pitchFamily="49" charset="0"/>
              </a:rPr>
              <a:t>(</a:t>
            </a:r>
            <a:r>
              <a:rPr lang="en-US" sz="2000" b="1" dirty="0" err="1" smtClean="0">
                <a:latin typeface="Courier New" pitchFamily="49" charset="0"/>
                <a:cs typeface="Courier New" pitchFamily="49" charset="0"/>
              </a:rPr>
              <a:t>HEIGHT</a:t>
            </a:r>
            <a:r>
              <a:rPr lang="en-US" sz="2000" b="1" dirty="0" smtClean="0">
                <a:latin typeface="Courier New" pitchFamily="49" charset="0"/>
                <a:cs typeface="Courier New" pitchFamily="49" charset="0"/>
              </a:rPr>
              <a:t>)</a:t>
            </a:r>
            <a:r>
              <a:rPr lang="en-US" sz="2000" b="1" dirty="0" smtClean="0">
                <a:latin typeface="Courier New" pitchFamily="49" charset="0"/>
                <a:cs typeface="Courier New" pitchFamily="49" charset="0"/>
              </a:rPr>
              <a:t>;</a:t>
            </a:r>
          </a:p>
          <a:p>
            <a:r>
              <a:rPr lang="en-US" sz="2000" b="1" dirty="0" smtClean="0">
                <a:latin typeface="Courier New" pitchFamily="49" charset="0"/>
                <a:cs typeface="Courier New" pitchFamily="49" charset="0"/>
              </a:rPr>
              <a:t>}</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EC77FCE-8B61-4C98-B96B-66228B8A9A27}" type="slidenum">
              <a:rPr lang="en-US"/>
              <a:pPr/>
              <a:t>13</a:t>
            </a:fld>
            <a:endParaRPr lang="en-US"/>
          </a:p>
        </p:txBody>
      </p:sp>
      <p:sp>
        <p:nvSpPr>
          <p:cNvPr id="162818" name="Rectangle 2"/>
          <p:cNvSpPr>
            <a:spLocks noGrp="1" noChangeArrowheads="1"/>
          </p:cNvSpPr>
          <p:nvPr>
            <p:ph type="title"/>
          </p:nvPr>
        </p:nvSpPr>
        <p:spPr/>
        <p:txBody>
          <a:bodyPr/>
          <a:lstStyle/>
          <a:p>
            <a:r>
              <a:rPr lang="en-US"/>
              <a:t>Designing Classes</a:t>
            </a:r>
          </a:p>
        </p:txBody>
      </p:sp>
      <p:sp>
        <p:nvSpPr>
          <p:cNvPr id="162819" name="Rectangle 3"/>
          <p:cNvSpPr>
            <a:spLocks noGrp="1" noChangeArrowheads="1"/>
          </p:cNvSpPr>
          <p:nvPr>
            <p:ph type="body" idx="1"/>
          </p:nvPr>
        </p:nvSpPr>
        <p:spPr/>
        <p:txBody>
          <a:bodyPr/>
          <a:lstStyle/>
          <a:p>
            <a:r>
              <a:rPr lang="en-US" dirty="0"/>
              <a:t>When we want to work with objects not supported by existing </a:t>
            </a:r>
            <a:r>
              <a:rPr lang="en-US" dirty="0" smtClean="0"/>
              <a:t>types, </a:t>
            </a:r>
            <a:r>
              <a:rPr lang="en-US" dirty="0"/>
              <a:t>we must design a new class.</a:t>
            </a:r>
          </a:p>
          <a:p>
            <a:r>
              <a:rPr lang="en-US" dirty="0"/>
              <a:t>The key design issues here are:</a:t>
            </a:r>
          </a:p>
          <a:p>
            <a:pPr lvl="1"/>
            <a:r>
              <a:rPr lang="en-US" dirty="0"/>
              <a:t>What classes do we need?</a:t>
            </a:r>
          </a:p>
          <a:p>
            <a:pPr lvl="1"/>
            <a:endParaRPr lang="en-US" dirty="0"/>
          </a:p>
          <a:p>
            <a:pPr lvl="1"/>
            <a:r>
              <a:rPr lang="en-US" dirty="0"/>
              <a:t>What goes in them (and what doesn’t)?</a:t>
            </a:r>
          </a:p>
          <a:p>
            <a:endParaRPr lang="en-US" dirty="0"/>
          </a:p>
          <a:p>
            <a:pPr lvl="1"/>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999C0D4-CC13-49A6-BD59-DDC20A1BD2F7}" type="slidenum">
              <a:rPr lang="en-US"/>
              <a:pPr/>
              <a:t>14</a:t>
            </a:fld>
            <a:endParaRPr lang="en-US"/>
          </a:p>
        </p:txBody>
      </p:sp>
      <p:sp>
        <p:nvSpPr>
          <p:cNvPr id="164866" name="Rectangle 2"/>
          <p:cNvSpPr>
            <a:spLocks noGrp="1" noChangeArrowheads="1"/>
          </p:cNvSpPr>
          <p:nvPr>
            <p:ph type="title"/>
          </p:nvPr>
        </p:nvSpPr>
        <p:spPr/>
        <p:txBody>
          <a:bodyPr/>
          <a:lstStyle/>
          <a:p>
            <a:r>
              <a:rPr lang="en-US"/>
              <a:t>Information Hiding</a:t>
            </a:r>
          </a:p>
        </p:txBody>
      </p:sp>
      <p:sp>
        <p:nvSpPr>
          <p:cNvPr id="164867" name="Rectangle 3"/>
          <p:cNvSpPr>
            <a:spLocks noGrp="1" noChangeArrowheads="1"/>
          </p:cNvSpPr>
          <p:nvPr>
            <p:ph type="body" idx="1"/>
          </p:nvPr>
        </p:nvSpPr>
        <p:spPr>
          <a:xfrm>
            <a:off x="457200" y="1600200"/>
            <a:ext cx="8229600" cy="4495800"/>
          </a:xfrm>
        </p:spPr>
        <p:txBody>
          <a:bodyPr/>
          <a:lstStyle/>
          <a:p>
            <a:pPr>
              <a:lnSpc>
                <a:spcPct val="90000"/>
              </a:lnSpc>
            </a:pPr>
            <a:r>
              <a:rPr lang="en-US" dirty="0"/>
              <a:t>When we design a class we distinguish:</a:t>
            </a:r>
          </a:p>
          <a:p>
            <a:pPr lvl="1">
              <a:lnSpc>
                <a:spcPct val="90000"/>
              </a:lnSpc>
            </a:pPr>
            <a:r>
              <a:rPr lang="en-US" dirty="0"/>
              <a:t>the external interface to a </a:t>
            </a:r>
            <a:r>
              <a:rPr lang="en-US" dirty="0" smtClean="0"/>
              <a:t>class;</a:t>
            </a:r>
            <a:endParaRPr lang="en-US" dirty="0"/>
          </a:p>
          <a:p>
            <a:pPr lvl="1">
              <a:lnSpc>
                <a:spcPct val="90000"/>
              </a:lnSpc>
            </a:pPr>
            <a:r>
              <a:rPr lang="en-US" dirty="0"/>
              <a:t>the internal implementation of the </a:t>
            </a:r>
            <a:r>
              <a:rPr lang="en-US" dirty="0" smtClean="0"/>
              <a:t>class.</a:t>
            </a:r>
            <a:endParaRPr lang="en-US" dirty="0"/>
          </a:p>
          <a:p>
            <a:pPr>
              <a:lnSpc>
                <a:spcPct val="90000"/>
              </a:lnSpc>
            </a:pPr>
            <a:r>
              <a:rPr lang="en-US" dirty="0"/>
              <a:t>The principle of </a:t>
            </a:r>
            <a:r>
              <a:rPr lang="en-US" i="1" dirty="0"/>
              <a:t>information hiding </a:t>
            </a:r>
            <a:r>
              <a:rPr lang="en-US" dirty="0"/>
              <a:t>dictates that a class designer:</a:t>
            </a:r>
          </a:p>
          <a:p>
            <a:pPr lvl="1">
              <a:lnSpc>
                <a:spcPct val="90000"/>
              </a:lnSpc>
            </a:pPr>
            <a:r>
              <a:rPr lang="en-US" dirty="0"/>
              <a:t>provide </a:t>
            </a:r>
            <a:r>
              <a:rPr lang="en-US" i="1" dirty="0"/>
              <a:t>public</a:t>
            </a:r>
            <a:r>
              <a:rPr lang="en-US" dirty="0"/>
              <a:t> views of those things that a class user really needs to </a:t>
            </a:r>
            <a:r>
              <a:rPr lang="en-US" dirty="0" smtClean="0"/>
              <a:t>know;</a:t>
            </a:r>
            <a:endParaRPr lang="en-US" dirty="0"/>
          </a:p>
          <a:p>
            <a:pPr lvl="1">
              <a:lnSpc>
                <a:spcPct val="90000"/>
              </a:lnSpc>
            </a:pPr>
            <a:r>
              <a:rPr lang="en-US" dirty="0"/>
              <a:t>hide all other details by making them </a:t>
            </a:r>
            <a:r>
              <a:rPr lang="en-US" i="1" dirty="0" smtClean="0"/>
              <a:t>private.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B9DC409-D4D0-44F5-8C6E-EFDE8ACC18FD}" type="slidenum">
              <a:rPr lang="en-US"/>
              <a:pPr/>
              <a:t>15</a:t>
            </a:fld>
            <a:endParaRPr lang="en-US"/>
          </a:p>
        </p:txBody>
      </p:sp>
      <p:sp>
        <p:nvSpPr>
          <p:cNvPr id="311298" name="Rectangle 2"/>
          <p:cNvSpPr>
            <a:spLocks noGrp="1" noChangeArrowheads="1"/>
          </p:cNvSpPr>
          <p:nvPr>
            <p:ph type="title"/>
          </p:nvPr>
        </p:nvSpPr>
        <p:spPr/>
        <p:txBody>
          <a:bodyPr/>
          <a:lstStyle/>
          <a:p>
            <a:r>
              <a:rPr lang="en-US" dirty="0" smtClean="0"/>
              <a:t>Design using Perspectives </a:t>
            </a:r>
            <a:endParaRPr lang="en-US" dirty="0"/>
          </a:p>
        </p:txBody>
      </p:sp>
      <p:sp>
        <p:nvSpPr>
          <p:cNvPr id="311299" name="Rectangle 3"/>
          <p:cNvSpPr>
            <a:spLocks noGrp="1" noChangeArrowheads="1"/>
          </p:cNvSpPr>
          <p:nvPr>
            <p:ph type="body" idx="1"/>
          </p:nvPr>
        </p:nvSpPr>
        <p:spPr/>
        <p:txBody>
          <a:bodyPr/>
          <a:lstStyle/>
          <a:p>
            <a:r>
              <a:rPr lang="en-US" dirty="0" smtClean="0"/>
              <a:t>Use an external perspective to specify the public interface to a class.</a:t>
            </a:r>
            <a:endParaRPr lang="en-US" dirty="0"/>
          </a:p>
          <a:p>
            <a:endParaRPr lang="en-US" dirty="0"/>
          </a:p>
          <a:p>
            <a:endParaRPr lang="en-US" sz="1600" dirty="0"/>
          </a:p>
          <a:p>
            <a:r>
              <a:rPr lang="en-US" dirty="0" smtClean="0"/>
              <a:t>Use an internal perspective to specify the internals of the class design.</a:t>
            </a:r>
            <a:endParaRPr lang="en-US" dirty="0"/>
          </a:p>
          <a:p>
            <a:pPr lvl="1"/>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C111404-51E0-4AA5-AB2C-0650D3A095E3}" type="slidenum">
              <a:rPr lang="en-US"/>
              <a:pPr/>
              <a:t>16</a:t>
            </a:fld>
            <a:endParaRPr lang="en-US"/>
          </a:p>
        </p:txBody>
      </p:sp>
      <p:sp>
        <p:nvSpPr>
          <p:cNvPr id="313346" name="Rectangle 2"/>
          <p:cNvSpPr>
            <a:spLocks noGrp="1" noChangeArrowheads="1"/>
          </p:cNvSpPr>
          <p:nvPr>
            <p:ph type="title"/>
          </p:nvPr>
        </p:nvSpPr>
        <p:spPr>
          <a:xfrm>
            <a:off x="457200" y="457200"/>
            <a:ext cx="8686800" cy="1066800"/>
          </a:xfrm>
        </p:spPr>
        <p:txBody>
          <a:bodyPr/>
          <a:lstStyle/>
          <a:p>
            <a:r>
              <a:rPr lang="en-US" dirty="0"/>
              <a:t>Implementing </a:t>
            </a:r>
            <a:r>
              <a:rPr lang="en-US" dirty="0" smtClean="0"/>
              <a:t>Classes</a:t>
            </a:r>
            <a:endParaRPr lang="en-US" dirty="0"/>
          </a:p>
        </p:txBody>
      </p:sp>
      <p:sp>
        <p:nvSpPr>
          <p:cNvPr id="313347" name="Rectangle 3"/>
          <p:cNvSpPr>
            <a:spLocks noGrp="1" noChangeArrowheads="1"/>
          </p:cNvSpPr>
          <p:nvPr>
            <p:ph type="body" idx="1"/>
          </p:nvPr>
        </p:nvSpPr>
        <p:spPr/>
        <p:txBody>
          <a:bodyPr/>
          <a:lstStyle/>
          <a:p>
            <a:pPr>
              <a:lnSpc>
                <a:spcPct val="90000"/>
              </a:lnSpc>
            </a:pPr>
            <a:r>
              <a:rPr lang="en-US" sz="2800" dirty="0">
                <a:hlinkClick r:id="" action="ppaction://customshow?id=6&amp;return=true"/>
              </a:rPr>
              <a:t>Implementing the class attributes</a:t>
            </a:r>
            <a:endParaRPr lang="en-US" sz="2800" dirty="0"/>
          </a:p>
          <a:p>
            <a:pPr>
              <a:lnSpc>
                <a:spcPct val="90000"/>
              </a:lnSpc>
            </a:pPr>
            <a:r>
              <a:rPr lang="en-US" sz="2800" dirty="0"/>
              <a:t>Implementing the class methods:</a:t>
            </a:r>
          </a:p>
          <a:p>
            <a:pPr lvl="1">
              <a:lnSpc>
                <a:spcPct val="90000"/>
              </a:lnSpc>
            </a:pPr>
            <a:r>
              <a:rPr lang="en-US" sz="2400" dirty="0" smtClean="0"/>
              <a:t>Constructors</a:t>
            </a:r>
          </a:p>
          <a:p>
            <a:pPr lvl="2">
              <a:lnSpc>
                <a:spcPct val="90000"/>
              </a:lnSpc>
            </a:pPr>
            <a:r>
              <a:rPr lang="en-US" sz="2000" dirty="0" smtClean="0">
                <a:hlinkClick r:id="" action="ppaction://customshow?id=7&amp;return=true"/>
              </a:rPr>
              <a:t>Default-value constructor</a:t>
            </a:r>
            <a:endParaRPr lang="en-US" sz="2000" dirty="0" smtClean="0"/>
          </a:p>
          <a:p>
            <a:pPr lvl="2">
              <a:lnSpc>
                <a:spcPct val="90000"/>
              </a:lnSpc>
            </a:pPr>
            <a:r>
              <a:rPr lang="en-US" sz="2000" dirty="0" smtClean="0">
                <a:hlinkClick r:id="" action="ppaction://customshow?id=8&amp;return=true"/>
              </a:rPr>
              <a:t>Explicit-value constructor</a:t>
            </a:r>
            <a:endParaRPr lang="en-US" sz="2000" dirty="0"/>
          </a:p>
          <a:p>
            <a:pPr lvl="1">
              <a:lnSpc>
                <a:spcPct val="90000"/>
              </a:lnSpc>
              <a:buNone/>
            </a:pPr>
            <a:endParaRPr lang="en-US" sz="900" dirty="0"/>
          </a:p>
          <a:p>
            <a:pPr lvl="1">
              <a:lnSpc>
                <a:spcPct val="90000"/>
              </a:lnSpc>
            </a:pPr>
            <a:r>
              <a:rPr lang="en-US" sz="2400" dirty="0" err="1">
                <a:hlinkClick r:id="" action="ppaction://customshow?id=9&amp;return=true"/>
              </a:rPr>
              <a:t>Accessors</a:t>
            </a:r>
            <a:endParaRPr lang="en-US" sz="2400" dirty="0"/>
          </a:p>
          <a:p>
            <a:pPr lvl="1">
              <a:lnSpc>
                <a:spcPct val="90000"/>
              </a:lnSpc>
            </a:pPr>
            <a:endParaRPr lang="en-US" sz="900" dirty="0"/>
          </a:p>
          <a:p>
            <a:pPr lvl="1">
              <a:lnSpc>
                <a:spcPct val="90000"/>
              </a:lnSpc>
            </a:pPr>
            <a:r>
              <a:rPr lang="en-US" sz="2400" dirty="0" err="1">
                <a:hlinkClick r:id="" action="ppaction://customshow?id=10&amp;return=true"/>
              </a:rPr>
              <a:t>Mutators</a:t>
            </a:r>
            <a:endParaRPr lang="en-US" sz="2400" dirty="0"/>
          </a:p>
          <a:p>
            <a:pPr lvl="1">
              <a:lnSpc>
                <a:spcPct val="90000"/>
              </a:lnSpc>
            </a:pPr>
            <a:endParaRPr lang="en-US" sz="900" dirty="0"/>
          </a:p>
          <a:p>
            <a:pPr lvl="1">
              <a:lnSpc>
                <a:spcPct val="90000"/>
              </a:lnSpc>
            </a:pPr>
            <a:r>
              <a:rPr lang="en-US" sz="2400" dirty="0" smtClean="0">
                <a:hlinkClick r:id="" action="ppaction://customshow?id=11&amp;return=true"/>
              </a:rPr>
              <a:t>Other Methods</a:t>
            </a:r>
            <a:endParaRPr lang="en-US" sz="2400" dirty="0" smtClean="0"/>
          </a:p>
          <a:p>
            <a:pPr lvl="1">
              <a:lnSpc>
                <a:spcPct val="90000"/>
              </a:lnSpc>
            </a:pPr>
            <a:endParaRPr lang="en-US" sz="800" dirty="0" smtClean="0"/>
          </a:p>
          <a:p>
            <a:pPr lvl="1">
              <a:lnSpc>
                <a:spcPct val="90000"/>
              </a:lnSpc>
            </a:pPr>
            <a:r>
              <a:rPr lang="en-US" sz="2400" dirty="0" smtClean="0">
                <a:hlinkClick r:id="" action="ppaction://customshow?id=14&amp;return=true"/>
              </a:rPr>
              <a:t>Object Interaction</a:t>
            </a:r>
            <a:endParaRPr lang="en-US" sz="2400" dirty="0"/>
          </a:p>
          <a:p>
            <a:pPr lvl="1">
              <a:lnSpc>
                <a:spcPct val="90000"/>
              </a:lnSpc>
              <a:buNone/>
            </a:pPr>
            <a:endParaRPr lang="en-US" sz="900" dirty="0"/>
          </a:p>
          <a:p>
            <a:pPr lvl="1">
              <a:lnSpc>
                <a:spcPct val="90000"/>
              </a:lnSpc>
            </a:pPr>
            <a:r>
              <a:rPr lang="en-US" sz="2400" dirty="0">
                <a:hlinkClick r:id="" action="ppaction://customshow?id=12&amp;return=true"/>
              </a:rPr>
              <a:t>Copy Constructors</a:t>
            </a: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FAE05CB-0282-49A0-8970-20BDC55A2313}" type="slidenum">
              <a:rPr lang="en-US"/>
              <a:pPr/>
              <a:t>17</a:t>
            </a:fld>
            <a:endParaRPr lang="en-US"/>
          </a:p>
        </p:txBody>
      </p:sp>
      <p:sp>
        <p:nvSpPr>
          <p:cNvPr id="316418" name="Rectangle 2"/>
          <p:cNvSpPr>
            <a:spLocks noGrp="1" noChangeArrowheads="1"/>
          </p:cNvSpPr>
          <p:nvPr>
            <p:ph type="title"/>
          </p:nvPr>
        </p:nvSpPr>
        <p:spPr>
          <a:xfrm>
            <a:off x="457200" y="457200"/>
            <a:ext cx="8686800" cy="1066800"/>
          </a:xfrm>
        </p:spPr>
        <p:txBody>
          <a:bodyPr/>
          <a:lstStyle/>
          <a:p>
            <a:r>
              <a:rPr lang="en-US"/>
              <a:t>Class Attributes </a:t>
            </a:r>
          </a:p>
        </p:txBody>
      </p:sp>
      <p:sp>
        <p:nvSpPr>
          <p:cNvPr id="316419" name="Rectangle 3"/>
          <p:cNvSpPr>
            <a:spLocks noGrp="1" noChangeArrowheads="1"/>
          </p:cNvSpPr>
          <p:nvPr>
            <p:ph type="body" idx="1"/>
          </p:nvPr>
        </p:nvSpPr>
        <p:spPr/>
        <p:txBody>
          <a:bodyPr/>
          <a:lstStyle/>
          <a:p>
            <a:r>
              <a:rPr lang="en-US" dirty="0" smtClean="0"/>
              <a:t>Drop objects </a:t>
            </a:r>
            <a:r>
              <a:rPr lang="en-US" dirty="0"/>
              <a:t>will certainly have to encapsulate their own:</a:t>
            </a:r>
          </a:p>
          <a:p>
            <a:pPr lvl="1"/>
            <a:r>
              <a:rPr lang="en-US" dirty="0" smtClean="0"/>
              <a:t>x-y coordinates;</a:t>
            </a:r>
            <a:endParaRPr lang="en-US" dirty="0"/>
          </a:p>
          <a:p>
            <a:pPr lvl="1"/>
            <a:r>
              <a:rPr lang="en-US" dirty="0" smtClean="0"/>
              <a:t>Diameter;</a:t>
            </a:r>
          </a:p>
          <a:p>
            <a:r>
              <a:rPr lang="en-US" dirty="0" smtClean="0"/>
              <a:t>These </a:t>
            </a:r>
            <a:r>
              <a:rPr lang="en-US" dirty="0"/>
              <a:t>will be stored as </a:t>
            </a:r>
            <a:r>
              <a:rPr lang="en-US" i="1" dirty="0"/>
              <a:t>instance variables</a:t>
            </a:r>
            <a:r>
              <a:rPr lang="en-US" dirty="0"/>
              <a:t>, which means that each </a:t>
            </a:r>
            <a:r>
              <a:rPr lang="en-US" dirty="0" smtClean="0"/>
              <a:t>Drop object </a:t>
            </a:r>
            <a:r>
              <a:rPr lang="en-US" dirty="0"/>
              <a:t>will have its own </a:t>
            </a:r>
            <a:r>
              <a:rPr lang="en-US" dirty="0" smtClean="0"/>
              <a:t>versions of </a:t>
            </a:r>
            <a:r>
              <a:rPr lang="en-US" dirty="0"/>
              <a:t>these values.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F6DFC19-1921-4F62-99C6-F73C6BF21FEB}" type="slidenum">
              <a:rPr lang="en-US"/>
              <a:pPr/>
              <a:t>18</a:t>
            </a:fld>
            <a:endParaRPr lang="en-US"/>
          </a:p>
        </p:txBody>
      </p:sp>
      <p:sp>
        <p:nvSpPr>
          <p:cNvPr id="166914" name="Rectangle 2"/>
          <p:cNvSpPr>
            <a:spLocks noGrp="1" noChangeArrowheads="1"/>
          </p:cNvSpPr>
          <p:nvPr>
            <p:ph type="title"/>
          </p:nvPr>
        </p:nvSpPr>
        <p:spPr/>
        <p:txBody>
          <a:bodyPr/>
          <a:lstStyle/>
          <a:p>
            <a:r>
              <a:rPr lang="en-US"/>
              <a:t>Implementing Class Attributes</a:t>
            </a:r>
          </a:p>
        </p:txBody>
      </p:sp>
      <p:sp>
        <p:nvSpPr>
          <p:cNvPr id="166915" name="Text Box 3"/>
          <p:cNvSpPr txBox="1">
            <a:spLocks noChangeArrowheads="1"/>
          </p:cNvSpPr>
          <p:nvPr/>
        </p:nvSpPr>
        <p:spPr bwMode="auto">
          <a:xfrm>
            <a:off x="381000" y="1524000"/>
            <a:ext cx="8534400" cy="3570208"/>
          </a:xfrm>
          <a:prstGeom prst="rect">
            <a:avLst/>
          </a:prstGeom>
          <a:noFill/>
          <a:ln w="9525">
            <a:noFill/>
            <a:miter lim="800000"/>
            <a:headEnd/>
            <a:tailEnd/>
          </a:ln>
          <a:effectLst/>
        </p:spPr>
        <p:txBody>
          <a:bodyPr wrap="square">
            <a:spAutoFit/>
          </a:bodyPr>
          <a:lstStyle/>
          <a:p>
            <a:pPr>
              <a:lnSpc>
                <a:spcPct val="90000"/>
              </a:lnSpc>
            </a:pPr>
            <a:r>
              <a:rPr lang="en-US" sz="2000" b="1" dirty="0" smtClean="0">
                <a:latin typeface="Courier New" pitchFamily="49" charset="0"/>
              </a:rPr>
              <a:t>class Drop {</a:t>
            </a:r>
            <a:endParaRPr lang="en-US" sz="2000" b="1" dirty="0">
              <a:latin typeface="Courier New" pitchFamily="49" charset="0"/>
            </a:endParaRPr>
          </a:p>
          <a:p>
            <a:pPr>
              <a:lnSpc>
                <a:spcPct val="90000"/>
              </a:lnSpc>
            </a:pPr>
            <a:endParaRPr lang="en-US" sz="2000" b="1" dirty="0" smtClean="0">
              <a:latin typeface="Courier New" pitchFamily="49" charset="0"/>
            </a:endParaRPr>
          </a:p>
          <a:p>
            <a:pPr>
              <a:lnSpc>
                <a:spcPct val="90000"/>
              </a:lnSpc>
            </a:pPr>
            <a:r>
              <a:rPr lang="en-US" sz="2000" b="1" dirty="0" smtClean="0">
                <a:latin typeface="Courier New" pitchFamily="49" charset="0"/>
              </a:rPr>
              <a:t>  private final color </a:t>
            </a:r>
            <a:r>
              <a:rPr lang="en-US" sz="2000" b="1" dirty="0" err="1" smtClean="0">
                <a:latin typeface="Courier New" pitchFamily="49" charset="0"/>
              </a:rPr>
              <a:t>COLOR</a:t>
            </a:r>
            <a:r>
              <a:rPr lang="en-US" sz="2000" b="1" dirty="0" smtClean="0">
                <a:latin typeface="Courier New" pitchFamily="49" charset="0"/>
              </a:rPr>
              <a:t> = color(10, 10, 200, 100);</a:t>
            </a:r>
          </a:p>
          <a:p>
            <a:pPr>
              <a:lnSpc>
                <a:spcPct val="90000"/>
              </a:lnSpc>
            </a:pPr>
            <a:endParaRPr lang="en-US" sz="2000" b="1" dirty="0">
              <a:latin typeface="Courier New" pitchFamily="49" charset="0"/>
            </a:endParaRPr>
          </a:p>
          <a:p>
            <a:pPr>
              <a:lnSpc>
                <a:spcPct val="90000"/>
              </a:lnSpc>
            </a:pPr>
            <a:r>
              <a:rPr lang="en-US" sz="2000" b="1" dirty="0" smtClean="0">
                <a:latin typeface="Courier New" pitchFamily="49" charset="0"/>
              </a:rPr>
              <a:t>  private float </a:t>
            </a:r>
            <a:r>
              <a:rPr lang="en-US" sz="2000" b="1" dirty="0" err="1" smtClean="0">
                <a:latin typeface="Courier New" pitchFamily="49" charset="0"/>
              </a:rPr>
              <a:t>myX</a:t>
            </a:r>
            <a:r>
              <a:rPr lang="en-US" sz="2000" b="1" dirty="0" smtClean="0">
                <a:latin typeface="Courier New" pitchFamily="49" charset="0"/>
              </a:rPr>
              <a:t>, </a:t>
            </a:r>
            <a:r>
              <a:rPr lang="en-US" sz="2000" b="1" dirty="0" err="1" smtClean="0">
                <a:latin typeface="Courier New" pitchFamily="49" charset="0"/>
              </a:rPr>
              <a:t>MyY</a:t>
            </a:r>
            <a:r>
              <a:rPr lang="en-US" sz="2000" b="1" dirty="0" smtClean="0">
                <a:latin typeface="Courier New" pitchFamily="49" charset="0"/>
              </a:rPr>
              <a:t>;    </a:t>
            </a:r>
            <a:r>
              <a:rPr lang="en-US" sz="2000" b="1" dirty="0" smtClean="0">
                <a:solidFill>
                  <a:schemeClr val="tx2">
                    <a:lumMod val="50000"/>
                    <a:lumOff val="50000"/>
                  </a:schemeClr>
                </a:solidFill>
                <a:latin typeface="Courier New" pitchFamily="49" charset="0"/>
              </a:rPr>
              <a:t>// x-y coordinates</a:t>
            </a:r>
            <a:endParaRPr lang="en-US" sz="2000" b="1" dirty="0">
              <a:solidFill>
                <a:schemeClr val="tx2">
                  <a:lumMod val="50000"/>
                  <a:lumOff val="50000"/>
                </a:schemeClr>
              </a:solidFill>
              <a:latin typeface="Courier New" pitchFamily="49" charset="0"/>
            </a:endParaRPr>
          </a:p>
          <a:p>
            <a:pPr>
              <a:lnSpc>
                <a:spcPct val="90000"/>
              </a:lnSpc>
            </a:pPr>
            <a:r>
              <a:rPr lang="en-US" sz="2000" b="1" dirty="0">
                <a:latin typeface="Courier New" pitchFamily="49" charset="0"/>
              </a:rPr>
              <a:t> </a:t>
            </a:r>
            <a:r>
              <a:rPr lang="en-US" sz="2000" b="1" dirty="0" smtClean="0">
                <a:latin typeface="Courier New" pitchFamily="49" charset="0"/>
              </a:rPr>
              <a:t> private float </a:t>
            </a:r>
            <a:r>
              <a:rPr lang="en-US" sz="2000" b="1" dirty="0" err="1" smtClean="0">
                <a:latin typeface="Courier New" pitchFamily="49" charset="0"/>
              </a:rPr>
              <a:t>myDiameter</a:t>
            </a:r>
            <a:r>
              <a:rPr lang="en-US" sz="2000" b="1" dirty="0" smtClean="0">
                <a:latin typeface="Courier New" pitchFamily="49" charset="0"/>
              </a:rPr>
              <a:t>;  </a:t>
            </a:r>
            <a:r>
              <a:rPr lang="en-US" sz="2000" b="1" dirty="0" smtClean="0">
                <a:solidFill>
                  <a:schemeClr val="tx2">
                    <a:lumMod val="50000"/>
                    <a:lumOff val="50000"/>
                  </a:schemeClr>
                </a:solidFill>
                <a:latin typeface="Courier New" pitchFamily="49" charset="0"/>
              </a:rPr>
              <a:t>// raindrop diameter</a:t>
            </a:r>
          </a:p>
          <a:p>
            <a:pPr>
              <a:lnSpc>
                <a:spcPct val="90000"/>
              </a:lnSpc>
            </a:pPr>
            <a:r>
              <a:rPr lang="en-US" sz="2000" b="1" dirty="0" smtClean="0">
                <a:latin typeface="Courier New" pitchFamily="49" charset="0"/>
              </a:rPr>
              <a:t>  private float </a:t>
            </a:r>
            <a:r>
              <a:rPr lang="en-US" sz="2000" b="1" dirty="0" err="1" smtClean="0">
                <a:latin typeface="Courier New" pitchFamily="49" charset="0"/>
              </a:rPr>
              <a:t>myVelocity</a:t>
            </a:r>
            <a:r>
              <a:rPr lang="en-US" sz="2000" b="1" dirty="0" smtClean="0">
                <a:latin typeface="Courier New" pitchFamily="49" charset="0"/>
              </a:rPr>
              <a:t>;  </a:t>
            </a:r>
            <a:r>
              <a:rPr lang="en-US" sz="2000" b="1" dirty="0" smtClean="0">
                <a:solidFill>
                  <a:schemeClr val="tx2">
                    <a:lumMod val="50000"/>
                    <a:lumOff val="50000"/>
                  </a:schemeClr>
                </a:solidFill>
                <a:latin typeface="Courier New" pitchFamily="49" charset="0"/>
              </a:rPr>
              <a:t>// falling speed</a:t>
            </a:r>
            <a:endParaRPr lang="en-US" sz="2000" b="1" dirty="0" smtClean="0">
              <a:solidFill>
                <a:schemeClr val="tx2">
                  <a:lumMod val="50000"/>
                  <a:lumOff val="50000"/>
                </a:schemeClr>
              </a:solidFill>
              <a:latin typeface="Courier New" pitchFamily="49" charset="0"/>
            </a:endParaRPr>
          </a:p>
          <a:p>
            <a:r>
              <a:rPr lang="en-US" sz="2000" b="1" dirty="0" smtClean="0">
                <a:latin typeface="Courier New" pitchFamily="49" charset="0"/>
              </a:rPr>
              <a:t>  private color </a:t>
            </a:r>
            <a:r>
              <a:rPr lang="en-US" sz="2000" b="1" dirty="0" err="1" smtClean="0">
                <a:latin typeface="Courier New" pitchFamily="49" charset="0"/>
              </a:rPr>
              <a:t>myColor</a:t>
            </a:r>
            <a:r>
              <a:rPr lang="en-US" sz="2000" b="1" dirty="0" smtClean="0">
                <a:latin typeface="Courier New" pitchFamily="49" charset="0"/>
              </a:rPr>
              <a:t>;     </a:t>
            </a:r>
          </a:p>
          <a:p>
            <a:endParaRPr lang="en-US" sz="2000" b="1" dirty="0" smtClean="0">
              <a:latin typeface="Courier New" pitchFamily="49" charset="0"/>
            </a:endParaRPr>
          </a:p>
          <a:p>
            <a:r>
              <a:rPr lang="en-US" sz="2000" b="1" dirty="0">
                <a:solidFill>
                  <a:schemeClr val="tx2">
                    <a:lumMod val="50000"/>
                    <a:lumOff val="50000"/>
                  </a:schemeClr>
                </a:solidFill>
                <a:latin typeface="Courier New" pitchFamily="49" charset="0"/>
              </a:rPr>
              <a:t>  </a:t>
            </a:r>
            <a:r>
              <a:rPr lang="en-US" sz="2000" b="1" dirty="0" smtClean="0">
                <a:solidFill>
                  <a:schemeClr val="tx2">
                    <a:lumMod val="50000"/>
                    <a:lumOff val="50000"/>
                  </a:schemeClr>
                </a:solidFill>
                <a:latin typeface="Courier New" pitchFamily="49" charset="0"/>
              </a:rPr>
              <a:t>// </a:t>
            </a:r>
            <a:r>
              <a:rPr lang="en-US" sz="2000" b="1" dirty="0">
                <a:solidFill>
                  <a:schemeClr val="tx2">
                    <a:lumMod val="50000"/>
                    <a:lumOff val="50000"/>
                  </a:schemeClr>
                </a:solidFill>
                <a:latin typeface="Courier New" pitchFamily="49" charset="0"/>
              </a:rPr>
              <a:t>other class stuff here…</a:t>
            </a:r>
          </a:p>
          <a:p>
            <a:endParaRPr lang="en-US" sz="2000" b="1" dirty="0">
              <a:latin typeface="Courier New" pitchFamily="49" charset="0"/>
            </a:endParaRPr>
          </a:p>
          <a:p>
            <a:r>
              <a:rPr lang="en-US" sz="2000" b="1" dirty="0">
                <a:latin typeface="Courier New" pitchFamily="49" charset="0"/>
              </a:rPr>
              <a:t>}</a:t>
            </a:r>
            <a:endParaRPr lang="en-US" sz="2000" dirty="0">
              <a:latin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838C4F6-55F9-411A-BAA0-CD46D6ADC8AF}" type="slidenum">
              <a:rPr lang="en-US"/>
              <a:pPr/>
              <a:t>19</a:t>
            </a:fld>
            <a:endParaRPr lang="en-US"/>
          </a:p>
        </p:txBody>
      </p:sp>
      <p:sp>
        <p:nvSpPr>
          <p:cNvPr id="171010" name="Rectangle 2"/>
          <p:cNvSpPr>
            <a:spLocks noGrp="1" noChangeArrowheads="1"/>
          </p:cNvSpPr>
          <p:nvPr>
            <p:ph type="title"/>
          </p:nvPr>
        </p:nvSpPr>
        <p:spPr/>
        <p:txBody>
          <a:bodyPr/>
          <a:lstStyle/>
          <a:p>
            <a:r>
              <a:rPr lang="en-US" dirty="0"/>
              <a:t>Default-Value Constructor</a:t>
            </a:r>
          </a:p>
        </p:txBody>
      </p:sp>
      <p:sp>
        <p:nvSpPr>
          <p:cNvPr id="5" name="Rectangle 3"/>
          <p:cNvSpPr txBox="1">
            <a:spLocks noChangeArrowheads="1"/>
          </p:cNvSpPr>
          <p:nvPr/>
        </p:nvSpPr>
        <p:spPr bwMode="auto">
          <a:xfrm>
            <a:off x="457200" y="1600200"/>
            <a:ext cx="8305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
                <a:schemeClr val="tx1"/>
              </a:buClr>
              <a:buSzPct val="75000"/>
              <a:tabLst/>
              <a:defRPr/>
            </a:pPr>
            <a:r>
              <a:rPr kumimoji="0" lang="en-US" sz="2800" i="0" u="none" strike="noStrike" kern="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External View (in</a:t>
            </a:r>
            <a:r>
              <a:rPr kumimoji="0" lang="en-US" sz="2800" i="0" u="none" strike="noStrike" kern="0" cap="none" spc="0" normalizeH="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 the driver)</a:t>
            </a:r>
            <a:r>
              <a:rPr kumimoji="0" lang="en-US" sz="2800" i="0" u="none" strike="noStrike" kern="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a:t>
            </a:r>
          </a:p>
          <a:p>
            <a:pPr marL="342900" marR="0" lvl="0" indent="-342900" algn="l" defTabSz="914400" rtl="0" eaLnBrk="1" fontAlgn="base" latinLnBrk="0" hangingPunct="1">
              <a:lnSpc>
                <a:spcPct val="90000"/>
              </a:lnSpc>
              <a:spcBef>
                <a:spcPct val="20000"/>
              </a:spcBef>
              <a:spcAft>
                <a:spcPct val="0"/>
              </a:spcAft>
              <a:buClr>
                <a:schemeClr val="tx1"/>
              </a:buClr>
              <a:buSzPct val="75000"/>
              <a:tabLst/>
              <a:defRPr/>
            </a:pPr>
            <a:endParaRPr lang="en-US" sz="800" b="1" kern="0" dirty="0" smtClean="0">
              <a:latin typeface="Courier New" pitchFamily="49" charset="0"/>
            </a:endParaRPr>
          </a:p>
          <a:p>
            <a:pPr marL="342900" marR="0" lvl="0" indent="-342900" algn="l" defTabSz="914400" rtl="0" eaLnBrk="1" fontAlgn="base" latinLnBrk="0" hangingPunct="1">
              <a:lnSpc>
                <a:spcPct val="90000"/>
              </a:lnSpc>
              <a:spcBef>
                <a:spcPct val="20000"/>
              </a:spcBef>
              <a:spcAft>
                <a:spcPct val="0"/>
              </a:spcAft>
              <a:buClr>
                <a:schemeClr val="tx1"/>
              </a:buClr>
              <a:buSzPct val="75000"/>
              <a:tabLst/>
              <a:defRPr/>
            </a:pPr>
            <a:r>
              <a:rPr lang="en-US" sz="2000" b="1" kern="0" dirty="0" smtClean="0">
                <a:latin typeface="Courier New" pitchFamily="49" charset="0"/>
              </a:rPr>
              <a:t>	</a:t>
            </a:r>
            <a:r>
              <a:rPr kumimoji="0" lang="en-US" sz="2000" b="1" i="0" u="none" strike="noStrike" kern="0" cap="none" spc="0" normalizeH="0" baseline="0" noProof="0" dirty="0" smtClean="0">
                <a:ln>
                  <a:noFill/>
                </a:ln>
                <a:solidFill>
                  <a:schemeClr val="tx1"/>
                </a:solidFill>
                <a:effectLst/>
                <a:uLnTx/>
                <a:uFillTx/>
                <a:latin typeface="Courier New" pitchFamily="49" charset="0"/>
              </a:rPr>
              <a:t>Drop drop1 = new Drop();</a:t>
            </a:r>
          </a:p>
          <a:p>
            <a:pPr marL="342900" marR="0" lvl="0" indent="-342900" algn="l" defTabSz="914400" rtl="0" eaLnBrk="1" fontAlgn="base" latinLnBrk="0" hangingPunct="1">
              <a:lnSpc>
                <a:spcPct val="90000"/>
              </a:lnSpc>
              <a:spcBef>
                <a:spcPct val="20000"/>
              </a:spcBef>
              <a:spcAft>
                <a:spcPct val="0"/>
              </a:spcAft>
              <a:buClr>
                <a:schemeClr val="tx1"/>
              </a:buClr>
              <a:buSzPct val="75000"/>
              <a:tabLst/>
              <a:defRPr/>
            </a:pPr>
            <a:endParaRPr lang="en-US" sz="2000" b="1" kern="0" dirty="0" smtClean="0">
              <a:latin typeface="Courier New" pitchFamily="49" charset="0"/>
            </a:endParaRPr>
          </a:p>
          <a:p>
            <a:pPr marL="342900" indent="-342900" eaLnBrk="1" hangingPunct="1">
              <a:lnSpc>
                <a:spcPct val="90000"/>
              </a:lnSpc>
              <a:spcBef>
                <a:spcPct val="20000"/>
              </a:spcBef>
              <a:buClr>
                <a:schemeClr val="tx1"/>
              </a:buClr>
              <a:buSzPct val="75000"/>
            </a:pPr>
            <a:r>
              <a:rPr lang="en-US" sz="2800" kern="0" dirty="0" smtClean="0">
                <a:latin typeface="Arial Unicode MS" pitchFamily="34" charset="-128"/>
                <a:ea typeface="Arial Unicode MS" pitchFamily="34" charset="-128"/>
                <a:cs typeface="Arial Unicode MS" pitchFamily="34" charset="-128"/>
              </a:rPr>
              <a:t>Internal View (in the class):</a:t>
            </a:r>
          </a:p>
          <a:p>
            <a:pPr marL="342900" indent="-342900" eaLnBrk="1" hangingPunct="1">
              <a:lnSpc>
                <a:spcPct val="90000"/>
              </a:lnSpc>
              <a:spcBef>
                <a:spcPct val="20000"/>
              </a:spcBef>
              <a:buClr>
                <a:schemeClr val="tx1"/>
              </a:buClr>
              <a:buSzPct val="75000"/>
            </a:pPr>
            <a:endParaRPr lang="en-US" sz="800" kern="0" dirty="0" smtClean="0">
              <a:latin typeface="Arial Unicode MS" pitchFamily="34" charset="-128"/>
              <a:ea typeface="Arial Unicode MS" pitchFamily="34" charset="-128"/>
              <a:cs typeface="Arial Unicode MS" pitchFamily="34" charset="-128"/>
            </a:endParaRPr>
          </a:p>
          <a:p>
            <a:r>
              <a:rPr lang="en-US" sz="2000" b="1" dirty="0" smtClean="0">
                <a:solidFill>
                  <a:schemeClr val="tx2">
                    <a:lumMod val="50000"/>
                    <a:lumOff val="50000"/>
                  </a:schemeClr>
                </a:solidFill>
                <a:latin typeface="Courier New" pitchFamily="49" charset="0"/>
              </a:rPr>
              <a:t>  /**</a:t>
            </a:r>
          </a:p>
          <a:p>
            <a:r>
              <a:rPr lang="en-US" sz="2000" b="1" dirty="0" smtClean="0">
                <a:solidFill>
                  <a:schemeClr val="tx2">
                    <a:lumMod val="50000"/>
                    <a:lumOff val="50000"/>
                  </a:schemeClr>
                </a:solidFill>
                <a:latin typeface="Courier New" pitchFamily="49" charset="0"/>
              </a:rPr>
              <a:t>   * Construct a new Drop  </a:t>
            </a:r>
          </a:p>
          <a:p>
            <a:r>
              <a:rPr lang="en-US" sz="2000" b="1" dirty="0" smtClean="0">
                <a:solidFill>
                  <a:schemeClr val="tx2">
                    <a:lumMod val="50000"/>
                    <a:lumOff val="50000"/>
                  </a:schemeClr>
                </a:solidFill>
                <a:latin typeface="Courier New" pitchFamily="49" charset="0"/>
              </a:rPr>
              <a:t>   * with default values</a:t>
            </a:r>
          </a:p>
          <a:p>
            <a:r>
              <a:rPr lang="en-US" sz="2000" b="1" dirty="0" smtClean="0">
                <a:solidFill>
                  <a:schemeClr val="tx2">
                    <a:lumMod val="50000"/>
                    <a:lumOff val="50000"/>
                  </a:schemeClr>
                </a:solidFill>
                <a:latin typeface="Courier New" pitchFamily="49" charset="0"/>
              </a:rPr>
              <a:t>   */	</a:t>
            </a:r>
          </a:p>
          <a:p>
            <a:r>
              <a:rPr lang="en-US" sz="2000" b="1" dirty="0" smtClean="0">
                <a:latin typeface="Courier New" pitchFamily="49" charset="0"/>
              </a:rPr>
              <a:t>  public Drop() {</a:t>
            </a:r>
          </a:p>
          <a:p>
            <a:r>
              <a:rPr lang="en-US" sz="2000" b="1" dirty="0" smtClean="0">
                <a:latin typeface="Courier New" pitchFamily="49" charset="0"/>
              </a:rPr>
              <a:t>    </a:t>
            </a:r>
            <a:r>
              <a:rPr lang="en-US" sz="2000" b="1" dirty="0" err="1" smtClean="0">
                <a:latin typeface="Courier New" pitchFamily="49" charset="0"/>
              </a:rPr>
              <a:t>myX</a:t>
            </a:r>
            <a:r>
              <a:rPr lang="en-US" sz="2000" b="1" dirty="0" smtClean="0">
                <a:latin typeface="Courier New" pitchFamily="49" charset="0"/>
              </a:rPr>
              <a:t> = 0;</a:t>
            </a:r>
          </a:p>
          <a:p>
            <a:r>
              <a:rPr lang="en-US" sz="2000" b="1" dirty="0" smtClean="0">
                <a:latin typeface="Courier New" pitchFamily="49" charset="0"/>
              </a:rPr>
              <a:t>    </a:t>
            </a:r>
            <a:r>
              <a:rPr lang="en-US" sz="2000" b="1" dirty="0" err="1" smtClean="0">
                <a:latin typeface="Courier New" pitchFamily="49" charset="0"/>
              </a:rPr>
              <a:t>myY</a:t>
            </a:r>
            <a:r>
              <a:rPr lang="en-US" sz="2000" b="1" dirty="0" smtClean="0">
                <a:latin typeface="Courier New" pitchFamily="49" charset="0"/>
              </a:rPr>
              <a:t> = 0;</a:t>
            </a:r>
          </a:p>
          <a:p>
            <a:r>
              <a:rPr lang="en-US" sz="2000" b="1" dirty="0" smtClean="0">
                <a:latin typeface="Courier New" pitchFamily="49" charset="0"/>
              </a:rPr>
              <a:t>    </a:t>
            </a:r>
            <a:r>
              <a:rPr lang="en-US" sz="2000" b="1" dirty="0" err="1" smtClean="0">
                <a:latin typeface="Courier New" pitchFamily="49" charset="0"/>
              </a:rPr>
              <a:t>myDiameter</a:t>
            </a:r>
            <a:r>
              <a:rPr lang="en-US" sz="2000" b="1" dirty="0" smtClean="0">
                <a:latin typeface="Courier New" pitchFamily="49" charset="0"/>
              </a:rPr>
              <a:t> = 5;</a:t>
            </a:r>
          </a:p>
          <a:p>
            <a:r>
              <a:rPr lang="en-US" sz="2000" b="1" dirty="0" smtClean="0">
                <a:latin typeface="Courier New" pitchFamily="49" charset="0"/>
              </a:rPr>
              <a:t>    </a:t>
            </a:r>
            <a:r>
              <a:rPr lang="en-US" sz="2000" b="1" dirty="0" err="1" smtClean="0">
                <a:latin typeface="Courier New" pitchFamily="49" charset="0"/>
              </a:rPr>
              <a:t>myVelocity</a:t>
            </a:r>
            <a:r>
              <a:rPr lang="en-US" sz="2000" b="1" dirty="0" smtClean="0">
                <a:latin typeface="Courier New" pitchFamily="49" charset="0"/>
              </a:rPr>
              <a:t> = 5;</a:t>
            </a:r>
          </a:p>
          <a:p>
            <a:r>
              <a:rPr lang="en-US" sz="2000" b="1" dirty="0" smtClean="0">
                <a:latin typeface="Courier New" pitchFamily="49" charset="0"/>
              </a:rPr>
              <a:t>    </a:t>
            </a:r>
            <a:r>
              <a:rPr lang="en-US" sz="2000" b="1" dirty="0" err="1" smtClean="0">
                <a:latin typeface="Courier New" pitchFamily="49" charset="0"/>
              </a:rPr>
              <a:t>myColor</a:t>
            </a:r>
            <a:r>
              <a:rPr lang="en-US" sz="2000" b="1" dirty="0" smtClean="0">
                <a:latin typeface="Courier New" pitchFamily="49" charset="0"/>
              </a:rPr>
              <a:t> = COLOR;</a:t>
            </a:r>
            <a:br>
              <a:rPr lang="en-US" sz="2000" b="1" dirty="0" smtClean="0">
                <a:latin typeface="Courier New" pitchFamily="49" charset="0"/>
              </a:rPr>
            </a:br>
            <a:r>
              <a:rPr lang="en-US" sz="2000" b="1" dirty="0" smtClean="0">
                <a:latin typeface="Courier New" pitchFamily="49" charset="0"/>
              </a:rPr>
              <a:t>  }</a:t>
            </a:r>
            <a:endParaRPr kumimoji="0" lang="en-US" sz="2000" b="1" i="0" u="none" strike="noStrike" kern="0" cap="none" spc="0" normalizeH="0" baseline="0" noProof="0" dirty="0" smtClean="0">
              <a:ln>
                <a:noFill/>
              </a:ln>
              <a:solidFill>
                <a:schemeClr val="tx1"/>
              </a:solidFill>
              <a:effectLst/>
              <a:uLnTx/>
              <a:uFillTx/>
              <a:latin typeface="Courier New" pitchFamily="49" charset="0"/>
            </a:endParaRPr>
          </a:p>
        </p:txBody>
      </p:sp>
      <p:grpSp>
        <p:nvGrpSpPr>
          <p:cNvPr id="23" name="Group 22"/>
          <p:cNvGrpSpPr/>
          <p:nvPr/>
        </p:nvGrpSpPr>
        <p:grpSpPr>
          <a:xfrm>
            <a:off x="4953000" y="3429000"/>
            <a:ext cx="4038600" cy="1219200"/>
            <a:chOff x="4953000" y="3429000"/>
            <a:chExt cx="4038600" cy="1219200"/>
          </a:xfrm>
        </p:grpSpPr>
        <p:sp>
          <p:nvSpPr>
            <p:cNvPr id="6" name="AutoShape 4"/>
            <p:cNvSpPr>
              <a:spLocks noChangeArrowheads="1"/>
            </p:cNvSpPr>
            <p:nvPr/>
          </p:nvSpPr>
          <p:spPr bwMode="auto">
            <a:xfrm>
              <a:off x="6019800" y="3429000"/>
              <a:ext cx="2971800" cy="1219200"/>
            </a:xfrm>
            <a:prstGeom prst="flowChartProcess">
              <a:avLst/>
            </a:prstGeom>
            <a:solidFill>
              <a:schemeClr val="accent1"/>
            </a:solidFill>
            <a:ln w="9525">
              <a:solidFill>
                <a:schemeClr val="tx1"/>
              </a:solidFill>
              <a:miter lim="800000"/>
              <a:headEnd/>
              <a:tailEnd/>
            </a:ln>
            <a:effectLst/>
          </p:spPr>
          <p:txBody>
            <a:bodyPr wrap="none" anchor="ctr"/>
            <a:lstStyle/>
            <a:p>
              <a:pPr algn="ctr"/>
              <a:r>
                <a:rPr lang="en-US" sz="1600" b="1" dirty="0" smtClean="0">
                  <a:latin typeface="Courier New" pitchFamily="49" charset="0"/>
                </a:rPr>
                <a:t>     </a:t>
              </a:r>
              <a:endParaRPr lang="en-US" sz="1600" b="1" dirty="0">
                <a:latin typeface="Courier New" pitchFamily="49" charset="0"/>
              </a:endParaRPr>
            </a:p>
          </p:txBody>
        </p:sp>
        <p:sp>
          <p:nvSpPr>
            <p:cNvPr id="7" name="AutoShape 5"/>
            <p:cNvSpPr>
              <a:spLocks noChangeArrowheads="1"/>
            </p:cNvSpPr>
            <p:nvPr/>
          </p:nvSpPr>
          <p:spPr bwMode="auto">
            <a:xfrm>
              <a:off x="6476999" y="3505200"/>
              <a:ext cx="533400" cy="304800"/>
            </a:xfrm>
            <a:prstGeom prst="flowChartProcess">
              <a:avLst/>
            </a:prstGeom>
            <a:solidFill>
              <a:schemeClr val="bg1"/>
            </a:solidFill>
            <a:ln w="9525">
              <a:solidFill>
                <a:schemeClr val="tx1"/>
              </a:solidFill>
              <a:miter lim="800000"/>
              <a:headEnd/>
              <a:tailEnd/>
            </a:ln>
            <a:effectLst/>
          </p:spPr>
          <p:txBody>
            <a:bodyPr wrap="none" anchor="ctr"/>
            <a:lstStyle/>
            <a:p>
              <a:pPr algn="ctr"/>
              <a:r>
                <a:rPr lang="en-US" sz="1600" b="1" dirty="0" smtClean="0">
                  <a:latin typeface="Courier New" pitchFamily="49" charset="0"/>
                </a:rPr>
                <a:t>0</a:t>
              </a:r>
              <a:endParaRPr lang="en-US" sz="1600" b="1" dirty="0">
                <a:latin typeface="Courier New" pitchFamily="49" charset="0"/>
              </a:endParaRPr>
            </a:p>
          </p:txBody>
        </p:sp>
        <p:sp>
          <p:nvSpPr>
            <p:cNvPr id="8" name="AutoShape 6"/>
            <p:cNvSpPr>
              <a:spLocks noChangeArrowheads="1"/>
            </p:cNvSpPr>
            <p:nvPr/>
          </p:nvSpPr>
          <p:spPr bwMode="auto">
            <a:xfrm>
              <a:off x="8382000" y="3886200"/>
              <a:ext cx="533400" cy="304800"/>
            </a:xfrm>
            <a:prstGeom prst="flowChartProcess">
              <a:avLst/>
            </a:prstGeom>
            <a:solidFill>
              <a:schemeClr val="bg1"/>
            </a:solidFill>
            <a:ln w="9525">
              <a:solidFill>
                <a:schemeClr val="tx1"/>
              </a:solidFill>
              <a:miter lim="800000"/>
              <a:headEnd/>
              <a:tailEnd/>
            </a:ln>
            <a:effectLst/>
          </p:spPr>
          <p:txBody>
            <a:bodyPr wrap="none" anchor="ctr"/>
            <a:lstStyle/>
            <a:p>
              <a:pPr algn="ctr"/>
              <a:r>
                <a:rPr lang="en-US" sz="1600" b="1" dirty="0">
                  <a:latin typeface="Courier New" pitchFamily="49" charset="0"/>
                </a:rPr>
                <a:t>5</a:t>
              </a:r>
            </a:p>
          </p:txBody>
        </p:sp>
        <p:sp>
          <p:nvSpPr>
            <p:cNvPr id="9" name="Line 7"/>
            <p:cNvSpPr>
              <a:spLocks noChangeShapeType="1"/>
            </p:cNvSpPr>
            <p:nvPr/>
          </p:nvSpPr>
          <p:spPr bwMode="auto">
            <a:xfrm>
              <a:off x="5334000" y="3657600"/>
              <a:ext cx="685800" cy="0"/>
            </a:xfrm>
            <a:prstGeom prst="line">
              <a:avLst/>
            </a:prstGeom>
            <a:noFill/>
            <a:ln w="9525">
              <a:solidFill>
                <a:schemeClr val="tx1"/>
              </a:solidFill>
              <a:round/>
              <a:headEnd/>
              <a:tailEnd type="triangle" w="med" len="med"/>
            </a:ln>
            <a:effectLst/>
          </p:spPr>
          <p:txBody>
            <a:bodyPr/>
            <a:lstStyle/>
            <a:p>
              <a:endParaRPr lang="en-US"/>
            </a:p>
          </p:txBody>
        </p:sp>
        <p:sp>
          <p:nvSpPr>
            <p:cNvPr id="10" name="AutoShape 8"/>
            <p:cNvSpPr>
              <a:spLocks noChangeArrowheads="1"/>
            </p:cNvSpPr>
            <p:nvPr/>
          </p:nvSpPr>
          <p:spPr bwMode="auto">
            <a:xfrm>
              <a:off x="5181600" y="3581400"/>
              <a:ext cx="228600" cy="228600"/>
            </a:xfrm>
            <a:prstGeom prst="flowChartProcess">
              <a:avLst/>
            </a:prstGeom>
            <a:solidFill>
              <a:schemeClr val="accent1"/>
            </a:solidFill>
            <a:ln w="9525">
              <a:solidFill>
                <a:schemeClr val="tx1"/>
              </a:solidFill>
              <a:miter lim="800000"/>
              <a:headEnd/>
              <a:tailEnd/>
            </a:ln>
            <a:effectLst/>
          </p:spPr>
          <p:txBody>
            <a:bodyPr wrap="none" anchor="ctr"/>
            <a:lstStyle/>
            <a:p>
              <a:endParaRPr lang="en-US"/>
            </a:p>
          </p:txBody>
        </p:sp>
        <p:sp>
          <p:nvSpPr>
            <p:cNvPr id="11" name="Text Box 9"/>
            <p:cNvSpPr txBox="1">
              <a:spLocks noChangeArrowheads="1"/>
            </p:cNvSpPr>
            <p:nvPr/>
          </p:nvSpPr>
          <p:spPr bwMode="auto">
            <a:xfrm>
              <a:off x="4953000" y="3810000"/>
              <a:ext cx="801823" cy="307777"/>
            </a:xfrm>
            <a:prstGeom prst="rect">
              <a:avLst/>
            </a:prstGeom>
            <a:noFill/>
            <a:ln w="9525">
              <a:noFill/>
              <a:miter lim="800000"/>
              <a:headEnd/>
              <a:tailEnd/>
            </a:ln>
            <a:effectLst/>
          </p:spPr>
          <p:txBody>
            <a:bodyPr wrap="square">
              <a:spAutoFit/>
            </a:bodyPr>
            <a:lstStyle/>
            <a:p>
              <a:r>
                <a:rPr lang="en-US" sz="1400" b="1" dirty="0" smtClean="0">
                  <a:latin typeface="Courier New" pitchFamily="49" charset="0"/>
                </a:rPr>
                <a:t>drop1</a:t>
              </a:r>
              <a:endParaRPr lang="en-US" sz="1400" b="1" dirty="0">
                <a:latin typeface="Courier New" pitchFamily="49" charset="0"/>
              </a:endParaRPr>
            </a:p>
          </p:txBody>
        </p:sp>
        <p:sp>
          <p:nvSpPr>
            <p:cNvPr id="12" name="AutoShape 5"/>
            <p:cNvSpPr>
              <a:spLocks noChangeArrowheads="1"/>
            </p:cNvSpPr>
            <p:nvPr/>
          </p:nvSpPr>
          <p:spPr bwMode="auto">
            <a:xfrm>
              <a:off x="6477000" y="3883223"/>
              <a:ext cx="533400" cy="304800"/>
            </a:xfrm>
            <a:prstGeom prst="flowChartProcess">
              <a:avLst/>
            </a:prstGeom>
            <a:solidFill>
              <a:schemeClr val="bg1"/>
            </a:solidFill>
            <a:ln w="9525">
              <a:solidFill>
                <a:schemeClr val="tx1"/>
              </a:solidFill>
              <a:miter lim="800000"/>
              <a:headEnd/>
              <a:tailEnd/>
            </a:ln>
            <a:effectLst/>
          </p:spPr>
          <p:txBody>
            <a:bodyPr wrap="none" anchor="ctr"/>
            <a:lstStyle/>
            <a:p>
              <a:pPr algn="ctr"/>
              <a:r>
                <a:rPr lang="en-US" sz="1600" b="1" dirty="0" smtClean="0">
                  <a:latin typeface="Courier New" pitchFamily="49" charset="0"/>
                </a:rPr>
                <a:t>0</a:t>
              </a:r>
              <a:endParaRPr lang="en-US" sz="1600" b="1" dirty="0">
                <a:latin typeface="Courier New" pitchFamily="49" charset="0"/>
              </a:endParaRPr>
            </a:p>
          </p:txBody>
        </p:sp>
        <p:sp>
          <p:nvSpPr>
            <p:cNvPr id="13" name="Text Box 9"/>
            <p:cNvSpPr txBox="1">
              <a:spLocks noChangeArrowheads="1"/>
            </p:cNvSpPr>
            <p:nvPr/>
          </p:nvSpPr>
          <p:spPr bwMode="auto">
            <a:xfrm>
              <a:off x="5867400" y="3505200"/>
              <a:ext cx="609599" cy="307777"/>
            </a:xfrm>
            <a:prstGeom prst="rect">
              <a:avLst/>
            </a:prstGeom>
            <a:noFill/>
            <a:ln w="9525">
              <a:noFill/>
              <a:miter lim="800000"/>
              <a:headEnd/>
              <a:tailEnd/>
            </a:ln>
            <a:effectLst/>
          </p:spPr>
          <p:txBody>
            <a:bodyPr wrap="square">
              <a:spAutoFit/>
            </a:bodyPr>
            <a:lstStyle/>
            <a:p>
              <a:pPr algn="r"/>
              <a:r>
                <a:rPr lang="en-US" sz="1400" b="1" dirty="0" err="1" smtClean="0">
                  <a:latin typeface="Courier New" pitchFamily="49" charset="0"/>
                </a:rPr>
                <a:t>myX</a:t>
              </a:r>
              <a:endParaRPr lang="en-US" sz="1400" b="1" dirty="0">
                <a:latin typeface="Courier New" pitchFamily="49" charset="0"/>
              </a:endParaRPr>
            </a:p>
          </p:txBody>
        </p:sp>
        <p:sp>
          <p:nvSpPr>
            <p:cNvPr id="14" name="Text Box 9"/>
            <p:cNvSpPr txBox="1">
              <a:spLocks noChangeArrowheads="1"/>
            </p:cNvSpPr>
            <p:nvPr/>
          </p:nvSpPr>
          <p:spPr bwMode="auto">
            <a:xfrm>
              <a:off x="5791200" y="3883223"/>
              <a:ext cx="685800" cy="307777"/>
            </a:xfrm>
            <a:prstGeom prst="rect">
              <a:avLst/>
            </a:prstGeom>
            <a:noFill/>
            <a:ln w="9525">
              <a:noFill/>
              <a:miter lim="800000"/>
              <a:headEnd/>
              <a:tailEnd/>
            </a:ln>
            <a:effectLst/>
          </p:spPr>
          <p:txBody>
            <a:bodyPr wrap="square">
              <a:spAutoFit/>
            </a:bodyPr>
            <a:lstStyle/>
            <a:p>
              <a:pPr algn="r"/>
              <a:r>
                <a:rPr lang="en-US" sz="1400" b="1" dirty="0" err="1" smtClean="0">
                  <a:latin typeface="Courier New" pitchFamily="49" charset="0"/>
                </a:rPr>
                <a:t>myY</a:t>
              </a:r>
              <a:endParaRPr lang="en-US" sz="1400" b="1" dirty="0">
                <a:latin typeface="Courier New" pitchFamily="49" charset="0"/>
              </a:endParaRPr>
            </a:p>
          </p:txBody>
        </p:sp>
        <p:sp>
          <p:nvSpPr>
            <p:cNvPr id="15" name="Text Box 9"/>
            <p:cNvSpPr txBox="1">
              <a:spLocks noChangeArrowheads="1"/>
            </p:cNvSpPr>
            <p:nvPr/>
          </p:nvSpPr>
          <p:spPr bwMode="auto">
            <a:xfrm>
              <a:off x="6781800" y="3852446"/>
              <a:ext cx="1600200" cy="307777"/>
            </a:xfrm>
            <a:prstGeom prst="rect">
              <a:avLst/>
            </a:prstGeom>
            <a:noFill/>
            <a:ln w="9525">
              <a:noFill/>
              <a:miter lim="800000"/>
              <a:headEnd/>
              <a:tailEnd/>
            </a:ln>
            <a:effectLst/>
          </p:spPr>
          <p:txBody>
            <a:bodyPr wrap="square">
              <a:spAutoFit/>
            </a:bodyPr>
            <a:lstStyle/>
            <a:p>
              <a:pPr algn="r"/>
              <a:r>
                <a:rPr lang="en-US" sz="1400" b="1" dirty="0" err="1" smtClean="0">
                  <a:latin typeface="Courier New" pitchFamily="49" charset="0"/>
                </a:rPr>
                <a:t>myVelocity</a:t>
              </a:r>
              <a:endParaRPr lang="en-US" sz="1400" b="1" dirty="0">
                <a:latin typeface="Courier New" pitchFamily="49" charset="0"/>
              </a:endParaRPr>
            </a:p>
          </p:txBody>
        </p:sp>
        <p:sp>
          <p:nvSpPr>
            <p:cNvPr id="17" name="AutoShape 6"/>
            <p:cNvSpPr>
              <a:spLocks noChangeArrowheads="1"/>
            </p:cNvSpPr>
            <p:nvPr/>
          </p:nvSpPr>
          <p:spPr bwMode="auto">
            <a:xfrm>
              <a:off x="8382000" y="3538954"/>
              <a:ext cx="533400" cy="304800"/>
            </a:xfrm>
            <a:prstGeom prst="flowChartProcess">
              <a:avLst/>
            </a:prstGeom>
            <a:solidFill>
              <a:schemeClr val="bg1"/>
            </a:solidFill>
            <a:ln w="9525">
              <a:solidFill>
                <a:schemeClr val="tx1"/>
              </a:solidFill>
              <a:miter lim="800000"/>
              <a:headEnd/>
              <a:tailEnd/>
            </a:ln>
            <a:effectLst/>
          </p:spPr>
          <p:txBody>
            <a:bodyPr wrap="none" anchor="ctr"/>
            <a:lstStyle/>
            <a:p>
              <a:pPr algn="ctr"/>
              <a:r>
                <a:rPr lang="en-US" sz="1600" b="1" dirty="0">
                  <a:latin typeface="Courier New" pitchFamily="49" charset="0"/>
                </a:rPr>
                <a:t>5</a:t>
              </a:r>
            </a:p>
          </p:txBody>
        </p:sp>
        <p:sp>
          <p:nvSpPr>
            <p:cNvPr id="18" name="Text Box 9"/>
            <p:cNvSpPr txBox="1">
              <a:spLocks noChangeArrowheads="1"/>
            </p:cNvSpPr>
            <p:nvPr/>
          </p:nvSpPr>
          <p:spPr bwMode="auto">
            <a:xfrm>
              <a:off x="6781800" y="3505200"/>
              <a:ext cx="1600200" cy="307777"/>
            </a:xfrm>
            <a:prstGeom prst="rect">
              <a:avLst/>
            </a:prstGeom>
            <a:noFill/>
            <a:ln w="9525">
              <a:noFill/>
              <a:miter lim="800000"/>
              <a:headEnd/>
              <a:tailEnd/>
            </a:ln>
            <a:effectLst/>
          </p:spPr>
          <p:txBody>
            <a:bodyPr wrap="square">
              <a:spAutoFit/>
            </a:bodyPr>
            <a:lstStyle/>
            <a:p>
              <a:pPr algn="r"/>
              <a:r>
                <a:rPr lang="en-US" sz="1400" b="1" dirty="0" err="1" smtClean="0">
                  <a:latin typeface="Courier New" pitchFamily="49" charset="0"/>
                </a:rPr>
                <a:t>myDiameter</a:t>
              </a:r>
              <a:endParaRPr lang="en-US" sz="1400" b="1" dirty="0">
                <a:latin typeface="Courier New" pitchFamily="49" charset="0"/>
              </a:endParaRPr>
            </a:p>
          </p:txBody>
        </p:sp>
        <p:sp>
          <p:nvSpPr>
            <p:cNvPr id="20" name="AutoShape 6"/>
            <p:cNvSpPr>
              <a:spLocks noChangeArrowheads="1"/>
            </p:cNvSpPr>
            <p:nvPr/>
          </p:nvSpPr>
          <p:spPr bwMode="auto">
            <a:xfrm>
              <a:off x="7162800" y="4267200"/>
              <a:ext cx="1676400" cy="304800"/>
            </a:xfrm>
            <a:prstGeom prst="flowChartProcess">
              <a:avLst/>
            </a:prstGeom>
            <a:solidFill>
              <a:schemeClr val="bg1"/>
            </a:solidFill>
            <a:ln w="9525">
              <a:solidFill>
                <a:schemeClr val="tx1"/>
              </a:solidFill>
              <a:miter lim="800000"/>
              <a:headEnd/>
              <a:tailEnd/>
            </a:ln>
            <a:effectLst/>
          </p:spPr>
          <p:txBody>
            <a:bodyPr wrap="none" anchor="ctr"/>
            <a:lstStyle/>
            <a:p>
              <a:pPr algn="ctr"/>
              <a:r>
                <a:rPr lang="en-US" sz="1600" b="1" dirty="0" smtClean="0">
                  <a:latin typeface="Courier New" pitchFamily="49" charset="0"/>
                </a:rPr>
                <a:t>10,10,200,100</a:t>
              </a:r>
              <a:endParaRPr lang="en-US" sz="1600" b="1" dirty="0">
                <a:latin typeface="Courier New" pitchFamily="49" charset="0"/>
              </a:endParaRPr>
            </a:p>
          </p:txBody>
        </p:sp>
        <p:sp>
          <p:nvSpPr>
            <p:cNvPr id="22" name="Text Box 9"/>
            <p:cNvSpPr txBox="1">
              <a:spLocks noChangeArrowheads="1"/>
            </p:cNvSpPr>
            <p:nvPr/>
          </p:nvSpPr>
          <p:spPr bwMode="auto">
            <a:xfrm>
              <a:off x="5562600" y="4233446"/>
              <a:ext cx="1600200" cy="307777"/>
            </a:xfrm>
            <a:prstGeom prst="rect">
              <a:avLst/>
            </a:prstGeom>
            <a:noFill/>
            <a:ln w="9525">
              <a:noFill/>
              <a:miter lim="800000"/>
              <a:headEnd/>
              <a:tailEnd/>
            </a:ln>
            <a:effectLst/>
          </p:spPr>
          <p:txBody>
            <a:bodyPr wrap="square">
              <a:spAutoFit/>
            </a:bodyPr>
            <a:lstStyle/>
            <a:p>
              <a:pPr algn="r"/>
              <a:r>
                <a:rPr lang="en-US" sz="1400" b="1" dirty="0" err="1" smtClean="0">
                  <a:latin typeface="Courier New" pitchFamily="49" charset="0"/>
                </a:rPr>
                <a:t>myColor</a:t>
              </a:r>
              <a:endParaRPr lang="en-US" sz="1400" b="1" dirty="0">
                <a:latin typeface="Courier New" pitchFamily="49"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8824FEB-92D5-4271-B4CB-A9C71DF789AD}" type="slidenum">
              <a:rPr lang="en-US"/>
              <a:pPr/>
              <a:t>2</a:t>
            </a:fld>
            <a:endParaRPr lang="en-US"/>
          </a:p>
        </p:txBody>
      </p:sp>
      <p:sp>
        <p:nvSpPr>
          <p:cNvPr id="284674" name="Rectangle 2"/>
          <p:cNvSpPr>
            <a:spLocks noGrp="1" noChangeArrowheads="1"/>
          </p:cNvSpPr>
          <p:nvPr>
            <p:ph type="title"/>
          </p:nvPr>
        </p:nvSpPr>
        <p:spPr/>
        <p:txBody>
          <a:bodyPr/>
          <a:lstStyle/>
          <a:p>
            <a:r>
              <a:rPr lang="en-US" dirty="0" smtClean="0"/>
              <a:t>Introduction to Classes</a:t>
            </a:r>
            <a:endParaRPr lang="en-US" dirty="0"/>
          </a:p>
        </p:txBody>
      </p:sp>
      <p:sp>
        <p:nvSpPr>
          <p:cNvPr id="284675" name="Rectangle 3"/>
          <p:cNvSpPr>
            <a:spLocks noGrp="1" noChangeArrowheads="1"/>
          </p:cNvSpPr>
          <p:nvPr>
            <p:ph type="body" idx="1"/>
          </p:nvPr>
        </p:nvSpPr>
        <p:spPr/>
        <p:txBody>
          <a:bodyPr/>
          <a:lstStyle/>
          <a:p>
            <a:r>
              <a:rPr lang="en-US" dirty="0" smtClean="0">
                <a:hlinkClick r:id="" action="ppaction://customshow?id=1&amp;return=true"/>
              </a:rPr>
              <a:t>Example</a:t>
            </a:r>
            <a:endParaRPr lang="en-US" dirty="0" smtClean="0"/>
          </a:p>
          <a:p>
            <a:r>
              <a:rPr lang="en-US" dirty="0" smtClean="0">
                <a:hlinkClick r:id="" action="ppaction://customshow?id=0&amp;return=true"/>
              </a:rPr>
              <a:t>Introduction to Classes</a:t>
            </a:r>
            <a:endParaRPr lang="en-US" dirty="0"/>
          </a:p>
          <a:p>
            <a:pPr lvl="1"/>
            <a:r>
              <a:rPr lang="en-US" dirty="0">
                <a:hlinkClick r:id="" action="ppaction://customshow?id=2&amp;return=true"/>
              </a:rPr>
              <a:t>Using Classes</a:t>
            </a:r>
            <a:endParaRPr lang="en-US" dirty="0"/>
          </a:p>
          <a:p>
            <a:pPr lvl="1"/>
            <a:r>
              <a:rPr lang="en-US" dirty="0">
                <a:hlinkClick r:id="" action="ppaction://customshow?id=3&amp;return=true"/>
              </a:rPr>
              <a:t>Designing Classes</a:t>
            </a:r>
            <a:endParaRPr lang="en-US" dirty="0"/>
          </a:p>
          <a:p>
            <a:pPr lvl="1"/>
            <a:r>
              <a:rPr lang="en-US" dirty="0">
                <a:hlinkClick r:id="" action="ppaction://customshow?id=4&amp;return=true"/>
              </a:rPr>
              <a:t>Implementing </a:t>
            </a:r>
            <a:r>
              <a:rPr lang="en-US" dirty="0" smtClean="0">
                <a:hlinkClick r:id="" action="ppaction://customshow?id=4&amp;return=true"/>
              </a:rPr>
              <a:t>Classes</a:t>
            </a:r>
            <a:endParaRPr lang="en-US" dirty="0" smtClean="0"/>
          </a:p>
          <a:p>
            <a:pPr lvl="1"/>
            <a:r>
              <a:rPr lang="en-US" dirty="0" smtClean="0">
                <a:hlinkClick r:id="" action="ppaction://customshow?id=13&amp;return=true"/>
              </a:rPr>
              <a:t>Further Iterations</a:t>
            </a:r>
            <a:endParaRPr lang="en-US" dirty="0"/>
          </a:p>
          <a:p>
            <a:r>
              <a:rPr lang="en-US" dirty="0">
                <a:hlinkClick r:id="" action="ppaction://customshow?id=5&amp;return=true"/>
              </a:rPr>
              <a:t>Object-Oriented Programming </a:t>
            </a:r>
            <a:r>
              <a:rPr lang="en-US" dirty="0" smtClean="0">
                <a:hlinkClick r:id="" action="ppaction://customshow?id=5&amp;return=true"/>
              </a:rPr>
              <a:t>Languages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963CAD9-D59E-4519-A45A-71C00DAD45D7}" type="slidenum">
              <a:rPr lang="en-US"/>
              <a:pPr/>
              <a:t>20</a:t>
            </a:fld>
            <a:endParaRPr lang="en-US"/>
          </a:p>
        </p:txBody>
      </p:sp>
      <p:sp>
        <p:nvSpPr>
          <p:cNvPr id="322562" name="Rectangle 2"/>
          <p:cNvSpPr>
            <a:spLocks noGrp="1" noChangeArrowheads="1"/>
          </p:cNvSpPr>
          <p:nvPr>
            <p:ph type="title"/>
          </p:nvPr>
        </p:nvSpPr>
        <p:spPr/>
        <p:txBody>
          <a:bodyPr/>
          <a:lstStyle/>
          <a:p>
            <a:r>
              <a:rPr lang="en-US"/>
              <a:t>Constructors as Methods</a:t>
            </a:r>
          </a:p>
        </p:txBody>
      </p:sp>
      <p:sp>
        <p:nvSpPr>
          <p:cNvPr id="322563" name="Rectangle 3"/>
          <p:cNvSpPr>
            <a:spLocks noGrp="1" noChangeArrowheads="1"/>
          </p:cNvSpPr>
          <p:nvPr>
            <p:ph type="body" idx="1"/>
          </p:nvPr>
        </p:nvSpPr>
        <p:spPr/>
        <p:txBody>
          <a:bodyPr/>
          <a:lstStyle/>
          <a:p>
            <a:r>
              <a:rPr lang="en-US" dirty="0"/>
              <a:t>Constructors are like methods except that:</a:t>
            </a:r>
          </a:p>
          <a:p>
            <a:pPr lvl="1"/>
            <a:r>
              <a:rPr lang="en-US" dirty="0"/>
              <a:t>They have no return type</a:t>
            </a:r>
          </a:p>
          <a:p>
            <a:pPr lvl="1"/>
            <a:r>
              <a:rPr lang="en-US" dirty="0"/>
              <a:t>They are given the same name as the class</a:t>
            </a:r>
          </a:p>
          <a:p>
            <a:pPr lvl="1"/>
            <a:r>
              <a:rPr lang="en-US" dirty="0"/>
              <a:t>They are invoked with </a:t>
            </a:r>
            <a:r>
              <a:rPr lang="en-US" b="1" dirty="0">
                <a:latin typeface="Courier New" pitchFamily="49" charset="0"/>
              </a:rPr>
              <a:t>new:</a:t>
            </a:r>
          </a:p>
          <a:p>
            <a:pPr>
              <a:buFont typeface="Arial" charset="0"/>
              <a:buNone/>
            </a:pPr>
            <a:endParaRPr lang="en-US" sz="1000" b="1" dirty="0">
              <a:latin typeface="Courier New" pitchFamily="49" charset="0"/>
            </a:endParaRPr>
          </a:p>
          <a:p>
            <a:pPr>
              <a:buFont typeface="Arial" charset="0"/>
              <a:buNone/>
            </a:pPr>
            <a:r>
              <a:rPr lang="en-US" sz="2000" b="1" dirty="0">
                <a:latin typeface="Courier New" pitchFamily="49" charset="0"/>
              </a:rPr>
              <a:t>		    </a:t>
            </a:r>
            <a:r>
              <a:rPr lang="en-US" sz="2000" b="1" dirty="0" smtClean="0">
                <a:latin typeface="Courier New" pitchFamily="49" charset="0"/>
              </a:rPr>
              <a:t>Drop </a:t>
            </a:r>
            <a:r>
              <a:rPr lang="en-US" sz="2000" b="1" dirty="0" err="1" smtClean="0">
                <a:latin typeface="Courier New" pitchFamily="49" charset="0"/>
              </a:rPr>
              <a:t>drop</a:t>
            </a:r>
            <a:r>
              <a:rPr lang="en-US" sz="2000" b="1" dirty="0" smtClean="0">
                <a:latin typeface="Courier New" pitchFamily="49" charset="0"/>
              </a:rPr>
              <a:t> </a:t>
            </a:r>
            <a:r>
              <a:rPr lang="en-US" sz="2000" b="1" dirty="0">
                <a:latin typeface="Courier New" pitchFamily="49" charset="0"/>
              </a:rPr>
              <a:t>= new </a:t>
            </a:r>
            <a:r>
              <a:rPr lang="en-US" sz="2000" b="1" dirty="0" smtClean="0">
                <a:latin typeface="Courier New" pitchFamily="49" charset="0"/>
              </a:rPr>
              <a:t>Drop();</a:t>
            </a:r>
            <a:endParaRPr lang="en-US" sz="2000" b="1" dirty="0">
              <a:latin typeface="Courier New" pitchFamily="49" charset="0"/>
            </a:endParaRPr>
          </a:p>
          <a:p>
            <a:pPr>
              <a:buFont typeface="Arial" charset="0"/>
              <a:buNone/>
            </a:pPr>
            <a:endParaRPr lang="en-US" sz="1400" dirty="0"/>
          </a:p>
          <a:p>
            <a:r>
              <a:rPr lang="en-US" sz="2800" dirty="0"/>
              <a:t>Constructors initialize instance variables within the limits set by the invariants.</a:t>
            </a:r>
          </a:p>
          <a:p>
            <a:r>
              <a:rPr lang="en-US" sz="2800" dirty="0"/>
              <a:t>Constructor methods are often </a:t>
            </a:r>
            <a:r>
              <a:rPr lang="en-US" sz="2800" i="1" dirty="0"/>
              <a:t>overloaded</a:t>
            </a:r>
            <a:r>
              <a:rPr lang="en-US" sz="2800" dirty="0"/>
              <a:t>.</a:t>
            </a:r>
            <a:endParaRPr lang="en-US" sz="2000" b="1" dirty="0">
              <a:latin typeface="Courier New" pitchFamily="49"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3A22C0F-7782-4A1F-B793-A6FE9C4020F2}" type="slidenum">
              <a:rPr lang="en-US"/>
              <a:pPr/>
              <a:t>21</a:t>
            </a:fld>
            <a:endParaRPr lang="en-US"/>
          </a:p>
        </p:txBody>
      </p:sp>
      <p:sp>
        <p:nvSpPr>
          <p:cNvPr id="175106" name="Rectangle 2"/>
          <p:cNvSpPr>
            <a:spLocks noGrp="1" noChangeArrowheads="1"/>
          </p:cNvSpPr>
          <p:nvPr>
            <p:ph type="title"/>
          </p:nvPr>
        </p:nvSpPr>
        <p:spPr/>
        <p:txBody>
          <a:bodyPr/>
          <a:lstStyle/>
          <a:p>
            <a:r>
              <a:rPr lang="en-US" dirty="0"/>
              <a:t>Class Invariants</a:t>
            </a:r>
          </a:p>
        </p:txBody>
      </p:sp>
      <p:sp>
        <p:nvSpPr>
          <p:cNvPr id="175107" name="Rectangle 3"/>
          <p:cNvSpPr>
            <a:spLocks noGrp="1" noChangeArrowheads="1"/>
          </p:cNvSpPr>
          <p:nvPr>
            <p:ph type="body" idx="1"/>
          </p:nvPr>
        </p:nvSpPr>
        <p:spPr>
          <a:xfrm>
            <a:off x="457200" y="1676400"/>
            <a:ext cx="7924800" cy="4114800"/>
          </a:xfrm>
        </p:spPr>
        <p:txBody>
          <a:bodyPr/>
          <a:lstStyle/>
          <a:p>
            <a:pPr>
              <a:lnSpc>
                <a:spcPct val="90000"/>
              </a:lnSpc>
            </a:pPr>
            <a:r>
              <a:rPr lang="en-US" dirty="0"/>
              <a:t>Objects must maintain the integrity of their internal data</a:t>
            </a:r>
            <a:r>
              <a:rPr lang="en-US" dirty="0" smtClean="0"/>
              <a:t>.</a:t>
            </a:r>
            <a:endParaRPr lang="en-US" dirty="0"/>
          </a:p>
        </p:txBody>
      </p:sp>
      <p:sp>
        <p:nvSpPr>
          <p:cNvPr id="5" name="Text Box 4"/>
          <p:cNvSpPr txBox="1">
            <a:spLocks noChangeArrowheads="1"/>
          </p:cNvSpPr>
          <p:nvPr/>
        </p:nvSpPr>
        <p:spPr bwMode="auto">
          <a:xfrm>
            <a:off x="228600" y="3276600"/>
            <a:ext cx="8763000" cy="3416320"/>
          </a:xfrm>
          <a:prstGeom prst="rect">
            <a:avLst/>
          </a:prstGeom>
          <a:noFill/>
          <a:ln w="9525">
            <a:noFill/>
            <a:miter lim="800000"/>
            <a:headEnd/>
            <a:tailEnd/>
          </a:ln>
          <a:effectLst/>
        </p:spPr>
        <p:txBody>
          <a:bodyPr wrap="square">
            <a:spAutoFit/>
          </a:bodyPr>
          <a:lstStyle/>
          <a:p>
            <a:r>
              <a:rPr lang="en-US" b="1" dirty="0" smtClean="0">
                <a:solidFill>
                  <a:schemeClr val="tx2">
                    <a:lumMod val="50000"/>
                    <a:lumOff val="50000"/>
                  </a:schemeClr>
                </a:solidFill>
                <a:latin typeface="Courier New" pitchFamily="49" charset="0"/>
              </a:rPr>
              <a:t> /**</a:t>
            </a:r>
          </a:p>
          <a:p>
            <a:r>
              <a:rPr lang="en-US" b="1" dirty="0" smtClean="0">
                <a:solidFill>
                  <a:schemeClr val="tx2">
                    <a:lumMod val="50000"/>
                    <a:lumOff val="50000"/>
                  </a:schemeClr>
                </a:solidFill>
                <a:latin typeface="Courier New" pitchFamily="49" charset="0"/>
              </a:rPr>
              <a:t>   * Print a message &amp; stop if the diameter is negative.</a:t>
            </a:r>
          </a:p>
          <a:p>
            <a:r>
              <a:rPr lang="en-US" b="1" dirty="0" smtClean="0">
                <a:solidFill>
                  <a:schemeClr val="tx2">
                    <a:lumMod val="50000"/>
                    <a:lumOff val="50000"/>
                  </a:schemeClr>
                </a:solidFill>
                <a:latin typeface="Courier New" pitchFamily="49" charset="0"/>
              </a:rPr>
              <a:t>   * @</a:t>
            </a:r>
            <a:r>
              <a:rPr lang="en-US" b="1" dirty="0" err="1" smtClean="0">
                <a:solidFill>
                  <a:schemeClr val="tx2">
                    <a:lumMod val="50000"/>
                    <a:lumOff val="50000"/>
                  </a:schemeClr>
                </a:solidFill>
                <a:latin typeface="Courier New" pitchFamily="49" charset="0"/>
              </a:rPr>
              <a:t>param</a:t>
            </a:r>
            <a:r>
              <a:rPr lang="en-US" b="1" dirty="0" smtClean="0">
                <a:solidFill>
                  <a:schemeClr val="tx2">
                    <a:lumMod val="50000"/>
                    <a:lumOff val="50000"/>
                  </a:schemeClr>
                </a:solidFill>
                <a:latin typeface="Courier New" pitchFamily="49" charset="0"/>
              </a:rPr>
              <a:t> diameter the value to check</a:t>
            </a:r>
          </a:p>
          <a:p>
            <a:r>
              <a:rPr lang="en-US" b="1" dirty="0" smtClean="0">
                <a:solidFill>
                  <a:schemeClr val="tx2">
                    <a:lumMod val="50000"/>
                    <a:lumOff val="50000"/>
                  </a:schemeClr>
                </a:solidFill>
                <a:latin typeface="Courier New" pitchFamily="49" charset="0"/>
              </a:rPr>
              <a:t>   * @return verified diameter value</a:t>
            </a:r>
          </a:p>
          <a:p>
            <a:r>
              <a:rPr lang="en-US" b="1" dirty="0" smtClean="0">
                <a:solidFill>
                  <a:schemeClr val="tx2">
                    <a:lumMod val="50000"/>
                    <a:lumOff val="50000"/>
                  </a:schemeClr>
                </a:solidFill>
                <a:latin typeface="Courier New" pitchFamily="49" charset="0"/>
              </a:rPr>
              <a:t>   */</a:t>
            </a:r>
          </a:p>
          <a:p>
            <a:r>
              <a:rPr lang="en-US" b="1" dirty="0" smtClean="0">
                <a:latin typeface="Courier New" pitchFamily="49" charset="0"/>
              </a:rPr>
              <a:t>  private float </a:t>
            </a:r>
            <a:r>
              <a:rPr lang="en-US" b="1" dirty="0" err="1" smtClean="0">
                <a:latin typeface="Courier New" pitchFamily="49" charset="0"/>
              </a:rPr>
              <a:t>checkDiameter</a:t>
            </a:r>
            <a:r>
              <a:rPr lang="en-US" b="1" dirty="0" smtClean="0">
                <a:latin typeface="Courier New" pitchFamily="49" charset="0"/>
              </a:rPr>
              <a:t>(float diameter) {</a:t>
            </a:r>
          </a:p>
          <a:p>
            <a:r>
              <a:rPr lang="en-US" b="1" dirty="0" smtClean="0">
                <a:latin typeface="Courier New" pitchFamily="49" charset="0"/>
              </a:rPr>
              <a:t>    if (diameter &lt; 0) {</a:t>
            </a:r>
          </a:p>
          <a:p>
            <a:r>
              <a:rPr lang="en-US" b="1" dirty="0" smtClean="0">
                <a:latin typeface="Courier New" pitchFamily="49" charset="0"/>
              </a:rPr>
              <a:t>      </a:t>
            </a:r>
            <a:r>
              <a:rPr lang="en-US" b="1" dirty="0" err="1" smtClean="0">
                <a:latin typeface="Courier New" pitchFamily="49" charset="0"/>
              </a:rPr>
              <a:t>println</a:t>
            </a:r>
            <a:r>
              <a:rPr lang="en-US" b="1" dirty="0" smtClean="0">
                <a:latin typeface="Courier New" pitchFamily="49" charset="0"/>
              </a:rPr>
              <a:t>("invalid diameter: " + diameter);</a:t>
            </a:r>
          </a:p>
          <a:p>
            <a:r>
              <a:rPr lang="en-US" b="1" dirty="0" smtClean="0">
                <a:latin typeface="Courier New" pitchFamily="49" charset="0"/>
              </a:rPr>
              <a:t>      stop();</a:t>
            </a:r>
          </a:p>
          <a:p>
            <a:r>
              <a:rPr lang="en-US" b="1" dirty="0" smtClean="0">
                <a:latin typeface="Courier New" pitchFamily="49" charset="0"/>
              </a:rPr>
              <a:t>    }</a:t>
            </a:r>
          </a:p>
          <a:p>
            <a:r>
              <a:rPr lang="en-US" b="1" dirty="0" smtClean="0">
                <a:latin typeface="Courier New" pitchFamily="49" charset="0"/>
              </a:rPr>
              <a:t>    return diameter;</a:t>
            </a:r>
          </a:p>
          <a:p>
            <a:r>
              <a:rPr lang="en-US" b="1" dirty="0" smtClean="0">
                <a:latin typeface="Courier New" pitchFamily="49" charset="0"/>
              </a:rPr>
              <a:t>  }</a:t>
            </a:r>
            <a:endParaRPr lang="en-US" b="1" dirty="0">
              <a:latin typeface="Courier New" pitchFamily="49"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838C4F6-55F9-411A-BAA0-CD46D6ADC8AF}" type="slidenum">
              <a:rPr lang="en-US"/>
              <a:pPr/>
              <a:t>22</a:t>
            </a:fld>
            <a:endParaRPr lang="en-US"/>
          </a:p>
        </p:txBody>
      </p:sp>
      <p:sp>
        <p:nvSpPr>
          <p:cNvPr id="171010" name="Rectangle 2"/>
          <p:cNvSpPr>
            <a:spLocks noGrp="1" noChangeArrowheads="1"/>
          </p:cNvSpPr>
          <p:nvPr>
            <p:ph type="title"/>
          </p:nvPr>
        </p:nvSpPr>
        <p:spPr/>
        <p:txBody>
          <a:bodyPr/>
          <a:lstStyle/>
          <a:p>
            <a:r>
              <a:rPr lang="en-US" dirty="0" smtClean="0"/>
              <a:t>Explicit-Value Constructor</a:t>
            </a:r>
            <a:endParaRPr lang="en-US" dirty="0"/>
          </a:p>
        </p:txBody>
      </p:sp>
      <p:sp>
        <p:nvSpPr>
          <p:cNvPr id="5" name="Rectangle 3"/>
          <p:cNvSpPr txBox="1">
            <a:spLocks noChangeArrowheads="1"/>
          </p:cNvSpPr>
          <p:nvPr/>
        </p:nvSpPr>
        <p:spPr bwMode="auto">
          <a:xfrm>
            <a:off x="304800" y="1524000"/>
            <a:ext cx="883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
                <a:schemeClr val="tx1"/>
              </a:buClr>
              <a:buSzPct val="75000"/>
              <a:tabLst/>
              <a:defRPr/>
            </a:pPr>
            <a:r>
              <a:rPr kumimoji="0" lang="en-US" sz="2400" i="0" u="none" strike="noStrike" kern="0" cap="none" spc="0" normalizeH="0" baseline="0" noProof="0" dirty="0" smtClean="0">
                <a:ln>
                  <a:noFill/>
                </a:ln>
                <a:solidFill>
                  <a:schemeClr val="tx1"/>
                </a:solidFill>
                <a:effectLst/>
                <a:uLnTx/>
                <a:uFillTx/>
                <a:latin typeface="Arial Unicode MS" pitchFamily="34" charset="-128"/>
                <a:ea typeface="Arial Unicode MS" pitchFamily="34" charset="-128"/>
                <a:cs typeface="Arial Unicode MS" pitchFamily="34" charset="-128"/>
              </a:rPr>
              <a:t>External View:</a:t>
            </a:r>
          </a:p>
          <a:p>
            <a:pPr marL="342900" marR="0" lvl="0" indent="-342900" algn="l" defTabSz="914400" rtl="0" eaLnBrk="1" fontAlgn="base" latinLnBrk="0" hangingPunct="1">
              <a:lnSpc>
                <a:spcPct val="90000"/>
              </a:lnSpc>
              <a:spcBef>
                <a:spcPct val="20000"/>
              </a:spcBef>
              <a:spcAft>
                <a:spcPct val="0"/>
              </a:spcAft>
              <a:buClr>
                <a:schemeClr val="tx1"/>
              </a:buClr>
              <a:buSzPct val="75000"/>
              <a:tabLst/>
              <a:defRPr/>
            </a:pPr>
            <a:endParaRPr lang="en-US" sz="500" b="1" kern="0" dirty="0" smtClean="0">
              <a:latin typeface="Courier New" pitchFamily="49" charset="0"/>
            </a:endParaRPr>
          </a:p>
          <a:p>
            <a:pPr marL="342900" marR="0" lvl="0" indent="-342900" algn="l" defTabSz="914400" rtl="0" eaLnBrk="1" fontAlgn="base" latinLnBrk="0" hangingPunct="1">
              <a:lnSpc>
                <a:spcPct val="90000"/>
              </a:lnSpc>
              <a:spcBef>
                <a:spcPct val="20000"/>
              </a:spcBef>
              <a:spcAft>
                <a:spcPct val="0"/>
              </a:spcAft>
              <a:buClr>
                <a:schemeClr val="tx1"/>
              </a:buClr>
              <a:buSzPct val="75000"/>
              <a:tabLst/>
              <a:defRPr/>
            </a:pPr>
            <a:r>
              <a:rPr kumimoji="0" lang="en-US" b="1" i="0" u="none" strike="noStrike" kern="0" cap="none" spc="0" normalizeH="0" baseline="0" noProof="0" dirty="0" smtClean="0">
                <a:ln>
                  <a:noFill/>
                </a:ln>
                <a:solidFill>
                  <a:schemeClr val="tx1"/>
                </a:solidFill>
                <a:effectLst/>
                <a:uLnTx/>
                <a:uFillTx/>
                <a:latin typeface="Courier New" pitchFamily="49" charset="0"/>
              </a:rPr>
              <a:t>Drop drop1 = new Drop(25, 50, 10, 3);</a:t>
            </a:r>
          </a:p>
          <a:p>
            <a:pPr marL="342900" marR="0" lvl="0" indent="-342900" algn="l" defTabSz="914400" rtl="0" eaLnBrk="1" fontAlgn="base" latinLnBrk="0" hangingPunct="1">
              <a:lnSpc>
                <a:spcPct val="90000"/>
              </a:lnSpc>
              <a:spcBef>
                <a:spcPct val="20000"/>
              </a:spcBef>
              <a:spcAft>
                <a:spcPct val="0"/>
              </a:spcAft>
              <a:buClr>
                <a:schemeClr val="tx1"/>
              </a:buClr>
              <a:buSzPct val="75000"/>
              <a:tabLst/>
              <a:defRPr/>
            </a:pPr>
            <a:endParaRPr lang="en-US" sz="1400" b="1" kern="0" dirty="0" smtClean="0">
              <a:latin typeface="Courier New" pitchFamily="49" charset="0"/>
            </a:endParaRPr>
          </a:p>
          <a:p>
            <a:pPr marL="342900" indent="-342900" eaLnBrk="1" hangingPunct="1">
              <a:lnSpc>
                <a:spcPct val="90000"/>
              </a:lnSpc>
              <a:spcBef>
                <a:spcPct val="20000"/>
              </a:spcBef>
              <a:buClr>
                <a:schemeClr val="tx1"/>
              </a:buClr>
              <a:buSzPct val="75000"/>
            </a:pPr>
            <a:r>
              <a:rPr lang="en-US" sz="2400" kern="0" dirty="0" smtClean="0">
                <a:latin typeface="Arial Unicode MS" pitchFamily="34" charset="-128"/>
                <a:ea typeface="Arial Unicode MS" pitchFamily="34" charset="-128"/>
                <a:cs typeface="Arial Unicode MS" pitchFamily="34" charset="-128"/>
              </a:rPr>
              <a:t>Internal View:</a:t>
            </a:r>
          </a:p>
          <a:p>
            <a:pPr marL="342900" indent="-342900" eaLnBrk="1" hangingPunct="1">
              <a:lnSpc>
                <a:spcPct val="90000"/>
              </a:lnSpc>
              <a:spcBef>
                <a:spcPct val="20000"/>
              </a:spcBef>
              <a:buClr>
                <a:schemeClr val="tx1"/>
              </a:buClr>
              <a:buSzPct val="75000"/>
            </a:pPr>
            <a:endParaRPr lang="en-US" sz="500" kern="0" dirty="0" smtClean="0">
              <a:latin typeface="Arial Unicode MS" pitchFamily="34" charset="-128"/>
              <a:ea typeface="Arial Unicode MS" pitchFamily="34" charset="-128"/>
              <a:cs typeface="Arial Unicode MS" pitchFamily="34" charset="-128"/>
            </a:endParaRPr>
          </a:p>
          <a:p>
            <a:r>
              <a:rPr lang="en-US" b="1" dirty="0" smtClean="0">
                <a:solidFill>
                  <a:schemeClr val="tx2">
                    <a:lumMod val="50000"/>
                    <a:lumOff val="50000"/>
                  </a:schemeClr>
                </a:solidFill>
                <a:latin typeface="Courier New" pitchFamily="49" charset="0"/>
              </a:rPr>
              <a:t>/**</a:t>
            </a:r>
          </a:p>
          <a:p>
            <a:r>
              <a:rPr lang="en-US" b="1" dirty="0" smtClean="0">
                <a:solidFill>
                  <a:schemeClr val="tx2">
                    <a:lumMod val="50000"/>
                    <a:lumOff val="50000"/>
                  </a:schemeClr>
                </a:solidFill>
                <a:latin typeface="Courier New" pitchFamily="49" charset="0"/>
              </a:rPr>
              <a:t> * Construct a new Drop</a:t>
            </a:r>
          </a:p>
          <a:p>
            <a:r>
              <a:rPr lang="en-US" b="1" dirty="0" smtClean="0">
                <a:solidFill>
                  <a:schemeClr val="tx2">
                    <a:lumMod val="50000"/>
                    <a:lumOff val="50000"/>
                  </a:schemeClr>
                </a:solidFill>
                <a:latin typeface="Courier New" pitchFamily="49" charset="0"/>
              </a:rPr>
              <a:t> * @</a:t>
            </a:r>
            <a:r>
              <a:rPr lang="en-US" b="1" dirty="0" err="1" smtClean="0">
                <a:solidFill>
                  <a:schemeClr val="tx2">
                    <a:lumMod val="50000"/>
                    <a:lumOff val="50000"/>
                  </a:schemeClr>
                </a:solidFill>
                <a:latin typeface="Courier New" pitchFamily="49" charset="0"/>
              </a:rPr>
              <a:t>param</a:t>
            </a:r>
            <a:r>
              <a:rPr lang="en-US" b="1" dirty="0" smtClean="0">
                <a:solidFill>
                  <a:schemeClr val="tx2">
                    <a:lumMod val="50000"/>
                    <a:lumOff val="50000"/>
                  </a:schemeClr>
                </a:solidFill>
                <a:latin typeface="Courier New" pitchFamily="49" charset="0"/>
              </a:rPr>
              <a:t> x the x-coordinate</a:t>
            </a:r>
          </a:p>
          <a:p>
            <a:r>
              <a:rPr lang="en-US" b="1" dirty="0" smtClean="0">
                <a:solidFill>
                  <a:schemeClr val="tx2">
                    <a:lumMod val="50000"/>
                    <a:lumOff val="50000"/>
                  </a:schemeClr>
                </a:solidFill>
                <a:latin typeface="Courier New" pitchFamily="49" charset="0"/>
              </a:rPr>
              <a:t> * @</a:t>
            </a:r>
            <a:r>
              <a:rPr lang="en-US" b="1" dirty="0" err="1" smtClean="0">
                <a:solidFill>
                  <a:schemeClr val="tx2">
                    <a:lumMod val="50000"/>
                    <a:lumOff val="50000"/>
                  </a:schemeClr>
                </a:solidFill>
                <a:latin typeface="Courier New" pitchFamily="49" charset="0"/>
              </a:rPr>
              <a:t>param</a:t>
            </a:r>
            <a:r>
              <a:rPr lang="en-US" b="1" dirty="0" smtClean="0">
                <a:solidFill>
                  <a:schemeClr val="tx2">
                    <a:lumMod val="50000"/>
                    <a:lumOff val="50000"/>
                  </a:schemeClr>
                </a:solidFill>
                <a:latin typeface="Courier New" pitchFamily="49" charset="0"/>
              </a:rPr>
              <a:t> y the y-coordinate</a:t>
            </a:r>
          </a:p>
          <a:p>
            <a:r>
              <a:rPr lang="en-US" b="1" dirty="0" smtClean="0">
                <a:solidFill>
                  <a:schemeClr val="tx2">
                    <a:lumMod val="50000"/>
                    <a:lumOff val="50000"/>
                  </a:schemeClr>
                </a:solidFill>
                <a:latin typeface="Courier New" pitchFamily="49" charset="0"/>
              </a:rPr>
              <a:t> * @</a:t>
            </a:r>
            <a:r>
              <a:rPr lang="en-US" b="1" dirty="0" err="1" smtClean="0">
                <a:solidFill>
                  <a:schemeClr val="tx2">
                    <a:lumMod val="50000"/>
                    <a:lumOff val="50000"/>
                  </a:schemeClr>
                </a:solidFill>
                <a:latin typeface="Courier New" pitchFamily="49" charset="0"/>
              </a:rPr>
              <a:t>param</a:t>
            </a:r>
            <a:r>
              <a:rPr lang="en-US" b="1" dirty="0" smtClean="0">
                <a:solidFill>
                  <a:schemeClr val="tx2">
                    <a:lumMod val="50000"/>
                    <a:lumOff val="50000"/>
                  </a:schemeClr>
                </a:solidFill>
                <a:latin typeface="Courier New" pitchFamily="49" charset="0"/>
              </a:rPr>
              <a:t> diameter the non-negative diameter</a:t>
            </a:r>
          </a:p>
          <a:p>
            <a:r>
              <a:rPr lang="en-US" b="1" dirty="0" smtClean="0">
                <a:solidFill>
                  <a:schemeClr val="tx2">
                    <a:lumMod val="50000"/>
                    <a:lumOff val="50000"/>
                  </a:schemeClr>
                </a:solidFill>
                <a:latin typeface="Courier New" pitchFamily="49" charset="0"/>
              </a:rPr>
              <a:t> * @</a:t>
            </a:r>
            <a:r>
              <a:rPr lang="en-US" b="1" dirty="0" err="1" smtClean="0">
                <a:solidFill>
                  <a:schemeClr val="tx2">
                    <a:lumMod val="50000"/>
                    <a:lumOff val="50000"/>
                  </a:schemeClr>
                </a:solidFill>
                <a:latin typeface="Courier New" pitchFamily="49" charset="0"/>
              </a:rPr>
              <a:t>param</a:t>
            </a:r>
            <a:r>
              <a:rPr lang="en-US" b="1" dirty="0" smtClean="0">
                <a:solidFill>
                  <a:schemeClr val="tx2">
                    <a:lumMod val="50000"/>
                    <a:lumOff val="50000"/>
                  </a:schemeClr>
                </a:solidFill>
                <a:latin typeface="Courier New" pitchFamily="49" charset="0"/>
              </a:rPr>
              <a:t> velocity the falling speed</a:t>
            </a:r>
          </a:p>
          <a:p>
            <a:r>
              <a:rPr lang="en-US" b="1" dirty="0" smtClean="0">
                <a:solidFill>
                  <a:schemeClr val="tx2">
                    <a:lumMod val="50000"/>
                    <a:lumOff val="50000"/>
                  </a:schemeClr>
                </a:solidFill>
                <a:latin typeface="Courier New" pitchFamily="49" charset="0"/>
              </a:rPr>
              <a:t> */</a:t>
            </a:r>
          </a:p>
          <a:p>
            <a:r>
              <a:rPr lang="en-US" b="1" dirty="0" smtClean="0">
                <a:latin typeface="Courier New" pitchFamily="49" charset="0"/>
              </a:rPr>
              <a:t>public Drop(float x, float y, float diameter, float velocity) {</a:t>
            </a:r>
          </a:p>
          <a:p>
            <a:r>
              <a:rPr lang="en-US" b="1" dirty="0" smtClean="0">
                <a:latin typeface="Courier New" pitchFamily="49" charset="0"/>
              </a:rPr>
              <a:t>    </a:t>
            </a:r>
            <a:r>
              <a:rPr lang="en-US" b="1" dirty="0" err="1" smtClean="0">
                <a:latin typeface="Courier New" pitchFamily="49" charset="0"/>
              </a:rPr>
              <a:t>myX</a:t>
            </a:r>
            <a:r>
              <a:rPr lang="en-US" b="1" dirty="0" smtClean="0">
                <a:latin typeface="Courier New" pitchFamily="49" charset="0"/>
              </a:rPr>
              <a:t> = x;</a:t>
            </a:r>
          </a:p>
          <a:p>
            <a:r>
              <a:rPr lang="en-US" b="1" dirty="0" smtClean="0">
                <a:latin typeface="Courier New" pitchFamily="49" charset="0"/>
              </a:rPr>
              <a:t>    </a:t>
            </a:r>
            <a:r>
              <a:rPr lang="en-US" b="1" dirty="0" err="1" smtClean="0">
                <a:latin typeface="Courier New" pitchFamily="49" charset="0"/>
              </a:rPr>
              <a:t>myY</a:t>
            </a:r>
            <a:r>
              <a:rPr lang="en-US" b="1" dirty="0" smtClean="0">
                <a:latin typeface="Courier New" pitchFamily="49" charset="0"/>
              </a:rPr>
              <a:t> = y;</a:t>
            </a:r>
          </a:p>
          <a:p>
            <a:r>
              <a:rPr lang="en-US" b="1" dirty="0" smtClean="0">
                <a:latin typeface="Courier New" pitchFamily="49" charset="0"/>
              </a:rPr>
              <a:t>    </a:t>
            </a:r>
            <a:r>
              <a:rPr lang="en-US" b="1" dirty="0" err="1" smtClean="0">
                <a:latin typeface="Courier New" pitchFamily="49" charset="0"/>
              </a:rPr>
              <a:t>myDiameter</a:t>
            </a:r>
            <a:r>
              <a:rPr lang="en-US" b="1" dirty="0" smtClean="0">
                <a:latin typeface="Courier New" pitchFamily="49" charset="0"/>
              </a:rPr>
              <a:t> = </a:t>
            </a:r>
            <a:r>
              <a:rPr lang="en-US" b="1" dirty="0" err="1" smtClean="0">
                <a:latin typeface="Courier New" pitchFamily="49" charset="0"/>
              </a:rPr>
              <a:t>checkDiameter</a:t>
            </a:r>
            <a:r>
              <a:rPr lang="en-US" b="1" dirty="0" smtClean="0">
                <a:latin typeface="Courier New" pitchFamily="49" charset="0"/>
              </a:rPr>
              <a:t>(diameter);</a:t>
            </a:r>
          </a:p>
          <a:p>
            <a:r>
              <a:rPr lang="en-US" b="1" dirty="0" smtClean="0">
                <a:latin typeface="Courier New" pitchFamily="49" charset="0"/>
              </a:rPr>
              <a:t>    </a:t>
            </a:r>
            <a:r>
              <a:rPr lang="en-US" b="1" dirty="0" err="1" smtClean="0">
                <a:latin typeface="Courier New" pitchFamily="49" charset="0"/>
              </a:rPr>
              <a:t>myVelocity</a:t>
            </a:r>
            <a:r>
              <a:rPr lang="en-US" b="1" dirty="0" smtClean="0">
                <a:latin typeface="Courier New" pitchFamily="49" charset="0"/>
              </a:rPr>
              <a:t> = velocity;</a:t>
            </a:r>
          </a:p>
          <a:p>
            <a:r>
              <a:rPr lang="en-US" b="1" dirty="0" smtClean="0">
                <a:latin typeface="Courier New" pitchFamily="49" charset="0"/>
              </a:rPr>
              <a:t>    </a:t>
            </a:r>
            <a:r>
              <a:rPr lang="en-US" b="1" dirty="0" err="1" smtClean="0">
                <a:latin typeface="Courier New" pitchFamily="49" charset="0"/>
              </a:rPr>
              <a:t>myColor</a:t>
            </a:r>
            <a:r>
              <a:rPr lang="en-US" b="1" dirty="0" smtClean="0">
                <a:latin typeface="Courier New" pitchFamily="49" charset="0"/>
              </a:rPr>
              <a:t> = COLOR;</a:t>
            </a:r>
          </a:p>
          <a:p>
            <a:r>
              <a:rPr lang="en-US" b="1" dirty="0" smtClean="0">
                <a:latin typeface="Courier New" pitchFamily="49" charset="0"/>
              </a:rPr>
              <a:t>}</a:t>
            </a:r>
          </a:p>
          <a:p>
            <a:pPr marL="342900" indent="-342900" eaLnBrk="1" hangingPunct="1">
              <a:lnSpc>
                <a:spcPct val="90000"/>
              </a:lnSpc>
              <a:spcBef>
                <a:spcPct val="20000"/>
              </a:spcBef>
              <a:buClr>
                <a:schemeClr val="tx1"/>
              </a:buClr>
              <a:buSzPct val="75000"/>
            </a:pPr>
            <a:endParaRPr lang="en-US" sz="2800" kern="0" dirty="0" smtClean="0">
              <a:latin typeface="Arial Unicode MS" pitchFamily="34" charset="-128"/>
              <a:ea typeface="Arial Unicode MS" pitchFamily="34" charset="-128"/>
              <a:cs typeface="Arial Unicode MS" pitchFamily="34" charset="-128"/>
            </a:endParaRPr>
          </a:p>
          <a:p>
            <a:pPr marL="342900" marR="0" lvl="0" indent="-342900" algn="l" defTabSz="914400" rtl="0" eaLnBrk="1" fontAlgn="base" latinLnBrk="0" hangingPunct="1">
              <a:lnSpc>
                <a:spcPct val="90000"/>
              </a:lnSpc>
              <a:spcBef>
                <a:spcPct val="20000"/>
              </a:spcBef>
              <a:spcAft>
                <a:spcPct val="0"/>
              </a:spcAft>
              <a:buClr>
                <a:schemeClr val="tx1"/>
              </a:buClr>
              <a:buSzPct val="75000"/>
              <a:tabLst/>
              <a:defRPr/>
            </a:pPr>
            <a:endParaRPr kumimoji="0" lang="en-US" sz="2000" b="1" i="0" u="none" strike="noStrike" kern="0" cap="none" spc="0" normalizeH="0" baseline="0" noProof="0" dirty="0" smtClean="0">
              <a:ln>
                <a:noFill/>
              </a:ln>
              <a:solidFill>
                <a:schemeClr val="tx1"/>
              </a:solidFill>
              <a:effectLst/>
              <a:uLnTx/>
              <a:uFillTx/>
              <a:latin typeface="Courier New" pitchFamily="49" charset="0"/>
            </a:endParaRPr>
          </a:p>
        </p:txBody>
      </p:sp>
      <p:grpSp>
        <p:nvGrpSpPr>
          <p:cNvPr id="31" name="Group 30"/>
          <p:cNvGrpSpPr/>
          <p:nvPr/>
        </p:nvGrpSpPr>
        <p:grpSpPr>
          <a:xfrm>
            <a:off x="4953000" y="2743200"/>
            <a:ext cx="4038600" cy="1219200"/>
            <a:chOff x="4953000" y="2971800"/>
            <a:chExt cx="4038600" cy="1219200"/>
          </a:xfrm>
        </p:grpSpPr>
        <p:sp>
          <p:nvSpPr>
            <p:cNvPr id="17" name="AutoShape 4"/>
            <p:cNvSpPr>
              <a:spLocks noChangeArrowheads="1"/>
            </p:cNvSpPr>
            <p:nvPr/>
          </p:nvSpPr>
          <p:spPr bwMode="auto">
            <a:xfrm>
              <a:off x="6019800" y="2971800"/>
              <a:ext cx="2971800" cy="1219200"/>
            </a:xfrm>
            <a:prstGeom prst="flowChartProcess">
              <a:avLst/>
            </a:prstGeom>
            <a:solidFill>
              <a:schemeClr val="accent1"/>
            </a:solidFill>
            <a:ln w="9525">
              <a:solidFill>
                <a:schemeClr val="tx1"/>
              </a:solidFill>
              <a:miter lim="800000"/>
              <a:headEnd/>
              <a:tailEnd/>
            </a:ln>
            <a:effectLst/>
          </p:spPr>
          <p:txBody>
            <a:bodyPr wrap="none" anchor="ctr"/>
            <a:lstStyle/>
            <a:p>
              <a:pPr algn="ctr"/>
              <a:r>
                <a:rPr lang="en-US" sz="1600" b="1" dirty="0" smtClean="0">
                  <a:latin typeface="Courier New" pitchFamily="49" charset="0"/>
                </a:rPr>
                <a:t>     </a:t>
              </a:r>
              <a:endParaRPr lang="en-US" sz="1600" b="1" dirty="0">
                <a:latin typeface="Courier New" pitchFamily="49" charset="0"/>
              </a:endParaRPr>
            </a:p>
          </p:txBody>
        </p:sp>
        <p:sp>
          <p:nvSpPr>
            <p:cNvPr id="18" name="AutoShape 5"/>
            <p:cNvSpPr>
              <a:spLocks noChangeArrowheads="1"/>
            </p:cNvSpPr>
            <p:nvPr/>
          </p:nvSpPr>
          <p:spPr bwMode="auto">
            <a:xfrm>
              <a:off x="6476999" y="3048000"/>
              <a:ext cx="533400" cy="304800"/>
            </a:xfrm>
            <a:prstGeom prst="flowChartProcess">
              <a:avLst/>
            </a:prstGeom>
            <a:solidFill>
              <a:schemeClr val="bg1"/>
            </a:solidFill>
            <a:ln w="9525">
              <a:solidFill>
                <a:schemeClr val="tx1"/>
              </a:solidFill>
              <a:miter lim="800000"/>
              <a:headEnd/>
              <a:tailEnd/>
            </a:ln>
            <a:effectLst/>
          </p:spPr>
          <p:txBody>
            <a:bodyPr wrap="none" anchor="ctr"/>
            <a:lstStyle/>
            <a:p>
              <a:pPr algn="ctr"/>
              <a:r>
                <a:rPr lang="en-US" sz="1600" b="1" dirty="0" smtClean="0">
                  <a:latin typeface="Courier New" pitchFamily="49" charset="0"/>
                </a:rPr>
                <a:t>25</a:t>
              </a:r>
              <a:endParaRPr lang="en-US" sz="1600" b="1" dirty="0">
                <a:latin typeface="Courier New" pitchFamily="49" charset="0"/>
              </a:endParaRPr>
            </a:p>
          </p:txBody>
        </p:sp>
        <p:sp>
          <p:nvSpPr>
            <p:cNvPr id="19" name="AutoShape 6"/>
            <p:cNvSpPr>
              <a:spLocks noChangeArrowheads="1"/>
            </p:cNvSpPr>
            <p:nvPr/>
          </p:nvSpPr>
          <p:spPr bwMode="auto">
            <a:xfrm>
              <a:off x="8382000" y="3429000"/>
              <a:ext cx="533400" cy="304800"/>
            </a:xfrm>
            <a:prstGeom prst="flowChartProcess">
              <a:avLst/>
            </a:prstGeom>
            <a:solidFill>
              <a:schemeClr val="bg1"/>
            </a:solidFill>
            <a:ln w="9525">
              <a:solidFill>
                <a:schemeClr val="tx1"/>
              </a:solidFill>
              <a:miter lim="800000"/>
              <a:headEnd/>
              <a:tailEnd/>
            </a:ln>
            <a:effectLst/>
          </p:spPr>
          <p:txBody>
            <a:bodyPr wrap="none" anchor="ctr"/>
            <a:lstStyle/>
            <a:p>
              <a:pPr algn="ctr"/>
              <a:r>
                <a:rPr lang="en-US" sz="1600" b="1" dirty="0" smtClean="0">
                  <a:latin typeface="Courier New" pitchFamily="49" charset="0"/>
                </a:rPr>
                <a:t>3</a:t>
              </a:r>
              <a:endParaRPr lang="en-US" sz="1600" b="1" dirty="0">
                <a:latin typeface="Courier New" pitchFamily="49" charset="0"/>
              </a:endParaRPr>
            </a:p>
          </p:txBody>
        </p:sp>
        <p:sp>
          <p:nvSpPr>
            <p:cNvPr id="20" name="Line 7"/>
            <p:cNvSpPr>
              <a:spLocks noChangeShapeType="1"/>
            </p:cNvSpPr>
            <p:nvPr/>
          </p:nvSpPr>
          <p:spPr bwMode="auto">
            <a:xfrm>
              <a:off x="5334000" y="3200400"/>
              <a:ext cx="685800" cy="0"/>
            </a:xfrm>
            <a:prstGeom prst="line">
              <a:avLst/>
            </a:prstGeom>
            <a:noFill/>
            <a:ln w="9525">
              <a:solidFill>
                <a:schemeClr val="tx1"/>
              </a:solidFill>
              <a:round/>
              <a:headEnd/>
              <a:tailEnd type="triangle" w="med" len="med"/>
            </a:ln>
            <a:effectLst/>
          </p:spPr>
          <p:txBody>
            <a:bodyPr/>
            <a:lstStyle/>
            <a:p>
              <a:endParaRPr lang="en-US"/>
            </a:p>
          </p:txBody>
        </p:sp>
        <p:sp>
          <p:nvSpPr>
            <p:cNvPr id="21" name="AutoShape 8"/>
            <p:cNvSpPr>
              <a:spLocks noChangeArrowheads="1"/>
            </p:cNvSpPr>
            <p:nvPr/>
          </p:nvSpPr>
          <p:spPr bwMode="auto">
            <a:xfrm>
              <a:off x="5181600" y="3124200"/>
              <a:ext cx="228600" cy="228600"/>
            </a:xfrm>
            <a:prstGeom prst="flowChartProcess">
              <a:avLst/>
            </a:prstGeom>
            <a:solidFill>
              <a:schemeClr val="accent1"/>
            </a:solidFill>
            <a:ln w="9525">
              <a:solidFill>
                <a:schemeClr val="tx1"/>
              </a:solidFill>
              <a:miter lim="800000"/>
              <a:headEnd/>
              <a:tailEnd/>
            </a:ln>
            <a:effectLst/>
          </p:spPr>
          <p:txBody>
            <a:bodyPr wrap="none" anchor="ctr"/>
            <a:lstStyle/>
            <a:p>
              <a:endParaRPr lang="en-US"/>
            </a:p>
          </p:txBody>
        </p:sp>
        <p:sp>
          <p:nvSpPr>
            <p:cNvPr id="22" name="Text Box 9"/>
            <p:cNvSpPr txBox="1">
              <a:spLocks noChangeArrowheads="1"/>
            </p:cNvSpPr>
            <p:nvPr/>
          </p:nvSpPr>
          <p:spPr bwMode="auto">
            <a:xfrm>
              <a:off x="4953000" y="3352800"/>
              <a:ext cx="801823" cy="307777"/>
            </a:xfrm>
            <a:prstGeom prst="rect">
              <a:avLst/>
            </a:prstGeom>
            <a:noFill/>
            <a:ln w="9525">
              <a:noFill/>
              <a:miter lim="800000"/>
              <a:headEnd/>
              <a:tailEnd/>
            </a:ln>
            <a:effectLst/>
          </p:spPr>
          <p:txBody>
            <a:bodyPr wrap="square">
              <a:spAutoFit/>
            </a:bodyPr>
            <a:lstStyle/>
            <a:p>
              <a:r>
                <a:rPr lang="en-US" sz="1400" b="1" dirty="0" smtClean="0">
                  <a:latin typeface="Courier New" pitchFamily="49" charset="0"/>
                </a:rPr>
                <a:t>drop1</a:t>
              </a:r>
              <a:endParaRPr lang="en-US" sz="1400" b="1" dirty="0">
                <a:latin typeface="Courier New" pitchFamily="49" charset="0"/>
              </a:endParaRPr>
            </a:p>
          </p:txBody>
        </p:sp>
        <p:sp>
          <p:nvSpPr>
            <p:cNvPr id="23" name="AutoShape 5"/>
            <p:cNvSpPr>
              <a:spLocks noChangeArrowheads="1"/>
            </p:cNvSpPr>
            <p:nvPr/>
          </p:nvSpPr>
          <p:spPr bwMode="auto">
            <a:xfrm>
              <a:off x="6477000" y="3426023"/>
              <a:ext cx="533400" cy="304800"/>
            </a:xfrm>
            <a:prstGeom prst="flowChartProcess">
              <a:avLst/>
            </a:prstGeom>
            <a:solidFill>
              <a:schemeClr val="bg1"/>
            </a:solidFill>
            <a:ln w="9525">
              <a:solidFill>
                <a:schemeClr val="tx1"/>
              </a:solidFill>
              <a:miter lim="800000"/>
              <a:headEnd/>
              <a:tailEnd/>
            </a:ln>
            <a:effectLst/>
          </p:spPr>
          <p:txBody>
            <a:bodyPr wrap="none" anchor="ctr"/>
            <a:lstStyle/>
            <a:p>
              <a:pPr algn="ctr"/>
              <a:r>
                <a:rPr lang="en-US" sz="1600" b="1" dirty="0" smtClean="0">
                  <a:latin typeface="Courier New" pitchFamily="49" charset="0"/>
                </a:rPr>
                <a:t>50</a:t>
              </a:r>
              <a:endParaRPr lang="en-US" sz="1600" b="1" dirty="0">
                <a:latin typeface="Courier New" pitchFamily="49" charset="0"/>
              </a:endParaRPr>
            </a:p>
          </p:txBody>
        </p:sp>
        <p:sp>
          <p:nvSpPr>
            <p:cNvPr id="24" name="Text Box 9"/>
            <p:cNvSpPr txBox="1">
              <a:spLocks noChangeArrowheads="1"/>
            </p:cNvSpPr>
            <p:nvPr/>
          </p:nvSpPr>
          <p:spPr bwMode="auto">
            <a:xfrm>
              <a:off x="5867400" y="3048000"/>
              <a:ext cx="609599" cy="307777"/>
            </a:xfrm>
            <a:prstGeom prst="rect">
              <a:avLst/>
            </a:prstGeom>
            <a:noFill/>
            <a:ln w="9525">
              <a:noFill/>
              <a:miter lim="800000"/>
              <a:headEnd/>
              <a:tailEnd/>
            </a:ln>
            <a:effectLst/>
          </p:spPr>
          <p:txBody>
            <a:bodyPr wrap="square">
              <a:spAutoFit/>
            </a:bodyPr>
            <a:lstStyle/>
            <a:p>
              <a:pPr algn="r"/>
              <a:r>
                <a:rPr lang="en-US" sz="1400" b="1" dirty="0" err="1" smtClean="0">
                  <a:latin typeface="Courier New" pitchFamily="49" charset="0"/>
                </a:rPr>
                <a:t>myX</a:t>
              </a:r>
              <a:endParaRPr lang="en-US" sz="1400" b="1" dirty="0">
                <a:latin typeface="Courier New" pitchFamily="49" charset="0"/>
              </a:endParaRPr>
            </a:p>
          </p:txBody>
        </p:sp>
        <p:sp>
          <p:nvSpPr>
            <p:cNvPr id="25" name="Text Box 9"/>
            <p:cNvSpPr txBox="1">
              <a:spLocks noChangeArrowheads="1"/>
            </p:cNvSpPr>
            <p:nvPr/>
          </p:nvSpPr>
          <p:spPr bwMode="auto">
            <a:xfrm>
              <a:off x="5791200" y="3426023"/>
              <a:ext cx="685800" cy="307777"/>
            </a:xfrm>
            <a:prstGeom prst="rect">
              <a:avLst/>
            </a:prstGeom>
            <a:noFill/>
            <a:ln w="9525">
              <a:noFill/>
              <a:miter lim="800000"/>
              <a:headEnd/>
              <a:tailEnd/>
            </a:ln>
            <a:effectLst/>
          </p:spPr>
          <p:txBody>
            <a:bodyPr wrap="square">
              <a:spAutoFit/>
            </a:bodyPr>
            <a:lstStyle/>
            <a:p>
              <a:pPr algn="r"/>
              <a:r>
                <a:rPr lang="en-US" sz="1400" b="1" dirty="0" err="1" smtClean="0">
                  <a:latin typeface="Courier New" pitchFamily="49" charset="0"/>
                </a:rPr>
                <a:t>myY</a:t>
              </a:r>
              <a:endParaRPr lang="en-US" sz="1400" b="1" dirty="0">
                <a:latin typeface="Courier New" pitchFamily="49" charset="0"/>
              </a:endParaRPr>
            </a:p>
          </p:txBody>
        </p:sp>
        <p:sp>
          <p:nvSpPr>
            <p:cNvPr id="26" name="Text Box 9"/>
            <p:cNvSpPr txBox="1">
              <a:spLocks noChangeArrowheads="1"/>
            </p:cNvSpPr>
            <p:nvPr/>
          </p:nvSpPr>
          <p:spPr bwMode="auto">
            <a:xfrm>
              <a:off x="6781800" y="3395246"/>
              <a:ext cx="1600200" cy="307777"/>
            </a:xfrm>
            <a:prstGeom prst="rect">
              <a:avLst/>
            </a:prstGeom>
            <a:noFill/>
            <a:ln w="9525">
              <a:noFill/>
              <a:miter lim="800000"/>
              <a:headEnd/>
              <a:tailEnd/>
            </a:ln>
            <a:effectLst/>
          </p:spPr>
          <p:txBody>
            <a:bodyPr wrap="square">
              <a:spAutoFit/>
            </a:bodyPr>
            <a:lstStyle/>
            <a:p>
              <a:pPr algn="r"/>
              <a:r>
                <a:rPr lang="en-US" sz="1400" b="1" dirty="0" err="1" smtClean="0">
                  <a:latin typeface="Courier New" pitchFamily="49" charset="0"/>
                </a:rPr>
                <a:t>myVelocity</a:t>
              </a:r>
              <a:endParaRPr lang="en-US" sz="1400" b="1" dirty="0">
                <a:latin typeface="Courier New" pitchFamily="49" charset="0"/>
              </a:endParaRPr>
            </a:p>
          </p:txBody>
        </p:sp>
        <p:sp>
          <p:nvSpPr>
            <p:cNvPr id="27" name="AutoShape 6"/>
            <p:cNvSpPr>
              <a:spLocks noChangeArrowheads="1"/>
            </p:cNvSpPr>
            <p:nvPr/>
          </p:nvSpPr>
          <p:spPr bwMode="auto">
            <a:xfrm>
              <a:off x="8382000" y="3081754"/>
              <a:ext cx="533400" cy="304800"/>
            </a:xfrm>
            <a:prstGeom prst="flowChartProcess">
              <a:avLst/>
            </a:prstGeom>
            <a:solidFill>
              <a:schemeClr val="bg1"/>
            </a:solidFill>
            <a:ln w="9525">
              <a:solidFill>
                <a:schemeClr val="tx1"/>
              </a:solidFill>
              <a:miter lim="800000"/>
              <a:headEnd/>
              <a:tailEnd/>
            </a:ln>
            <a:effectLst/>
          </p:spPr>
          <p:txBody>
            <a:bodyPr wrap="none" anchor="ctr"/>
            <a:lstStyle/>
            <a:p>
              <a:pPr algn="ctr"/>
              <a:r>
                <a:rPr lang="en-US" sz="1600" b="1" dirty="0" smtClean="0">
                  <a:latin typeface="Courier New" pitchFamily="49" charset="0"/>
                </a:rPr>
                <a:t>10</a:t>
              </a:r>
              <a:endParaRPr lang="en-US" sz="1600" b="1" dirty="0">
                <a:latin typeface="Courier New" pitchFamily="49" charset="0"/>
              </a:endParaRPr>
            </a:p>
          </p:txBody>
        </p:sp>
        <p:sp>
          <p:nvSpPr>
            <p:cNvPr id="28" name="Text Box 9"/>
            <p:cNvSpPr txBox="1">
              <a:spLocks noChangeArrowheads="1"/>
            </p:cNvSpPr>
            <p:nvPr/>
          </p:nvSpPr>
          <p:spPr bwMode="auto">
            <a:xfrm>
              <a:off x="6781800" y="3048000"/>
              <a:ext cx="1600200" cy="307777"/>
            </a:xfrm>
            <a:prstGeom prst="rect">
              <a:avLst/>
            </a:prstGeom>
            <a:noFill/>
            <a:ln w="9525">
              <a:noFill/>
              <a:miter lim="800000"/>
              <a:headEnd/>
              <a:tailEnd/>
            </a:ln>
            <a:effectLst/>
          </p:spPr>
          <p:txBody>
            <a:bodyPr wrap="square">
              <a:spAutoFit/>
            </a:bodyPr>
            <a:lstStyle/>
            <a:p>
              <a:pPr algn="r"/>
              <a:r>
                <a:rPr lang="en-US" sz="1400" b="1" dirty="0" err="1" smtClean="0">
                  <a:latin typeface="Courier New" pitchFamily="49" charset="0"/>
                </a:rPr>
                <a:t>myDiameter</a:t>
              </a:r>
              <a:endParaRPr lang="en-US" sz="1400" b="1" dirty="0">
                <a:latin typeface="Courier New" pitchFamily="49" charset="0"/>
              </a:endParaRPr>
            </a:p>
          </p:txBody>
        </p:sp>
        <p:sp>
          <p:nvSpPr>
            <p:cNvPr id="29" name="AutoShape 6"/>
            <p:cNvSpPr>
              <a:spLocks noChangeArrowheads="1"/>
            </p:cNvSpPr>
            <p:nvPr/>
          </p:nvSpPr>
          <p:spPr bwMode="auto">
            <a:xfrm>
              <a:off x="7162800" y="3810000"/>
              <a:ext cx="1676400" cy="304800"/>
            </a:xfrm>
            <a:prstGeom prst="flowChartProcess">
              <a:avLst/>
            </a:prstGeom>
            <a:solidFill>
              <a:schemeClr val="bg1"/>
            </a:solidFill>
            <a:ln w="9525">
              <a:solidFill>
                <a:schemeClr val="tx1"/>
              </a:solidFill>
              <a:miter lim="800000"/>
              <a:headEnd/>
              <a:tailEnd/>
            </a:ln>
            <a:effectLst/>
          </p:spPr>
          <p:txBody>
            <a:bodyPr wrap="none" anchor="ctr"/>
            <a:lstStyle/>
            <a:p>
              <a:pPr algn="ctr"/>
              <a:r>
                <a:rPr lang="en-US" sz="1600" b="1" dirty="0" smtClean="0">
                  <a:latin typeface="Courier New" pitchFamily="49" charset="0"/>
                </a:rPr>
                <a:t>10,10,200,100</a:t>
              </a:r>
              <a:endParaRPr lang="en-US" sz="1600" b="1" dirty="0">
                <a:latin typeface="Courier New" pitchFamily="49" charset="0"/>
              </a:endParaRPr>
            </a:p>
          </p:txBody>
        </p:sp>
        <p:sp>
          <p:nvSpPr>
            <p:cNvPr id="30" name="Text Box 9"/>
            <p:cNvSpPr txBox="1">
              <a:spLocks noChangeArrowheads="1"/>
            </p:cNvSpPr>
            <p:nvPr/>
          </p:nvSpPr>
          <p:spPr bwMode="auto">
            <a:xfrm>
              <a:off x="5562600" y="3776246"/>
              <a:ext cx="1600200" cy="307777"/>
            </a:xfrm>
            <a:prstGeom prst="rect">
              <a:avLst/>
            </a:prstGeom>
            <a:noFill/>
            <a:ln w="9525">
              <a:noFill/>
              <a:miter lim="800000"/>
              <a:headEnd/>
              <a:tailEnd/>
            </a:ln>
            <a:effectLst/>
          </p:spPr>
          <p:txBody>
            <a:bodyPr wrap="square">
              <a:spAutoFit/>
            </a:bodyPr>
            <a:lstStyle/>
            <a:p>
              <a:pPr algn="r"/>
              <a:r>
                <a:rPr lang="en-US" sz="1400" b="1" dirty="0" err="1" smtClean="0">
                  <a:latin typeface="Courier New" pitchFamily="49" charset="0"/>
                </a:rPr>
                <a:t>myColor</a:t>
              </a:r>
              <a:endParaRPr lang="en-US" sz="1400" b="1" dirty="0">
                <a:latin typeface="Courier New" pitchFamily="49"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A7EB52CB-7C9B-4AB8-9198-AD19ECBA2899}" type="slidenum">
              <a:rPr lang="en-US"/>
              <a:pPr/>
              <a:t>23</a:t>
            </a:fld>
            <a:endParaRPr lang="en-US"/>
          </a:p>
        </p:txBody>
      </p:sp>
      <p:sp>
        <p:nvSpPr>
          <p:cNvPr id="185346" name="Rectangle 2"/>
          <p:cNvSpPr>
            <a:spLocks noGrp="1" noChangeArrowheads="1"/>
          </p:cNvSpPr>
          <p:nvPr>
            <p:ph type="title"/>
          </p:nvPr>
        </p:nvSpPr>
        <p:spPr/>
        <p:txBody>
          <a:bodyPr/>
          <a:lstStyle/>
          <a:p>
            <a:r>
              <a:rPr lang="en-US"/>
              <a:t>Accessor Methods</a:t>
            </a:r>
          </a:p>
        </p:txBody>
      </p:sp>
      <p:sp>
        <p:nvSpPr>
          <p:cNvPr id="185348" name="Text Box 4"/>
          <p:cNvSpPr txBox="1">
            <a:spLocks noChangeArrowheads="1"/>
          </p:cNvSpPr>
          <p:nvPr/>
        </p:nvSpPr>
        <p:spPr bwMode="auto">
          <a:xfrm>
            <a:off x="304800" y="1447800"/>
            <a:ext cx="3640740" cy="5016758"/>
          </a:xfrm>
          <a:prstGeom prst="rect">
            <a:avLst/>
          </a:prstGeom>
          <a:noFill/>
          <a:ln w="9525">
            <a:noFill/>
            <a:miter lim="800000"/>
            <a:headEnd/>
            <a:tailEnd/>
          </a:ln>
          <a:effectLst/>
        </p:spPr>
        <p:txBody>
          <a:bodyPr wrap="none">
            <a:spAutoFit/>
          </a:bodyPr>
          <a:lstStyle/>
          <a:p>
            <a:r>
              <a:rPr lang="en-US" sz="1600" b="1" dirty="0" smtClean="0">
                <a:solidFill>
                  <a:schemeClr val="tx2">
                    <a:lumMod val="50000"/>
                    <a:lumOff val="50000"/>
                  </a:schemeClr>
                </a:solidFill>
                <a:latin typeface="Courier New" pitchFamily="49" charset="0"/>
              </a:rPr>
              <a:t>/**</a:t>
            </a:r>
          </a:p>
          <a:p>
            <a:r>
              <a:rPr lang="en-US" sz="1600" b="1" dirty="0" smtClean="0">
                <a:solidFill>
                  <a:schemeClr val="tx2">
                    <a:lumMod val="50000"/>
                    <a:lumOff val="50000"/>
                  </a:schemeClr>
                </a:solidFill>
                <a:latin typeface="Courier New" pitchFamily="49" charset="0"/>
              </a:rPr>
              <a:t> * @return my x coordinate</a:t>
            </a:r>
          </a:p>
          <a:p>
            <a:r>
              <a:rPr lang="en-US" sz="1600" b="1" dirty="0" smtClean="0">
                <a:solidFill>
                  <a:schemeClr val="tx2">
                    <a:lumMod val="50000"/>
                    <a:lumOff val="50000"/>
                  </a:schemeClr>
                </a:solidFill>
                <a:latin typeface="Courier New" pitchFamily="49" charset="0"/>
              </a:rPr>
              <a:t> */</a:t>
            </a:r>
          </a:p>
          <a:p>
            <a:r>
              <a:rPr lang="en-US" sz="1600" b="1" dirty="0" smtClean="0">
                <a:latin typeface="Courier New" pitchFamily="49" charset="0"/>
              </a:rPr>
              <a:t>public float </a:t>
            </a:r>
            <a:r>
              <a:rPr lang="en-US" sz="1600" b="1" dirty="0" err="1" smtClean="0">
                <a:latin typeface="Courier New" pitchFamily="49" charset="0"/>
              </a:rPr>
              <a:t>getX</a:t>
            </a:r>
            <a:r>
              <a:rPr lang="en-US" sz="1600" b="1" dirty="0" smtClean="0">
                <a:latin typeface="Courier New" pitchFamily="49" charset="0"/>
              </a:rPr>
              <a:t>() {</a:t>
            </a:r>
          </a:p>
          <a:p>
            <a:r>
              <a:rPr lang="en-US" sz="1600" b="1" dirty="0" smtClean="0">
                <a:latin typeface="Courier New" pitchFamily="49" charset="0"/>
              </a:rPr>
              <a:t>    return </a:t>
            </a:r>
            <a:r>
              <a:rPr lang="en-US" sz="1600" b="1" dirty="0" err="1" smtClean="0">
                <a:latin typeface="Courier New" pitchFamily="49" charset="0"/>
              </a:rPr>
              <a:t>myX</a:t>
            </a:r>
            <a:r>
              <a:rPr lang="en-US" sz="1600" b="1" dirty="0" smtClean="0">
                <a:latin typeface="Courier New" pitchFamily="49" charset="0"/>
              </a:rPr>
              <a:t>;</a:t>
            </a:r>
          </a:p>
          <a:p>
            <a:r>
              <a:rPr lang="en-US" sz="1600" b="1" dirty="0" smtClean="0">
                <a:latin typeface="Courier New" pitchFamily="49" charset="0"/>
              </a:rPr>
              <a:t>  }</a:t>
            </a:r>
          </a:p>
          <a:p>
            <a:endParaRPr lang="en-US" sz="1600" b="1" dirty="0" smtClean="0">
              <a:latin typeface="Courier New" pitchFamily="49" charset="0"/>
            </a:endParaRPr>
          </a:p>
          <a:p>
            <a:r>
              <a:rPr lang="en-US" sz="1600" b="1" dirty="0" smtClean="0">
                <a:solidFill>
                  <a:schemeClr val="tx2">
                    <a:lumMod val="50000"/>
                    <a:lumOff val="50000"/>
                  </a:schemeClr>
                </a:solidFill>
                <a:latin typeface="Courier New" pitchFamily="49" charset="0"/>
              </a:rPr>
              <a:t>/**</a:t>
            </a:r>
          </a:p>
          <a:p>
            <a:r>
              <a:rPr lang="en-US" sz="1600" b="1" dirty="0" smtClean="0">
                <a:solidFill>
                  <a:schemeClr val="tx2">
                    <a:lumMod val="50000"/>
                    <a:lumOff val="50000"/>
                  </a:schemeClr>
                </a:solidFill>
                <a:latin typeface="Courier New" pitchFamily="49" charset="0"/>
              </a:rPr>
              <a:t> * @return my y coordinate</a:t>
            </a:r>
          </a:p>
          <a:p>
            <a:r>
              <a:rPr lang="en-US" sz="1600" b="1" dirty="0" smtClean="0">
                <a:solidFill>
                  <a:schemeClr val="tx2">
                    <a:lumMod val="50000"/>
                    <a:lumOff val="50000"/>
                  </a:schemeClr>
                </a:solidFill>
                <a:latin typeface="Courier New" pitchFamily="49" charset="0"/>
              </a:rPr>
              <a:t> */</a:t>
            </a:r>
          </a:p>
          <a:p>
            <a:r>
              <a:rPr lang="en-US" sz="1600" b="1" dirty="0" smtClean="0">
                <a:latin typeface="Courier New" pitchFamily="49" charset="0"/>
              </a:rPr>
              <a:t>public float </a:t>
            </a:r>
            <a:r>
              <a:rPr lang="en-US" sz="1600" b="1" dirty="0" err="1" smtClean="0">
                <a:latin typeface="Courier New" pitchFamily="49" charset="0"/>
              </a:rPr>
              <a:t>getY</a:t>
            </a:r>
            <a:r>
              <a:rPr lang="en-US" sz="1600" b="1" dirty="0" smtClean="0">
                <a:latin typeface="Courier New" pitchFamily="49" charset="0"/>
              </a:rPr>
              <a:t>() {</a:t>
            </a:r>
          </a:p>
          <a:p>
            <a:r>
              <a:rPr lang="en-US" sz="1600" b="1" dirty="0" smtClean="0">
                <a:latin typeface="Courier New" pitchFamily="49" charset="0"/>
              </a:rPr>
              <a:t>    return </a:t>
            </a:r>
            <a:r>
              <a:rPr lang="en-US" sz="1600" b="1" dirty="0" err="1" smtClean="0">
                <a:latin typeface="Courier New" pitchFamily="49" charset="0"/>
              </a:rPr>
              <a:t>myY</a:t>
            </a:r>
            <a:r>
              <a:rPr lang="en-US" sz="1600" b="1" dirty="0" smtClean="0">
                <a:latin typeface="Courier New" pitchFamily="49" charset="0"/>
              </a:rPr>
              <a:t>;</a:t>
            </a:r>
          </a:p>
          <a:p>
            <a:r>
              <a:rPr lang="en-US" sz="1600" b="1" dirty="0" smtClean="0">
                <a:latin typeface="Courier New" pitchFamily="49" charset="0"/>
              </a:rPr>
              <a:t>  }</a:t>
            </a:r>
          </a:p>
          <a:p>
            <a:endParaRPr lang="en-US" sz="1600" b="1" dirty="0" smtClean="0">
              <a:solidFill>
                <a:schemeClr val="tx2">
                  <a:lumMod val="50000"/>
                  <a:lumOff val="50000"/>
                </a:schemeClr>
              </a:solidFill>
              <a:latin typeface="Courier New" pitchFamily="49" charset="0"/>
            </a:endParaRPr>
          </a:p>
          <a:p>
            <a:r>
              <a:rPr lang="en-US" sz="1600" b="1" dirty="0" smtClean="0">
                <a:solidFill>
                  <a:schemeClr val="tx2">
                    <a:lumMod val="50000"/>
                    <a:lumOff val="50000"/>
                  </a:schemeClr>
                </a:solidFill>
                <a:latin typeface="Courier New" pitchFamily="49" charset="0"/>
              </a:rPr>
              <a:t>/**</a:t>
            </a:r>
          </a:p>
          <a:p>
            <a:r>
              <a:rPr lang="en-US" sz="1600" b="1" dirty="0" smtClean="0">
                <a:solidFill>
                  <a:schemeClr val="tx2">
                    <a:lumMod val="50000"/>
                    <a:lumOff val="50000"/>
                  </a:schemeClr>
                </a:solidFill>
                <a:latin typeface="Courier New" pitchFamily="49" charset="0"/>
              </a:rPr>
              <a:t> * @return my diameter</a:t>
            </a:r>
          </a:p>
          <a:p>
            <a:r>
              <a:rPr lang="en-US" sz="1600" b="1" dirty="0" smtClean="0">
                <a:solidFill>
                  <a:schemeClr val="tx2">
                    <a:lumMod val="50000"/>
                    <a:lumOff val="50000"/>
                  </a:schemeClr>
                </a:solidFill>
                <a:latin typeface="Courier New" pitchFamily="49" charset="0"/>
              </a:rPr>
              <a:t> */</a:t>
            </a:r>
          </a:p>
          <a:p>
            <a:r>
              <a:rPr lang="en-US" sz="1600" b="1" dirty="0" smtClean="0">
                <a:latin typeface="Courier New" pitchFamily="49" charset="0"/>
              </a:rPr>
              <a:t>public float </a:t>
            </a:r>
            <a:r>
              <a:rPr lang="en-US" sz="1600" b="1" dirty="0" err="1" smtClean="0">
                <a:latin typeface="Courier New" pitchFamily="49" charset="0"/>
              </a:rPr>
              <a:t>getDiameter</a:t>
            </a:r>
            <a:r>
              <a:rPr lang="en-US" sz="1600" b="1" dirty="0" smtClean="0">
                <a:latin typeface="Courier New" pitchFamily="49" charset="0"/>
              </a:rPr>
              <a:t>() {</a:t>
            </a:r>
          </a:p>
          <a:p>
            <a:r>
              <a:rPr lang="en-US" sz="1600" b="1" dirty="0" smtClean="0">
                <a:latin typeface="Courier New" pitchFamily="49" charset="0"/>
              </a:rPr>
              <a:t>    return </a:t>
            </a:r>
            <a:r>
              <a:rPr lang="en-US" sz="1600" b="1" dirty="0" err="1" smtClean="0">
                <a:latin typeface="Courier New" pitchFamily="49" charset="0"/>
              </a:rPr>
              <a:t>myDiameter</a:t>
            </a:r>
            <a:r>
              <a:rPr lang="en-US" sz="1600" b="1" dirty="0" smtClean="0">
                <a:latin typeface="Courier New" pitchFamily="49" charset="0"/>
              </a:rPr>
              <a:t>;</a:t>
            </a:r>
          </a:p>
          <a:p>
            <a:r>
              <a:rPr lang="en-US" sz="1600" b="1" dirty="0" smtClean="0">
                <a:latin typeface="Courier New" pitchFamily="49" charset="0"/>
              </a:rPr>
              <a:t>  }</a:t>
            </a:r>
            <a:endParaRPr lang="en-US" sz="1600" b="1" dirty="0">
              <a:latin typeface="Courier New" pitchFamily="49"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30D9FBC-24E3-4047-A881-F8E15595CD5E}" type="slidenum">
              <a:rPr lang="en-US"/>
              <a:pPr/>
              <a:t>24</a:t>
            </a:fld>
            <a:endParaRPr lang="en-US"/>
          </a:p>
        </p:txBody>
      </p:sp>
      <p:sp>
        <p:nvSpPr>
          <p:cNvPr id="189443" name="Text Box 3"/>
          <p:cNvSpPr txBox="1">
            <a:spLocks noChangeArrowheads="1"/>
          </p:cNvSpPr>
          <p:nvPr/>
        </p:nvSpPr>
        <p:spPr bwMode="auto">
          <a:xfrm>
            <a:off x="304800" y="1544638"/>
            <a:ext cx="8153400" cy="3539430"/>
          </a:xfrm>
          <a:prstGeom prst="rect">
            <a:avLst/>
          </a:prstGeom>
          <a:noFill/>
          <a:ln w="9525">
            <a:noFill/>
            <a:miter lim="800000"/>
            <a:headEnd/>
            <a:tailEnd/>
          </a:ln>
          <a:effectLst/>
        </p:spPr>
        <p:txBody>
          <a:bodyPr wrap="square">
            <a:spAutoFit/>
          </a:bodyPr>
          <a:lstStyle/>
          <a:p>
            <a:r>
              <a:rPr lang="en-US" sz="1600" b="1" dirty="0" smtClean="0">
                <a:solidFill>
                  <a:schemeClr val="tx2">
                    <a:lumMod val="50000"/>
                    <a:lumOff val="50000"/>
                  </a:schemeClr>
                </a:solidFill>
                <a:latin typeface="Courier New" pitchFamily="49" charset="0"/>
              </a:rPr>
              <a:t> /**</a:t>
            </a:r>
          </a:p>
          <a:p>
            <a:r>
              <a:rPr lang="en-US" sz="1600" b="1" dirty="0" smtClean="0">
                <a:solidFill>
                  <a:schemeClr val="tx2">
                    <a:lumMod val="50000"/>
                    <a:lumOff val="50000"/>
                  </a:schemeClr>
                </a:solidFill>
                <a:latin typeface="Courier New" pitchFamily="49" charset="0"/>
              </a:rPr>
              <a:t>  * Change my y position based on my drop velocity</a:t>
            </a:r>
          </a:p>
          <a:p>
            <a:r>
              <a:rPr lang="en-US" sz="1600" b="1" dirty="0" smtClean="0">
                <a:solidFill>
                  <a:schemeClr val="tx2">
                    <a:lumMod val="50000"/>
                    <a:lumOff val="50000"/>
                  </a:schemeClr>
                </a:solidFill>
                <a:latin typeface="Courier New" pitchFamily="49" charset="0"/>
              </a:rPr>
              <a:t>  */</a:t>
            </a:r>
          </a:p>
          <a:p>
            <a:r>
              <a:rPr lang="en-US" sz="1600" b="1" dirty="0" smtClean="0">
                <a:latin typeface="Courier New" pitchFamily="49" charset="0"/>
              </a:rPr>
              <a:t> public void move() {</a:t>
            </a:r>
          </a:p>
          <a:p>
            <a:r>
              <a:rPr lang="en-US" sz="1600" b="1" dirty="0" smtClean="0">
                <a:latin typeface="Courier New" pitchFamily="49" charset="0"/>
              </a:rPr>
              <a:t>    </a:t>
            </a:r>
            <a:r>
              <a:rPr lang="en-US" sz="1600" b="1" dirty="0" err="1" smtClean="0">
                <a:latin typeface="Courier New" pitchFamily="49" charset="0"/>
              </a:rPr>
              <a:t>myY</a:t>
            </a:r>
            <a:r>
              <a:rPr lang="en-US" sz="1600" b="1" dirty="0" smtClean="0">
                <a:latin typeface="Courier New" pitchFamily="49" charset="0"/>
              </a:rPr>
              <a:t> += </a:t>
            </a:r>
            <a:r>
              <a:rPr lang="en-US" sz="1600" b="1" dirty="0" err="1" smtClean="0">
                <a:latin typeface="Courier New" pitchFamily="49" charset="0"/>
              </a:rPr>
              <a:t>myVelocity</a:t>
            </a:r>
            <a:r>
              <a:rPr lang="en-US" sz="1600" b="1" dirty="0" smtClean="0">
                <a:latin typeface="Courier New" pitchFamily="49" charset="0"/>
              </a:rPr>
              <a:t>;</a:t>
            </a:r>
          </a:p>
          <a:p>
            <a:r>
              <a:rPr lang="en-US" sz="1600" b="1" dirty="0" smtClean="0">
                <a:latin typeface="Courier New" pitchFamily="49" charset="0"/>
              </a:rPr>
              <a:t> }</a:t>
            </a:r>
          </a:p>
          <a:p>
            <a:endParaRPr lang="en-US" sz="1600" b="1" dirty="0" smtClean="0">
              <a:solidFill>
                <a:schemeClr val="tx2">
                  <a:lumMod val="50000"/>
                  <a:lumOff val="50000"/>
                </a:schemeClr>
              </a:solidFill>
              <a:latin typeface="Courier New" pitchFamily="49" charset="0"/>
            </a:endParaRPr>
          </a:p>
          <a:p>
            <a:r>
              <a:rPr lang="en-US" sz="1600" b="1" dirty="0" smtClean="0">
                <a:solidFill>
                  <a:schemeClr val="tx2">
                    <a:lumMod val="50000"/>
                    <a:lumOff val="50000"/>
                  </a:schemeClr>
                </a:solidFill>
                <a:latin typeface="Courier New" pitchFamily="49" charset="0"/>
              </a:rPr>
              <a:t> /**</a:t>
            </a:r>
          </a:p>
          <a:p>
            <a:r>
              <a:rPr lang="en-US" sz="1600" b="1" dirty="0" smtClean="0">
                <a:solidFill>
                  <a:schemeClr val="tx2">
                    <a:lumMod val="50000"/>
                    <a:lumOff val="50000"/>
                  </a:schemeClr>
                </a:solidFill>
                <a:latin typeface="Courier New" pitchFamily="49" charset="0"/>
              </a:rPr>
              <a:t>  * Set a new diameter value</a:t>
            </a:r>
          </a:p>
          <a:p>
            <a:r>
              <a:rPr lang="en-US" sz="1600" b="1" dirty="0" smtClean="0">
                <a:solidFill>
                  <a:schemeClr val="tx2">
                    <a:lumMod val="50000"/>
                    <a:lumOff val="50000"/>
                  </a:schemeClr>
                </a:solidFill>
                <a:latin typeface="Courier New" pitchFamily="49" charset="0"/>
              </a:rPr>
              <a:t>  * @</a:t>
            </a:r>
            <a:r>
              <a:rPr lang="en-US" sz="1600" b="1" dirty="0" err="1" smtClean="0">
                <a:solidFill>
                  <a:schemeClr val="tx2">
                    <a:lumMod val="50000"/>
                    <a:lumOff val="50000"/>
                  </a:schemeClr>
                </a:solidFill>
                <a:latin typeface="Courier New" pitchFamily="49" charset="0"/>
              </a:rPr>
              <a:t>param</a:t>
            </a:r>
            <a:r>
              <a:rPr lang="en-US" sz="1600" b="1" dirty="0" smtClean="0">
                <a:solidFill>
                  <a:schemeClr val="tx2">
                    <a:lumMod val="50000"/>
                    <a:lumOff val="50000"/>
                  </a:schemeClr>
                </a:solidFill>
                <a:latin typeface="Courier New" pitchFamily="49" charset="0"/>
              </a:rPr>
              <a:t> diameter non-negative diameter value</a:t>
            </a:r>
          </a:p>
          <a:p>
            <a:r>
              <a:rPr lang="en-US" sz="1600" b="1" dirty="0" smtClean="0">
                <a:solidFill>
                  <a:schemeClr val="tx2">
                    <a:lumMod val="50000"/>
                    <a:lumOff val="50000"/>
                  </a:schemeClr>
                </a:solidFill>
                <a:latin typeface="Courier New" pitchFamily="49" charset="0"/>
              </a:rPr>
              <a:t>  */</a:t>
            </a:r>
          </a:p>
          <a:p>
            <a:r>
              <a:rPr lang="en-US" sz="1600" b="1" dirty="0" smtClean="0">
                <a:latin typeface="Courier New" pitchFamily="49" charset="0"/>
              </a:rPr>
              <a:t> public void </a:t>
            </a:r>
            <a:r>
              <a:rPr lang="en-US" sz="1600" b="1" dirty="0" err="1" smtClean="0">
                <a:latin typeface="Courier New" pitchFamily="49" charset="0"/>
              </a:rPr>
              <a:t>setDiameter</a:t>
            </a:r>
            <a:r>
              <a:rPr lang="en-US" sz="1600" b="1" dirty="0" smtClean="0">
                <a:latin typeface="Courier New" pitchFamily="49" charset="0"/>
              </a:rPr>
              <a:t>(float diameter) {</a:t>
            </a:r>
          </a:p>
          <a:p>
            <a:r>
              <a:rPr lang="en-US" sz="1600" b="1" dirty="0" smtClean="0">
                <a:latin typeface="Courier New" pitchFamily="49" charset="0"/>
              </a:rPr>
              <a:t>    </a:t>
            </a:r>
            <a:r>
              <a:rPr lang="en-US" sz="1600" b="1" dirty="0" err="1" smtClean="0">
                <a:latin typeface="Courier New" pitchFamily="49" charset="0"/>
              </a:rPr>
              <a:t>myDiameter</a:t>
            </a:r>
            <a:r>
              <a:rPr lang="en-US" sz="1600" b="1" dirty="0" smtClean="0">
                <a:latin typeface="Courier New" pitchFamily="49" charset="0"/>
              </a:rPr>
              <a:t> = </a:t>
            </a:r>
            <a:r>
              <a:rPr lang="en-US" sz="1600" b="1" dirty="0" err="1" smtClean="0">
                <a:latin typeface="Courier New" pitchFamily="49" charset="0"/>
              </a:rPr>
              <a:t>checkDiameter</a:t>
            </a:r>
            <a:r>
              <a:rPr lang="en-US" sz="1600" b="1" dirty="0" smtClean="0">
                <a:latin typeface="Courier New" pitchFamily="49" charset="0"/>
              </a:rPr>
              <a:t>(diameter);</a:t>
            </a:r>
          </a:p>
          <a:p>
            <a:r>
              <a:rPr lang="en-US" sz="1600" b="1" dirty="0" smtClean="0">
                <a:latin typeface="Courier New" pitchFamily="49" charset="0"/>
              </a:rPr>
              <a:t>  }</a:t>
            </a:r>
            <a:endParaRPr lang="en-US" sz="1600" b="1" dirty="0">
              <a:latin typeface="Courier New" pitchFamily="49" charset="0"/>
            </a:endParaRPr>
          </a:p>
        </p:txBody>
      </p:sp>
      <p:sp>
        <p:nvSpPr>
          <p:cNvPr id="189444" name="Rectangle 4"/>
          <p:cNvSpPr>
            <a:spLocks noChangeArrowheads="1"/>
          </p:cNvSpPr>
          <p:nvPr/>
        </p:nvSpPr>
        <p:spPr bwMode="auto">
          <a:xfrm>
            <a:off x="457200" y="457200"/>
            <a:ext cx="8229600" cy="1066800"/>
          </a:xfrm>
          <a:prstGeom prst="rect">
            <a:avLst/>
          </a:prstGeom>
          <a:noFill/>
          <a:ln w="9525">
            <a:noFill/>
            <a:miter lim="800000"/>
            <a:headEnd/>
            <a:tailEnd/>
          </a:ln>
          <a:effectLst/>
        </p:spPr>
        <p:txBody>
          <a:bodyPr anchor="ctr"/>
          <a:lstStyle/>
          <a:p>
            <a:pPr eaLnBrk="1" hangingPunct="1"/>
            <a:r>
              <a:rPr lang="en-US" sz="4400" dirty="0" err="1"/>
              <a:t>Mutator</a:t>
            </a:r>
            <a:r>
              <a:rPr lang="en-US" sz="4400" dirty="0"/>
              <a:t> </a:t>
            </a:r>
            <a:r>
              <a:rPr lang="en-US" sz="4400" dirty="0" smtClean="0"/>
              <a:t>Methods</a:t>
            </a:r>
            <a:endParaRPr lang="en-US" sz="4400" b="1" dirty="0">
              <a:latin typeface="Courier New" pitchFamily="49"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30D9FBC-24E3-4047-A881-F8E15595CD5E}" type="slidenum">
              <a:rPr lang="en-US"/>
              <a:pPr/>
              <a:t>25</a:t>
            </a:fld>
            <a:endParaRPr lang="en-US"/>
          </a:p>
        </p:txBody>
      </p:sp>
      <p:sp>
        <p:nvSpPr>
          <p:cNvPr id="189443" name="Text Box 3"/>
          <p:cNvSpPr txBox="1">
            <a:spLocks noChangeArrowheads="1"/>
          </p:cNvSpPr>
          <p:nvPr/>
        </p:nvSpPr>
        <p:spPr bwMode="auto">
          <a:xfrm>
            <a:off x="304800" y="1544638"/>
            <a:ext cx="8701421" cy="4278094"/>
          </a:xfrm>
          <a:prstGeom prst="rect">
            <a:avLst/>
          </a:prstGeom>
          <a:noFill/>
          <a:ln w="9525">
            <a:noFill/>
            <a:miter lim="800000"/>
            <a:headEnd/>
            <a:tailEnd/>
          </a:ln>
          <a:effectLst/>
        </p:spPr>
        <p:txBody>
          <a:bodyPr wrap="none">
            <a:spAutoFit/>
          </a:bodyPr>
          <a:lstStyle/>
          <a:p>
            <a:r>
              <a:rPr lang="en-US" sz="1600" b="1" dirty="0" smtClean="0">
                <a:solidFill>
                  <a:schemeClr val="tx2">
                    <a:lumMod val="50000"/>
                    <a:lumOff val="50000"/>
                  </a:schemeClr>
                </a:solidFill>
                <a:latin typeface="Courier New" pitchFamily="49" charset="0"/>
              </a:rPr>
              <a:t>/**</a:t>
            </a:r>
          </a:p>
          <a:p>
            <a:r>
              <a:rPr lang="en-US" sz="1600" b="1" dirty="0" smtClean="0">
                <a:solidFill>
                  <a:schemeClr val="tx2">
                    <a:lumMod val="50000"/>
                    <a:lumOff val="50000"/>
                  </a:schemeClr>
                </a:solidFill>
                <a:latin typeface="Courier New" pitchFamily="49" charset="0"/>
              </a:rPr>
              <a:t>   * Draw myself on the output panel provided that I'm still visible.</a:t>
            </a:r>
          </a:p>
          <a:p>
            <a:r>
              <a:rPr lang="en-US" sz="1600" b="1" dirty="0" smtClean="0">
                <a:solidFill>
                  <a:schemeClr val="tx2">
                    <a:lumMod val="50000"/>
                    <a:lumOff val="50000"/>
                  </a:schemeClr>
                </a:solidFill>
                <a:latin typeface="Courier New" pitchFamily="49" charset="0"/>
              </a:rPr>
              <a:t>   * @</a:t>
            </a:r>
            <a:r>
              <a:rPr lang="en-US" sz="1600" b="1" dirty="0" err="1" smtClean="0">
                <a:solidFill>
                  <a:schemeClr val="tx2">
                    <a:lumMod val="50000"/>
                    <a:lumOff val="50000"/>
                  </a:schemeClr>
                </a:solidFill>
                <a:latin typeface="Courier New" pitchFamily="49" charset="0"/>
              </a:rPr>
              <a:t>param</a:t>
            </a:r>
            <a:r>
              <a:rPr lang="en-US" sz="1600" b="1" dirty="0" smtClean="0">
                <a:solidFill>
                  <a:schemeClr val="tx2">
                    <a:lumMod val="50000"/>
                    <a:lumOff val="50000"/>
                  </a:schemeClr>
                </a:solidFill>
                <a:latin typeface="Courier New" pitchFamily="49" charset="0"/>
              </a:rPr>
              <a:t> height the height of the output panel</a:t>
            </a:r>
          </a:p>
          <a:p>
            <a:r>
              <a:rPr lang="en-US" sz="1600" b="1" dirty="0" smtClean="0">
                <a:solidFill>
                  <a:schemeClr val="tx2">
                    <a:lumMod val="50000"/>
                    <a:lumOff val="50000"/>
                  </a:schemeClr>
                </a:solidFill>
                <a:latin typeface="Courier New" pitchFamily="49" charset="0"/>
              </a:rPr>
              <a:t>   */</a:t>
            </a:r>
          </a:p>
          <a:p>
            <a:r>
              <a:rPr lang="en-US" sz="1600" b="1" dirty="0" smtClean="0">
                <a:latin typeface="Courier New" pitchFamily="49" charset="0"/>
              </a:rPr>
              <a:t>  public void display(</a:t>
            </a:r>
            <a:r>
              <a:rPr lang="en-US" sz="1600" b="1" dirty="0" err="1" smtClean="0">
                <a:latin typeface="Courier New" pitchFamily="49" charset="0"/>
              </a:rPr>
              <a:t>int</a:t>
            </a:r>
            <a:r>
              <a:rPr lang="en-US" sz="1600" b="1" dirty="0" smtClean="0">
                <a:latin typeface="Courier New" pitchFamily="49" charset="0"/>
              </a:rPr>
              <a:t> height) {</a:t>
            </a:r>
          </a:p>
          <a:p>
            <a:r>
              <a:rPr lang="en-US" sz="1600" b="1" dirty="0" smtClean="0">
                <a:latin typeface="Courier New" pitchFamily="49" charset="0"/>
              </a:rPr>
              <a:t>    if (</a:t>
            </a:r>
            <a:r>
              <a:rPr lang="en-US" sz="1600" b="1" dirty="0" err="1" smtClean="0">
                <a:latin typeface="Courier New" pitchFamily="49" charset="0"/>
              </a:rPr>
              <a:t>myY</a:t>
            </a:r>
            <a:r>
              <a:rPr lang="en-US" sz="1600" b="1" dirty="0" smtClean="0">
                <a:latin typeface="Courier New" pitchFamily="49" charset="0"/>
              </a:rPr>
              <a:t> &lt;= height) {</a:t>
            </a:r>
          </a:p>
          <a:p>
            <a:r>
              <a:rPr lang="en-US" sz="1600" b="1" dirty="0" smtClean="0">
                <a:latin typeface="Courier New" pitchFamily="49" charset="0"/>
              </a:rPr>
              <a:t>      fill(</a:t>
            </a:r>
            <a:r>
              <a:rPr lang="en-US" sz="1600" b="1" dirty="0" err="1" smtClean="0">
                <a:latin typeface="Courier New" pitchFamily="49" charset="0"/>
              </a:rPr>
              <a:t>myColor</a:t>
            </a:r>
            <a:r>
              <a:rPr lang="en-US" sz="1600" b="1" dirty="0" smtClean="0">
                <a:latin typeface="Courier New" pitchFamily="49" charset="0"/>
              </a:rPr>
              <a:t>);</a:t>
            </a:r>
          </a:p>
          <a:p>
            <a:r>
              <a:rPr lang="en-US" sz="1600" b="1" dirty="0" smtClean="0">
                <a:latin typeface="Courier New" pitchFamily="49" charset="0"/>
              </a:rPr>
              <a:t>      stroke(0);</a:t>
            </a:r>
          </a:p>
          <a:p>
            <a:r>
              <a:rPr lang="en-US" sz="1600" b="1" dirty="0" smtClean="0">
                <a:latin typeface="Courier New" pitchFamily="49" charset="0"/>
              </a:rPr>
              <a:t>      arc(</a:t>
            </a:r>
            <a:r>
              <a:rPr lang="en-US" sz="1600" b="1" dirty="0" err="1" smtClean="0">
                <a:latin typeface="Courier New" pitchFamily="49" charset="0"/>
              </a:rPr>
              <a:t>myX</a:t>
            </a:r>
            <a:r>
              <a:rPr lang="en-US" sz="1600" b="1" dirty="0" smtClean="0">
                <a:latin typeface="Courier New" pitchFamily="49" charset="0"/>
              </a:rPr>
              <a:t>, </a:t>
            </a:r>
            <a:r>
              <a:rPr lang="en-US" sz="1600" b="1" dirty="0" err="1" smtClean="0">
                <a:latin typeface="Courier New" pitchFamily="49" charset="0"/>
              </a:rPr>
              <a:t>myY</a:t>
            </a:r>
            <a:r>
              <a:rPr lang="en-US" sz="1600" b="1" dirty="0" smtClean="0">
                <a:latin typeface="Courier New" pitchFamily="49" charset="0"/>
              </a:rPr>
              <a:t>, </a:t>
            </a:r>
            <a:r>
              <a:rPr lang="en-US" sz="1600" b="1" dirty="0" err="1" smtClean="0">
                <a:latin typeface="Courier New" pitchFamily="49" charset="0"/>
              </a:rPr>
              <a:t>myDiameter</a:t>
            </a:r>
            <a:r>
              <a:rPr lang="en-US" sz="1600" b="1" dirty="0" smtClean="0">
                <a:latin typeface="Courier New" pitchFamily="49" charset="0"/>
              </a:rPr>
              <a:t>, </a:t>
            </a:r>
            <a:r>
              <a:rPr lang="en-US" sz="1600" b="1" dirty="0" err="1" smtClean="0">
                <a:latin typeface="Courier New" pitchFamily="49" charset="0"/>
              </a:rPr>
              <a:t>myDiameter</a:t>
            </a:r>
            <a:r>
              <a:rPr lang="en-US" sz="1600" b="1" dirty="0" smtClean="0">
                <a:latin typeface="Courier New" pitchFamily="49" charset="0"/>
              </a:rPr>
              <a:t>, 0, PI);</a:t>
            </a:r>
          </a:p>
          <a:p>
            <a:r>
              <a:rPr lang="en-US" sz="1600" b="1" dirty="0" smtClean="0">
                <a:latin typeface="Courier New" pitchFamily="49" charset="0"/>
              </a:rPr>
              <a:t>      </a:t>
            </a:r>
            <a:r>
              <a:rPr lang="en-US" sz="1600" b="1" dirty="0" err="1" smtClean="0">
                <a:latin typeface="Courier New" pitchFamily="49" charset="0"/>
              </a:rPr>
              <a:t>noStroke</a:t>
            </a:r>
            <a:r>
              <a:rPr lang="en-US" sz="1600" b="1" dirty="0" smtClean="0">
                <a:latin typeface="Courier New" pitchFamily="49" charset="0"/>
              </a:rPr>
              <a:t>();</a:t>
            </a:r>
          </a:p>
          <a:p>
            <a:r>
              <a:rPr lang="en-US" sz="1600" b="1" dirty="0" smtClean="0">
                <a:latin typeface="Courier New" pitchFamily="49" charset="0"/>
              </a:rPr>
              <a:t>      triangle(</a:t>
            </a:r>
            <a:r>
              <a:rPr lang="en-US" sz="1600" b="1" dirty="0" err="1" smtClean="0">
                <a:latin typeface="Courier New" pitchFamily="49" charset="0"/>
              </a:rPr>
              <a:t>myX</a:t>
            </a:r>
            <a:r>
              <a:rPr lang="en-US" sz="1600" b="1" dirty="0" smtClean="0">
                <a:latin typeface="Courier New" pitchFamily="49" charset="0"/>
              </a:rPr>
              <a:t>, </a:t>
            </a:r>
            <a:r>
              <a:rPr lang="en-US" sz="1600" b="1" dirty="0" err="1" smtClean="0">
                <a:latin typeface="Courier New" pitchFamily="49" charset="0"/>
              </a:rPr>
              <a:t>myY</a:t>
            </a:r>
            <a:r>
              <a:rPr lang="en-US" sz="1600" b="1" dirty="0" smtClean="0">
                <a:latin typeface="Courier New" pitchFamily="49" charset="0"/>
              </a:rPr>
              <a:t> - </a:t>
            </a:r>
            <a:r>
              <a:rPr lang="en-US" sz="1600" b="1" dirty="0" err="1" smtClean="0">
                <a:latin typeface="Courier New" pitchFamily="49" charset="0"/>
              </a:rPr>
              <a:t>myDiameter</a:t>
            </a:r>
            <a:r>
              <a:rPr lang="en-US" sz="1600" b="1" dirty="0" smtClean="0">
                <a:latin typeface="Courier New" pitchFamily="49" charset="0"/>
              </a:rPr>
              <a:t>*1.5, </a:t>
            </a:r>
            <a:r>
              <a:rPr lang="en-US" sz="1600" b="1" dirty="0" err="1" smtClean="0">
                <a:latin typeface="Courier New" pitchFamily="49" charset="0"/>
              </a:rPr>
              <a:t>myX</a:t>
            </a:r>
            <a:r>
              <a:rPr lang="en-US" sz="1600" b="1" dirty="0" smtClean="0">
                <a:latin typeface="Courier New" pitchFamily="49" charset="0"/>
              </a:rPr>
              <a:t> - </a:t>
            </a:r>
            <a:r>
              <a:rPr lang="en-US" sz="1600" b="1" dirty="0" err="1" smtClean="0">
                <a:latin typeface="Courier New" pitchFamily="49" charset="0"/>
              </a:rPr>
              <a:t>myDiameter</a:t>
            </a:r>
            <a:r>
              <a:rPr lang="en-US" sz="1600" b="1" dirty="0" smtClean="0">
                <a:latin typeface="Courier New" pitchFamily="49" charset="0"/>
              </a:rPr>
              <a:t>/2, </a:t>
            </a:r>
            <a:r>
              <a:rPr lang="en-US" sz="1600" b="1" dirty="0" err="1" smtClean="0">
                <a:latin typeface="Courier New" pitchFamily="49" charset="0"/>
              </a:rPr>
              <a:t>myY</a:t>
            </a:r>
            <a:r>
              <a:rPr lang="en-US" sz="1600" b="1" dirty="0" smtClean="0">
                <a:latin typeface="Courier New" pitchFamily="49" charset="0"/>
              </a:rPr>
              <a:t>, </a:t>
            </a:r>
          </a:p>
          <a:p>
            <a:r>
              <a:rPr lang="en-US" sz="1600" b="1" dirty="0" smtClean="0">
                <a:latin typeface="Courier New" pitchFamily="49" charset="0"/>
              </a:rPr>
              <a:t>               </a:t>
            </a:r>
            <a:r>
              <a:rPr lang="en-US" sz="1600" b="1" dirty="0" err="1" smtClean="0">
                <a:latin typeface="Courier New" pitchFamily="49" charset="0"/>
              </a:rPr>
              <a:t>myX</a:t>
            </a:r>
            <a:r>
              <a:rPr lang="en-US" sz="1600" b="1" dirty="0" smtClean="0">
                <a:latin typeface="Courier New" pitchFamily="49" charset="0"/>
              </a:rPr>
              <a:t> + </a:t>
            </a:r>
            <a:r>
              <a:rPr lang="en-US" sz="1600" b="1" dirty="0" err="1" smtClean="0">
                <a:latin typeface="Courier New" pitchFamily="49" charset="0"/>
              </a:rPr>
              <a:t>myDiameter</a:t>
            </a:r>
            <a:r>
              <a:rPr lang="en-US" sz="1600" b="1" dirty="0" smtClean="0">
                <a:latin typeface="Courier New" pitchFamily="49" charset="0"/>
              </a:rPr>
              <a:t>/2, </a:t>
            </a:r>
            <a:r>
              <a:rPr lang="en-US" sz="1600" b="1" dirty="0" err="1" smtClean="0">
                <a:latin typeface="Courier New" pitchFamily="49" charset="0"/>
              </a:rPr>
              <a:t>myY</a:t>
            </a:r>
            <a:r>
              <a:rPr lang="en-US" sz="1600" b="1" dirty="0" smtClean="0">
                <a:latin typeface="Courier New" pitchFamily="49" charset="0"/>
              </a:rPr>
              <a:t>);</a:t>
            </a:r>
          </a:p>
          <a:p>
            <a:r>
              <a:rPr lang="en-US" sz="1600" b="1" dirty="0" smtClean="0">
                <a:latin typeface="Courier New" pitchFamily="49" charset="0"/>
              </a:rPr>
              <a:t>      stroke(0);</a:t>
            </a:r>
          </a:p>
          <a:p>
            <a:r>
              <a:rPr lang="en-US" sz="1600" b="1" dirty="0" smtClean="0">
                <a:latin typeface="Courier New" pitchFamily="49" charset="0"/>
              </a:rPr>
              <a:t>      line(</a:t>
            </a:r>
            <a:r>
              <a:rPr lang="en-US" sz="1600" b="1" dirty="0" err="1" smtClean="0">
                <a:latin typeface="Courier New" pitchFamily="49" charset="0"/>
              </a:rPr>
              <a:t>myX</a:t>
            </a:r>
            <a:r>
              <a:rPr lang="en-US" sz="1600" b="1" dirty="0" smtClean="0">
                <a:latin typeface="Courier New" pitchFamily="49" charset="0"/>
              </a:rPr>
              <a:t>, </a:t>
            </a:r>
            <a:r>
              <a:rPr lang="en-US" sz="1600" b="1" dirty="0" err="1" smtClean="0">
                <a:latin typeface="Courier New" pitchFamily="49" charset="0"/>
              </a:rPr>
              <a:t>myY</a:t>
            </a:r>
            <a:r>
              <a:rPr lang="en-US" sz="1600" b="1" dirty="0" smtClean="0">
                <a:latin typeface="Courier New" pitchFamily="49" charset="0"/>
              </a:rPr>
              <a:t> - </a:t>
            </a:r>
            <a:r>
              <a:rPr lang="en-US" sz="1600" b="1" dirty="0" err="1" smtClean="0">
                <a:latin typeface="Courier New" pitchFamily="49" charset="0"/>
              </a:rPr>
              <a:t>myDiameter</a:t>
            </a:r>
            <a:r>
              <a:rPr lang="en-US" sz="1600" b="1" dirty="0" smtClean="0">
                <a:latin typeface="Courier New" pitchFamily="49" charset="0"/>
              </a:rPr>
              <a:t>*1.5, </a:t>
            </a:r>
            <a:r>
              <a:rPr lang="en-US" sz="1600" b="1" dirty="0" err="1" smtClean="0">
                <a:latin typeface="Courier New" pitchFamily="49" charset="0"/>
              </a:rPr>
              <a:t>myX</a:t>
            </a:r>
            <a:r>
              <a:rPr lang="en-US" sz="1600" b="1" dirty="0" smtClean="0">
                <a:latin typeface="Courier New" pitchFamily="49" charset="0"/>
              </a:rPr>
              <a:t> - </a:t>
            </a:r>
            <a:r>
              <a:rPr lang="en-US" sz="1600" b="1" dirty="0" err="1" smtClean="0">
                <a:latin typeface="Courier New" pitchFamily="49" charset="0"/>
              </a:rPr>
              <a:t>myDiameter</a:t>
            </a:r>
            <a:r>
              <a:rPr lang="en-US" sz="1600" b="1" dirty="0" smtClean="0">
                <a:latin typeface="Courier New" pitchFamily="49" charset="0"/>
              </a:rPr>
              <a:t>/2, </a:t>
            </a:r>
            <a:r>
              <a:rPr lang="en-US" sz="1600" b="1" dirty="0" err="1" smtClean="0">
                <a:latin typeface="Courier New" pitchFamily="49" charset="0"/>
              </a:rPr>
              <a:t>myY</a:t>
            </a:r>
            <a:r>
              <a:rPr lang="en-US" sz="1600" b="1" dirty="0" smtClean="0">
                <a:latin typeface="Courier New" pitchFamily="49" charset="0"/>
              </a:rPr>
              <a:t>);</a:t>
            </a:r>
          </a:p>
          <a:p>
            <a:r>
              <a:rPr lang="en-US" sz="1600" b="1" dirty="0" smtClean="0">
                <a:latin typeface="Courier New" pitchFamily="49" charset="0"/>
              </a:rPr>
              <a:t>      line(</a:t>
            </a:r>
            <a:r>
              <a:rPr lang="en-US" sz="1600" b="1" dirty="0" err="1" smtClean="0">
                <a:latin typeface="Courier New" pitchFamily="49" charset="0"/>
              </a:rPr>
              <a:t>myX</a:t>
            </a:r>
            <a:r>
              <a:rPr lang="en-US" sz="1600" b="1" dirty="0" smtClean="0">
                <a:latin typeface="Courier New" pitchFamily="49" charset="0"/>
              </a:rPr>
              <a:t>, </a:t>
            </a:r>
            <a:r>
              <a:rPr lang="en-US" sz="1600" b="1" dirty="0" err="1" smtClean="0">
                <a:latin typeface="Courier New" pitchFamily="49" charset="0"/>
              </a:rPr>
              <a:t>myY</a:t>
            </a:r>
            <a:r>
              <a:rPr lang="en-US" sz="1600" b="1" dirty="0" smtClean="0">
                <a:latin typeface="Courier New" pitchFamily="49" charset="0"/>
              </a:rPr>
              <a:t> - </a:t>
            </a:r>
            <a:r>
              <a:rPr lang="en-US" sz="1600" b="1" dirty="0" err="1" smtClean="0">
                <a:latin typeface="Courier New" pitchFamily="49" charset="0"/>
              </a:rPr>
              <a:t>myDiameter</a:t>
            </a:r>
            <a:r>
              <a:rPr lang="en-US" sz="1600" b="1" dirty="0" smtClean="0">
                <a:latin typeface="Courier New" pitchFamily="49" charset="0"/>
              </a:rPr>
              <a:t>*1.5, </a:t>
            </a:r>
            <a:r>
              <a:rPr lang="en-US" sz="1600" b="1" dirty="0" err="1" smtClean="0">
                <a:latin typeface="Courier New" pitchFamily="49" charset="0"/>
              </a:rPr>
              <a:t>myX</a:t>
            </a:r>
            <a:r>
              <a:rPr lang="en-US" sz="1600" b="1" dirty="0" smtClean="0">
                <a:latin typeface="Courier New" pitchFamily="49" charset="0"/>
              </a:rPr>
              <a:t> + </a:t>
            </a:r>
            <a:r>
              <a:rPr lang="en-US" sz="1600" b="1" dirty="0" err="1" smtClean="0">
                <a:latin typeface="Courier New" pitchFamily="49" charset="0"/>
              </a:rPr>
              <a:t>myDiameter</a:t>
            </a:r>
            <a:r>
              <a:rPr lang="en-US" sz="1600" b="1" dirty="0" smtClean="0">
                <a:latin typeface="Courier New" pitchFamily="49" charset="0"/>
              </a:rPr>
              <a:t>/2, </a:t>
            </a:r>
            <a:r>
              <a:rPr lang="en-US" sz="1600" b="1" dirty="0" err="1" smtClean="0">
                <a:latin typeface="Courier New" pitchFamily="49" charset="0"/>
              </a:rPr>
              <a:t>myY</a:t>
            </a:r>
            <a:r>
              <a:rPr lang="en-US" sz="1600" b="1" dirty="0" smtClean="0">
                <a:latin typeface="Courier New" pitchFamily="49" charset="0"/>
              </a:rPr>
              <a:t>);</a:t>
            </a:r>
          </a:p>
          <a:p>
            <a:r>
              <a:rPr lang="en-US" sz="1600" b="1" dirty="0" smtClean="0">
                <a:latin typeface="Courier New" pitchFamily="49" charset="0"/>
              </a:rPr>
              <a:t>    }</a:t>
            </a:r>
          </a:p>
          <a:p>
            <a:r>
              <a:rPr lang="en-US" sz="1600" b="1" dirty="0" smtClean="0">
                <a:latin typeface="Courier New" pitchFamily="49" charset="0"/>
              </a:rPr>
              <a:t>  }</a:t>
            </a:r>
            <a:endParaRPr lang="en-US" sz="1600" b="1" dirty="0">
              <a:latin typeface="Courier New" pitchFamily="49" charset="0"/>
            </a:endParaRPr>
          </a:p>
        </p:txBody>
      </p:sp>
      <p:sp>
        <p:nvSpPr>
          <p:cNvPr id="189444" name="Rectangle 4"/>
          <p:cNvSpPr>
            <a:spLocks noChangeArrowheads="1"/>
          </p:cNvSpPr>
          <p:nvPr/>
        </p:nvSpPr>
        <p:spPr bwMode="auto">
          <a:xfrm>
            <a:off x="457200" y="457200"/>
            <a:ext cx="8229600" cy="1066800"/>
          </a:xfrm>
          <a:prstGeom prst="rect">
            <a:avLst/>
          </a:prstGeom>
          <a:noFill/>
          <a:ln w="9525">
            <a:noFill/>
            <a:miter lim="800000"/>
            <a:headEnd/>
            <a:tailEnd/>
          </a:ln>
          <a:effectLst/>
        </p:spPr>
        <p:txBody>
          <a:bodyPr anchor="ctr"/>
          <a:lstStyle/>
          <a:p>
            <a:pPr eaLnBrk="1" hangingPunct="1"/>
            <a:r>
              <a:rPr lang="en-US" sz="4400" dirty="0" smtClean="0"/>
              <a:t>Other Methods</a:t>
            </a:r>
            <a:endParaRPr lang="en-US" sz="4400" b="1" dirty="0">
              <a:latin typeface="Courier New" pitchFamily="49"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30D9FBC-24E3-4047-A881-F8E15595CD5E}" type="slidenum">
              <a:rPr lang="en-US"/>
              <a:pPr/>
              <a:t>26</a:t>
            </a:fld>
            <a:endParaRPr lang="en-US"/>
          </a:p>
        </p:txBody>
      </p:sp>
      <p:sp>
        <p:nvSpPr>
          <p:cNvPr id="189443" name="Text Box 3"/>
          <p:cNvSpPr txBox="1">
            <a:spLocks noChangeArrowheads="1"/>
          </p:cNvSpPr>
          <p:nvPr/>
        </p:nvSpPr>
        <p:spPr bwMode="auto">
          <a:xfrm>
            <a:off x="152400" y="2668012"/>
            <a:ext cx="8763000" cy="3539430"/>
          </a:xfrm>
          <a:prstGeom prst="rect">
            <a:avLst/>
          </a:prstGeom>
          <a:noFill/>
          <a:ln w="9525">
            <a:noFill/>
            <a:miter lim="800000"/>
            <a:headEnd/>
            <a:tailEnd/>
          </a:ln>
          <a:effectLst/>
        </p:spPr>
        <p:txBody>
          <a:bodyPr wrap="square">
            <a:spAutoFit/>
          </a:bodyPr>
          <a:lstStyle/>
          <a:p>
            <a:r>
              <a:rPr lang="en-US" sz="1600" b="1" dirty="0" smtClean="0">
                <a:solidFill>
                  <a:schemeClr val="tx2">
                    <a:lumMod val="50000"/>
                    <a:lumOff val="50000"/>
                  </a:schemeClr>
                </a:solidFill>
                <a:latin typeface="Courier New" pitchFamily="49" charset="0"/>
              </a:rPr>
              <a:t>/**</a:t>
            </a:r>
          </a:p>
          <a:p>
            <a:r>
              <a:rPr lang="en-US" sz="1600" b="1" dirty="0" smtClean="0">
                <a:solidFill>
                  <a:schemeClr val="tx2">
                    <a:lumMod val="50000"/>
                    <a:lumOff val="50000"/>
                  </a:schemeClr>
                </a:solidFill>
                <a:latin typeface="Courier New" pitchFamily="49" charset="0"/>
              </a:rPr>
              <a:t> * Suck up the volume of neighboring drops if they are close enough.</a:t>
            </a:r>
          </a:p>
          <a:p>
            <a:r>
              <a:rPr lang="en-US" sz="1600" b="1" dirty="0" smtClean="0">
                <a:solidFill>
                  <a:schemeClr val="tx2">
                    <a:lumMod val="50000"/>
                    <a:lumOff val="50000"/>
                  </a:schemeClr>
                </a:solidFill>
                <a:latin typeface="Courier New" pitchFamily="49" charset="0"/>
              </a:rPr>
              <a:t> * Don’t do this if I am already sucked dry.</a:t>
            </a:r>
          </a:p>
          <a:p>
            <a:r>
              <a:rPr lang="en-US" sz="1600" b="1" dirty="0" smtClean="0">
                <a:solidFill>
                  <a:schemeClr val="tx2">
                    <a:lumMod val="50000"/>
                    <a:lumOff val="50000"/>
                  </a:schemeClr>
                </a:solidFill>
                <a:latin typeface="Courier New" pitchFamily="49" charset="0"/>
              </a:rPr>
              <a:t> * @</a:t>
            </a:r>
            <a:r>
              <a:rPr lang="en-US" sz="1600" b="1" dirty="0" err="1" smtClean="0">
                <a:solidFill>
                  <a:schemeClr val="tx2">
                    <a:lumMod val="50000"/>
                    <a:lumOff val="50000"/>
                  </a:schemeClr>
                </a:solidFill>
                <a:latin typeface="Courier New" pitchFamily="49" charset="0"/>
              </a:rPr>
              <a:t>param</a:t>
            </a:r>
            <a:r>
              <a:rPr lang="en-US" sz="1600" b="1" dirty="0" smtClean="0">
                <a:solidFill>
                  <a:schemeClr val="tx2">
                    <a:lumMod val="50000"/>
                    <a:lumOff val="50000"/>
                  </a:schemeClr>
                </a:solidFill>
                <a:latin typeface="Courier New" pitchFamily="49" charset="0"/>
              </a:rPr>
              <a:t> other reference to one other drop object</a:t>
            </a:r>
          </a:p>
          <a:p>
            <a:r>
              <a:rPr lang="en-US" sz="1600" b="1" dirty="0" smtClean="0">
                <a:solidFill>
                  <a:schemeClr val="tx2">
                    <a:lumMod val="50000"/>
                    <a:lumOff val="50000"/>
                  </a:schemeClr>
                </a:solidFill>
                <a:latin typeface="Courier New" pitchFamily="49" charset="0"/>
              </a:rPr>
              <a:t> */</a:t>
            </a:r>
          </a:p>
          <a:p>
            <a:r>
              <a:rPr lang="en-US" sz="1600" b="1" dirty="0" smtClean="0">
                <a:latin typeface="Courier New" pitchFamily="49" charset="0"/>
              </a:rPr>
              <a:t>public void combine(Drop other) {</a:t>
            </a:r>
          </a:p>
          <a:p>
            <a:r>
              <a:rPr lang="en-US" sz="1600" b="1" dirty="0" smtClean="0">
                <a:latin typeface="Courier New" pitchFamily="49" charset="0"/>
              </a:rPr>
              <a:t>  float </a:t>
            </a:r>
            <a:r>
              <a:rPr lang="en-US" sz="1600" b="1" dirty="0" err="1" smtClean="0">
                <a:latin typeface="Courier New" pitchFamily="49" charset="0"/>
              </a:rPr>
              <a:t>otherRadius</a:t>
            </a:r>
            <a:r>
              <a:rPr lang="en-US" sz="1600" b="1" dirty="0" smtClean="0">
                <a:latin typeface="Courier New" pitchFamily="49" charset="0"/>
              </a:rPr>
              <a:t> = </a:t>
            </a:r>
            <a:r>
              <a:rPr lang="en-US" sz="1600" b="1" dirty="0" err="1" smtClean="0">
                <a:latin typeface="Courier New" pitchFamily="49" charset="0"/>
              </a:rPr>
              <a:t>other.getDiameter</a:t>
            </a:r>
            <a:r>
              <a:rPr lang="en-US" sz="1600" b="1" dirty="0" smtClean="0">
                <a:latin typeface="Courier New" pitchFamily="49" charset="0"/>
              </a:rPr>
              <a:t>() / 2;</a:t>
            </a:r>
          </a:p>
          <a:p>
            <a:r>
              <a:rPr lang="en-US" sz="1600" b="1" dirty="0" smtClean="0">
                <a:latin typeface="Courier New" pitchFamily="49" charset="0"/>
              </a:rPr>
              <a:t>  if ((</a:t>
            </a:r>
            <a:r>
              <a:rPr lang="en-US" sz="1600" b="1" dirty="0" err="1" smtClean="0">
                <a:latin typeface="Courier New" pitchFamily="49" charset="0"/>
              </a:rPr>
              <a:t>myDiameter</a:t>
            </a:r>
            <a:r>
              <a:rPr lang="en-US" sz="1600" b="1" dirty="0" smtClean="0">
                <a:latin typeface="Courier New" pitchFamily="49" charset="0"/>
              </a:rPr>
              <a:t> != 0) &amp;&amp; </a:t>
            </a:r>
          </a:p>
          <a:p>
            <a:r>
              <a:rPr lang="en-US" sz="1600" b="1" dirty="0" smtClean="0">
                <a:latin typeface="Courier New" pitchFamily="49" charset="0"/>
              </a:rPr>
              <a:t>      (dist(</a:t>
            </a:r>
            <a:r>
              <a:rPr lang="en-US" sz="1600" b="1" dirty="0" err="1" smtClean="0">
                <a:latin typeface="Courier New" pitchFamily="49" charset="0"/>
              </a:rPr>
              <a:t>myX</a:t>
            </a:r>
            <a:r>
              <a:rPr lang="en-US" sz="1600" b="1" dirty="0" smtClean="0">
                <a:latin typeface="Courier New" pitchFamily="49" charset="0"/>
              </a:rPr>
              <a:t>, </a:t>
            </a:r>
            <a:r>
              <a:rPr lang="en-US" sz="1600" b="1" dirty="0" err="1" smtClean="0">
                <a:latin typeface="Courier New" pitchFamily="49" charset="0"/>
              </a:rPr>
              <a:t>myY</a:t>
            </a:r>
            <a:r>
              <a:rPr lang="en-US" sz="1600" b="1" dirty="0" smtClean="0">
                <a:latin typeface="Courier New" pitchFamily="49" charset="0"/>
              </a:rPr>
              <a:t>, </a:t>
            </a:r>
            <a:r>
              <a:rPr lang="en-US" sz="1600" b="1" dirty="0" err="1" smtClean="0">
                <a:latin typeface="Courier New" pitchFamily="49" charset="0"/>
              </a:rPr>
              <a:t>other.getX</a:t>
            </a:r>
            <a:r>
              <a:rPr lang="en-US" sz="1600" b="1" dirty="0" smtClean="0">
                <a:latin typeface="Courier New" pitchFamily="49" charset="0"/>
              </a:rPr>
              <a:t>(), </a:t>
            </a:r>
            <a:r>
              <a:rPr lang="en-US" sz="1600" b="1" dirty="0" err="1" smtClean="0">
                <a:latin typeface="Courier New" pitchFamily="49" charset="0"/>
              </a:rPr>
              <a:t>other.getY</a:t>
            </a:r>
            <a:r>
              <a:rPr lang="en-US" sz="1600" b="1" dirty="0" smtClean="0">
                <a:latin typeface="Courier New" pitchFamily="49" charset="0"/>
              </a:rPr>
              <a:t>()) &lt; </a:t>
            </a:r>
          </a:p>
          <a:p>
            <a:r>
              <a:rPr lang="en-US" sz="1600" b="1" dirty="0" smtClean="0">
                <a:latin typeface="Courier New" pitchFamily="49" charset="0"/>
              </a:rPr>
              <a:t>         (</a:t>
            </a:r>
            <a:r>
              <a:rPr lang="en-US" sz="1600" b="1" dirty="0" err="1" smtClean="0">
                <a:latin typeface="Courier New" pitchFamily="49" charset="0"/>
              </a:rPr>
              <a:t>myDiameter</a:t>
            </a:r>
            <a:r>
              <a:rPr lang="en-US" sz="1600" b="1" dirty="0" smtClean="0">
                <a:latin typeface="Courier New" pitchFamily="49" charset="0"/>
              </a:rPr>
              <a:t>/2 + </a:t>
            </a:r>
            <a:r>
              <a:rPr lang="en-US" sz="1600" b="1" dirty="0" err="1" smtClean="0">
                <a:latin typeface="Courier New" pitchFamily="49" charset="0"/>
              </a:rPr>
              <a:t>otherRadius</a:t>
            </a:r>
            <a:r>
              <a:rPr lang="en-US" sz="1600" b="1" dirty="0" smtClean="0">
                <a:latin typeface="Courier New" pitchFamily="49" charset="0"/>
              </a:rPr>
              <a:t> + COMBINE_FACTOR))) {</a:t>
            </a:r>
          </a:p>
          <a:p>
            <a:r>
              <a:rPr lang="en-US" sz="1600" b="1" dirty="0" smtClean="0">
                <a:latin typeface="Courier New" pitchFamily="49" charset="0"/>
              </a:rPr>
              <a:t>    </a:t>
            </a:r>
            <a:r>
              <a:rPr lang="en-US" sz="1600" b="1" dirty="0" err="1" smtClean="0">
                <a:latin typeface="Courier New" pitchFamily="49" charset="0"/>
              </a:rPr>
              <a:t>myDiameter</a:t>
            </a:r>
            <a:r>
              <a:rPr lang="en-US" sz="1600" b="1" dirty="0" smtClean="0">
                <a:latin typeface="Courier New" pitchFamily="49" charset="0"/>
              </a:rPr>
              <a:t> += </a:t>
            </a:r>
            <a:r>
              <a:rPr lang="en-US" sz="1600" b="1" dirty="0" err="1" smtClean="0">
                <a:latin typeface="Courier New" pitchFamily="49" charset="0"/>
              </a:rPr>
              <a:t>sqrt</a:t>
            </a:r>
            <a:r>
              <a:rPr lang="en-US" sz="1600" b="1" dirty="0" smtClean="0">
                <a:latin typeface="Courier New" pitchFamily="49" charset="0"/>
              </a:rPr>
              <a:t>(2) * </a:t>
            </a:r>
            <a:r>
              <a:rPr lang="en-US" sz="1600" b="1" dirty="0" err="1" smtClean="0">
                <a:latin typeface="Courier New" pitchFamily="49" charset="0"/>
              </a:rPr>
              <a:t>otherRadius</a:t>
            </a:r>
            <a:r>
              <a:rPr lang="en-US" sz="1600" b="1" dirty="0" smtClean="0">
                <a:latin typeface="Courier New" pitchFamily="49" charset="0"/>
              </a:rPr>
              <a:t>;</a:t>
            </a:r>
          </a:p>
          <a:p>
            <a:r>
              <a:rPr lang="en-US" sz="1600" b="1" dirty="0" smtClean="0">
                <a:latin typeface="Courier New" pitchFamily="49" charset="0"/>
              </a:rPr>
              <a:t>    </a:t>
            </a:r>
            <a:r>
              <a:rPr lang="en-US" sz="1600" b="1" dirty="0" err="1" smtClean="0">
                <a:latin typeface="Courier New" pitchFamily="49" charset="0"/>
              </a:rPr>
              <a:t>other.setDiameter</a:t>
            </a:r>
            <a:r>
              <a:rPr lang="en-US" sz="1600" b="1" dirty="0" smtClean="0">
                <a:latin typeface="Courier New" pitchFamily="49" charset="0"/>
              </a:rPr>
              <a:t>(0);</a:t>
            </a:r>
          </a:p>
          <a:p>
            <a:r>
              <a:rPr lang="en-US" sz="1600" b="1" dirty="0" smtClean="0">
                <a:latin typeface="Courier New" pitchFamily="49" charset="0"/>
              </a:rPr>
              <a:t>  }</a:t>
            </a:r>
          </a:p>
          <a:p>
            <a:r>
              <a:rPr lang="en-US" sz="1600" b="1" dirty="0" smtClean="0">
                <a:latin typeface="Courier New" pitchFamily="49" charset="0"/>
              </a:rPr>
              <a:t>}</a:t>
            </a:r>
            <a:endParaRPr lang="en-US" sz="1600" b="1" dirty="0">
              <a:latin typeface="Courier New" pitchFamily="49" charset="0"/>
            </a:endParaRPr>
          </a:p>
        </p:txBody>
      </p:sp>
      <p:sp>
        <p:nvSpPr>
          <p:cNvPr id="189444" name="Rectangle 4"/>
          <p:cNvSpPr>
            <a:spLocks noChangeArrowheads="1"/>
          </p:cNvSpPr>
          <p:nvPr/>
        </p:nvSpPr>
        <p:spPr bwMode="auto">
          <a:xfrm>
            <a:off x="457200" y="457200"/>
            <a:ext cx="8229600" cy="1066800"/>
          </a:xfrm>
          <a:prstGeom prst="rect">
            <a:avLst/>
          </a:prstGeom>
          <a:noFill/>
          <a:ln w="9525">
            <a:noFill/>
            <a:miter lim="800000"/>
            <a:headEnd/>
            <a:tailEnd/>
          </a:ln>
          <a:effectLst/>
        </p:spPr>
        <p:txBody>
          <a:bodyPr anchor="ctr"/>
          <a:lstStyle/>
          <a:p>
            <a:pPr eaLnBrk="1" hangingPunct="1"/>
            <a:r>
              <a:rPr lang="en-US" sz="4400" dirty="0" smtClean="0"/>
              <a:t>Object Interaction</a:t>
            </a:r>
            <a:endParaRPr lang="en-US" sz="4400" b="1" dirty="0">
              <a:latin typeface="Courier New" pitchFamily="49" charset="0"/>
            </a:endParaRPr>
          </a:p>
        </p:txBody>
      </p:sp>
      <p:sp>
        <p:nvSpPr>
          <p:cNvPr id="6" name="Rectangle 3"/>
          <p:cNvSpPr txBox="1">
            <a:spLocks noChangeArrowheads="1"/>
          </p:cNvSpPr>
          <p:nvPr/>
        </p:nvSpPr>
        <p:spPr bwMode="auto">
          <a:xfrm>
            <a:off x="457200" y="1600200"/>
            <a:ext cx="85344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
                <a:schemeClr val="tx1"/>
              </a:buClr>
              <a:buSzPct val="75000"/>
              <a:buFont typeface="Arial" charset="0"/>
              <a:buChar char="●"/>
              <a:tabLst/>
              <a:defRPr/>
            </a:pPr>
            <a:r>
              <a:rPr lang="en-US" sz="3200" kern="0" dirty="0" smtClean="0">
                <a:latin typeface="+mn-lt"/>
              </a:rPr>
              <a:t>Sometimes objects must interact with each other.</a:t>
            </a:r>
            <a:endParaRPr kumimoji="0" lang="en-US" sz="3200" b="0" i="0" u="none" strike="noStrike" kern="0" cap="none" spc="0" normalizeH="0" baseline="0" noProof="0" dirty="0" smtClean="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FE1C718-6994-484E-A4C7-3469C57B902C}" type="slidenum">
              <a:rPr lang="en-US"/>
              <a:pPr/>
              <a:t>27</a:t>
            </a:fld>
            <a:endParaRPr lang="en-US"/>
          </a:p>
        </p:txBody>
      </p:sp>
      <p:sp>
        <p:nvSpPr>
          <p:cNvPr id="202754" name="Rectangle 2"/>
          <p:cNvSpPr>
            <a:spLocks noGrp="1" noChangeArrowheads="1"/>
          </p:cNvSpPr>
          <p:nvPr>
            <p:ph type="title"/>
          </p:nvPr>
        </p:nvSpPr>
        <p:spPr/>
        <p:txBody>
          <a:bodyPr/>
          <a:lstStyle/>
          <a:p>
            <a:r>
              <a:rPr lang="en-US" dirty="0"/>
              <a:t>Copy Constructors</a:t>
            </a:r>
          </a:p>
        </p:txBody>
      </p:sp>
      <p:sp>
        <p:nvSpPr>
          <p:cNvPr id="202755" name="Text Box 3"/>
          <p:cNvSpPr txBox="1">
            <a:spLocks noChangeArrowheads="1"/>
          </p:cNvSpPr>
          <p:nvPr/>
        </p:nvSpPr>
        <p:spPr bwMode="auto">
          <a:xfrm>
            <a:off x="457200" y="1593850"/>
            <a:ext cx="7559057" cy="4622804"/>
          </a:xfrm>
          <a:prstGeom prst="rect">
            <a:avLst/>
          </a:prstGeom>
          <a:noFill/>
          <a:ln w="9525">
            <a:noFill/>
            <a:miter lim="800000"/>
            <a:headEnd/>
            <a:tailEnd/>
          </a:ln>
          <a:effectLst/>
        </p:spPr>
        <p:txBody>
          <a:bodyPr wrap="none">
            <a:spAutoFit/>
          </a:bodyPr>
          <a:lstStyle/>
          <a:p>
            <a:pPr eaLnBrk="1" hangingPunct="1">
              <a:spcBef>
                <a:spcPct val="20000"/>
              </a:spcBef>
              <a:buClr>
                <a:schemeClr val="tx1"/>
              </a:buClr>
              <a:buSzPct val="75000"/>
              <a:buFont typeface="Arial" charset="0"/>
              <a:buChar char="●"/>
            </a:pPr>
            <a:r>
              <a:rPr lang="en-US" sz="3200" dirty="0"/>
              <a:t> We </a:t>
            </a:r>
            <a:r>
              <a:rPr lang="en-US" sz="3200" b="1" dirty="0"/>
              <a:t>can’t</a:t>
            </a:r>
            <a:r>
              <a:rPr lang="en-US" sz="3200" dirty="0"/>
              <a:t> “copy” objects as follows:</a:t>
            </a:r>
          </a:p>
          <a:p>
            <a:pPr eaLnBrk="1" hangingPunct="1">
              <a:spcBef>
                <a:spcPct val="20000"/>
              </a:spcBef>
              <a:buClr>
                <a:schemeClr val="tx1"/>
              </a:buClr>
              <a:buSzPct val="75000"/>
              <a:buFont typeface="Arial" charset="0"/>
              <a:buChar char="●"/>
            </a:pPr>
            <a:endParaRPr lang="en-US" sz="800" dirty="0"/>
          </a:p>
          <a:p>
            <a:pPr lvl="1"/>
            <a:r>
              <a:rPr lang="en-US" sz="2200" b="1" dirty="0" smtClean="0">
                <a:latin typeface="Courier New" pitchFamily="49" charset="0"/>
              </a:rPr>
              <a:t>Drop drop1 </a:t>
            </a:r>
            <a:r>
              <a:rPr lang="en-US" sz="2200" b="1" dirty="0">
                <a:latin typeface="Courier New" pitchFamily="49" charset="0"/>
              </a:rPr>
              <a:t>= new </a:t>
            </a:r>
            <a:r>
              <a:rPr lang="en-US" sz="2200" b="1" dirty="0" smtClean="0">
                <a:latin typeface="Courier New" pitchFamily="49" charset="0"/>
              </a:rPr>
              <a:t>Drop();</a:t>
            </a:r>
            <a:endParaRPr lang="en-US" sz="2200" b="1" dirty="0">
              <a:latin typeface="Courier New" pitchFamily="49" charset="0"/>
            </a:endParaRPr>
          </a:p>
          <a:p>
            <a:r>
              <a:rPr lang="en-US" sz="2200" b="1" dirty="0">
                <a:latin typeface="Courier New" pitchFamily="49" charset="0"/>
              </a:rPr>
              <a:t>   </a:t>
            </a:r>
            <a:r>
              <a:rPr lang="en-US" sz="2200" b="1" dirty="0" smtClean="0">
                <a:latin typeface="Courier New" pitchFamily="49" charset="0"/>
              </a:rPr>
              <a:t>Drop drop2 </a:t>
            </a:r>
            <a:r>
              <a:rPr lang="en-US" sz="2200" b="1" dirty="0">
                <a:latin typeface="Courier New" pitchFamily="49" charset="0"/>
              </a:rPr>
              <a:t>= </a:t>
            </a:r>
            <a:r>
              <a:rPr lang="en-US" sz="2200" b="1" dirty="0" smtClean="0">
                <a:latin typeface="Courier New" pitchFamily="49" charset="0"/>
              </a:rPr>
              <a:t>drop1</a:t>
            </a:r>
            <a:r>
              <a:rPr lang="en-US" sz="2200" b="1" dirty="0">
                <a:latin typeface="Courier New" pitchFamily="49" charset="0"/>
              </a:rPr>
              <a:t>;</a:t>
            </a:r>
          </a:p>
          <a:p>
            <a:endParaRPr lang="en-US" sz="800" b="1" dirty="0">
              <a:latin typeface="Courier New" pitchFamily="49" charset="0"/>
            </a:endParaRPr>
          </a:p>
          <a:p>
            <a:pPr eaLnBrk="1" hangingPunct="1">
              <a:spcBef>
                <a:spcPct val="20000"/>
              </a:spcBef>
              <a:buClr>
                <a:schemeClr val="tx1"/>
              </a:buClr>
              <a:buSzPct val="75000"/>
              <a:buFont typeface="Arial" charset="0"/>
              <a:buNone/>
            </a:pPr>
            <a:r>
              <a:rPr lang="en-US" sz="3200" dirty="0"/>
              <a:t>   This only copies the reference.</a:t>
            </a:r>
          </a:p>
          <a:p>
            <a:pPr eaLnBrk="1" hangingPunct="1">
              <a:spcBef>
                <a:spcPct val="20000"/>
              </a:spcBef>
              <a:buClr>
                <a:schemeClr val="tx1"/>
              </a:buClr>
              <a:buSzPct val="75000"/>
              <a:buFont typeface="Arial" charset="0"/>
              <a:buNone/>
            </a:pPr>
            <a:r>
              <a:rPr lang="en-US" sz="3200" dirty="0"/>
              <a:t> </a:t>
            </a:r>
          </a:p>
          <a:p>
            <a:pPr eaLnBrk="1" hangingPunct="1">
              <a:spcBef>
                <a:spcPct val="20000"/>
              </a:spcBef>
              <a:buClr>
                <a:schemeClr val="tx1"/>
              </a:buClr>
              <a:buSzPct val="75000"/>
              <a:buFont typeface="Arial" charset="0"/>
              <a:buChar char="●"/>
            </a:pPr>
            <a:r>
              <a:rPr lang="en-US" sz="3200" dirty="0"/>
              <a:t> Thus, we must write copy constructors:</a:t>
            </a:r>
          </a:p>
          <a:p>
            <a:pPr eaLnBrk="1" hangingPunct="1">
              <a:spcBef>
                <a:spcPct val="20000"/>
              </a:spcBef>
              <a:buClr>
                <a:schemeClr val="tx1"/>
              </a:buClr>
              <a:buSzPct val="75000"/>
              <a:buFont typeface="Arial" charset="0"/>
              <a:buChar char="●"/>
            </a:pPr>
            <a:endParaRPr lang="en-US" sz="800" dirty="0"/>
          </a:p>
          <a:p>
            <a:pPr lvl="1"/>
            <a:r>
              <a:rPr lang="en-US" sz="2200" b="1" dirty="0" smtClean="0">
                <a:latin typeface="Courier New" pitchFamily="49" charset="0"/>
              </a:rPr>
              <a:t>Drop drop1 </a:t>
            </a:r>
            <a:r>
              <a:rPr lang="en-US" sz="2200" b="1" dirty="0">
                <a:latin typeface="Courier New" pitchFamily="49" charset="0"/>
              </a:rPr>
              <a:t>= new </a:t>
            </a:r>
            <a:r>
              <a:rPr lang="en-US" sz="2200" b="1" dirty="0" smtClean="0">
                <a:latin typeface="Courier New" pitchFamily="49" charset="0"/>
              </a:rPr>
              <a:t>Drop();</a:t>
            </a:r>
            <a:endParaRPr lang="en-US" sz="2200" b="1" dirty="0">
              <a:latin typeface="Courier New" pitchFamily="49" charset="0"/>
            </a:endParaRPr>
          </a:p>
          <a:p>
            <a:r>
              <a:rPr lang="en-US" sz="2200" b="1" dirty="0">
                <a:latin typeface="Courier New" pitchFamily="49" charset="0"/>
              </a:rPr>
              <a:t>   </a:t>
            </a:r>
            <a:r>
              <a:rPr lang="en-US" sz="2200" b="1" dirty="0" smtClean="0">
                <a:latin typeface="Courier New" pitchFamily="49" charset="0"/>
              </a:rPr>
              <a:t>Drop drop2 </a:t>
            </a:r>
            <a:r>
              <a:rPr lang="en-US" sz="2200" b="1" dirty="0">
                <a:latin typeface="Courier New" pitchFamily="49" charset="0"/>
              </a:rPr>
              <a:t>= </a:t>
            </a:r>
            <a:r>
              <a:rPr lang="en-US" sz="2200" b="1" dirty="0" smtClean="0">
                <a:latin typeface="Courier New" pitchFamily="49" charset="0"/>
              </a:rPr>
              <a:t>drop1.copy</a:t>
            </a:r>
            <a:r>
              <a:rPr lang="en-US" sz="2200" b="1" dirty="0">
                <a:latin typeface="Courier New" pitchFamily="49" charset="0"/>
              </a:rPr>
              <a:t>();</a:t>
            </a:r>
          </a:p>
          <a:p>
            <a:endParaRPr lang="en-US" sz="3200" dirty="0">
              <a:latin typeface="Arial Unicode MS" pitchFamily="34" charset="-12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B6375E1-2815-48A5-853B-D4491568CE08}" type="slidenum">
              <a:rPr lang="en-US"/>
              <a:pPr/>
              <a:t>28</a:t>
            </a:fld>
            <a:endParaRPr lang="en-US"/>
          </a:p>
        </p:txBody>
      </p:sp>
      <p:sp>
        <p:nvSpPr>
          <p:cNvPr id="336898" name="Rectangle 2"/>
          <p:cNvSpPr>
            <a:spLocks noGrp="1" noChangeArrowheads="1"/>
          </p:cNvSpPr>
          <p:nvPr>
            <p:ph type="title"/>
          </p:nvPr>
        </p:nvSpPr>
        <p:spPr/>
        <p:txBody>
          <a:bodyPr/>
          <a:lstStyle/>
          <a:p>
            <a:r>
              <a:rPr lang="en-US" dirty="0"/>
              <a:t>Copying </a:t>
            </a:r>
            <a:r>
              <a:rPr lang="en-US" dirty="0" smtClean="0"/>
              <a:t>Objects</a:t>
            </a:r>
            <a:endParaRPr lang="en-US" dirty="0"/>
          </a:p>
        </p:txBody>
      </p:sp>
      <p:sp>
        <p:nvSpPr>
          <p:cNvPr id="336900" name="Text Box 4"/>
          <p:cNvSpPr txBox="1">
            <a:spLocks noChangeArrowheads="1"/>
          </p:cNvSpPr>
          <p:nvPr/>
        </p:nvSpPr>
        <p:spPr bwMode="auto">
          <a:xfrm>
            <a:off x="304800" y="1447800"/>
            <a:ext cx="8740775" cy="1558925"/>
          </a:xfrm>
          <a:prstGeom prst="rect">
            <a:avLst/>
          </a:prstGeom>
          <a:noFill/>
          <a:ln w="9525">
            <a:noFill/>
            <a:miter lim="800000"/>
            <a:headEnd/>
            <a:tailEnd/>
          </a:ln>
          <a:effectLst/>
        </p:spPr>
        <p:txBody>
          <a:bodyPr>
            <a:spAutoFit/>
          </a:bodyPr>
          <a:lstStyle/>
          <a:p>
            <a:r>
              <a:rPr lang="en-US" sz="1600" b="1" dirty="0">
                <a:solidFill>
                  <a:schemeClr val="tx2">
                    <a:lumMod val="50000"/>
                    <a:lumOff val="50000"/>
                  </a:schemeClr>
                </a:solidFill>
                <a:latin typeface="Courier New" pitchFamily="49" charset="0"/>
              </a:rPr>
              <a:t>/**</a:t>
            </a:r>
          </a:p>
          <a:p>
            <a:r>
              <a:rPr lang="en-US" sz="1600" b="1" dirty="0">
                <a:solidFill>
                  <a:schemeClr val="tx2">
                    <a:lumMod val="50000"/>
                    <a:lumOff val="50000"/>
                  </a:schemeClr>
                </a:solidFill>
                <a:latin typeface="Courier New" pitchFamily="49" charset="0"/>
              </a:rPr>
              <a:t> * @return a copy of myself</a:t>
            </a:r>
          </a:p>
          <a:p>
            <a:r>
              <a:rPr lang="en-US" sz="1600" b="1" dirty="0">
                <a:solidFill>
                  <a:schemeClr val="tx2">
                    <a:lumMod val="50000"/>
                    <a:lumOff val="50000"/>
                  </a:schemeClr>
                </a:solidFill>
                <a:latin typeface="Courier New" pitchFamily="49" charset="0"/>
              </a:rPr>
              <a:t> */</a:t>
            </a:r>
          </a:p>
          <a:p>
            <a:r>
              <a:rPr lang="en-US" sz="1600" b="1" dirty="0">
                <a:latin typeface="Courier New" pitchFamily="49" charset="0"/>
              </a:rPr>
              <a:t>public </a:t>
            </a:r>
            <a:r>
              <a:rPr lang="en-US" sz="1600" b="1" dirty="0" smtClean="0">
                <a:latin typeface="Courier New" pitchFamily="49" charset="0"/>
              </a:rPr>
              <a:t>Drop copy</a:t>
            </a:r>
            <a:r>
              <a:rPr lang="en-US" sz="1600" b="1" dirty="0">
                <a:latin typeface="Courier New" pitchFamily="49" charset="0"/>
              </a:rPr>
              <a:t>() {</a:t>
            </a:r>
          </a:p>
          <a:p>
            <a:r>
              <a:rPr lang="en-US" sz="1600" b="1" dirty="0">
                <a:latin typeface="Courier New" pitchFamily="49" charset="0"/>
              </a:rPr>
              <a:t>   return new </a:t>
            </a:r>
            <a:r>
              <a:rPr lang="en-US" sz="1600" b="1" dirty="0" smtClean="0">
                <a:latin typeface="Courier New" pitchFamily="49" charset="0"/>
              </a:rPr>
              <a:t>Drop(</a:t>
            </a:r>
            <a:r>
              <a:rPr lang="en-US" sz="1600" b="1" dirty="0" err="1" smtClean="0">
                <a:latin typeface="Courier New" pitchFamily="49" charset="0"/>
              </a:rPr>
              <a:t>myX</a:t>
            </a:r>
            <a:r>
              <a:rPr lang="en-US" sz="1600" b="1" dirty="0" smtClean="0">
                <a:latin typeface="Courier New" pitchFamily="49" charset="0"/>
              </a:rPr>
              <a:t>, </a:t>
            </a:r>
            <a:r>
              <a:rPr lang="en-US" sz="1600" b="1" dirty="0" err="1" smtClean="0">
                <a:latin typeface="Courier New" pitchFamily="49" charset="0"/>
              </a:rPr>
              <a:t>myY</a:t>
            </a:r>
            <a:r>
              <a:rPr lang="en-US" sz="1600" b="1" dirty="0" smtClean="0">
                <a:latin typeface="Courier New" pitchFamily="49" charset="0"/>
              </a:rPr>
              <a:t>, </a:t>
            </a:r>
            <a:r>
              <a:rPr lang="en-US" sz="1600" b="1" dirty="0" err="1" smtClean="0">
                <a:latin typeface="Courier New" pitchFamily="49" charset="0"/>
              </a:rPr>
              <a:t>myDiameter</a:t>
            </a:r>
            <a:r>
              <a:rPr lang="en-US" sz="1600" b="1" dirty="0" smtClean="0">
                <a:latin typeface="Courier New" pitchFamily="49" charset="0"/>
              </a:rPr>
              <a:t>);</a:t>
            </a:r>
            <a:endParaRPr lang="en-US" sz="1600" b="1" dirty="0">
              <a:latin typeface="Courier New" pitchFamily="49" charset="0"/>
            </a:endParaRPr>
          </a:p>
          <a:p>
            <a:r>
              <a:rPr lang="en-US" sz="1600" b="1" dirty="0">
                <a:latin typeface="Courier New" pitchFamily="49" charset="0"/>
              </a:rPr>
              <a: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29</a:t>
            </a:fld>
            <a:endParaRPr lang="en-US"/>
          </a:p>
        </p:txBody>
      </p:sp>
      <p:sp>
        <p:nvSpPr>
          <p:cNvPr id="241666" name="Rectangle 2"/>
          <p:cNvSpPr>
            <a:spLocks noGrp="1" noChangeArrowheads="1"/>
          </p:cNvSpPr>
          <p:nvPr>
            <p:ph type="title"/>
          </p:nvPr>
        </p:nvSpPr>
        <p:spPr/>
        <p:txBody>
          <a:bodyPr/>
          <a:lstStyle/>
          <a:p>
            <a:r>
              <a:rPr lang="en-US" dirty="0" smtClean="0"/>
              <a:t>Iteration 2</a:t>
            </a:r>
            <a:endParaRPr lang="en-US"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Analysis</a:t>
            </a:r>
          </a:p>
          <a:p>
            <a:endParaRPr lang="en-US" dirty="0" smtClean="0"/>
          </a:p>
          <a:p>
            <a:r>
              <a:rPr lang="en-US" dirty="0" smtClean="0"/>
              <a:t>Design</a:t>
            </a:r>
          </a:p>
          <a:p>
            <a:endParaRPr lang="en-US" dirty="0" smtClean="0"/>
          </a:p>
          <a:p>
            <a:r>
              <a:rPr lang="en-US" dirty="0" smtClean="0"/>
              <a:t>Implementation</a:t>
            </a:r>
          </a:p>
          <a:p>
            <a:endParaRPr lang="en-US" dirty="0" smtClean="0"/>
          </a:p>
          <a:p>
            <a:r>
              <a:rPr lang="en-US" dirty="0" smtClean="0"/>
              <a:t>Test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 name="Picture 9" descr="rain.png"/>
          <p:cNvPicPr>
            <a:picLocks noChangeAspect="1"/>
          </p:cNvPicPr>
          <p:nvPr/>
        </p:nvPicPr>
        <p:blipFill>
          <a:blip r:embed="rId3" cstate="print"/>
          <a:stretch>
            <a:fillRect/>
          </a:stretch>
        </p:blipFill>
        <p:spPr>
          <a:xfrm>
            <a:off x="5334000" y="838200"/>
            <a:ext cx="3810000" cy="5715000"/>
          </a:xfrm>
          <a:prstGeom prst="rect">
            <a:avLst/>
          </a:prstGeom>
        </p:spPr>
      </p:pic>
      <p:sp>
        <p:nvSpPr>
          <p:cNvPr id="7170" name="Slide Number Placeholder 3"/>
          <p:cNvSpPr>
            <a:spLocks noGrp="1"/>
          </p:cNvSpPr>
          <p:nvPr>
            <p:ph type="sldNum" sz="quarter" idx="10"/>
          </p:nvPr>
        </p:nvSpPr>
        <p:spPr/>
        <p:txBody>
          <a:bodyPr/>
          <a:lstStyle/>
          <a:p>
            <a:fld id="{9F54D835-630F-4BC5-B7E3-9AA23F19A0F9}" type="slidenum">
              <a:rPr lang="en-US" smtClean="0"/>
              <a:pPr/>
              <a:t>3</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Example: Analysis (1)</a:t>
            </a:r>
          </a:p>
        </p:txBody>
      </p:sp>
      <p:sp>
        <p:nvSpPr>
          <p:cNvPr id="7172" name="Rectangle 3"/>
          <p:cNvSpPr>
            <a:spLocks noGrp="1" noChangeArrowheads="1"/>
          </p:cNvSpPr>
          <p:nvPr>
            <p:ph type="body" idx="1"/>
          </p:nvPr>
        </p:nvSpPr>
        <p:spPr>
          <a:xfrm>
            <a:off x="457200" y="1600200"/>
            <a:ext cx="4876800" cy="5029200"/>
          </a:xfrm>
        </p:spPr>
        <p:txBody>
          <a:bodyPr/>
          <a:lstStyle/>
          <a:p>
            <a:pPr eaLnBrk="1" hangingPunct="1">
              <a:lnSpc>
                <a:spcPct val="90000"/>
              </a:lnSpc>
            </a:pPr>
            <a:r>
              <a:rPr lang="en-US" dirty="0" smtClean="0">
                <a:latin typeface="Arial Unicode MS" pitchFamily="34" charset="-128"/>
              </a:rPr>
              <a:t>We’d like to display a shower with hundreds of rain drops.</a:t>
            </a:r>
          </a:p>
          <a:p>
            <a:pPr>
              <a:lnSpc>
                <a:spcPct val="90000"/>
              </a:lnSpc>
            </a:pPr>
            <a:r>
              <a:rPr lang="en-US" dirty="0" smtClean="0">
                <a:latin typeface="Arial Unicode MS" pitchFamily="34" charset="-128"/>
              </a:rPr>
              <a:t>A sample image                                              of this vision is shown here.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30</a:t>
            </a:fld>
            <a:endParaRPr lang="en-US"/>
          </a:p>
        </p:txBody>
      </p:sp>
      <p:sp>
        <p:nvSpPr>
          <p:cNvPr id="8" name="Rectangle 7"/>
          <p:cNvSpPr/>
          <p:nvPr/>
        </p:nvSpPr>
        <p:spPr>
          <a:xfrm rot="16200000">
            <a:off x="365700" y="-243899"/>
            <a:ext cx="6757095" cy="7294305"/>
          </a:xfrm>
          <a:prstGeom prst="rect">
            <a:avLst/>
          </a:prstGeom>
        </p:spPr>
        <p:txBody>
          <a:bodyPr wrap="square">
            <a:spAutoFit/>
          </a:bodyPr>
          <a:lstStyle/>
          <a:p>
            <a:r>
              <a:rPr lang="en-US" sz="1200" b="1" dirty="0" smtClean="0">
                <a:latin typeface="Courier New" pitchFamily="49" charset="0"/>
                <a:cs typeface="Courier New" pitchFamily="49" charset="0"/>
              </a:rPr>
              <a:t>/**</a:t>
            </a:r>
          </a:p>
          <a:p>
            <a:r>
              <a:rPr lang="en-US" sz="1200" b="1" dirty="0" smtClean="0">
                <a:latin typeface="Courier New" pitchFamily="49" charset="0"/>
                <a:cs typeface="Courier New" pitchFamily="49" charset="0"/>
              </a:rPr>
              <a:t> * Raindrops models a number of falling raindrops.</a:t>
            </a:r>
          </a:p>
          <a:p>
            <a:r>
              <a:rPr lang="en-US" sz="1200" b="1" dirty="0" smtClean="0">
                <a:latin typeface="Courier New" pitchFamily="49" charset="0"/>
                <a:cs typeface="Courier New" pitchFamily="49" charset="0"/>
              </a:rPr>
              <a:t> * cf. Dan </a:t>
            </a:r>
            <a:r>
              <a:rPr lang="en-US" sz="1200" b="1" dirty="0" err="1" smtClean="0">
                <a:latin typeface="Courier New" pitchFamily="49" charset="0"/>
                <a:cs typeface="Courier New" pitchFamily="49" charset="0"/>
              </a:rPr>
              <a:t>Shiffman</a:t>
            </a:r>
            <a:r>
              <a:rPr lang="en-US" sz="1200" b="1" dirty="0" smtClean="0">
                <a:latin typeface="Courier New" pitchFamily="49" charset="0"/>
                <a:cs typeface="Courier New" pitchFamily="49" charset="0"/>
              </a:rPr>
              <a:t>, chapter 10</a:t>
            </a:r>
          </a:p>
          <a:p>
            <a:r>
              <a:rPr lang="en-US" sz="1200" b="1" dirty="0" smtClean="0">
                <a:latin typeface="Courier New" pitchFamily="49" charset="0"/>
                <a:cs typeface="Courier New" pitchFamily="49" charset="0"/>
              </a:rPr>
              <a:t> *</a:t>
            </a:r>
          </a:p>
          <a:p>
            <a:r>
              <a:rPr lang="en-US" sz="1200" b="1" dirty="0" smtClean="0">
                <a:latin typeface="Courier New" pitchFamily="49" charset="0"/>
                <a:cs typeface="Courier New" pitchFamily="49" charset="0"/>
              </a:rPr>
              <a:t> * @author </a:t>
            </a:r>
            <a:r>
              <a:rPr lang="en-US" sz="1200" b="1" dirty="0" err="1" smtClean="0">
                <a:latin typeface="Courier New" pitchFamily="49" charset="0"/>
                <a:cs typeface="Courier New" pitchFamily="49" charset="0"/>
              </a:rPr>
              <a:t>kvlinden</a:t>
            </a:r>
            <a:endParaRPr lang="en-US" sz="1200" b="1" dirty="0" smtClean="0">
              <a:latin typeface="Courier New" pitchFamily="49" charset="0"/>
              <a:cs typeface="Courier New" pitchFamily="49" charset="0"/>
            </a:endParaRPr>
          </a:p>
          <a:p>
            <a:r>
              <a:rPr lang="en-US" sz="1200" b="1" dirty="0" smtClean="0">
                <a:latin typeface="Courier New" pitchFamily="49" charset="0"/>
                <a:cs typeface="Courier New" pitchFamily="49" charset="0"/>
              </a:rPr>
              <a:t> * @version august2009</a:t>
            </a:r>
          </a:p>
          <a:p>
            <a:r>
              <a:rPr lang="en-US" sz="1200" b="1" dirty="0" smtClean="0">
                <a:latin typeface="Courier New" pitchFamily="49" charset="0"/>
                <a:cs typeface="Courier New" pitchFamily="49" charset="0"/>
              </a:rPr>
              <a:t> */</a:t>
            </a:r>
          </a:p>
          <a:p>
            <a:endParaRPr lang="en-US" sz="1200" b="1" dirty="0" smtClean="0">
              <a:latin typeface="Courier New" pitchFamily="49" charset="0"/>
              <a:cs typeface="Courier New" pitchFamily="49" charset="0"/>
            </a:endParaRPr>
          </a:p>
          <a:p>
            <a:r>
              <a:rPr lang="en-US" sz="1200" b="1" dirty="0" smtClean="0">
                <a:latin typeface="Courier New" pitchFamily="49" charset="0"/>
                <a:cs typeface="Courier New" pitchFamily="49" charset="0"/>
              </a:rPr>
              <a:t>final </a:t>
            </a:r>
            <a:r>
              <a:rPr lang="en-US" sz="1200" b="1" dirty="0" err="1" smtClean="0">
                <a:latin typeface="Courier New" pitchFamily="49" charset="0"/>
                <a:cs typeface="Courier New" pitchFamily="49" charset="0"/>
              </a:rPr>
              <a:t>int</a:t>
            </a:r>
            <a:r>
              <a:rPr lang="en-US" sz="1200" b="1" dirty="0" smtClean="0">
                <a:latin typeface="Courier New" pitchFamily="49" charset="0"/>
                <a:cs typeface="Courier New" pitchFamily="49" charset="0"/>
              </a:rPr>
              <a:t> DROP_COUNT = 1000, DROP_DIAMETER = 10, DROP_VELOCITY = 5;</a:t>
            </a:r>
          </a:p>
          <a:p>
            <a:endParaRPr lang="en-US" sz="1200" b="1" dirty="0" smtClean="0">
              <a:latin typeface="Courier New" pitchFamily="49" charset="0"/>
              <a:cs typeface="Courier New" pitchFamily="49" charset="0"/>
            </a:endParaRPr>
          </a:p>
          <a:p>
            <a:r>
              <a:rPr lang="en-US" sz="1200" b="1" dirty="0" smtClean="0">
                <a:latin typeface="Courier New" pitchFamily="49" charset="0"/>
                <a:cs typeface="Courier New" pitchFamily="49" charset="0"/>
              </a:rPr>
              <a:t>Drop[] drops;</a:t>
            </a:r>
          </a:p>
          <a:p>
            <a:r>
              <a:rPr lang="en-US" sz="1200" b="1" dirty="0" smtClean="0">
                <a:latin typeface="Courier New" pitchFamily="49" charset="0"/>
                <a:cs typeface="Courier New" pitchFamily="49" charset="0"/>
              </a:rPr>
              <a:t>float </a:t>
            </a:r>
            <a:r>
              <a:rPr lang="en-US" sz="1200" b="1" dirty="0" err="1" smtClean="0">
                <a:latin typeface="Courier New" pitchFamily="49" charset="0"/>
                <a:cs typeface="Courier New" pitchFamily="49" charset="0"/>
              </a:rPr>
              <a:t>phaseIn</a:t>
            </a:r>
            <a:r>
              <a:rPr lang="en-US" sz="1200" b="1" dirty="0" smtClean="0">
                <a:latin typeface="Courier New" pitchFamily="49" charset="0"/>
                <a:cs typeface="Courier New" pitchFamily="49" charset="0"/>
              </a:rPr>
              <a:t>;  // Allows program to add drop objects one at a time</a:t>
            </a:r>
          </a:p>
          <a:p>
            <a:endParaRPr lang="en-US" sz="1200" b="1" dirty="0" smtClean="0">
              <a:latin typeface="Courier New" pitchFamily="49" charset="0"/>
              <a:cs typeface="Courier New" pitchFamily="49" charset="0"/>
            </a:endParaRPr>
          </a:p>
          <a:p>
            <a:r>
              <a:rPr lang="en-US" sz="1200" b="1" dirty="0" smtClean="0">
                <a:latin typeface="Courier New" pitchFamily="49" charset="0"/>
                <a:cs typeface="Courier New" pitchFamily="49" charset="0"/>
              </a:rPr>
              <a:t>void setup() {</a:t>
            </a:r>
          </a:p>
          <a:p>
            <a:r>
              <a:rPr lang="en-US" sz="1200" b="1" dirty="0" smtClean="0">
                <a:latin typeface="Courier New" pitchFamily="49" charset="0"/>
                <a:cs typeface="Courier New" pitchFamily="49" charset="0"/>
              </a:rPr>
              <a:t>  size(400, 600);</a:t>
            </a:r>
          </a:p>
          <a:p>
            <a:r>
              <a:rPr lang="en-US" sz="1200" b="1" dirty="0" smtClean="0">
                <a:latin typeface="Courier New" pitchFamily="49" charset="0"/>
                <a:cs typeface="Courier New" pitchFamily="49" charset="0"/>
              </a:rPr>
              <a:t>  background(255);</a:t>
            </a:r>
          </a:p>
          <a:p>
            <a:r>
              <a:rPr lang="en-US" sz="1200" b="1" dirty="0" smtClean="0">
                <a:latin typeface="Courier New" pitchFamily="49" charset="0"/>
                <a:cs typeface="Courier New" pitchFamily="49" charset="0"/>
              </a:rPr>
              <a:t>  smooth();</a:t>
            </a:r>
          </a:p>
          <a:p>
            <a:r>
              <a:rPr lang="en-US" sz="1200" b="1" dirty="0" smtClean="0">
                <a:latin typeface="Courier New" pitchFamily="49" charset="0"/>
                <a:cs typeface="Courier New" pitchFamily="49" charset="0"/>
              </a:rPr>
              <a:t>  drops = new Drop[DROP_COUNT];</a:t>
            </a:r>
          </a:p>
          <a:p>
            <a:r>
              <a:rPr lang="en-US" sz="1200" b="1" dirty="0" smtClean="0">
                <a:latin typeface="Courier New" pitchFamily="49" charset="0"/>
                <a:cs typeface="Courier New" pitchFamily="49" charset="0"/>
              </a:rPr>
              <a:t>  for (</a:t>
            </a:r>
            <a:r>
              <a:rPr lang="en-US" sz="1200" b="1" dirty="0" err="1" smtClean="0">
                <a:latin typeface="Courier New" pitchFamily="49" charset="0"/>
                <a:cs typeface="Courier New" pitchFamily="49" charset="0"/>
              </a:rPr>
              <a:t>int</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i</a:t>
            </a:r>
            <a:r>
              <a:rPr lang="en-US" sz="1200" b="1" dirty="0" smtClean="0">
                <a:latin typeface="Courier New" pitchFamily="49" charset="0"/>
                <a:cs typeface="Courier New" pitchFamily="49" charset="0"/>
              </a:rPr>
              <a:t> = 0; </a:t>
            </a:r>
            <a:r>
              <a:rPr lang="en-US" sz="1200" b="1" dirty="0" err="1" smtClean="0">
                <a:latin typeface="Courier New" pitchFamily="49" charset="0"/>
                <a:cs typeface="Courier New" pitchFamily="49" charset="0"/>
              </a:rPr>
              <a:t>i</a:t>
            </a:r>
            <a:r>
              <a:rPr lang="en-US" sz="1200" b="1" dirty="0" smtClean="0">
                <a:latin typeface="Courier New" pitchFamily="49" charset="0"/>
                <a:cs typeface="Courier New" pitchFamily="49" charset="0"/>
              </a:rPr>
              <a:t> &lt; </a:t>
            </a:r>
            <a:r>
              <a:rPr lang="en-US" sz="1200" b="1" dirty="0" err="1" smtClean="0">
                <a:latin typeface="Courier New" pitchFamily="49" charset="0"/>
                <a:cs typeface="Courier New" pitchFamily="49" charset="0"/>
              </a:rPr>
              <a:t>drops.length</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i</a:t>
            </a:r>
            <a:r>
              <a:rPr lang="en-US" sz="1200" b="1" dirty="0" smtClean="0">
                <a:latin typeface="Courier New" pitchFamily="49" charset="0"/>
                <a:cs typeface="Courier New" pitchFamily="49" charset="0"/>
              </a:rPr>
              <a:t>++) {</a:t>
            </a:r>
          </a:p>
          <a:p>
            <a:r>
              <a:rPr lang="en-US" sz="1200" b="1" dirty="0" smtClean="0">
                <a:latin typeface="Courier New" pitchFamily="49" charset="0"/>
                <a:cs typeface="Courier New" pitchFamily="49" charset="0"/>
              </a:rPr>
              <a:t>    drops[</a:t>
            </a:r>
            <a:r>
              <a:rPr lang="en-US" sz="1200" b="1" dirty="0" err="1" smtClean="0">
                <a:latin typeface="Courier New" pitchFamily="49" charset="0"/>
                <a:cs typeface="Courier New" pitchFamily="49" charset="0"/>
              </a:rPr>
              <a:t>i</a:t>
            </a:r>
            <a:r>
              <a:rPr lang="en-US" sz="1200" b="1" dirty="0" smtClean="0">
                <a:latin typeface="Courier New" pitchFamily="49" charset="0"/>
                <a:cs typeface="Courier New" pitchFamily="49" charset="0"/>
              </a:rPr>
              <a:t>] = new Drop(random(DROP_DIAMETER, width - DROP_DIAMETER), </a:t>
            </a:r>
          </a:p>
          <a:p>
            <a:r>
              <a:rPr lang="en-US" sz="1200" b="1" dirty="0" smtClean="0">
                <a:latin typeface="Courier New" pitchFamily="49" charset="0"/>
                <a:cs typeface="Courier New" pitchFamily="49" charset="0"/>
              </a:rPr>
              <a:t>                       DROP_DIAMETER, DROP_DIAMETER, DROP_VELOCITY);</a:t>
            </a:r>
          </a:p>
          <a:p>
            <a:r>
              <a:rPr lang="en-US" sz="1200" b="1" dirty="0" smtClean="0">
                <a:latin typeface="Courier New" pitchFamily="49" charset="0"/>
                <a:cs typeface="Courier New" pitchFamily="49" charset="0"/>
              </a:rPr>
              <a:t>  }</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phaseIn</a:t>
            </a:r>
            <a:r>
              <a:rPr lang="en-US" sz="1200" b="1" dirty="0" smtClean="0">
                <a:latin typeface="Courier New" pitchFamily="49" charset="0"/>
                <a:cs typeface="Courier New" pitchFamily="49" charset="0"/>
              </a:rPr>
              <a:t> = 0.0;</a:t>
            </a:r>
          </a:p>
          <a:p>
            <a:r>
              <a:rPr lang="en-US" sz="1200" b="1" dirty="0" smtClean="0">
                <a:latin typeface="Courier New" pitchFamily="49" charset="0"/>
                <a:cs typeface="Courier New" pitchFamily="49" charset="0"/>
              </a:rPr>
              <a:t>}</a:t>
            </a:r>
          </a:p>
          <a:p>
            <a:endParaRPr lang="en-US" sz="1200" b="1" dirty="0" smtClean="0">
              <a:latin typeface="Courier New" pitchFamily="49" charset="0"/>
              <a:cs typeface="Courier New" pitchFamily="49" charset="0"/>
            </a:endParaRPr>
          </a:p>
          <a:p>
            <a:r>
              <a:rPr lang="en-US" sz="1200" b="1" dirty="0" smtClean="0">
                <a:latin typeface="Courier New" pitchFamily="49" charset="0"/>
                <a:cs typeface="Courier New" pitchFamily="49" charset="0"/>
              </a:rPr>
              <a:t>void draw() {</a:t>
            </a:r>
          </a:p>
          <a:p>
            <a:r>
              <a:rPr lang="en-US" sz="1200" b="1" dirty="0" smtClean="0">
                <a:latin typeface="Courier New" pitchFamily="49" charset="0"/>
                <a:cs typeface="Courier New" pitchFamily="49" charset="0"/>
              </a:rPr>
              <a:t>  background(255);</a:t>
            </a:r>
          </a:p>
          <a:p>
            <a:r>
              <a:rPr lang="en-US" sz="1200" b="1" dirty="0" smtClean="0">
                <a:latin typeface="Courier New" pitchFamily="49" charset="0"/>
                <a:cs typeface="Courier New" pitchFamily="49" charset="0"/>
              </a:rPr>
              <a:t>  for (</a:t>
            </a:r>
            <a:r>
              <a:rPr lang="en-US" sz="1200" b="1" dirty="0" err="1" smtClean="0">
                <a:latin typeface="Courier New" pitchFamily="49" charset="0"/>
                <a:cs typeface="Courier New" pitchFamily="49" charset="0"/>
              </a:rPr>
              <a:t>int</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i</a:t>
            </a:r>
            <a:r>
              <a:rPr lang="en-US" sz="1200" b="1" dirty="0" smtClean="0">
                <a:latin typeface="Courier New" pitchFamily="49" charset="0"/>
                <a:cs typeface="Courier New" pitchFamily="49" charset="0"/>
              </a:rPr>
              <a:t> = 0; </a:t>
            </a:r>
            <a:r>
              <a:rPr lang="en-US" sz="1200" b="1" dirty="0" err="1" smtClean="0">
                <a:latin typeface="Courier New" pitchFamily="49" charset="0"/>
                <a:cs typeface="Courier New" pitchFamily="49" charset="0"/>
              </a:rPr>
              <a:t>i</a:t>
            </a:r>
            <a:r>
              <a:rPr lang="en-US" sz="1200" b="1" dirty="0" smtClean="0">
                <a:latin typeface="Courier New" pitchFamily="49" charset="0"/>
                <a:cs typeface="Courier New" pitchFamily="49" charset="0"/>
              </a:rPr>
              <a:t> &lt; </a:t>
            </a:r>
            <a:r>
              <a:rPr lang="en-US" sz="1200" b="1" dirty="0" err="1" smtClean="0">
                <a:latin typeface="Courier New" pitchFamily="49" charset="0"/>
                <a:cs typeface="Courier New" pitchFamily="49" charset="0"/>
              </a:rPr>
              <a:t>drops.length</a:t>
            </a:r>
            <a:r>
              <a:rPr lang="en-US" sz="1200" b="1" dirty="0" smtClean="0">
                <a:latin typeface="Courier New" pitchFamily="49" charset="0"/>
                <a:cs typeface="Courier New" pitchFamily="49" charset="0"/>
              </a:rPr>
              <a:t> &amp;&amp; </a:t>
            </a:r>
            <a:r>
              <a:rPr lang="en-US" sz="1200" b="1" dirty="0" err="1" smtClean="0">
                <a:latin typeface="Courier New" pitchFamily="49" charset="0"/>
                <a:cs typeface="Courier New" pitchFamily="49" charset="0"/>
              </a:rPr>
              <a:t>i</a:t>
            </a:r>
            <a:r>
              <a:rPr lang="en-US" sz="1200" b="1" dirty="0" smtClean="0">
                <a:latin typeface="Courier New" pitchFamily="49" charset="0"/>
                <a:cs typeface="Courier New" pitchFamily="49" charset="0"/>
              </a:rPr>
              <a:t> &lt; </a:t>
            </a:r>
            <a:r>
              <a:rPr lang="en-US" sz="1200" b="1" dirty="0" err="1" smtClean="0">
                <a:latin typeface="Courier New" pitchFamily="49" charset="0"/>
                <a:cs typeface="Courier New" pitchFamily="49" charset="0"/>
              </a:rPr>
              <a:t>phaseIn</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i</a:t>
            </a:r>
            <a:r>
              <a:rPr lang="en-US" sz="1200" b="1" dirty="0" smtClean="0">
                <a:latin typeface="Courier New" pitchFamily="49" charset="0"/>
                <a:cs typeface="Courier New" pitchFamily="49" charset="0"/>
              </a:rPr>
              <a:t>++) {</a:t>
            </a:r>
          </a:p>
          <a:p>
            <a:r>
              <a:rPr lang="en-US" sz="1200" b="1" dirty="0" smtClean="0">
                <a:latin typeface="Courier New" pitchFamily="49" charset="0"/>
                <a:cs typeface="Courier New" pitchFamily="49" charset="0"/>
              </a:rPr>
              <a:t>    drops[</a:t>
            </a:r>
            <a:r>
              <a:rPr lang="en-US" sz="1200" b="1" dirty="0" err="1" smtClean="0">
                <a:latin typeface="Courier New" pitchFamily="49" charset="0"/>
                <a:cs typeface="Courier New" pitchFamily="49" charset="0"/>
              </a:rPr>
              <a:t>i</a:t>
            </a:r>
            <a:r>
              <a:rPr lang="en-US" sz="1200" b="1" dirty="0" smtClean="0">
                <a:latin typeface="Courier New" pitchFamily="49" charset="0"/>
                <a:cs typeface="Courier New" pitchFamily="49" charset="0"/>
              </a:rPr>
              <a:t>].move();</a:t>
            </a:r>
          </a:p>
          <a:p>
            <a:r>
              <a:rPr lang="en-US" sz="1200" b="1" dirty="0" smtClean="0">
                <a:latin typeface="Courier New" pitchFamily="49" charset="0"/>
                <a:cs typeface="Courier New" pitchFamily="49" charset="0"/>
              </a:rPr>
              <a:t>    drops[</a:t>
            </a:r>
            <a:r>
              <a:rPr lang="en-US" sz="1200" b="1" dirty="0" err="1" smtClean="0">
                <a:latin typeface="Courier New" pitchFamily="49" charset="0"/>
                <a:cs typeface="Courier New" pitchFamily="49" charset="0"/>
              </a:rPr>
              <a:t>i</a:t>
            </a:r>
            <a:r>
              <a:rPr lang="en-US" sz="1200" b="1" dirty="0" smtClean="0">
                <a:latin typeface="Courier New" pitchFamily="49" charset="0"/>
                <a:cs typeface="Courier New" pitchFamily="49" charset="0"/>
              </a:rPr>
              <a:t>].display(height);</a:t>
            </a:r>
          </a:p>
          <a:p>
            <a:r>
              <a:rPr lang="en-US" sz="1200" b="1" dirty="0" smtClean="0">
                <a:latin typeface="Courier New" pitchFamily="49" charset="0"/>
                <a:cs typeface="Courier New" pitchFamily="49" charset="0"/>
              </a:rPr>
              <a:t>    // Check for </a:t>
            </a:r>
            <a:r>
              <a:rPr lang="en-US" sz="1200" b="1" dirty="0" err="1" smtClean="0">
                <a:latin typeface="Courier New" pitchFamily="49" charset="0"/>
                <a:cs typeface="Courier New" pitchFamily="49" charset="0"/>
              </a:rPr>
              <a:t>collosions</a:t>
            </a:r>
            <a:r>
              <a:rPr lang="en-US" sz="1200" b="1" dirty="0" smtClean="0">
                <a:latin typeface="Courier New" pitchFamily="49" charset="0"/>
                <a:cs typeface="Courier New" pitchFamily="49" charset="0"/>
              </a:rPr>
              <a:t> with other drops.</a:t>
            </a:r>
          </a:p>
          <a:p>
            <a:r>
              <a:rPr lang="en-US" sz="1200" b="1" dirty="0" smtClean="0">
                <a:latin typeface="Courier New" pitchFamily="49" charset="0"/>
                <a:cs typeface="Courier New" pitchFamily="49" charset="0"/>
              </a:rPr>
              <a:t>    for (</a:t>
            </a:r>
            <a:r>
              <a:rPr lang="en-US" sz="1200" b="1" dirty="0" err="1" smtClean="0">
                <a:latin typeface="Courier New" pitchFamily="49" charset="0"/>
                <a:cs typeface="Courier New" pitchFamily="49" charset="0"/>
              </a:rPr>
              <a:t>int</a:t>
            </a:r>
            <a:r>
              <a:rPr lang="en-US" sz="1200" b="1" dirty="0" smtClean="0">
                <a:latin typeface="Courier New" pitchFamily="49" charset="0"/>
                <a:cs typeface="Courier New" pitchFamily="49" charset="0"/>
              </a:rPr>
              <a:t> j = 0; j &lt; </a:t>
            </a:r>
            <a:r>
              <a:rPr lang="en-US" sz="1200" b="1" dirty="0" err="1" smtClean="0">
                <a:latin typeface="Courier New" pitchFamily="49" charset="0"/>
                <a:cs typeface="Courier New" pitchFamily="49" charset="0"/>
              </a:rPr>
              <a:t>drops.length</a:t>
            </a:r>
            <a:r>
              <a:rPr lang="en-US" sz="1200" b="1" dirty="0" smtClean="0">
                <a:latin typeface="Courier New" pitchFamily="49" charset="0"/>
                <a:cs typeface="Courier New" pitchFamily="49" charset="0"/>
              </a:rPr>
              <a:t> &amp;&amp; j &lt; </a:t>
            </a:r>
            <a:r>
              <a:rPr lang="en-US" sz="1200" b="1" dirty="0" err="1" smtClean="0">
                <a:latin typeface="Courier New" pitchFamily="49" charset="0"/>
                <a:cs typeface="Courier New" pitchFamily="49" charset="0"/>
              </a:rPr>
              <a:t>phaseIn</a:t>
            </a:r>
            <a:r>
              <a:rPr lang="en-US" sz="1200" b="1" dirty="0" smtClean="0">
                <a:latin typeface="Courier New" pitchFamily="49" charset="0"/>
                <a:cs typeface="Courier New" pitchFamily="49" charset="0"/>
              </a:rPr>
              <a:t>; j++) {</a:t>
            </a:r>
          </a:p>
          <a:p>
            <a:r>
              <a:rPr lang="en-US" sz="1200" b="1" dirty="0" smtClean="0">
                <a:latin typeface="Courier New" pitchFamily="49" charset="0"/>
                <a:cs typeface="Courier New" pitchFamily="49" charset="0"/>
              </a:rPr>
              <a:t>      if (</a:t>
            </a:r>
            <a:r>
              <a:rPr lang="en-US" sz="1200" b="1" dirty="0" err="1" smtClean="0">
                <a:latin typeface="Courier New" pitchFamily="49" charset="0"/>
                <a:cs typeface="Courier New" pitchFamily="49" charset="0"/>
              </a:rPr>
              <a:t>i</a:t>
            </a:r>
            <a:r>
              <a:rPr lang="en-US" sz="1200" b="1" dirty="0" smtClean="0">
                <a:latin typeface="Courier New" pitchFamily="49" charset="0"/>
                <a:cs typeface="Courier New" pitchFamily="49" charset="0"/>
              </a:rPr>
              <a:t> != j) {</a:t>
            </a:r>
          </a:p>
          <a:p>
            <a:r>
              <a:rPr lang="en-US" sz="1200" b="1" dirty="0" smtClean="0">
                <a:latin typeface="Courier New" pitchFamily="49" charset="0"/>
                <a:cs typeface="Courier New" pitchFamily="49" charset="0"/>
              </a:rPr>
              <a:t>        drops[</a:t>
            </a:r>
            <a:r>
              <a:rPr lang="en-US" sz="1200" b="1" dirty="0" err="1" smtClean="0">
                <a:latin typeface="Courier New" pitchFamily="49" charset="0"/>
                <a:cs typeface="Courier New" pitchFamily="49" charset="0"/>
              </a:rPr>
              <a:t>i</a:t>
            </a:r>
            <a:r>
              <a:rPr lang="en-US" sz="1200" b="1" dirty="0" smtClean="0">
                <a:latin typeface="Courier New" pitchFamily="49" charset="0"/>
                <a:cs typeface="Courier New" pitchFamily="49" charset="0"/>
              </a:rPr>
              <a:t>].combine(drops[j]);</a:t>
            </a:r>
          </a:p>
          <a:p>
            <a:r>
              <a:rPr lang="en-US" sz="1200" b="1" dirty="0" smtClean="0">
                <a:latin typeface="Courier New" pitchFamily="49" charset="0"/>
                <a:cs typeface="Courier New" pitchFamily="49" charset="0"/>
              </a:rPr>
              <a:t>      }</a:t>
            </a:r>
          </a:p>
          <a:p>
            <a:r>
              <a:rPr lang="en-US" sz="1200" b="1" dirty="0" smtClean="0">
                <a:latin typeface="Courier New" pitchFamily="49" charset="0"/>
                <a:cs typeface="Courier New" pitchFamily="49" charset="0"/>
              </a:rPr>
              <a:t>    }</a:t>
            </a:r>
          </a:p>
          <a:p>
            <a:r>
              <a:rPr lang="en-US" sz="1200" b="1" dirty="0" smtClean="0">
                <a:latin typeface="Courier New" pitchFamily="49" charset="0"/>
                <a:cs typeface="Courier New" pitchFamily="49" charset="0"/>
              </a:rPr>
              <a:t>  }</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phaseIn</a:t>
            </a:r>
            <a:r>
              <a:rPr lang="en-US" sz="1200" b="1" dirty="0" smtClean="0">
                <a:latin typeface="Courier New" pitchFamily="49" charset="0"/>
                <a:cs typeface="Courier New" pitchFamily="49" charset="0"/>
              </a:rPr>
              <a:t> += 0.5;</a:t>
            </a:r>
          </a:p>
          <a:p>
            <a:r>
              <a:rPr lang="en-US" sz="1200" b="1" dirty="0" smtClean="0">
                <a:latin typeface="Courier New" pitchFamily="49" charset="0"/>
                <a:cs typeface="Courier New" pitchFamily="49" charset="0"/>
              </a:rPr>
              <a:t>}</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31</a:t>
            </a:fld>
            <a:endParaRPr lang="en-US"/>
          </a:p>
        </p:txBody>
      </p:sp>
      <p:grpSp>
        <p:nvGrpSpPr>
          <p:cNvPr id="2" name="Group 3"/>
          <p:cNvGrpSpPr/>
          <p:nvPr/>
        </p:nvGrpSpPr>
        <p:grpSpPr>
          <a:xfrm>
            <a:off x="8668126" y="478277"/>
            <a:ext cx="436418" cy="1104559"/>
            <a:chOff x="8534400" y="928256"/>
            <a:chExt cx="436418" cy="1104559"/>
          </a:xfrm>
        </p:grpSpPr>
        <p:sp>
          <p:nvSpPr>
            <p:cNvPr id="6" name="TextBox 5"/>
            <p:cNvSpPr txBox="1"/>
            <p:nvPr/>
          </p:nvSpPr>
          <p:spPr>
            <a:xfrm rot="16200000">
              <a:off x="8260333" y="1378629"/>
              <a:ext cx="1000595" cy="307777"/>
            </a:xfrm>
            <a:prstGeom prst="rect">
              <a:avLst/>
            </a:prstGeom>
            <a:noFill/>
          </p:spPr>
          <p:txBody>
            <a:bodyPr wrap="none" rtlCol="0">
              <a:spAutoFit/>
            </a:bodyPr>
            <a:lstStyle/>
            <a:p>
              <a:r>
                <a:rPr lang="en-US" sz="1400" dirty="0" smtClean="0">
                  <a:solidFill>
                    <a:schemeClr val="accent1">
                      <a:lumMod val="75000"/>
                    </a:schemeClr>
                  </a:solidFill>
                </a:rPr>
                <a:t>Continued</a:t>
              </a:r>
              <a:endParaRPr lang="en-US" sz="1400" dirty="0">
                <a:solidFill>
                  <a:schemeClr val="accent1">
                    <a:lumMod val="75000"/>
                  </a:schemeClr>
                </a:solidFill>
              </a:endParaRPr>
            </a:p>
          </p:txBody>
        </p:sp>
        <p:sp>
          <p:nvSpPr>
            <p:cNvPr id="7" name="Down Arrow 6"/>
            <p:cNvSpPr/>
            <p:nvPr/>
          </p:nvSpPr>
          <p:spPr bwMode="auto">
            <a:xfrm rot="10800000">
              <a:off x="8534400" y="928256"/>
              <a:ext cx="436418" cy="1039091"/>
            </a:xfrm>
            <a:prstGeom prst="downArrow">
              <a:avLst/>
            </a:prstGeom>
            <a:solidFill>
              <a:schemeClr val="accent1">
                <a:lumMod val="60000"/>
                <a:lumOff val="40000"/>
                <a:alpha val="17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grpSp>
      <p:sp>
        <p:nvSpPr>
          <p:cNvPr id="8" name="Rectangle 7"/>
          <p:cNvSpPr/>
          <p:nvPr/>
        </p:nvSpPr>
        <p:spPr>
          <a:xfrm rot="16200000">
            <a:off x="1233442" y="-1128757"/>
            <a:ext cx="6757095" cy="9064020"/>
          </a:xfrm>
          <a:prstGeom prst="rect">
            <a:avLst/>
          </a:prstGeom>
        </p:spPr>
        <p:txBody>
          <a:bodyPr wrap="square">
            <a:spAutoFit/>
          </a:bodyPr>
          <a:lstStyle/>
          <a:p>
            <a:r>
              <a:rPr lang="en-US" sz="1100" b="1" dirty="0" smtClean="0">
                <a:latin typeface="Courier New" pitchFamily="49" charset="0"/>
                <a:cs typeface="Courier New" pitchFamily="49" charset="0"/>
              </a:rPr>
              <a:t>/**</a:t>
            </a:r>
          </a:p>
          <a:p>
            <a:r>
              <a:rPr lang="en-US" sz="1100" b="1" dirty="0" smtClean="0">
                <a:latin typeface="Courier New" pitchFamily="49" charset="0"/>
                <a:cs typeface="Courier New" pitchFamily="49" charset="0"/>
              </a:rPr>
              <a:t> * Drop models a falling raindrop that can combine with other drops.</a:t>
            </a:r>
          </a:p>
          <a:p>
            <a:r>
              <a:rPr lang="en-US" sz="1100" b="1" dirty="0" smtClean="0">
                <a:latin typeface="Courier New" pitchFamily="49" charset="0"/>
                <a:cs typeface="Courier New" pitchFamily="49" charset="0"/>
              </a:rPr>
              <a:t> * cf. Dan </a:t>
            </a:r>
            <a:r>
              <a:rPr lang="en-US" sz="1100" b="1" dirty="0" err="1" smtClean="0">
                <a:latin typeface="Courier New" pitchFamily="49" charset="0"/>
                <a:cs typeface="Courier New" pitchFamily="49" charset="0"/>
              </a:rPr>
              <a:t>Shiffman</a:t>
            </a:r>
            <a:r>
              <a:rPr lang="en-US" sz="1100" b="1" dirty="0" smtClean="0">
                <a:latin typeface="Courier New" pitchFamily="49" charset="0"/>
                <a:cs typeface="Courier New" pitchFamily="49" charset="0"/>
              </a:rPr>
              <a:t>, chapter 10</a:t>
            </a: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 @author </a:t>
            </a:r>
            <a:r>
              <a:rPr lang="en-US" sz="1100" b="1" dirty="0" err="1" smtClean="0">
                <a:latin typeface="Courier New" pitchFamily="49" charset="0"/>
                <a:cs typeface="Courier New" pitchFamily="49" charset="0"/>
              </a:rPr>
              <a:t>kvlinden</a:t>
            </a:r>
            <a:endParaRPr lang="en-US" sz="1100" b="1" dirty="0" smtClean="0">
              <a:latin typeface="Courier New" pitchFamily="49" charset="0"/>
              <a:cs typeface="Courier New" pitchFamily="49" charset="0"/>
            </a:endParaRPr>
          </a:p>
          <a:p>
            <a:r>
              <a:rPr lang="en-US" sz="1100" b="1" dirty="0" smtClean="0">
                <a:latin typeface="Courier New" pitchFamily="49" charset="0"/>
                <a:cs typeface="Courier New" pitchFamily="49" charset="0"/>
              </a:rPr>
              <a:t> * @version august, 2009</a:t>
            </a:r>
          </a:p>
          <a:p>
            <a:r>
              <a:rPr lang="en-US" sz="1100" b="1" dirty="0" smtClean="0">
                <a:latin typeface="Courier New" pitchFamily="49" charset="0"/>
                <a:cs typeface="Courier New" pitchFamily="49" charset="0"/>
              </a:rPr>
              <a:t> */</a:t>
            </a:r>
          </a:p>
          <a:p>
            <a:endParaRPr lang="en-US" sz="1100" b="1" dirty="0" smtClean="0">
              <a:latin typeface="Courier New" pitchFamily="49" charset="0"/>
              <a:cs typeface="Courier New" pitchFamily="49" charset="0"/>
            </a:endParaRPr>
          </a:p>
          <a:p>
            <a:r>
              <a:rPr lang="en-US" sz="1100" b="1" dirty="0" smtClean="0">
                <a:latin typeface="Courier New" pitchFamily="49" charset="0"/>
                <a:cs typeface="Courier New" pitchFamily="49" charset="0"/>
              </a:rPr>
              <a:t>class Drop {</a:t>
            </a:r>
          </a:p>
          <a:p>
            <a:endParaRPr lang="en-US" sz="1100" b="1" dirty="0" smtClean="0">
              <a:latin typeface="Courier New" pitchFamily="49" charset="0"/>
              <a:cs typeface="Courier New" pitchFamily="49" charset="0"/>
            </a:endParaRPr>
          </a:p>
          <a:p>
            <a:r>
              <a:rPr lang="en-US" sz="1100" b="1" dirty="0" smtClean="0">
                <a:latin typeface="Courier New" pitchFamily="49" charset="0"/>
                <a:cs typeface="Courier New" pitchFamily="49" charset="0"/>
              </a:rPr>
              <a:t>  private </a:t>
            </a:r>
            <a:r>
              <a:rPr lang="en-US" sz="1100" b="1" dirty="0" err="1" smtClean="0">
                <a:latin typeface="Courier New" pitchFamily="49" charset="0"/>
                <a:cs typeface="Courier New" pitchFamily="49" charset="0"/>
              </a:rPr>
              <a:t>int</a:t>
            </a:r>
            <a:r>
              <a:rPr lang="en-US" sz="1100" b="1" dirty="0" smtClean="0">
                <a:latin typeface="Courier New" pitchFamily="49" charset="0"/>
                <a:cs typeface="Courier New" pitchFamily="49" charset="0"/>
              </a:rPr>
              <a:t> COMBINE_FACTOR = 1;</a:t>
            </a:r>
          </a:p>
          <a:p>
            <a:endParaRPr lang="en-US" sz="1100" b="1" dirty="0" smtClean="0">
              <a:latin typeface="Courier New" pitchFamily="49" charset="0"/>
              <a:cs typeface="Courier New" pitchFamily="49" charset="0"/>
            </a:endParaRPr>
          </a:p>
          <a:p>
            <a:r>
              <a:rPr lang="en-US" sz="1100" b="1" dirty="0" smtClean="0">
                <a:latin typeface="Courier New" pitchFamily="49" charset="0"/>
                <a:cs typeface="Courier New" pitchFamily="49" charset="0"/>
              </a:rPr>
              <a:t>  private float </a:t>
            </a:r>
            <a:r>
              <a:rPr lang="en-US" sz="1100" b="1" dirty="0" err="1" smtClean="0">
                <a:latin typeface="Courier New" pitchFamily="49" charset="0"/>
                <a:cs typeface="Courier New" pitchFamily="49" charset="0"/>
              </a:rPr>
              <a:t>myX</a:t>
            </a:r>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myY</a:t>
            </a:r>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myDiameter</a:t>
            </a:r>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myVelocity</a:t>
            </a:r>
            <a:r>
              <a:rPr lang="en-US" sz="1100" b="1" dirty="0" smtClean="0">
                <a:latin typeface="Courier New" pitchFamily="49" charset="0"/>
                <a:cs typeface="Courier New" pitchFamily="49" charset="0"/>
              </a:rPr>
              <a:t>;</a:t>
            </a:r>
          </a:p>
          <a:p>
            <a:r>
              <a:rPr lang="en-US" sz="1100" b="1" dirty="0" smtClean="0">
                <a:latin typeface="Courier New" pitchFamily="49" charset="0"/>
                <a:cs typeface="Courier New" pitchFamily="49" charset="0"/>
              </a:rPr>
              <a:t>  private color </a:t>
            </a:r>
            <a:r>
              <a:rPr lang="en-US" sz="1100" b="1" dirty="0" err="1" smtClean="0">
                <a:latin typeface="Courier New" pitchFamily="49" charset="0"/>
                <a:cs typeface="Courier New" pitchFamily="49" charset="0"/>
              </a:rPr>
              <a:t>myColor</a:t>
            </a:r>
            <a:r>
              <a:rPr lang="en-US" sz="1100" b="1" dirty="0" smtClean="0">
                <a:latin typeface="Courier New" pitchFamily="49" charset="0"/>
                <a:cs typeface="Courier New" pitchFamily="49" charset="0"/>
              </a:rPr>
              <a:t>;</a:t>
            </a:r>
          </a:p>
          <a:p>
            <a:endParaRPr lang="en-US" sz="1100" b="1" dirty="0" smtClean="0">
              <a:latin typeface="Courier New" pitchFamily="49" charset="0"/>
              <a:cs typeface="Courier New" pitchFamily="49" charset="0"/>
            </a:endParaRP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 Construct a Drop object with default values</a:t>
            </a: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public Drop() {</a:t>
            </a:r>
          </a:p>
          <a:p>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myX</a:t>
            </a:r>
            <a:r>
              <a:rPr lang="en-US" sz="1100" b="1" dirty="0" smtClean="0">
                <a:latin typeface="Courier New" pitchFamily="49" charset="0"/>
                <a:cs typeface="Courier New" pitchFamily="49" charset="0"/>
              </a:rPr>
              <a:t> = 0;</a:t>
            </a:r>
          </a:p>
          <a:p>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myY</a:t>
            </a:r>
            <a:r>
              <a:rPr lang="en-US" sz="1100" b="1" dirty="0" smtClean="0">
                <a:latin typeface="Courier New" pitchFamily="49" charset="0"/>
                <a:cs typeface="Courier New" pitchFamily="49" charset="0"/>
              </a:rPr>
              <a:t> = 0;</a:t>
            </a:r>
          </a:p>
          <a:p>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myDiameter</a:t>
            </a:r>
            <a:r>
              <a:rPr lang="en-US" sz="1100" b="1" dirty="0" smtClean="0">
                <a:latin typeface="Courier New" pitchFamily="49" charset="0"/>
                <a:cs typeface="Courier New" pitchFamily="49" charset="0"/>
              </a:rPr>
              <a:t> = 5;</a:t>
            </a:r>
          </a:p>
          <a:p>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myVelocity</a:t>
            </a:r>
            <a:r>
              <a:rPr lang="en-US" sz="1100" b="1" dirty="0" smtClean="0">
                <a:latin typeface="Courier New" pitchFamily="49" charset="0"/>
                <a:cs typeface="Courier New" pitchFamily="49" charset="0"/>
              </a:rPr>
              <a:t> = 5;</a:t>
            </a:r>
          </a:p>
          <a:p>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myColor</a:t>
            </a:r>
            <a:r>
              <a:rPr lang="en-US" sz="1100" b="1" dirty="0" smtClean="0">
                <a:latin typeface="Courier New" pitchFamily="49" charset="0"/>
                <a:cs typeface="Courier New" pitchFamily="49" charset="0"/>
              </a:rPr>
              <a:t> = color(10, 10, 200, 100);</a:t>
            </a:r>
          </a:p>
          <a:p>
            <a:r>
              <a:rPr lang="en-US" sz="1100" b="1" dirty="0" smtClean="0">
                <a:latin typeface="Courier New" pitchFamily="49" charset="0"/>
                <a:cs typeface="Courier New" pitchFamily="49" charset="0"/>
              </a:rPr>
              <a:t>  }</a:t>
            </a:r>
          </a:p>
          <a:p>
            <a:endParaRPr lang="en-US" sz="1100" b="1" dirty="0" smtClean="0">
              <a:latin typeface="Courier New" pitchFamily="49" charset="0"/>
              <a:cs typeface="Courier New" pitchFamily="49" charset="0"/>
            </a:endParaRP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 Construct a Drop object</a:t>
            </a:r>
          </a:p>
          <a:p>
            <a:r>
              <a:rPr lang="en-US" sz="1100" b="1" dirty="0" smtClean="0">
                <a:latin typeface="Courier New" pitchFamily="49" charset="0"/>
                <a:cs typeface="Courier New" pitchFamily="49" charset="0"/>
              </a:rPr>
              <a:t>   * @</a:t>
            </a:r>
            <a:r>
              <a:rPr lang="en-US" sz="1100" b="1" dirty="0" err="1" smtClean="0">
                <a:latin typeface="Courier New" pitchFamily="49" charset="0"/>
                <a:cs typeface="Courier New" pitchFamily="49" charset="0"/>
              </a:rPr>
              <a:t>param</a:t>
            </a:r>
            <a:r>
              <a:rPr lang="en-US" sz="1100" b="1" dirty="0" smtClean="0">
                <a:latin typeface="Courier New" pitchFamily="49" charset="0"/>
                <a:cs typeface="Courier New" pitchFamily="49" charset="0"/>
              </a:rPr>
              <a:t> x </a:t>
            </a:r>
            <a:r>
              <a:rPr lang="en-US" sz="1100" b="1" dirty="0" err="1" smtClean="0">
                <a:latin typeface="Courier New" pitchFamily="49" charset="0"/>
                <a:cs typeface="Courier New" pitchFamily="49" charset="0"/>
              </a:rPr>
              <a:t>x</a:t>
            </a:r>
            <a:r>
              <a:rPr lang="en-US" sz="1100" b="1" dirty="0" smtClean="0">
                <a:latin typeface="Courier New" pitchFamily="49" charset="0"/>
                <a:cs typeface="Courier New" pitchFamily="49" charset="0"/>
              </a:rPr>
              <a:t>-coordinate value</a:t>
            </a:r>
          </a:p>
          <a:p>
            <a:r>
              <a:rPr lang="en-US" sz="1100" b="1" dirty="0" smtClean="0">
                <a:latin typeface="Courier New" pitchFamily="49" charset="0"/>
                <a:cs typeface="Courier New" pitchFamily="49" charset="0"/>
              </a:rPr>
              <a:t>   * @</a:t>
            </a:r>
            <a:r>
              <a:rPr lang="en-US" sz="1100" b="1" dirty="0" err="1" smtClean="0">
                <a:latin typeface="Courier New" pitchFamily="49" charset="0"/>
                <a:cs typeface="Courier New" pitchFamily="49" charset="0"/>
              </a:rPr>
              <a:t>param</a:t>
            </a:r>
            <a:r>
              <a:rPr lang="en-US" sz="1100" b="1" dirty="0" smtClean="0">
                <a:latin typeface="Courier New" pitchFamily="49" charset="0"/>
                <a:cs typeface="Courier New" pitchFamily="49" charset="0"/>
              </a:rPr>
              <a:t> y </a:t>
            </a:r>
            <a:r>
              <a:rPr lang="en-US" sz="1100" b="1" dirty="0" err="1" smtClean="0">
                <a:latin typeface="Courier New" pitchFamily="49" charset="0"/>
                <a:cs typeface="Courier New" pitchFamily="49" charset="0"/>
              </a:rPr>
              <a:t>y</a:t>
            </a:r>
            <a:r>
              <a:rPr lang="en-US" sz="1100" b="1" dirty="0" smtClean="0">
                <a:latin typeface="Courier New" pitchFamily="49" charset="0"/>
                <a:cs typeface="Courier New" pitchFamily="49" charset="0"/>
              </a:rPr>
              <a:t>-coordinate value</a:t>
            </a:r>
          </a:p>
          <a:p>
            <a:r>
              <a:rPr lang="en-US" sz="1100" b="1" dirty="0" smtClean="0">
                <a:latin typeface="Courier New" pitchFamily="49" charset="0"/>
                <a:cs typeface="Courier New" pitchFamily="49" charset="0"/>
              </a:rPr>
              <a:t>   * @</a:t>
            </a:r>
            <a:r>
              <a:rPr lang="en-US" sz="1100" b="1" dirty="0" err="1" smtClean="0">
                <a:latin typeface="Courier New" pitchFamily="49" charset="0"/>
                <a:cs typeface="Courier New" pitchFamily="49" charset="0"/>
              </a:rPr>
              <a:t>param</a:t>
            </a:r>
            <a:r>
              <a:rPr lang="en-US" sz="1100" b="1" dirty="0" smtClean="0">
                <a:latin typeface="Courier New" pitchFamily="49" charset="0"/>
                <a:cs typeface="Courier New" pitchFamily="49" charset="0"/>
              </a:rPr>
              <a:t> diameter desired diameter (non-negative)</a:t>
            </a:r>
          </a:p>
          <a:p>
            <a:r>
              <a:rPr lang="en-US" sz="1100" b="1" dirty="0" smtClean="0">
                <a:latin typeface="Courier New" pitchFamily="49" charset="0"/>
                <a:cs typeface="Courier New" pitchFamily="49" charset="0"/>
              </a:rPr>
              <a:t>   * @</a:t>
            </a:r>
            <a:r>
              <a:rPr lang="en-US" sz="1100" b="1" dirty="0" err="1" smtClean="0">
                <a:latin typeface="Courier New" pitchFamily="49" charset="0"/>
                <a:cs typeface="Courier New" pitchFamily="49" charset="0"/>
              </a:rPr>
              <a:t>param</a:t>
            </a:r>
            <a:r>
              <a:rPr lang="en-US" sz="1100" b="1" dirty="0" smtClean="0">
                <a:latin typeface="Courier New" pitchFamily="49" charset="0"/>
                <a:cs typeface="Courier New" pitchFamily="49" charset="0"/>
              </a:rPr>
              <a:t> velocity desired velocity</a:t>
            </a: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public Drop(float x, float y, float diameter, float velocity) {</a:t>
            </a:r>
          </a:p>
          <a:p>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myX</a:t>
            </a:r>
            <a:r>
              <a:rPr lang="en-US" sz="1100" b="1" dirty="0" smtClean="0">
                <a:latin typeface="Courier New" pitchFamily="49" charset="0"/>
                <a:cs typeface="Courier New" pitchFamily="49" charset="0"/>
              </a:rPr>
              <a:t> = x;</a:t>
            </a:r>
          </a:p>
          <a:p>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myY</a:t>
            </a:r>
            <a:r>
              <a:rPr lang="en-US" sz="1100" b="1" dirty="0" smtClean="0">
                <a:latin typeface="Courier New" pitchFamily="49" charset="0"/>
                <a:cs typeface="Courier New" pitchFamily="49" charset="0"/>
              </a:rPr>
              <a:t> = y;</a:t>
            </a:r>
          </a:p>
          <a:p>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myDiameter</a:t>
            </a:r>
            <a:r>
              <a:rPr lang="en-US" sz="1100" b="1" dirty="0" smtClean="0">
                <a:latin typeface="Courier New" pitchFamily="49" charset="0"/>
                <a:cs typeface="Courier New" pitchFamily="49" charset="0"/>
              </a:rPr>
              <a:t> = </a:t>
            </a:r>
            <a:r>
              <a:rPr lang="en-US" sz="1100" b="1" dirty="0" err="1" smtClean="0">
                <a:latin typeface="Courier New" pitchFamily="49" charset="0"/>
                <a:cs typeface="Courier New" pitchFamily="49" charset="0"/>
              </a:rPr>
              <a:t>checkDiameter</a:t>
            </a:r>
            <a:r>
              <a:rPr lang="en-US" sz="1100" b="1" dirty="0" smtClean="0">
                <a:latin typeface="Courier New" pitchFamily="49" charset="0"/>
                <a:cs typeface="Courier New" pitchFamily="49" charset="0"/>
              </a:rPr>
              <a:t>(diameter);</a:t>
            </a:r>
          </a:p>
          <a:p>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myVelocity</a:t>
            </a:r>
            <a:r>
              <a:rPr lang="en-US" sz="1100" b="1" dirty="0" smtClean="0">
                <a:latin typeface="Courier New" pitchFamily="49" charset="0"/>
                <a:cs typeface="Courier New" pitchFamily="49" charset="0"/>
              </a:rPr>
              <a:t> = velocity;</a:t>
            </a:r>
          </a:p>
          <a:p>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myColor</a:t>
            </a:r>
            <a:r>
              <a:rPr lang="en-US" sz="1100" b="1" dirty="0" smtClean="0">
                <a:latin typeface="Courier New" pitchFamily="49" charset="0"/>
                <a:cs typeface="Courier New" pitchFamily="49" charset="0"/>
              </a:rPr>
              <a:t> = color(10, 10, 200, 100);</a:t>
            </a:r>
          </a:p>
          <a:p>
            <a:r>
              <a:rPr lang="en-US" sz="1100" b="1" dirty="0" smtClean="0">
                <a:latin typeface="Courier New" pitchFamily="49" charset="0"/>
                <a:cs typeface="Courier New" pitchFamily="49" charset="0"/>
              </a:rPr>
              <a:t>  }</a:t>
            </a:r>
          </a:p>
          <a:p>
            <a:endParaRPr lang="en-US" sz="1100" b="1" dirty="0" smtClean="0">
              <a:latin typeface="Courier New" pitchFamily="49" charset="0"/>
              <a:cs typeface="Courier New" pitchFamily="49" charset="0"/>
            </a:endParaRP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 Print a message and stop the program if diameter is negative.</a:t>
            </a:r>
          </a:p>
          <a:p>
            <a:r>
              <a:rPr lang="en-US" sz="1100" b="1" dirty="0" smtClean="0">
                <a:latin typeface="Courier New" pitchFamily="49" charset="0"/>
                <a:cs typeface="Courier New" pitchFamily="49" charset="0"/>
              </a:rPr>
              <a:t>   * @</a:t>
            </a:r>
            <a:r>
              <a:rPr lang="en-US" sz="1100" b="1" dirty="0" err="1" smtClean="0">
                <a:latin typeface="Courier New" pitchFamily="49" charset="0"/>
                <a:cs typeface="Courier New" pitchFamily="49" charset="0"/>
              </a:rPr>
              <a:t>param</a:t>
            </a:r>
            <a:r>
              <a:rPr lang="en-US" sz="1100" b="1" dirty="0" smtClean="0">
                <a:latin typeface="Courier New" pitchFamily="49" charset="0"/>
                <a:cs typeface="Courier New" pitchFamily="49" charset="0"/>
              </a:rPr>
              <a:t> diameter the value to check</a:t>
            </a:r>
          </a:p>
          <a:p>
            <a:r>
              <a:rPr lang="en-US" sz="1100" b="1" dirty="0" smtClean="0">
                <a:latin typeface="Courier New" pitchFamily="49" charset="0"/>
                <a:cs typeface="Courier New" pitchFamily="49" charset="0"/>
              </a:rPr>
              <a:t>   * @return verified diameter value</a:t>
            </a: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private float </a:t>
            </a:r>
            <a:r>
              <a:rPr lang="en-US" sz="1100" b="1" dirty="0" err="1" smtClean="0">
                <a:latin typeface="Courier New" pitchFamily="49" charset="0"/>
                <a:cs typeface="Courier New" pitchFamily="49" charset="0"/>
              </a:rPr>
              <a:t>checkDiameter</a:t>
            </a:r>
            <a:r>
              <a:rPr lang="en-US" sz="1100" b="1" dirty="0" smtClean="0">
                <a:latin typeface="Courier New" pitchFamily="49" charset="0"/>
                <a:cs typeface="Courier New" pitchFamily="49" charset="0"/>
              </a:rPr>
              <a:t>(float diameter) {</a:t>
            </a:r>
          </a:p>
          <a:p>
            <a:r>
              <a:rPr lang="en-US" sz="1100" b="1" dirty="0" smtClean="0">
                <a:latin typeface="Courier New" pitchFamily="49" charset="0"/>
                <a:cs typeface="Courier New" pitchFamily="49" charset="0"/>
              </a:rPr>
              <a:t>    if (diameter &lt; 0) {</a:t>
            </a:r>
          </a:p>
          <a:p>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println</a:t>
            </a:r>
            <a:r>
              <a:rPr lang="en-US" sz="1100" b="1" dirty="0" smtClean="0">
                <a:latin typeface="Courier New" pitchFamily="49" charset="0"/>
                <a:cs typeface="Courier New" pitchFamily="49" charset="0"/>
              </a:rPr>
              <a:t>("invalid diameter: " + diameter);</a:t>
            </a:r>
          </a:p>
          <a:p>
            <a:r>
              <a:rPr lang="en-US" sz="1100" b="1" dirty="0" smtClean="0">
                <a:latin typeface="Courier New" pitchFamily="49" charset="0"/>
                <a:cs typeface="Courier New" pitchFamily="49" charset="0"/>
              </a:rPr>
              <a:t>      stop();</a:t>
            </a: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return diameter;</a:t>
            </a:r>
          </a:p>
          <a:p>
            <a:r>
              <a:rPr lang="en-US" sz="1100" b="1" dirty="0" smtClean="0">
                <a:latin typeface="Courier New" pitchFamily="49" charset="0"/>
                <a:cs typeface="Courier New" pitchFamily="49" charset="0"/>
              </a:rPr>
              <a:t>  }</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32</a:t>
            </a:fld>
            <a:endParaRPr lang="en-US"/>
          </a:p>
        </p:txBody>
      </p:sp>
      <p:sp>
        <p:nvSpPr>
          <p:cNvPr id="8" name="Rectangle 7"/>
          <p:cNvSpPr/>
          <p:nvPr/>
        </p:nvSpPr>
        <p:spPr>
          <a:xfrm rot="16200000">
            <a:off x="696516" y="-367010"/>
            <a:ext cx="6757095" cy="7540526"/>
          </a:xfrm>
          <a:prstGeom prst="rect">
            <a:avLst/>
          </a:prstGeom>
        </p:spPr>
        <p:txBody>
          <a:bodyPr wrap="square">
            <a:spAutoFit/>
          </a:bodyPr>
          <a:lstStyle/>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 @return my x-coordinate value</a:t>
            </a: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public float </a:t>
            </a:r>
            <a:r>
              <a:rPr lang="en-US" sz="1100" b="1" dirty="0" err="1" smtClean="0">
                <a:latin typeface="Courier New" pitchFamily="49" charset="0"/>
                <a:cs typeface="Courier New" pitchFamily="49" charset="0"/>
              </a:rPr>
              <a:t>getX</a:t>
            </a:r>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return </a:t>
            </a:r>
            <a:r>
              <a:rPr lang="en-US" sz="1100" b="1" dirty="0" err="1" smtClean="0">
                <a:latin typeface="Courier New" pitchFamily="49" charset="0"/>
                <a:cs typeface="Courier New" pitchFamily="49" charset="0"/>
              </a:rPr>
              <a:t>myX</a:t>
            </a:r>
            <a:r>
              <a:rPr lang="en-US" sz="1100" b="1" dirty="0" smtClean="0">
                <a:latin typeface="Courier New" pitchFamily="49" charset="0"/>
                <a:cs typeface="Courier New" pitchFamily="49" charset="0"/>
              </a:rPr>
              <a:t>;</a:t>
            </a: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 @return my y-coordinate value</a:t>
            </a: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public float </a:t>
            </a:r>
            <a:r>
              <a:rPr lang="en-US" sz="1100" b="1" dirty="0" err="1" smtClean="0">
                <a:latin typeface="Courier New" pitchFamily="49" charset="0"/>
                <a:cs typeface="Courier New" pitchFamily="49" charset="0"/>
              </a:rPr>
              <a:t>getY</a:t>
            </a:r>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return </a:t>
            </a:r>
            <a:r>
              <a:rPr lang="en-US" sz="1100" b="1" dirty="0" err="1" smtClean="0">
                <a:latin typeface="Courier New" pitchFamily="49" charset="0"/>
                <a:cs typeface="Courier New" pitchFamily="49" charset="0"/>
              </a:rPr>
              <a:t>myY</a:t>
            </a:r>
            <a:r>
              <a:rPr lang="en-US" sz="1100" b="1" dirty="0" smtClean="0">
                <a:latin typeface="Courier New" pitchFamily="49" charset="0"/>
                <a:cs typeface="Courier New" pitchFamily="49" charset="0"/>
              </a:rPr>
              <a:t>;</a:t>
            </a: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 @return my diameter</a:t>
            </a: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public float </a:t>
            </a:r>
            <a:r>
              <a:rPr lang="en-US" sz="1100" b="1" dirty="0" err="1" smtClean="0">
                <a:latin typeface="Courier New" pitchFamily="49" charset="0"/>
                <a:cs typeface="Courier New" pitchFamily="49" charset="0"/>
              </a:rPr>
              <a:t>getDiameter</a:t>
            </a:r>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return </a:t>
            </a:r>
            <a:r>
              <a:rPr lang="en-US" sz="1100" b="1" dirty="0" err="1" smtClean="0">
                <a:latin typeface="Courier New" pitchFamily="49" charset="0"/>
                <a:cs typeface="Courier New" pitchFamily="49" charset="0"/>
              </a:rPr>
              <a:t>myDiameter</a:t>
            </a:r>
            <a:r>
              <a:rPr lang="en-US" sz="1100" b="1" dirty="0" smtClean="0">
                <a:latin typeface="Courier New" pitchFamily="49" charset="0"/>
                <a:cs typeface="Courier New" pitchFamily="49" charset="0"/>
              </a:rPr>
              <a:t>;</a:t>
            </a: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 Set a new diameter value</a:t>
            </a:r>
          </a:p>
          <a:p>
            <a:r>
              <a:rPr lang="en-US" sz="1100" b="1" dirty="0" smtClean="0">
                <a:latin typeface="Courier New" pitchFamily="49" charset="0"/>
                <a:cs typeface="Courier New" pitchFamily="49" charset="0"/>
              </a:rPr>
              <a:t>   * @</a:t>
            </a:r>
            <a:r>
              <a:rPr lang="en-US" sz="1100" b="1" dirty="0" err="1" smtClean="0">
                <a:latin typeface="Courier New" pitchFamily="49" charset="0"/>
                <a:cs typeface="Courier New" pitchFamily="49" charset="0"/>
              </a:rPr>
              <a:t>param</a:t>
            </a:r>
            <a:r>
              <a:rPr lang="en-US" sz="1100" b="1" dirty="0" smtClean="0">
                <a:latin typeface="Courier New" pitchFamily="49" charset="0"/>
                <a:cs typeface="Courier New" pitchFamily="49" charset="0"/>
              </a:rPr>
              <a:t> diameter non-negative diameter value</a:t>
            </a: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public void </a:t>
            </a:r>
            <a:r>
              <a:rPr lang="en-US" sz="1100" b="1" dirty="0" err="1" smtClean="0">
                <a:latin typeface="Courier New" pitchFamily="49" charset="0"/>
                <a:cs typeface="Courier New" pitchFamily="49" charset="0"/>
              </a:rPr>
              <a:t>setDiameter</a:t>
            </a:r>
            <a:r>
              <a:rPr lang="en-US" sz="1100" b="1" dirty="0" smtClean="0">
                <a:latin typeface="Courier New" pitchFamily="49" charset="0"/>
                <a:cs typeface="Courier New" pitchFamily="49" charset="0"/>
              </a:rPr>
              <a:t>(float diameter) {</a:t>
            </a:r>
          </a:p>
          <a:p>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myDiameter</a:t>
            </a:r>
            <a:r>
              <a:rPr lang="en-US" sz="1100" b="1" dirty="0" smtClean="0">
                <a:latin typeface="Courier New" pitchFamily="49" charset="0"/>
                <a:cs typeface="Courier New" pitchFamily="49" charset="0"/>
              </a:rPr>
              <a:t> = </a:t>
            </a:r>
            <a:r>
              <a:rPr lang="en-US" sz="1100" b="1" dirty="0" err="1" smtClean="0">
                <a:latin typeface="Courier New" pitchFamily="49" charset="0"/>
                <a:cs typeface="Courier New" pitchFamily="49" charset="0"/>
              </a:rPr>
              <a:t>checkDiameter</a:t>
            </a:r>
            <a:r>
              <a:rPr lang="en-US" sz="1100" b="1" dirty="0" smtClean="0">
                <a:latin typeface="Courier New" pitchFamily="49" charset="0"/>
                <a:cs typeface="Courier New" pitchFamily="49" charset="0"/>
              </a:rPr>
              <a:t>(diameter);</a:t>
            </a: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 @return my velocity value</a:t>
            </a: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public float </a:t>
            </a:r>
            <a:r>
              <a:rPr lang="en-US" sz="1100" b="1" dirty="0" err="1" smtClean="0">
                <a:latin typeface="Courier New" pitchFamily="49" charset="0"/>
                <a:cs typeface="Courier New" pitchFamily="49" charset="0"/>
              </a:rPr>
              <a:t>getVelocity</a:t>
            </a:r>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return </a:t>
            </a:r>
            <a:r>
              <a:rPr lang="en-US" sz="1100" b="1" dirty="0" err="1" smtClean="0">
                <a:latin typeface="Courier New" pitchFamily="49" charset="0"/>
                <a:cs typeface="Courier New" pitchFamily="49" charset="0"/>
              </a:rPr>
              <a:t>myVelocity</a:t>
            </a:r>
            <a:r>
              <a:rPr lang="en-US" sz="1100" b="1" dirty="0" smtClean="0">
                <a:latin typeface="Courier New" pitchFamily="49" charset="0"/>
                <a:cs typeface="Courier New" pitchFamily="49" charset="0"/>
              </a:rPr>
              <a:t>;</a:t>
            </a: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 @</a:t>
            </a:r>
            <a:r>
              <a:rPr lang="en-US" sz="1100" b="1" dirty="0" err="1" smtClean="0">
                <a:latin typeface="Courier New" pitchFamily="49" charset="0"/>
                <a:cs typeface="Courier New" pitchFamily="49" charset="0"/>
              </a:rPr>
              <a:t>param</a:t>
            </a:r>
            <a:r>
              <a:rPr lang="en-US" sz="1100" b="1" dirty="0" smtClean="0">
                <a:latin typeface="Courier New" pitchFamily="49" charset="0"/>
                <a:cs typeface="Courier New" pitchFamily="49" charset="0"/>
              </a:rPr>
              <a:t> c a new color value</a:t>
            </a: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public void </a:t>
            </a:r>
            <a:r>
              <a:rPr lang="en-US" sz="1100" b="1" dirty="0" err="1" smtClean="0">
                <a:latin typeface="Courier New" pitchFamily="49" charset="0"/>
                <a:cs typeface="Courier New" pitchFamily="49" charset="0"/>
              </a:rPr>
              <a:t>setColor</a:t>
            </a:r>
            <a:r>
              <a:rPr lang="en-US" sz="1100" b="1" dirty="0" smtClean="0">
                <a:latin typeface="Courier New" pitchFamily="49" charset="0"/>
                <a:cs typeface="Courier New" pitchFamily="49" charset="0"/>
              </a:rPr>
              <a:t>(color c) {</a:t>
            </a:r>
          </a:p>
          <a:p>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myColor</a:t>
            </a:r>
            <a:r>
              <a:rPr lang="en-US" sz="1100" b="1" dirty="0" smtClean="0">
                <a:latin typeface="Courier New" pitchFamily="49" charset="0"/>
                <a:cs typeface="Courier New" pitchFamily="49" charset="0"/>
              </a:rPr>
              <a:t> = c;</a:t>
            </a:r>
          </a:p>
          <a:p>
            <a:r>
              <a:rPr lang="en-US" sz="1100" b="1" dirty="0" smtClean="0">
                <a:latin typeface="Courier New" pitchFamily="49" charset="0"/>
                <a:cs typeface="Courier New" pitchFamily="49" charset="0"/>
              </a:rPr>
              <a:t>  }</a:t>
            </a:r>
          </a:p>
          <a:p>
            <a:endParaRPr lang="en-US" sz="1100" b="1" dirty="0" smtClean="0">
              <a:latin typeface="Courier New" pitchFamily="49" charset="0"/>
              <a:cs typeface="Courier New" pitchFamily="49" charset="0"/>
            </a:endParaRP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 Change my y position based on my drop velocity</a:t>
            </a: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public void move() {</a:t>
            </a:r>
          </a:p>
          <a:p>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myY</a:t>
            </a:r>
            <a:r>
              <a:rPr lang="en-US" sz="1100" b="1" dirty="0" smtClean="0">
                <a:latin typeface="Courier New" pitchFamily="49" charset="0"/>
                <a:cs typeface="Courier New" pitchFamily="49" charset="0"/>
              </a:rPr>
              <a:t> += </a:t>
            </a:r>
            <a:r>
              <a:rPr lang="en-US" sz="1100" b="1" dirty="0" err="1" smtClean="0">
                <a:latin typeface="Courier New" pitchFamily="49" charset="0"/>
                <a:cs typeface="Courier New" pitchFamily="49" charset="0"/>
              </a:rPr>
              <a:t>myVelocity</a:t>
            </a:r>
            <a:r>
              <a:rPr lang="en-US" sz="1100" b="1" dirty="0" smtClean="0">
                <a:latin typeface="Courier New" pitchFamily="49" charset="0"/>
                <a:cs typeface="Courier New" pitchFamily="49" charset="0"/>
              </a:rPr>
              <a:t>;</a:t>
            </a:r>
          </a:p>
          <a:p>
            <a:r>
              <a:rPr lang="en-US" sz="1100" b="1" dirty="0" smtClean="0">
                <a:latin typeface="Courier New" pitchFamily="49" charset="0"/>
                <a:cs typeface="Courier New" pitchFamily="49" charset="0"/>
              </a:rPr>
              <a:t>  }</a:t>
            </a:r>
          </a:p>
        </p:txBody>
      </p:sp>
      <p:grpSp>
        <p:nvGrpSpPr>
          <p:cNvPr id="4" name="Group 3"/>
          <p:cNvGrpSpPr/>
          <p:nvPr/>
        </p:nvGrpSpPr>
        <p:grpSpPr>
          <a:xfrm>
            <a:off x="8668126" y="478277"/>
            <a:ext cx="436418" cy="1104559"/>
            <a:chOff x="8534400" y="928256"/>
            <a:chExt cx="436418" cy="1104559"/>
          </a:xfrm>
        </p:grpSpPr>
        <p:sp>
          <p:nvSpPr>
            <p:cNvPr id="5" name="TextBox 4"/>
            <p:cNvSpPr txBox="1"/>
            <p:nvPr/>
          </p:nvSpPr>
          <p:spPr>
            <a:xfrm rot="16200000">
              <a:off x="8260333" y="1378629"/>
              <a:ext cx="1000595" cy="307777"/>
            </a:xfrm>
            <a:prstGeom prst="rect">
              <a:avLst/>
            </a:prstGeom>
            <a:noFill/>
          </p:spPr>
          <p:txBody>
            <a:bodyPr wrap="none" rtlCol="0">
              <a:spAutoFit/>
            </a:bodyPr>
            <a:lstStyle/>
            <a:p>
              <a:r>
                <a:rPr lang="en-US" sz="1400" dirty="0" smtClean="0">
                  <a:solidFill>
                    <a:schemeClr val="accent1">
                      <a:lumMod val="75000"/>
                    </a:schemeClr>
                  </a:solidFill>
                </a:rPr>
                <a:t>Continued</a:t>
              </a:r>
              <a:endParaRPr lang="en-US" sz="1400" dirty="0">
                <a:solidFill>
                  <a:schemeClr val="accent1">
                    <a:lumMod val="75000"/>
                  </a:schemeClr>
                </a:solidFill>
              </a:endParaRPr>
            </a:p>
          </p:txBody>
        </p:sp>
        <p:sp>
          <p:nvSpPr>
            <p:cNvPr id="6" name="Down Arrow 5"/>
            <p:cNvSpPr/>
            <p:nvPr/>
          </p:nvSpPr>
          <p:spPr bwMode="auto">
            <a:xfrm rot="10800000">
              <a:off x="8534400" y="928256"/>
              <a:ext cx="436418" cy="1039091"/>
            </a:xfrm>
            <a:prstGeom prst="downArrow">
              <a:avLst/>
            </a:prstGeom>
            <a:solidFill>
              <a:schemeClr val="accent1">
                <a:lumMod val="60000"/>
                <a:lumOff val="40000"/>
                <a:alpha val="17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gr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33</a:t>
            </a:fld>
            <a:endParaRPr lang="en-US"/>
          </a:p>
        </p:txBody>
      </p:sp>
      <p:sp>
        <p:nvSpPr>
          <p:cNvPr id="8" name="Rectangle 7"/>
          <p:cNvSpPr/>
          <p:nvPr/>
        </p:nvSpPr>
        <p:spPr>
          <a:xfrm rot="16200000">
            <a:off x="205562" y="-197733"/>
            <a:ext cx="6757095" cy="7201972"/>
          </a:xfrm>
          <a:prstGeom prst="rect">
            <a:avLst/>
          </a:prstGeom>
        </p:spPr>
        <p:txBody>
          <a:bodyPr wrap="square">
            <a:spAutoFit/>
          </a:bodyPr>
          <a:lstStyle/>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 Draw myself on the output panel provided that I'm still visible.</a:t>
            </a:r>
          </a:p>
          <a:p>
            <a:r>
              <a:rPr lang="en-US" sz="1100" b="1" dirty="0" smtClean="0">
                <a:latin typeface="Courier New" pitchFamily="49" charset="0"/>
                <a:cs typeface="Courier New" pitchFamily="49" charset="0"/>
              </a:rPr>
              <a:t>   * @</a:t>
            </a:r>
            <a:r>
              <a:rPr lang="en-US" sz="1100" b="1" dirty="0" err="1" smtClean="0">
                <a:latin typeface="Courier New" pitchFamily="49" charset="0"/>
                <a:cs typeface="Courier New" pitchFamily="49" charset="0"/>
              </a:rPr>
              <a:t>param</a:t>
            </a:r>
            <a:r>
              <a:rPr lang="en-US" sz="1100" b="1" dirty="0" smtClean="0">
                <a:latin typeface="Courier New" pitchFamily="49" charset="0"/>
                <a:cs typeface="Courier New" pitchFamily="49" charset="0"/>
              </a:rPr>
              <a:t> height the height of the output panel</a:t>
            </a: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public void display(</a:t>
            </a:r>
            <a:r>
              <a:rPr lang="en-US" sz="1100" b="1" dirty="0" err="1" smtClean="0">
                <a:latin typeface="Courier New" pitchFamily="49" charset="0"/>
                <a:cs typeface="Courier New" pitchFamily="49" charset="0"/>
              </a:rPr>
              <a:t>int</a:t>
            </a:r>
            <a:r>
              <a:rPr lang="en-US" sz="1100" b="1" dirty="0" smtClean="0">
                <a:latin typeface="Courier New" pitchFamily="49" charset="0"/>
                <a:cs typeface="Courier New" pitchFamily="49" charset="0"/>
              </a:rPr>
              <a:t> height) {</a:t>
            </a:r>
          </a:p>
          <a:p>
            <a:r>
              <a:rPr lang="en-US" sz="1100" b="1" dirty="0" smtClean="0">
                <a:latin typeface="Courier New" pitchFamily="49" charset="0"/>
                <a:cs typeface="Courier New" pitchFamily="49" charset="0"/>
              </a:rPr>
              <a:t>    if (</a:t>
            </a:r>
            <a:r>
              <a:rPr lang="en-US" sz="1100" b="1" dirty="0" err="1" smtClean="0">
                <a:latin typeface="Courier New" pitchFamily="49" charset="0"/>
                <a:cs typeface="Courier New" pitchFamily="49" charset="0"/>
              </a:rPr>
              <a:t>myY</a:t>
            </a:r>
            <a:r>
              <a:rPr lang="en-US" sz="1100" b="1" dirty="0" smtClean="0">
                <a:latin typeface="Courier New" pitchFamily="49" charset="0"/>
                <a:cs typeface="Courier New" pitchFamily="49" charset="0"/>
              </a:rPr>
              <a:t> &lt;= height) {</a:t>
            </a:r>
          </a:p>
          <a:p>
            <a:r>
              <a:rPr lang="en-US" sz="1100" b="1" dirty="0" smtClean="0">
                <a:latin typeface="Courier New" pitchFamily="49" charset="0"/>
                <a:cs typeface="Courier New" pitchFamily="49" charset="0"/>
              </a:rPr>
              <a:t>      fill(</a:t>
            </a:r>
            <a:r>
              <a:rPr lang="en-US" sz="1100" b="1" dirty="0" err="1" smtClean="0">
                <a:latin typeface="Courier New" pitchFamily="49" charset="0"/>
                <a:cs typeface="Courier New" pitchFamily="49" charset="0"/>
              </a:rPr>
              <a:t>myColor</a:t>
            </a:r>
            <a:r>
              <a:rPr lang="en-US" sz="1100" b="1" dirty="0" smtClean="0">
                <a:latin typeface="Courier New" pitchFamily="49" charset="0"/>
                <a:cs typeface="Courier New" pitchFamily="49" charset="0"/>
              </a:rPr>
              <a:t>);</a:t>
            </a:r>
          </a:p>
          <a:p>
            <a:r>
              <a:rPr lang="en-US" sz="1100" b="1" dirty="0" smtClean="0">
                <a:latin typeface="Courier New" pitchFamily="49" charset="0"/>
                <a:cs typeface="Courier New" pitchFamily="49" charset="0"/>
              </a:rPr>
              <a:t>      stroke(0);</a:t>
            </a:r>
          </a:p>
          <a:p>
            <a:r>
              <a:rPr lang="en-US" sz="1100" b="1" dirty="0" smtClean="0">
                <a:latin typeface="Courier New" pitchFamily="49" charset="0"/>
                <a:cs typeface="Courier New" pitchFamily="49" charset="0"/>
              </a:rPr>
              <a:t>      arc(</a:t>
            </a:r>
            <a:r>
              <a:rPr lang="en-US" sz="1100" b="1" dirty="0" err="1" smtClean="0">
                <a:latin typeface="Courier New" pitchFamily="49" charset="0"/>
                <a:cs typeface="Courier New" pitchFamily="49" charset="0"/>
              </a:rPr>
              <a:t>myX</a:t>
            </a:r>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myY</a:t>
            </a:r>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myDiameter</a:t>
            </a:r>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myDiameter</a:t>
            </a:r>
            <a:r>
              <a:rPr lang="en-US" sz="1100" b="1" dirty="0" smtClean="0">
                <a:latin typeface="Courier New" pitchFamily="49" charset="0"/>
                <a:cs typeface="Courier New" pitchFamily="49" charset="0"/>
              </a:rPr>
              <a:t>, 0, PI);</a:t>
            </a:r>
          </a:p>
          <a:p>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noStroke</a:t>
            </a:r>
            <a:r>
              <a:rPr lang="en-US" sz="1100" b="1" dirty="0" smtClean="0">
                <a:latin typeface="Courier New" pitchFamily="49" charset="0"/>
                <a:cs typeface="Courier New" pitchFamily="49" charset="0"/>
              </a:rPr>
              <a:t>();</a:t>
            </a:r>
          </a:p>
          <a:p>
            <a:r>
              <a:rPr lang="en-US" sz="1100" b="1" dirty="0" smtClean="0">
                <a:latin typeface="Courier New" pitchFamily="49" charset="0"/>
                <a:cs typeface="Courier New" pitchFamily="49" charset="0"/>
              </a:rPr>
              <a:t>      triangle(</a:t>
            </a:r>
            <a:r>
              <a:rPr lang="en-US" sz="1100" b="1" dirty="0" err="1" smtClean="0">
                <a:latin typeface="Courier New" pitchFamily="49" charset="0"/>
                <a:cs typeface="Courier New" pitchFamily="49" charset="0"/>
              </a:rPr>
              <a:t>myX</a:t>
            </a:r>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myY</a:t>
            </a:r>
            <a:r>
              <a:rPr lang="en-US" sz="1100" b="1" dirty="0" smtClean="0">
                <a:latin typeface="Courier New" pitchFamily="49" charset="0"/>
                <a:cs typeface="Courier New" pitchFamily="49" charset="0"/>
              </a:rPr>
              <a:t> - </a:t>
            </a:r>
            <a:r>
              <a:rPr lang="en-US" sz="1100" b="1" dirty="0" err="1" smtClean="0">
                <a:latin typeface="Courier New" pitchFamily="49" charset="0"/>
                <a:cs typeface="Courier New" pitchFamily="49" charset="0"/>
              </a:rPr>
              <a:t>myDiameter</a:t>
            </a:r>
            <a:r>
              <a:rPr lang="en-US" sz="1100" b="1" dirty="0" smtClean="0">
                <a:latin typeface="Courier New" pitchFamily="49" charset="0"/>
                <a:cs typeface="Courier New" pitchFamily="49" charset="0"/>
              </a:rPr>
              <a:t>*1.5, </a:t>
            </a:r>
            <a:r>
              <a:rPr lang="en-US" sz="1100" b="1" dirty="0" err="1" smtClean="0">
                <a:latin typeface="Courier New" pitchFamily="49" charset="0"/>
                <a:cs typeface="Courier New" pitchFamily="49" charset="0"/>
              </a:rPr>
              <a:t>myX</a:t>
            </a:r>
            <a:r>
              <a:rPr lang="en-US" sz="1100" b="1" dirty="0" smtClean="0">
                <a:latin typeface="Courier New" pitchFamily="49" charset="0"/>
                <a:cs typeface="Courier New" pitchFamily="49" charset="0"/>
              </a:rPr>
              <a:t> - </a:t>
            </a:r>
            <a:r>
              <a:rPr lang="en-US" sz="1100" b="1" dirty="0" err="1" smtClean="0">
                <a:latin typeface="Courier New" pitchFamily="49" charset="0"/>
                <a:cs typeface="Courier New" pitchFamily="49" charset="0"/>
              </a:rPr>
              <a:t>myDiameter</a:t>
            </a:r>
            <a:r>
              <a:rPr lang="en-US" sz="1100" b="1" dirty="0" smtClean="0">
                <a:latin typeface="Courier New" pitchFamily="49" charset="0"/>
                <a:cs typeface="Courier New" pitchFamily="49" charset="0"/>
              </a:rPr>
              <a:t>/2, </a:t>
            </a:r>
            <a:r>
              <a:rPr lang="en-US" sz="1100" b="1" dirty="0" err="1" smtClean="0">
                <a:latin typeface="Courier New" pitchFamily="49" charset="0"/>
                <a:cs typeface="Courier New" pitchFamily="49" charset="0"/>
              </a:rPr>
              <a:t>myY</a:t>
            </a:r>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myX</a:t>
            </a:r>
            <a:r>
              <a:rPr lang="en-US" sz="1100" b="1" dirty="0" smtClean="0">
                <a:latin typeface="Courier New" pitchFamily="49" charset="0"/>
                <a:cs typeface="Courier New" pitchFamily="49" charset="0"/>
              </a:rPr>
              <a:t> + </a:t>
            </a:r>
            <a:r>
              <a:rPr lang="en-US" sz="1100" b="1" dirty="0" err="1" smtClean="0">
                <a:latin typeface="Courier New" pitchFamily="49" charset="0"/>
                <a:cs typeface="Courier New" pitchFamily="49" charset="0"/>
              </a:rPr>
              <a:t>myDiameter</a:t>
            </a:r>
            <a:r>
              <a:rPr lang="en-US" sz="1100" b="1" dirty="0" smtClean="0">
                <a:latin typeface="Courier New" pitchFamily="49" charset="0"/>
                <a:cs typeface="Courier New" pitchFamily="49" charset="0"/>
              </a:rPr>
              <a:t>/2, </a:t>
            </a:r>
            <a:r>
              <a:rPr lang="en-US" sz="1100" b="1" dirty="0" err="1" smtClean="0">
                <a:latin typeface="Courier New" pitchFamily="49" charset="0"/>
                <a:cs typeface="Courier New" pitchFamily="49" charset="0"/>
              </a:rPr>
              <a:t>myY</a:t>
            </a:r>
            <a:r>
              <a:rPr lang="en-US" sz="1100" b="1" dirty="0" smtClean="0">
                <a:latin typeface="Courier New" pitchFamily="49" charset="0"/>
                <a:cs typeface="Courier New" pitchFamily="49" charset="0"/>
              </a:rPr>
              <a:t>);</a:t>
            </a:r>
          </a:p>
          <a:p>
            <a:r>
              <a:rPr lang="en-US" sz="1100" b="1" dirty="0" smtClean="0">
                <a:latin typeface="Courier New" pitchFamily="49" charset="0"/>
                <a:cs typeface="Courier New" pitchFamily="49" charset="0"/>
              </a:rPr>
              <a:t>      stroke(0);</a:t>
            </a:r>
          </a:p>
          <a:p>
            <a:r>
              <a:rPr lang="en-US" sz="1100" b="1" dirty="0" smtClean="0">
                <a:latin typeface="Courier New" pitchFamily="49" charset="0"/>
                <a:cs typeface="Courier New" pitchFamily="49" charset="0"/>
              </a:rPr>
              <a:t>      line(</a:t>
            </a:r>
            <a:r>
              <a:rPr lang="en-US" sz="1100" b="1" dirty="0" err="1" smtClean="0">
                <a:latin typeface="Courier New" pitchFamily="49" charset="0"/>
                <a:cs typeface="Courier New" pitchFamily="49" charset="0"/>
              </a:rPr>
              <a:t>myX</a:t>
            </a:r>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myY</a:t>
            </a:r>
            <a:r>
              <a:rPr lang="en-US" sz="1100" b="1" dirty="0" smtClean="0">
                <a:latin typeface="Courier New" pitchFamily="49" charset="0"/>
                <a:cs typeface="Courier New" pitchFamily="49" charset="0"/>
              </a:rPr>
              <a:t> - </a:t>
            </a:r>
            <a:r>
              <a:rPr lang="en-US" sz="1100" b="1" dirty="0" err="1" smtClean="0">
                <a:latin typeface="Courier New" pitchFamily="49" charset="0"/>
                <a:cs typeface="Courier New" pitchFamily="49" charset="0"/>
              </a:rPr>
              <a:t>myDiameter</a:t>
            </a:r>
            <a:r>
              <a:rPr lang="en-US" sz="1100" b="1" dirty="0" smtClean="0">
                <a:latin typeface="Courier New" pitchFamily="49" charset="0"/>
                <a:cs typeface="Courier New" pitchFamily="49" charset="0"/>
              </a:rPr>
              <a:t>*1.5, </a:t>
            </a:r>
            <a:r>
              <a:rPr lang="en-US" sz="1100" b="1" dirty="0" err="1" smtClean="0">
                <a:latin typeface="Courier New" pitchFamily="49" charset="0"/>
                <a:cs typeface="Courier New" pitchFamily="49" charset="0"/>
              </a:rPr>
              <a:t>myX</a:t>
            </a:r>
            <a:r>
              <a:rPr lang="en-US" sz="1100" b="1" dirty="0" smtClean="0">
                <a:latin typeface="Courier New" pitchFamily="49" charset="0"/>
                <a:cs typeface="Courier New" pitchFamily="49" charset="0"/>
              </a:rPr>
              <a:t> - </a:t>
            </a:r>
            <a:r>
              <a:rPr lang="en-US" sz="1100" b="1" dirty="0" err="1" smtClean="0">
                <a:latin typeface="Courier New" pitchFamily="49" charset="0"/>
                <a:cs typeface="Courier New" pitchFamily="49" charset="0"/>
              </a:rPr>
              <a:t>myDiameter</a:t>
            </a:r>
            <a:r>
              <a:rPr lang="en-US" sz="1100" b="1" dirty="0" smtClean="0">
                <a:latin typeface="Courier New" pitchFamily="49" charset="0"/>
                <a:cs typeface="Courier New" pitchFamily="49" charset="0"/>
              </a:rPr>
              <a:t>/2, </a:t>
            </a:r>
            <a:r>
              <a:rPr lang="en-US" sz="1100" b="1" dirty="0" err="1" smtClean="0">
                <a:latin typeface="Courier New" pitchFamily="49" charset="0"/>
                <a:cs typeface="Courier New" pitchFamily="49" charset="0"/>
              </a:rPr>
              <a:t>myY</a:t>
            </a:r>
            <a:r>
              <a:rPr lang="en-US" sz="1100" b="1" dirty="0" smtClean="0">
                <a:latin typeface="Courier New" pitchFamily="49" charset="0"/>
                <a:cs typeface="Courier New" pitchFamily="49" charset="0"/>
              </a:rPr>
              <a:t>);</a:t>
            </a:r>
          </a:p>
          <a:p>
            <a:r>
              <a:rPr lang="en-US" sz="1100" b="1" dirty="0" smtClean="0">
                <a:latin typeface="Courier New" pitchFamily="49" charset="0"/>
                <a:cs typeface="Courier New" pitchFamily="49" charset="0"/>
              </a:rPr>
              <a:t>      line(</a:t>
            </a:r>
            <a:r>
              <a:rPr lang="en-US" sz="1100" b="1" dirty="0" err="1" smtClean="0">
                <a:latin typeface="Courier New" pitchFamily="49" charset="0"/>
                <a:cs typeface="Courier New" pitchFamily="49" charset="0"/>
              </a:rPr>
              <a:t>myX</a:t>
            </a:r>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myY</a:t>
            </a:r>
            <a:r>
              <a:rPr lang="en-US" sz="1100" b="1" dirty="0" smtClean="0">
                <a:latin typeface="Courier New" pitchFamily="49" charset="0"/>
                <a:cs typeface="Courier New" pitchFamily="49" charset="0"/>
              </a:rPr>
              <a:t> - </a:t>
            </a:r>
            <a:r>
              <a:rPr lang="en-US" sz="1100" b="1" dirty="0" err="1" smtClean="0">
                <a:latin typeface="Courier New" pitchFamily="49" charset="0"/>
                <a:cs typeface="Courier New" pitchFamily="49" charset="0"/>
              </a:rPr>
              <a:t>myDiameter</a:t>
            </a:r>
            <a:r>
              <a:rPr lang="en-US" sz="1100" b="1" dirty="0" smtClean="0">
                <a:latin typeface="Courier New" pitchFamily="49" charset="0"/>
                <a:cs typeface="Courier New" pitchFamily="49" charset="0"/>
              </a:rPr>
              <a:t>*1.5, </a:t>
            </a:r>
            <a:r>
              <a:rPr lang="en-US" sz="1100" b="1" dirty="0" err="1" smtClean="0">
                <a:latin typeface="Courier New" pitchFamily="49" charset="0"/>
                <a:cs typeface="Courier New" pitchFamily="49" charset="0"/>
              </a:rPr>
              <a:t>myX</a:t>
            </a:r>
            <a:r>
              <a:rPr lang="en-US" sz="1100" b="1" dirty="0" smtClean="0">
                <a:latin typeface="Courier New" pitchFamily="49" charset="0"/>
                <a:cs typeface="Courier New" pitchFamily="49" charset="0"/>
              </a:rPr>
              <a:t> + </a:t>
            </a:r>
            <a:r>
              <a:rPr lang="en-US" sz="1100" b="1" dirty="0" err="1" smtClean="0">
                <a:latin typeface="Courier New" pitchFamily="49" charset="0"/>
                <a:cs typeface="Courier New" pitchFamily="49" charset="0"/>
              </a:rPr>
              <a:t>myDiameter</a:t>
            </a:r>
            <a:r>
              <a:rPr lang="en-US" sz="1100" b="1" dirty="0" smtClean="0">
                <a:latin typeface="Courier New" pitchFamily="49" charset="0"/>
                <a:cs typeface="Courier New" pitchFamily="49" charset="0"/>
              </a:rPr>
              <a:t>/2, </a:t>
            </a:r>
            <a:r>
              <a:rPr lang="en-US" sz="1100" b="1" dirty="0" err="1" smtClean="0">
                <a:latin typeface="Courier New" pitchFamily="49" charset="0"/>
                <a:cs typeface="Courier New" pitchFamily="49" charset="0"/>
              </a:rPr>
              <a:t>myY</a:t>
            </a:r>
            <a:r>
              <a:rPr lang="en-US" sz="1100" b="1" dirty="0" smtClean="0">
                <a:latin typeface="Courier New" pitchFamily="49" charset="0"/>
                <a:cs typeface="Courier New" pitchFamily="49" charset="0"/>
              </a:rPr>
              <a:t>);</a:t>
            </a: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a:t>
            </a:r>
          </a:p>
          <a:p>
            <a:endParaRPr lang="en-US" sz="1100" b="1" dirty="0" smtClean="0">
              <a:latin typeface="Courier New" pitchFamily="49" charset="0"/>
              <a:cs typeface="Courier New" pitchFamily="49" charset="0"/>
            </a:endParaRP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 Suck up the volume of neighboring drops if they are close enough.</a:t>
            </a:r>
          </a:p>
          <a:p>
            <a:r>
              <a:rPr lang="en-US" sz="1100" b="1" dirty="0" smtClean="0">
                <a:latin typeface="Courier New" pitchFamily="49" charset="0"/>
                <a:cs typeface="Courier New" pitchFamily="49" charset="0"/>
              </a:rPr>
              <a:t>   * Don’t do this if I am already sucked dry.</a:t>
            </a:r>
          </a:p>
          <a:p>
            <a:r>
              <a:rPr lang="en-US" sz="1100" b="1" dirty="0" smtClean="0">
                <a:latin typeface="Courier New" pitchFamily="49" charset="0"/>
                <a:cs typeface="Courier New" pitchFamily="49" charset="0"/>
              </a:rPr>
              <a:t>   * @</a:t>
            </a:r>
            <a:r>
              <a:rPr lang="en-US" sz="1100" b="1" dirty="0" err="1" smtClean="0">
                <a:latin typeface="Courier New" pitchFamily="49" charset="0"/>
                <a:cs typeface="Courier New" pitchFamily="49" charset="0"/>
              </a:rPr>
              <a:t>param</a:t>
            </a:r>
            <a:r>
              <a:rPr lang="en-US" sz="1100" b="1" dirty="0" smtClean="0">
                <a:latin typeface="Courier New" pitchFamily="49" charset="0"/>
                <a:cs typeface="Courier New" pitchFamily="49" charset="0"/>
              </a:rPr>
              <a:t> other reference to one other drop object</a:t>
            </a: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public void combine(Drop other) {</a:t>
            </a:r>
          </a:p>
          <a:p>
            <a:r>
              <a:rPr lang="en-US" sz="1100" b="1" dirty="0" smtClean="0">
                <a:latin typeface="Courier New" pitchFamily="49" charset="0"/>
                <a:cs typeface="Courier New" pitchFamily="49" charset="0"/>
              </a:rPr>
              <a:t>    float </a:t>
            </a:r>
            <a:r>
              <a:rPr lang="en-US" sz="1100" b="1" dirty="0" err="1" smtClean="0">
                <a:latin typeface="Courier New" pitchFamily="49" charset="0"/>
                <a:cs typeface="Courier New" pitchFamily="49" charset="0"/>
              </a:rPr>
              <a:t>otherRadius</a:t>
            </a:r>
            <a:r>
              <a:rPr lang="en-US" sz="1100" b="1" dirty="0" smtClean="0">
                <a:latin typeface="Courier New" pitchFamily="49" charset="0"/>
                <a:cs typeface="Courier New" pitchFamily="49" charset="0"/>
              </a:rPr>
              <a:t> = </a:t>
            </a:r>
            <a:r>
              <a:rPr lang="en-US" sz="1100" b="1" dirty="0" err="1" smtClean="0">
                <a:latin typeface="Courier New" pitchFamily="49" charset="0"/>
                <a:cs typeface="Courier New" pitchFamily="49" charset="0"/>
              </a:rPr>
              <a:t>other.getDiameter</a:t>
            </a:r>
            <a:r>
              <a:rPr lang="en-US" sz="1100" b="1" dirty="0" smtClean="0">
                <a:latin typeface="Courier New" pitchFamily="49" charset="0"/>
                <a:cs typeface="Courier New" pitchFamily="49" charset="0"/>
              </a:rPr>
              <a:t>() / 2;</a:t>
            </a:r>
          </a:p>
          <a:p>
            <a:r>
              <a:rPr lang="en-US" sz="1100" b="1" dirty="0" smtClean="0">
                <a:latin typeface="Courier New" pitchFamily="49" charset="0"/>
                <a:cs typeface="Courier New" pitchFamily="49" charset="0"/>
              </a:rPr>
              <a:t>    if ((</a:t>
            </a:r>
            <a:r>
              <a:rPr lang="en-US" sz="1100" b="1" dirty="0" err="1" smtClean="0">
                <a:latin typeface="Courier New" pitchFamily="49" charset="0"/>
                <a:cs typeface="Courier New" pitchFamily="49" charset="0"/>
              </a:rPr>
              <a:t>myDiameter</a:t>
            </a:r>
            <a:r>
              <a:rPr lang="en-US" sz="1100" b="1" dirty="0" smtClean="0">
                <a:latin typeface="Courier New" pitchFamily="49" charset="0"/>
                <a:cs typeface="Courier New" pitchFamily="49" charset="0"/>
              </a:rPr>
              <a:t> != 0) &amp;&amp; </a:t>
            </a:r>
          </a:p>
          <a:p>
            <a:r>
              <a:rPr lang="en-US" sz="1100" b="1" dirty="0" smtClean="0">
                <a:latin typeface="Courier New" pitchFamily="49" charset="0"/>
                <a:cs typeface="Courier New" pitchFamily="49" charset="0"/>
              </a:rPr>
              <a:t>        (dist(</a:t>
            </a:r>
            <a:r>
              <a:rPr lang="en-US" sz="1100" b="1" dirty="0" err="1" smtClean="0">
                <a:latin typeface="Courier New" pitchFamily="49" charset="0"/>
                <a:cs typeface="Courier New" pitchFamily="49" charset="0"/>
              </a:rPr>
              <a:t>myX</a:t>
            </a:r>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myY</a:t>
            </a:r>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other.getX</a:t>
            </a:r>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other.getY</a:t>
            </a:r>
            <a:r>
              <a:rPr lang="en-US" sz="1100" b="1" dirty="0" smtClean="0">
                <a:latin typeface="Courier New" pitchFamily="49" charset="0"/>
                <a:cs typeface="Courier New" pitchFamily="49" charset="0"/>
              </a:rPr>
              <a:t>()) &lt; (</a:t>
            </a:r>
            <a:r>
              <a:rPr lang="en-US" sz="1100" b="1" dirty="0" err="1" smtClean="0">
                <a:latin typeface="Courier New" pitchFamily="49" charset="0"/>
                <a:cs typeface="Courier New" pitchFamily="49" charset="0"/>
              </a:rPr>
              <a:t>myDiameter</a:t>
            </a:r>
            <a:r>
              <a:rPr lang="en-US" sz="1100" b="1" dirty="0" smtClean="0">
                <a:latin typeface="Courier New" pitchFamily="49" charset="0"/>
                <a:cs typeface="Courier New" pitchFamily="49" charset="0"/>
              </a:rPr>
              <a:t>/2 + </a:t>
            </a:r>
            <a:r>
              <a:rPr lang="en-US" sz="1100" b="1" dirty="0" err="1" smtClean="0">
                <a:latin typeface="Courier New" pitchFamily="49" charset="0"/>
                <a:cs typeface="Courier New" pitchFamily="49" charset="0"/>
              </a:rPr>
              <a:t>otherRadius</a:t>
            </a:r>
            <a:r>
              <a:rPr lang="en-US" sz="1100" b="1" dirty="0" smtClean="0">
                <a:latin typeface="Courier New" pitchFamily="49" charset="0"/>
                <a:cs typeface="Courier New" pitchFamily="49" charset="0"/>
              </a:rPr>
              <a:t> + COMBINE_FACTOR))) {</a:t>
            </a:r>
          </a:p>
          <a:p>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myDiameter</a:t>
            </a:r>
            <a:r>
              <a:rPr lang="en-US" sz="1100" b="1" dirty="0" smtClean="0">
                <a:latin typeface="Courier New" pitchFamily="49" charset="0"/>
                <a:cs typeface="Courier New" pitchFamily="49" charset="0"/>
              </a:rPr>
              <a:t> += </a:t>
            </a:r>
            <a:r>
              <a:rPr lang="en-US" sz="1100" b="1" dirty="0" err="1" smtClean="0">
                <a:latin typeface="Courier New" pitchFamily="49" charset="0"/>
                <a:cs typeface="Courier New" pitchFamily="49" charset="0"/>
              </a:rPr>
              <a:t>sqrt</a:t>
            </a:r>
            <a:r>
              <a:rPr lang="en-US" sz="1100" b="1" dirty="0" smtClean="0">
                <a:latin typeface="Courier New" pitchFamily="49" charset="0"/>
                <a:cs typeface="Courier New" pitchFamily="49" charset="0"/>
              </a:rPr>
              <a:t>(2) * </a:t>
            </a:r>
            <a:r>
              <a:rPr lang="en-US" sz="1100" b="1" dirty="0" err="1" smtClean="0">
                <a:latin typeface="Courier New" pitchFamily="49" charset="0"/>
                <a:cs typeface="Courier New" pitchFamily="49" charset="0"/>
              </a:rPr>
              <a:t>otherRadius</a:t>
            </a:r>
            <a:r>
              <a:rPr lang="en-US" sz="1100" b="1" dirty="0" smtClean="0">
                <a:latin typeface="Courier New" pitchFamily="49" charset="0"/>
                <a:cs typeface="Courier New" pitchFamily="49" charset="0"/>
              </a:rPr>
              <a:t>;</a:t>
            </a:r>
          </a:p>
          <a:p>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other.setDiameter</a:t>
            </a:r>
            <a:r>
              <a:rPr lang="en-US" sz="1100" b="1" dirty="0" smtClean="0">
                <a:latin typeface="Courier New" pitchFamily="49" charset="0"/>
                <a:cs typeface="Courier New" pitchFamily="49" charset="0"/>
              </a:rPr>
              <a:t>(0);</a:t>
            </a: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a:t>
            </a:r>
          </a:p>
          <a:p>
            <a:endParaRPr lang="en-US" sz="1100" b="1" dirty="0" smtClean="0">
              <a:latin typeface="Courier New" pitchFamily="49" charset="0"/>
              <a:cs typeface="Courier New" pitchFamily="49" charset="0"/>
            </a:endParaRP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 @return a copy of myself</a:t>
            </a:r>
          </a:p>
          <a:p>
            <a:r>
              <a:rPr lang="en-US" sz="1100" b="1" dirty="0" smtClean="0">
                <a:latin typeface="Courier New" pitchFamily="49" charset="0"/>
                <a:cs typeface="Courier New" pitchFamily="49" charset="0"/>
              </a:rPr>
              <a:t>   */</a:t>
            </a:r>
          </a:p>
          <a:p>
            <a:r>
              <a:rPr lang="en-US" sz="1100" b="1" dirty="0" smtClean="0">
                <a:latin typeface="Courier New" pitchFamily="49" charset="0"/>
                <a:cs typeface="Courier New" pitchFamily="49" charset="0"/>
              </a:rPr>
              <a:t>  public Drop copy() {</a:t>
            </a:r>
          </a:p>
          <a:p>
            <a:r>
              <a:rPr lang="en-US" sz="1100" b="1" dirty="0" smtClean="0">
                <a:latin typeface="Courier New" pitchFamily="49" charset="0"/>
                <a:cs typeface="Courier New" pitchFamily="49" charset="0"/>
              </a:rPr>
              <a:t>    return new Drop(</a:t>
            </a:r>
            <a:r>
              <a:rPr lang="en-US" sz="1100" b="1" dirty="0" err="1" smtClean="0">
                <a:latin typeface="Courier New" pitchFamily="49" charset="0"/>
                <a:cs typeface="Courier New" pitchFamily="49" charset="0"/>
              </a:rPr>
              <a:t>myX</a:t>
            </a:r>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myY</a:t>
            </a:r>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myDiameter</a:t>
            </a:r>
            <a:r>
              <a:rPr lang="en-US" sz="1100" b="1" dirty="0" smtClean="0">
                <a:latin typeface="Courier New" pitchFamily="49" charset="0"/>
                <a:cs typeface="Courier New" pitchFamily="49" charset="0"/>
              </a:rPr>
              <a:t>, </a:t>
            </a:r>
            <a:r>
              <a:rPr lang="en-US" sz="1100" b="1" dirty="0" err="1" smtClean="0">
                <a:latin typeface="Courier New" pitchFamily="49" charset="0"/>
                <a:cs typeface="Courier New" pitchFamily="49" charset="0"/>
              </a:rPr>
              <a:t>myVelocity</a:t>
            </a:r>
            <a:r>
              <a:rPr lang="en-US" sz="1100" b="1" dirty="0" smtClean="0">
                <a:latin typeface="Courier New" pitchFamily="49" charset="0"/>
                <a:cs typeface="Courier New" pitchFamily="49" charset="0"/>
              </a:rPr>
              <a:t>);</a:t>
            </a:r>
          </a:p>
          <a:p>
            <a:r>
              <a:rPr lang="en-US" sz="1100" b="1" dirty="0" smtClean="0">
                <a:latin typeface="Courier New" pitchFamily="49" charset="0"/>
                <a:cs typeface="Courier New" pitchFamily="49" charset="0"/>
              </a:rPr>
              <a:t>  }</a:t>
            </a:r>
          </a:p>
          <a:p>
            <a:endParaRPr lang="en-US" sz="1100" b="1" dirty="0" smtClean="0">
              <a:latin typeface="Courier New" pitchFamily="49" charset="0"/>
              <a:cs typeface="Courier New" pitchFamily="49" charset="0"/>
            </a:endParaRPr>
          </a:p>
          <a:p>
            <a:r>
              <a:rPr lang="en-US" sz="1100" b="1" dirty="0" smtClean="0">
                <a:latin typeface="Courier New" pitchFamily="49" charset="0"/>
                <a:cs typeface="Courier New" pitchFamily="49" charset="0"/>
              </a:rPr>
              <a:t>}</a:t>
            </a:r>
            <a:endParaRPr lang="en-US" sz="1200" b="1" dirty="0" smtClean="0">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Slide Number Placeholder 3"/>
          <p:cNvSpPr>
            <a:spLocks noGrp="1"/>
          </p:cNvSpPr>
          <p:nvPr>
            <p:ph type="sldNum" sz="quarter" idx="10"/>
          </p:nvPr>
        </p:nvSpPr>
        <p:spPr/>
        <p:txBody>
          <a:bodyPr/>
          <a:lstStyle/>
          <a:p>
            <a:fld id="{BA0CA650-F48D-4579-A6F3-46D545C66FD0}" type="slidenum">
              <a:rPr lang="en-US"/>
              <a:pPr/>
              <a:t>34</a:t>
            </a:fld>
            <a:endParaRPr lang="en-US"/>
          </a:p>
        </p:txBody>
      </p:sp>
      <p:sp>
        <p:nvSpPr>
          <p:cNvPr id="204802" name="Rectangle 2"/>
          <p:cNvSpPr>
            <a:spLocks noGrp="1" noChangeArrowheads="1"/>
          </p:cNvSpPr>
          <p:nvPr>
            <p:ph type="title"/>
          </p:nvPr>
        </p:nvSpPr>
        <p:spPr/>
        <p:txBody>
          <a:bodyPr/>
          <a:lstStyle/>
          <a:p>
            <a:r>
              <a:rPr lang="en-US"/>
              <a:t>OO Programming Languages</a:t>
            </a:r>
          </a:p>
        </p:txBody>
      </p:sp>
      <p:sp>
        <p:nvSpPr>
          <p:cNvPr id="204803" name="Rectangle 3"/>
          <p:cNvSpPr>
            <a:spLocks noGrp="1" noChangeArrowheads="1"/>
          </p:cNvSpPr>
          <p:nvPr>
            <p:ph type="body" idx="1"/>
          </p:nvPr>
        </p:nvSpPr>
        <p:spPr>
          <a:xfrm>
            <a:off x="381000" y="1600200"/>
            <a:ext cx="6934200" cy="4114800"/>
          </a:xfrm>
        </p:spPr>
        <p:txBody>
          <a:bodyPr/>
          <a:lstStyle/>
          <a:p>
            <a:pPr>
              <a:lnSpc>
                <a:spcPct val="90000"/>
              </a:lnSpc>
            </a:pPr>
            <a:r>
              <a:rPr lang="en-US"/>
              <a:t>Simula </a:t>
            </a:r>
          </a:p>
          <a:p>
            <a:pPr lvl="1">
              <a:lnSpc>
                <a:spcPct val="90000"/>
              </a:lnSpc>
            </a:pPr>
            <a:r>
              <a:rPr lang="en-US" sz="2400"/>
              <a:t>Ole-Johan Dahl and Kristen Nygaard</a:t>
            </a:r>
          </a:p>
          <a:p>
            <a:pPr lvl="1">
              <a:lnSpc>
                <a:spcPct val="90000"/>
              </a:lnSpc>
            </a:pPr>
            <a:r>
              <a:rPr lang="en-US" sz="2400"/>
              <a:t>Developed in the mid-1960’s</a:t>
            </a:r>
          </a:p>
          <a:p>
            <a:pPr lvl="1">
              <a:lnSpc>
                <a:spcPct val="90000"/>
              </a:lnSpc>
            </a:pPr>
            <a:r>
              <a:rPr lang="en-US" sz="2400"/>
              <a:t>Used as a simulation language</a:t>
            </a:r>
          </a:p>
          <a:p>
            <a:pPr>
              <a:lnSpc>
                <a:spcPct val="90000"/>
              </a:lnSpc>
            </a:pPr>
            <a:endParaRPr lang="en-US"/>
          </a:p>
          <a:p>
            <a:pPr>
              <a:lnSpc>
                <a:spcPct val="90000"/>
              </a:lnSpc>
            </a:pPr>
            <a:r>
              <a:rPr lang="en-US"/>
              <a:t>Smalltalk </a:t>
            </a:r>
          </a:p>
          <a:p>
            <a:pPr lvl="1">
              <a:lnSpc>
                <a:spcPct val="90000"/>
              </a:lnSpc>
            </a:pPr>
            <a:r>
              <a:rPr lang="en-US" sz="2400"/>
              <a:t>Xerox PARC project lead by Alan Kay</a:t>
            </a:r>
          </a:p>
          <a:p>
            <a:pPr lvl="1">
              <a:lnSpc>
                <a:spcPct val="90000"/>
              </a:lnSpc>
            </a:pPr>
            <a:r>
              <a:rPr lang="en-US" sz="2400"/>
              <a:t>Developed in the early 1970’s</a:t>
            </a:r>
          </a:p>
          <a:p>
            <a:pPr lvl="1">
              <a:lnSpc>
                <a:spcPct val="90000"/>
              </a:lnSpc>
            </a:pPr>
            <a:r>
              <a:rPr lang="en-US" sz="2400"/>
              <a:t>Used to support interactive computing</a:t>
            </a:r>
          </a:p>
          <a:p>
            <a:pPr lvl="1">
              <a:lnSpc>
                <a:spcPct val="90000"/>
              </a:lnSpc>
            </a:pPr>
            <a:endParaRPr lang="en-US" sz="2400"/>
          </a:p>
        </p:txBody>
      </p:sp>
      <p:grpSp>
        <p:nvGrpSpPr>
          <p:cNvPr id="2" name="Group 4"/>
          <p:cNvGrpSpPr>
            <a:grpSpLocks/>
          </p:cNvGrpSpPr>
          <p:nvPr/>
        </p:nvGrpSpPr>
        <p:grpSpPr bwMode="auto">
          <a:xfrm>
            <a:off x="8229600" y="517525"/>
            <a:ext cx="825500" cy="1006475"/>
            <a:chOff x="5184" y="96"/>
            <a:chExt cx="520" cy="634"/>
          </a:xfrm>
        </p:grpSpPr>
        <p:pic>
          <p:nvPicPr>
            <p:cNvPr id="204805" name="Picture 5"/>
            <p:cNvPicPr>
              <a:picLocks noChangeAspect="1" noChangeArrowheads="1"/>
            </p:cNvPicPr>
            <p:nvPr/>
          </p:nvPicPr>
          <p:blipFill>
            <a:blip r:embed="rId3" cstate="print"/>
            <a:srcRect/>
            <a:stretch>
              <a:fillRect/>
            </a:stretch>
          </p:blipFill>
          <p:spPr bwMode="auto">
            <a:xfrm>
              <a:off x="5318" y="96"/>
              <a:ext cx="284" cy="432"/>
            </a:xfrm>
            <a:prstGeom prst="rect">
              <a:avLst/>
            </a:prstGeom>
            <a:noFill/>
            <a:ln w="9525">
              <a:noFill/>
              <a:miter lim="800000"/>
              <a:headEnd/>
              <a:tailEnd/>
            </a:ln>
            <a:effectLst/>
          </p:spPr>
        </p:pic>
        <p:sp>
          <p:nvSpPr>
            <p:cNvPr id="204806" name="Text Box 6"/>
            <p:cNvSpPr txBox="1">
              <a:spLocks noChangeArrowheads="1"/>
            </p:cNvSpPr>
            <p:nvPr/>
          </p:nvSpPr>
          <p:spPr bwMode="auto">
            <a:xfrm>
              <a:off x="5184" y="480"/>
              <a:ext cx="520" cy="250"/>
            </a:xfrm>
            <a:prstGeom prst="rect">
              <a:avLst/>
            </a:prstGeom>
            <a:noFill/>
            <a:ln w="9525">
              <a:noFill/>
              <a:miter lim="800000"/>
              <a:headEnd/>
              <a:tailEnd/>
            </a:ln>
            <a:effectLst/>
          </p:spPr>
          <p:txBody>
            <a:bodyPr wrap="none">
              <a:spAutoFit/>
            </a:bodyPr>
            <a:lstStyle/>
            <a:p>
              <a:pPr algn="ctr"/>
              <a:r>
                <a:rPr lang="en-US" sz="1000" b="1"/>
                <a:t>What’s the</a:t>
              </a:r>
            </a:p>
            <a:p>
              <a:pPr algn="ctr"/>
              <a:r>
                <a:rPr lang="en-US" sz="1000" b="1"/>
                <a:t>Big Idea</a:t>
              </a:r>
              <a:endParaRPr lang="en-US" sz="2400">
                <a:latin typeface="Times New Roman" pitchFamily="18" charset="0"/>
              </a:endParaRPr>
            </a:p>
          </p:txBody>
        </p:sp>
      </p:grpSp>
      <p:pic>
        <p:nvPicPr>
          <p:cNvPr id="204808" name="Picture 8" descr="Kristen_HOPLA"/>
          <p:cNvPicPr>
            <a:picLocks noChangeAspect="1" noChangeArrowheads="1"/>
          </p:cNvPicPr>
          <p:nvPr/>
        </p:nvPicPr>
        <p:blipFill>
          <a:blip r:embed="rId4" cstate="print"/>
          <a:srcRect/>
          <a:stretch>
            <a:fillRect/>
          </a:stretch>
        </p:blipFill>
        <p:spPr bwMode="auto">
          <a:xfrm>
            <a:off x="7832725" y="1905000"/>
            <a:ext cx="1196975" cy="1981200"/>
          </a:xfrm>
          <a:prstGeom prst="rect">
            <a:avLst/>
          </a:prstGeom>
          <a:noFill/>
        </p:spPr>
      </p:pic>
      <p:sp>
        <p:nvSpPr>
          <p:cNvPr id="204809" name="Text Box 9"/>
          <p:cNvSpPr txBox="1">
            <a:spLocks noChangeArrowheads="1"/>
          </p:cNvSpPr>
          <p:nvPr/>
        </p:nvSpPr>
        <p:spPr bwMode="auto">
          <a:xfrm>
            <a:off x="7467600" y="6464300"/>
            <a:ext cx="1628775" cy="244475"/>
          </a:xfrm>
          <a:prstGeom prst="rect">
            <a:avLst/>
          </a:prstGeom>
          <a:noFill/>
          <a:ln w="9525">
            <a:noFill/>
            <a:miter lim="800000"/>
            <a:headEnd/>
            <a:tailEnd/>
          </a:ln>
          <a:effectLst/>
        </p:spPr>
        <p:txBody>
          <a:bodyPr wrap="none">
            <a:spAutoFit/>
          </a:bodyPr>
          <a:lstStyle/>
          <a:p>
            <a:r>
              <a:rPr lang="en-US" sz="1000">
                <a:latin typeface="Times New Roman" pitchFamily="18" charset="0"/>
              </a:rPr>
              <a:t>images from www.ifi.uio.no</a:t>
            </a:r>
          </a:p>
        </p:txBody>
      </p:sp>
      <p:pic>
        <p:nvPicPr>
          <p:cNvPr id="204810" name="Picture 10" descr="kay1_small"/>
          <p:cNvPicPr>
            <a:picLocks noChangeAspect="1" noChangeArrowheads="1"/>
          </p:cNvPicPr>
          <p:nvPr/>
        </p:nvPicPr>
        <p:blipFill>
          <a:blip r:embed="rId5" cstate="print"/>
          <a:srcRect/>
          <a:stretch>
            <a:fillRect/>
          </a:stretch>
        </p:blipFill>
        <p:spPr bwMode="auto">
          <a:xfrm>
            <a:off x="7239000" y="3962400"/>
            <a:ext cx="1398588" cy="1752600"/>
          </a:xfrm>
          <a:prstGeom prst="rect">
            <a:avLst/>
          </a:prstGeom>
          <a:noFill/>
        </p:spPr>
      </p:pic>
      <p:pic>
        <p:nvPicPr>
          <p:cNvPr id="204807" name="Picture 7" descr="Ole_Johan_sv_hv"/>
          <p:cNvPicPr>
            <a:picLocks noChangeAspect="1" noChangeArrowheads="1"/>
          </p:cNvPicPr>
          <p:nvPr/>
        </p:nvPicPr>
        <p:blipFill>
          <a:blip r:embed="rId6" cstate="print"/>
          <a:srcRect/>
          <a:stretch>
            <a:fillRect/>
          </a:stretch>
        </p:blipFill>
        <p:spPr bwMode="auto">
          <a:xfrm>
            <a:off x="6894513" y="1524000"/>
            <a:ext cx="1182687" cy="19812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8" name="Picture 7" descr="rain.png"/>
          <p:cNvPicPr>
            <a:picLocks noChangeAspect="1"/>
          </p:cNvPicPr>
          <p:nvPr/>
        </p:nvPicPr>
        <p:blipFill>
          <a:blip r:embed="rId3" cstate="print"/>
          <a:stretch>
            <a:fillRect/>
          </a:stretch>
        </p:blipFill>
        <p:spPr>
          <a:xfrm>
            <a:off x="5334000" y="838200"/>
            <a:ext cx="3810000" cy="5715000"/>
          </a:xfrm>
          <a:prstGeom prst="rect">
            <a:avLst/>
          </a:prstGeom>
        </p:spPr>
      </p:pic>
      <p:sp>
        <p:nvSpPr>
          <p:cNvPr id="7170" name="Slide Number Placeholder 3"/>
          <p:cNvSpPr>
            <a:spLocks noGrp="1"/>
          </p:cNvSpPr>
          <p:nvPr>
            <p:ph type="sldNum" sz="quarter" idx="10"/>
          </p:nvPr>
        </p:nvSpPr>
        <p:spPr/>
        <p:txBody>
          <a:bodyPr/>
          <a:lstStyle/>
          <a:p>
            <a:fld id="{9F54D835-630F-4BC5-B7E3-9AA23F19A0F9}" type="slidenum">
              <a:rPr lang="en-US" smtClean="0"/>
              <a:pPr/>
              <a:t>4</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Example: Analysis (1)</a:t>
            </a:r>
          </a:p>
        </p:txBody>
      </p:sp>
      <p:sp>
        <p:nvSpPr>
          <p:cNvPr id="7172" name="Rectangle 3"/>
          <p:cNvSpPr>
            <a:spLocks noGrp="1" noChangeArrowheads="1"/>
          </p:cNvSpPr>
          <p:nvPr>
            <p:ph type="body" idx="1"/>
          </p:nvPr>
        </p:nvSpPr>
        <p:spPr>
          <a:xfrm>
            <a:off x="457200" y="1600200"/>
            <a:ext cx="4419600" cy="5029200"/>
          </a:xfrm>
        </p:spPr>
        <p:txBody>
          <a:bodyPr/>
          <a:lstStyle/>
          <a:p>
            <a:pPr eaLnBrk="1" hangingPunct="1">
              <a:lnSpc>
                <a:spcPct val="90000"/>
              </a:lnSpc>
            </a:pPr>
            <a:r>
              <a:rPr lang="en-US" dirty="0" smtClean="0">
                <a:latin typeface="Arial Unicode MS" pitchFamily="34" charset="-128"/>
              </a:rPr>
              <a:t>The program should:</a:t>
            </a:r>
          </a:p>
          <a:p>
            <a:pPr lvl="1">
              <a:lnSpc>
                <a:spcPct val="90000"/>
              </a:lnSpc>
            </a:pPr>
            <a:r>
              <a:rPr lang="en-US" dirty="0" smtClean="0">
                <a:latin typeface="Arial Unicode MS" pitchFamily="34" charset="-128"/>
              </a:rPr>
              <a:t>Represent a list of rain drops;</a:t>
            </a:r>
          </a:p>
          <a:p>
            <a:pPr lvl="1">
              <a:lnSpc>
                <a:spcPct val="90000"/>
              </a:lnSpc>
            </a:pPr>
            <a:r>
              <a:rPr lang="en-US" dirty="0" smtClean="0">
                <a:latin typeface="Arial Unicode MS" pitchFamily="34" charset="-128"/>
              </a:rPr>
              <a:t>The rain drops should fall down the output pane;</a:t>
            </a:r>
          </a:p>
          <a:p>
            <a:pPr lvl="1">
              <a:lnSpc>
                <a:spcPct val="90000"/>
              </a:lnSpc>
            </a:pPr>
            <a:endParaRPr lang="en-US" dirty="0" smtClean="0">
              <a:latin typeface="Arial Unicode MS" pitchFamily="34" charset="-128"/>
            </a:endParaRPr>
          </a:p>
          <a:p>
            <a:pPr lvl="1">
              <a:lnSpc>
                <a:spcPct val="90000"/>
              </a:lnSpc>
            </a:pPr>
            <a:endParaRPr lang="en-US" dirty="0" smtClean="0">
              <a:latin typeface="Arial Unicode MS" pitchFamily="34" charset="-128"/>
            </a:endParaRPr>
          </a:p>
          <a:p>
            <a:pPr lvl="1">
              <a:lnSpc>
                <a:spcPct val="90000"/>
              </a:lnSpc>
            </a:pPr>
            <a:endParaRPr lang="en-US" dirty="0" smtClean="0">
              <a:latin typeface="Arial Unicode MS"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4502889-87C9-4036-9994-E3CDC384CFF9}" type="slidenum">
              <a:rPr lang="en-US"/>
              <a:pPr/>
              <a:t>5</a:t>
            </a:fld>
            <a:endParaRPr lang="en-US"/>
          </a:p>
        </p:txBody>
      </p:sp>
      <p:sp>
        <p:nvSpPr>
          <p:cNvPr id="241666" name="Rectangle 2"/>
          <p:cNvSpPr>
            <a:spLocks noGrp="1" noChangeArrowheads="1"/>
          </p:cNvSpPr>
          <p:nvPr>
            <p:ph type="title"/>
          </p:nvPr>
        </p:nvSpPr>
        <p:spPr/>
        <p:txBody>
          <a:bodyPr/>
          <a:lstStyle/>
          <a:p>
            <a:r>
              <a:rPr lang="en-US" dirty="0" smtClean="0"/>
              <a:t>Iteration 0</a:t>
            </a:r>
            <a:endParaRPr lang="en-US" dirty="0"/>
          </a:p>
        </p:txBody>
      </p:sp>
      <p:sp>
        <p:nvSpPr>
          <p:cNvPr id="241667" name="Rectangle 3"/>
          <p:cNvSpPr>
            <a:spLocks noGrp="1" noChangeArrowheads="1"/>
          </p:cNvSpPr>
          <p:nvPr>
            <p:ph type="body" idx="1"/>
          </p:nvPr>
        </p:nvSpPr>
        <p:spPr>
          <a:xfrm>
            <a:off x="457200" y="1600200"/>
            <a:ext cx="8305800" cy="4114800"/>
          </a:xfrm>
        </p:spPr>
        <p:txBody>
          <a:bodyPr/>
          <a:lstStyle/>
          <a:p>
            <a:r>
              <a:rPr lang="en-US" dirty="0" smtClean="0"/>
              <a:t>Analysis</a:t>
            </a:r>
          </a:p>
          <a:p>
            <a:endParaRPr lang="en-US" dirty="0" smtClean="0"/>
          </a:p>
          <a:p>
            <a:r>
              <a:rPr lang="en-US" dirty="0" smtClean="0"/>
              <a:t>Design</a:t>
            </a:r>
          </a:p>
          <a:p>
            <a:endParaRPr lang="en-US" dirty="0" smtClean="0"/>
          </a:p>
          <a:p>
            <a:r>
              <a:rPr lang="en-US" dirty="0" smtClean="0"/>
              <a:t>Implementation</a:t>
            </a:r>
          </a:p>
          <a:p>
            <a:endParaRPr lang="en-US" dirty="0" smtClean="0"/>
          </a:p>
          <a:p>
            <a:r>
              <a:rPr lang="en-US" dirty="0" smtClean="0"/>
              <a:t>Test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21C86133-2983-4942-8F53-15ABFAA154A5}" type="slidenum">
              <a:rPr lang="en-US"/>
              <a:pPr/>
              <a:t>6</a:t>
            </a:fld>
            <a:endParaRPr lang="en-US"/>
          </a:p>
        </p:txBody>
      </p:sp>
      <p:sp>
        <p:nvSpPr>
          <p:cNvPr id="8" name="Rectangle 7"/>
          <p:cNvSpPr/>
          <p:nvPr/>
        </p:nvSpPr>
        <p:spPr>
          <a:xfrm rot="16200000">
            <a:off x="152400" y="-151566"/>
            <a:ext cx="6757095" cy="7109637"/>
          </a:xfrm>
          <a:prstGeom prst="rect">
            <a:avLst/>
          </a:prstGeom>
        </p:spPr>
        <p:txBody>
          <a:bodyPr wrap="square">
            <a:spAutoFit/>
          </a:bodyPr>
          <a:lstStyle/>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raindropsNonOO</a:t>
            </a:r>
            <a:r>
              <a:rPr lang="en-US" sz="1200" b="1" dirty="0" smtClean="0">
                <a:latin typeface="Courier New" pitchFamily="49" charset="0"/>
                <a:cs typeface="Courier New" pitchFamily="49" charset="0"/>
              </a:rPr>
              <a:t> draws one falling raindrop without using classes.</a:t>
            </a:r>
          </a:p>
          <a:p>
            <a:r>
              <a:rPr lang="en-US" sz="1200" b="1" dirty="0" smtClean="0">
                <a:latin typeface="Courier New" pitchFamily="49" charset="0"/>
                <a:cs typeface="Courier New" pitchFamily="49" charset="0"/>
              </a:rPr>
              <a:t> *</a:t>
            </a:r>
          </a:p>
          <a:p>
            <a:r>
              <a:rPr lang="en-US" sz="1200" b="1" dirty="0" smtClean="0">
                <a:latin typeface="Courier New" pitchFamily="49" charset="0"/>
                <a:cs typeface="Courier New" pitchFamily="49" charset="0"/>
              </a:rPr>
              <a:t> * @author </a:t>
            </a:r>
            <a:r>
              <a:rPr lang="en-US" sz="1200" b="1" dirty="0" err="1" smtClean="0">
                <a:latin typeface="Courier New" pitchFamily="49" charset="0"/>
                <a:cs typeface="Courier New" pitchFamily="49" charset="0"/>
              </a:rPr>
              <a:t>kvlinden</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snelesen</a:t>
            </a:r>
            <a:endParaRPr lang="en-US" sz="1200" b="1" dirty="0" smtClean="0">
              <a:latin typeface="Courier New" pitchFamily="49" charset="0"/>
              <a:cs typeface="Courier New" pitchFamily="49" charset="0"/>
            </a:endParaRPr>
          </a:p>
          <a:p>
            <a:r>
              <a:rPr lang="en-US" sz="1200" b="1" dirty="0" smtClean="0">
                <a:latin typeface="Courier New" pitchFamily="49" charset="0"/>
                <a:cs typeface="Courier New" pitchFamily="49" charset="0"/>
              </a:rPr>
              <a:t> * @version</a:t>
            </a:r>
            <a:r>
              <a:rPr lang="en-US" sz="1200" b="1" dirty="0" smtClean="0">
                <a:latin typeface="Courier New" pitchFamily="49" charset="0"/>
                <a:cs typeface="Courier New" pitchFamily="49" charset="0"/>
              </a:rPr>
              <a:t> Fall 2010</a:t>
            </a:r>
          </a:p>
          <a:p>
            <a:r>
              <a:rPr lang="en-US" sz="1200" b="1" dirty="0" smtClean="0">
                <a:latin typeface="Courier New" pitchFamily="49" charset="0"/>
                <a:cs typeface="Courier New" pitchFamily="49" charset="0"/>
              </a:rPr>
              <a:t> </a:t>
            </a:r>
            <a:r>
              <a:rPr lang="en-US" sz="1200" b="1" dirty="0" smtClean="0">
                <a:latin typeface="Courier New" pitchFamily="49" charset="0"/>
                <a:cs typeface="Courier New" pitchFamily="49" charset="0"/>
              </a:rPr>
              <a:t>*/</a:t>
            </a:r>
          </a:p>
          <a:p>
            <a:endParaRPr lang="en-US" sz="1200" b="1" dirty="0" smtClean="0">
              <a:latin typeface="Courier New" pitchFamily="49" charset="0"/>
              <a:cs typeface="Courier New" pitchFamily="49" charset="0"/>
            </a:endParaRPr>
          </a:p>
          <a:p>
            <a:r>
              <a:rPr lang="en-US" sz="1200" b="1" dirty="0" smtClean="0">
                <a:latin typeface="Courier New" pitchFamily="49" charset="0"/>
                <a:cs typeface="Courier New" pitchFamily="49" charset="0"/>
              </a:rPr>
              <a:t>final </a:t>
            </a:r>
            <a:r>
              <a:rPr lang="en-US" sz="1200" b="1" dirty="0" err="1" smtClean="0">
                <a:latin typeface="Courier New" pitchFamily="49" charset="0"/>
                <a:cs typeface="Courier New" pitchFamily="49" charset="0"/>
              </a:rPr>
              <a:t>int</a:t>
            </a:r>
            <a:r>
              <a:rPr lang="en-US" sz="1200" b="1" dirty="0" smtClean="0">
                <a:latin typeface="Courier New" pitchFamily="49" charset="0"/>
                <a:cs typeface="Courier New" pitchFamily="49" charset="0"/>
              </a:rPr>
              <a:t> WIDTH=400, HEIGHT=600;</a:t>
            </a:r>
            <a:endParaRPr lang="en-US" sz="1200" b="1" dirty="0" smtClean="0">
              <a:latin typeface="Courier New" pitchFamily="49" charset="0"/>
              <a:cs typeface="Courier New" pitchFamily="49" charset="0"/>
            </a:endParaRPr>
          </a:p>
          <a:p>
            <a:r>
              <a:rPr lang="en-US" sz="1200" b="1" dirty="0" err="1" smtClean="0">
                <a:latin typeface="Courier New" pitchFamily="49" charset="0"/>
                <a:cs typeface="Courier New" pitchFamily="49" charset="0"/>
              </a:rPr>
              <a:t>int</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dropX</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dropY</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dropDiameter</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dropVelocity</a:t>
            </a:r>
            <a:r>
              <a:rPr lang="en-US" sz="1200" b="1" dirty="0" smtClean="0">
                <a:latin typeface="Courier New" pitchFamily="49" charset="0"/>
                <a:cs typeface="Courier New" pitchFamily="49" charset="0"/>
              </a:rPr>
              <a:t>;</a:t>
            </a:r>
          </a:p>
          <a:p>
            <a:endParaRPr lang="en-US" sz="1200" b="1" dirty="0" smtClean="0">
              <a:latin typeface="Courier New" pitchFamily="49" charset="0"/>
              <a:cs typeface="Courier New" pitchFamily="49" charset="0"/>
            </a:endParaRPr>
          </a:p>
          <a:p>
            <a:r>
              <a:rPr lang="en-US" sz="1200" b="1" dirty="0" smtClean="0">
                <a:latin typeface="Courier New" pitchFamily="49" charset="0"/>
                <a:cs typeface="Courier New" pitchFamily="49" charset="0"/>
              </a:rPr>
              <a:t>void setup() {</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size</a:t>
            </a:r>
            <a:r>
              <a:rPr lang="en-US" sz="1200" b="1" dirty="0" err="1" smtClean="0">
                <a:latin typeface="Courier New" pitchFamily="49" charset="0"/>
                <a:cs typeface="Courier New" pitchFamily="49" charset="0"/>
              </a:rPr>
              <a:t>(</a:t>
            </a:r>
            <a:r>
              <a:rPr lang="en-US" sz="1200" b="1" dirty="0" err="1" smtClean="0">
                <a:latin typeface="Courier New" pitchFamily="49" charset="0"/>
                <a:cs typeface="Courier New" pitchFamily="49" charset="0"/>
              </a:rPr>
              <a:t>WIDTH</a:t>
            </a:r>
            <a:r>
              <a:rPr lang="en-US" sz="1200" b="1" dirty="0" smtClean="0">
                <a:latin typeface="Courier New" pitchFamily="49" charset="0"/>
                <a:cs typeface="Courier New" pitchFamily="49" charset="0"/>
              </a:rPr>
              <a:t>, </a:t>
            </a:r>
            <a:r>
              <a:rPr lang="en-US" sz="1200" b="1" dirty="0" smtClean="0">
                <a:latin typeface="Courier New" pitchFamily="49" charset="0"/>
                <a:cs typeface="Courier New" pitchFamily="49" charset="0"/>
              </a:rPr>
              <a:t>HEIGHT</a:t>
            </a:r>
            <a:r>
              <a:rPr lang="en-US" sz="1200" b="1" dirty="0" smtClean="0">
                <a:latin typeface="Courier New" pitchFamily="49" charset="0"/>
                <a:cs typeface="Courier New" pitchFamily="49" charset="0"/>
              </a:rPr>
              <a:t>)</a:t>
            </a:r>
            <a:r>
              <a:rPr lang="en-US" sz="1200" b="1" dirty="0" smtClean="0">
                <a:latin typeface="Courier New" pitchFamily="49" charset="0"/>
                <a:cs typeface="Courier New" pitchFamily="49" charset="0"/>
              </a:rPr>
              <a:t>;</a:t>
            </a:r>
          </a:p>
          <a:p>
            <a:r>
              <a:rPr lang="en-US" sz="1200" b="1" dirty="0" smtClean="0">
                <a:latin typeface="Courier New" pitchFamily="49" charset="0"/>
                <a:cs typeface="Courier New" pitchFamily="49" charset="0"/>
              </a:rPr>
              <a:t>  background(255);</a:t>
            </a:r>
          </a:p>
          <a:p>
            <a:r>
              <a:rPr lang="en-US" sz="1200" b="1" dirty="0" smtClean="0">
                <a:latin typeface="Courier New" pitchFamily="49" charset="0"/>
                <a:cs typeface="Courier New" pitchFamily="49" charset="0"/>
              </a:rPr>
              <a:t>  smooth();</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dropX</a:t>
            </a:r>
            <a:r>
              <a:rPr lang="en-US" sz="1200" b="1" dirty="0" smtClean="0">
                <a:latin typeface="Courier New" pitchFamily="49" charset="0"/>
                <a:cs typeface="Courier New" pitchFamily="49" charset="0"/>
              </a:rPr>
              <a:t> =</a:t>
            </a:r>
            <a:r>
              <a:rPr lang="en-US" sz="1200" b="1" dirty="0" smtClean="0">
                <a:latin typeface="Courier New" pitchFamily="49" charset="0"/>
                <a:cs typeface="Courier New" pitchFamily="49" charset="0"/>
              </a:rPr>
              <a:t> </a:t>
            </a:r>
            <a:r>
              <a:rPr lang="en-US" sz="1200" b="1" dirty="0" smtClean="0">
                <a:latin typeface="Courier New" pitchFamily="49" charset="0"/>
                <a:cs typeface="Courier New" pitchFamily="49" charset="0"/>
              </a:rPr>
              <a:t>WIDTH</a:t>
            </a:r>
            <a:r>
              <a:rPr lang="en-US" sz="1200" b="1" dirty="0" smtClean="0">
                <a:latin typeface="Courier New" pitchFamily="49" charset="0"/>
                <a:cs typeface="Courier New" pitchFamily="49" charset="0"/>
              </a:rPr>
              <a:t> </a:t>
            </a:r>
            <a:r>
              <a:rPr lang="en-US" sz="1200" b="1" dirty="0" smtClean="0">
                <a:latin typeface="Courier New" pitchFamily="49" charset="0"/>
                <a:cs typeface="Courier New" pitchFamily="49" charset="0"/>
              </a:rPr>
              <a:t>/ 2;</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dropY</a:t>
            </a:r>
            <a:r>
              <a:rPr lang="en-US" sz="1200" b="1" dirty="0" smtClean="0">
                <a:latin typeface="Courier New" pitchFamily="49" charset="0"/>
                <a:cs typeface="Courier New" pitchFamily="49" charset="0"/>
              </a:rPr>
              <a:t> =</a:t>
            </a:r>
            <a:r>
              <a:rPr lang="en-US" sz="1200" b="1" dirty="0" smtClean="0">
                <a:latin typeface="Courier New" pitchFamily="49" charset="0"/>
                <a:cs typeface="Courier New" pitchFamily="49" charset="0"/>
              </a:rPr>
              <a:t> 0;</a:t>
            </a:r>
            <a:endParaRPr lang="en-US" sz="1200" b="1" dirty="0" smtClean="0">
              <a:latin typeface="Courier New" pitchFamily="49" charset="0"/>
              <a:cs typeface="Courier New" pitchFamily="49" charset="0"/>
            </a:endParaRP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dropDiameter</a:t>
            </a:r>
            <a:r>
              <a:rPr lang="en-US" sz="1200" b="1" dirty="0" smtClean="0">
                <a:latin typeface="Courier New" pitchFamily="49" charset="0"/>
                <a:cs typeface="Courier New" pitchFamily="49" charset="0"/>
              </a:rPr>
              <a:t> = 100;</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dropVelocity</a:t>
            </a:r>
            <a:r>
              <a:rPr lang="en-US" sz="1200" b="1" dirty="0" smtClean="0">
                <a:latin typeface="Courier New" pitchFamily="49" charset="0"/>
                <a:cs typeface="Courier New" pitchFamily="49" charset="0"/>
              </a:rPr>
              <a:t> = 5;</a:t>
            </a:r>
          </a:p>
          <a:p>
            <a:r>
              <a:rPr lang="en-US" sz="1200" b="1" dirty="0" smtClean="0">
                <a:latin typeface="Courier New" pitchFamily="49" charset="0"/>
                <a:cs typeface="Courier New" pitchFamily="49" charset="0"/>
              </a:rPr>
              <a:t>}</a:t>
            </a:r>
          </a:p>
          <a:p>
            <a:endParaRPr lang="en-US" sz="1200" b="1" dirty="0" smtClean="0">
              <a:latin typeface="Courier New" pitchFamily="49" charset="0"/>
              <a:cs typeface="Courier New" pitchFamily="49" charset="0"/>
            </a:endParaRPr>
          </a:p>
          <a:p>
            <a:r>
              <a:rPr lang="en-US" sz="1200" b="1" dirty="0" smtClean="0">
                <a:latin typeface="Courier New" pitchFamily="49" charset="0"/>
                <a:cs typeface="Courier New" pitchFamily="49" charset="0"/>
              </a:rPr>
              <a:t>void draw() {</a:t>
            </a:r>
          </a:p>
          <a:p>
            <a:r>
              <a:rPr lang="en-US" sz="1200" b="1" dirty="0" smtClean="0">
                <a:latin typeface="Courier New" pitchFamily="49" charset="0"/>
                <a:cs typeface="Courier New" pitchFamily="49" charset="0"/>
              </a:rPr>
              <a:t>  background(255);</a:t>
            </a:r>
          </a:p>
          <a:p>
            <a:r>
              <a:rPr lang="en-US" sz="1200" b="1" dirty="0" smtClean="0">
                <a:latin typeface="Courier New" pitchFamily="49" charset="0"/>
                <a:cs typeface="Courier New" pitchFamily="49" charset="0"/>
              </a:rPr>
              <a:t>  if (</a:t>
            </a:r>
            <a:r>
              <a:rPr lang="en-US" sz="1200" b="1" dirty="0" err="1" smtClean="0">
                <a:latin typeface="Courier New" pitchFamily="49" charset="0"/>
                <a:cs typeface="Courier New" pitchFamily="49" charset="0"/>
              </a:rPr>
              <a:t>dropY</a:t>
            </a:r>
            <a:r>
              <a:rPr lang="en-US" sz="1200" b="1" dirty="0" smtClean="0">
                <a:latin typeface="Courier New" pitchFamily="49" charset="0"/>
                <a:cs typeface="Courier New" pitchFamily="49" charset="0"/>
              </a:rPr>
              <a:t> &lt;= height) {</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drawRaindrop</a:t>
            </a:r>
            <a:r>
              <a:rPr lang="en-US" sz="1200" b="1" dirty="0" smtClean="0">
                <a:latin typeface="Courier New" pitchFamily="49" charset="0"/>
                <a:cs typeface="Courier New" pitchFamily="49" charset="0"/>
              </a:rPr>
              <a:t>(</a:t>
            </a:r>
            <a:r>
              <a:rPr lang="en-US" sz="1200" b="1" dirty="0" err="1" smtClean="0">
                <a:latin typeface="Courier New" pitchFamily="49" charset="0"/>
                <a:cs typeface="Courier New" pitchFamily="49" charset="0"/>
              </a:rPr>
              <a:t>dropX</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dropY</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dropDiameter</a:t>
            </a:r>
            <a:r>
              <a:rPr lang="en-US" sz="1200" b="1" dirty="0" smtClean="0">
                <a:latin typeface="Courier New" pitchFamily="49" charset="0"/>
                <a:cs typeface="Courier New" pitchFamily="49" charset="0"/>
              </a:rPr>
              <a:t>);</a:t>
            </a:r>
          </a:p>
          <a:p>
            <a:r>
              <a:rPr lang="en-US" sz="1200" b="1" dirty="0" smtClean="0">
                <a:latin typeface="Courier New" pitchFamily="49" charset="0"/>
                <a:cs typeface="Courier New" pitchFamily="49" charset="0"/>
              </a:rPr>
              <a:t>  }</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dropY</a:t>
            </a:r>
            <a:r>
              <a:rPr lang="en-US" sz="1200" b="1" dirty="0" smtClean="0">
                <a:latin typeface="Courier New" pitchFamily="49" charset="0"/>
                <a:cs typeface="Courier New" pitchFamily="49" charset="0"/>
              </a:rPr>
              <a:t> += </a:t>
            </a:r>
            <a:r>
              <a:rPr lang="en-US" sz="1200" b="1" dirty="0" err="1" smtClean="0">
                <a:latin typeface="Courier New" pitchFamily="49" charset="0"/>
                <a:cs typeface="Courier New" pitchFamily="49" charset="0"/>
              </a:rPr>
              <a:t>dropVelocity</a:t>
            </a:r>
            <a:r>
              <a:rPr lang="en-US" sz="1200" b="1" dirty="0" smtClean="0">
                <a:latin typeface="Courier New" pitchFamily="49" charset="0"/>
                <a:cs typeface="Courier New" pitchFamily="49" charset="0"/>
              </a:rPr>
              <a:t>;</a:t>
            </a:r>
          </a:p>
          <a:p>
            <a:r>
              <a:rPr lang="en-US" sz="1200" b="1" dirty="0" smtClean="0">
                <a:latin typeface="Courier New" pitchFamily="49" charset="0"/>
                <a:cs typeface="Courier New" pitchFamily="49" charset="0"/>
              </a:rPr>
              <a:t>}</a:t>
            </a:r>
          </a:p>
          <a:p>
            <a:endParaRPr lang="en-US" sz="1200" b="1" dirty="0" smtClean="0">
              <a:latin typeface="Courier New" pitchFamily="49" charset="0"/>
              <a:cs typeface="Courier New" pitchFamily="49" charset="0"/>
            </a:endParaRPr>
          </a:p>
          <a:p>
            <a:r>
              <a:rPr lang="en-US" sz="1200" b="1" dirty="0" smtClean="0">
                <a:latin typeface="Courier New" pitchFamily="49" charset="0"/>
                <a:cs typeface="Courier New" pitchFamily="49" charset="0"/>
              </a:rPr>
              <a:t>void </a:t>
            </a:r>
            <a:r>
              <a:rPr lang="en-US" sz="1200" b="1" dirty="0" err="1" smtClean="0">
                <a:latin typeface="Courier New" pitchFamily="49" charset="0"/>
                <a:cs typeface="Courier New" pitchFamily="49" charset="0"/>
              </a:rPr>
              <a:t>drawRaindrop</a:t>
            </a:r>
            <a:r>
              <a:rPr lang="en-US" sz="1200" b="1" dirty="0" smtClean="0">
                <a:latin typeface="Courier New" pitchFamily="49" charset="0"/>
                <a:cs typeface="Courier New" pitchFamily="49" charset="0"/>
              </a:rPr>
              <a:t>(</a:t>
            </a:r>
            <a:r>
              <a:rPr lang="en-US" sz="1200" b="1" dirty="0" err="1" smtClean="0">
                <a:latin typeface="Courier New" pitchFamily="49" charset="0"/>
                <a:cs typeface="Courier New" pitchFamily="49" charset="0"/>
              </a:rPr>
              <a:t>int</a:t>
            </a:r>
            <a:r>
              <a:rPr lang="en-US" sz="1200" b="1" dirty="0" smtClean="0">
                <a:latin typeface="Courier New" pitchFamily="49" charset="0"/>
                <a:cs typeface="Courier New" pitchFamily="49" charset="0"/>
              </a:rPr>
              <a:t> x, </a:t>
            </a:r>
            <a:r>
              <a:rPr lang="en-US" sz="1200" b="1" dirty="0" err="1" smtClean="0">
                <a:latin typeface="Courier New" pitchFamily="49" charset="0"/>
                <a:cs typeface="Courier New" pitchFamily="49" charset="0"/>
              </a:rPr>
              <a:t>int</a:t>
            </a:r>
            <a:r>
              <a:rPr lang="en-US" sz="1200" b="1" dirty="0" smtClean="0">
                <a:latin typeface="Courier New" pitchFamily="49" charset="0"/>
                <a:cs typeface="Courier New" pitchFamily="49" charset="0"/>
              </a:rPr>
              <a:t> y, </a:t>
            </a:r>
            <a:r>
              <a:rPr lang="en-US" sz="1200" b="1" dirty="0" err="1" smtClean="0">
                <a:latin typeface="Courier New" pitchFamily="49" charset="0"/>
                <a:cs typeface="Courier New" pitchFamily="49" charset="0"/>
              </a:rPr>
              <a:t>int</a:t>
            </a:r>
            <a:r>
              <a:rPr lang="en-US" sz="1200" b="1" dirty="0" smtClean="0">
                <a:latin typeface="Courier New" pitchFamily="49" charset="0"/>
                <a:cs typeface="Courier New" pitchFamily="49" charset="0"/>
              </a:rPr>
              <a:t> diameter) {</a:t>
            </a:r>
          </a:p>
          <a:p>
            <a:r>
              <a:rPr lang="en-US" sz="1200" b="1" dirty="0" smtClean="0">
                <a:latin typeface="Courier New" pitchFamily="49" charset="0"/>
                <a:cs typeface="Courier New" pitchFamily="49" charset="0"/>
              </a:rPr>
              <a:t>  fill(10, 10, 200, 100);</a:t>
            </a:r>
          </a:p>
          <a:p>
            <a:r>
              <a:rPr lang="en-US" sz="1200" b="1" dirty="0" smtClean="0">
                <a:latin typeface="Courier New" pitchFamily="49" charset="0"/>
                <a:cs typeface="Courier New" pitchFamily="49" charset="0"/>
              </a:rPr>
              <a:t>  stroke(0);</a:t>
            </a:r>
          </a:p>
          <a:p>
            <a:r>
              <a:rPr lang="en-US" sz="1200" b="1" dirty="0" smtClean="0">
                <a:latin typeface="Courier New" pitchFamily="49" charset="0"/>
                <a:cs typeface="Courier New" pitchFamily="49" charset="0"/>
              </a:rPr>
              <a:t>  arc(x, y, diameter, diameter, 0, PI);</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noStroke</a:t>
            </a:r>
            <a:r>
              <a:rPr lang="en-US" sz="1200" b="1" dirty="0" smtClean="0">
                <a:latin typeface="Courier New" pitchFamily="49" charset="0"/>
                <a:cs typeface="Courier New" pitchFamily="49" charset="0"/>
              </a:rPr>
              <a:t>();</a:t>
            </a:r>
          </a:p>
          <a:p>
            <a:r>
              <a:rPr lang="en-US" sz="1200" b="1" dirty="0" smtClean="0">
                <a:latin typeface="Courier New" pitchFamily="49" charset="0"/>
                <a:cs typeface="Courier New" pitchFamily="49" charset="0"/>
              </a:rPr>
              <a:t>  triangle(x, y - diameter*1.5, x - diameter/2, y, x + diameter/2, y);</a:t>
            </a:r>
          </a:p>
          <a:p>
            <a:r>
              <a:rPr lang="en-US" sz="1200" b="1" dirty="0" smtClean="0">
                <a:latin typeface="Courier New" pitchFamily="49" charset="0"/>
                <a:cs typeface="Courier New" pitchFamily="49" charset="0"/>
              </a:rPr>
              <a:t>  stroke(0);</a:t>
            </a:r>
          </a:p>
          <a:p>
            <a:r>
              <a:rPr lang="en-US" sz="1200" b="1" dirty="0" smtClean="0">
                <a:latin typeface="Courier New" pitchFamily="49" charset="0"/>
                <a:cs typeface="Courier New" pitchFamily="49" charset="0"/>
              </a:rPr>
              <a:t>  line(x, y - diameter*1.5, x - diameter/2, y);</a:t>
            </a:r>
          </a:p>
          <a:p>
            <a:r>
              <a:rPr lang="en-US" sz="1200" b="1" dirty="0" smtClean="0">
                <a:latin typeface="Courier New" pitchFamily="49" charset="0"/>
                <a:cs typeface="Courier New" pitchFamily="49" charset="0"/>
              </a:rPr>
              <a:t>  line(x, y - diameter*1.5, x + diameter/2, y);</a:t>
            </a:r>
          </a:p>
          <a:p>
            <a:r>
              <a:rPr lang="en-US" sz="1200" b="1" dirty="0" smtClean="0">
                <a:latin typeface="Courier New" pitchFamily="49" charset="0"/>
                <a:cs typeface="Courier New" pitchFamily="49" charset="0"/>
              </a:rPr>
              <a:t>}</a:t>
            </a:r>
            <a:endParaRPr lang="en-US" sz="1400" b="1" dirty="0" smtClean="0">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9A03C2E1-EA69-4B09-BA32-2F4A62E35DCC}" type="slidenum">
              <a:rPr lang="en-US"/>
              <a:pPr/>
              <a:t>7</a:t>
            </a:fld>
            <a:endParaRPr lang="en-US"/>
          </a:p>
        </p:txBody>
      </p:sp>
      <p:sp>
        <p:nvSpPr>
          <p:cNvPr id="285698" name="Rectangle 2"/>
          <p:cNvSpPr>
            <a:spLocks noGrp="1" noChangeArrowheads="1"/>
          </p:cNvSpPr>
          <p:nvPr>
            <p:ph type="title"/>
          </p:nvPr>
        </p:nvSpPr>
        <p:spPr/>
        <p:txBody>
          <a:bodyPr/>
          <a:lstStyle/>
          <a:p>
            <a:r>
              <a:rPr lang="en-US" dirty="0" smtClean="0"/>
              <a:t>Classes</a:t>
            </a:r>
            <a:endParaRPr lang="en-US" dirty="0"/>
          </a:p>
        </p:txBody>
      </p:sp>
      <p:sp>
        <p:nvSpPr>
          <p:cNvPr id="285699" name="Rectangle 3"/>
          <p:cNvSpPr>
            <a:spLocks noGrp="1" noChangeArrowheads="1"/>
          </p:cNvSpPr>
          <p:nvPr>
            <p:ph type="body" idx="1"/>
          </p:nvPr>
        </p:nvSpPr>
        <p:spPr/>
        <p:txBody>
          <a:bodyPr/>
          <a:lstStyle/>
          <a:p>
            <a:r>
              <a:rPr lang="en-US"/>
              <a:t>Classes encapsulate object types.</a:t>
            </a:r>
          </a:p>
          <a:p>
            <a:r>
              <a:rPr lang="en-US"/>
              <a:t>In object-centered design we</a:t>
            </a:r>
          </a:p>
          <a:p>
            <a:pPr lvl="1"/>
            <a:r>
              <a:rPr lang="en-US"/>
              <a:t>Reuse old classes where possible</a:t>
            </a:r>
          </a:p>
          <a:p>
            <a:pPr lvl="1"/>
            <a:r>
              <a:rPr lang="en-US"/>
              <a:t>Build new classes when necessary</a:t>
            </a:r>
          </a:p>
          <a:p>
            <a:r>
              <a:rPr lang="en-US"/>
              <a:t>Each new class that we design and build should have a coherent set of</a:t>
            </a:r>
            <a:r>
              <a:rPr lang="en-US" i="1"/>
              <a:t>:</a:t>
            </a:r>
          </a:p>
          <a:p>
            <a:pPr lvl="1"/>
            <a:r>
              <a:rPr lang="en-US" i="1"/>
              <a:t>Knowledge</a:t>
            </a:r>
          </a:p>
          <a:p>
            <a:pPr lvl="1"/>
            <a:endParaRPr lang="en-US" sz="1200" i="1"/>
          </a:p>
          <a:p>
            <a:pPr lvl="1"/>
            <a:r>
              <a:rPr lang="en-US" i="1"/>
              <a:t>Responsibilities</a:t>
            </a:r>
            <a:r>
              <a:rPr lang="en-US"/>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 name="Slide Number Placeholder 1"/>
          <p:cNvSpPr>
            <a:spLocks noGrp="1"/>
          </p:cNvSpPr>
          <p:nvPr>
            <p:ph type="sldNum" sz="quarter" idx="10"/>
          </p:nvPr>
        </p:nvSpPr>
        <p:spPr/>
        <p:txBody>
          <a:bodyPr/>
          <a:lstStyle/>
          <a:p>
            <a:fld id="{94C4E4B8-E70A-416C-98E6-BDE4FBC0AB37}" type="slidenum">
              <a:rPr lang="en-US"/>
              <a:pPr/>
              <a:t>8</a:t>
            </a:fld>
            <a:endParaRPr lang="en-US"/>
          </a:p>
        </p:txBody>
      </p:sp>
      <p:sp>
        <p:nvSpPr>
          <p:cNvPr id="138242" name="Text Box 2"/>
          <p:cNvSpPr txBox="1">
            <a:spLocks noChangeArrowheads="1"/>
          </p:cNvSpPr>
          <p:nvPr/>
        </p:nvSpPr>
        <p:spPr bwMode="auto">
          <a:xfrm>
            <a:off x="6858000" y="6461125"/>
            <a:ext cx="2266950" cy="244475"/>
          </a:xfrm>
          <a:prstGeom prst="rect">
            <a:avLst/>
          </a:prstGeom>
          <a:noFill/>
          <a:ln w="9525">
            <a:noFill/>
            <a:miter lim="800000"/>
            <a:headEnd/>
            <a:tailEnd/>
          </a:ln>
          <a:effectLst/>
        </p:spPr>
        <p:txBody>
          <a:bodyPr wrap="none">
            <a:spAutoFit/>
          </a:bodyPr>
          <a:lstStyle/>
          <a:p>
            <a:r>
              <a:rPr lang="en-US" sz="1000">
                <a:latin typeface="Times New Roman" pitchFamily="18" charset="0"/>
              </a:rPr>
              <a:t>images from http://www.warships1.com/</a:t>
            </a:r>
          </a:p>
        </p:txBody>
      </p:sp>
      <p:pic>
        <p:nvPicPr>
          <p:cNvPr id="138243" name="Picture 3" descr="US_carriers_pic1"/>
          <p:cNvPicPr>
            <a:picLocks noChangeAspect="1" noChangeArrowheads="1"/>
          </p:cNvPicPr>
          <p:nvPr/>
        </p:nvPicPr>
        <p:blipFill>
          <a:blip r:embed="rId3" cstate="print"/>
          <a:srcRect/>
          <a:stretch>
            <a:fillRect/>
          </a:stretch>
        </p:blipFill>
        <p:spPr bwMode="auto">
          <a:xfrm>
            <a:off x="4940300" y="3235325"/>
            <a:ext cx="1416050" cy="1131888"/>
          </a:xfrm>
          <a:prstGeom prst="rect">
            <a:avLst/>
          </a:prstGeom>
          <a:noFill/>
        </p:spPr>
      </p:pic>
      <p:pic>
        <p:nvPicPr>
          <p:cNvPr id="138244" name="Picture 4" descr="USbb61_Iowa_pic1"/>
          <p:cNvPicPr>
            <a:picLocks noChangeAspect="1" noChangeArrowheads="1"/>
          </p:cNvPicPr>
          <p:nvPr/>
        </p:nvPicPr>
        <p:blipFill>
          <a:blip r:embed="rId4" cstate="print"/>
          <a:srcRect/>
          <a:stretch>
            <a:fillRect/>
          </a:stretch>
        </p:blipFill>
        <p:spPr bwMode="auto">
          <a:xfrm>
            <a:off x="7150100" y="3311525"/>
            <a:ext cx="1447800" cy="1106488"/>
          </a:xfrm>
          <a:prstGeom prst="rect">
            <a:avLst/>
          </a:prstGeom>
          <a:noFill/>
        </p:spPr>
      </p:pic>
      <p:pic>
        <p:nvPicPr>
          <p:cNvPr id="138245" name="Picture 5" descr="USssn688_LA_pic1"/>
          <p:cNvPicPr>
            <a:picLocks noChangeAspect="1" noChangeArrowheads="1"/>
          </p:cNvPicPr>
          <p:nvPr/>
        </p:nvPicPr>
        <p:blipFill>
          <a:blip r:embed="rId5" cstate="print"/>
          <a:srcRect/>
          <a:stretch>
            <a:fillRect/>
          </a:stretch>
        </p:blipFill>
        <p:spPr bwMode="auto">
          <a:xfrm>
            <a:off x="2730500" y="3235325"/>
            <a:ext cx="1341438" cy="1073150"/>
          </a:xfrm>
          <a:prstGeom prst="rect">
            <a:avLst/>
          </a:prstGeom>
          <a:noFill/>
        </p:spPr>
      </p:pic>
      <p:sp>
        <p:nvSpPr>
          <p:cNvPr id="138246" name="AutoShape 6"/>
          <p:cNvSpPr>
            <a:spLocks noChangeArrowheads="1"/>
          </p:cNvSpPr>
          <p:nvPr/>
        </p:nvSpPr>
        <p:spPr bwMode="auto">
          <a:xfrm>
            <a:off x="2730500" y="2930525"/>
            <a:ext cx="1295400" cy="304800"/>
          </a:xfrm>
          <a:prstGeom prst="flowChartProcess">
            <a:avLst/>
          </a:prstGeom>
          <a:solidFill>
            <a:srgbClr val="99CCFF"/>
          </a:solidFill>
          <a:ln w="9525">
            <a:solidFill>
              <a:schemeClr val="tx1"/>
            </a:solidFill>
            <a:miter lim="800000"/>
            <a:headEnd/>
            <a:tailEnd/>
          </a:ln>
          <a:effectLst/>
        </p:spPr>
        <p:txBody>
          <a:bodyPr wrap="none" anchor="ctr"/>
          <a:lstStyle/>
          <a:p>
            <a:pPr algn="ctr"/>
            <a:r>
              <a:rPr lang="en-US">
                <a:latin typeface="Times New Roman" pitchFamily="18" charset="0"/>
              </a:rPr>
              <a:t>Submarines</a:t>
            </a:r>
            <a:endParaRPr lang="en-US" sz="2400">
              <a:latin typeface="Times New Roman" pitchFamily="18" charset="0"/>
            </a:endParaRPr>
          </a:p>
        </p:txBody>
      </p:sp>
      <p:sp>
        <p:nvSpPr>
          <p:cNvPr id="138247" name="AutoShape 7"/>
          <p:cNvSpPr>
            <a:spLocks noChangeArrowheads="1"/>
          </p:cNvSpPr>
          <p:nvPr/>
        </p:nvSpPr>
        <p:spPr bwMode="auto">
          <a:xfrm>
            <a:off x="5016500" y="2930525"/>
            <a:ext cx="1295400" cy="304800"/>
          </a:xfrm>
          <a:prstGeom prst="flowChartProcess">
            <a:avLst/>
          </a:prstGeom>
          <a:solidFill>
            <a:srgbClr val="99CCFF"/>
          </a:solidFill>
          <a:ln w="9525">
            <a:solidFill>
              <a:schemeClr val="tx1"/>
            </a:solidFill>
            <a:miter lim="800000"/>
            <a:headEnd/>
            <a:tailEnd/>
          </a:ln>
          <a:effectLst/>
        </p:spPr>
        <p:txBody>
          <a:bodyPr wrap="none" anchor="ctr"/>
          <a:lstStyle/>
          <a:p>
            <a:pPr algn="ctr"/>
            <a:r>
              <a:rPr lang="en-US">
                <a:latin typeface="Times New Roman" pitchFamily="18" charset="0"/>
              </a:rPr>
              <a:t>Carriers</a:t>
            </a:r>
            <a:endParaRPr lang="en-US" sz="2400">
              <a:latin typeface="Times New Roman" pitchFamily="18" charset="0"/>
            </a:endParaRPr>
          </a:p>
        </p:txBody>
      </p:sp>
      <p:sp>
        <p:nvSpPr>
          <p:cNvPr id="138248" name="AutoShape 8"/>
          <p:cNvSpPr>
            <a:spLocks noChangeArrowheads="1"/>
          </p:cNvSpPr>
          <p:nvPr/>
        </p:nvSpPr>
        <p:spPr bwMode="auto">
          <a:xfrm>
            <a:off x="7226300" y="3006725"/>
            <a:ext cx="1295400" cy="304800"/>
          </a:xfrm>
          <a:prstGeom prst="flowChartProcess">
            <a:avLst/>
          </a:prstGeom>
          <a:solidFill>
            <a:srgbClr val="99CCFF"/>
          </a:solidFill>
          <a:ln w="9525">
            <a:solidFill>
              <a:schemeClr val="tx1"/>
            </a:solidFill>
            <a:miter lim="800000"/>
            <a:headEnd/>
            <a:tailEnd/>
          </a:ln>
          <a:effectLst/>
        </p:spPr>
        <p:txBody>
          <a:bodyPr wrap="none" anchor="ctr"/>
          <a:lstStyle/>
          <a:p>
            <a:pPr algn="ctr"/>
            <a:r>
              <a:rPr lang="en-US">
                <a:latin typeface="Times New Roman" pitchFamily="18" charset="0"/>
              </a:rPr>
              <a:t>Battleships</a:t>
            </a:r>
            <a:endParaRPr lang="en-US" sz="2400">
              <a:latin typeface="Times New Roman" pitchFamily="18" charset="0"/>
            </a:endParaRPr>
          </a:p>
        </p:txBody>
      </p:sp>
      <p:pic>
        <p:nvPicPr>
          <p:cNvPr id="138249" name="Picture 9" descr="tak-2064-green_harbour-s"/>
          <p:cNvPicPr>
            <a:picLocks noChangeAspect="1" noChangeArrowheads="1"/>
          </p:cNvPicPr>
          <p:nvPr/>
        </p:nvPicPr>
        <p:blipFill>
          <a:blip r:embed="rId6" cstate="print"/>
          <a:srcRect/>
          <a:stretch>
            <a:fillRect/>
          </a:stretch>
        </p:blipFill>
        <p:spPr bwMode="auto">
          <a:xfrm>
            <a:off x="304800" y="3235325"/>
            <a:ext cx="1676400" cy="971550"/>
          </a:xfrm>
          <a:prstGeom prst="rect">
            <a:avLst/>
          </a:prstGeom>
          <a:noFill/>
        </p:spPr>
      </p:pic>
      <p:sp>
        <p:nvSpPr>
          <p:cNvPr id="138250" name="AutoShape 10"/>
          <p:cNvSpPr>
            <a:spLocks noChangeArrowheads="1"/>
          </p:cNvSpPr>
          <p:nvPr/>
        </p:nvSpPr>
        <p:spPr bwMode="auto">
          <a:xfrm>
            <a:off x="457200" y="2930525"/>
            <a:ext cx="1295400" cy="304800"/>
          </a:xfrm>
          <a:prstGeom prst="flowChartProcess">
            <a:avLst/>
          </a:prstGeom>
          <a:solidFill>
            <a:srgbClr val="99CCFF"/>
          </a:solidFill>
          <a:ln w="9525">
            <a:solidFill>
              <a:schemeClr val="tx1"/>
            </a:solidFill>
            <a:miter lim="800000"/>
            <a:headEnd/>
            <a:tailEnd/>
          </a:ln>
          <a:effectLst/>
        </p:spPr>
        <p:txBody>
          <a:bodyPr wrap="none" anchor="ctr"/>
          <a:lstStyle/>
          <a:p>
            <a:pPr algn="ctr"/>
            <a:r>
              <a:rPr lang="en-US">
                <a:latin typeface="Times New Roman" pitchFamily="18" charset="0"/>
              </a:rPr>
              <a:t>Supply</a:t>
            </a:r>
            <a:endParaRPr lang="en-US" sz="2400">
              <a:latin typeface="Times New Roman" pitchFamily="18" charset="0"/>
            </a:endParaRPr>
          </a:p>
        </p:txBody>
      </p:sp>
      <p:grpSp>
        <p:nvGrpSpPr>
          <p:cNvPr id="2" name="Group 11"/>
          <p:cNvGrpSpPr>
            <a:grpSpLocks/>
          </p:cNvGrpSpPr>
          <p:nvPr/>
        </p:nvGrpSpPr>
        <p:grpSpPr bwMode="auto">
          <a:xfrm>
            <a:off x="152400" y="4206875"/>
            <a:ext cx="8991600" cy="2498725"/>
            <a:chOff x="96" y="2580"/>
            <a:chExt cx="5664" cy="1574"/>
          </a:xfrm>
        </p:grpSpPr>
        <p:cxnSp>
          <p:nvCxnSpPr>
            <p:cNvPr id="138252" name="AutoShape 12"/>
            <p:cNvCxnSpPr>
              <a:cxnSpLocks noChangeShapeType="1"/>
              <a:stCxn id="0" idx="2"/>
              <a:endCxn id="138263" idx="0"/>
            </p:cNvCxnSpPr>
            <p:nvPr/>
          </p:nvCxnSpPr>
          <p:spPr bwMode="auto">
            <a:xfrm flipH="1">
              <a:off x="600" y="2580"/>
              <a:ext cx="120" cy="348"/>
            </a:xfrm>
            <a:prstGeom prst="straightConnector1">
              <a:avLst/>
            </a:prstGeom>
            <a:noFill/>
            <a:ln w="9525">
              <a:solidFill>
                <a:schemeClr val="tx1"/>
              </a:solidFill>
              <a:round/>
              <a:headEnd/>
              <a:tailEnd/>
            </a:ln>
            <a:effectLst/>
          </p:spPr>
        </p:cxnSp>
        <p:grpSp>
          <p:nvGrpSpPr>
            <p:cNvPr id="3" name="Group 13"/>
            <p:cNvGrpSpPr>
              <a:grpSpLocks/>
            </p:cNvGrpSpPr>
            <p:nvPr/>
          </p:nvGrpSpPr>
          <p:grpSpPr bwMode="auto">
            <a:xfrm>
              <a:off x="96" y="2644"/>
              <a:ext cx="5664" cy="1510"/>
              <a:chOff x="96" y="2644"/>
              <a:chExt cx="5664" cy="1510"/>
            </a:xfrm>
          </p:grpSpPr>
          <p:cxnSp>
            <p:nvCxnSpPr>
              <p:cNvPr id="138254" name="AutoShape 14"/>
              <p:cNvCxnSpPr>
                <a:cxnSpLocks noChangeShapeType="1"/>
                <a:stCxn id="0" idx="2"/>
                <a:endCxn id="138262" idx="0"/>
              </p:cNvCxnSpPr>
              <p:nvPr/>
            </p:nvCxnSpPr>
            <p:spPr bwMode="auto">
              <a:xfrm>
                <a:off x="2143" y="2644"/>
                <a:ext cx="41" cy="860"/>
              </a:xfrm>
              <a:prstGeom prst="straightConnector1">
                <a:avLst/>
              </a:prstGeom>
              <a:noFill/>
              <a:ln w="9525">
                <a:solidFill>
                  <a:schemeClr val="tx1"/>
                </a:solidFill>
                <a:round/>
                <a:headEnd/>
                <a:tailEnd/>
              </a:ln>
              <a:effectLst/>
            </p:spPr>
          </p:cxnSp>
          <p:cxnSp>
            <p:nvCxnSpPr>
              <p:cNvPr id="138255" name="AutoShape 15"/>
              <p:cNvCxnSpPr>
                <a:cxnSpLocks noChangeShapeType="1"/>
                <a:stCxn id="0" idx="2"/>
                <a:endCxn id="138261" idx="0"/>
              </p:cNvCxnSpPr>
              <p:nvPr/>
            </p:nvCxnSpPr>
            <p:spPr bwMode="auto">
              <a:xfrm>
                <a:off x="3558" y="2681"/>
                <a:ext cx="66" cy="823"/>
              </a:xfrm>
              <a:prstGeom prst="straightConnector1">
                <a:avLst/>
              </a:prstGeom>
              <a:noFill/>
              <a:ln w="9525">
                <a:solidFill>
                  <a:schemeClr val="tx1"/>
                </a:solidFill>
                <a:round/>
                <a:headEnd/>
                <a:tailEnd/>
              </a:ln>
              <a:effectLst/>
            </p:spPr>
          </p:cxnSp>
          <p:cxnSp>
            <p:nvCxnSpPr>
              <p:cNvPr id="138256" name="AutoShape 16"/>
              <p:cNvCxnSpPr>
                <a:cxnSpLocks noChangeShapeType="1"/>
                <a:stCxn id="0" idx="2"/>
                <a:endCxn id="138260" idx="0"/>
              </p:cNvCxnSpPr>
              <p:nvPr/>
            </p:nvCxnSpPr>
            <p:spPr bwMode="auto">
              <a:xfrm>
                <a:off x="4960" y="2713"/>
                <a:ext cx="200" cy="791"/>
              </a:xfrm>
              <a:prstGeom prst="straightConnector1">
                <a:avLst/>
              </a:prstGeom>
              <a:noFill/>
              <a:ln w="9525">
                <a:solidFill>
                  <a:schemeClr val="tx1"/>
                </a:solidFill>
                <a:round/>
                <a:headEnd/>
                <a:tailEnd/>
              </a:ln>
              <a:effectLst/>
            </p:spPr>
          </p:cxnSp>
          <p:sp>
            <p:nvSpPr>
              <p:cNvPr id="138257" name="AutoShape 17"/>
              <p:cNvSpPr>
                <a:spLocks noChangeArrowheads="1"/>
              </p:cNvSpPr>
              <p:nvPr/>
            </p:nvSpPr>
            <p:spPr bwMode="auto">
              <a:xfrm>
                <a:off x="1536" y="2928"/>
                <a:ext cx="1008" cy="192"/>
              </a:xfrm>
              <a:prstGeom prst="flowChartProcess">
                <a:avLst/>
              </a:prstGeom>
              <a:solidFill>
                <a:srgbClr val="99CCFF"/>
              </a:solidFill>
              <a:ln w="9525">
                <a:solidFill>
                  <a:schemeClr val="tx1"/>
                </a:solidFill>
                <a:miter lim="800000"/>
                <a:headEnd/>
                <a:tailEnd/>
              </a:ln>
              <a:effectLst/>
            </p:spPr>
            <p:txBody>
              <a:bodyPr wrap="none" anchor="ctr"/>
              <a:lstStyle/>
              <a:p>
                <a:endParaRPr lang="en-US"/>
              </a:p>
            </p:txBody>
          </p:sp>
          <p:sp>
            <p:nvSpPr>
              <p:cNvPr id="138258" name="AutoShape 18"/>
              <p:cNvSpPr>
                <a:spLocks noChangeArrowheads="1"/>
              </p:cNvSpPr>
              <p:nvPr/>
            </p:nvSpPr>
            <p:spPr bwMode="auto">
              <a:xfrm>
                <a:off x="2928" y="2928"/>
                <a:ext cx="1008" cy="192"/>
              </a:xfrm>
              <a:prstGeom prst="flowChartProcess">
                <a:avLst/>
              </a:prstGeom>
              <a:solidFill>
                <a:srgbClr val="99CCFF"/>
              </a:solidFill>
              <a:ln w="9525">
                <a:solidFill>
                  <a:schemeClr val="tx1"/>
                </a:solidFill>
                <a:miter lim="800000"/>
                <a:headEnd/>
                <a:tailEnd/>
              </a:ln>
              <a:effectLst/>
            </p:spPr>
            <p:txBody>
              <a:bodyPr wrap="none" anchor="ctr"/>
              <a:lstStyle/>
              <a:p>
                <a:endParaRPr lang="en-US"/>
              </a:p>
            </p:txBody>
          </p:sp>
          <p:sp>
            <p:nvSpPr>
              <p:cNvPr id="138259" name="AutoShape 19"/>
              <p:cNvSpPr>
                <a:spLocks noChangeArrowheads="1"/>
              </p:cNvSpPr>
              <p:nvPr/>
            </p:nvSpPr>
            <p:spPr bwMode="auto">
              <a:xfrm>
                <a:off x="4416" y="2928"/>
                <a:ext cx="1008" cy="192"/>
              </a:xfrm>
              <a:prstGeom prst="flowChartProcess">
                <a:avLst/>
              </a:prstGeom>
              <a:solidFill>
                <a:srgbClr val="99CCFF"/>
              </a:solidFill>
              <a:ln w="9525">
                <a:solidFill>
                  <a:schemeClr val="tx1"/>
                </a:solidFill>
                <a:miter lim="800000"/>
                <a:headEnd/>
                <a:tailEnd/>
              </a:ln>
              <a:effectLst/>
            </p:spPr>
            <p:txBody>
              <a:bodyPr wrap="none" anchor="ctr"/>
              <a:lstStyle/>
              <a:p>
                <a:endParaRPr lang="en-US"/>
              </a:p>
            </p:txBody>
          </p:sp>
          <p:sp>
            <p:nvSpPr>
              <p:cNvPr id="138260" name="AutoShape 20"/>
              <p:cNvSpPr>
                <a:spLocks noChangeArrowheads="1"/>
              </p:cNvSpPr>
              <p:nvPr/>
            </p:nvSpPr>
            <p:spPr bwMode="auto">
              <a:xfrm>
                <a:off x="4656" y="3504"/>
                <a:ext cx="1008" cy="192"/>
              </a:xfrm>
              <a:prstGeom prst="flowChartProcess">
                <a:avLst/>
              </a:prstGeom>
              <a:solidFill>
                <a:srgbClr val="99CCFF"/>
              </a:solidFill>
              <a:ln w="9525">
                <a:solidFill>
                  <a:schemeClr val="tx1"/>
                </a:solidFill>
                <a:miter lim="800000"/>
                <a:headEnd/>
                <a:tailEnd/>
              </a:ln>
              <a:effectLst/>
            </p:spPr>
            <p:txBody>
              <a:bodyPr wrap="none" anchor="ctr"/>
              <a:lstStyle/>
              <a:p>
                <a:endParaRPr lang="en-US"/>
              </a:p>
            </p:txBody>
          </p:sp>
          <p:sp>
            <p:nvSpPr>
              <p:cNvPr id="138261" name="AutoShape 21"/>
              <p:cNvSpPr>
                <a:spLocks noChangeArrowheads="1"/>
              </p:cNvSpPr>
              <p:nvPr/>
            </p:nvSpPr>
            <p:spPr bwMode="auto">
              <a:xfrm>
                <a:off x="3120" y="3504"/>
                <a:ext cx="1008" cy="192"/>
              </a:xfrm>
              <a:prstGeom prst="flowChartProcess">
                <a:avLst/>
              </a:prstGeom>
              <a:solidFill>
                <a:srgbClr val="99CCFF"/>
              </a:solidFill>
              <a:ln w="9525">
                <a:solidFill>
                  <a:schemeClr val="tx1"/>
                </a:solidFill>
                <a:miter lim="800000"/>
                <a:headEnd/>
                <a:tailEnd/>
              </a:ln>
              <a:effectLst/>
            </p:spPr>
            <p:txBody>
              <a:bodyPr wrap="none" anchor="ctr"/>
              <a:lstStyle/>
              <a:p>
                <a:endParaRPr lang="en-US"/>
              </a:p>
            </p:txBody>
          </p:sp>
          <p:sp>
            <p:nvSpPr>
              <p:cNvPr id="138262" name="AutoShape 22"/>
              <p:cNvSpPr>
                <a:spLocks noChangeArrowheads="1"/>
              </p:cNvSpPr>
              <p:nvPr/>
            </p:nvSpPr>
            <p:spPr bwMode="auto">
              <a:xfrm>
                <a:off x="1680" y="3504"/>
                <a:ext cx="1008" cy="192"/>
              </a:xfrm>
              <a:prstGeom prst="flowChartProcess">
                <a:avLst/>
              </a:prstGeom>
              <a:solidFill>
                <a:srgbClr val="99CCFF"/>
              </a:solidFill>
              <a:ln w="9525">
                <a:solidFill>
                  <a:schemeClr val="tx1"/>
                </a:solidFill>
                <a:miter lim="800000"/>
                <a:headEnd/>
                <a:tailEnd/>
              </a:ln>
              <a:effectLst/>
            </p:spPr>
            <p:txBody>
              <a:bodyPr wrap="none" anchor="ctr"/>
              <a:lstStyle/>
              <a:p>
                <a:endParaRPr lang="en-US"/>
              </a:p>
            </p:txBody>
          </p:sp>
          <p:sp>
            <p:nvSpPr>
              <p:cNvPr id="138263" name="AutoShape 23"/>
              <p:cNvSpPr>
                <a:spLocks noChangeArrowheads="1"/>
              </p:cNvSpPr>
              <p:nvPr/>
            </p:nvSpPr>
            <p:spPr bwMode="auto">
              <a:xfrm>
                <a:off x="96" y="2928"/>
                <a:ext cx="1008" cy="192"/>
              </a:xfrm>
              <a:prstGeom prst="flowChartProcess">
                <a:avLst/>
              </a:prstGeom>
              <a:solidFill>
                <a:srgbClr val="99CCFF"/>
              </a:solidFill>
              <a:ln w="9525">
                <a:solidFill>
                  <a:schemeClr val="tx1"/>
                </a:solidFill>
                <a:miter lim="800000"/>
                <a:headEnd/>
                <a:tailEnd/>
              </a:ln>
              <a:effectLst/>
            </p:spPr>
            <p:txBody>
              <a:bodyPr wrap="none" anchor="ctr"/>
              <a:lstStyle/>
              <a:p>
                <a:endParaRPr lang="en-US"/>
              </a:p>
            </p:txBody>
          </p:sp>
          <p:sp>
            <p:nvSpPr>
              <p:cNvPr id="138264" name="Text Box 24"/>
              <p:cNvSpPr txBox="1">
                <a:spLocks noChangeArrowheads="1"/>
              </p:cNvSpPr>
              <p:nvPr/>
            </p:nvSpPr>
            <p:spPr bwMode="auto">
              <a:xfrm>
                <a:off x="1528" y="2928"/>
                <a:ext cx="1344" cy="1092"/>
              </a:xfrm>
              <a:prstGeom prst="rect">
                <a:avLst/>
              </a:prstGeom>
              <a:noFill/>
              <a:ln w="9525">
                <a:noFill/>
                <a:miter lim="800000"/>
                <a:headEnd/>
                <a:tailEnd/>
              </a:ln>
              <a:effectLst/>
            </p:spPr>
            <p:txBody>
              <a:bodyPr wrap="none">
                <a:spAutoFit/>
              </a:bodyPr>
              <a:lstStyle/>
              <a:p>
                <a:r>
                  <a:rPr lang="en-US" sz="1400">
                    <a:latin typeface="Times New Roman" pitchFamily="18" charset="0"/>
                  </a:rPr>
                  <a:t>Los Angeles Class:</a:t>
                </a:r>
              </a:p>
              <a:p>
                <a:endParaRPr lang="en-US" sz="500">
                  <a:latin typeface="Times New Roman" pitchFamily="18" charset="0"/>
                </a:endParaRPr>
              </a:p>
              <a:p>
                <a:r>
                  <a:rPr lang="en-US" sz="1400">
                    <a:latin typeface="Times New Roman" pitchFamily="18" charset="0"/>
                  </a:rPr>
                  <a:t>     SSN 688 - Los Angeles</a:t>
                </a:r>
              </a:p>
              <a:p>
                <a:r>
                  <a:rPr lang="en-US" sz="1400">
                    <a:latin typeface="Times New Roman" pitchFamily="18" charset="0"/>
                  </a:rPr>
                  <a:t>     SSN 689 - Baton Rouge</a:t>
                </a:r>
              </a:p>
              <a:p>
                <a:endParaRPr lang="en-US" sz="1400">
                  <a:latin typeface="Times New Roman" pitchFamily="18" charset="0"/>
                </a:endParaRPr>
              </a:p>
              <a:p>
                <a:r>
                  <a:rPr lang="en-US" sz="1400">
                    <a:latin typeface="Times New Roman" pitchFamily="18" charset="0"/>
                  </a:rPr>
                  <a:t>     Virginia Class:</a:t>
                </a:r>
              </a:p>
              <a:p>
                <a:endParaRPr lang="en-US" sz="500">
                  <a:latin typeface="Times New Roman" pitchFamily="18" charset="0"/>
                </a:endParaRPr>
              </a:p>
              <a:p>
                <a:r>
                  <a:rPr lang="en-US" sz="1400">
                    <a:latin typeface="Times New Roman" pitchFamily="18" charset="0"/>
                  </a:rPr>
                  <a:t>          NSSN 774 - Virginia</a:t>
                </a:r>
              </a:p>
              <a:p>
                <a:r>
                  <a:rPr lang="en-US" sz="1400">
                    <a:latin typeface="Times New Roman" pitchFamily="18" charset="0"/>
                  </a:rPr>
                  <a:t>          NSSN 775 - Texas</a:t>
                </a:r>
              </a:p>
            </p:txBody>
          </p:sp>
          <p:sp>
            <p:nvSpPr>
              <p:cNvPr id="138265" name="Text Box 25"/>
              <p:cNvSpPr txBox="1">
                <a:spLocks noChangeArrowheads="1"/>
              </p:cNvSpPr>
              <p:nvPr/>
            </p:nvSpPr>
            <p:spPr bwMode="auto">
              <a:xfrm>
                <a:off x="2968" y="2928"/>
                <a:ext cx="1464" cy="1226"/>
              </a:xfrm>
              <a:prstGeom prst="rect">
                <a:avLst/>
              </a:prstGeom>
              <a:noFill/>
              <a:ln w="9525">
                <a:noFill/>
                <a:miter lim="800000"/>
                <a:headEnd/>
                <a:tailEnd/>
              </a:ln>
              <a:effectLst/>
            </p:spPr>
            <p:txBody>
              <a:bodyPr wrap="none">
                <a:spAutoFit/>
              </a:bodyPr>
              <a:lstStyle/>
              <a:p>
                <a:r>
                  <a:rPr lang="en-US" sz="1400">
                    <a:latin typeface="Times New Roman" pitchFamily="18" charset="0"/>
                  </a:rPr>
                  <a:t>Nimitz Class:</a:t>
                </a:r>
              </a:p>
              <a:p>
                <a:endParaRPr lang="en-US" sz="500">
                  <a:latin typeface="Times New Roman" pitchFamily="18" charset="0"/>
                </a:endParaRPr>
              </a:p>
              <a:p>
                <a:r>
                  <a:rPr lang="en-US" sz="1400">
                    <a:latin typeface="Times New Roman" pitchFamily="18" charset="0"/>
                  </a:rPr>
                  <a:t>     CVN 68 - Nimitz</a:t>
                </a:r>
              </a:p>
              <a:p>
                <a:r>
                  <a:rPr lang="en-US" sz="1400">
                    <a:latin typeface="Times New Roman" pitchFamily="18" charset="0"/>
                  </a:rPr>
                  <a:t>     CVN 69 - Eisenhower</a:t>
                </a:r>
              </a:p>
              <a:p>
                <a:endParaRPr lang="en-US" sz="1400">
                  <a:latin typeface="Times New Roman" pitchFamily="18" charset="0"/>
                </a:endParaRPr>
              </a:p>
              <a:p>
                <a:r>
                  <a:rPr lang="en-US" sz="1400">
                    <a:latin typeface="Times New Roman" pitchFamily="18" charset="0"/>
                  </a:rPr>
                  <a:t>     Kitty Hawk Class:</a:t>
                </a:r>
              </a:p>
              <a:p>
                <a:endParaRPr lang="en-US" sz="500">
                  <a:latin typeface="Times New Roman" pitchFamily="18" charset="0"/>
                </a:endParaRPr>
              </a:p>
              <a:p>
                <a:r>
                  <a:rPr lang="en-US" sz="1400">
                    <a:latin typeface="Times New Roman" pitchFamily="18" charset="0"/>
                  </a:rPr>
                  <a:t>          CVA 63 - Kitty Hawk</a:t>
                </a:r>
              </a:p>
              <a:p>
                <a:r>
                  <a:rPr lang="en-US" sz="1400">
                    <a:latin typeface="Times New Roman" pitchFamily="18" charset="0"/>
                  </a:rPr>
                  <a:t>          CVA 64 - Constellation</a:t>
                </a:r>
              </a:p>
              <a:p>
                <a:endParaRPr lang="en-US" sz="1400">
                  <a:latin typeface="Times New Roman" pitchFamily="18" charset="0"/>
                </a:endParaRPr>
              </a:p>
            </p:txBody>
          </p:sp>
          <p:sp>
            <p:nvSpPr>
              <p:cNvPr id="138266" name="Text Box 26"/>
              <p:cNvSpPr txBox="1">
                <a:spLocks noChangeArrowheads="1"/>
              </p:cNvSpPr>
              <p:nvPr/>
            </p:nvSpPr>
            <p:spPr bwMode="auto">
              <a:xfrm>
                <a:off x="4600" y="2928"/>
                <a:ext cx="1160" cy="1226"/>
              </a:xfrm>
              <a:prstGeom prst="rect">
                <a:avLst/>
              </a:prstGeom>
              <a:noFill/>
              <a:ln w="9525">
                <a:noFill/>
                <a:miter lim="800000"/>
                <a:headEnd/>
                <a:tailEnd/>
              </a:ln>
              <a:effectLst/>
            </p:spPr>
            <p:txBody>
              <a:bodyPr wrap="none" anchor="ctr"/>
              <a:lstStyle/>
              <a:p>
                <a:r>
                  <a:rPr lang="en-US" sz="1400">
                    <a:latin typeface="Times New Roman" pitchFamily="18" charset="0"/>
                  </a:rPr>
                  <a:t>Iowa Class:</a:t>
                </a:r>
              </a:p>
              <a:p>
                <a:endParaRPr lang="en-US" sz="500">
                  <a:latin typeface="Times New Roman" pitchFamily="18" charset="0"/>
                </a:endParaRPr>
              </a:p>
              <a:p>
                <a:r>
                  <a:rPr lang="en-US" sz="1400">
                    <a:latin typeface="Times New Roman" pitchFamily="18" charset="0"/>
                  </a:rPr>
                  <a:t>     BB 61 - Iowa</a:t>
                </a:r>
              </a:p>
              <a:p>
                <a:r>
                  <a:rPr lang="en-US" sz="1400">
                    <a:latin typeface="Times New Roman" pitchFamily="18" charset="0"/>
                  </a:rPr>
                  <a:t>     BB 62 - New Jersey</a:t>
                </a:r>
              </a:p>
              <a:p>
                <a:endParaRPr lang="en-US" sz="1400">
                  <a:latin typeface="Times New Roman" pitchFamily="18" charset="0"/>
                </a:endParaRPr>
              </a:p>
              <a:p>
                <a:r>
                  <a:rPr lang="en-US" sz="1400">
                    <a:latin typeface="Times New Roman" pitchFamily="18" charset="0"/>
                  </a:rPr>
                  <a:t>     Montana Class:</a:t>
                </a:r>
              </a:p>
              <a:p>
                <a:endParaRPr lang="en-US" sz="500">
                  <a:latin typeface="Times New Roman" pitchFamily="18" charset="0"/>
                </a:endParaRPr>
              </a:p>
              <a:p>
                <a:r>
                  <a:rPr lang="en-US" sz="1400">
                    <a:latin typeface="Times New Roman" pitchFamily="18" charset="0"/>
                  </a:rPr>
                  <a:t>          BB 68 - Ohio</a:t>
                </a:r>
              </a:p>
              <a:p>
                <a:r>
                  <a:rPr lang="en-US" sz="1400">
                    <a:latin typeface="Times New Roman" pitchFamily="18" charset="0"/>
                  </a:rPr>
                  <a:t>          BB 69 - Maine</a:t>
                </a:r>
              </a:p>
              <a:p>
                <a:endParaRPr lang="en-US" sz="1400">
                  <a:latin typeface="Times New Roman" pitchFamily="18" charset="0"/>
                </a:endParaRPr>
              </a:p>
            </p:txBody>
          </p:sp>
          <p:sp>
            <p:nvSpPr>
              <p:cNvPr id="138267" name="Text Box 27"/>
              <p:cNvSpPr txBox="1">
                <a:spLocks noChangeArrowheads="1"/>
              </p:cNvSpPr>
              <p:nvPr/>
            </p:nvSpPr>
            <p:spPr bwMode="auto">
              <a:xfrm>
                <a:off x="96" y="2928"/>
                <a:ext cx="1432" cy="508"/>
              </a:xfrm>
              <a:prstGeom prst="rect">
                <a:avLst/>
              </a:prstGeom>
              <a:noFill/>
              <a:ln w="9525">
                <a:noFill/>
                <a:miter lim="800000"/>
                <a:headEnd/>
                <a:tailEnd/>
              </a:ln>
              <a:effectLst/>
            </p:spPr>
            <p:txBody>
              <a:bodyPr wrap="none">
                <a:spAutoFit/>
              </a:bodyPr>
              <a:lstStyle/>
              <a:p>
                <a:r>
                  <a:rPr lang="en-US" sz="1400">
                    <a:latin typeface="Times New Roman" pitchFamily="18" charset="0"/>
                  </a:rPr>
                  <a:t>Green Valley Class:</a:t>
                </a:r>
              </a:p>
              <a:p>
                <a:endParaRPr lang="en-US" sz="500">
                  <a:latin typeface="Times New Roman" pitchFamily="18" charset="0"/>
                </a:endParaRPr>
              </a:p>
              <a:p>
                <a:r>
                  <a:rPr lang="en-US" sz="1400">
                    <a:latin typeface="Times New Roman" pitchFamily="18" charset="0"/>
                  </a:rPr>
                  <a:t>     TAK 2049 - Green Valley</a:t>
                </a:r>
              </a:p>
              <a:p>
                <a:r>
                  <a:rPr lang="en-US" sz="1400">
                    <a:latin typeface="Times New Roman" pitchFamily="18" charset="0"/>
                  </a:rPr>
                  <a:t>     TAK 9204 - Jeb Stuart</a:t>
                </a:r>
              </a:p>
            </p:txBody>
          </p:sp>
          <p:cxnSp>
            <p:nvCxnSpPr>
              <p:cNvPr id="138268" name="AutoShape 28"/>
              <p:cNvCxnSpPr>
                <a:cxnSpLocks noChangeShapeType="1"/>
                <a:stCxn id="0" idx="2"/>
                <a:endCxn id="138257" idx="0"/>
              </p:cNvCxnSpPr>
              <p:nvPr/>
            </p:nvCxnSpPr>
            <p:spPr bwMode="auto">
              <a:xfrm flipH="1">
                <a:off x="2040" y="2644"/>
                <a:ext cx="103" cy="284"/>
              </a:xfrm>
              <a:prstGeom prst="straightConnector1">
                <a:avLst/>
              </a:prstGeom>
              <a:noFill/>
              <a:ln w="9525">
                <a:solidFill>
                  <a:schemeClr val="tx1"/>
                </a:solidFill>
                <a:round/>
                <a:headEnd/>
                <a:tailEnd/>
              </a:ln>
              <a:effectLst/>
            </p:spPr>
          </p:cxnSp>
          <p:cxnSp>
            <p:nvCxnSpPr>
              <p:cNvPr id="138269" name="AutoShape 29"/>
              <p:cNvCxnSpPr>
                <a:cxnSpLocks noChangeShapeType="1"/>
                <a:stCxn id="0" idx="2"/>
                <a:endCxn id="138258" idx="0"/>
              </p:cNvCxnSpPr>
              <p:nvPr/>
            </p:nvCxnSpPr>
            <p:spPr bwMode="auto">
              <a:xfrm flipH="1">
                <a:off x="3432" y="2681"/>
                <a:ext cx="126" cy="247"/>
              </a:xfrm>
              <a:prstGeom prst="straightConnector1">
                <a:avLst/>
              </a:prstGeom>
              <a:noFill/>
              <a:ln w="9525">
                <a:solidFill>
                  <a:schemeClr val="tx1"/>
                </a:solidFill>
                <a:round/>
                <a:headEnd/>
                <a:tailEnd/>
              </a:ln>
              <a:effectLst/>
            </p:spPr>
          </p:cxnSp>
          <p:cxnSp>
            <p:nvCxnSpPr>
              <p:cNvPr id="138270" name="AutoShape 30"/>
              <p:cNvCxnSpPr>
                <a:cxnSpLocks noChangeShapeType="1"/>
                <a:stCxn id="0" idx="2"/>
                <a:endCxn id="138259" idx="0"/>
              </p:cNvCxnSpPr>
              <p:nvPr/>
            </p:nvCxnSpPr>
            <p:spPr bwMode="auto">
              <a:xfrm flipH="1">
                <a:off x="4920" y="2713"/>
                <a:ext cx="40" cy="215"/>
              </a:xfrm>
              <a:prstGeom prst="straightConnector1">
                <a:avLst/>
              </a:prstGeom>
              <a:noFill/>
              <a:ln w="9525">
                <a:solidFill>
                  <a:schemeClr val="tx1"/>
                </a:solidFill>
                <a:round/>
                <a:headEnd/>
                <a:tailEnd/>
              </a:ln>
              <a:effectLst/>
            </p:spPr>
          </p:cxnSp>
        </p:grpSp>
      </p:grpSp>
      <p:grpSp>
        <p:nvGrpSpPr>
          <p:cNvPr id="4" name="Group 31"/>
          <p:cNvGrpSpPr>
            <a:grpSpLocks/>
          </p:cNvGrpSpPr>
          <p:nvPr/>
        </p:nvGrpSpPr>
        <p:grpSpPr bwMode="auto">
          <a:xfrm>
            <a:off x="1104900" y="263525"/>
            <a:ext cx="6972300" cy="2743200"/>
            <a:chOff x="696" y="96"/>
            <a:chExt cx="4392" cy="1728"/>
          </a:xfrm>
        </p:grpSpPr>
        <p:sp>
          <p:nvSpPr>
            <p:cNvPr id="138272" name="AutoShape 32"/>
            <p:cNvSpPr>
              <a:spLocks noChangeArrowheads="1"/>
            </p:cNvSpPr>
            <p:nvPr/>
          </p:nvSpPr>
          <p:spPr bwMode="auto">
            <a:xfrm>
              <a:off x="2352" y="96"/>
              <a:ext cx="1056" cy="288"/>
            </a:xfrm>
            <a:prstGeom prst="flowChartProcess">
              <a:avLst/>
            </a:prstGeom>
            <a:solidFill>
              <a:srgbClr val="99CCFF"/>
            </a:solidFill>
            <a:ln w="9525">
              <a:solidFill>
                <a:schemeClr val="tx1"/>
              </a:solidFill>
              <a:miter lim="800000"/>
              <a:headEnd/>
              <a:tailEnd/>
            </a:ln>
            <a:effectLst/>
          </p:spPr>
          <p:txBody>
            <a:bodyPr wrap="none" anchor="ctr"/>
            <a:lstStyle/>
            <a:p>
              <a:pPr algn="ctr"/>
              <a:r>
                <a:rPr lang="en-US" sz="2400">
                  <a:latin typeface="Times New Roman" pitchFamily="18" charset="0"/>
                </a:rPr>
                <a:t>Naval Ships</a:t>
              </a:r>
            </a:p>
          </p:txBody>
        </p:sp>
        <p:sp>
          <p:nvSpPr>
            <p:cNvPr id="138273" name="AutoShape 33"/>
            <p:cNvSpPr>
              <a:spLocks noChangeArrowheads="1"/>
            </p:cNvSpPr>
            <p:nvPr/>
          </p:nvSpPr>
          <p:spPr bwMode="auto">
            <a:xfrm>
              <a:off x="1344" y="576"/>
              <a:ext cx="1056" cy="288"/>
            </a:xfrm>
            <a:prstGeom prst="flowChartProcess">
              <a:avLst/>
            </a:prstGeom>
            <a:solidFill>
              <a:srgbClr val="99CCFF"/>
            </a:solidFill>
            <a:ln w="9525">
              <a:solidFill>
                <a:schemeClr val="tx1"/>
              </a:solidFill>
              <a:miter lim="800000"/>
              <a:headEnd/>
              <a:tailEnd/>
            </a:ln>
            <a:effectLst/>
          </p:spPr>
          <p:txBody>
            <a:bodyPr wrap="none" anchor="ctr"/>
            <a:lstStyle/>
            <a:p>
              <a:pPr algn="ctr"/>
              <a:r>
                <a:rPr lang="en-US" sz="2400">
                  <a:latin typeface="Times New Roman" pitchFamily="18" charset="0"/>
                </a:rPr>
                <a:t>Non-Combat</a:t>
              </a:r>
            </a:p>
          </p:txBody>
        </p:sp>
        <p:sp>
          <p:nvSpPr>
            <p:cNvPr id="138274" name="AutoShape 34"/>
            <p:cNvSpPr>
              <a:spLocks noChangeArrowheads="1"/>
            </p:cNvSpPr>
            <p:nvPr/>
          </p:nvSpPr>
          <p:spPr bwMode="auto">
            <a:xfrm>
              <a:off x="3312" y="624"/>
              <a:ext cx="1056" cy="288"/>
            </a:xfrm>
            <a:prstGeom prst="flowChartProcess">
              <a:avLst/>
            </a:prstGeom>
            <a:solidFill>
              <a:srgbClr val="99CCFF"/>
            </a:solidFill>
            <a:ln w="9525">
              <a:solidFill>
                <a:schemeClr val="tx1"/>
              </a:solidFill>
              <a:miter lim="800000"/>
              <a:headEnd/>
              <a:tailEnd/>
            </a:ln>
            <a:effectLst/>
          </p:spPr>
          <p:txBody>
            <a:bodyPr wrap="none" anchor="ctr"/>
            <a:lstStyle/>
            <a:p>
              <a:pPr algn="ctr"/>
              <a:r>
                <a:rPr lang="en-US" sz="2400">
                  <a:latin typeface="Times New Roman" pitchFamily="18" charset="0"/>
                </a:rPr>
                <a:t>Combat</a:t>
              </a:r>
            </a:p>
          </p:txBody>
        </p:sp>
        <p:cxnSp>
          <p:nvCxnSpPr>
            <p:cNvPr id="138275" name="AutoShape 35"/>
            <p:cNvCxnSpPr>
              <a:cxnSpLocks noChangeShapeType="1"/>
              <a:stCxn id="138272" idx="2"/>
              <a:endCxn id="138273" idx="0"/>
            </p:cNvCxnSpPr>
            <p:nvPr/>
          </p:nvCxnSpPr>
          <p:spPr bwMode="auto">
            <a:xfrm flipH="1">
              <a:off x="1872" y="384"/>
              <a:ext cx="1008" cy="192"/>
            </a:xfrm>
            <a:prstGeom prst="straightConnector1">
              <a:avLst/>
            </a:prstGeom>
            <a:noFill/>
            <a:ln w="9525">
              <a:solidFill>
                <a:schemeClr val="tx1"/>
              </a:solidFill>
              <a:round/>
              <a:headEnd/>
              <a:tailEnd/>
            </a:ln>
            <a:effectLst/>
          </p:spPr>
        </p:cxnSp>
        <p:cxnSp>
          <p:nvCxnSpPr>
            <p:cNvPr id="138276" name="AutoShape 36"/>
            <p:cNvCxnSpPr>
              <a:cxnSpLocks noChangeShapeType="1"/>
              <a:stCxn id="138272" idx="2"/>
              <a:endCxn id="138274" idx="0"/>
            </p:cNvCxnSpPr>
            <p:nvPr/>
          </p:nvCxnSpPr>
          <p:spPr bwMode="auto">
            <a:xfrm>
              <a:off x="2880" y="384"/>
              <a:ext cx="960" cy="240"/>
            </a:xfrm>
            <a:prstGeom prst="straightConnector1">
              <a:avLst/>
            </a:prstGeom>
            <a:noFill/>
            <a:ln w="9525">
              <a:solidFill>
                <a:schemeClr val="tx1"/>
              </a:solidFill>
              <a:round/>
              <a:headEnd/>
              <a:tailEnd/>
            </a:ln>
            <a:effectLst/>
          </p:spPr>
        </p:cxnSp>
        <p:cxnSp>
          <p:nvCxnSpPr>
            <p:cNvPr id="138277" name="AutoShape 37"/>
            <p:cNvCxnSpPr>
              <a:cxnSpLocks noChangeShapeType="1"/>
              <a:stCxn id="138281" idx="2"/>
              <a:endCxn id="138246" idx="0"/>
            </p:cNvCxnSpPr>
            <p:nvPr/>
          </p:nvCxnSpPr>
          <p:spPr bwMode="auto">
            <a:xfrm flipH="1">
              <a:off x="2128" y="1440"/>
              <a:ext cx="752" cy="336"/>
            </a:xfrm>
            <a:prstGeom prst="straightConnector1">
              <a:avLst/>
            </a:prstGeom>
            <a:noFill/>
            <a:ln w="9525">
              <a:solidFill>
                <a:schemeClr val="tx1"/>
              </a:solidFill>
              <a:round/>
              <a:headEnd/>
              <a:tailEnd/>
            </a:ln>
            <a:effectLst/>
          </p:spPr>
        </p:cxnSp>
        <p:cxnSp>
          <p:nvCxnSpPr>
            <p:cNvPr id="138278" name="AutoShape 38"/>
            <p:cNvCxnSpPr>
              <a:cxnSpLocks noChangeShapeType="1"/>
              <a:stCxn id="138282" idx="2"/>
              <a:endCxn id="138247" idx="0"/>
            </p:cNvCxnSpPr>
            <p:nvPr/>
          </p:nvCxnSpPr>
          <p:spPr bwMode="auto">
            <a:xfrm flipH="1">
              <a:off x="3568" y="1440"/>
              <a:ext cx="992" cy="336"/>
            </a:xfrm>
            <a:prstGeom prst="straightConnector1">
              <a:avLst/>
            </a:prstGeom>
            <a:noFill/>
            <a:ln w="9525">
              <a:solidFill>
                <a:schemeClr val="tx1"/>
              </a:solidFill>
              <a:round/>
              <a:headEnd/>
              <a:tailEnd/>
            </a:ln>
            <a:effectLst/>
          </p:spPr>
        </p:cxnSp>
        <p:cxnSp>
          <p:nvCxnSpPr>
            <p:cNvPr id="138279" name="AutoShape 39"/>
            <p:cNvCxnSpPr>
              <a:cxnSpLocks noChangeShapeType="1"/>
              <a:stCxn id="138282" idx="2"/>
              <a:endCxn id="138248" idx="0"/>
            </p:cNvCxnSpPr>
            <p:nvPr/>
          </p:nvCxnSpPr>
          <p:spPr bwMode="auto">
            <a:xfrm>
              <a:off x="4560" y="1440"/>
              <a:ext cx="400" cy="384"/>
            </a:xfrm>
            <a:prstGeom prst="straightConnector1">
              <a:avLst/>
            </a:prstGeom>
            <a:noFill/>
            <a:ln w="9525">
              <a:solidFill>
                <a:schemeClr val="tx1"/>
              </a:solidFill>
              <a:round/>
              <a:headEnd/>
              <a:tailEnd/>
            </a:ln>
            <a:effectLst/>
          </p:spPr>
        </p:cxnSp>
        <p:cxnSp>
          <p:nvCxnSpPr>
            <p:cNvPr id="138280" name="AutoShape 40"/>
            <p:cNvCxnSpPr>
              <a:cxnSpLocks noChangeShapeType="1"/>
              <a:stCxn id="138273" idx="2"/>
              <a:endCxn id="138250" idx="0"/>
            </p:cNvCxnSpPr>
            <p:nvPr/>
          </p:nvCxnSpPr>
          <p:spPr bwMode="auto">
            <a:xfrm flipH="1">
              <a:off x="696" y="864"/>
              <a:ext cx="1176" cy="912"/>
            </a:xfrm>
            <a:prstGeom prst="straightConnector1">
              <a:avLst/>
            </a:prstGeom>
            <a:noFill/>
            <a:ln w="9525">
              <a:solidFill>
                <a:schemeClr val="tx1"/>
              </a:solidFill>
              <a:round/>
              <a:headEnd/>
              <a:tailEnd/>
            </a:ln>
            <a:effectLst/>
          </p:spPr>
        </p:cxnSp>
        <p:sp>
          <p:nvSpPr>
            <p:cNvPr id="138281" name="AutoShape 41"/>
            <p:cNvSpPr>
              <a:spLocks noChangeArrowheads="1"/>
            </p:cNvSpPr>
            <p:nvPr/>
          </p:nvSpPr>
          <p:spPr bwMode="auto">
            <a:xfrm>
              <a:off x="2352" y="1152"/>
              <a:ext cx="1056" cy="288"/>
            </a:xfrm>
            <a:prstGeom prst="flowChartProcess">
              <a:avLst/>
            </a:prstGeom>
            <a:solidFill>
              <a:srgbClr val="99CCFF"/>
            </a:solidFill>
            <a:ln w="9525">
              <a:solidFill>
                <a:schemeClr val="tx1"/>
              </a:solidFill>
              <a:miter lim="800000"/>
              <a:headEnd/>
              <a:tailEnd/>
            </a:ln>
            <a:effectLst/>
          </p:spPr>
          <p:txBody>
            <a:bodyPr wrap="none" anchor="ctr"/>
            <a:lstStyle/>
            <a:p>
              <a:pPr algn="ctr"/>
              <a:r>
                <a:rPr lang="en-US" sz="2400">
                  <a:latin typeface="Times New Roman" pitchFamily="18" charset="0"/>
                </a:rPr>
                <a:t>Submerged</a:t>
              </a:r>
            </a:p>
          </p:txBody>
        </p:sp>
        <p:sp>
          <p:nvSpPr>
            <p:cNvPr id="138282" name="AutoShape 42"/>
            <p:cNvSpPr>
              <a:spLocks noChangeArrowheads="1"/>
            </p:cNvSpPr>
            <p:nvPr/>
          </p:nvSpPr>
          <p:spPr bwMode="auto">
            <a:xfrm>
              <a:off x="4032" y="1152"/>
              <a:ext cx="1056" cy="288"/>
            </a:xfrm>
            <a:prstGeom prst="flowChartProcess">
              <a:avLst/>
            </a:prstGeom>
            <a:solidFill>
              <a:srgbClr val="99CCFF"/>
            </a:solidFill>
            <a:ln w="9525">
              <a:solidFill>
                <a:schemeClr val="tx1"/>
              </a:solidFill>
              <a:miter lim="800000"/>
              <a:headEnd/>
              <a:tailEnd/>
            </a:ln>
            <a:effectLst/>
          </p:spPr>
          <p:txBody>
            <a:bodyPr wrap="none" anchor="ctr"/>
            <a:lstStyle/>
            <a:p>
              <a:pPr algn="ctr"/>
              <a:r>
                <a:rPr lang="en-US" sz="2400">
                  <a:latin typeface="Times New Roman" pitchFamily="18" charset="0"/>
                </a:rPr>
                <a:t>Surface</a:t>
              </a:r>
            </a:p>
          </p:txBody>
        </p:sp>
        <p:cxnSp>
          <p:nvCxnSpPr>
            <p:cNvPr id="138283" name="AutoShape 43"/>
            <p:cNvCxnSpPr>
              <a:cxnSpLocks noChangeShapeType="1"/>
              <a:stCxn id="138274" idx="2"/>
              <a:endCxn id="138281" idx="0"/>
            </p:cNvCxnSpPr>
            <p:nvPr/>
          </p:nvCxnSpPr>
          <p:spPr bwMode="auto">
            <a:xfrm flipH="1">
              <a:off x="2880" y="912"/>
              <a:ext cx="960" cy="240"/>
            </a:xfrm>
            <a:prstGeom prst="straightConnector1">
              <a:avLst/>
            </a:prstGeom>
            <a:noFill/>
            <a:ln w="9525">
              <a:solidFill>
                <a:schemeClr val="tx1"/>
              </a:solidFill>
              <a:round/>
              <a:headEnd/>
              <a:tailEnd/>
            </a:ln>
            <a:effectLst/>
          </p:spPr>
        </p:cxnSp>
        <p:cxnSp>
          <p:nvCxnSpPr>
            <p:cNvPr id="138284" name="AutoShape 44"/>
            <p:cNvCxnSpPr>
              <a:cxnSpLocks noChangeShapeType="1"/>
              <a:stCxn id="138274" idx="2"/>
              <a:endCxn id="138282" idx="0"/>
            </p:cNvCxnSpPr>
            <p:nvPr/>
          </p:nvCxnSpPr>
          <p:spPr bwMode="auto">
            <a:xfrm>
              <a:off x="3840" y="912"/>
              <a:ext cx="720" cy="240"/>
            </a:xfrm>
            <a:prstGeom prst="straightConnector1">
              <a:avLst/>
            </a:prstGeom>
            <a:noFill/>
            <a:ln w="9525">
              <a:solidFill>
                <a:schemeClr val="tx1"/>
              </a:solidFill>
              <a:round/>
              <a:headEnd/>
              <a:tailEnd/>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9FE5095-FC7A-4A6E-A5A1-AFCB9AB95118}" type="slidenum">
              <a:rPr lang="en-US"/>
              <a:pPr/>
              <a:t>9</a:t>
            </a:fld>
            <a:endParaRPr lang="en-US"/>
          </a:p>
        </p:txBody>
      </p:sp>
      <p:sp>
        <p:nvSpPr>
          <p:cNvPr id="286722" name="Rectangle 2"/>
          <p:cNvSpPr>
            <a:spLocks noGrp="1" noChangeArrowheads="1"/>
          </p:cNvSpPr>
          <p:nvPr>
            <p:ph type="title"/>
          </p:nvPr>
        </p:nvSpPr>
        <p:spPr/>
        <p:txBody>
          <a:bodyPr/>
          <a:lstStyle/>
          <a:p>
            <a:r>
              <a:rPr lang="en-US"/>
              <a:t>Classes and Objects</a:t>
            </a:r>
          </a:p>
        </p:txBody>
      </p:sp>
      <p:sp>
        <p:nvSpPr>
          <p:cNvPr id="286723" name="Rectangle 3"/>
          <p:cNvSpPr>
            <a:spLocks noGrp="1" noChangeArrowheads="1"/>
          </p:cNvSpPr>
          <p:nvPr>
            <p:ph type="body" idx="1"/>
          </p:nvPr>
        </p:nvSpPr>
        <p:spPr>
          <a:xfrm>
            <a:off x="457200" y="1600200"/>
            <a:ext cx="8534400" cy="5029200"/>
          </a:xfrm>
        </p:spPr>
        <p:txBody>
          <a:bodyPr/>
          <a:lstStyle/>
          <a:p>
            <a:pPr>
              <a:lnSpc>
                <a:spcPct val="90000"/>
              </a:lnSpc>
            </a:pPr>
            <a:r>
              <a:rPr lang="en-US" dirty="0" smtClean="0"/>
              <a:t>Classes </a:t>
            </a:r>
            <a:r>
              <a:rPr lang="en-US" dirty="0"/>
              <a:t>describe </a:t>
            </a:r>
            <a:r>
              <a:rPr lang="en-US" dirty="0" smtClean="0"/>
              <a:t>sets of similar objects by </a:t>
            </a:r>
            <a:r>
              <a:rPr lang="en-US" dirty="0"/>
              <a:t>specifying their:</a:t>
            </a:r>
          </a:p>
          <a:p>
            <a:pPr lvl="1">
              <a:lnSpc>
                <a:spcPct val="90000"/>
              </a:lnSpc>
            </a:pPr>
            <a:r>
              <a:rPr lang="en-US" dirty="0" smtClean="0"/>
              <a:t>Attributes</a:t>
            </a:r>
            <a:endParaRPr lang="en-US" dirty="0"/>
          </a:p>
          <a:p>
            <a:pPr lvl="1">
              <a:lnSpc>
                <a:spcPct val="90000"/>
              </a:lnSpc>
              <a:buFont typeface="Arial" charset="0"/>
              <a:buNone/>
            </a:pPr>
            <a:endParaRPr lang="en-US" sz="1400" dirty="0"/>
          </a:p>
          <a:p>
            <a:pPr lvl="1">
              <a:lnSpc>
                <a:spcPct val="90000"/>
              </a:lnSpc>
            </a:pPr>
            <a:r>
              <a:rPr lang="en-US" dirty="0" smtClean="0"/>
              <a:t>Behaviors</a:t>
            </a:r>
            <a:endParaRPr lang="en-US" dirty="0"/>
          </a:p>
          <a:p>
            <a:pPr lvl="1">
              <a:lnSpc>
                <a:spcPct val="90000"/>
              </a:lnSpc>
            </a:pPr>
            <a:endParaRPr lang="en-US" sz="1200" dirty="0"/>
          </a:p>
          <a:p>
            <a:pPr>
              <a:lnSpc>
                <a:spcPct val="90000"/>
              </a:lnSpc>
            </a:pPr>
            <a:r>
              <a:rPr lang="en-US" dirty="0"/>
              <a:t>Each object has its own copies of the </a:t>
            </a:r>
            <a:r>
              <a:rPr lang="en-US" dirty="0" smtClean="0"/>
              <a:t>attribute values.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
      <a:dk1>
        <a:srgbClr val="003300"/>
      </a:dk1>
      <a:lt1>
        <a:srgbClr val="FFFFFF"/>
      </a:lt1>
      <a:dk2>
        <a:srgbClr val="000000"/>
      </a:dk2>
      <a:lt2>
        <a:srgbClr val="336600"/>
      </a:lt2>
      <a:accent1>
        <a:srgbClr val="D5D000"/>
      </a:accent1>
      <a:accent2>
        <a:srgbClr val="669900"/>
      </a:accent2>
      <a:accent3>
        <a:srgbClr val="FFFFFF"/>
      </a:accent3>
      <a:accent4>
        <a:srgbClr val="002A00"/>
      </a:accent4>
      <a:accent5>
        <a:srgbClr val="E7E4AA"/>
      </a:accent5>
      <a:accent6>
        <a:srgbClr val="5C8A00"/>
      </a:accent6>
      <a:hlink>
        <a:srgbClr val="333300"/>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blank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blank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blank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blank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blank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blank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blank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blank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blank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blank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blank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blank 13">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996600"/>
        </a:hlink>
        <a:folHlink>
          <a:srgbClr val="CC9900"/>
        </a:folHlink>
      </a:clrScheme>
      <a:clrMap bg1="lt1" tx1="dk1" bg2="lt2" tx2="dk2" accent1="accent1" accent2="accent2" accent3="accent3" accent4="accent4" accent5="accent5" accent6="accent6" hlink="hlink" folHlink="folHlink"/>
    </a:extraClrScheme>
    <a:extraClrScheme>
      <a:clrScheme name="blank 14">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blank 15">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754E27"/>
        </a:hlink>
        <a:folHlink>
          <a:srgbClr val="CC9900"/>
        </a:folHlink>
      </a:clrScheme>
      <a:clrMap bg1="lt1" tx1="dk1" bg2="lt2" tx2="dk2" accent1="accent1" accent2="accent2" accent3="accent3" accent4="accent4" accent5="accent5" accent6="accent6" hlink="hlink" folHlink="folHlink"/>
    </a:extraClrScheme>
    <a:extraClrScheme>
      <a:clrScheme name="blank 16">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754E27"/>
        </a:hlink>
        <a:folHlink>
          <a:srgbClr val="CC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5830</TotalTime>
  <Words>4994</Words>
  <Application>Microsoft Macintosh PowerPoint</Application>
  <PresentationFormat>On-screen Show (4:3)</PresentationFormat>
  <Paragraphs>749</Paragraphs>
  <Slides>34</Slides>
  <Notes>34</Notes>
  <HiddenSlides>5</HiddenSlides>
  <MMClips>0</MMClips>
  <ScaleCrop>false</ScaleCrop>
  <HeadingPairs>
    <vt:vector size="6" baseType="variant">
      <vt:variant>
        <vt:lpstr>Design Template</vt:lpstr>
      </vt:variant>
      <vt:variant>
        <vt:i4>1</vt:i4>
      </vt:variant>
      <vt:variant>
        <vt:lpstr>Slide Titles</vt:lpstr>
      </vt:variant>
      <vt:variant>
        <vt:i4>34</vt:i4>
      </vt:variant>
      <vt:variant>
        <vt:lpstr>Custom Shows</vt:lpstr>
      </vt:variant>
      <vt:variant>
        <vt:i4>15</vt:i4>
      </vt:variant>
    </vt:vector>
  </HeadingPairs>
  <TitlesOfParts>
    <vt:vector size="50" baseType="lpstr">
      <vt:lpstr>blank</vt:lpstr>
      <vt:lpstr>Slide 1</vt:lpstr>
      <vt:lpstr>Introduction to Classes</vt:lpstr>
      <vt:lpstr>Example: Analysis (1)</vt:lpstr>
      <vt:lpstr>Example: Analysis (1)</vt:lpstr>
      <vt:lpstr>Iteration 0</vt:lpstr>
      <vt:lpstr>Slide 6</vt:lpstr>
      <vt:lpstr>Classes</vt:lpstr>
      <vt:lpstr>Slide 8</vt:lpstr>
      <vt:lpstr>Classes and Objects</vt:lpstr>
      <vt:lpstr>Using Classes</vt:lpstr>
      <vt:lpstr>Iteration 1</vt:lpstr>
      <vt:lpstr>Slide 12</vt:lpstr>
      <vt:lpstr>Designing Classes</vt:lpstr>
      <vt:lpstr>Information Hiding</vt:lpstr>
      <vt:lpstr>Design using Perspectives </vt:lpstr>
      <vt:lpstr>Implementing Classes</vt:lpstr>
      <vt:lpstr>Class Attributes </vt:lpstr>
      <vt:lpstr>Implementing Class Attributes</vt:lpstr>
      <vt:lpstr>Default-Value Constructor</vt:lpstr>
      <vt:lpstr>Constructors as Methods</vt:lpstr>
      <vt:lpstr>Class Invariants</vt:lpstr>
      <vt:lpstr>Explicit-Value Constructor</vt:lpstr>
      <vt:lpstr>Accessor Methods</vt:lpstr>
      <vt:lpstr>Slide 24</vt:lpstr>
      <vt:lpstr>Slide 25</vt:lpstr>
      <vt:lpstr>Slide 26</vt:lpstr>
      <vt:lpstr>Copy Constructors</vt:lpstr>
      <vt:lpstr>Copying Objects</vt:lpstr>
      <vt:lpstr>Iteration 2</vt:lpstr>
      <vt:lpstr>Slide 30</vt:lpstr>
      <vt:lpstr>Slide 31</vt:lpstr>
      <vt:lpstr>Slide 32</vt:lpstr>
      <vt:lpstr>Slide 33</vt:lpstr>
      <vt:lpstr>OO Programming Languages</vt:lpstr>
      <vt:lpstr>classes</vt:lpstr>
      <vt:lpstr>example</vt:lpstr>
      <vt:lpstr>usingClasses</vt:lpstr>
      <vt:lpstr>designingClasses</vt:lpstr>
      <vt:lpstr>implementingClasses</vt:lpstr>
      <vt:lpstr>ooLanguages</vt:lpstr>
      <vt:lpstr>classAttributes</vt:lpstr>
      <vt:lpstr>classDefaultConstructor</vt:lpstr>
      <vt:lpstr>classExplicitValueConstructor</vt:lpstr>
      <vt:lpstr>classAccessors</vt:lpstr>
      <vt:lpstr>classMutators</vt:lpstr>
      <vt:lpstr>classOtherMethods</vt:lpstr>
      <vt:lpstr>classCopyConstructors</vt:lpstr>
      <vt:lpstr>classFurtherIterations</vt:lpstr>
      <vt:lpstr>classObjectInteraction</vt:lpstr>
    </vt:vector>
  </TitlesOfParts>
  <Company>Calvin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108 - Intro to Computing - Calvin College</dc:title>
  <dc:creator>Keith Vander Linden</dc:creator>
  <cp:lastModifiedBy>Serita Nelesen</cp:lastModifiedBy>
  <cp:revision>594</cp:revision>
  <cp:lastPrinted>2010-08-27T18:30:22Z</cp:lastPrinted>
  <dcterms:created xsi:type="dcterms:W3CDTF">2010-08-26T19:59:05Z</dcterms:created>
  <dcterms:modified xsi:type="dcterms:W3CDTF">2010-08-27T18:30:28Z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2</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kvlinden@calvin.edu</vt:lpwstr>
  </property>
  <property fmtid="{D5CDD505-2E9C-101B-9397-08002B2CF9AE}" pid="8" name="HomePage">
    <vt:lpwstr>http://www.calvin.edu/~kvlinden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3</vt:i4>
  </property>
  <property fmtid="{D5CDD505-2E9C-101B-9397-08002B2CF9AE}" pid="21" name="OutputDir">
    <vt:lpwstr>D:\Courses\330</vt:lpwstr>
  </property>
</Properties>
</file>