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notesSlides/notesSlide42.xml" ContentType="application/vnd.openxmlformats-officedocument.presentationml.notesSlide+xml"/>
  <Override PartName="/ppt/slides/slide23.xml" ContentType="application/vnd.openxmlformats-officedocument.presentationml.slide+xml"/>
  <Override PartName="/ppt/slides/slide39.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notesSlides/notesSlide41.xml" ContentType="application/vnd.openxmlformats-officedocument.presentationml.notesSlid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83" r:id="rId1"/>
  </p:sldMasterIdLst>
  <p:notesMasterIdLst>
    <p:notesMasterId r:id="rId44"/>
  </p:notesMasterIdLst>
  <p:handoutMasterIdLst>
    <p:handoutMasterId r:id="rId45"/>
  </p:handoutMasterIdLst>
  <p:sldIdLst>
    <p:sldId id="383" r:id="rId2"/>
    <p:sldId id="328" r:id="rId3"/>
    <p:sldId id="376" r:id="rId4"/>
    <p:sldId id="377" r:id="rId5"/>
    <p:sldId id="337" r:id="rId6"/>
    <p:sldId id="384" r:id="rId7"/>
    <p:sldId id="342" r:id="rId8"/>
    <p:sldId id="386" r:id="rId9"/>
    <p:sldId id="387" r:id="rId10"/>
    <p:sldId id="392" r:id="rId11"/>
    <p:sldId id="393" r:id="rId12"/>
    <p:sldId id="395" r:id="rId13"/>
    <p:sldId id="407" r:id="rId14"/>
    <p:sldId id="419" r:id="rId15"/>
    <p:sldId id="418" r:id="rId16"/>
    <p:sldId id="396" r:id="rId17"/>
    <p:sldId id="397" r:id="rId18"/>
    <p:sldId id="398" r:id="rId19"/>
    <p:sldId id="400" r:id="rId20"/>
    <p:sldId id="401" r:id="rId21"/>
    <p:sldId id="399" r:id="rId22"/>
    <p:sldId id="408" r:id="rId23"/>
    <p:sldId id="402" r:id="rId24"/>
    <p:sldId id="411" r:id="rId25"/>
    <p:sldId id="412" r:id="rId26"/>
    <p:sldId id="409" r:id="rId27"/>
    <p:sldId id="403" r:id="rId28"/>
    <p:sldId id="406" r:id="rId29"/>
    <p:sldId id="413" r:id="rId30"/>
    <p:sldId id="414" r:id="rId31"/>
    <p:sldId id="404" r:id="rId32"/>
    <p:sldId id="370" r:id="rId33"/>
    <p:sldId id="405" r:id="rId34"/>
    <p:sldId id="410" r:id="rId35"/>
    <p:sldId id="416" r:id="rId36"/>
    <p:sldId id="415" r:id="rId37"/>
    <p:sldId id="417" r:id="rId38"/>
    <p:sldId id="378" r:id="rId39"/>
    <p:sldId id="379" r:id="rId40"/>
    <p:sldId id="380" r:id="rId41"/>
    <p:sldId id="381" r:id="rId42"/>
    <p:sldId id="382" r:id="rId43"/>
  </p:sldIdLst>
  <p:sldSz cx="9144000" cy="6858000" type="screen4x3"/>
  <p:notesSz cx="6858000" cy="9144000"/>
  <p:custShowLst>
    <p:custShow name="example" id="0">
      <p:sldLst>
        <p:sld r:id="rId4"/>
        <p:sld r:id="rId5"/>
      </p:sldLst>
    </p:custShow>
    <p:custShow name="arrays" id="1">
      <p:sldLst>
        <p:sld r:id="rId6"/>
        <p:sld r:id="rId8"/>
        <p:sld r:id="rId9"/>
        <p:sld r:id="rId7"/>
        <p:sld r:id="rId10"/>
        <p:sld r:id="rId11"/>
        <p:sld r:id="rId12"/>
        <p:sld r:id="rId13"/>
        <p:sld r:id="rId14"/>
        <p:sld r:id="rId15"/>
        <p:sld r:id="rId16"/>
      </p:sldLst>
    </p:custShow>
    <p:custShow name="files" id="2">
      <p:sldLst>
        <p:sld r:id="rId17"/>
        <p:sld r:id="rId18"/>
        <p:sld r:id="rId19"/>
        <p:sld r:id="rId20"/>
        <p:sld r:id="rId21"/>
        <p:sld r:id="rId22"/>
        <p:sld r:id="rId23"/>
        <p:sld r:id="rId24"/>
        <p:sld r:id="rId27"/>
        <p:sld r:id="rId25"/>
        <p:sld r:id="rId26"/>
        <p:sld r:id="rId28"/>
        <p:sld r:id="rId29"/>
        <p:sld r:id="rId30"/>
        <p:sld r:id="rId31"/>
      </p:sldLst>
    </p:custShow>
    <p:custShow name="2dArrays" id="3">
      <p:sldLst>
        <p:sld r:id="rId32"/>
        <p:sld r:id="rId33"/>
        <p:sld r:id="rId34"/>
        <p:sld r:id="rId35"/>
        <p:sld r:id="rId36"/>
        <p:sld r:id="rId37"/>
        <p:sld r:id="rId38"/>
      </p:sldLst>
    </p:custShow>
    <p:custShow name="databases" id="4">
      <p:sldLst>
        <p:sld r:id="rId39"/>
        <p:sld r:id="rId40"/>
        <p:sld r:id="rId41"/>
        <p:sld r:id="rId42"/>
        <p:sld r:id="rId43"/>
      </p:sldLst>
    </p:custShow>
  </p:custShow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F8F8F8"/>
    <a:srgbClr val="C0C0C0"/>
    <a:srgbClr val="00B3F2"/>
    <a:srgbClr val="C8C86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19110" autoAdjust="0"/>
    <p:restoredTop sz="64744" autoAdjust="0"/>
  </p:normalViewPr>
  <p:slideViewPr>
    <p:cSldViewPr>
      <p:cViewPr varScale="1">
        <p:scale>
          <a:sx n="101" d="100"/>
          <a:sy n="101" d="100"/>
        </p:scale>
        <p:origin x="-224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905D58F-3774-4D0E-AB0C-44405F3C971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45C7103-E8A1-43A8-B1E8-56444E8B752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0BEA142-88FF-4634-8281-D3BD3F789F5D}" type="slidenum">
              <a:rPr lang="en-US" smtClean="0"/>
              <a:pPr/>
              <a:t>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dirty="0" smtClean="0"/>
              <a:t>One might add, “where is the information we have lost in data?”.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10</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indent="-228600">
              <a:buFont typeface="Arial" pitchFamily="34" charset="0"/>
              <a:buNone/>
            </a:pPr>
            <a:r>
              <a:rPr lang="en-US" dirty="0" smtClean="0"/>
              <a:t>See centralAmericaPopulationData.pde.</a:t>
            </a:r>
          </a:p>
          <a:p>
            <a:pPr marL="228600" indent="-228600">
              <a:buFont typeface="Arial" pitchFamily="34" charset="0"/>
              <a:buChar char="•"/>
            </a:pPr>
            <a:r>
              <a:rPr lang="en-US" dirty="0" smtClean="0"/>
              <a:t>Analysis – We’ll represent</a:t>
            </a:r>
            <a:r>
              <a:rPr lang="en-US" baseline="0" dirty="0" smtClean="0"/>
              <a:t> the country names/population data and print them out.</a:t>
            </a:r>
            <a:endParaRPr lang="en-US" dirty="0" smtClean="0"/>
          </a:p>
          <a:p>
            <a:pPr marL="228600" indent="-228600">
              <a:buFont typeface="Arial" pitchFamily="34" charset="0"/>
              <a:buChar char="•"/>
            </a:pPr>
            <a:r>
              <a:rPr lang="en-US" dirty="0" smtClean="0"/>
              <a:t>Design – </a:t>
            </a:r>
          </a:p>
          <a:p>
            <a:pPr marL="685800" lvl="1" indent="-228600">
              <a:buFont typeface="+mj-lt"/>
              <a:buAutoNum type="arabicPeriod"/>
            </a:pPr>
            <a:r>
              <a:rPr lang="en-US" dirty="0" smtClean="0"/>
              <a:t>Define arrays for country names</a:t>
            </a:r>
            <a:r>
              <a:rPr lang="en-US" baseline="0" dirty="0" smtClean="0"/>
              <a:t> and population data (need to orthogonal)</a:t>
            </a:r>
          </a:p>
          <a:p>
            <a:pPr marL="685800" lvl="1" indent="-228600">
              <a:buFont typeface="+mj-lt"/>
              <a:buAutoNum type="arabicPeriod"/>
            </a:pPr>
            <a:r>
              <a:rPr lang="en-US" dirty="0" smtClean="0"/>
              <a:t>For each country :</a:t>
            </a:r>
          </a:p>
          <a:p>
            <a:pPr marL="1143000" lvl="2" indent="-228600">
              <a:buFont typeface="Arial" pitchFamily="34" charset="0"/>
              <a:buNone/>
            </a:pPr>
            <a:r>
              <a:rPr lang="en-US" dirty="0" smtClean="0"/>
              <a:t>a. Print name and population data (on the same line)</a:t>
            </a:r>
          </a:p>
          <a:p>
            <a:pPr marL="228600" indent="-228600">
              <a:buFont typeface="Arial" pitchFamily="34" charset="0"/>
              <a:buChar char="•"/>
            </a:pPr>
            <a:r>
              <a:rPr lang="en-US" dirty="0" smtClean="0"/>
              <a:t>Implementation – do this without setup() or draw().</a:t>
            </a:r>
          </a:p>
          <a:p>
            <a:pPr marL="228600" indent="-228600">
              <a:buFont typeface="Arial" pitchFamily="34" charset="0"/>
              <a:buChar char="•"/>
            </a:pPr>
            <a:r>
              <a:rPr lang="en-US" dirty="0" smtClean="0"/>
              <a:t>Test</a:t>
            </a:r>
            <a:r>
              <a:rPr lang="en-US" baseline="0" dirty="0" smtClean="0"/>
              <a:t> – Should see the data from the program printed out properly.</a:t>
            </a:r>
            <a:endParaRPr lang="en-US"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Demonstrate</a:t>
            </a:r>
            <a:r>
              <a:rPr lang="en-US" baseline="0" dirty="0" smtClean="0"/>
              <a:t> this: Do just the populations first, then add the country names.</a:t>
            </a:r>
          </a:p>
          <a:p>
            <a:r>
              <a:rPr lang="en-US" baseline="0" dirty="0" smtClean="0"/>
              <a:t>The indexes must correspond between the two arrays (i.e., the population for countries[0] better be populations[0]). </a:t>
            </a:r>
          </a:p>
          <a:p>
            <a:r>
              <a:rPr lang="en-US" baseline="0" dirty="0" smtClean="0"/>
              <a:t>Output:</a:t>
            </a:r>
          </a:p>
          <a:p>
            <a:r>
              <a:rPr lang="en-US" baseline="0" dirty="0" smtClean="0">
                <a:latin typeface="Courier New" pitchFamily="49" charset="0"/>
                <a:cs typeface="Courier New" pitchFamily="49" charset="0"/>
              </a:rPr>
              <a:t>Belize: 294385</a:t>
            </a:r>
          </a:p>
          <a:p>
            <a:r>
              <a:rPr lang="en-US" baseline="0" dirty="0" smtClean="0">
                <a:latin typeface="Courier New" pitchFamily="49" charset="0"/>
                <a:cs typeface="Courier New" pitchFamily="49" charset="0"/>
              </a:rPr>
              <a:t>Costa Rica: 4133884</a:t>
            </a:r>
          </a:p>
          <a:p>
            <a:r>
              <a:rPr lang="en-US" baseline="0" dirty="0" smtClean="0">
                <a:latin typeface="Courier New" pitchFamily="49" charset="0"/>
                <a:cs typeface="Courier New" pitchFamily="49" charset="0"/>
              </a:rPr>
              <a:t>El </a:t>
            </a:r>
            <a:r>
              <a:rPr lang="en-US" baseline="0" dirty="0" err="1" smtClean="0">
                <a:latin typeface="Courier New" pitchFamily="49" charset="0"/>
                <a:cs typeface="Courier New" pitchFamily="49" charset="0"/>
              </a:rPr>
              <a:t>Slavador</a:t>
            </a:r>
            <a:r>
              <a:rPr lang="en-US" baseline="0" dirty="0" smtClean="0">
                <a:latin typeface="Courier New" pitchFamily="49" charset="0"/>
                <a:cs typeface="Courier New" pitchFamily="49" charset="0"/>
              </a:rPr>
              <a:t>: 6948073</a:t>
            </a:r>
          </a:p>
          <a:p>
            <a:r>
              <a:rPr lang="en-US" baseline="0" dirty="0" smtClean="0">
                <a:latin typeface="Courier New" pitchFamily="49" charset="0"/>
                <a:cs typeface="Courier New" pitchFamily="49" charset="0"/>
              </a:rPr>
              <a:t>Guatemala: 12728111</a:t>
            </a:r>
          </a:p>
          <a:p>
            <a:r>
              <a:rPr lang="en-US" baseline="0" dirty="0" smtClean="0">
                <a:latin typeface="Courier New" pitchFamily="49" charset="0"/>
                <a:cs typeface="Courier New" pitchFamily="49" charset="0"/>
              </a:rPr>
              <a:t>Honduras: 7483763</a:t>
            </a:r>
          </a:p>
          <a:p>
            <a:r>
              <a:rPr lang="en-US" baseline="0" dirty="0" smtClean="0">
                <a:latin typeface="Courier New" pitchFamily="49" charset="0"/>
                <a:cs typeface="Courier New" pitchFamily="49" charset="0"/>
              </a:rPr>
              <a:t>Nicaragua: 5675356</a:t>
            </a:r>
          </a:p>
          <a:p>
            <a:r>
              <a:rPr lang="en-US" baseline="0" dirty="0" smtClean="0">
                <a:latin typeface="Courier New" pitchFamily="49" charset="0"/>
                <a:cs typeface="Courier New" pitchFamily="49" charset="0"/>
              </a:rPr>
              <a:t>Panama: 3242173</a:t>
            </a:r>
          </a:p>
          <a:p>
            <a:endParaRPr lang="en-US" baseline="0" dirty="0" smtClean="0">
              <a:latin typeface="Courier New" pitchFamily="49" charset="0"/>
              <a:cs typeface="Courier New" pitchFamily="49" charset="0"/>
            </a:endParaRPr>
          </a:p>
          <a:p>
            <a:endParaRPr lang="en-US" baseline="0" dirty="0" smtClean="0">
              <a:latin typeface="Courier New" pitchFamily="49" charset="0"/>
              <a:cs typeface="Courier New" pitchFamily="49" charset="0"/>
            </a:endParaRPr>
          </a:p>
          <a:p>
            <a:endParaRPr lang="en-US"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fld id="{745C7103-E8A1-43A8-B1E8-56444E8B752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12</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See centralAmericaPopulationData.pde.</a:t>
            </a:r>
          </a:p>
          <a:p>
            <a:pPr marL="228600" indent="-228600">
              <a:buFont typeface="Arial" pitchFamily="34" charset="0"/>
              <a:buChar char="•"/>
            </a:pPr>
            <a:r>
              <a:rPr lang="en-US" dirty="0" smtClean="0"/>
              <a:t>Analysis – Compute the total population of CA.</a:t>
            </a:r>
          </a:p>
          <a:p>
            <a:pPr marL="228600" indent="-228600">
              <a:buFont typeface="Arial" pitchFamily="34" charset="0"/>
              <a:buChar char="•"/>
            </a:pPr>
            <a:r>
              <a:rPr lang="en-US" dirty="0" smtClean="0"/>
              <a:t>Design – Add a new method using the “accumulator pattern”</a:t>
            </a:r>
          </a:p>
          <a:p>
            <a:pPr marL="685800" lvl="1" indent="-228600">
              <a:buFont typeface="+mj-lt"/>
              <a:buAutoNum type="arabicPeriod"/>
            </a:pPr>
            <a:r>
              <a:rPr lang="en-US" baseline="0" dirty="0" smtClean="0"/>
              <a:t>Receive values, an array of integer values, from the calling program</a:t>
            </a:r>
          </a:p>
          <a:p>
            <a:pPr marL="685800" lvl="1" indent="-228600">
              <a:buFont typeface="+mj-lt"/>
              <a:buAutoNum type="arabicPeriod"/>
            </a:pPr>
            <a:r>
              <a:rPr lang="en-US" baseline="0" dirty="0" smtClean="0"/>
              <a:t>Set result = 0</a:t>
            </a:r>
          </a:p>
          <a:p>
            <a:pPr marL="685800" lvl="1" indent="-228600">
              <a:buFont typeface="+mj-lt"/>
              <a:buAutoNum type="arabicPeriod"/>
            </a:pPr>
            <a:r>
              <a:rPr lang="en-US" dirty="0" smtClean="0"/>
              <a:t>For each value:</a:t>
            </a:r>
          </a:p>
          <a:p>
            <a:pPr marL="1143000" lvl="2" indent="-228600">
              <a:buFont typeface="Arial" pitchFamily="34" charset="0"/>
              <a:buAutoNum type="alphaLcPeriod"/>
            </a:pPr>
            <a:r>
              <a:rPr lang="en-US" dirty="0" smtClean="0"/>
              <a:t>Set result =</a:t>
            </a:r>
            <a:r>
              <a:rPr lang="en-US" baseline="0" dirty="0" smtClean="0"/>
              <a:t> result + value[</a:t>
            </a:r>
            <a:r>
              <a:rPr lang="en-US" baseline="0" dirty="0" err="1" smtClean="0"/>
              <a:t>i</a:t>
            </a:r>
            <a:r>
              <a:rPr lang="en-US" baseline="0" dirty="0" smtClean="0"/>
              <a:t>]</a:t>
            </a:r>
          </a:p>
          <a:p>
            <a:pPr marL="685800" lvl="1" indent="-228600">
              <a:buFont typeface="Arial" pitchFamily="34" charset="0"/>
              <a:buAutoNum type="arabicPeriod"/>
            </a:pPr>
            <a:r>
              <a:rPr lang="en-US" baseline="0" dirty="0" smtClean="0"/>
              <a:t>Return result</a:t>
            </a:r>
            <a:endParaRPr lang="en-US" dirty="0" smtClean="0"/>
          </a:p>
          <a:p>
            <a:pPr marL="228600" indent="-228600">
              <a:buFont typeface="Arial" pitchFamily="34" charset="0"/>
              <a:buChar char="•"/>
            </a:pPr>
            <a:r>
              <a:rPr lang="en-US" dirty="0" smtClean="0"/>
              <a:t>Implementation – will need to add setup() and</a:t>
            </a:r>
            <a:r>
              <a:rPr lang="en-US" baseline="0" dirty="0" smtClean="0"/>
              <a:t> new method for this.</a:t>
            </a:r>
            <a:endParaRPr lang="en-US" dirty="0" smtClean="0"/>
          </a:p>
          <a:p>
            <a:pPr marL="228600" indent="-228600">
              <a:buFont typeface="Arial" pitchFamily="34" charset="0"/>
              <a:buChar char="•"/>
            </a:pPr>
            <a:r>
              <a:rPr lang="en-US" dirty="0" smtClean="0"/>
              <a:t>Test</a:t>
            </a:r>
            <a:r>
              <a:rPr lang="en-US" baseline="0" dirty="0" smtClean="0"/>
              <a:t> – Should get the same answer as in Wikipedia (actually, </a:t>
            </a:r>
            <a:r>
              <a:rPr lang="en-US" baseline="0" dirty="0" err="1" smtClean="0"/>
              <a:t>wikipedia</a:t>
            </a:r>
            <a:r>
              <a:rPr lang="en-US" baseline="0" dirty="0" smtClean="0"/>
              <a:t> is wrong about this one).</a:t>
            </a:r>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Demonstrate</a:t>
            </a:r>
            <a:r>
              <a:rPr lang="en-US" baseline="0" dirty="0" smtClean="0"/>
              <a:t> this:</a:t>
            </a:r>
          </a:p>
          <a:p>
            <a:pPr>
              <a:buFontTx/>
              <a:buChar char="-"/>
            </a:pPr>
            <a:r>
              <a:rPr lang="en-US" baseline="0" dirty="0" smtClean="0"/>
              <a:t>Start with simple sum, then try removing/changing the array elements and try 0 elements</a:t>
            </a:r>
          </a:p>
          <a:p>
            <a:pPr>
              <a:buFontTx/>
              <a:buChar char="-"/>
            </a:pPr>
            <a:r>
              <a:rPr lang="en-US" baseline="0" dirty="0" smtClean="0"/>
              <a:t>Upgrade to compute the average, then try 0 elements (add if statement to protect against division by 0). </a:t>
            </a:r>
          </a:p>
          <a:p>
            <a:endParaRPr lang="en-US" baseline="0" dirty="0" smtClean="0"/>
          </a:p>
          <a:p>
            <a:endParaRPr lang="en-US" baseline="0" dirty="0" smtClean="0">
              <a:latin typeface="Courier New" pitchFamily="49" charset="0"/>
              <a:cs typeface="Courier New" pitchFamily="49" charset="0"/>
            </a:endParaRPr>
          </a:p>
          <a:p>
            <a:endParaRPr lang="en-US" baseline="0" dirty="0" smtClean="0">
              <a:latin typeface="Courier New" pitchFamily="49" charset="0"/>
              <a:cs typeface="Courier New" pitchFamily="49" charset="0"/>
            </a:endParaRPr>
          </a:p>
          <a:p>
            <a:endParaRPr lang="en-US"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fld id="{745C7103-E8A1-43A8-B1E8-56444E8B752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C265FA5-E9AD-4C5F-8629-4DD3458CD82F}" type="slidenum">
              <a:rPr lang="en-US" smtClean="0"/>
              <a:pPr/>
              <a:t>14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baseline="0" dirty="0" smtClean="0"/>
              <a:t>Demonstrate this and draw a picture of the reference type array to show how the original array actually gets changed even though the array reference is passed by value.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C265FA5-E9AD-4C5F-8629-4DD3458CD82F}" type="slidenum">
              <a:rPr lang="en-US" smtClean="0"/>
              <a:pPr/>
              <a:t>15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baseline="0" dirty="0" smtClean="0"/>
              <a:t>Have them do some sample exercises here:</a:t>
            </a:r>
          </a:p>
          <a:p>
            <a:pPr>
              <a:buFont typeface="Arial" pitchFamily="34" charset="0"/>
              <a:buChar char="•"/>
            </a:pPr>
            <a:r>
              <a:rPr lang="en-US" baseline="0" dirty="0" smtClean="0"/>
              <a:t> Search through an array of the dwarves ages and find the oldest (or youngest) dwarf.</a:t>
            </a:r>
          </a:p>
          <a:p>
            <a:pPr>
              <a:buFont typeface="Arial" pitchFamily="34" charset="0"/>
              <a:buChar char="•"/>
            </a:pPr>
            <a:r>
              <a:rPr lang="en-US" baseline="0" dirty="0" smtClean="0"/>
              <a:t> Compute the average of the dwarves ages.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Problems:</a:t>
            </a:r>
          </a:p>
          <a:p>
            <a:r>
              <a:rPr lang="en-US" dirty="0" smtClean="0"/>
              <a:t>- it’s a big pain to enter data into a program, and redo the program every time the data changes.</a:t>
            </a:r>
          </a:p>
          <a:p>
            <a:r>
              <a:rPr lang="en-US" dirty="0" smtClean="0"/>
              <a:t>- Data is also lost when the power goes out, or the operating system crashes, or your roommate kicks the plug</a:t>
            </a:r>
            <a:r>
              <a:rPr lang="en-US" baseline="0" dirty="0" smtClean="0"/>
              <a:t> out of the wall, or when your battery goes dead, or when the program crashes, …</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saveStrings</a:t>
            </a:r>
            <a:r>
              <a:rPr lang="en-US" dirty="0" smtClean="0"/>
              <a:t>() is a simple utility method that saves an</a:t>
            </a:r>
            <a:r>
              <a:rPr lang="en-US" baseline="0" dirty="0" smtClean="0"/>
              <a:t> array of strings to a text file one element per line.</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loadStrings</a:t>
            </a:r>
            <a:r>
              <a:rPr lang="en-US" dirty="0" smtClean="0"/>
              <a:t>() is a simple utility method that loads an</a:t>
            </a:r>
            <a:r>
              <a:rPr lang="en-US" baseline="0" dirty="0" smtClean="0"/>
              <a:t> array of strings from a text file one element per line.</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data file contains </a:t>
            </a:r>
            <a:r>
              <a:rPr lang="en-US" baseline="0" dirty="0" smtClean="0"/>
              <a:t>numeric data on each line. Processing’s load and store methods only work with strings (because these are text files).</a:t>
            </a:r>
          </a:p>
          <a:p>
            <a:r>
              <a:rPr lang="en-US" baseline="0" dirty="0" smtClean="0"/>
              <a:t>If there is time, add the computation of the minimum and/or maximum </a:t>
            </a:r>
            <a:r>
              <a:rPr lang="en-US" baseline="0" smtClean="0"/>
              <a:t>age value.</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3785B8E-C4A3-45FE-B60D-BD5463548EDA}" type="slidenum">
              <a:rPr lang="en-US" smtClean="0"/>
              <a:pPr/>
              <a:t>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data file contains both text</a:t>
            </a:r>
            <a:r>
              <a:rPr lang="en-US" baseline="0" dirty="0" smtClean="0"/>
              <a:t> and numeric data on each line. Processing’s load and store methods only work with strings (because these are text files).</a:t>
            </a:r>
          </a:p>
          <a:p>
            <a:r>
              <a:rPr lang="en-US" baseline="0" dirty="0" smtClean="0"/>
              <a:t>Walk through this processing on the board, drawing out the text file, all of the arrays (with indexes), and </a:t>
            </a:r>
            <a:r>
              <a:rPr lang="en-US" baseline="0" dirty="0" err="1" smtClean="0"/>
              <a:t>labelling</a:t>
            </a:r>
            <a:r>
              <a:rPr lang="en-US" baseline="0" dirty="0" smtClean="0"/>
              <a:t> arrows with method calls (e.g., </a:t>
            </a:r>
            <a:r>
              <a:rPr lang="en-US" baseline="0" dirty="0" err="1" smtClean="0"/>
              <a:t>loadStrings</a:t>
            </a:r>
            <a:r>
              <a:rPr lang="en-US" baseline="0" dirty="0" smtClean="0"/>
              <a:t>(), split(), etc.).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21</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See centralAmericaPopulationData.pde</a:t>
            </a:r>
          </a:p>
          <a:p>
            <a:pPr marL="228600" indent="-228600">
              <a:buFont typeface="Arial" pitchFamily="34" charset="0"/>
              <a:buChar char="•"/>
            </a:pPr>
            <a:r>
              <a:rPr lang="en-US" dirty="0" smtClean="0"/>
              <a:t>Analysis – Load all the population and country name data</a:t>
            </a:r>
            <a:r>
              <a:rPr lang="en-US" baseline="0" dirty="0" smtClean="0"/>
              <a:t> from a file.</a:t>
            </a:r>
            <a:endParaRPr lang="en-US" dirty="0" smtClean="0"/>
          </a:p>
          <a:p>
            <a:pPr marL="228600" indent="-228600">
              <a:buFont typeface="Arial" pitchFamily="34" charset="0"/>
              <a:buChar char="•"/>
            </a:pPr>
            <a:r>
              <a:rPr lang="en-US" dirty="0" smtClean="0"/>
              <a:t>Design – Add a new method:</a:t>
            </a:r>
          </a:p>
          <a:p>
            <a:pPr marL="685800" lvl="1" indent="-228600">
              <a:buFont typeface="+mj-lt"/>
              <a:buAutoNum type="arabicPeriod"/>
            </a:pPr>
            <a:r>
              <a:rPr lang="en-US" baseline="0" dirty="0" smtClean="0"/>
              <a:t>Receive data filename</a:t>
            </a:r>
          </a:p>
          <a:p>
            <a:pPr marL="685800" lvl="1" indent="-228600">
              <a:buFont typeface="+mj-lt"/>
              <a:buAutoNum type="arabicPeriod"/>
            </a:pPr>
            <a:r>
              <a:rPr lang="en-US" baseline="0" dirty="0" smtClean="0"/>
              <a:t>Load the lines of the data file.</a:t>
            </a:r>
          </a:p>
          <a:p>
            <a:pPr marL="685800" lvl="1" indent="-228600">
              <a:buFont typeface="+mj-lt"/>
              <a:buAutoNum type="arabicPeriod"/>
            </a:pPr>
            <a:r>
              <a:rPr lang="en-US" baseline="0" dirty="0" smtClean="0"/>
              <a:t>Initialize country names and population values arrays to the </a:t>
            </a:r>
            <a:r>
              <a:rPr lang="en-US" baseline="0" dirty="0" err="1" smtClean="0"/>
              <a:t>numberof</a:t>
            </a:r>
            <a:r>
              <a:rPr lang="en-US" baseline="0" dirty="0" smtClean="0"/>
              <a:t> lines in the file.</a:t>
            </a:r>
          </a:p>
          <a:p>
            <a:pPr marL="685800" lvl="1" indent="-228600">
              <a:buFont typeface="+mj-lt"/>
              <a:buAutoNum type="arabicPeriod"/>
            </a:pPr>
            <a:r>
              <a:rPr lang="en-US" dirty="0" smtClean="0"/>
              <a:t>For each line from the file:</a:t>
            </a:r>
          </a:p>
          <a:p>
            <a:pPr marL="1143000" lvl="2" indent="-228600">
              <a:buFont typeface="Arial" pitchFamily="34" charset="0"/>
              <a:buAutoNum type="alphaLcPeriod"/>
            </a:pPr>
            <a:r>
              <a:rPr lang="en-US" dirty="0" smtClean="0"/>
              <a:t>Split the line based on a space character.</a:t>
            </a:r>
          </a:p>
          <a:p>
            <a:pPr marL="1143000" lvl="2" indent="-228600">
              <a:buFont typeface="Arial" pitchFamily="34" charset="0"/>
              <a:buAutoNum type="alphaLcPeriod"/>
            </a:pPr>
            <a:r>
              <a:rPr lang="en-US" dirty="0" smtClean="0"/>
              <a:t>Set </a:t>
            </a:r>
            <a:r>
              <a:rPr lang="en-US" dirty="0" err="1" smtClean="0"/>
              <a:t>countryname</a:t>
            </a:r>
            <a:r>
              <a:rPr lang="en-US" dirty="0" smtClean="0"/>
              <a:t>[</a:t>
            </a:r>
            <a:r>
              <a:rPr lang="en-US" dirty="0" err="1" smtClean="0"/>
              <a:t>i</a:t>
            </a:r>
            <a:r>
              <a:rPr lang="en-US" dirty="0" smtClean="0"/>
              <a:t>]</a:t>
            </a:r>
            <a:r>
              <a:rPr lang="en-US" baseline="0" dirty="0" smtClean="0"/>
              <a:t> = line token #1</a:t>
            </a:r>
          </a:p>
          <a:p>
            <a:pPr marL="1143000" lvl="2" indent="-228600">
              <a:buFont typeface="Arial" pitchFamily="34" charset="0"/>
              <a:buAutoNum type="alphaLcPeriod"/>
            </a:pPr>
            <a:r>
              <a:rPr lang="en-US" baseline="0" dirty="0" smtClean="0"/>
              <a:t>Set data value to integer version of line token #2</a:t>
            </a:r>
          </a:p>
          <a:p>
            <a:pPr marL="685800" lvl="1" indent="-228600">
              <a:buFont typeface="Arial" pitchFamily="34" charset="0"/>
              <a:buAutoNum type="arabicPeriod"/>
            </a:pPr>
            <a:r>
              <a:rPr lang="en-US" baseline="0" dirty="0" smtClean="0"/>
              <a:t>Return result</a:t>
            </a:r>
            <a:endParaRPr lang="en-US" dirty="0" smtClean="0"/>
          </a:p>
          <a:p>
            <a:pPr marL="228600" indent="-228600">
              <a:buFont typeface="Arial" pitchFamily="34" charset="0"/>
              <a:buChar char="•"/>
            </a:pPr>
            <a:r>
              <a:rPr lang="en-US" dirty="0" smtClean="0"/>
              <a:t>Implementation – Will need to create a data file for this (see populationData.txt)</a:t>
            </a:r>
          </a:p>
          <a:p>
            <a:pPr marL="228600" indent="-228600">
              <a:buFont typeface="Arial" pitchFamily="34" charset="0"/>
              <a:buChar char="•"/>
            </a:pPr>
            <a:r>
              <a:rPr lang="en-US" dirty="0" smtClean="0"/>
              <a:t>Test</a:t>
            </a:r>
            <a:r>
              <a:rPr lang="en-US" baseline="0" dirty="0" smtClean="0"/>
              <a:t> – Should get all the same output as before (it’s just the input that has changed).</a:t>
            </a:r>
            <a:endParaRPr lang="en-US" dirty="0" smtClean="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Demonstrate</a:t>
            </a:r>
            <a:r>
              <a:rPr lang="en-US" baseline="0" dirty="0" smtClean="0"/>
              <a:t> this. </a:t>
            </a:r>
            <a:endParaRPr lang="en-US"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fld id="{745C7103-E8A1-43A8-B1E8-56444E8B752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23</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See centralAmericaPopulationMap.pde</a:t>
            </a:r>
          </a:p>
          <a:p>
            <a:pPr marL="228600" indent="-228600">
              <a:buFont typeface="Arial" pitchFamily="34" charset="0"/>
              <a:buChar char="•"/>
            </a:pPr>
            <a:r>
              <a:rPr lang="en-US" dirty="0" smtClean="0"/>
              <a:t>Analysis – Show the data on the map.</a:t>
            </a:r>
          </a:p>
          <a:p>
            <a:pPr marL="228600" indent="-228600">
              <a:buFont typeface="Arial" pitchFamily="34" charset="0"/>
              <a:buChar char="•"/>
            </a:pPr>
            <a:r>
              <a:rPr lang="en-US" dirty="0" smtClean="0"/>
              <a:t>Design – Add new setup() logic:</a:t>
            </a:r>
          </a:p>
          <a:p>
            <a:pPr marL="685800" lvl="1" indent="-228600">
              <a:buFont typeface="+mj-lt"/>
              <a:buAutoNum type="arabicPeriod"/>
            </a:pPr>
            <a:r>
              <a:rPr lang="en-US" dirty="0" smtClean="0"/>
              <a:t>Load a world</a:t>
            </a:r>
            <a:r>
              <a:rPr lang="en-US" baseline="0" dirty="0" smtClean="0"/>
              <a:t> SVG map.</a:t>
            </a:r>
          </a:p>
          <a:p>
            <a:pPr marL="685800" lvl="1" indent="-228600">
              <a:buFont typeface="+mj-lt"/>
              <a:buAutoNum type="arabicPeriod"/>
            </a:pPr>
            <a:r>
              <a:rPr lang="en-US" baseline="0" dirty="0" smtClean="0"/>
              <a:t>Load the CA population data.</a:t>
            </a:r>
            <a:endParaRPr lang="en-US" dirty="0" smtClean="0"/>
          </a:p>
          <a:p>
            <a:pPr marL="685800" lvl="1" indent="-228600">
              <a:buFont typeface="+mj-lt"/>
              <a:buNone/>
            </a:pPr>
            <a:r>
              <a:rPr lang="en-US" dirty="0" smtClean="0"/>
              <a:t>Add a new draw() logic:</a:t>
            </a:r>
          </a:p>
          <a:p>
            <a:pPr marL="685800" lvl="1" indent="-228600">
              <a:buFont typeface="+mj-lt"/>
              <a:buAutoNum type="arabicPeriod"/>
            </a:pPr>
            <a:r>
              <a:rPr lang="en-US" baseline="0" dirty="0" smtClean="0"/>
              <a:t>Display the world map (scaled to show Central America).</a:t>
            </a:r>
          </a:p>
          <a:p>
            <a:pPr marL="685800" lvl="1" indent="-228600">
              <a:buFont typeface="+mj-lt"/>
              <a:buAutoNum type="arabicPeriod"/>
            </a:pPr>
            <a:r>
              <a:rPr lang="en-US" dirty="0" smtClean="0"/>
              <a:t>For each country in CA:</a:t>
            </a:r>
          </a:p>
          <a:p>
            <a:pPr marL="1143000" lvl="2" indent="-228600">
              <a:buFont typeface="Arial" pitchFamily="34" charset="0"/>
              <a:buAutoNum type="alphaLcPeriod"/>
            </a:pPr>
            <a:r>
              <a:rPr lang="en-US" dirty="0" smtClean="0"/>
              <a:t>Get the SVG child for that country (indexed by country name).</a:t>
            </a:r>
          </a:p>
          <a:p>
            <a:pPr marL="1143000" lvl="2" indent="-228600">
              <a:buFont typeface="Arial" pitchFamily="34" charset="0"/>
              <a:buAutoNum type="alphaLcPeriod"/>
            </a:pPr>
            <a:r>
              <a:rPr lang="en-US" dirty="0" smtClean="0"/>
              <a:t>Set the color of that country proportional to its</a:t>
            </a:r>
            <a:r>
              <a:rPr lang="en-US" baseline="0" dirty="0" smtClean="0"/>
              <a:t> population.</a:t>
            </a:r>
            <a:endParaRPr lang="en-US" dirty="0" smtClean="0"/>
          </a:p>
          <a:p>
            <a:pPr marL="228600" indent="-228600">
              <a:buFont typeface="Arial" pitchFamily="34" charset="0"/>
              <a:buChar char="•"/>
            </a:pPr>
            <a:r>
              <a:rPr lang="en-US" dirty="0" smtClean="0"/>
              <a:t>Implementation – Will need to create a data file for this (see populationCAISO.txt) and work with SVG</a:t>
            </a:r>
            <a:r>
              <a:rPr lang="en-US" baseline="0" dirty="0" smtClean="0"/>
              <a:t> images.</a:t>
            </a:r>
            <a:endParaRPr lang="en-US" dirty="0" smtClean="0"/>
          </a:p>
          <a:p>
            <a:pPr marL="228600" indent="-228600">
              <a:buFont typeface="Arial" pitchFamily="34" charset="0"/>
              <a:buChar char="•"/>
            </a:pPr>
            <a:r>
              <a:rPr lang="en-US" dirty="0" smtClean="0"/>
              <a:t>Test</a:t>
            </a:r>
            <a:r>
              <a:rPr lang="en-US" baseline="0" dirty="0" smtClean="0"/>
              <a:t> – Should get a pretty map with Belize the whitest and Guatemala the darkest shades of blue.</a:t>
            </a:r>
            <a:endParaRPr lang="en-US" dirty="0" smtClean="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24</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25</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does this code</a:t>
            </a:r>
            <a:r>
              <a:rPr lang="en-US" baseline="0" dirty="0" smtClean="0"/>
              <a:t> change if instead of population, we want to show life expectancy?</a:t>
            </a:r>
          </a:p>
          <a:p>
            <a:r>
              <a:rPr lang="en-US" dirty="0" smtClean="0"/>
              <a:t>This is the average</a:t>
            </a:r>
            <a:r>
              <a:rPr lang="en-US" baseline="0" dirty="0" smtClean="0"/>
              <a:t> life expectancy data for 2007 taken from </a:t>
            </a:r>
            <a:r>
              <a:rPr lang="en-US" baseline="0" dirty="0" err="1" smtClean="0"/>
              <a:t>GapMinder’s</a:t>
            </a:r>
            <a:r>
              <a:rPr lang="en-US" baseline="0" dirty="0" smtClean="0"/>
              <a:t> spreadsheet of the original UN data.</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27</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Have students explain</a:t>
            </a:r>
            <a:r>
              <a:rPr lang="en-US" baseline="0" dirty="0" smtClean="0"/>
              <a:t> differences from population data code.  How does data file change?  what about the rest of the code?</a:t>
            </a:r>
            <a:endParaRPr lang="en-US" dirty="0" smtClean="0"/>
          </a:p>
          <a:p>
            <a:pPr marL="228600" marR="0" indent="-22860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p>
          <a:p>
            <a:pPr marL="228600" marR="0" indent="-22860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p>
          <a:p>
            <a:pPr marL="228600" marR="0" indent="-22860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Show them</a:t>
            </a:r>
            <a:r>
              <a:rPr lang="en-US" baseline="0" dirty="0" smtClean="0"/>
              <a:t> the full life-expectancy data map of the world.</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See expectancyMap.pde.</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This example combines elements from the lecture and the text.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average</a:t>
            </a:r>
            <a:r>
              <a:rPr lang="en-US" baseline="0" dirty="0" smtClean="0"/>
              <a:t> life expectancy data for 2007 taken from </a:t>
            </a:r>
            <a:r>
              <a:rPr lang="en-US" baseline="0" dirty="0" err="1" smtClean="0"/>
              <a:t>GapMinder’s</a:t>
            </a:r>
            <a:r>
              <a:rPr lang="en-US" baseline="0" dirty="0" smtClean="0"/>
              <a:t> spreadsheet of the original UN data.</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29</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40922B0-87F7-49FD-9C7F-3C8ACE3E2595}" type="slidenum">
              <a:rPr lang="en-US" smtClean="0"/>
              <a:pPr/>
              <a:t>3</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smtClean="0"/>
              <a:t>We’ll focus on Central</a:t>
            </a:r>
            <a:r>
              <a:rPr lang="en-US" baseline="0" dirty="0" smtClean="0"/>
              <a:t> America. Can you name these countries?</a:t>
            </a:r>
          </a:p>
          <a:p>
            <a:r>
              <a:rPr lang="en-US" baseline="0" dirty="0" smtClean="0"/>
              <a:t>Guatemala(GT) Belize(BZ)</a:t>
            </a:r>
          </a:p>
          <a:p>
            <a:r>
              <a:rPr lang="en-US" baseline="0" dirty="0" smtClean="0"/>
              <a:t>El Salvador(SV) Honduras(HN)</a:t>
            </a:r>
          </a:p>
          <a:p>
            <a:r>
              <a:rPr lang="en-US" baseline="0" dirty="0" smtClean="0"/>
              <a:t>Nicaragua(NI)</a:t>
            </a:r>
          </a:p>
          <a:p>
            <a:r>
              <a:rPr lang="en-US" baseline="0" dirty="0" smtClean="0"/>
              <a:t>Costa Rica(CR)</a:t>
            </a:r>
          </a:p>
          <a:p>
            <a:r>
              <a:rPr lang="en-US" baseline="0" dirty="0" smtClean="0"/>
              <a:t>Panama(PA)</a:t>
            </a:r>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30</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Matrixes, </a:t>
            </a:r>
            <a:r>
              <a:rPr lang="en-US" dirty="0" err="1" smtClean="0"/>
              <a:t>sudoku</a:t>
            </a:r>
            <a:r>
              <a:rPr lang="en-US" baseline="0" dirty="0" smtClean="0"/>
              <a:t> puzzles, </a:t>
            </a:r>
            <a:r>
              <a:rPr lang="en-US" baseline="0" dirty="0" err="1" smtClean="0"/>
              <a:t>tictactoe</a:t>
            </a:r>
            <a:r>
              <a:rPr lang="en-US" baseline="0" dirty="0" smtClean="0"/>
              <a:t> games, chess, checkers, etc.</a:t>
            </a:r>
            <a:endParaRPr lang="en-US" dirty="0" smtClean="0"/>
          </a:p>
          <a:p>
            <a:r>
              <a:rPr lang="en-US" dirty="0" smtClean="0"/>
              <a:t>Spreadsheets are generally two dimensional.</a:t>
            </a:r>
          </a:p>
          <a:p>
            <a:r>
              <a:rPr lang="en-US" dirty="0" smtClean="0"/>
              <a:t>Databases are generally X</a:t>
            </a:r>
            <a:r>
              <a:rPr lang="en-US" baseline="0" dirty="0" smtClean="0"/>
              <a:t> dimensional where X &gt; 2.</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8A696D5-EC0E-4C1A-AB13-869D0E199CBC}" type="slidenum">
              <a:rPr lang="en-US" smtClean="0"/>
              <a:pPr/>
              <a:t>32</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33</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Show the 2d data from the text life-expectancy</a:t>
            </a:r>
            <a:r>
              <a:rPr lang="en-US" baseline="0" dirty="0" smtClean="0"/>
              <a:t> example.</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There may not be time for this example.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Demonstrate this.</a:t>
            </a:r>
          </a:p>
          <a:p>
            <a:r>
              <a:rPr lang="en-US" dirty="0" smtClean="0"/>
              <a:t>This is the average</a:t>
            </a:r>
            <a:r>
              <a:rPr lang="en-US" baseline="0" dirty="0" smtClean="0"/>
              <a:t> life expectancy data for 2007 taken from </a:t>
            </a:r>
            <a:r>
              <a:rPr lang="en-US" baseline="0" dirty="0" err="1" smtClean="0"/>
              <a:t>GapMinder’s</a:t>
            </a:r>
            <a:r>
              <a:rPr lang="en-US" baseline="0" dirty="0" smtClean="0"/>
              <a:t> spreadsheet of the original UN data.</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35</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36</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37</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A8187F0-EF20-4D9C-8F4A-DDBD173119CC}" type="slidenum">
              <a:rPr lang="en-US" smtClean="0"/>
              <a:pPr/>
              <a:t>38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mtClean="0"/>
              <a:t>Note that databases (data sets) are just higher in the data hierarchy than files.  We’ve worked in this class with everything below databases.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43E9887-E2D5-4E77-BDA3-F3AB6ED87955}" type="slidenum">
              <a:rPr lang="en-US" smtClean="0"/>
              <a:pPr/>
              <a:t>39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mtClean="0"/>
              <a:t>This way, you wouldn’t have to recompile the program to reorder the fields or change one of their types.</a:t>
            </a:r>
          </a:p>
          <a:p>
            <a:r>
              <a:rPr lang="en-US" smtClean="0"/>
              <a:t>Yes, I’m ignoring the variable-length URL field – that creates problems that we’ll deal with in other classes.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40922B0-87F7-49FD-9C7F-3C8ACE3E2595}" type="slidenum">
              <a:rPr lang="en-US" smtClean="0"/>
              <a:pPr/>
              <a:t>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D3B355B-C20C-4822-8C38-90978126EBE3}" type="slidenum">
              <a:rPr lang="en-US" smtClean="0"/>
              <a:pPr/>
              <a:t>40</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mtClean="0"/>
              <a:t>This way, you wouldn’t have to recompile the program to reorder the fields or change one of their types.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6460CB4-3722-40B2-89A4-9B8799293113}" type="slidenum">
              <a:rPr lang="en-US" smtClean="0"/>
              <a:pPr/>
              <a:t>41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smtClean="0"/>
              <a:t>Edgar F. (Ted) Codd - won the ACM Turing award in 1981 for his work on the Relational Data model. </a:t>
            </a:r>
            <a:endParaRPr lang="en-US" b="1"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1A8971C-8D4E-4894-903B-AE0B984CAEC6}" type="slidenum">
              <a:rPr lang="en-US" smtClean="0"/>
              <a:pPr/>
              <a:t>42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dirty="0" smtClean="0"/>
              <a:t>Large databases that contain “personal” information can be dangerous.  The Europeans are particularly sensitive to this given that it is well-known that the Nazis used telephone records to track down Jews.   Consider the </a:t>
            </a:r>
            <a:r>
              <a:rPr lang="en-US" dirty="0" err="1" smtClean="0"/>
              <a:t>PagePanopticon</a:t>
            </a:r>
            <a:r>
              <a:rPr lang="en-US" dirty="0" smtClean="0"/>
              <a:t> database – What data does it need to maintain?  What should and shouldn’t it do with that data?  Are there any potential misuses to which that data could be put?  How could you secure the data?</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8C81FD5-2C6D-4945-A155-2E84FA9F33E3}" type="slidenum">
              <a:rPr lang="en-US" smtClean="0"/>
              <a:pPr/>
              <a:t>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Analysis</a:t>
            </a:r>
            <a:r>
              <a:rPr lang="en-US" baseline="0" dirty="0" smtClean="0"/>
              <a:t> item 1 – represent lists of data</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t>
            </a:r>
            <a:r>
              <a:rPr lang="en-US" b="1" i="1" u="sng" dirty="0" smtClean="0">
                <a:latin typeface="Courier New" pitchFamily="49" charset="0"/>
                <a:cs typeface="Courier New" pitchFamily="49" charset="0"/>
              </a:rPr>
              <a:t>ElementType[]</a:t>
            </a:r>
            <a:r>
              <a:rPr lang="en-US" b="1" i="1" u="sng" baseline="0" dirty="0" smtClean="0">
                <a:latin typeface="Courier New" pitchFamily="49" charset="0"/>
                <a:cs typeface="Courier New" pitchFamily="49" charset="0"/>
              </a:rPr>
              <a:t> </a:t>
            </a:r>
            <a:r>
              <a:rPr lang="en-US" baseline="0" dirty="0" smtClean="0"/>
              <a:t>is also a type and can thus be used as a type anywhere (parameters, return values, variable declarations, etc).</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C265FA5-E9AD-4C5F-8629-4DD3458CD82F}" type="slidenum">
              <a:rPr lang="en-US" smtClean="0"/>
              <a:pPr/>
              <a:t>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smtClean="0"/>
              <a:t>Here are 3 of the declaration forms for the Processing/Java standard array.  There are some issues here:</a:t>
            </a:r>
          </a:p>
          <a:p>
            <a:pPr>
              <a:buFont typeface="Arial" pitchFamily="34" charset="0"/>
              <a:buChar char="•"/>
            </a:pPr>
            <a:r>
              <a:rPr lang="en-US" baseline="0" dirty="0" smtClean="0"/>
              <a:t> </a:t>
            </a:r>
            <a:r>
              <a:rPr lang="en-US" dirty="0" smtClean="0"/>
              <a:t>Java arrays are objects, so they are accessed via handles.</a:t>
            </a:r>
          </a:p>
          <a:p>
            <a:pPr>
              <a:buFont typeface="Arial" pitchFamily="34" charset="0"/>
              <a:buChar char="•"/>
            </a:pPr>
            <a:r>
              <a:rPr lang="en-US" dirty="0" smtClean="0"/>
              <a:t> Predefined sizes (the default is 0, a null pointer)</a:t>
            </a:r>
          </a:p>
          <a:p>
            <a:pPr>
              <a:buFont typeface="Arial" pitchFamily="34" charset="0"/>
              <a:buChar char="•"/>
            </a:pPr>
            <a:r>
              <a:rPr lang="en-US" dirty="0" smtClean="0"/>
              <a:t> Predefined values can be assigned with array literals (the default should not be assumed)</a:t>
            </a:r>
          </a:p>
          <a:p>
            <a:pPr>
              <a:buFont typeface="Arial" pitchFamily="34" charset="0"/>
              <a:buChar char="•"/>
            </a:pPr>
            <a:r>
              <a:rPr lang="en-US" dirty="0" smtClean="0"/>
              <a:t> Indexes start with 0 (not 1).</a:t>
            </a:r>
          </a:p>
          <a:p>
            <a:pPr>
              <a:buFont typeface="Arial" pitchFamily="34" charset="0"/>
              <a:buChar char="•"/>
            </a:pPr>
            <a:r>
              <a:rPr lang="en-US" dirty="0" smtClean="0"/>
              <a:t> “new” allocates new memory at run time</a:t>
            </a:r>
          </a:p>
          <a:p>
            <a:pPr>
              <a:buFont typeface="Arial" pitchFamily="34" charset="0"/>
              <a:buChar char="•"/>
            </a:pPr>
            <a:r>
              <a:rPr lang="en-US" dirty="0" smtClean="0"/>
              <a:t> Java arrays of primitive types are stored as values, objects in an array are stored via handles.</a:t>
            </a:r>
          </a:p>
          <a:p>
            <a:pPr lvl="1"/>
            <a:r>
              <a:rPr lang="en-US" dirty="0" smtClean="0"/>
              <a:t>Why do they do this?  Why not just put the strings “in-line” like the primitive objects?</a:t>
            </a:r>
            <a:r>
              <a:rPr lang="en-US" baseline="0" dirty="0" smtClean="0"/>
              <a:t> – </a:t>
            </a:r>
            <a:r>
              <a:rPr lang="en-US" dirty="0" smtClean="0"/>
              <a:t>to make indexing more efficient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C265FA5-E9AD-4C5F-8629-4DD3458CD82F}" type="slidenum">
              <a:rPr lang="en-US" smtClean="0"/>
              <a:pPr/>
              <a:t>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smtClean="0"/>
              <a:t>This prints</a:t>
            </a:r>
            <a:r>
              <a:rPr lang="en-US" baseline="0" dirty="0" smtClean="0"/>
              <a:t> Happy on the text output screen.</a:t>
            </a:r>
          </a:p>
          <a:p>
            <a:r>
              <a:rPr lang="en-US" baseline="0" dirty="0" smtClean="0"/>
              <a:t>The pattern here is:</a:t>
            </a:r>
          </a:p>
          <a:p>
            <a:pPr lvl="1"/>
            <a:r>
              <a:rPr lang="en-US" i="1" u="sng" baseline="0" dirty="0" smtClean="0"/>
              <a:t>identifier</a:t>
            </a:r>
            <a:r>
              <a:rPr lang="en-US" baseline="0" dirty="0" smtClean="0"/>
              <a:t>[</a:t>
            </a:r>
            <a:r>
              <a:rPr lang="en-US" i="1" u="sng" baseline="0" dirty="0" smtClean="0"/>
              <a:t>index</a:t>
            </a:r>
            <a:r>
              <a:rPr lang="en-US" baseline="0" dirty="0" smtClean="0"/>
              <a:t>]</a:t>
            </a:r>
          </a:p>
          <a:p>
            <a:pPr lvl="0"/>
            <a:r>
              <a:rPr lang="en-US" baseline="0" dirty="0" smtClean="0"/>
              <a:t>Question: Create new (empty) array called array1.  What will array1[0] return?</a:t>
            </a:r>
          </a:p>
          <a:p>
            <a:pPr lvl="0"/>
            <a:r>
              <a:rPr lang="en-US" baseline="0" dirty="0" smtClean="0"/>
              <a:t>Answer: The dreaded null-pointer error!</a:t>
            </a:r>
          </a:p>
          <a:p>
            <a:pPr lvl="0"/>
            <a:r>
              <a:rPr lang="en-US" baseline="0" dirty="0" smtClean="0"/>
              <a:t>Moral: Declare AND initialize before accessing array elements.</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C265FA5-E9AD-4C5F-8629-4DD3458CD82F}" type="slidenum">
              <a:rPr lang="en-US" smtClean="0"/>
              <a:pPr/>
              <a:t>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smtClean="0"/>
              <a:t>This prints:</a:t>
            </a:r>
          </a:p>
          <a:p>
            <a:r>
              <a:rPr lang="en-US" baseline="0" dirty="0" smtClean="0"/>
              <a:t>Grumpy</a:t>
            </a:r>
          </a:p>
          <a:p>
            <a:r>
              <a:rPr lang="en-US" baseline="0" dirty="0" smtClean="0"/>
              <a:t>Happy</a:t>
            </a:r>
          </a:p>
          <a:p>
            <a:r>
              <a:rPr lang="en-US" baseline="0" dirty="0" smtClean="0"/>
              <a:t>(and then quits!)</a:t>
            </a:r>
          </a:p>
          <a:p>
            <a:r>
              <a:rPr lang="en-US" baseline="0" dirty="0" smtClean="0"/>
              <a:t>Note the use of length (not length()!). This is an irritating inconsistency in Processing/Java, but it can’t be helped at this point.</a:t>
            </a:r>
          </a:p>
          <a:p>
            <a:endParaRPr 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09E4DD9-A2E4-467D-8F17-6236A8491AB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0C18AE-201B-47EB-A501-0F800DB1AB7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BF478BB-943A-47D6-98C5-2780FEF02E9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23B0671-EDD1-4604-BE6C-9632C755924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208D256-697A-4B6F-A203-6854F0DF68C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9D0CFB8-AE37-49F0-BACC-C5431079604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AFA2C9A-4148-42D0-B5EE-45753C2AC57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7BE369A-A742-49D3-B6B5-EEA0E80F4AF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4F12F14-E017-4EB6-9212-C05C5DEE712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40F4F78-3630-45F7-8CF2-C906D6825A3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8790" name="Rectangle 6"/>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118798"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799" name="Rectangle 15"/>
          <p:cNvSpPr>
            <a:spLocks noGrp="1" noChangeArrowheads="1"/>
          </p:cNvSpPr>
          <p:nvPr>
            <p:ph type="body" idx="1"/>
          </p:nvPr>
        </p:nvSpPr>
        <p:spPr bwMode="auto">
          <a:xfrm>
            <a:off x="457200" y="1600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8802" name="Rectangle 18"/>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r>
              <a:rPr lang="en-US" sz="900" dirty="0">
                <a:latin typeface="Arial Unicode MS" pitchFamily="34" charset="-128"/>
              </a:rPr>
              <a:t>© </a:t>
            </a:r>
            <a:r>
              <a:rPr lang="en-US" sz="900" dirty="0" smtClean="0">
                <a:latin typeface="Arial Unicode MS" pitchFamily="34" charset="-128"/>
              </a:rPr>
              <a:t>Calvin</a:t>
            </a:r>
            <a:r>
              <a:rPr lang="en-US" sz="900" baseline="0" dirty="0" smtClean="0">
                <a:latin typeface="Arial Unicode MS" pitchFamily="34" charset="-128"/>
              </a:rPr>
              <a:t> College</a:t>
            </a:r>
            <a:r>
              <a:rPr lang="en-US" sz="900" dirty="0" smtClean="0">
                <a:latin typeface="Arial Unicode MS" pitchFamily="34" charset="-128"/>
              </a:rPr>
              <a:t>, 2009</a:t>
            </a:r>
            <a:endParaRPr lang="en-US" sz="900" dirty="0">
              <a:latin typeface="Arial Unicode MS" pitchFamily="34" charset="-128"/>
            </a:endParaRPr>
          </a:p>
        </p:txBody>
      </p:sp>
      <p:sp>
        <p:nvSpPr>
          <p:cNvPr id="118787" name="Rectangle 3"/>
          <p:cNvSpPr>
            <a:spLocks noGrp="1" noChangeArrowheads="1"/>
          </p:cNvSpPr>
          <p:nvPr>
            <p:ph type="sldNum" sz="quarter" idx="4"/>
          </p:nvPr>
        </p:nvSpPr>
        <p:spPr bwMode="auto">
          <a:xfrm>
            <a:off x="8763000" y="0"/>
            <a:ext cx="381000" cy="4572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900">
                <a:latin typeface="Arial Unicode MS" pitchFamily="34" charset="-128"/>
              </a:defRPr>
            </a:lvl1pPr>
          </a:lstStyle>
          <a:p>
            <a:fld id="{D44B6B40-2A27-4D7A-A5B0-FB7E522CEB0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fontAlgn="base">
        <a:spcBef>
          <a:spcPct val="20000"/>
        </a:spcBef>
        <a:spcAft>
          <a:spcPct val="0"/>
        </a:spcAft>
        <a:buClr>
          <a:schemeClr val="tx1"/>
        </a:buClr>
        <a:buSzPct val="65000"/>
        <a:buChar char="•"/>
        <a:defRPr sz="2400">
          <a:solidFill>
            <a:schemeClr val="tx1"/>
          </a:solidFill>
          <a:latin typeface="+mn-lt"/>
        </a:defRPr>
      </a:lvl3pPr>
      <a:lvl4pPr marL="1600200" indent="-228600" algn="l" rtl="0" fontAlgn="base">
        <a:spcBef>
          <a:spcPct val="20000"/>
        </a:spcBef>
        <a:spcAft>
          <a:spcPct val="0"/>
        </a:spcAft>
        <a:buClr>
          <a:schemeClr val="tx1"/>
        </a:buClr>
        <a:buSzPct val="70000"/>
        <a:buFont typeface="Times New Roman" pitchFamily="18" charset="0"/>
        <a:buChar char="-"/>
        <a:defRPr sz="2000">
          <a:solidFill>
            <a:schemeClr val="tx1"/>
          </a:solidFill>
          <a:latin typeface="+mn-lt"/>
        </a:defRPr>
      </a:lvl4pPr>
      <a:lvl5pPr marL="20574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5.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p:txBody>
          <a:bodyPr/>
          <a:lstStyle/>
          <a:p>
            <a:fld id="{59F172ED-A8C9-462E-AC7E-85225C7DC6D6}" type="slidenum">
              <a:rPr lang="en-US" smtClean="0"/>
              <a:pPr/>
              <a:t>1</a:t>
            </a:fld>
            <a:endParaRPr lang="en-US" smtClean="0"/>
          </a:p>
        </p:txBody>
      </p:sp>
      <p:sp>
        <p:nvSpPr>
          <p:cNvPr id="4099" name="Rectangle 2"/>
          <p:cNvSpPr>
            <a:spLocks noGrp="1" noChangeArrowheads="1"/>
          </p:cNvSpPr>
          <p:nvPr>
            <p:ph type="body" idx="1"/>
          </p:nvPr>
        </p:nvSpPr>
        <p:spPr>
          <a:xfrm>
            <a:off x="762000" y="1143000"/>
            <a:ext cx="8153400" cy="4114800"/>
          </a:xfrm>
          <a:noFill/>
        </p:spPr>
        <p:txBody>
          <a:bodyPr/>
          <a:lstStyle/>
          <a:p>
            <a:pPr eaLnBrk="1" hangingPunct="1">
              <a:lnSpc>
                <a:spcPct val="90000"/>
              </a:lnSpc>
              <a:buFont typeface="Arial" pitchFamily="34" charset="0"/>
              <a:buNone/>
            </a:pPr>
            <a:r>
              <a:rPr lang="en-US" sz="2400" i="1" smtClean="0">
                <a:latin typeface="Arial Unicode MS" pitchFamily="34" charset="-128"/>
              </a:rPr>
              <a:t>All our knowledge brings us nearer to our ignorance,</a:t>
            </a:r>
          </a:p>
          <a:p>
            <a:pPr eaLnBrk="1" hangingPunct="1">
              <a:lnSpc>
                <a:spcPct val="90000"/>
              </a:lnSpc>
              <a:buFont typeface="Arial" pitchFamily="34" charset="0"/>
              <a:buNone/>
            </a:pPr>
            <a:r>
              <a:rPr lang="en-US" sz="2400" i="1" smtClean="0">
                <a:latin typeface="Arial Unicode MS" pitchFamily="34" charset="-128"/>
              </a:rPr>
              <a:t>All our ignorance brings us nearer to death,</a:t>
            </a:r>
          </a:p>
          <a:p>
            <a:pPr eaLnBrk="1" hangingPunct="1">
              <a:lnSpc>
                <a:spcPct val="90000"/>
              </a:lnSpc>
              <a:buFont typeface="Arial" pitchFamily="34" charset="0"/>
              <a:buNone/>
            </a:pPr>
            <a:r>
              <a:rPr lang="en-US" sz="2400" i="1" smtClean="0">
                <a:latin typeface="Arial Unicode MS" pitchFamily="34" charset="-128"/>
              </a:rPr>
              <a:t>But nearness to death, no nearer to God.</a:t>
            </a:r>
          </a:p>
          <a:p>
            <a:pPr eaLnBrk="1" hangingPunct="1">
              <a:lnSpc>
                <a:spcPct val="90000"/>
              </a:lnSpc>
              <a:buFont typeface="Arial" pitchFamily="34" charset="0"/>
              <a:buNone/>
            </a:pPr>
            <a:r>
              <a:rPr lang="en-US" sz="2400" i="1" smtClean="0">
                <a:latin typeface="Arial Unicode MS" pitchFamily="34" charset="-128"/>
              </a:rPr>
              <a:t>Where is the Life we have lost in living?</a:t>
            </a:r>
          </a:p>
          <a:p>
            <a:pPr eaLnBrk="1" hangingPunct="1">
              <a:lnSpc>
                <a:spcPct val="90000"/>
              </a:lnSpc>
              <a:buFont typeface="Arial" pitchFamily="34" charset="0"/>
              <a:buNone/>
            </a:pPr>
            <a:r>
              <a:rPr lang="en-US" sz="2400" i="1" smtClean="0">
                <a:latin typeface="Arial Unicode MS" pitchFamily="34" charset="-128"/>
              </a:rPr>
              <a:t>Where is the wisdom we have lost in knowledge?</a:t>
            </a:r>
          </a:p>
          <a:p>
            <a:pPr eaLnBrk="1" hangingPunct="1">
              <a:lnSpc>
                <a:spcPct val="90000"/>
              </a:lnSpc>
              <a:buFont typeface="Arial" pitchFamily="34" charset="0"/>
              <a:buNone/>
            </a:pPr>
            <a:r>
              <a:rPr lang="en-US" sz="2400" i="1" smtClean="0">
                <a:latin typeface="Arial Unicode MS" pitchFamily="34" charset="-128"/>
              </a:rPr>
              <a:t>Where is the knowledge we have lost in information?</a:t>
            </a:r>
          </a:p>
          <a:p>
            <a:pPr eaLnBrk="1" hangingPunct="1">
              <a:lnSpc>
                <a:spcPct val="90000"/>
              </a:lnSpc>
              <a:buFont typeface="Arial" pitchFamily="34" charset="0"/>
              <a:buNone/>
            </a:pPr>
            <a:r>
              <a:rPr lang="en-US" sz="2400" i="1" smtClean="0">
                <a:latin typeface="Arial Unicode MS" pitchFamily="34" charset="-128"/>
              </a:rPr>
              <a:t>The cycles of Heaven in twenty centuries</a:t>
            </a:r>
          </a:p>
          <a:p>
            <a:pPr eaLnBrk="1" hangingPunct="1">
              <a:lnSpc>
                <a:spcPct val="90000"/>
              </a:lnSpc>
              <a:buFont typeface="Arial" pitchFamily="34" charset="0"/>
              <a:buNone/>
            </a:pPr>
            <a:r>
              <a:rPr lang="en-US" sz="2400" i="1" smtClean="0">
                <a:latin typeface="Arial Unicode MS" pitchFamily="34" charset="-128"/>
              </a:rPr>
              <a:t>Bring us farther from God and nearer to the Dust. </a:t>
            </a:r>
          </a:p>
          <a:p>
            <a:pPr eaLnBrk="1" hangingPunct="1">
              <a:lnSpc>
                <a:spcPct val="90000"/>
              </a:lnSpc>
              <a:buFont typeface="Arial" pitchFamily="34" charset="0"/>
              <a:buNone/>
            </a:pPr>
            <a:endParaRPr lang="en-US" sz="800" i="1" smtClean="0">
              <a:latin typeface="Arial Unicode MS" pitchFamily="34" charset="-128"/>
            </a:endParaRPr>
          </a:p>
          <a:p>
            <a:pPr eaLnBrk="1" hangingPunct="1">
              <a:lnSpc>
                <a:spcPct val="90000"/>
              </a:lnSpc>
              <a:buFont typeface="Arial" pitchFamily="34" charset="0"/>
              <a:buNone/>
            </a:pPr>
            <a:r>
              <a:rPr lang="en-US" sz="2400" smtClean="0">
                <a:latin typeface="Arial Unicode MS" pitchFamily="34" charset="-128"/>
              </a:rPr>
              <a:t>			</a:t>
            </a:r>
            <a:r>
              <a:rPr lang="en-US" sz="1600" smtClean="0">
                <a:latin typeface="Arial Unicode MS" pitchFamily="34" charset="-128"/>
              </a:rPr>
              <a:t>- T. S. Eliot, </a:t>
            </a:r>
            <a:r>
              <a:rPr lang="en-US" sz="1600" i="1" smtClean="0">
                <a:latin typeface="Arial Unicode MS" pitchFamily="34" charset="-128"/>
              </a:rPr>
              <a:t>Choruses From ‘The Rock’</a:t>
            </a:r>
            <a:r>
              <a:rPr lang="en-US" sz="1600" smtClean="0">
                <a:latin typeface="Arial Unicode MS" pitchFamily="34" charset="-128"/>
              </a:rPr>
              <a:t>, Selected Poems</a:t>
            </a:r>
            <a:r>
              <a:rPr lang="en-US" sz="1400" smtClean="0">
                <a:latin typeface="Arial Unicode MS" pitchFamily="34" charset="-128"/>
              </a:rPr>
              <a:t> </a:t>
            </a:r>
          </a:p>
          <a:p>
            <a:pPr eaLnBrk="1" hangingPunct="1">
              <a:lnSpc>
                <a:spcPct val="90000"/>
              </a:lnSpc>
              <a:buFont typeface="Arial" pitchFamily="34" charset="0"/>
              <a:buNone/>
            </a:pPr>
            <a:r>
              <a:rPr lang="en-US" sz="1400" smtClean="0">
                <a:latin typeface="Arial Unicode MS" pitchFamily="34" charset="-128"/>
              </a:rPr>
              <a:t>			   </a:t>
            </a:r>
            <a:r>
              <a:rPr lang="en-US" sz="1600" smtClean="0">
                <a:latin typeface="Arial Unicode MS" pitchFamily="34" charset="-128"/>
              </a:rPr>
              <a:t>(New York: Harcourt, Brace &amp; World, 1964), p. 107.</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10</a:t>
            </a:fld>
            <a:endParaRPr lang="en-US"/>
          </a:p>
        </p:txBody>
      </p:sp>
      <p:sp>
        <p:nvSpPr>
          <p:cNvPr id="241666" name="Rectangle 2"/>
          <p:cNvSpPr>
            <a:spLocks noGrp="1" noChangeArrowheads="1"/>
          </p:cNvSpPr>
          <p:nvPr>
            <p:ph type="title"/>
          </p:nvPr>
        </p:nvSpPr>
        <p:spPr/>
        <p:txBody>
          <a:bodyPr/>
          <a:lstStyle/>
          <a:p>
            <a:r>
              <a:rPr lang="en-US" dirty="0" smtClean="0"/>
              <a:t>Iteration 1 (cont.)</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AFA2C9A-4148-42D0-B5EE-45753C2AC574}" type="slidenum">
              <a:rPr lang="en-US" smtClean="0"/>
              <a:pPr/>
              <a:t>11</a:t>
            </a:fld>
            <a:endParaRPr lang="en-US"/>
          </a:p>
        </p:txBody>
      </p:sp>
      <p:sp>
        <p:nvSpPr>
          <p:cNvPr id="3" name="TextBox 2"/>
          <p:cNvSpPr txBox="1"/>
          <p:nvPr/>
        </p:nvSpPr>
        <p:spPr>
          <a:xfrm>
            <a:off x="12360" y="465540"/>
            <a:ext cx="9131640" cy="4524315"/>
          </a:xfrm>
          <a:prstGeom prst="rect">
            <a:avLst/>
          </a:prstGeom>
          <a:noFill/>
        </p:spPr>
        <p:txBody>
          <a:bodyPr wrap="square" rtlCol="0">
            <a:spAutoFit/>
          </a:bodyPr>
          <a:lstStyle/>
          <a:p>
            <a:r>
              <a:rPr lang="en-US" sz="2400" b="1" dirty="0" smtClean="0">
                <a:latin typeface="Courier New" pitchFamily="49" charset="0"/>
                <a:cs typeface="Courier New" pitchFamily="49" charset="0"/>
              </a:rPr>
              <a:t>String[] countries = </a:t>
            </a:r>
          </a:p>
          <a:p>
            <a:r>
              <a:rPr lang="en-US" sz="2400" b="1" dirty="0" smtClean="0">
                <a:latin typeface="Courier New" pitchFamily="49" charset="0"/>
                <a:cs typeface="Courier New" pitchFamily="49" charset="0"/>
              </a:rPr>
              <a:t>     { "Belize", "Costa Rica", "El Salvador",   </a:t>
            </a:r>
          </a:p>
          <a:p>
            <a:r>
              <a:rPr lang="en-US" sz="2400" b="1" dirty="0" smtClean="0">
                <a:latin typeface="Courier New" pitchFamily="49" charset="0"/>
                <a:cs typeface="Courier New" pitchFamily="49" charset="0"/>
              </a:rPr>
              <a:t>       "Guatemala", "Honduras", "Nicaragua", </a:t>
            </a:r>
          </a:p>
          <a:p>
            <a:r>
              <a:rPr lang="en-US" sz="2400" b="1" dirty="0" smtClean="0">
                <a:latin typeface="Courier New" pitchFamily="49" charset="0"/>
                <a:cs typeface="Courier New" pitchFamily="49" charset="0"/>
              </a:rPr>
              <a:t>       "Panama" };</a:t>
            </a:r>
          </a:p>
          <a:p>
            <a:endParaRPr lang="en-US" sz="2400" b="1" dirty="0" smtClean="0">
              <a:latin typeface="Courier New" pitchFamily="49" charset="0"/>
              <a:cs typeface="Courier New" pitchFamily="49" charset="0"/>
            </a:endParaRPr>
          </a:p>
          <a:p>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 populations = </a:t>
            </a:r>
          </a:p>
          <a:p>
            <a:r>
              <a:rPr lang="en-US" sz="2400" b="1" dirty="0" smtClean="0">
                <a:latin typeface="Courier New" pitchFamily="49" charset="0"/>
                <a:cs typeface="Courier New" pitchFamily="49" charset="0"/>
              </a:rPr>
              <a:t>     { 294385, 4133884, 6948073, 12728111, </a:t>
            </a:r>
          </a:p>
          <a:p>
            <a:r>
              <a:rPr lang="en-US" sz="2400" b="1" dirty="0" smtClean="0">
                <a:latin typeface="Courier New" pitchFamily="49" charset="0"/>
                <a:cs typeface="Courier New" pitchFamily="49" charset="0"/>
              </a:rPr>
              <a:t>       7483763, 5675356, 3242173 };</a:t>
            </a:r>
          </a:p>
          <a:p>
            <a:endParaRPr lang="en-US" sz="2400" b="1" dirty="0" smtClean="0">
              <a:latin typeface="Courier New" pitchFamily="49" charset="0"/>
              <a:cs typeface="Courier New" pitchFamily="49" charset="0"/>
            </a:endParaRPr>
          </a:p>
          <a:p>
            <a:r>
              <a:rPr lang="en-US" sz="2400" b="1" dirty="0" smtClean="0">
                <a:latin typeface="Courier New" pitchFamily="49" charset="0"/>
                <a:cs typeface="Courier New" pitchFamily="49" charset="0"/>
              </a:rPr>
              <a:t>for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 0; </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&lt; </a:t>
            </a:r>
            <a:r>
              <a:rPr lang="en-US" sz="2400" b="1" dirty="0" err="1" smtClean="0">
                <a:latin typeface="Courier New" pitchFamily="49" charset="0"/>
                <a:cs typeface="Courier New" pitchFamily="49" charset="0"/>
              </a:rPr>
              <a:t>countries.length</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a:t>
            </a:r>
          </a:p>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println</a:t>
            </a:r>
            <a:r>
              <a:rPr lang="en-US" sz="2400" b="1" dirty="0" smtClean="0">
                <a:latin typeface="Courier New" pitchFamily="49" charset="0"/>
                <a:cs typeface="Courier New" pitchFamily="49" charset="0"/>
              </a:rPr>
              <a:t>(countries[</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 ": " + populations[</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a:t>
            </a:r>
          </a:p>
          <a:p>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12</a:t>
            </a:fld>
            <a:endParaRPr lang="en-US"/>
          </a:p>
        </p:txBody>
      </p:sp>
      <p:sp>
        <p:nvSpPr>
          <p:cNvPr id="241666" name="Rectangle 2"/>
          <p:cNvSpPr>
            <a:spLocks noGrp="1" noChangeArrowheads="1"/>
          </p:cNvSpPr>
          <p:nvPr>
            <p:ph type="title"/>
          </p:nvPr>
        </p:nvSpPr>
        <p:spPr/>
        <p:txBody>
          <a:bodyPr/>
          <a:lstStyle/>
          <a:p>
            <a:r>
              <a:rPr lang="en-US" dirty="0" smtClean="0"/>
              <a:t>Iteration 2</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AFA2C9A-4148-42D0-B5EE-45753C2AC574}" type="slidenum">
              <a:rPr lang="en-US" smtClean="0"/>
              <a:pPr/>
              <a:t>13</a:t>
            </a:fld>
            <a:endParaRPr lang="en-US"/>
          </a:p>
        </p:txBody>
      </p:sp>
      <p:sp>
        <p:nvSpPr>
          <p:cNvPr id="3" name="TextBox 2"/>
          <p:cNvSpPr txBox="1"/>
          <p:nvPr/>
        </p:nvSpPr>
        <p:spPr>
          <a:xfrm>
            <a:off x="469560" y="1513344"/>
            <a:ext cx="9131640" cy="2677656"/>
          </a:xfrm>
          <a:prstGeom prst="rect">
            <a:avLst/>
          </a:prstGeom>
          <a:noFill/>
        </p:spPr>
        <p:txBody>
          <a:bodyPr wrap="square" rtlCol="0">
            <a:spAutoFit/>
          </a:bodyPr>
          <a:lstStyle/>
          <a:p>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computeTotal</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 values) {</a:t>
            </a:r>
          </a:p>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 result = 0;</a:t>
            </a:r>
          </a:p>
          <a:p>
            <a:r>
              <a:rPr lang="en-US" sz="2400" b="1" dirty="0" smtClean="0">
                <a:latin typeface="Courier New" pitchFamily="49" charset="0"/>
                <a:cs typeface="Courier New" pitchFamily="49" charset="0"/>
              </a:rPr>
              <a:t>  for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 0; </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&lt; </a:t>
            </a:r>
            <a:r>
              <a:rPr lang="en-US" sz="2400" b="1" dirty="0" err="1" smtClean="0">
                <a:latin typeface="Courier New" pitchFamily="49" charset="0"/>
                <a:cs typeface="Courier New" pitchFamily="49" charset="0"/>
              </a:rPr>
              <a:t>values.length</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a:t>
            </a:r>
          </a:p>
          <a:p>
            <a:r>
              <a:rPr lang="en-US" sz="2400" b="1" dirty="0" smtClean="0">
                <a:latin typeface="Courier New" pitchFamily="49" charset="0"/>
                <a:cs typeface="Courier New" pitchFamily="49" charset="0"/>
              </a:rPr>
              <a:t>    result += values[</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a:t>
            </a:r>
          </a:p>
          <a:p>
            <a:r>
              <a:rPr lang="en-US" sz="2400" b="1" dirty="0" smtClean="0">
                <a:latin typeface="Courier New" pitchFamily="49" charset="0"/>
                <a:cs typeface="Courier New" pitchFamily="49" charset="0"/>
              </a:rPr>
              <a:t>  }</a:t>
            </a:r>
          </a:p>
          <a:p>
            <a:r>
              <a:rPr lang="en-US" sz="2400" b="1" dirty="0" smtClean="0">
                <a:latin typeface="Courier New" pitchFamily="49" charset="0"/>
                <a:cs typeface="Courier New" pitchFamily="49" charset="0"/>
              </a:rPr>
              <a:t>  return result;</a:t>
            </a:r>
          </a:p>
          <a:p>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4" name="Rectangle 35"/>
          <p:cNvSpPr txBox="1">
            <a:spLocks noChangeArrowheads="1"/>
          </p:cNvSpPr>
          <p:nvPr/>
        </p:nvSpPr>
        <p:spPr>
          <a:xfrm>
            <a:off x="457200" y="609600"/>
            <a:ext cx="82296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mj-lt"/>
                <a:ea typeface="+mj-ea"/>
                <a:cs typeface="+mj-cs"/>
              </a:rPr>
              <a:t>Arrays as Parameters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p:txBody>
          <a:bodyPr/>
          <a:lstStyle/>
          <a:p>
            <a:fld id="{F5F49BD2-D05D-47B3-96EB-432763FBBFF5}" type="slidenum">
              <a:rPr lang="en-US" smtClean="0"/>
              <a:pPr/>
              <a:t>14</a:t>
            </a:fld>
            <a:endParaRPr lang="en-US" smtClean="0"/>
          </a:p>
        </p:txBody>
      </p:sp>
      <p:sp>
        <p:nvSpPr>
          <p:cNvPr id="18435" name="Rectangle 2"/>
          <p:cNvSpPr>
            <a:spLocks noGrp="1" noChangeArrowheads="1"/>
          </p:cNvSpPr>
          <p:nvPr>
            <p:ph type="body" idx="1"/>
          </p:nvPr>
        </p:nvSpPr>
        <p:spPr>
          <a:xfrm>
            <a:off x="457200" y="1524000"/>
            <a:ext cx="8305800" cy="5029200"/>
          </a:xfrm>
        </p:spPr>
        <p:txBody>
          <a:bodyPr/>
          <a:lstStyle/>
          <a:p>
            <a:pPr eaLnBrk="1" hangingPunct="1">
              <a:buFont typeface="Arial" pitchFamily="34" charset="0"/>
              <a:buNone/>
            </a:pPr>
            <a:r>
              <a:rPr lang="sv-SE" sz="2400" b="1" dirty="0" smtClean="0">
                <a:latin typeface="Courier New" pitchFamily="49" charset="0"/>
              </a:rPr>
              <a:t>void draw() {</a:t>
            </a:r>
          </a:p>
          <a:p>
            <a:pPr eaLnBrk="1" hangingPunct="1">
              <a:buFont typeface="Arial" pitchFamily="34" charset="0"/>
              <a:buNone/>
            </a:pPr>
            <a:r>
              <a:rPr lang="sv-SE" sz="2400" b="1" dirty="0" smtClean="0">
                <a:latin typeface="Courier New" pitchFamily="49" charset="0"/>
              </a:rPr>
              <a:t>  String[] sa = {"Grumpy", "Happy"};</a:t>
            </a:r>
          </a:p>
          <a:p>
            <a:pPr eaLnBrk="1" hangingPunct="1">
              <a:buFont typeface="Arial" pitchFamily="34" charset="0"/>
              <a:buNone/>
            </a:pPr>
            <a:r>
              <a:rPr lang="sv-SE" sz="2400" b="1" dirty="0" smtClean="0">
                <a:latin typeface="Courier New" pitchFamily="49" charset="0"/>
              </a:rPr>
              <a:t>  changeStringArray(sa);</a:t>
            </a:r>
          </a:p>
          <a:p>
            <a:pPr eaLnBrk="1" hangingPunct="1">
              <a:buFont typeface="Arial" pitchFamily="34" charset="0"/>
              <a:buNone/>
            </a:pPr>
            <a:r>
              <a:rPr lang="sv-SE" sz="2400" b="1" dirty="0" smtClean="0">
                <a:latin typeface="Courier New" pitchFamily="49" charset="0"/>
              </a:rPr>
              <a:t>  println(sa);</a:t>
            </a:r>
          </a:p>
          <a:p>
            <a:pPr eaLnBrk="1" hangingPunct="1">
              <a:buFont typeface="Arial" pitchFamily="34" charset="0"/>
              <a:buNone/>
            </a:pPr>
            <a:r>
              <a:rPr lang="sv-SE" sz="2400" b="1" dirty="0" smtClean="0">
                <a:latin typeface="Courier New" pitchFamily="49" charset="0"/>
              </a:rPr>
              <a:t>}</a:t>
            </a:r>
          </a:p>
          <a:p>
            <a:pPr eaLnBrk="1" hangingPunct="1">
              <a:buFont typeface="Arial" pitchFamily="34" charset="0"/>
              <a:buNone/>
            </a:pPr>
            <a:r>
              <a:rPr lang="en-US" sz="2400" b="1" dirty="0" smtClean="0">
                <a:latin typeface="Courier New" pitchFamily="49" charset="0"/>
              </a:rPr>
              <a:t>void </a:t>
            </a:r>
            <a:r>
              <a:rPr lang="en-US" sz="2400" b="1" dirty="0" err="1" smtClean="0">
                <a:latin typeface="Courier New" pitchFamily="49" charset="0"/>
              </a:rPr>
              <a:t>changeStringArray</a:t>
            </a:r>
            <a:r>
              <a:rPr lang="en-US" sz="2400" b="1" dirty="0" smtClean="0">
                <a:latin typeface="Courier New" pitchFamily="49" charset="0"/>
              </a:rPr>
              <a:t>(String[] </a:t>
            </a:r>
            <a:r>
              <a:rPr lang="en-US" sz="2400" b="1" dirty="0" err="1" smtClean="0">
                <a:latin typeface="Courier New" pitchFamily="49" charset="0"/>
              </a:rPr>
              <a:t>sa</a:t>
            </a:r>
            <a:r>
              <a:rPr lang="en-US" sz="2400" b="1" dirty="0" smtClean="0">
                <a:latin typeface="Courier New" pitchFamily="49" charset="0"/>
              </a:rPr>
              <a:t>) {</a:t>
            </a:r>
          </a:p>
          <a:p>
            <a:pPr eaLnBrk="1" hangingPunct="1">
              <a:buFont typeface="Arial" pitchFamily="34" charset="0"/>
              <a:buNone/>
            </a:pPr>
            <a:r>
              <a:rPr lang="en-US" sz="2400" b="1" dirty="0" smtClean="0">
                <a:latin typeface="Courier New" pitchFamily="49" charset="0"/>
              </a:rPr>
              <a:t>  </a:t>
            </a:r>
            <a:r>
              <a:rPr lang="en-US" sz="2400" b="1" dirty="0" err="1" smtClean="0">
                <a:latin typeface="Courier New" pitchFamily="49" charset="0"/>
              </a:rPr>
              <a:t>sa</a:t>
            </a:r>
            <a:r>
              <a:rPr lang="en-US" sz="2400" b="1" dirty="0" smtClean="0">
                <a:latin typeface="Courier New" pitchFamily="49" charset="0"/>
              </a:rPr>
              <a:t>[0] = "Dopey";</a:t>
            </a:r>
          </a:p>
          <a:p>
            <a:pPr eaLnBrk="1" hangingPunct="1">
              <a:buFont typeface="Arial" pitchFamily="34" charset="0"/>
              <a:buNone/>
            </a:pPr>
            <a:r>
              <a:rPr lang="en-US" sz="2400" b="1" dirty="0" smtClean="0">
                <a:latin typeface="Courier New" pitchFamily="49" charset="0"/>
              </a:rPr>
              <a:t>  </a:t>
            </a:r>
            <a:r>
              <a:rPr lang="en-US" sz="2400" b="1" dirty="0" err="1" smtClean="0">
                <a:latin typeface="Courier New" pitchFamily="49" charset="0"/>
              </a:rPr>
              <a:t>sa</a:t>
            </a:r>
            <a:r>
              <a:rPr lang="en-US" sz="2400" b="1" dirty="0" smtClean="0">
                <a:latin typeface="Courier New" pitchFamily="49" charset="0"/>
              </a:rPr>
              <a:t>[1] = "Sleepy";</a:t>
            </a:r>
          </a:p>
          <a:p>
            <a:pPr eaLnBrk="1" hangingPunct="1">
              <a:buFont typeface="Arial" pitchFamily="34" charset="0"/>
              <a:buNone/>
            </a:pPr>
            <a:r>
              <a:rPr lang="en-US" sz="2400" b="1" dirty="0" smtClean="0">
                <a:latin typeface="Courier New" pitchFamily="49" charset="0"/>
              </a:rPr>
              <a:t>  </a:t>
            </a:r>
            <a:r>
              <a:rPr lang="en-US" sz="2400" b="1" dirty="0" err="1" smtClean="0">
                <a:latin typeface="Courier New" pitchFamily="49" charset="0"/>
              </a:rPr>
              <a:t>println</a:t>
            </a:r>
            <a:r>
              <a:rPr lang="en-US" sz="2400" b="1" dirty="0" smtClean="0">
                <a:latin typeface="Courier New" pitchFamily="49" charset="0"/>
              </a:rPr>
              <a:t>(</a:t>
            </a:r>
            <a:r>
              <a:rPr lang="en-US" sz="2400" b="1" dirty="0" err="1" smtClean="0">
                <a:latin typeface="Courier New" pitchFamily="49" charset="0"/>
              </a:rPr>
              <a:t>sa</a:t>
            </a:r>
            <a:r>
              <a:rPr lang="en-US" sz="2400" b="1" dirty="0" smtClean="0">
                <a:latin typeface="Courier New" pitchFamily="49" charset="0"/>
              </a:rPr>
              <a:t>);</a:t>
            </a:r>
          </a:p>
          <a:p>
            <a:pPr eaLnBrk="1" hangingPunct="1">
              <a:buFont typeface="Arial" pitchFamily="34" charset="0"/>
              <a:buNone/>
            </a:pPr>
            <a:r>
              <a:rPr lang="en-US" sz="2400" b="1" dirty="0" smtClean="0">
                <a:latin typeface="Courier New" pitchFamily="49" charset="0"/>
              </a:rPr>
              <a:t>}</a:t>
            </a: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400" b="1" dirty="0" smtClean="0">
              <a:latin typeface="Courier New" pitchFamily="49" charset="0"/>
            </a:endParaRPr>
          </a:p>
        </p:txBody>
      </p:sp>
      <p:sp>
        <p:nvSpPr>
          <p:cNvPr id="18439" name="Rectangle 35"/>
          <p:cNvSpPr>
            <a:spLocks noGrp="1" noChangeArrowheads="1"/>
          </p:cNvSpPr>
          <p:nvPr>
            <p:ph type="title"/>
          </p:nvPr>
        </p:nvSpPr>
        <p:spPr>
          <a:xfrm>
            <a:off x="457200" y="457200"/>
            <a:ext cx="8686800" cy="1066800"/>
          </a:xfrm>
        </p:spPr>
        <p:txBody>
          <a:bodyPr/>
          <a:lstStyle/>
          <a:p>
            <a:pPr eaLnBrk="1" hangingPunct="1"/>
            <a:r>
              <a:rPr lang="en-US" dirty="0" smtClean="0"/>
              <a:t>Reference Values as Parameters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p:txBody>
          <a:bodyPr/>
          <a:lstStyle/>
          <a:p>
            <a:fld id="{F5F49BD2-D05D-47B3-96EB-432763FBBFF5}" type="slidenum">
              <a:rPr lang="en-US" smtClean="0"/>
              <a:pPr/>
              <a:t>15</a:t>
            </a:fld>
            <a:endParaRPr lang="en-US" smtClean="0"/>
          </a:p>
        </p:txBody>
      </p:sp>
      <p:sp>
        <p:nvSpPr>
          <p:cNvPr id="18439" name="Rectangle 35"/>
          <p:cNvSpPr>
            <a:spLocks noGrp="1" noChangeArrowheads="1"/>
          </p:cNvSpPr>
          <p:nvPr>
            <p:ph type="title"/>
          </p:nvPr>
        </p:nvSpPr>
        <p:spPr/>
        <p:txBody>
          <a:bodyPr/>
          <a:lstStyle/>
          <a:p>
            <a:pPr eaLnBrk="1" hangingPunct="1"/>
            <a:r>
              <a:rPr lang="en-US" dirty="0" smtClean="0"/>
              <a:t>Exercises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Storage</a:t>
            </a:r>
            <a:endParaRPr lang="en-US" dirty="0"/>
          </a:p>
        </p:txBody>
      </p:sp>
      <p:sp>
        <p:nvSpPr>
          <p:cNvPr id="3" name="Content Placeholder 2"/>
          <p:cNvSpPr>
            <a:spLocks noGrp="1"/>
          </p:cNvSpPr>
          <p:nvPr>
            <p:ph idx="1"/>
          </p:nvPr>
        </p:nvSpPr>
        <p:spPr/>
        <p:txBody>
          <a:bodyPr/>
          <a:lstStyle/>
          <a:p>
            <a:r>
              <a:rPr lang="en-US" dirty="0" smtClean="0"/>
              <a:t>Problems with our current approach to data processing:</a:t>
            </a:r>
          </a:p>
          <a:p>
            <a:pPr lvl="1"/>
            <a:r>
              <a:rPr lang="en-US" dirty="0" smtClean="0"/>
              <a:t>Data must be hard-coded into the program;</a:t>
            </a:r>
          </a:p>
          <a:p>
            <a:pPr lvl="1"/>
            <a:r>
              <a:rPr lang="en-US" dirty="0" smtClean="0"/>
              <a:t>Data stored during the execution of a program is lost when the program exits.</a:t>
            </a:r>
          </a:p>
          <a:p>
            <a:r>
              <a:rPr lang="en-US" dirty="0" smtClean="0"/>
              <a:t>Processing supports persistent storage using files.</a:t>
            </a:r>
            <a:endParaRPr lang="en-US" dirty="0"/>
          </a:p>
        </p:txBody>
      </p:sp>
      <p:sp>
        <p:nvSpPr>
          <p:cNvPr id="4" name="Slide Number Placeholder 3"/>
          <p:cNvSpPr>
            <a:spLocks noGrp="1"/>
          </p:cNvSpPr>
          <p:nvPr>
            <p:ph type="sldNum" sz="quarter" idx="10"/>
          </p:nvPr>
        </p:nvSpPr>
        <p:spPr/>
        <p:txBody>
          <a:bodyPr/>
          <a:lstStyle/>
          <a:p>
            <a:fld id="{E09E4DD9-A2E4-467D-8F17-6236A8491AB7}"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Text Data</a:t>
            </a:r>
            <a:endParaRPr lang="en-US" dirty="0"/>
          </a:p>
        </p:txBody>
      </p:sp>
      <p:sp>
        <p:nvSpPr>
          <p:cNvPr id="4" name="Slide Number Placeholder 3"/>
          <p:cNvSpPr>
            <a:spLocks noGrp="1"/>
          </p:cNvSpPr>
          <p:nvPr>
            <p:ph type="sldNum" sz="quarter" idx="10"/>
          </p:nvPr>
        </p:nvSpPr>
        <p:spPr/>
        <p:txBody>
          <a:bodyPr/>
          <a:lstStyle/>
          <a:p>
            <a:fld id="{E09E4DD9-A2E4-467D-8F17-6236A8491AB7}" type="slidenum">
              <a:rPr lang="en-US" smtClean="0"/>
              <a:pPr/>
              <a:t>17</a:t>
            </a:fld>
            <a:endParaRPr lang="en-US"/>
          </a:p>
        </p:txBody>
      </p:sp>
      <p:sp>
        <p:nvSpPr>
          <p:cNvPr id="13" name="TextBox 12"/>
          <p:cNvSpPr txBox="1"/>
          <p:nvPr/>
        </p:nvSpPr>
        <p:spPr>
          <a:xfrm>
            <a:off x="304800" y="2184737"/>
            <a:ext cx="8686800" cy="1569660"/>
          </a:xfrm>
          <a:prstGeom prst="rect">
            <a:avLst/>
          </a:prstGeom>
          <a:noFill/>
          <a:ln>
            <a:solidFill>
              <a:schemeClr val="accent1"/>
            </a:solidFill>
          </a:ln>
        </p:spPr>
        <p:txBody>
          <a:bodyPr wrap="square" rtlCol="0">
            <a:spAutoFit/>
          </a:bodyPr>
          <a:lstStyle/>
          <a:p>
            <a:r>
              <a:rPr lang="en-US" sz="2400" dirty="0" smtClean="0">
                <a:latin typeface="Courier New" pitchFamily="49" charset="0"/>
                <a:cs typeface="Courier New" pitchFamily="49" charset="0"/>
              </a:rPr>
              <a:t>String[] dwarves = new String[2]; </a:t>
            </a:r>
          </a:p>
          <a:p>
            <a:r>
              <a:rPr lang="en-US" sz="2400" dirty="0" smtClean="0">
                <a:latin typeface="Courier New" pitchFamily="49" charset="0"/>
                <a:cs typeface="Courier New" pitchFamily="49" charset="0"/>
              </a:rPr>
              <a:t>dwarves[0] = "Grumpy";</a:t>
            </a:r>
          </a:p>
          <a:p>
            <a:r>
              <a:rPr lang="en-US" sz="2400" dirty="0" smtClean="0">
                <a:latin typeface="Courier New" pitchFamily="49" charset="0"/>
                <a:cs typeface="Courier New" pitchFamily="49" charset="0"/>
              </a:rPr>
              <a:t>dwarves[1] = "Happy";</a:t>
            </a:r>
          </a:p>
          <a:p>
            <a:r>
              <a:rPr lang="en-US" sz="2400" b="1" dirty="0" err="1" smtClean="0">
                <a:latin typeface="Courier New" pitchFamily="49" charset="0"/>
                <a:cs typeface="Courier New" pitchFamily="49" charset="0"/>
              </a:rPr>
              <a:t>saveStrings</a:t>
            </a:r>
            <a:r>
              <a:rPr lang="en-US" sz="2400" b="1" dirty="0" smtClean="0">
                <a:latin typeface="Courier New" pitchFamily="49" charset="0"/>
                <a:cs typeface="Courier New" pitchFamily="49" charset="0"/>
              </a:rPr>
              <a:t>("data/dwarves.txt", dwarves);</a:t>
            </a:r>
            <a:endParaRPr lang="en-US" sz="2400" b="1" dirty="0">
              <a:latin typeface="Courier New" pitchFamily="49" charset="0"/>
              <a:cs typeface="Courier New" pitchFamily="49" charset="0"/>
            </a:endParaRPr>
          </a:p>
        </p:txBody>
      </p:sp>
      <p:sp>
        <p:nvSpPr>
          <p:cNvPr id="14" name="TextBox 13"/>
          <p:cNvSpPr txBox="1"/>
          <p:nvPr/>
        </p:nvSpPr>
        <p:spPr>
          <a:xfrm>
            <a:off x="304800" y="1748135"/>
            <a:ext cx="4301177" cy="461665"/>
          </a:xfrm>
          <a:prstGeom prst="rect">
            <a:avLst/>
          </a:prstGeom>
          <a:noFill/>
        </p:spPr>
        <p:txBody>
          <a:bodyPr wrap="none" rtlCol="0">
            <a:spAutoFit/>
          </a:bodyPr>
          <a:lstStyle/>
          <a:p>
            <a:r>
              <a:rPr lang="en-US" sz="2400" dirty="0" smtClean="0">
                <a:latin typeface="+mj-lt"/>
                <a:cs typeface="Times New Roman" pitchFamily="18" charset="0"/>
              </a:rPr>
              <a:t>Program: </a:t>
            </a:r>
            <a:r>
              <a:rPr lang="en-US" sz="2400" dirty="0" smtClean="0">
                <a:latin typeface="Courier New" pitchFamily="49" charset="0"/>
                <a:cs typeface="Courier New" pitchFamily="49" charset="0"/>
              </a:rPr>
              <a:t>dwarfOutput.pde</a:t>
            </a:r>
            <a:endParaRPr lang="en-US" sz="2400" dirty="0">
              <a:latin typeface="Courier New" pitchFamily="49" charset="0"/>
              <a:cs typeface="Courier New" pitchFamily="49" charset="0"/>
            </a:endParaRPr>
          </a:p>
        </p:txBody>
      </p:sp>
      <p:sp>
        <p:nvSpPr>
          <p:cNvPr id="15" name="TextBox 14"/>
          <p:cNvSpPr txBox="1"/>
          <p:nvPr/>
        </p:nvSpPr>
        <p:spPr>
          <a:xfrm>
            <a:off x="4827767" y="4731603"/>
            <a:ext cx="2514600" cy="830997"/>
          </a:xfrm>
          <a:prstGeom prst="rect">
            <a:avLst/>
          </a:prstGeom>
          <a:noFill/>
          <a:ln>
            <a:solidFill>
              <a:schemeClr val="accent1"/>
            </a:solidFill>
          </a:ln>
        </p:spPr>
        <p:txBody>
          <a:bodyPr wrap="square" rtlCol="0">
            <a:spAutoFit/>
          </a:bodyPr>
          <a:lstStyle/>
          <a:p>
            <a:r>
              <a:rPr lang="it-IT" sz="2400" dirty="0" smtClean="0">
                <a:latin typeface="Courier New" pitchFamily="49" charset="0"/>
                <a:cs typeface="Courier New" pitchFamily="49" charset="0"/>
              </a:rPr>
              <a:t>Grumpy</a:t>
            </a:r>
          </a:p>
          <a:p>
            <a:r>
              <a:rPr lang="it-IT" sz="2400" dirty="0" smtClean="0">
                <a:latin typeface="Courier New" pitchFamily="49" charset="0"/>
                <a:cs typeface="Courier New" pitchFamily="49" charset="0"/>
              </a:rPr>
              <a:t>Happy</a:t>
            </a:r>
          </a:p>
        </p:txBody>
      </p:sp>
      <p:sp>
        <p:nvSpPr>
          <p:cNvPr id="16" name="TextBox 15"/>
          <p:cNvSpPr txBox="1"/>
          <p:nvPr/>
        </p:nvSpPr>
        <p:spPr>
          <a:xfrm>
            <a:off x="4724400" y="4302204"/>
            <a:ext cx="3305713" cy="461665"/>
          </a:xfrm>
          <a:prstGeom prst="rect">
            <a:avLst/>
          </a:prstGeom>
          <a:noFill/>
        </p:spPr>
        <p:txBody>
          <a:bodyPr wrap="none" rtlCol="0">
            <a:spAutoFit/>
          </a:bodyPr>
          <a:lstStyle/>
          <a:p>
            <a:r>
              <a:rPr lang="en-US" sz="2400" dirty="0" smtClean="0">
                <a:latin typeface="+mj-lt"/>
                <a:cs typeface="Times New Roman" pitchFamily="18" charset="0"/>
              </a:rPr>
              <a:t>Output: </a:t>
            </a:r>
            <a:r>
              <a:rPr lang="en-US" sz="2400" dirty="0" smtClean="0">
                <a:latin typeface="Courier New" pitchFamily="49" charset="0"/>
                <a:cs typeface="Courier New" pitchFamily="49" charset="0"/>
              </a:rPr>
              <a:t>dwarves.txt</a:t>
            </a:r>
            <a:endParaRPr lang="en-US" sz="2400" dirty="0">
              <a:latin typeface="Courier New" pitchFamily="49" charset="0"/>
              <a:cs typeface="Courier New" pitchFamily="49" charset="0"/>
            </a:endParaRPr>
          </a:p>
        </p:txBody>
      </p:sp>
      <p:sp>
        <p:nvSpPr>
          <p:cNvPr id="18" name="Bent-Up Arrow 17"/>
          <p:cNvSpPr/>
          <p:nvPr/>
        </p:nvSpPr>
        <p:spPr bwMode="auto">
          <a:xfrm rot="5400000">
            <a:off x="2933699" y="4229101"/>
            <a:ext cx="1066800" cy="99060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Text Data</a:t>
            </a:r>
            <a:endParaRPr lang="en-US" dirty="0"/>
          </a:p>
        </p:txBody>
      </p:sp>
      <p:sp>
        <p:nvSpPr>
          <p:cNvPr id="4" name="Slide Number Placeholder 3"/>
          <p:cNvSpPr>
            <a:spLocks noGrp="1"/>
          </p:cNvSpPr>
          <p:nvPr>
            <p:ph type="sldNum" sz="quarter" idx="10"/>
          </p:nvPr>
        </p:nvSpPr>
        <p:spPr/>
        <p:txBody>
          <a:bodyPr/>
          <a:lstStyle/>
          <a:p>
            <a:fld id="{E09E4DD9-A2E4-467D-8F17-6236A8491AB7}" type="slidenum">
              <a:rPr lang="en-US" smtClean="0"/>
              <a:pPr/>
              <a:t>18</a:t>
            </a:fld>
            <a:endParaRPr lang="en-US"/>
          </a:p>
        </p:txBody>
      </p:sp>
      <p:sp>
        <p:nvSpPr>
          <p:cNvPr id="18" name="TextBox 17"/>
          <p:cNvSpPr txBox="1"/>
          <p:nvPr/>
        </p:nvSpPr>
        <p:spPr>
          <a:xfrm>
            <a:off x="331967" y="1953399"/>
            <a:ext cx="2514600" cy="830997"/>
          </a:xfrm>
          <a:prstGeom prst="rect">
            <a:avLst/>
          </a:prstGeom>
          <a:noFill/>
          <a:ln>
            <a:solidFill>
              <a:schemeClr val="accent1"/>
            </a:solidFill>
          </a:ln>
        </p:spPr>
        <p:txBody>
          <a:bodyPr wrap="square" rtlCol="0">
            <a:spAutoFit/>
          </a:bodyPr>
          <a:lstStyle/>
          <a:p>
            <a:r>
              <a:rPr lang="it-IT" sz="2400" dirty="0" smtClean="0">
                <a:latin typeface="Courier New" pitchFamily="49" charset="0"/>
                <a:cs typeface="Courier New" pitchFamily="49" charset="0"/>
              </a:rPr>
              <a:t>Bashful</a:t>
            </a:r>
          </a:p>
          <a:p>
            <a:r>
              <a:rPr lang="it-IT" sz="2400" dirty="0" smtClean="0">
                <a:latin typeface="Courier New" pitchFamily="49" charset="0"/>
                <a:cs typeface="Courier New" pitchFamily="49" charset="0"/>
              </a:rPr>
              <a:t>Doc</a:t>
            </a:r>
          </a:p>
        </p:txBody>
      </p:sp>
      <p:sp>
        <p:nvSpPr>
          <p:cNvPr id="19" name="TextBox 18"/>
          <p:cNvSpPr txBox="1"/>
          <p:nvPr/>
        </p:nvSpPr>
        <p:spPr>
          <a:xfrm>
            <a:off x="228600" y="1524000"/>
            <a:ext cx="3066865" cy="461665"/>
          </a:xfrm>
          <a:prstGeom prst="rect">
            <a:avLst/>
          </a:prstGeom>
          <a:noFill/>
        </p:spPr>
        <p:txBody>
          <a:bodyPr wrap="none" rtlCol="0">
            <a:spAutoFit/>
          </a:bodyPr>
          <a:lstStyle/>
          <a:p>
            <a:r>
              <a:rPr lang="en-US" sz="2400" dirty="0" smtClean="0">
                <a:latin typeface="+mj-lt"/>
                <a:cs typeface="Times New Roman" pitchFamily="18" charset="0"/>
              </a:rPr>
              <a:t>Input: </a:t>
            </a:r>
            <a:r>
              <a:rPr lang="en-US" sz="2400" dirty="0" smtClean="0">
                <a:latin typeface="Courier New" pitchFamily="49" charset="0"/>
                <a:cs typeface="Courier New" pitchFamily="49" charset="0"/>
              </a:rPr>
              <a:t>dwarves.txt</a:t>
            </a:r>
            <a:endParaRPr lang="en-US" sz="2400" dirty="0">
              <a:latin typeface="Courier New" pitchFamily="49" charset="0"/>
              <a:cs typeface="Courier New" pitchFamily="49" charset="0"/>
            </a:endParaRPr>
          </a:p>
        </p:txBody>
      </p:sp>
      <p:sp>
        <p:nvSpPr>
          <p:cNvPr id="20" name="TextBox 19"/>
          <p:cNvSpPr txBox="1"/>
          <p:nvPr/>
        </p:nvSpPr>
        <p:spPr>
          <a:xfrm>
            <a:off x="304800" y="4198203"/>
            <a:ext cx="8229600" cy="830997"/>
          </a:xfrm>
          <a:prstGeom prst="rect">
            <a:avLst/>
          </a:prstGeom>
          <a:noFill/>
          <a:ln>
            <a:solidFill>
              <a:schemeClr val="accent1"/>
            </a:solidFill>
          </a:ln>
        </p:spPr>
        <p:txBody>
          <a:bodyPr wrap="square" rtlCol="0">
            <a:spAutoFit/>
          </a:bodyPr>
          <a:lstStyle/>
          <a:p>
            <a:r>
              <a:rPr lang="en-US" sz="2400" dirty="0" smtClean="0">
                <a:latin typeface="Courier New" pitchFamily="49" charset="0"/>
                <a:cs typeface="Courier New" pitchFamily="49" charset="0"/>
              </a:rPr>
              <a:t>String[] dwarves;</a:t>
            </a:r>
          </a:p>
          <a:p>
            <a:r>
              <a:rPr lang="en-US" sz="2400" dirty="0" smtClean="0">
                <a:latin typeface="Courier New" pitchFamily="49" charset="0"/>
                <a:cs typeface="Courier New" pitchFamily="49" charset="0"/>
              </a:rPr>
              <a:t>dwarves = </a:t>
            </a:r>
            <a:r>
              <a:rPr lang="en-US" sz="2400" b="1" dirty="0" err="1" smtClean="0">
                <a:latin typeface="Courier New" pitchFamily="49" charset="0"/>
                <a:cs typeface="Courier New" pitchFamily="49" charset="0"/>
              </a:rPr>
              <a:t>loadStrings</a:t>
            </a:r>
            <a:r>
              <a:rPr lang="en-US" sz="2400" b="1" dirty="0" smtClean="0">
                <a:latin typeface="Courier New" pitchFamily="49" charset="0"/>
                <a:cs typeface="Courier New" pitchFamily="49" charset="0"/>
              </a:rPr>
              <a:t>("data/dwarves.txt");</a:t>
            </a:r>
            <a:endParaRPr lang="en-US" sz="2400" b="1" dirty="0">
              <a:latin typeface="Courier New" pitchFamily="49" charset="0"/>
              <a:cs typeface="Courier New" pitchFamily="49" charset="0"/>
            </a:endParaRPr>
          </a:p>
        </p:txBody>
      </p:sp>
      <p:sp>
        <p:nvSpPr>
          <p:cNvPr id="21" name="TextBox 20"/>
          <p:cNvSpPr txBox="1"/>
          <p:nvPr/>
        </p:nvSpPr>
        <p:spPr>
          <a:xfrm>
            <a:off x="228600" y="3761601"/>
            <a:ext cx="4116833" cy="461665"/>
          </a:xfrm>
          <a:prstGeom prst="rect">
            <a:avLst/>
          </a:prstGeom>
          <a:noFill/>
        </p:spPr>
        <p:txBody>
          <a:bodyPr wrap="none" rtlCol="0">
            <a:spAutoFit/>
          </a:bodyPr>
          <a:lstStyle/>
          <a:p>
            <a:r>
              <a:rPr lang="en-US" sz="2400" dirty="0" smtClean="0">
                <a:latin typeface="+mj-lt"/>
                <a:cs typeface="Times New Roman" pitchFamily="18" charset="0"/>
              </a:rPr>
              <a:t>Program: </a:t>
            </a:r>
            <a:r>
              <a:rPr lang="en-US" sz="2400" dirty="0" smtClean="0">
                <a:latin typeface="Courier New" pitchFamily="49" charset="0"/>
                <a:cs typeface="Courier New" pitchFamily="49" charset="0"/>
              </a:rPr>
              <a:t>dwarfInput.pde</a:t>
            </a:r>
            <a:endParaRPr lang="en-US" sz="2400" dirty="0">
              <a:latin typeface="Courier New" pitchFamily="49" charset="0"/>
              <a:cs typeface="Courier New" pitchFamily="49" charset="0"/>
            </a:endParaRPr>
          </a:p>
        </p:txBody>
      </p:sp>
      <p:sp>
        <p:nvSpPr>
          <p:cNvPr id="22" name="Down Arrow 21"/>
          <p:cNvSpPr/>
          <p:nvPr/>
        </p:nvSpPr>
        <p:spPr bwMode="auto">
          <a:xfrm>
            <a:off x="1447800" y="2971800"/>
            <a:ext cx="457200"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Numeric Data</a:t>
            </a:r>
            <a:endParaRPr lang="en-US" dirty="0"/>
          </a:p>
        </p:txBody>
      </p:sp>
      <p:sp>
        <p:nvSpPr>
          <p:cNvPr id="4" name="Slide Number Placeholder 3"/>
          <p:cNvSpPr>
            <a:spLocks noGrp="1"/>
          </p:cNvSpPr>
          <p:nvPr>
            <p:ph type="sldNum" sz="quarter" idx="10"/>
          </p:nvPr>
        </p:nvSpPr>
        <p:spPr/>
        <p:txBody>
          <a:bodyPr/>
          <a:lstStyle/>
          <a:p>
            <a:fld id="{E09E4DD9-A2E4-467D-8F17-6236A8491AB7}" type="slidenum">
              <a:rPr lang="en-US" smtClean="0"/>
              <a:pPr/>
              <a:t>19</a:t>
            </a:fld>
            <a:endParaRPr lang="en-US"/>
          </a:p>
        </p:txBody>
      </p:sp>
      <p:sp>
        <p:nvSpPr>
          <p:cNvPr id="5" name="TextBox 4"/>
          <p:cNvSpPr txBox="1"/>
          <p:nvPr/>
        </p:nvSpPr>
        <p:spPr>
          <a:xfrm>
            <a:off x="304800" y="1953399"/>
            <a:ext cx="2514600" cy="830997"/>
          </a:xfrm>
          <a:prstGeom prst="rect">
            <a:avLst/>
          </a:prstGeom>
          <a:noFill/>
          <a:ln>
            <a:solidFill>
              <a:schemeClr val="accent1"/>
            </a:solidFill>
          </a:ln>
        </p:spPr>
        <p:txBody>
          <a:bodyPr wrap="square" rtlCol="0">
            <a:spAutoFit/>
          </a:bodyPr>
          <a:lstStyle/>
          <a:p>
            <a:r>
              <a:rPr lang="it-IT" sz="2400" dirty="0" smtClean="0">
                <a:latin typeface="Courier New" pitchFamily="49" charset="0"/>
                <a:cs typeface="Courier New" pitchFamily="49" charset="0"/>
              </a:rPr>
              <a:t>127</a:t>
            </a:r>
          </a:p>
          <a:p>
            <a:r>
              <a:rPr lang="it-IT" sz="2400" dirty="0" smtClean="0">
                <a:latin typeface="Courier New" pitchFamily="49" charset="0"/>
                <a:cs typeface="Courier New" pitchFamily="49" charset="0"/>
              </a:rPr>
              <a:t>324</a:t>
            </a:r>
          </a:p>
        </p:txBody>
      </p:sp>
      <p:sp>
        <p:nvSpPr>
          <p:cNvPr id="6" name="TextBox 5"/>
          <p:cNvSpPr txBox="1"/>
          <p:nvPr/>
        </p:nvSpPr>
        <p:spPr>
          <a:xfrm>
            <a:off x="228600" y="1524000"/>
            <a:ext cx="2513830" cy="461665"/>
          </a:xfrm>
          <a:prstGeom prst="rect">
            <a:avLst/>
          </a:prstGeom>
          <a:noFill/>
        </p:spPr>
        <p:txBody>
          <a:bodyPr wrap="none" rtlCol="0">
            <a:spAutoFit/>
          </a:bodyPr>
          <a:lstStyle/>
          <a:p>
            <a:r>
              <a:rPr lang="en-US" sz="2400" dirty="0" smtClean="0">
                <a:latin typeface="+mj-lt"/>
                <a:cs typeface="Times New Roman" pitchFamily="18" charset="0"/>
              </a:rPr>
              <a:t>Input: </a:t>
            </a:r>
            <a:r>
              <a:rPr lang="en-US" sz="2400" dirty="0" smtClean="0">
                <a:latin typeface="Courier New" pitchFamily="49" charset="0"/>
                <a:cs typeface="Courier New" pitchFamily="49" charset="0"/>
              </a:rPr>
              <a:t>ages.txt</a:t>
            </a:r>
            <a:endParaRPr lang="en-US" sz="2400" dirty="0">
              <a:latin typeface="Courier New" pitchFamily="49" charset="0"/>
              <a:cs typeface="Courier New" pitchFamily="49" charset="0"/>
            </a:endParaRPr>
          </a:p>
        </p:txBody>
      </p:sp>
      <p:sp>
        <p:nvSpPr>
          <p:cNvPr id="7" name="TextBox 6"/>
          <p:cNvSpPr txBox="1"/>
          <p:nvPr/>
        </p:nvSpPr>
        <p:spPr>
          <a:xfrm>
            <a:off x="304800" y="4168676"/>
            <a:ext cx="8153400" cy="2308324"/>
          </a:xfrm>
          <a:prstGeom prst="rect">
            <a:avLst/>
          </a:prstGeom>
          <a:noFill/>
          <a:ln>
            <a:solidFill>
              <a:schemeClr val="accent1"/>
            </a:solidFill>
          </a:ln>
        </p:spPr>
        <p:txBody>
          <a:bodyPr wrap="square" rtlCol="0">
            <a:spAutoFit/>
          </a:bodyPr>
          <a:lstStyle/>
          <a:p>
            <a:r>
              <a:rPr lang="en-US" sz="2400" dirty="0" smtClean="0">
                <a:latin typeface="Courier New" pitchFamily="49" charset="0"/>
                <a:cs typeface="Courier New" pitchFamily="49" charset="0"/>
              </a:rPr>
              <a:t>String[] </a:t>
            </a:r>
            <a:r>
              <a:rPr lang="en-US" sz="2400" dirty="0" err="1" smtClean="0">
                <a:latin typeface="Courier New" pitchFamily="49" charset="0"/>
                <a:cs typeface="Courier New" pitchFamily="49" charset="0"/>
              </a:rPr>
              <a:t>ageLines</a:t>
            </a:r>
            <a:r>
              <a:rPr lang="en-US" sz="2400" dirty="0" smtClean="0">
                <a:latin typeface="Courier New" pitchFamily="49" charset="0"/>
                <a:cs typeface="Courier New" pitchFamily="49" charset="0"/>
              </a:rPr>
              <a:t>;</a:t>
            </a:r>
          </a:p>
          <a:p>
            <a:r>
              <a:rPr lang="en-US" sz="2400" dirty="0" err="1" smtClean="0">
                <a:latin typeface="Courier New" pitchFamily="49" charset="0"/>
                <a:cs typeface="Courier New" pitchFamily="49" charset="0"/>
              </a:rPr>
              <a:t>ageLines</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loadStrings</a:t>
            </a:r>
            <a:r>
              <a:rPr lang="en-US" sz="2400" dirty="0" smtClean="0">
                <a:latin typeface="Courier New" pitchFamily="49" charset="0"/>
                <a:cs typeface="Courier New" pitchFamily="49" charset="0"/>
              </a:rPr>
              <a:t>("data/ages.txt");</a:t>
            </a:r>
          </a:p>
          <a:p>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ages = new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ageLines.length</a:t>
            </a:r>
            <a:r>
              <a:rPr lang="en-US" sz="2400" dirty="0" smtClean="0">
                <a:latin typeface="Courier New" pitchFamily="49" charset="0"/>
                <a:cs typeface="Courier New" pitchFamily="49" charset="0"/>
              </a:rPr>
              <a:t>];</a:t>
            </a:r>
          </a:p>
          <a:p>
            <a:r>
              <a:rPr lang="en-US" sz="2400" b="1" dirty="0" smtClean="0">
                <a:latin typeface="Courier New" pitchFamily="49" charset="0"/>
                <a:cs typeface="Courier New" pitchFamily="49" charset="0"/>
              </a:rPr>
              <a:t>for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 0; </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&lt; </a:t>
            </a:r>
            <a:r>
              <a:rPr lang="en-US" sz="2400" b="1" dirty="0" err="1" smtClean="0">
                <a:latin typeface="Courier New" pitchFamily="49" charset="0"/>
                <a:cs typeface="Courier New" pitchFamily="49" charset="0"/>
              </a:rPr>
              <a:t>ageLines.length</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a:t>
            </a:r>
          </a:p>
          <a:p>
            <a:r>
              <a:rPr lang="en-US" sz="2400" b="1" dirty="0" smtClean="0">
                <a:latin typeface="Courier New" pitchFamily="49" charset="0"/>
                <a:cs typeface="Courier New" pitchFamily="49" charset="0"/>
              </a:rPr>
              <a:t>  ages[</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ageLines</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a:t>
            </a:r>
          </a:p>
          <a:p>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8" name="TextBox 7"/>
          <p:cNvSpPr txBox="1"/>
          <p:nvPr/>
        </p:nvSpPr>
        <p:spPr>
          <a:xfrm>
            <a:off x="228600" y="3657600"/>
            <a:ext cx="3932487" cy="461665"/>
          </a:xfrm>
          <a:prstGeom prst="rect">
            <a:avLst/>
          </a:prstGeom>
          <a:noFill/>
        </p:spPr>
        <p:txBody>
          <a:bodyPr wrap="none" rtlCol="0">
            <a:spAutoFit/>
          </a:bodyPr>
          <a:lstStyle/>
          <a:p>
            <a:r>
              <a:rPr lang="en-US" sz="2400" dirty="0" smtClean="0">
                <a:latin typeface="+mj-lt"/>
                <a:cs typeface="Times New Roman" pitchFamily="18" charset="0"/>
              </a:rPr>
              <a:t>Program: </a:t>
            </a:r>
            <a:r>
              <a:rPr lang="en-US" sz="2400" dirty="0" smtClean="0">
                <a:latin typeface="Courier New" pitchFamily="49" charset="0"/>
                <a:cs typeface="Courier New" pitchFamily="49" charset="0"/>
              </a:rPr>
              <a:t>agesInput.pde</a:t>
            </a:r>
            <a:endParaRPr lang="en-US" sz="2400" dirty="0">
              <a:latin typeface="Courier New" pitchFamily="49" charset="0"/>
              <a:cs typeface="Courier New" pitchFamily="49" charset="0"/>
            </a:endParaRPr>
          </a:p>
        </p:txBody>
      </p:sp>
      <p:sp>
        <p:nvSpPr>
          <p:cNvPr id="9" name="Down Arrow 8"/>
          <p:cNvSpPr/>
          <p:nvPr/>
        </p:nvSpPr>
        <p:spPr bwMode="auto">
          <a:xfrm>
            <a:off x="1447800" y="2895600"/>
            <a:ext cx="457200"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p:txBody>
          <a:bodyPr/>
          <a:lstStyle/>
          <a:p>
            <a:fld id="{8AE5E8BA-1746-416C-86CC-945A46C57DBF}" type="slidenum">
              <a:rPr lang="en-US" smtClean="0"/>
              <a:pPr/>
              <a:t>2</a:t>
            </a:fld>
            <a:endParaRPr lang="en-US" smtClean="0"/>
          </a:p>
        </p:txBody>
      </p:sp>
      <p:sp>
        <p:nvSpPr>
          <p:cNvPr id="5123" name="Rectangle 2"/>
          <p:cNvSpPr>
            <a:spLocks noGrp="1" noChangeArrowheads="1"/>
          </p:cNvSpPr>
          <p:nvPr>
            <p:ph type="title"/>
          </p:nvPr>
        </p:nvSpPr>
        <p:spPr/>
        <p:txBody>
          <a:bodyPr/>
          <a:lstStyle/>
          <a:p>
            <a:pPr eaLnBrk="1" hangingPunct="1"/>
            <a:r>
              <a:rPr lang="en-US" dirty="0" smtClean="0"/>
              <a:t>Arrays and Files</a:t>
            </a:r>
          </a:p>
        </p:txBody>
      </p:sp>
      <p:sp>
        <p:nvSpPr>
          <p:cNvPr id="5124" name="Rectangle 3"/>
          <p:cNvSpPr>
            <a:spLocks noGrp="1" noChangeArrowheads="1"/>
          </p:cNvSpPr>
          <p:nvPr>
            <p:ph type="body" idx="1"/>
          </p:nvPr>
        </p:nvSpPr>
        <p:spPr/>
        <p:txBody>
          <a:bodyPr/>
          <a:lstStyle/>
          <a:p>
            <a:pPr eaLnBrk="1" hangingPunct="1"/>
            <a:r>
              <a:rPr lang="en-US" dirty="0" smtClean="0">
                <a:hlinkClick r:id="" action="ppaction://customshow?id=0&amp;return=true"/>
              </a:rPr>
              <a:t>Example</a:t>
            </a:r>
            <a:endParaRPr lang="en-US" dirty="0" smtClean="0"/>
          </a:p>
          <a:p>
            <a:pPr eaLnBrk="1" hangingPunct="1"/>
            <a:r>
              <a:rPr lang="en-US" dirty="0" smtClean="0">
                <a:hlinkClick r:id="" action="ppaction://customshow?id=1&amp;return=true"/>
              </a:rPr>
              <a:t>One-Dimensional Arrays</a:t>
            </a:r>
            <a:endParaRPr lang="en-US" dirty="0" smtClean="0"/>
          </a:p>
          <a:p>
            <a:pPr eaLnBrk="1" hangingPunct="1"/>
            <a:r>
              <a:rPr lang="en-US" dirty="0" smtClean="0">
                <a:hlinkClick r:id="" action="ppaction://customshow?id=2&amp;return=true"/>
              </a:rPr>
              <a:t>Loading Arrays from Files</a:t>
            </a:r>
            <a:endParaRPr lang="en-US" dirty="0" smtClean="0"/>
          </a:p>
          <a:p>
            <a:pPr eaLnBrk="1" hangingPunct="1"/>
            <a:r>
              <a:rPr lang="en-US" dirty="0" smtClean="0">
                <a:hlinkClick r:id="" action="ppaction://customshow?id=3&amp;return=true"/>
              </a:rPr>
              <a:t>Multi-dimensional Arrays</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Mixed Data</a:t>
            </a:r>
            <a:endParaRPr lang="en-US" dirty="0"/>
          </a:p>
        </p:txBody>
      </p:sp>
      <p:sp>
        <p:nvSpPr>
          <p:cNvPr id="4" name="Slide Number Placeholder 3"/>
          <p:cNvSpPr>
            <a:spLocks noGrp="1"/>
          </p:cNvSpPr>
          <p:nvPr>
            <p:ph type="sldNum" sz="quarter" idx="10"/>
          </p:nvPr>
        </p:nvSpPr>
        <p:spPr/>
        <p:txBody>
          <a:bodyPr/>
          <a:lstStyle/>
          <a:p>
            <a:fld id="{E09E4DD9-A2E4-467D-8F17-6236A8491AB7}" type="slidenum">
              <a:rPr lang="en-US" smtClean="0"/>
              <a:pPr/>
              <a:t>20</a:t>
            </a:fld>
            <a:endParaRPr lang="en-US"/>
          </a:p>
        </p:txBody>
      </p:sp>
      <p:sp>
        <p:nvSpPr>
          <p:cNvPr id="5" name="TextBox 4"/>
          <p:cNvSpPr txBox="1"/>
          <p:nvPr/>
        </p:nvSpPr>
        <p:spPr>
          <a:xfrm>
            <a:off x="228600" y="1877199"/>
            <a:ext cx="2514600" cy="830997"/>
          </a:xfrm>
          <a:prstGeom prst="rect">
            <a:avLst/>
          </a:prstGeom>
          <a:noFill/>
          <a:ln>
            <a:solidFill>
              <a:schemeClr val="accent1"/>
            </a:solidFill>
          </a:ln>
        </p:spPr>
        <p:txBody>
          <a:bodyPr wrap="square" rtlCol="0">
            <a:spAutoFit/>
          </a:bodyPr>
          <a:lstStyle/>
          <a:p>
            <a:r>
              <a:rPr lang="it-IT" sz="2400" dirty="0" smtClean="0">
                <a:latin typeface="Courier New" pitchFamily="49" charset="0"/>
                <a:cs typeface="Courier New" pitchFamily="49" charset="0"/>
              </a:rPr>
              <a:t>Bashful 127</a:t>
            </a:r>
          </a:p>
          <a:p>
            <a:r>
              <a:rPr lang="it-IT" sz="2400" dirty="0" smtClean="0">
                <a:latin typeface="Courier New" pitchFamily="49" charset="0"/>
                <a:cs typeface="Courier New" pitchFamily="49" charset="0"/>
              </a:rPr>
              <a:t>Doc 324</a:t>
            </a:r>
          </a:p>
        </p:txBody>
      </p:sp>
      <p:sp>
        <p:nvSpPr>
          <p:cNvPr id="6" name="TextBox 5"/>
          <p:cNvSpPr txBox="1"/>
          <p:nvPr/>
        </p:nvSpPr>
        <p:spPr>
          <a:xfrm>
            <a:off x="152400" y="1447800"/>
            <a:ext cx="3435556" cy="461665"/>
          </a:xfrm>
          <a:prstGeom prst="rect">
            <a:avLst/>
          </a:prstGeom>
          <a:noFill/>
        </p:spPr>
        <p:txBody>
          <a:bodyPr wrap="none" rtlCol="0">
            <a:spAutoFit/>
          </a:bodyPr>
          <a:lstStyle/>
          <a:p>
            <a:r>
              <a:rPr lang="en-US" sz="2400" dirty="0" smtClean="0">
                <a:latin typeface="+mj-lt"/>
                <a:cs typeface="Times New Roman" pitchFamily="18" charset="0"/>
              </a:rPr>
              <a:t>Input: </a:t>
            </a:r>
            <a:r>
              <a:rPr lang="en-US" sz="2400" dirty="0" smtClean="0">
                <a:latin typeface="Courier New" pitchFamily="49" charset="0"/>
                <a:cs typeface="Courier New" pitchFamily="49" charset="0"/>
              </a:rPr>
              <a:t>dwarfData.txt</a:t>
            </a:r>
            <a:endParaRPr lang="en-US" sz="2400" dirty="0">
              <a:latin typeface="Courier New" pitchFamily="49" charset="0"/>
              <a:cs typeface="Courier New" pitchFamily="49" charset="0"/>
            </a:endParaRPr>
          </a:p>
        </p:txBody>
      </p:sp>
      <p:sp>
        <p:nvSpPr>
          <p:cNvPr id="7" name="TextBox 6"/>
          <p:cNvSpPr txBox="1"/>
          <p:nvPr/>
        </p:nvSpPr>
        <p:spPr>
          <a:xfrm>
            <a:off x="152400" y="3635276"/>
            <a:ext cx="8839200" cy="2862322"/>
          </a:xfrm>
          <a:prstGeom prst="rect">
            <a:avLst/>
          </a:prstGeom>
          <a:noFill/>
          <a:ln>
            <a:solidFill>
              <a:schemeClr val="accent1"/>
            </a:solidFill>
          </a:ln>
        </p:spPr>
        <p:txBody>
          <a:bodyPr wrap="square" rtlCol="0">
            <a:spAutoFit/>
          </a:bodyPr>
          <a:lstStyle/>
          <a:p>
            <a:r>
              <a:rPr lang="en-US" sz="2000" dirty="0" smtClean="0">
                <a:latin typeface="Courier New" pitchFamily="49" charset="0"/>
                <a:cs typeface="Courier New" pitchFamily="49" charset="0"/>
              </a:rPr>
              <a:t>String[] </a:t>
            </a:r>
            <a:r>
              <a:rPr lang="en-US" sz="2000" dirty="0" err="1" smtClean="0">
                <a:latin typeface="Courier New" pitchFamily="49" charset="0"/>
                <a:cs typeface="Courier New" pitchFamily="49" charset="0"/>
              </a:rPr>
              <a:t>dwarfLines</a:t>
            </a:r>
            <a:r>
              <a:rPr lang="en-US" sz="2000" dirty="0" smtClean="0">
                <a:latin typeface="Courier New" pitchFamily="49" charset="0"/>
                <a:cs typeface="Courier New" pitchFamily="49" charset="0"/>
              </a:rPr>
              <a:t>, tokens;</a:t>
            </a:r>
          </a:p>
          <a:p>
            <a:r>
              <a:rPr lang="en-US" sz="2000" dirty="0" err="1" smtClean="0">
                <a:latin typeface="Courier New" pitchFamily="49" charset="0"/>
                <a:cs typeface="Courier New" pitchFamily="49" charset="0"/>
              </a:rPr>
              <a:t>dwarfLines</a:t>
            </a:r>
            <a:r>
              <a:rPr lang="en-US" sz="2000" dirty="0" smtClean="0">
                <a:latin typeface="Courier New" pitchFamily="49" charset="0"/>
                <a:cs typeface="Courier New" pitchFamily="49" charset="0"/>
              </a:rPr>
              <a:t> = </a:t>
            </a:r>
            <a:r>
              <a:rPr lang="en-US" sz="2000" dirty="0" err="1" smtClean="0">
                <a:latin typeface="Courier New" pitchFamily="49" charset="0"/>
                <a:cs typeface="Courier New" pitchFamily="49" charset="0"/>
              </a:rPr>
              <a:t>loadStrings</a:t>
            </a:r>
            <a:r>
              <a:rPr lang="en-US" sz="2000" dirty="0" smtClean="0">
                <a:latin typeface="Courier New" pitchFamily="49" charset="0"/>
                <a:cs typeface="Courier New" pitchFamily="49" charset="0"/>
              </a:rPr>
              <a:t>("data/dwarfData.txt");</a:t>
            </a:r>
          </a:p>
          <a:p>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dwarfAges</a:t>
            </a:r>
            <a:r>
              <a:rPr lang="en-US" sz="2000" dirty="0" smtClean="0">
                <a:latin typeface="Courier New" pitchFamily="49" charset="0"/>
                <a:cs typeface="Courier New" pitchFamily="49" charset="0"/>
              </a:rPr>
              <a:t> = new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dwarfLines.length</a:t>
            </a:r>
            <a:r>
              <a:rPr lang="en-US" sz="2000" dirty="0" smtClean="0">
                <a:latin typeface="Courier New" pitchFamily="49" charset="0"/>
                <a:cs typeface="Courier New" pitchFamily="49" charset="0"/>
              </a:rPr>
              <a:t>];</a:t>
            </a:r>
          </a:p>
          <a:p>
            <a:r>
              <a:rPr lang="en-US" sz="2000" dirty="0" smtClean="0">
                <a:latin typeface="Courier New" pitchFamily="49" charset="0"/>
                <a:cs typeface="Courier New" pitchFamily="49" charset="0"/>
              </a:rPr>
              <a:t>String[] </a:t>
            </a:r>
            <a:r>
              <a:rPr lang="en-US" sz="2000" dirty="0" err="1" smtClean="0">
                <a:latin typeface="Courier New" pitchFamily="49" charset="0"/>
                <a:cs typeface="Courier New" pitchFamily="49" charset="0"/>
              </a:rPr>
              <a:t>dwarfNames</a:t>
            </a:r>
            <a:r>
              <a:rPr lang="en-US" sz="2000" dirty="0" smtClean="0">
                <a:latin typeface="Courier New" pitchFamily="49" charset="0"/>
                <a:cs typeface="Courier New" pitchFamily="49" charset="0"/>
              </a:rPr>
              <a:t> = new String[</a:t>
            </a:r>
            <a:r>
              <a:rPr lang="en-US" sz="2000" dirty="0" err="1" smtClean="0">
                <a:latin typeface="Courier New" pitchFamily="49" charset="0"/>
                <a:cs typeface="Courier New" pitchFamily="49" charset="0"/>
              </a:rPr>
              <a:t>dwarfLines.length</a:t>
            </a:r>
            <a:r>
              <a:rPr lang="en-US" sz="2000" dirty="0" smtClean="0">
                <a:latin typeface="Courier New" pitchFamily="49" charset="0"/>
                <a:cs typeface="Courier New" pitchFamily="49" charset="0"/>
              </a:rPr>
              <a:t>];</a:t>
            </a:r>
          </a:p>
          <a:p>
            <a:r>
              <a:rPr lang="en-US" sz="2000" dirty="0" smtClean="0">
                <a:latin typeface="Courier New" pitchFamily="49" charset="0"/>
                <a:cs typeface="Courier New" pitchFamily="49" charset="0"/>
              </a:rPr>
              <a:t>for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 0;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&lt; </a:t>
            </a:r>
            <a:r>
              <a:rPr lang="en-US" sz="2000" dirty="0" err="1" smtClean="0">
                <a:latin typeface="Courier New" pitchFamily="49" charset="0"/>
                <a:cs typeface="Courier New" pitchFamily="49" charset="0"/>
              </a:rPr>
              <a:t>dwarfLines.length</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a:t>
            </a:r>
          </a:p>
          <a:p>
            <a:r>
              <a:rPr lang="en-US" sz="2000" b="1" dirty="0" smtClean="0">
                <a:latin typeface="Courier New" pitchFamily="49" charset="0"/>
                <a:cs typeface="Courier New" pitchFamily="49" charset="0"/>
              </a:rPr>
              <a:t>  tokens = split(</a:t>
            </a:r>
            <a:r>
              <a:rPr lang="en-US" sz="2000" b="1" dirty="0" err="1" smtClean="0">
                <a:latin typeface="Courier New" pitchFamily="49" charset="0"/>
                <a:cs typeface="Courier New" pitchFamily="49" charset="0"/>
              </a:rPr>
              <a:t>dwarfLines</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a:t>
            </a:r>
            <a:r>
              <a:rPr lang="en-US" sz="2000" b="1" dirty="0" smtClean="0">
                <a:latin typeface="Courier New" pitchFamily="49" charset="0"/>
                <a:cs typeface="Courier New" pitchFamily="49" charset="0"/>
              </a:rPr>
              <a:t>], </a:t>
            </a:r>
            <a:r>
              <a:rPr lang="en-US" sz="2000" dirty="0" smtClean="0">
                <a:latin typeface="Courier New" pitchFamily="49" charset="0"/>
                <a:cs typeface="Courier New" pitchFamily="49" charset="0"/>
              </a:rPr>
              <a:t>"</a:t>
            </a:r>
            <a:r>
              <a:rPr lang="en-US" sz="2000" b="1" dirty="0" smtClean="0">
                <a:latin typeface="Courier New" pitchFamily="49" charset="0"/>
                <a:cs typeface="Courier New" pitchFamily="49" charset="0"/>
              </a:rPr>
              <a:t> </a:t>
            </a:r>
            <a:r>
              <a:rPr lang="en-US" sz="2000" dirty="0" smtClean="0">
                <a:latin typeface="Courier New" pitchFamily="49" charset="0"/>
                <a:cs typeface="Courier New" pitchFamily="49" charset="0"/>
              </a:rPr>
              <a:t>"</a:t>
            </a:r>
            <a:r>
              <a:rPr lang="en-US" sz="2000" b="1" dirty="0" smtClean="0">
                <a:latin typeface="Courier New" pitchFamily="49" charset="0"/>
                <a:cs typeface="Courier New" pitchFamily="49" charset="0"/>
              </a:rPr>
              <a:t>);</a:t>
            </a:r>
          </a:p>
          <a:p>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dwarfNames</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a:t>
            </a:r>
            <a:r>
              <a:rPr lang="en-US" sz="2000" b="1" dirty="0" smtClean="0">
                <a:latin typeface="Courier New" pitchFamily="49" charset="0"/>
                <a:cs typeface="Courier New" pitchFamily="49" charset="0"/>
              </a:rPr>
              <a:t>] = tokens[0];</a:t>
            </a:r>
          </a:p>
          <a:p>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dwarfAges</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a:t>
            </a:r>
            <a:r>
              <a:rPr lang="en-US" sz="2000" b="1" dirty="0" smtClean="0">
                <a:latin typeface="Courier New" pitchFamily="49" charset="0"/>
                <a:cs typeface="Courier New" pitchFamily="49" charset="0"/>
              </a:rPr>
              <a:t>] =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(tokens[1]);</a:t>
            </a:r>
          </a:p>
          <a:p>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
        <p:nvSpPr>
          <p:cNvPr id="8" name="TextBox 7"/>
          <p:cNvSpPr txBox="1"/>
          <p:nvPr/>
        </p:nvSpPr>
        <p:spPr>
          <a:xfrm>
            <a:off x="98786" y="3124200"/>
            <a:ext cx="4854214" cy="461665"/>
          </a:xfrm>
          <a:prstGeom prst="rect">
            <a:avLst/>
          </a:prstGeom>
          <a:noFill/>
        </p:spPr>
        <p:txBody>
          <a:bodyPr wrap="none" rtlCol="0">
            <a:spAutoFit/>
          </a:bodyPr>
          <a:lstStyle/>
          <a:p>
            <a:r>
              <a:rPr lang="en-US" sz="2400" dirty="0" smtClean="0">
                <a:latin typeface="+mj-lt"/>
                <a:cs typeface="Times New Roman" pitchFamily="18" charset="0"/>
              </a:rPr>
              <a:t>Program: </a:t>
            </a:r>
            <a:r>
              <a:rPr lang="en-US" sz="2400" dirty="0" smtClean="0">
                <a:latin typeface="Courier New" pitchFamily="49" charset="0"/>
                <a:cs typeface="Courier New" pitchFamily="49" charset="0"/>
              </a:rPr>
              <a:t>dwarfDataInput.pde</a:t>
            </a:r>
            <a:endParaRPr lang="en-US" sz="2400" dirty="0">
              <a:latin typeface="Courier New" pitchFamily="49" charset="0"/>
              <a:cs typeface="Courier New" pitchFamily="49" charset="0"/>
            </a:endParaRPr>
          </a:p>
        </p:txBody>
      </p:sp>
      <p:sp>
        <p:nvSpPr>
          <p:cNvPr id="9" name="Down Arrow 8"/>
          <p:cNvSpPr/>
          <p:nvPr/>
        </p:nvSpPr>
        <p:spPr bwMode="auto">
          <a:xfrm>
            <a:off x="1371600" y="2819400"/>
            <a:ext cx="4572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21</a:t>
            </a:fld>
            <a:endParaRPr lang="en-US"/>
          </a:p>
        </p:txBody>
      </p:sp>
      <p:sp>
        <p:nvSpPr>
          <p:cNvPr id="241666" name="Rectangle 2"/>
          <p:cNvSpPr>
            <a:spLocks noGrp="1" noChangeArrowheads="1"/>
          </p:cNvSpPr>
          <p:nvPr>
            <p:ph type="title"/>
          </p:nvPr>
        </p:nvSpPr>
        <p:spPr/>
        <p:txBody>
          <a:bodyPr/>
          <a:lstStyle/>
          <a:p>
            <a:r>
              <a:rPr lang="en-US" dirty="0" smtClean="0"/>
              <a:t>Iteration 3</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AFA2C9A-4148-42D0-B5EE-45753C2AC574}" type="slidenum">
              <a:rPr lang="en-US" smtClean="0"/>
              <a:pPr/>
              <a:t>22</a:t>
            </a:fld>
            <a:endParaRPr lang="en-US"/>
          </a:p>
        </p:txBody>
      </p:sp>
      <p:sp>
        <p:nvSpPr>
          <p:cNvPr id="3" name="TextBox 2"/>
          <p:cNvSpPr txBox="1"/>
          <p:nvPr/>
        </p:nvSpPr>
        <p:spPr>
          <a:xfrm>
            <a:off x="12360" y="465540"/>
            <a:ext cx="9131640" cy="4524315"/>
          </a:xfrm>
          <a:prstGeom prst="rect">
            <a:avLst/>
          </a:prstGeom>
          <a:noFill/>
        </p:spPr>
        <p:txBody>
          <a:bodyPr wrap="square" rtlCol="0">
            <a:spAutoFit/>
          </a:bodyPr>
          <a:lstStyle/>
          <a:p>
            <a:r>
              <a:rPr lang="en-US" sz="2400" b="1" dirty="0" smtClean="0">
                <a:latin typeface="Courier New" pitchFamily="49" charset="0"/>
                <a:cs typeface="Courier New" pitchFamily="49" charset="0"/>
              </a:rPr>
              <a:t>void </a:t>
            </a:r>
            <a:r>
              <a:rPr lang="en-US" sz="2400" b="1" dirty="0" err="1" smtClean="0">
                <a:latin typeface="Courier New" pitchFamily="49" charset="0"/>
                <a:cs typeface="Courier New" pitchFamily="49" charset="0"/>
              </a:rPr>
              <a:t>loadPopulationData</a:t>
            </a:r>
            <a:r>
              <a:rPr lang="en-US" sz="2400" b="1" dirty="0" smtClean="0">
                <a:latin typeface="Courier New" pitchFamily="49" charset="0"/>
                <a:cs typeface="Courier New" pitchFamily="49" charset="0"/>
              </a:rPr>
              <a:t>(String </a:t>
            </a:r>
            <a:r>
              <a:rPr lang="en-US" sz="2400" b="1" dirty="0" err="1" smtClean="0">
                <a:latin typeface="Courier New" pitchFamily="49" charset="0"/>
                <a:cs typeface="Courier New" pitchFamily="49" charset="0"/>
              </a:rPr>
              <a:t>dataFilename</a:t>
            </a:r>
            <a:r>
              <a:rPr lang="en-US" sz="2400" b="1" dirty="0" smtClean="0">
                <a:latin typeface="Courier New" pitchFamily="49" charset="0"/>
                <a:cs typeface="Courier New" pitchFamily="49" charset="0"/>
              </a:rPr>
              <a:t>) {</a:t>
            </a:r>
          </a:p>
          <a:p>
            <a:r>
              <a:rPr lang="en-US" sz="2400" b="1" dirty="0" smtClean="0">
                <a:latin typeface="Courier New" pitchFamily="49" charset="0"/>
                <a:cs typeface="Courier New" pitchFamily="49" charset="0"/>
              </a:rPr>
              <a:t>  String[] </a:t>
            </a:r>
            <a:r>
              <a:rPr lang="en-US" sz="2400" b="1" dirty="0" err="1" smtClean="0">
                <a:latin typeface="Courier New" pitchFamily="49" charset="0"/>
                <a:cs typeface="Courier New" pitchFamily="49" charset="0"/>
              </a:rPr>
              <a:t>dataLines</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loadStrings</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dataFilename</a:t>
            </a:r>
            <a:r>
              <a:rPr lang="en-US" sz="2400" b="1" dirty="0" smtClean="0">
                <a:latin typeface="Courier New" pitchFamily="49" charset="0"/>
                <a:cs typeface="Courier New" pitchFamily="49" charset="0"/>
              </a:rPr>
              <a:t>);</a:t>
            </a:r>
          </a:p>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populationCountries</a:t>
            </a:r>
            <a:r>
              <a:rPr lang="en-US" sz="2400" b="1" dirty="0" smtClean="0">
                <a:latin typeface="Courier New" pitchFamily="49" charset="0"/>
                <a:cs typeface="Courier New" pitchFamily="49" charset="0"/>
              </a:rPr>
              <a:t> = </a:t>
            </a:r>
          </a:p>
          <a:p>
            <a:r>
              <a:rPr lang="en-US" sz="2400" b="1" dirty="0" smtClean="0">
                <a:latin typeface="Courier New" pitchFamily="49" charset="0"/>
                <a:cs typeface="Courier New" pitchFamily="49" charset="0"/>
              </a:rPr>
              <a:t>       new String[</a:t>
            </a:r>
            <a:r>
              <a:rPr lang="en-US" sz="2400" b="1" dirty="0" err="1" smtClean="0">
                <a:latin typeface="Courier New" pitchFamily="49" charset="0"/>
                <a:cs typeface="Courier New" pitchFamily="49" charset="0"/>
              </a:rPr>
              <a:t>dataLines.length</a:t>
            </a:r>
            <a:r>
              <a:rPr lang="en-US" sz="2400" b="1" dirty="0" smtClean="0">
                <a:latin typeface="Courier New" pitchFamily="49" charset="0"/>
                <a:cs typeface="Courier New" pitchFamily="49" charset="0"/>
              </a:rPr>
              <a:t>];</a:t>
            </a:r>
          </a:p>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populationValues</a:t>
            </a:r>
            <a:r>
              <a:rPr lang="en-US" sz="2400" b="1" dirty="0" smtClean="0">
                <a:latin typeface="Courier New" pitchFamily="49" charset="0"/>
                <a:cs typeface="Courier New" pitchFamily="49" charset="0"/>
              </a:rPr>
              <a:t> = new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dataLines.length</a:t>
            </a:r>
            <a:r>
              <a:rPr lang="en-US" sz="2400" b="1" dirty="0" smtClean="0">
                <a:latin typeface="Courier New" pitchFamily="49" charset="0"/>
                <a:cs typeface="Courier New" pitchFamily="49" charset="0"/>
              </a:rPr>
              <a:t>];</a:t>
            </a:r>
          </a:p>
          <a:p>
            <a:r>
              <a:rPr lang="en-US" sz="2400" b="1" dirty="0" smtClean="0">
                <a:latin typeface="Courier New" pitchFamily="49" charset="0"/>
                <a:cs typeface="Courier New" pitchFamily="49" charset="0"/>
              </a:rPr>
              <a:t>  String[] tokens;</a:t>
            </a:r>
          </a:p>
          <a:p>
            <a:r>
              <a:rPr lang="en-US" sz="2400" b="1" dirty="0" smtClean="0">
                <a:latin typeface="Courier New" pitchFamily="49" charset="0"/>
                <a:cs typeface="Courier New" pitchFamily="49" charset="0"/>
              </a:rPr>
              <a:t>  for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 0; </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&lt; </a:t>
            </a:r>
            <a:r>
              <a:rPr lang="en-US" sz="2400" b="1" dirty="0" err="1" smtClean="0">
                <a:latin typeface="Courier New" pitchFamily="49" charset="0"/>
                <a:cs typeface="Courier New" pitchFamily="49" charset="0"/>
              </a:rPr>
              <a:t>dataLines.length</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a:t>
            </a:r>
          </a:p>
          <a:p>
            <a:r>
              <a:rPr lang="en-US" sz="2400" b="1" dirty="0" smtClean="0">
                <a:latin typeface="Courier New" pitchFamily="49" charset="0"/>
                <a:cs typeface="Courier New" pitchFamily="49" charset="0"/>
              </a:rPr>
              <a:t>    tokens = split(</a:t>
            </a:r>
            <a:r>
              <a:rPr lang="en-US" sz="2400" b="1" dirty="0" err="1" smtClean="0">
                <a:latin typeface="Courier New" pitchFamily="49" charset="0"/>
                <a:cs typeface="Courier New" pitchFamily="49" charset="0"/>
              </a:rPr>
              <a:t>dataLines</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 ");</a:t>
            </a:r>
          </a:p>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populationCountries</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 tokens[0];</a:t>
            </a:r>
          </a:p>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populationValues</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(tokens[1]);</a:t>
            </a:r>
          </a:p>
          <a:p>
            <a:r>
              <a:rPr lang="en-US" sz="2400" b="1" dirty="0" smtClean="0">
                <a:latin typeface="Courier New" pitchFamily="49" charset="0"/>
                <a:cs typeface="Courier New" pitchFamily="49" charset="0"/>
              </a:rPr>
              <a:t>  }</a:t>
            </a:r>
          </a:p>
          <a:p>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23</a:t>
            </a:fld>
            <a:endParaRPr lang="en-US"/>
          </a:p>
        </p:txBody>
      </p:sp>
      <p:sp>
        <p:nvSpPr>
          <p:cNvPr id="241666" name="Rectangle 2"/>
          <p:cNvSpPr>
            <a:spLocks noGrp="1" noChangeArrowheads="1"/>
          </p:cNvSpPr>
          <p:nvPr>
            <p:ph type="title"/>
          </p:nvPr>
        </p:nvSpPr>
        <p:spPr/>
        <p:txBody>
          <a:bodyPr/>
          <a:lstStyle/>
          <a:p>
            <a:r>
              <a:rPr lang="en-US" dirty="0" smtClean="0"/>
              <a:t>Iteration 4</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24</a:t>
            </a:fld>
            <a:endParaRPr lang="en-US"/>
          </a:p>
        </p:txBody>
      </p:sp>
      <p:grpSp>
        <p:nvGrpSpPr>
          <p:cNvPr id="2" name="Group 3"/>
          <p:cNvGrpSpPr/>
          <p:nvPr/>
        </p:nvGrpSpPr>
        <p:grpSpPr>
          <a:xfrm>
            <a:off x="8668126" y="478277"/>
            <a:ext cx="436418" cy="1104559"/>
            <a:chOff x="8534400" y="928256"/>
            <a:chExt cx="436418" cy="1104559"/>
          </a:xfrm>
        </p:grpSpPr>
        <p:sp>
          <p:nvSpPr>
            <p:cNvPr id="6" name="TextBox 5"/>
            <p:cNvSpPr txBox="1"/>
            <p:nvPr/>
          </p:nvSpPr>
          <p:spPr>
            <a:xfrm rot="16200000">
              <a:off x="8260333" y="1378629"/>
              <a:ext cx="1000595" cy="307777"/>
            </a:xfrm>
            <a:prstGeom prst="rect">
              <a:avLst/>
            </a:prstGeom>
            <a:noFill/>
          </p:spPr>
          <p:txBody>
            <a:bodyPr wrap="none" rtlCol="0">
              <a:spAutoFit/>
            </a:bodyPr>
            <a:lstStyle/>
            <a:p>
              <a:r>
                <a:rPr lang="en-US" sz="1400" dirty="0" smtClean="0">
                  <a:solidFill>
                    <a:schemeClr val="accent1">
                      <a:lumMod val="75000"/>
                    </a:schemeClr>
                  </a:solidFill>
                </a:rPr>
                <a:t>Continued</a:t>
              </a:r>
              <a:endParaRPr lang="en-US" sz="1400" dirty="0">
                <a:solidFill>
                  <a:schemeClr val="accent1">
                    <a:lumMod val="75000"/>
                  </a:schemeClr>
                </a:solidFill>
              </a:endParaRPr>
            </a:p>
          </p:txBody>
        </p:sp>
        <p:sp>
          <p:nvSpPr>
            <p:cNvPr id="7" name="Down Arrow 6"/>
            <p:cNvSpPr/>
            <p:nvPr/>
          </p:nvSpPr>
          <p:spPr bwMode="auto">
            <a:xfrm rot="10800000">
              <a:off x="8534400" y="928256"/>
              <a:ext cx="436418" cy="1039091"/>
            </a:xfrm>
            <a:prstGeom prst="downArrow">
              <a:avLst/>
            </a:prstGeom>
            <a:solidFill>
              <a:schemeClr val="accent1">
                <a:lumMod val="60000"/>
                <a:lumOff val="40000"/>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8" name="Rectangle 7"/>
          <p:cNvSpPr/>
          <p:nvPr/>
        </p:nvSpPr>
        <p:spPr>
          <a:xfrm rot="16200000">
            <a:off x="-147846" y="664042"/>
            <a:ext cx="6757095" cy="5478423"/>
          </a:xfrm>
          <a:prstGeom prst="rect">
            <a:avLst/>
          </a:prstGeom>
        </p:spPr>
        <p:txBody>
          <a:bodyPr wrap="square">
            <a:spAutoFit/>
          </a:bodyPr>
          <a:lstStyle/>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centralAmericaPopulationMap</a:t>
            </a:r>
            <a:r>
              <a:rPr lang="en-US" sz="1200" b="1" dirty="0" smtClean="0">
                <a:latin typeface="Courier New" pitchFamily="49" charset="0"/>
                <a:cs typeface="Courier New" pitchFamily="49" charset="0"/>
              </a:rPr>
              <a:t> displays the </a:t>
            </a:r>
          </a:p>
          <a:p>
            <a:r>
              <a:rPr lang="en-US" sz="1200" b="1" dirty="0" smtClean="0">
                <a:latin typeface="Courier New" pitchFamily="49" charset="0"/>
                <a:cs typeface="Courier New" pitchFamily="49" charset="0"/>
              </a:rPr>
              <a:t> * population of the seven Central American </a:t>
            </a:r>
          </a:p>
          <a:p>
            <a:r>
              <a:rPr lang="en-US" sz="1200" b="1" dirty="0" smtClean="0">
                <a:latin typeface="Courier New" pitchFamily="49" charset="0"/>
                <a:cs typeface="Courier New" pitchFamily="49" charset="0"/>
              </a:rPr>
              <a:t> * countries using data from Wikipedia.</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 data: </a:t>
            </a:r>
          </a:p>
          <a:p>
            <a:r>
              <a:rPr lang="en-US" sz="1200" b="1" dirty="0" smtClean="0">
                <a:latin typeface="Courier New" pitchFamily="49" charset="0"/>
                <a:cs typeface="Courier New" pitchFamily="49" charset="0"/>
              </a:rPr>
              <a:t> *    http://en.wikipedia.org/wiki/Central_america</a:t>
            </a:r>
          </a:p>
          <a:p>
            <a:r>
              <a:rPr lang="en-US" sz="1200" b="1" dirty="0" smtClean="0">
                <a:latin typeface="Courier New" pitchFamily="49" charset="0"/>
                <a:cs typeface="Courier New" pitchFamily="49" charset="0"/>
              </a:rPr>
              <a:t> * world image: </a:t>
            </a:r>
          </a:p>
          <a:p>
            <a:r>
              <a:rPr lang="en-US" sz="1200" b="1" dirty="0" smtClean="0">
                <a:latin typeface="Courier New" pitchFamily="49" charset="0"/>
                <a:cs typeface="Courier New" pitchFamily="49" charset="0"/>
              </a:rPr>
              <a:t> *    http://commons.wikimedia.org/wiki/File:BlankMap-World6.svg</a:t>
            </a:r>
          </a:p>
          <a:p>
            <a:r>
              <a:rPr lang="en-US" sz="1200" b="1" dirty="0" smtClean="0">
                <a:latin typeface="Courier New" pitchFamily="49" charset="0"/>
                <a:cs typeface="Courier New" pitchFamily="49" charset="0"/>
              </a:rPr>
              <a:t> * country codes: </a:t>
            </a:r>
          </a:p>
          <a:p>
            <a:r>
              <a:rPr lang="en-US" sz="1200" b="1" dirty="0" smtClean="0">
                <a:latin typeface="Courier New" pitchFamily="49" charset="0"/>
                <a:cs typeface="Courier New" pitchFamily="49" charset="0"/>
              </a:rPr>
              <a:t> *    see http://www.iso.org/iso/iso_3166_code_lists</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 @author: </a:t>
            </a:r>
            <a:r>
              <a:rPr lang="en-US" sz="1200" b="1" dirty="0" err="1" smtClean="0">
                <a:latin typeface="Courier New" pitchFamily="49" charset="0"/>
                <a:cs typeface="Courier New" pitchFamily="49" charset="0"/>
              </a:rPr>
              <a:t>kvlinden</a:t>
            </a:r>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 @version 24july2009</a:t>
            </a:r>
          </a:p>
          <a:p>
            <a:r>
              <a:rPr lang="en-US" sz="1200" b="1" dirty="0" smtClean="0">
                <a:latin typeface="Courier New" pitchFamily="49" charset="0"/>
                <a:cs typeface="Courier New" pitchFamily="49" charset="0"/>
              </a:rPr>
              <a:t> */</a:t>
            </a:r>
          </a:p>
          <a:p>
            <a:endParaRPr lang="en-US" sz="1200" b="1" dirty="0" smtClean="0">
              <a:latin typeface="Courier New" pitchFamily="49" charset="0"/>
              <a:cs typeface="Courier New" pitchFamily="49" charset="0"/>
            </a:endParaRPr>
          </a:p>
          <a:p>
            <a:r>
              <a:rPr lang="en-US" sz="1200" b="1" dirty="0" err="1" smtClean="0">
                <a:latin typeface="Courier New" pitchFamily="49" charset="0"/>
                <a:cs typeface="Courier New" pitchFamily="49" charset="0"/>
              </a:rPr>
              <a:t>PShape</a:t>
            </a:r>
            <a:r>
              <a:rPr lang="en-US" sz="1200" b="1" dirty="0" smtClean="0">
                <a:latin typeface="Courier New" pitchFamily="49" charset="0"/>
                <a:cs typeface="Courier New" pitchFamily="49" charset="0"/>
              </a:rPr>
              <a:t> world;</a:t>
            </a:r>
          </a:p>
          <a:p>
            <a:r>
              <a:rPr lang="en-US" sz="1200" b="1" dirty="0" smtClean="0">
                <a:latin typeface="Courier New" pitchFamily="49" charset="0"/>
                <a:cs typeface="Courier New" pitchFamily="49" charset="0"/>
              </a:rPr>
              <a:t>String[] </a:t>
            </a:r>
            <a:r>
              <a:rPr lang="en-US" sz="1200" b="1" dirty="0" err="1" smtClean="0">
                <a:latin typeface="Courier New" pitchFamily="49" charset="0"/>
                <a:cs typeface="Courier New" pitchFamily="49" charset="0"/>
              </a:rPr>
              <a:t>populationLines</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populationCountries</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float[] </a:t>
            </a:r>
            <a:r>
              <a:rPr lang="en-US" sz="1200" b="1" dirty="0" err="1" smtClean="0">
                <a:latin typeface="Courier New" pitchFamily="49" charset="0"/>
                <a:cs typeface="Courier New" pitchFamily="49" charset="0"/>
              </a:rPr>
              <a:t>populationValues</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float </a:t>
            </a:r>
            <a:r>
              <a:rPr lang="en-US" sz="1200" b="1" dirty="0" err="1" smtClean="0">
                <a:latin typeface="Courier New" pitchFamily="49" charset="0"/>
                <a:cs typeface="Courier New" pitchFamily="49" charset="0"/>
              </a:rPr>
              <a:t>maximumPopulation</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minimumPopulation</a:t>
            </a:r>
            <a:r>
              <a:rPr lang="en-US" sz="1200" b="1" dirty="0" smtClean="0">
                <a:latin typeface="Courier New" pitchFamily="49" charset="0"/>
                <a:cs typeface="Courier New" pitchFamily="49" charset="0"/>
              </a:rPr>
              <a:t> ;</a:t>
            </a: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void setup() {</a:t>
            </a:r>
          </a:p>
          <a:p>
            <a:r>
              <a:rPr lang="en-US" sz="1200" b="1" dirty="0" smtClean="0">
                <a:latin typeface="Courier New" pitchFamily="49" charset="0"/>
                <a:cs typeface="Courier New" pitchFamily="49" charset="0"/>
              </a:rPr>
              <a:t>  size(800, 600);</a:t>
            </a:r>
          </a:p>
          <a:p>
            <a:r>
              <a:rPr lang="en-US" sz="1200" b="1" dirty="0" smtClean="0">
                <a:latin typeface="Courier New" pitchFamily="49" charset="0"/>
                <a:cs typeface="Courier New" pitchFamily="49" charset="0"/>
              </a:rPr>
              <a:t>  world = </a:t>
            </a:r>
            <a:r>
              <a:rPr lang="en-US" sz="1200" b="1" dirty="0" err="1" smtClean="0">
                <a:latin typeface="Courier New" pitchFamily="49" charset="0"/>
                <a:cs typeface="Courier New" pitchFamily="49" charset="0"/>
              </a:rPr>
              <a:t>loadShape</a:t>
            </a:r>
            <a:r>
              <a:rPr lang="en-US" sz="1200" b="1" dirty="0" smtClean="0">
                <a:latin typeface="Courier New" pitchFamily="49" charset="0"/>
                <a:cs typeface="Courier New" pitchFamily="49" charset="0"/>
              </a:rPr>
              <a:t>("BlankMap-World6.svg");</a:t>
            </a:r>
          </a:p>
          <a:p>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world.disableStyle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loadPopulationData</a:t>
            </a:r>
            <a:r>
              <a:rPr lang="en-US" sz="1200" b="1" dirty="0" smtClean="0">
                <a:latin typeface="Courier New" pitchFamily="49" charset="0"/>
                <a:cs typeface="Courier New" pitchFamily="49" charset="0"/>
              </a:rPr>
              <a:t>("populationCAISO.txt");</a:t>
            </a:r>
          </a:p>
          <a:p>
            <a:r>
              <a:rPr lang="en-US" sz="1200" b="1" dirty="0" smtClean="0">
                <a:latin typeface="Courier New" pitchFamily="49" charset="0"/>
                <a:cs typeface="Courier New" pitchFamily="49" charset="0"/>
              </a:rPr>
              <a:t>  smooth();</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noLoop</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a:t>
            </a:r>
          </a:p>
          <a:p>
            <a:endParaRPr lang="en-US" sz="1400" b="1" dirty="0" smtClean="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25</a:t>
            </a:fld>
            <a:endParaRPr lang="en-US"/>
          </a:p>
        </p:txBody>
      </p:sp>
      <p:sp>
        <p:nvSpPr>
          <p:cNvPr id="8" name="Rectangle 7"/>
          <p:cNvSpPr/>
          <p:nvPr/>
        </p:nvSpPr>
        <p:spPr>
          <a:xfrm rot="16200000">
            <a:off x="715178" y="-443954"/>
            <a:ext cx="6757095" cy="7694414"/>
          </a:xfrm>
          <a:prstGeom prst="rect">
            <a:avLst/>
          </a:prstGeom>
        </p:spPr>
        <p:txBody>
          <a:bodyPr wrap="square">
            <a:spAutoFit/>
          </a:bodyPr>
          <a:lstStyle/>
          <a:p>
            <a:endParaRPr lang="en-US" sz="14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void draw() {</a:t>
            </a:r>
          </a:p>
          <a:p>
            <a:r>
              <a:rPr lang="en-US" sz="1200" b="1" dirty="0" smtClean="0">
                <a:latin typeface="Courier New" pitchFamily="49" charset="0"/>
                <a:cs typeface="Courier New" pitchFamily="49" charset="0"/>
              </a:rPr>
              <a:t>  background(255);</a:t>
            </a:r>
          </a:p>
          <a:p>
            <a:r>
              <a:rPr lang="en-US" sz="1200" b="1" dirty="0" smtClean="0">
                <a:latin typeface="Courier New" pitchFamily="49" charset="0"/>
                <a:cs typeface="Courier New" pitchFamily="49" charset="0"/>
              </a:rPr>
              <a:t>  translate(-2100, -2250);</a:t>
            </a:r>
          </a:p>
          <a:p>
            <a:r>
              <a:rPr lang="en-US" sz="1200" b="1" dirty="0" smtClean="0">
                <a:latin typeface="Courier New" pitchFamily="49" charset="0"/>
                <a:cs typeface="Courier New" pitchFamily="49" charset="0"/>
              </a:rPr>
              <a:t>  scale(4.0);</a:t>
            </a:r>
          </a:p>
          <a:p>
            <a:r>
              <a:rPr lang="en-US" sz="1200" b="1" dirty="0" smtClean="0">
                <a:latin typeface="Courier New" pitchFamily="49" charset="0"/>
                <a:cs typeface="Courier New" pitchFamily="49" charset="0"/>
              </a:rPr>
              <a:t>  shape(world);</a:t>
            </a:r>
          </a:p>
          <a:p>
            <a:r>
              <a:rPr lang="en-US" sz="1200" b="1" dirty="0" smtClean="0">
                <a:latin typeface="Courier New" pitchFamily="49" charset="0"/>
                <a:cs typeface="Courier New" pitchFamily="49" charset="0"/>
              </a:rPr>
              <a:t>  float </a:t>
            </a:r>
            <a:r>
              <a:rPr lang="en-US" sz="1200" b="1" dirty="0" err="1" smtClean="0">
                <a:latin typeface="Courier New" pitchFamily="49" charset="0"/>
                <a:cs typeface="Courier New" pitchFamily="49" charset="0"/>
              </a:rPr>
              <a:t>intensityValue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PShape</a:t>
            </a:r>
            <a:r>
              <a:rPr lang="en-US" sz="1200" b="1" dirty="0" smtClean="0">
                <a:latin typeface="Courier New" pitchFamily="49" charset="0"/>
                <a:cs typeface="Courier New" pitchFamily="49" charset="0"/>
              </a:rPr>
              <a:t> country;</a:t>
            </a:r>
          </a:p>
          <a:p>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a:t>
            </a:r>
            <a:r>
              <a:rPr lang="en-US" sz="1200" b="1" dirty="0" err="1" smtClean="0">
                <a:latin typeface="Courier New" pitchFamily="49" charset="0"/>
                <a:cs typeface="Courier New" pitchFamily="49" charset="0"/>
              </a:rPr>
              <a:t>populationCountries.length</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country = </a:t>
            </a:r>
            <a:r>
              <a:rPr lang="en-US" sz="1200" b="1" dirty="0" err="1" smtClean="0">
                <a:latin typeface="Courier New" pitchFamily="49" charset="0"/>
                <a:cs typeface="Courier New" pitchFamily="49" charset="0"/>
              </a:rPr>
              <a:t>world.getChild</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populationCountries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toLowerCase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if (country != null)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country.disableStyle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intensityValue</a:t>
            </a:r>
            <a:r>
              <a:rPr lang="en-US" sz="1200" b="1" dirty="0" smtClean="0">
                <a:latin typeface="Courier New" pitchFamily="49" charset="0"/>
                <a:cs typeface="Courier New" pitchFamily="49" charset="0"/>
              </a:rPr>
              <a:t> = map(</a:t>
            </a:r>
            <a:r>
              <a:rPr lang="en-US" sz="1200" b="1" dirty="0" err="1" smtClean="0">
                <a:latin typeface="Courier New" pitchFamily="49" charset="0"/>
                <a:cs typeface="Courier New" pitchFamily="49" charset="0"/>
              </a:rPr>
              <a:t>populationValues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minimumPopulation</a:t>
            </a:r>
            <a:r>
              <a:rPr lang="en-US" sz="1200" b="1" dirty="0" smtClean="0">
                <a:latin typeface="Courier New" pitchFamily="49" charset="0"/>
                <a:cs typeface="Courier New" pitchFamily="49" charset="0"/>
              </a:rPr>
              <a:t> ,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maximumPopulation</a:t>
            </a:r>
            <a:r>
              <a:rPr lang="en-US" sz="1200" b="1" dirty="0" smtClean="0">
                <a:latin typeface="Courier New" pitchFamily="49" charset="0"/>
                <a:cs typeface="Courier New" pitchFamily="49" charset="0"/>
              </a:rPr>
              <a:t> , 0, 255);</a:t>
            </a:r>
          </a:p>
          <a:p>
            <a:r>
              <a:rPr lang="en-US" sz="1200" b="1" dirty="0" smtClean="0">
                <a:latin typeface="Courier New" pitchFamily="49" charset="0"/>
                <a:cs typeface="Courier New" pitchFamily="49" charset="0"/>
              </a:rPr>
              <a:t>      fill(255 - </a:t>
            </a:r>
            <a:r>
              <a:rPr lang="en-US" sz="1200" b="1" dirty="0" err="1" smtClean="0">
                <a:latin typeface="Courier New" pitchFamily="49" charset="0"/>
                <a:cs typeface="Courier New" pitchFamily="49" charset="0"/>
              </a:rPr>
              <a:t>intensityValue</a:t>
            </a:r>
            <a:r>
              <a:rPr lang="en-US" sz="1200" b="1" dirty="0" smtClean="0">
                <a:latin typeface="Courier New" pitchFamily="49" charset="0"/>
                <a:cs typeface="Courier New" pitchFamily="49" charset="0"/>
              </a:rPr>
              <a:t>, 255 - </a:t>
            </a:r>
            <a:r>
              <a:rPr lang="en-US" sz="1200" b="1" dirty="0" err="1" smtClean="0">
                <a:latin typeface="Courier New" pitchFamily="49" charset="0"/>
                <a:cs typeface="Courier New" pitchFamily="49" charset="0"/>
              </a:rPr>
              <a:t>intensityValue</a:t>
            </a:r>
            <a:r>
              <a:rPr lang="en-US" sz="1200" b="1" dirty="0" smtClean="0">
                <a:latin typeface="Courier New" pitchFamily="49" charset="0"/>
                <a:cs typeface="Courier New" pitchFamily="49" charset="0"/>
              </a:rPr>
              <a:t>, 255);</a:t>
            </a:r>
          </a:p>
          <a:p>
            <a:r>
              <a:rPr lang="en-US" sz="1200" b="1" dirty="0" smtClean="0">
                <a:latin typeface="Courier New" pitchFamily="49" charset="0"/>
                <a:cs typeface="Courier New" pitchFamily="49" charset="0"/>
              </a:rPr>
              <a:t>      //fill(random(255), random(255), random(255));</a:t>
            </a:r>
          </a:p>
          <a:p>
            <a:r>
              <a:rPr lang="en-US" sz="1200" b="1" dirty="0" smtClean="0">
                <a:latin typeface="Courier New" pitchFamily="49" charset="0"/>
                <a:cs typeface="Courier New" pitchFamily="49" charset="0"/>
              </a:rPr>
              <a:t>      shape(country);</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a:t>
            </a: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void </a:t>
            </a:r>
            <a:r>
              <a:rPr lang="en-US" sz="1200" b="1" dirty="0" err="1" smtClean="0">
                <a:latin typeface="Courier New" pitchFamily="49" charset="0"/>
                <a:cs typeface="Courier New" pitchFamily="49" charset="0"/>
              </a:rPr>
              <a:t>loadPopulationData</a:t>
            </a:r>
            <a:r>
              <a:rPr lang="en-US" sz="1200" b="1" dirty="0" smtClean="0">
                <a:latin typeface="Courier New" pitchFamily="49" charset="0"/>
                <a:cs typeface="Courier New" pitchFamily="49" charset="0"/>
              </a:rPr>
              <a:t>(String filename) {</a:t>
            </a:r>
          </a:p>
          <a:p>
            <a:r>
              <a:rPr lang="en-US" sz="1200" b="1" dirty="0" smtClean="0">
                <a:latin typeface="Courier New" pitchFamily="49" charset="0"/>
                <a:cs typeface="Courier New" pitchFamily="49" charset="0"/>
              </a:rPr>
              <a:t>  String[] </a:t>
            </a:r>
            <a:r>
              <a:rPr lang="en-US" sz="1200" b="1" dirty="0" err="1" smtClean="0">
                <a:latin typeface="Courier New" pitchFamily="49" charset="0"/>
                <a:cs typeface="Courier New" pitchFamily="49" charset="0"/>
              </a:rPr>
              <a:t>aLine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populationLines</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loadStrings</a:t>
            </a:r>
            <a:r>
              <a:rPr lang="en-US" sz="1200" b="1" dirty="0" smtClean="0">
                <a:latin typeface="Courier New" pitchFamily="49" charset="0"/>
                <a:cs typeface="Courier New" pitchFamily="49" charset="0"/>
              </a:rPr>
              <a:t>(filename);</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populationCountries</a:t>
            </a:r>
            <a:r>
              <a:rPr lang="en-US" sz="1200" b="1" dirty="0" smtClean="0">
                <a:latin typeface="Courier New" pitchFamily="49" charset="0"/>
                <a:cs typeface="Courier New" pitchFamily="49" charset="0"/>
              </a:rPr>
              <a:t> = new String[</a:t>
            </a:r>
            <a:r>
              <a:rPr lang="en-US" sz="1200" b="1" dirty="0" err="1" smtClean="0">
                <a:latin typeface="Courier New" pitchFamily="49" charset="0"/>
                <a:cs typeface="Courier New" pitchFamily="49" charset="0"/>
              </a:rPr>
              <a:t>populationLines.length</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populationValues</a:t>
            </a:r>
            <a:r>
              <a:rPr lang="en-US" sz="1200" b="1" dirty="0" smtClean="0">
                <a:latin typeface="Courier New" pitchFamily="49" charset="0"/>
                <a:cs typeface="Courier New" pitchFamily="49" charset="0"/>
              </a:rPr>
              <a:t> = new float[</a:t>
            </a:r>
            <a:r>
              <a:rPr lang="en-US" sz="1200" b="1" dirty="0" err="1" smtClean="0">
                <a:latin typeface="Courier New" pitchFamily="49" charset="0"/>
                <a:cs typeface="Courier New" pitchFamily="49" charset="0"/>
              </a:rPr>
              <a:t>populationLines.length</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maximumPopulation</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Integer.MIN_VALUE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minimumPopulation</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Integer.MAX_VALUE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a:t>
            </a:r>
            <a:r>
              <a:rPr lang="en-US" sz="1200" b="1" dirty="0" err="1" smtClean="0">
                <a:latin typeface="Courier New" pitchFamily="49" charset="0"/>
                <a:cs typeface="Courier New" pitchFamily="49" charset="0"/>
              </a:rPr>
              <a:t>populationLines.length</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aLine</a:t>
            </a:r>
            <a:r>
              <a:rPr lang="en-US" sz="1200" b="1" dirty="0" smtClean="0">
                <a:latin typeface="Courier New" pitchFamily="49" charset="0"/>
                <a:cs typeface="Courier New" pitchFamily="49" charset="0"/>
              </a:rPr>
              <a:t> = split(</a:t>
            </a:r>
            <a:r>
              <a:rPr lang="en-US" sz="1200" b="1" dirty="0" err="1" smtClean="0">
                <a:latin typeface="Courier New" pitchFamily="49" charset="0"/>
                <a:cs typeface="Courier New" pitchFamily="49" charset="0"/>
              </a:rPr>
              <a:t>populationLines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populationCountries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aLine</a:t>
            </a:r>
            <a:r>
              <a:rPr lang="en-US" sz="1200" b="1" dirty="0" smtClean="0">
                <a:latin typeface="Courier New" pitchFamily="49" charset="0"/>
                <a:cs typeface="Courier New" pitchFamily="49" charset="0"/>
              </a:rPr>
              <a:t>[0];</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populationValues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float(</a:t>
            </a:r>
            <a:r>
              <a:rPr lang="en-US" sz="1200" b="1" dirty="0" err="1" smtClean="0">
                <a:latin typeface="Courier New" pitchFamily="49" charset="0"/>
                <a:cs typeface="Courier New" pitchFamily="49" charset="0"/>
              </a:rPr>
              <a:t>aLine</a:t>
            </a:r>
            <a:r>
              <a:rPr lang="en-US" sz="1200" b="1" dirty="0" smtClean="0">
                <a:latin typeface="Courier New" pitchFamily="49" charset="0"/>
                <a:cs typeface="Courier New" pitchFamily="49" charset="0"/>
              </a:rPr>
              <a:t>[1]);</a:t>
            </a:r>
          </a:p>
          <a:p>
            <a:r>
              <a:rPr lang="en-US" sz="1200" b="1" dirty="0" smtClean="0">
                <a:latin typeface="Courier New" pitchFamily="49" charset="0"/>
                <a:cs typeface="Courier New" pitchFamily="49" charset="0"/>
              </a:rPr>
              <a:t>    if (</a:t>
            </a:r>
            <a:r>
              <a:rPr lang="en-US" sz="1200" b="1" dirty="0" err="1" smtClean="0">
                <a:latin typeface="Courier New" pitchFamily="49" charset="0"/>
                <a:cs typeface="Courier New" pitchFamily="49" charset="0"/>
              </a:rPr>
              <a:t>populationValues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&gt; </a:t>
            </a:r>
            <a:r>
              <a:rPr lang="en-US" sz="1200" b="1" dirty="0" err="1" smtClean="0">
                <a:latin typeface="Courier New" pitchFamily="49" charset="0"/>
                <a:cs typeface="Courier New" pitchFamily="49" charset="0"/>
              </a:rPr>
              <a:t>maximumPopulation</a:t>
            </a:r>
            <a:r>
              <a:rPr lang="en-US" sz="1200" b="1" dirty="0" smtClean="0">
                <a:latin typeface="Courier New" pitchFamily="49" charset="0"/>
                <a:cs typeface="Courier New" pitchFamily="49" charset="0"/>
              </a:rPr>
              <a:t> )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maximumPopulation</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populationValues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if (</a:t>
            </a:r>
            <a:r>
              <a:rPr lang="en-US" sz="1200" b="1" dirty="0" err="1" smtClean="0">
                <a:latin typeface="Courier New" pitchFamily="49" charset="0"/>
                <a:cs typeface="Courier New" pitchFamily="49" charset="0"/>
              </a:rPr>
              <a:t>populationValues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a:t>
            </a:r>
            <a:r>
              <a:rPr lang="en-US" sz="1200" b="1" dirty="0" err="1" smtClean="0">
                <a:latin typeface="Courier New" pitchFamily="49" charset="0"/>
                <a:cs typeface="Courier New" pitchFamily="49" charset="0"/>
              </a:rPr>
              <a:t>minimumPopulation</a:t>
            </a:r>
            <a:r>
              <a:rPr lang="en-US" sz="1200" b="1" dirty="0" smtClean="0">
                <a:latin typeface="Courier New" pitchFamily="49" charset="0"/>
                <a:cs typeface="Courier New" pitchFamily="49" charset="0"/>
              </a:rPr>
              <a:t> )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minimumPopulation</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populationValues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AFA2C9A-4148-42D0-B5EE-45753C2AC574}" type="slidenum">
              <a:rPr lang="en-US" smtClean="0"/>
              <a:pPr/>
              <a:t>26</a:t>
            </a:fld>
            <a:endParaRPr lang="en-US"/>
          </a:p>
        </p:txBody>
      </p:sp>
      <p:pic>
        <p:nvPicPr>
          <p:cNvPr id="3" name="Picture 2" descr="world.tif"/>
          <p:cNvPicPr>
            <a:picLocks noChangeAspect="1"/>
          </p:cNvPicPr>
          <p:nvPr/>
        </p:nvPicPr>
        <p:blipFill>
          <a:blip r:embed="rId3" cstate="print"/>
          <a:stretch>
            <a:fillRect/>
          </a:stretch>
        </p:blipFill>
        <p:spPr>
          <a:xfrm>
            <a:off x="1374987" y="1031240"/>
            <a:ext cx="6394026" cy="479552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27</a:t>
            </a:fld>
            <a:endParaRPr lang="en-US"/>
          </a:p>
        </p:txBody>
      </p:sp>
      <p:sp>
        <p:nvSpPr>
          <p:cNvPr id="241666" name="Rectangle 2"/>
          <p:cNvSpPr>
            <a:spLocks noGrp="1" noChangeArrowheads="1"/>
          </p:cNvSpPr>
          <p:nvPr>
            <p:ph type="title"/>
          </p:nvPr>
        </p:nvSpPr>
        <p:spPr/>
        <p:txBody>
          <a:bodyPr/>
          <a:lstStyle/>
          <a:p>
            <a:r>
              <a:rPr lang="en-US" dirty="0" smtClean="0"/>
              <a:t>Iteration 5</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AFA2C9A-4148-42D0-B5EE-45753C2AC574}" type="slidenum">
              <a:rPr lang="en-US" smtClean="0"/>
              <a:pPr/>
              <a:t>28</a:t>
            </a:fld>
            <a:endParaRPr lang="en-US"/>
          </a:p>
        </p:txBody>
      </p:sp>
      <p:pic>
        <p:nvPicPr>
          <p:cNvPr id="3" name="Picture 2" descr="world.tif"/>
          <p:cNvPicPr>
            <a:picLocks noChangeAspect="1"/>
          </p:cNvPicPr>
          <p:nvPr/>
        </p:nvPicPr>
        <p:blipFill>
          <a:blip r:embed="rId3" cstate="print"/>
          <a:stretch>
            <a:fillRect/>
          </a:stretch>
        </p:blipFill>
        <p:spPr>
          <a:xfrm>
            <a:off x="0" y="1031240"/>
            <a:ext cx="9144000" cy="479552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29</a:t>
            </a:fld>
            <a:endParaRPr lang="en-US"/>
          </a:p>
        </p:txBody>
      </p:sp>
      <p:grpSp>
        <p:nvGrpSpPr>
          <p:cNvPr id="2" name="Group 3"/>
          <p:cNvGrpSpPr/>
          <p:nvPr/>
        </p:nvGrpSpPr>
        <p:grpSpPr>
          <a:xfrm>
            <a:off x="8668126" y="478277"/>
            <a:ext cx="436418" cy="1104559"/>
            <a:chOff x="8534400" y="928256"/>
            <a:chExt cx="436418" cy="1104559"/>
          </a:xfrm>
        </p:grpSpPr>
        <p:sp>
          <p:nvSpPr>
            <p:cNvPr id="6" name="TextBox 5"/>
            <p:cNvSpPr txBox="1"/>
            <p:nvPr/>
          </p:nvSpPr>
          <p:spPr>
            <a:xfrm rot="16200000">
              <a:off x="8260333" y="1378629"/>
              <a:ext cx="1000595" cy="307777"/>
            </a:xfrm>
            <a:prstGeom prst="rect">
              <a:avLst/>
            </a:prstGeom>
            <a:noFill/>
          </p:spPr>
          <p:txBody>
            <a:bodyPr wrap="none" rtlCol="0">
              <a:spAutoFit/>
            </a:bodyPr>
            <a:lstStyle/>
            <a:p>
              <a:r>
                <a:rPr lang="en-US" sz="1400" dirty="0" smtClean="0">
                  <a:solidFill>
                    <a:schemeClr val="accent1">
                      <a:lumMod val="75000"/>
                    </a:schemeClr>
                  </a:solidFill>
                </a:rPr>
                <a:t>Continued</a:t>
              </a:r>
              <a:endParaRPr lang="en-US" sz="1400" dirty="0">
                <a:solidFill>
                  <a:schemeClr val="accent1">
                    <a:lumMod val="75000"/>
                  </a:schemeClr>
                </a:solidFill>
              </a:endParaRPr>
            </a:p>
          </p:txBody>
        </p:sp>
        <p:sp>
          <p:nvSpPr>
            <p:cNvPr id="7" name="Down Arrow 6"/>
            <p:cNvSpPr/>
            <p:nvPr/>
          </p:nvSpPr>
          <p:spPr bwMode="auto">
            <a:xfrm rot="10800000">
              <a:off x="8534400" y="928256"/>
              <a:ext cx="436418" cy="1039091"/>
            </a:xfrm>
            <a:prstGeom prst="downArrow">
              <a:avLst/>
            </a:prstGeom>
            <a:solidFill>
              <a:schemeClr val="accent1">
                <a:lumMod val="60000"/>
                <a:lumOff val="40000"/>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8" name="Rectangle 7"/>
          <p:cNvSpPr/>
          <p:nvPr/>
        </p:nvSpPr>
        <p:spPr>
          <a:xfrm rot="16200000">
            <a:off x="878502" y="-797897"/>
            <a:ext cx="6757095" cy="8402300"/>
          </a:xfrm>
          <a:prstGeom prst="rect">
            <a:avLst/>
          </a:prstGeom>
        </p:spPr>
        <p:txBody>
          <a:bodyPr wrap="square">
            <a:spAutoFit/>
          </a:bodyPr>
          <a:lstStyle/>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expectancyMap</a:t>
            </a:r>
            <a:r>
              <a:rPr lang="en-US" sz="1200" b="1" dirty="0" smtClean="0">
                <a:latin typeface="Courier New" pitchFamily="49" charset="0"/>
                <a:cs typeface="Courier New" pitchFamily="49" charset="0"/>
              </a:rPr>
              <a:t> displays the world with color based on average </a:t>
            </a:r>
          </a:p>
          <a:p>
            <a:r>
              <a:rPr lang="en-US" sz="1200" b="1" dirty="0" smtClean="0">
                <a:latin typeface="Courier New" pitchFamily="49" charset="0"/>
                <a:cs typeface="Courier New" pitchFamily="49" charset="0"/>
              </a:rPr>
              <a:t> * life-expectancy data from </a:t>
            </a:r>
            <a:r>
              <a:rPr lang="en-US" sz="1200" b="1" dirty="0" err="1" smtClean="0">
                <a:latin typeface="Courier New" pitchFamily="49" charset="0"/>
                <a:cs typeface="Courier New" pitchFamily="49" charset="0"/>
              </a:rPr>
              <a:t>GapMinder</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 data: </a:t>
            </a:r>
          </a:p>
          <a:p>
            <a:r>
              <a:rPr lang="en-US" sz="1200" b="1" dirty="0" smtClean="0">
                <a:latin typeface="Courier New" pitchFamily="49" charset="0"/>
                <a:cs typeface="Courier New" pitchFamily="49" charset="0"/>
              </a:rPr>
              <a:t> *    http://www.gapminder.org/gapminder-world/documentation/</a:t>
            </a:r>
          </a:p>
          <a:p>
            <a:r>
              <a:rPr lang="en-US" sz="1200" b="1" dirty="0" smtClean="0">
                <a:latin typeface="Courier New" pitchFamily="49" charset="0"/>
                <a:cs typeface="Courier New" pitchFamily="49" charset="0"/>
              </a:rPr>
              <a:t> * world image: </a:t>
            </a:r>
          </a:p>
          <a:p>
            <a:r>
              <a:rPr lang="en-US" sz="1200" b="1" dirty="0" smtClean="0">
                <a:latin typeface="Courier New" pitchFamily="49" charset="0"/>
                <a:cs typeface="Courier New" pitchFamily="49" charset="0"/>
              </a:rPr>
              <a:t> *    http://commons.wikimedia.org/wiki/File:BlankMap-World6.svg</a:t>
            </a:r>
          </a:p>
          <a:p>
            <a:r>
              <a:rPr lang="en-US" sz="1200" b="1" dirty="0" smtClean="0">
                <a:latin typeface="Courier New" pitchFamily="49" charset="0"/>
                <a:cs typeface="Courier New" pitchFamily="49" charset="0"/>
              </a:rPr>
              <a:t> * country codes: </a:t>
            </a:r>
          </a:p>
          <a:p>
            <a:r>
              <a:rPr lang="en-US" sz="1200" b="1" dirty="0" smtClean="0">
                <a:latin typeface="Courier New" pitchFamily="49" charset="0"/>
                <a:cs typeface="Courier New" pitchFamily="49" charset="0"/>
              </a:rPr>
              <a:t> *    see http://www.iso.org/iso/iso_3166_code_lists</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 @author: </a:t>
            </a:r>
            <a:r>
              <a:rPr lang="en-US" sz="1200" b="1" dirty="0" err="1" smtClean="0">
                <a:latin typeface="Courier New" pitchFamily="49" charset="0"/>
                <a:cs typeface="Courier New" pitchFamily="49" charset="0"/>
              </a:rPr>
              <a:t>kvlinden</a:t>
            </a:r>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 @version 19july2009</a:t>
            </a:r>
          </a:p>
          <a:p>
            <a:r>
              <a:rPr lang="en-US" sz="1200" b="1" dirty="0" smtClean="0">
                <a:latin typeface="Courier New" pitchFamily="49" charset="0"/>
                <a:cs typeface="Courier New" pitchFamily="49" charset="0"/>
              </a:rPr>
              <a:t> */</a:t>
            </a:r>
          </a:p>
          <a:p>
            <a:endParaRPr lang="en-US" sz="1200" b="1" dirty="0" smtClean="0">
              <a:latin typeface="Courier New" pitchFamily="49" charset="0"/>
              <a:cs typeface="Courier New" pitchFamily="49" charset="0"/>
            </a:endParaRPr>
          </a:p>
          <a:p>
            <a:r>
              <a:rPr lang="en-US" sz="1200" b="1" dirty="0" err="1" smtClean="0">
                <a:latin typeface="Courier New" pitchFamily="49" charset="0"/>
                <a:cs typeface="Courier New" pitchFamily="49" charset="0"/>
              </a:rPr>
              <a:t>PShape</a:t>
            </a:r>
            <a:r>
              <a:rPr lang="en-US" sz="1200" b="1" dirty="0" smtClean="0">
                <a:latin typeface="Courier New" pitchFamily="49" charset="0"/>
                <a:cs typeface="Courier New" pitchFamily="49" charset="0"/>
              </a:rPr>
              <a:t> world, country;</a:t>
            </a:r>
          </a:p>
          <a:p>
            <a:r>
              <a:rPr lang="en-US" sz="1200" b="1" dirty="0" smtClean="0">
                <a:latin typeface="Courier New" pitchFamily="49" charset="0"/>
                <a:cs typeface="Courier New" pitchFamily="49" charset="0"/>
              </a:rPr>
              <a:t>String[] </a:t>
            </a:r>
            <a:r>
              <a:rPr lang="en-US" sz="1200" b="1" dirty="0" err="1" smtClean="0">
                <a:latin typeface="Courier New" pitchFamily="49" charset="0"/>
                <a:cs typeface="Courier New" pitchFamily="49" charset="0"/>
              </a:rPr>
              <a:t>expectancyLines</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expectancyCountries</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float[] </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float </a:t>
            </a:r>
            <a:r>
              <a:rPr lang="en-US" sz="1200" b="1" dirty="0" err="1" smtClean="0">
                <a:latin typeface="Courier New" pitchFamily="49" charset="0"/>
                <a:cs typeface="Courier New" pitchFamily="49" charset="0"/>
              </a:rPr>
              <a:t>maximumExpectancy</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minimumExpectancy</a:t>
            </a:r>
            <a:r>
              <a:rPr lang="en-US" sz="1200" b="1" dirty="0" smtClean="0">
                <a:latin typeface="Courier New" pitchFamily="49" charset="0"/>
                <a:cs typeface="Courier New" pitchFamily="49" charset="0"/>
              </a:rPr>
              <a:t>;</a:t>
            </a: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void setup() {</a:t>
            </a:r>
          </a:p>
          <a:p>
            <a:r>
              <a:rPr lang="en-US" sz="1200" b="1" dirty="0" smtClean="0">
                <a:latin typeface="Courier New" pitchFamily="49" charset="0"/>
                <a:cs typeface="Courier New" pitchFamily="49" charset="0"/>
              </a:rPr>
              <a:t>  size(1125, 590);</a:t>
            </a:r>
          </a:p>
          <a:p>
            <a:r>
              <a:rPr lang="en-US" sz="1200" b="1" dirty="0" smtClean="0">
                <a:latin typeface="Courier New" pitchFamily="49" charset="0"/>
                <a:cs typeface="Courier New" pitchFamily="49" charset="0"/>
              </a:rPr>
              <a:t>  world = </a:t>
            </a:r>
            <a:r>
              <a:rPr lang="en-US" sz="1200" b="1" dirty="0" err="1" smtClean="0">
                <a:latin typeface="Courier New" pitchFamily="49" charset="0"/>
                <a:cs typeface="Courier New" pitchFamily="49" charset="0"/>
              </a:rPr>
              <a:t>loadShape</a:t>
            </a:r>
            <a:r>
              <a:rPr lang="en-US" sz="1200" b="1" dirty="0" smtClean="0">
                <a:latin typeface="Courier New" pitchFamily="49" charset="0"/>
                <a:cs typeface="Courier New" pitchFamily="49" charset="0"/>
              </a:rPr>
              <a:t>("BlankMap-World6-small.svg");</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world.disableStyle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loadExpectancyData</a:t>
            </a:r>
            <a:r>
              <a:rPr lang="en-US" sz="1200" b="1" dirty="0" smtClean="0">
                <a:latin typeface="Courier New" pitchFamily="49" charset="0"/>
                <a:cs typeface="Courier New" pitchFamily="49" charset="0"/>
              </a:rPr>
              <a:t>("expectancyISO.txt");</a:t>
            </a:r>
          </a:p>
          <a:p>
            <a:r>
              <a:rPr lang="en-US" sz="1200" b="1" dirty="0" smtClean="0">
                <a:latin typeface="Courier New" pitchFamily="49" charset="0"/>
                <a:cs typeface="Courier New" pitchFamily="49" charset="0"/>
              </a:rPr>
              <a:t>  smooth();</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noLoop</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a:t>
            </a: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void draw() {</a:t>
            </a:r>
          </a:p>
          <a:p>
            <a:r>
              <a:rPr lang="en-US" sz="1200" b="1" dirty="0" smtClean="0">
                <a:latin typeface="Courier New" pitchFamily="49" charset="0"/>
                <a:cs typeface="Courier New" pitchFamily="49" charset="0"/>
              </a:rPr>
              <a:t>  background(255);</a:t>
            </a:r>
          </a:p>
          <a:p>
            <a:r>
              <a:rPr lang="en-US" sz="1200" b="1" dirty="0" smtClean="0">
                <a:latin typeface="Courier New" pitchFamily="49" charset="0"/>
                <a:cs typeface="Courier New" pitchFamily="49" charset="0"/>
              </a:rPr>
              <a:t>  shape(world);</a:t>
            </a:r>
          </a:p>
          <a:p>
            <a:r>
              <a:rPr lang="en-US" sz="1200" b="1" dirty="0" smtClean="0">
                <a:latin typeface="Courier New" pitchFamily="49" charset="0"/>
                <a:cs typeface="Courier New" pitchFamily="49" charset="0"/>
              </a:rPr>
              <a:t>  float </a:t>
            </a:r>
            <a:r>
              <a:rPr lang="en-US" sz="1200" b="1" dirty="0" err="1" smtClean="0">
                <a:latin typeface="Courier New" pitchFamily="49" charset="0"/>
                <a:cs typeface="Courier New" pitchFamily="49" charset="0"/>
              </a:rPr>
              <a:t>intensityValue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a:t>
            </a:r>
            <a:r>
              <a:rPr lang="en-US" sz="1200" b="1" dirty="0" err="1" smtClean="0">
                <a:latin typeface="Courier New" pitchFamily="49" charset="0"/>
                <a:cs typeface="Courier New" pitchFamily="49" charset="0"/>
              </a:rPr>
              <a:t>expectancyCountries.length</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country = </a:t>
            </a:r>
            <a:r>
              <a:rPr lang="en-US" sz="1200" b="1" dirty="0" err="1" smtClean="0">
                <a:latin typeface="Courier New" pitchFamily="49" charset="0"/>
                <a:cs typeface="Courier New" pitchFamily="49" charset="0"/>
              </a:rPr>
              <a:t>world.getChild</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expectancyCountries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toLowerCase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if (country != null)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country.disableStyle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intensityValue</a:t>
            </a:r>
            <a:r>
              <a:rPr lang="en-US" sz="1200" b="1" dirty="0" smtClean="0">
                <a:latin typeface="Courier New" pitchFamily="49" charset="0"/>
                <a:cs typeface="Courier New" pitchFamily="49" charset="0"/>
              </a:rPr>
              <a:t> = map(</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minimumExpectancy</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maximumExpectancy</a:t>
            </a:r>
            <a:r>
              <a:rPr lang="en-US" sz="1200" b="1" dirty="0" smtClean="0">
                <a:latin typeface="Courier New" pitchFamily="49" charset="0"/>
                <a:cs typeface="Courier New" pitchFamily="49" charset="0"/>
              </a:rPr>
              <a:t>, 0, 255);</a:t>
            </a:r>
          </a:p>
          <a:p>
            <a:r>
              <a:rPr lang="en-US" sz="1200" b="1" dirty="0" smtClean="0">
                <a:latin typeface="Courier New" pitchFamily="49" charset="0"/>
                <a:cs typeface="Courier New" pitchFamily="49" charset="0"/>
              </a:rPr>
              <a:t>      fill(255 - </a:t>
            </a:r>
            <a:r>
              <a:rPr lang="en-US" sz="1200" b="1" dirty="0" err="1" smtClean="0">
                <a:latin typeface="Courier New" pitchFamily="49" charset="0"/>
                <a:cs typeface="Courier New" pitchFamily="49" charset="0"/>
              </a:rPr>
              <a:t>intensityValue</a:t>
            </a:r>
            <a:r>
              <a:rPr lang="en-US" sz="1200" b="1" dirty="0" smtClean="0">
                <a:latin typeface="Courier New" pitchFamily="49" charset="0"/>
                <a:cs typeface="Courier New" pitchFamily="49" charset="0"/>
              </a:rPr>
              <a:t>, 255 - </a:t>
            </a:r>
            <a:r>
              <a:rPr lang="en-US" sz="1200" b="1" dirty="0" err="1" smtClean="0">
                <a:latin typeface="Courier New" pitchFamily="49" charset="0"/>
                <a:cs typeface="Courier New" pitchFamily="49" charset="0"/>
              </a:rPr>
              <a:t>intensityValue</a:t>
            </a:r>
            <a:r>
              <a:rPr lang="en-US" sz="1200" b="1" dirty="0" smtClean="0">
                <a:latin typeface="Courier New" pitchFamily="49" charset="0"/>
                <a:cs typeface="Courier New" pitchFamily="49" charset="0"/>
              </a:rPr>
              <a:t>, 255);</a:t>
            </a:r>
          </a:p>
          <a:p>
            <a:r>
              <a:rPr lang="en-US" sz="1200" b="1" dirty="0" smtClean="0">
                <a:latin typeface="Courier New" pitchFamily="49" charset="0"/>
                <a:cs typeface="Courier New" pitchFamily="49" charset="0"/>
              </a:rPr>
              <a:t>      shape(country);</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a:t>
            </a:r>
          </a:p>
          <a:p>
            <a:endParaRPr lang="en-US" sz="1200" b="1" dirty="0" smtClean="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centralAmerica.png"/>
          <p:cNvPicPr>
            <a:picLocks noChangeAspect="1"/>
          </p:cNvPicPr>
          <p:nvPr/>
        </p:nvPicPr>
        <p:blipFill>
          <a:blip r:embed="rId3" cstate="print"/>
          <a:stretch>
            <a:fillRect/>
          </a:stretch>
        </p:blipFill>
        <p:spPr>
          <a:xfrm>
            <a:off x="4267200" y="2743200"/>
            <a:ext cx="4876800" cy="3657600"/>
          </a:xfrm>
          <a:prstGeom prst="rect">
            <a:avLst/>
          </a:prstGeom>
        </p:spPr>
      </p:pic>
      <p:sp>
        <p:nvSpPr>
          <p:cNvPr id="7170" name="Slide Number Placeholder 3"/>
          <p:cNvSpPr>
            <a:spLocks noGrp="1"/>
          </p:cNvSpPr>
          <p:nvPr>
            <p:ph type="sldNum" sz="quarter" idx="10"/>
          </p:nvPr>
        </p:nvSpPr>
        <p:spPr/>
        <p:txBody>
          <a:bodyPr/>
          <a:lstStyle/>
          <a:p>
            <a:fld id="{9F54D835-630F-4BC5-B7E3-9AA23F19A0F9}" type="slidenum">
              <a:rPr lang="en-US" smtClean="0"/>
              <a:pPr/>
              <a:t>3</a:t>
            </a:fld>
            <a:endParaRPr lang="en-US" smtClean="0"/>
          </a:p>
        </p:txBody>
      </p:sp>
      <p:sp>
        <p:nvSpPr>
          <p:cNvPr id="7171" name="Rectangle 2"/>
          <p:cNvSpPr>
            <a:spLocks noGrp="1" noChangeArrowheads="1"/>
          </p:cNvSpPr>
          <p:nvPr>
            <p:ph type="title"/>
          </p:nvPr>
        </p:nvSpPr>
        <p:spPr/>
        <p:txBody>
          <a:bodyPr/>
          <a:lstStyle/>
          <a:p>
            <a:pPr eaLnBrk="1" hangingPunct="1"/>
            <a:r>
              <a:rPr lang="en-US" dirty="0" smtClean="0"/>
              <a:t>Example: Analysis (1)</a:t>
            </a:r>
          </a:p>
        </p:txBody>
      </p:sp>
      <p:sp>
        <p:nvSpPr>
          <p:cNvPr id="7172" name="Rectangle 3"/>
          <p:cNvSpPr>
            <a:spLocks noGrp="1" noChangeArrowheads="1"/>
          </p:cNvSpPr>
          <p:nvPr>
            <p:ph type="body" idx="1"/>
          </p:nvPr>
        </p:nvSpPr>
        <p:spPr>
          <a:xfrm>
            <a:off x="457200" y="1600200"/>
            <a:ext cx="8001000" cy="5029200"/>
          </a:xfrm>
        </p:spPr>
        <p:txBody>
          <a:bodyPr/>
          <a:lstStyle/>
          <a:p>
            <a:pPr eaLnBrk="1" hangingPunct="1">
              <a:lnSpc>
                <a:spcPct val="90000"/>
              </a:lnSpc>
            </a:pPr>
            <a:r>
              <a:rPr lang="en-US" dirty="0" smtClean="0">
                <a:latin typeface="Arial Unicode MS" pitchFamily="34" charset="-128"/>
              </a:rPr>
              <a:t>We’d like to present relative national population data for Central America.</a:t>
            </a:r>
          </a:p>
          <a:p>
            <a:pPr eaLnBrk="1" hangingPunct="1">
              <a:lnSpc>
                <a:spcPct val="90000"/>
              </a:lnSpc>
            </a:pPr>
            <a:r>
              <a:rPr lang="en-US" dirty="0" smtClean="0">
                <a:latin typeface="Arial Unicode MS" pitchFamily="34" charset="-128"/>
              </a:rPr>
              <a:t>We should see the                                      data elements                     geographically.</a:t>
            </a:r>
          </a:p>
          <a:p>
            <a:pPr>
              <a:lnSpc>
                <a:spcPct val="90000"/>
              </a:lnSpc>
            </a:pPr>
            <a:r>
              <a:rPr lang="en-US" dirty="0" smtClean="0">
                <a:latin typeface="Arial Unicode MS" pitchFamily="34" charset="-128"/>
              </a:rPr>
              <a:t>A sample image                                              is shown here.</a:t>
            </a:r>
          </a:p>
        </p:txBody>
      </p:sp>
      <p:sp>
        <p:nvSpPr>
          <p:cNvPr id="9" name="Text Box 8"/>
          <p:cNvSpPr txBox="1">
            <a:spLocks noChangeArrowheads="1"/>
          </p:cNvSpPr>
          <p:nvPr/>
        </p:nvSpPr>
        <p:spPr bwMode="auto">
          <a:xfrm>
            <a:off x="6858000" y="6477000"/>
            <a:ext cx="2286000" cy="246221"/>
          </a:xfrm>
          <a:prstGeom prst="rect">
            <a:avLst/>
          </a:prstGeom>
          <a:noFill/>
          <a:ln w="9525">
            <a:noFill/>
            <a:miter lim="800000"/>
            <a:headEnd/>
            <a:tailEnd/>
          </a:ln>
        </p:spPr>
        <p:txBody>
          <a:bodyPr wrap="square">
            <a:spAutoFit/>
          </a:bodyPr>
          <a:lstStyle/>
          <a:p>
            <a:pPr algn="r"/>
            <a:r>
              <a:rPr lang="en-US" sz="1000" dirty="0" smtClean="0">
                <a:latin typeface="Times New Roman" pitchFamily="18" charset="0"/>
              </a:rPr>
              <a:t>map from commons.wikimedia.org</a:t>
            </a:r>
            <a:endParaRPr lang="en-US" sz="1000" dirty="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30</a:t>
            </a:fld>
            <a:endParaRPr lang="en-US"/>
          </a:p>
        </p:txBody>
      </p:sp>
      <p:grpSp>
        <p:nvGrpSpPr>
          <p:cNvPr id="2" name="Group 3"/>
          <p:cNvGrpSpPr/>
          <p:nvPr/>
        </p:nvGrpSpPr>
        <p:grpSpPr>
          <a:xfrm>
            <a:off x="8668126" y="478277"/>
            <a:ext cx="436418" cy="1104559"/>
            <a:chOff x="8534400" y="928256"/>
            <a:chExt cx="436418" cy="1104559"/>
          </a:xfrm>
        </p:grpSpPr>
        <p:sp>
          <p:nvSpPr>
            <p:cNvPr id="6" name="TextBox 5"/>
            <p:cNvSpPr txBox="1"/>
            <p:nvPr/>
          </p:nvSpPr>
          <p:spPr>
            <a:xfrm rot="16200000">
              <a:off x="8260333" y="1378629"/>
              <a:ext cx="1000595" cy="307777"/>
            </a:xfrm>
            <a:prstGeom prst="rect">
              <a:avLst/>
            </a:prstGeom>
            <a:noFill/>
          </p:spPr>
          <p:txBody>
            <a:bodyPr wrap="none" rtlCol="0">
              <a:spAutoFit/>
            </a:bodyPr>
            <a:lstStyle/>
            <a:p>
              <a:r>
                <a:rPr lang="en-US" sz="1400" dirty="0" smtClean="0">
                  <a:solidFill>
                    <a:schemeClr val="accent1">
                      <a:lumMod val="75000"/>
                    </a:schemeClr>
                  </a:solidFill>
                </a:rPr>
                <a:t>Continued</a:t>
              </a:r>
              <a:endParaRPr lang="en-US" sz="1400" dirty="0">
                <a:solidFill>
                  <a:schemeClr val="accent1">
                    <a:lumMod val="75000"/>
                  </a:schemeClr>
                </a:solidFill>
              </a:endParaRPr>
            </a:p>
          </p:txBody>
        </p:sp>
        <p:sp>
          <p:nvSpPr>
            <p:cNvPr id="7" name="Down Arrow 6"/>
            <p:cNvSpPr/>
            <p:nvPr/>
          </p:nvSpPr>
          <p:spPr bwMode="auto">
            <a:xfrm rot="10800000">
              <a:off x="8534400" y="928256"/>
              <a:ext cx="436418" cy="1039091"/>
            </a:xfrm>
            <a:prstGeom prst="downArrow">
              <a:avLst/>
            </a:prstGeom>
            <a:solidFill>
              <a:schemeClr val="accent1">
                <a:lumMod val="60000"/>
                <a:lumOff val="40000"/>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8" name="Rectangle 7"/>
          <p:cNvSpPr/>
          <p:nvPr/>
        </p:nvSpPr>
        <p:spPr>
          <a:xfrm rot="16200000">
            <a:off x="-147846" y="1418094"/>
            <a:ext cx="6757095" cy="3970318"/>
          </a:xfrm>
          <a:prstGeom prst="rect">
            <a:avLst/>
          </a:prstGeom>
        </p:spPr>
        <p:txBody>
          <a:bodyPr wrap="square">
            <a:spAutoFit/>
          </a:bodyPr>
          <a:lstStyle/>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void </a:t>
            </a:r>
            <a:r>
              <a:rPr lang="en-US" sz="1200" b="1" dirty="0" err="1" smtClean="0">
                <a:latin typeface="Courier New" pitchFamily="49" charset="0"/>
                <a:cs typeface="Courier New" pitchFamily="49" charset="0"/>
              </a:rPr>
              <a:t>loadExpectancyData</a:t>
            </a:r>
            <a:r>
              <a:rPr lang="en-US" sz="1200" b="1" dirty="0" smtClean="0">
                <a:latin typeface="Courier New" pitchFamily="49" charset="0"/>
                <a:cs typeface="Courier New" pitchFamily="49" charset="0"/>
              </a:rPr>
              <a:t>(String filename) {</a:t>
            </a:r>
          </a:p>
          <a:p>
            <a:r>
              <a:rPr lang="en-US" sz="1200" b="1" dirty="0" smtClean="0">
                <a:latin typeface="Courier New" pitchFamily="49" charset="0"/>
                <a:cs typeface="Courier New" pitchFamily="49" charset="0"/>
              </a:rPr>
              <a:t>  String[] </a:t>
            </a:r>
            <a:r>
              <a:rPr lang="en-US" sz="1200" b="1" dirty="0" err="1" smtClean="0">
                <a:latin typeface="Courier New" pitchFamily="49" charset="0"/>
                <a:cs typeface="Courier New" pitchFamily="49" charset="0"/>
              </a:rPr>
              <a:t>aLine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expectancyLines</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loadStrings</a:t>
            </a:r>
            <a:r>
              <a:rPr lang="en-US" sz="1200" b="1" dirty="0" smtClean="0">
                <a:latin typeface="Courier New" pitchFamily="49" charset="0"/>
                <a:cs typeface="Courier New" pitchFamily="49" charset="0"/>
              </a:rPr>
              <a:t>(filename);</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expectancyCountries</a:t>
            </a:r>
            <a:r>
              <a:rPr lang="en-US" sz="1200" b="1" dirty="0" smtClean="0">
                <a:latin typeface="Courier New" pitchFamily="49" charset="0"/>
                <a:cs typeface="Courier New" pitchFamily="49" charset="0"/>
              </a:rPr>
              <a:t> = new String[</a:t>
            </a:r>
            <a:r>
              <a:rPr lang="en-US" sz="1200" b="1" dirty="0" err="1" smtClean="0">
                <a:latin typeface="Courier New" pitchFamily="49" charset="0"/>
                <a:cs typeface="Courier New" pitchFamily="49" charset="0"/>
              </a:rPr>
              <a:t>expectancyLines.length</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 = new float[</a:t>
            </a:r>
            <a:r>
              <a:rPr lang="en-US" sz="1200" b="1" dirty="0" err="1" smtClean="0">
                <a:latin typeface="Courier New" pitchFamily="49" charset="0"/>
                <a:cs typeface="Courier New" pitchFamily="49" charset="0"/>
              </a:rPr>
              <a:t>expectancyLines.length</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maximumExpectancy</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Integer.MIN_VALUE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minimumExpectancy</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Integer.MAX_VALUE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a:t>
            </a:r>
            <a:r>
              <a:rPr lang="en-US" sz="1200" b="1" dirty="0" err="1" smtClean="0">
                <a:latin typeface="Courier New" pitchFamily="49" charset="0"/>
                <a:cs typeface="Courier New" pitchFamily="49" charset="0"/>
              </a:rPr>
              <a:t>expectancyLines.length</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aLine</a:t>
            </a:r>
            <a:r>
              <a:rPr lang="en-US" sz="1200" b="1" dirty="0" smtClean="0">
                <a:latin typeface="Courier New" pitchFamily="49" charset="0"/>
                <a:cs typeface="Courier New" pitchFamily="49" charset="0"/>
              </a:rPr>
              <a:t> = split(</a:t>
            </a:r>
            <a:r>
              <a:rPr lang="en-US" sz="1200" b="1" dirty="0" err="1" smtClean="0">
                <a:latin typeface="Courier New" pitchFamily="49" charset="0"/>
                <a:cs typeface="Courier New" pitchFamily="49" charset="0"/>
              </a:rPr>
              <a:t>expectancyLines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expectancyCountries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aLine</a:t>
            </a:r>
            <a:r>
              <a:rPr lang="en-US" sz="1200" b="1" dirty="0" smtClean="0">
                <a:latin typeface="Courier New" pitchFamily="49" charset="0"/>
                <a:cs typeface="Courier New" pitchFamily="49" charset="0"/>
              </a:rPr>
              <a:t>[0];</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float(</a:t>
            </a:r>
            <a:r>
              <a:rPr lang="en-US" sz="1200" b="1" dirty="0" err="1" smtClean="0">
                <a:latin typeface="Courier New" pitchFamily="49" charset="0"/>
                <a:cs typeface="Courier New" pitchFamily="49" charset="0"/>
              </a:rPr>
              <a:t>aLine</a:t>
            </a:r>
            <a:r>
              <a:rPr lang="en-US" sz="1200" b="1" dirty="0" smtClean="0">
                <a:latin typeface="Courier New" pitchFamily="49" charset="0"/>
                <a:cs typeface="Courier New" pitchFamily="49" charset="0"/>
              </a:rPr>
              <a:t>[1]);</a:t>
            </a:r>
          </a:p>
          <a:p>
            <a:r>
              <a:rPr lang="en-US" sz="1200" b="1" dirty="0" smtClean="0">
                <a:latin typeface="Courier New" pitchFamily="49" charset="0"/>
                <a:cs typeface="Courier New" pitchFamily="49" charset="0"/>
              </a:rPr>
              <a:t>    if (</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&gt; </a:t>
            </a:r>
            <a:r>
              <a:rPr lang="en-US" sz="1200" b="1" dirty="0" err="1" smtClean="0">
                <a:latin typeface="Courier New" pitchFamily="49" charset="0"/>
                <a:cs typeface="Courier New" pitchFamily="49" charset="0"/>
              </a:rPr>
              <a:t>maximumExpectancy</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maximumExpectancy</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if (</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a:t>
            </a:r>
            <a:r>
              <a:rPr lang="en-US" sz="1200" b="1" dirty="0" err="1" smtClean="0">
                <a:latin typeface="Courier New" pitchFamily="49" charset="0"/>
                <a:cs typeface="Courier New" pitchFamily="49" charset="0"/>
              </a:rPr>
              <a:t>minimumExpectancy</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minimumExpectancy</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println</a:t>
            </a:r>
            <a:r>
              <a:rPr lang="en-US" sz="1200" b="1" dirty="0" smtClean="0">
                <a:latin typeface="Courier New" pitchFamily="49" charset="0"/>
                <a:cs typeface="Courier New" pitchFamily="49" charset="0"/>
              </a:rPr>
              <a:t>("max: " + </a:t>
            </a:r>
            <a:r>
              <a:rPr lang="en-US" sz="1200" b="1" dirty="0" err="1" smtClean="0">
                <a:latin typeface="Courier New" pitchFamily="49" charset="0"/>
                <a:cs typeface="Courier New" pitchFamily="49" charset="0"/>
              </a:rPr>
              <a:t>maximumExpectancy</a:t>
            </a:r>
            <a:r>
              <a:rPr lang="en-US" sz="1200" b="1" dirty="0" smtClean="0">
                <a:latin typeface="Courier New" pitchFamily="49" charset="0"/>
                <a:cs typeface="Courier New" pitchFamily="49" charset="0"/>
              </a:rPr>
              <a:t> + " min: " + </a:t>
            </a:r>
            <a:r>
              <a:rPr lang="en-US" sz="1200" b="1" dirty="0" err="1" smtClean="0">
                <a:latin typeface="Courier New" pitchFamily="49" charset="0"/>
                <a:cs typeface="Courier New" pitchFamily="49" charset="0"/>
              </a:rPr>
              <a:t>minimumExpectancy</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a:t>
            </a:r>
            <a:endParaRPr lang="en-US" sz="1400" b="1" dirty="0" smtClean="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Data</a:t>
            </a:r>
            <a:endParaRPr lang="en-US" dirty="0"/>
          </a:p>
        </p:txBody>
      </p:sp>
      <p:sp>
        <p:nvSpPr>
          <p:cNvPr id="3" name="Content Placeholder 2"/>
          <p:cNvSpPr>
            <a:spLocks noGrp="1"/>
          </p:cNvSpPr>
          <p:nvPr>
            <p:ph idx="1"/>
          </p:nvPr>
        </p:nvSpPr>
        <p:spPr/>
        <p:txBody>
          <a:bodyPr/>
          <a:lstStyle/>
          <a:p>
            <a:r>
              <a:rPr lang="en-US" dirty="0" smtClean="0"/>
              <a:t>Some data sets cannot be represented with single-dimensional arrays.</a:t>
            </a:r>
          </a:p>
          <a:p>
            <a:r>
              <a:rPr lang="en-US" dirty="0" smtClean="0"/>
              <a:t>Examples:</a:t>
            </a:r>
            <a:endParaRPr lang="en-US" dirty="0"/>
          </a:p>
        </p:txBody>
      </p:sp>
      <p:sp>
        <p:nvSpPr>
          <p:cNvPr id="4" name="Slide Number Placeholder 3"/>
          <p:cNvSpPr>
            <a:spLocks noGrp="1"/>
          </p:cNvSpPr>
          <p:nvPr>
            <p:ph type="sldNum" sz="quarter" idx="10"/>
          </p:nvPr>
        </p:nvSpPr>
        <p:spPr/>
        <p:txBody>
          <a:bodyPr/>
          <a:lstStyle/>
          <a:p>
            <a:fld id="{E09E4DD9-A2E4-467D-8F17-6236A8491AB7}"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p:txBody>
          <a:bodyPr/>
          <a:lstStyle/>
          <a:p>
            <a:fld id="{B96E617F-08DB-448B-B3FF-366CBDC56E48}" type="slidenum">
              <a:rPr lang="en-US" smtClean="0"/>
              <a:pPr/>
              <a:t>32</a:t>
            </a:fld>
            <a:endParaRPr lang="en-US" smtClean="0"/>
          </a:p>
        </p:txBody>
      </p:sp>
      <p:sp>
        <p:nvSpPr>
          <p:cNvPr id="47107" name="Rectangle 2"/>
          <p:cNvSpPr>
            <a:spLocks noGrp="1" noChangeArrowheads="1"/>
          </p:cNvSpPr>
          <p:nvPr>
            <p:ph type="title"/>
          </p:nvPr>
        </p:nvSpPr>
        <p:spPr/>
        <p:txBody>
          <a:bodyPr/>
          <a:lstStyle/>
          <a:p>
            <a:pPr eaLnBrk="1" hangingPunct="1"/>
            <a:r>
              <a:rPr lang="en-US" smtClean="0"/>
              <a:t>Multi-Dimensional Arrays</a:t>
            </a:r>
          </a:p>
        </p:txBody>
      </p:sp>
      <p:sp>
        <p:nvSpPr>
          <p:cNvPr id="47108" name="Rectangle 3"/>
          <p:cNvSpPr>
            <a:spLocks noGrp="1" noChangeArrowheads="1"/>
          </p:cNvSpPr>
          <p:nvPr>
            <p:ph type="body" idx="1"/>
          </p:nvPr>
        </p:nvSpPr>
        <p:spPr>
          <a:xfrm>
            <a:off x="457200" y="1600200"/>
            <a:ext cx="8686800" cy="5257800"/>
          </a:xfrm>
        </p:spPr>
        <p:txBody>
          <a:bodyPr/>
          <a:lstStyle/>
          <a:p>
            <a:pPr eaLnBrk="1" hangingPunct="1"/>
            <a:r>
              <a:rPr lang="en-US" dirty="0" smtClean="0">
                <a:latin typeface="Arial Unicode MS" pitchFamily="34" charset="-128"/>
              </a:rPr>
              <a:t>Some data collections, like the Sudoku grid can be viewed as multi-dimensional data.</a:t>
            </a:r>
          </a:p>
          <a:p>
            <a:pPr lvl="1" eaLnBrk="1" hangingPunct="1"/>
            <a:r>
              <a:rPr lang="en-US" dirty="0" smtClean="0"/>
              <a:t>Declaring 2-D arrays:</a:t>
            </a:r>
          </a:p>
          <a:p>
            <a:pPr lvl="1" eaLnBrk="1" hangingPunct="1">
              <a:spcBef>
                <a:spcPts val="0"/>
              </a:spcBef>
              <a:buFont typeface="Arial" pitchFamily="34" charset="0"/>
              <a:buNone/>
            </a:pPr>
            <a:r>
              <a:rPr lang="en-US" dirty="0" smtClean="0"/>
              <a:t>	     </a:t>
            </a:r>
            <a:r>
              <a:rPr lang="en-US" sz="2400" b="1" i="1" u="sng" dirty="0" smtClean="0">
                <a:latin typeface="Courier New" pitchFamily="49" charset="0"/>
              </a:rPr>
              <a:t>type</a:t>
            </a:r>
            <a:r>
              <a:rPr lang="en-US" sz="2400" b="1" dirty="0" smtClean="0">
                <a:latin typeface="Courier New" pitchFamily="49" charset="0"/>
              </a:rPr>
              <a:t>[][] </a:t>
            </a:r>
            <a:r>
              <a:rPr lang="en-US" sz="2400" b="1" i="1" u="sng" dirty="0" smtClean="0">
                <a:latin typeface="Courier New" pitchFamily="49" charset="0"/>
              </a:rPr>
              <a:t>identifier</a:t>
            </a:r>
            <a:r>
              <a:rPr lang="en-US" sz="2400" b="1" dirty="0" smtClean="0">
                <a:latin typeface="Courier New" pitchFamily="49" charset="0"/>
              </a:rPr>
              <a:t> = </a:t>
            </a:r>
            <a:r>
              <a:rPr lang="en-US" sz="2400" b="1" i="1" u="sng" dirty="0" err="1" smtClean="0">
                <a:latin typeface="Courier New" pitchFamily="49" charset="0"/>
              </a:rPr>
              <a:t>arrayExpression</a:t>
            </a:r>
            <a:r>
              <a:rPr lang="en-US" sz="2400" b="1" dirty="0" smtClean="0">
                <a:latin typeface="Courier New" pitchFamily="49" charset="0"/>
              </a:rPr>
              <a:t>;</a:t>
            </a:r>
          </a:p>
          <a:p>
            <a:pPr lvl="1" eaLnBrk="1" hangingPunct="1"/>
            <a:r>
              <a:rPr lang="en-US" dirty="0" smtClean="0"/>
              <a:t>Constructing 2-D arrays:</a:t>
            </a:r>
          </a:p>
          <a:p>
            <a:pPr lvl="1" eaLnBrk="1" hangingPunct="1">
              <a:spcBef>
                <a:spcPts val="0"/>
              </a:spcBef>
              <a:buFont typeface="Arial" pitchFamily="34" charset="0"/>
              <a:buNone/>
            </a:pPr>
            <a:r>
              <a:rPr lang="en-US" dirty="0" smtClean="0"/>
              <a:t>	     </a:t>
            </a:r>
            <a:r>
              <a:rPr lang="en-US" sz="2400" b="1" dirty="0" smtClean="0">
                <a:latin typeface="Courier New" pitchFamily="49" charset="0"/>
              </a:rPr>
              <a:t>new </a:t>
            </a:r>
            <a:r>
              <a:rPr lang="en-US" sz="2400" b="1" i="1" u="sng" dirty="0" smtClean="0">
                <a:latin typeface="Courier New" pitchFamily="49" charset="0"/>
              </a:rPr>
              <a:t>type</a:t>
            </a:r>
            <a:r>
              <a:rPr lang="en-US" sz="2400" b="1" dirty="0" smtClean="0">
                <a:latin typeface="Courier New" pitchFamily="49" charset="0"/>
              </a:rPr>
              <a:t>[</a:t>
            </a:r>
            <a:r>
              <a:rPr lang="en-US" sz="2400" b="1" i="1" u="sng" dirty="0" err="1" smtClean="0">
                <a:latin typeface="Courier New" pitchFamily="49" charset="0"/>
              </a:rPr>
              <a:t>totalRows</a:t>
            </a:r>
            <a:r>
              <a:rPr lang="en-US" sz="2400" b="1" dirty="0" smtClean="0">
                <a:latin typeface="Courier New" pitchFamily="49" charset="0"/>
              </a:rPr>
              <a:t>][</a:t>
            </a:r>
            <a:r>
              <a:rPr lang="en-US" sz="2400" b="1" i="1" u="sng" dirty="0" err="1" smtClean="0">
                <a:latin typeface="Courier New" pitchFamily="49" charset="0"/>
              </a:rPr>
              <a:t>totalColumns</a:t>
            </a:r>
            <a:r>
              <a:rPr lang="en-US" sz="2400" b="1" dirty="0" smtClean="0">
                <a:latin typeface="Courier New" pitchFamily="49" charset="0"/>
              </a:rPr>
              <a:t>]</a:t>
            </a:r>
          </a:p>
          <a:p>
            <a:pPr lvl="1" eaLnBrk="1" hangingPunct="1"/>
            <a:r>
              <a:rPr lang="en-US" dirty="0" smtClean="0"/>
              <a:t>Accessing 2-D array elements:</a:t>
            </a:r>
          </a:p>
          <a:p>
            <a:pPr lvl="1" eaLnBrk="1" hangingPunct="1">
              <a:spcBef>
                <a:spcPts val="0"/>
              </a:spcBef>
              <a:buFont typeface="Arial" pitchFamily="34" charset="0"/>
              <a:buNone/>
            </a:pPr>
            <a:r>
              <a:rPr lang="en-US" sz="2400" b="1" dirty="0" smtClean="0">
                <a:latin typeface="Courier New" pitchFamily="49" charset="0"/>
              </a:rPr>
              <a:t>	   </a:t>
            </a:r>
            <a:r>
              <a:rPr lang="en-US" sz="2400" b="1" i="1" u="sng" dirty="0" smtClean="0">
                <a:latin typeface="Courier New" pitchFamily="49" charset="0"/>
              </a:rPr>
              <a:t>identifier</a:t>
            </a:r>
            <a:r>
              <a:rPr lang="en-US" sz="2400" b="1" dirty="0" smtClean="0">
                <a:latin typeface="Courier New" pitchFamily="49" charset="0"/>
              </a:rPr>
              <a:t>[</a:t>
            </a:r>
            <a:r>
              <a:rPr lang="en-US" sz="2400" b="1" i="1" u="sng" dirty="0" err="1" smtClean="0">
                <a:latin typeface="Courier New" pitchFamily="49" charset="0"/>
              </a:rPr>
              <a:t>someRow</a:t>
            </a:r>
            <a:r>
              <a:rPr lang="en-US" sz="2400" b="1" dirty="0" smtClean="0">
                <a:latin typeface="Courier New" pitchFamily="49" charset="0"/>
              </a:rPr>
              <a:t>][</a:t>
            </a:r>
            <a:r>
              <a:rPr lang="en-US" sz="2400" b="1" i="1" u="sng" dirty="0" err="1" smtClean="0">
                <a:latin typeface="Courier New" pitchFamily="49" charset="0"/>
              </a:rPr>
              <a:t>someColumn</a:t>
            </a:r>
            <a:r>
              <a:rPr lang="en-US" sz="2400" b="1" dirty="0" smtClean="0">
                <a:latin typeface="Courier New" pitchFamily="49" charset="0"/>
              </a:rPr>
              <a:t>]</a:t>
            </a:r>
          </a:p>
          <a:p>
            <a:pPr eaLnBrk="1" hangingPunct="1"/>
            <a:r>
              <a:rPr lang="en-US" dirty="0" smtClean="0"/>
              <a:t>This can be generalized to more dimensions.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33</a:t>
            </a:fld>
            <a:endParaRPr lang="en-US"/>
          </a:p>
        </p:txBody>
      </p:sp>
      <p:sp>
        <p:nvSpPr>
          <p:cNvPr id="241666" name="Rectangle 2"/>
          <p:cNvSpPr>
            <a:spLocks noGrp="1" noChangeArrowheads="1"/>
          </p:cNvSpPr>
          <p:nvPr>
            <p:ph type="title"/>
          </p:nvPr>
        </p:nvSpPr>
        <p:spPr/>
        <p:txBody>
          <a:bodyPr/>
          <a:lstStyle/>
          <a:p>
            <a:r>
              <a:rPr lang="en-US" dirty="0" smtClean="0"/>
              <a:t>Iteration 6</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AFA2C9A-4148-42D0-B5EE-45753C2AC574}" type="slidenum">
              <a:rPr lang="en-US" smtClean="0"/>
              <a:pPr/>
              <a:t>34</a:t>
            </a:fld>
            <a:endParaRPr lang="en-US"/>
          </a:p>
        </p:txBody>
      </p:sp>
      <p:pic>
        <p:nvPicPr>
          <p:cNvPr id="3" name="Picture 2" descr="world.tif"/>
          <p:cNvPicPr>
            <a:picLocks noChangeAspect="1"/>
          </p:cNvPicPr>
          <p:nvPr/>
        </p:nvPicPr>
        <p:blipFill>
          <a:blip r:embed="rId3" cstate="print"/>
          <a:stretch>
            <a:fillRect/>
          </a:stretch>
        </p:blipFill>
        <p:spPr>
          <a:xfrm>
            <a:off x="1493276" y="1031240"/>
            <a:ext cx="6157447" cy="47955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35</a:t>
            </a:fld>
            <a:endParaRPr lang="en-US"/>
          </a:p>
        </p:txBody>
      </p:sp>
      <p:grpSp>
        <p:nvGrpSpPr>
          <p:cNvPr id="2" name="Group 3"/>
          <p:cNvGrpSpPr/>
          <p:nvPr/>
        </p:nvGrpSpPr>
        <p:grpSpPr>
          <a:xfrm>
            <a:off x="8668126" y="478277"/>
            <a:ext cx="436418" cy="1104559"/>
            <a:chOff x="8534400" y="928256"/>
            <a:chExt cx="436418" cy="1104559"/>
          </a:xfrm>
        </p:grpSpPr>
        <p:sp>
          <p:nvSpPr>
            <p:cNvPr id="6" name="TextBox 5"/>
            <p:cNvSpPr txBox="1"/>
            <p:nvPr/>
          </p:nvSpPr>
          <p:spPr>
            <a:xfrm rot="16200000">
              <a:off x="8260333" y="1378629"/>
              <a:ext cx="1000595" cy="307777"/>
            </a:xfrm>
            <a:prstGeom prst="rect">
              <a:avLst/>
            </a:prstGeom>
            <a:noFill/>
          </p:spPr>
          <p:txBody>
            <a:bodyPr wrap="none" rtlCol="0">
              <a:spAutoFit/>
            </a:bodyPr>
            <a:lstStyle/>
            <a:p>
              <a:r>
                <a:rPr lang="en-US" sz="1400" dirty="0" smtClean="0">
                  <a:solidFill>
                    <a:schemeClr val="accent1">
                      <a:lumMod val="75000"/>
                    </a:schemeClr>
                  </a:solidFill>
                </a:rPr>
                <a:t>Continued</a:t>
              </a:r>
              <a:endParaRPr lang="en-US" sz="1400" dirty="0">
                <a:solidFill>
                  <a:schemeClr val="accent1">
                    <a:lumMod val="75000"/>
                  </a:schemeClr>
                </a:solidFill>
              </a:endParaRPr>
            </a:p>
          </p:txBody>
        </p:sp>
        <p:sp>
          <p:nvSpPr>
            <p:cNvPr id="7" name="Down Arrow 6"/>
            <p:cNvSpPr/>
            <p:nvPr/>
          </p:nvSpPr>
          <p:spPr bwMode="auto">
            <a:xfrm rot="10800000">
              <a:off x="8534400" y="928256"/>
              <a:ext cx="436418" cy="1039091"/>
            </a:xfrm>
            <a:prstGeom prst="downArrow">
              <a:avLst/>
            </a:prstGeom>
            <a:solidFill>
              <a:schemeClr val="accent1">
                <a:lumMod val="60000"/>
                <a:lumOff val="40000"/>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8" name="Rectangle 7"/>
          <p:cNvSpPr/>
          <p:nvPr/>
        </p:nvSpPr>
        <p:spPr>
          <a:xfrm rot="16200000">
            <a:off x="1300402" y="-1074896"/>
            <a:ext cx="6757095" cy="8956298"/>
          </a:xfrm>
          <a:prstGeom prst="rect">
            <a:avLst/>
          </a:prstGeom>
        </p:spPr>
        <p:txBody>
          <a:bodyPr wrap="square">
            <a:spAutoFit/>
          </a:bodyPr>
          <a:lstStyle/>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expectancyChartAnimation</a:t>
            </a:r>
            <a:r>
              <a:rPr lang="en-US" sz="1200" b="1" dirty="0" smtClean="0">
                <a:latin typeface="Courier New" pitchFamily="49" charset="0"/>
                <a:cs typeface="Courier New" pitchFamily="49" charset="0"/>
              </a:rPr>
              <a:t> displays an animated bar graph of part of </a:t>
            </a:r>
          </a:p>
          <a:p>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GapMinder's</a:t>
            </a:r>
            <a:r>
              <a:rPr lang="en-US" sz="1200" b="1" dirty="0" smtClean="0">
                <a:latin typeface="Courier New" pitchFamily="49" charset="0"/>
                <a:cs typeface="Courier New" pitchFamily="49" charset="0"/>
              </a:rPr>
              <a:t> life-expectancy data for 2007 (see </a:t>
            </a:r>
          </a:p>
          <a:p>
            <a:r>
              <a:rPr lang="en-US" sz="1200" b="1" dirty="0" smtClean="0">
                <a:latin typeface="Courier New" pitchFamily="49" charset="0"/>
                <a:cs typeface="Courier New" pitchFamily="49" charset="0"/>
              </a:rPr>
              <a:t> * http://www.gapminder.org/gapminder-world/documentation/).</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 @author </a:t>
            </a:r>
            <a:r>
              <a:rPr lang="en-US" sz="1200" b="1" dirty="0" err="1" smtClean="0">
                <a:latin typeface="Courier New" pitchFamily="49" charset="0"/>
                <a:cs typeface="Courier New" pitchFamily="49" charset="0"/>
              </a:rPr>
              <a:t>kvlinden</a:t>
            </a:r>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 @version 20july2009 </a:t>
            </a:r>
          </a:p>
          <a:p>
            <a:r>
              <a:rPr lang="en-US" sz="1200" b="1" dirty="0" smtClean="0">
                <a:latin typeface="Courier New" pitchFamily="49" charset="0"/>
                <a:cs typeface="Courier New" pitchFamily="49" charset="0"/>
              </a:rPr>
              <a:t> */</a:t>
            </a: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String[] </a:t>
            </a:r>
            <a:r>
              <a:rPr lang="en-US" sz="1200" b="1" dirty="0" err="1" smtClean="0">
                <a:latin typeface="Courier New" pitchFamily="49" charset="0"/>
                <a:cs typeface="Courier New" pitchFamily="49" charset="0"/>
              </a:rPr>
              <a:t>expectancyLines</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expectancyCountries</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expectancyYears</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float[][] </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String source = "GapMinder.com, 2009";</a:t>
            </a:r>
          </a:p>
          <a:p>
            <a:endParaRPr lang="en-US" sz="1200" b="1" dirty="0" smtClean="0">
              <a:latin typeface="Courier New" pitchFamily="49" charset="0"/>
              <a:cs typeface="Courier New" pitchFamily="49" charset="0"/>
            </a:endParaRPr>
          </a:p>
          <a:p>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barHeight</a:t>
            </a:r>
            <a:r>
              <a:rPr lang="en-US" sz="1200" b="1" dirty="0" smtClean="0">
                <a:latin typeface="Courier New" pitchFamily="49" charset="0"/>
                <a:cs typeface="Courier New" pitchFamily="49" charset="0"/>
              </a:rPr>
              <a:t> = 25, </a:t>
            </a:r>
            <a:r>
              <a:rPr lang="en-US" sz="1200" b="1" dirty="0" err="1" smtClean="0">
                <a:latin typeface="Courier New" pitchFamily="49" charset="0"/>
                <a:cs typeface="Courier New" pitchFamily="49" charset="0"/>
              </a:rPr>
              <a:t>barWidthUnit</a:t>
            </a:r>
            <a:r>
              <a:rPr lang="en-US" sz="1200" b="1" dirty="0" smtClean="0">
                <a:latin typeface="Courier New" pitchFamily="49" charset="0"/>
                <a:cs typeface="Courier New" pitchFamily="49" charset="0"/>
              </a:rPr>
              <a:t> = 3, </a:t>
            </a:r>
            <a:r>
              <a:rPr lang="en-US" sz="1200" b="1" dirty="0" err="1" smtClean="0">
                <a:latin typeface="Courier New" pitchFamily="49" charset="0"/>
                <a:cs typeface="Courier New" pitchFamily="49" charset="0"/>
              </a:rPr>
              <a:t>labelWidth</a:t>
            </a:r>
            <a:r>
              <a:rPr lang="en-US" sz="1200" b="1" dirty="0" smtClean="0">
                <a:latin typeface="Courier New" pitchFamily="49" charset="0"/>
                <a:cs typeface="Courier New" pitchFamily="49" charset="0"/>
              </a:rPr>
              <a:t> = 50, </a:t>
            </a:r>
            <a:r>
              <a:rPr lang="en-US" sz="1200" b="1" dirty="0" err="1" smtClean="0">
                <a:latin typeface="Courier New" pitchFamily="49" charset="0"/>
                <a:cs typeface="Courier New" pitchFamily="49" charset="0"/>
              </a:rPr>
              <a:t>maximumAge</a:t>
            </a:r>
            <a:r>
              <a:rPr lang="en-US" sz="1200" b="1" dirty="0" smtClean="0">
                <a:latin typeface="Courier New" pitchFamily="49" charset="0"/>
                <a:cs typeface="Courier New" pitchFamily="49" charset="0"/>
              </a:rPr>
              <a:t> = 90, </a:t>
            </a:r>
            <a:r>
              <a:rPr lang="en-US" sz="1200" b="1" dirty="0" err="1" smtClean="0">
                <a:latin typeface="Courier New" pitchFamily="49" charset="0"/>
                <a:cs typeface="Courier New" pitchFamily="49" charset="0"/>
              </a:rPr>
              <a:t>headerSize</a:t>
            </a:r>
            <a:r>
              <a:rPr lang="en-US" sz="1200" b="1" dirty="0" smtClean="0">
                <a:latin typeface="Courier New" pitchFamily="49" charset="0"/>
                <a:cs typeface="Courier New" pitchFamily="49" charset="0"/>
              </a:rPr>
              <a:t> = 25, </a:t>
            </a:r>
            <a:r>
              <a:rPr lang="en-US" sz="1200" b="1" dirty="0" err="1" smtClean="0">
                <a:latin typeface="Courier New" pitchFamily="49" charset="0"/>
                <a:cs typeface="Courier New" pitchFamily="49" charset="0"/>
              </a:rPr>
              <a:t>footerSize</a:t>
            </a:r>
            <a:r>
              <a:rPr lang="en-US" sz="1200" b="1" dirty="0" smtClean="0">
                <a:latin typeface="Courier New" pitchFamily="49" charset="0"/>
                <a:cs typeface="Courier New" pitchFamily="49" charset="0"/>
              </a:rPr>
              <a:t> = 100;</a:t>
            </a:r>
          </a:p>
          <a:p>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width, height, </a:t>
            </a:r>
            <a:r>
              <a:rPr lang="en-US" sz="1200" b="1" dirty="0" err="1" smtClean="0">
                <a:latin typeface="Courier New" pitchFamily="49" charset="0"/>
                <a:cs typeface="Courier New" pitchFamily="49" charset="0"/>
              </a:rPr>
              <a:t>frameCount</a:t>
            </a:r>
            <a:r>
              <a:rPr lang="en-US" sz="1200" b="1" dirty="0" smtClean="0">
                <a:latin typeface="Courier New" pitchFamily="49" charset="0"/>
                <a:cs typeface="Courier New" pitchFamily="49" charset="0"/>
              </a:rPr>
              <a:t>;</a:t>
            </a:r>
          </a:p>
          <a:p>
            <a:r>
              <a:rPr lang="en-US" sz="1200" b="1" dirty="0" err="1" smtClean="0">
                <a:latin typeface="Courier New" pitchFamily="49" charset="0"/>
                <a:cs typeface="Courier New" pitchFamily="49" charset="0"/>
              </a:rPr>
              <a:t>PFont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headerFont</a:t>
            </a:r>
            <a:r>
              <a:rPr lang="en-US" sz="1200" b="1" dirty="0" smtClean="0">
                <a:latin typeface="Courier New" pitchFamily="49" charset="0"/>
                <a:cs typeface="Courier New" pitchFamily="49" charset="0"/>
              </a:rPr>
              <a:t>, font;</a:t>
            </a: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void setup()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loadExpectancyData</a:t>
            </a:r>
            <a:r>
              <a:rPr lang="en-US" sz="1200" b="1" dirty="0" smtClean="0">
                <a:latin typeface="Courier New" pitchFamily="49" charset="0"/>
                <a:cs typeface="Courier New" pitchFamily="49" charset="0"/>
              </a:rPr>
              <a:t>("expectancyValues.txt", "expectancyCountries.txt", "expectancyYears.txt");</a:t>
            </a:r>
          </a:p>
          <a:p>
            <a:r>
              <a:rPr lang="en-US" sz="1200" b="1" dirty="0" smtClean="0">
                <a:latin typeface="Courier New" pitchFamily="49" charset="0"/>
                <a:cs typeface="Courier New" pitchFamily="49" charset="0"/>
              </a:rPr>
              <a:t>  width = </a:t>
            </a:r>
            <a:r>
              <a:rPr lang="en-US" sz="1200" b="1" dirty="0" err="1" smtClean="0">
                <a:latin typeface="Courier New" pitchFamily="49" charset="0"/>
                <a:cs typeface="Courier New" pitchFamily="49" charset="0"/>
              </a:rPr>
              <a:t>barWidthUnit</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maximumAge</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labelWidth</a:t>
            </a:r>
            <a:r>
              <a:rPr lang="en-US" sz="1200" b="1" dirty="0" smtClean="0">
                <a:latin typeface="Courier New" pitchFamily="49" charset="0"/>
                <a:cs typeface="Courier New" pitchFamily="49" charset="0"/>
              </a:rPr>
              <a:t> + 1;</a:t>
            </a:r>
          </a:p>
          <a:p>
            <a:r>
              <a:rPr lang="en-US" sz="1200" b="1" dirty="0" smtClean="0">
                <a:latin typeface="Courier New" pitchFamily="49" charset="0"/>
                <a:cs typeface="Courier New" pitchFamily="49" charset="0"/>
              </a:rPr>
              <a:t>  height = </a:t>
            </a:r>
            <a:r>
              <a:rPr lang="en-US" sz="1200" b="1" dirty="0" err="1" smtClean="0">
                <a:latin typeface="Courier New" pitchFamily="49" charset="0"/>
                <a:cs typeface="Courier New" pitchFamily="49" charset="0"/>
              </a:rPr>
              <a:t>barHeight</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expectancyCountries.length</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footerSize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size(width, height);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headerFont</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loadFont</a:t>
            </a:r>
            <a:r>
              <a:rPr lang="en-US" sz="1200" b="1" dirty="0" smtClean="0">
                <a:latin typeface="Courier New" pitchFamily="49" charset="0"/>
                <a:cs typeface="Courier New" pitchFamily="49" charset="0"/>
              </a:rPr>
              <a:t>("Calibri-Bold-14.vlw");</a:t>
            </a:r>
          </a:p>
          <a:p>
            <a:r>
              <a:rPr lang="en-US" sz="1200" b="1" dirty="0" smtClean="0">
                <a:latin typeface="Courier New" pitchFamily="49" charset="0"/>
                <a:cs typeface="Courier New" pitchFamily="49" charset="0"/>
              </a:rPr>
              <a:t>  font = </a:t>
            </a:r>
            <a:r>
              <a:rPr lang="en-US" sz="1200" b="1" dirty="0" err="1" smtClean="0">
                <a:latin typeface="Courier New" pitchFamily="49" charset="0"/>
                <a:cs typeface="Courier New" pitchFamily="49" charset="0"/>
              </a:rPr>
              <a:t>loadFont</a:t>
            </a:r>
            <a:r>
              <a:rPr lang="en-US" sz="1200" b="1" dirty="0" smtClean="0">
                <a:latin typeface="Courier New" pitchFamily="49" charset="0"/>
                <a:cs typeface="Courier New" pitchFamily="49" charset="0"/>
              </a:rPr>
              <a:t>("Calibri-12.vlw");</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frameRate</a:t>
            </a:r>
            <a:r>
              <a:rPr lang="en-US" sz="1200" b="1" dirty="0" smtClean="0">
                <a:latin typeface="Courier New" pitchFamily="49" charset="0"/>
                <a:cs typeface="Courier New" pitchFamily="49" charset="0"/>
              </a:rPr>
              <a:t>(1);</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frameCount</a:t>
            </a:r>
            <a:r>
              <a:rPr lang="en-US" sz="1200" b="1" dirty="0" smtClean="0">
                <a:latin typeface="Courier New" pitchFamily="49" charset="0"/>
                <a:cs typeface="Courier New" pitchFamily="49" charset="0"/>
              </a:rPr>
              <a:t> = 0;</a:t>
            </a:r>
          </a:p>
          <a:p>
            <a:r>
              <a:rPr lang="en-US" sz="1200" b="1" dirty="0" smtClean="0">
                <a:latin typeface="Courier New" pitchFamily="49" charset="0"/>
                <a:cs typeface="Courier New" pitchFamily="49" charset="0"/>
              </a:rPr>
              <a:t>}</a:t>
            </a: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void draw() {</a:t>
            </a:r>
          </a:p>
          <a:p>
            <a:r>
              <a:rPr lang="en-US" sz="1200" b="1" dirty="0" smtClean="0">
                <a:latin typeface="Courier New" pitchFamily="49" charset="0"/>
                <a:cs typeface="Courier New" pitchFamily="49" charset="0"/>
              </a:rPr>
              <a:t>  background(255);</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drawHeader</a:t>
            </a:r>
            <a:r>
              <a:rPr lang="en-US" sz="1200" b="1" dirty="0" smtClean="0">
                <a:latin typeface="Courier New" pitchFamily="49" charset="0"/>
                <a:cs typeface="Courier New" pitchFamily="49" charset="0"/>
              </a:rPr>
              <a:t>("Average Life Expectancy in Years (" + </a:t>
            </a:r>
            <a:r>
              <a:rPr lang="en-US" sz="1200" b="1" dirty="0" err="1" smtClean="0">
                <a:latin typeface="Courier New" pitchFamily="49" charset="0"/>
                <a:cs typeface="Courier New" pitchFamily="49" charset="0"/>
              </a:rPr>
              <a:t>expectancyYears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frameCount</a:t>
            </a:r>
            <a:r>
              <a:rPr lang="en-US" sz="1200" b="1" dirty="0" smtClean="0">
                <a:latin typeface="Courier New" pitchFamily="49" charset="0"/>
                <a:cs typeface="Courier New" pitchFamily="49" charset="0"/>
              </a:rPr>
              <a:t>] +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drawHeader</a:t>
            </a:r>
            <a:r>
              <a:rPr lang="en-US" sz="1200" b="1" dirty="0" smtClean="0">
                <a:latin typeface="Courier New" pitchFamily="49" charset="0"/>
                <a:cs typeface="Courier New" pitchFamily="49" charset="0"/>
              </a:rPr>
              <a:t>("Average Life Expectancy in Years");</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drawBarGraph</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frameCount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expectancyCountries</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drawSummaryStatistics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frameCount</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frameCount</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if (</a:t>
            </a:r>
            <a:r>
              <a:rPr lang="en-US" sz="1200" b="1" dirty="0" err="1" smtClean="0">
                <a:latin typeface="Courier New" pitchFamily="49" charset="0"/>
                <a:cs typeface="Courier New" pitchFamily="49" charset="0"/>
              </a:rPr>
              <a:t>frameCount</a:t>
            </a:r>
            <a:r>
              <a:rPr lang="en-US" sz="1200" b="1" dirty="0" smtClean="0">
                <a:latin typeface="Courier New" pitchFamily="49" charset="0"/>
                <a:cs typeface="Courier New" pitchFamily="49" charset="0"/>
              </a:rPr>
              <a:t> &gt;= </a:t>
            </a:r>
            <a:r>
              <a:rPr lang="en-US" sz="1200" b="1" dirty="0" err="1" smtClean="0">
                <a:latin typeface="Courier New" pitchFamily="49" charset="0"/>
                <a:cs typeface="Courier New" pitchFamily="49" charset="0"/>
              </a:rPr>
              <a:t>expectancyYears.length</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noLoop</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a:t>
            </a: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void </a:t>
            </a:r>
            <a:r>
              <a:rPr lang="en-US" sz="1200" b="1" dirty="0" err="1" smtClean="0">
                <a:latin typeface="Courier New" pitchFamily="49" charset="0"/>
                <a:cs typeface="Courier New" pitchFamily="49" charset="0"/>
              </a:rPr>
              <a:t>drawHeader</a:t>
            </a:r>
            <a:r>
              <a:rPr lang="en-US" sz="1200" b="1" dirty="0" smtClean="0">
                <a:latin typeface="Courier New" pitchFamily="49" charset="0"/>
                <a:cs typeface="Courier New" pitchFamily="49" charset="0"/>
              </a:rPr>
              <a:t>(String </a:t>
            </a:r>
            <a:r>
              <a:rPr lang="en-US" sz="1200" b="1" dirty="0" err="1" smtClean="0">
                <a:latin typeface="Courier New" pitchFamily="49" charset="0"/>
                <a:cs typeface="Courier New" pitchFamily="49" charset="0"/>
              </a:rPr>
              <a:t>headerText</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textFont</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headerFont</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fill(0);</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textAlign</a:t>
            </a:r>
            <a:r>
              <a:rPr lang="en-US" sz="1200" b="1" dirty="0" smtClean="0">
                <a:latin typeface="Courier New" pitchFamily="49" charset="0"/>
                <a:cs typeface="Courier New" pitchFamily="49" charset="0"/>
              </a:rPr>
              <a:t>(LEFT, TOP);</a:t>
            </a:r>
          </a:p>
          <a:p>
            <a:r>
              <a:rPr lang="en-US" sz="1200" b="1" dirty="0" smtClean="0">
                <a:latin typeface="Courier New" pitchFamily="49" charset="0"/>
                <a:cs typeface="Courier New" pitchFamily="49" charset="0"/>
              </a:rPr>
              <a:t>  text(</a:t>
            </a:r>
            <a:r>
              <a:rPr lang="en-US" sz="1200" b="1" dirty="0" err="1" smtClean="0">
                <a:latin typeface="Courier New" pitchFamily="49" charset="0"/>
                <a:cs typeface="Courier New" pitchFamily="49" charset="0"/>
              </a:rPr>
              <a:t>headerText</a:t>
            </a:r>
            <a:r>
              <a:rPr lang="en-US" sz="1200" b="1" dirty="0" smtClean="0">
                <a:latin typeface="Courier New" pitchFamily="49" charset="0"/>
                <a:cs typeface="Courier New" pitchFamily="49" charset="0"/>
              </a:rPr>
              <a:t>, 10, 5);</a:t>
            </a:r>
          </a:p>
          <a:p>
            <a:r>
              <a:rPr lang="en-US" sz="1200" b="1" dirty="0" smtClean="0">
                <a:latin typeface="Courier New" pitchFamily="49" charset="0"/>
                <a:cs typeface="Courier New" pitchFamily="49" charset="0"/>
              </a:rPr>
              <a: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36</a:t>
            </a:fld>
            <a:endParaRPr lang="en-US"/>
          </a:p>
        </p:txBody>
      </p:sp>
      <p:grpSp>
        <p:nvGrpSpPr>
          <p:cNvPr id="2" name="Group 3"/>
          <p:cNvGrpSpPr/>
          <p:nvPr/>
        </p:nvGrpSpPr>
        <p:grpSpPr>
          <a:xfrm>
            <a:off x="8668126" y="478277"/>
            <a:ext cx="436418" cy="1104559"/>
            <a:chOff x="8534400" y="928256"/>
            <a:chExt cx="436418" cy="1104559"/>
          </a:xfrm>
        </p:grpSpPr>
        <p:sp>
          <p:nvSpPr>
            <p:cNvPr id="6" name="TextBox 5"/>
            <p:cNvSpPr txBox="1"/>
            <p:nvPr/>
          </p:nvSpPr>
          <p:spPr>
            <a:xfrm rot="16200000">
              <a:off x="8260333" y="1378629"/>
              <a:ext cx="1000595" cy="307777"/>
            </a:xfrm>
            <a:prstGeom prst="rect">
              <a:avLst/>
            </a:prstGeom>
            <a:noFill/>
          </p:spPr>
          <p:txBody>
            <a:bodyPr wrap="none" rtlCol="0">
              <a:spAutoFit/>
            </a:bodyPr>
            <a:lstStyle/>
            <a:p>
              <a:r>
                <a:rPr lang="en-US" sz="1400" dirty="0" smtClean="0">
                  <a:solidFill>
                    <a:schemeClr val="accent1">
                      <a:lumMod val="75000"/>
                    </a:schemeClr>
                  </a:solidFill>
                </a:rPr>
                <a:t>Continued</a:t>
              </a:r>
              <a:endParaRPr lang="en-US" sz="1400" dirty="0">
                <a:solidFill>
                  <a:schemeClr val="accent1">
                    <a:lumMod val="75000"/>
                  </a:schemeClr>
                </a:solidFill>
              </a:endParaRPr>
            </a:p>
          </p:txBody>
        </p:sp>
        <p:sp>
          <p:nvSpPr>
            <p:cNvPr id="7" name="Down Arrow 6"/>
            <p:cNvSpPr/>
            <p:nvPr/>
          </p:nvSpPr>
          <p:spPr bwMode="auto">
            <a:xfrm rot="10800000">
              <a:off x="8534400" y="928256"/>
              <a:ext cx="436418" cy="1039091"/>
            </a:xfrm>
            <a:prstGeom prst="downArrow">
              <a:avLst/>
            </a:prstGeom>
            <a:solidFill>
              <a:schemeClr val="accent1">
                <a:lumMod val="60000"/>
                <a:lumOff val="40000"/>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8" name="Rectangle 7"/>
          <p:cNvSpPr/>
          <p:nvPr/>
        </p:nvSpPr>
        <p:spPr>
          <a:xfrm rot="16200000">
            <a:off x="622101" y="-520897"/>
            <a:ext cx="6757095" cy="7848302"/>
          </a:xfrm>
          <a:prstGeom prst="rect">
            <a:avLst/>
          </a:prstGeom>
        </p:spPr>
        <p:txBody>
          <a:bodyPr wrap="square">
            <a:spAutoFit/>
          </a:bodyPr>
          <a:lstStyle/>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void </a:t>
            </a:r>
            <a:r>
              <a:rPr lang="en-US" sz="1200" b="1" dirty="0" err="1" smtClean="0">
                <a:latin typeface="Courier New" pitchFamily="49" charset="0"/>
                <a:cs typeface="Courier New" pitchFamily="49" charset="0"/>
              </a:rPr>
              <a:t>drawBarGraph</a:t>
            </a:r>
            <a:r>
              <a:rPr lang="en-US" sz="1200" b="1" dirty="0" smtClean="0">
                <a:latin typeface="Courier New" pitchFamily="49" charset="0"/>
                <a:cs typeface="Courier New" pitchFamily="49" charset="0"/>
              </a:rPr>
              <a:t>(float[] values, String[] labels)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textFont</a:t>
            </a:r>
            <a:r>
              <a:rPr lang="en-US" sz="1200" b="1" dirty="0" smtClean="0">
                <a:latin typeface="Courier New" pitchFamily="49" charset="0"/>
                <a:cs typeface="Courier New" pitchFamily="49" charset="0"/>
              </a:rPr>
              <a:t>(font);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textAlign</a:t>
            </a:r>
            <a:r>
              <a:rPr lang="en-US" sz="1200" b="1" dirty="0" smtClean="0">
                <a:latin typeface="Courier New" pitchFamily="49" charset="0"/>
                <a:cs typeface="Courier New" pitchFamily="49" charset="0"/>
              </a:rPr>
              <a:t>(RIGHT, TOP);</a:t>
            </a:r>
          </a:p>
          <a:p>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a:t>
            </a:r>
            <a:r>
              <a:rPr lang="en-US" sz="1200" b="1" dirty="0" err="1" smtClean="0">
                <a:latin typeface="Courier New" pitchFamily="49" charset="0"/>
                <a:cs typeface="Courier New" pitchFamily="49" charset="0"/>
              </a:rPr>
              <a:t>values.length</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 Draw the bar</a:t>
            </a:r>
          </a:p>
          <a:p>
            <a:r>
              <a:rPr lang="en-US" sz="1200" b="1" dirty="0" smtClean="0">
                <a:latin typeface="Courier New" pitchFamily="49" charset="0"/>
                <a:cs typeface="Courier New" pitchFamily="49" charset="0"/>
              </a:rPr>
              <a:t>    fill(234, 189, 90);</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rect</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labelWidth</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barHeight</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headerSize</a:t>
            </a:r>
            <a:r>
              <a:rPr lang="en-US" sz="1200" b="1" dirty="0" smtClean="0">
                <a:latin typeface="Courier New" pitchFamily="49" charset="0"/>
                <a:cs typeface="Courier New" pitchFamily="49" charset="0"/>
              </a:rPr>
              <a:t>, values[</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barWidthUnit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barHeight</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 Write the label and numeric value.</a:t>
            </a:r>
          </a:p>
          <a:p>
            <a:r>
              <a:rPr lang="en-US" sz="1200" b="1" dirty="0" smtClean="0">
                <a:latin typeface="Courier New" pitchFamily="49" charset="0"/>
                <a:cs typeface="Courier New" pitchFamily="49" charset="0"/>
              </a:rPr>
              <a:t>    fill(0);</a:t>
            </a:r>
          </a:p>
          <a:p>
            <a:r>
              <a:rPr lang="en-US" sz="1200" b="1" dirty="0" smtClean="0">
                <a:latin typeface="Courier New" pitchFamily="49" charset="0"/>
                <a:cs typeface="Courier New" pitchFamily="49" charset="0"/>
              </a:rPr>
              <a:t>    text(labels[</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labelWidth</a:t>
            </a:r>
            <a:r>
              <a:rPr lang="en-US" sz="1200" b="1" dirty="0" smtClean="0">
                <a:latin typeface="Courier New" pitchFamily="49" charset="0"/>
                <a:cs typeface="Courier New" pitchFamily="49" charset="0"/>
              </a:rPr>
              <a:t> - 5,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barHeight</a:t>
            </a:r>
            <a:r>
              <a:rPr lang="en-US" sz="1200" b="1" dirty="0" smtClean="0">
                <a:latin typeface="Courier New" pitchFamily="49" charset="0"/>
                <a:cs typeface="Courier New" pitchFamily="49" charset="0"/>
              </a:rPr>
              <a:t> + 5 + </a:t>
            </a:r>
            <a:r>
              <a:rPr lang="en-US" sz="1200" b="1" dirty="0" err="1" smtClean="0">
                <a:latin typeface="Courier New" pitchFamily="49" charset="0"/>
                <a:cs typeface="Courier New" pitchFamily="49" charset="0"/>
              </a:rPr>
              <a:t>headerSize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text(values[</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labelWidth</a:t>
            </a:r>
            <a:r>
              <a:rPr lang="en-US" sz="1200" b="1" dirty="0" smtClean="0">
                <a:latin typeface="Courier New" pitchFamily="49" charset="0"/>
                <a:cs typeface="Courier New" pitchFamily="49" charset="0"/>
              </a:rPr>
              <a:t> + values[</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barWidthUnit</a:t>
            </a:r>
            <a:r>
              <a:rPr lang="en-US" sz="1200" b="1" dirty="0" smtClean="0">
                <a:latin typeface="Courier New" pitchFamily="49" charset="0"/>
                <a:cs typeface="Courier New" pitchFamily="49" charset="0"/>
              </a:rPr>
              <a:t> - 5,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barHeight</a:t>
            </a:r>
            <a:r>
              <a:rPr lang="en-US" sz="1200" b="1" dirty="0" smtClean="0">
                <a:latin typeface="Courier New" pitchFamily="49" charset="0"/>
                <a:cs typeface="Courier New" pitchFamily="49" charset="0"/>
              </a:rPr>
              <a:t> + 5 + </a:t>
            </a:r>
            <a:r>
              <a:rPr lang="en-US" sz="1200" b="1" dirty="0" err="1" smtClean="0">
                <a:latin typeface="Courier New" pitchFamily="49" charset="0"/>
                <a:cs typeface="Courier New" pitchFamily="49" charset="0"/>
              </a:rPr>
              <a:t>headerSize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a:t>
            </a: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void </a:t>
            </a:r>
            <a:r>
              <a:rPr lang="en-US" sz="1200" b="1" dirty="0" err="1" smtClean="0">
                <a:latin typeface="Courier New" pitchFamily="49" charset="0"/>
                <a:cs typeface="Courier New" pitchFamily="49" charset="0"/>
              </a:rPr>
              <a:t>drawSummaryStatistics</a:t>
            </a:r>
            <a:r>
              <a:rPr lang="en-US" sz="1200" b="1" dirty="0" smtClean="0">
                <a:latin typeface="Courier New" pitchFamily="49" charset="0"/>
                <a:cs typeface="Courier New" pitchFamily="49" charset="0"/>
              </a:rPr>
              <a:t>(float[] values)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textFont</a:t>
            </a:r>
            <a:r>
              <a:rPr lang="en-US" sz="1200" b="1" dirty="0" smtClean="0">
                <a:latin typeface="Courier New" pitchFamily="49" charset="0"/>
                <a:cs typeface="Courier New" pitchFamily="49" charset="0"/>
              </a:rPr>
              <a:t>(font);</a:t>
            </a:r>
          </a:p>
          <a:p>
            <a:r>
              <a:rPr lang="en-US" sz="1200" b="1" dirty="0" smtClean="0">
                <a:latin typeface="Courier New" pitchFamily="49" charset="0"/>
                <a:cs typeface="Courier New" pitchFamily="49" charset="0"/>
              </a:rPr>
              <a:t>  fill(0);</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textAlign</a:t>
            </a:r>
            <a:r>
              <a:rPr lang="en-US" sz="1200" b="1" dirty="0" smtClean="0">
                <a:latin typeface="Courier New" pitchFamily="49" charset="0"/>
                <a:cs typeface="Courier New" pitchFamily="49" charset="0"/>
              </a:rPr>
              <a:t>(LEFT, TOP);</a:t>
            </a:r>
          </a:p>
          <a:p>
            <a:r>
              <a:rPr lang="en-US" sz="1200" b="1" dirty="0" smtClean="0">
                <a:latin typeface="Courier New" pitchFamily="49" charset="0"/>
                <a:cs typeface="Courier New" pitchFamily="49" charset="0"/>
              </a:rPr>
              <a:t>  text("Average: " + </a:t>
            </a:r>
            <a:r>
              <a:rPr lang="en-US" sz="1200" b="1" dirty="0" err="1" smtClean="0">
                <a:latin typeface="Courier New" pitchFamily="49" charset="0"/>
                <a:cs typeface="Courier New" pitchFamily="49" charset="0"/>
              </a:rPr>
              <a:t>computeAverage</a:t>
            </a:r>
            <a:r>
              <a:rPr lang="en-US" sz="1200" b="1" dirty="0" smtClean="0">
                <a:latin typeface="Courier New" pitchFamily="49" charset="0"/>
                <a:cs typeface="Courier New" pitchFamily="49" charset="0"/>
              </a:rPr>
              <a:t>(values), </a:t>
            </a:r>
            <a:r>
              <a:rPr lang="en-US" sz="1200" b="1" dirty="0" err="1" smtClean="0">
                <a:latin typeface="Courier New" pitchFamily="49" charset="0"/>
                <a:cs typeface="Courier New" pitchFamily="49" charset="0"/>
              </a:rPr>
              <a:t>labelWidth</a:t>
            </a:r>
            <a:r>
              <a:rPr lang="en-US" sz="1200" b="1" dirty="0" smtClean="0">
                <a:latin typeface="Courier New" pitchFamily="49" charset="0"/>
                <a:cs typeface="Courier New" pitchFamily="49" charset="0"/>
              </a:rPr>
              <a:t>, height - </a:t>
            </a:r>
            <a:r>
              <a:rPr lang="en-US" sz="1200" b="1" dirty="0" err="1" smtClean="0">
                <a:latin typeface="Courier New" pitchFamily="49" charset="0"/>
                <a:cs typeface="Courier New" pitchFamily="49" charset="0"/>
              </a:rPr>
              <a:t>footerSize</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headerSize</a:t>
            </a:r>
            <a:r>
              <a:rPr lang="en-US" sz="1200" b="1" dirty="0" smtClean="0">
                <a:latin typeface="Courier New" pitchFamily="49" charset="0"/>
                <a:cs typeface="Courier New" pitchFamily="49" charset="0"/>
              </a:rPr>
              <a:t> + 12);</a:t>
            </a:r>
          </a:p>
          <a:p>
            <a:r>
              <a:rPr lang="en-US" sz="1200" b="1" dirty="0" smtClean="0">
                <a:latin typeface="Courier New" pitchFamily="49" charset="0"/>
                <a:cs typeface="Courier New" pitchFamily="49" charset="0"/>
              </a:rPr>
              <a:t>  text("Maximum Value: " + </a:t>
            </a:r>
            <a:r>
              <a:rPr lang="en-US" sz="1200" b="1" dirty="0" err="1" smtClean="0">
                <a:latin typeface="Courier New" pitchFamily="49" charset="0"/>
                <a:cs typeface="Courier New" pitchFamily="49" charset="0"/>
              </a:rPr>
              <a:t>computeMaximum</a:t>
            </a:r>
            <a:r>
              <a:rPr lang="en-US" sz="1200" b="1" dirty="0" smtClean="0">
                <a:latin typeface="Courier New" pitchFamily="49" charset="0"/>
                <a:cs typeface="Courier New" pitchFamily="49" charset="0"/>
              </a:rPr>
              <a:t>(values), </a:t>
            </a:r>
            <a:r>
              <a:rPr lang="en-US" sz="1200" b="1" dirty="0" err="1" smtClean="0">
                <a:latin typeface="Courier New" pitchFamily="49" charset="0"/>
                <a:cs typeface="Courier New" pitchFamily="49" charset="0"/>
              </a:rPr>
              <a:t>labelWidth</a:t>
            </a:r>
            <a:r>
              <a:rPr lang="en-US" sz="1200" b="1" dirty="0" smtClean="0">
                <a:latin typeface="Courier New" pitchFamily="49" charset="0"/>
                <a:cs typeface="Courier New" pitchFamily="49" charset="0"/>
              </a:rPr>
              <a:t>, height - </a:t>
            </a:r>
            <a:r>
              <a:rPr lang="en-US" sz="1200" b="1" dirty="0" err="1" smtClean="0">
                <a:latin typeface="Courier New" pitchFamily="49" charset="0"/>
                <a:cs typeface="Courier New" pitchFamily="49" charset="0"/>
              </a:rPr>
              <a:t>footerSize</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headerSize</a:t>
            </a:r>
            <a:r>
              <a:rPr lang="en-US" sz="1200" b="1" dirty="0" smtClean="0">
                <a:latin typeface="Courier New" pitchFamily="49" charset="0"/>
                <a:cs typeface="Courier New" pitchFamily="49" charset="0"/>
              </a:rPr>
              <a:t> + 24);</a:t>
            </a:r>
          </a:p>
          <a:p>
            <a:r>
              <a:rPr lang="en-US" sz="1200" b="1" dirty="0" smtClean="0">
                <a:latin typeface="Courier New" pitchFamily="49" charset="0"/>
                <a:cs typeface="Courier New" pitchFamily="49" charset="0"/>
              </a:rPr>
              <a:t>  text("Minimum Value: " + </a:t>
            </a:r>
            <a:r>
              <a:rPr lang="en-US" sz="1200" b="1" dirty="0" err="1" smtClean="0">
                <a:latin typeface="Courier New" pitchFamily="49" charset="0"/>
                <a:cs typeface="Courier New" pitchFamily="49" charset="0"/>
              </a:rPr>
              <a:t>computeMinimum</a:t>
            </a:r>
            <a:r>
              <a:rPr lang="en-US" sz="1200" b="1" dirty="0" smtClean="0">
                <a:latin typeface="Courier New" pitchFamily="49" charset="0"/>
                <a:cs typeface="Courier New" pitchFamily="49" charset="0"/>
              </a:rPr>
              <a:t>(values), </a:t>
            </a:r>
            <a:r>
              <a:rPr lang="en-US" sz="1200" b="1" dirty="0" err="1" smtClean="0">
                <a:latin typeface="Courier New" pitchFamily="49" charset="0"/>
                <a:cs typeface="Courier New" pitchFamily="49" charset="0"/>
              </a:rPr>
              <a:t>labelWidth</a:t>
            </a:r>
            <a:r>
              <a:rPr lang="en-US" sz="1200" b="1" dirty="0" smtClean="0">
                <a:latin typeface="Courier New" pitchFamily="49" charset="0"/>
                <a:cs typeface="Courier New" pitchFamily="49" charset="0"/>
              </a:rPr>
              <a:t>, height - </a:t>
            </a:r>
            <a:r>
              <a:rPr lang="en-US" sz="1200" b="1" dirty="0" err="1" smtClean="0">
                <a:latin typeface="Courier New" pitchFamily="49" charset="0"/>
                <a:cs typeface="Courier New" pitchFamily="49" charset="0"/>
              </a:rPr>
              <a:t>footerSize</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headerSize</a:t>
            </a:r>
            <a:r>
              <a:rPr lang="en-US" sz="1200" b="1" dirty="0" smtClean="0">
                <a:latin typeface="Courier New" pitchFamily="49" charset="0"/>
                <a:cs typeface="Courier New" pitchFamily="49" charset="0"/>
              </a:rPr>
              <a:t> + 36);</a:t>
            </a:r>
          </a:p>
          <a:p>
            <a:r>
              <a:rPr lang="en-US" sz="1200" b="1" dirty="0" smtClean="0">
                <a:latin typeface="Courier New" pitchFamily="49" charset="0"/>
                <a:cs typeface="Courier New" pitchFamily="49" charset="0"/>
              </a:rPr>
              <a:t>  text("Data Source: " + source, </a:t>
            </a:r>
            <a:r>
              <a:rPr lang="en-US" sz="1200" b="1" dirty="0" err="1" smtClean="0">
                <a:latin typeface="Courier New" pitchFamily="49" charset="0"/>
                <a:cs typeface="Courier New" pitchFamily="49" charset="0"/>
              </a:rPr>
              <a:t>labelWidth</a:t>
            </a:r>
            <a:r>
              <a:rPr lang="en-US" sz="1200" b="1" dirty="0" smtClean="0">
                <a:latin typeface="Courier New" pitchFamily="49" charset="0"/>
                <a:cs typeface="Courier New" pitchFamily="49" charset="0"/>
              </a:rPr>
              <a:t>, height - </a:t>
            </a:r>
            <a:r>
              <a:rPr lang="en-US" sz="1200" b="1" dirty="0" err="1" smtClean="0">
                <a:latin typeface="Courier New" pitchFamily="49" charset="0"/>
                <a:cs typeface="Courier New" pitchFamily="49" charset="0"/>
              </a:rPr>
              <a:t>footerSize</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headerSize</a:t>
            </a:r>
            <a:r>
              <a:rPr lang="en-US" sz="1200" b="1" dirty="0" smtClean="0">
                <a:latin typeface="Courier New" pitchFamily="49" charset="0"/>
                <a:cs typeface="Courier New" pitchFamily="49" charset="0"/>
              </a:rPr>
              <a:t> + 55);</a:t>
            </a:r>
          </a:p>
          <a:p>
            <a:r>
              <a:rPr lang="en-US" sz="1200" b="1" dirty="0" smtClean="0">
                <a:latin typeface="Courier New" pitchFamily="49" charset="0"/>
                <a:cs typeface="Courier New" pitchFamily="49" charset="0"/>
              </a:rPr>
              <a:t>}</a:t>
            </a: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float </a:t>
            </a:r>
            <a:r>
              <a:rPr lang="en-US" sz="1200" b="1" dirty="0" err="1" smtClean="0">
                <a:latin typeface="Courier New" pitchFamily="49" charset="0"/>
                <a:cs typeface="Courier New" pitchFamily="49" charset="0"/>
              </a:rPr>
              <a:t>computeAverage</a:t>
            </a:r>
            <a:r>
              <a:rPr lang="en-US" sz="1200" b="1" dirty="0" smtClean="0">
                <a:latin typeface="Courier New" pitchFamily="49" charset="0"/>
                <a:cs typeface="Courier New" pitchFamily="49" charset="0"/>
              </a:rPr>
              <a:t>(float[] values) {</a:t>
            </a:r>
          </a:p>
          <a:p>
            <a:r>
              <a:rPr lang="en-US" sz="1200" b="1" dirty="0" smtClean="0">
                <a:latin typeface="Courier New" pitchFamily="49" charset="0"/>
                <a:cs typeface="Courier New" pitchFamily="49" charset="0"/>
              </a:rPr>
              <a:t>  if ((values == null) || (</a:t>
            </a:r>
            <a:r>
              <a:rPr lang="en-US" sz="1200" b="1" dirty="0" err="1" smtClean="0">
                <a:latin typeface="Courier New" pitchFamily="49" charset="0"/>
                <a:cs typeface="Courier New" pitchFamily="49" charset="0"/>
              </a:rPr>
              <a:t>values.length</a:t>
            </a:r>
            <a:r>
              <a:rPr lang="en-US" sz="1200" b="1" dirty="0" smtClean="0">
                <a:latin typeface="Courier New" pitchFamily="49" charset="0"/>
                <a:cs typeface="Courier New" pitchFamily="49" charset="0"/>
              </a:rPr>
              <a:t> &lt;= 0)) {</a:t>
            </a:r>
          </a:p>
          <a:p>
            <a:r>
              <a:rPr lang="en-US" sz="1200" b="1" dirty="0" smtClean="0">
                <a:latin typeface="Courier New" pitchFamily="49" charset="0"/>
                <a:cs typeface="Courier New" pitchFamily="49" charset="0"/>
              </a:rPr>
              <a:t>    return 0.0;</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float sum = 0.0;</a:t>
            </a:r>
          </a:p>
          <a:p>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a:t>
            </a:r>
            <a:r>
              <a:rPr lang="en-US" sz="1200" b="1" dirty="0" err="1" smtClean="0">
                <a:latin typeface="Courier New" pitchFamily="49" charset="0"/>
                <a:cs typeface="Courier New" pitchFamily="49" charset="0"/>
              </a:rPr>
              <a:t>values.length</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sum += values[</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return sum / </a:t>
            </a:r>
            <a:r>
              <a:rPr lang="en-US" sz="1200" b="1" dirty="0" err="1" smtClean="0">
                <a:latin typeface="Courier New" pitchFamily="49" charset="0"/>
                <a:cs typeface="Courier New" pitchFamily="49" charset="0"/>
              </a:rPr>
              <a:t>values.length</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a:t>
            </a:r>
          </a:p>
          <a:p>
            <a:endParaRPr lang="en-US" sz="1200" b="1" dirty="0" smtClean="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37</a:t>
            </a:fld>
            <a:endParaRPr lang="en-US"/>
          </a:p>
        </p:txBody>
      </p:sp>
      <p:sp>
        <p:nvSpPr>
          <p:cNvPr id="8" name="Rectangle 7"/>
          <p:cNvSpPr/>
          <p:nvPr/>
        </p:nvSpPr>
        <p:spPr>
          <a:xfrm rot="16200000">
            <a:off x="545901" y="-520897"/>
            <a:ext cx="6757095" cy="7848302"/>
          </a:xfrm>
          <a:prstGeom prst="rect">
            <a:avLst/>
          </a:prstGeom>
        </p:spPr>
        <p:txBody>
          <a:bodyPr wrap="square">
            <a:spAutoFit/>
          </a:bodyPr>
          <a:lstStyle/>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float </a:t>
            </a:r>
            <a:r>
              <a:rPr lang="en-US" sz="1200" b="1" dirty="0" err="1" smtClean="0">
                <a:latin typeface="Courier New" pitchFamily="49" charset="0"/>
                <a:cs typeface="Courier New" pitchFamily="49" charset="0"/>
              </a:rPr>
              <a:t>computeMaximum</a:t>
            </a:r>
            <a:r>
              <a:rPr lang="en-US" sz="1200" b="1" dirty="0" smtClean="0">
                <a:latin typeface="Courier New" pitchFamily="49" charset="0"/>
                <a:cs typeface="Courier New" pitchFamily="49" charset="0"/>
              </a:rPr>
              <a:t>(float[] values) {</a:t>
            </a:r>
          </a:p>
          <a:p>
            <a:r>
              <a:rPr lang="en-US" sz="1200" b="1" dirty="0" smtClean="0">
                <a:latin typeface="Courier New" pitchFamily="49" charset="0"/>
                <a:cs typeface="Courier New" pitchFamily="49" charset="0"/>
              </a:rPr>
              <a:t>  if ((values == null) || (</a:t>
            </a:r>
            <a:r>
              <a:rPr lang="en-US" sz="1200" b="1" dirty="0" err="1" smtClean="0">
                <a:latin typeface="Courier New" pitchFamily="49" charset="0"/>
                <a:cs typeface="Courier New" pitchFamily="49" charset="0"/>
              </a:rPr>
              <a:t>values.length</a:t>
            </a:r>
            <a:r>
              <a:rPr lang="en-US" sz="1200" b="1" dirty="0" smtClean="0">
                <a:latin typeface="Courier New" pitchFamily="49" charset="0"/>
                <a:cs typeface="Courier New" pitchFamily="49" charset="0"/>
              </a:rPr>
              <a:t> &lt;= 0)) {</a:t>
            </a:r>
          </a:p>
          <a:p>
            <a:r>
              <a:rPr lang="en-US" sz="1200" b="1" dirty="0" smtClean="0">
                <a:latin typeface="Courier New" pitchFamily="49" charset="0"/>
                <a:cs typeface="Courier New" pitchFamily="49" charset="0"/>
              </a:rPr>
              <a:t>    return 0.0;</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float maximum = </a:t>
            </a:r>
            <a:r>
              <a:rPr lang="en-US" sz="1200" b="1" dirty="0" err="1" smtClean="0">
                <a:latin typeface="Courier New" pitchFamily="49" charset="0"/>
                <a:cs typeface="Courier New" pitchFamily="49" charset="0"/>
              </a:rPr>
              <a:t>Integer.MIN_VALUE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a:t>
            </a:r>
            <a:r>
              <a:rPr lang="en-US" sz="1200" b="1" dirty="0" err="1" smtClean="0">
                <a:latin typeface="Courier New" pitchFamily="49" charset="0"/>
                <a:cs typeface="Courier New" pitchFamily="49" charset="0"/>
              </a:rPr>
              <a:t>values.length</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if (values[</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&gt; maximum) {</a:t>
            </a:r>
          </a:p>
          <a:p>
            <a:r>
              <a:rPr lang="en-US" sz="1200" b="1" dirty="0" smtClean="0">
                <a:latin typeface="Courier New" pitchFamily="49" charset="0"/>
                <a:cs typeface="Courier New" pitchFamily="49" charset="0"/>
              </a:rPr>
              <a:t>      maximum = values[</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return maximum;</a:t>
            </a:r>
          </a:p>
          <a:p>
            <a:r>
              <a:rPr lang="en-US" sz="1200" b="1" dirty="0" smtClean="0">
                <a:latin typeface="Courier New" pitchFamily="49" charset="0"/>
                <a:cs typeface="Courier New" pitchFamily="49" charset="0"/>
              </a:rPr>
              <a:t>}</a:t>
            </a: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float </a:t>
            </a:r>
            <a:r>
              <a:rPr lang="en-US" sz="1200" b="1" dirty="0" err="1" smtClean="0">
                <a:latin typeface="Courier New" pitchFamily="49" charset="0"/>
                <a:cs typeface="Courier New" pitchFamily="49" charset="0"/>
              </a:rPr>
              <a:t>computeMinimum</a:t>
            </a:r>
            <a:r>
              <a:rPr lang="en-US" sz="1200" b="1" dirty="0" smtClean="0">
                <a:latin typeface="Courier New" pitchFamily="49" charset="0"/>
                <a:cs typeface="Courier New" pitchFamily="49" charset="0"/>
              </a:rPr>
              <a:t>(float[] values) {</a:t>
            </a:r>
          </a:p>
          <a:p>
            <a:r>
              <a:rPr lang="en-US" sz="1200" b="1" dirty="0" smtClean="0">
                <a:latin typeface="Courier New" pitchFamily="49" charset="0"/>
                <a:cs typeface="Courier New" pitchFamily="49" charset="0"/>
              </a:rPr>
              <a:t>  if ((values == null) || (</a:t>
            </a:r>
            <a:r>
              <a:rPr lang="en-US" sz="1200" b="1" dirty="0" err="1" smtClean="0">
                <a:latin typeface="Courier New" pitchFamily="49" charset="0"/>
                <a:cs typeface="Courier New" pitchFamily="49" charset="0"/>
              </a:rPr>
              <a:t>values.length</a:t>
            </a:r>
            <a:r>
              <a:rPr lang="en-US" sz="1200" b="1" dirty="0" smtClean="0">
                <a:latin typeface="Courier New" pitchFamily="49" charset="0"/>
                <a:cs typeface="Courier New" pitchFamily="49" charset="0"/>
              </a:rPr>
              <a:t> &lt;= 0)) {</a:t>
            </a:r>
          </a:p>
          <a:p>
            <a:r>
              <a:rPr lang="en-US" sz="1200" b="1" dirty="0" smtClean="0">
                <a:latin typeface="Courier New" pitchFamily="49" charset="0"/>
                <a:cs typeface="Courier New" pitchFamily="49" charset="0"/>
              </a:rPr>
              <a:t>    return 0.0;</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float minimum = </a:t>
            </a:r>
            <a:r>
              <a:rPr lang="en-US" sz="1200" b="1" dirty="0" err="1" smtClean="0">
                <a:latin typeface="Courier New" pitchFamily="49" charset="0"/>
                <a:cs typeface="Courier New" pitchFamily="49" charset="0"/>
              </a:rPr>
              <a:t>Integer.MAX_VALUE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a:t>
            </a:r>
            <a:r>
              <a:rPr lang="en-US" sz="1200" b="1" dirty="0" err="1" smtClean="0">
                <a:latin typeface="Courier New" pitchFamily="49" charset="0"/>
                <a:cs typeface="Courier New" pitchFamily="49" charset="0"/>
              </a:rPr>
              <a:t>values.length</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if (values[</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minimum) {</a:t>
            </a:r>
          </a:p>
          <a:p>
            <a:r>
              <a:rPr lang="en-US" sz="1200" b="1" dirty="0" smtClean="0">
                <a:latin typeface="Courier New" pitchFamily="49" charset="0"/>
                <a:cs typeface="Courier New" pitchFamily="49" charset="0"/>
              </a:rPr>
              <a:t>      minimum = values[</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return minimum;</a:t>
            </a:r>
          </a:p>
          <a:p>
            <a:r>
              <a:rPr lang="en-US" sz="1200" b="1" dirty="0" smtClean="0">
                <a:latin typeface="Courier New" pitchFamily="49" charset="0"/>
                <a:cs typeface="Courier New" pitchFamily="49" charset="0"/>
              </a:rPr>
              <a:t>}</a:t>
            </a: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void </a:t>
            </a:r>
            <a:r>
              <a:rPr lang="en-US" sz="1200" b="1" dirty="0" err="1" smtClean="0">
                <a:latin typeface="Courier New" pitchFamily="49" charset="0"/>
                <a:cs typeface="Courier New" pitchFamily="49" charset="0"/>
              </a:rPr>
              <a:t>loadExpectancyData</a:t>
            </a:r>
            <a:r>
              <a:rPr lang="en-US" sz="1200" b="1" dirty="0" smtClean="0">
                <a:latin typeface="Courier New" pitchFamily="49" charset="0"/>
                <a:cs typeface="Courier New" pitchFamily="49" charset="0"/>
              </a:rPr>
              <a:t>(String </a:t>
            </a:r>
            <a:r>
              <a:rPr lang="en-US" sz="1200" b="1" dirty="0" err="1" smtClean="0">
                <a:latin typeface="Courier New" pitchFamily="49" charset="0"/>
                <a:cs typeface="Courier New" pitchFamily="49" charset="0"/>
              </a:rPr>
              <a:t>valuesFilename</a:t>
            </a:r>
            <a:r>
              <a:rPr lang="en-US" sz="1200" b="1" dirty="0" smtClean="0">
                <a:latin typeface="Courier New" pitchFamily="49" charset="0"/>
                <a:cs typeface="Courier New" pitchFamily="49" charset="0"/>
              </a:rPr>
              <a:t>, String </a:t>
            </a:r>
            <a:r>
              <a:rPr lang="en-US" sz="1200" b="1" dirty="0" err="1" smtClean="0">
                <a:latin typeface="Courier New" pitchFamily="49" charset="0"/>
                <a:cs typeface="Courier New" pitchFamily="49" charset="0"/>
              </a:rPr>
              <a:t>countriesFilename</a:t>
            </a:r>
            <a:r>
              <a:rPr lang="en-US" sz="1200" b="1" dirty="0" smtClean="0">
                <a:latin typeface="Courier New" pitchFamily="49" charset="0"/>
                <a:cs typeface="Courier New" pitchFamily="49" charset="0"/>
              </a:rPr>
              <a:t>, String </a:t>
            </a:r>
            <a:r>
              <a:rPr lang="en-US" sz="1200" b="1" dirty="0" err="1" smtClean="0">
                <a:latin typeface="Courier New" pitchFamily="49" charset="0"/>
                <a:cs typeface="Courier New" pitchFamily="49" charset="0"/>
              </a:rPr>
              <a:t>yearsFilename</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expectancyCountries</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loadStrings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countriesFilename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expectancyYears</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loadStrings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yearsFilename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expectancyLines</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loadStrings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valuesFilename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 = new float[</a:t>
            </a:r>
            <a:r>
              <a:rPr lang="en-US" sz="1200" b="1" dirty="0" err="1" smtClean="0">
                <a:latin typeface="Courier New" pitchFamily="49" charset="0"/>
                <a:cs typeface="Courier New" pitchFamily="49" charset="0"/>
              </a:rPr>
              <a:t>expectancyLines.length</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expectancyCountries.length</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String[] tokens;</a:t>
            </a:r>
          </a:p>
          <a:p>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a:t>
            </a:r>
            <a:r>
              <a:rPr lang="en-US" sz="1200" b="1" dirty="0" err="1" smtClean="0">
                <a:latin typeface="Courier New" pitchFamily="49" charset="0"/>
                <a:cs typeface="Courier New" pitchFamily="49" charset="0"/>
              </a:rPr>
              <a:t>expectancyLines.length</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tokens = split(</a:t>
            </a:r>
            <a:r>
              <a:rPr lang="en-US" sz="1200" b="1" dirty="0" err="1" smtClean="0">
                <a:latin typeface="Courier New" pitchFamily="49" charset="0"/>
                <a:cs typeface="Courier New" pitchFamily="49" charset="0"/>
              </a:rPr>
              <a:t>expectancyLines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a:t>
            </a:r>
          </a:p>
          <a:p>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j = 0; j &lt; </a:t>
            </a:r>
            <a:r>
              <a:rPr lang="en-US" sz="1200" b="1" dirty="0" err="1" smtClean="0">
                <a:latin typeface="Courier New" pitchFamily="49" charset="0"/>
                <a:cs typeface="Courier New" pitchFamily="49" charset="0"/>
              </a:rPr>
              <a:t>tokens.length</a:t>
            </a:r>
            <a:r>
              <a:rPr lang="en-US" sz="1200" b="1" dirty="0" smtClean="0">
                <a:latin typeface="Courier New" pitchFamily="49" charset="0"/>
                <a:cs typeface="Courier New" pitchFamily="49" charset="0"/>
              </a:rPr>
              <a:t>; j++)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expectancyValues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][j] = float(tokens[j]);</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a:t>
            </a:r>
            <a:endParaRPr lang="en-US" sz="1400" b="1" dirty="0" smtClean="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p:txBody>
          <a:bodyPr/>
          <a:lstStyle/>
          <a:p>
            <a:fld id="{7776D93B-449E-49A3-B171-7E67EB5E0798}" type="slidenum">
              <a:rPr lang="en-US" smtClean="0"/>
              <a:pPr/>
              <a:t>38</a:t>
            </a:fld>
            <a:endParaRPr lang="en-US" smtClean="0"/>
          </a:p>
        </p:txBody>
      </p:sp>
      <p:sp>
        <p:nvSpPr>
          <p:cNvPr id="33795" name="Rectangle 2"/>
          <p:cNvSpPr>
            <a:spLocks noGrp="1" noChangeArrowheads="1"/>
          </p:cNvSpPr>
          <p:nvPr>
            <p:ph type="title"/>
          </p:nvPr>
        </p:nvSpPr>
        <p:spPr/>
        <p:txBody>
          <a:bodyPr/>
          <a:lstStyle/>
          <a:p>
            <a:pPr eaLnBrk="1" hangingPunct="1"/>
            <a:r>
              <a:rPr lang="en-US" smtClean="0"/>
              <a:t>Data Management</a:t>
            </a:r>
          </a:p>
        </p:txBody>
      </p:sp>
      <p:sp>
        <p:nvSpPr>
          <p:cNvPr id="33796" name="Rectangle 3"/>
          <p:cNvSpPr>
            <a:spLocks noGrp="1" noChangeArrowheads="1"/>
          </p:cNvSpPr>
          <p:nvPr>
            <p:ph type="body" idx="1"/>
          </p:nvPr>
        </p:nvSpPr>
        <p:spPr>
          <a:xfrm>
            <a:off x="457200" y="1600200"/>
            <a:ext cx="5105400" cy="4724400"/>
          </a:xfrm>
        </p:spPr>
        <p:txBody>
          <a:bodyPr/>
          <a:lstStyle/>
          <a:p>
            <a:pPr eaLnBrk="1" hangingPunct="1"/>
            <a:r>
              <a:rPr lang="en-US" smtClean="0"/>
              <a:t>Storing, retrieving and manipulating data sets are very common problems.</a:t>
            </a:r>
          </a:p>
          <a:p>
            <a:pPr eaLnBrk="1" hangingPunct="1"/>
            <a:r>
              <a:rPr lang="en-US" i="1" smtClean="0"/>
              <a:t>Database Management Systems</a:t>
            </a:r>
            <a:r>
              <a:rPr lang="en-US" smtClean="0"/>
              <a:t> are designed   to address these problems.</a:t>
            </a:r>
          </a:p>
        </p:txBody>
      </p:sp>
      <p:sp>
        <p:nvSpPr>
          <p:cNvPr id="33797" name="AutoShape 7"/>
          <p:cNvSpPr>
            <a:spLocks noChangeArrowheads="1"/>
          </p:cNvSpPr>
          <p:nvPr/>
        </p:nvSpPr>
        <p:spPr bwMode="auto">
          <a:xfrm>
            <a:off x="4572000" y="2209800"/>
            <a:ext cx="4419600" cy="4114800"/>
          </a:xfrm>
          <a:prstGeom prst="flowChartExtract">
            <a:avLst/>
          </a:prstGeom>
          <a:solidFill>
            <a:srgbClr val="C8C864"/>
          </a:solidFill>
          <a:ln w="9525">
            <a:solidFill>
              <a:schemeClr val="tx1"/>
            </a:solidFill>
            <a:miter lim="800000"/>
            <a:headEnd/>
            <a:tailEnd/>
          </a:ln>
        </p:spPr>
        <p:txBody>
          <a:bodyPr wrap="none" anchor="ctr"/>
          <a:lstStyle/>
          <a:p>
            <a:pPr algn="ctr"/>
            <a:r>
              <a:rPr lang="en-US" sz="2400">
                <a:latin typeface="Times New Roman" pitchFamily="18" charset="0"/>
              </a:rPr>
              <a:t>Database</a:t>
            </a:r>
          </a:p>
          <a:p>
            <a:pPr algn="ctr"/>
            <a:endParaRPr lang="en-US">
              <a:latin typeface="Times New Roman" pitchFamily="18" charset="0"/>
            </a:endParaRPr>
          </a:p>
          <a:p>
            <a:pPr algn="ctr"/>
            <a:r>
              <a:rPr lang="en-US" sz="2400">
                <a:latin typeface="Times New Roman" pitchFamily="18" charset="0"/>
              </a:rPr>
              <a:t>Files</a:t>
            </a:r>
          </a:p>
          <a:p>
            <a:pPr algn="ctr"/>
            <a:endParaRPr lang="en-US">
              <a:latin typeface="Times New Roman" pitchFamily="18" charset="0"/>
            </a:endParaRPr>
          </a:p>
          <a:p>
            <a:pPr algn="ctr"/>
            <a:r>
              <a:rPr lang="en-US" sz="2400">
                <a:latin typeface="Times New Roman" pitchFamily="18" charset="0"/>
              </a:rPr>
              <a:t>Records</a:t>
            </a:r>
          </a:p>
          <a:p>
            <a:pPr algn="ctr"/>
            <a:endParaRPr lang="en-US">
              <a:latin typeface="Times New Roman" pitchFamily="18" charset="0"/>
            </a:endParaRPr>
          </a:p>
          <a:p>
            <a:pPr algn="ctr"/>
            <a:r>
              <a:rPr lang="en-US" sz="2400">
                <a:latin typeface="Times New Roman" pitchFamily="18" charset="0"/>
              </a:rPr>
              <a:t>Fields</a:t>
            </a:r>
          </a:p>
          <a:p>
            <a:pPr algn="ctr"/>
            <a:endParaRPr lang="en-US">
              <a:latin typeface="Times New Roman" pitchFamily="18" charset="0"/>
            </a:endParaRPr>
          </a:p>
          <a:p>
            <a:pPr algn="ctr"/>
            <a:r>
              <a:rPr lang="en-US" sz="2400">
                <a:latin typeface="Times New Roman" pitchFamily="18" charset="0"/>
              </a:rPr>
              <a:t>Characters/Strings/Integers</a:t>
            </a:r>
          </a:p>
          <a:p>
            <a:pPr algn="ctr"/>
            <a:endParaRPr lang="en-US">
              <a:latin typeface="Times New Roman" pitchFamily="18" charset="0"/>
            </a:endParaRPr>
          </a:p>
          <a:p>
            <a:pPr algn="ctr"/>
            <a:r>
              <a:rPr lang="en-US" sz="2400">
                <a:latin typeface="Times New Roman" pitchFamily="18" charset="0"/>
              </a:rPr>
              <a:t>Bits</a:t>
            </a:r>
          </a:p>
          <a:p>
            <a:pPr algn="ctr"/>
            <a:endParaRPr lang="en-US" sz="2400">
              <a:latin typeface="Times New Roman" pitchFamily="18" charset="0"/>
            </a:endParaRPr>
          </a:p>
          <a:p>
            <a:pPr algn="ctr"/>
            <a:endParaRPr lang="en-US" sz="2400">
              <a:latin typeface="Times New Roman" pitchFamily="18" charset="0"/>
            </a:endParaRPr>
          </a:p>
          <a:p>
            <a:pPr algn="ctr"/>
            <a:endParaRPr lang="en-US" sz="2400">
              <a:latin typeface="Times New Roman" pitchFamily="18" charset="0"/>
            </a:endParaRPr>
          </a:p>
          <a:p>
            <a:pPr algn="ctr"/>
            <a:endParaRPr lang="en-US" sz="2400">
              <a:latin typeface="Times New Roman" pitchFamily="18" charset="0"/>
            </a:endParaRPr>
          </a:p>
          <a:p>
            <a:pPr algn="ctr"/>
            <a:endParaRPr lang="en-US" sz="2400">
              <a:latin typeface="Times New Roman" pitchFamily="18" charset="0"/>
            </a:endParaRPr>
          </a:p>
        </p:txBody>
      </p:sp>
      <p:sp>
        <p:nvSpPr>
          <p:cNvPr id="33798" name="Line 8"/>
          <p:cNvSpPr>
            <a:spLocks noChangeShapeType="1"/>
          </p:cNvSpPr>
          <p:nvPr/>
        </p:nvSpPr>
        <p:spPr bwMode="auto">
          <a:xfrm>
            <a:off x="6324600" y="3124200"/>
            <a:ext cx="914400" cy="1588"/>
          </a:xfrm>
          <a:prstGeom prst="line">
            <a:avLst/>
          </a:prstGeom>
          <a:noFill/>
          <a:ln w="9525">
            <a:solidFill>
              <a:schemeClr val="tx1"/>
            </a:solidFill>
            <a:round/>
            <a:headEnd/>
            <a:tailEnd/>
          </a:ln>
        </p:spPr>
        <p:txBody>
          <a:bodyPr wrap="none" anchor="ctr"/>
          <a:lstStyle/>
          <a:p>
            <a:endParaRPr lang="en-US"/>
          </a:p>
        </p:txBody>
      </p:sp>
      <p:sp>
        <p:nvSpPr>
          <p:cNvPr id="33799" name="Line 9"/>
          <p:cNvSpPr>
            <a:spLocks noChangeShapeType="1"/>
          </p:cNvSpPr>
          <p:nvPr/>
        </p:nvSpPr>
        <p:spPr bwMode="auto">
          <a:xfrm>
            <a:off x="6019800" y="3733800"/>
            <a:ext cx="1524000" cy="1588"/>
          </a:xfrm>
          <a:prstGeom prst="line">
            <a:avLst/>
          </a:prstGeom>
          <a:noFill/>
          <a:ln w="9525">
            <a:solidFill>
              <a:schemeClr val="tx1"/>
            </a:solidFill>
            <a:round/>
            <a:headEnd/>
            <a:tailEnd/>
          </a:ln>
        </p:spPr>
        <p:txBody>
          <a:bodyPr wrap="none" anchor="ctr"/>
          <a:lstStyle/>
          <a:p>
            <a:endParaRPr lang="en-US"/>
          </a:p>
        </p:txBody>
      </p:sp>
      <p:sp>
        <p:nvSpPr>
          <p:cNvPr id="33800" name="Line 10"/>
          <p:cNvSpPr>
            <a:spLocks noChangeShapeType="1"/>
          </p:cNvSpPr>
          <p:nvPr/>
        </p:nvSpPr>
        <p:spPr bwMode="auto">
          <a:xfrm>
            <a:off x="5638800" y="4419600"/>
            <a:ext cx="2286000" cy="1588"/>
          </a:xfrm>
          <a:prstGeom prst="line">
            <a:avLst/>
          </a:prstGeom>
          <a:noFill/>
          <a:ln w="9525">
            <a:solidFill>
              <a:schemeClr val="tx1"/>
            </a:solidFill>
            <a:round/>
            <a:headEnd/>
            <a:tailEnd/>
          </a:ln>
        </p:spPr>
        <p:txBody>
          <a:bodyPr wrap="none" anchor="ctr"/>
          <a:lstStyle/>
          <a:p>
            <a:endParaRPr lang="en-US"/>
          </a:p>
        </p:txBody>
      </p:sp>
      <p:sp>
        <p:nvSpPr>
          <p:cNvPr id="33801" name="Line 11"/>
          <p:cNvSpPr>
            <a:spLocks noChangeShapeType="1"/>
          </p:cNvSpPr>
          <p:nvPr/>
        </p:nvSpPr>
        <p:spPr bwMode="auto">
          <a:xfrm>
            <a:off x="5334000" y="5029200"/>
            <a:ext cx="2514600" cy="1588"/>
          </a:xfrm>
          <a:prstGeom prst="line">
            <a:avLst/>
          </a:prstGeom>
          <a:noFill/>
          <a:ln w="9525">
            <a:solidFill>
              <a:schemeClr val="tx1"/>
            </a:solidFill>
            <a:round/>
            <a:headEnd/>
            <a:tailEnd/>
          </a:ln>
        </p:spPr>
        <p:txBody>
          <a:bodyPr wrap="none" anchor="ctr"/>
          <a:lstStyle/>
          <a:p>
            <a:endParaRPr lang="en-US"/>
          </a:p>
        </p:txBody>
      </p:sp>
      <p:sp>
        <p:nvSpPr>
          <p:cNvPr id="33802" name="Line 12"/>
          <p:cNvSpPr>
            <a:spLocks noChangeShapeType="1"/>
          </p:cNvSpPr>
          <p:nvPr/>
        </p:nvSpPr>
        <p:spPr bwMode="auto">
          <a:xfrm>
            <a:off x="7848600" y="5029200"/>
            <a:ext cx="381000" cy="1588"/>
          </a:xfrm>
          <a:prstGeom prst="line">
            <a:avLst/>
          </a:prstGeom>
          <a:noFill/>
          <a:ln w="9525">
            <a:solidFill>
              <a:schemeClr val="tx1"/>
            </a:solidFill>
            <a:round/>
            <a:headEnd/>
            <a:tailEnd/>
          </a:ln>
        </p:spPr>
        <p:txBody>
          <a:bodyPr wrap="none" anchor="ctr"/>
          <a:lstStyle/>
          <a:p>
            <a:endParaRPr lang="en-US"/>
          </a:p>
        </p:txBody>
      </p:sp>
      <p:sp>
        <p:nvSpPr>
          <p:cNvPr id="33803" name="Line 13"/>
          <p:cNvSpPr>
            <a:spLocks noChangeShapeType="1"/>
          </p:cNvSpPr>
          <p:nvPr/>
        </p:nvSpPr>
        <p:spPr bwMode="auto">
          <a:xfrm>
            <a:off x="4876800" y="5791200"/>
            <a:ext cx="3810000" cy="1588"/>
          </a:xfrm>
          <a:prstGeom prst="line">
            <a:avLst/>
          </a:prstGeom>
          <a:noFill/>
          <a:ln w="9525">
            <a:solidFill>
              <a:schemeClr val="tx1"/>
            </a:solidFill>
            <a:round/>
            <a:headEnd/>
            <a:tailEnd/>
          </a:ln>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p:txBody>
          <a:bodyPr/>
          <a:lstStyle/>
          <a:p>
            <a:fld id="{B226D71B-5C73-4DE7-B371-DF1B147AB676}" type="slidenum">
              <a:rPr lang="en-US" smtClean="0"/>
              <a:pPr/>
              <a:t>39</a:t>
            </a:fld>
            <a:endParaRPr lang="en-US" smtClean="0"/>
          </a:p>
        </p:txBody>
      </p:sp>
      <p:sp>
        <p:nvSpPr>
          <p:cNvPr id="34819" name="Rectangle 2"/>
          <p:cNvSpPr>
            <a:spLocks noGrp="1" noChangeArrowheads="1"/>
          </p:cNvSpPr>
          <p:nvPr>
            <p:ph type="title"/>
          </p:nvPr>
        </p:nvSpPr>
        <p:spPr/>
        <p:txBody>
          <a:bodyPr/>
          <a:lstStyle/>
          <a:p>
            <a:pPr eaLnBrk="1" hangingPunct="1"/>
            <a:r>
              <a:rPr lang="en-US" smtClean="0"/>
              <a:t>The Relational Data Model</a:t>
            </a:r>
          </a:p>
        </p:txBody>
      </p:sp>
      <p:sp>
        <p:nvSpPr>
          <p:cNvPr id="34820" name="Rectangle 3"/>
          <p:cNvSpPr>
            <a:spLocks noGrp="1" noChangeArrowheads="1"/>
          </p:cNvSpPr>
          <p:nvPr>
            <p:ph type="body" idx="1"/>
          </p:nvPr>
        </p:nvSpPr>
        <p:spPr/>
        <p:txBody>
          <a:bodyPr/>
          <a:lstStyle/>
          <a:p>
            <a:pPr eaLnBrk="1" hangingPunct="1"/>
            <a:r>
              <a:rPr lang="en-US" smtClean="0"/>
              <a:t>Most current DBMSs use the </a:t>
            </a:r>
            <a:r>
              <a:rPr lang="en-US" i="1" smtClean="0"/>
              <a:t>relational</a:t>
            </a:r>
            <a:r>
              <a:rPr lang="en-US" smtClean="0"/>
              <a:t> data model.</a:t>
            </a:r>
          </a:p>
          <a:p>
            <a:pPr eaLnBrk="1" hangingPunct="1"/>
            <a:r>
              <a:rPr lang="en-US" smtClean="0"/>
              <a:t>Relational models separate the structure of the data from the data itself.</a:t>
            </a:r>
          </a:p>
        </p:txBody>
      </p:sp>
      <p:sp>
        <p:nvSpPr>
          <p:cNvPr id="34821" name="Text Box 6"/>
          <p:cNvSpPr txBox="1">
            <a:spLocks noChangeArrowheads="1"/>
          </p:cNvSpPr>
          <p:nvPr/>
        </p:nvSpPr>
        <p:spPr bwMode="auto">
          <a:xfrm>
            <a:off x="228600" y="3813175"/>
            <a:ext cx="4076700" cy="457200"/>
          </a:xfrm>
          <a:prstGeom prst="rect">
            <a:avLst/>
          </a:prstGeom>
          <a:noFill/>
          <a:ln w="9525">
            <a:noFill/>
            <a:miter lim="800000"/>
            <a:headEnd/>
            <a:tailEnd/>
          </a:ln>
        </p:spPr>
        <p:txBody>
          <a:bodyPr wrap="none">
            <a:spAutoFit/>
          </a:bodyPr>
          <a:lstStyle/>
          <a:p>
            <a:r>
              <a:rPr lang="en-US" sz="2400">
                <a:latin typeface="Arial Unicode MS" pitchFamily="34" charset="-128"/>
              </a:rPr>
              <a:t>Schema:		     Data:</a:t>
            </a:r>
            <a:endParaRPr lang="en-US" sz="2400" b="1">
              <a:latin typeface="Arial Unicode MS" pitchFamily="34" charset="-128"/>
            </a:endParaRPr>
          </a:p>
        </p:txBody>
      </p:sp>
      <p:graphicFrame>
        <p:nvGraphicFramePr>
          <p:cNvPr id="292947" name="Group 83"/>
          <p:cNvGraphicFramePr>
            <a:graphicFrameLocks noGrp="1"/>
          </p:cNvGraphicFramePr>
          <p:nvPr/>
        </p:nvGraphicFramePr>
        <p:xfrm>
          <a:off x="228600" y="4271963"/>
          <a:ext cx="3048000" cy="1842136"/>
        </p:xfrm>
        <a:graphic>
          <a:graphicData uri="http://schemas.openxmlformats.org/drawingml/2006/table">
            <a:tbl>
              <a:tblPr/>
              <a:tblGrid>
                <a:gridCol w="1524000"/>
                <a:gridCol w="1524000"/>
              </a:tblGrid>
              <a:tr h="3683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1" i="0" u="none" strike="noStrike" cap="none" normalizeH="0" baseline="0" smtClean="0">
                          <a:ln>
                            <a:noFill/>
                          </a:ln>
                          <a:solidFill>
                            <a:schemeClr val="tx1"/>
                          </a:solidFill>
                          <a:effectLst/>
                          <a:latin typeface="Arial" charset="0"/>
                        </a:rPr>
                        <a:t>Field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1" i="0" u="none" strike="noStrike" cap="none" normalizeH="0" baseline="0" smtClean="0">
                          <a:ln>
                            <a:noFill/>
                          </a:ln>
                          <a:solidFill>
                            <a:schemeClr val="tx1"/>
                          </a:solidFill>
                          <a:effectLst/>
                          <a:latin typeface="Arial" charset="0"/>
                        </a:rPr>
                        <a:t>Field 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1" i="0" u="none" strike="noStrike" cap="none" normalizeH="0" baseline="0" smtClean="0">
                          <a:ln>
                            <a:noFill/>
                          </a:ln>
                          <a:solidFill>
                            <a:schemeClr val="tx1"/>
                          </a:solidFill>
                          <a:effectLst/>
                          <a:latin typeface="Courier New" pitchFamily="49" charset="0"/>
                        </a:rPr>
                        <a:t>int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First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1" i="0" u="none" strike="noStrike" cap="none" normalizeH="0" baseline="0" smtClean="0">
                          <a:ln>
                            <a:noFill/>
                          </a:ln>
                          <a:solidFill>
                            <a:schemeClr val="tx1"/>
                          </a:solidFill>
                          <a:effectLst/>
                          <a:latin typeface="Courier New" pitchFamily="49" charset="0"/>
                        </a:rPr>
                        <a:t>String</a:t>
                      </a:r>
                      <a:r>
                        <a:rPr kumimoji="0" lang="en-US" sz="1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Last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1" i="0" u="none" strike="noStrike" cap="none" normalizeH="0" baseline="0" smtClean="0">
                          <a:ln>
                            <a:noFill/>
                          </a:ln>
                          <a:solidFill>
                            <a:schemeClr val="tx1"/>
                          </a:solidFill>
                          <a:effectLst/>
                          <a:latin typeface="Courier New" pitchFamily="49" charset="0"/>
                        </a:rPr>
                        <a:t>String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Nickname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1" i="0" u="none" strike="noStrike" cap="none" normalizeH="0" baseline="0" smtClean="0">
                          <a:ln>
                            <a:noFill/>
                          </a:ln>
                          <a:solidFill>
                            <a:schemeClr val="tx1"/>
                          </a:solidFill>
                          <a:effectLst/>
                          <a:latin typeface="Courier New" pitchFamily="49" charset="0"/>
                        </a:rPr>
                        <a:t>String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92949" name="Group 85"/>
          <p:cNvGraphicFramePr>
            <a:graphicFrameLocks noGrp="1"/>
          </p:cNvGraphicFramePr>
          <p:nvPr/>
        </p:nvGraphicFramePr>
        <p:xfrm>
          <a:off x="3429000" y="4267200"/>
          <a:ext cx="5562600" cy="2206625"/>
        </p:xfrm>
        <a:graphic>
          <a:graphicData uri="http://schemas.openxmlformats.org/drawingml/2006/table">
            <a:tbl>
              <a:tblPr/>
              <a:tblGrid>
                <a:gridCol w="1390650"/>
                <a:gridCol w="1390650"/>
                <a:gridCol w="1390650"/>
                <a:gridCol w="1390650"/>
              </a:tblGrid>
              <a:tr h="3778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FirstName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LastName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Nickname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111223333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Steve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Schultze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Zee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666554444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Jeff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Plantinga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Plant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777889999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Ryan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Tuuk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Tuuk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333221111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Shelley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Nagel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mom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444556666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Adam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Bultman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1800" b="0" i="0" u="none" strike="noStrike" cap="none" normalizeH="0" baseline="0" smtClean="0">
                          <a:ln>
                            <a:noFill/>
                          </a:ln>
                          <a:solidFill>
                            <a:schemeClr val="tx1"/>
                          </a:solidFill>
                          <a:effectLst/>
                          <a:latin typeface="Arial" charset="0"/>
                        </a:rPr>
                        <a:t>theMan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centralAmerica.png"/>
          <p:cNvPicPr>
            <a:picLocks noChangeAspect="1"/>
          </p:cNvPicPr>
          <p:nvPr/>
        </p:nvPicPr>
        <p:blipFill>
          <a:blip r:embed="rId3" cstate="print"/>
          <a:stretch>
            <a:fillRect/>
          </a:stretch>
        </p:blipFill>
        <p:spPr>
          <a:xfrm>
            <a:off x="4267200" y="2743200"/>
            <a:ext cx="4876800" cy="3657600"/>
          </a:xfrm>
          <a:prstGeom prst="rect">
            <a:avLst/>
          </a:prstGeom>
        </p:spPr>
      </p:pic>
      <p:sp>
        <p:nvSpPr>
          <p:cNvPr id="7170" name="Slide Number Placeholder 3"/>
          <p:cNvSpPr>
            <a:spLocks noGrp="1"/>
          </p:cNvSpPr>
          <p:nvPr>
            <p:ph type="sldNum" sz="quarter" idx="10"/>
          </p:nvPr>
        </p:nvSpPr>
        <p:spPr/>
        <p:txBody>
          <a:bodyPr/>
          <a:lstStyle/>
          <a:p>
            <a:fld id="{9F54D835-630F-4BC5-B7E3-9AA23F19A0F9}" type="slidenum">
              <a:rPr lang="en-US" smtClean="0"/>
              <a:pPr/>
              <a:t>4</a:t>
            </a:fld>
            <a:endParaRPr lang="en-US" smtClean="0"/>
          </a:p>
        </p:txBody>
      </p:sp>
      <p:sp>
        <p:nvSpPr>
          <p:cNvPr id="7171" name="Rectangle 2"/>
          <p:cNvSpPr>
            <a:spLocks noGrp="1" noChangeArrowheads="1"/>
          </p:cNvSpPr>
          <p:nvPr>
            <p:ph type="title"/>
          </p:nvPr>
        </p:nvSpPr>
        <p:spPr/>
        <p:txBody>
          <a:bodyPr/>
          <a:lstStyle/>
          <a:p>
            <a:pPr eaLnBrk="1" hangingPunct="1"/>
            <a:r>
              <a:rPr lang="en-US" dirty="0" smtClean="0"/>
              <a:t>Example: Analysis (1)</a:t>
            </a:r>
          </a:p>
        </p:txBody>
      </p:sp>
      <p:sp>
        <p:nvSpPr>
          <p:cNvPr id="7172" name="Rectangle 3"/>
          <p:cNvSpPr>
            <a:spLocks noGrp="1" noChangeArrowheads="1"/>
          </p:cNvSpPr>
          <p:nvPr>
            <p:ph type="body" idx="1"/>
          </p:nvPr>
        </p:nvSpPr>
        <p:spPr>
          <a:xfrm>
            <a:off x="457200" y="1600200"/>
            <a:ext cx="8153400" cy="4267200"/>
          </a:xfrm>
        </p:spPr>
        <p:txBody>
          <a:bodyPr/>
          <a:lstStyle/>
          <a:p>
            <a:pPr eaLnBrk="1" hangingPunct="1">
              <a:lnSpc>
                <a:spcPct val="90000"/>
              </a:lnSpc>
            </a:pPr>
            <a:r>
              <a:rPr lang="en-US" dirty="0" smtClean="0">
                <a:latin typeface="Arial Unicode MS" pitchFamily="34" charset="-128"/>
              </a:rPr>
              <a:t>The program should:</a:t>
            </a:r>
          </a:p>
          <a:p>
            <a:pPr lvl="1">
              <a:lnSpc>
                <a:spcPct val="90000"/>
              </a:lnSpc>
            </a:pPr>
            <a:r>
              <a:rPr lang="en-US" dirty="0" smtClean="0">
                <a:latin typeface="Arial Unicode MS" pitchFamily="34" charset="-128"/>
              </a:rPr>
              <a:t>Represent the lists of data;</a:t>
            </a:r>
          </a:p>
          <a:p>
            <a:pPr lvl="1">
              <a:lnSpc>
                <a:spcPct val="90000"/>
              </a:lnSpc>
            </a:pPr>
            <a:r>
              <a:rPr lang="en-US" dirty="0" smtClean="0">
                <a:latin typeface="Arial Unicode MS" pitchFamily="34" charset="-128"/>
              </a:rPr>
              <a:t>Process the                                                   elements of                                                         those data;</a:t>
            </a:r>
          </a:p>
          <a:p>
            <a:pPr lvl="1">
              <a:lnSpc>
                <a:spcPct val="90000"/>
              </a:lnSpc>
            </a:pPr>
            <a:r>
              <a:rPr lang="en-US" dirty="0" smtClean="0">
                <a:latin typeface="Arial Unicode MS" pitchFamily="34" charset="-128"/>
              </a:rPr>
              <a:t>Store the data                                        permanently;</a:t>
            </a:r>
          </a:p>
          <a:p>
            <a:pPr lvl="1">
              <a:lnSpc>
                <a:spcPct val="90000"/>
              </a:lnSpc>
            </a:pPr>
            <a:r>
              <a:rPr lang="en-US" dirty="0" smtClean="0">
                <a:latin typeface="Arial Unicode MS" pitchFamily="34" charset="-128"/>
              </a:rPr>
              <a:t>Present the data                                       geographically.</a:t>
            </a:r>
          </a:p>
        </p:txBody>
      </p:sp>
      <p:sp>
        <p:nvSpPr>
          <p:cNvPr id="9" name="Text Box 8"/>
          <p:cNvSpPr txBox="1">
            <a:spLocks noChangeArrowheads="1"/>
          </p:cNvSpPr>
          <p:nvPr/>
        </p:nvSpPr>
        <p:spPr bwMode="auto">
          <a:xfrm>
            <a:off x="6858000" y="6477000"/>
            <a:ext cx="2286000" cy="246221"/>
          </a:xfrm>
          <a:prstGeom prst="rect">
            <a:avLst/>
          </a:prstGeom>
          <a:noFill/>
          <a:ln w="9525">
            <a:noFill/>
            <a:miter lim="800000"/>
            <a:headEnd/>
            <a:tailEnd/>
          </a:ln>
        </p:spPr>
        <p:txBody>
          <a:bodyPr wrap="square">
            <a:spAutoFit/>
          </a:bodyPr>
          <a:lstStyle/>
          <a:p>
            <a:pPr algn="r"/>
            <a:r>
              <a:rPr lang="en-US" sz="1000" dirty="0" smtClean="0">
                <a:latin typeface="Times New Roman" pitchFamily="18" charset="0"/>
              </a:rPr>
              <a:t>map from commons.wikimedia.org</a:t>
            </a:r>
            <a:endParaRPr lang="en-US" sz="1000" dirty="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p:txBody>
          <a:bodyPr/>
          <a:lstStyle/>
          <a:p>
            <a:fld id="{5DCE844C-0976-4165-BC54-654A3F886D65}" type="slidenum">
              <a:rPr lang="en-US" smtClean="0"/>
              <a:pPr/>
              <a:t>40</a:t>
            </a:fld>
            <a:endParaRPr lang="en-US" smtClean="0"/>
          </a:p>
        </p:txBody>
      </p:sp>
      <p:sp>
        <p:nvSpPr>
          <p:cNvPr id="35843" name="Rectangle 2"/>
          <p:cNvSpPr>
            <a:spLocks noGrp="1" noChangeArrowheads="1"/>
          </p:cNvSpPr>
          <p:nvPr>
            <p:ph type="title"/>
          </p:nvPr>
        </p:nvSpPr>
        <p:spPr/>
        <p:txBody>
          <a:bodyPr/>
          <a:lstStyle/>
          <a:p>
            <a:pPr eaLnBrk="1" hangingPunct="1"/>
            <a:r>
              <a:rPr lang="en-US" smtClean="0"/>
              <a:t>Structured Query Language</a:t>
            </a:r>
          </a:p>
        </p:txBody>
      </p:sp>
      <p:sp>
        <p:nvSpPr>
          <p:cNvPr id="35844" name="Rectangle 3"/>
          <p:cNvSpPr>
            <a:spLocks noGrp="1" noChangeArrowheads="1"/>
          </p:cNvSpPr>
          <p:nvPr>
            <p:ph type="body" idx="1"/>
          </p:nvPr>
        </p:nvSpPr>
        <p:spPr/>
        <p:txBody>
          <a:bodyPr/>
          <a:lstStyle/>
          <a:p>
            <a:pPr eaLnBrk="1" hangingPunct="1"/>
            <a:r>
              <a:rPr lang="en-US" smtClean="0"/>
              <a:t>SQL is the standard query language for relational databases.</a:t>
            </a:r>
          </a:p>
          <a:p>
            <a:pPr eaLnBrk="1" hangingPunct="1"/>
            <a:r>
              <a:rPr lang="en-US" smtClean="0"/>
              <a:t>Example:</a:t>
            </a:r>
          </a:p>
        </p:txBody>
      </p:sp>
      <p:sp>
        <p:nvSpPr>
          <p:cNvPr id="35845" name="Text Box 62"/>
          <p:cNvSpPr txBox="1">
            <a:spLocks noChangeArrowheads="1"/>
          </p:cNvSpPr>
          <p:nvPr/>
        </p:nvSpPr>
        <p:spPr bwMode="auto">
          <a:xfrm>
            <a:off x="1508125" y="3417888"/>
            <a:ext cx="5843588" cy="3013075"/>
          </a:xfrm>
          <a:prstGeom prst="rect">
            <a:avLst/>
          </a:prstGeom>
          <a:noFill/>
          <a:ln w="9525">
            <a:noFill/>
            <a:miter lim="800000"/>
            <a:headEnd/>
            <a:tailEnd/>
          </a:ln>
        </p:spPr>
        <p:txBody>
          <a:bodyPr>
            <a:spAutoFit/>
          </a:bodyPr>
          <a:lstStyle/>
          <a:p>
            <a:r>
              <a:rPr lang="en-US" sz="2400" b="1">
                <a:latin typeface="Courier New" pitchFamily="49" charset="0"/>
              </a:rPr>
              <a:t>SQL&gt; SELECT firstName, lastName</a:t>
            </a:r>
          </a:p>
          <a:p>
            <a:r>
              <a:rPr lang="en-US" sz="2400" b="1">
                <a:latin typeface="Courier New" pitchFamily="49" charset="0"/>
              </a:rPr>
              <a:t>     FROM StudentTable</a:t>
            </a:r>
          </a:p>
          <a:p>
            <a:r>
              <a:rPr lang="en-US" sz="2400" b="1">
                <a:latin typeface="Courier New" pitchFamily="49" charset="0"/>
              </a:rPr>
              <a:t>     WHERE ID &gt; 600000000;</a:t>
            </a:r>
          </a:p>
          <a:p>
            <a:endParaRPr lang="en-US" sz="2400" b="1">
              <a:latin typeface="Courier New" pitchFamily="49" charset="0"/>
            </a:endParaRPr>
          </a:p>
          <a:p>
            <a:r>
              <a:rPr lang="en-US" sz="2400" b="1">
                <a:latin typeface="Courier New" pitchFamily="49" charset="0"/>
              </a:rPr>
              <a:t> FIRSTNAME  LASTNAME</a:t>
            </a:r>
          </a:p>
          <a:p>
            <a:r>
              <a:rPr lang="en-US" sz="2400" b="1">
                <a:latin typeface="Courier New" pitchFamily="49" charset="0"/>
              </a:rPr>
              <a:t> ---------  --------</a:t>
            </a:r>
          </a:p>
          <a:p>
            <a:r>
              <a:rPr lang="en-US" sz="2400" b="1">
                <a:latin typeface="Courier New" pitchFamily="49" charset="0"/>
              </a:rPr>
              <a:t> Jeff       Plantinga</a:t>
            </a:r>
          </a:p>
          <a:p>
            <a:r>
              <a:rPr lang="en-US" sz="2400" b="1">
                <a:latin typeface="Courier New" pitchFamily="49" charset="0"/>
              </a:rPr>
              <a:t> Ryan       Tuuk</a:t>
            </a:r>
            <a:endParaRPr lang="en-US" sz="2800" b="1">
              <a:latin typeface="Courier New" pitchFamily="49"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p:txBody>
          <a:bodyPr/>
          <a:lstStyle/>
          <a:p>
            <a:fld id="{88DB5D5E-DB48-4612-BF98-A9CF8C85A9FA}" type="slidenum">
              <a:rPr lang="en-US" smtClean="0"/>
              <a:pPr/>
              <a:t>41</a:t>
            </a:fld>
            <a:endParaRPr lang="en-US" smtClean="0"/>
          </a:p>
        </p:txBody>
      </p:sp>
      <p:sp>
        <p:nvSpPr>
          <p:cNvPr id="36867" name="Rectangle 2"/>
          <p:cNvSpPr>
            <a:spLocks noGrp="1" noChangeArrowheads="1"/>
          </p:cNvSpPr>
          <p:nvPr>
            <p:ph type="title"/>
          </p:nvPr>
        </p:nvSpPr>
        <p:spPr>
          <a:xfrm>
            <a:off x="2286000" y="762000"/>
            <a:ext cx="6477000" cy="1143000"/>
          </a:xfrm>
          <a:noFill/>
        </p:spPr>
        <p:txBody>
          <a:bodyPr/>
          <a:lstStyle/>
          <a:p>
            <a:pPr eaLnBrk="1" hangingPunct="1"/>
            <a:r>
              <a:rPr lang="en-US" smtClean="0"/>
              <a:t>Edgar F. Codd </a:t>
            </a:r>
            <a:r>
              <a:rPr lang="en-US" sz="2800" smtClean="0"/>
              <a:t>(1923-2003)</a:t>
            </a:r>
            <a:r>
              <a:rPr lang="en-US" smtClean="0"/>
              <a:t> </a:t>
            </a:r>
            <a:r>
              <a:rPr lang="en-US" sz="3600" i="1" smtClean="0"/>
              <a:t>Relational Data Model</a:t>
            </a:r>
          </a:p>
        </p:txBody>
      </p:sp>
      <p:sp>
        <p:nvSpPr>
          <p:cNvPr id="36868" name="Text Box 3"/>
          <p:cNvSpPr txBox="1">
            <a:spLocks noChangeArrowheads="1"/>
          </p:cNvSpPr>
          <p:nvPr/>
        </p:nvSpPr>
        <p:spPr bwMode="auto">
          <a:xfrm>
            <a:off x="7369175" y="6477000"/>
            <a:ext cx="1774825" cy="228600"/>
          </a:xfrm>
          <a:prstGeom prst="rect">
            <a:avLst/>
          </a:prstGeom>
          <a:noFill/>
          <a:ln w="9525">
            <a:noFill/>
            <a:miter lim="800000"/>
            <a:headEnd/>
            <a:tailEnd/>
          </a:ln>
        </p:spPr>
        <p:txBody>
          <a:bodyPr wrap="none">
            <a:spAutoFit/>
          </a:bodyPr>
          <a:lstStyle/>
          <a:p>
            <a:pPr algn="r"/>
            <a:r>
              <a:rPr lang="en-US" sz="900">
                <a:latin typeface="Times New Roman" pitchFamily="18" charset="0"/>
              </a:rPr>
              <a:t>image from wikipedia, June, 2006 </a:t>
            </a:r>
          </a:p>
        </p:txBody>
      </p:sp>
      <p:sp>
        <p:nvSpPr>
          <p:cNvPr id="36869" name="Rectangle 4"/>
          <p:cNvSpPr>
            <a:spLocks noGrp="1" noChangeArrowheads="1"/>
          </p:cNvSpPr>
          <p:nvPr>
            <p:ph type="body" idx="1"/>
          </p:nvPr>
        </p:nvSpPr>
        <p:spPr>
          <a:xfrm>
            <a:off x="685800" y="2743200"/>
            <a:ext cx="8001000" cy="3886200"/>
          </a:xfrm>
          <a:noFill/>
        </p:spPr>
        <p:txBody>
          <a:bodyPr/>
          <a:lstStyle/>
          <a:p>
            <a:pPr eaLnBrk="1" hangingPunct="1"/>
            <a:r>
              <a:rPr lang="en-US" smtClean="0"/>
              <a:t>Codd developed the relational model in the early 1970s.</a:t>
            </a:r>
          </a:p>
          <a:p>
            <a:pPr eaLnBrk="1" hangingPunct="1"/>
            <a:r>
              <a:rPr lang="en-US" smtClean="0"/>
              <a:t>Included features for:</a:t>
            </a:r>
          </a:p>
          <a:p>
            <a:pPr lvl="1" eaLnBrk="1" hangingPunct="1"/>
            <a:r>
              <a:rPr lang="en-US" smtClean="0"/>
              <a:t>Data definition</a:t>
            </a:r>
          </a:p>
          <a:p>
            <a:pPr lvl="1" eaLnBrk="1" hangingPunct="1"/>
            <a:r>
              <a:rPr lang="en-US" smtClean="0"/>
              <a:t>Data queries</a:t>
            </a:r>
          </a:p>
          <a:p>
            <a:pPr eaLnBrk="1" hangingPunct="1"/>
            <a:r>
              <a:rPr lang="en-US" smtClean="0"/>
              <a:t>Most current database systems use the relational model.</a:t>
            </a:r>
          </a:p>
        </p:txBody>
      </p:sp>
      <p:pic>
        <p:nvPicPr>
          <p:cNvPr id="36870" name="Picture 5"/>
          <p:cNvPicPr>
            <a:picLocks noChangeAspect="1" noChangeArrowheads="1"/>
          </p:cNvPicPr>
          <p:nvPr/>
        </p:nvPicPr>
        <p:blipFill>
          <a:blip r:embed="rId3" cstate="print"/>
          <a:srcRect/>
          <a:stretch>
            <a:fillRect/>
          </a:stretch>
        </p:blipFill>
        <p:spPr bwMode="auto">
          <a:xfrm>
            <a:off x="587375" y="457200"/>
            <a:ext cx="150177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p:txBody>
          <a:bodyPr/>
          <a:lstStyle/>
          <a:p>
            <a:fld id="{63A5E6EA-CF06-45CD-B091-03592A65A914}" type="slidenum">
              <a:rPr lang="en-US" smtClean="0"/>
              <a:pPr/>
              <a:t>42</a:t>
            </a:fld>
            <a:endParaRPr lang="en-US" smtClean="0"/>
          </a:p>
        </p:txBody>
      </p:sp>
      <p:sp>
        <p:nvSpPr>
          <p:cNvPr id="37891" name="Rectangle 2"/>
          <p:cNvSpPr>
            <a:spLocks noGrp="1" noChangeArrowheads="1"/>
          </p:cNvSpPr>
          <p:nvPr>
            <p:ph type="title"/>
          </p:nvPr>
        </p:nvSpPr>
        <p:spPr/>
        <p:txBody>
          <a:bodyPr/>
          <a:lstStyle/>
          <a:p>
            <a:pPr eaLnBrk="1" hangingPunct="1"/>
            <a:r>
              <a:rPr lang="en-US" dirty="0" smtClean="0"/>
              <a:t>Privacy</a:t>
            </a:r>
          </a:p>
        </p:txBody>
      </p:sp>
      <p:sp>
        <p:nvSpPr>
          <p:cNvPr id="37892" name="Rectangle 3"/>
          <p:cNvSpPr>
            <a:spLocks noGrp="1" noChangeArrowheads="1"/>
          </p:cNvSpPr>
          <p:nvPr>
            <p:ph type="body" idx="1"/>
          </p:nvPr>
        </p:nvSpPr>
        <p:spPr/>
        <p:txBody>
          <a:bodyPr/>
          <a:lstStyle/>
          <a:p>
            <a:pPr eaLnBrk="1" hangingPunct="1"/>
            <a:r>
              <a:rPr lang="en-US" dirty="0" smtClean="0"/>
              <a:t>Database systems allow us to build and maintain large data sets:</a:t>
            </a:r>
          </a:p>
          <a:p>
            <a:pPr lvl="1" eaLnBrk="1" hangingPunct="1"/>
            <a:r>
              <a:rPr lang="en-US" dirty="0" smtClean="0"/>
              <a:t>This can be useful for many applications.</a:t>
            </a:r>
          </a:p>
          <a:p>
            <a:pPr lvl="1" eaLnBrk="1" hangingPunct="1"/>
            <a:r>
              <a:rPr lang="en-US" dirty="0" smtClean="0"/>
              <a:t>It can also be dangerous.</a:t>
            </a:r>
          </a:p>
          <a:p>
            <a:pPr eaLnBrk="1" hangingPunct="1"/>
            <a:r>
              <a:rPr lang="en-US" dirty="0" smtClean="0"/>
              <a:t>Guidelines:</a:t>
            </a:r>
          </a:p>
          <a:p>
            <a:pPr lvl="1" eaLnBrk="1" hangingPunct="1"/>
            <a:r>
              <a:rPr lang="en-US" dirty="0" smtClean="0"/>
              <a:t>Collect only what you need to collect.</a:t>
            </a:r>
          </a:p>
          <a:p>
            <a:pPr lvl="1" eaLnBrk="1" hangingPunct="1"/>
            <a:r>
              <a:rPr lang="en-US" dirty="0" smtClean="0"/>
              <a:t>Have a clear policy on what information is collected and on how it is used.</a:t>
            </a:r>
          </a:p>
          <a:p>
            <a:pPr lvl="1" eaLnBrk="1" hangingPunct="1"/>
            <a:r>
              <a:rPr lang="en-US" dirty="0" smtClean="0"/>
              <a:t>Keep the data accurate and secure.</a:t>
            </a:r>
          </a:p>
        </p:txBody>
      </p:sp>
      <p:grpSp>
        <p:nvGrpSpPr>
          <p:cNvPr id="2" name="Group 4"/>
          <p:cNvGrpSpPr>
            <a:grpSpLocks/>
          </p:cNvGrpSpPr>
          <p:nvPr/>
        </p:nvGrpSpPr>
        <p:grpSpPr bwMode="auto">
          <a:xfrm>
            <a:off x="8229600" y="517525"/>
            <a:ext cx="825500" cy="1006475"/>
            <a:chOff x="5184" y="96"/>
            <a:chExt cx="520" cy="634"/>
          </a:xfrm>
        </p:grpSpPr>
        <p:pic>
          <p:nvPicPr>
            <p:cNvPr id="37894" name="Picture 5"/>
            <p:cNvPicPr>
              <a:picLocks noChangeAspect="1" noChangeArrowheads="1"/>
            </p:cNvPicPr>
            <p:nvPr/>
          </p:nvPicPr>
          <p:blipFill>
            <a:blip r:embed="rId3" cstate="screen"/>
            <a:srcRect/>
            <a:stretch>
              <a:fillRect/>
            </a:stretch>
          </p:blipFill>
          <p:spPr bwMode="auto">
            <a:xfrm>
              <a:off x="5318" y="96"/>
              <a:ext cx="284" cy="432"/>
            </a:xfrm>
            <a:prstGeom prst="rect">
              <a:avLst/>
            </a:prstGeom>
            <a:noFill/>
            <a:ln w="9525">
              <a:noFill/>
              <a:miter lim="800000"/>
              <a:headEnd/>
              <a:tailEnd/>
            </a:ln>
          </p:spPr>
        </p:pic>
        <p:sp>
          <p:nvSpPr>
            <p:cNvPr id="37895" name="Text Box 6"/>
            <p:cNvSpPr txBox="1">
              <a:spLocks noChangeArrowheads="1"/>
            </p:cNvSpPr>
            <p:nvPr/>
          </p:nvSpPr>
          <p:spPr bwMode="auto">
            <a:xfrm>
              <a:off x="5184" y="480"/>
              <a:ext cx="520" cy="250"/>
            </a:xfrm>
            <a:prstGeom prst="rect">
              <a:avLst/>
            </a:prstGeom>
            <a:noFill/>
            <a:ln w="9525">
              <a:noFill/>
              <a:miter lim="800000"/>
              <a:headEnd/>
              <a:tailEnd/>
            </a:ln>
          </p:spPr>
          <p:txBody>
            <a:bodyPr wrap="none">
              <a:spAutoFit/>
            </a:bodyPr>
            <a:lstStyle/>
            <a:p>
              <a:pPr algn="ctr"/>
              <a:r>
                <a:rPr lang="en-US" sz="1000" b="1"/>
                <a:t>What’s the</a:t>
              </a:r>
            </a:p>
            <a:p>
              <a:pPr algn="ctr"/>
              <a:r>
                <a:rPr lang="en-US" sz="1000" b="1"/>
                <a:t>Big Idea</a:t>
              </a:r>
              <a:endParaRPr lang="en-US" sz="2400">
                <a:latin typeface="Times New Roman" pitchFamily="18"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p:txBody>
          <a:bodyPr/>
          <a:lstStyle/>
          <a:p>
            <a:fld id="{0DB92EB3-AAAE-4AC3-AEB2-528691B916AC}" type="slidenum">
              <a:rPr lang="en-US" smtClean="0"/>
              <a:pPr/>
              <a:t>5</a:t>
            </a:fld>
            <a:endParaRPr lang="en-US" smtClean="0"/>
          </a:p>
        </p:txBody>
      </p:sp>
      <p:sp>
        <p:nvSpPr>
          <p:cNvPr id="14339" name="Rectangle 2"/>
          <p:cNvSpPr>
            <a:spLocks noGrp="1" noChangeArrowheads="1"/>
          </p:cNvSpPr>
          <p:nvPr>
            <p:ph type="title"/>
          </p:nvPr>
        </p:nvSpPr>
        <p:spPr/>
        <p:txBody>
          <a:bodyPr/>
          <a:lstStyle/>
          <a:p>
            <a:pPr eaLnBrk="1" hangingPunct="1"/>
            <a:r>
              <a:rPr lang="en-US" smtClean="0"/>
              <a:t>Representing Lists of Objects</a:t>
            </a:r>
          </a:p>
        </p:txBody>
      </p:sp>
      <p:sp>
        <p:nvSpPr>
          <p:cNvPr id="14340" name="Rectangle 3"/>
          <p:cNvSpPr>
            <a:spLocks noGrp="1" noChangeArrowheads="1"/>
          </p:cNvSpPr>
          <p:nvPr>
            <p:ph type="body" idx="1"/>
          </p:nvPr>
        </p:nvSpPr>
        <p:spPr>
          <a:xfrm>
            <a:off x="457200" y="1600200"/>
            <a:ext cx="8534400" cy="4267200"/>
          </a:xfrm>
        </p:spPr>
        <p:txBody>
          <a:bodyPr/>
          <a:lstStyle/>
          <a:p>
            <a:pPr eaLnBrk="1" hangingPunct="1"/>
            <a:r>
              <a:rPr lang="en-US" dirty="0" smtClean="0"/>
              <a:t>Frequently, applications must store lists of objects of the same type.</a:t>
            </a:r>
            <a:endParaRPr lang="en-US" sz="1200" dirty="0" smtClean="0"/>
          </a:p>
          <a:p>
            <a:pPr eaLnBrk="1" hangingPunct="1"/>
            <a:r>
              <a:rPr lang="en-US" dirty="0" smtClean="0"/>
              <a:t>Variables represent one object at a time so a list would require separate variables:</a:t>
            </a:r>
          </a:p>
          <a:p>
            <a:pPr lvl="1" eaLnBrk="1" hangingPunct="1">
              <a:buFont typeface="Arial" pitchFamily="34" charset="0"/>
              <a:buNone/>
            </a:pPr>
            <a:r>
              <a:rPr lang="en-US" b="1" dirty="0" smtClean="0">
                <a:latin typeface="Courier New" pitchFamily="49" charset="0"/>
              </a:rPr>
              <a:t>String country1, country2, country3;</a:t>
            </a:r>
          </a:p>
          <a:p>
            <a:pPr eaLnBrk="1" hangingPunct="1"/>
            <a:endParaRPr lang="en-US" sz="1200" dirty="0" smtClean="0">
              <a:latin typeface="Arial Unicode MS" pitchFamily="34" charset="-128"/>
            </a:endParaRPr>
          </a:p>
          <a:p>
            <a:pPr eaLnBrk="1" hangingPunct="1"/>
            <a:r>
              <a:rPr lang="en-US" dirty="0" smtClean="0">
                <a:latin typeface="Arial Unicode MS" pitchFamily="34" charset="-128"/>
              </a:rPr>
              <a:t>Processing represents lists of objects using arrays.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Definition Pattern</a:t>
            </a:r>
            <a:endParaRPr lang="en-US" dirty="0"/>
          </a:p>
        </p:txBody>
      </p:sp>
      <p:sp>
        <p:nvSpPr>
          <p:cNvPr id="3" name="Slide Number Placeholder 2"/>
          <p:cNvSpPr>
            <a:spLocks noGrp="1"/>
          </p:cNvSpPr>
          <p:nvPr>
            <p:ph type="sldNum" sz="quarter" idx="10"/>
          </p:nvPr>
        </p:nvSpPr>
        <p:spPr/>
        <p:txBody>
          <a:bodyPr/>
          <a:lstStyle/>
          <a:p>
            <a:fld id="{39D0CFB8-AE37-49F0-BACC-C5431079604E}" type="slidenum">
              <a:rPr lang="en-US" smtClean="0"/>
              <a:pPr/>
              <a:t>6</a:t>
            </a:fld>
            <a:endParaRPr lang="en-US"/>
          </a:p>
        </p:txBody>
      </p:sp>
      <p:sp>
        <p:nvSpPr>
          <p:cNvPr id="3075" name="AutoShape 3"/>
          <p:cNvSpPr>
            <a:spLocks noChangeArrowheads="1"/>
          </p:cNvSpPr>
          <p:nvPr/>
        </p:nvSpPr>
        <p:spPr bwMode="auto">
          <a:xfrm>
            <a:off x="381000" y="1600200"/>
            <a:ext cx="8763000" cy="4572000"/>
          </a:xfrm>
          <a:prstGeom prst="roundRect">
            <a:avLst>
              <a:gd name="adj" fmla="val 3880"/>
            </a:avLst>
          </a:prstGeom>
          <a:solidFill>
            <a:srgbClr val="FFFFFF"/>
          </a:solidFill>
          <a:ln w="9525">
            <a:noFill/>
            <a:round/>
            <a:headEnd/>
            <a:tailEnd/>
          </a:ln>
          <a:effectLst>
            <a:outerShdw dist="53882" dir="13500000" sx="75000" sy="75000" algn="tl" rotWithShape="0">
              <a:srgbClr val="4F81BD"/>
            </a:outerShdw>
          </a:effectLst>
        </p:spPr>
        <p:txBody>
          <a:bodyPr vert="horz" wrap="square" lIns="91440" tIns="45720" rIns="457200" bIns="2286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effectLst/>
                <a:latin typeface="Courier New" pitchFamily="49" charset="0"/>
              </a:rPr>
              <a:t>ElementType</a:t>
            </a:r>
            <a:r>
              <a:rPr kumimoji="0" lang="en-US" sz="2000" b="1" i="0" u="none" strike="noStrike" cap="none" normalizeH="0" baseline="0" dirty="0" smtClean="0">
                <a:ln>
                  <a:noFill/>
                </a:ln>
                <a:effectLst/>
                <a:latin typeface="Courier New" pitchFamily="49" charset="0"/>
              </a:rPr>
              <a:t>[] </a:t>
            </a:r>
            <a:r>
              <a:rPr kumimoji="0" lang="en-US" sz="2000" b="1" i="1" u="sng" strike="noStrike" cap="none" normalizeH="0" baseline="0" dirty="0" smtClean="0">
                <a:ln>
                  <a:noFill/>
                </a:ln>
                <a:effectLst/>
                <a:latin typeface="Courier New" pitchFamily="49" charset="0"/>
              </a:rPr>
              <a:t>arrayName</a:t>
            </a:r>
            <a:r>
              <a:rPr kumimoji="0" lang="en-US" sz="2000" b="1" i="0" u="none" strike="noStrike" cap="none" normalizeH="0" baseline="0" dirty="0" smtClean="0">
                <a:ln>
                  <a:noFill/>
                </a:ln>
                <a:effectLst/>
                <a:latin typeface="Courier New" pitchFamily="49" charset="0"/>
              </a:rPr>
              <a:t>;</a:t>
            </a:r>
            <a:endParaRPr kumimoji="0" lang="en-US" sz="2000" b="1" i="0" u="none" strike="noStrike" cap="none" normalizeH="0" baseline="0" dirty="0" smtClean="0">
              <a:ln>
                <a:noFill/>
              </a:ln>
              <a:effectLst/>
              <a:latin typeface="Times New Roman" pitchFamily="18" charset="0"/>
            </a:endParaRPr>
          </a:p>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000" b="0" i="0" u="none" strike="noStrike" cap="none" normalizeH="0" baseline="0" dirty="0" smtClean="0">
                <a:ln>
                  <a:noFill/>
                </a:ln>
                <a:effectLst/>
                <a:latin typeface="Times New Roman" pitchFamily="18" charset="0"/>
              </a:rPr>
              <a: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effectLst/>
                <a:latin typeface="Courier New" pitchFamily="49" charset="0"/>
              </a:rPr>
              <a:t>ElementType</a:t>
            </a:r>
            <a:r>
              <a:rPr kumimoji="0" lang="en-US" sz="2000" b="1" i="0" u="none" strike="noStrike" cap="none" normalizeH="0" baseline="0" dirty="0" smtClean="0">
                <a:ln>
                  <a:noFill/>
                </a:ln>
                <a:effectLst/>
                <a:latin typeface="Courier New" pitchFamily="49" charset="0"/>
              </a:rPr>
              <a:t>[] </a:t>
            </a:r>
            <a:r>
              <a:rPr kumimoji="0" lang="en-US" sz="2000" b="1" i="1" u="sng" strike="noStrike" cap="none" normalizeH="0" baseline="0" dirty="0" smtClean="0">
                <a:ln>
                  <a:noFill/>
                </a:ln>
                <a:effectLst/>
                <a:latin typeface="Courier New" pitchFamily="49" charset="0"/>
              </a:rPr>
              <a:t>arrayName</a:t>
            </a:r>
            <a:r>
              <a:rPr kumimoji="0" lang="en-US" sz="2000" b="1" i="0" u="none" strike="noStrike" cap="none" normalizeH="0" baseline="0" dirty="0" smtClean="0">
                <a:ln>
                  <a:noFill/>
                </a:ln>
                <a:effectLst/>
                <a:latin typeface="Courier New" pitchFamily="49" charset="0"/>
              </a:rPr>
              <a:t> = new </a:t>
            </a:r>
            <a:r>
              <a:rPr kumimoji="0" lang="en-US" sz="2000" b="1" i="1" u="sng" strike="noStrike" cap="none" normalizeH="0" baseline="0" dirty="0" smtClean="0">
                <a:ln>
                  <a:noFill/>
                </a:ln>
                <a:effectLst/>
                <a:latin typeface="Courier New" pitchFamily="49" charset="0"/>
              </a:rPr>
              <a:t>ElementType</a:t>
            </a:r>
            <a:r>
              <a:rPr kumimoji="0" lang="en-US" sz="2000" b="1" i="0" u="none" strike="noStrike" cap="none" normalizeH="0" baseline="0" dirty="0" smtClean="0">
                <a:ln>
                  <a:noFill/>
                </a:ln>
                <a:effectLst/>
                <a:latin typeface="Courier New" pitchFamily="49" charset="0"/>
              </a:rPr>
              <a:t>[</a:t>
            </a:r>
            <a:r>
              <a:rPr kumimoji="0" lang="en-US" sz="2000" b="1" i="1" u="sng" strike="noStrike" cap="none" normalizeH="0" baseline="0" dirty="0" smtClean="0">
                <a:ln>
                  <a:noFill/>
                </a:ln>
                <a:effectLst/>
                <a:latin typeface="Courier New" pitchFamily="49" charset="0"/>
              </a:rPr>
              <a:t>length</a:t>
            </a:r>
            <a:r>
              <a:rPr kumimoji="0" lang="en-US" sz="2000" b="1" i="0" u="none" strike="noStrike" cap="none" normalizeH="0" baseline="0" dirty="0" smtClean="0">
                <a:ln>
                  <a:noFill/>
                </a:ln>
                <a:effectLst/>
                <a:latin typeface="Courier New" pitchFamily="49" charset="0"/>
              </a:rPr>
              <a:t>];</a:t>
            </a:r>
          </a:p>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000" b="0" i="0" u="none" strike="noStrike" cap="none" normalizeH="0" baseline="0" dirty="0" smtClean="0">
                <a:ln>
                  <a:noFill/>
                </a:ln>
                <a:effectLst/>
                <a:latin typeface="Times New Roman" pitchFamily="18" charset="0"/>
              </a:rPr>
              <a: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effectLst/>
                <a:latin typeface="Courier New" pitchFamily="49" charset="0"/>
              </a:rPr>
              <a:t>ElementType</a:t>
            </a:r>
            <a:r>
              <a:rPr kumimoji="0" lang="en-US" sz="2000" b="1" i="0" u="none" strike="noStrike" cap="none" normalizeH="0" baseline="0" dirty="0" smtClean="0">
                <a:ln>
                  <a:noFill/>
                </a:ln>
                <a:effectLst/>
                <a:latin typeface="Courier New" pitchFamily="49" charset="0"/>
              </a:rPr>
              <a:t>[] </a:t>
            </a:r>
            <a:r>
              <a:rPr kumimoji="0" lang="en-US" sz="2000" b="1" i="1" u="sng" strike="noStrike" cap="none" normalizeH="0" baseline="0" dirty="0" smtClean="0">
                <a:ln>
                  <a:noFill/>
                </a:ln>
                <a:effectLst/>
                <a:latin typeface="Courier New" pitchFamily="49" charset="0"/>
              </a:rPr>
              <a:t>arrayName</a:t>
            </a:r>
            <a:r>
              <a:rPr kumimoji="0" lang="en-US" sz="2000" b="1" i="0" u="none" strike="noStrike" cap="none" normalizeH="0" baseline="0" dirty="0" smtClean="0">
                <a:ln>
                  <a:noFill/>
                </a:ln>
                <a:effectLst/>
                <a:latin typeface="Courier New" pitchFamily="49" charset="0"/>
              </a:rPr>
              <a:t> = </a:t>
            </a:r>
            <a:r>
              <a:rPr kumimoji="0" lang="en-US" sz="2000" b="1" i="1" u="sng" strike="noStrike" cap="none" normalizeH="0" baseline="0" dirty="0" smtClean="0">
                <a:ln>
                  <a:noFill/>
                </a:ln>
                <a:effectLst/>
                <a:latin typeface="Courier New" pitchFamily="49" charset="0"/>
              </a:rPr>
              <a:t>arrayLiteral</a:t>
            </a:r>
            <a:r>
              <a:rPr kumimoji="0" lang="en-US" sz="2000" b="1" i="0" u="none" strike="noStrike" cap="none" normalizeH="0" baseline="0" dirty="0" smtClean="0">
                <a:ln>
                  <a:noFill/>
                </a:ln>
                <a:effectLst/>
                <a:latin typeface="Courier New"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Times New Roman" pitchFamily="18" charset="0"/>
            </a:endParaRPr>
          </a:p>
          <a:p>
            <a:pPr marL="457200" marR="0" lvl="1" indent="0" algn="l" defTabSz="914400" rtl="0" eaLnBrk="1" fontAlgn="base" latinLnBrk="0" hangingPunct="1">
              <a:lnSpc>
                <a:spcPct val="100000"/>
              </a:lnSpc>
              <a:spcBef>
                <a:spcPts val="600"/>
              </a:spcBef>
              <a:spcAft>
                <a:spcPts val="600"/>
              </a:spcAft>
              <a:buClr>
                <a:srgbClr val="7F7F7F"/>
              </a:buClr>
              <a:buSzTx/>
              <a:buFont typeface="Symbol" pitchFamily="18" charset="2"/>
              <a:buChar char="·"/>
              <a:tabLst/>
            </a:pPr>
            <a:r>
              <a:rPr kumimoji="0" lang="en-US" sz="2000" b="1" i="1" u="sng" strike="noStrike" cap="none" normalizeH="0" baseline="0" dirty="0" smtClean="0">
                <a:ln>
                  <a:noFill/>
                </a:ln>
                <a:effectLst/>
                <a:latin typeface="Courier New" pitchFamily="49" charset="0"/>
              </a:rPr>
              <a:t>ElementType</a:t>
            </a:r>
            <a:r>
              <a:rPr kumimoji="0" lang="en-US" sz="2000" b="0" i="0" u="none" strike="noStrike" cap="none" normalizeH="0" baseline="0" dirty="0" smtClean="0">
                <a:ln>
                  <a:noFill/>
                </a:ln>
                <a:effectLst/>
                <a:latin typeface="Times New Roman" pitchFamily="18" charset="0"/>
              </a:rPr>
              <a:t> is any type (including an array type);</a:t>
            </a:r>
            <a:endParaRPr kumimoji="0" lang="en-US" sz="2000" b="0" i="1" u="sng" strike="noStrike" cap="none" normalizeH="0" baseline="0" dirty="0" smtClean="0">
              <a:ln>
                <a:noFill/>
              </a:ln>
              <a:effectLst/>
              <a:latin typeface="Times New Roman" pitchFamily="18" charset="0"/>
            </a:endParaRPr>
          </a:p>
          <a:p>
            <a:pPr lvl="1" eaLnBrk="1" hangingPunct="1">
              <a:spcAft>
                <a:spcPts val="1000"/>
              </a:spcAft>
              <a:buClr>
                <a:srgbClr val="7F7F7F"/>
              </a:buClr>
              <a:buFont typeface="Symbol" pitchFamily="18" charset="2"/>
              <a:buChar char="·"/>
            </a:pPr>
            <a:r>
              <a:rPr kumimoji="0" lang="en-US" sz="2000" b="1" i="1" u="sng" strike="noStrike" cap="none" normalizeH="0" baseline="0" dirty="0" smtClean="0">
                <a:ln>
                  <a:noFill/>
                </a:ln>
                <a:effectLst/>
                <a:latin typeface="Courier New" pitchFamily="49" charset="0"/>
              </a:rPr>
              <a:t>arrayName</a:t>
            </a:r>
            <a:r>
              <a:rPr kumimoji="0" lang="en-US" sz="2000" b="0" i="0" u="none" strike="noStrike" cap="none" normalizeH="0" baseline="0" dirty="0" smtClean="0">
                <a:ln>
                  <a:noFill/>
                </a:ln>
                <a:effectLst/>
                <a:latin typeface="Times New Roman" pitchFamily="18" charset="0"/>
              </a:rPr>
              <a:t> is the handle for the array object being defined – if there is no assignment clause in the statement, the handle value is set to </a:t>
            </a:r>
            <a:r>
              <a:rPr kumimoji="0" lang="en-US" sz="2000" b="0" i="0" u="none" strike="noStrike" cap="none" normalizeH="0" baseline="0" dirty="0" smtClean="0">
                <a:ln>
                  <a:noFill/>
                </a:ln>
                <a:effectLst/>
                <a:latin typeface="Courier New" pitchFamily="49" charset="0"/>
              </a:rPr>
              <a:t>null</a:t>
            </a:r>
            <a:r>
              <a:rPr kumimoji="0" lang="en-US" sz="2000" b="0" i="0" u="none" strike="noStrike" cap="none" normalizeH="0" baseline="0" dirty="0" smtClean="0">
                <a:ln>
                  <a:noFill/>
                </a:ln>
                <a:effectLst/>
                <a:latin typeface="Times New Roman" pitchFamily="18" charset="0"/>
              </a:rPr>
              <a:t>;</a:t>
            </a:r>
            <a:endParaRPr kumimoji="0" lang="en-US" sz="2000" b="0" i="1" u="sng" strike="noStrike" cap="none" normalizeH="0" baseline="0" dirty="0" smtClean="0">
              <a:ln>
                <a:noFill/>
              </a:ln>
              <a:effectLst/>
              <a:latin typeface="Times New Roman" pitchFamily="18" charset="0"/>
            </a:endParaRPr>
          </a:p>
          <a:p>
            <a:pPr lvl="1" eaLnBrk="1" hangingPunct="1">
              <a:spcAft>
                <a:spcPts val="1000"/>
              </a:spcAft>
              <a:buClr>
                <a:srgbClr val="7F7F7F"/>
              </a:buClr>
              <a:buFont typeface="Symbol" pitchFamily="18" charset="2"/>
              <a:buChar char="·"/>
            </a:pPr>
            <a:r>
              <a:rPr kumimoji="0" lang="en-US" sz="2000" b="1" i="1" u="sng" strike="noStrike" cap="none" normalizeH="0" baseline="0" dirty="0" smtClean="0">
                <a:ln>
                  <a:noFill/>
                </a:ln>
                <a:effectLst/>
                <a:latin typeface="Courier New" pitchFamily="49" charset="0"/>
              </a:rPr>
              <a:t>length</a:t>
            </a:r>
            <a:r>
              <a:rPr kumimoji="0" lang="en-US" sz="2000" b="0" i="0" u="none" strike="noStrike" cap="none" normalizeH="0" baseline="0" dirty="0" smtClean="0">
                <a:ln>
                  <a:noFill/>
                </a:ln>
                <a:effectLst/>
                <a:latin typeface="Times New Roman" pitchFamily="18" charset="0"/>
              </a:rPr>
              <a:t> is an expression specifying the number of elements in the array;</a:t>
            </a:r>
            <a:endParaRPr kumimoji="0" lang="en-US" sz="2000" b="0" i="1" u="sng" strike="noStrike" cap="none" normalizeH="0" baseline="0" dirty="0" smtClean="0">
              <a:ln>
                <a:noFill/>
              </a:ln>
              <a:effectLst/>
              <a:latin typeface="Times New Roman" pitchFamily="18" charset="0"/>
            </a:endParaRPr>
          </a:p>
          <a:p>
            <a:pPr lvl="1" eaLnBrk="1" hangingPunct="1">
              <a:spcAft>
                <a:spcPts val="1000"/>
              </a:spcAft>
              <a:buClr>
                <a:srgbClr val="7F7F7F"/>
              </a:buClr>
              <a:buFont typeface="Symbol" pitchFamily="18" charset="2"/>
              <a:buChar char="·"/>
            </a:pPr>
            <a:r>
              <a:rPr kumimoji="0" lang="en-US" sz="2000" b="1" i="1" u="sng" strike="noStrike" cap="none" normalizeH="0" baseline="0" dirty="0" smtClean="0">
                <a:ln>
                  <a:noFill/>
                </a:ln>
                <a:effectLst/>
                <a:latin typeface="Courier New" pitchFamily="49" charset="0"/>
              </a:rPr>
              <a:t>arrayLiteral</a:t>
            </a:r>
            <a:r>
              <a:rPr kumimoji="0" lang="en-US" sz="2000" b="0" i="0" u="none" strike="noStrike" cap="none" normalizeH="0" baseline="0" dirty="0" smtClean="0">
                <a:ln>
                  <a:noFill/>
                </a:ln>
                <a:effectLst/>
                <a:latin typeface="Times New Roman" pitchFamily="18" charset="0"/>
              </a:rPr>
              <a:t> is the list of literal of type </a:t>
            </a:r>
            <a:r>
              <a:rPr kumimoji="0" lang="en-US" sz="2000" b="1" i="1" u="sng" strike="noStrike" cap="none" normalizeH="0" baseline="0" dirty="0" smtClean="0">
                <a:ln>
                  <a:noFill/>
                </a:ln>
                <a:effectLst/>
                <a:latin typeface="Courier New" pitchFamily="49" charset="0"/>
              </a:rPr>
              <a:t>ElementType</a:t>
            </a:r>
            <a:r>
              <a:rPr kumimoji="0" lang="en-US" sz="2000" b="0" i="0" u="none" strike="noStrike" cap="none" normalizeH="0" baseline="0" dirty="0" smtClean="0">
                <a:ln>
                  <a:noFill/>
                </a:ln>
                <a:effectLst/>
                <a:latin typeface="Times New Roman" pitchFamily="18" charset="0"/>
              </a:rPr>
              <a:t>, enclosed in curly braces (</a:t>
            </a:r>
            <a:r>
              <a:rPr kumimoji="0" lang="en-US" sz="2000" b="0" i="0" u="none" strike="noStrike" cap="none" normalizeH="0" baseline="0" dirty="0" smtClean="0">
                <a:ln>
                  <a:noFill/>
                </a:ln>
                <a:effectLst/>
                <a:latin typeface="Courier New" pitchFamily="49" charset="0"/>
              </a:rPr>
              <a:t>{</a:t>
            </a:r>
            <a:r>
              <a:rPr kumimoji="0" lang="en-US" sz="2000" b="0" i="0" u="none" strike="noStrike" cap="none" normalizeH="0" baseline="0" dirty="0" smtClean="0">
                <a:ln>
                  <a:noFill/>
                </a:ln>
                <a:effectLst/>
                <a:latin typeface="Times New Roman" pitchFamily="18" charset="0"/>
              </a:rPr>
              <a:t> </a:t>
            </a:r>
            <a:r>
              <a:rPr kumimoji="0" lang="en-US" sz="2000" b="0" i="0" u="none" strike="noStrike" cap="none" normalizeH="0" baseline="0" dirty="0" smtClean="0">
                <a:ln>
                  <a:noFill/>
                </a:ln>
                <a:effectLst/>
                <a:latin typeface="Courier New" pitchFamily="49" charset="0"/>
              </a:rPr>
              <a:t>}</a:t>
            </a:r>
            <a:r>
              <a:rPr kumimoji="0" lang="en-US" sz="2000" b="0" i="0" u="none" strike="noStrike" cap="none" normalizeH="0" baseline="0" dirty="0" smtClean="0">
                <a:ln>
                  <a:noFill/>
                </a:ln>
                <a:effectLst/>
                <a:latin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p:txBody>
          <a:bodyPr/>
          <a:lstStyle/>
          <a:p>
            <a:fld id="{F5F49BD2-D05D-47B3-96EB-432763FBBFF5}" type="slidenum">
              <a:rPr lang="en-US" smtClean="0"/>
              <a:pPr/>
              <a:t>7</a:t>
            </a:fld>
            <a:endParaRPr lang="en-US" smtClean="0"/>
          </a:p>
        </p:txBody>
      </p:sp>
      <p:sp>
        <p:nvSpPr>
          <p:cNvPr id="18435" name="Rectangle 2"/>
          <p:cNvSpPr>
            <a:spLocks noGrp="1" noChangeArrowheads="1"/>
          </p:cNvSpPr>
          <p:nvPr>
            <p:ph type="body" idx="1"/>
          </p:nvPr>
        </p:nvSpPr>
        <p:spPr>
          <a:xfrm>
            <a:off x="457200" y="1524000"/>
            <a:ext cx="8305800" cy="4114800"/>
          </a:xfrm>
        </p:spPr>
        <p:txBody>
          <a:bodyPr/>
          <a:lstStyle/>
          <a:p>
            <a:pPr eaLnBrk="1" hangingPunct="1">
              <a:buFont typeface="Arial" pitchFamily="34" charset="0"/>
              <a:buNone/>
            </a:pPr>
            <a:r>
              <a:rPr lang="en-US" sz="2400" b="1" dirty="0" smtClean="0">
                <a:latin typeface="Courier New" pitchFamily="49" charset="0"/>
              </a:rPr>
              <a:t>double[] array1;</a:t>
            </a:r>
          </a:p>
          <a:p>
            <a:pPr eaLnBrk="1" hangingPunct="1">
              <a:buFont typeface="Arial" pitchFamily="34" charset="0"/>
              <a:buNone/>
            </a:pPr>
            <a:endParaRPr lang="en-US" b="1" dirty="0" smtClean="0">
              <a:latin typeface="Courier New" pitchFamily="49" charset="0"/>
            </a:endParaRPr>
          </a:p>
          <a:p>
            <a:pPr eaLnBrk="1" hangingPunct="1">
              <a:buFont typeface="Arial" pitchFamily="34" charset="0"/>
              <a:buNone/>
            </a:pPr>
            <a:r>
              <a:rPr lang="en-US" sz="2400" b="1" dirty="0" smtClean="0">
                <a:latin typeface="Courier New" pitchFamily="49" charset="0"/>
              </a:rPr>
              <a:t>final </a:t>
            </a:r>
            <a:r>
              <a:rPr lang="en-US" sz="2400" b="1" dirty="0" err="1" smtClean="0">
                <a:latin typeface="Courier New" pitchFamily="49" charset="0"/>
              </a:rPr>
              <a:t>int</a:t>
            </a:r>
            <a:r>
              <a:rPr lang="en-US" sz="2400" b="1" dirty="0" smtClean="0">
                <a:latin typeface="Courier New" pitchFamily="49" charset="0"/>
              </a:rPr>
              <a:t> SIZE = 4;</a:t>
            </a:r>
          </a:p>
          <a:p>
            <a:pPr eaLnBrk="1" hangingPunct="1">
              <a:buFont typeface="Arial" pitchFamily="34" charset="0"/>
              <a:buNone/>
            </a:pPr>
            <a:r>
              <a:rPr lang="en-US" sz="2400" b="1" dirty="0" err="1" smtClean="0">
                <a:latin typeface="Courier New" pitchFamily="49" charset="0"/>
              </a:rPr>
              <a:t>int</a:t>
            </a:r>
            <a:r>
              <a:rPr lang="en-US" sz="2400" b="1" dirty="0" smtClean="0">
                <a:latin typeface="Courier New" pitchFamily="49" charset="0"/>
              </a:rPr>
              <a:t>[] array2 = new </a:t>
            </a:r>
            <a:r>
              <a:rPr lang="en-US" sz="2400" b="1" dirty="0" err="1" smtClean="0">
                <a:latin typeface="Courier New" pitchFamily="49" charset="0"/>
              </a:rPr>
              <a:t>int</a:t>
            </a:r>
            <a:r>
              <a:rPr lang="en-US" sz="2400" b="1" dirty="0" smtClean="0">
                <a:latin typeface="Courier New" pitchFamily="49" charset="0"/>
              </a:rPr>
              <a:t>[SIZE];</a:t>
            </a: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000" b="1" dirty="0" smtClean="0">
              <a:latin typeface="Courier New" pitchFamily="49" charset="0"/>
            </a:endParaRPr>
          </a:p>
          <a:p>
            <a:pPr eaLnBrk="1" hangingPunct="1">
              <a:buFont typeface="Arial" pitchFamily="34" charset="0"/>
              <a:buNone/>
            </a:pPr>
            <a:r>
              <a:rPr lang="en-US" sz="2400" b="1" dirty="0" smtClean="0">
                <a:latin typeface="Courier New" pitchFamily="49" charset="0"/>
              </a:rPr>
              <a:t>String[] array3 = { </a:t>
            </a:r>
            <a:r>
              <a:rPr lang="en-US" sz="2400" b="1" dirty="0" smtClean="0">
                <a:latin typeface="Courier New" pitchFamily="49" charset="0"/>
                <a:cs typeface="Courier New" pitchFamily="49" charset="0"/>
              </a:rPr>
              <a:t>"</a:t>
            </a:r>
            <a:r>
              <a:rPr lang="en-US" sz="2400" b="1" dirty="0" smtClean="0">
                <a:latin typeface="Courier New" pitchFamily="49" charset="0"/>
              </a:rPr>
              <a:t>Bashful</a:t>
            </a:r>
            <a:r>
              <a:rPr lang="en-US" sz="2400" b="1" dirty="0" smtClean="0">
                <a:latin typeface="Courier New" pitchFamily="49" charset="0"/>
                <a:cs typeface="Courier New" pitchFamily="49" charset="0"/>
              </a:rPr>
              <a:t>"</a:t>
            </a:r>
            <a:r>
              <a:rPr lang="en-US" sz="2400" b="1" dirty="0" smtClean="0">
                <a:latin typeface="Courier New" pitchFamily="49" charset="0"/>
              </a:rPr>
              <a:t>, </a:t>
            </a:r>
            <a:r>
              <a:rPr lang="en-US" sz="2400" b="1" dirty="0" smtClean="0">
                <a:latin typeface="Courier New" pitchFamily="49" charset="0"/>
                <a:cs typeface="Courier New" pitchFamily="49" charset="0"/>
              </a:rPr>
              <a:t>"</a:t>
            </a:r>
            <a:r>
              <a:rPr lang="en-US" sz="2400" b="1" dirty="0" smtClean="0">
                <a:latin typeface="Courier New" pitchFamily="49" charset="0"/>
              </a:rPr>
              <a:t>Doc</a:t>
            </a:r>
            <a:r>
              <a:rPr lang="en-US" sz="2400" b="1" dirty="0" smtClean="0">
                <a:latin typeface="Courier New" pitchFamily="49" charset="0"/>
                <a:cs typeface="Courier New" pitchFamily="49" charset="0"/>
              </a:rPr>
              <a:t>" </a:t>
            </a:r>
            <a:r>
              <a:rPr lang="en-US" sz="2400" b="1" dirty="0" smtClean="0">
                <a:latin typeface="Courier New" pitchFamily="49" charset="0"/>
              </a:rPr>
              <a:t>};</a:t>
            </a:r>
          </a:p>
        </p:txBody>
      </p:sp>
      <p:grpSp>
        <p:nvGrpSpPr>
          <p:cNvPr id="2" name="Group 33"/>
          <p:cNvGrpSpPr>
            <a:grpSpLocks/>
          </p:cNvGrpSpPr>
          <p:nvPr/>
        </p:nvGrpSpPr>
        <p:grpSpPr bwMode="auto">
          <a:xfrm>
            <a:off x="3810000" y="3505200"/>
            <a:ext cx="5486400" cy="914400"/>
            <a:chOff x="2064" y="2160"/>
            <a:chExt cx="3456" cy="576"/>
          </a:xfrm>
        </p:grpSpPr>
        <p:sp>
          <p:nvSpPr>
            <p:cNvPr id="18455" name="Rectangle 5"/>
            <p:cNvSpPr>
              <a:spLocks noChangeArrowheads="1"/>
            </p:cNvSpPr>
            <p:nvPr/>
          </p:nvSpPr>
          <p:spPr bwMode="auto">
            <a:xfrm>
              <a:off x="2256" y="2496"/>
              <a:ext cx="528" cy="240"/>
            </a:xfrm>
            <a:prstGeom prst="rect">
              <a:avLst/>
            </a:prstGeom>
            <a:solidFill>
              <a:srgbClr val="C8C864"/>
            </a:solidFill>
            <a:ln w="9525">
              <a:solidFill>
                <a:schemeClr val="tx1"/>
              </a:solidFill>
              <a:miter lim="800000"/>
              <a:headEnd/>
              <a:tailEnd/>
            </a:ln>
          </p:spPr>
          <p:txBody>
            <a:bodyPr wrap="none" anchor="ctr"/>
            <a:lstStyle/>
            <a:p>
              <a:endParaRPr lang="en-US"/>
            </a:p>
          </p:txBody>
        </p:sp>
        <p:sp>
          <p:nvSpPr>
            <p:cNvPr id="18456" name="Rectangle 6"/>
            <p:cNvSpPr>
              <a:spLocks noChangeArrowheads="1"/>
            </p:cNvSpPr>
            <p:nvPr/>
          </p:nvSpPr>
          <p:spPr bwMode="auto">
            <a:xfrm>
              <a:off x="3168" y="2496"/>
              <a:ext cx="528" cy="240"/>
            </a:xfrm>
            <a:prstGeom prst="rect">
              <a:avLst/>
            </a:prstGeom>
            <a:solidFill>
              <a:srgbClr val="C8C864"/>
            </a:solidFill>
            <a:ln w="9525" algn="ctr">
              <a:solidFill>
                <a:schemeClr val="tx1"/>
              </a:solidFill>
              <a:miter lim="800000"/>
              <a:headEnd/>
              <a:tailEnd/>
            </a:ln>
          </p:spPr>
          <p:txBody>
            <a:bodyPr wrap="none" anchor="ctr"/>
            <a:lstStyle/>
            <a:p>
              <a:endParaRPr lang="en-US"/>
            </a:p>
          </p:txBody>
        </p:sp>
        <p:sp>
          <p:nvSpPr>
            <p:cNvPr id="18457" name="Rectangle 7"/>
            <p:cNvSpPr>
              <a:spLocks noChangeArrowheads="1"/>
            </p:cNvSpPr>
            <p:nvPr/>
          </p:nvSpPr>
          <p:spPr bwMode="auto">
            <a:xfrm>
              <a:off x="3696" y="2496"/>
              <a:ext cx="528" cy="240"/>
            </a:xfrm>
            <a:prstGeom prst="rect">
              <a:avLst/>
            </a:prstGeom>
            <a:solidFill>
              <a:srgbClr val="C8C864"/>
            </a:solidFill>
            <a:ln w="9525" algn="ctr">
              <a:solidFill>
                <a:schemeClr val="tx1"/>
              </a:solidFill>
              <a:miter lim="800000"/>
              <a:headEnd/>
              <a:tailEnd/>
            </a:ln>
          </p:spPr>
          <p:txBody>
            <a:bodyPr wrap="none" anchor="ctr"/>
            <a:lstStyle/>
            <a:p>
              <a:endParaRPr lang="en-US"/>
            </a:p>
          </p:txBody>
        </p:sp>
        <p:sp>
          <p:nvSpPr>
            <p:cNvPr id="18458" name="Rectangle 8"/>
            <p:cNvSpPr>
              <a:spLocks noChangeArrowheads="1"/>
            </p:cNvSpPr>
            <p:nvPr/>
          </p:nvSpPr>
          <p:spPr bwMode="auto">
            <a:xfrm>
              <a:off x="4224" y="2496"/>
              <a:ext cx="528" cy="240"/>
            </a:xfrm>
            <a:prstGeom prst="rect">
              <a:avLst/>
            </a:prstGeom>
            <a:solidFill>
              <a:srgbClr val="C8C864"/>
            </a:solidFill>
            <a:ln w="9525" algn="ctr">
              <a:solidFill>
                <a:schemeClr val="tx1"/>
              </a:solidFill>
              <a:miter lim="800000"/>
              <a:headEnd/>
              <a:tailEnd/>
            </a:ln>
          </p:spPr>
          <p:txBody>
            <a:bodyPr wrap="none" anchor="ctr"/>
            <a:lstStyle/>
            <a:p>
              <a:endParaRPr lang="en-US"/>
            </a:p>
          </p:txBody>
        </p:sp>
        <p:sp>
          <p:nvSpPr>
            <p:cNvPr id="18459" name="Rectangle 9"/>
            <p:cNvSpPr>
              <a:spLocks noChangeArrowheads="1"/>
            </p:cNvSpPr>
            <p:nvPr/>
          </p:nvSpPr>
          <p:spPr bwMode="auto">
            <a:xfrm>
              <a:off x="4752" y="2496"/>
              <a:ext cx="528" cy="240"/>
            </a:xfrm>
            <a:prstGeom prst="rect">
              <a:avLst/>
            </a:prstGeom>
            <a:solidFill>
              <a:srgbClr val="C8C864"/>
            </a:solidFill>
            <a:ln w="9525" algn="ctr">
              <a:solidFill>
                <a:schemeClr val="tx1"/>
              </a:solidFill>
              <a:miter lim="800000"/>
              <a:headEnd/>
              <a:tailEnd/>
            </a:ln>
          </p:spPr>
          <p:txBody>
            <a:bodyPr wrap="none" anchor="ctr"/>
            <a:lstStyle/>
            <a:p>
              <a:endParaRPr lang="en-US"/>
            </a:p>
          </p:txBody>
        </p:sp>
        <p:sp>
          <p:nvSpPr>
            <p:cNvPr id="18460" name="Text Box 10"/>
            <p:cNvSpPr txBox="1">
              <a:spLocks noChangeArrowheads="1"/>
            </p:cNvSpPr>
            <p:nvPr/>
          </p:nvSpPr>
          <p:spPr bwMode="auto">
            <a:xfrm>
              <a:off x="2064" y="2160"/>
              <a:ext cx="1104" cy="288"/>
            </a:xfrm>
            <a:prstGeom prst="rect">
              <a:avLst/>
            </a:prstGeom>
            <a:noFill/>
            <a:ln w="9525">
              <a:noFill/>
              <a:miter lim="800000"/>
              <a:headEnd/>
              <a:tailEnd/>
            </a:ln>
          </p:spPr>
          <p:txBody>
            <a:bodyPr>
              <a:spAutoFit/>
            </a:bodyPr>
            <a:lstStyle/>
            <a:p>
              <a:pPr>
                <a:spcBef>
                  <a:spcPct val="50000"/>
                </a:spcBef>
              </a:pPr>
              <a:r>
                <a:rPr lang="en-US" sz="2400">
                  <a:latin typeface="Courier New" pitchFamily="49" charset="0"/>
                </a:rPr>
                <a:t>array2</a:t>
              </a:r>
            </a:p>
          </p:txBody>
        </p:sp>
        <p:sp>
          <p:nvSpPr>
            <p:cNvPr id="18461" name="Text Box 11"/>
            <p:cNvSpPr txBox="1">
              <a:spLocks noChangeArrowheads="1"/>
            </p:cNvSpPr>
            <p:nvPr/>
          </p:nvSpPr>
          <p:spPr bwMode="auto">
            <a:xfrm>
              <a:off x="3072" y="2160"/>
              <a:ext cx="2448" cy="288"/>
            </a:xfrm>
            <a:prstGeom prst="rect">
              <a:avLst/>
            </a:prstGeom>
            <a:noFill/>
            <a:ln w="9525">
              <a:noFill/>
              <a:miter lim="800000"/>
              <a:headEnd/>
              <a:tailEnd/>
            </a:ln>
          </p:spPr>
          <p:txBody>
            <a:bodyPr>
              <a:spAutoFit/>
            </a:bodyPr>
            <a:lstStyle/>
            <a:p>
              <a:pPr>
                <a:spcBef>
                  <a:spcPct val="50000"/>
                </a:spcBef>
              </a:pPr>
              <a:r>
                <a:rPr lang="en-US" sz="2400">
                  <a:latin typeface="Courier New" pitchFamily="49" charset="0"/>
                </a:rPr>
                <a:t>[0]  [1]  [2]  [3]</a:t>
              </a:r>
            </a:p>
          </p:txBody>
        </p:sp>
        <p:sp>
          <p:nvSpPr>
            <p:cNvPr id="18462" name="Line 12"/>
            <p:cNvSpPr>
              <a:spLocks noChangeShapeType="1"/>
            </p:cNvSpPr>
            <p:nvPr/>
          </p:nvSpPr>
          <p:spPr bwMode="auto">
            <a:xfrm>
              <a:off x="2544" y="2640"/>
              <a:ext cx="624" cy="0"/>
            </a:xfrm>
            <a:prstGeom prst="line">
              <a:avLst/>
            </a:prstGeom>
            <a:noFill/>
            <a:ln w="28575">
              <a:solidFill>
                <a:schemeClr val="tx1"/>
              </a:solidFill>
              <a:round/>
              <a:headEnd type="oval" w="med" len="med"/>
              <a:tailEnd type="triangle" w="med" len="med"/>
            </a:ln>
          </p:spPr>
          <p:txBody>
            <a:bodyPr/>
            <a:lstStyle/>
            <a:p>
              <a:endParaRPr lang="en-US"/>
            </a:p>
          </p:txBody>
        </p:sp>
        <p:sp>
          <p:nvSpPr>
            <p:cNvPr id="18463" name="Text Box 13"/>
            <p:cNvSpPr txBox="1">
              <a:spLocks noChangeArrowheads="1"/>
            </p:cNvSpPr>
            <p:nvPr/>
          </p:nvSpPr>
          <p:spPr bwMode="auto">
            <a:xfrm>
              <a:off x="3312" y="2448"/>
              <a:ext cx="2064" cy="288"/>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         ?         ?         ?</a:t>
              </a:r>
            </a:p>
          </p:txBody>
        </p:sp>
      </p:grpSp>
      <p:grpSp>
        <p:nvGrpSpPr>
          <p:cNvPr id="3" name="Group 32"/>
          <p:cNvGrpSpPr>
            <a:grpSpLocks/>
          </p:cNvGrpSpPr>
          <p:nvPr/>
        </p:nvGrpSpPr>
        <p:grpSpPr bwMode="auto">
          <a:xfrm>
            <a:off x="3886200" y="1524000"/>
            <a:ext cx="1905000" cy="914400"/>
            <a:chOff x="3456" y="816"/>
            <a:chExt cx="1200" cy="576"/>
          </a:xfrm>
        </p:grpSpPr>
        <p:sp>
          <p:nvSpPr>
            <p:cNvPr id="18450" name="Rectangle 16"/>
            <p:cNvSpPr>
              <a:spLocks noChangeArrowheads="1"/>
            </p:cNvSpPr>
            <p:nvPr/>
          </p:nvSpPr>
          <p:spPr bwMode="auto">
            <a:xfrm>
              <a:off x="3648" y="1152"/>
              <a:ext cx="528" cy="240"/>
            </a:xfrm>
            <a:prstGeom prst="rect">
              <a:avLst/>
            </a:prstGeom>
            <a:solidFill>
              <a:srgbClr val="C8C864"/>
            </a:solidFill>
            <a:ln w="9525">
              <a:solidFill>
                <a:schemeClr val="tx1"/>
              </a:solidFill>
              <a:miter lim="800000"/>
              <a:headEnd/>
              <a:tailEnd/>
            </a:ln>
          </p:spPr>
          <p:txBody>
            <a:bodyPr wrap="none" anchor="ctr"/>
            <a:lstStyle/>
            <a:p>
              <a:pPr algn="ctr"/>
              <a:endParaRPr lang="en-US" sz="2400" b="1">
                <a:latin typeface="Times New Roman" pitchFamily="18" charset="0"/>
              </a:endParaRPr>
            </a:p>
          </p:txBody>
        </p:sp>
        <p:sp>
          <p:nvSpPr>
            <p:cNvPr id="18451" name="Text Box 17"/>
            <p:cNvSpPr txBox="1">
              <a:spLocks noChangeArrowheads="1"/>
            </p:cNvSpPr>
            <p:nvPr/>
          </p:nvSpPr>
          <p:spPr bwMode="auto">
            <a:xfrm>
              <a:off x="3456" y="816"/>
              <a:ext cx="1104" cy="288"/>
            </a:xfrm>
            <a:prstGeom prst="rect">
              <a:avLst/>
            </a:prstGeom>
            <a:noFill/>
            <a:ln w="9525">
              <a:noFill/>
              <a:miter lim="800000"/>
              <a:headEnd/>
              <a:tailEnd/>
            </a:ln>
          </p:spPr>
          <p:txBody>
            <a:bodyPr>
              <a:spAutoFit/>
            </a:bodyPr>
            <a:lstStyle/>
            <a:p>
              <a:pPr>
                <a:spcBef>
                  <a:spcPct val="50000"/>
                </a:spcBef>
              </a:pPr>
              <a:r>
                <a:rPr lang="en-US" sz="2400">
                  <a:latin typeface="Courier New" pitchFamily="49" charset="0"/>
                </a:rPr>
                <a:t>array1</a:t>
              </a:r>
            </a:p>
          </p:txBody>
        </p:sp>
        <p:sp>
          <p:nvSpPr>
            <p:cNvPr id="18452" name="Line 18"/>
            <p:cNvSpPr>
              <a:spLocks noChangeShapeType="1"/>
            </p:cNvSpPr>
            <p:nvPr/>
          </p:nvSpPr>
          <p:spPr bwMode="auto">
            <a:xfrm>
              <a:off x="3936" y="1296"/>
              <a:ext cx="720" cy="0"/>
            </a:xfrm>
            <a:prstGeom prst="line">
              <a:avLst/>
            </a:prstGeom>
            <a:noFill/>
            <a:ln w="28575">
              <a:solidFill>
                <a:schemeClr val="tx1"/>
              </a:solidFill>
              <a:round/>
              <a:headEnd type="oval" w="med" len="med"/>
              <a:tailEnd type="oval" w="sm" len="sm"/>
            </a:ln>
          </p:spPr>
          <p:txBody>
            <a:bodyPr/>
            <a:lstStyle/>
            <a:p>
              <a:endParaRPr lang="en-US"/>
            </a:p>
          </p:txBody>
        </p:sp>
        <p:sp>
          <p:nvSpPr>
            <p:cNvPr id="18453" name="Line 19"/>
            <p:cNvSpPr>
              <a:spLocks noChangeShapeType="1"/>
            </p:cNvSpPr>
            <p:nvPr/>
          </p:nvSpPr>
          <p:spPr bwMode="auto">
            <a:xfrm>
              <a:off x="4560" y="1200"/>
              <a:ext cx="0" cy="192"/>
            </a:xfrm>
            <a:prstGeom prst="line">
              <a:avLst/>
            </a:prstGeom>
            <a:noFill/>
            <a:ln w="9525">
              <a:solidFill>
                <a:schemeClr val="tx1"/>
              </a:solidFill>
              <a:round/>
              <a:headEnd/>
              <a:tailEnd/>
            </a:ln>
          </p:spPr>
          <p:txBody>
            <a:bodyPr/>
            <a:lstStyle/>
            <a:p>
              <a:endParaRPr lang="en-US"/>
            </a:p>
          </p:txBody>
        </p:sp>
        <p:sp>
          <p:nvSpPr>
            <p:cNvPr id="18454" name="Line 20"/>
            <p:cNvSpPr>
              <a:spLocks noChangeShapeType="1"/>
            </p:cNvSpPr>
            <p:nvPr/>
          </p:nvSpPr>
          <p:spPr bwMode="auto">
            <a:xfrm>
              <a:off x="4608" y="1248"/>
              <a:ext cx="0" cy="96"/>
            </a:xfrm>
            <a:prstGeom prst="line">
              <a:avLst/>
            </a:prstGeom>
            <a:noFill/>
            <a:ln w="9525">
              <a:solidFill>
                <a:schemeClr val="tx1"/>
              </a:solidFill>
              <a:round/>
              <a:headEnd/>
              <a:tailEnd/>
            </a:ln>
          </p:spPr>
          <p:txBody>
            <a:bodyPr/>
            <a:lstStyle/>
            <a:p>
              <a:endParaRPr lang="en-US"/>
            </a:p>
          </p:txBody>
        </p:sp>
      </p:grpSp>
      <p:grpSp>
        <p:nvGrpSpPr>
          <p:cNvPr id="4" name="Group 34"/>
          <p:cNvGrpSpPr>
            <a:grpSpLocks/>
          </p:cNvGrpSpPr>
          <p:nvPr/>
        </p:nvGrpSpPr>
        <p:grpSpPr bwMode="auto">
          <a:xfrm>
            <a:off x="3810000" y="5181600"/>
            <a:ext cx="5486400" cy="1565275"/>
            <a:chOff x="2064" y="3168"/>
            <a:chExt cx="3456" cy="986"/>
          </a:xfrm>
        </p:grpSpPr>
        <p:sp>
          <p:nvSpPr>
            <p:cNvPr id="18440" name="Text Box 14"/>
            <p:cNvSpPr txBox="1">
              <a:spLocks noChangeArrowheads="1"/>
            </p:cNvSpPr>
            <p:nvPr/>
          </p:nvSpPr>
          <p:spPr bwMode="auto">
            <a:xfrm>
              <a:off x="2304" y="3552"/>
              <a:ext cx="2064" cy="288"/>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 </a:t>
              </a:r>
            </a:p>
          </p:txBody>
        </p:sp>
        <p:sp>
          <p:nvSpPr>
            <p:cNvPr id="18441" name="Text Box 22"/>
            <p:cNvSpPr txBox="1">
              <a:spLocks noChangeArrowheads="1"/>
            </p:cNvSpPr>
            <p:nvPr/>
          </p:nvSpPr>
          <p:spPr bwMode="auto">
            <a:xfrm>
              <a:off x="3072" y="3168"/>
              <a:ext cx="2448" cy="288"/>
            </a:xfrm>
            <a:prstGeom prst="rect">
              <a:avLst/>
            </a:prstGeom>
            <a:noFill/>
            <a:ln w="9525">
              <a:noFill/>
              <a:miter lim="800000"/>
              <a:headEnd/>
              <a:tailEnd/>
            </a:ln>
          </p:spPr>
          <p:txBody>
            <a:bodyPr>
              <a:spAutoFit/>
            </a:bodyPr>
            <a:lstStyle/>
            <a:p>
              <a:pPr>
                <a:spcBef>
                  <a:spcPct val="50000"/>
                </a:spcBef>
              </a:pPr>
              <a:r>
                <a:rPr lang="en-US" sz="2400">
                  <a:latin typeface="Courier New" pitchFamily="49" charset="0"/>
                </a:rPr>
                <a:t>[0]  [1]</a:t>
              </a:r>
            </a:p>
          </p:txBody>
        </p:sp>
        <p:sp>
          <p:nvSpPr>
            <p:cNvPr id="18442" name="Rectangle 24"/>
            <p:cNvSpPr>
              <a:spLocks noChangeArrowheads="1"/>
            </p:cNvSpPr>
            <p:nvPr/>
          </p:nvSpPr>
          <p:spPr bwMode="auto">
            <a:xfrm>
              <a:off x="2256" y="3504"/>
              <a:ext cx="528" cy="240"/>
            </a:xfrm>
            <a:prstGeom prst="rect">
              <a:avLst/>
            </a:prstGeom>
            <a:solidFill>
              <a:srgbClr val="C8C864"/>
            </a:solidFill>
            <a:ln w="9525">
              <a:solidFill>
                <a:schemeClr val="tx1"/>
              </a:solidFill>
              <a:miter lim="800000"/>
              <a:headEnd/>
              <a:tailEnd/>
            </a:ln>
          </p:spPr>
          <p:txBody>
            <a:bodyPr wrap="none" anchor="ctr"/>
            <a:lstStyle/>
            <a:p>
              <a:endParaRPr lang="en-US"/>
            </a:p>
          </p:txBody>
        </p:sp>
        <p:sp>
          <p:nvSpPr>
            <p:cNvPr id="18443" name="Rectangle 25"/>
            <p:cNvSpPr>
              <a:spLocks noChangeArrowheads="1"/>
            </p:cNvSpPr>
            <p:nvPr/>
          </p:nvSpPr>
          <p:spPr bwMode="auto">
            <a:xfrm>
              <a:off x="3168" y="3504"/>
              <a:ext cx="528" cy="240"/>
            </a:xfrm>
            <a:prstGeom prst="rect">
              <a:avLst/>
            </a:prstGeom>
            <a:solidFill>
              <a:srgbClr val="C8C864"/>
            </a:solidFill>
            <a:ln w="9525" algn="ctr">
              <a:solidFill>
                <a:schemeClr val="tx1"/>
              </a:solidFill>
              <a:miter lim="800000"/>
              <a:headEnd/>
              <a:tailEnd/>
            </a:ln>
          </p:spPr>
          <p:txBody>
            <a:bodyPr wrap="none" anchor="ctr"/>
            <a:lstStyle/>
            <a:p>
              <a:endParaRPr lang="en-US"/>
            </a:p>
          </p:txBody>
        </p:sp>
        <p:sp>
          <p:nvSpPr>
            <p:cNvPr id="18444" name="Rectangle 26"/>
            <p:cNvSpPr>
              <a:spLocks noChangeArrowheads="1"/>
            </p:cNvSpPr>
            <p:nvPr/>
          </p:nvSpPr>
          <p:spPr bwMode="auto">
            <a:xfrm>
              <a:off x="3696" y="3504"/>
              <a:ext cx="528" cy="240"/>
            </a:xfrm>
            <a:prstGeom prst="rect">
              <a:avLst/>
            </a:prstGeom>
            <a:solidFill>
              <a:srgbClr val="C8C864"/>
            </a:solidFill>
            <a:ln w="9525" algn="ctr">
              <a:solidFill>
                <a:schemeClr val="tx1"/>
              </a:solidFill>
              <a:miter lim="800000"/>
              <a:headEnd/>
              <a:tailEnd/>
            </a:ln>
          </p:spPr>
          <p:txBody>
            <a:bodyPr wrap="none" anchor="ctr"/>
            <a:lstStyle/>
            <a:p>
              <a:endParaRPr lang="en-US"/>
            </a:p>
          </p:txBody>
        </p:sp>
        <p:sp>
          <p:nvSpPr>
            <p:cNvPr id="18445" name="Text Box 27"/>
            <p:cNvSpPr txBox="1">
              <a:spLocks noChangeArrowheads="1"/>
            </p:cNvSpPr>
            <p:nvPr/>
          </p:nvSpPr>
          <p:spPr bwMode="auto">
            <a:xfrm>
              <a:off x="2064" y="3168"/>
              <a:ext cx="1104" cy="288"/>
            </a:xfrm>
            <a:prstGeom prst="rect">
              <a:avLst/>
            </a:prstGeom>
            <a:noFill/>
            <a:ln w="9525">
              <a:noFill/>
              <a:miter lim="800000"/>
              <a:headEnd/>
              <a:tailEnd/>
            </a:ln>
          </p:spPr>
          <p:txBody>
            <a:bodyPr>
              <a:spAutoFit/>
            </a:bodyPr>
            <a:lstStyle/>
            <a:p>
              <a:pPr>
                <a:spcBef>
                  <a:spcPct val="50000"/>
                </a:spcBef>
              </a:pPr>
              <a:r>
                <a:rPr lang="en-US" sz="2400">
                  <a:latin typeface="Courier New" pitchFamily="49" charset="0"/>
                </a:rPr>
                <a:t>array3</a:t>
              </a:r>
            </a:p>
          </p:txBody>
        </p:sp>
        <p:sp>
          <p:nvSpPr>
            <p:cNvPr id="18446" name="Line 28"/>
            <p:cNvSpPr>
              <a:spLocks noChangeShapeType="1"/>
            </p:cNvSpPr>
            <p:nvPr/>
          </p:nvSpPr>
          <p:spPr bwMode="auto">
            <a:xfrm>
              <a:off x="2544" y="3648"/>
              <a:ext cx="624" cy="0"/>
            </a:xfrm>
            <a:prstGeom prst="line">
              <a:avLst/>
            </a:prstGeom>
            <a:noFill/>
            <a:ln w="28575">
              <a:solidFill>
                <a:schemeClr val="tx1"/>
              </a:solidFill>
              <a:round/>
              <a:headEnd type="oval" w="med" len="med"/>
              <a:tailEnd type="triangle" w="med" len="med"/>
            </a:ln>
          </p:spPr>
          <p:txBody>
            <a:bodyPr/>
            <a:lstStyle/>
            <a:p>
              <a:endParaRPr lang="en-US"/>
            </a:p>
          </p:txBody>
        </p:sp>
        <p:sp>
          <p:nvSpPr>
            <p:cNvPr id="18447" name="Text Box 29"/>
            <p:cNvSpPr txBox="1">
              <a:spLocks noChangeArrowheads="1"/>
            </p:cNvSpPr>
            <p:nvPr/>
          </p:nvSpPr>
          <p:spPr bwMode="auto">
            <a:xfrm>
              <a:off x="2870" y="3866"/>
              <a:ext cx="1613" cy="288"/>
            </a:xfrm>
            <a:prstGeom prst="rect">
              <a:avLst/>
            </a:prstGeom>
            <a:noFill/>
            <a:ln w="9525">
              <a:noFill/>
              <a:miter lim="800000"/>
              <a:headEnd/>
              <a:tailEnd/>
            </a:ln>
          </p:spPr>
          <p:txBody>
            <a:bodyPr wrap="none">
              <a:spAutoFit/>
            </a:bodyPr>
            <a:lstStyle/>
            <a:p>
              <a:r>
                <a:rPr lang="en-US" sz="2400">
                  <a:latin typeface="Times New Roman" pitchFamily="18" charset="0"/>
                </a:rPr>
                <a:t>“Bashful”     “Doc”</a:t>
              </a:r>
            </a:p>
          </p:txBody>
        </p:sp>
        <p:sp>
          <p:nvSpPr>
            <p:cNvPr id="18448" name="Line 30"/>
            <p:cNvSpPr>
              <a:spLocks noChangeShapeType="1"/>
            </p:cNvSpPr>
            <p:nvPr/>
          </p:nvSpPr>
          <p:spPr bwMode="auto">
            <a:xfrm flipH="1">
              <a:off x="3312" y="3600"/>
              <a:ext cx="96" cy="288"/>
            </a:xfrm>
            <a:prstGeom prst="line">
              <a:avLst/>
            </a:prstGeom>
            <a:noFill/>
            <a:ln w="9525">
              <a:solidFill>
                <a:schemeClr val="tx1"/>
              </a:solidFill>
              <a:round/>
              <a:headEnd type="oval" w="med" len="med"/>
              <a:tailEnd type="triangle" w="med" len="med"/>
            </a:ln>
          </p:spPr>
          <p:txBody>
            <a:bodyPr/>
            <a:lstStyle/>
            <a:p>
              <a:endParaRPr lang="en-US"/>
            </a:p>
          </p:txBody>
        </p:sp>
        <p:sp>
          <p:nvSpPr>
            <p:cNvPr id="18449" name="Line 31"/>
            <p:cNvSpPr>
              <a:spLocks noChangeShapeType="1"/>
            </p:cNvSpPr>
            <p:nvPr/>
          </p:nvSpPr>
          <p:spPr bwMode="auto">
            <a:xfrm>
              <a:off x="3984" y="3600"/>
              <a:ext cx="96" cy="288"/>
            </a:xfrm>
            <a:prstGeom prst="line">
              <a:avLst/>
            </a:prstGeom>
            <a:noFill/>
            <a:ln w="9525">
              <a:solidFill>
                <a:schemeClr val="tx1"/>
              </a:solidFill>
              <a:round/>
              <a:headEnd type="oval" w="med" len="med"/>
              <a:tailEnd type="triangle" w="med" len="med"/>
            </a:ln>
          </p:spPr>
          <p:txBody>
            <a:bodyPr/>
            <a:lstStyle/>
            <a:p>
              <a:endParaRPr lang="en-US"/>
            </a:p>
          </p:txBody>
        </p:sp>
      </p:grpSp>
      <p:sp>
        <p:nvSpPr>
          <p:cNvPr id="18439" name="Rectangle 35"/>
          <p:cNvSpPr>
            <a:spLocks noGrp="1" noChangeArrowheads="1"/>
          </p:cNvSpPr>
          <p:nvPr>
            <p:ph type="title"/>
          </p:nvPr>
        </p:nvSpPr>
        <p:spPr/>
        <p:txBody>
          <a:bodyPr/>
          <a:lstStyle/>
          <a:p>
            <a:pPr eaLnBrk="1" hangingPunct="1"/>
            <a:r>
              <a:rPr lang="en-US" smtClean="0"/>
              <a:t>Array Definitions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p:txBody>
          <a:bodyPr/>
          <a:lstStyle/>
          <a:p>
            <a:fld id="{F5F49BD2-D05D-47B3-96EB-432763FBBFF5}" type="slidenum">
              <a:rPr lang="en-US" smtClean="0"/>
              <a:pPr/>
              <a:t>8</a:t>
            </a:fld>
            <a:endParaRPr lang="en-US" smtClean="0"/>
          </a:p>
        </p:txBody>
      </p:sp>
      <p:sp>
        <p:nvSpPr>
          <p:cNvPr id="18435" name="Rectangle 2"/>
          <p:cNvSpPr>
            <a:spLocks noGrp="1" noChangeArrowheads="1"/>
          </p:cNvSpPr>
          <p:nvPr>
            <p:ph type="body" idx="1"/>
          </p:nvPr>
        </p:nvSpPr>
        <p:spPr>
          <a:xfrm>
            <a:off x="457200" y="1524000"/>
            <a:ext cx="8305800" cy="4114800"/>
          </a:xfrm>
        </p:spPr>
        <p:txBody>
          <a:bodyPr/>
          <a:lstStyle/>
          <a:p>
            <a:pPr eaLnBrk="1" hangingPunct="1">
              <a:buFont typeface="Arial" pitchFamily="34" charset="0"/>
              <a:buNone/>
            </a:pPr>
            <a:r>
              <a:rPr lang="en-US" sz="2400" b="1" dirty="0" smtClean="0">
                <a:latin typeface="Courier New" pitchFamily="49" charset="0"/>
              </a:rPr>
              <a:t>String[] </a:t>
            </a:r>
            <a:r>
              <a:rPr lang="en-US" sz="2400" b="1" dirty="0" err="1" smtClean="0">
                <a:latin typeface="Courier New" pitchFamily="49" charset="0"/>
              </a:rPr>
              <a:t>anArray</a:t>
            </a:r>
            <a:r>
              <a:rPr lang="en-US" sz="2400" b="1" dirty="0" smtClean="0">
                <a:latin typeface="Courier New" pitchFamily="49" charset="0"/>
              </a:rPr>
              <a:t> = new String[2];</a:t>
            </a:r>
          </a:p>
          <a:p>
            <a:pPr eaLnBrk="1" hangingPunct="1">
              <a:buFont typeface="Arial" pitchFamily="34" charset="0"/>
              <a:buNone/>
            </a:pPr>
            <a:r>
              <a:rPr lang="en-US" sz="2400" b="1" dirty="0" err="1" smtClean="0">
                <a:latin typeface="Courier New" pitchFamily="49" charset="0"/>
              </a:rPr>
              <a:t>anArray</a:t>
            </a:r>
            <a:r>
              <a:rPr lang="en-US" sz="2400" b="1" dirty="0" smtClean="0">
                <a:latin typeface="Courier New" pitchFamily="49" charset="0"/>
              </a:rPr>
              <a:t>[0] = </a:t>
            </a:r>
            <a:r>
              <a:rPr lang="en-US" sz="2400" b="1" dirty="0" smtClean="0">
                <a:latin typeface="Courier New" pitchFamily="49" charset="0"/>
                <a:cs typeface="Courier New" pitchFamily="49" charset="0"/>
              </a:rPr>
              <a:t>"</a:t>
            </a:r>
            <a:r>
              <a:rPr lang="en-US" sz="2400" b="1" dirty="0" smtClean="0">
                <a:latin typeface="Courier New" pitchFamily="49" charset="0"/>
              </a:rPr>
              <a:t>Grumpy</a:t>
            </a:r>
            <a:r>
              <a:rPr lang="en-US" sz="2400" b="1" dirty="0" smtClean="0">
                <a:latin typeface="Courier New" pitchFamily="49" charset="0"/>
                <a:cs typeface="Courier New" pitchFamily="49" charset="0"/>
              </a:rPr>
              <a:t>"</a:t>
            </a:r>
            <a:r>
              <a:rPr lang="en-US" sz="2400" b="1" dirty="0" smtClean="0">
                <a:latin typeface="Courier New" pitchFamily="49" charset="0"/>
              </a:rPr>
              <a:t>;</a:t>
            </a:r>
          </a:p>
          <a:p>
            <a:pPr eaLnBrk="1" hangingPunct="1">
              <a:buFont typeface="Arial" pitchFamily="34" charset="0"/>
              <a:buNone/>
            </a:pPr>
            <a:r>
              <a:rPr lang="en-US" sz="2400" b="1" dirty="0" err="1" smtClean="0">
                <a:latin typeface="Courier New" pitchFamily="49" charset="0"/>
              </a:rPr>
              <a:t>anArray</a:t>
            </a:r>
            <a:r>
              <a:rPr lang="en-US" sz="2400" b="1" dirty="0" smtClean="0">
                <a:latin typeface="Courier New" pitchFamily="49" charset="0"/>
              </a:rPr>
              <a:t>[1] = </a:t>
            </a:r>
            <a:r>
              <a:rPr lang="en-US" sz="2400" b="1" dirty="0" smtClean="0">
                <a:latin typeface="Courier New" pitchFamily="49" charset="0"/>
                <a:cs typeface="Courier New" pitchFamily="49" charset="0"/>
              </a:rPr>
              <a:t>"</a:t>
            </a:r>
            <a:r>
              <a:rPr lang="en-US" sz="2400" b="1" dirty="0" smtClean="0">
                <a:latin typeface="Courier New" pitchFamily="49" charset="0"/>
              </a:rPr>
              <a:t>Happy</a:t>
            </a:r>
            <a:r>
              <a:rPr lang="en-US" sz="2400" b="1" dirty="0" smtClean="0">
                <a:latin typeface="Courier New" pitchFamily="49" charset="0"/>
                <a:cs typeface="Courier New" pitchFamily="49" charset="0"/>
              </a:rPr>
              <a:t>"</a:t>
            </a:r>
            <a:r>
              <a:rPr lang="en-US" sz="2400" b="1" dirty="0" smtClean="0">
                <a:latin typeface="Courier New" pitchFamily="49" charset="0"/>
              </a:rPr>
              <a:t>;</a:t>
            </a: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r>
              <a:rPr lang="en-US" sz="2400" b="1" dirty="0" err="1" smtClean="0">
                <a:latin typeface="Courier New" pitchFamily="49" charset="0"/>
              </a:rPr>
              <a:t>println</a:t>
            </a:r>
            <a:r>
              <a:rPr lang="en-US" sz="2400" b="1" dirty="0" smtClean="0">
                <a:latin typeface="Courier New" pitchFamily="49" charset="0"/>
              </a:rPr>
              <a:t>(</a:t>
            </a:r>
            <a:r>
              <a:rPr lang="en-US" sz="2400" b="1" dirty="0" err="1" smtClean="0">
                <a:latin typeface="Courier New" pitchFamily="49" charset="0"/>
              </a:rPr>
              <a:t>anArray</a:t>
            </a:r>
            <a:r>
              <a:rPr lang="en-US" sz="2400" b="1" dirty="0" smtClean="0">
                <a:latin typeface="Courier New" pitchFamily="49" charset="0"/>
              </a:rPr>
              <a:t>[1]);</a:t>
            </a:r>
          </a:p>
        </p:txBody>
      </p:sp>
      <p:grpSp>
        <p:nvGrpSpPr>
          <p:cNvPr id="4" name="Group 34"/>
          <p:cNvGrpSpPr>
            <a:grpSpLocks/>
          </p:cNvGrpSpPr>
          <p:nvPr/>
        </p:nvGrpSpPr>
        <p:grpSpPr bwMode="auto">
          <a:xfrm>
            <a:off x="3276600" y="3230562"/>
            <a:ext cx="5486400" cy="1570038"/>
            <a:chOff x="2064" y="3168"/>
            <a:chExt cx="3456" cy="989"/>
          </a:xfrm>
        </p:grpSpPr>
        <p:sp>
          <p:nvSpPr>
            <p:cNvPr id="18440" name="Text Box 14"/>
            <p:cNvSpPr txBox="1">
              <a:spLocks noChangeArrowheads="1"/>
            </p:cNvSpPr>
            <p:nvPr/>
          </p:nvSpPr>
          <p:spPr bwMode="auto">
            <a:xfrm>
              <a:off x="2304" y="3552"/>
              <a:ext cx="2064" cy="288"/>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 </a:t>
              </a:r>
            </a:p>
          </p:txBody>
        </p:sp>
        <p:sp>
          <p:nvSpPr>
            <p:cNvPr id="18441" name="Text Box 22"/>
            <p:cNvSpPr txBox="1">
              <a:spLocks noChangeArrowheads="1"/>
            </p:cNvSpPr>
            <p:nvPr/>
          </p:nvSpPr>
          <p:spPr bwMode="auto">
            <a:xfrm>
              <a:off x="3072" y="3168"/>
              <a:ext cx="2448" cy="288"/>
            </a:xfrm>
            <a:prstGeom prst="rect">
              <a:avLst/>
            </a:prstGeom>
            <a:noFill/>
            <a:ln w="9525">
              <a:noFill/>
              <a:miter lim="800000"/>
              <a:headEnd/>
              <a:tailEnd/>
            </a:ln>
          </p:spPr>
          <p:txBody>
            <a:bodyPr>
              <a:spAutoFit/>
            </a:bodyPr>
            <a:lstStyle/>
            <a:p>
              <a:pPr>
                <a:spcBef>
                  <a:spcPct val="50000"/>
                </a:spcBef>
              </a:pPr>
              <a:r>
                <a:rPr lang="en-US" sz="2400">
                  <a:latin typeface="Courier New" pitchFamily="49" charset="0"/>
                </a:rPr>
                <a:t>[0]  [1]</a:t>
              </a:r>
            </a:p>
          </p:txBody>
        </p:sp>
        <p:sp>
          <p:nvSpPr>
            <p:cNvPr id="18442" name="Rectangle 24"/>
            <p:cNvSpPr>
              <a:spLocks noChangeArrowheads="1"/>
            </p:cNvSpPr>
            <p:nvPr/>
          </p:nvSpPr>
          <p:spPr bwMode="auto">
            <a:xfrm>
              <a:off x="2256" y="3504"/>
              <a:ext cx="528" cy="240"/>
            </a:xfrm>
            <a:prstGeom prst="rect">
              <a:avLst/>
            </a:prstGeom>
            <a:solidFill>
              <a:srgbClr val="C8C864"/>
            </a:solidFill>
            <a:ln w="9525">
              <a:solidFill>
                <a:schemeClr val="tx1"/>
              </a:solidFill>
              <a:miter lim="800000"/>
              <a:headEnd/>
              <a:tailEnd/>
            </a:ln>
          </p:spPr>
          <p:txBody>
            <a:bodyPr wrap="none" anchor="ctr"/>
            <a:lstStyle/>
            <a:p>
              <a:endParaRPr lang="en-US"/>
            </a:p>
          </p:txBody>
        </p:sp>
        <p:sp>
          <p:nvSpPr>
            <p:cNvPr id="18443" name="Rectangle 25"/>
            <p:cNvSpPr>
              <a:spLocks noChangeArrowheads="1"/>
            </p:cNvSpPr>
            <p:nvPr/>
          </p:nvSpPr>
          <p:spPr bwMode="auto">
            <a:xfrm>
              <a:off x="3168" y="3504"/>
              <a:ext cx="528" cy="240"/>
            </a:xfrm>
            <a:prstGeom prst="rect">
              <a:avLst/>
            </a:prstGeom>
            <a:solidFill>
              <a:srgbClr val="C8C864"/>
            </a:solidFill>
            <a:ln w="9525" algn="ctr">
              <a:solidFill>
                <a:schemeClr val="tx1"/>
              </a:solidFill>
              <a:miter lim="800000"/>
              <a:headEnd/>
              <a:tailEnd/>
            </a:ln>
          </p:spPr>
          <p:txBody>
            <a:bodyPr wrap="none" anchor="ctr"/>
            <a:lstStyle/>
            <a:p>
              <a:endParaRPr lang="en-US"/>
            </a:p>
          </p:txBody>
        </p:sp>
        <p:sp>
          <p:nvSpPr>
            <p:cNvPr id="18444" name="Rectangle 26"/>
            <p:cNvSpPr>
              <a:spLocks noChangeArrowheads="1"/>
            </p:cNvSpPr>
            <p:nvPr/>
          </p:nvSpPr>
          <p:spPr bwMode="auto">
            <a:xfrm>
              <a:off x="3696" y="3504"/>
              <a:ext cx="528" cy="240"/>
            </a:xfrm>
            <a:prstGeom prst="rect">
              <a:avLst/>
            </a:prstGeom>
            <a:solidFill>
              <a:srgbClr val="C8C864"/>
            </a:solidFill>
            <a:ln w="9525" algn="ctr">
              <a:solidFill>
                <a:schemeClr val="tx1"/>
              </a:solidFill>
              <a:miter lim="800000"/>
              <a:headEnd/>
              <a:tailEnd/>
            </a:ln>
          </p:spPr>
          <p:txBody>
            <a:bodyPr wrap="none" anchor="ctr"/>
            <a:lstStyle/>
            <a:p>
              <a:endParaRPr lang="en-US"/>
            </a:p>
          </p:txBody>
        </p:sp>
        <p:sp>
          <p:nvSpPr>
            <p:cNvPr id="18445" name="Text Box 27"/>
            <p:cNvSpPr txBox="1">
              <a:spLocks noChangeArrowheads="1"/>
            </p:cNvSpPr>
            <p:nvPr/>
          </p:nvSpPr>
          <p:spPr bwMode="auto">
            <a:xfrm>
              <a:off x="2064" y="3168"/>
              <a:ext cx="1104" cy="291"/>
            </a:xfrm>
            <a:prstGeom prst="rect">
              <a:avLst/>
            </a:prstGeom>
            <a:noFill/>
            <a:ln w="9525">
              <a:noFill/>
              <a:miter lim="800000"/>
              <a:headEnd/>
              <a:tailEnd/>
            </a:ln>
          </p:spPr>
          <p:txBody>
            <a:bodyPr>
              <a:spAutoFit/>
            </a:bodyPr>
            <a:lstStyle/>
            <a:p>
              <a:pPr>
                <a:spcBef>
                  <a:spcPct val="50000"/>
                </a:spcBef>
              </a:pPr>
              <a:r>
                <a:rPr lang="en-US" sz="2400" dirty="0" err="1" smtClean="0">
                  <a:latin typeface="Courier New" pitchFamily="49" charset="0"/>
                </a:rPr>
                <a:t>anArray</a:t>
              </a:r>
              <a:endParaRPr lang="en-US" sz="2400" dirty="0">
                <a:latin typeface="Courier New" pitchFamily="49" charset="0"/>
              </a:endParaRPr>
            </a:p>
          </p:txBody>
        </p:sp>
        <p:sp>
          <p:nvSpPr>
            <p:cNvPr id="18446" name="Line 28"/>
            <p:cNvSpPr>
              <a:spLocks noChangeShapeType="1"/>
            </p:cNvSpPr>
            <p:nvPr/>
          </p:nvSpPr>
          <p:spPr bwMode="auto">
            <a:xfrm>
              <a:off x="2544" y="3648"/>
              <a:ext cx="624" cy="0"/>
            </a:xfrm>
            <a:prstGeom prst="line">
              <a:avLst/>
            </a:prstGeom>
            <a:noFill/>
            <a:ln w="28575">
              <a:solidFill>
                <a:schemeClr val="tx1"/>
              </a:solidFill>
              <a:round/>
              <a:headEnd type="oval" w="med" len="med"/>
              <a:tailEnd type="triangle" w="med" len="med"/>
            </a:ln>
          </p:spPr>
          <p:txBody>
            <a:bodyPr/>
            <a:lstStyle/>
            <a:p>
              <a:endParaRPr lang="en-US"/>
            </a:p>
          </p:txBody>
        </p:sp>
        <p:sp>
          <p:nvSpPr>
            <p:cNvPr id="18447" name="Text Box 29"/>
            <p:cNvSpPr txBox="1">
              <a:spLocks noChangeArrowheads="1"/>
            </p:cNvSpPr>
            <p:nvPr/>
          </p:nvSpPr>
          <p:spPr bwMode="auto">
            <a:xfrm>
              <a:off x="2870" y="3866"/>
              <a:ext cx="1865" cy="291"/>
            </a:xfrm>
            <a:prstGeom prst="rect">
              <a:avLst/>
            </a:prstGeom>
            <a:noFill/>
            <a:ln w="9525">
              <a:noFill/>
              <a:miter lim="800000"/>
              <a:headEnd/>
              <a:tailEnd/>
            </a:ln>
          </p:spPr>
          <p:txBody>
            <a:bodyPr wrap="none">
              <a:spAutoFit/>
            </a:bodyPr>
            <a:lstStyle/>
            <a:p>
              <a:r>
                <a:rPr lang="en-US" sz="2400" dirty="0" smtClean="0">
                  <a:latin typeface="Times New Roman" pitchFamily="18" charset="0"/>
                </a:rPr>
                <a:t>“Grumpy”     “Happy”</a:t>
              </a:r>
              <a:endParaRPr lang="en-US" sz="2400" dirty="0">
                <a:latin typeface="Times New Roman" pitchFamily="18" charset="0"/>
              </a:endParaRPr>
            </a:p>
          </p:txBody>
        </p:sp>
        <p:sp>
          <p:nvSpPr>
            <p:cNvPr id="18448" name="Line 30"/>
            <p:cNvSpPr>
              <a:spLocks noChangeShapeType="1"/>
            </p:cNvSpPr>
            <p:nvPr/>
          </p:nvSpPr>
          <p:spPr bwMode="auto">
            <a:xfrm flipH="1">
              <a:off x="3312" y="3600"/>
              <a:ext cx="96" cy="288"/>
            </a:xfrm>
            <a:prstGeom prst="line">
              <a:avLst/>
            </a:prstGeom>
            <a:noFill/>
            <a:ln w="9525">
              <a:solidFill>
                <a:schemeClr val="tx1"/>
              </a:solidFill>
              <a:round/>
              <a:headEnd type="oval" w="med" len="med"/>
              <a:tailEnd type="triangle" w="med" len="med"/>
            </a:ln>
          </p:spPr>
          <p:txBody>
            <a:bodyPr/>
            <a:lstStyle/>
            <a:p>
              <a:endParaRPr lang="en-US"/>
            </a:p>
          </p:txBody>
        </p:sp>
        <p:sp>
          <p:nvSpPr>
            <p:cNvPr id="18449" name="Line 31"/>
            <p:cNvSpPr>
              <a:spLocks noChangeShapeType="1"/>
            </p:cNvSpPr>
            <p:nvPr/>
          </p:nvSpPr>
          <p:spPr bwMode="auto">
            <a:xfrm>
              <a:off x="3984" y="3600"/>
              <a:ext cx="96" cy="288"/>
            </a:xfrm>
            <a:prstGeom prst="line">
              <a:avLst/>
            </a:prstGeom>
            <a:noFill/>
            <a:ln w="9525">
              <a:solidFill>
                <a:schemeClr val="tx1"/>
              </a:solidFill>
              <a:round/>
              <a:headEnd type="oval" w="med" len="med"/>
              <a:tailEnd type="triangle" w="med" len="med"/>
            </a:ln>
          </p:spPr>
          <p:txBody>
            <a:bodyPr/>
            <a:lstStyle/>
            <a:p>
              <a:endParaRPr lang="en-US"/>
            </a:p>
          </p:txBody>
        </p:sp>
      </p:grpSp>
      <p:sp>
        <p:nvSpPr>
          <p:cNvPr id="18439" name="Rectangle 35"/>
          <p:cNvSpPr>
            <a:spLocks noGrp="1" noChangeArrowheads="1"/>
          </p:cNvSpPr>
          <p:nvPr>
            <p:ph type="title"/>
          </p:nvPr>
        </p:nvSpPr>
        <p:spPr/>
        <p:txBody>
          <a:bodyPr/>
          <a:lstStyle/>
          <a:p>
            <a:pPr eaLnBrk="1" hangingPunct="1"/>
            <a:r>
              <a:rPr lang="en-US" dirty="0" smtClean="0"/>
              <a:t>Array Subscripts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p:txBody>
          <a:bodyPr/>
          <a:lstStyle/>
          <a:p>
            <a:fld id="{F5F49BD2-D05D-47B3-96EB-432763FBBFF5}" type="slidenum">
              <a:rPr lang="en-US" smtClean="0"/>
              <a:pPr/>
              <a:t>9</a:t>
            </a:fld>
            <a:endParaRPr lang="en-US" smtClean="0"/>
          </a:p>
        </p:txBody>
      </p:sp>
      <p:sp>
        <p:nvSpPr>
          <p:cNvPr id="18435" name="Rectangle 2"/>
          <p:cNvSpPr>
            <a:spLocks noGrp="1" noChangeArrowheads="1"/>
          </p:cNvSpPr>
          <p:nvPr>
            <p:ph type="body" idx="1"/>
          </p:nvPr>
        </p:nvSpPr>
        <p:spPr>
          <a:xfrm>
            <a:off x="457200" y="1524000"/>
            <a:ext cx="8305800" cy="4114800"/>
          </a:xfrm>
        </p:spPr>
        <p:txBody>
          <a:bodyPr/>
          <a:lstStyle/>
          <a:p>
            <a:pPr eaLnBrk="1" hangingPunct="1">
              <a:buFont typeface="Arial" pitchFamily="34" charset="0"/>
              <a:buNone/>
            </a:pPr>
            <a:r>
              <a:rPr lang="en-US" sz="2400" b="1" dirty="0" smtClean="0">
                <a:latin typeface="Courier New" pitchFamily="49" charset="0"/>
              </a:rPr>
              <a:t>String[] </a:t>
            </a:r>
            <a:r>
              <a:rPr lang="en-US" sz="2400" b="1" dirty="0" err="1" smtClean="0">
                <a:latin typeface="Courier New" pitchFamily="49" charset="0"/>
              </a:rPr>
              <a:t>anArray</a:t>
            </a:r>
            <a:r>
              <a:rPr lang="en-US" sz="2400" b="1" dirty="0" smtClean="0">
                <a:latin typeface="Courier New" pitchFamily="49" charset="0"/>
              </a:rPr>
              <a:t> = new String[2];</a:t>
            </a:r>
          </a:p>
          <a:p>
            <a:pPr eaLnBrk="1" hangingPunct="1">
              <a:buFont typeface="Arial" pitchFamily="34" charset="0"/>
              <a:buNone/>
            </a:pPr>
            <a:r>
              <a:rPr lang="en-US" sz="2400" b="1" dirty="0" err="1" smtClean="0">
                <a:latin typeface="Courier New" pitchFamily="49" charset="0"/>
              </a:rPr>
              <a:t>anArray</a:t>
            </a:r>
            <a:r>
              <a:rPr lang="en-US" sz="2400" b="1" dirty="0" smtClean="0">
                <a:latin typeface="Courier New" pitchFamily="49" charset="0"/>
              </a:rPr>
              <a:t>[0] = </a:t>
            </a:r>
            <a:r>
              <a:rPr lang="en-US" sz="2400" b="1" dirty="0" smtClean="0">
                <a:latin typeface="Courier New" pitchFamily="49" charset="0"/>
                <a:cs typeface="Courier New" pitchFamily="49" charset="0"/>
              </a:rPr>
              <a:t>"</a:t>
            </a:r>
            <a:r>
              <a:rPr lang="en-US" sz="2400" b="1" dirty="0" smtClean="0">
                <a:latin typeface="Courier New" pitchFamily="49" charset="0"/>
              </a:rPr>
              <a:t>Grumpy</a:t>
            </a:r>
            <a:r>
              <a:rPr lang="en-US" sz="2400" b="1" dirty="0" smtClean="0">
                <a:latin typeface="Courier New" pitchFamily="49" charset="0"/>
                <a:cs typeface="Courier New" pitchFamily="49" charset="0"/>
              </a:rPr>
              <a:t>"</a:t>
            </a:r>
            <a:r>
              <a:rPr lang="en-US" sz="2400" b="1" dirty="0" smtClean="0">
                <a:latin typeface="Courier New" pitchFamily="49" charset="0"/>
              </a:rPr>
              <a:t>;</a:t>
            </a:r>
          </a:p>
          <a:p>
            <a:pPr eaLnBrk="1" hangingPunct="1">
              <a:buFont typeface="Arial" pitchFamily="34" charset="0"/>
              <a:buNone/>
            </a:pPr>
            <a:r>
              <a:rPr lang="en-US" sz="2400" b="1" dirty="0" err="1" smtClean="0">
                <a:latin typeface="Courier New" pitchFamily="49" charset="0"/>
              </a:rPr>
              <a:t>anArray</a:t>
            </a:r>
            <a:r>
              <a:rPr lang="en-US" sz="2400" b="1" dirty="0" smtClean="0">
                <a:latin typeface="Courier New" pitchFamily="49" charset="0"/>
              </a:rPr>
              <a:t>[1] = </a:t>
            </a:r>
            <a:r>
              <a:rPr lang="en-US" sz="2400" b="1" dirty="0" smtClean="0">
                <a:latin typeface="Courier New" pitchFamily="49" charset="0"/>
                <a:cs typeface="Courier New" pitchFamily="49" charset="0"/>
              </a:rPr>
              <a:t>"</a:t>
            </a:r>
            <a:r>
              <a:rPr lang="en-US" sz="2400" b="1" dirty="0" smtClean="0">
                <a:latin typeface="Courier New" pitchFamily="49" charset="0"/>
              </a:rPr>
              <a:t>Happy</a:t>
            </a:r>
            <a:r>
              <a:rPr lang="en-US" sz="2400" b="1" dirty="0" smtClean="0">
                <a:latin typeface="Courier New" pitchFamily="49" charset="0"/>
                <a:cs typeface="Courier New" pitchFamily="49" charset="0"/>
              </a:rPr>
              <a:t>"</a:t>
            </a:r>
            <a:r>
              <a:rPr lang="en-US" sz="2400" b="1" dirty="0" smtClean="0">
                <a:latin typeface="Courier New" pitchFamily="49" charset="0"/>
              </a:rPr>
              <a:t>;</a:t>
            </a: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endParaRPr lang="en-US" sz="2400" b="1" dirty="0" smtClean="0">
              <a:latin typeface="Courier New" pitchFamily="49" charset="0"/>
            </a:endParaRPr>
          </a:p>
          <a:p>
            <a:pPr eaLnBrk="1" hangingPunct="1">
              <a:buFont typeface="Arial" pitchFamily="34" charset="0"/>
              <a:buNone/>
            </a:pPr>
            <a:r>
              <a:rPr lang="en-US" sz="2400" b="1" dirty="0" smtClean="0">
                <a:latin typeface="Courier New" pitchFamily="49" charset="0"/>
              </a:rPr>
              <a:t>for (</a:t>
            </a:r>
            <a:r>
              <a:rPr lang="en-US" sz="2400" b="1" dirty="0" err="1" smtClean="0">
                <a:latin typeface="Courier New" pitchFamily="49" charset="0"/>
              </a:rPr>
              <a:t>int</a:t>
            </a:r>
            <a:r>
              <a:rPr lang="en-US" sz="2400" b="1" dirty="0" smtClean="0">
                <a:latin typeface="Courier New" pitchFamily="49" charset="0"/>
              </a:rPr>
              <a:t> </a:t>
            </a:r>
            <a:r>
              <a:rPr lang="en-US" sz="2400" b="1" dirty="0" err="1" smtClean="0">
                <a:latin typeface="Courier New" pitchFamily="49" charset="0"/>
              </a:rPr>
              <a:t>i</a:t>
            </a:r>
            <a:r>
              <a:rPr lang="en-US" sz="2400" b="1" dirty="0" smtClean="0">
                <a:latin typeface="Courier New" pitchFamily="49" charset="0"/>
              </a:rPr>
              <a:t> = 0; </a:t>
            </a:r>
            <a:r>
              <a:rPr lang="en-US" sz="2400" b="1" dirty="0" err="1" smtClean="0">
                <a:latin typeface="Courier New" pitchFamily="49" charset="0"/>
              </a:rPr>
              <a:t>i</a:t>
            </a:r>
            <a:r>
              <a:rPr lang="en-US" sz="2400" b="1" dirty="0" smtClean="0">
                <a:latin typeface="Courier New" pitchFamily="49" charset="0"/>
              </a:rPr>
              <a:t> &lt; </a:t>
            </a:r>
            <a:r>
              <a:rPr lang="en-US" sz="2400" b="1" dirty="0" err="1" smtClean="0">
                <a:latin typeface="Courier New" pitchFamily="49" charset="0"/>
              </a:rPr>
              <a:t>anArray.length</a:t>
            </a:r>
            <a:r>
              <a:rPr lang="en-US" sz="2400" b="1" dirty="0" smtClean="0">
                <a:latin typeface="Courier New" pitchFamily="49" charset="0"/>
              </a:rPr>
              <a:t>; </a:t>
            </a:r>
            <a:r>
              <a:rPr lang="en-US" sz="2400" b="1" dirty="0" err="1" smtClean="0">
                <a:latin typeface="Courier New" pitchFamily="49" charset="0"/>
              </a:rPr>
              <a:t>i</a:t>
            </a:r>
            <a:r>
              <a:rPr lang="en-US" sz="2400" b="1" dirty="0" smtClean="0">
                <a:latin typeface="Courier New" pitchFamily="49" charset="0"/>
              </a:rPr>
              <a:t>++) {</a:t>
            </a:r>
          </a:p>
          <a:p>
            <a:pPr eaLnBrk="1" hangingPunct="1">
              <a:buFont typeface="Arial" pitchFamily="34" charset="0"/>
              <a:buNone/>
            </a:pPr>
            <a:r>
              <a:rPr lang="en-US" sz="2400" b="1" dirty="0" smtClean="0">
                <a:latin typeface="Courier New" pitchFamily="49" charset="0"/>
              </a:rPr>
              <a:t>  </a:t>
            </a:r>
            <a:r>
              <a:rPr lang="en-US" sz="2400" b="1" dirty="0" err="1" smtClean="0">
                <a:latin typeface="Courier New" pitchFamily="49" charset="0"/>
              </a:rPr>
              <a:t>println</a:t>
            </a:r>
            <a:r>
              <a:rPr lang="en-US" sz="2400" b="1" dirty="0" smtClean="0">
                <a:latin typeface="Courier New" pitchFamily="49" charset="0"/>
              </a:rPr>
              <a:t>(</a:t>
            </a:r>
            <a:r>
              <a:rPr lang="en-US" sz="2400" b="1" dirty="0" err="1" smtClean="0">
                <a:latin typeface="Courier New" pitchFamily="49" charset="0"/>
              </a:rPr>
              <a:t>anArray</a:t>
            </a:r>
            <a:r>
              <a:rPr lang="en-US" sz="2400" b="1" dirty="0" smtClean="0">
                <a:latin typeface="Courier New" pitchFamily="49" charset="0"/>
              </a:rPr>
              <a:t>[</a:t>
            </a:r>
            <a:r>
              <a:rPr lang="en-US" sz="2400" b="1" dirty="0" err="1" smtClean="0">
                <a:latin typeface="Courier New" pitchFamily="49" charset="0"/>
              </a:rPr>
              <a:t>i</a:t>
            </a:r>
            <a:r>
              <a:rPr lang="en-US" sz="2400" b="1" dirty="0" smtClean="0">
                <a:latin typeface="Courier New" pitchFamily="49" charset="0"/>
              </a:rPr>
              <a:t>]);</a:t>
            </a:r>
          </a:p>
          <a:p>
            <a:pPr eaLnBrk="1" hangingPunct="1">
              <a:buFont typeface="Arial" pitchFamily="34" charset="0"/>
              <a:buNone/>
            </a:pPr>
            <a:r>
              <a:rPr lang="en-US" sz="2400" b="1" dirty="0" smtClean="0">
                <a:latin typeface="Courier New" pitchFamily="49" charset="0"/>
              </a:rPr>
              <a:t>}</a:t>
            </a:r>
          </a:p>
        </p:txBody>
      </p:sp>
      <p:grpSp>
        <p:nvGrpSpPr>
          <p:cNvPr id="2" name="Group 34"/>
          <p:cNvGrpSpPr>
            <a:grpSpLocks/>
          </p:cNvGrpSpPr>
          <p:nvPr/>
        </p:nvGrpSpPr>
        <p:grpSpPr bwMode="auto">
          <a:xfrm>
            <a:off x="3276600" y="3159127"/>
            <a:ext cx="5486400" cy="1570038"/>
            <a:chOff x="2064" y="3168"/>
            <a:chExt cx="3456" cy="989"/>
          </a:xfrm>
        </p:grpSpPr>
        <p:sp>
          <p:nvSpPr>
            <p:cNvPr id="18440" name="Text Box 14"/>
            <p:cNvSpPr txBox="1">
              <a:spLocks noChangeArrowheads="1"/>
            </p:cNvSpPr>
            <p:nvPr/>
          </p:nvSpPr>
          <p:spPr bwMode="auto">
            <a:xfrm>
              <a:off x="2304" y="3552"/>
              <a:ext cx="2064" cy="288"/>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 </a:t>
              </a:r>
            </a:p>
          </p:txBody>
        </p:sp>
        <p:sp>
          <p:nvSpPr>
            <p:cNvPr id="18441" name="Text Box 22"/>
            <p:cNvSpPr txBox="1">
              <a:spLocks noChangeArrowheads="1"/>
            </p:cNvSpPr>
            <p:nvPr/>
          </p:nvSpPr>
          <p:spPr bwMode="auto">
            <a:xfrm>
              <a:off x="3072" y="3168"/>
              <a:ext cx="2448" cy="288"/>
            </a:xfrm>
            <a:prstGeom prst="rect">
              <a:avLst/>
            </a:prstGeom>
            <a:noFill/>
            <a:ln w="9525">
              <a:noFill/>
              <a:miter lim="800000"/>
              <a:headEnd/>
              <a:tailEnd/>
            </a:ln>
          </p:spPr>
          <p:txBody>
            <a:bodyPr>
              <a:spAutoFit/>
            </a:bodyPr>
            <a:lstStyle/>
            <a:p>
              <a:pPr>
                <a:spcBef>
                  <a:spcPct val="50000"/>
                </a:spcBef>
              </a:pPr>
              <a:r>
                <a:rPr lang="en-US" sz="2400">
                  <a:latin typeface="Courier New" pitchFamily="49" charset="0"/>
                </a:rPr>
                <a:t>[0]  [1]</a:t>
              </a:r>
            </a:p>
          </p:txBody>
        </p:sp>
        <p:sp>
          <p:nvSpPr>
            <p:cNvPr id="18442" name="Rectangle 24"/>
            <p:cNvSpPr>
              <a:spLocks noChangeArrowheads="1"/>
            </p:cNvSpPr>
            <p:nvPr/>
          </p:nvSpPr>
          <p:spPr bwMode="auto">
            <a:xfrm>
              <a:off x="2256" y="3504"/>
              <a:ext cx="528" cy="240"/>
            </a:xfrm>
            <a:prstGeom prst="rect">
              <a:avLst/>
            </a:prstGeom>
            <a:solidFill>
              <a:srgbClr val="C8C864"/>
            </a:solidFill>
            <a:ln w="9525">
              <a:solidFill>
                <a:schemeClr val="tx1"/>
              </a:solidFill>
              <a:miter lim="800000"/>
              <a:headEnd/>
              <a:tailEnd/>
            </a:ln>
          </p:spPr>
          <p:txBody>
            <a:bodyPr wrap="none" anchor="ctr"/>
            <a:lstStyle/>
            <a:p>
              <a:endParaRPr lang="en-US"/>
            </a:p>
          </p:txBody>
        </p:sp>
        <p:sp>
          <p:nvSpPr>
            <p:cNvPr id="18443" name="Rectangle 25"/>
            <p:cNvSpPr>
              <a:spLocks noChangeArrowheads="1"/>
            </p:cNvSpPr>
            <p:nvPr/>
          </p:nvSpPr>
          <p:spPr bwMode="auto">
            <a:xfrm>
              <a:off x="3168" y="3504"/>
              <a:ext cx="528" cy="240"/>
            </a:xfrm>
            <a:prstGeom prst="rect">
              <a:avLst/>
            </a:prstGeom>
            <a:solidFill>
              <a:srgbClr val="C8C864"/>
            </a:solidFill>
            <a:ln w="9525" algn="ctr">
              <a:solidFill>
                <a:schemeClr val="tx1"/>
              </a:solidFill>
              <a:miter lim="800000"/>
              <a:headEnd/>
              <a:tailEnd/>
            </a:ln>
          </p:spPr>
          <p:txBody>
            <a:bodyPr wrap="none" anchor="ctr"/>
            <a:lstStyle/>
            <a:p>
              <a:endParaRPr lang="en-US"/>
            </a:p>
          </p:txBody>
        </p:sp>
        <p:sp>
          <p:nvSpPr>
            <p:cNvPr id="18444" name="Rectangle 26"/>
            <p:cNvSpPr>
              <a:spLocks noChangeArrowheads="1"/>
            </p:cNvSpPr>
            <p:nvPr/>
          </p:nvSpPr>
          <p:spPr bwMode="auto">
            <a:xfrm>
              <a:off x="3696" y="3504"/>
              <a:ext cx="528" cy="240"/>
            </a:xfrm>
            <a:prstGeom prst="rect">
              <a:avLst/>
            </a:prstGeom>
            <a:solidFill>
              <a:srgbClr val="C8C864"/>
            </a:solidFill>
            <a:ln w="9525" algn="ctr">
              <a:solidFill>
                <a:schemeClr val="tx1"/>
              </a:solidFill>
              <a:miter lim="800000"/>
              <a:headEnd/>
              <a:tailEnd/>
            </a:ln>
          </p:spPr>
          <p:txBody>
            <a:bodyPr wrap="none" anchor="ctr"/>
            <a:lstStyle/>
            <a:p>
              <a:endParaRPr lang="en-US"/>
            </a:p>
          </p:txBody>
        </p:sp>
        <p:sp>
          <p:nvSpPr>
            <p:cNvPr id="18445" name="Text Box 27"/>
            <p:cNvSpPr txBox="1">
              <a:spLocks noChangeArrowheads="1"/>
            </p:cNvSpPr>
            <p:nvPr/>
          </p:nvSpPr>
          <p:spPr bwMode="auto">
            <a:xfrm>
              <a:off x="2064" y="3168"/>
              <a:ext cx="1104" cy="288"/>
            </a:xfrm>
            <a:prstGeom prst="rect">
              <a:avLst/>
            </a:prstGeom>
            <a:noFill/>
            <a:ln w="9525">
              <a:noFill/>
              <a:miter lim="800000"/>
              <a:headEnd/>
              <a:tailEnd/>
            </a:ln>
          </p:spPr>
          <p:txBody>
            <a:bodyPr>
              <a:spAutoFit/>
            </a:bodyPr>
            <a:lstStyle/>
            <a:p>
              <a:pPr>
                <a:spcBef>
                  <a:spcPct val="50000"/>
                </a:spcBef>
              </a:pPr>
              <a:r>
                <a:rPr lang="en-US" sz="2400" dirty="0" err="1" smtClean="0">
                  <a:latin typeface="Courier New" pitchFamily="49" charset="0"/>
                </a:rPr>
                <a:t>anArray</a:t>
              </a:r>
              <a:endParaRPr lang="en-US" sz="2400" dirty="0">
                <a:latin typeface="Courier New" pitchFamily="49" charset="0"/>
              </a:endParaRPr>
            </a:p>
          </p:txBody>
        </p:sp>
        <p:sp>
          <p:nvSpPr>
            <p:cNvPr id="18446" name="Line 28"/>
            <p:cNvSpPr>
              <a:spLocks noChangeShapeType="1"/>
            </p:cNvSpPr>
            <p:nvPr/>
          </p:nvSpPr>
          <p:spPr bwMode="auto">
            <a:xfrm>
              <a:off x="2544" y="3648"/>
              <a:ext cx="624" cy="0"/>
            </a:xfrm>
            <a:prstGeom prst="line">
              <a:avLst/>
            </a:prstGeom>
            <a:noFill/>
            <a:ln w="28575">
              <a:solidFill>
                <a:schemeClr val="tx1"/>
              </a:solidFill>
              <a:round/>
              <a:headEnd type="oval" w="med" len="med"/>
              <a:tailEnd type="triangle" w="med" len="med"/>
            </a:ln>
          </p:spPr>
          <p:txBody>
            <a:bodyPr/>
            <a:lstStyle/>
            <a:p>
              <a:endParaRPr lang="en-US"/>
            </a:p>
          </p:txBody>
        </p:sp>
        <p:sp>
          <p:nvSpPr>
            <p:cNvPr id="18447" name="Text Box 29"/>
            <p:cNvSpPr txBox="1">
              <a:spLocks noChangeArrowheads="1"/>
            </p:cNvSpPr>
            <p:nvPr/>
          </p:nvSpPr>
          <p:spPr bwMode="auto">
            <a:xfrm>
              <a:off x="2870" y="3866"/>
              <a:ext cx="1865" cy="291"/>
            </a:xfrm>
            <a:prstGeom prst="rect">
              <a:avLst/>
            </a:prstGeom>
            <a:noFill/>
            <a:ln w="9525">
              <a:noFill/>
              <a:miter lim="800000"/>
              <a:headEnd/>
              <a:tailEnd/>
            </a:ln>
          </p:spPr>
          <p:txBody>
            <a:bodyPr wrap="none">
              <a:spAutoFit/>
            </a:bodyPr>
            <a:lstStyle/>
            <a:p>
              <a:r>
                <a:rPr lang="en-US" sz="2400" dirty="0" smtClean="0">
                  <a:latin typeface="Times New Roman" pitchFamily="18" charset="0"/>
                </a:rPr>
                <a:t>“Grumpy”     “Happy”</a:t>
              </a:r>
              <a:endParaRPr lang="en-US" sz="2400" dirty="0">
                <a:latin typeface="Times New Roman" pitchFamily="18" charset="0"/>
              </a:endParaRPr>
            </a:p>
          </p:txBody>
        </p:sp>
        <p:sp>
          <p:nvSpPr>
            <p:cNvPr id="18448" name="Line 30"/>
            <p:cNvSpPr>
              <a:spLocks noChangeShapeType="1"/>
            </p:cNvSpPr>
            <p:nvPr/>
          </p:nvSpPr>
          <p:spPr bwMode="auto">
            <a:xfrm flipH="1">
              <a:off x="3312" y="3600"/>
              <a:ext cx="96" cy="288"/>
            </a:xfrm>
            <a:prstGeom prst="line">
              <a:avLst/>
            </a:prstGeom>
            <a:noFill/>
            <a:ln w="9525">
              <a:solidFill>
                <a:schemeClr val="tx1"/>
              </a:solidFill>
              <a:round/>
              <a:headEnd type="oval" w="med" len="med"/>
              <a:tailEnd type="triangle" w="med" len="med"/>
            </a:ln>
          </p:spPr>
          <p:txBody>
            <a:bodyPr/>
            <a:lstStyle/>
            <a:p>
              <a:endParaRPr lang="en-US"/>
            </a:p>
          </p:txBody>
        </p:sp>
        <p:sp>
          <p:nvSpPr>
            <p:cNvPr id="18449" name="Line 31"/>
            <p:cNvSpPr>
              <a:spLocks noChangeShapeType="1"/>
            </p:cNvSpPr>
            <p:nvPr/>
          </p:nvSpPr>
          <p:spPr bwMode="auto">
            <a:xfrm>
              <a:off x="3984" y="3600"/>
              <a:ext cx="96" cy="288"/>
            </a:xfrm>
            <a:prstGeom prst="line">
              <a:avLst/>
            </a:prstGeom>
            <a:noFill/>
            <a:ln w="9525">
              <a:solidFill>
                <a:schemeClr val="tx1"/>
              </a:solidFill>
              <a:round/>
              <a:headEnd type="oval" w="med" len="med"/>
              <a:tailEnd type="triangle" w="med" len="med"/>
            </a:ln>
          </p:spPr>
          <p:txBody>
            <a:bodyPr/>
            <a:lstStyle/>
            <a:p>
              <a:endParaRPr lang="en-US"/>
            </a:p>
          </p:txBody>
        </p:sp>
      </p:grpSp>
      <p:sp>
        <p:nvSpPr>
          <p:cNvPr id="18439" name="Rectangle 35"/>
          <p:cNvSpPr>
            <a:spLocks noGrp="1" noChangeArrowheads="1"/>
          </p:cNvSpPr>
          <p:nvPr>
            <p:ph type="title"/>
          </p:nvPr>
        </p:nvSpPr>
        <p:spPr/>
        <p:txBody>
          <a:bodyPr/>
          <a:lstStyle/>
          <a:p>
            <a:pPr eaLnBrk="1" hangingPunct="1"/>
            <a:r>
              <a:rPr lang="en-US" dirty="0" smtClean="0"/>
              <a:t>Working with Arrays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3300"/>
      </a:dk1>
      <a:lt1>
        <a:srgbClr val="FFFFFF"/>
      </a:lt1>
      <a:dk2>
        <a:srgbClr val="000000"/>
      </a:dk2>
      <a:lt2>
        <a:srgbClr val="336600"/>
      </a:lt2>
      <a:accent1>
        <a:srgbClr val="D5D000"/>
      </a:accent1>
      <a:accent2>
        <a:srgbClr val="669900"/>
      </a:accent2>
      <a:accent3>
        <a:srgbClr val="FFFFFF"/>
      </a:accent3>
      <a:accent4>
        <a:srgbClr val="002A00"/>
      </a:accent4>
      <a:accent5>
        <a:srgbClr val="E7E4AA"/>
      </a:accent5>
      <a:accent6>
        <a:srgbClr val="5C8A00"/>
      </a:accent6>
      <a:hlink>
        <a:srgbClr val="333300"/>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5604</TotalTime>
  <Words>5088</Words>
  <Application>Microsoft Macintosh PowerPoint</Application>
  <PresentationFormat>On-screen Show (4:3)</PresentationFormat>
  <Paragraphs>791</Paragraphs>
  <Slides>42</Slides>
  <Notes>42</Notes>
  <HiddenSlides>7</HiddenSlides>
  <MMClips>0</MMClips>
  <ScaleCrop>false</ScaleCrop>
  <HeadingPairs>
    <vt:vector size="6" baseType="variant">
      <vt:variant>
        <vt:lpstr>Design Template</vt:lpstr>
      </vt:variant>
      <vt:variant>
        <vt:i4>1</vt:i4>
      </vt:variant>
      <vt:variant>
        <vt:lpstr>Slide Titles</vt:lpstr>
      </vt:variant>
      <vt:variant>
        <vt:i4>42</vt:i4>
      </vt:variant>
      <vt:variant>
        <vt:lpstr>Custom Shows</vt:lpstr>
      </vt:variant>
      <vt:variant>
        <vt:i4>5</vt:i4>
      </vt:variant>
    </vt:vector>
  </HeadingPairs>
  <TitlesOfParts>
    <vt:vector size="48" baseType="lpstr">
      <vt:lpstr>blank</vt:lpstr>
      <vt:lpstr>Slide 1</vt:lpstr>
      <vt:lpstr>Arrays and Files</vt:lpstr>
      <vt:lpstr>Example: Analysis (1)</vt:lpstr>
      <vt:lpstr>Example: Analysis (1)</vt:lpstr>
      <vt:lpstr>Representing Lists of Objects</vt:lpstr>
      <vt:lpstr>Array Definition Pattern</vt:lpstr>
      <vt:lpstr>Array Definitions</vt:lpstr>
      <vt:lpstr>Array Subscripts</vt:lpstr>
      <vt:lpstr>Working with Arrays</vt:lpstr>
      <vt:lpstr>Iteration 1 (cont.)</vt:lpstr>
      <vt:lpstr>Slide 11</vt:lpstr>
      <vt:lpstr>Iteration 2</vt:lpstr>
      <vt:lpstr>Slide 13</vt:lpstr>
      <vt:lpstr>Reference Values as Parameters</vt:lpstr>
      <vt:lpstr>Exercises</vt:lpstr>
      <vt:lpstr>Persistent Storage</vt:lpstr>
      <vt:lpstr>Saving Text Data</vt:lpstr>
      <vt:lpstr>Loading Text Data</vt:lpstr>
      <vt:lpstr>Loading Numeric Data</vt:lpstr>
      <vt:lpstr>Loading Mixed Data</vt:lpstr>
      <vt:lpstr>Iteration 3</vt:lpstr>
      <vt:lpstr>Slide 22</vt:lpstr>
      <vt:lpstr>Iteration 4</vt:lpstr>
      <vt:lpstr>Slide 24</vt:lpstr>
      <vt:lpstr>Slide 25</vt:lpstr>
      <vt:lpstr>Slide 26</vt:lpstr>
      <vt:lpstr>Iteration 5</vt:lpstr>
      <vt:lpstr>Slide 28</vt:lpstr>
      <vt:lpstr>Slide 29</vt:lpstr>
      <vt:lpstr>Slide 30</vt:lpstr>
      <vt:lpstr>Multi-Dimensional Data</vt:lpstr>
      <vt:lpstr>Multi-Dimensional Arrays</vt:lpstr>
      <vt:lpstr>Iteration 6</vt:lpstr>
      <vt:lpstr>Slide 34</vt:lpstr>
      <vt:lpstr>Slide 35</vt:lpstr>
      <vt:lpstr>Slide 36</vt:lpstr>
      <vt:lpstr>Slide 37</vt:lpstr>
      <vt:lpstr>Data Management</vt:lpstr>
      <vt:lpstr>The Relational Data Model</vt:lpstr>
      <vt:lpstr>Structured Query Language</vt:lpstr>
      <vt:lpstr>Edgar F. Codd (1923-2003) Relational Data Model</vt:lpstr>
      <vt:lpstr>Privacy</vt:lpstr>
      <vt:lpstr>example</vt:lpstr>
      <vt:lpstr>arrays</vt:lpstr>
      <vt:lpstr>files</vt:lpstr>
      <vt:lpstr>2dArrays</vt:lpstr>
      <vt:lpstr>databases</vt:lpstr>
    </vt:vector>
  </TitlesOfParts>
  <Company>Calvin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108 - Intro to Computing - Calvin College</dc:title>
  <dc:creator>Keith Vander Linden</dc:creator>
  <cp:lastModifiedBy>Serita Nelesen</cp:lastModifiedBy>
  <cp:revision>533</cp:revision>
  <cp:lastPrinted>1998-09-04T12:28:27Z</cp:lastPrinted>
  <dcterms:created xsi:type="dcterms:W3CDTF">2010-10-14T15:22:58Z</dcterms:created>
  <dcterms:modified xsi:type="dcterms:W3CDTF">2010-10-14T15:23:34Z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kvlinden@calvin.edu</vt:lpwstr>
  </property>
  <property fmtid="{D5CDD505-2E9C-101B-9397-08002B2CF9AE}" pid="8" name="HomePage">
    <vt:lpwstr>http://www.calvin.edu/~kvlinden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D:\Courses\330</vt:lpwstr>
  </property>
</Properties>
</file>