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49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Default Extension="tiff" ContentType="image/tiff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Default Extension="gif" ContentType="image/gif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28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48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83" r:id="rId1"/>
  </p:sldMasterIdLst>
  <p:notesMasterIdLst>
    <p:notesMasterId r:id="rId51"/>
  </p:notesMasterIdLst>
  <p:handoutMasterIdLst>
    <p:handoutMasterId r:id="rId52"/>
  </p:handoutMasterIdLst>
  <p:sldIdLst>
    <p:sldId id="326" r:id="rId2"/>
    <p:sldId id="327" r:id="rId3"/>
    <p:sldId id="348" r:id="rId4"/>
    <p:sldId id="350" r:id="rId5"/>
    <p:sldId id="366" r:id="rId6"/>
    <p:sldId id="367" r:id="rId7"/>
    <p:sldId id="368" r:id="rId8"/>
    <p:sldId id="369" r:id="rId9"/>
    <p:sldId id="351" r:id="rId10"/>
    <p:sldId id="352" r:id="rId11"/>
    <p:sldId id="370" r:id="rId12"/>
    <p:sldId id="371" r:id="rId13"/>
    <p:sldId id="353" r:id="rId14"/>
    <p:sldId id="372" r:id="rId15"/>
    <p:sldId id="373" r:id="rId16"/>
    <p:sldId id="354" r:id="rId17"/>
    <p:sldId id="374" r:id="rId18"/>
    <p:sldId id="375" r:id="rId19"/>
    <p:sldId id="388" r:id="rId20"/>
    <p:sldId id="387" r:id="rId21"/>
    <p:sldId id="357" r:id="rId22"/>
    <p:sldId id="358" r:id="rId23"/>
    <p:sldId id="359" r:id="rId24"/>
    <p:sldId id="360" r:id="rId25"/>
    <p:sldId id="400" r:id="rId26"/>
    <p:sldId id="376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61" r:id="rId36"/>
    <p:sldId id="398" r:id="rId37"/>
    <p:sldId id="399" r:id="rId38"/>
    <p:sldId id="380" r:id="rId39"/>
    <p:sldId id="389" r:id="rId40"/>
    <p:sldId id="377" r:id="rId41"/>
    <p:sldId id="378" r:id="rId42"/>
    <p:sldId id="379" r:id="rId43"/>
    <p:sldId id="383" r:id="rId44"/>
    <p:sldId id="384" r:id="rId45"/>
    <p:sldId id="385" r:id="rId46"/>
    <p:sldId id="386" r:id="rId47"/>
    <p:sldId id="362" r:id="rId48"/>
    <p:sldId id="363" r:id="rId49"/>
    <p:sldId id="364" r:id="rId50"/>
  </p:sldIdLst>
  <p:sldSz cx="9144000" cy="6858000" type="screen4x3"/>
  <p:notesSz cx="6997700" cy="9283700"/>
  <p:custShowLst>
    <p:custShow name="example" id="0">
      <p:sldLst/>
    </p:custShow>
    <p:custShow name="introduction" id="1">
      <p:sldLst>
        <p:sld r:id="rId4"/>
      </p:sldLst>
    </p:custShow>
    <p:custShow name="sequence" id="2">
      <p:sldLst>
        <p:sld r:id="rId5"/>
        <p:sld r:id="rId6"/>
        <p:sld r:id="rId7"/>
        <p:sld r:id="rId8"/>
        <p:sld r:id="rId9"/>
      </p:sldLst>
    </p:custShow>
    <p:custShow name="selection" id="3">
      <p:sldLst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</p:sldLst>
    </p:custShow>
    <p:custShow name="repetition" id="4">
      <p:sldLst>
        <p:sld r:id="rId23"/>
        <p:sld r:id="rId24"/>
        <p:sld r:id="rId25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</p:sldLst>
    </p:custShow>
    <p:custShow name="animation" id="5">
      <p:sldLst>
        <p:sld r:id="rId39"/>
        <p:sld r:id="rId40"/>
        <p:sld r:id="rId41"/>
        <p:sld r:id="rId42"/>
        <p:sld r:id="rId43"/>
        <p:sld r:id="rId44"/>
        <p:sld r:id="rId45"/>
        <p:sld r:id="rId46"/>
        <p:sld r:id="rId47"/>
      </p:sldLst>
    </p:custShow>
    <p:custShow name="structure" id="6">
      <p:sldLst>
        <p:sld r:id="rId48"/>
        <p:sld r:id="rId49"/>
        <p:sld r:id="rId50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showPr showNarration="1">
    <p:present/>
    <p:sldAll/>
    <p:penClr>
      <a:schemeClr val="tx1"/>
    </p:penClr>
  </p:showPr>
  <p:clrMru>
    <a:srgbClr val="F8F8F8"/>
    <a:srgbClr val="C0C0C0"/>
    <a:srgbClr val="00B3F2"/>
    <a:srgbClr val="C8C8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vertBarState="maximized">
    <p:restoredLeft sz="19110" autoAdjust="0"/>
    <p:restoredTop sz="79789" autoAdjust="0"/>
  </p:normalViewPr>
  <p:slideViewPr>
    <p:cSldViewPr>
      <p:cViewPr varScale="1">
        <p:scale>
          <a:sx n="126" d="100"/>
          <a:sy n="126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4" rIns="92489" bIns="462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364" y="1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4" rIns="92489" bIns="462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19517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4" rIns="92489" bIns="462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364" y="8819517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4" rIns="92489" bIns="462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905D58F-3774-4D0E-AB0C-44405F3C97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4" rIns="92489" bIns="462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364" y="1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4" rIns="92489" bIns="462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029" y="4409759"/>
            <a:ext cx="5131647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4" rIns="92489" bIns="462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19517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4" rIns="92489" bIns="462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364" y="8819517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4" rIns="92489" bIns="462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45C7103-E8A1-43A8-B1E8-56444E8B75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Relationship Id="rId3" Type="http://schemas.openxmlformats.org/officeDocument/2006/relationships/hyperlink" Target="http://en.wikipedia.org/wiki/Regular_polygon" TargetMode="Externa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Relationship Id="rId3" Type="http://schemas.openxmlformats.org/officeDocument/2006/relationships/hyperlink" Target="http://en.wikipedia.org/wiki/Regular_polygon" TargetMode="Externa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98983B-0FBA-40BC-915A-64C2909BAC1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DE48C-A60F-4A1F-9704-BA62D1C3D24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33451" y="4410075"/>
            <a:ext cx="5130800" cy="1418850"/>
          </a:xfrm>
          <a:noFill/>
          <a:ln/>
        </p:spPr>
        <p:txBody>
          <a:bodyPr lIns="0" tIns="0" rIns="0" bIns="0">
            <a:spAutoFit/>
          </a:bodyPr>
          <a:lstStyle/>
          <a:p>
            <a:pPr>
              <a:buSzPct val="129000"/>
            </a:pPr>
            <a:r>
              <a:rPr lang="en-GB" sz="1000" dirty="0" smtClean="0"/>
              <a:t>If </a:t>
            </a:r>
            <a:r>
              <a:rPr lang="en-GB" sz="1000" i="1" dirty="0" smtClean="0"/>
              <a:t>Condition</a:t>
            </a:r>
            <a:r>
              <a:rPr lang="en-GB" sz="1000" dirty="0" smtClean="0"/>
              <a:t> is true,</a:t>
            </a:r>
          </a:p>
          <a:p>
            <a:pPr>
              <a:buSzPct val="129000"/>
            </a:pPr>
            <a:r>
              <a:rPr lang="en-GB" sz="1000" i="1" dirty="0" smtClean="0"/>
              <a:t>  Statement</a:t>
            </a:r>
            <a:r>
              <a:rPr lang="en-GB" sz="1000" dirty="0" smtClean="0"/>
              <a:t> is executed;</a:t>
            </a:r>
          </a:p>
          <a:p>
            <a:pPr>
              <a:buSzPct val="129000"/>
            </a:pPr>
            <a:r>
              <a:rPr lang="en-GB" sz="1000" dirty="0" smtClean="0"/>
              <a:t>otherwise,</a:t>
            </a:r>
          </a:p>
          <a:p>
            <a:pPr>
              <a:buSzPct val="129000"/>
            </a:pPr>
            <a:r>
              <a:rPr lang="en-GB" sz="1000" i="1" dirty="0" smtClean="0"/>
              <a:t>  Statement</a:t>
            </a:r>
            <a:r>
              <a:rPr lang="en-GB" sz="1000" dirty="0" smtClean="0"/>
              <a:t> is skipped.</a:t>
            </a:r>
          </a:p>
          <a:p>
            <a:endParaRPr lang="en-US" dirty="0" smtClean="0"/>
          </a:p>
          <a:p>
            <a:r>
              <a:rPr lang="en-US" dirty="0" smtClean="0"/>
              <a:t>Ask</a:t>
            </a:r>
            <a:r>
              <a:rPr lang="en-US" baseline="0" dirty="0" smtClean="0"/>
              <a:t> students: why would you ever want this?  Check if they are thinking past sequential yet.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7B124-0D85-40C3-BC2B-5B33A89E4002}" type="slidenum">
              <a:rPr lang="en-US"/>
              <a:pPr/>
              <a:t>11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Analysis – We’ll change the color of the ellipse if the user clicks in the ellipse.</a:t>
            </a:r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Design – define </a:t>
            </a:r>
            <a:r>
              <a:rPr lang="en-US" dirty="0" err="1" smtClean="0"/>
              <a:t>mousePressed</a:t>
            </a:r>
            <a:r>
              <a:rPr lang="en-US" dirty="0" smtClean="0"/>
              <a:t> as follows:</a:t>
            </a:r>
          </a:p>
          <a:p>
            <a:pPr marL="688359" lvl="1" indent="-231220">
              <a:buFont typeface="Arial" pitchFamily="34" charset="0"/>
              <a:buChar char="•"/>
            </a:pPr>
            <a:r>
              <a:rPr lang="en-US" dirty="0" smtClean="0"/>
              <a:t>data: add </a:t>
            </a:r>
            <a:r>
              <a:rPr lang="en-US" dirty="0" err="1" smtClean="0"/>
              <a:t>fillColor</a:t>
            </a:r>
            <a:endParaRPr lang="en-US" dirty="0" smtClean="0"/>
          </a:p>
          <a:p>
            <a:pPr marL="688359" lvl="1" indent="-231220">
              <a:buFont typeface="Arial" pitchFamily="34" charset="0"/>
              <a:buChar char="•"/>
            </a:pPr>
            <a:r>
              <a:rPr lang="en-US" dirty="0" smtClean="0"/>
              <a:t>setup: add</a:t>
            </a:r>
            <a:r>
              <a:rPr lang="en-US" baseline="0" dirty="0" smtClean="0"/>
              <a:t> initialize </a:t>
            </a:r>
            <a:r>
              <a:rPr lang="en-US" baseline="0" dirty="0" err="1" smtClean="0"/>
              <a:t>fillColor</a:t>
            </a:r>
            <a:endParaRPr lang="en-US" baseline="0" dirty="0" smtClean="0"/>
          </a:p>
          <a:p>
            <a:pPr marL="688359" lvl="1" indent="-231220">
              <a:buFont typeface="Arial" pitchFamily="34" charset="0"/>
              <a:buChar char="•"/>
            </a:pPr>
            <a:r>
              <a:rPr lang="en-US" baseline="0" dirty="0" smtClean="0"/>
              <a:t>draw: add set </a:t>
            </a:r>
            <a:r>
              <a:rPr lang="en-US" baseline="0" dirty="0" err="1" smtClean="0"/>
              <a:t>fillColor</a:t>
            </a:r>
            <a:r>
              <a:rPr lang="en-US" baseline="0" dirty="0" smtClean="0"/>
              <a:t> (just before ellipse drawing)</a:t>
            </a:r>
          </a:p>
          <a:p>
            <a:pPr marL="688359" lvl="1" indent="-231220">
              <a:buFont typeface="Arial" pitchFamily="34" charset="0"/>
              <a:buChar char="•"/>
            </a:pPr>
            <a:r>
              <a:rPr lang="en-US" baseline="0" dirty="0" err="1" smtClean="0"/>
              <a:t>mousePressed</a:t>
            </a:r>
            <a:r>
              <a:rPr lang="en-US" baseline="0" dirty="0" smtClean="0"/>
              <a:t>:</a:t>
            </a:r>
            <a:endParaRPr lang="en-US" dirty="0" smtClean="0"/>
          </a:p>
          <a:p>
            <a:pPr marL="1150800" lvl="2" indent="-231220">
              <a:buFont typeface="+mj-lt"/>
              <a:buAutoNum type="arabicPeriod"/>
            </a:pPr>
            <a:r>
              <a:rPr lang="en-US" dirty="0" smtClean="0"/>
              <a:t>If the user clicks in the ellipse:</a:t>
            </a:r>
          </a:p>
          <a:p>
            <a:pPr marL="1613242" lvl="3" indent="-231220"/>
            <a:r>
              <a:rPr lang="en-US" dirty="0" smtClean="0"/>
              <a:t>a. Set</a:t>
            </a:r>
            <a:r>
              <a:rPr lang="en-US" baseline="0" dirty="0" smtClean="0"/>
              <a:t> the fill color to a random color</a:t>
            </a:r>
            <a:endParaRPr lang="en-US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Implementation – add the </a:t>
            </a:r>
            <a:r>
              <a:rPr lang="en-US" dirty="0" err="1" smtClean="0"/>
              <a:t>mouseClicked</a:t>
            </a:r>
            <a:r>
              <a:rPr lang="en-US" dirty="0" smtClean="0"/>
              <a:t>() method definition.</a:t>
            </a:r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Test</a:t>
            </a:r>
            <a:r>
              <a:rPr lang="en-US" baseline="0" dirty="0" smtClean="0"/>
              <a:t> – Should be able to change the color of the ellipse.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also must change draw() to call fill(</a:t>
            </a:r>
            <a:r>
              <a:rPr lang="en-US" baseline="0" dirty="0" err="1" smtClean="0"/>
              <a:t>fillColor</a:t>
            </a:r>
            <a:r>
              <a:rPr lang="en-US" baseline="0" dirty="0" smtClean="0"/>
              <a:t>) before ellipse().</a:t>
            </a:r>
          </a:p>
          <a:p>
            <a:r>
              <a:rPr lang="en-US" baseline="0" dirty="0" smtClean="0"/>
              <a:t>See </a:t>
            </a:r>
            <a:r>
              <a:rPr lang="en-US" baseline="0" dirty="0" err="1" smtClean="0"/>
              <a:t>simpleEllipse</a:t>
            </a:r>
            <a:r>
              <a:rPr lang="en-US" baseline="0" dirty="0" smtClean="0"/>
              <a:t> with color stuff added.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Tell students to fill in their handout using a single line for the color randomization.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7103-E8A1-43A8-B1E8-56444E8B752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4D69E-63A8-4373-9698-12B46F77C89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33451" y="4410076"/>
            <a:ext cx="5130800" cy="1194173"/>
          </a:xfrm>
          <a:noFill/>
          <a:ln/>
        </p:spPr>
        <p:txBody>
          <a:bodyPr lIns="0" tIns="0" rIns="0" bIns="0">
            <a:spAutoFit/>
          </a:bodyPr>
          <a:lstStyle/>
          <a:p>
            <a:pPr>
              <a:buSzPct val="120000"/>
            </a:pPr>
            <a:r>
              <a:rPr lang="en-GB" sz="1000" dirty="0" smtClean="0"/>
              <a:t>We could use this one in the salary computation to deal with overtime hours.</a:t>
            </a:r>
          </a:p>
          <a:p>
            <a:pPr>
              <a:buSzPct val="120000"/>
            </a:pPr>
            <a:r>
              <a:rPr lang="en-GB" sz="1000" dirty="0" smtClean="0"/>
              <a:t>If </a:t>
            </a:r>
            <a:r>
              <a:rPr lang="en-GB" sz="1000" i="1" dirty="0" smtClean="0"/>
              <a:t>Condition</a:t>
            </a:r>
            <a:r>
              <a:rPr lang="en-GB" sz="1000" dirty="0" smtClean="0"/>
              <a:t> is true,</a:t>
            </a:r>
          </a:p>
          <a:p>
            <a:pPr>
              <a:buSzPct val="120000"/>
            </a:pPr>
            <a:r>
              <a:rPr lang="en-GB" sz="1000" i="1" dirty="0" smtClean="0"/>
              <a:t>  Statement</a:t>
            </a:r>
            <a:r>
              <a:rPr lang="en-GB" sz="1000" i="1" baseline="-25000" dirty="0" smtClean="0"/>
              <a:t>1</a:t>
            </a:r>
            <a:r>
              <a:rPr lang="en-GB" sz="1000" dirty="0" smtClean="0"/>
              <a:t> is executed and </a:t>
            </a:r>
            <a:r>
              <a:rPr lang="en-GB" sz="1000" i="1" dirty="0" smtClean="0"/>
              <a:t>Statement</a:t>
            </a:r>
            <a:r>
              <a:rPr lang="en-GB" sz="1000" i="1" baseline="-25000" dirty="0" smtClean="0"/>
              <a:t>2</a:t>
            </a:r>
            <a:r>
              <a:rPr lang="en-GB" sz="1000" dirty="0" smtClean="0"/>
              <a:t> is skipped;</a:t>
            </a:r>
          </a:p>
          <a:p>
            <a:pPr>
              <a:buSzPct val="120000"/>
            </a:pPr>
            <a:r>
              <a:rPr lang="en-GB" sz="1000" dirty="0" smtClean="0"/>
              <a:t>otherwise,</a:t>
            </a:r>
          </a:p>
          <a:p>
            <a:pPr>
              <a:buSzPct val="120000"/>
            </a:pPr>
            <a:r>
              <a:rPr lang="en-GB" sz="1000" i="1" dirty="0" smtClean="0"/>
              <a:t>  Statement</a:t>
            </a:r>
            <a:r>
              <a:rPr lang="en-GB" sz="1000" i="1" baseline="-25000" dirty="0" smtClean="0"/>
              <a:t>1</a:t>
            </a:r>
            <a:r>
              <a:rPr lang="en-GB" sz="1000" dirty="0" smtClean="0"/>
              <a:t> is skipped and </a:t>
            </a:r>
            <a:r>
              <a:rPr lang="en-GB" sz="1000" i="1" dirty="0" smtClean="0"/>
              <a:t>Statement</a:t>
            </a:r>
            <a:r>
              <a:rPr lang="en-GB" sz="1000" i="1" baseline="-25000" dirty="0" smtClean="0"/>
              <a:t>2</a:t>
            </a:r>
            <a:r>
              <a:rPr lang="en-GB" sz="1000" dirty="0" smtClean="0"/>
              <a:t> is executed.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7B124-0D85-40C3-BC2B-5B33A89E4002}" type="slidenum">
              <a:rPr lang="en-US"/>
              <a:pPr/>
              <a:t>14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Analysis – We’ll change the color of the background if the user clicks outside</a:t>
            </a:r>
            <a:r>
              <a:rPr lang="en-US" baseline="0" dirty="0" smtClean="0"/>
              <a:t> of</a:t>
            </a:r>
            <a:r>
              <a:rPr lang="en-US" dirty="0" smtClean="0"/>
              <a:t> the ellipse.</a:t>
            </a:r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Design – define </a:t>
            </a:r>
            <a:r>
              <a:rPr lang="en-US" dirty="0" err="1" smtClean="0"/>
              <a:t>mousePressed</a:t>
            </a:r>
            <a:r>
              <a:rPr lang="en-US" dirty="0" smtClean="0"/>
              <a:t>() as follows:</a:t>
            </a:r>
          </a:p>
          <a:p>
            <a:pPr marL="688359" lvl="1" indent="-231220">
              <a:buFont typeface="Arial" pitchFamily="34" charset="0"/>
              <a:buChar char="•"/>
            </a:pPr>
            <a:r>
              <a:rPr lang="en-US" dirty="0" smtClean="0"/>
              <a:t>data: add </a:t>
            </a:r>
            <a:r>
              <a:rPr lang="en-US" dirty="0" err="1" smtClean="0"/>
              <a:t>fillColor</a:t>
            </a:r>
            <a:endParaRPr lang="en-US" dirty="0" smtClean="0"/>
          </a:p>
          <a:p>
            <a:pPr marL="688359" lvl="1" indent="-231220">
              <a:buFont typeface="Arial" pitchFamily="34" charset="0"/>
              <a:buChar char="•"/>
            </a:pPr>
            <a:r>
              <a:rPr lang="en-US" dirty="0" smtClean="0"/>
              <a:t>setup: add</a:t>
            </a:r>
            <a:r>
              <a:rPr lang="en-US" baseline="0" dirty="0" smtClean="0"/>
              <a:t> initialize </a:t>
            </a:r>
            <a:r>
              <a:rPr lang="en-US" baseline="0" dirty="0" err="1" smtClean="0"/>
              <a:t>fillColor</a:t>
            </a:r>
            <a:endParaRPr lang="en-US" baseline="0" dirty="0" smtClean="0"/>
          </a:p>
          <a:p>
            <a:pPr marL="688359" lvl="1" indent="-231220">
              <a:buFont typeface="Arial" pitchFamily="34" charset="0"/>
              <a:buChar char="•"/>
            </a:pPr>
            <a:r>
              <a:rPr lang="en-US" baseline="0" dirty="0" smtClean="0"/>
              <a:t>draw: add set </a:t>
            </a:r>
            <a:r>
              <a:rPr lang="en-US" baseline="0" dirty="0" err="1" smtClean="0"/>
              <a:t>fillColor</a:t>
            </a:r>
            <a:r>
              <a:rPr lang="en-US" baseline="0" dirty="0" smtClean="0"/>
              <a:t> (just before ellipse drawing)</a:t>
            </a:r>
          </a:p>
          <a:p>
            <a:pPr marL="688359" lvl="1" indent="-231220">
              <a:buFont typeface="Arial" pitchFamily="34" charset="0"/>
              <a:buChar char="•"/>
            </a:pPr>
            <a:r>
              <a:rPr lang="en-US" baseline="0" dirty="0" err="1" smtClean="0"/>
              <a:t>mousePressed</a:t>
            </a:r>
            <a:r>
              <a:rPr lang="en-US" baseline="0" dirty="0" smtClean="0"/>
              <a:t>:</a:t>
            </a:r>
            <a:endParaRPr lang="en-US" dirty="0" smtClean="0"/>
          </a:p>
          <a:p>
            <a:pPr marL="1150800" lvl="2" indent="-231220">
              <a:buFont typeface="+mj-lt"/>
              <a:buAutoNum type="arabicPeriod"/>
            </a:pPr>
            <a:r>
              <a:rPr lang="en-US" dirty="0" smtClean="0"/>
              <a:t>If the user clicks in the ellipse:</a:t>
            </a:r>
          </a:p>
          <a:p>
            <a:pPr marL="1613242" lvl="3" indent="-231220">
              <a:buFont typeface="Arial" pitchFamily="34" charset="0"/>
              <a:buAutoNum type="alphaLcPeriod"/>
            </a:pPr>
            <a:r>
              <a:rPr lang="en-US" dirty="0" smtClean="0"/>
              <a:t>Set</a:t>
            </a:r>
            <a:r>
              <a:rPr lang="en-US" baseline="0" dirty="0" smtClean="0"/>
              <a:t> the fill color to a random color.</a:t>
            </a:r>
          </a:p>
          <a:p>
            <a:pPr marL="1150800" lvl="2" indent="-231220"/>
            <a:r>
              <a:rPr lang="en-US" baseline="0" dirty="0" smtClean="0"/>
              <a:t>     </a:t>
            </a:r>
            <a:r>
              <a:rPr lang="en-US" b="1" baseline="0" dirty="0" smtClean="0"/>
              <a:t>else</a:t>
            </a:r>
          </a:p>
          <a:p>
            <a:pPr marL="1150800" lvl="2" indent="-231220"/>
            <a:r>
              <a:rPr lang="en-US" b="1" baseline="0" dirty="0" smtClean="0"/>
              <a:t>	     a. Set the background color to a random color.</a:t>
            </a:r>
            <a:endParaRPr lang="en-US" b="1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Implementation – add the</a:t>
            </a:r>
            <a:r>
              <a:rPr lang="en-US" baseline="0" dirty="0" smtClean="0"/>
              <a:t> new code</a:t>
            </a:r>
            <a:r>
              <a:rPr lang="en-US" dirty="0" smtClean="0"/>
              <a:t>.</a:t>
            </a:r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Test</a:t>
            </a:r>
            <a:r>
              <a:rPr lang="en-US" baseline="0" dirty="0" smtClean="0"/>
              <a:t> – Should be able to selectively change the color of the ellipse and the background.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also must change draw() to call fill(</a:t>
            </a:r>
            <a:r>
              <a:rPr lang="en-US" baseline="0" dirty="0" err="1" smtClean="0"/>
              <a:t>fillColor</a:t>
            </a:r>
            <a:r>
              <a:rPr lang="en-US" baseline="0" dirty="0" smtClean="0"/>
              <a:t>) before ellipse().</a:t>
            </a:r>
          </a:p>
          <a:p>
            <a:r>
              <a:rPr lang="en-US" baseline="0" dirty="0" smtClean="0"/>
              <a:t>See </a:t>
            </a:r>
            <a:r>
              <a:rPr lang="en-US" baseline="0" dirty="0" err="1" smtClean="0"/>
              <a:t>simpleEllipse</a:t>
            </a:r>
            <a:r>
              <a:rPr lang="en-US" baseline="0" dirty="0" smtClean="0"/>
              <a:t> with background color added.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7103-E8A1-43A8-B1E8-56444E8B752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DDB03-1634-4000-93DF-DE1691DEF44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1" y="4410077"/>
            <a:ext cx="5130800" cy="184666"/>
          </a:xfrm>
          <a:noFill/>
          <a:ln/>
        </p:spPr>
        <p:txBody>
          <a:bodyPr lIns="0" tIns="0" rIns="0" bIns="0"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7B124-0D85-40C3-BC2B-5B33A89E4002}" type="slidenum">
              <a:rPr lang="en-US"/>
              <a:pPr/>
              <a:t>17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Analysis – We’ll add another ellipse.</a:t>
            </a:r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Design – define </a:t>
            </a:r>
            <a:r>
              <a:rPr lang="en-US" dirty="0" err="1" smtClean="0"/>
              <a:t>mousePressed</a:t>
            </a:r>
            <a:r>
              <a:rPr lang="en-US" dirty="0" smtClean="0"/>
              <a:t>() as follows:</a:t>
            </a:r>
          </a:p>
          <a:p>
            <a:pPr marL="688359" lvl="1" indent="-231220">
              <a:buFont typeface="Arial" pitchFamily="34" charset="0"/>
              <a:buChar char="•"/>
            </a:pPr>
            <a:r>
              <a:rPr lang="en-US" dirty="0" smtClean="0"/>
              <a:t>data: add ellipse1 and 2 colors</a:t>
            </a:r>
          </a:p>
          <a:p>
            <a:pPr marL="688359" lvl="1" indent="-231220">
              <a:buFont typeface="Arial" pitchFamily="34" charset="0"/>
              <a:buChar char="•"/>
            </a:pPr>
            <a:r>
              <a:rPr lang="en-US" dirty="0" smtClean="0"/>
              <a:t>setup: add</a:t>
            </a:r>
            <a:r>
              <a:rPr lang="en-US" baseline="0" dirty="0" smtClean="0"/>
              <a:t> initialize ellipse1 and 2</a:t>
            </a:r>
          </a:p>
          <a:p>
            <a:pPr marL="688359" lvl="1" indent="-231220">
              <a:buFont typeface="Arial" pitchFamily="34" charset="0"/>
              <a:buChar char="•"/>
            </a:pPr>
            <a:r>
              <a:rPr lang="en-US" baseline="0" dirty="0" smtClean="0"/>
              <a:t>draw: add set ellipse colors 1 and 2 (just before drawing the appropriate ellipses)</a:t>
            </a:r>
          </a:p>
          <a:p>
            <a:pPr marL="688359" lvl="1" indent="-231220">
              <a:buFont typeface="Arial" pitchFamily="34" charset="0"/>
              <a:buChar char="•"/>
            </a:pPr>
            <a:r>
              <a:rPr lang="en-US" baseline="0" dirty="0" err="1" smtClean="0"/>
              <a:t>mousePressed</a:t>
            </a:r>
            <a:r>
              <a:rPr lang="en-US" baseline="0" dirty="0" smtClean="0"/>
              <a:t>:</a:t>
            </a:r>
            <a:endParaRPr lang="en-US" dirty="0" smtClean="0"/>
          </a:p>
          <a:p>
            <a:pPr marL="1150800" lvl="2" indent="-231220">
              <a:buFont typeface="+mj-lt"/>
              <a:buAutoNum type="arabicPeriod"/>
            </a:pPr>
            <a:r>
              <a:rPr lang="en-US" dirty="0" smtClean="0"/>
              <a:t>If the user clicks in the inner ellipse:</a:t>
            </a:r>
          </a:p>
          <a:p>
            <a:pPr marL="1613242" lvl="3" indent="-231220">
              <a:buFont typeface="Arial" pitchFamily="34" charset="0"/>
              <a:buAutoNum type="alphaLcPeriod"/>
            </a:pPr>
            <a:r>
              <a:rPr lang="en-US" dirty="0" smtClean="0"/>
              <a:t>Set</a:t>
            </a:r>
            <a:r>
              <a:rPr lang="en-US" baseline="0" dirty="0" smtClean="0"/>
              <a:t> the inner ellipse fill color to a random color.</a:t>
            </a:r>
          </a:p>
          <a:p>
            <a:pPr marL="1150800" lvl="2" indent="-231220"/>
            <a:r>
              <a:rPr lang="en-US" baseline="0" dirty="0" smtClean="0"/>
              <a:t>     </a:t>
            </a:r>
            <a:r>
              <a:rPr lang="en-US" b="1" baseline="0" dirty="0" smtClean="0"/>
              <a:t>else if the user clicks in the outer ellipse (but not the inner one)</a:t>
            </a:r>
          </a:p>
          <a:p>
            <a:pPr marL="1150800" lvl="2" indent="-231220"/>
            <a:r>
              <a:rPr lang="en-US" b="1" baseline="0" dirty="0" smtClean="0"/>
              <a:t>		a. Set the outer ellipse fill color to a random color.</a:t>
            </a:r>
          </a:p>
          <a:p>
            <a:pPr marL="1150800" lvl="2" indent="-231220"/>
            <a:r>
              <a:rPr lang="en-US" b="0" baseline="0" dirty="0" smtClean="0"/>
              <a:t>     else</a:t>
            </a:r>
          </a:p>
          <a:p>
            <a:pPr marL="1150800" lvl="2" indent="-231220"/>
            <a:r>
              <a:rPr lang="en-US" b="0" baseline="0" dirty="0" smtClean="0"/>
              <a:t>		a. Set the background color to a random color.</a:t>
            </a:r>
            <a:endParaRPr lang="en-US" b="0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Implementation – add the</a:t>
            </a:r>
            <a:r>
              <a:rPr lang="en-US" baseline="0" dirty="0" smtClean="0"/>
              <a:t> new code</a:t>
            </a:r>
            <a:r>
              <a:rPr lang="en-US" dirty="0" smtClean="0"/>
              <a:t>.</a:t>
            </a:r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Test</a:t>
            </a:r>
            <a:r>
              <a:rPr lang="en-US" baseline="0" dirty="0" smtClean="0"/>
              <a:t> – Should be able to selectively change the color of the ellipses and the background.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code puts an if inside of another if.</a:t>
            </a:r>
          </a:p>
          <a:p>
            <a:pPr defTabSz="924883">
              <a:defRPr/>
            </a:pPr>
            <a:r>
              <a:rPr lang="en-US" baseline="0" dirty="0" smtClean="0"/>
              <a:t>See </a:t>
            </a:r>
            <a:r>
              <a:rPr lang="en-US" baseline="0" dirty="0" err="1" smtClean="0"/>
              <a:t>simpleEllipses</a:t>
            </a:r>
            <a:r>
              <a:rPr lang="en-US" baseline="0" dirty="0" smtClean="0"/>
              <a:t>.</a:t>
            </a:r>
          </a:p>
          <a:p>
            <a:pPr defTabSz="924883">
              <a:defRPr/>
            </a:pPr>
            <a:endParaRPr lang="en-US" baseline="0" dirty="0" smtClean="0"/>
          </a:p>
          <a:p>
            <a:pPr defTabSz="924883">
              <a:defRPr/>
            </a:pPr>
            <a:r>
              <a:rPr lang="en-US" baseline="0" dirty="0" smtClean="0"/>
              <a:t>If lecture started with the </a:t>
            </a:r>
            <a:r>
              <a:rPr lang="en-US" baseline="0" dirty="0" err="1" smtClean="0"/>
              <a:t>movingBall</a:t>
            </a:r>
            <a:r>
              <a:rPr lang="en-US" baseline="0" dirty="0" smtClean="0"/>
              <a:t> example, have students add logic required to get ball to bounce at bottom/side of screen as reinforcement.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7103-E8A1-43A8-B1E8-56444E8B752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7103-E8A1-43A8-B1E8-56444E8B752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49BEF-6974-4DD4-9F76-4E3CBB9010A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If starting early (4b is likely short), use </a:t>
            </a:r>
            <a:r>
              <a:rPr lang="en-US" dirty="0" err="1" smtClean="0"/>
              <a:t>movingBall</a:t>
            </a:r>
            <a:r>
              <a:rPr lang="en-US" baseline="0" dirty="0" smtClean="0"/>
              <a:t> example to motivate need for if statement to determine when to bounce.</a:t>
            </a:r>
            <a:endParaRPr lang="en-US" dirty="0" smtClean="0"/>
          </a:p>
          <a:p>
            <a:r>
              <a:rPr lang="en-US" dirty="0" smtClean="0"/>
              <a:t>Monday: Introduction &amp; Example</a:t>
            </a:r>
          </a:p>
          <a:p>
            <a:r>
              <a:rPr lang="en-US" dirty="0" smtClean="0"/>
              <a:t>Wednesday: Basic</a:t>
            </a:r>
            <a:r>
              <a:rPr lang="en-US" baseline="0" dirty="0" smtClean="0"/>
              <a:t> </a:t>
            </a:r>
            <a:r>
              <a:rPr lang="en-US" dirty="0" smtClean="0"/>
              <a:t>Control Structures</a:t>
            </a:r>
          </a:p>
          <a:p>
            <a:r>
              <a:rPr lang="en-US" dirty="0" smtClean="0"/>
              <a:t>Friday: </a:t>
            </a:r>
            <a:r>
              <a:rPr lang="en-US" smtClean="0"/>
              <a:t>Structured Programming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7103-E8A1-43A8-B1E8-56444E8B752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9797F-637B-4EAA-B40E-984713E80C3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33451" y="4410078"/>
            <a:ext cx="5130800" cy="4265783"/>
          </a:xfrm>
          <a:noFill/>
          <a:ln/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r>
              <a:rPr lang="en-GB" b="0" dirty="0" smtClean="0">
                <a:latin typeface="+mn-lt"/>
              </a:rPr>
              <a:t>Do</a:t>
            </a:r>
            <a:r>
              <a:rPr lang="en-GB" b="0" baseline="0" dirty="0" smtClean="0">
                <a:latin typeface="+mn-lt"/>
              </a:rPr>
              <a:t> these examples in Processing:</a:t>
            </a:r>
            <a:endParaRPr lang="en-GB" b="0" dirty="0" smtClean="0">
              <a:latin typeface="+mn-lt"/>
            </a:endParaRP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r>
              <a:rPr lang="en-GB" b="1" dirty="0" smtClean="0">
                <a:latin typeface="Courier New" pitchFamily="49" charset="0"/>
              </a:rPr>
              <a:t>if (1 &lt; a &lt; 5)</a:t>
            </a: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r>
              <a:rPr lang="en-GB" b="1" dirty="0" smtClean="0">
                <a:latin typeface="Courier New" pitchFamily="49" charset="0"/>
              </a:rPr>
              <a:t>   </a:t>
            </a:r>
            <a:r>
              <a:rPr lang="en-GB" b="1" dirty="0" err="1" smtClean="0">
                <a:latin typeface="Courier New" pitchFamily="49" charset="0"/>
              </a:rPr>
              <a:t>println</a:t>
            </a:r>
            <a:r>
              <a:rPr lang="en-GB" b="1" dirty="0" smtClean="0">
                <a:latin typeface="Courier New" pitchFamily="49" charset="0"/>
              </a:rPr>
              <a:t>(a);</a:t>
            </a:r>
          </a:p>
          <a:p>
            <a:pPr defTabSz="924883"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  <a:defRPr/>
            </a:pPr>
            <a:r>
              <a:rPr lang="en-US" dirty="0" smtClean="0"/>
              <a:t>Use ((1&lt;a) &amp;&amp; (a&lt;5))</a:t>
            </a: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endParaRPr lang="en-GB" b="1" dirty="0" smtClean="0">
              <a:latin typeface="Courier New" pitchFamily="49" charset="0"/>
            </a:endParaRP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r>
              <a:rPr lang="en-GB" b="1" dirty="0" smtClean="0">
                <a:latin typeface="Courier New" pitchFamily="49" charset="0"/>
              </a:rPr>
              <a:t>if (1 = 1)</a:t>
            </a: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r>
              <a:rPr lang="en-GB" b="1" dirty="0" smtClean="0">
                <a:latin typeface="Courier New" pitchFamily="49" charset="0"/>
              </a:rPr>
              <a:t>   </a:t>
            </a:r>
            <a:r>
              <a:rPr lang="en-GB" b="1" dirty="0" err="1" smtClean="0">
                <a:latin typeface="Courier New" pitchFamily="49" charset="0"/>
              </a:rPr>
              <a:t>println</a:t>
            </a:r>
            <a:r>
              <a:rPr lang="en-GB" b="1" dirty="0" smtClean="0">
                <a:latin typeface="Courier New" pitchFamily="49" charset="0"/>
              </a:rPr>
              <a:t>("Hey!");</a:t>
            </a:r>
          </a:p>
          <a:p>
            <a:r>
              <a:rPr lang="en-US" dirty="0" smtClean="0"/>
              <a:t>1==1</a:t>
            </a: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endParaRPr lang="en-GB" b="1" dirty="0" smtClean="0">
              <a:latin typeface="Courier New" pitchFamily="49" charset="0"/>
            </a:endParaRP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r>
              <a:rPr lang="en-GB" b="1" dirty="0" smtClean="0">
                <a:latin typeface="Courier New" pitchFamily="49" charset="0"/>
              </a:rPr>
              <a:t>if (</a:t>
            </a:r>
            <a:r>
              <a:rPr lang="en-GB" b="1" dirty="0" err="1" smtClean="0">
                <a:latin typeface="Courier New" pitchFamily="49" charset="0"/>
              </a:rPr>
              <a:t>myScore</a:t>
            </a:r>
            <a:r>
              <a:rPr lang="en-GB" b="1" dirty="0" smtClean="0">
                <a:latin typeface="Courier New" pitchFamily="49" charset="0"/>
              </a:rPr>
              <a:t> &gt; 90)</a:t>
            </a: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r>
              <a:rPr lang="en-GB" b="1" dirty="0" smtClean="0">
                <a:latin typeface="Courier New" pitchFamily="49" charset="0"/>
              </a:rPr>
              <a:t>   </a:t>
            </a:r>
            <a:r>
              <a:rPr lang="en-GB" b="1" dirty="0" err="1" smtClean="0">
                <a:latin typeface="Courier New" pitchFamily="49" charset="0"/>
              </a:rPr>
              <a:t>println</a:t>
            </a:r>
            <a:r>
              <a:rPr lang="en-GB" b="1" dirty="0" smtClean="0">
                <a:latin typeface="Courier New" pitchFamily="49" charset="0"/>
              </a:rPr>
              <a:t>("Good");</a:t>
            </a: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r>
              <a:rPr lang="en-GB" b="1" dirty="0" smtClean="0">
                <a:latin typeface="Courier New" pitchFamily="49" charset="0"/>
              </a:rPr>
              <a:t>   </a:t>
            </a:r>
            <a:r>
              <a:rPr lang="en-GB" b="1" dirty="0" err="1" smtClean="0">
                <a:latin typeface="Courier New" pitchFamily="49" charset="0"/>
              </a:rPr>
              <a:t>println</a:t>
            </a:r>
            <a:r>
              <a:rPr lang="en-GB" b="1" dirty="0" smtClean="0">
                <a:latin typeface="Courier New" pitchFamily="49" charset="0"/>
              </a:rPr>
              <a:t>("job!");</a:t>
            </a:r>
          </a:p>
          <a:p>
            <a:r>
              <a:rPr lang="en-US" dirty="0" smtClean="0"/>
              <a:t>Use {..}</a:t>
            </a: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endParaRPr lang="en-GB" b="1" dirty="0" smtClean="0">
              <a:latin typeface="Courier New" pitchFamily="49" charset="0"/>
            </a:endParaRP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r>
              <a:rPr lang="en-GB" b="1" dirty="0" smtClean="0">
                <a:latin typeface="Courier New" pitchFamily="49" charset="0"/>
              </a:rPr>
              <a:t>if (</a:t>
            </a:r>
            <a:r>
              <a:rPr lang="en-GB" b="1" dirty="0" err="1" smtClean="0">
                <a:latin typeface="Courier New" pitchFamily="49" charset="0"/>
              </a:rPr>
              <a:t>myScore</a:t>
            </a:r>
            <a:r>
              <a:rPr lang="en-GB" b="1" dirty="0" smtClean="0">
                <a:latin typeface="Courier New" pitchFamily="49" charset="0"/>
              </a:rPr>
              <a:t> &lt; 50);</a:t>
            </a: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r>
              <a:rPr lang="en-GB" b="1" dirty="0" smtClean="0">
                <a:latin typeface="Courier New" pitchFamily="49" charset="0"/>
              </a:rPr>
              <a:t>   </a:t>
            </a:r>
            <a:r>
              <a:rPr lang="en-GB" b="1" dirty="0" err="1" smtClean="0">
                <a:latin typeface="Courier New" pitchFamily="49" charset="0"/>
              </a:rPr>
              <a:t>println</a:t>
            </a:r>
            <a:r>
              <a:rPr lang="en-GB" b="1" dirty="0" smtClean="0">
                <a:latin typeface="Courier New" pitchFamily="49" charset="0"/>
              </a:rPr>
              <a:t>("fail!");</a:t>
            </a:r>
          </a:p>
          <a:p>
            <a:pPr defTabSz="924883">
              <a:defRPr/>
            </a:pPr>
            <a:r>
              <a:rPr lang="en-US" dirty="0" smtClean="0"/>
              <a:t>Remove</a:t>
            </a:r>
            <a:r>
              <a:rPr lang="en-US" baseline="0" dirty="0" smtClean="0"/>
              <a:t> the first semi-colon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02950-EF1D-4B53-B7E7-64F0ED869A2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6DC32-5761-4BA3-90F3-63829DEC38A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33451" y="4410076"/>
            <a:ext cx="5130800" cy="1488100"/>
          </a:xfrm>
          <a:noFill/>
          <a:ln/>
        </p:spPr>
        <p:txBody>
          <a:bodyPr lIns="0" tIns="0" rIns="0" bIns="0">
            <a:spAutoFit/>
          </a:bodyPr>
          <a:lstStyle/>
          <a:p>
            <a:r>
              <a:rPr lang="en-GB" sz="1000" i="1" dirty="0" smtClean="0">
                <a:latin typeface="Courier New" pitchFamily="49" charset="0"/>
              </a:rPr>
              <a:t>Statement</a:t>
            </a:r>
            <a:r>
              <a:rPr lang="en-GB" sz="1000" dirty="0" smtClean="0"/>
              <a:t> will be executed so long as </a:t>
            </a:r>
            <a:r>
              <a:rPr lang="en-GB" sz="1000" i="1" dirty="0" err="1" smtClean="0">
                <a:latin typeface="Courier New" pitchFamily="49" charset="0"/>
              </a:rPr>
              <a:t>LoopCondition</a:t>
            </a:r>
            <a:r>
              <a:rPr lang="en-GB" sz="1000" dirty="0" smtClean="0"/>
              <a:t> is true.</a:t>
            </a:r>
          </a:p>
          <a:p>
            <a:r>
              <a:rPr lang="en-GB" sz="1000" i="1" dirty="0" smtClean="0">
                <a:latin typeface="Courier New" pitchFamily="49" charset="0"/>
              </a:rPr>
              <a:t>Statement</a:t>
            </a:r>
            <a:r>
              <a:rPr lang="en-GB" sz="1000" dirty="0" smtClean="0"/>
              <a:t> is often called the </a:t>
            </a:r>
            <a:r>
              <a:rPr lang="en-GB" sz="1000" i="1" dirty="0" smtClean="0"/>
              <a:t>body</a:t>
            </a:r>
            <a:r>
              <a:rPr lang="en-GB" sz="1000" dirty="0" smtClean="0"/>
              <a:t> of the loop.</a:t>
            </a:r>
          </a:p>
          <a:p>
            <a:r>
              <a:rPr lang="en-GB" sz="1000" dirty="0" smtClean="0"/>
              <a:t>Each execution of</a:t>
            </a:r>
            <a:r>
              <a:rPr lang="en-GB" sz="1000" i="1" dirty="0" smtClean="0"/>
              <a:t> </a:t>
            </a:r>
            <a:r>
              <a:rPr lang="en-GB" sz="1000" i="1" dirty="0" err="1" smtClean="0">
                <a:latin typeface="Courier New" pitchFamily="49" charset="0"/>
              </a:rPr>
              <a:t>LoopCondition</a:t>
            </a:r>
            <a:r>
              <a:rPr lang="en-GB" sz="1000" i="1" dirty="0" smtClean="0"/>
              <a:t>, </a:t>
            </a:r>
            <a:r>
              <a:rPr lang="en-GB" sz="1000" i="1" dirty="0" smtClean="0">
                <a:latin typeface="Courier New" pitchFamily="49" charset="0"/>
              </a:rPr>
              <a:t>Statement</a:t>
            </a:r>
            <a:r>
              <a:rPr lang="en-GB" sz="1000" i="1" dirty="0" smtClean="0"/>
              <a:t>, </a:t>
            </a:r>
            <a:r>
              <a:rPr lang="en-GB" sz="1000" i="1" dirty="0" err="1" smtClean="0">
                <a:latin typeface="Courier New" pitchFamily="49" charset="0"/>
              </a:rPr>
              <a:t>IncrementExpr</a:t>
            </a:r>
            <a:r>
              <a:rPr lang="en-GB" sz="1000" i="1" dirty="0" smtClean="0"/>
              <a:t> </a:t>
            </a:r>
            <a:r>
              <a:rPr lang="en-GB" sz="1000" dirty="0" smtClean="0"/>
              <a:t>is called one </a:t>
            </a:r>
            <a:r>
              <a:rPr lang="en-GB" sz="1000" i="1" dirty="0" smtClean="0"/>
              <a:t>repetition</a:t>
            </a:r>
            <a:r>
              <a:rPr lang="en-GB" sz="1000" dirty="0" smtClean="0"/>
              <a:t> or </a:t>
            </a:r>
            <a:r>
              <a:rPr lang="en-GB" sz="1000" i="1" dirty="0" smtClean="0"/>
              <a:t>iteration</a:t>
            </a:r>
            <a:r>
              <a:rPr lang="en-GB" sz="1000" dirty="0" smtClean="0"/>
              <a:t> of the loop.</a:t>
            </a:r>
            <a:endParaRPr lang="en-US" sz="1000" dirty="0" smtClean="0"/>
          </a:p>
          <a:p>
            <a:r>
              <a:rPr lang="en-GB" sz="1000" dirty="0" smtClean="0"/>
              <a:t>When</a:t>
            </a:r>
            <a:r>
              <a:rPr lang="en-GB" sz="1000" i="1" dirty="0" smtClean="0"/>
              <a:t> </a:t>
            </a:r>
            <a:r>
              <a:rPr lang="en-GB" sz="1000" i="1" dirty="0" err="1" smtClean="0">
                <a:latin typeface="Courier New" pitchFamily="49" charset="0"/>
              </a:rPr>
              <a:t>LoopCondition</a:t>
            </a:r>
            <a:r>
              <a:rPr lang="en-GB" sz="1000" i="1" dirty="0" smtClean="0"/>
              <a:t> </a:t>
            </a:r>
            <a:r>
              <a:rPr lang="en-GB" sz="1000" dirty="0" smtClean="0"/>
              <a:t>becomes false, control proceeds to the next statement.</a:t>
            </a:r>
          </a:p>
          <a:p>
            <a:r>
              <a:rPr lang="en-GB" sz="1000" dirty="0" smtClean="0"/>
              <a:t>If the</a:t>
            </a:r>
            <a:r>
              <a:rPr lang="en-GB" sz="1000" i="1" dirty="0" smtClean="0"/>
              <a:t> </a:t>
            </a:r>
            <a:r>
              <a:rPr lang="en-GB" sz="1000" i="1" dirty="0" err="1" smtClean="0"/>
              <a:t>LoopCondition</a:t>
            </a:r>
            <a:r>
              <a:rPr lang="en-GB" sz="1000" i="1" dirty="0" smtClean="0"/>
              <a:t> </a:t>
            </a:r>
            <a:r>
              <a:rPr lang="en-GB" sz="1000" dirty="0" smtClean="0"/>
              <a:t>is initially false, then the body of the loop will not be executed.</a:t>
            </a:r>
          </a:p>
          <a:p>
            <a:endParaRPr lang="en-GB" sz="1000" dirty="0" smtClean="0"/>
          </a:p>
          <a:p>
            <a:endParaRPr lang="en-US" sz="9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6728E-73BF-4148-B3AE-731F29E34F0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33451" y="4410077"/>
            <a:ext cx="5130800" cy="2289858"/>
          </a:xfrm>
          <a:noFill/>
          <a:ln/>
        </p:spPr>
        <p:txBody>
          <a:bodyPr lIns="0" tIns="0" rIns="0" bIns="0">
            <a:spAutoFit/>
          </a:bodyPr>
          <a:lstStyle/>
          <a:p>
            <a:r>
              <a:rPr lang="en-US" baseline="0" dirty="0" smtClean="0"/>
              <a:t>Example output:</a:t>
            </a:r>
          </a:p>
          <a:p>
            <a:r>
              <a:rPr lang="en-US" baseline="0" dirty="0" smtClean="0"/>
              <a:t>1</a:t>
            </a:r>
          </a:p>
          <a:p>
            <a:r>
              <a:rPr lang="en-US" baseline="0" dirty="0" smtClean="0"/>
              <a:t>2</a:t>
            </a:r>
          </a:p>
          <a:p>
            <a:r>
              <a:rPr lang="en-US" baseline="0" dirty="0" smtClean="0"/>
              <a:t>3</a:t>
            </a:r>
          </a:p>
          <a:p>
            <a:r>
              <a:rPr lang="en-US" baseline="0" dirty="0" smtClean="0"/>
              <a:t>4</a:t>
            </a:r>
          </a:p>
          <a:p>
            <a:r>
              <a:rPr lang="en-US" baseline="0" dirty="0" smtClean="0"/>
              <a:t>5</a:t>
            </a:r>
          </a:p>
          <a:p>
            <a:r>
              <a:rPr lang="en-US" baseline="0" dirty="0" smtClean="0"/>
              <a:t>Do several variations of this loop to show the power of programming. (count to 50000, by 2s, only odd numbers, etc).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7B124-0D85-40C3-BC2B-5B33A89E4002}" type="slidenum">
              <a:rPr lang="en-US"/>
              <a:pPr/>
              <a:t>26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Analysis – Now,</a:t>
            </a:r>
            <a:r>
              <a:rPr lang="en-US" baseline="0" dirty="0" smtClean="0"/>
              <a:t> we’ll draw some stripes (see the </a:t>
            </a:r>
            <a:r>
              <a:rPr lang="en-US" baseline="0" dirty="0" err="1" smtClean="0"/>
              <a:t>usa</a:t>
            </a:r>
            <a:r>
              <a:rPr lang="en-US" baseline="0" dirty="0" smtClean="0"/>
              <a:t> flag program from chapter 3)</a:t>
            </a:r>
            <a:endParaRPr lang="en-US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Design – define draw() as follows:</a:t>
            </a:r>
          </a:p>
          <a:p>
            <a:pPr marL="693661" lvl="1" indent="-231220">
              <a:buFont typeface="+mj-lt"/>
              <a:buAutoNum type="arabicPeriod"/>
            </a:pPr>
            <a:r>
              <a:rPr lang="en-US" dirty="0" smtClean="0"/>
              <a:t>For each of</a:t>
            </a:r>
            <a:r>
              <a:rPr lang="en-US" baseline="0" dirty="0" smtClean="0"/>
              <a:t> the n stripes</a:t>
            </a:r>
            <a:r>
              <a:rPr lang="en-US" dirty="0" smtClean="0"/>
              <a:t>:</a:t>
            </a:r>
          </a:p>
          <a:p>
            <a:pPr marL="693661" lvl="1" indent="-231220"/>
            <a:r>
              <a:rPr lang="en-US" b="0" baseline="0" dirty="0" smtClean="0"/>
              <a:t>		a. Draw a rectangle at (0, </a:t>
            </a:r>
            <a:r>
              <a:rPr lang="en-US" b="0" baseline="0" dirty="0" err="1" smtClean="0"/>
              <a:t>i</a:t>
            </a:r>
            <a:r>
              <a:rPr lang="en-US" b="0" baseline="0" dirty="0" smtClean="0"/>
              <a:t>*height/n) of width </a:t>
            </a:r>
            <a:r>
              <a:rPr lang="en-US" b="0" baseline="0" dirty="0" err="1" smtClean="0"/>
              <a:t>width</a:t>
            </a:r>
            <a:r>
              <a:rPr lang="en-US" b="0" baseline="0" dirty="0" smtClean="0"/>
              <a:t> and height </a:t>
            </a:r>
            <a:r>
              <a:rPr lang="en-US" b="0" baseline="0" dirty="0" err="1" smtClean="0"/>
              <a:t>height</a:t>
            </a:r>
            <a:r>
              <a:rPr lang="en-US" b="0" baseline="0" dirty="0" smtClean="0"/>
              <a:t>/n. </a:t>
            </a:r>
            <a:endParaRPr lang="en-US" b="0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Implementation – Write the new method.</a:t>
            </a:r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Test</a:t>
            </a:r>
            <a:r>
              <a:rPr lang="en-US" baseline="0" dirty="0" smtClean="0"/>
              <a:t> – Should be able to draw stripes for any n &gt; 0;</a:t>
            </a:r>
          </a:p>
          <a:p>
            <a:pPr marL="231220" indent="-231220"/>
            <a:endParaRPr lang="en-US" dirty="0" smtClean="0"/>
          </a:p>
          <a:p>
            <a:pPr marL="231220" indent="-231220"/>
            <a:r>
              <a:rPr lang="en-US" dirty="0" smtClean="0"/>
              <a:t>Do this one on the board, then</a:t>
            </a:r>
            <a:r>
              <a:rPr lang="en-US" baseline="0" dirty="0" smtClean="0"/>
              <a:t> give handout before the next iteration.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77">
              <a:defRPr/>
            </a:pPr>
            <a:r>
              <a:rPr lang="en-US" dirty="0" smtClean="0"/>
              <a:t>See simpleFlag.pde</a:t>
            </a:r>
            <a:r>
              <a:rPr lang="en-US" baseline="0" dirty="0" smtClean="0"/>
              <a:t> - </a:t>
            </a:r>
            <a:r>
              <a:rPr lang="en-US" dirty="0" smtClean="0"/>
              <a:t>Explain the </a:t>
            </a:r>
            <a:r>
              <a:rPr lang="en-US" dirty="0" err="1" smtClean="0"/>
              <a:t>noLoop</a:t>
            </a:r>
            <a:r>
              <a:rPr lang="en-US" dirty="0" smtClean="0"/>
              <a:t>(),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=0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&lt;COUNT, </a:t>
            </a:r>
            <a:r>
              <a:rPr lang="en-US" dirty="0" smtClean="0"/>
              <a:t>and width-1 here.</a:t>
            </a:r>
          </a:p>
          <a:p>
            <a:pPr defTabSz="914277">
              <a:defRPr/>
            </a:pPr>
            <a:r>
              <a:rPr lang="en-US" dirty="0" smtClean="0"/>
              <a:t>Mess with the code:</a:t>
            </a:r>
          </a:p>
          <a:p>
            <a:pPr defTabSz="914277">
              <a:buFont typeface="Arial" pitchFamily="34" charset="0"/>
              <a:buChar char="•"/>
              <a:defRPr/>
            </a:pPr>
            <a:r>
              <a:rPr lang="en-US" baseline="0" dirty="0" smtClean="0"/>
              <a:t> what if COUNT == 130?</a:t>
            </a:r>
          </a:p>
          <a:p>
            <a:pPr defTabSz="914277">
              <a:buFont typeface="Arial" pitchFamily="34" charset="0"/>
              <a:buChar char="•"/>
              <a:defRPr/>
            </a:pPr>
            <a:r>
              <a:rPr lang="en-US" baseline="0" dirty="0" smtClean="0"/>
              <a:t> what if COUNT == 1?</a:t>
            </a:r>
          </a:p>
          <a:p>
            <a:pPr defTabSz="914277">
              <a:buFont typeface="Arial" pitchFamily="34" charset="0"/>
              <a:buChar char="•"/>
              <a:defRPr/>
            </a:pPr>
            <a:r>
              <a:rPr lang="en-US" baseline="0" dirty="0" smtClean="0"/>
              <a:t> what if COUNT == 0?</a:t>
            </a:r>
          </a:p>
          <a:p>
            <a:pPr defTabSz="914277">
              <a:buFont typeface="Arial" pitchFamily="34" charset="0"/>
              <a:buChar char="•"/>
              <a:defRPr/>
            </a:pPr>
            <a:r>
              <a:rPr lang="en-US" baseline="0" dirty="0" smtClean="0"/>
              <a:t> Add random colors.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7103-E8A1-43A8-B1E8-56444E8B752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7B124-0D85-40C3-BC2B-5B33A89E4002}" type="slidenum">
              <a:rPr lang="en-US"/>
              <a:pPr/>
              <a:t>28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Analysis – Now,</a:t>
            </a:r>
            <a:r>
              <a:rPr lang="en-US" baseline="0" dirty="0" smtClean="0"/>
              <a:t> we’ll color the strips red and white every other strip</a:t>
            </a:r>
            <a:endParaRPr lang="en-US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Design – add </a:t>
            </a:r>
            <a:r>
              <a:rPr lang="en-US" dirty="0" err="1" smtClean="0"/>
              <a:t>noStroke</a:t>
            </a:r>
            <a:r>
              <a:rPr lang="en-US" dirty="0" smtClean="0"/>
              <a:t>() to setup and add</a:t>
            </a:r>
            <a:r>
              <a:rPr lang="en-US" baseline="0" dirty="0" smtClean="0"/>
              <a:t> this to</a:t>
            </a:r>
            <a:r>
              <a:rPr lang="en-US" dirty="0" smtClean="0"/>
              <a:t> draw():</a:t>
            </a:r>
          </a:p>
          <a:p>
            <a:pPr marL="693661" lvl="1" indent="-231220">
              <a:buFont typeface="+mj-lt"/>
              <a:buAutoNum type="arabicPeriod"/>
            </a:pPr>
            <a:r>
              <a:rPr lang="en-US" dirty="0" smtClean="0"/>
              <a:t>For each of</a:t>
            </a:r>
            <a:r>
              <a:rPr lang="en-US" baseline="0" dirty="0" smtClean="0"/>
              <a:t> the n sides</a:t>
            </a:r>
            <a:r>
              <a:rPr lang="en-US" dirty="0" smtClean="0"/>
              <a:t>:</a:t>
            </a:r>
          </a:p>
          <a:p>
            <a:pPr marL="693661" lvl="1" indent="-231220"/>
            <a:r>
              <a:rPr lang="en-US" b="0" baseline="0" dirty="0" smtClean="0"/>
              <a:t>		a. if even row then</a:t>
            </a:r>
          </a:p>
          <a:p>
            <a:pPr marL="693661" lvl="1" indent="-231220"/>
            <a:r>
              <a:rPr lang="en-US" b="0" baseline="0" dirty="0" smtClean="0"/>
              <a:t>		          set fill color to red</a:t>
            </a:r>
          </a:p>
          <a:p>
            <a:pPr marL="693661" lvl="1" indent="-231220"/>
            <a:r>
              <a:rPr lang="en-US" b="0" baseline="0" dirty="0" smtClean="0"/>
              <a:t>		   else </a:t>
            </a:r>
          </a:p>
          <a:p>
            <a:pPr marL="693661" lvl="1" indent="-231220"/>
            <a:r>
              <a:rPr lang="en-US" b="0" baseline="0" dirty="0" smtClean="0"/>
              <a:t>		          set fill color to white</a:t>
            </a:r>
          </a:p>
          <a:p>
            <a:pPr marL="693661" lvl="1" indent="-231220"/>
            <a:r>
              <a:rPr lang="en-US" b="0" baseline="0" dirty="0" smtClean="0"/>
              <a:t>		b. Draw a rectangle at (0, </a:t>
            </a:r>
            <a:r>
              <a:rPr lang="en-US" b="0" baseline="0" dirty="0" err="1" smtClean="0"/>
              <a:t>i</a:t>
            </a:r>
            <a:r>
              <a:rPr lang="en-US" b="0" baseline="0" dirty="0" smtClean="0"/>
              <a:t>*height/n) of width </a:t>
            </a:r>
            <a:r>
              <a:rPr lang="en-US" b="0" baseline="0" dirty="0" err="1" smtClean="0"/>
              <a:t>width</a:t>
            </a:r>
            <a:r>
              <a:rPr lang="en-US" b="0" baseline="0" dirty="0" smtClean="0"/>
              <a:t> and height </a:t>
            </a:r>
            <a:r>
              <a:rPr lang="en-US" b="0" baseline="0" dirty="0" err="1" smtClean="0"/>
              <a:t>height</a:t>
            </a:r>
            <a:r>
              <a:rPr lang="en-US" b="0" baseline="0" dirty="0" smtClean="0"/>
              <a:t>/n. </a:t>
            </a:r>
            <a:endParaRPr lang="en-US" b="0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Implementation – Modify draw()</a:t>
            </a:r>
            <a:r>
              <a:rPr lang="en-US" baseline="0" dirty="0" smtClean="0"/>
              <a:t> as specified</a:t>
            </a:r>
            <a:endParaRPr lang="en-US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Test</a:t>
            </a:r>
            <a:r>
              <a:rPr lang="en-US" baseline="0" dirty="0" smtClean="0"/>
              <a:t> – Should be able to draw the USA flag stripes.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7103-E8A1-43A8-B1E8-56444E8B752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6DC32-5761-4BA3-90F3-63829DEC38A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33451" y="4410076"/>
            <a:ext cx="5130800" cy="1488100"/>
          </a:xfrm>
          <a:noFill/>
          <a:ln/>
        </p:spPr>
        <p:txBody>
          <a:bodyPr lIns="0" tIns="0" rIns="0" bIns="0">
            <a:spAutoFit/>
          </a:bodyPr>
          <a:lstStyle/>
          <a:p>
            <a:r>
              <a:rPr lang="en-GB" sz="1000" i="1" dirty="0" smtClean="0">
                <a:latin typeface="Courier New" pitchFamily="49" charset="0"/>
              </a:rPr>
              <a:t>Statement</a:t>
            </a:r>
            <a:r>
              <a:rPr lang="en-GB" sz="1000" dirty="0" smtClean="0"/>
              <a:t> will be executed so long as </a:t>
            </a:r>
            <a:r>
              <a:rPr lang="en-GB" sz="1000" i="1" dirty="0" err="1" smtClean="0">
                <a:latin typeface="Courier New" pitchFamily="49" charset="0"/>
              </a:rPr>
              <a:t>LoopCondition</a:t>
            </a:r>
            <a:r>
              <a:rPr lang="en-GB" sz="1000" dirty="0" smtClean="0"/>
              <a:t> is true.</a:t>
            </a:r>
          </a:p>
          <a:p>
            <a:r>
              <a:rPr lang="en-GB" sz="1000" i="1" dirty="0" smtClean="0">
                <a:latin typeface="Courier New" pitchFamily="49" charset="0"/>
              </a:rPr>
              <a:t>Statement</a:t>
            </a:r>
            <a:r>
              <a:rPr lang="en-GB" sz="1000" dirty="0" smtClean="0"/>
              <a:t> is often called the </a:t>
            </a:r>
            <a:r>
              <a:rPr lang="en-GB" sz="1000" i="1" dirty="0" smtClean="0"/>
              <a:t>body</a:t>
            </a:r>
            <a:r>
              <a:rPr lang="en-GB" sz="1000" dirty="0" smtClean="0"/>
              <a:t> of the loop.</a:t>
            </a:r>
          </a:p>
          <a:p>
            <a:r>
              <a:rPr lang="en-GB" sz="1000" dirty="0" smtClean="0"/>
              <a:t>Each execution of</a:t>
            </a:r>
            <a:r>
              <a:rPr lang="en-GB" sz="1000" i="1" dirty="0" smtClean="0"/>
              <a:t> </a:t>
            </a:r>
            <a:r>
              <a:rPr lang="en-GB" sz="1000" i="1" dirty="0" err="1" smtClean="0">
                <a:latin typeface="Courier New" pitchFamily="49" charset="0"/>
              </a:rPr>
              <a:t>LoopCondition</a:t>
            </a:r>
            <a:r>
              <a:rPr lang="en-GB" sz="1000" i="1" dirty="0" smtClean="0"/>
              <a:t>, </a:t>
            </a:r>
            <a:r>
              <a:rPr lang="en-GB" sz="1000" i="1" dirty="0" smtClean="0">
                <a:latin typeface="Courier New" pitchFamily="49" charset="0"/>
              </a:rPr>
              <a:t>Statement</a:t>
            </a:r>
            <a:r>
              <a:rPr lang="en-GB" sz="1000" i="1" dirty="0" smtClean="0"/>
              <a:t>, </a:t>
            </a:r>
            <a:r>
              <a:rPr lang="en-GB" sz="1000" i="1" dirty="0" err="1" smtClean="0">
                <a:latin typeface="Courier New" pitchFamily="49" charset="0"/>
              </a:rPr>
              <a:t>IncrementExpr</a:t>
            </a:r>
            <a:r>
              <a:rPr lang="en-GB" sz="1000" i="1" dirty="0" smtClean="0"/>
              <a:t> </a:t>
            </a:r>
            <a:r>
              <a:rPr lang="en-GB" sz="1000" dirty="0" smtClean="0"/>
              <a:t>is called one </a:t>
            </a:r>
            <a:r>
              <a:rPr lang="en-GB" sz="1000" i="1" dirty="0" smtClean="0"/>
              <a:t>repetition</a:t>
            </a:r>
            <a:r>
              <a:rPr lang="en-GB" sz="1000" dirty="0" smtClean="0"/>
              <a:t> or </a:t>
            </a:r>
            <a:r>
              <a:rPr lang="en-GB" sz="1000" i="1" dirty="0" smtClean="0"/>
              <a:t>iteration</a:t>
            </a:r>
            <a:r>
              <a:rPr lang="en-GB" sz="1000" dirty="0" smtClean="0"/>
              <a:t> of the loop.</a:t>
            </a:r>
            <a:endParaRPr lang="en-US" sz="1000" dirty="0" smtClean="0"/>
          </a:p>
          <a:p>
            <a:r>
              <a:rPr lang="en-GB" sz="1000" dirty="0" smtClean="0"/>
              <a:t>When</a:t>
            </a:r>
            <a:r>
              <a:rPr lang="en-GB" sz="1000" i="1" dirty="0" smtClean="0"/>
              <a:t> </a:t>
            </a:r>
            <a:r>
              <a:rPr lang="en-GB" sz="1000" i="1" dirty="0" err="1" smtClean="0">
                <a:latin typeface="Courier New" pitchFamily="49" charset="0"/>
              </a:rPr>
              <a:t>LoopCondition</a:t>
            </a:r>
            <a:r>
              <a:rPr lang="en-GB" sz="1000" i="1" dirty="0" smtClean="0"/>
              <a:t> </a:t>
            </a:r>
            <a:r>
              <a:rPr lang="en-GB" sz="1000" dirty="0" smtClean="0"/>
              <a:t>becomes </a:t>
            </a:r>
            <a:r>
              <a:rPr lang="en-GB" sz="1000" dirty="0" err="1" smtClean="0"/>
              <a:t>false,control</a:t>
            </a:r>
            <a:r>
              <a:rPr lang="en-GB" sz="1000" dirty="0" smtClean="0"/>
              <a:t> proceeds to the next statement.</a:t>
            </a:r>
          </a:p>
          <a:p>
            <a:r>
              <a:rPr lang="en-GB" sz="1000" dirty="0" smtClean="0"/>
              <a:t>If the</a:t>
            </a:r>
            <a:r>
              <a:rPr lang="en-GB" sz="1000" i="1" dirty="0" smtClean="0"/>
              <a:t> </a:t>
            </a:r>
            <a:r>
              <a:rPr lang="en-GB" sz="1000" i="1" dirty="0" err="1" smtClean="0"/>
              <a:t>LoopCondition</a:t>
            </a:r>
            <a:r>
              <a:rPr lang="en-GB" sz="1000" i="1" dirty="0" smtClean="0"/>
              <a:t> </a:t>
            </a:r>
            <a:r>
              <a:rPr lang="en-GB" sz="1000" dirty="0" smtClean="0"/>
              <a:t>is initially false, then the body of the loop will not be executed.</a:t>
            </a:r>
          </a:p>
          <a:p>
            <a:endParaRPr lang="en-GB" sz="1000" dirty="0" smtClean="0"/>
          </a:p>
          <a:p>
            <a:endParaRPr lang="en-US" sz="9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BD6B0-961A-4E21-9773-953D3C1D369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Review the three basic control structures.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7B124-0D85-40C3-BC2B-5B33A89E4002}" type="slidenum">
              <a:rPr lang="en-US"/>
              <a:pPr/>
              <a:t>31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Analysis – Now,</a:t>
            </a:r>
            <a:r>
              <a:rPr lang="en-US" baseline="0" dirty="0" smtClean="0"/>
              <a:t> we’ll add the stars using nested loops</a:t>
            </a:r>
            <a:endParaRPr lang="en-US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Design – add </a:t>
            </a:r>
            <a:r>
              <a:rPr lang="en-US" dirty="0" err="1" smtClean="0"/>
              <a:t>noStroke</a:t>
            </a:r>
            <a:r>
              <a:rPr lang="en-US" dirty="0" smtClean="0"/>
              <a:t>() to setup and add</a:t>
            </a:r>
            <a:r>
              <a:rPr lang="en-US" baseline="0" dirty="0" smtClean="0"/>
              <a:t> this to</a:t>
            </a:r>
            <a:r>
              <a:rPr lang="en-US" dirty="0" smtClean="0"/>
              <a:t> draw()</a:t>
            </a:r>
          </a:p>
          <a:p>
            <a:pPr marL="688359" lvl="1" indent="-231220">
              <a:buFont typeface="+mj-lt"/>
              <a:buAutoNum type="arabicPeriod"/>
            </a:pPr>
            <a:r>
              <a:rPr lang="en-US" dirty="0" smtClean="0"/>
              <a:t>Draw</a:t>
            </a:r>
            <a:r>
              <a:rPr lang="en-US" baseline="0" dirty="0" smtClean="0"/>
              <a:t> the blue background</a:t>
            </a:r>
          </a:p>
          <a:p>
            <a:pPr marL="688359" lvl="1" indent="-231220">
              <a:buFont typeface="+mj-lt"/>
              <a:buAutoNum type="arabicPeriod"/>
            </a:pPr>
            <a:r>
              <a:rPr lang="en-US" baseline="0" dirty="0" smtClean="0"/>
              <a:t>For each row of stars (9 rows)</a:t>
            </a:r>
          </a:p>
          <a:p>
            <a:pPr marL="1145497" lvl="2" indent="-231220">
              <a:buFont typeface="+mj-lt"/>
              <a:buAutoNum type="alphaLcPeriod"/>
            </a:pPr>
            <a:r>
              <a:rPr lang="en-US" baseline="0" dirty="0" smtClean="0"/>
              <a:t>For each column of stars (11 columns)</a:t>
            </a:r>
          </a:p>
          <a:p>
            <a:pPr marL="1657127" lvl="3" indent="-285711">
              <a:buFont typeface="+mj-lt"/>
              <a:buAutoNum type="romanLcPeriod"/>
            </a:pPr>
            <a:r>
              <a:rPr lang="en-US" baseline="0" dirty="0" smtClean="0"/>
              <a:t>Draw a star</a:t>
            </a:r>
            <a:endParaRPr lang="en-US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Implementation – Modify draw()</a:t>
            </a:r>
            <a:r>
              <a:rPr lang="en-US" baseline="0" dirty="0" smtClean="0"/>
              <a:t> as specified</a:t>
            </a:r>
            <a:endParaRPr lang="en-US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Test</a:t>
            </a:r>
            <a:r>
              <a:rPr lang="en-US" baseline="0" dirty="0" smtClean="0"/>
              <a:t> – Should be able to draw the USA flag stars and stripes.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simpleFlag</a:t>
            </a:r>
            <a:endParaRPr lang="en-US" dirty="0" smtClean="0"/>
          </a:p>
          <a:p>
            <a:r>
              <a:rPr lang="en-US" dirty="0" smtClean="0"/>
              <a:t>Start the demo without the if statement (producing 99 stars), then add the if statement.</a:t>
            </a:r>
          </a:p>
          <a:p>
            <a:endParaRPr lang="en-US" dirty="0" smtClean="0"/>
          </a:p>
          <a:p>
            <a:r>
              <a:rPr lang="en-US" dirty="0" smtClean="0"/>
              <a:t>If extra time, have students write a method</a:t>
            </a:r>
            <a:r>
              <a:rPr lang="en-US" baseline="0" dirty="0" smtClean="0"/>
              <a:t> that requires an if plus a loop:</a:t>
            </a:r>
          </a:p>
          <a:p>
            <a:r>
              <a:rPr lang="en-US" baseline="0" dirty="0" smtClean="0"/>
              <a:t>Write a method that receives two integers, checks that the first is less than the second, and prints out the integers between but not including the parameters.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7103-E8A1-43A8-B1E8-56444E8B752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7103-E8A1-43A8-B1E8-56444E8B752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Code </a:t>
            </a:r>
            <a:r>
              <a:rPr lang="en-US" smtClean="0"/>
              <a:t>in c03types/flags/USA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7103-E8A1-43A8-B1E8-56444E8B752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450CFE-3E10-4B80-AC9C-D2E4AC2187E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1" y="4410077"/>
            <a:ext cx="5130800" cy="5059847"/>
          </a:xfrm>
          <a:noFill/>
          <a:ln/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r>
              <a:rPr lang="en-GB" b="1" dirty="0" smtClean="0">
                <a:latin typeface="Courier New" pitchFamily="49" charset="0"/>
              </a:rPr>
              <a:t>for (</a:t>
            </a:r>
            <a:r>
              <a:rPr lang="en-GB" b="1" dirty="0" err="1" smtClean="0">
                <a:latin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</a:rPr>
              <a:t>i</a:t>
            </a:r>
            <a:r>
              <a:rPr lang="en-GB" b="1" dirty="0" smtClean="0">
                <a:latin typeface="Courier New" pitchFamily="49" charset="0"/>
              </a:rPr>
              <a:t> = 0; </a:t>
            </a:r>
            <a:r>
              <a:rPr lang="en-GB" b="1" dirty="0" err="1" smtClean="0">
                <a:latin typeface="Courier New" pitchFamily="49" charset="0"/>
              </a:rPr>
              <a:t>i</a:t>
            </a:r>
            <a:r>
              <a:rPr lang="en-GB" b="1" dirty="0" smtClean="0">
                <a:latin typeface="Courier New" pitchFamily="49" charset="0"/>
              </a:rPr>
              <a:t> &lt; 100; </a:t>
            </a:r>
            <a:r>
              <a:rPr lang="en-GB" b="1" dirty="0" err="1" smtClean="0">
                <a:latin typeface="Courier New" pitchFamily="49" charset="0"/>
              </a:rPr>
              <a:t>i</a:t>
            </a:r>
            <a:r>
              <a:rPr lang="en-GB" b="1" dirty="0" smtClean="0">
                <a:latin typeface="Courier New" pitchFamily="49" charset="0"/>
              </a:rPr>
              <a:t>++)</a:t>
            </a: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r>
              <a:rPr lang="en-GB" b="1" dirty="0" smtClean="0">
                <a:latin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</a:rPr>
              <a:t>theScreen.println</a:t>
            </a:r>
            <a:r>
              <a:rPr lang="en-GB" b="1" dirty="0" smtClean="0">
                <a:latin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</a:rPr>
              <a:t>i</a:t>
            </a:r>
            <a:r>
              <a:rPr lang="en-GB" b="1" dirty="0" smtClean="0">
                <a:latin typeface="Courier New" pitchFamily="49" charset="0"/>
              </a:rPr>
              <a:t> + "*" + </a:t>
            </a:r>
            <a:r>
              <a:rPr lang="en-GB" b="1" dirty="0" err="1" smtClean="0">
                <a:latin typeface="Courier New" pitchFamily="49" charset="0"/>
              </a:rPr>
              <a:t>i</a:t>
            </a:r>
            <a:r>
              <a:rPr lang="en-GB" b="1" dirty="0" smtClean="0">
                <a:latin typeface="Courier New" pitchFamily="49" charset="0"/>
              </a:rPr>
              <a:t> + "=" + (</a:t>
            </a:r>
            <a:r>
              <a:rPr lang="en-GB" b="1" dirty="0" err="1" smtClean="0">
                <a:latin typeface="Courier New" pitchFamily="49" charset="0"/>
              </a:rPr>
              <a:t>i</a:t>
            </a:r>
            <a:r>
              <a:rPr lang="en-GB" b="1" dirty="0" smtClean="0">
                <a:latin typeface="Courier New" pitchFamily="49" charset="0"/>
              </a:rPr>
              <a:t>*</a:t>
            </a:r>
            <a:r>
              <a:rPr lang="en-GB" b="1" dirty="0" err="1" smtClean="0">
                <a:latin typeface="Courier New" pitchFamily="49" charset="0"/>
              </a:rPr>
              <a:t>i</a:t>
            </a:r>
            <a:r>
              <a:rPr lang="en-GB" b="1" dirty="0" smtClean="0">
                <a:latin typeface="Courier New" pitchFamily="49" charset="0"/>
              </a:rPr>
              <a:t>));</a:t>
            </a: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r>
              <a:rPr lang="en-GB" dirty="0" smtClean="0">
                <a:latin typeface="Courier New" pitchFamily="49" charset="0"/>
              </a:rPr>
              <a:t>Prints perfect squares from 1 to 100.</a:t>
            </a: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endParaRPr lang="en-GB" b="1" dirty="0" smtClean="0">
              <a:latin typeface="Courier New" pitchFamily="49" charset="0"/>
            </a:endParaRP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r>
              <a:rPr lang="en-GB" b="1" dirty="0" smtClean="0">
                <a:latin typeface="Courier New" pitchFamily="49" charset="0"/>
              </a:rPr>
              <a:t>for ( ; ; )</a:t>
            </a: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r>
              <a:rPr lang="en-GB" b="1" dirty="0" smtClean="0">
                <a:latin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</a:rPr>
              <a:t>theScreen.println</a:t>
            </a:r>
            <a:r>
              <a:rPr lang="en-GB" b="1" dirty="0" smtClean="0">
                <a:latin typeface="Courier New" pitchFamily="49" charset="0"/>
              </a:rPr>
              <a:t>("echo!");</a:t>
            </a:r>
          </a:p>
          <a:p>
            <a:pPr>
              <a:tabLst>
                <a:tab pos="0" algn="l"/>
                <a:tab pos="924883" algn="l"/>
                <a:tab pos="1849765" algn="l"/>
                <a:tab pos="2774648" algn="l"/>
                <a:tab pos="3699530" algn="l"/>
                <a:tab pos="4624413" algn="l"/>
                <a:tab pos="5549296" algn="l"/>
                <a:tab pos="6474177" algn="l"/>
                <a:tab pos="7399060" algn="l"/>
                <a:tab pos="8323943" algn="l"/>
                <a:tab pos="9248825" algn="l"/>
                <a:tab pos="10173708" algn="l"/>
              </a:tabLst>
            </a:pPr>
            <a:r>
              <a:rPr lang="en-GB" dirty="0" smtClean="0">
                <a:latin typeface="Courier New" pitchFamily="49" charset="0"/>
              </a:rPr>
              <a:t>Infinite loop! </a:t>
            </a:r>
            <a:r>
              <a:rPr lang="en-GB" baseline="0" dirty="0" smtClean="0">
                <a:latin typeface="Courier New" pitchFamily="49" charset="0"/>
              </a:rPr>
              <a:t> - This doesn’t work in Processing for some reason! The pre-processor generates an “unreachable code” error.</a:t>
            </a:r>
            <a:endParaRPr lang="en-GB" dirty="0" smtClean="0">
              <a:latin typeface="Courier New" pitchFamily="49" charset="0"/>
            </a:endParaRPr>
          </a:p>
          <a:p>
            <a:endParaRPr lang="en-US" dirty="0" smtClean="0"/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baseline="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b="1" baseline="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baseline="0" dirty="0" smtClean="0">
                <a:latin typeface="Courier New" pitchFamily="49" charset="0"/>
                <a:cs typeface="Courier New" pitchFamily="49" charset="0"/>
              </a:rPr>
              <a:t> &lt; 100; </a:t>
            </a:r>
            <a:r>
              <a:rPr lang="en-US" b="1" baseline="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baseline="0" dirty="0" smtClean="0">
                <a:latin typeface="Courier New" pitchFamily="49" charset="0"/>
                <a:cs typeface="Courier New" pitchFamily="49" charset="0"/>
              </a:rPr>
              <a:t>++);</a:t>
            </a:r>
          </a:p>
          <a:p>
            <a:r>
              <a:rPr lang="en-US" b="1" baseline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baseline="0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b="1" baseline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baseline="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baseline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b="0" baseline="0" dirty="0" smtClean="0">
                <a:latin typeface="Courier New" pitchFamily="49" charset="0"/>
                <a:cs typeface="Courier New" pitchFamily="49" charset="0"/>
              </a:rPr>
              <a:t>Get rid of the semi-colon.</a:t>
            </a:r>
          </a:p>
          <a:p>
            <a:endParaRPr lang="en-US" b="0" baseline="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 10;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j = 0; j &lt;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 j++)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print("*");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b="0" dirty="0" smtClean="0"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b="0" baseline="0" dirty="0" smtClean="0">
                <a:latin typeface="Courier New" pitchFamily="49" charset="0"/>
                <a:cs typeface="Courier New" pitchFamily="49" charset="0"/>
              </a:rPr>
              <a:t> code prints out a diagonal of stars; note how j is indexed based on </a:t>
            </a:r>
            <a:r>
              <a:rPr lang="en-US" b="0" baseline="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0" baseline="0" dirty="0" smtClean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922B0-87F7-49FD-9C7F-3C8ACE3E259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922B0-87F7-49FD-9C7F-3C8ACE3E259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7103-E8A1-43A8-B1E8-56444E8B752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7B124-0D85-40C3-BC2B-5B33A89E4002}" type="slidenum">
              <a:rPr lang="en-US"/>
              <a:pPr/>
              <a:t>39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Analysis – Now,</a:t>
            </a:r>
            <a:r>
              <a:rPr lang="en-US" baseline="0" dirty="0" smtClean="0"/>
              <a:t> we’ll draw the polygon, checking the validity of the number of sides</a:t>
            </a:r>
            <a:endParaRPr lang="en-US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Design – define </a:t>
            </a:r>
            <a:r>
              <a:rPr lang="en-US" dirty="0" err="1" smtClean="0"/>
              <a:t>drawPolygon</a:t>
            </a:r>
            <a:r>
              <a:rPr lang="en-US" dirty="0" smtClean="0"/>
              <a:t>() as follows:</a:t>
            </a:r>
          </a:p>
          <a:p>
            <a:pPr marL="693661" lvl="1" indent="-231220">
              <a:buFont typeface="+mj-lt"/>
              <a:buAutoNum type="arabicPeriod"/>
            </a:pPr>
            <a:r>
              <a:rPr lang="en-US" dirty="0" smtClean="0"/>
              <a:t>For each of</a:t>
            </a:r>
            <a:r>
              <a:rPr lang="en-US" baseline="0" dirty="0" smtClean="0"/>
              <a:t> the n sides</a:t>
            </a:r>
            <a:r>
              <a:rPr lang="en-US" dirty="0" smtClean="0"/>
              <a:t>:</a:t>
            </a:r>
          </a:p>
          <a:p>
            <a:pPr marL="693661" lvl="1" indent="-231220"/>
            <a:r>
              <a:rPr lang="en-US" b="0" baseline="0" dirty="0" smtClean="0"/>
              <a:t>		a. If n is less than 3, then complain and exit.</a:t>
            </a:r>
          </a:p>
          <a:p>
            <a:pPr marL="693661" lvl="1" indent="-231220"/>
            <a:r>
              <a:rPr lang="en-US" b="0" baseline="0" dirty="0" smtClean="0"/>
              <a:t>		b. Draw the line for that side appropriately. </a:t>
            </a:r>
            <a:endParaRPr lang="en-US" b="0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Implementation – Write the new method.</a:t>
            </a:r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Test</a:t>
            </a:r>
            <a:r>
              <a:rPr lang="en-US" baseline="0" dirty="0" smtClean="0"/>
              <a:t> – Should be able to draw any polygon given n.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the trigonometry used here.</a:t>
            </a:r>
          </a:p>
          <a:p>
            <a:r>
              <a:rPr lang="en-US" dirty="0" smtClean="0"/>
              <a:t>See </a:t>
            </a:r>
            <a:r>
              <a:rPr lang="en-US" dirty="0" err="1" smtClean="0"/>
              <a:t>simplePolygon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7103-E8A1-43A8-B1E8-56444E8B752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4062F-9D5B-40BA-BFDB-04394945561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114000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7B124-0D85-40C3-BC2B-5B33A89E4002}" type="slidenum">
              <a:rPr lang="en-US"/>
              <a:pPr/>
              <a:t>41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Analysis – Animate the drawing of the polygon.</a:t>
            </a:r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Design – Modify draw() as follows:</a:t>
            </a:r>
          </a:p>
          <a:p>
            <a:pPr marL="693661" lvl="1" indent="-231220">
              <a:buFont typeface="+mj-lt"/>
              <a:buAutoNum type="arabicPeriod"/>
            </a:pPr>
            <a:r>
              <a:rPr lang="en-US" b="0" baseline="0" dirty="0" smtClean="0"/>
              <a:t>Draw the background.</a:t>
            </a:r>
          </a:p>
          <a:p>
            <a:pPr marL="693661" lvl="1" indent="-231220">
              <a:buFont typeface="+mj-lt"/>
              <a:buAutoNum type="arabicPeriod"/>
            </a:pPr>
            <a:r>
              <a:rPr lang="en-US" b="0" baseline="0" dirty="0" smtClean="0"/>
              <a:t>Draw the point.</a:t>
            </a:r>
          </a:p>
          <a:p>
            <a:pPr marL="693661" lvl="1" indent="-231220">
              <a:buFont typeface="+mj-lt"/>
              <a:buAutoNum type="arabicPeriod"/>
            </a:pPr>
            <a:r>
              <a:rPr lang="en-US" b="0" baseline="0" dirty="0" smtClean="0"/>
              <a:t>Draw the polygon.</a:t>
            </a:r>
          </a:p>
          <a:p>
            <a:pPr marL="693661" lvl="1" indent="-231220">
              <a:buFont typeface="+mj-lt"/>
              <a:buAutoNum type="arabicPeriod"/>
            </a:pPr>
            <a:r>
              <a:rPr lang="en-US" b="0" baseline="0" dirty="0" smtClean="0"/>
              <a:t>Increment the number of sides. </a:t>
            </a:r>
            <a:endParaRPr lang="en-US" b="0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Implementation – Modify draw()</a:t>
            </a:r>
            <a:r>
              <a:rPr lang="en-US" baseline="0" dirty="0" smtClean="0"/>
              <a:t> as specified.</a:t>
            </a:r>
            <a:endParaRPr lang="en-US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Test</a:t>
            </a:r>
            <a:r>
              <a:rPr lang="en-US" baseline="0" dirty="0" smtClean="0"/>
              <a:t> – Should be able to see the polygon look more and more like a circle.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polygonAnimation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7103-E8A1-43A8-B1E8-56444E8B752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7B124-0D85-40C3-BC2B-5B33A89E4002}" type="slidenum">
              <a:rPr lang="en-US"/>
              <a:pPr/>
              <a:t>43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Analysis – Draw the n-</a:t>
            </a:r>
            <a:r>
              <a:rPr lang="en-US" dirty="0" err="1" smtClean="0"/>
              <a:t>gon</a:t>
            </a:r>
            <a:r>
              <a:rPr lang="en-US" dirty="0" smtClean="0"/>
              <a:t> using triangles and compute the approximate area of the circle</a:t>
            </a:r>
            <a:r>
              <a:rPr lang="en-US" baseline="0" dirty="0" smtClean="0"/>
              <a:t> as the animation proceeds.</a:t>
            </a:r>
            <a:endParaRPr lang="en-US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Design – Modify draw() as follows:</a:t>
            </a:r>
          </a:p>
          <a:p>
            <a:pPr marL="693661" lvl="1" indent="-231220">
              <a:buFont typeface="+mj-lt"/>
              <a:buAutoNum type="arabicPeriod"/>
            </a:pPr>
            <a:r>
              <a:rPr lang="en-US" b="0" baseline="0" dirty="0" smtClean="0"/>
              <a:t>Draw the background.</a:t>
            </a:r>
          </a:p>
          <a:p>
            <a:pPr marL="693661" lvl="1" indent="-231220">
              <a:buFont typeface="+mj-lt"/>
              <a:buAutoNum type="arabicPeriod"/>
            </a:pPr>
            <a:r>
              <a:rPr lang="en-US" b="0" baseline="0" dirty="0" smtClean="0"/>
              <a:t>Draw the point.</a:t>
            </a:r>
          </a:p>
          <a:p>
            <a:pPr marL="693661" lvl="1" indent="-231220">
              <a:buFont typeface="+mj-lt"/>
              <a:buAutoNum type="arabicPeriod"/>
            </a:pPr>
            <a:r>
              <a:rPr lang="en-US" b="0" baseline="0" dirty="0" smtClean="0"/>
              <a:t>Draw the polygon.</a:t>
            </a:r>
          </a:p>
          <a:p>
            <a:pPr marL="693661" lvl="1" indent="-231220">
              <a:buFont typeface="+mj-lt"/>
              <a:buAutoNum type="arabicPeriod"/>
            </a:pPr>
            <a:r>
              <a:rPr lang="en-US" b="0" baseline="0" dirty="0" smtClean="0"/>
              <a:t>Increment the number of sides. </a:t>
            </a:r>
            <a:endParaRPr lang="en-US" b="0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Implementation – Modify draw()</a:t>
            </a:r>
            <a:r>
              <a:rPr lang="en-US" baseline="0" dirty="0" smtClean="0"/>
              <a:t> as specified. Also, printout the correct area of the circle and the approximation to see how quickly they converge.</a:t>
            </a:r>
            <a:endParaRPr lang="en-US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Test</a:t>
            </a:r>
            <a:r>
              <a:rPr lang="en-US" baseline="0" dirty="0" smtClean="0"/>
              <a:t> – Should be able to see the areas of the circle and the n-</a:t>
            </a:r>
            <a:r>
              <a:rPr lang="en-US" baseline="0" dirty="0" err="1" smtClean="0"/>
              <a:t>gon</a:t>
            </a:r>
            <a:r>
              <a:rPr lang="en-US" baseline="0" dirty="0" smtClean="0"/>
              <a:t> converge over time.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polygonArea.pde (without</a:t>
            </a:r>
            <a:r>
              <a:rPr lang="en-US" baseline="0" dirty="0" smtClean="0"/>
              <a:t> color)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area of a regular polygon,</a:t>
            </a:r>
            <a:r>
              <a:rPr lang="en-US" baseline="0" dirty="0" smtClean="0"/>
              <a:t> given the </a:t>
            </a:r>
            <a:r>
              <a:rPr lang="en-US" baseline="0" dirty="0" err="1" smtClean="0"/>
              <a:t>circumradius</a:t>
            </a:r>
            <a:r>
              <a:rPr lang="en-US" baseline="0" dirty="0" smtClean="0"/>
              <a:t> r is: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= (n x r^2 x sin(TWO_PI radians/n)) / 2</a:t>
            </a:r>
          </a:p>
          <a:p>
            <a:endParaRPr lang="en-US" baseline="0" dirty="0" smtClean="0"/>
          </a:p>
          <a:p>
            <a:r>
              <a:rPr lang="en-US" baseline="0" dirty="0" smtClean="0"/>
              <a:t>(see </a:t>
            </a:r>
            <a:r>
              <a:rPr lang="en-US" dirty="0" smtClean="0">
                <a:hlinkClick r:id="rId3"/>
              </a:rPr>
              <a:t>http://en.wikipedia.org/wiki/Regular_polygon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 err="1" smtClean="0"/>
              <a:t>polygonArea</a:t>
            </a:r>
            <a:r>
              <a:rPr lang="en-US" baseline="0" dirty="0" smtClean="0"/>
              <a:t> (without the colors).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7103-E8A1-43A8-B1E8-56444E8B752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7B124-0D85-40C3-BC2B-5B33A89E4002}" type="slidenum">
              <a:rPr lang="en-US"/>
              <a:pPr/>
              <a:t>45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Analysis – Add an</a:t>
            </a:r>
            <a:r>
              <a:rPr lang="en-US" baseline="0" dirty="0" smtClean="0"/>
              <a:t> if statement to color the triangles on every other loop.</a:t>
            </a:r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Design – Modify </a:t>
            </a:r>
            <a:r>
              <a:rPr lang="en-US" dirty="0" err="1" smtClean="0"/>
              <a:t>drawPolygon</a:t>
            </a:r>
            <a:r>
              <a:rPr lang="en-US" dirty="0" smtClean="0"/>
              <a:t>() as follows:</a:t>
            </a:r>
          </a:p>
          <a:p>
            <a:pPr marL="693661" lvl="1" indent="-231220">
              <a:buFont typeface="+mj-lt"/>
              <a:buAutoNum type="arabicPeriod"/>
            </a:pPr>
            <a:r>
              <a:rPr lang="en-US" b="0" baseline="0" dirty="0" smtClean="0"/>
              <a:t>If even loop, draw black triangle, if odd loop draw colored triangle</a:t>
            </a:r>
            <a:endParaRPr lang="en-US" b="0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Implementation – Modify </a:t>
            </a:r>
            <a:r>
              <a:rPr lang="en-US" dirty="0" err="1" smtClean="0"/>
              <a:t>drawPolygon</a:t>
            </a:r>
            <a:r>
              <a:rPr lang="en-US" dirty="0" smtClean="0"/>
              <a:t>()</a:t>
            </a:r>
            <a:r>
              <a:rPr lang="en-US" baseline="0" dirty="0" smtClean="0"/>
              <a:t> as specified. </a:t>
            </a:r>
            <a:endParaRPr lang="en-US" dirty="0" smtClean="0"/>
          </a:p>
          <a:p>
            <a:pPr marL="231220" indent="-231220">
              <a:buFont typeface="Arial" pitchFamily="34" charset="0"/>
              <a:buChar char="•"/>
            </a:pPr>
            <a:r>
              <a:rPr lang="en-US" dirty="0" smtClean="0"/>
              <a:t>Test</a:t>
            </a:r>
            <a:r>
              <a:rPr lang="en-US" baseline="0" dirty="0" smtClean="0"/>
              <a:t> – Should be able to colored triangles.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polygonArea.pde (with color)</a:t>
            </a:r>
            <a:r>
              <a:rPr lang="en-US" baseline="0" dirty="0" smtClean="0"/>
              <a:t> (show the example).</a:t>
            </a:r>
            <a:endParaRPr lang="en-US" dirty="0" smtClean="0"/>
          </a:p>
          <a:p>
            <a:r>
              <a:rPr lang="en-US" dirty="0" smtClean="0"/>
              <a:t>The area of a regular polygon,</a:t>
            </a:r>
            <a:r>
              <a:rPr lang="en-US" baseline="0" dirty="0" smtClean="0"/>
              <a:t> given the </a:t>
            </a:r>
            <a:r>
              <a:rPr lang="en-US" baseline="0" dirty="0" err="1" smtClean="0"/>
              <a:t>circumradius</a:t>
            </a:r>
            <a:r>
              <a:rPr lang="en-US" baseline="0" dirty="0" smtClean="0"/>
              <a:t> r is: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= (n x r^2 x sin(TWO_PI radians/n)) / 2</a:t>
            </a:r>
          </a:p>
          <a:p>
            <a:endParaRPr lang="en-US" baseline="0" dirty="0" smtClean="0"/>
          </a:p>
          <a:p>
            <a:r>
              <a:rPr lang="en-US" baseline="0" dirty="0" smtClean="0"/>
              <a:t>(see </a:t>
            </a:r>
            <a:r>
              <a:rPr lang="en-US" dirty="0" smtClean="0">
                <a:hlinkClick r:id="rId3"/>
              </a:rPr>
              <a:t>http://en.wikipedia.org/wiki/Regular_polygon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This code puts an</a:t>
            </a:r>
            <a:r>
              <a:rPr lang="en-US" baseline="0" dirty="0" smtClean="0"/>
              <a:t> if inside of a for.</a:t>
            </a:r>
          </a:p>
          <a:p>
            <a:r>
              <a:rPr lang="en-US" baseline="0" dirty="0" smtClean="0"/>
              <a:t>See </a:t>
            </a:r>
            <a:r>
              <a:rPr lang="en-US" baseline="0" dirty="0" err="1" smtClean="0"/>
              <a:t>polygonArea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7103-E8A1-43A8-B1E8-56444E8B752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8385AB-BFE2-4AA6-A49F-882E000C88E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Unrestricted GOTO statements get out of control quickly.</a:t>
            </a:r>
          </a:p>
          <a:p>
            <a:r>
              <a:rPr lang="en-US" smtClean="0"/>
              <a:t>That’s why we stick with the standard control structures these days.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3F2FF-2D03-454A-A50A-67FB9D30602A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800" dirty="0" smtClean="0"/>
              <a:t>Let the compiler deal with the messy GOTO control structures.</a:t>
            </a:r>
          </a:p>
          <a:p>
            <a:endParaRPr lang="en-US" sz="800" dirty="0" smtClean="0"/>
          </a:p>
          <a:p>
            <a:r>
              <a:rPr lang="en-US" sz="800" dirty="0" smtClean="0"/>
              <a:t>The original code is in C++ and is created by saying g++ -S SimpleControl.cpp</a:t>
            </a:r>
          </a:p>
          <a:p>
            <a:r>
              <a:rPr lang="en-US" sz="800" dirty="0" smtClean="0"/>
              <a:t>The L7 is the non-existent statement in the if.  L5 and L4 are the end loop control statements, and L3 is beginning of the loop.</a:t>
            </a:r>
          </a:p>
          <a:p>
            <a:r>
              <a:rPr lang="en-US" sz="800" dirty="0" smtClean="0"/>
              <a:t>The key here is that the compiler can use </a:t>
            </a:r>
            <a:r>
              <a:rPr lang="en-US" sz="800" dirty="0" err="1" smtClean="0"/>
              <a:t>gotos</a:t>
            </a:r>
            <a:r>
              <a:rPr lang="en-US" sz="800" dirty="0" smtClean="0"/>
              <a:t> to implement the structured programming constructs in the high-level language.  Thus, you should never have to use </a:t>
            </a:r>
            <a:r>
              <a:rPr lang="en-US" sz="800" dirty="0" err="1" smtClean="0"/>
              <a:t>gotos</a:t>
            </a:r>
            <a:r>
              <a:rPr lang="en-US" sz="800" dirty="0" smtClean="0"/>
              <a:t>.</a:t>
            </a:r>
          </a:p>
          <a:p>
            <a:endParaRPr lang="en-US" sz="800" b="1" dirty="0" smtClean="0">
              <a:latin typeface="Courier New" pitchFamily="49" charset="0"/>
            </a:endParaRPr>
          </a:p>
          <a:p>
            <a:r>
              <a:rPr lang="en-US" sz="800" b="1" dirty="0" smtClean="0">
                <a:latin typeface="Courier New" pitchFamily="49" charset="0"/>
              </a:rPr>
              <a:t>	.file	"SimpleControl.cpp"</a:t>
            </a:r>
          </a:p>
          <a:p>
            <a:r>
              <a:rPr lang="en-US" sz="800" b="1" dirty="0" smtClean="0">
                <a:latin typeface="Courier New" pitchFamily="49" charset="0"/>
              </a:rPr>
              <a:t>gcc2_compiled.:</a:t>
            </a:r>
          </a:p>
          <a:p>
            <a:r>
              <a:rPr lang="en-US" sz="800" b="1" dirty="0" smtClean="0">
                <a:latin typeface="Courier New" pitchFamily="49" charset="0"/>
              </a:rPr>
              <a:t>___</a:t>
            </a:r>
            <a:r>
              <a:rPr lang="en-US" sz="800" b="1" dirty="0" err="1" smtClean="0">
                <a:latin typeface="Courier New" pitchFamily="49" charset="0"/>
              </a:rPr>
              <a:t>gnu_compiled_cplusplus</a:t>
            </a:r>
            <a:r>
              <a:rPr lang="en-US" sz="800" b="1" dirty="0" smtClean="0">
                <a:latin typeface="Courier New" pitchFamily="49" charset="0"/>
              </a:rPr>
              <a:t>:</a:t>
            </a:r>
          </a:p>
          <a:p>
            <a:r>
              <a:rPr lang="en-US" sz="800" b="1" dirty="0" smtClean="0">
                <a:latin typeface="Courier New" pitchFamily="49" charset="0"/>
              </a:rPr>
              <a:t>	.def	___main;	.</a:t>
            </a:r>
            <a:r>
              <a:rPr lang="en-US" sz="800" b="1" dirty="0" err="1" smtClean="0">
                <a:latin typeface="Courier New" pitchFamily="49" charset="0"/>
              </a:rPr>
              <a:t>scl</a:t>
            </a:r>
            <a:r>
              <a:rPr lang="en-US" sz="800" b="1" dirty="0" smtClean="0">
                <a:latin typeface="Courier New" pitchFamily="49" charset="0"/>
              </a:rPr>
              <a:t>	2;	.type	32;	.</a:t>
            </a:r>
            <a:r>
              <a:rPr lang="en-US" sz="800" b="1" dirty="0" err="1" smtClean="0">
                <a:latin typeface="Courier New" pitchFamily="49" charset="0"/>
              </a:rPr>
              <a:t>endef</a:t>
            </a:r>
            <a:endParaRPr lang="en-US" sz="800" b="1" dirty="0" smtClean="0">
              <a:latin typeface="Courier New" pitchFamily="49" charset="0"/>
            </a:endParaRPr>
          </a:p>
          <a:p>
            <a:r>
              <a:rPr lang="en-US" sz="800" b="1" dirty="0" smtClean="0">
                <a:latin typeface="Courier New" pitchFamily="49" charset="0"/>
              </a:rPr>
              <a:t>.text</a:t>
            </a:r>
          </a:p>
          <a:p>
            <a:r>
              <a:rPr lang="en-US" sz="800" b="1" dirty="0" smtClean="0">
                <a:latin typeface="Courier New" pitchFamily="49" charset="0"/>
              </a:rPr>
              <a:t>	.align 4</a:t>
            </a:r>
          </a:p>
          <a:p>
            <a:r>
              <a:rPr lang="en-US" sz="800" b="1" dirty="0" smtClean="0">
                <a:latin typeface="Courier New" pitchFamily="49" charset="0"/>
              </a:rPr>
              <a:t>.</a:t>
            </a:r>
            <a:r>
              <a:rPr lang="en-US" sz="800" b="1" dirty="0" err="1" smtClean="0">
                <a:latin typeface="Courier New" pitchFamily="49" charset="0"/>
              </a:rPr>
              <a:t>globl</a:t>
            </a:r>
            <a:r>
              <a:rPr lang="en-US" sz="800" b="1" dirty="0" smtClean="0">
                <a:latin typeface="Courier New" pitchFamily="49" charset="0"/>
              </a:rPr>
              <a:t> _main</a:t>
            </a:r>
          </a:p>
          <a:p>
            <a:r>
              <a:rPr lang="en-US" sz="800" b="1" dirty="0" smtClean="0">
                <a:latin typeface="Courier New" pitchFamily="49" charset="0"/>
              </a:rPr>
              <a:t>	.def	_main;	.</a:t>
            </a:r>
            <a:r>
              <a:rPr lang="en-US" sz="800" b="1" dirty="0" err="1" smtClean="0">
                <a:latin typeface="Courier New" pitchFamily="49" charset="0"/>
              </a:rPr>
              <a:t>scl</a:t>
            </a:r>
            <a:r>
              <a:rPr lang="en-US" sz="800" b="1" dirty="0" smtClean="0">
                <a:latin typeface="Courier New" pitchFamily="49" charset="0"/>
              </a:rPr>
              <a:t>	2;	.type	32;	.</a:t>
            </a:r>
            <a:r>
              <a:rPr lang="en-US" sz="800" b="1" dirty="0" err="1" smtClean="0">
                <a:latin typeface="Courier New" pitchFamily="49" charset="0"/>
              </a:rPr>
              <a:t>endef</a:t>
            </a:r>
            <a:endParaRPr lang="en-US" sz="800" b="1" dirty="0" smtClean="0">
              <a:latin typeface="Courier New" pitchFamily="49" charset="0"/>
            </a:endParaRPr>
          </a:p>
          <a:p>
            <a:r>
              <a:rPr lang="en-US" sz="800" b="1" dirty="0" smtClean="0">
                <a:latin typeface="Courier New" pitchFamily="49" charset="0"/>
              </a:rPr>
              <a:t>_main:</a:t>
            </a:r>
          </a:p>
          <a:p>
            <a:r>
              <a:rPr lang="en-US" sz="800" b="1" dirty="0" smtClean="0">
                <a:latin typeface="Courier New" pitchFamily="49" charset="0"/>
              </a:rPr>
              <a:t>	</a:t>
            </a:r>
            <a:r>
              <a:rPr lang="en-US" sz="800" b="1" dirty="0" err="1" smtClean="0">
                <a:latin typeface="Courier New" pitchFamily="49" charset="0"/>
              </a:rPr>
              <a:t>pushl</a:t>
            </a:r>
            <a:r>
              <a:rPr lang="en-US" sz="800" b="1" dirty="0" smtClean="0">
                <a:latin typeface="Courier New" pitchFamily="49" charset="0"/>
              </a:rPr>
              <a:t> %</a:t>
            </a:r>
            <a:r>
              <a:rPr lang="en-US" sz="800" b="1" dirty="0" err="1" smtClean="0">
                <a:latin typeface="Courier New" pitchFamily="49" charset="0"/>
              </a:rPr>
              <a:t>ebp</a:t>
            </a:r>
            <a:endParaRPr lang="en-US" sz="800" b="1" dirty="0" smtClean="0">
              <a:latin typeface="Courier New" pitchFamily="49" charset="0"/>
            </a:endParaRPr>
          </a:p>
          <a:p>
            <a:r>
              <a:rPr lang="en-US" sz="800" b="1" dirty="0" smtClean="0">
                <a:latin typeface="Courier New" pitchFamily="49" charset="0"/>
              </a:rPr>
              <a:t>	</a:t>
            </a:r>
            <a:r>
              <a:rPr lang="en-US" sz="800" b="1" dirty="0" err="1" smtClean="0">
                <a:latin typeface="Courier New" pitchFamily="49" charset="0"/>
              </a:rPr>
              <a:t>movl</a:t>
            </a:r>
            <a:r>
              <a:rPr lang="en-US" sz="800" b="1" dirty="0" smtClean="0">
                <a:latin typeface="Courier New" pitchFamily="49" charset="0"/>
              </a:rPr>
              <a:t> %</a:t>
            </a:r>
            <a:r>
              <a:rPr lang="en-US" sz="800" b="1" dirty="0" err="1" smtClean="0">
                <a:latin typeface="Courier New" pitchFamily="49" charset="0"/>
              </a:rPr>
              <a:t>esp,%ebp</a:t>
            </a:r>
            <a:endParaRPr lang="en-US" sz="800" b="1" dirty="0" smtClean="0">
              <a:latin typeface="Courier New" pitchFamily="49" charset="0"/>
            </a:endParaRPr>
          </a:p>
          <a:p>
            <a:r>
              <a:rPr lang="en-US" sz="800" b="1" dirty="0" smtClean="0">
                <a:latin typeface="Courier New" pitchFamily="49" charset="0"/>
              </a:rPr>
              <a:t>	</a:t>
            </a:r>
            <a:r>
              <a:rPr lang="en-US" sz="800" b="1" dirty="0" err="1" smtClean="0">
                <a:latin typeface="Courier New" pitchFamily="49" charset="0"/>
              </a:rPr>
              <a:t>subl</a:t>
            </a:r>
            <a:r>
              <a:rPr lang="en-US" sz="800" b="1" dirty="0" smtClean="0">
                <a:latin typeface="Courier New" pitchFamily="49" charset="0"/>
              </a:rPr>
              <a:t> $24,%esp</a:t>
            </a:r>
          </a:p>
          <a:p>
            <a:r>
              <a:rPr lang="en-US" sz="800" b="1" dirty="0" smtClean="0">
                <a:latin typeface="Courier New" pitchFamily="49" charset="0"/>
              </a:rPr>
              <a:t>	call ___main</a:t>
            </a:r>
          </a:p>
          <a:p>
            <a:r>
              <a:rPr lang="en-US" sz="800" b="1" dirty="0" smtClean="0">
                <a:latin typeface="Courier New" pitchFamily="49" charset="0"/>
              </a:rPr>
              <a:t>	</a:t>
            </a:r>
            <a:r>
              <a:rPr lang="en-US" sz="800" b="1" dirty="0" err="1" smtClean="0">
                <a:latin typeface="Courier New" pitchFamily="49" charset="0"/>
              </a:rPr>
              <a:t>movl</a:t>
            </a:r>
            <a:r>
              <a:rPr lang="en-US" sz="800" b="1" dirty="0" smtClean="0">
                <a:latin typeface="Courier New" pitchFamily="49" charset="0"/>
              </a:rPr>
              <a:t> $0,-4(%</a:t>
            </a:r>
            <a:r>
              <a:rPr lang="en-US" sz="800" b="1" dirty="0" err="1" smtClean="0">
                <a:latin typeface="Courier New" pitchFamily="49" charset="0"/>
              </a:rPr>
              <a:t>ebp</a:t>
            </a:r>
            <a:r>
              <a:rPr lang="en-US" sz="800" b="1" dirty="0" smtClean="0">
                <a:latin typeface="Courier New" pitchFamily="49" charset="0"/>
              </a:rPr>
              <a:t>)</a:t>
            </a:r>
          </a:p>
          <a:p>
            <a:r>
              <a:rPr lang="en-US" sz="800" b="1" dirty="0" smtClean="0">
                <a:latin typeface="Courier New" pitchFamily="49" charset="0"/>
              </a:rPr>
              <a:t>	.align 4</a:t>
            </a:r>
          </a:p>
          <a:p>
            <a:r>
              <a:rPr lang="en-US" sz="800" b="1" dirty="0" smtClean="0"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310D5-1E26-4FA0-816E-EB4AC16A105C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D4C4B-C250-42A1-BE1D-AB80C3A0AEF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We’ve designed sequential algorithms already in this course.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D4C4B-C250-42A1-BE1D-AB80C3A0AEF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We’ve implemented sequential execution already in this course.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D4C4B-C250-42A1-BE1D-AB80C3A0AEF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simpleEllipse</a:t>
            </a:r>
            <a:r>
              <a:rPr lang="en-US" baseline="0" dirty="0" smtClean="0"/>
              <a:t> (with color stuff removed)</a:t>
            </a:r>
            <a:r>
              <a:rPr lang="en-US" baseline="0" dirty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7103-E8A1-43A8-B1E8-56444E8B75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47079E-19D0-44A1-85AD-220B65B0853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Don’t put a semi-colon after the if</a:t>
            </a:r>
            <a:r>
              <a:rPr lang="en-US" baseline="0" dirty="0" smtClean="0"/>
              <a:t> condition.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9E4DD9-A2E4-467D-8F17-6236A8491A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0C18AE-201B-47EB-A501-0F800DB1A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F478BB-943A-47D6-98C5-2780FEF02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3B0671-EDD1-4604-BE6C-9632C7559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08D256-697A-4B6F-A203-6854F0DF6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D0CFB8-AE37-49F0-BACC-C54310796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FA2C9A-4148-42D0-B5EE-45753C2AC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BE369A-A742-49D3-B6B5-EEA0E80F4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F12F14-E017-4EB6-9212-C05C5DEE7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0F4F78-3630-45F7-8CF2-C906D6825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C8C864"/>
              </a:gs>
              <a:gs pos="100000">
                <a:srgbClr val="C8C864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879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7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900" dirty="0">
                <a:latin typeface="Arial Unicode MS" pitchFamily="34" charset="-128"/>
              </a:rPr>
              <a:t>© </a:t>
            </a:r>
            <a:r>
              <a:rPr lang="en-US" sz="900" dirty="0" smtClean="0">
                <a:latin typeface="Arial Unicode MS" pitchFamily="34" charset="-128"/>
              </a:rPr>
              <a:t>Calvin</a:t>
            </a:r>
            <a:r>
              <a:rPr lang="en-US" sz="900" baseline="0" dirty="0" smtClean="0">
                <a:latin typeface="Arial Unicode MS" pitchFamily="34" charset="-128"/>
              </a:rPr>
              <a:t> College</a:t>
            </a:r>
            <a:r>
              <a:rPr lang="en-US" sz="900" dirty="0" smtClean="0">
                <a:latin typeface="Arial Unicode MS" pitchFamily="34" charset="-128"/>
              </a:rPr>
              <a:t>, 2009</a:t>
            </a:r>
            <a:endParaRPr lang="en-US" sz="900" dirty="0">
              <a:latin typeface="Arial Unicode MS" pitchFamily="34" charset="-128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Arial Unicode MS" pitchFamily="34" charset="-128"/>
              </a:defRPr>
            </a:lvl1pPr>
          </a:lstStyle>
          <a:p>
            <a:fld id="{D44B6B40-2A27-4D7A-A5B0-FB7E522CEB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pitchFamily="18" charset="0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courses.cs.vt.edu/~cs1104/Introduction/Dijkstra.goto.html%23WIRTH66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en.wikipedia.org/wiki/Usa_flag%23Design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12EDB-F985-401C-9E26-921D96604BF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62000" y="1524000"/>
            <a:ext cx="76962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latin typeface="Arial Unicode MS" pitchFamily="34" charset="-128"/>
              </a:rPr>
              <a:t>For a number of years I have been familiar with the observation that the quality of programmers is a decreasing function of the density of go to statements in the programs they produce. More recently I discovered why the use of the go to statement has such disastrous effects, and I became convinced that the go to statement should be abolished from all "higher level" programming languages … </a:t>
            </a:r>
          </a:p>
          <a:p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       </a:t>
            </a:r>
            <a:r>
              <a:rPr lang="en-US" sz="1600" dirty="0">
                <a:latin typeface="Arial Unicode MS" pitchFamily="34" charset="-128"/>
              </a:rPr>
              <a:t>- </a:t>
            </a:r>
            <a:r>
              <a:rPr lang="en-US" sz="1600" dirty="0" err="1">
                <a:latin typeface="Arial Unicode MS" pitchFamily="34" charset="-128"/>
              </a:rPr>
              <a:t>Edsger</a:t>
            </a:r>
            <a:r>
              <a:rPr lang="en-US" sz="1600" dirty="0">
                <a:latin typeface="Arial Unicode MS" pitchFamily="34" charset="-128"/>
              </a:rPr>
              <a:t> W. </a:t>
            </a:r>
            <a:r>
              <a:rPr lang="en-US" sz="1600" dirty="0" err="1">
                <a:latin typeface="Arial Unicode MS" pitchFamily="34" charset="-128"/>
              </a:rPr>
              <a:t>Dijkstra</a:t>
            </a:r>
            <a:r>
              <a:rPr lang="en-US" sz="1600" dirty="0">
                <a:latin typeface="Arial Unicode MS" pitchFamily="34" charset="-128"/>
              </a:rPr>
              <a:t>, </a:t>
            </a:r>
            <a:r>
              <a:rPr lang="en-US" sz="1600" dirty="0">
                <a:latin typeface="Arial Unicode MS" pitchFamily="34" charset="-128"/>
                <a:hlinkClick r:id="rId3"/>
              </a:rPr>
              <a:t>“Go To Statement Considered Harmful”</a:t>
            </a:r>
            <a:r>
              <a:rPr lang="en-US" sz="1600" dirty="0">
                <a:latin typeface="Arial Unicode MS" pitchFamily="34" charset="-128"/>
              </a:rPr>
              <a:t>, CACM, 1968</a:t>
            </a:r>
          </a:p>
          <a:p>
            <a:endParaRPr lang="en-US" sz="1600" dirty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1258-0A67-4CE7-9B55-CDB5E25CAEA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160" tIns="46080" rIns="92160" bIns="4608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Selection: The Simple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if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5613" cy="1598613"/>
          </a:xfrm>
        </p:spPr>
        <p:txBody>
          <a:bodyPr lIns="92160" tIns="46080" rIns="92160" bIns="46080"/>
          <a:lstStyle/>
          <a:p>
            <a:pPr marL="341313" indent="-341313" defTabSz="457200" eaLnBrk="1" hangingPunct="1">
              <a:spcBef>
                <a:spcPts val="650"/>
              </a:spcBef>
              <a:buSzPct val="87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The </a:t>
            </a:r>
            <a:r>
              <a:rPr lang="en-GB" b="1" dirty="0" smtClean="0">
                <a:latin typeface="Courier New" pitchFamily="49" charset="0"/>
              </a:rPr>
              <a:t>if</a:t>
            </a:r>
            <a:r>
              <a:rPr lang="en-GB" dirty="0" smtClean="0"/>
              <a:t> statement has different forms.</a:t>
            </a:r>
          </a:p>
          <a:p>
            <a:pPr marL="341313" indent="-341313" defTabSz="457200" eaLnBrk="1" hangingPunct="1">
              <a:spcBef>
                <a:spcPts val="650"/>
              </a:spcBef>
              <a:buSzPct val="87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The first form is called the </a:t>
            </a:r>
            <a:r>
              <a:rPr lang="en-GB" i="1" dirty="0" smtClean="0"/>
              <a:t>simple if</a:t>
            </a:r>
            <a:r>
              <a:rPr lang="en-GB" dirty="0" smtClean="0"/>
              <a:t>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3581400"/>
            <a:ext cx="2436813" cy="760413"/>
            <a:chOff x="432" y="2448"/>
            <a:chExt cx="1535" cy="479"/>
          </a:xfrm>
        </p:grpSpPr>
        <p:sp>
          <p:nvSpPr>
            <p:cNvPr id="29715" name="AutoShape 5"/>
            <p:cNvSpPr>
              <a:spLocks noChangeArrowheads="1"/>
            </p:cNvSpPr>
            <p:nvPr/>
          </p:nvSpPr>
          <p:spPr bwMode="auto">
            <a:xfrm>
              <a:off x="432" y="2448"/>
              <a:ext cx="1535" cy="479"/>
            </a:xfrm>
            <a:prstGeom prst="roundRect">
              <a:avLst>
                <a:gd name="adj" fmla="val 20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Text Box 6"/>
            <p:cNvSpPr txBox="1">
              <a:spLocks noChangeArrowheads="1"/>
            </p:cNvSpPr>
            <p:nvPr/>
          </p:nvSpPr>
          <p:spPr bwMode="auto">
            <a:xfrm>
              <a:off x="432" y="2448"/>
              <a:ext cx="153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160" tIns="46080" rIns="92160" bIns="46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ourier New" pitchFamily="49" charset="0"/>
                </a:rPr>
                <a:t>  if </a:t>
              </a:r>
              <a:r>
                <a:rPr lang="en-GB" b="1" dirty="0" smtClean="0">
                  <a:latin typeface="Courier New" pitchFamily="49" charset="0"/>
                </a:rPr>
                <a:t>(</a:t>
              </a:r>
              <a:r>
                <a:rPr lang="en-GB" b="1" i="1" u="sng" dirty="0">
                  <a:latin typeface="Courier New" pitchFamily="49" charset="0"/>
                </a:rPr>
                <a:t>c</a:t>
              </a:r>
              <a:r>
                <a:rPr lang="en-GB" b="1" i="1" u="sng" dirty="0" smtClean="0">
                  <a:latin typeface="Courier New" pitchFamily="49" charset="0"/>
                </a:rPr>
                <a:t>ondition</a:t>
              </a:r>
              <a:r>
                <a:rPr lang="en-GB" b="1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latin typeface="Courier New" pitchFamily="49" charset="0"/>
                </a:rPr>
                <a:t>    </a:t>
              </a:r>
              <a:r>
                <a:rPr lang="en-GB" b="1" i="1" u="sng" dirty="0">
                  <a:latin typeface="Courier New" pitchFamily="49" charset="0"/>
                </a:rPr>
                <a:t>s</a:t>
              </a:r>
              <a:r>
                <a:rPr lang="en-GB" b="1" i="1" u="sng" dirty="0" smtClean="0">
                  <a:latin typeface="Courier New" pitchFamily="49" charset="0"/>
                </a:rPr>
                <a:t>tatement</a:t>
              </a:r>
              <a:endParaRPr lang="en-GB" b="1" i="1" u="sng" dirty="0">
                <a:latin typeface="Courier New" pitchFamily="49" charset="0"/>
              </a:endParaRPr>
            </a:p>
          </p:txBody>
        </p:sp>
      </p:grpSp>
      <p:sp>
        <p:nvSpPr>
          <p:cNvPr id="29702" name="AutoShape 7"/>
          <p:cNvSpPr>
            <a:spLocks noChangeArrowheads="1"/>
          </p:cNvSpPr>
          <p:nvPr/>
        </p:nvSpPr>
        <p:spPr bwMode="auto">
          <a:xfrm>
            <a:off x="454025" y="5486400"/>
            <a:ext cx="8688388" cy="989013"/>
          </a:xfrm>
          <a:prstGeom prst="roundRect">
            <a:avLst>
              <a:gd name="adj" fmla="val 15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923925" y="4924425"/>
            <a:ext cx="3068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>
              <a:buSzPct val="12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>
              <a:latin typeface="Times New Roman" pitchFamily="18" charset="0"/>
            </a:endParaRPr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7110413" y="3048000"/>
            <a:ext cx="0" cy="3048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Freeform 10"/>
          <p:cNvSpPr>
            <a:spLocks noChangeArrowheads="1"/>
          </p:cNvSpPr>
          <p:nvPr/>
        </p:nvSpPr>
        <p:spPr bwMode="auto">
          <a:xfrm>
            <a:off x="6346825" y="3352800"/>
            <a:ext cx="1522413" cy="608013"/>
          </a:xfrm>
          <a:custGeom>
            <a:avLst/>
            <a:gdLst>
              <a:gd name="T0" fmla="*/ 2147483647 w 4235"/>
              <a:gd name="T1" fmla="*/ 0 h 1695"/>
              <a:gd name="T2" fmla="*/ 2147483647 w 4235"/>
              <a:gd name="T3" fmla="*/ 2147483647 h 1695"/>
              <a:gd name="T4" fmla="*/ 2147483647 w 4235"/>
              <a:gd name="T5" fmla="*/ 2147483647 h 1695"/>
              <a:gd name="T6" fmla="*/ 0 w 4235"/>
              <a:gd name="T7" fmla="*/ 2147483647 h 1695"/>
              <a:gd name="T8" fmla="*/ 2147483647 w 4235"/>
              <a:gd name="T9" fmla="*/ 0 h 16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5"/>
              <a:gd name="T16" fmla="*/ 0 h 1695"/>
              <a:gd name="T17" fmla="*/ 4235 w 4235"/>
              <a:gd name="T18" fmla="*/ 1695 h 16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5" h="1695">
                <a:moveTo>
                  <a:pt x="2117" y="0"/>
                </a:moveTo>
                <a:lnTo>
                  <a:pt x="4234" y="847"/>
                </a:lnTo>
                <a:lnTo>
                  <a:pt x="2117" y="1694"/>
                </a:lnTo>
                <a:lnTo>
                  <a:pt x="0" y="847"/>
                </a:lnTo>
                <a:lnTo>
                  <a:pt x="2117" y="0"/>
                </a:ln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6530975" y="3463640"/>
            <a:ext cx="1109899" cy="37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>
            <a:spAutoFit/>
          </a:bodyPr>
          <a:lstStyle/>
          <a:p>
            <a:pPr algn="ctr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Tahoma" pitchFamily="34" charset="0"/>
              </a:rPr>
              <a:t>c</a:t>
            </a:r>
            <a:r>
              <a:rPr lang="en-GB" i="1" dirty="0" smtClean="0">
                <a:latin typeface="Tahoma" pitchFamily="34" charset="0"/>
              </a:rPr>
              <a:t>ondition</a:t>
            </a:r>
            <a:endParaRPr lang="en-GB" i="1" dirty="0">
              <a:latin typeface="Tahoma" pitchFamily="34" charset="0"/>
            </a:endParaRPr>
          </a:p>
        </p:txBody>
      </p:sp>
      <p:sp>
        <p:nvSpPr>
          <p:cNvPr id="29707" name="AutoShape 12"/>
          <p:cNvSpPr>
            <a:spLocks noChangeArrowheads="1"/>
          </p:cNvSpPr>
          <p:nvPr/>
        </p:nvSpPr>
        <p:spPr bwMode="auto">
          <a:xfrm>
            <a:off x="4900613" y="3962400"/>
            <a:ext cx="1293812" cy="608013"/>
          </a:xfrm>
          <a:prstGeom prst="roundRect">
            <a:avLst>
              <a:gd name="adj" fmla="val 25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4932363" y="4045530"/>
            <a:ext cx="1207233" cy="37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>
            <a:spAutoFit/>
          </a:bodyPr>
          <a:lstStyle/>
          <a:p>
            <a:pPr algn="ctr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Tahoma" pitchFamily="34" charset="0"/>
              </a:rPr>
              <a:t>s</a:t>
            </a:r>
            <a:r>
              <a:rPr lang="en-GB" i="1" dirty="0" smtClean="0">
                <a:latin typeface="Tahoma" pitchFamily="34" charset="0"/>
              </a:rPr>
              <a:t>tatement</a:t>
            </a:r>
            <a:endParaRPr lang="en-GB" i="1" dirty="0">
              <a:latin typeface="Tahoma" pitchFamily="34" charset="0"/>
            </a:endParaRP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6038850" y="32766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 anchorCtr="1">
            <a:spAutoFit/>
          </a:bodyPr>
          <a:lstStyle/>
          <a:p>
            <a:pPr>
              <a:spcBef>
                <a:spcPts val="463"/>
              </a:spcBef>
              <a:buSzPct val="9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ahoma" pitchFamily="34" charset="0"/>
              </a:rPr>
              <a:t>T</a:t>
            </a:r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7173913" y="39624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 anchorCtr="1">
            <a:spAutoFit/>
          </a:bodyPr>
          <a:lstStyle/>
          <a:p>
            <a:pPr>
              <a:spcBef>
                <a:spcPts val="463"/>
              </a:spcBef>
              <a:buSzPct val="9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ahoma" pitchFamily="34" charset="0"/>
              </a:rPr>
              <a:t>F</a:t>
            </a:r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7110413" y="3962400"/>
            <a:ext cx="0" cy="914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9712" name="AutoShape 17"/>
          <p:cNvCxnSpPr>
            <a:cxnSpLocks noChangeShapeType="1"/>
            <a:stCxn id="29707" idx="2"/>
            <a:endCxn id="29713" idx="1"/>
          </p:cNvCxnSpPr>
          <p:nvPr/>
        </p:nvCxnSpPr>
        <p:spPr bwMode="auto">
          <a:xfrm rot="16200000" flipH="1">
            <a:off x="5947173" y="4170759"/>
            <a:ext cx="763587" cy="1562894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lg"/>
          </a:ln>
        </p:spPr>
      </p:cxnSp>
      <p:sp>
        <p:nvSpPr>
          <p:cNvPr id="29713" name="Line 18"/>
          <p:cNvSpPr>
            <a:spLocks noChangeShapeType="1"/>
          </p:cNvSpPr>
          <p:nvPr/>
        </p:nvSpPr>
        <p:spPr bwMode="auto">
          <a:xfrm>
            <a:off x="7110413" y="4876800"/>
            <a:ext cx="0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29714" name="AutoShape 19"/>
          <p:cNvCxnSpPr>
            <a:cxnSpLocks noChangeShapeType="1"/>
            <a:endCxn id="29707" idx="0"/>
          </p:cNvCxnSpPr>
          <p:nvPr/>
        </p:nvCxnSpPr>
        <p:spPr bwMode="auto">
          <a:xfrm rot="10800000" flipV="1">
            <a:off x="5547519" y="3671454"/>
            <a:ext cx="825574" cy="290946"/>
          </a:xfrm>
          <a:prstGeom prst="bentConnector2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02889-87C9-4036-9994-E3CDC384CFF9}" type="slidenum">
              <a:rPr lang="en-US"/>
              <a:pPr/>
              <a:t>11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2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r>
              <a:rPr lang="en-US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</a:p>
          <a:p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495800"/>
            <a:ext cx="2057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2C9A-4148-42D0-B5EE-45753C2AC57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60" y="465540"/>
            <a:ext cx="9131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mouseClicked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if (dist(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mouseX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mouseY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ellipseX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ellipseY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  &lt;=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ellipseRadius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fillColor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= color(random(255), 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                  random(255), 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                  random(255));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 descr="mouseIc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5486400"/>
            <a:ext cx="114300" cy="17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15856-71B7-4F36-8886-17690CC4952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160" tIns="46080" rIns="92160" bIns="4608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Selection: The Two-Branch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if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3124200"/>
            <a:ext cx="2436813" cy="1373187"/>
            <a:chOff x="432" y="2112"/>
            <a:chExt cx="1535" cy="865"/>
          </a:xfrm>
        </p:grpSpPr>
        <p:sp>
          <p:nvSpPr>
            <p:cNvPr id="30746" name="AutoShape 5"/>
            <p:cNvSpPr>
              <a:spLocks noChangeArrowheads="1"/>
            </p:cNvSpPr>
            <p:nvPr/>
          </p:nvSpPr>
          <p:spPr bwMode="auto">
            <a:xfrm>
              <a:off x="432" y="2112"/>
              <a:ext cx="1535" cy="767"/>
            </a:xfrm>
            <a:prstGeom prst="roundRect">
              <a:avLst>
                <a:gd name="adj" fmla="val 13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Text Box 6"/>
            <p:cNvSpPr txBox="1">
              <a:spLocks noChangeArrowheads="1"/>
            </p:cNvSpPr>
            <p:nvPr/>
          </p:nvSpPr>
          <p:spPr bwMode="auto">
            <a:xfrm>
              <a:off x="432" y="2112"/>
              <a:ext cx="1535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160" tIns="46080" rIns="92160" bIns="46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ourier New" pitchFamily="49" charset="0"/>
                </a:rPr>
                <a:t>  if </a:t>
              </a:r>
              <a:r>
                <a:rPr lang="en-GB" b="1" dirty="0" smtClean="0">
                  <a:latin typeface="Courier New" pitchFamily="49" charset="0"/>
                </a:rPr>
                <a:t>(</a:t>
              </a:r>
              <a:r>
                <a:rPr lang="en-GB" b="1" i="1" u="sng" dirty="0">
                  <a:latin typeface="Courier New" pitchFamily="49" charset="0"/>
                </a:rPr>
                <a:t>c</a:t>
              </a:r>
              <a:r>
                <a:rPr lang="en-GB" b="1" i="1" u="sng" dirty="0" smtClean="0">
                  <a:latin typeface="Courier New" pitchFamily="49" charset="0"/>
                </a:rPr>
                <a:t>ondition</a:t>
              </a:r>
              <a:r>
                <a:rPr lang="en-GB" b="1" dirty="0" smtClean="0">
                  <a:latin typeface="Courier New" pitchFamily="49" charset="0"/>
                </a:rPr>
                <a:t>)</a:t>
              </a:r>
              <a:endParaRPr lang="en-GB" b="1" dirty="0">
                <a:latin typeface="Courier New" pitchFamily="49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latin typeface="Courier New" pitchFamily="49" charset="0"/>
                </a:rPr>
                <a:t>    </a:t>
              </a:r>
              <a:r>
                <a:rPr lang="en-GB" b="1" i="1" u="sng" dirty="0">
                  <a:latin typeface="Courier New" pitchFamily="49" charset="0"/>
                </a:rPr>
                <a:t>s</a:t>
              </a:r>
              <a:r>
                <a:rPr lang="en-GB" b="1" i="1" u="sng" dirty="0" smtClean="0">
                  <a:latin typeface="Courier New" pitchFamily="49" charset="0"/>
                </a:rPr>
                <a:t>tatement</a:t>
              </a:r>
              <a:r>
                <a:rPr lang="en-GB" b="1" i="1" baseline="-25000" dirty="0" smtClean="0">
                  <a:latin typeface="Courier New" pitchFamily="49" charset="0"/>
                </a:rPr>
                <a:t>1</a:t>
              </a:r>
              <a:endParaRPr lang="en-GB" b="1" i="1" baseline="-25000" dirty="0">
                <a:latin typeface="Courier New" pitchFamily="49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ourier New" pitchFamily="49" charset="0"/>
                </a:rPr>
                <a:t>  </a:t>
              </a:r>
              <a:r>
                <a:rPr lang="en-GB" b="1" dirty="0" smtClean="0">
                  <a:latin typeface="Courier New" pitchFamily="49" charset="0"/>
                </a:rPr>
                <a:t>else</a:t>
              </a:r>
              <a:endParaRPr lang="en-GB" b="1" dirty="0">
                <a:latin typeface="Courier New" pitchFamily="49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latin typeface="Courier New" pitchFamily="49" charset="0"/>
                </a:rPr>
                <a:t>    </a:t>
              </a:r>
              <a:r>
                <a:rPr lang="en-GB" b="1" i="1" u="sng" dirty="0" smtClean="0">
                  <a:latin typeface="Courier New" pitchFamily="49" charset="0"/>
                </a:rPr>
                <a:t>statement</a:t>
              </a:r>
              <a:r>
                <a:rPr lang="en-GB" b="1" i="1" baseline="-25000" dirty="0" smtClean="0">
                  <a:latin typeface="Courier New" pitchFamily="49" charset="0"/>
                </a:rPr>
                <a:t>2</a:t>
              </a:r>
              <a:endParaRPr lang="en-GB" b="1" i="1" baseline="-25000" dirty="0">
                <a:latin typeface="Courier New" pitchFamily="49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b="1" i="1" baseline="-25000" dirty="0">
                <a:latin typeface="Courier New" pitchFamily="49" charset="0"/>
              </a:endParaRPr>
            </a:p>
          </p:txBody>
        </p:sp>
      </p:grpSp>
      <p:sp>
        <p:nvSpPr>
          <p:cNvPr id="30725" name="AutoShape 7"/>
          <p:cNvSpPr>
            <a:spLocks noChangeArrowheads="1"/>
          </p:cNvSpPr>
          <p:nvPr/>
        </p:nvSpPr>
        <p:spPr bwMode="auto">
          <a:xfrm>
            <a:off x="454025" y="5105400"/>
            <a:ext cx="8688388" cy="1370013"/>
          </a:xfrm>
          <a:prstGeom prst="roundRect">
            <a:avLst>
              <a:gd name="adj" fmla="val 11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844550" y="5094288"/>
            <a:ext cx="794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>
              <a:buSzPct val="12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>
              <a:latin typeface="Times New Roman" pitchFamily="18" charset="0"/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227513" y="2971800"/>
            <a:ext cx="4522788" cy="2286000"/>
            <a:chOff x="2615" y="1824"/>
            <a:chExt cx="2849" cy="1440"/>
          </a:xfrm>
        </p:grpSpPr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4044" y="1824"/>
              <a:ext cx="0" cy="19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570" y="2016"/>
              <a:ext cx="946" cy="383"/>
              <a:chOff x="3510" y="1872"/>
              <a:chExt cx="946" cy="383"/>
            </a:xfrm>
          </p:grpSpPr>
          <p:sp>
            <p:nvSpPr>
              <p:cNvPr id="30744" name="Freeform 11"/>
              <p:cNvSpPr>
                <a:spLocks noChangeArrowheads="1"/>
              </p:cNvSpPr>
              <p:nvPr/>
            </p:nvSpPr>
            <p:spPr bwMode="auto">
              <a:xfrm>
                <a:off x="3510" y="1872"/>
                <a:ext cx="946" cy="383"/>
              </a:xfrm>
              <a:custGeom>
                <a:avLst/>
                <a:gdLst>
                  <a:gd name="T0" fmla="*/ 24 w 4176"/>
                  <a:gd name="T1" fmla="*/ 0 h 1695"/>
                  <a:gd name="T2" fmla="*/ 48 w 4176"/>
                  <a:gd name="T3" fmla="*/ 10 h 1695"/>
                  <a:gd name="T4" fmla="*/ 24 w 4176"/>
                  <a:gd name="T5" fmla="*/ 20 h 1695"/>
                  <a:gd name="T6" fmla="*/ 0 w 4176"/>
                  <a:gd name="T7" fmla="*/ 10 h 1695"/>
                  <a:gd name="T8" fmla="*/ 24 w 4176"/>
                  <a:gd name="T9" fmla="*/ 0 h 16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76"/>
                  <a:gd name="T16" fmla="*/ 0 h 1695"/>
                  <a:gd name="T17" fmla="*/ 4176 w 4176"/>
                  <a:gd name="T18" fmla="*/ 1695 h 16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76" h="1695">
                    <a:moveTo>
                      <a:pt x="2088" y="0"/>
                    </a:moveTo>
                    <a:lnTo>
                      <a:pt x="4175" y="847"/>
                    </a:lnTo>
                    <a:lnTo>
                      <a:pt x="2088" y="1694"/>
                    </a:lnTo>
                    <a:lnTo>
                      <a:pt x="0" y="847"/>
                    </a:lnTo>
                    <a:lnTo>
                      <a:pt x="2088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5" name="Text Box 12"/>
              <p:cNvSpPr txBox="1">
                <a:spLocks noChangeArrowheads="1"/>
              </p:cNvSpPr>
              <p:nvPr/>
            </p:nvSpPr>
            <p:spPr bwMode="auto">
              <a:xfrm>
                <a:off x="3627" y="1948"/>
                <a:ext cx="69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160" tIns="46080" rIns="92160" bIns="46080" anchor="ctr">
                <a:spAutoFit/>
              </a:bodyPr>
              <a:lstStyle/>
              <a:p>
                <a:pPr algn="ctr">
                  <a:spcBef>
                    <a:spcPts val="413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i="1" dirty="0">
                    <a:latin typeface="Tahoma" pitchFamily="34" charset="0"/>
                  </a:rPr>
                  <a:t>c</a:t>
                </a:r>
                <a:r>
                  <a:rPr lang="en-GB" i="1" dirty="0" smtClean="0">
                    <a:latin typeface="Tahoma" pitchFamily="34" charset="0"/>
                  </a:rPr>
                  <a:t>ondition</a:t>
                </a:r>
                <a:endParaRPr lang="en-GB" i="1" dirty="0">
                  <a:latin typeface="Tahoma" pitchFamily="34" charset="0"/>
                </a:endParaRP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615" y="2352"/>
              <a:ext cx="813" cy="383"/>
              <a:chOff x="2555" y="2208"/>
              <a:chExt cx="813" cy="383"/>
            </a:xfrm>
          </p:grpSpPr>
          <p:sp>
            <p:nvSpPr>
              <p:cNvPr id="30742" name="AutoShape 14"/>
              <p:cNvSpPr>
                <a:spLocks noChangeArrowheads="1"/>
              </p:cNvSpPr>
              <p:nvPr/>
            </p:nvSpPr>
            <p:spPr bwMode="auto">
              <a:xfrm>
                <a:off x="2564" y="2208"/>
                <a:ext cx="804" cy="383"/>
              </a:xfrm>
              <a:prstGeom prst="roundRect">
                <a:avLst>
                  <a:gd name="adj" fmla="val 259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3" name="Text Box 15"/>
              <p:cNvSpPr txBox="1">
                <a:spLocks noChangeArrowheads="1"/>
              </p:cNvSpPr>
              <p:nvPr/>
            </p:nvSpPr>
            <p:spPr bwMode="auto">
              <a:xfrm>
                <a:off x="2555" y="2284"/>
                <a:ext cx="81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160" tIns="46080" rIns="92160" bIns="46080" anchor="ctr">
                <a:spAutoFit/>
              </a:bodyPr>
              <a:lstStyle/>
              <a:p>
                <a:pPr algn="ctr">
                  <a:spcBef>
                    <a:spcPts val="413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i="1" dirty="0">
                    <a:latin typeface="Tahoma" pitchFamily="34" charset="0"/>
                  </a:rPr>
                  <a:t>s</a:t>
                </a:r>
                <a:r>
                  <a:rPr lang="en-GB" i="1" dirty="0" smtClean="0">
                    <a:latin typeface="Tahoma" pitchFamily="34" charset="0"/>
                  </a:rPr>
                  <a:t>tatement</a:t>
                </a:r>
                <a:r>
                  <a:rPr lang="en-GB" i="1" baseline="-25000" dirty="0" smtClean="0">
                    <a:latin typeface="Tahoma" pitchFamily="34" charset="0"/>
                  </a:rPr>
                  <a:t>1</a:t>
                </a:r>
                <a:endParaRPr lang="en-GB" i="1" baseline="-25000" dirty="0">
                  <a:latin typeface="Tahoma" pitchFamily="34" charset="0"/>
                </a:endParaRPr>
              </a:p>
            </p:txBody>
          </p:sp>
        </p:grpSp>
        <p:sp>
          <p:nvSpPr>
            <p:cNvPr id="30732" name="Text Box 16"/>
            <p:cNvSpPr txBox="1">
              <a:spLocks noChangeArrowheads="1"/>
            </p:cNvSpPr>
            <p:nvPr/>
          </p:nvSpPr>
          <p:spPr bwMode="auto">
            <a:xfrm>
              <a:off x="3379" y="1920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 anchorCtr="1">
              <a:spAutoFit/>
            </a:bodyPr>
            <a:lstStyle/>
            <a:p>
              <a:pPr>
                <a:spcBef>
                  <a:spcPts val="463"/>
                </a:spcBef>
                <a:buSzPct val="99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latin typeface="Tahoma" pitchFamily="34" charset="0"/>
                </a:rPr>
                <a:t>T</a:t>
              </a:r>
            </a:p>
          </p:txBody>
        </p:sp>
        <p:sp>
          <p:nvSpPr>
            <p:cNvPr id="30733" name="Text Box 17"/>
            <p:cNvSpPr txBox="1">
              <a:spLocks noChangeArrowheads="1"/>
            </p:cNvSpPr>
            <p:nvPr/>
          </p:nvSpPr>
          <p:spPr bwMode="auto">
            <a:xfrm>
              <a:off x="4563" y="1968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 anchorCtr="1">
              <a:spAutoFit/>
            </a:bodyPr>
            <a:lstStyle/>
            <a:p>
              <a:pPr>
                <a:spcBef>
                  <a:spcPts val="463"/>
                </a:spcBef>
                <a:buSzPct val="99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latin typeface="Tahoma" pitchFamily="34" charset="0"/>
                </a:rPr>
                <a:t>F</a:t>
              </a:r>
            </a:p>
          </p:txBody>
        </p:sp>
        <p:cxnSp>
          <p:nvCxnSpPr>
            <p:cNvPr id="30734" name="AutoShape 18"/>
            <p:cNvCxnSpPr>
              <a:cxnSpLocks noChangeShapeType="1"/>
            </p:cNvCxnSpPr>
            <p:nvPr/>
          </p:nvCxnSpPr>
          <p:spPr bwMode="auto">
            <a:xfrm>
              <a:off x="3024" y="2736"/>
              <a:ext cx="1018" cy="240"/>
            </a:xfrm>
            <a:prstGeom prst="bentConnector3">
              <a:avLst>
                <a:gd name="adj1" fmla="val -394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30735" name="Line 19"/>
            <p:cNvSpPr>
              <a:spLocks noChangeShapeType="1"/>
            </p:cNvSpPr>
            <p:nvPr/>
          </p:nvSpPr>
          <p:spPr bwMode="auto">
            <a:xfrm>
              <a:off x="4032" y="2976"/>
              <a:ext cx="0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0736" name="AutoShape 20"/>
            <p:cNvCxnSpPr>
              <a:cxnSpLocks noChangeShapeType="1"/>
            </p:cNvCxnSpPr>
            <p:nvPr/>
          </p:nvCxnSpPr>
          <p:spPr bwMode="auto">
            <a:xfrm flipH="1">
              <a:off x="3026" y="2208"/>
              <a:ext cx="544" cy="144"/>
            </a:xfrm>
            <a:prstGeom prst="bentConnector3">
              <a:avLst>
                <a:gd name="adj1" fmla="val 99079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lg" len="lg"/>
            </a:ln>
          </p:spPr>
        </p:cxn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4651" y="2352"/>
              <a:ext cx="813" cy="383"/>
              <a:chOff x="4591" y="2208"/>
              <a:chExt cx="813" cy="383"/>
            </a:xfrm>
          </p:grpSpPr>
          <p:sp>
            <p:nvSpPr>
              <p:cNvPr id="30740" name="AutoShape 22"/>
              <p:cNvSpPr>
                <a:spLocks noChangeArrowheads="1"/>
              </p:cNvSpPr>
              <p:nvPr/>
            </p:nvSpPr>
            <p:spPr bwMode="auto">
              <a:xfrm>
                <a:off x="4599" y="2208"/>
                <a:ext cx="804" cy="383"/>
              </a:xfrm>
              <a:prstGeom prst="roundRect">
                <a:avLst>
                  <a:gd name="adj" fmla="val 259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1" name="Text Box 23"/>
              <p:cNvSpPr txBox="1">
                <a:spLocks noChangeArrowheads="1"/>
              </p:cNvSpPr>
              <p:nvPr/>
            </p:nvSpPr>
            <p:spPr bwMode="auto">
              <a:xfrm>
                <a:off x="4591" y="2284"/>
                <a:ext cx="81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160" tIns="46080" rIns="92160" bIns="46080" anchor="ctr">
                <a:spAutoFit/>
              </a:bodyPr>
              <a:lstStyle/>
              <a:p>
                <a:pPr algn="ctr">
                  <a:spcBef>
                    <a:spcPts val="413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i="1" dirty="0">
                    <a:latin typeface="Tahoma" pitchFamily="34" charset="0"/>
                  </a:rPr>
                  <a:t>s</a:t>
                </a:r>
                <a:r>
                  <a:rPr lang="en-GB" i="1" dirty="0" smtClean="0">
                    <a:latin typeface="Tahoma" pitchFamily="34" charset="0"/>
                  </a:rPr>
                  <a:t>tatement</a:t>
                </a:r>
                <a:r>
                  <a:rPr lang="en-GB" i="1" baseline="-25000" dirty="0" smtClean="0">
                    <a:latin typeface="Tahoma" pitchFamily="34" charset="0"/>
                  </a:rPr>
                  <a:t>2</a:t>
                </a:r>
                <a:endParaRPr lang="en-GB" i="1" baseline="-25000" dirty="0">
                  <a:latin typeface="Tahoma" pitchFamily="34" charset="0"/>
                </a:endParaRPr>
              </a:p>
            </p:txBody>
          </p:sp>
        </p:grpSp>
        <p:cxnSp>
          <p:nvCxnSpPr>
            <p:cNvPr id="30738" name="AutoShape 24"/>
            <p:cNvCxnSpPr>
              <a:cxnSpLocks noChangeShapeType="1"/>
            </p:cNvCxnSpPr>
            <p:nvPr/>
          </p:nvCxnSpPr>
          <p:spPr bwMode="auto">
            <a:xfrm>
              <a:off x="4517" y="2208"/>
              <a:ext cx="545" cy="144"/>
            </a:xfrm>
            <a:prstGeom prst="bentConnector3">
              <a:avLst>
                <a:gd name="adj1" fmla="val 100917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lg" len="lg"/>
            </a:ln>
          </p:spPr>
        </p:cxnSp>
        <p:cxnSp>
          <p:nvCxnSpPr>
            <p:cNvPr id="30739" name="AutoShape 25"/>
            <p:cNvCxnSpPr>
              <a:cxnSpLocks noChangeShapeType="1"/>
            </p:cNvCxnSpPr>
            <p:nvPr/>
          </p:nvCxnSpPr>
          <p:spPr bwMode="auto">
            <a:xfrm flipH="1">
              <a:off x="4032" y="2736"/>
              <a:ext cx="1018" cy="240"/>
            </a:xfrm>
            <a:prstGeom prst="bentConnector3">
              <a:avLst>
                <a:gd name="adj1" fmla="val 97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</p:cxnSp>
      </p:grpSp>
      <p:sp>
        <p:nvSpPr>
          <p:cNvPr id="30728" name="Rectangle 26"/>
          <p:cNvSpPr>
            <a:spLocks noChangeArrowheads="1"/>
          </p:cNvSpPr>
          <p:nvPr/>
        </p:nvSpPr>
        <p:spPr bwMode="auto">
          <a:xfrm>
            <a:off x="228600" y="1600200"/>
            <a:ext cx="84582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/>
          <a:lstStyle/>
          <a:p>
            <a:pPr marL="341313" indent="-341313" defTabSz="4572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itchFamily="34" charset="0"/>
              <a:buChar char=" 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 smtClean="0"/>
              <a:t>The </a:t>
            </a:r>
            <a:r>
              <a:rPr lang="en-GB" sz="3200" dirty="0"/>
              <a:t>second form </a:t>
            </a:r>
            <a:r>
              <a:rPr lang="en-GB" sz="3200" dirty="0" smtClean="0"/>
              <a:t>of 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3200" dirty="0" smtClean="0"/>
              <a:t> statement includes </a:t>
            </a:r>
            <a:r>
              <a:rPr lang="en-GB" sz="3200" dirty="0"/>
              <a:t>an </a:t>
            </a:r>
            <a:r>
              <a:rPr lang="en-GB" sz="3200" b="1" dirty="0">
                <a:latin typeface="Courier New" pitchFamily="49" charset="0"/>
              </a:rPr>
              <a:t>else</a:t>
            </a:r>
            <a:r>
              <a:rPr lang="en-GB" sz="3200" dirty="0"/>
              <a:t> clause and a second statement: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02889-87C9-4036-9994-E3CDC384CFF9}" type="slidenum">
              <a:rPr lang="en-US"/>
              <a:pPr/>
              <a:t>14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3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r>
              <a:rPr lang="en-US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</a:p>
          <a:p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4650" y="4343400"/>
            <a:ext cx="219075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2C9A-4148-42D0-B5EE-45753C2AC57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60" y="465540"/>
            <a:ext cx="9131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mouseClicked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if (dist(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mouseX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mouseY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ellipseX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ellipseY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&lt;=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ellipseRadius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fillColor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color(random(255), 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             random(255), 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             random(255));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}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else {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backgroundColor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= color(random(255), 					  random(255), 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                       random(255));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 descr="mouseIc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4800600"/>
            <a:ext cx="114300" cy="17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56D0-143C-42EF-92BA-7E4A75BAD35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160" tIns="46080" rIns="92160" bIns="4608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Selection: The Multi-branch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if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68450"/>
            <a:ext cx="8228013" cy="641350"/>
          </a:xfrm>
        </p:spPr>
        <p:txBody>
          <a:bodyPr lIns="92160" tIns="46080" rIns="92160" bIns="46080"/>
          <a:lstStyle/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The final form nests the </a:t>
            </a:r>
            <a:r>
              <a:rPr lang="en-GB" b="1" dirty="0" smtClean="0">
                <a:latin typeface="Courier New" pitchFamily="49" charset="0"/>
              </a:rPr>
              <a:t>if</a:t>
            </a:r>
            <a:r>
              <a:rPr lang="en-GB" dirty="0" smtClean="0"/>
              <a:t> statements: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2743200"/>
            <a:ext cx="3275013" cy="3140075"/>
            <a:chOff x="396" y="1536"/>
            <a:chExt cx="2063" cy="1978"/>
          </a:xfrm>
        </p:grpSpPr>
        <p:sp>
          <p:nvSpPr>
            <p:cNvPr id="31791" name="AutoShape 5"/>
            <p:cNvSpPr>
              <a:spLocks noChangeArrowheads="1"/>
            </p:cNvSpPr>
            <p:nvPr/>
          </p:nvSpPr>
          <p:spPr bwMode="auto">
            <a:xfrm>
              <a:off x="396" y="1536"/>
              <a:ext cx="2063" cy="1583"/>
            </a:xfrm>
            <a:prstGeom prst="roundRect">
              <a:avLst>
                <a:gd name="adj" fmla="val 6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Text Box 6"/>
            <p:cNvSpPr txBox="1">
              <a:spLocks noChangeArrowheads="1"/>
            </p:cNvSpPr>
            <p:nvPr/>
          </p:nvSpPr>
          <p:spPr bwMode="auto">
            <a:xfrm>
              <a:off x="396" y="1536"/>
              <a:ext cx="2063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160" tIns="46080" rIns="92160" bIns="46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ourier New" pitchFamily="49" charset="0"/>
                </a:rPr>
                <a:t>  if (</a:t>
              </a:r>
              <a:r>
                <a:rPr lang="en-GB" b="1" i="1" u="sng" dirty="0">
                  <a:latin typeface="Courier New" pitchFamily="49" charset="0"/>
                </a:rPr>
                <a:t>Cond</a:t>
              </a:r>
              <a:r>
                <a:rPr lang="en-GB" b="1" i="1" baseline="-25000" dirty="0">
                  <a:latin typeface="Courier New" pitchFamily="49" charset="0"/>
                </a:rPr>
                <a:t>1</a:t>
              </a:r>
              <a:r>
                <a:rPr lang="en-GB" b="1" dirty="0" smtClean="0">
                  <a:latin typeface="Courier New" pitchFamily="49" charset="0"/>
                </a:rPr>
                <a:t>) {</a:t>
              </a:r>
              <a:endParaRPr lang="en-GB" b="1" dirty="0">
                <a:latin typeface="Courier New" pitchFamily="49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latin typeface="Courier New" pitchFamily="49" charset="0"/>
                </a:rPr>
                <a:t>    </a:t>
              </a:r>
              <a:r>
                <a:rPr lang="en-GB" b="1" i="1" u="sng" dirty="0" smtClean="0">
                  <a:latin typeface="Courier New" pitchFamily="49" charset="0"/>
                </a:rPr>
                <a:t>Stmts</a:t>
              </a:r>
              <a:r>
                <a:rPr lang="en-GB" b="1" i="1" baseline="-25000" dirty="0" smtClean="0">
                  <a:latin typeface="Courier New" pitchFamily="49" charset="0"/>
                </a:rPr>
                <a:t>1</a:t>
              </a:r>
              <a:endParaRPr lang="en-GB" b="1" i="1" baseline="-25000" dirty="0">
                <a:latin typeface="Courier New" pitchFamily="49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ourier New" pitchFamily="49" charset="0"/>
                </a:rPr>
                <a:t>  </a:t>
              </a:r>
              <a:r>
                <a:rPr lang="en-GB" b="1" dirty="0" smtClean="0">
                  <a:latin typeface="Courier New" pitchFamily="49" charset="0"/>
                </a:rPr>
                <a:t>} else </a:t>
              </a:r>
              <a:r>
                <a:rPr lang="en-GB" b="1" dirty="0">
                  <a:latin typeface="Courier New" pitchFamily="49" charset="0"/>
                </a:rPr>
                <a:t>if (</a:t>
              </a:r>
              <a:r>
                <a:rPr lang="en-GB" b="1" i="1" u="sng" dirty="0">
                  <a:latin typeface="Courier New" pitchFamily="49" charset="0"/>
                </a:rPr>
                <a:t>Cond</a:t>
              </a:r>
              <a:r>
                <a:rPr lang="en-GB" b="1" i="1" baseline="-25000" dirty="0">
                  <a:latin typeface="Courier New" pitchFamily="49" charset="0"/>
                </a:rPr>
                <a:t>2</a:t>
              </a:r>
              <a:r>
                <a:rPr lang="en-GB" b="1" dirty="0">
                  <a:latin typeface="Courier New" pitchFamily="49" charset="0"/>
                </a:rPr>
                <a:t>) </a:t>
              </a:r>
              <a:r>
                <a:rPr lang="en-GB" b="1" dirty="0" smtClean="0">
                  <a:latin typeface="Courier New" pitchFamily="49" charset="0"/>
                </a:rPr>
                <a:t>{</a:t>
              </a:r>
              <a:endParaRPr lang="en-GB" b="1" dirty="0">
                <a:latin typeface="Courier New" pitchFamily="49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latin typeface="Courier New" pitchFamily="49" charset="0"/>
                </a:rPr>
                <a:t>    </a:t>
              </a:r>
              <a:r>
                <a:rPr lang="en-GB" b="1" i="1" u="sng" dirty="0" smtClean="0">
                  <a:latin typeface="Courier New" pitchFamily="49" charset="0"/>
                </a:rPr>
                <a:t>Stmts</a:t>
              </a:r>
              <a:r>
                <a:rPr lang="en-GB" b="1" i="1" baseline="-25000" dirty="0" smtClean="0">
                  <a:latin typeface="Courier New" pitchFamily="49" charset="0"/>
                </a:rPr>
                <a:t>2</a:t>
              </a:r>
              <a:endParaRPr lang="en-GB" b="1" i="1" baseline="-25000" dirty="0">
                <a:latin typeface="Courier New" pitchFamily="49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ourier New" pitchFamily="49" charset="0"/>
                </a:rPr>
                <a:t>  ...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ourier New" pitchFamily="49" charset="0"/>
                </a:rPr>
                <a:t>  </a:t>
              </a:r>
              <a:r>
                <a:rPr lang="en-GB" b="1" dirty="0" smtClean="0">
                  <a:latin typeface="Courier New" pitchFamily="49" charset="0"/>
                </a:rPr>
                <a:t>} else </a:t>
              </a:r>
              <a:r>
                <a:rPr lang="en-GB" b="1" dirty="0">
                  <a:latin typeface="Courier New" pitchFamily="49" charset="0"/>
                </a:rPr>
                <a:t>if (</a:t>
              </a:r>
              <a:r>
                <a:rPr lang="en-GB" b="1" i="1" u="sng" dirty="0" err="1">
                  <a:latin typeface="Courier New" pitchFamily="49" charset="0"/>
                </a:rPr>
                <a:t>Cond</a:t>
              </a:r>
              <a:r>
                <a:rPr lang="en-GB" b="1" i="1" baseline="-25000" dirty="0" err="1">
                  <a:latin typeface="Courier New" pitchFamily="49" charset="0"/>
                </a:rPr>
                <a:t>N</a:t>
              </a:r>
              <a:r>
                <a:rPr lang="en-GB" b="1" dirty="0">
                  <a:latin typeface="Courier New" pitchFamily="49" charset="0"/>
                </a:rPr>
                <a:t>) </a:t>
              </a:r>
              <a:r>
                <a:rPr lang="en-GB" b="1" dirty="0" smtClean="0">
                  <a:latin typeface="Courier New" pitchFamily="49" charset="0"/>
                </a:rPr>
                <a:t>{</a:t>
              </a:r>
              <a:endParaRPr lang="en-GB" b="1" dirty="0">
                <a:latin typeface="Courier New" pitchFamily="49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latin typeface="Courier New" pitchFamily="49" charset="0"/>
                </a:rPr>
                <a:t>    </a:t>
              </a:r>
              <a:r>
                <a:rPr lang="en-GB" b="1" i="1" u="sng" dirty="0" err="1" smtClean="0">
                  <a:latin typeface="Courier New" pitchFamily="49" charset="0"/>
                </a:rPr>
                <a:t>Stmts</a:t>
              </a:r>
              <a:r>
                <a:rPr lang="en-GB" b="1" i="1" baseline="-25000" dirty="0" err="1" smtClean="0">
                  <a:latin typeface="Courier New" pitchFamily="49" charset="0"/>
                </a:rPr>
                <a:t>N</a:t>
              </a:r>
              <a:endParaRPr lang="en-GB" b="1" i="1" baseline="-25000" dirty="0">
                <a:latin typeface="Courier New" pitchFamily="49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ourier New" pitchFamily="49" charset="0"/>
                </a:rPr>
                <a:t>  </a:t>
              </a:r>
              <a:r>
                <a:rPr lang="en-GB" b="1" dirty="0" smtClean="0">
                  <a:latin typeface="Courier New" pitchFamily="49" charset="0"/>
                </a:rPr>
                <a:t>} else {</a:t>
              </a:r>
              <a:endParaRPr lang="en-GB" b="1" dirty="0">
                <a:latin typeface="Courier New" pitchFamily="49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latin typeface="Courier New" pitchFamily="49" charset="0"/>
                </a:rPr>
                <a:t>    </a:t>
              </a:r>
              <a:r>
                <a:rPr lang="en-GB" b="1" i="1" u="sng" dirty="0" smtClean="0">
                  <a:latin typeface="Courier New" pitchFamily="49" charset="0"/>
                </a:rPr>
                <a:t>Stmts</a:t>
              </a:r>
              <a:r>
                <a:rPr lang="en-GB" b="1" i="1" baseline="-25000" dirty="0" smtClean="0">
                  <a:latin typeface="Courier New" pitchFamily="49" charset="0"/>
                </a:rPr>
                <a:t>N+1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baseline="-25000" dirty="0" smtClean="0">
                  <a:latin typeface="Courier New" pitchFamily="49" charset="0"/>
                </a:rPr>
                <a:t>   </a:t>
              </a:r>
              <a:r>
                <a:rPr lang="en-GB" b="1" dirty="0" smtClean="0">
                  <a:latin typeface="Courier New" pitchFamily="49" charset="0"/>
                </a:rPr>
                <a:t>} </a:t>
              </a:r>
              <a:endParaRPr lang="en-GB" b="1" dirty="0">
                <a:latin typeface="Courier New" pitchFamily="49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b="1" dirty="0">
                <a:latin typeface="Courier New" pitchFamily="49" charset="0"/>
              </a:endParaRP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581400" y="2362200"/>
            <a:ext cx="5387976" cy="4351338"/>
            <a:chOff x="2256" y="1488"/>
            <a:chExt cx="3394" cy="2741"/>
          </a:xfrm>
        </p:grpSpPr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>
              <a:off x="3248" y="1488"/>
              <a:ext cx="0" cy="14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>
              <a:off x="2537" y="3896"/>
              <a:ext cx="0" cy="33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4980" y="3360"/>
              <a:ext cx="670" cy="383"/>
              <a:chOff x="4980" y="3360"/>
              <a:chExt cx="670" cy="383"/>
            </a:xfrm>
          </p:grpSpPr>
          <p:sp>
            <p:nvSpPr>
              <p:cNvPr id="31789" name="AutoShape 10"/>
              <p:cNvSpPr>
                <a:spLocks noChangeArrowheads="1"/>
              </p:cNvSpPr>
              <p:nvPr/>
            </p:nvSpPr>
            <p:spPr bwMode="auto">
              <a:xfrm>
                <a:off x="4997" y="3360"/>
                <a:ext cx="566" cy="383"/>
              </a:xfrm>
              <a:prstGeom prst="roundRect">
                <a:avLst>
                  <a:gd name="adj" fmla="val 259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0" name="Text Box 11"/>
              <p:cNvSpPr txBox="1">
                <a:spLocks noChangeArrowheads="1"/>
              </p:cNvSpPr>
              <p:nvPr/>
            </p:nvSpPr>
            <p:spPr bwMode="auto">
              <a:xfrm>
                <a:off x="4980" y="3436"/>
                <a:ext cx="67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160" tIns="46080" rIns="92160" bIns="46080" anchor="ctr">
                <a:spAutoFit/>
              </a:bodyPr>
              <a:lstStyle/>
              <a:p>
                <a:pPr algn="ctr">
                  <a:spcBef>
                    <a:spcPts val="413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i="1" dirty="0" smtClean="0">
                    <a:latin typeface="Tahoma" pitchFamily="34" charset="0"/>
                  </a:rPr>
                  <a:t>Stmts</a:t>
                </a:r>
                <a:r>
                  <a:rPr lang="en-GB" i="1" baseline="-25000" dirty="0" smtClean="0">
                    <a:latin typeface="Tahoma" pitchFamily="34" charset="0"/>
                  </a:rPr>
                  <a:t>N+1</a:t>
                </a:r>
                <a:endParaRPr lang="en-GB" i="1" baseline="-25000" dirty="0">
                  <a:latin typeface="Tahoma" pitchFamily="34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918" y="1632"/>
              <a:ext cx="661" cy="479"/>
              <a:chOff x="2918" y="1632"/>
              <a:chExt cx="661" cy="479"/>
            </a:xfrm>
          </p:grpSpPr>
          <p:sp>
            <p:nvSpPr>
              <p:cNvPr id="31787" name="Freeform 13"/>
              <p:cNvSpPr>
                <a:spLocks noChangeArrowheads="1"/>
              </p:cNvSpPr>
              <p:nvPr/>
            </p:nvSpPr>
            <p:spPr bwMode="auto">
              <a:xfrm>
                <a:off x="2918" y="1632"/>
                <a:ext cx="661" cy="479"/>
              </a:xfrm>
              <a:custGeom>
                <a:avLst/>
                <a:gdLst>
                  <a:gd name="T0" fmla="*/ 17 w 2919"/>
                  <a:gd name="T1" fmla="*/ 0 h 2117"/>
                  <a:gd name="T2" fmla="*/ 34 w 2919"/>
                  <a:gd name="T3" fmla="*/ 12 h 2117"/>
                  <a:gd name="T4" fmla="*/ 17 w 2919"/>
                  <a:gd name="T5" fmla="*/ 24 h 2117"/>
                  <a:gd name="T6" fmla="*/ 0 w 2919"/>
                  <a:gd name="T7" fmla="*/ 12 h 2117"/>
                  <a:gd name="T8" fmla="*/ 17 w 2919"/>
                  <a:gd name="T9" fmla="*/ 0 h 2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9"/>
                  <a:gd name="T16" fmla="*/ 0 h 2117"/>
                  <a:gd name="T17" fmla="*/ 2919 w 2919"/>
                  <a:gd name="T18" fmla="*/ 2117 h 2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9" h="2117">
                    <a:moveTo>
                      <a:pt x="1459" y="0"/>
                    </a:moveTo>
                    <a:lnTo>
                      <a:pt x="2918" y="1057"/>
                    </a:lnTo>
                    <a:lnTo>
                      <a:pt x="1459" y="2116"/>
                    </a:lnTo>
                    <a:lnTo>
                      <a:pt x="0" y="1057"/>
                    </a:lnTo>
                    <a:lnTo>
                      <a:pt x="1459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8" name="Text Box 14"/>
              <p:cNvSpPr txBox="1">
                <a:spLocks noChangeArrowheads="1"/>
              </p:cNvSpPr>
              <p:nvPr/>
            </p:nvSpPr>
            <p:spPr bwMode="auto">
              <a:xfrm>
                <a:off x="3002" y="1756"/>
                <a:ext cx="4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160" tIns="46080" rIns="92160" bIns="46080" anchor="ctr">
                <a:spAutoFit/>
              </a:bodyPr>
              <a:lstStyle/>
              <a:p>
                <a:pPr algn="ctr">
                  <a:spcBef>
                    <a:spcPts val="413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i="1">
                    <a:latin typeface="Tahoma" pitchFamily="34" charset="0"/>
                  </a:rPr>
                  <a:t>Cond</a:t>
                </a:r>
                <a:r>
                  <a:rPr lang="en-GB" i="1" baseline="-250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256" y="2112"/>
              <a:ext cx="584" cy="383"/>
              <a:chOff x="2256" y="2112"/>
              <a:chExt cx="584" cy="383"/>
            </a:xfrm>
          </p:grpSpPr>
          <p:sp>
            <p:nvSpPr>
              <p:cNvPr id="31785" name="AutoShape 16"/>
              <p:cNvSpPr>
                <a:spLocks noChangeArrowheads="1"/>
              </p:cNvSpPr>
              <p:nvPr/>
            </p:nvSpPr>
            <p:spPr bwMode="auto">
              <a:xfrm>
                <a:off x="2256" y="2112"/>
                <a:ext cx="566" cy="383"/>
              </a:xfrm>
              <a:prstGeom prst="roundRect">
                <a:avLst>
                  <a:gd name="adj" fmla="val 259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6" name="Text Box 17"/>
              <p:cNvSpPr txBox="1">
                <a:spLocks noChangeArrowheads="1"/>
              </p:cNvSpPr>
              <p:nvPr/>
            </p:nvSpPr>
            <p:spPr bwMode="auto">
              <a:xfrm>
                <a:off x="2306" y="2188"/>
                <a:ext cx="53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160" tIns="46080" rIns="92160" bIns="46080" anchor="ctr">
                <a:spAutoFit/>
              </a:bodyPr>
              <a:lstStyle/>
              <a:p>
                <a:pPr algn="ctr">
                  <a:spcBef>
                    <a:spcPts val="413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i="1" dirty="0" smtClean="0">
                    <a:latin typeface="Tahoma" pitchFamily="34" charset="0"/>
                  </a:rPr>
                  <a:t>Stmts</a:t>
                </a:r>
                <a:r>
                  <a:rPr lang="en-GB" i="1" baseline="-25000" dirty="0" smtClean="0">
                    <a:latin typeface="Tahoma" pitchFamily="34" charset="0"/>
                  </a:rPr>
                  <a:t>1</a:t>
                </a:r>
                <a:endParaRPr lang="en-GB" i="1" baseline="-25000" dirty="0">
                  <a:latin typeface="Tahoma" pitchFamily="34" charset="0"/>
                </a:endParaRPr>
              </a:p>
            </p:txBody>
          </p:sp>
        </p:grpSp>
        <p:sp>
          <p:nvSpPr>
            <p:cNvPr id="31756" name="Text Box 18"/>
            <p:cNvSpPr txBox="1">
              <a:spLocks noChangeArrowheads="1"/>
            </p:cNvSpPr>
            <p:nvPr/>
          </p:nvSpPr>
          <p:spPr bwMode="auto">
            <a:xfrm>
              <a:off x="2736" y="1632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 anchorCtr="1">
              <a:spAutoFit/>
            </a:bodyPr>
            <a:lstStyle/>
            <a:p>
              <a:pPr>
                <a:spcBef>
                  <a:spcPts val="463"/>
                </a:spcBef>
                <a:buSzPct val="99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latin typeface="Tahoma" pitchFamily="34" charset="0"/>
                </a:rPr>
                <a:t>T</a:t>
              </a:r>
            </a:p>
          </p:txBody>
        </p:sp>
        <p:sp>
          <p:nvSpPr>
            <p:cNvPr id="31757" name="Text Box 19"/>
            <p:cNvSpPr txBox="1">
              <a:spLocks noChangeArrowheads="1"/>
            </p:cNvSpPr>
            <p:nvPr/>
          </p:nvSpPr>
          <p:spPr bwMode="auto">
            <a:xfrm>
              <a:off x="3552" y="1632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 anchorCtr="1">
              <a:spAutoFit/>
            </a:bodyPr>
            <a:lstStyle/>
            <a:p>
              <a:pPr>
                <a:spcBef>
                  <a:spcPts val="463"/>
                </a:spcBef>
                <a:buSzPct val="99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latin typeface="Tahoma" pitchFamily="34" charset="0"/>
                </a:rPr>
                <a:t>F</a:t>
              </a:r>
            </a:p>
          </p:txBody>
        </p:sp>
        <p:cxnSp>
          <p:nvCxnSpPr>
            <p:cNvPr id="31758" name="AutoShape 20"/>
            <p:cNvCxnSpPr>
              <a:cxnSpLocks noChangeShapeType="1"/>
            </p:cNvCxnSpPr>
            <p:nvPr/>
          </p:nvCxnSpPr>
          <p:spPr bwMode="auto">
            <a:xfrm flipH="1">
              <a:off x="2537" y="2496"/>
              <a:ext cx="2" cy="1393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1759" name="AutoShape 21"/>
            <p:cNvCxnSpPr>
              <a:cxnSpLocks noChangeShapeType="1"/>
            </p:cNvCxnSpPr>
            <p:nvPr/>
          </p:nvCxnSpPr>
          <p:spPr bwMode="auto">
            <a:xfrm flipH="1">
              <a:off x="2539" y="1872"/>
              <a:ext cx="379" cy="240"/>
            </a:xfrm>
            <a:prstGeom prst="bentConnector3">
              <a:avLst>
                <a:gd name="adj1" fmla="val 101051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lg" len="lg"/>
            </a:ln>
          </p:spPr>
        </p:cxn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107" y="2640"/>
              <a:ext cx="584" cy="383"/>
              <a:chOff x="3107" y="2640"/>
              <a:chExt cx="584" cy="383"/>
            </a:xfrm>
          </p:grpSpPr>
          <p:sp>
            <p:nvSpPr>
              <p:cNvPr id="31783" name="AutoShape 23"/>
              <p:cNvSpPr>
                <a:spLocks noChangeArrowheads="1"/>
              </p:cNvSpPr>
              <p:nvPr/>
            </p:nvSpPr>
            <p:spPr bwMode="auto">
              <a:xfrm>
                <a:off x="3107" y="2640"/>
                <a:ext cx="566" cy="383"/>
              </a:xfrm>
              <a:prstGeom prst="roundRect">
                <a:avLst>
                  <a:gd name="adj" fmla="val 259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4" name="Text Box 24"/>
              <p:cNvSpPr txBox="1">
                <a:spLocks noChangeArrowheads="1"/>
              </p:cNvSpPr>
              <p:nvPr/>
            </p:nvSpPr>
            <p:spPr bwMode="auto">
              <a:xfrm>
                <a:off x="3157" y="2716"/>
                <a:ext cx="53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160" tIns="46080" rIns="92160" bIns="46080" anchor="ctr">
                <a:spAutoFit/>
              </a:bodyPr>
              <a:lstStyle/>
              <a:p>
                <a:pPr algn="ctr">
                  <a:spcBef>
                    <a:spcPts val="413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i="1" dirty="0" smtClean="0">
                    <a:latin typeface="Tahoma" pitchFamily="34" charset="0"/>
                  </a:rPr>
                  <a:t>Stmts</a:t>
                </a:r>
                <a:r>
                  <a:rPr lang="en-GB" i="1" baseline="-25000" dirty="0" smtClean="0">
                    <a:latin typeface="Tahoma" pitchFamily="34" charset="0"/>
                  </a:rPr>
                  <a:t>2</a:t>
                </a:r>
                <a:endParaRPr lang="en-GB" i="1" baseline="-25000" dirty="0">
                  <a:latin typeface="Tahoma" pitchFamily="34" charset="0"/>
                </a:endParaRPr>
              </a:p>
            </p:txBody>
          </p:sp>
        </p:grpSp>
        <p:cxnSp>
          <p:nvCxnSpPr>
            <p:cNvPr id="31761" name="AutoShape 25"/>
            <p:cNvCxnSpPr>
              <a:cxnSpLocks noChangeShapeType="1"/>
            </p:cNvCxnSpPr>
            <p:nvPr/>
          </p:nvCxnSpPr>
          <p:spPr bwMode="auto">
            <a:xfrm>
              <a:off x="3579" y="1872"/>
              <a:ext cx="260" cy="192"/>
            </a:xfrm>
            <a:prstGeom prst="bentConnector3">
              <a:avLst>
                <a:gd name="adj1" fmla="val 101153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lg" len="lg"/>
            </a:ln>
          </p:spPr>
        </p:cxnSp>
        <p:cxnSp>
          <p:nvCxnSpPr>
            <p:cNvPr id="31762" name="AutoShape 26"/>
            <p:cNvCxnSpPr>
              <a:cxnSpLocks noChangeShapeType="1"/>
              <a:stCxn id="31783" idx="2"/>
            </p:cNvCxnSpPr>
            <p:nvPr/>
          </p:nvCxnSpPr>
          <p:spPr bwMode="auto">
            <a:xfrm rot="5400000">
              <a:off x="2846" y="2721"/>
              <a:ext cx="241" cy="846"/>
            </a:xfrm>
            <a:prstGeom prst="bentConnector2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</p:cxn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3485" y="2064"/>
              <a:ext cx="708" cy="479"/>
              <a:chOff x="3485" y="2064"/>
              <a:chExt cx="708" cy="479"/>
            </a:xfrm>
          </p:grpSpPr>
          <p:sp>
            <p:nvSpPr>
              <p:cNvPr id="31781" name="Freeform 28"/>
              <p:cNvSpPr>
                <a:spLocks noChangeArrowheads="1"/>
              </p:cNvSpPr>
              <p:nvPr/>
            </p:nvSpPr>
            <p:spPr bwMode="auto">
              <a:xfrm>
                <a:off x="3485" y="2064"/>
                <a:ext cx="708" cy="479"/>
              </a:xfrm>
              <a:custGeom>
                <a:avLst/>
                <a:gdLst>
                  <a:gd name="T0" fmla="*/ 18 w 3127"/>
                  <a:gd name="T1" fmla="*/ 0 h 2117"/>
                  <a:gd name="T2" fmla="*/ 36 w 3127"/>
                  <a:gd name="T3" fmla="*/ 12 h 2117"/>
                  <a:gd name="T4" fmla="*/ 18 w 3127"/>
                  <a:gd name="T5" fmla="*/ 24 h 2117"/>
                  <a:gd name="T6" fmla="*/ 0 w 3127"/>
                  <a:gd name="T7" fmla="*/ 12 h 2117"/>
                  <a:gd name="T8" fmla="*/ 18 w 3127"/>
                  <a:gd name="T9" fmla="*/ 0 h 2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7"/>
                  <a:gd name="T16" fmla="*/ 0 h 2117"/>
                  <a:gd name="T17" fmla="*/ 3127 w 3127"/>
                  <a:gd name="T18" fmla="*/ 2117 h 2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7" h="2117">
                    <a:moveTo>
                      <a:pt x="1564" y="0"/>
                    </a:moveTo>
                    <a:lnTo>
                      <a:pt x="3126" y="1057"/>
                    </a:lnTo>
                    <a:lnTo>
                      <a:pt x="1564" y="2116"/>
                    </a:lnTo>
                    <a:lnTo>
                      <a:pt x="0" y="1057"/>
                    </a:lnTo>
                    <a:lnTo>
                      <a:pt x="1564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Text Box 29"/>
              <p:cNvSpPr txBox="1">
                <a:spLocks noChangeArrowheads="1"/>
              </p:cNvSpPr>
              <p:nvPr/>
            </p:nvSpPr>
            <p:spPr bwMode="auto">
              <a:xfrm>
                <a:off x="3593" y="2188"/>
                <a:ext cx="4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160" tIns="46080" rIns="92160" bIns="46080" anchor="ctr">
                <a:spAutoFit/>
              </a:bodyPr>
              <a:lstStyle/>
              <a:p>
                <a:pPr algn="ctr">
                  <a:spcBef>
                    <a:spcPts val="413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i="1">
                    <a:latin typeface="Tahoma" pitchFamily="34" charset="0"/>
                  </a:rPr>
                  <a:t>Cond</a:t>
                </a:r>
                <a:r>
                  <a:rPr lang="en-GB" i="1" baseline="-25000">
                    <a:latin typeface="Tahoma" pitchFamily="34" charset="0"/>
                  </a:rPr>
                  <a:t>2</a:t>
                </a:r>
              </a:p>
            </p:txBody>
          </p:sp>
        </p:grpSp>
        <p:sp>
          <p:nvSpPr>
            <p:cNvPr id="31764" name="Text Box 30"/>
            <p:cNvSpPr txBox="1">
              <a:spLocks noChangeArrowheads="1"/>
            </p:cNvSpPr>
            <p:nvPr/>
          </p:nvSpPr>
          <p:spPr bwMode="auto">
            <a:xfrm>
              <a:off x="3360" y="2064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 anchorCtr="1">
              <a:spAutoFit/>
            </a:bodyPr>
            <a:lstStyle/>
            <a:p>
              <a:pPr>
                <a:spcBef>
                  <a:spcPts val="463"/>
                </a:spcBef>
                <a:buSzPct val="99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latin typeface="Tahoma" pitchFamily="34" charset="0"/>
                </a:rPr>
                <a:t>T</a:t>
              </a:r>
            </a:p>
          </p:txBody>
        </p:sp>
        <p:sp>
          <p:nvSpPr>
            <p:cNvPr id="31765" name="Text Box 31"/>
            <p:cNvSpPr txBox="1">
              <a:spLocks noChangeArrowheads="1"/>
            </p:cNvSpPr>
            <p:nvPr/>
          </p:nvSpPr>
          <p:spPr bwMode="auto">
            <a:xfrm>
              <a:off x="4128" y="2064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 anchorCtr="1">
              <a:spAutoFit/>
            </a:bodyPr>
            <a:lstStyle/>
            <a:p>
              <a:pPr>
                <a:spcBef>
                  <a:spcPts val="463"/>
                </a:spcBef>
                <a:buSzPct val="99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latin typeface="Tahoma" pitchFamily="34" charset="0"/>
                </a:rPr>
                <a:t>F</a:t>
              </a:r>
            </a:p>
          </p:txBody>
        </p:sp>
        <p:cxnSp>
          <p:nvCxnSpPr>
            <p:cNvPr id="31766" name="AutoShape 32"/>
            <p:cNvCxnSpPr>
              <a:cxnSpLocks noChangeShapeType="1"/>
            </p:cNvCxnSpPr>
            <p:nvPr/>
          </p:nvCxnSpPr>
          <p:spPr bwMode="auto">
            <a:xfrm flipH="1">
              <a:off x="3390" y="2304"/>
              <a:ext cx="95" cy="336"/>
            </a:xfrm>
            <a:prstGeom prst="bentConnector3">
              <a:avLst>
                <a:gd name="adj1" fmla="val 97894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lg" len="lg"/>
            </a:ln>
          </p:spPr>
        </p:cxn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4005" y="3360"/>
              <a:ext cx="590" cy="383"/>
              <a:chOff x="4005" y="3360"/>
              <a:chExt cx="590" cy="383"/>
            </a:xfrm>
          </p:grpSpPr>
          <p:sp>
            <p:nvSpPr>
              <p:cNvPr id="31779" name="AutoShape 34"/>
              <p:cNvSpPr>
                <a:spLocks noChangeArrowheads="1"/>
              </p:cNvSpPr>
              <p:nvPr/>
            </p:nvSpPr>
            <p:spPr bwMode="auto">
              <a:xfrm>
                <a:off x="4005" y="3360"/>
                <a:ext cx="566" cy="383"/>
              </a:xfrm>
              <a:prstGeom prst="roundRect">
                <a:avLst>
                  <a:gd name="adj" fmla="val 259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0" name="Text Box 35"/>
              <p:cNvSpPr txBox="1">
                <a:spLocks noChangeArrowheads="1"/>
              </p:cNvSpPr>
              <p:nvPr/>
            </p:nvSpPr>
            <p:spPr bwMode="auto">
              <a:xfrm>
                <a:off x="4049" y="3436"/>
                <a:ext cx="54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160" tIns="46080" rIns="92160" bIns="46080" anchor="ctr">
                <a:spAutoFit/>
              </a:bodyPr>
              <a:lstStyle/>
              <a:p>
                <a:pPr algn="ctr">
                  <a:spcBef>
                    <a:spcPts val="413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i="1" dirty="0" err="1" smtClean="0">
                    <a:latin typeface="Tahoma" pitchFamily="34" charset="0"/>
                  </a:rPr>
                  <a:t>Stmts</a:t>
                </a:r>
                <a:r>
                  <a:rPr lang="en-GB" i="1" baseline="-25000" dirty="0" err="1" smtClean="0">
                    <a:latin typeface="Tahoma" pitchFamily="34" charset="0"/>
                  </a:rPr>
                  <a:t>N</a:t>
                </a:r>
                <a:endParaRPr lang="en-GB" i="1" baseline="-25000" dirty="0">
                  <a:latin typeface="Tahoma" pitchFamily="34" charset="0"/>
                </a:endParaRPr>
              </a:p>
            </p:txBody>
          </p:sp>
        </p:grpSp>
        <p:cxnSp>
          <p:nvCxnSpPr>
            <p:cNvPr id="31768" name="AutoShape 36"/>
            <p:cNvCxnSpPr>
              <a:cxnSpLocks noChangeShapeType="1"/>
            </p:cNvCxnSpPr>
            <p:nvPr/>
          </p:nvCxnSpPr>
          <p:spPr bwMode="auto">
            <a:xfrm flipH="1">
              <a:off x="4288" y="3024"/>
              <a:ext cx="95" cy="336"/>
            </a:xfrm>
            <a:prstGeom prst="bentConnector3">
              <a:avLst>
                <a:gd name="adj1" fmla="val 96838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lg" len="lg"/>
            </a:ln>
          </p:spPr>
        </p:cxn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4383" y="2784"/>
              <a:ext cx="756" cy="479"/>
              <a:chOff x="4383" y="2784"/>
              <a:chExt cx="756" cy="479"/>
            </a:xfrm>
          </p:grpSpPr>
          <p:sp>
            <p:nvSpPr>
              <p:cNvPr id="31777" name="Freeform 38"/>
              <p:cNvSpPr>
                <a:spLocks noChangeArrowheads="1"/>
              </p:cNvSpPr>
              <p:nvPr/>
            </p:nvSpPr>
            <p:spPr bwMode="auto">
              <a:xfrm>
                <a:off x="4383" y="2784"/>
                <a:ext cx="756" cy="479"/>
              </a:xfrm>
              <a:custGeom>
                <a:avLst/>
                <a:gdLst>
                  <a:gd name="T0" fmla="*/ 19 w 3336"/>
                  <a:gd name="T1" fmla="*/ 0 h 2117"/>
                  <a:gd name="T2" fmla="*/ 39 w 3336"/>
                  <a:gd name="T3" fmla="*/ 12 h 2117"/>
                  <a:gd name="T4" fmla="*/ 19 w 3336"/>
                  <a:gd name="T5" fmla="*/ 24 h 2117"/>
                  <a:gd name="T6" fmla="*/ 0 w 3336"/>
                  <a:gd name="T7" fmla="*/ 12 h 2117"/>
                  <a:gd name="T8" fmla="*/ 19 w 3336"/>
                  <a:gd name="T9" fmla="*/ 0 h 2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36"/>
                  <a:gd name="T16" fmla="*/ 0 h 2117"/>
                  <a:gd name="T17" fmla="*/ 3336 w 3336"/>
                  <a:gd name="T18" fmla="*/ 2117 h 2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36" h="2117">
                    <a:moveTo>
                      <a:pt x="1668" y="0"/>
                    </a:moveTo>
                    <a:lnTo>
                      <a:pt x="3335" y="1057"/>
                    </a:lnTo>
                    <a:lnTo>
                      <a:pt x="1668" y="2116"/>
                    </a:lnTo>
                    <a:lnTo>
                      <a:pt x="0" y="1057"/>
                    </a:lnTo>
                    <a:lnTo>
                      <a:pt x="1668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8" name="Text Box 39"/>
              <p:cNvSpPr txBox="1">
                <a:spLocks noChangeArrowheads="1"/>
              </p:cNvSpPr>
              <p:nvPr/>
            </p:nvSpPr>
            <p:spPr bwMode="auto">
              <a:xfrm>
                <a:off x="4508" y="2908"/>
                <a:ext cx="5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160" tIns="46080" rIns="92160" bIns="46080" anchor="ctr">
                <a:spAutoFit/>
              </a:bodyPr>
              <a:lstStyle/>
              <a:p>
                <a:pPr algn="ctr">
                  <a:spcBef>
                    <a:spcPts val="413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i="1">
                    <a:latin typeface="Tahoma" pitchFamily="34" charset="0"/>
                  </a:rPr>
                  <a:t>Cond</a:t>
                </a:r>
                <a:r>
                  <a:rPr lang="en-GB" i="1" baseline="-25000">
                    <a:latin typeface="Tahoma" pitchFamily="34" charset="0"/>
                  </a:rPr>
                  <a:t>N</a:t>
                </a:r>
              </a:p>
            </p:txBody>
          </p:sp>
        </p:grpSp>
        <p:sp>
          <p:nvSpPr>
            <p:cNvPr id="31770" name="Text Box 40"/>
            <p:cNvSpPr txBox="1">
              <a:spLocks noChangeArrowheads="1"/>
            </p:cNvSpPr>
            <p:nvPr/>
          </p:nvSpPr>
          <p:spPr bwMode="auto">
            <a:xfrm>
              <a:off x="4224" y="2784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 anchorCtr="1">
              <a:spAutoFit/>
            </a:bodyPr>
            <a:lstStyle/>
            <a:p>
              <a:pPr>
                <a:spcBef>
                  <a:spcPts val="463"/>
                </a:spcBef>
                <a:buSzPct val="99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latin typeface="Tahoma" pitchFamily="34" charset="0"/>
                </a:rPr>
                <a:t>T</a:t>
              </a:r>
            </a:p>
          </p:txBody>
        </p:sp>
        <p:sp>
          <p:nvSpPr>
            <p:cNvPr id="31771" name="Text Box 41"/>
            <p:cNvSpPr txBox="1">
              <a:spLocks noChangeArrowheads="1"/>
            </p:cNvSpPr>
            <p:nvPr/>
          </p:nvSpPr>
          <p:spPr bwMode="auto">
            <a:xfrm>
              <a:off x="5088" y="2784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 anchorCtr="1">
              <a:spAutoFit/>
            </a:bodyPr>
            <a:lstStyle/>
            <a:p>
              <a:pPr>
                <a:spcBef>
                  <a:spcPts val="463"/>
                </a:spcBef>
                <a:buSzPct val="99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latin typeface="Tahoma" pitchFamily="34" charset="0"/>
                </a:rPr>
                <a:t>F</a:t>
              </a:r>
            </a:p>
          </p:txBody>
        </p:sp>
        <p:cxnSp>
          <p:nvCxnSpPr>
            <p:cNvPr id="31772" name="AutoShape 42"/>
            <p:cNvCxnSpPr>
              <a:cxnSpLocks noChangeShapeType="1"/>
              <a:stCxn id="31789" idx="2"/>
              <a:endCxn id="31752" idx="1"/>
            </p:cNvCxnSpPr>
            <p:nvPr/>
          </p:nvCxnSpPr>
          <p:spPr bwMode="auto">
            <a:xfrm rot="5400000">
              <a:off x="3666" y="2614"/>
              <a:ext cx="486" cy="2743"/>
            </a:xfrm>
            <a:prstGeom prst="bentConnector3">
              <a:avLst>
                <a:gd name="adj1" fmla="val 68514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1773" name="AutoShape 43"/>
            <p:cNvCxnSpPr>
              <a:cxnSpLocks noChangeShapeType="1"/>
            </p:cNvCxnSpPr>
            <p:nvPr/>
          </p:nvCxnSpPr>
          <p:spPr bwMode="auto">
            <a:xfrm>
              <a:off x="5139" y="3024"/>
              <a:ext cx="142" cy="336"/>
            </a:xfrm>
            <a:prstGeom prst="bentConnector3">
              <a:avLst>
                <a:gd name="adj1" fmla="val 104227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lg" len="lg"/>
            </a:ln>
          </p:spPr>
        </p:cxnSp>
        <p:cxnSp>
          <p:nvCxnSpPr>
            <p:cNvPr id="31774" name="AutoShape 44"/>
            <p:cNvCxnSpPr>
              <a:cxnSpLocks noChangeShapeType="1"/>
              <a:endCxn id="31777" idx="4"/>
            </p:cNvCxnSpPr>
            <p:nvPr/>
          </p:nvCxnSpPr>
          <p:spPr bwMode="auto">
            <a:xfrm>
              <a:off x="4194" y="2304"/>
              <a:ext cx="567" cy="480"/>
            </a:xfrm>
            <a:prstGeom prst="bentConnector2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lg" len="lg"/>
            </a:ln>
          </p:spPr>
        </p:cxnSp>
        <p:sp>
          <p:nvSpPr>
            <p:cNvPr id="31775" name="Text Box 45"/>
            <p:cNvSpPr txBox="1">
              <a:spLocks noChangeArrowheads="1"/>
            </p:cNvSpPr>
            <p:nvPr/>
          </p:nvSpPr>
          <p:spPr bwMode="auto">
            <a:xfrm>
              <a:off x="4214" y="2330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...</a:t>
              </a:r>
            </a:p>
          </p:txBody>
        </p:sp>
        <p:cxnSp>
          <p:nvCxnSpPr>
            <p:cNvPr id="31776" name="AutoShape 46"/>
            <p:cNvCxnSpPr>
              <a:cxnSpLocks noChangeShapeType="1"/>
              <a:stCxn id="31779" idx="2"/>
            </p:cNvCxnSpPr>
            <p:nvPr/>
          </p:nvCxnSpPr>
          <p:spPr bwMode="auto">
            <a:xfrm rot="5400000">
              <a:off x="3367" y="2920"/>
              <a:ext cx="97" cy="174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02889-87C9-4036-9994-E3CDC384CFF9}" type="slidenum">
              <a:rPr lang="en-US"/>
              <a:pPr/>
              <a:t>17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4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r>
              <a:rPr lang="en-US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</a:p>
          <a:p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4650" y="4343400"/>
            <a:ext cx="219075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2C9A-4148-42D0-B5EE-45753C2AC57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60" y="465540"/>
            <a:ext cx="9131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mouseClicked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if (dist(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mouseX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mouseY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ellipseX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ellipseY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&lt;= ellipse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Radius){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ellipse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Color = </a:t>
            </a:r>
            <a:r>
              <a:rPr lang="en-US" sz="2000" i="1" u="sng" dirty="0" smtClean="0">
                <a:latin typeface="Courier New" pitchFamily="49" charset="0"/>
                <a:cs typeface="Courier New" pitchFamily="49" charset="0"/>
              </a:rPr>
              <a:t>a random color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 else if (dist(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mouseX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mouseY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ellipseX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ellipseY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&lt;=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ellipseRadius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ellipseColor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i="1" u="sng" dirty="0" smtClean="0">
                <a:latin typeface="Courier New" pitchFamily="49" charset="0"/>
                <a:cs typeface="Courier New" pitchFamily="49" charset="0"/>
              </a:rPr>
              <a:t>a random color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}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else {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backgroundColor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i="1" u="sng" dirty="0" smtClean="0">
                <a:latin typeface="Courier New" pitchFamily="49" charset="0"/>
                <a:cs typeface="Courier New" pitchFamily="49" charset="0"/>
              </a:rPr>
              <a:t>a random color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 descr="mouseIc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4800600"/>
            <a:ext cx="114300" cy="17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2C9A-4148-42D0-B5EE-45753C2AC57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1190684" y="-1095316"/>
            <a:ext cx="6858002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width = 300, height = width;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ellipseX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ellipseY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ellipse1Diameter, ellipse1Radius,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ellipse2Diameter, ellipse2Radius;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color ellipse1Color, ellipse2Color,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backgroundColor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size(width, height);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smooth();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ellipseX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width / 2;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ellipseY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height / 2;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ellipse1Diameter = 150;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ellipse1Radius = ellipse1Diameter / 2;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ellipse2Diameter = 75;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ellipse2Radius = ellipse2Diameter / 2;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ellipse1Color = color(255);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ellipse2Color = color(255);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backgroundColor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color(255);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background(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backgroundColor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strokeWeight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(2);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fill(ellipse1Color);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ellipse(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ellipseX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ellipseY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ellipse1Diameter, ellipse1Diameter);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fill(ellipse2Color);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ellipse(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ellipseX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ellipseY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ellipse2Diameter, ellipse2Diameter);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strokeWeight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(5);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point(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ellipseX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ellipseY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68126" y="478277"/>
            <a:ext cx="436418" cy="1104559"/>
            <a:chOff x="8534400" y="928256"/>
            <a:chExt cx="436418" cy="1104559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8260333" y="1378629"/>
              <a:ext cx="1000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Continued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 bwMode="auto">
            <a:xfrm rot="10800000">
              <a:off x="8534400" y="928256"/>
              <a:ext cx="436418" cy="1039091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  <a:alpha val="1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20CF9-77C1-42C2-B93A-9D3D7BDC6FC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Control Structures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Motivation</a:t>
            </a:r>
          </a:p>
          <a:p>
            <a:pPr eaLnBrk="1" hangingPunct="1"/>
            <a:r>
              <a:rPr lang="en-US" dirty="0" smtClean="0">
                <a:hlinkClick r:id="" action="ppaction://customshow?id=1&amp;return=true"/>
              </a:rPr>
              <a:t>Control Structures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>
                <a:hlinkClick r:id="" action="ppaction://customshow?id=2&amp;return=true"/>
              </a:rPr>
              <a:t>Sequence</a:t>
            </a:r>
            <a:endParaRPr lang="en-US" dirty="0" smtClean="0"/>
          </a:p>
          <a:p>
            <a:pPr lvl="1" eaLnBrk="1" hangingPunct="1"/>
            <a:r>
              <a:rPr lang="en-US" dirty="0" smtClean="0">
                <a:hlinkClick r:id="" action="ppaction://customshow?id=3&amp;return=true"/>
              </a:rPr>
              <a:t>Selection</a:t>
            </a:r>
            <a:endParaRPr lang="en-US" dirty="0" smtClean="0"/>
          </a:p>
          <a:p>
            <a:pPr lvl="1" eaLnBrk="1" hangingPunct="1"/>
            <a:r>
              <a:rPr lang="en-US" dirty="0" smtClean="0">
                <a:hlinkClick r:id="" action="ppaction://customshow?id=4&amp;return=true"/>
              </a:rPr>
              <a:t>Repetition</a:t>
            </a:r>
            <a:endParaRPr lang="en-US" dirty="0" smtClean="0"/>
          </a:p>
          <a:p>
            <a:r>
              <a:rPr lang="en-US" dirty="0" smtClean="0">
                <a:hlinkClick r:id="" action="ppaction://customshow?id=5&amp;return=true"/>
              </a:rPr>
              <a:t>Animation and Repetition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" action="ppaction://customshow?id=6&amp;return=true"/>
              </a:rPr>
              <a:t>Structured Programming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2C9A-4148-42D0-B5EE-45753C2AC57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-69147" y="602546"/>
            <a:ext cx="63246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mouseClicked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if (dist(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mouseX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mouseY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ellipseX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ellipseY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&lt;= ellipse2Radius)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ellipse2Color = color(random(255),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    random(255),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    random(255));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}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else if (dist(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mouseX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mouseY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ellipseX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ellipseY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&lt;= ellipse1Radius)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ellipse1Color = color(random(255),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    random(255),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    random(255));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}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else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backgroundColor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color(random(255),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      random(255),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      random(255));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1F1-F1E4-48F8-ABEB-2D43216F3BC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160" tIns="46080" rIns="92160" bIns="4608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Selection: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4C174-8247-4FBE-A688-8CA97459C8A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Repetitive Execution</a:t>
            </a:r>
            <a:endParaRPr lang="en-US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eaLnBrk="1" hangingPunct="1">
              <a:buFont typeface="Arial" pitchFamily="34" charset="0"/>
              <a:buChar char=" "/>
            </a:pPr>
            <a:r>
              <a:rPr lang="en-GB" dirty="0" smtClean="0"/>
              <a:t>Repetition statements execute their statements </a:t>
            </a:r>
            <a:r>
              <a:rPr lang="en-GB" i="1" dirty="0" smtClean="0"/>
              <a:t>repeatedly</a:t>
            </a:r>
            <a:r>
              <a:rPr lang="en-GB" dirty="0" smtClean="0"/>
              <a:t>, usually based on a Boolean </a:t>
            </a:r>
            <a:r>
              <a:rPr lang="en-GB" i="1" dirty="0" smtClean="0"/>
              <a:t>condition</a:t>
            </a:r>
            <a:r>
              <a:rPr lang="en-GB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609D4-98D8-435F-8057-FC274280886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 lIns="92160" tIns="46080" rIns="92160" bIns="4608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Repetition: The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dirty="0" smtClean="0"/>
              <a:t> Loop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895600"/>
            <a:ext cx="5181600" cy="915987"/>
            <a:chOff x="432" y="960"/>
            <a:chExt cx="4703" cy="577"/>
          </a:xfrm>
        </p:grpSpPr>
        <p:sp>
          <p:nvSpPr>
            <p:cNvPr id="36889" name="AutoShape 4"/>
            <p:cNvSpPr>
              <a:spLocks noChangeArrowheads="1"/>
            </p:cNvSpPr>
            <p:nvPr/>
          </p:nvSpPr>
          <p:spPr bwMode="auto">
            <a:xfrm>
              <a:off x="432" y="960"/>
              <a:ext cx="4703" cy="575"/>
            </a:xfrm>
            <a:prstGeom prst="roundRect">
              <a:avLst>
                <a:gd name="adj" fmla="val 17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0" name="Text Box 5"/>
            <p:cNvSpPr txBox="1">
              <a:spLocks noChangeArrowheads="1"/>
            </p:cNvSpPr>
            <p:nvPr/>
          </p:nvSpPr>
          <p:spPr bwMode="auto">
            <a:xfrm>
              <a:off x="432" y="960"/>
              <a:ext cx="470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160" tIns="46080" rIns="92160" bIns="46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ourier New" pitchFamily="49" charset="0"/>
                </a:rPr>
                <a:t>  for (</a:t>
              </a:r>
              <a:r>
                <a:rPr lang="en-GB" b="1" i="1" u="sng" dirty="0" err="1">
                  <a:latin typeface="Courier New" pitchFamily="49" charset="0"/>
                </a:rPr>
                <a:t>initExpr</a:t>
              </a:r>
              <a:r>
                <a:rPr lang="en-GB" b="1" dirty="0">
                  <a:latin typeface="Courier New" pitchFamily="49" charset="0"/>
                </a:rPr>
                <a:t>; </a:t>
              </a:r>
              <a:r>
                <a:rPr lang="en-GB" b="1" i="1" u="sng" dirty="0" err="1">
                  <a:latin typeface="Courier New" pitchFamily="49" charset="0"/>
                </a:rPr>
                <a:t>loopCond</a:t>
              </a:r>
              <a:r>
                <a:rPr lang="en-GB" b="1" dirty="0">
                  <a:latin typeface="Courier New" pitchFamily="49" charset="0"/>
                </a:rPr>
                <a:t>; </a:t>
              </a:r>
              <a:r>
                <a:rPr lang="en-GB" b="1" i="1" u="sng" dirty="0" err="1">
                  <a:latin typeface="Courier New" pitchFamily="49" charset="0"/>
                </a:rPr>
                <a:t>incrExpr</a:t>
              </a:r>
              <a:r>
                <a:rPr lang="en-GB" b="1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latin typeface="Courier New" pitchFamily="49" charset="0"/>
                </a:rPr>
                <a:t>    </a:t>
              </a:r>
              <a:r>
                <a:rPr lang="en-GB" b="1" i="1" u="sng" dirty="0">
                  <a:latin typeface="Courier New" pitchFamily="49" charset="0"/>
                </a:rPr>
                <a:t>Statement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b="1" i="1" dirty="0">
                <a:latin typeface="Courier New" pitchFamily="49" charset="0"/>
              </a:endParaRPr>
            </a:p>
          </p:txBody>
        </p:sp>
      </p:grp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403225" y="4041775"/>
            <a:ext cx="4646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latin typeface="Times New Roman" pitchFamily="18" charset="0"/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716588" y="2265363"/>
            <a:ext cx="2513012" cy="4364037"/>
            <a:chOff x="3168" y="1331"/>
            <a:chExt cx="1583" cy="2749"/>
          </a:xfrm>
        </p:grpSpPr>
        <p:cxnSp>
          <p:nvCxnSpPr>
            <p:cNvPr id="36873" name="AutoShape 6"/>
            <p:cNvCxnSpPr>
              <a:cxnSpLocks noChangeShapeType="1"/>
            </p:cNvCxnSpPr>
            <p:nvPr/>
          </p:nvCxnSpPr>
          <p:spPr bwMode="auto">
            <a:xfrm>
              <a:off x="4035" y="1331"/>
              <a:ext cx="0" cy="192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lg" len="lg"/>
            </a:ln>
          </p:spPr>
        </p:cxnSp>
        <p:sp>
          <p:nvSpPr>
            <p:cNvPr id="36874" name="AutoShape 9"/>
            <p:cNvSpPr>
              <a:spLocks noChangeArrowheads="1"/>
            </p:cNvSpPr>
            <p:nvPr/>
          </p:nvSpPr>
          <p:spPr bwMode="auto">
            <a:xfrm>
              <a:off x="3510" y="1523"/>
              <a:ext cx="1050" cy="383"/>
            </a:xfrm>
            <a:prstGeom prst="roundRect">
              <a:avLst>
                <a:gd name="adj" fmla="val 25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Text Box 10"/>
            <p:cNvSpPr txBox="1">
              <a:spLocks noChangeArrowheads="1"/>
            </p:cNvSpPr>
            <p:nvPr/>
          </p:nvSpPr>
          <p:spPr bwMode="auto">
            <a:xfrm>
              <a:off x="3725" y="1599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>
              <a:spAutoFit/>
            </a:bodyPr>
            <a:lstStyle/>
            <a:p>
              <a:pPr algn="ctr">
                <a:spcBef>
                  <a:spcPts val="413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>
                  <a:latin typeface="Tahoma" pitchFamily="34" charset="0"/>
                </a:rPr>
                <a:t>InitExpr</a:t>
              </a:r>
            </a:p>
          </p:txBody>
        </p:sp>
        <p:sp>
          <p:nvSpPr>
            <p:cNvPr id="36876" name="Freeform 11"/>
            <p:cNvSpPr>
              <a:spLocks noChangeArrowheads="1"/>
            </p:cNvSpPr>
            <p:nvPr/>
          </p:nvSpPr>
          <p:spPr bwMode="auto">
            <a:xfrm>
              <a:off x="3319" y="2147"/>
              <a:ext cx="1432" cy="383"/>
            </a:xfrm>
            <a:custGeom>
              <a:avLst/>
              <a:gdLst>
                <a:gd name="T0" fmla="*/ 37 w 6320"/>
                <a:gd name="T1" fmla="*/ 0 h 1694"/>
                <a:gd name="T2" fmla="*/ 73 w 6320"/>
                <a:gd name="T3" fmla="*/ 10 h 1694"/>
                <a:gd name="T4" fmla="*/ 37 w 6320"/>
                <a:gd name="T5" fmla="*/ 20 h 1694"/>
                <a:gd name="T6" fmla="*/ 0 w 6320"/>
                <a:gd name="T7" fmla="*/ 10 h 1694"/>
                <a:gd name="T8" fmla="*/ 37 w 6320"/>
                <a:gd name="T9" fmla="*/ 0 h 16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20"/>
                <a:gd name="T16" fmla="*/ 0 h 1694"/>
                <a:gd name="T17" fmla="*/ 6320 w 6320"/>
                <a:gd name="T18" fmla="*/ 1694 h 16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20" h="1694">
                  <a:moveTo>
                    <a:pt x="3159" y="0"/>
                  </a:moveTo>
                  <a:lnTo>
                    <a:pt x="6319" y="846"/>
                  </a:lnTo>
                  <a:lnTo>
                    <a:pt x="3159" y="1693"/>
                  </a:lnTo>
                  <a:lnTo>
                    <a:pt x="0" y="846"/>
                  </a:lnTo>
                  <a:lnTo>
                    <a:pt x="3159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Text Box 12"/>
            <p:cNvSpPr txBox="1">
              <a:spLocks noChangeArrowheads="1"/>
            </p:cNvSpPr>
            <p:nvPr/>
          </p:nvSpPr>
          <p:spPr bwMode="auto">
            <a:xfrm>
              <a:off x="3660" y="2223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>
              <a:spAutoFit/>
            </a:bodyPr>
            <a:lstStyle/>
            <a:p>
              <a:pPr algn="ctr">
                <a:spcBef>
                  <a:spcPts val="413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>
                  <a:latin typeface="Tahoma" pitchFamily="34" charset="0"/>
                </a:rPr>
                <a:t>LoopCond</a:t>
              </a:r>
            </a:p>
          </p:txBody>
        </p:sp>
        <p:cxnSp>
          <p:nvCxnSpPr>
            <p:cNvPr id="36878" name="AutoShape 13"/>
            <p:cNvCxnSpPr>
              <a:cxnSpLocks noChangeShapeType="1"/>
              <a:stCxn id="36876" idx="3"/>
            </p:cNvCxnSpPr>
            <p:nvPr/>
          </p:nvCxnSpPr>
          <p:spPr bwMode="auto">
            <a:xfrm rot="10800000" flipH="1" flipV="1">
              <a:off x="3319" y="2338"/>
              <a:ext cx="713" cy="1742"/>
            </a:xfrm>
            <a:prstGeom prst="bentConnector4">
              <a:avLst>
                <a:gd name="adj1" fmla="val -20194"/>
                <a:gd name="adj2" fmla="val 8381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lg" len="lg"/>
            </a:ln>
          </p:spPr>
        </p:cxnSp>
        <p:sp>
          <p:nvSpPr>
            <p:cNvPr id="36879" name="AutoShape 14"/>
            <p:cNvSpPr>
              <a:spLocks noChangeArrowheads="1"/>
            </p:cNvSpPr>
            <p:nvPr/>
          </p:nvSpPr>
          <p:spPr bwMode="auto">
            <a:xfrm>
              <a:off x="3606" y="2723"/>
              <a:ext cx="859" cy="383"/>
            </a:xfrm>
            <a:prstGeom prst="roundRect">
              <a:avLst>
                <a:gd name="adj" fmla="val 25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Text Box 15"/>
            <p:cNvSpPr txBox="1">
              <a:spLocks noChangeArrowheads="1"/>
            </p:cNvSpPr>
            <p:nvPr/>
          </p:nvSpPr>
          <p:spPr bwMode="auto">
            <a:xfrm>
              <a:off x="3650" y="2799"/>
              <a:ext cx="7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>
              <a:spAutoFit/>
            </a:bodyPr>
            <a:lstStyle/>
            <a:p>
              <a:pPr algn="ctr">
                <a:spcBef>
                  <a:spcPts val="413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>
                  <a:latin typeface="Tahoma" pitchFamily="34" charset="0"/>
                </a:rPr>
                <a:t>Statement</a:t>
              </a:r>
            </a:p>
          </p:txBody>
        </p:sp>
        <p:sp>
          <p:nvSpPr>
            <p:cNvPr id="36881" name="AutoShape 16"/>
            <p:cNvSpPr>
              <a:spLocks noChangeArrowheads="1"/>
            </p:cNvSpPr>
            <p:nvPr/>
          </p:nvSpPr>
          <p:spPr bwMode="auto">
            <a:xfrm>
              <a:off x="3510" y="3299"/>
              <a:ext cx="1050" cy="383"/>
            </a:xfrm>
            <a:prstGeom prst="roundRect">
              <a:avLst>
                <a:gd name="adj" fmla="val 25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Text Box 17"/>
            <p:cNvSpPr txBox="1">
              <a:spLocks noChangeArrowheads="1"/>
            </p:cNvSpPr>
            <p:nvPr/>
          </p:nvSpPr>
          <p:spPr bwMode="auto">
            <a:xfrm>
              <a:off x="3709" y="3375"/>
              <a:ext cx="6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>
              <a:spAutoFit/>
            </a:bodyPr>
            <a:lstStyle/>
            <a:p>
              <a:pPr algn="ctr">
                <a:spcBef>
                  <a:spcPts val="413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>
                  <a:latin typeface="Tahoma" pitchFamily="34" charset="0"/>
                </a:rPr>
                <a:t>IncrExpr</a:t>
              </a:r>
            </a:p>
          </p:txBody>
        </p:sp>
        <p:cxnSp>
          <p:nvCxnSpPr>
            <p:cNvPr id="36883" name="AutoShape 18"/>
            <p:cNvCxnSpPr>
              <a:cxnSpLocks noChangeShapeType="1"/>
            </p:cNvCxnSpPr>
            <p:nvPr/>
          </p:nvCxnSpPr>
          <p:spPr bwMode="auto">
            <a:xfrm>
              <a:off x="4032" y="3107"/>
              <a:ext cx="1" cy="192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lg" len="lg"/>
            </a:ln>
          </p:spPr>
        </p:cxnSp>
        <p:sp>
          <p:nvSpPr>
            <p:cNvPr id="36884" name="Text Box 19"/>
            <p:cNvSpPr txBox="1">
              <a:spLocks noChangeArrowheads="1"/>
            </p:cNvSpPr>
            <p:nvPr/>
          </p:nvSpPr>
          <p:spPr bwMode="auto">
            <a:xfrm>
              <a:off x="3168" y="2051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 anchorCtr="1">
              <a:spAutoFit/>
            </a:bodyPr>
            <a:lstStyle/>
            <a:p>
              <a:pPr>
                <a:spcBef>
                  <a:spcPts val="463"/>
                </a:spcBef>
                <a:buSzPct val="99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latin typeface="Tahoma" pitchFamily="34" charset="0"/>
                </a:rPr>
                <a:t>F</a:t>
              </a:r>
            </a:p>
          </p:txBody>
        </p:sp>
        <p:sp>
          <p:nvSpPr>
            <p:cNvPr id="36885" name="Text Box 20"/>
            <p:cNvSpPr txBox="1">
              <a:spLocks noChangeArrowheads="1"/>
            </p:cNvSpPr>
            <p:nvPr/>
          </p:nvSpPr>
          <p:spPr bwMode="auto">
            <a:xfrm>
              <a:off x="4034" y="2483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 anchorCtr="1">
              <a:spAutoFit/>
            </a:bodyPr>
            <a:lstStyle/>
            <a:p>
              <a:pPr>
                <a:spcBef>
                  <a:spcPts val="463"/>
                </a:spcBef>
                <a:buSzPct val="99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latin typeface="Tahoma" pitchFamily="34" charset="0"/>
                </a:rPr>
                <a:t>T</a:t>
              </a:r>
            </a:p>
          </p:txBody>
        </p:sp>
        <p:cxnSp>
          <p:nvCxnSpPr>
            <p:cNvPr id="36886" name="AutoShape 21"/>
            <p:cNvCxnSpPr>
              <a:cxnSpLocks noChangeShapeType="1"/>
              <a:stCxn id="36882" idx="3"/>
              <a:endCxn id="36876" idx="1"/>
            </p:cNvCxnSpPr>
            <p:nvPr/>
          </p:nvCxnSpPr>
          <p:spPr bwMode="auto">
            <a:xfrm flipV="1">
              <a:off x="4562" y="2338"/>
              <a:ext cx="189" cy="1153"/>
            </a:xfrm>
            <a:prstGeom prst="bentConnector3">
              <a:avLst>
                <a:gd name="adj1" fmla="val 17619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lg" len="lg"/>
            </a:ln>
          </p:spPr>
        </p:cxnSp>
        <p:cxnSp>
          <p:nvCxnSpPr>
            <p:cNvPr id="36887" name="AutoShape 22"/>
            <p:cNvCxnSpPr>
              <a:cxnSpLocks noChangeShapeType="1"/>
            </p:cNvCxnSpPr>
            <p:nvPr/>
          </p:nvCxnSpPr>
          <p:spPr bwMode="auto">
            <a:xfrm>
              <a:off x="4034" y="1907"/>
              <a:ext cx="0" cy="265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lg" len="lg"/>
            </a:ln>
          </p:spPr>
        </p:cxnSp>
        <p:sp>
          <p:nvSpPr>
            <p:cNvPr id="36888" name="Line 23"/>
            <p:cNvSpPr>
              <a:spLocks noChangeShapeType="1"/>
            </p:cNvSpPr>
            <p:nvPr/>
          </p:nvSpPr>
          <p:spPr bwMode="auto">
            <a:xfrm>
              <a:off x="4032" y="253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2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763588" y="1600200"/>
            <a:ext cx="8075612" cy="762000"/>
          </a:xfrm>
        </p:spPr>
        <p:txBody>
          <a:bodyPr lIns="92160" tIns="46080" rIns="92160" bIns="46080"/>
          <a:lstStyle/>
          <a:p>
            <a:pPr marL="341313" indent="-341313" defTabSz="457200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The counting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dirty="0" smtClean="0"/>
              <a:t> statement repeats based on a counter.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2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A832-93B7-42D9-B39A-996C860DD43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762000"/>
          </a:xfrm>
        </p:spPr>
        <p:txBody>
          <a:bodyPr lIns="92160" tIns="46080" rIns="92160" bIns="46080"/>
          <a:lstStyle/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The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dirty="0" smtClean="0"/>
              <a:t> statement is normally used to count things.</a:t>
            </a:r>
          </a:p>
        </p:txBody>
      </p:sp>
      <p:sp>
        <p:nvSpPr>
          <p:cNvPr id="156676" name="AutoShape 4"/>
          <p:cNvSpPr>
            <a:spLocks noChangeArrowheads="1"/>
          </p:cNvSpPr>
          <p:nvPr/>
        </p:nvSpPr>
        <p:spPr bwMode="auto">
          <a:xfrm>
            <a:off x="609600" y="1828800"/>
            <a:ext cx="8075613" cy="608013"/>
          </a:xfrm>
          <a:prstGeom prst="roundRect">
            <a:avLst>
              <a:gd name="adj" fmla="val 25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AutoShape 8"/>
          <p:cNvSpPr>
            <a:spLocks noChangeArrowheads="1"/>
          </p:cNvSpPr>
          <p:nvPr/>
        </p:nvSpPr>
        <p:spPr bwMode="auto">
          <a:xfrm>
            <a:off x="609600" y="4114800"/>
            <a:ext cx="8075613" cy="760413"/>
          </a:xfrm>
          <a:prstGeom prst="roundRect">
            <a:avLst>
              <a:gd name="adj" fmla="val 20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AutoShape 10"/>
          <p:cNvSpPr>
            <a:spLocks noChangeArrowheads="1"/>
          </p:cNvSpPr>
          <p:nvPr/>
        </p:nvSpPr>
        <p:spPr bwMode="auto">
          <a:xfrm>
            <a:off x="609600" y="4114800"/>
            <a:ext cx="8075613" cy="608013"/>
          </a:xfrm>
          <a:prstGeom prst="roundRect">
            <a:avLst>
              <a:gd name="adj" fmla="val 25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609600" y="533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 anchor="ctr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/>
              <a:t>Repetition: The Counting Loop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838200" y="4343400"/>
            <a:ext cx="8075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>
              <a:buSzPct val="9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>
              <a:latin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2819400"/>
            <a:ext cx="7466013" cy="915988"/>
            <a:chOff x="432" y="1872"/>
            <a:chExt cx="4703" cy="577"/>
          </a:xfrm>
        </p:grpSpPr>
        <p:sp>
          <p:nvSpPr>
            <p:cNvPr id="37901" name="AutoShape 18"/>
            <p:cNvSpPr>
              <a:spLocks noChangeArrowheads="1"/>
            </p:cNvSpPr>
            <p:nvPr/>
          </p:nvSpPr>
          <p:spPr bwMode="auto">
            <a:xfrm>
              <a:off x="432" y="1872"/>
              <a:ext cx="4703" cy="575"/>
            </a:xfrm>
            <a:prstGeom prst="roundRect">
              <a:avLst>
                <a:gd name="adj" fmla="val 17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Text Box 19"/>
            <p:cNvSpPr txBox="1">
              <a:spLocks noChangeArrowheads="1"/>
            </p:cNvSpPr>
            <p:nvPr/>
          </p:nvSpPr>
          <p:spPr bwMode="auto">
            <a:xfrm>
              <a:off x="432" y="1872"/>
              <a:ext cx="470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160" tIns="46080" rIns="92160" bIns="46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ourier New" pitchFamily="49" charset="0"/>
                </a:rPr>
                <a:t>  for (</a:t>
              </a:r>
              <a:r>
                <a:rPr lang="en-GB" b="1" dirty="0" err="1">
                  <a:latin typeface="Courier New" pitchFamily="49" charset="0"/>
                </a:rPr>
                <a:t>int</a:t>
              </a:r>
              <a:r>
                <a:rPr lang="en-GB" b="1" i="1" dirty="0">
                  <a:latin typeface="Courier New" pitchFamily="49" charset="0"/>
                </a:rPr>
                <a:t> </a:t>
              </a:r>
              <a:r>
                <a:rPr lang="en-GB" b="1" i="1" u="sng" dirty="0">
                  <a:latin typeface="Courier New" pitchFamily="49" charset="0"/>
                </a:rPr>
                <a:t>count</a:t>
              </a:r>
              <a:r>
                <a:rPr lang="en-GB" b="1" i="1" dirty="0">
                  <a:latin typeface="Courier New" pitchFamily="49" charset="0"/>
                </a:rPr>
                <a:t> </a:t>
              </a:r>
              <a:r>
                <a:rPr lang="en-GB" b="1" dirty="0">
                  <a:latin typeface="Courier New" pitchFamily="49" charset="0"/>
                </a:rPr>
                <a:t>=</a:t>
              </a:r>
              <a:r>
                <a:rPr lang="en-GB" b="1" i="1" dirty="0">
                  <a:latin typeface="Courier New" pitchFamily="49" charset="0"/>
                </a:rPr>
                <a:t> </a:t>
              </a:r>
              <a:r>
                <a:rPr lang="en-GB" b="1" i="1" u="sng" dirty="0">
                  <a:latin typeface="Courier New" pitchFamily="49" charset="0"/>
                </a:rPr>
                <a:t>first</a:t>
              </a:r>
              <a:r>
                <a:rPr lang="en-GB" b="1" dirty="0">
                  <a:latin typeface="Courier New" pitchFamily="49" charset="0"/>
                </a:rPr>
                <a:t>; </a:t>
              </a:r>
              <a:r>
                <a:rPr lang="en-GB" b="1" i="1" u="sng" dirty="0">
                  <a:latin typeface="Courier New" pitchFamily="49" charset="0"/>
                </a:rPr>
                <a:t>count</a:t>
              </a:r>
              <a:r>
                <a:rPr lang="en-GB" b="1" dirty="0">
                  <a:latin typeface="Courier New" pitchFamily="49" charset="0"/>
                </a:rPr>
                <a:t> &lt;= </a:t>
              </a:r>
              <a:r>
                <a:rPr lang="en-GB" b="1" i="1" u="sng" dirty="0">
                  <a:latin typeface="Courier New" pitchFamily="49" charset="0"/>
                </a:rPr>
                <a:t>last</a:t>
              </a:r>
              <a:r>
                <a:rPr lang="en-GB" b="1" dirty="0">
                  <a:latin typeface="Courier New" pitchFamily="49" charset="0"/>
                </a:rPr>
                <a:t>; </a:t>
              </a:r>
              <a:r>
                <a:rPr lang="en-GB" b="1" i="1" u="sng" dirty="0">
                  <a:latin typeface="Courier New" pitchFamily="49" charset="0"/>
                </a:rPr>
                <a:t>count</a:t>
              </a:r>
              <a:r>
                <a:rPr lang="en-GB" b="1" dirty="0">
                  <a:latin typeface="Courier New" pitchFamily="49" charset="0"/>
                </a:rPr>
                <a:t>++)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latin typeface="Courier New" pitchFamily="49" charset="0"/>
                </a:rPr>
                <a:t>    </a:t>
              </a:r>
              <a:r>
                <a:rPr lang="en-GB" b="1" i="1" u="sng" dirty="0">
                  <a:latin typeface="Courier New" pitchFamily="49" charset="0"/>
                </a:rPr>
                <a:t>Statement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b="1" i="1" dirty="0">
                <a:latin typeface="Courier New" pitchFamily="49" charset="0"/>
              </a:endParaRPr>
            </a:p>
          </p:txBody>
        </p:sp>
      </p:grpSp>
      <p:sp>
        <p:nvSpPr>
          <p:cNvPr id="37898" name="Rectangle 20"/>
          <p:cNvSpPr>
            <a:spLocks noChangeArrowheads="1"/>
          </p:cNvSpPr>
          <p:nvPr/>
        </p:nvSpPr>
        <p:spPr bwMode="auto">
          <a:xfrm>
            <a:off x="609600" y="3780472"/>
            <a:ext cx="8075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/>
          <a:lstStyle/>
          <a:p>
            <a:pPr marL="341313" indent="-341313" defTabSz="457200" eaLnBrk="1" hangingPunct="1">
              <a:spcBef>
                <a:spcPct val="20000"/>
              </a:spcBef>
              <a:buClr>
                <a:schemeClr val="tx1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/>
              <a:t>Example:                   </a:t>
            </a:r>
          </a:p>
        </p:txBody>
      </p:sp>
      <p:sp>
        <p:nvSpPr>
          <p:cNvPr id="37900" name="Text Box 23"/>
          <p:cNvSpPr txBox="1">
            <a:spLocks noChangeArrowheads="1"/>
          </p:cNvSpPr>
          <p:nvPr/>
        </p:nvSpPr>
        <p:spPr bwMode="auto">
          <a:xfrm>
            <a:off x="762000" y="4438471"/>
            <a:ext cx="43204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for 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= </a:t>
            </a:r>
            <a:r>
              <a:rPr lang="en-US" b="1" dirty="0">
                <a:latin typeface="Courier New" pitchFamily="49" charset="0"/>
              </a:rPr>
              <a:t>1;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&lt;= 5;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++) {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</a:rPr>
              <a:t>println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);</a:t>
            </a:r>
          </a:p>
          <a:p>
            <a:r>
              <a:rPr lang="en-US" b="1" dirty="0" smtClean="0">
                <a:latin typeface="Courier New" pitchFamily="49" charset="0"/>
              </a:rPr>
              <a:t>  }</a:t>
            </a:r>
            <a:endParaRPr lang="en-US" b="1" dirty="0">
              <a:latin typeface="Courier New" pitchFamily="49" charset="0"/>
            </a:endParaRPr>
          </a:p>
          <a:p>
            <a:endParaRPr lang="en-US" b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478BB-943A-47D6-98C5-2780FEF02E9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simplePolygon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2438400"/>
            <a:ext cx="47625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02889-87C9-4036-9994-E3CDC384CFF9}" type="slidenum">
              <a:rPr lang="en-US"/>
              <a:pPr/>
              <a:t>26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5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r>
              <a:rPr lang="en-US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</a:p>
          <a:p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2C9A-4148-42D0-B5EE-45753C2AC57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60" y="465540"/>
            <a:ext cx="9131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final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COUNT = 13;</a:t>
            </a:r>
          </a:p>
          <a:p>
            <a:endParaRPr lang="en-US" sz="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size(500, 250);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noLoop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COUNT;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rect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(0,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* height/COUNT, width - 1, height/COUNT);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5" descr="simplePolygo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895725"/>
            <a:ext cx="47625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02889-87C9-4036-9994-E3CDC384CFF9}" type="slidenum">
              <a:rPr lang="en-US"/>
              <a:pPr/>
              <a:t>28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6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r>
              <a:rPr lang="en-US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</a:p>
          <a:p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2C9A-4148-42D0-B5EE-45753C2AC57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60" y="465540"/>
            <a:ext cx="9131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&lt; COUNT;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% 2 == 0)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fill(191, 10, 48);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} 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else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fill(255);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rect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(0,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* height/COUNT, width-1, height/COUNT);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5" descr="simplePolygo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895725"/>
            <a:ext cx="47625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A646E-81F0-49E6-A3E5-963C76E52BF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Von Neumann architectures execute statements one at a time.</a:t>
            </a:r>
          </a:p>
          <a:p>
            <a:pPr eaLnBrk="1" hangingPunct="1"/>
            <a:r>
              <a:rPr lang="en-US" dirty="0" smtClean="0"/>
              <a:t>The sequence of this execution is called the </a:t>
            </a:r>
            <a:r>
              <a:rPr lang="en-US" i="1" dirty="0" smtClean="0"/>
              <a:t>control flow</a:t>
            </a:r>
            <a:r>
              <a:rPr lang="en-US" dirty="0" smtClean="0"/>
              <a:t> of a program.</a:t>
            </a:r>
          </a:p>
          <a:p>
            <a:pPr eaLnBrk="1" hangingPunct="1"/>
            <a:r>
              <a:rPr lang="en-US" dirty="0" smtClean="0"/>
              <a:t>Control structures specify the nature of this flow.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609D4-98D8-435F-8057-FC274280886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 lIns="92160" tIns="46080" rIns="92160" bIns="4608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Repetition: Nested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dirty="0" smtClean="0"/>
              <a:t> Loops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2895602"/>
            <a:ext cx="6248109" cy="1201738"/>
            <a:chOff x="225" y="960"/>
            <a:chExt cx="5671" cy="757"/>
          </a:xfrm>
        </p:grpSpPr>
        <p:sp>
          <p:nvSpPr>
            <p:cNvPr id="36889" name="AutoShape 4"/>
            <p:cNvSpPr>
              <a:spLocks noChangeArrowheads="1"/>
            </p:cNvSpPr>
            <p:nvPr/>
          </p:nvSpPr>
          <p:spPr bwMode="auto">
            <a:xfrm>
              <a:off x="432" y="960"/>
              <a:ext cx="4703" cy="575"/>
            </a:xfrm>
            <a:prstGeom prst="roundRect">
              <a:avLst>
                <a:gd name="adj" fmla="val 17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0" name="Text Box 5"/>
            <p:cNvSpPr txBox="1">
              <a:spLocks noChangeArrowheads="1"/>
            </p:cNvSpPr>
            <p:nvPr/>
          </p:nvSpPr>
          <p:spPr bwMode="auto">
            <a:xfrm>
              <a:off x="225" y="960"/>
              <a:ext cx="5671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160" tIns="46080" rIns="92160" bIns="46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ourier New" pitchFamily="49" charset="0"/>
                </a:rPr>
                <a:t>  for (</a:t>
              </a:r>
              <a:r>
                <a:rPr lang="en-GB" b="1" i="1" u="sng" dirty="0" smtClean="0">
                  <a:latin typeface="Courier New" pitchFamily="49" charset="0"/>
                </a:rPr>
                <a:t>initExpr</a:t>
              </a:r>
              <a:r>
                <a:rPr lang="en-GB" b="1" i="1" u="sng" baseline="-25000" dirty="0" smtClean="0">
                  <a:latin typeface="Courier New" pitchFamily="49" charset="0"/>
                </a:rPr>
                <a:t>1</a:t>
              </a:r>
              <a:r>
                <a:rPr lang="en-GB" b="1" dirty="0" smtClean="0">
                  <a:latin typeface="Courier New" pitchFamily="49" charset="0"/>
                </a:rPr>
                <a:t>; </a:t>
              </a:r>
              <a:r>
                <a:rPr lang="en-GB" b="1" i="1" u="sng" dirty="0" smtClean="0">
                  <a:latin typeface="Courier New" pitchFamily="49" charset="0"/>
                </a:rPr>
                <a:t>loopCond</a:t>
              </a:r>
              <a:r>
                <a:rPr lang="en-GB" b="1" i="1" u="sng" baseline="-25000" dirty="0" smtClean="0">
                  <a:latin typeface="Courier New" pitchFamily="49" charset="0"/>
                </a:rPr>
                <a:t>1</a:t>
              </a:r>
              <a:r>
                <a:rPr lang="en-GB" b="1" dirty="0" smtClean="0">
                  <a:latin typeface="Courier New" pitchFamily="49" charset="0"/>
                </a:rPr>
                <a:t>; </a:t>
              </a:r>
              <a:r>
                <a:rPr lang="en-GB" b="1" i="1" u="sng" dirty="0" smtClean="0">
                  <a:latin typeface="Courier New" pitchFamily="49" charset="0"/>
                </a:rPr>
                <a:t>incrExpr</a:t>
              </a:r>
              <a:r>
                <a:rPr lang="en-GB" b="1" i="1" u="sng" baseline="-25000" dirty="0" smtClean="0">
                  <a:latin typeface="Courier New" pitchFamily="49" charset="0"/>
                </a:rPr>
                <a:t>1</a:t>
              </a:r>
              <a:r>
                <a:rPr lang="en-GB" b="1" dirty="0" smtClean="0">
                  <a:latin typeface="Courier New" pitchFamily="49" charset="0"/>
                </a:rPr>
                <a:t>)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latin typeface="Courier New" pitchFamily="49" charset="0"/>
                </a:rPr>
                <a:t>    for (</a:t>
              </a:r>
              <a:r>
                <a:rPr lang="en-GB" b="1" i="1" u="sng" dirty="0" smtClean="0">
                  <a:latin typeface="Courier New" pitchFamily="49" charset="0"/>
                </a:rPr>
                <a:t>initExpr</a:t>
              </a:r>
              <a:r>
                <a:rPr lang="en-GB" b="1" i="1" u="sng" baseline="-25000" dirty="0" smtClean="0">
                  <a:latin typeface="Courier New" pitchFamily="49" charset="0"/>
                </a:rPr>
                <a:t>2</a:t>
              </a:r>
              <a:r>
                <a:rPr lang="en-GB" b="1" dirty="0" smtClean="0">
                  <a:latin typeface="Courier New" pitchFamily="49" charset="0"/>
                </a:rPr>
                <a:t>; </a:t>
              </a:r>
              <a:r>
                <a:rPr lang="en-GB" b="1" i="1" u="sng" dirty="0" smtClean="0">
                  <a:latin typeface="Courier New" pitchFamily="49" charset="0"/>
                </a:rPr>
                <a:t>loopCond</a:t>
              </a:r>
              <a:r>
                <a:rPr lang="en-GB" b="1" i="1" u="sng" baseline="-25000" dirty="0" smtClean="0">
                  <a:latin typeface="Courier New" pitchFamily="49" charset="0"/>
                </a:rPr>
                <a:t>2</a:t>
              </a:r>
              <a:r>
                <a:rPr lang="en-GB" b="1" dirty="0" smtClean="0">
                  <a:latin typeface="Courier New" pitchFamily="49" charset="0"/>
                </a:rPr>
                <a:t>; </a:t>
              </a:r>
              <a:r>
                <a:rPr lang="en-GB" b="1" i="1" u="sng" dirty="0" smtClean="0">
                  <a:latin typeface="Courier New" pitchFamily="49" charset="0"/>
                </a:rPr>
                <a:t>incrExpr</a:t>
              </a:r>
              <a:r>
                <a:rPr lang="en-GB" b="1" i="1" u="sng" baseline="-25000" dirty="0" smtClean="0">
                  <a:latin typeface="Courier New" pitchFamily="49" charset="0"/>
                </a:rPr>
                <a:t>2</a:t>
              </a:r>
              <a:r>
                <a:rPr lang="en-GB" b="1" dirty="0" smtClean="0">
                  <a:latin typeface="Courier New" pitchFamily="49" charset="0"/>
                </a:rPr>
                <a:t>)</a:t>
              </a:r>
              <a:endParaRPr lang="en-GB" b="1" dirty="0">
                <a:latin typeface="Courier New" pitchFamily="49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latin typeface="Courier New" pitchFamily="49" charset="0"/>
                </a:rPr>
                <a:t>    </a:t>
              </a:r>
              <a:r>
                <a:rPr lang="en-GB" b="1" i="1" dirty="0" smtClean="0">
                  <a:latin typeface="Courier New" pitchFamily="49" charset="0"/>
                </a:rPr>
                <a:t>  </a:t>
              </a:r>
              <a:r>
                <a:rPr lang="en-GB" b="1" i="1" u="sng" dirty="0" smtClean="0">
                  <a:latin typeface="Courier New" pitchFamily="49" charset="0"/>
                </a:rPr>
                <a:t>Statement</a:t>
              </a:r>
              <a:endParaRPr lang="en-GB" b="1" i="1" u="sng" dirty="0">
                <a:latin typeface="Courier New" pitchFamily="49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b="1" i="1" dirty="0">
                <a:latin typeface="Courier New" pitchFamily="49" charset="0"/>
              </a:endParaRPr>
            </a:p>
          </p:txBody>
        </p:sp>
      </p:grp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403225" y="4041775"/>
            <a:ext cx="4646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latin typeface="Times New Roman" pitchFamily="18" charset="0"/>
            </a:endParaRPr>
          </a:p>
        </p:txBody>
      </p:sp>
      <p:cxnSp>
        <p:nvCxnSpPr>
          <p:cNvPr id="36873" name="AutoShape 6"/>
          <p:cNvCxnSpPr>
            <a:cxnSpLocks noChangeShapeType="1"/>
          </p:cNvCxnSpPr>
          <p:nvPr/>
        </p:nvCxnSpPr>
        <p:spPr bwMode="auto">
          <a:xfrm>
            <a:off x="7321550" y="1524000"/>
            <a:ext cx="0" cy="3048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lg"/>
          </a:ln>
        </p:spPr>
      </p:cxnSp>
      <p:sp>
        <p:nvSpPr>
          <p:cNvPr id="36874" name="AutoShape 9"/>
          <p:cNvSpPr>
            <a:spLocks noChangeArrowheads="1"/>
          </p:cNvSpPr>
          <p:nvPr/>
        </p:nvSpPr>
        <p:spPr bwMode="auto">
          <a:xfrm>
            <a:off x="6477000" y="1828800"/>
            <a:ext cx="1666875" cy="608012"/>
          </a:xfrm>
          <a:prstGeom prst="roundRect">
            <a:avLst>
              <a:gd name="adj" fmla="val 25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6772134" y="1947777"/>
            <a:ext cx="1068669" cy="37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>
            <a:spAutoFit/>
          </a:bodyPr>
          <a:lstStyle/>
          <a:p>
            <a:pPr algn="ctr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 smtClean="0">
                <a:latin typeface="Tahoma" pitchFamily="34" charset="0"/>
              </a:rPr>
              <a:t>InitExpr</a:t>
            </a:r>
            <a:r>
              <a:rPr lang="en-GB" i="1" baseline="-25000" dirty="0" smtClean="0">
                <a:latin typeface="Tahoma" pitchFamily="34" charset="0"/>
              </a:rPr>
              <a:t>1</a:t>
            </a:r>
            <a:endParaRPr lang="en-GB" i="1" baseline="-25000" dirty="0">
              <a:latin typeface="Tahoma" pitchFamily="34" charset="0"/>
            </a:endParaRPr>
          </a:p>
        </p:txBody>
      </p:sp>
      <p:sp>
        <p:nvSpPr>
          <p:cNvPr id="36876" name="Freeform 11"/>
          <p:cNvSpPr>
            <a:spLocks noChangeArrowheads="1"/>
          </p:cNvSpPr>
          <p:nvPr/>
        </p:nvSpPr>
        <p:spPr bwMode="auto">
          <a:xfrm>
            <a:off x="6184900" y="2819400"/>
            <a:ext cx="2273300" cy="608012"/>
          </a:xfrm>
          <a:custGeom>
            <a:avLst/>
            <a:gdLst>
              <a:gd name="T0" fmla="*/ 37 w 6320"/>
              <a:gd name="T1" fmla="*/ 0 h 1694"/>
              <a:gd name="T2" fmla="*/ 73 w 6320"/>
              <a:gd name="T3" fmla="*/ 10 h 1694"/>
              <a:gd name="T4" fmla="*/ 37 w 6320"/>
              <a:gd name="T5" fmla="*/ 20 h 1694"/>
              <a:gd name="T6" fmla="*/ 0 w 6320"/>
              <a:gd name="T7" fmla="*/ 10 h 1694"/>
              <a:gd name="T8" fmla="*/ 37 w 6320"/>
              <a:gd name="T9" fmla="*/ 0 h 16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20"/>
              <a:gd name="T16" fmla="*/ 0 h 1694"/>
              <a:gd name="T17" fmla="*/ 6320 w 6320"/>
              <a:gd name="T18" fmla="*/ 1694 h 16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20" h="1694">
                <a:moveTo>
                  <a:pt x="3159" y="0"/>
                </a:moveTo>
                <a:lnTo>
                  <a:pt x="6319" y="846"/>
                </a:lnTo>
                <a:lnTo>
                  <a:pt x="3159" y="1693"/>
                </a:lnTo>
                <a:lnTo>
                  <a:pt x="0" y="846"/>
                </a:lnTo>
                <a:lnTo>
                  <a:pt x="3159" y="0"/>
                </a:ln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Text Box 12"/>
          <p:cNvSpPr txBox="1">
            <a:spLocks noChangeArrowheads="1"/>
          </p:cNvSpPr>
          <p:nvPr/>
        </p:nvSpPr>
        <p:spPr bwMode="auto">
          <a:xfrm>
            <a:off x="6657035" y="2938377"/>
            <a:ext cx="1325856" cy="37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>
            <a:spAutoFit/>
          </a:bodyPr>
          <a:lstStyle/>
          <a:p>
            <a:pPr algn="ctr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 smtClean="0">
                <a:latin typeface="Tahoma" pitchFamily="34" charset="0"/>
              </a:rPr>
              <a:t>LoopCond</a:t>
            </a:r>
            <a:r>
              <a:rPr lang="en-GB" i="1" baseline="-25000" dirty="0" smtClean="0">
                <a:latin typeface="Tahoma" pitchFamily="34" charset="0"/>
              </a:rPr>
              <a:t>1</a:t>
            </a:r>
            <a:endParaRPr lang="en-GB" i="1" baseline="-25000" dirty="0">
              <a:latin typeface="Tahoma" pitchFamily="34" charset="0"/>
            </a:endParaRPr>
          </a:p>
        </p:txBody>
      </p:sp>
      <p:cxnSp>
        <p:nvCxnSpPr>
          <p:cNvPr id="36878" name="AutoShape 13"/>
          <p:cNvCxnSpPr>
            <a:cxnSpLocks noChangeShapeType="1"/>
          </p:cNvCxnSpPr>
          <p:nvPr/>
        </p:nvCxnSpPr>
        <p:spPr bwMode="auto">
          <a:xfrm rot="16200000" flipH="1">
            <a:off x="5067300" y="4229100"/>
            <a:ext cx="3352800" cy="1143000"/>
          </a:xfrm>
          <a:prstGeom prst="bentConnector3">
            <a:avLst>
              <a:gd name="adj1" fmla="val 88756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lg"/>
          </a:ln>
        </p:spPr>
      </p:cxnSp>
      <p:sp>
        <p:nvSpPr>
          <p:cNvPr id="36881" name="AutoShape 16"/>
          <p:cNvSpPr>
            <a:spLocks noChangeArrowheads="1"/>
          </p:cNvSpPr>
          <p:nvPr/>
        </p:nvSpPr>
        <p:spPr bwMode="auto">
          <a:xfrm>
            <a:off x="6488113" y="5257800"/>
            <a:ext cx="1666875" cy="608012"/>
          </a:xfrm>
          <a:prstGeom prst="roundRect">
            <a:avLst>
              <a:gd name="adj" fmla="val 25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Text Box 17"/>
          <p:cNvSpPr txBox="1">
            <a:spLocks noChangeArrowheads="1"/>
          </p:cNvSpPr>
          <p:nvPr/>
        </p:nvSpPr>
        <p:spPr bwMode="auto">
          <a:xfrm>
            <a:off x="6736144" y="5376777"/>
            <a:ext cx="1170813" cy="37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>
            <a:spAutoFit/>
          </a:bodyPr>
          <a:lstStyle/>
          <a:p>
            <a:pPr algn="ctr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 smtClean="0">
                <a:latin typeface="Tahoma" pitchFamily="34" charset="0"/>
              </a:rPr>
              <a:t>IncrExpr</a:t>
            </a:r>
            <a:r>
              <a:rPr lang="en-GB" i="1" baseline="-25000" dirty="0" smtClean="0">
                <a:latin typeface="Tahoma" pitchFamily="34" charset="0"/>
              </a:rPr>
              <a:t>1</a:t>
            </a:r>
            <a:endParaRPr lang="en-GB" i="1" baseline="-25000" dirty="0">
              <a:latin typeface="Tahoma" pitchFamily="34" charset="0"/>
            </a:endParaRP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5945188" y="2667000"/>
            <a:ext cx="315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 anchorCtr="1">
            <a:spAutoFit/>
          </a:bodyPr>
          <a:lstStyle/>
          <a:p>
            <a:pPr>
              <a:spcBef>
                <a:spcPts val="463"/>
              </a:spcBef>
              <a:buSzPct val="9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ahoma" pitchFamily="34" charset="0"/>
              </a:rPr>
              <a:t>F</a:t>
            </a:r>
          </a:p>
        </p:txBody>
      </p:sp>
      <p:sp>
        <p:nvSpPr>
          <p:cNvPr id="36885" name="Text Box 20"/>
          <p:cNvSpPr txBox="1">
            <a:spLocks noChangeArrowheads="1"/>
          </p:cNvSpPr>
          <p:nvPr/>
        </p:nvSpPr>
        <p:spPr bwMode="auto">
          <a:xfrm>
            <a:off x="7516813" y="3260725"/>
            <a:ext cx="331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 anchorCtr="1">
            <a:spAutoFit/>
          </a:bodyPr>
          <a:lstStyle/>
          <a:p>
            <a:pPr>
              <a:spcBef>
                <a:spcPts val="463"/>
              </a:spcBef>
              <a:buSzPct val="9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Tahoma" pitchFamily="34" charset="0"/>
              </a:rPr>
              <a:t>T</a:t>
            </a:r>
          </a:p>
        </p:txBody>
      </p:sp>
      <p:cxnSp>
        <p:nvCxnSpPr>
          <p:cNvPr id="36886" name="AutoShape 21"/>
          <p:cNvCxnSpPr>
            <a:cxnSpLocks noChangeShapeType="1"/>
            <a:stCxn id="36881" idx="3"/>
          </p:cNvCxnSpPr>
          <p:nvPr/>
        </p:nvCxnSpPr>
        <p:spPr bwMode="auto">
          <a:xfrm flipV="1">
            <a:off x="8154988" y="3124200"/>
            <a:ext cx="303212" cy="2437606"/>
          </a:xfrm>
          <a:prstGeom prst="bentConnector2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lg" len="lg"/>
          </a:ln>
        </p:spPr>
      </p:cxnSp>
      <p:cxnSp>
        <p:nvCxnSpPr>
          <p:cNvPr id="36887" name="AutoShape 22"/>
          <p:cNvCxnSpPr>
            <a:cxnSpLocks noChangeShapeType="1"/>
          </p:cNvCxnSpPr>
          <p:nvPr/>
        </p:nvCxnSpPr>
        <p:spPr bwMode="auto">
          <a:xfrm>
            <a:off x="7319963" y="2438400"/>
            <a:ext cx="0" cy="420687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lg"/>
          </a:ln>
        </p:spPr>
      </p:cxnSp>
      <p:sp>
        <p:nvSpPr>
          <p:cNvPr id="36888" name="Line 23"/>
          <p:cNvSpPr>
            <a:spLocks noChangeShapeType="1"/>
          </p:cNvSpPr>
          <p:nvPr/>
        </p:nvSpPr>
        <p:spPr bwMode="auto">
          <a:xfrm>
            <a:off x="7316788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763588" y="1600200"/>
            <a:ext cx="8075612" cy="762000"/>
          </a:xfrm>
        </p:spPr>
        <p:txBody>
          <a:bodyPr lIns="92160" tIns="46080" rIns="92160" bIns="46080"/>
          <a:lstStyle/>
          <a:p>
            <a:pPr marL="341313" indent="-341313" defTabSz="457200" eaLnBrk="1" hangingPunct="1"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Loops can be nested as well.</a:t>
            </a:r>
          </a:p>
        </p:txBody>
      </p:sp>
      <p:cxnSp>
        <p:nvCxnSpPr>
          <p:cNvPr id="27" name="AutoShape 6"/>
          <p:cNvCxnSpPr>
            <a:cxnSpLocks noChangeShapeType="1"/>
          </p:cNvCxnSpPr>
          <p:nvPr/>
        </p:nvCxnSpPr>
        <p:spPr bwMode="auto">
          <a:xfrm>
            <a:off x="7289010" y="3429000"/>
            <a:ext cx="0" cy="129171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sm"/>
          </a:ln>
        </p:spPr>
      </p:cxn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6935734" y="3558171"/>
            <a:ext cx="706552" cy="257670"/>
          </a:xfrm>
          <a:prstGeom prst="roundRect">
            <a:avLst>
              <a:gd name="adj" fmla="val 25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885113" y="3548144"/>
            <a:ext cx="804431" cy="27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>
            <a:spAutoFit/>
          </a:bodyPr>
          <a:lstStyle/>
          <a:p>
            <a:pPr algn="ctr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 dirty="0" smtClean="0">
                <a:latin typeface="Tahoma" pitchFamily="34" charset="0"/>
              </a:rPr>
              <a:t>InitExpr</a:t>
            </a:r>
            <a:r>
              <a:rPr lang="en-GB" sz="1200" i="1" baseline="-25000" dirty="0" smtClean="0">
                <a:latin typeface="Tahoma" pitchFamily="34" charset="0"/>
              </a:rPr>
              <a:t>2</a:t>
            </a:r>
            <a:endParaRPr lang="en-GB" sz="1200" i="1" baseline="-25000" dirty="0">
              <a:latin typeface="Tahoma" pitchFamily="34" charset="0"/>
            </a:endParaRPr>
          </a:p>
        </p:txBody>
      </p:sp>
      <p:sp>
        <p:nvSpPr>
          <p:cNvPr id="30" name="Freeform 11"/>
          <p:cNvSpPr>
            <a:spLocks noChangeArrowheads="1"/>
          </p:cNvSpPr>
          <p:nvPr/>
        </p:nvSpPr>
        <p:spPr bwMode="auto">
          <a:xfrm>
            <a:off x="6807209" y="3977978"/>
            <a:ext cx="963603" cy="257670"/>
          </a:xfrm>
          <a:custGeom>
            <a:avLst/>
            <a:gdLst>
              <a:gd name="T0" fmla="*/ 37 w 6320"/>
              <a:gd name="T1" fmla="*/ 0 h 1694"/>
              <a:gd name="T2" fmla="*/ 73 w 6320"/>
              <a:gd name="T3" fmla="*/ 10 h 1694"/>
              <a:gd name="T4" fmla="*/ 37 w 6320"/>
              <a:gd name="T5" fmla="*/ 20 h 1694"/>
              <a:gd name="T6" fmla="*/ 0 w 6320"/>
              <a:gd name="T7" fmla="*/ 10 h 1694"/>
              <a:gd name="T8" fmla="*/ 37 w 6320"/>
              <a:gd name="T9" fmla="*/ 0 h 16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20"/>
              <a:gd name="T16" fmla="*/ 0 h 1694"/>
              <a:gd name="T17" fmla="*/ 6320 w 6320"/>
              <a:gd name="T18" fmla="*/ 1694 h 16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20" h="1694">
                <a:moveTo>
                  <a:pt x="3159" y="0"/>
                </a:moveTo>
                <a:lnTo>
                  <a:pt x="6319" y="846"/>
                </a:lnTo>
                <a:lnTo>
                  <a:pt x="3159" y="1693"/>
                </a:lnTo>
                <a:lnTo>
                  <a:pt x="0" y="846"/>
                </a:lnTo>
                <a:lnTo>
                  <a:pt x="3159" y="0"/>
                </a:ln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6815366" y="3967950"/>
            <a:ext cx="945944" cy="27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>
            <a:spAutoFit/>
          </a:bodyPr>
          <a:lstStyle/>
          <a:p>
            <a:pPr algn="ctr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 dirty="0" smtClean="0">
                <a:latin typeface="Tahoma" pitchFamily="34" charset="0"/>
              </a:rPr>
              <a:t>LoopCond</a:t>
            </a:r>
            <a:r>
              <a:rPr lang="en-GB" sz="1200" i="1" baseline="-25000" dirty="0" smtClean="0">
                <a:latin typeface="Tahoma" pitchFamily="34" charset="0"/>
              </a:rPr>
              <a:t>2</a:t>
            </a:r>
            <a:endParaRPr lang="en-GB" sz="1200" i="1" baseline="-25000" dirty="0">
              <a:latin typeface="Tahoma" pitchFamily="34" charset="0"/>
            </a:endParaRPr>
          </a:p>
        </p:txBody>
      </p:sp>
      <p:cxnSp>
        <p:nvCxnSpPr>
          <p:cNvPr id="32" name="AutoShape 13"/>
          <p:cNvCxnSpPr>
            <a:cxnSpLocks noChangeShapeType="1"/>
            <a:stCxn id="30" idx="3"/>
          </p:cNvCxnSpPr>
          <p:nvPr/>
        </p:nvCxnSpPr>
        <p:spPr bwMode="auto">
          <a:xfrm rot="10800000" flipH="1" flipV="1">
            <a:off x="6807209" y="4106477"/>
            <a:ext cx="479783" cy="1171960"/>
          </a:xfrm>
          <a:prstGeom prst="bentConnector4">
            <a:avLst>
              <a:gd name="adj1" fmla="val -20194"/>
              <a:gd name="adj2" fmla="val 8381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lg"/>
          </a:ln>
        </p:spPr>
      </p:cxnSp>
      <p:sp>
        <p:nvSpPr>
          <p:cNvPr id="33" name="AutoShape 14"/>
          <p:cNvSpPr>
            <a:spLocks noChangeArrowheads="1"/>
          </p:cNvSpPr>
          <p:nvPr/>
        </p:nvSpPr>
        <p:spPr bwMode="auto">
          <a:xfrm>
            <a:off x="7000333" y="4365492"/>
            <a:ext cx="578027" cy="257670"/>
          </a:xfrm>
          <a:prstGeom prst="roundRect">
            <a:avLst>
              <a:gd name="adj" fmla="val 25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846159" y="4355464"/>
            <a:ext cx="885030" cy="27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>
            <a:spAutoFit/>
          </a:bodyPr>
          <a:lstStyle/>
          <a:p>
            <a:pPr algn="ctr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 dirty="0">
                <a:latin typeface="Tahoma" pitchFamily="34" charset="0"/>
              </a:rPr>
              <a:t>Statement</a:t>
            </a:r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>
            <a:off x="6935734" y="4753006"/>
            <a:ext cx="706552" cy="257670"/>
          </a:xfrm>
          <a:prstGeom prst="roundRect">
            <a:avLst>
              <a:gd name="adj" fmla="val 25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866918" y="4742978"/>
            <a:ext cx="844185" cy="27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>
            <a:spAutoFit/>
          </a:bodyPr>
          <a:lstStyle/>
          <a:p>
            <a:pPr algn="ctr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 dirty="0" smtClean="0">
                <a:latin typeface="Tahoma" pitchFamily="34" charset="0"/>
              </a:rPr>
              <a:t>IncrExpr</a:t>
            </a:r>
            <a:r>
              <a:rPr lang="en-GB" sz="1200" i="1" baseline="-25000" dirty="0" smtClean="0">
                <a:latin typeface="Tahoma" pitchFamily="34" charset="0"/>
              </a:rPr>
              <a:t>2</a:t>
            </a:r>
            <a:endParaRPr lang="en-GB" sz="1200" i="1" baseline="-25000" dirty="0">
              <a:latin typeface="Tahoma" pitchFamily="34" charset="0"/>
            </a:endParaRPr>
          </a:p>
        </p:txBody>
      </p:sp>
      <p:cxnSp>
        <p:nvCxnSpPr>
          <p:cNvPr id="37" name="AutoShape 18"/>
          <p:cNvCxnSpPr>
            <a:cxnSpLocks noChangeShapeType="1"/>
          </p:cNvCxnSpPr>
          <p:nvPr/>
        </p:nvCxnSpPr>
        <p:spPr bwMode="auto">
          <a:xfrm>
            <a:off x="7286992" y="4623835"/>
            <a:ext cx="673" cy="129171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sm"/>
          </a:ln>
        </p:spPr>
      </p:cxn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6705600" y="3858625"/>
            <a:ext cx="266270" cy="27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 anchorCtr="1">
            <a:spAutoFit/>
          </a:bodyPr>
          <a:lstStyle/>
          <a:p>
            <a:pPr>
              <a:spcBef>
                <a:spcPts val="463"/>
              </a:spcBef>
              <a:buSzPct val="9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Tahoma" pitchFamily="34" charset="0"/>
              </a:rPr>
              <a:t>F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7288338" y="4149261"/>
            <a:ext cx="275888" cy="27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 anchorCtr="1">
            <a:spAutoFit/>
          </a:bodyPr>
          <a:lstStyle/>
          <a:p>
            <a:pPr>
              <a:spcBef>
                <a:spcPts val="463"/>
              </a:spcBef>
              <a:buSzPct val="9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Tahoma" pitchFamily="34" charset="0"/>
              </a:rPr>
              <a:t>T</a:t>
            </a:r>
          </a:p>
        </p:txBody>
      </p:sp>
      <p:cxnSp>
        <p:nvCxnSpPr>
          <p:cNvPr id="40" name="AutoShape 21"/>
          <p:cNvCxnSpPr>
            <a:cxnSpLocks noChangeShapeType="1"/>
            <a:stCxn id="36" idx="3"/>
            <a:endCxn id="31" idx="3"/>
          </p:cNvCxnSpPr>
          <p:nvPr/>
        </p:nvCxnSpPr>
        <p:spPr bwMode="auto">
          <a:xfrm flipV="1">
            <a:off x="7711103" y="4106813"/>
            <a:ext cx="50207" cy="775028"/>
          </a:xfrm>
          <a:prstGeom prst="bentConnector3">
            <a:avLst>
              <a:gd name="adj1" fmla="val 555315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sm"/>
          </a:ln>
        </p:spPr>
      </p:cxnSp>
      <p:cxnSp>
        <p:nvCxnSpPr>
          <p:cNvPr id="41" name="AutoShape 22"/>
          <p:cNvCxnSpPr>
            <a:cxnSpLocks noChangeShapeType="1"/>
          </p:cNvCxnSpPr>
          <p:nvPr/>
        </p:nvCxnSpPr>
        <p:spPr bwMode="auto">
          <a:xfrm>
            <a:off x="7288338" y="3816514"/>
            <a:ext cx="0" cy="178283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sm"/>
          </a:ln>
        </p:spPr>
      </p:cxnSp>
      <p:sp>
        <p:nvSpPr>
          <p:cNvPr id="42" name="Line 23"/>
          <p:cNvSpPr>
            <a:spLocks noChangeShapeType="1"/>
          </p:cNvSpPr>
          <p:nvPr/>
        </p:nvSpPr>
        <p:spPr bwMode="auto">
          <a:xfrm>
            <a:off x="7286992" y="4236321"/>
            <a:ext cx="0" cy="1291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2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02889-87C9-4036-9994-E3CDC384CFF9}" type="slidenum">
              <a:rPr lang="en-US"/>
              <a:pPr/>
              <a:t>31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7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r>
              <a:rPr lang="en-US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</a:p>
          <a:p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2C9A-4148-42D0-B5EE-45753C2AC57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465540"/>
            <a:ext cx="92840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fill(0,40,104);</a:t>
            </a:r>
          </a:p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rect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(0, 0, 190, 134);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stroke(255);</a:t>
            </a:r>
          </a:p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strokeWeight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(5);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row = 0; row &lt; 9; row++ ) {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column = 0; column &lt; 11; column++) {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((row%2==0 &amp;&amp; column%2==0) || (row%2!=0 &amp;&amp; column%2!=0))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point(column*190/11 + 10, row*134/9 + 5);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5" descr="simplePolygo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895725"/>
            <a:ext cx="47625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2C9A-4148-42D0-B5EE-45753C2AC57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772150" y="-772150"/>
            <a:ext cx="685800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/**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* USA draws a properly scaled US flag (see </a:t>
            </a:r>
            <a:r>
              <a:rPr lang="en-US" dirty="0" smtClean="0">
                <a:latin typeface="Courier New" pitchFamily="49" charset="0"/>
                <a:cs typeface="Courier New" pitchFamily="49" charset="0"/>
                <a:hlinkClick r:id="rId3"/>
              </a:rPr>
              <a:t>http://en.wikipedia.org/wiki/Usa_flag#Design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*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* @author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kvlinden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* @version 28april2009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*/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unit=250;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float height = unit, width = height*1.9;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unionHeight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unionWidth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stripeHeight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starDiameter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PImage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star;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size((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)width,(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)height);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background(191,10,48);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fill(255);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smooth();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noStroke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noLoop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unionHeight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=height*7/13;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unionWidth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=width*2/5;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stripeHeight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=height/13;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starDiameter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=height*0.0616;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star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loadImage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("whiteStar100.gif");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imageMode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(CENTER);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668126" y="478277"/>
            <a:ext cx="436418" cy="1104559"/>
            <a:chOff x="8534400" y="928256"/>
            <a:chExt cx="436418" cy="1104559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8260333" y="1378629"/>
              <a:ext cx="1000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Continued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 bwMode="auto">
            <a:xfrm rot="10800000">
              <a:off x="8534400" y="928256"/>
              <a:ext cx="436418" cy="1039091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  <a:alpha val="1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2C9A-4148-42D0-B5EE-45753C2AC57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79653" y="243512"/>
            <a:ext cx="685800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// Draw stripes.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=1;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&lt;13;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+=2) {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rect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(0,i*(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stripeHeight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   (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)width,(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stripeHeight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// Draw stars.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fill(0,40,104);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rect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(0,0,(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unionWidth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,(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unionHeight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row = 1; row &lt;= 9; row++) {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column = 1; column &lt;= 11; column++) {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// Add a star for odd rows/cols or 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// even rows/columns.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if (((row%2!=0) &amp;&amp; (column%2!=0)) || 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    ((row%2==0) &amp;&amp; (column%2==0))) {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  image(star, column*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unionWidth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/12, 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        row*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unionHeight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/10, 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starDiameter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starDiameter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4" name="Picture 3" descr="u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329238" y="1757362"/>
            <a:ext cx="4524375" cy="23812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15FB2-F439-422E-AF6A-EB3C09BB5C1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160" tIns="46080" rIns="92160" bIns="4608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Repetition: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lygonAnimatio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6560" y="462398"/>
            <a:ext cx="2857500" cy="2857500"/>
          </a:xfrm>
          <a:prstGeom prst="rect">
            <a:avLst/>
          </a:prstGeom>
        </p:spPr>
      </p:pic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4D835-630F-4BC5-B7E3-9AA23F19A0F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Analysis (1)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83382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 Unicode MS" pitchFamily="34" charset="-128"/>
              </a:rPr>
              <a:t>We’d like to draw regular polygons.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 Unicode MS" pitchFamily="34" charset="-128"/>
              </a:rPr>
              <a:t>We should be able to: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Unicode MS" pitchFamily="34" charset="-128"/>
              </a:rPr>
              <a:t>Set the number of sides;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Unicode MS" pitchFamily="34" charset="-128"/>
              </a:rPr>
              <a:t>Approximate the area of the enclosing circle;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Unicode MS" pitchFamily="34" charset="-128"/>
              </a:rPr>
              <a:t>Drag the polygon around.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Unicode MS" pitchFamily="34" charset="-128"/>
              </a:rPr>
              <a:t>Some sample images are shown here.</a:t>
            </a:r>
          </a:p>
        </p:txBody>
      </p:sp>
      <p:pic>
        <p:nvPicPr>
          <p:cNvPr id="5" name="Picture 4" descr="polygonArea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00" y="3413418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lygonAnimatio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6560" y="462398"/>
            <a:ext cx="2857500" cy="2857500"/>
          </a:xfrm>
          <a:prstGeom prst="rect">
            <a:avLst/>
          </a:prstGeom>
        </p:spPr>
      </p:pic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4D835-630F-4BC5-B7E3-9AA23F19A0F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Analysis (1)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83382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 Unicode MS" pitchFamily="34" charset="-128"/>
              </a:rPr>
              <a:t>The program should: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Unicode MS" pitchFamily="34" charset="-128"/>
              </a:rPr>
              <a:t>Draw n-</a:t>
            </a:r>
            <a:r>
              <a:rPr lang="en-US" dirty="0" err="1" smtClean="0">
                <a:latin typeface="Arial Unicode MS" pitchFamily="34" charset="-128"/>
              </a:rPr>
              <a:t>gons</a:t>
            </a:r>
            <a:r>
              <a:rPr lang="en-US" dirty="0" smtClean="0">
                <a:latin typeface="Arial Unicode MS" pitchFamily="34" charset="-128"/>
              </a:rPr>
              <a:t>;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Unicode MS" pitchFamily="34" charset="-128"/>
              </a:rPr>
              <a:t>Check the validity of n;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Unicode MS" pitchFamily="34" charset="-128"/>
              </a:rPr>
              <a:t>Compute the n-</a:t>
            </a:r>
            <a:r>
              <a:rPr lang="en-US" dirty="0" err="1" smtClean="0">
                <a:latin typeface="Arial Unicode MS" pitchFamily="34" charset="-128"/>
              </a:rPr>
              <a:t>gon’s</a:t>
            </a:r>
            <a:r>
              <a:rPr lang="en-US" dirty="0" smtClean="0">
                <a:latin typeface="Arial Unicode MS" pitchFamily="34" charset="-128"/>
              </a:rPr>
              <a:t> area.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Arial Unicode MS" pitchFamily="34" charset="-128"/>
            </a:endParaRPr>
          </a:p>
        </p:txBody>
      </p:sp>
      <p:pic>
        <p:nvPicPr>
          <p:cNvPr id="5" name="Picture 4" descr="polygonArea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00" y="3413418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Animation and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now discussed two forms of repetition in Processing:</a:t>
            </a:r>
          </a:p>
          <a:p>
            <a:pPr lvl="1"/>
            <a:r>
              <a:rPr lang="en-US" dirty="0" smtClean="0"/>
              <a:t>Processing implements animation by repeatedly calling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draw()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/>
              <a:t>method;</a:t>
            </a:r>
          </a:p>
          <a:p>
            <a:pPr lvl="1"/>
            <a:r>
              <a:rPr lang="en-US" dirty="0" smtClean="0"/>
              <a:t>You can program your own repetition using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 smtClean="0"/>
              <a:t> statement.</a:t>
            </a:r>
          </a:p>
          <a:p>
            <a:r>
              <a:rPr lang="en-US" dirty="0" smtClean="0"/>
              <a:t>Your program can contain both forms of repetition.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4DD9-A2E4-467D-8F17-6236A8491AB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02889-87C9-4036-9994-E3CDC384CFF9}" type="slidenum">
              <a:rPr lang="en-US"/>
              <a:pPr/>
              <a:t>39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8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r>
              <a:rPr lang="en-US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</a:p>
          <a:p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4004-C5D4-41F5-87FD-E577BD6DDDD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Sequential Execution</a:t>
            </a:r>
            <a:endParaRPr lang="en-US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 "/>
            </a:pPr>
            <a:r>
              <a:rPr lang="en-GB" dirty="0" smtClean="0"/>
              <a:t>Processing executes blocked statements sequentially:</a:t>
            </a:r>
          </a:p>
          <a:p>
            <a:pPr eaLnBrk="1" hangingPunct="1"/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3588" y="3278188"/>
            <a:ext cx="2436812" cy="1751012"/>
            <a:chOff x="432" y="1824"/>
            <a:chExt cx="5183" cy="1103"/>
          </a:xfrm>
        </p:grpSpPr>
        <p:sp>
          <p:nvSpPr>
            <p:cNvPr id="27654" name="AutoShape 5"/>
            <p:cNvSpPr>
              <a:spLocks noChangeArrowheads="1"/>
            </p:cNvSpPr>
            <p:nvPr/>
          </p:nvSpPr>
          <p:spPr bwMode="auto">
            <a:xfrm>
              <a:off x="432" y="1824"/>
              <a:ext cx="5183" cy="1103"/>
            </a:xfrm>
            <a:prstGeom prst="roundRect">
              <a:avLst>
                <a:gd name="adj" fmla="val 8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Text Box 6"/>
            <p:cNvSpPr txBox="1">
              <a:spLocks noChangeArrowheads="1"/>
            </p:cNvSpPr>
            <p:nvPr/>
          </p:nvSpPr>
          <p:spPr bwMode="auto">
            <a:xfrm>
              <a:off x="432" y="1824"/>
              <a:ext cx="518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160" tIns="46080" rIns="92160" bIns="46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ourier New" pitchFamily="49" charset="0"/>
                </a:rPr>
                <a:t>{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ourier New" pitchFamily="49" charset="0"/>
                </a:rPr>
                <a:t>  </a:t>
              </a:r>
              <a:r>
                <a:rPr lang="en-GB" b="1" i="1" u="sng" dirty="0">
                  <a:latin typeface="Courier New" pitchFamily="49" charset="0"/>
                </a:rPr>
                <a:t>s</a:t>
              </a:r>
              <a:r>
                <a:rPr lang="en-GB" b="1" i="1" u="sng" dirty="0" smtClean="0">
                  <a:latin typeface="Courier New" pitchFamily="49" charset="0"/>
                </a:rPr>
                <a:t>tatement</a:t>
              </a:r>
              <a:r>
                <a:rPr lang="en-GB" b="1" i="1" baseline="-25000" dirty="0" smtClean="0">
                  <a:latin typeface="Courier New" pitchFamily="49" charset="0"/>
                </a:rPr>
                <a:t>1</a:t>
              </a:r>
              <a:endParaRPr lang="en-GB" b="1" i="1" baseline="-25000" dirty="0">
                <a:latin typeface="Courier New" pitchFamily="49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latin typeface="Courier New" pitchFamily="49" charset="0"/>
                </a:rPr>
                <a:t>  </a:t>
              </a:r>
              <a:r>
                <a:rPr lang="en-GB" b="1" i="1" u="sng" dirty="0">
                  <a:latin typeface="Courier New" pitchFamily="49" charset="0"/>
                </a:rPr>
                <a:t>s</a:t>
              </a:r>
              <a:r>
                <a:rPr lang="en-GB" b="1" i="1" u="sng" dirty="0" smtClean="0">
                  <a:latin typeface="Courier New" pitchFamily="49" charset="0"/>
                </a:rPr>
                <a:t>tatement</a:t>
              </a:r>
              <a:r>
                <a:rPr lang="en-GB" b="1" i="1" baseline="-25000" dirty="0" smtClean="0">
                  <a:latin typeface="Courier New" pitchFamily="49" charset="0"/>
                </a:rPr>
                <a:t>2</a:t>
              </a:r>
              <a:endParaRPr lang="en-GB" b="1" i="1" baseline="-25000" dirty="0">
                <a:latin typeface="Courier New" pitchFamily="49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latin typeface="Courier New" pitchFamily="49" charset="0"/>
                </a:rPr>
                <a:t>  ...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latin typeface="Courier New" pitchFamily="49" charset="0"/>
                </a:rPr>
                <a:t>  </a:t>
              </a:r>
              <a:r>
                <a:rPr lang="en-GB" b="1" i="1" u="sng" dirty="0" err="1">
                  <a:latin typeface="Courier New" pitchFamily="49" charset="0"/>
                </a:rPr>
                <a:t>s</a:t>
              </a:r>
              <a:r>
                <a:rPr lang="en-GB" b="1" i="1" u="sng" dirty="0" err="1" smtClean="0">
                  <a:latin typeface="Courier New" pitchFamily="49" charset="0"/>
                </a:rPr>
                <a:t>tatement</a:t>
              </a:r>
              <a:r>
                <a:rPr lang="en-GB" b="1" i="1" baseline="-25000" dirty="0" err="1" smtClean="0">
                  <a:latin typeface="Courier New" pitchFamily="49" charset="0"/>
                </a:rPr>
                <a:t>N</a:t>
              </a:r>
              <a:endParaRPr lang="en-GB" b="1" i="1" baseline="-25000" dirty="0">
                <a:latin typeface="Courier New" pitchFamily="49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ourier New" pitchFamily="49" charset="0"/>
                </a:rPr>
                <a:t>}</a:t>
              </a:r>
            </a:p>
          </p:txBody>
        </p:sp>
      </p:grpSp>
      <p:sp>
        <p:nvSpPr>
          <p:cNvPr id="40" name="AutoShape 12"/>
          <p:cNvSpPr>
            <a:spLocks noChangeArrowheads="1"/>
          </p:cNvSpPr>
          <p:nvPr/>
        </p:nvSpPr>
        <p:spPr bwMode="auto">
          <a:xfrm>
            <a:off x="6332685" y="2819400"/>
            <a:ext cx="1583314" cy="608013"/>
          </a:xfrm>
          <a:prstGeom prst="roundRect">
            <a:avLst>
              <a:gd name="adj" fmla="val 25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6341990" y="2902530"/>
            <a:ext cx="1564704" cy="37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>
            <a:spAutoFit/>
          </a:bodyPr>
          <a:lstStyle/>
          <a:p>
            <a:pPr algn="ctr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 smtClean="0">
                <a:latin typeface="Courier New" pitchFamily="49" charset="0"/>
                <a:cs typeface="Courier New" pitchFamily="49" charset="0"/>
              </a:rPr>
              <a:t>statement</a:t>
            </a:r>
            <a:r>
              <a:rPr lang="en-GB" b="1" i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GB" b="1" i="1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" name="AutoShape 12"/>
          <p:cNvSpPr>
            <a:spLocks noChangeArrowheads="1"/>
          </p:cNvSpPr>
          <p:nvPr/>
        </p:nvSpPr>
        <p:spPr bwMode="auto">
          <a:xfrm>
            <a:off x="6332685" y="3735387"/>
            <a:ext cx="1583314" cy="608013"/>
          </a:xfrm>
          <a:prstGeom prst="roundRect">
            <a:avLst>
              <a:gd name="adj" fmla="val 25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6364433" y="3818517"/>
            <a:ext cx="1519819" cy="37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>
            <a:spAutoFit/>
          </a:bodyPr>
          <a:lstStyle/>
          <a:p>
            <a:pPr algn="ctr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 smtClean="0">
                <a:latin typeface="Courier New" pitchFamily="49" charset="0"/>
                <a:cs typeface="Courier New" pitchFamily="49" charset="0"/>
              </a:rPr>
              <a:t>statement</a:t>
            </a:r>
            <a:r>
              <a:rPr lang="en-GB" b="1" i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GB" b="1" i="1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AutoShape 12"/>
          <p:cNvSpPr>
            <a:spLocks noChangeArrowheads="1"/>
          </p:cNvSpPr>
          <p:nvPr/>
        </p:nvSpPr>
        <p:spPr bwMode="auto">
          <a:xfrm>
            <a:off x="6332685" y="5335587"/>
            <a:ext cx="1583314" cy="608013"/>
          </a:xfrm>
          <a:prstGeom prst="roundRect">
            <a:avLst>
              <a:gd name="adj" fmla="val 25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6364433" y="5418717"/>
            <a:ext cx="1519819" cy="37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>
            <a:spAutoFit/>
          </a:bodyPr>
          <a:lstStyle/>
          <a:p>
            <a:pPr algn="ctr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 err="1" smtClean="0">
                <a:latin typeface="Courier New" pitchFamily="49" charset="0"/>
                <a:cs typeface="Courier New" pitchFamily="49" charset="0"/>
              </a:rPr>
              <a:t>statement</a:t>
            </a:r>
            <a:r>
              <a:rPr lang="en-GB" b="1" i="1" baseline="-25000" dirty="0" err="1" smtClean="0">
                <a:latin typeface="Courier New" pitchFamily="49" charset="0"/>
                <a:cs typeface="Courier New" pitchFamily="49" charset="0"/>
              </a:rPr>
              <a:t>n</a:t>
            </a:r>
            <a:endParaRPr lang="en-GB" b="1" i="1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rot="5400000">
            <a:off x="6933407" y="3581400"/>
            <a:ext cx="30797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5400000">
            <a:off x="6933407" y="4493419"/>
            <a:ext cx="30797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rot="5400000">
            <a:off x="6933407" y="5179219"/>
            <a:ext cx="30797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2C9A-4148-42D0-B5EE-45753C2AC57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60" y="465540"/>
            <a:ext cx="91316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drawPolygon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sides)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if (sides &lt; 3)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("invalid number of sides: " + sides +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"\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nsimplePolygon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exiting");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exit();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float angle = 360.0 / sides, theta1, theta2;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strokeWeight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(1);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 sides;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i+1)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theta1 = radians(angle *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theta2 = radians(angle *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+ 1));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line(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polygonX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(theta1) *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polygonRadius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polygonY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+ sin(theta1) *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polygonRadius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polygonX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(theta2) *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polygonRadius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polygonY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+ sin(theta2) *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polygonRadius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5" descr="simplePolygo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4419600"/>
            <a:ext cx="20955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02889-87C9-4036-9994-E3CDC384CFF9}" type="slidenum">
              <a:rPr lang="en-US"/>
              <a:pPr/>
              <a:t>41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9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r>
              <a:rPr lang="en-US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</a:p>
          <a:p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2C9A-4148-42D0-B5EE-45753C2AC57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60" y="465540"/>
            <a:ext cx="91316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size(width, height);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smooth();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numSides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3;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frameRate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(4);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background(255);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strokeWeight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(5);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point(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polygonX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polygonY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drawPolygon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numSides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++);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5" descr="simplePolygo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1700" y="36576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02889-87C9-4036-9994-E3CDC384CFF9}" type="slidenum">
              <a:rPr lang="en-US"/>
              <a:pPr/>
              <a:t>43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10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r>
              <a:rPr lang="en-US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</a:p>
          <a:p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mplePolygo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2700" y="3810000"/>
            <a:ext cx="2705100" cy="2705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2C9A-4148-42D0-B5EE-45753C2AC57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60" y="465540"/>
            <a:ext cx="91316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drawPolygon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sides)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i="1" u="sng" dirty="0" smtClean="0">
                <a:latin typeface="Courier New" pitchFamily="49" charset="0"/>
                <a:cs typeface="Courier New" pitchFamily="49" charset="0"/>
              </a:rPr>
              <a:t>Check the parameter as before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float angle = 360.0 / sides, theta1, theta2;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strokeWeight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(1);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sides;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i+1)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theta1 = radians(angle *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theta2 = radians(angle *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+ 1));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triangle(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polygonX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polygonY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polygonX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(theta1) *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polygonRadius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polygonY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+ sin(theta1) *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polygonRadius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polygonX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(theta2) *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polygonRadius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polygonY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+ sin(theta2) *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polygonRadius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// Compute n-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gon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area.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return (sides * 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polygonRadius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* 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polygonRadius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* 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    sin(2 * PI / sides)) / 2.0;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02889-87C9-4036-9994-E3CDC384CFF9}" type="slidenum">
              <a:rPr lang="en-US"/>
              <a:pPr/>
              <a:t>45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11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r>
              <a:rPr lang="en-US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</a:p>
          <a:p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mplePolygo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1700" y="3657600"/>
            <a:ext cx="2857500" cy="2857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2C9A-4148-42D0-B5EE-45753C2AC57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60" y="465540"/>
            <a:ext cx="9131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drawPolygon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sides) {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en-US" sz="2000" i="1" u="sng" dirty="0" smtClean="0">
                <a:latin typeface="Courier New" pitchFamily="49" charset="0"/>
                <a:cs typeface="Courier New" pitchFamily="49" charset="0"/>
              </a:rPr>
              <a:t>repeated code removed here…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&lt; sides;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i+1)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% 2 == 0)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fill(random(255), random(255), random(255));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} else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fill(0);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// </a:t>
            </a:r>
            <a:r>
              <a:rPr lang="en-US" sz="2000" i="1" u="sng" dirty="0" smtClean="0">
                <a:latin typeface="Courier New" pitchFamily="49" charset="0"/>
                <a:cs typeface="Courier New" pitchFamily="49" charset="0"/>
              </a:rPr>
              <a:t>Compute thetas as before.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triangle(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polygonX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polygonY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// </a:t>
            </a:r>
            <a:r>
              <a:rPr lang="en-US" sz="2000" i="1" u="sng" dirty="0" smtClean="0">
                <a:latin typeface="Courier New" pitchFamily="49" charset="0"/>
                <a:cs typeface="Courier New" pitchFamily="49" charset="0"/>
              </a:rPr>
              <a:t>4 points as before…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);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return (sides * 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polygonRadius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* 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polygonRadius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* 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    sin(2 * PI / sides)) / 2.0;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2D898-DFAE-4CBE-B29D-DD2BCE0A1F97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 of Control Structures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eaLnBrk="1" hangingPunct="1">
              <a:buFontTx/>
              <a:buChar char=" "/>
            </a:pPr>
            <a:r>
              <a:rPr lang="en-US" smtClean="0"/>
              <a:t>Unrestricted go-to statements can be used to produce “spaghetti” code: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295400" y="2895600"/>
            <a:ext cx="35369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00 if (</a:t>
            </a:r>
            <a:r>
              <a:rPr lang="en-US" sz="2000" b="1" i="1" u="sng">
                <a:latin typeface="Courier New" pitchFamily="49" charset="0"/>
              </a:rPr>
              <a:t>condition</a:t>
            </a:r>
            <a:r>
              <a:rPr lang="en-US" sz="2000" b="1">
                <a:latin typeface="Courier New" pitchFamily="49" charset="0"/>
              </a:rPr>
              <a:t>) then</a:t>
            </a:r>
          </a:p>
          <a:p>
            <a:r>
              <a:rPr lang="en-US" sz="2000" b="1">
                <a:latin typeface="Courier New" pitchFamily="49" charset="0"/>
              </a:rPr>
              <a:t>      </a:t>
            </a:r>
            <a:r>
              <a:rPr lang="en-US" sz="2000" b="1" i="1" u="sng">
                <a:latin typeface="Courier New" pitchFamily="49" charset="0"/>
              </a:rPr>
              <a:t>statements A</a:t>
            </a:r>
          </a:p>
          <a:p>
            <a:r>
              <a:rPr lang="en-US" sz="2000" b="1">
                <a:latin typeface="Courier New" pitchFamily="49" charset="0"/>
              </a:rPr>
              <a:t>      goto 20</a:t>
            </a:r>
          </a:p>
          <a:p>
            <a:r>
              <a:rPr lang="en-US" sz="2000" b="1">
                <a:latin typeface="Courier New" pitchFamily="49" charset="0"/>
              </a:rPr>
              <a:t>      endif</a:t>
            </a:r>
          </a:p>
          <a:p>
            <a:r>
              <a:rPr lang="en-US" sz="2000" b="1" i="1">
                <a:latin typeface="Courier New" pitchFamily="49" charset="0"/>
              </a:rPr>
              <a:t>   </a:t>
            </a:r>
            <a:r>
              <a:rPr lang="en-US" sz="2000" b="1" i="1" u="sng">
                <a:latin typeface="Courier New" pitchFamily="49" charset="0"/>
              </a:rPr>
              <a:t>statements B</a:t>
            </a:r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10 continue</a:t>
            </a:r>
          </a:p>
          <a:p>
            <a:r>
              <a:rPr lang="en-US" sz="2000" b="1" i="1">
                <a:latin typeface="Courier New" pitchFamily="49" charset="0"/>
              </a:rPr>
              <a:t>   </a:t>
            </a:r>
            <a:r>
              <a:rPr lang="en-US" sz="2000" b="1" i="1" u="sng">
                <a:latin typeface="Courier New" pitchFamily="49" charset="0"/>
              </a:rPr>
              <a:t>statements C</a:t>
            </a:r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20 continue</a:t>
            </a:r>
          </a:p>
          <a:p>
            <a:r>
              <a:rPr lang="en-US" sz="2000" b="1" i="1">
                <a:latin typeface="Courier New" pitchFamily="49" charset="0"/>
              </a:rPr>
              <a:t>   </a:t>
            </a:r>
            <a:r>
              <a:rPr lang="en-US" sz="2000" b="1" i="1" u="sng">
                <a:latin typeface="Courier New" pitchFamily="49" charset="0"/>
              </a:rPr>
              <a:t>statements D</a:t>
            </a:r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30 if (</a:t>
            </a:r>
            <a:r>
              <a:rPr lang="en-US" sz="2000" b="1" i="1" u="sng">
                <a:latin typeface="Courier New" pitchFamily="49" charset="0"/>
              </a:rPr>
              <a:t>condition</a:t>
            </a:r>
            <a:r>
              <a:rPr lang="en-US" sz="2000" b="1">
                <a:latin typeface="Courier New" pitchFamily="49" charset="0"/>
              </a:rPr>
              <a:t>) </a:t>
            </a:r>
          </a:p>
          <a:p>
            <a:r>
              <a:rPr lang="en-US" sz="2000" b="1">
                <a:latin typeface="Courier New" pitchFamily="49" charset="0"/>
              </a:rPr>
              <a:t>   goto 10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6F96-A0E9-4553-AD27-4A32C95CAD5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876800" y="0"/>
            <a:ext cx="30543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itchFamily="49" charset="0"/>
              </a:rPr>
              <a:t>_main:</a:t>
            </a:r>
          </a:p>
          <a:p>
            <a:r>
              <a:rPr lang="en-US" sz="1600" b="1" dirty="0">
                <a:latin typeface="Courier New" pitchFamily="49" charset="0"/>
              </a:rPr>
              <a:t>	</a:t>
            </a:r>
            <a:r>
              <a:rPr lang="en-US" sz="1600" b="1" dirty="0" err="1">
                <a:latin typeface="Courier New" pitchFamily="49" charset="0"/>
              </a:rPr>
              <a:t>pushl</a:t>
            </a:r>
            <a:r>
              <a:rPr lang="en-US" sz="1600" b="1" dirty="0">
                <a:latin typeface="Courier New" pitchFamily="49" charset="0"/>
              </a:rPr>
              <a:t> %</a:t>
            </a:r>
            <a:r>
              <a:rPr lang="en-US" sz="1600" b="1" dirty="0" err="1">
                <a:latin typeface="Courier New" pitchFamily="49" charset="0"/>
              </a:rPr>
              <a:t>ebp</a:t>
            </a:r>
            <a:endParaRPr lang="en-US" sz="1600" b="1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	</a:t>
            </a:r>
            <a:r>
              <a:rPr lang="en-US" sz="1600" b="1" dirty="0" err="1">
                <a:latin typeface="Courier New" pitchFamily="49" charset="0"/>
              </a:rPr>
              <a:t>movl</a:t>
            </a:r>
            <a:r>
              <a:rPr lang="en-US" sz="1600" b="1" dirty="0">
                <a:latin typeface="Courier New" pitchFamily="49" charset="0"/>
              </a:rPr>
              <a:t> %</a:t>
            </a:r>
            <a:r>
              <a:rPr lang="en-US" sz="1600" b="1" dirty="0" err="1">
                <a:latin typeface="Courier New" pitchFamily="49" charset="0"/>
              </a:rPr>
              <a:t>esp,%ebp</a:t>
            </a:r>
            <a:endParaRPr lang="en-US" sz="1600" b="1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	</a:t>
            </a:r>
            <a:r>
              <a:rPr lang="en-US" sz="1600" b="1" dirty="0" err="1">
                <a:latin typeface="Courier New" pitchFamily="49" charset="0"/>
              </a:rPr>
              <a:t>subl</a:t>
            </a:r>
            <a:r>
              <a:rPr lang="en-US" sz="1600" b="1" dirty="0">
                <a:latin typeface="Courier New" pitchFamily="49" charset="0"/>
              </a:rPr>
              <a:t> $24,%esp</a:t>
            </a:r>
          </a:p>
          <a:p>
            <a:r>
              <a:rPr lang="en-US" sz="1600" b="1" dirty="0">
                <a:latin typeface="Courier New" pitchFamily="49" charset="0"/>
              </a:rPr>
              <a:t>	call ___main</a:t>
            </a:r>
          </a:p>
          <a:p>
            <a:r>
              <a:rPr lang="en-US" sz="1600" b="1" dirty="0">
                <a:latin typeface="Courier New" pitchFamily="49" charset="0"/>
              </a:rPr>
              <a:t>	</a:t>
            </a:r>
            <a:r>
              <a:rPr lang="en-US" sz="1600" b="1" dirty="0" err="1">
                <a:latin typeface="Courier New" pitchFamily="49" charset="0"/>
              </a:rPr>
              <a:t>movl</a:t>
            </a:r>
            <a:r>
              <a:rPr lang="en-US" sz="1600" b="1" dirty="0">
                <a:latin typeface="Courier New" pitchFamily="49" charset="0"/>
              </a:rPr>
              <a:t> $0,-4(%</a:t>
            </a:r>
            <a:r>
              <a:rPr lang="en-US" sz="1600" b="1" dirty="0" err="1">
                <a:latin typeface="Courier New" pitchFamily="49" charset="0"/>
              </a:rPr>
              <a:t>ebp</a:t>
            </a:r>
            <a:r>
              <a:rPr lang="en-US" sz="1600" b="1" dirty="0">
                <a:latin typeface="Courier New" pitchFamily="49" charset="0"/>
              </a:rPr>
              <a:t>)</a:t>
            </a:r>
          </a:p>
          <a:p>
            <a:r>
              <a:rPr lang="en-US" sz="1600" b="1" dirty="0">
                <a:latin typeface="Courier New" pitchFamily="49" charset="0"/>
              </a:rPr>
              <a:t>	.align 4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876800" y="1676400"/>
            <a:ext cx="33528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ourier New" pitchFamily="49" charset="0"/>
              </a:rPr>
              <a:t>L3:</a:t>
            </a:r>
          </a:p>
          <a:p>
            <a:r>
              <a:rPr lang="en-US" sz="1600" b="1" dirty="0">
                <a:latin typeface="Courier New" pitchFamily="49" charset="0"/>
              </a:rPr>
              <a:t>	</a:t>
            </a:r>
            <a:r>
              <a:rPr lang="en-US" sz="1600" b="1" dirty="0" err="1">
                <a:latin typeface="Courier New" pitchFamily="49" charset="0"/>
              </a:rPr>
              <a:t>cmpl</a:t>
            </a:r>
            <a:r>
              <a:rPr lang="en-US" sz="1600" b="1" dirty="0">
                <a:latin typeface="Courier New" pitchFamily="49" charset="0"/>
              </a:rPr>
              <a:t> $9,-4(%</a:t>
            </a:r>
            <a:r>
              <a:rPr lang="en-US" sz="1600" b="1" dirty="0" err="1">
                <a:latin typeface="Courier New" pitchFamily="49" charset="0"/>
              </a:rPr>
              <a:t>ebp</a:t>
            </a:r>
            <a:r>
              <a:rPr lang="en-US" sz="1600" b="1" dirty="0">
                <a:latin typeface="Courier New" pitchFamily="49" charset="0"/>
              </a:rPr>
              <a:t>)</a:t>
            </a:r>
          </a:p>
          <a:p>
            <a:r>
              <a:rPr lang="en-US" sz="1600" b="1" dirty="0">
                <a:latin typeface="Courier New" pitchFamily="49" charset="0"/>
              </a:rPr>
              <a:t>	</a:t>
            </a:r>
            <a:r>
              <a:rPr lang="en-US" sz="1600" b="1" dirty="0" err="1">
                <a:latin typeface="Courier New" pitchFamily="49" charset="0"/>
              </a:rPr>
              <a:t>jle</a:t>
            </a:r>
            <a:r>
              <a:rPr lang="en-US" sz="1600" b="1" dirty="0">
                <a:latin typeface="Courier New" pitchFamily="49" charset="0"/>
              </a:rPr>
              <a:t> L6</a:t>
            </a:r>
          </a:p>
          <a:p>
            <a:r>
              <a:rPr lang="en-US" sz="1600" b="1" dirty="0">
                <a:latin typeface="Courier New" pitchFamily="49" charset="0"/>
              </a:rPr>
              <a:t>	</a:t>
            </a:r>
            <a:r>
              <a:rPr lang="en-US" sz="1600" b="1" dirty="0" err="1">
                <a:latin typeface="Courier New" pitchFamily="49" charset="0"/>
              </a:rPr>
              <a:t>jmp</a:t>
            </a:r>
            <a:r>
              <a:rPr lang="en-US" sz="1600" b="1" dirty="0">
                <a:latin typeface="Courier New" pitchFamily="49" charset="0"/>
              </a:rPr>
              <a:t> L4</a:t>
            </a:r>
          </a:p>
          <a:p>
            <a:r>
              <a:rPr lang="en-US" sz="1600" b="1" dirty="0">
                <a:latin typeface="Courier New" pitchFamily="49" charset="0"/>
              </a:rPr>
              <a:t>	.align 4</a:t>
            </a:r>
          </a:p>
          <a:p>
            <a:r>
              <a:rPr lang="en-US" sz="1600" b="1" dirty="0">
                <a:latin typeface="Courier New" pitchFamily="49" charset="0"/>
              </a:rPr>
              <a:t>L6:</a:t>
            </a:r>
          </a:p>
          <a:p>
            <a:r>
              <a:rPr lang="en-US" sz="1600" b="1" dirty="0">
                <a:latin typeface="Courier New" pitchFamily="49" charset="0"/>
              </a:rPr>
              <a:t>	</a:t>
            </a:r>
            <a:r>
              <a:rPr lang="en-US" sz="1600" b="1" dirty="0" err="1">
                <a:latin typeface="Courier New" pitchFamily="49" charset="0"/>
              </a:rPr>
              <a:t>cmpl</a:t>
            </a:r>
            <a:r>
              <a:rPr lang="en-US" sz="1600" b="1" dirty="0">
                <a:latin typeface="Courier New" pitchFamily="49" charset="0"/>
              </a:rPr>
              <a:t> $4,-4(%</a:t>
            </a:r>
            <a:r>
              <a:rPr lang="en-US" sz="1600" b="1" dirty="0" err="1">
                <a:latin typeface="Courier New" pitchFamily="49" charset="0"/>
              </a:rPr>
              <a:t>ebp</a:t>
            </a:r>
            <a:r>
              <a:rPr lang="en-US" sz="1600" b="1" dirty="0">
                <a:latin typeface="Courier New" pitchFamily="49" charset="0"/>
              </a:rPr>
              <a:t>)</a:t>
            </a:r>
          </a:p>
          <a:p>
            <a:r>
              <a:rPr lang="en-US" sz="1600" b="1" dirty="0">
                <a:latin typeface="Courier New" pitchFamily="49" charset="0"/>
              </a:rPr>
              <a:t>	</a:t>
            </a:r>
            <a:r>
              <a:rPr lang="en-US" sz="1600" b="1" dirty="0" err="1">
                <a:latin typeface="Courier New" pitchFamily="49" charset="0"/>
              </a:rPr>
              <a:t>jg</a:t>
            </a:r>
            <a:r>
              <a:rPr lang="en-US" sz="1600" b="1" dirty="0">
                <a:latin typeface="Courier New" pitchFamily="49" charset="0"/>
              </a:rPr>
              <a:t> L5</a:t>
            </a:r>
          </a:p>
          <a:p>
            <a:r>
              <a:rPr lang="en-US" sz="1600" b="1" dirty="0">
                <a:latin typeface="Courier New" pitchFamily="49" charset="0"/>
              </a:rPr>
              <a:t>L7:</a:t>
            </a:r>
          </a:p>
          <a:p>
            <a:r>
              <a:rPr lang="en-US" sz="1600" b="1" dirty="0">
                <a:latin typeface="Courier New" pitchFamily="49" charset="0"/>
              </a:rPr>
              <a:t>L5:</a:t>
            </a:r>
          </a:p>
          <a:p>
            <a:r>
              <a:rPr lang="en-US" sz="1600" b="1" dirty="0">
                <a:latin typeface="Courier New" pitchFamily="49" charset="0"/>
              </a:rPr>
              <a:t>	</a:t>
            </a:r>
            <a:r>
              <a:rPr lang="en-US" sz="1600" b="1" dirty="0" err="1">
                <a:latin typeface="Courier New" pitchFamily="49" charset="0"/>
              </a:rPr>
              <a:t>incl</a:t>
            </a:r>
            <a:r>
              <a:rPr lang="en-US" sz="1600" b="1" dirty="0">
                <a:latin typeface="Courier New" pitchFamily="49" charset="0"/>
              </a:rPr>
              <a:t> -4(%</a:t>
            </a:r>
            <a:r>
              <a:rPr lang="en-US" sz="1600" b="1" dirty="0" err="1">
                <a:latin typeface="Courier New" pitchFamily="49" charset="0"/>
              </a:rPr>
              <a:t>ebp</a:t>
            </a:r>
            <a:r>
              <a:rPr lang="en-US" sz="1600" b="1" dirty="0">
                <a:latin typeface="Courier New" pitchFamily="49" charset="0"/>
              </a:rPr>
              <a:t>)</a:t>
            </a:r>
          </a:p>
          <a:p>
            <a:r>
              <a:rPr lang="en-US" sz="1600" b="1" dirty="0">
                <a:latin typeface="Courier New" pitchFamily="49" charset="0"/>
              </a:rPr>
              <a:t>	</a:t>
            </a:r>
            <a:r>
              <a:rPr lang="en-US" sz="1600" b="1" dirty="0" err="1">
                <a:latin typeface="Courier New" pitchFamily="49" charset="0"/>
              </a:rPr>
              <a:t>jmp</a:t>
            </a:r>
            <a:r>
              <a:rPr lang="en-US" sz="1600" b="1" dirty="0">
                <a:latin typeface="Courier New" pitchFamily="49" charset="0"/>
              </a:rPr>
              <a:t> L3</a:t>
            </a:r>
          </a:p>
          <a:p>
            <a:r>
              <a:rPr lang="en-US" sz="1600" b="1" dirty="0">
                <a:latin typeface="Courier New" pitchFamily="49" charset="0"/>
              </a:rPr>
              <a:t>	.align 4</a:t>
            </a:r>
          </a:p>
          <a:p>
            <a:r>
              <a:rPr lang="en-US" sz="1600" b="1" dirty="0">
                <a:latin typeface="Courier New" pitchFamily="49" charset="0"/>
              </a:rPr>
              <a:t>L4:</a:t>
            </a:r>
          </a:p>
          <a:p>
            <a:r>
              <a:rPr lang="en-US" sz="1600" b="1" dirty="0">
                <a:latin typeface="Courier New" pitchFamily="49" charset="0"/>
              </a:rPr>
              <a:t>	</a:t>
            </a:r>
            <a:r>
              <a:rPr lang="en-US" sz="1600" b="1" dirty="0" err="1">
                <a:latin typeface="Courier New" pitchFamily="49" charset="0"/>
              </a:rPr>
              <a:t>xorl</a:t>
            </a:r>
            <a:r>
              <a:rPr lang="en-US" sz="1600" b="1" dirty="0">
                <a:latin typeface="Courier New" pitchFamily="49" charset="0"/>
              </a:rPr>
              <a:t> %</a:t>
            </a:r>
            <a:r>
              <a:rPr lang="en-US" sz="1600" b="1" dirty="0" err="1">
                <a:latin typeface="Courier New" pitchFamily="49" charset="0"/>
              </a:rPr>
              <a:t>eax,%eax</a:t>
            </a:r>
            <a:endParaRPr lang="en-US" sz="1600" b="1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	</a:t>
            </a:r>
            <a:r>
              <a:rPr lang="en-US" sz="1600" b="1" dirty="0" err="1">
                <a:latin typeface="Courier New" pitchFamily="49" charset="0"/>
              </a:rPr>
              <a:t>jmp</a:t>
            </a:r>
            <a:r>
              <a:rPr lang="en-US" sz="1600" b="1" dirty="0">
                <a:latin typeface="Courier New" pitchFamily="49" charset="0"/>
              </a:rPr>
              <a:t> L2</a:t>
            </a:r>
          </a:p>
          <a:p>
            <a:r>
              <a:rPr lang="en-US" sz="1600" b="1" dirty="0">
                <a:latin typeface="Courier New" pitchFamily="49" charset="0"/>
              </a:rPr>
              <a:t>	.align 4</a:t>
            </a:r>
          </a:p>
          <a:p>
            <a:r>
              <a:rPr lang="en-US" sz="1600" b="1" dirty="0">
                <a:latin typeface="Courier New" pitchFamily="49" charset="0"/>
              </a:rPr>
              <a:t>L2:</a:t>
            </a:r>
          </a:p>
          <a:p>
            <a:r>
              <a:rPr lang="en-US" sz="1600" b="1" dirty="0">
                <a:latin typeface="Courier New" pitchFamily="49" charset="0"/>
              </a:rPr>
              <a:t>	</a:t>
            </a:r>
            <a:r>
              <a:rPr lang="en-US" sz="1600" b="1" dirty="0" err="1">
                <a:latin typeface="Courier New" pitchFamily="49" charset="0"/>
              </a:rPr>
              <a:t>movl</a:t>
            </a:r>
            <a:r>
              <a:rPr lang="en-US" sz="1600" b="1" dirty="0">
                <a:latin typeface="Courier New" pitchFamily="49" charset="0"/>
              </a:rPr>
              <a:t> %</a:t>
            </a:r>
            <a:r>
              <a:rPr lang="en-US" sz="1600" b="1" dirty="0" err="1">
                <a:latin typeface="Courier New" pitchFamily="49" charset="0"/>
              </a:rPr>
              <a:t>ebp,%esp</a:t>
            </a:r>
            <a:endParaRPr lang="en-US" sz="1600" b="1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	</a:t>
            </a:r>
            <a:r>
              <a:rPr lang="en-US" sz="1600" b="1" dirty="0" err="1">
                <a:latin typeface="Courier New" pitchFamily="49" charset="0"/>
              </a:rPr>
              <a:t>popl</a:t>
            </a:r>
            <a:r>
              <a:rPr lang="en-US" sz="1600" b="1" dirty="0">
                <a:latin typeface="Courier New" pitchFamily="49" charset="0"/>
              </a:rPr>
              <a:t> %</a:t>
            </a:r>
            <a:r>
              <a:rPr lang="en-US" sz="1600" b="1" dirty="0" err="1">
                <a:latin typeface="Courier New" pitchFamily="49" charset="0"/>
              </a:rPr>
              <a:t>ebp</a:t>
            </a:r>
            <a:endParaRPr lang="en-US" sz="1600" b="1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	ret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4724400" y="1752600"/>
            <a:ext cx="838200" cy="2286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4724400" y="5867400"/>
            <a:ext cx="838200" cy="2286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5867400" y="5410200"/>
            <a:ext cx="838200" cy="2286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5791200" y="3429000"/>
            <a:ext cx="838200" cy="2286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5867400" y="4419600"/>
            <a:ext cx="838200" cy="2286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4724400" y="2895600"/>
            <a:ext cx="838200" cy="2286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4724400" y="3886200"/>
            <a:ext cx="838200" cy="2286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4724400" y="4876800"/>
            <a:ext cx="838200" cy="2286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5867400" y="2438400"/>
            <a:ext cx="838200" cy="2286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5867400" y="2209800"/>
            <a:ext cx="838200" cy="2286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75" name="AutoShape 15"/>
          <p:cNvCxnSpPr>
            <a:cxnSpLocks noChangeShapeType="1"/>
            <a:stCxn id="40967" idx="1"/>
            <a:endCxn id="40966" idx="1"/>
          </p:cNvCxnSpPr>
          <p:nvPr/>
        </p:nvCxnSpPr>
        <p:spPr bwMode="auto">
          <a:xfrm rot="10800000" flipV="1">
            <a:off x="4724400" y="5524500"/>
            <a:ext cx="1143000" cy="457200"/>
          </a:xfrm>
          <a:prstGeom prst="bentConnector3">
            <a:avLst>
              <a:gd name="adj1" fmla="val 12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76" name="AutoShape 16"/>
          <p:cNvCxnSpPr>
            <a:cxnSpLocks noChangeShapeType="1"/>
            <a:stCxn id="40968" idx="1"/>
            <a:endCxn id="40971" idx="1"/>
          </p:cNvCxnSpPr>
          <p:nvPr/>
        </p:nvCxnSpPr>
        <p:spPr bwMode="auto">
          <a:xfrm rot="10800000" flipV="1">
            <a:off x="4724400" y="3543300"/>
            <a:ext cx="1066800" cy="457200"/>
          </a:xfrm>
          <a:prstGeom prst="bentConnector3">
            <a:avLst>
              <a:gd name="adj1" fmla="val 1214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77" name="AutoShape 17"/>
          <p:cNvCxnSpPr>
            <a:cxnSpLocks noChangeShapeType="1"/>
            <a:stCxn id="40974" idx="1"/>
            <a:endCxn id="40970" idx="1"/>
          </p:cNvCxnSpPr>
          <p:nvPr/>
        </p:nvCxnSpPr>
        <p:spPr bwMode="auto">
          <a:xfrm rot="10800000" flipV="1">
            <a:off x="4724400" y="2324100"/>
            <a:ext cx="1143000" cy="685800"/>
          </a:xfrm>
          <a:prstGeom prst="bentConnector3">
            <a:avLst>
              <a:gd name="adj1" fmla="val 12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78" name="AutoShape 18"/>
          <p:cNvCxnSpPr>
            <a:cxnSpLocks noChangeShapeType="1"/>
            <a:stCxn id="40969" idx="3"/>
            <a:endCxn id="40965" idx="3"/>
          </p:cNvCxnSpPr>
          <p:nvPr/>
        </p:nvCxnSpPr>
        <p:spPr bwMode="auto">
          <a:xfrm flipH="1" flipV="1">
            <a:off x="5562600" y="1866900"/>
            <a:ext cx="1143000" cy="2667000"/>
          </a:xfrm>
          <a:prstGeom prst="bentConnector3">
            <a:avLst>
              <a:gd name="adj1" fmla="val -1772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79" name="AutoShape 19"/>
          <p:cNvCxnSpPr>
            <a:cxnSpLocks noChangeShapeType="1"/>
            <a:stCxn id="40973" idx="3"/>
            <a:endCxn id="40972" idx="3"/>
          </p:cNvCxnSpPr>
          <p:nvPr/>
        </p:nvCxnSpPr>
        <p:spPr bwMode="auto">
          <a:xfrm flipH="1">
            <a:off x="5562600" y="2552700"/>
            <a:ext cx="1143000" cy="2438400"/>
          </a:xfrm>
          <a:prstGeom prst="bentConnector3">
            <a:avLst>
              <a:gd name="adj1" fmla="val -1405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381000" y="4114800"/>
            <a:ext cx="38876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main</a:t>
            </a:r>
            <a:r>
              <a:rPr lang="en-US" sz="1600" b="1" dirty="0" smtClean="0">
                <a:latin typeface="Courier New" pitchFamily="49" charset="0"/>
              </a:rPr>
              <a:t>() {</a:t>
            </a:r>
            <a:endParaRPr lang="en-US" sz="1600" b="1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  for (</a:t>
            </a: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</a:rPr>
              <a:t> = 0; </a:t>
            </a:r>
            <a:r>
              <a:rPr lang="en-US" sz="1600" b="1" dirty="0" err="1">
                <a:latin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</a:rPr>
              <a:t> &lt; 10; </a:t>
            </a:r>
            <a:r>
              <a:rPr lang="en-US" sz="1600" b="1" dirty="0" err="1">
                <a:latin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</a:rPr>
              <a:t>++)</a:t>
            </a:r>
          </a:p>
          <a:p>
            <a:r>
              <a:rPr lang="en-US" sz="1600" b="1" dirty="0">
                <a:latin typeface="Courier New" pitchFamily="49" charset="0"/>
              </a:rPr>
              <a:t>    if (</a:t>
            </a:r>
            <a:r>
              <a:rPr lang="en-US" sz="1600" b="1" dirty="0" err="1">
                <a:latin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</a:rPr>
              <a:t> &lt; 5)</a:t>
            </a:r>
          </a:p>
          <a:p>
            <a:r>
              <a:rPr lang="en-US" sz="1600" b="1" dirty="0">
                <a:latin typeface="Courier New" pitchFamily="49" charset="0"/>
              </a:rPr>
              <a:t>      ;</a:t>
            </a:r>
          </a:p>
          <a:p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457200" y="4572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/>
              <a:t>Control in Assembly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80761-EC99-4FA0-859F-FDB20CBA8D86}" type="slidenum">
              <a:rPr lang="en-US" smtClean="0"/>
              <a:pPr/>
              <a:t>49</a:t>
            </a:fld>
            <a:endParaRPr lang="en-US" smtClean="0"/>
          </a:p>
        </p:txBody>
      </p:sp>
      <p:pic>
        <p:nvPicPr>
          <p:cNvPr id="4198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14176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>
          <a:xfrm>
            <a:off x="2151063" y="457200"/>
            <a:ext cx="6294437" cy="1066800"/>
          </a:xfrm>
          <a:noFill/>
        </p:spPr>
        <p:txBody>
          <a:bodyPr/>
          <a:lstStyle/>
          <a:p>
            <a:pPr eaLnBrk="1" hangingPunct="1"/>
            <a:r>
              <a:rPr lang="en-US" sz="4000" smtClean="0"/>
              <a:t>Edsger Dijkstra </a:t>
            </a:r>
            <a:r>
              <a:rPr lang="en-US" sz="2400" smtClean="0"/>
              <a:t>(1930-2002)</a:t>
            </a:r>
            <a:br>
              <a:rPr lang="en-US" sz="2400" smtClean="0"/>
            </a:br>
            <a:r>
              <a:rPr lang="en-US" sz="2400" i="1" smtClean="0"/>
              <a:t>Structured Programming</a:t>
            </a:r>
            <a:endParaRPr lang="en-US" sz="2800" i="1" smtClean="0"/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458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Dijkstra argued that control flow should be structured.</a:t>
            </a:r>
          </a:p>
          <a:p>
            <a:pPr eaLnBrk="1" hangingPunct="1"/>
            <a:r>
              <a:rPr lang="en-US" smtClean="0"/>
              <a:t>He had opinions on languages as well:</a:t>
            </a:r>
          </a:p>
          <a:p>
            <a:pPr lvl="1" eaLnBrk="1" hangingPunct="1"/>
            <a:r>
              <a:rPr lang="en-US" sz="1800" b="1" smtClean="0"/>
              <a:t>FORTRAN</a:t>
            </a:r>
            <a:r>
              <a:rPr lang="en-US" sz="1800" smtClean="0"/>
              <a:t> - "the infantile disorder"</a:t>
            </a:r>
          </a:p>
          <a:p>
            <a:pPr lvl="1" eaLnBrk="1" hangingPunct="1"/>
            <a:r>
              <a:rPr lang="en-US" sz="1800" b="1" smtClean="0"/>
              <a:t>PL/I</a:t>
            </a:r>
            <a:r>
              <a:rPr lang="en-US" sz="1800" smtClean="0"/>
              <a:t> -- "the fatal disease" -- belongs more to the problem set than the solution set. </a:t>
            </a:r>
          </a:p>
          <a:p>
            <a:pPr lvl="1" eaLnBrk="1" hangingPunct="1"/>
            <a:r>
              <a:rPr lang="en-US" sz="1800" smtClean="0"/>
              <a:t>It is practically impossible to teach good programming to students that have had a prior exposure to </a:t>
            </a:r>
            <a:r>
              <a:rPr lang="en-US" sz="1800" b="1" smtClean="0"/>
              <a:t>BASIC</a:t>
            </a:r>
            <a:r>
              <a:rPr lang="en-US" sz="1800" smtClean="0"/>
              <a:t>: as potential programmers they are mentally mutilated beyond hope of regeneration. </a:t>
            </a:r>
          </a:p>
          <a:p>
            <a:pPr lvl="1" eaLnBrk="1" hangingPunct="1"/>
            <a:r>
              <a:rPr lang="en-US" sz="1800" smtClean="0"/>
              <a:t>The use of </a:t>
            </a:r>
            <a:r>
              <a:rPr lang="en-US" sz="1800" b="1" smtClean="0"/>
              <a:t>COBOL</a:t>
            </a:r>
            <a:r>
              <a:rPr lang="en-US" sz="1800" smtClean="0"/>
              <a:t> cripples the mind; its teaching should, therefore, be regarded as a criminal offense.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229600" y="517525"/>
            <a:ext cx="825500" cy="1006475"/>
            <a:chOff x="5184" y="96"/>
            <a:chExt cx="520" cy="634"/>
          </a:xfrm>
        </p:grpSpPr>
        <p:pic>
          <p:nvPicPr>
            <p:cNvPr id="4199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8" y="96"/>
              <a:ext cx="28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3" name="Text Box 7"/>
            <p:cNvSpPr txBox="1">
              <a:spLocks noChangeArrowheads="1"/>
            </p:cNvSpPr>
            <p:nvPr/>
          </p:nvSpPr>
          <p:spPr bwMode="auto">
            <a:xfrm>
              <a:off x="5184" y="480"/>
              <a:ext cx="5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/>
                <a:t>What’s the</a:t>
              </a:r>
            </a:p>
            <a:p>
              <a:pPr algn="ctr"/>
              <a:r>
                <a:rPr lang="en-US" sz="1000" b="1"/>
                <a:t>Big Idea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7315200" y="6477000"/>
            <a:ext cx="190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imes New Roman" pitchFamily="18" charset="0"/>
              </a:rPr>
              <a:t>picture from www.cs.utexas.edu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B506B-C593-4A97-B1DA-683AAC88B26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Design (1)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199" y="1600200"/>
            <a:ext cx="8506691" cy="4724400"/>
          </a:xfrm>
        </p:spPr>
        <p:txBody>
          <a:bodyPr/>
          <a:lstStyle/>
          <a:p>
            <a:r>
              <a:rPr lang="en-US" dirty="0" smtClean="0"/>
              <a:t>We start with the restricted goal of drawing an ellipse and its center point.</a:t>
            </a:r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Data: x, y, diameter, radius</a:t>
            </a:r>
          </a:p>
          <a:p>
            <a:pPr lvl="1"/>
            <a:r>
              <a:rPr lang="en-US" dirty="0" smtClean="0"/>
              <a:t>Setup:</a:t>
            </a:r>
          </a:p>
          <a:p>
            <a:pPr marL="1371600" lvl="2" indent="-512763">
              <a:buFont typeface="+mj-lt"/>
              <a:buAutoNum type="arabicPeriod"/>
            </a:pPr>
            <a:r>
              <a:rPr lang="en-US" dirty="0" smtClean="0"/>
              <a:t>Setup 300x300 panel with white background</a:t>
            </a:r>
          </a:p>
          <a:p>
            <a:pPr marL="1371600" lvl="2" indent="-512763">
              <a:buFont typeface="+mj-lt"/>
              <a:buAutoNum type="arabicPeriod"/>
            </a:pPr>
            <a:r>
              <a:rPr lang="en-US" dirty="0" smtClean="0"/>
              <a:t>Initialize x, y, diameter and radius</a:t>
            </a:r>
          </a:p>
          <a:p>
            <a:pPr lvl="1"/>
            <a:r>
              <a:rPr lang="en-US" dirty="0" smtClean="0"/>
              <a:t>Draw: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400" dirty="0" smtClean="0"/>
              <a:t>Draw an circle at x, y with diameter.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Draw the center point.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B506B-C593-4A97-B1DA-683AAC88B26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Implementation (1)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199" y="1600200"/>
            <a:ext cx="8506691" cy="4724400"/>
          </a:xfrm>
        </p:spPr>
        <p:txBody>
          <a:bodyPr/>
          <a:lstStyle/>
          <a:p>
            <a:pPr lvl="0"/>
            <a:r>
              <a:rPr lang="en-US" dirty="0" smtClean="0"/>
              <a:t>Relevant implementation tools: </a:t>
            </a:r>
          </a:p>
          <a:p>
            <a:pPr lvl="1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sequential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B506B-C593-4A97-B1DA-683AAC88B26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Testing (1)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199" y="1600200"/>
            <a:ext cx="8506691" cy="4724400"/>
          </a:xfrm>
        </p:spPr>
        <p:txBody>
          <a:bodyPr/>
          <a:lstStyle/>
          <a:p>
            <a:pPr lvl="0"/>
            <a:r>
              <a:rPr lang="en-US" dirty="0" smtClean="0"/>
              <a:t>The resulting output should show an ellipse with its center point.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662545"/>
            <a:ext cx="3900055" cy="3900055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2C9A-4148-42D0-B5EE-45753C2AC57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60" y="465540"/>
            <a:ext cx="89792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final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WIDTH = 300, HEIGHT = WIDTH, 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ellipseX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ellipseY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ellipseDiameter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size(WIDTH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, HEIGHT);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smooth();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ellipseX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= WIDTH / 2;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ellipseY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= HEIGHT / 2;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ellipseDiameter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= 100;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background(255);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strokeWeight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(2);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ellipse(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ellipseX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ellipseY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ellipseDiameter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ellipseDiameter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strokeWeight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(5);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point(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ellipseX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ellipseY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ADD9-594F-403D-B875-AFA955F6E8E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Selective Execution</a:t>
            </a:r>
            <a:endParaRPr 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 "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GB" dirty="0" smtClean="0"/>
              <a:t> statements execute their statements </a:t>
            </a:r>
            <a:r>
              <a:rPr lang="en-GB" i="1" dirty="0" smtClean="0"/>
              <a:t>selectively</a:t>
            </a:r>
            <a:r>
              <a:rPr lang="en-GB" dirty="0" smtClean="0"/>
              <a:t>, based on a </a:t>
            </a:r>
            <a:r>
              <a:rPr lang="en-GB" dirty="0" err="1" smtClean="0"/>
              <a:t>boolean</a:t>
            </a:r>
            <a:r>
              <a:rPr lang="en-GB" dirty="0" smtClean="0"/>
              <a:t> </a:t>
            </a:r>
            <a:r>
              <a:rPr lang="en-GB" i="1" dirty="0" smtClean="0"/>
              <a:t>condition</a:t>
            </a:r>
            <a:r>
              <a:rPr lang="en-GB" dirty="0" smtClean="0"/>
              <a:t>:</a:t>
            </a:r>
          </a:p>
          <a:p>
            <a:pPr eaLnBrk="1" hangingPunct="1"/>
            <a:endParaRPr lang="en-US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5" y="3589923"/>
            <a:ext cx="8228013" cy="1446212"/>
            <a:chOff x="377" y="1856"/>
            <a:chExt cx="5183" cy="911"/>
          </a:xfrm>
        </p:grpSpPr>
        <p:sp>
          <p:nvSpPr>
            <p:cNvPr id="28678" name="AutoShape 8"/>
            <p:cNvSpPr>
              <a:spLocks noChangeArrowheads="1"/>
            </p:cNvSpPr>
            <p:nvPr/>
          </p:nvSpPr>
          <p:spPr bwMode="auto">
            <a:xfrm>
              <a:off x="377" y="1856"/>
              <a:ext cx="5183" cy="911"/>
            </a:xfrm>
            <a:prstGeom prst="roundRect">
              <a:avLst>
                <a:gd name="adj" fmla="val 1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Text Box 9"/>
            <p:cNvSpPr txBox="1">
              <a:spLocks noChangeArrowheads="1"/>
            </p:cNvSpPr>
            <p:nvPr/>
          </p:nvSpPr>
          <p:spPr bwMode="auto">
            <a:xfrm>
              <a:off x="377" y="1856"/>
              <a:ext cx="518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160" tIns="46080" rIns="92160" bIns="46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ourier New" pitchFamily="49" charset="0"/>
                </a:rPr>
                <a:t>  if </a:t>
              </a:r>
              <a:r>
                <a:rPr lang="en-GB" b="1" dirty="0" smtClean="0">
                  <a:latin typeface="Courier New" pitchFamily="49" charset="0"/>
                </a:rPr>
                <a:t>(</a:t>
              </a:r>
              <a:r>
                <a:rPr lang="en-GB" b="1" i="1" u="sng" dirty="0">
                  <a:latin typeface="Courier New" pitchFamily="49" charset="0"/>
                </a:rPr>
                <a:t>c</a:t>
              </a:r>
              <a:r>
                <a:rPr lang="en-GB" b="1" i="1" u="sng" dirty="0" smtClean="0">
                  <a:latin typeface="Courier New" pitchFamily="49" charset="0"/>
                </a:rPr>
                <a:t>ondition</a:t>
              </a:r>
              <a:r>
                <a:rPr lang="en-GB" b="1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latin typeface="Courier New" pitchFamily="49" charset="0"/>
                </a:rPr>
                <a:t>    </a:t>
              </a:r>
              <a:r>
                <a:rPr lang="en-GB" b="1" i="1" u="sng" dirty="0">
                  <a:latin typeface="Courier New" pitchFamily="49" charset="0"/>
                </a:rPr>
                <a:t>s</a:t>
              </a:r>
              <a:r>
                <a:rPr lang="en-GB" b="1" i="1" u="sng" dirty="0" smtClean="0">
                  <a:latin typeface="Courier New" pitchFamily="49" charset="0"/>
                </a:rPr>
                <a:t>tatement</a:t>
              </a:r>
              <a:r>
                <a:rPr lang="en-GB" b="1" i="1" baseline="-25000" dirty="0" smtClean="0">
                  <a:latin typeface="Courier New" pitchFamily="49" charset="0"/>
                </a:rPr>
                <a:t>1</a:t>
              </a:r>
              <a:endParaRPr lang="en-GB" b="1" i="1" baseline="-25000" dirty="0">
                <a:latin typeface="Courier New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D5D0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7E4AA"/>
      </a:accent5>
      <a:accent6>
        <a:srgbClr val="5C8A00"/>
      </a:accent6>
      <a:hlink>
        <a:srgbClr val="333300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CCC00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B9B900"/>
        </a:accent6>
        <a:hlink>
          <a:srgbClr val="99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CCC00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B9B9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CCC00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B9B900"/>
        </a:accent6>
        <a:hlink>
          <a:srgbClr val="754E27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CCC00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B9B900"/>
        </a:accent6>
        <a:hlink>
          <a:srgbClr val="754E27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10051</TotalTime>
  <Words>5088</Words>
  <Application>Microsoft Macintosh PowerPoint</Application>
  <PresentationFormat>On-screen Show (4:3)</PresentationFormat>
  <Paragraphs>868</Paragraphs>
  <Slides>49</Slides>
  <Notes>48</Notes>
  <HiddenSlides>2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49</vt:i4>
      </vt:variant>
      <vt:variant>
        <vt:lpstr>Custom Shows</vt:lpstr>
      </vt:variant>
      <vt:variant>
        <vt:i4>7</vt:i4>
      </vt:variant>
    </vt:vector>
  </HeadingPairs>
  <TitlesOfParts>
    <vt:vector size="57" baseType="lpstr">
      <vt:lpstr>blank</vt:lpstr>
      <vt:lpstr>Slide 1</vt:lpstr>
      <vt:lpstr>Control Structures</vt:lpstr>
      <vt:lpstr>Introduction</vt:lpstr>
      <vt:lpstr>Sequential Execution</vt:lpstr>
      <vt:lpstr>Example: Design (1)</vt:lpstr>
      <vt:lpstr>Example: Implementation (1)</vt:lpstr>
      <vt:lpstr>Example: Testing (1)</vt:lpstr>
      <vt:lpstr>Slide 8</vt:lpstr>
      <vt:lpstr>Selective Execution</vt:lpstr>
      <vt:lpstr>Selection: The Simple if</vt:lpstr>
      <vt:lpstr>Iteration 2</vt:lpstr>
      <vt:lpstr>Slide 12</vt:lpstr>
      <vt:lpstr>Selection: The Two-Branch if</vt:lpstr>
      <vt:lpstr>Iteration 3</vt:lpstr>
      <vt:lpstr>Slide 15</vt:lpstr>
      <vt:lpstr>Selection: The Multi-branch if</vt:lpstr>
      <vt:lpstr>Iteration 4</vt:lpstr>
      <vt:lpstr>Slide 18</vt:lpstr>
      <vt:lpstr>Slide 19</vt:lpstr>
      <vt:lpstr>Slide 20</vt:lpstr>
      <vt:lpstr>Selection: Issues</vt:lpstr>
      <vt:lpstr>Repetitive Execution</vt:lpstr>
      <vt:lpstr>Repetition: The for Loop</vt:lpstr>
      <vt:lpstr>Slide 24</vt:lpstr>
      <vt:lpstr>Example</vt:lpstr>
      <vt:lpstr>Iteration 5</vt:lpstr>
      <vt:lpstr>Slide 27</vt:lpstr>
      <vt:lpstr>Iteration 6</vt:lpstr>
      <vt:lpstr>Slide 29</vt:lpstr>
      <vt:lpstr>Repetition: Nested for Loops</vt:lpstr>
      <vt:lpstr>Iteration 7</vt:lpstr>
      <vt:lpstr>Slide 32</vt:lpstr>
      <vt:lpstr>Slide 33</vt:lpstr>
      <vt:lpstr>Slide 34</vt:lpstr>
      <vt:lpstr>Repetition: Issues</vt:lpstr>
      <vt:lpstr>Example: Analysis (1)</vt:lpstr>
      <vt:lpstr>Example: Analysis (1)</vt:lpstr>
      <vt:lpstr>Animation and Repetition</vt:lpstr>
      <vt:lpstr>Iteration 8</vt:lpstr>
      <vt:lpstr>Slide 40</vt:lpstr>
      <vt:lpstr>Iteration 9</vt:lpstr>
      <vt:lpstr>Slide 42</vt:lpstr>
      <vt:lpstr>Iteration 10</vt:lpstr>
      <vt:lpstr>Slide 44</vt:lpstr>
      <vt:lpstr>Iteration 11</vt:lpstr>
      <vt:lpstr>Slide 46</vt:lpstr>
      <vt:lpstr>Out of Control Structures</vt:lpstr>
      <vt:lpstr>Slide 48</vt:lpstr>
      <vt:lpstr>Edsger Dijkstra (1930-2002) Structured Programming</vt:lpstr>
      <vt:lpstr>example</vt:lpstr>
      <vt:lpstr>introduction</vt:lpstr>
      <vt:lpstr>sequence</vt:lpstr>
      <vt:lpstr>selection</vt:lpstr>
      <vt:lpstr>repetition</vt:lpstr>
      <vt:lpstr>animation</vt:lpstr>
      <vt:lpstr>structure</vt:lpstr>
    </vt:vector>
  </TitlesOfParts>
  <Company>Calvin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108 - Intro to Computing - Calvin College</dc:title>
  <dc:creator>Keith Vander Linden</dc:creator>
  <cp:lastModifiedBy>Serita Nelesen</cp:lastModifiedBy>
  <cp:revision>497</cp:revision>
  <cp:lastPrinted>2010-08-27T18:36:45Z</cp:lastPrinted>
  <dcterms:created xsi:type="dcterms:W3CDTF">2010-08-27T18:31:19Z</dcterms:created>
  <dcterms:modified xsi:type="dcterms:W3CDTF">2010-08-27T18:36:52Z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kvlinden@calvin.edu</vt:lpwstr>
  </property>
  <property fmtid="{D5CDD505-2E9C-101B-9397-08002B2CF9AE}" pid="8" name="HomePage">
    <vt:lpwstr>http://www.calvin.edu/~kvlinden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D:\Courses\330</vt:lpwstr>
  </property>
</Properties>
</file>