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83" r:id="rId1"/>
  </p:sldMasterIdLst>
  <p:notesMasterIdLst>
    <p:notesMasterId r:id="rId41"/>
  </p:notesMasterIdLst>
  <p:handoutMasterIdLst>
    <p:handoutMasterId r:id="rId42"/>
  </p:handoutMasterIdLst>
  <p:sldIdLst>
    <p:sldId id="339" r:id="rId2"/>
    <p:sldId id="337" r:id="rId3"/>
    <p:sldId id="327" r:id="rId4"/>
    <p:sldId id="328" r:id="rId5"/>
    <p:sldId id="371" r:id="rId6"/>
    <p:sldId id="329" r:id="rId7"/>
    <p:sldId id="385" r:id="rId8"/>
    <p:sldId id="367" r:id="rId9"/>
    <p:sldId id="368" r:id="rId10"/>
    <p:sldId id="369" r:id="rId11"/>
    <p:sldId id="331" r:id="rId12"/>
    <p:sldId id="334" r:id="rId13"/>
    <p:sldId id="373" r:id="rId14"/>
    <p:sldId id="335" r:id="rId15"/>
    <p:sldId id="374" r:id="rId16"/>
    <p:sldId id="332" r:id="rId17"/>
    <p:sldId id="375" r:id="rId18"/>
    <p:sldId id="372" r:id="rId19"/>
    <p:sldId id="370" r:id="rId20"/>
    <p:sldId id="341" r:id="rId21"/>
    <p:sldId id="342" r:id="rId22"/>
    <p:sldId id="344" r:id="rId23"/>
    <p:sldId id="376" r:id="rId24"/>
    <p:sldId id="377" r:id="rId25"/>
    <p:sldId id="378" r:id="rId26"/>
    <p:sldId id="349" r:id="rId27"/>
    <p:sldId id="350" r:id="rId28"/>
    <p:sldId id="382" r:id="rId29"/>
    <p:sldId id="351" r:id="rId30"/>
    <p:sldId id="362" r:id="rId31"/>
    <p:sldId id="363" r:id="rId32"/>
    <p:sldId id="364" r:id="rId33"/>
    <p:sldId id="381" r:id="rId34"/>
    <p:sldId id="365" r:id="rId35"/>
    <p:sldId id="366" r:id="rId36"/>
    <p:sldId id="383" r:id="rId37"/>
    <p:sldId id="384" r:id="rId38"/>
    <p:sldId id="379" r:id="rId39"/>
    <p:sldId id="340" r:id="rId40"/>
  </p:sldIdLst>
  <p:sldSz cx="9144000" cy="6858000" type="screen4x3"/>
  <p:notesSz cx="6858000" cy="9236075"/>
  <p:custShowLst>
    <p:custShow name="switch" id="0">
      <p:sldLst>
        <p:sld r:id="rId4"/>
        <p:sld r:id="rId5"/>
        <p:sld r:id="rId6"/>
        <p:sld r:id="rId7"/>
        <p:sld r:id="rId8"/>
        <p:sld r:id="rId9"/>
        <p:sld r:id="rId10"/>
        <p:sld r:id="rId11"/>
      </p:sldLst>
    </p:custShow>
    <p:custShow name="nonCountingLoops" id="1">
      <p:sldLst>
        <p:sld r:id="rId12"/>
        <p:sld r:id="rId13"/>
        <p:sld r:id="rId14"/>
        <p:sld r:id="rId15"/>
        <p:sld r:id="rId16"/>
        <p:sld r:id="rId17"/>
        <p:sld r:id="rId18"/>
        <p:sld r:id="rId19"/>
        <p:sld r:id="rId20"/>
      </p:sldLst>
    </p:custShow>
    <p:custShow name="recursion" id="2">
      <p:sldLst>
        <p:sld r:id="rId21"/>
      </p:sldLst>
    </p:custShow>
    <p:custShow name="recursionIntroduction" id="3">
      <p:sldLst>
        <p:sld r:id="rId22"/>
        <p:sld r:id="rId23"/>
      </p:sldLst>
    </p:custShow>
    <p:custShow name="factorial" id="4">
      <p:sldLst>
        <p:sld r:id="rId24"/>
        <p:sld r:id="rId25"/>
        <p:sld r:id="rId26"/>
        <p:sld r:id="rId27"/>
        <p:sld r:id="rId28"/>
        <p:sld r:id="rId30"/>
      </p:sldLst>
    </p:custShow>
    <p:custShow name="exponentiation" id="5">
      <p:sldLst/>
    </p:custShow>
    <p:custShow name="towersOfHanoi" id="6">
      <p:sldLst>
        <p:sld r:id="rId31"/>
        <p:sld r:id="rId32"/>
        <p:sld r:id="rId33"/>
        <p:sld r:id="rId34"/>
        <p:sld r:id="rId35"/>
        <p:sld r:id="rId36"/>
        <p:sld r:id="rId37"/>
        <p:sld r:id="rId38"/>
      </p:sldLst>
    </p:custShow>
    <p:custShow name="graphicalRecursion" id="7">
      <p:sldLst>
        <p:sld r:id="rId39"/>
      </p:sldLst>
    </p:custShow>
    <p:custShow name="lisp" id="8">
      <p:sldLst>
        <p:sld r:id="rId40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8F8F8"/>
    <a:srgbClr val="C0C0C0"/>
    <a:srgbClr val="00B3F2"/>
    <a:srgbClr val="C8C8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9110" autoAdjust="0"/>
    <p:restoredTop sz="78300" autoAdjust="0"/>
  </p:normalViewPr>
  <p:slideViewPr>
    <p:cSldViewPr>
      <p:cViewPr varScale="1">
        <p:scale>
          <a:sx n="88" d="100"/>
          <a:sy n="88" d="100"/>
        </p:scale>
        <p:origin x="-7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6" rIns="91952" bIns="459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6" rIns="91952" bIns="459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4272"/>
            <a:ext cx="297180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6" rIns="91952" bIns="459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74272"/>
            <a:ext cx="297180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6" rIns="91952" bIns="459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905D58F-3774-4D0E-AB0C-44405F3C97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6" rIns="91952" bIns="459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6" rIns="91952" bIns="459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387136"/>
            <a:ext cx="502920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6" rIns="91952" bIns="459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4272"/>
            <a:ext cx="297180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6" rIns="91952" bIns="459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4272"/>
            <a:ext cx="297180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6" rIns="91952" bIns="459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45C7103-E8A1-43A8-B1E8-56444E8B75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8E6CE-8090-419F-8A3E-F6A8650CDA5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dirty="0" smtClean="0">
                <a:latin typeface="Arial Unicode MS" pitchFamily="34" charset="-128"/>
              </a:rPr>
              <a:t>Do a Google search on the term “recursion”.</a:t>
            </a:r>
            <a:endParaRPr lang="en-US" b="0" i="0" dirty="0" smtClean="0">
              <a:latin typeface="Arial Unicode MS" pitchFamily="34" charset="-128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B92CD-222C-44CB-BF94-F265AE4FA043}" type="slidenum">
              <a:rPr lang="en-US"/>
              <a:pPr/>
              <a:t>10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here how it is syntactically</a:t>
            </a:r>
            <a:r>
              <a:rPr lang="en-US" baseline="0" dirty="0" smtClean="0"/>
              <a:t> illegal to specify the wrong temperature scale.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21E44-DFF7-484B-B3B1-62C7E00539E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Build some simple</a:t>
            </a:r>
            <a:r>
              <a:rPr lang="en-US" baseline="0" dirty="0" smtClean="0"/>
              <a:t> examples such as those shown in </a:t>
            </a:r>
            <a:r>
              <a:rPr lang="en-US" baseline="0" dirty="0" err="1" smtClean="0"/>
              <a:t>WhileConsole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77731-3C26-4683-ACCA-3C09F3D263D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1" y="4387137"/>
            <a:ext cx="5029200" cy="424732"/>
          </a:xfrm>
          <a:noFill/>
          <a:ln/>
        </p:spPr>
        <p:txBody>
          <a:bodyPr lIns="0" tIns="0" rIns="0" bIns="0">
            <a:spAutoFit/>
          </a:bodyPr>
          <a:lstStyle/>
          <a:p>
            <a:endParaRPr lang="en-GB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9CFFC-1C70-499E-80F6-07CED213A38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1" y="4387137"/>
            <a:ext cx="5029200" cy="184666"/>
          </a:xfrm>
          <a:noFill/>
          <a:ln/>
        </p:spPr>
        <p:txBody>
          <a:bodyPr lIns="0" tIns="0" rIns="0" bIns="0">
            <a:spAutoFit/>
          </a:bodyPr>
          <a:lstStyle/>
          <a:p>
            <a:r>
              <a:rPr lang="en-US" dirty="0" smtClean="0">
                <a:latin typeface="Arial Unicode MS" pitchFamily="34" charset="-128"/>
              </a:rPr>
              <a:t>See</a:t>
            </a:r>
            <a:r>
              <a:rPr lang="en-US" baseline="0" dirty="0" smtClean="0">
                <a:latin typeface="Arial Unicode MS" pitchFamily="34" charset="-128"/>
              </a:rPr>
              <a:t> </a:t>
            </a:r>
            <a:r>
              <a:rPr lang="en-US" baseline="0" dirty="0" err="1" smtClean="0">
                <a:latin typeface="Arial Unicode MS" pitchFamily="34" charset="-128"/>
              </a:rPr>
              <a:t>WhileConsole#guessWhile</a:t>
            </a:r>
            <a:r>
              <a:rPr lang="en-US" baseline="0" dirty="0" smtClean="0">
                <a:latin typeface="Arial Unicode MS" pitchFamily="34" charset="-128"/>
              </a:rPr>
              <a:t>().</a:t>
            </a:r>
            <a:endParaRPr lang="en-US" dirty="0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0EA77-1772-438D-B713-7BA3F0107E7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1" y="4387136"/>
            <a:ext cx="5029200" cy="609324"/>
          </a:xfrm>
          <a:noFill/>
          <a:ln/>
        </p:spPr>
        <p:txBody>
          <a:bodyPr lIns="0" tIns="0" rIns="0" bIns="0">
            <a:spAutoFit/>
          </a:bodyPr>
          <a:lstStyle/>
          <a:p>
            <a:r>
              <a:rPr lang="en-GB" smtClean="0"/>
              <a:t>We might have done the example using this sort of loop, given that we always want to execute that loop once.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9CFFC-1C70-499E-80F6-07CED213A38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1" y="4387137"/>
            <a:ext cx="5029200" cy="664797"/>
          </a:xfrm>
          <a:noFill/>
          <a:ln/>
        </p:spPr>
        <p:txBody>
          <a:bodyPr lIns="0" tIns="0" rIns="0" bIns="0">
            <a:spAutoFit/>
          </a:bodyPr>
          <a:lstStyle/>
          <a:p>
            <a:pPr defTabSz="903793">
              <a:defRPr/>
            </a:pPr>
            <a:r>
              <a:rPr lang="en-US" dirty="0" smtClean="0">
                <a:latin typeface="Arial Unicode MS" pitchFamily="34" charset="-128"/>
              </a:rPr>
              <a:t>This one</a:t>
            </a:r>
            <a:r>
              <a:rPr lang="en-US" baseline="0" dirty="0" smtClean="0">
                <a:latin typeface="Arial Unicode MS" pitchFamily="34" charset="-128"/>
              </a:rPr>
              <a:t> is a little cleaner because we don’t need to initialize number.</a:t>
            </a:r>
            <a:endParaRPr lang="en-US" dirty="0" smtClean="0">
              <a:latin typeface="Arial Unicode MS" pitchFamily="34" charset="-128"/>
            </a:endParaRPr>
          </a:p>
          <a:p>
            <a:pPr defTabSz="903793">
              <a:defRPr/>
            </a:pPr>
            <a:r>
              <a:rPr lang="en-US" dirty="0" smtClean="0">
                <a:latin typeface="Arial Unicode MS" pitchFamily="34" charset="-128"/>
              </a:rPr>
              <a:t>See</a:t>
            </a:r>
            <a:r>
              <a:rPr lang="en-US" baseline="0" dirty="0" smtClean="0">
                <a:latin typeface="Arial Unicode MS" pitchFamily="34" charset="-128"/>
              </a:rPr>
              <a:t> </a:t>
            </a:r>
            <a:r>
              <a:rPr lang="en-US" baseline="0" dirty="0" err="1" smtClean="0">
                <a:latin typeface="Arial Unicode MS" pitchFamily="34" charset="-128"/>
              </a:rPr>
              <a:t>WhileConsole#guessDoWhile</a:t>
            </a:r>
            <a:r>
              <a:rPr lang="en-US" baseline="0" dirty="0" smtClean="0">
                <a:latin typeface="Arial Unicode MS" pitchFamily="34" charset="-128"/>
              </a:rPr>
              <a:t>().</a:t>
            </a:r>
            <a:endParaRPr lang="en-US" dirty="0" smtClean="0">
              <a:latin typeface="Arial Unicode MS" pitchFamily="34" charset="-128"/>
            </a:endParaRPr>
          </a:p>
          <a:p>
            <a:endParaRPr lang="en-US" dirty="0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0E1D-6488-4E09-BEE3-55F780F21FF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1" y="4387137"/>
            <a:ext cx="5029200" cy="1274195"/>
          </a:xfrm>
          <a:noFill/>
          <a:ln/>
        </p:spPr>
        <p:txBody>
          <a:bodyPr lIns="0" tIns="0" rIns="0" bIns="0">
            <a:spAutoFit/>
          </a:bodyPr>
          <a:lstStyle/>
          <a:p>
            <a:r>
              <a:rPr lang="en-GB" dirty="0" smtClean="0"/>
              <a:t>We are guaranteed that </a:t>
            </a:r>
            <a:r>
              <a:rPr lang="en-GB" i="1" dirty="0" smtClean="0"/>
              <a:t>StmtList1</a:t>
            </a:r>
            <a:r>
              <a:rPr lang="en-GB" dirty="0" smtClean="0"/>
              <a:t> will execute at least once, but </a:t>
            </a:r>
            <a:r>
              <a:rPr lang="en-GB" i="1" dirty="0" smtClean="0"/>
              <a:t>StmtList2</a:t>
            </a:r>
            <a:r>
              <a:rPr lang="en-GB" dirty="0" smtClean="0"/>
              <a:t> may not execute.</a:t>
            </a:r>
          </a:p>
          <a:p>
            <a:r>
              <a:rPr lang="en-GB" dirty="0" smtClean="0"/>
              <a:t>Without the break statement, the loop will run forever.</a:t>
            </a:r>
          </a:p>
          <a:p>
            <a:r>
              <a:rPr lang="en-GB" dirty="0" smtClean="0"/>
              <a:t>You can also use for(;;) { } for this purpose, though this</a:t>
            </a:r>
            <a:r>
              <a:rPr lang="en-GB" baseline="0" dirty="0" smtClean="0"/>
              <a:t> is more commonly used in C/C++.</a:t>
            </a:r>
            <a:endParaRPr lang="en-GB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9CFFC-1C70-499E-80F6-07CED213A38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1" y="4387137"/>
            <a:ext cx="5029200" cy="609398"/>
          </a:xfrm>
          <a:noFill/>
          <a:ln/>
        </p:spPr>
        <p:txBody>
          <a:bodyPr lIns="0" tIns="0" rIns="0" bIns="0">
            <a:spAutoFit/>
          </a:bodyPr>
          <a:lstStyle/>
          <a:p>
            <a:pPr defTabSz="903793">
              <a:defRPr/>
            </a:pPr>
            <a:r>
              <a:rPr lang="en-US" dirty="0" smtClean="0">
                <a:latin typeface="Arial Unicode MS" pitchFamily="34" charset="-128"/>
              </a:rPr>
              <a:t>This one</a:t>
            </a:r>
            <a:r>
              <a:rPr lang="en-US" baseline="0" dirty="0" smtClean="0">
                <a:latin typeface="Arial Unicode MS" pitchFamily="34" charset="-128"/>
              </a:rPr>
              <a:t> is nicer because gives more feedback and allows the user to quit. </a:t>
            </a:r>
            <a:r>
              <a:rPr lang="en-US" dirty="0" smtClean="0">
                <a:latin typeface="Arial Unicode MS" pitchFamily="34" charset="-128"/>
              </a:rPr>
              <a:t>In</a:t>
            </a:r>
            <a:r>
              <a:rPr lang="en-US" baseline="0" dirty="0" smtClean="0">
                <a:latin typeface="Arial Unicode MS" pitchFamily="34" charset="-128"/>
              </a:rPr>
              <a:t> this example, the 0 value is often called a </a:t>
            </a:r>
            <a:r>
              <a:rPr lang="en-US" b="1" baseline="0" dirty="0" smtClean="0">
                <a:latin typeface="Arial Unicode MS" pitchFamily="34" charset="-128"/>
              </a:rPr>
              <a:t>sentinel</a:t>
            </a:r>
            <a:r>
              <a:rPr lang="en-US" baseline="0" dirty="0" smtClean="0">
                <a:latin typeface="Arial Unicode MS" pitchFamily="34" charset="-128"/>
              </a:rPr>
              <a:t>.</a:t>
            </a:r>
            <a:endParaRPr lang="en-US" dirty="0" smtClean="0">
              <a:latin typeface="Arial Unicode MS" pitchFamily="34" charset="-128"/>
            </a:endParaRPr>
          </a:p>
          <a:p>
            <a:pPr defTabSz="903793">
              <a:defRPr/>
            </a:pPr>
            <a:r>
              <a:rPr lang="en-US" dirty="0" smtClean="0">
                <a:latin typeface="Arial Unicode MS" pitchFamily="34" charset="-128"/>
              </a:rPr>
              <a:t>See</a:t>
            </a:r>
            <a:r>
              <a:rPr lang="en-US" baseline="0" dirty="0" smtClean="0">
                <a:latin typeface="Arial Unicode MS" pitchFamily="34" charset="-128"/>
              </a:rPr>
              <a:t> </a:t>
            </a:r>
            <a:r>
              <a:rPr lang="en-US" baseline="0" dirty="0" err="1" smtClean="0">
                <a:latin typeface="Arial Unicode MS" pitchFamily="34" charset="-128"/>
              </a:rPr>
              <a:t>WhileConsole#guessForever</a:t>
            </a:r>
            <a:r>
              <a:rPr lang="en-US" baseline="0" dirty="0" smtClean="0">
                <a:latin typeface="Arial Unicode MS" pitchFamily="34" charset="-128"/>
              </a:rPr>
              <a:t>().</a:t>
            </a:r>
            <a:endParaRPr lang="en-US" dirty="0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9CFFC-1C70-499E-80F6-07CED213A38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1" y="4387137"/>
            <a:ext cx="5029200" cy="609398"/>
          </a:xfrm>
          <a:noFill/>
          <a:ln/>
        </p:spPr>
        <p:txBody>
          <a:bodyPr lIns="0" tIns="0" rIns="0" bIns="0">
            <a:spAutoFit/>
          </a:bodyPr>
          <a:lstStyle/>
          <a:p>
            <a:r>
              <a:rPr lang="en-US" dirty="0" smtClean="0">
                <a:latin typeface="Arial Unicode MS" pitchFamily="34" charset="-128"/>
              </a:rPr>
              <a:t>This is an implementation of the GCD algorithm</a:t>
            </a:r>
            <a:r>
              <a:rPr lang="en-US" baseline="0" dirty="0" smtClean="0">
                <a:latin typeface="Arial Unicode MS" pitchFamily="34" charset="-128"/>
              </a:rPr>
              <a:t> we discussed in week 1. We assume that a and b are positive.</a:t>
            </a:r>
          </a:p>
          <a:p>
            <a:r>
              <a:rPr lang="en-US" baseline="0" dirty="0" smtClean="0">
                <a:latin typeface="Arial Unicode MS" pitchFamily="34" charset="-128"/>
              </a:rPr>
              <a:t>See </a:t>
            </a:r>
            <a:r>
              <a:rPr lang="en-US" dirty="0" err="1" smtClean="0"/>
              <a:t>MathLibrary.</a:t>
            </a:r>
            <a:r>
              <a:rPr lang="en-US" i="1" dirty="0" err="1" smtClean="0"/>
              <a:t>computeGCD</a:t>
            </a:r>
            <a:r>
              <a:rPr lang="en-US" i="1" dirty="0" smtClean="0"/>
              <a:t>(a, b).</a:t>
            </a:r>
            <a:endParaRPr lang="en-US" dirty="0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B92CD-222C-44CB-BF94-F265AE4FA043}" type="slidenum">
              <a:rPr lang="en-US"/>
              <a:pPr/>
              <a:t>19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7080E-9F03-4CC4-8EC6-B3FF8953A56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Monday – Selection/repetition statements</a:t>
            </a:r>
          </a:p>
          <a:p>
            <a:r>
              <a:rPr lang="en-US" dirty="0" smtClean="0"/>
              <a:t>Wednesday – Recursion</a:t>
            </a:r>
          </a:p>
          <a:p>
            <a:r>
              <a:rPr lang="en-US" dirty="0" smtClean="0"/>
              <a:t>Friday – Final project pointer</a:t>
            </a:r>
            <a:r>
              <a:rPr lang="en-US" baseline="0" dirty="0" smtClean="0"/>
              <a:t> (depending on semester schedule) and retrospective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41DE4-C86D-4DB7-9A40-80959563272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Some of the examples have extensive behavioral slide demonstrations that I can skip by going directly to the analysis show.</a:t>
            </a:r>
          </a:p>
          <a:p>
            <a:r>
              <a:rPr lang="en-US" dirty="0" smtClean="0"/>
              <a:t>Examples:</a:t>
            </a:r>
          </a:p>
          <a:p>
            <a:pPr>
              <a:buFontTx/>
              <a:buChar char="•"/>
            </a:pPr>
            <a:r>
              <a:rPr lang="en-US" dirty="0" smtClean="0"/>
              <a:t>Factorial – the flagship recursion example</a:t>
            </a:r>
          </a:p>
          <a:p>
            <a:pPr>
              <a:buFontTx/>
              <a:buChar char="•"/>
            </a:pPr>
            <a:r>
              <a:rPr lang="en-US" dirty="0" smtClean="0"/>
              <a:t>Exponentiation – here the recursive implementation is much more efficient (though the iterative version is a </a:t>
            </a:r>
            <a:r>
              <a:rPr lang="en-US" dirty="0" err="1" smtClean="0"/>
              <a:t>strawman</a:t>
            </a:r>
            <a:r>
              <a:rPr lang="en-US" dirty="0" smtClean="0"/>
              <a:t>).</a:t>
            </a:r>
          </a:p>
          <a:p>
            <a:pPr>
              <a:buFontTx/>
              <a:buChar char="•"/>
            </a:pPr>
            <a:r>
              <a:rPr lang="en-US" dirty="0" smtClean="0"/>
              <a:t>Towers – Here the iterative version is too hard to contemplate (show </a:t>
            </a:r>
            <a:r>
              <a:rPr lang="en-US" dirty="0" err="1" smtClean="0"/>
              <a:t>emacs</a:t>
            </a:r>
            <a:r>
              <a:rPr lang="en-US" dirty="0" smtClean="0"/>
              <a:t> towers?)</a:t>
            </a:r>
          </a:p>
          <a:p>
            <a:pPr>
              <a:buFontTx/>
              <a:buChar char="•"/>
            </a:pPr>
            <a:r>
              <a:rPr lang="en-US" dirty="0" err="1" smtClean="0"/>
              <a:t>iSudoku</a:t>
            </a:r>
            <a:r>
              <a:rPr lang="en-US" dirty="0" smtClean="0"/>
              <a:t> – Here, we actually care about the application.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7C43E-8072-4CE7-8700-24370A18F47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All of these involve self-similarity</a:t>
            </a:r>
            <a:r>
              <a:rPr lang="en-US" baseline="0" dirty="0" smtClean="0"/>
              <a:t> or self-reference.</a:t>
            </a:r>
          </a:p>
          <a:p>
            <a:r>
              <a:rPr lang="en-US" baseline="0" dirty="0" smtClean="0"/>
              <a:t>Other examples:</a:t>
            </a:r>
          </a:p>
          <a:p>
            <a:pPr marL="0" lvl="1" defTabSz="903793">
              <a:buFont typeface="Arial" pitchFamily="34" charset="0"/>
              <a:buChar char="•"/>
              <a:defRPr/>
            </a:pPr>
            <a:r>
              <a:rPr lang="en-US" baseline="0" dirty="0" smtClean="0"/>
              <a:t> Recursive </a:t>
            </a:r>
            <a:r>
              <a:rPr lang="en-US" dirty="0" smtClean="0"/>
              <a:t>Acronyms: GNU, CCA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DA16D-A316-4838-A02E-2EC9952241B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7080E-9F03-4CC4-8EC6-B3FF8953A56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7080E-9F03-4CC4-8EC6-B3FF8953A56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7080E-9F03-4CC4-8EC6-B3FF8953A56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08435-6108-440F-BE63-580FDEB3AF1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4FF6B-6FC5-48BA-8C28-6E4ED5DA9AF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4FF6B-6FC5-48BA-8C28-6E4ED5DA9AF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0254-80AA-4813-A9ED-2B429C085DE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Walk through this example,</a:t>
            </a:r>
            <a:r>
              <a:rPr lang="en-US" baseline="0" dirty="0" smtClean="0"/>
              <a:t> drawing the call stack.</a:t>
            </a:r>
          </a:p>
          <a:p>
            <a:r>
              <a:rPr lang="en-US" baseline="0" dirty="0" smtClean="0"/>
              <a:t>The lab asks them to do summation recursively, so this factorial algorithm/implementation is a good model.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CFA0B-9A47-4A6E-8212-3C6208391CE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They’ve used multi-branch</a:t>
            </a:r>
            <a:r>
              <a:rPr lang="en-US" baseline="0" dirty="0" smtClean="0"/>
              <a:t> ifs before (e.g., </a:t>
            </a:r>
            <a:r>
              <a:rPr lang="en-US" dirty="0" err="1" smtClean="0"/>
              <a:t>Temperature#setScale</a:t>
            </a:r>
            <a:r>
              <a:rPr lang="en-US" dirty="0" smtClean="0"/>
              <a:t>(), </a:t>
            </a:r>
            <a:r>
              <a:rPr lang="en-US" dirty="0" err="1" smtClean="0"/>
              <a:t>Calculator#calculate</a:t>
            </a:r>
            <a:r>
              <a:rPr lang="en-US" dirty="0" smtClean="0"/>
              <a:t>())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Show them the day ordinal converter program as an example (c05 – </a:t>
            </a:r>
            <a:r>
              <a:rPr lang="en-US" baseline="0" dirty="0" err="1" smtClean="0"/>
              <a:t>textExamples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SwitchConsole#convertIf</a:t>
            </a:r>
            <a:r>
              <a:rPr lang="en-US" baseline="0" dirty="0" smtClean="0"/>
              <a:t>()) – Use the debugger to show the execution.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E009D-3072-4F79-BA36-7FA6031803D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3793">
              <a:defRPr/>
            </a:pPr>
            <a:r>
              <a:rPr lang="en-US" dirty="0" smtClean="0"/>
              <a:t>Legend has it that there were three diamond needles set into the floor of the temple of Brahma in Hanoi, with </a:t>
            </a:r>
            <a:r>
              <a:rPr kumimoji="1" lang="en-US" dirty="0" smtClean="0">
                <a:latin typeface="Arial Unicode MS" pitchFamily="34" charset="-128"/>
              </a:rPr>
              <a:t>64 golden disks, each a different size, stacked in concentric order on the left-most needle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priests were to transfer the disks from the first needle to the second needle, using the third as necessary. </a:t>
            </a:r>
            <a:r>
              <a:rPr kumimoji="1" lang="en-US" dirty="0" smtClean="0">
                <a:latin typeface="Arial Unicode MS" pitchFamily="34" charset="-128"/>
              </a:rPr>
              <a:t>But they could </a:t>
            </a:r>
            <a:r>
              <a:rPr kumimoji="1" lang="en-US" i="1" dirty="0" smtClean="0">
                <a:latin typeface="Arial Unicode MS" pitchFamily="34" charset="-128"/>
              </a:rPr>
              <a:t>only move</a:t>
            </a:r>
            <a:r>
              <a:rPr kumimoji="1" lang="en-US" dirty="0" smtClean="0">
                <a:latin typeface="Arial Unicode MS" pitchFamily="34" charset="-128"/>
              </a:rPr>
              <a:t> </a:t>
            </a:r>
            <a:r>
              <a:rPr kumimoji="1" lang="en-US" i="1" dirty="0" smtClean="0">
                <a:latin typeface="Arial Unicode MS" pitchFamily="34" charset="-128"/>
              </a:rPr>
              <a:t>one disk at a time</a:t>
            </a:r>
            <a:r>
              <a:rPr kumimoji="1" lang="en-US" dirty="0" smtClean="0">
                <a:latin typeface="Arial Unicode MS" pitchFamily="34" charset="-128"/>
              </a:rPr>
              <a:t>, and could </a:t>
            </a:r>
            <a:r>
              <a:rPr kumimoji="1" lang="en-US" i="1" dirty="0" smtClean="0">
                <a:latin typeface="Arial Unicode MS" pitchFamily="34" charset="-128"/>
              </a:rPr>
              <a:t>never put a larger disk on top of a smaller one</a:t>
            </a:r>
            <a:r>
              <a:rPr kumimoji="1" lang="en-US" dirty="0" smtClean="0">
                <a:latin typeface="Arial Unicode MS" pitchFamily="34" charset="-128"/>
              </a:rPr>
              <a:t>.</a:t>
            </a:r>
          </a:p>
          <a:p>
            <a:r>
              <a:rPr kumimoji="1" lang="en-US" dirty="0" smtClean="0">
                <a:latin typeface="Arial Unicode MS" pitchFamily="34" charset="-128"/>
              </a:rPr>
              <a:t>When they completed this task, </a:t>
            </a:r>
            <a:r>
              <a:rPr kumimoji="1" lang="en-US" u="sng" dirty="0" smtClean="0">
                <a:latin typeface="Arial Unicode MS" pitchFamily="34" charset="-128"/>
              </a:rPr>
              <a:t>the world would end</a:t>
            </a:r>
            <a:r>
              <a:rPr kumimoji="1" lang="en-US" dirty="0" smtClean="0">
                <a:latin typeface="Arial Unicode MS" pitchFamily="34" charset="-128"/>
              </a:rPr>
              <a:t>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12595-95F5-4718-A690-9F901AA060B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B46A9-21A6-4D3F-B5C5-DE297F4D3FE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For flexibility, let’s allow the user to enter the number of disks for which they wish a set of instructions: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12595-95F5-4718-A690-9F901AA060B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Demonstrate this with a physical towers of </a:t>
            </a:r>
            <a:r>
              <a:rPr lang="en-US" dirty="0" err="1" smtClean="0"/>
              <a:t>hanoi</a:t>
            </a:r>
            <a:r>
              <a:rPr lang="en-US" dirty="0" smtClean="0"/>
              <a:t> game.</a:t>
            </a:r>
          </a:p>
          <a:p>
            <a:r>
              <a:rPr lang="en-US" dirty="0" smtClean="0"/>
              <a:t>Show</a:t>
            </a:r>
            <a:r>
              <a:rPr lang="en-US" baseline="0" dirty="0" smtClean="0"/>
              <a:t> how easy the problem is to solve in you can move</a:t>
            </a:r>
            <a:r>
              <a:rPr lang="en-US" dirty="0" smtClean="0"/>
              <a:t> n-1 disks together (taking advantage of recursion).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B8B65-37B4-4418-9A12-4AF722079F5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CE832-2A27-41EA-8AAD-ACE06FD5BF5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Note that this recursive structure defines a set of rather complex behaviors.  We’d get lost thinking about all the moves for a 5 disc problem, but the computer does them all easily, mechanically, as defined by a recursive algorithm.  Expect to see more and more applications of algorithmic specification (like this one) to natural world problems (in Biology, chemistry, physics, etc).  </a:t>
            </a:r>
          </a:p>
          <a:p>
            <a:r>
              <a:rPr lang="en-US" dirty="0" smtClean="0"/>
              <a:t>Run the algorithm for n==1, n==3, n==8 and n==64.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9EF43-F9B8-4A31-ABD2-0FF278AB5AD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2^64 is “a really big number”.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286FE-09CD-4334-BA43-1E0963E106C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 64 = 2</a:t>
            </a:r>
            <a:r>
              <a:rPr lang="en-US" baseline="30000" dirty="0" smtClean="0"/>
              <a:t>6</a:t>
            </a:r>
            <a:r>
              <a:rPr lang="en-US" dirty="0" smtClean="0"/>
              <a:t> is an approximation of 60 (for the minutes and hours calculations)</a:t>
            </a:r>
          </a:p>
          <a:p>
            <a:pPr>
              <a:buFontTx/>
              <a:buChar char="•"/>
            </a:pPr>
            <a:r>
              <a:rPr lang="en-US" dirty="0" smtClean="0"/>
              <a:t> 32 = 2</a:t>
            </a:r>
            <a:r>
              <a:rPr lang="en-US" baseline="30000" dirty="0" smtClean="0"/>
              <a:t>5</a:t>
            </a:r>
            <a:r>
              <a:rPr lang="en-US" dirty="0" smtClean="0"/>
              <a:t> is an approximation of 24 (for the days calculation)</a:t>
            </a:r>
          </a:p>
          <a:p>
            <a:pPr>
              <a:buFontTx/>
              <a:buChar char="•"/>
            </a:pPr>
            <a:r>
              <a:rPr lang="en-US" dirty="0" smtClean="0"/>
              <a:t> 512 = 2</a:t>
            </a:r>
            <a:r>
              <a:rPr lang="en-US" baseline="30000" dirty="0" smtClean="0"/>
              <a:t>9</a:t>
            </a:r>
            <a:r>
              <a:rPr lang="en-US" dirty="0" smtClean="0"/>
              <a:t> is an approximation of 365 (for the years calculation)</a:t>
            </a:r>
          </a:p>
          <a:p>
            <a:pPr>
              <a:buFontTx/>
              <a:buChar char="•"/>
            </a:pPr>
            <a:r>
              <a:rPr lang="en-US" dirty="0" smtClean="0"/>
              <a:t> 128 = 2</a:t>
            </a:r>
            <a:r>
              <a:rPr lang="en-US" baseline="30000" dirty="0" smtClean="0"/>
              <a:t>7</a:t>
            </a:r>
            <a:r>
              <a:rPr lang="en-US" dirty="0" smtClean="0"/>
              <a:t> is an approximation of 100 (for the centuries calculation)</a:t>
            </a:r>
          </a:p>
          <a:p>
            <a:pPr>
              <a:buFontTx/>
              <a:buChar char="•"/>
            </a:pPr>
            <a:r>
              <a:rPr lang="en-US" dirty="0" smtClean="0"/>
              <a:t> 16 = 2</a:t>
            </a:r>
            <a:r>
              <a:rPr lang="en-US" baseline="30000" dirty="0" smtClean="0"/>
              <a:t>4</a:t>
            </a:r>
            <a:r>
              <a:rPr lang="en-US" dirty="0" smtClean="0"/>
              <a:t> is an approximation of 10 (for the centuries calculation)</a:t>
            </a:r>
          </a:p>
          <a:p>
            <a:endParaRPr lang="en-US" dirty="0" smtClean="0"/>
          </a:p>
          <a:p>
            <a:r>
              <a:rPr lang="en-US" sz="2400" dirty="0" smtClean="0"/>
              <a:t>And this just </a:t>
            </a:r>
            <a:r>
              <a:rPr lang="en-US" sz="2400" i="1" dirty="0" smtClean="0"/>
              <a:t>prints</a:t>
            </a:r>
            <a:r>
              <a:rPr lang="en-US" sz="2400" dirty="0" smtClean="0"/>
              <a:t> the priest’s instructions (assuming our computer doesn’t crash, in which case we have to start all over again). </a:t>
            </a:r>
            <a:r>
              <a:rPr lang="en-US" sz="2800" dirty="0" smtClean="0"/>
              <a:t>How fast can the priests actually </a:t>
            </a:r>
            <a:r>
              <a:rPr lang="en-US" sz="2800" i="1" dirty="0" smtClean="0"/>
              <a:t>move</a:t>
            </a:r>
            <a:r>
              <a:rPr lang="en-US" sz="2800" dirty="0" smtClean="0"/>
              <a:t> the disks? Calculating the date of the apocalypse is left as an exercise...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7080E-9F03-4CC4-8EC6-B3FF8953A56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See Pyramid, Tree and Koch.</a:t>
            </a:r>
          </a:p>
          <a:p>
            <a:r>
              <a:rPr lang="en-US" dirty="0" smtClean="0"/>
              <a:t>The tree is probably the simplest example</a:t>
            </a:r>
            <a:r>
              <a:rPr lang="en-US" baseline="0" dirty="0" smtClean="0"/>
              <a:t> of self-similarity (because each branch clearly looks like a little tree)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Fibonacci as in class example (routinely defined recursively, but more efficient to use </a:t>
            </a:r>
            <a:r>
              <a:rPr lang="en-US" baseline="0" smtClean="0"/>
              <a:t>a loop.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91E48-0938-40E5-A97E-C2591C7DC5E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“</a:t>
            </a:r>
            <a:r>
              <a:rPr lang="en-US" b="1" smtClean="0"/>
              <a:t>L</a:t>
            </a:r>
            <a:r>
              <a:rPr lang="en-US" smtClean="0"/>
              <a:t>ots of </a:t>
            </a:r>
            <a:r>
              <a:rPr lang="en-US" b="1" smtClean="0"/>
              <a:t>I</a:t>
            </a:r>
            <a:r>
              <a:rPr lang="en-US" smtClean="0"/>
              <a:t>nsidious/</a:t>
            </a:r>
            <a:r>
              <a:rPr lang="en-US" b="1" smtClean="0"/>
              <a:t>I</a:t>
            </a:r>
            <a:r>
              <a:rPr lang="en-US" smtClean="0"/>
              <a:t>diodic and </a:t>
            </a:r>
            <a:r>
              <a:rPr lang="en-US" b="1" smtClean="0"/>
              <a:t>S</a:t>
            </a:r>
            <a:r>
              <a:rPr lang="en-US" smtClean="0"/>
              <a:t>tupid </a:t>
            </a:r>
            <a:r>
              <a:rPr lang="en-US" b="1" smtClean="0"/>
              <a:t>P</a:t>
            </a:r>
            <a:r>
              <a:rPr lang="en-US" smtClean="0"/>
              <a:t>arentheses”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9CFFC-1C70-499E-80F6-07CED213A38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1" y="4387137"/>
            <a:ext cx="5029200" cy="1809726"/>
          </a:xfrm>
          <a:noFill/>
          <a:ln/>
        </p:spPr>
        <p:txBody>
          <a:bodyPr lIns="0" tIns="0" rIns="0" bIns="0">
            <a:spAutoFit/>
          </a:bodyPr>
          <a:lstStyle/>
          <a:p>
            <a:r>
              <a:rPr lang="en-US" dirty="0" smtClean="0"/>
              <a:t>Illustrate the restrictions in the example:</a:t>
            </a:r>
          </a:p>
          <a:p>
            <a:r>
              <a:rPr lang="en-US" dirty="0" smtClean="0"/>
              <a:t>Strings are not integer compatible types (e.g., </a:t>
            </a:r>
            <a:r>
              <a:rPr lang="en-US" dirty="0" err="1" smtClean="0"/>
              <a:t>int</a:t>
            </a:r>
            <a:r>
              <a:rPr lang="en-US" dirty="0" smtClean="0"/>
              <a:t>, char, </a:t>
            </a:r>
            <a:r>
              <a:rPr lang="en-US" dirty="0" err="1" smtClean="0"/>
              <a:t>boolean</a:t>
            </a:r>
            <a:r>
              <a:rPr lang="en-US" dirty="0" smtClean="0"/>
              <a:t>, NOT string, real).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switch</a:t>
            </a:r>
            <a:r>
              <a:rPr lang="en-US" dirty="0" smtClean="0"/>
              <a:t> statement can be: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easier to read and write;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more efficient to execute.</a:t>
            </a:r>
          </a:p>
          <a:p>
            <a:pPr lvl="0" eaLnBrk="1" hangingPunct="1"/>
            <a:r>
              <a:rPr lang="en-US" dirty="0" smtClean="0">
                <a:latin typeface="Arial Unicode MS" pitchFamily="34" charset="-128"/>
              </a:rPr>
              <a:t>Example: show</a:t>
            </a:r>
            <a:r>
              <a:rPr lang="en-US" baseline="0" dirty="0" smtClean="0">
                <a:latin typeface="Arial Unicode MS" pitchFamily="34" charset="-128"/>
              </a:rPr>
              <a:t> </a:t>
            </a:r>
            <a:r>
              <a:rPr lang="en-US" baseline="0" dirty="0" err="1" smtClean="0">
                <a:latin typeface="Arial Unicode MS" pitchFamily="34" charset="-128"/>
              </a:rPr>
              <a:t>SwitchConsole#convertSwitch</a:t>
            </a:r>
            <a:r>
              <a:rPr lang="en-US" baseline="0" dirty="0" smtClean="0">
                <a:latin typeface="Arial Unicode MS" pitchFamily="34" charset="-128"/>
              </a:rPr>
              <a:t>()</a:t>
            </a:r>
          </a:p>
          <a:p>
            <a:pPr lvl="0" eaLnBrk="1" hangingPunct="1"/>
            <a:endParaRPr lang="en-US" dirty="0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9CFFC-1C70-499E-80F6-07CED213A38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1" y="4387137"/>
            <a:ext cx="5029200" cy="184666"/>
          </a:xfrm>
          <a:noFill/>
          <a:ln/>
        </p:spPr>
        <p:txBody>
          <a:bodyPr lIns="0" tIns="0" rIns="0" bIns="0">
            <a:spAutoFit/>
          </a:bodyPr>
          <a:lstStyle/>
          <a:p>
            <a:r>
              <a:rPr lang="en-US" dirty="0" smtClean="0">
                <a:latin typeface="Arial Unicode MS" pitchFamily="34" charset="-128"/>
              </a:rPr>
              <a:t>These</a:t>
            </a:r>
            <a:r>
              <a:rPr lang="en-US" baseline="0" dirty="0" smtClean="0">
                <a:latin typeface="Arial Unicode MS" pitchFamily="34" charset="-128"/>
              </a:rPr>
              <a:t> statements have the same behavior. The text includes a pattern for this example that could be helpful.</a:t>
            </a:r>
          </a:p>
          <a:p>
            <a:r>
              <a:rPr lang="en-US" dirty="0" smtClean="0">
                <a:latin typeface="Arial Unicode MS" pitchFamily="34" charset="-128"/>
              </a:rPr>
              <a:t>Draw lines connecting the common</a:t>
            </a:r>
            <a:r>
              <a:rPr lang="en-US" baseline="0" dirty="0" smtClean="0">
                <a:latin typeface="Arial Unicode MS" pitchFamily="34" charset="-128"/>
              </a:rPr>
              <a:t> code and control.</a:t>
            </a:r>
          </a:p>
          <a:p>
            <a:endParaRPr lang="en-US" dirty="0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337B2-066B-4C36-9CE1-DAAAD7ABE8D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+mn-lt"/>
              </a:rPr>
              <a:t>Note the break statements in the example switch statement.</a:t>
            </a:r>
          </a:p>
          <a:p>
            <a:pPr defTabSz="903793">
              <a:defRPr/>
            </a:pPr>
            <a:r>
              <a:rPr lang="en-US" dirty="0" smtClean="0">
                <a:latin typeface="+mn-lt"/>
              </a:rPr>
              <a:t>Example: show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aseline="0" dirty="0" err="1" smtClean="0">
                <a:latin typeface="+mn-lt"/>
              </a:rPr>
              <a:t>SwitchConsole#convertSwitchCombine</a:t>
            </a:r>
            <a:r>
              <a:rPr lang="en-US" baseline="0" dirty="0" smtClean="0">
                <a:latin typeface="+mn-lt"/>
              </a:rPr>
              <a:t>()   (to illustrate the combination of cases, a natural result of drop-through behavior)</a:t>
            </a:r>
          </a:p>
          <a:p>
            <a:pPr defTabSz="903793">
              <a:defRPr/>
            </a:pPr>
            <a:r>
              <a:rPr lang="en-US" baseline="0" dirty="0" smtClean="0">
                <a:latin typeface="+mn-lt"/>
              </a:rPr>
              <a:t>Example 2</a:t>
            </a:r>
            <a:r>
              <a:rPr lang="en-US" dirty="0" smtClean="0">
                <a:latin typeface="+mn-lt"/>
              </a:rPr>
              <a:t>: show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aseline="0" dirty="0" err="1" smtClean="0">
                <a:latin typeface="+mn-lt"/>
              </a:rPr>
              <a:t>SwitchConsole#convertSwitchCombineReturn</a:t>
            </a:r>
            <a:r>
              <a:rPr lang="en-US" baseline="0" dirty="0" smtClean="0">
                <a:latin typeface="+mn-lt"/>
              </a:rPr>
              <a:t>()  (to illustrate the use of return rather than break)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9CFFC-1C70-499E-80F6-07CED213A38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1" y="4387137"/>
            <a:ext cx="5029200" cy="184666"/>
          </a:xfrm>
          <a:noFill/>
          <a:ln/>
        </p:spPr>
        <p:txBody>
          <a:bodyPr lIns="0" tIns="0" rIns="0" bIns="0">
            <a:spAutoFit/>
          </a:bodyPr>
          <a:lstStyle/>
          <a:p>
            <a:r>
              <a:rPr lang="en-US" dirty="0" smtClean="0">
                <a:latin typeface="Arial Unicode MS" pitchFamily="34" charset="-128"/>
              </a:rPr>
              <a:t>This</a:t>
            </a:r>
            <a:r>
              <a:rPr lang="en-US" baseline="0" dirty="0" smtClean="0">
                <a:latin typeface="Arial Unicode MS" pitchFamily="34" charset="-128"/>
              </a:rPr>
              <a:t> switch statement is copied from before.</a:t>
            </a:r>
            <a:endParaRPr lang="en-US" dirty="0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B92CD-222C-44CB-BF94-F265AE4FA043}" type="slidenum">
              <a:rPr lang="en-US"/>
              <a:pPr/>
              <a:t>8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example</a:t>
            </a:r>
            <a:r>
              <a:rPr lang="en-US" baseline="0" dirty="0" smtClean="0"/>
              <a:t> presumes that we covered </a:t>
            </a:r>
            <a:r>
              <a:rPr lang="en-US" baseline="0" dirty="0" err="1" smtClean="0"/>
              <a:t>enum</a:t>
            </a:r>
            <a:r>
              <a:rPr lang="en-US" baseline="0" dirty="0" smtClean="0"/>
              <a:t> last week (as a way to improved the robustness of the Temperature implementation).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B92CD-222C-44CB-BF94-F265AE4FA043}" type="slidenum">
              <a:rPr lang="en-US"/>
              <a:pPr/>
              <a:t>9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9E4DD9-A2E4-467D-8F17-6236A8491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C18AE-201B-47EB-A501-0F800DB1A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F478BB-943A-47D6-98C5-2780FEF02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3B0671-EDD1-4604-BE6C-9632C7559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08D256-697A-4B6F-A203-6854F0DF6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D0CFB8-AE37-49F0-BACC-C54310796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FA2C9A-4148-42D0-B5EE-45753C2AC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BE369A-A742-49D3-B6B5-EEA0E80F4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12F14-E017-4EB6-9212-C05C5DEE7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0F4F78-3630-45F7-8CF2-C906D6825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C8C864"/>
              </a:gs>
              <a:gs pos="100000">
                <a:srgbClr val="C8C864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87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900" dirty="0">
                <a:latin typeface="Arial Unicode MS" pitchFamily="34" charset="-128"/>
              </a:rPr>
              <a:t>© </a:t>
            </a:r>
            <a:r>
              <a:rPr lang="en-US" sz="900" dirty="0" smtClean="0">
                <a:latin typeface="Arial Unicode MS" pitchFamily="34" charset="-128"/>
              </a:rPr>
              <a:t>Calvin</a:t>
            </a:r>
            <a:r>
              <a:rPr lang="en-US" sz="900" baseline="0" dirty="0" smtClean="0">
                <a:latin typeface="Arial Unicode MS" pitchFamily="34" charset="-128"/>
              </a:rPr>
              <a:t> College</a:t>
            </a:r>
            <a:r>
              <a:rPr lang="en-US" sz="900" dirty="0" smtClean="0">
                <a:latin typeface="Arial Unicode MS" pitchFamily="34" charset="-128"/>
              </a:rPr>
              <a:t>, 2009</a:t>
            </a:r>
            <a:endParaRPr lang="en-US" sz="900" dirty="0">
              <a:latin typeface="Arial Unicode MS" pitchFamily="34" charset="-128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rial Unicode MS" pitchFamily="34" charset="-128"/>
              </a:defRPr>
            </a:lvl1pPr>
          </a:lstStyle>
          <a:p>
            <a:fld id="{D44B6B40-2A27-4D7A-A5B0-FB7E522CEB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B2AE1-9367-4836-A056-FEB99033026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90600" y="22860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latin typeface="Arial Unicode MS" pitchFamily="34" charset="-128"/>
              </a:rPr>
              <a:t>recursion</a:t>
            </a:r>
            <a:r>
              <a:rPr lang="en-US" sz="2400" i="1" dirty="0">
                <a:latin typeface="Arial Unicode MS" pitchFamily="34" charset="-128"/>
              </a:rPr>
              <a:t> n.  See recursion. See also tail </a:t>
            </a:r>
            <a:r>
              <a:rPr lang="en-US" sz="2400" i="1" dirty="0" smtClean="0">
                <a:latin typeface="Arial Unicode MS" pitchFamily="34" charset="-128"/>
              </a:rPr>
              <a:t>recursion. </a:t>
            </a:r>
            <a:endParaRPr lang="en-US" sz="2400" dirty="0">
              <a:latin typeface="Arial Unicode MS" pitchFamily="34" charset="-128"/>
            </a:endParaRPr>
          </a:p>
          <a:p>
            <a:r>
              <a:rPr lang="en-US" sz="2400" dirty="0">
                <a:latin typeface="Arial Unicode MS" pitchFamily="34" charset="-128"/>
              </a:rPr>
              <a:t>			</a:t>
            </a:r>
            <a:r>
              <a:rPr lang="en-US" dirty="0">
                <a:latin typeface="Arial Unicode MS" pitchFamily="34" charset="-128"/>
              </a:rPr>
              <a:t>- </a:t>
            </a:r>
            <a:r>
              <a:rPr lang="en-US" i="1" dirty="0">
                <a:latin typeface="Arial Unicode MS" pitchFamily="34" charset="-128"/>
              </a:rPr>
              <a:t>The Jargon Dictionary, </a:t>
            </a:r>
            <a:r>
              <a:rPr lang="en-US" dirty="0">
                <a:latin typeface="Arial Unicode MS" pitchFamily="34" charset="-128"/>
              </a:rPr>
              <a:t>v. 4.2.2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6133-2983-4942-8F53-15ABFAA154A5}" type="slidenum">
              <a:rPr lang="en-US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1400919" y="-1418486"/>
            <a:ext cx="685800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package c09quality.application_temperature;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import static c09quality.application_temperature.Temperature2.ScaleName.CELSIUS;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import static c09quality.application_temperature.Temperature2.ScaleName.FAHRENHEIT;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import static c09quality.application_temperature.Temperature2.ScaleName.KELVIN;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200" i="1" dirty="0" smtClean="0">
                <a:latin typeface="Courier New" pitchFamily="49" charset="0"/>
                <a:cs typeface="Courier New" pitchFamily="49" charset="0"/>
              </a:rPr>
              <a:t>other imports included here...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public class Temperature2ConverterController extends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                 implements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ActionListener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200" i="1" dirty="0" smtClean="0">
                <a:latin typeface="Courier New" pitchFamily="49" charset="0"/>
                <a:cs typeface="Courier New" pitchFamily="49" charset="0"/>
              </a:rPr>
              <a:t>other methods included here...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@Override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actionPerformed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ActionEvent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String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actionCommand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ae.getActionCommand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double degrees;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messageField.setText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("");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try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actionCommand.equalsIgnoreCase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celsius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"))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degrees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Double.parseDouble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celsiusField.getText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temperature = new Temperature2(degrees,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CELSIUS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} else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actionCommand.equalsIgnoreCase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fahrenheit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"))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degrees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Double.parseDouble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fahrenheitField.getText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temperature = new Temperature2(degrees,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FAHRENHEIT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} else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actionCommand.equalsIgnoreCase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kelvin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"))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degrees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Double.parseDouble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kelvinField.getText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temperature = new Temperature2(degrees,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KELVIN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}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} catch (Exception e)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messageField.setText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("Illegal input: " +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e.getMessage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if (temperature != null)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temperature.setScale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CELSIUS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thermometer.setTemperature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temperature.getDegrees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celsiusField.setText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(new    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Double(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temperature.getDegrees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()).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temperature.setScale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FAHRENHEIT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fahrenheitField.setText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(new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Double(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temperature.getDegrees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()).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temperature.setScale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KELVIN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kelvinField.setText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(new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Double(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temperature.getDegrees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()).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200" i="1" dirty="0" smtClean="0">
                <a:latin typeface="Courier New" pitchFamily="49" charset="0"/>
                <a:cs typeface="Courier New" pitchFamily="49" charset="0"/>
              </a:rPr>
              <a:t>other methods included here...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EA4C-9DD9-4908-8984-1D3FA40B298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Non-Counting Loops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 far, we’ve used counting </a:t>
            </a:r>
            <a:r>
              <a:rPr lang="en-US" b="1" dirty="0" smtClean="0">
                <a:latin typeface="Courier New" pitchFamily="49" charset="0"/>
              </a:rPr>
              <a:t>for</a:t>
            </a:r>
            <a:r>
              <a:rPr lang="en-US" dirty="0" smtClean="0"/>
              <a:t> loops.</a:t>
            </a:r>
          </a:p>
          <a:p>
            <a:pPr eaLnBrk="1" hangingPunct="1"/>
            <a:r>
              <a:rPr lang="en-US" dirty="0" smtClean="0"/>
              <a:t>There are other repetition statements:</a:t>
            </a:r>
          </a:p>
          <a:p>
            <a:pPr lvl="1" eaLnBrk="1" hangingPunct="1"/>
            <a:r>
              <a:rPr lang="en-US" b="1" dirty="0" smtClean="0">
                <a:latin typeface="Courier New" pitchFamily="49" charset="0"/>
              </a:rPr>
              <a:t>while</a:t>
            </a:r>
            <a:r>
              <a:rPr lang="en-US" dirty="0" smtClean="0"/>
              <a:t> statement</a:t>
            </a:r>
          </a:p>
          <a:p>
            <a:pPr lvl="1" eaLnBrk="1" hangingPunct="1"/>
            <a:r>
              <a:rPr lang="en-US" b="1" dirty="0" smtClean="0">
                <a:latin typeface="Courier New" pitchFamily="49" charset="0"/>
              </a:rPr>
              <a:t>do</a:t>
            </a:r>
            <a:r>
              <a:rPr lang="en-US" dirty="0" smtClean="0"/>
              <a:t>-</a:t>
            </a:r>
            <a:r>
              <a:rPr lang="en-US" b="1" dirty="0" smtClean="0">
                <a:latin typeface="Courier New" pitchFamily="49" charset="0"/>
              </a:rPr>
              <a:t>while</a:t>
            </a:r>
            <a:r>
              <a:rPr lang="en-US" dirty="0" smtClean="0"/>
              <a:t> statement</a:t>
            </a:r>
          </a:p>
          <a:p>
            <a:pPr lvl="1"/>
            <a:r>
              <a:rPr lang="en-US" dirty="0" smtClean="0"/>
              <a:t>Forever loop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E936-791F-46CC-AF2B-7A0E2B930BC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The </a:t>
            </a:r>
            <a:r>
              <a:rPr lang="en-GB" b="1" smtClean="0">
                <a:latin typeface="Courier New" pitchFamily="49" charset="0"/>
              </a:rPr>
              <a:t>while</a:t>
            </a:r>
            <a:r>
              <a:rPr lang="en-GB" smtClean="0"/>
              <a:t> Loop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3201988"/>
            <a:ext cx="5027613" cy="1903412"/>
            <a:chOff x="398" y="1104"/>
            <a:chExt cx="3167" cy="1199"/>
          </a:xfrm>
        </p:grpSpPr>
        <p:sp>
          <p:nvSpPr>
            <p:cNvPr id="25622" name="AutoShape 4"/>
            <p:cNvSpPr>
              <a:spLocks noChangeArrowheads="1"/>
            </p:cNvSpPr>
            <p:nvPr/>
          </p:nvSpPr>
          <p:spPr bwMode="auto">
            <a:xfrm>
              <a:off x="398" y="1104"/>
              <a:ext cx="3167" cy="1199"/>
            </a:xfrm>
            <a:prstGeom prst="roundRect">
              <a:avLst>
                <a:gd name="adj" fmla="val 8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Text Box 5"/>
            <p:cNvSpPr txBox="1">
              <a:spLocks noChangeArrowheads="1"/>
            </p:cNvSpPr>
            <p:nvPr/>
          </p:nvSpPr>
          <p:spPr bwMode="auto">
            <a:xfrm>
              <a:off x="398" y="1104"/>
              <a:ext cx="316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</a:rPr>
                <a:t>  </a:t>
              </a:r>
              <a:r>
                <a:rPr lang="en-GB" sz="2000" b="1">
                  <a:latin typeface="Courier New" pitchFamily="49" charset="0"/>
                </a:rPr>
                <a:t>while (</a:t>
              </a:r>
              <a:r>
                <a:rPr lang="en-GB" sz="2000" b="1" i="1" u="sng">
                  <a:latin typeface="Courier New" pitchFamily="49" charset="0"/>
                </a:rPr>
                <a:t>condition</a:t>
              </a:r>
              <a:r>
                <a:rPr lang="en-GB" sz="2000" b="1">
                  <a:latin typeface="Courier New" pitchFamily="49" charset="0"/>
                </a:rPr>
                <a:t>)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>
                  <a:latin typeface="Courier New" pitchFamily="49" charset="0"/>
                </a:rPr>
                <a:t>    </a:t>
              </a:r>
              <a:r>
                <a:rPr lang="en-GB" sz="2000" b="1" i="1" u="sng">
                  <a:latin typeface="Courier New" pitchFamily="49" charset="0"/>
                </a:rPr>
                <a:t>statement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41975" y="3276600"/>
            <a:ext cx="2433638" cy="684213"/>
            <a:chOff x="3554" y="2448"/>
            <a:chExt cx="1533" cy="431"/>
          </a:xfrm>
        </p:grpSpPr>
        <p:sp>
          <p:nvSpPr>
            <p:cNvPr id="25620" name="Freeform 11"/>
            <p:cNvSpPr>
              <a:spLocks noChangeArrowheads="1"/>
            </p:cNvSpPr>
            <p:nvPr/>
          </p:nvSpPr>
          <p:spPr bwMode="auto">
            <a:xfrm>
              <a:off x="3554" y="2448"/>
              <a:ext cx="1533" cy="431"/>
            </a:xfrm>
            <a:custGeom>
              <a:avLst/>
              <a:gdLst>
                <a:gd name="T0" fmla="*/ 766 w 6764"/>
                <a:gd name="T1" fmla="*/ 0 h 1906"/>
                <a:gd name="T2" fmla="*/ 1533 w 6764"/>
                <a:gd name="T3" fmla="*/ 215 h 1906"/>
                <a:gd name="T4" fmla="*/ 766 w 6764"/>
                <a:gd name="T5" fmla="*/ 431 h 1906"/>
                <a:gd name="T6" fmla="*/ 0 w 6764"/>
                <a:gd name="T7" fmla="*/ 215 h 1906"/>
                <a:gd name="T8" fmla="*/ 766 w 6764"/>
                <a:gd name="T9" fmla="*/ 0 h 19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64"/>
                <a:gd name="T16" fmla="*/ 0 h 1906"/>
                <a:gd name="T17" fmla="*/ 6764 w 6764"/>
                <a:gd name="T18" fmla="*/ 1906 h 19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64" h="1906">
                  <a:moveTo>
                    <a:pt x="3381" y="0"/>
                  </a:moveTo>
                  <a:lnTo>
                    <a:pt x="6763" y="952"/>
                  </a:lnTo>
                  <a:lnTo>
                    <a:pt x="3381" y="1905"/>
                  </a:lnTo>
                  <a:lnTo>
                    <a:pt x="0" y="952"/>
                  </a:lnTo>
                  <a:lnTo>
                    <a:pt x="3381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Text Box 12"/>
            <p:cNvSpPr txBox="1">
              <a:spLocks noChangeArrowheads="1"/>
            </p:cNvSpPr>
            <p:nvPr/>
          </p:nvSpPr>
          <p:spPr bwMode="auto">
            <a:xfrm>
              <a:off x="3975" y="2548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>
              <a:spAutoFit/>
            </a:bodyPr>
            <a:lstStyle/>
            <a:p>
              <a:pPr algn="ctr">
                <a:spcBef>
                  <a:spcPts val="413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latin typeface="Tahoma" pitchFamily="34" charset="0"/>
                </a:rPr>
                <a:t>condition</a:t>
              </a:r>
            </a:p>
          </p:txBody>
        </p:sp>
      </p:grpSp>
      <p:cxnSp>
        <p:nvCxnSpPr>
          <p:cNvPr id="25606" name="AutoShape 13"/>
          <p:cNvCxnSpPr>
            <a:cxnSpLocks noChangeShapeType="1"/>
          </p:cNvCxnSpPr>
          <p:nvPr/>
        </p:nvCxnSpPr>
        <p:spPr bwMode="auto">
          <a:xfrm>
            <a:off x="6859588" y="2819400"/>
            <a:ext cx="0" cy="4572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cxnSp>
        <p:nvCxnSpPr>
          <p:cNvPr id="25607" name="AutoShape 17"/>
          <p:cNvCxnSpPr>
            <a:cxnSpLocks noChangeShapeType="1"/>
          </p:cNvCxnSpPr>
          <p:nvPr/>
        </p:nvCxnSpPr>
        <p:spPr bwMode="auto">
          <a:xfrm>
            <a:off x="6859588" y="3962400"/>
            <a:ext cx="0" cy="5334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sp>
        <p:nvSpPr>
          <p:cNvPr id="25608" name="Text Box 18"/>
          <p:cNvSpPr txBox="1">
            <a:spLocks noChangeArrowheads="1"/>
          </p:cNvSpPr>
          <p:nvPr/>
        </p:nvSpPr>
        <p:spPr bwMode="auto">
          <a:xfrm>
            <a:off x="5097463" y="3200400"/>
            <a:ext cx="75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</a:rPr>
              <a:t>False</a:t>
            </a:r>
          </a:p>
        </p:txBody>
      </p:sp>
      <p:sp>
        <p:nvSpPr>
          <p:cNvPr id="25609" name="Text Box 19"/>
          <p:cNvSpPr txBox="1">
            <a:spLocks noChangeArrowheads="1"/>
          </p:cNvSpPr>
          <p:nvPr/>
        </p:nvSpPr>
        <p:spPr bwMode="auto">
          <a:xfrm>
            <a:off x="6892925" y="3962400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</a:rPr>
              <a:t>True</a:t>
            </a:r>
          </a:p>
        </p:txBody>
      </p:sp>
      <p:cxnSp>
        <p:nvCxnSpPr>
          <p:cNvPr id="25610" name="AutoShape 20"/>
          <p:cNvCxnSpPr>
            <a:cxnSpLocks noChangeShapeType="1"/>
            <a:stCxn id="25620" idx="3"/>
            <a:endCxn id="25612" idx="0"/>
          </p:cNvCxnSpPr>
          <p:nvPr/>
        </p:nvCxnSpPr>
        <p:spPr bwMode="auto">
          <a:xfrm rot="10800000" flipH="1" flipV="1">
            <a:off x="5641975" y="3617913"/>
            <a:ext cx="1292225" cy="2401887"/>
          </a:xfrm>
          <a:prstGeom prst="bentConnector4">
            <a:avLst>
              <a:gd name="adj1" fmla="val -17690"/>
              <a:gd name="adj2" fmla="val 72968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15938" y="4343400"/>
            <a:ext cx="4722812" cy="1190625"/>
            <a:chOff x="325" y="2640"/>
            <a:chExt cx="2975" cy="750"/>
          </a:xfrm>
        </p:grpSpPr>
        <p:sp>
          <p:nvSpPr>
            <p:cNvPr id="25618" name="AutoShape 22"/>
            <p:cNvSpPr>
              <a:spLocks noChangeArrowheads="1"/>
            </p:cNvSpPr>
            <p:nvPr/>
          </p:nvSpPr>
          <p:spPr bwMode="auto">
            <a:xfrm>
              <a:off x="325" y="2640"/>
              <a:ext cx="2975" cy="750"/>
            </a:xfrm>
            <a:prstGeom prst="roundRect">
              <a:avLst>
                <a:gd name="adj" fmla="val 13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Text Box 23"/>
            <p:cNvSpPr txBox="1">
              <a:spLocks noChangeArrowheads="1"/>
            </p:cNvSpPr>
            <p:nvPr/>
          </p:nvSpPr>
          <p:spPr bwMode="auto">
            <a:xfrm>
              <a:off x="325" y="2640"/>
              <a:ext cx="29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400">
                <a:latin typeface="Times New Roman" pitchFamily="18" charset="0"/>
              </a:endParaRPr>
            </a:p>
          </p:txBody>
        </p:sp>
      </p:grpSp>
      <p:sp>
        <p:nvSpPr>
          <p:cNvPr id="25612" name="Rectangle 25"/>
          <p:cNvSpPr>
            <a:spLocks noChangeArrowheads="1"/>
          </p:cNvSpPr>
          <p:nvPr/>
        </p:nvSpPr>
        <p:spPr bwMode="auto">
          <a:xfrm>
            <a:off x="6553200" y="60198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  <a:noFill/>
        </p:spPr>
        <p:txBody>
          <a:bodyPr/>
          <a:lstStyle/>
          <a:p>
            <a:pPr eaLnBrk="1" hangingPunct="1">
              <a:buFont typeface="Arial" pitchFamily="34" charset="0"/>
              <a:buChar char=" "/>
            </a:pPr>
            <a:r>
              <a:rPr lang="en-US" smtClean="0"/>
              <a:t>A </a:t>
            </a:r>
            <a:r>
              <a:rPr lang="en-US" b="1" smtClean="0">
                <a:latin typeface="Courier New" pitchFamily="49" charset="0"/>
              </a:rPr>
              <a:t>while</a:t>
            </a:r>
            <a:r>
              <a:rPr lang="en-US" smtClean="0"/>
              <a:t> loop executes a statement based on a boolean condition.</a:t>
            </a:r>
          </a:p>
        </p:txBody>
      </p:sp>
      <p:cxnSp>
        <p:nvCxnSpPr>
          <p:cNvPr id="25614" name="AutoShape 27"/>
          <p:cNvCxnSpPr>
            <a:cxnSpLocks noChangeShapeType="1"/>
            <a:stCxn id="25617" idx="3"/>
            <a:endCxn id="25620" idx="1"/>
          </p:cNvCxnSpPr>
          <p:nvPr/>
        </p:nvCxnSpPr>
        <p:spPr bwMode="auto">
          <a:xfrm flipV="1">
            <a:off x="7469188" y="3617913"/>
            <a:ext cx="606425" cy="1182687"/>
          </a:xfrm>
          <a:prstGeom prst="bentConnector3">
            <a:avLst>
              <a:gd name="adj1" fmla="val 1374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022975" y="4495800"/>
            <a:ext cx="1671638" cy="608013"/>
            <a:chOff x="3794" y="3216"/>
            <a:chExt cx="1053" cy="383"/>
          </a:xfrm>
        </p:grpSpPr>
        <p:sp>
          <p:nvSpPr>
            <p:cNvPr id="25616" name="AutoShape 15"/>
            <p:cNvSpPr>
              <a:spLocks noChangeArrowheads="1"/>
            </p:cNvSpPr>
            <p:nvPr/>
          </p:nvSpPr>
          <p:spPr bwMode="auto">
            <a:xfrm>
              <a:off x="3794" y="3216"/>
              <a:ext cx="1053" cy="383"/>
            </a:xfrm>
            <a:prstGeom prst="roundRect">
              <a:avLst>
                <a:gd name="adj" fmla="val 25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Text Box 16"/>
            <p:cNvSpPr txBox="1">
              <a:spLocks noChangeArrowheads="1"/>
            </p:cNvSpPr>
            <p:nvPr/>
          </p:nvSpPr>
          <p:spPr bwMode="auto">
            <a:xfrm>
              <a:off x="3936" y="3292"/>
              <a:ext cx="7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>
              <a:spAutoFit/>
            </a:bodyPr>
            <a:lstStyle/>
            <a:p>
              <a:pPr algn="ctr">
                <a:spcBef>
                  <a:spcPts val="413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latin typeface="Tahoma" pitchFamily="34" charset="0"/>
                </a:rPr>
                <a:t>Statement</a:t>
              </a:r>
              <a:endParaRPr lang="en-GB" i="1" baseline="-25000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4240-44A4-4271-9C21-490E3FFAC01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latin typeface="Courier New" pitchFamily="49" charset="0"/>
              </a:rPr>
              <a:t>while</a:t>
            </a:r>
            <a:r>
              <a:rPr lang="en-GB" b="1" dirty="0" smtClean="0">
                <a:latin typeface="Arial Unicode MS" pitchFamily="34" charset="-128"/>
              </a:rPr>
              <a:t>: </a:t>
            </a:r>
            <a:r>
              <a:rPr lang="en-GB" dirty="0" smtClean="0">
                <a:latin typeface="Arial Unicode MS" pitchFamily="34" charset="-128"/>
              </a:rPr>
              <a:t>Example</a:t>
            </a: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454025" y="5486400"/>
            <a:ext cx="8688388" cy="989013"/>
          </a:xfrm>
          <a:prstGeom prst="roundRect">
            <a:avLst>
              <a:gd name="adj" fmla="val 15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724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System.out.print</a:t>
            </a:r>
            <a:r>
              <a:rPr lang="en-US" sz="2400" dirty="0" smtClean="0">
                <a:latin typeface="Courier New" pitchFamily="49" charset="0"/>
              </a:rPr>
              <a:t>("Guess a number from 1-10: 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</a:rPr>
              <a:t> number = -1;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dirty="0" smtClean="0">
                <a:latin typeface="Courier New" pitchFamily="49" charset="0"/>
              </a:rPr>
              <a:t>while (number != 7)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  number = </a:t>
            </a:r>
            <a:r>
              <a:rPr lang="en-US" sz="2400" dirty="0" err="1" smtClean="0">
                <a:latin typeface="Courier New" pitchFamily="49" charset="0"/>
              </a:rPr>
              <a:t>keyboard.nextInt</a:t>
            </a:r>
            <a:r>
              <a:rPr lang="en-US" sz="2400" dirty="0" smtClean="0"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System.out.println</a:t>
            </a:r>
            <a:r>
              <a:rPr lang="en-US" sz="2400" dirty="0" smtClean="0">
                <a:latin typeface="Courier New" pitchFamily="49" charset="0"/>
              </a:rPr>
              <a:t>("You guessed it!");</a:t>
            </a:r>
            <a:endParaRPr lang="en-US" sz="24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1B52-CF7D-47F5-BDF2-C743F968187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The </a:t>
            </a:r>
            <a:r>
              <a:rPr lang="en-GB" b="1" smtClean="0">
                <a:latin typeface="Courier New" pitchFamily="49" charset="0"/>
              </a:rPr>
              <a:t>do</a:t>
            </a:r>
            <a:r>
              <a:rPr lang="en-GB" smtClean="0">
                <a:latin typeface="Arial Unicode MS" pitchFamily="34" charset="-128"/>
              </a:rPr>
              <a:t>-</a:t>
            </a:r>
            <a:r>
              <a:rPr lang="en-GB" b="1" smtClean="0">
                <a:latin typeface="Courier New" pitchFamily="49" charset="0"/>
              </a:rPr>
              <a:t>while</a:t>
            </a:r>
            <a:r>
              <a:rPr lang="en-GB" smtClean="0"/>
              <a:t> Loop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3201988"/>
            <a:ext cx="5027613" cy="1903412"/>
            <a:chOff x="398" y="1104"/>
            <a:chExt cx="3167" cy="1199"/>
          </a:xfrm>
        </p:grpSpPr>
        <p:sp>
          <p:nvSpPr>
            <p:cNvPr id="26646" name="AutoShape 4"/>
            <p:cNvSpPr>
              <a:spLocks noChangeArrowheads="1"/>
            </p:cNvSpPr>
            <p:nvPr/>
          </p:nvSpPr>
          <p:spPr bwMode="auto">
            <a:xfrm>
              <a:off x="398" y="1104"/>
              <a:ext cx="3167" cy="1199"/>
            </a:xfrm>
            <a:prstGeom prst="roundRect">
              <a:avLst>
                <a:gd name="adj" fmla="val 8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Text Box 5"/>
            <p:cNvSpPr txBox="1">
              <a:spLocks noChangeArrowheads="1"/>
            </p:cNvSpPr>
            <p:nvPr/>
          </p:nvSpPr>
          <p:spPr bwMode="auto">
            <a:xfrm>
              <a:off x="398" y="1104"/>
              <a:ext cx="31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</a:rPr>
                <a:t>  </a:t>
              </a:r>
              <a:r>
                <a:rPr lang="en-GB" sz="2000" b="1">
                  <a:latin typeface="Courier New" pitchFamily="49" charset="0"/>
                </a:rPr>
                <a:t>do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>
                  <a:latin typeface="Courier New" pitchFamily="49" charset="0"/>
                </a:rPr>
                <a:t>    </a:t>
              </a:r>
              <a:r>
                <a:rPr lang="en-GB" sz="2000" b="1" i="1" u="sng">
                  <a:latin typeface="Courier New" pitchFamily="49" charset="0"/>
                </a:rPr>
                <a:t>statement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>
                  <a:latin typeface="Courier New" pitchFamily="49" charset="0"/>
                </a:rPr>
                <a:t>  </a:t>
              </a:r>
              <a:r>
                <a:rPr lang="en-GB" sz="2000" b="1">
                  <a:latin typeface="Courier New" pitchFamily="49" charset="0"/>
                </a:rPr>
                <a:t>while</a:t>
              </a:r>
              <a:r>
                <a:rPr lang="en-GB" sz="2000" b="1" i="1">
                  <a:latin typeface="Courier New" pitchFamily="49" charset="0"/>
                </a:rPr>
                <a:t> </a:t>
              </a:r>
              <a:r>
                <a:rPr lang="en-GB" sz="2000" b="1">
                  <a:latin typeface="Courier New" pitchFamily="49" charset="0"/>
                </a:rPr>
                <a:t>(</a:t>
              </a:r>
              <a:r>
                <a:rPr lang="en-GB" sz="2000" b="1" i="1" u="sng">
                  <a:latin typeface="Courier New" pitchFamily="49" charset="0"/>
                </a:rPr>
                <a:t>condition</a:t>
              </a:r>
              <a:r>
                <a:rPr lang="en-GB" sz="2000" b="1">
                  <a:latin typeface="Courier New" pitchFamily="49" charset="0"/>
                </a:rPr>
                <a:t>)</a:t>
              </a:r>
              <a:r>
                <a:rPr lang="en-GB" sz="2000">
                  <a:latin typeface="Courier New" pitchFamily="49" charset="0"/>
                </a:rPr>
                <a:t>;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15938" y="4343400"/>
            <a:ext cx="4722812" cy="1190625"/>
            <a:chOff x="325" y="2640"/>
            <a:chExt cx="2975" cy="750"/>
          </a:xfrm>
        </p:grpSpPr>
        <p:sp>
          <p:nvSpPr>
            <p:cNvPr id="26644" name="AutoShape 18"/>
            <p:cNvSpPr>
              <a:spLocks noChangeArrowheads="1"/>
            </p:cNvSpPr>
            <p:nvPr/>
          </p:nvSpPr>
          <p:spPr bwMode="auto">
            <a:xfrm>
              <a:off x="325" y="2640"/>
              <a:ext cx="2975" cy="750"/>
            </a:xfrm>
            <a:prstGeom prst="roundRect">
              <a:avLst>
                <a:gd name="adj" fmla="val 13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Text Box 19"/>
            <p:cNvSpPr txBox="1">
              <a:spLocks noChangeArrowheads="1"/>
            </p:cNvSpPr>
            <p:nvPr/>
          </p:nvSpPr>
          <p:spPr bwMode="auto">
            <a:xfrm>
              <a:off x="325" y="2640"/>
              <a:ext cx="29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400">
                <a:latin typeface="Times New Roman" pitchFamily="18" charset="0"/>
              </a:endParaRPr>
            </a:p>
          </p:txBody>
        </p:sp>
      </p:grpSp>
      <p:sp>
        <p:nvSpPr>
          <p:cNvPr id="26630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  <a:noFill/>
        </p:spPr>
        <p:txBody>
          <a:bodyPr/>
          <a:lstStyle/>
          <a:p>
            <a:pPr eaLnBrk="1" hangingPunct="1">
              <a:buFont typeface="Arial" pitchFamily="34" charset="0"/>
              <a:buChar char=" "/>
            </a:pPr>
            <a:r>
              <a:rPr lang="en-US" smtClean="0"/>
              <a:t>A </a:t>
            </a:r>
            <a:r>
              <a:rPr lang="en-US" b="1" smtClean="0">
                <a:latin typeface="Courier New" pitchFamily="49" charset="0"/>
              </a:rPr>
              <a:t>do</a:t>
            </a:r>
            <a:r>
              <a:rPr lang="en-US" smtClean="0"/>
              <a:t>-</a:t>
            </a:r>
            <a:r>
              <a:rPr lang="en-US" b="1" smtClean="0">
                <a:latin typeface="Courier New" pitchFamily="49" charset="0"/>
              </a:rPr>
              <a:t>while</a:t>
            </a:r>
            <a:r>
              <a:rPr lang="en-US" smtClean="0"/>
              <a:t> loop is a post-test version of the </a:t>
            </a:r>
            <a:r>
              <a:rPr lang="en-US" b="1" smtClean="0">
                <a:latin typeface="Courier New" pitchFamily="49" charset="0"/>
              </a:rPr>
              <a:t>while</a:t>
            </a:r>
            <a:r>
              <a:rPr lang="en-US" smtClean="0"/>
              <a:t> statement.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175375" y="3352800"/>
            <a:ext cx="1671638" cy="608013"/>
            <a:chOff x="3794" y="1776"/>
            <a:chExt cx="1053" cy="383"/>
          </a:xfrm>
        </p:grpSpPr>
        <p:sp>
          <p:nvSpPr>
            <p:cNvPr id="26642" name="AutoShape 41"/>
            <p:cNvSpPr>
              <a:spLocks noChangeArrowheads="1"/>
            </p:cNvSpPr>
            <p:nvPr/>
          </p:nvSpPr>
          <p:spPr bwMode="auto">
            <a:xfrm>
              <a:off x="3794" y="1776"/>
              <a:ext cx="1053" cy="383"/>
            </a:xfrm>
            <a:prstGeom prst="roundRect">
              <a:avLst>
                <a:gd name="adj" fmla="val 25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Text Box 42"/>
            <p:cNvSpPr txBox="1">
              <a:spLocks noChangeArrowheads="1"/>
            </p:cNvSpPr>
            <p:nvPr/>
          </p:nvSpPr>
          <p:spPr bwMode="auto">
            <a:xfrm>
              <a:off x="3944" y="1852"/>
              <a:ext cx="7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>
              <a:spAutoFit/>
            </a:bodyPr>
            <a:lstStyle/>
            <a:p>
              <a:pPr algn="ctr">
                <a:spcBef>
                  <a:spcPts val="413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latin typeface="Tahoma" pitchFamily="34" charset="0"/>
                </a:rPr>
                <a:t>statement</a:t>
              </a:r>
              <a:endParaRPr lang="en-GB" i="1" baseline="-25000">
                <a:latin typeface="Tahoma" pitchFamily="34" charset="0"/>
              </a:endParaRPr>
            </a:p>
          </p:txBody>
        </p:sp>
      </p:grpSp>
      <p:cxnSp>
        <p:nvCxnSpPr>
          <p:cNvPr id="26632" name="AutoShape 43"/>
          <p:cNvCxnSpPr>
            <a:cxnSpLocks noChangeShapeType="1"/>
          </p:cNvCxnSpPr>
          <p:nvPr/>
        </p:nvCxnSpPr>
        <p:spPr bwMode="auto">
          <a:xfrm rot="16200000" flipH="1">
            <a:off x="6821488" y="3160712"/>
            <a:ext cx="381000" cy="3175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5794375" y="4419600"/>
            <a:ext cx="2433638" cy="684213"/>
            <a:chOff x="3554" y="2448"/>
            <a:chExt cx="1533" cy="431"/>
          </a:xfrm>
        </p:grpSpPr>
        <p:sp>
          <p:nvSpPr>
            <p:cNvPr id="26640" name="Freeform 45"/>
            <p:cNvSpPr>
              <a:spLocks noChangeArrowheads="1"/>
            </p:cNvSpPr>
            <p:nvPr/>
          </p:nvSpPr>
          <p:spPr bwMode="auto">
            <a:xfrm>
              <a:off x="3554" y="2448"/>
              <a:ext cx="1533" cy="431"/>
            </a:xfrm>
            <a:custGeom>
              <a:avLst/>
              <a:gdLst>
                <a:gd name="T0" fmla="*/ 766 w 6764"/>
                <a:gd name="T1" fmla="*/ 0 h 1906"/>
                <a:gd name="T2" fmla="*/ 1533 w 6764"/>
                <a:gd name="T3" fmla="*/ 215 h 1906"/>
                <a:gd name="T4" fmla="*/ 766 w 6764"/>
                <a:gd name="T5" fmla="*/ 431 h 1906"/>
                <a:gd name="T6" fmla="*/ 0 w 6764"/>
                <a:gd name="T7" fmla="*/ 215 h 1906"/>
                <a:gd name="T8" fmla="*/ 766 w 6764"/>
                <a:gd name="T9" fmla="*/ 0 h 19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64"/>
                <a:gd name="T16" fmla="*/ 0 h 1906"/>
                <a:gd name="T17" fmla="*/ 6764 w 6764"/>
                <a:gd name="T18" fmla="*/ 1906 h 19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64" h="1906">
                  <a:moveTo>
                    <a:pt x="3381" y="0"/>
                  </a:moveTo>
                  <a:lnTo>
                    <a:pt x="6763" y="952"/>
                  </a:lnTo>
                  <a:lnTo>
                    <a:pt x="3381" y="1905"/>
                  </a:lnTo>
                  <a:lnTo>
                    <a:pt x="0" y="952"/>
                  </a:lnTo>
                  <a:lnTo>
                    <a:pt x="3381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Text Box 46"/>
            <p:cNvSpPr txBox="1">
              <a:spLocks noChangeArrowheads="1"/>
            </p:cNvSpPr>
            <p:nvPr/>
          </p:nvSpPr>
          <p:spPr bwMode="auto">
            <a:xfrm>
              <a:off x="3973" y="2548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>
              <a:spAutoFit/>
            </a:bodyPr>
            <a:lstStyle/>
            <a:p>
              <a:pPr algn="ctr">
                <a:spcBef>
                  <a:spcPts val="413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latin typeface="Tahoma" pitchFamily="34" charset="0"/>
                </a:rPr>
                <a:t>condition</a:t>
              </a:r>
            </a:p>
          </p:txBody>
        </p:sp>
      </p:grpSp>
      <p:cxnSp>
        <p:nvCxnSpPr>
          <p:cNvPr id="26634" name="AutoShape 47"/>
          <p:cNvCxnSpPr>
            <a:cxnSpLocks noChangeShapeType="1"/>
          </p:cNvCxnSpPr>
          <p:nvPr/>
        </p:nvCxnSpPr>
        <p:spPr bwMode="auto">
          <a:xfrm>
            <a:off x="7011988" y="3962400"/>
            <a:ext cx="0" cy="4572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cxnSp>
        <p:nvCxnSpPr>
          <p:cNvPr id="26635" name="AutoShape 51"/>
          <p:cNvCxnSpPr>
            <a:cxnSpLocks noChangeShapeType="1"/>
          </p:cNvCxnSpPr>
          <p:nvPr/>
        </p:nvCxnSpPr>
        <p:spPr bwMode="auto">
          <a:xfrm>
            <a:off x="7011988" y="5105400"/>
            <a:ext cx="0" cy="5334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sp>
        <p:nvSpPr>
          <p:cNvPr id="26636" name="Text Box 52"/>
          <p:cNvSpPr txBox="1">
            <a:spLocks noChangeArrowheads="1"/>
          </p:cNvSpPr>
          <p:nvPr/>
        </p:nvSpPr>
        <p:spPr bwMode="auto">
          <a:xfrm>
            <a:off x="8140700" y="4724400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</a:rPr>
              <a:t>True</a:t>
            </a:r>
          </a:p>
        </p:txBody>
      </p:sp>
      <p:sp>
        <p:nvSpPr>
          <p:cNvPr id="26637" name="Text Box 53"/>
          <p:cNvSpPr txBox="1">
            <a:spLocks noChangeArrowheads="1"/>
          </p:cNvSpPr>
          <p:nvPr/>
        </p:nvSpPr>
        <p:spPr bwMode="auto">
          <a:xfrm>
            <a:off x="7018338" y="5105400"/>
            <a:ext cx="75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</a:rPr>
              <a:t>False</a:t>
            </a:r>
          </a:p>
        </p:txBody>
      </p:sp>
      <p:sp>
        <p:nvSpPr>
          <p:cNvPr id="26638" name="Rectangle 56"/>
          <p:cNvSpPr>
            <a:spLocks noChangeArrowheads="1"/>
          </p:cNvSpPr>
          <p:nvPr/>
        </p:nvSpPr>
        <p:spPr bwMode="auto">
          <a:xfrm>
            <a:off x="6705600" y="63246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639" name="AutoShape 57"/>
          <p:cNvCxnSpPr>
            <a:cxnSpLocks noChangeShapeType="1"/>
            <a:stCxn id="26640" idx="1"/>
            <a:endCxn id="26642" idx="3"/>
          </p:cNvCxnSpPr>
          <p:nvPr/>
        </p:nvCxnSpPr>
        <p:spPr bwMode="auto">
          <a:xfrm flipH="1" flipV="1">
            <a:off x="7847013" y="3657600"/>
            <a:ext cx="381000" cy="1103313"/>
          </a:xfrm>
          <a:prstGeom prst="bentConnector3">
            <a:avLst>
              <a:gd name="adj1" fmla="val -6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4240-44A4-4271-9C21-490E3FFAC01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latin typeface="Courier New" pitchFamily="49" charset="0"/>
              </a:rPr>
              <a:t>do-while</a:t>
            </a:r>
            <a:r>
              <a:rPr lang="en-GB" b="1" dirty="0" smtClean="0">
                <a:latin typeface="Arial Unicode MS" pitchFamily="34" charset="-128"/>
              </a:rPr>
              <a:t>: </a:t>
            </a:r>
            <a:r>
              <a:rPr lang="en-GB" dirty="0" smtClean="0">
                <a:latin typeface="Arial Unicode MS" pitchFamily="34" charset="-128"/>
              </a:rPr>
              <a:t>Example</a:t>
            </a: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454025" y="5486400"/>
            <a:ext cx="8688388" cy="989013"/>
          </a:xfrm>
          <a:prstGeom prst="roundRect">
            <a:avLst>
              <a:gd name="adj" fmla="val 15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724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System.out.print</a:t>
            </a:r>
            <a:r>
              <a:rPr lang="en-US" sz="2400" dirty="0" smtClean="0">
                <a:latin typeface="Courier New" pitchFamily="49" charset="0"/>
              </a:rPr>
              <a:t>("Guess a number from 1-10: 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dirty="0" smtClean="0">
                <a:latin typeface="Courier New" pitchFamily="49" charset="0"/>
              </a:rPr>
              <a:t>do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  number = </a:t>
            </a:r>
            <a:r>
              <a:rPr lang="en-US" sz="2400" dirty="0" err="1" smtClean="0">
                <a:latin typeface="Courier New" pitchFamily="49" charset="0"/>
              </a:rPr>
              <a:t>keyboard.nextInt</a:t>
            </a:r>
            <a:r>
              <a:rPr lang="en-US" sz="2400" dirty="0" smtClean="0"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dirty="0" smtClean="0">
                <a:latin typeface="Courier New" pitchFamily="49" charset="0"/>
              </a:rPr>
              <a:t>} while (number != 7);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System.out.println</a:t>
            </a:r>
            <a:r>
              <a:rPr lang="en-US" sz="2400" dirty="0" smtClean="0">
                <a:latin typeface="Courier New" pitchFamily="49" charset="0"/>
              </a:rPr>
              <a:t>("You guessed it!");</a:t>
            </a:r>
            <a:endParaRPr lang="en-US" sz="24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65" name="AutoShape 21"/>
          <p:cNvCxnSpPr>
            <a:cxnSpLocks noChangeShapeType="1"/>
            <a:stCxn id="23575" idx="1"/>
            <a:endCxn id="23568" idx="0"/>
          </p:cNvCxnSpPr>
          <p:nvPr/>
        </p:nvCxnSpPr>
        <p:spPr bwMode="auto">
          <a:xfrm rot="10800000" flipH="1" flipV="1">
            <a:off x="6108700" y="4533106"/>
            <a:ext cx="825500" cy="2020093"/>
          </a:xfrm>
          <a:prstGeom prst="bentConnector4">
            <a:avLst>
              <a:gd name="adj1" fmla="val -104492"/>
              <a:gd name="adj2" fmla="val 84715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A5EE-9EA8-43FC-B479-EEB7B76C38F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The Forever Loop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3125788"/>
            <a:ext cx="5027613" cy="1939925"/>
            <a:chOff x="398" y="1104"/>
            <a:chExt cx="3167" cy="1222"/>
          </a:xfrm>
        </p:grpSpPr>
        <p:sp>
          <p:nvSpPr>
            <p:cNvPr id="23578" name="AutoShape 4"/>
            <p:cNvSpPr>
              <a:spLocks noChangeArrowheads="1"/>
            </p:cNvSpPr>
            <p:nvPr/>
          </p:nvSpPr>
          <p:spPr bwMode="auto">
            <a:xfrm>
              <a:off x="398" y="1104"/>
              <a:ext cx="3167" cy="1199"/>
            </a:xfrm>
            <a:prstGeom prst="roundRect">
              <a:avLst>
                <a:gd name="adj" fmla="val 8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Text Box 5"/>
            <p:cNvSpPr txBox="1">
              <a:spLocks noChangeArrowheads="1"/>
            </p:cNvSpPr>
            <p:nvPr/>
          </p:nvSpPr>
          <p:spPr bwMode="auto">
            <a:xfrm>
              <a:off x="398" y="1104"/>
              <a:ext cx="3167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ourier New" pitchFamily="49" charset="0"/>
                </a:rPr>
                <a:t>  </a:t>
              </a:r>
              <a:r>
                <a:rPr lang="en-GB" sz="2000" b="1" dirty="0" smtClean="0">
                  <a:latin typeface="Courier New" pitchFamily="49" charset="0"/>
                </a:rPr>
                <a:t>while (true) </a:t>
              </a:r>
              <a:r>
                <a:rPr lang="en-GB" sz="2000" b="1" dirty="0">
                  <a:latin typeface="Courier New" pitchFamily="49" charset="0"/>
                </a:rPr>
                <a:t>{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latin typeface="Courier New" pitchFamily="49" charset="0"/>
                </a:rPr>
                <a:t>    </a:t>
              </a:r>
              <a:r>
                <a:rPr lang="en-GB" sz="2000" b="1" i="1" u="sng" dirty="0">
                  <a:latin typeface="Courier New" pitchFamily="49" charset="0"/>
                </a:rPr>
                <a:t>StatementList</a:t>
              </a:r>
              <a:r>
                <a:rPr lang="en-GB" sz="2000" b="1" i="1" baseline="-25000" dirty="0">
                  <a:latin typeface="Courier New" pitchFamily="49" charset="0"/>
                </a:rPr>
                <a:t>1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latin typeface="Courier New" pitchFamily="49" charset="0"/>
                </a:rPr>
                <a:t>  </a:t>
              </a:r>
              <a:r>
                <a:rPr lang="en-GB" sz="2000" b="1" dirty="0">
                  <a:latin typeface="Courier New" pitchFamily="49" charset="0"/>
                </a:rPr>
                <a:t>  if (</a:t>
              </a:r>
              <a:r>
                <a:rPr lang="en-GB" sz="2000" b="1" i="1" u="sng" dirty="0" err="1">
                  <a:latin typeface="Courier New" pitchFamily="49" charset="0"/>
                </a:rPr>
                <a:t>ExitCondition</a:t>
              </a:r>
              <a:r>
                <a:rPr lang="en-GB" sz="2000" b="1" dirty="0">
                  <a:latin typeface="Courier New" pitchFamily="49" charset="0"/>
                </a:rPr>
                <a:t>) 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latin typeface="Courier New" pitchFamily="49" charset="0"/>
                </a:rPr>
                <a:t>      break;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latin typeface="Courier New" pitchFamily="49" charset="0"/>
                </a:rPr>
                <a:t> </a:t>
              </a:r>
              <a:r>
                <a:rPr lang="en-GB" sz="2000" b="1" i="1" dirty="0">
                  <a:latin typeface="Courier New" pitchFamily="49" charset="0"/>
                </a:rPr>
                <a:t>   </a:t>
              </a:r>
              <a:r>
                <a:rPr lang="en-GB" sz="2000" b="1" i="1" u="sng" dirty="0">
                  <a:latin typeface="Courier New" pitchFamily="49" charset="0"/>
                </a:rPr>
                <a:t>StatementList</a:t>
              </a:r>
              <a:r>
                <a:rPr lang="en-GB" sz="2000" b="1" i="1" baseline="-25000" dirty="0">
                  <a:latin typeface="Courier New" pitchFamily="49" charset="0"/>
                </a:rPr>
                <a:t>2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latin typeface="Courier New" pitchFamily="49" charset="0"/>
                </a:rPr>
                <a:t>  }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22975" y="3124200"/>
            <a:ext cx="1671638" cy="608013"/>
            <a:chOff x="3794" y="1776"/>
            <a:chExt cx="1053" cy="383"/>
          </a:xfrm>
        </p:grpSpPr>
        <p:sp>
          <p:nvSpPr>
            <p:cNvPr id="23576" name="AutoShape 7"/>
            <p:cNvSpPr>
              <a:spLocks noChangeArrowheads="1"/>
            </p:cNvSpPr>
            <p:nvPr/>
          </p:nvSpPr>
          <p:spPr bwMode="auto">
            <a:xfrm>
              <a:off x="3794" y="1776"/>
              <a:ext cx="1053" cy="383"/>
            </a:xfrm>
            <a:prstGeom prst="roundRect">
              <a:avLst>
                <a:gd name="adj" fmla="val 25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Text Box 8"/>
            <p:cNvSpPr txBox="1">
              <a:spLocks noChangeArrowheads="1"/>
            </p:cNvSpPr>
            <p:nvPr/>
          </p:nvSpPr>
          <p:spPr bwMode="auto">
            <a:xfrm>
              <a:off x="3802" y="1852"/>
              <a:ext cx="10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>
              <a:spAutoFit/>
            </a:bodyPr>
            <a:lstStyle/>
            <a:p>
              <a:pPr algn="ctr">
                <a:spcBef>
                  <a:spcPts val="413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latin typeface="Tahoma" pitchFamily="34" charset="0"/>
                </a:rPr>
                <a:t>StatementList</a:t>
              </a:r>
              <a:r>
                <a:rPr lang="en-GB" i="1" baseline="-25000">
                  <a:latin typeface="Tahoma" pitchFamily="34" charset="0"/>
                </a:rPr>
                <a:t>1</a:t>
              </a:r>
            </a:p>
          </p:txBody>
        </p:sp>
      </p:grpSp>
      <p:cxnSp>
        <p:nvCxnSpPr>
          <p:cNvPr id="23558" name="AutoShape 10"/>
          <p:cNvCxnSpPr>
            <a:cxnSpLocks noChangeShapeType="1"/>
          </p:cNvCxnSpPr>
          <p:nvPr/>
        </p:nvCxnSpPr>
        <p:spPr bwMode="auto">
          <a:xfrm rot="16200000" flipH="1">
            <a:off x="6669088" y="2932112"/>
            <a:ext cx="381000" cy="3175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641975" y="4191000"/>
            <a:ext cx="2433638" cy="684213"/>
            <a:chOff x="3554" y="2448"/>
            <a:chExt cx="1533" cy="431"/>
          </a:xfrm>
        </p:grpSpPr>
        <p:sp>
          <p:nvSpPr>
            <p:cNvPr id="23574" name="Freeform 12"/>
            <p:cNvSpPr>
              <a:spLocks noChangeArrowheads="1"/>
            </p:cNvSpPr>
            <p:nvPr/>
          </p:nvSpPr>
          <p:spPr bwMode="auto">
            <a:xfrm>
              <a:off x="3554" y="2448"/>
              <a:ext cx="1533" cy="431"/>
            </a:xfrm>
            <a:custGeom>
              <a:avLst/>
              <a:gdLst>
                <a:gd name="T0" fmla="*/ 766 w 6764"/>
                <a:gd name="T1" fmla="*/ 0 h 1906"/>
                <a:gd name="T2" fmla="*/ 1533 w 6764"/>
                <a:gd name="T3" fmla="*/ 215 h 1906"/>
                <a:gd name="T4" fmla="*/ 766 w 6764"/>
                <a:gd name="T5" fmla="*/ 431 h 1906"/>
                <a:gd name="T6" fmla="*/ 0 w 6764"/>
                <a:gd name="T7" fmla="*/ 215 h 1906"/>
                <a:gd name="T8" fmla="*/ 766 w 6764"/>
                <a:gd name="T9" fmla="*/ 0 h 19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64"/>
                <a:gd name="T16" fmla="*/ 0 h 1906"/>
                <a:gd name="T17" fmla="*/ 6764 w 6764"/>
                <a:gd name="T18" fmla="*/ 1906 h 19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64" h="1906">
                  <a:moveTo>
                    <a:pt x="3381" y="0"/>
                  </a:moveTo>
                  <a:lnTo>
                    <a:pt x="6763" y="952"/>
                  </a:lnTo>
                  <a:lnTo>
                    <a:pt x="3381" y="1905"/>
                  </a:lnTo>
                  <a:lnTo>
                    <a:pt x="0" y="952"/>
                  </a:lnTo>
                  <a:lnTo>
                    <a:pt x="3381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Text Box 13"/>
            <p:cNvSpPr txBox="1">
              <a:spLocks noChangeArrowheads="1"/>
            </p:cNvSpPr>
            <p:nvPr/>
          </p:nvSpPr>
          <p:spPr bwMode="auto">
            <a:xfrm>
              <a:off x="3848" y="2548"/>
              <a:ext cx="9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>
              <a:spAutoFit/>
            </a:bodyPr>
            <a:lstStyle/>
            <a:p>
              <a:pPr algn="ctr">
                <a:spcBef>
                  <a:spcPts val="413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latin typeface="Tahoma" pitchFamily="34" charset="0"/>
                </a:rPr>
                <a:t>ExitCondition</a:t>
              </a:r>
            </a:p>
          </p:txBody>
        </p:sp>
      </p:grpSp>
      <p:cxnSp>
        <p:nvCxnSpPr>
          <p:cNvPr id="23560" name="AutoShape 14"/>
          <p:cNvCxnSpPr>
            <a:cxnSpLocks noChangeShapeType="1"/>
          </p:cNvCxnSpPr>
          <p:nvPr/>
        </p:nvCxnSpPr>
        <p:spPr bwMode="auto">
          <a:xfrm>
            <a:off x="6859588" y="3733800"/>
            <a:ext cx="0" cy="4572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022975" y="5410200"/>
            <a:ext cx="1671638" cy="608013"/>
            <a:chOff x="3794" y="3216"/>
            <a:chExt cx="1053" cy="383"/>
          </a:xfrm>
        </p:grpSpPr>
        <p:sp>
          <p:nvSpPr>
            <p:cNvPr id="23572" name="AutoShape 16"/>
            <p:cNvSpPr>
              <a:spLocks noChangeArrowheads="1"/>
            </p:cNvSpPr>
            <p:nvPr/>
          </p:nvSpPr>
          <p:spPr bwMode="auto">
            <a:xfrm>
              <a:off x="3794" y="3216"/>
              <a:ext cx="1053" cy="383"/>
            </a:xfrm>
            <a:prstGeom prst="roundRect">
              <a:avLst>
                <a:gd name="adj" fmla="val 25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Text Box 17"/>
            <p:cNvSpPr txBox="1">
              <a:spLocks noChangeArrowheads="1"/>
            </p:cNvSpPr>
            <p:nvPr/>
          </p:nvSpPr>
          <p:spPr bwMode="auto">
            <a:xfrm>
              <a:off x="3802" y="3292"/>
              <a:ext cx="10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160" tIns="46080" rIns="92160" bIns="46080" anchor="ctr">
              <a:spAutoFit/>
            </a:bodyPr>
            <a:lstStyle/>
            <a:p>
              <a:pPr algn="ctr">
                <a:spcBef>
                  <a:spcPts val="413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latin typeface="Tahoma" pitchFamily="34" charset="0"/>
                </a:rPr>
                <a:t>StatementList</a:t>
              </a:r>
              <a:r>
                <a:rPr lang="en-GB" i="1" baseline="-25000">
                  <a:latin typeface="Tahoma" pitchFamily="34" charset="0"/>
                </a:rPr>
                <a:t>2</a:t>
              </a:r>
            </a:p>
          </p:txBody>
        </p:sp>
      </p:grpSp>
      <p:cxnSp>
        <p:nvCxnSpPr>
          <p:cNvPr id="23562" name="AutoShape 18"/>
          <p:cNvCxnSpPr>
            <a:cxnSpLocks noChangeShapeType="1"/>
          </p:cNvCxnSpPr>
          <p:nvPr/>
        </p:nvCxnSpPr>
        <p:spPr bwMode="auto">
          <a:xfrm>
            <a:off x="6859588" y="4876800"/>
            <a:ext cx="0" cy="5334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lg" len="lg"/>
          </a:ln>
        </p:spPr>
      </p:cxn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5124450" y="4114800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</a:rPr>
              <a:t>True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6865938" y="4876800"/>
            <a:ext cx="75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</a:rPr>
              <a:t>False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15938" y="4343400"/>
            <a:ext cx="4722812" cy="1190625"/>
            <a:chOff x="325" y="2640"/>
            <a:chExt cx="2975" cy="750"/>
          </a:xfrm>
        </p:grpSpPr>
        <p:sp>
          <p:nvSpPr>
            <p:cNvPr id="23570" name="AutoShape 23"/>
            <p:cNvSpPr>
              <a:spLocks noChangeArrowheads="1"/>
            </p:cNvSpPr>
            <p:nvPr/>
          </p:nvSpPr>
          <p:spPr bwMode="auto">
            <a:xfrm>
              <a:off x="325" y="2640"/>
              <a:ext cx="2975" cy="750"/>
            </a:xfrm>
            <a:prstGeom prst="roundRect">
              <a:avLst>
                <a:gd name="adj" fmla="val 13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Text Box 24"/>
            <p:cNvSpPr txBox="1">
              <a:spLocks noChangeArrowheads="1"/>
            </p:cNvSpPr>
            <p:nvPr/>
          </p:nvSpPr>
          <p:spPr bwMode="auto">
            <a:xfrm>
              <a:off x="325" y="2640"/>
              <a:ext cx="29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400">
                <a:latin typeface="Times New Roman" pitchFamily="18" charset="0"/>
              </a:endParaRPr>
            </a:p>
          </p:txBody>
        </p:sp>
      </p:grpSp>
      <p:cxnSp>
        <p:nvCxnSpPr>
          <p:cNvPr id="23567" name="AutoShape 25"/>
          <p:cNvCxnSpPr>
            <a:cxnSpLocks noChangeShapeType="1"/>
            <a:stCxn id="23573" idx="3"/>
            <a:endCxn id="23577" idx="3"/>
          </p:cNvCxnSpPr>
          <p:nvPr/>
        </p:nvCxnSpPr>
        <p:spPr bwMode="auto">
          <a:xfrm flipV="1">
            <a:off x="7683500" y="3429000"/>
            <a:ext cx="1588" cy="2286000"/>
          </a:xfrm>
          <a:prstGeom prst="bentConnector3">
            <a:avLst>
              <a:gd name="adj1" fmla="val 4150001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3568" name="Rectangle 26"/>
          <p:cNvSpPr>
            <a:spLocks noChangeArrowheads="1"/>
          </p:cNvSpPr>
          <p:nvPr/>
        </p:nvSpPr>
        <p:spPr bwMode="auto">
          <a:xfrm>
            <a:off x="6553200" y="65532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  <a:noFill/>
        </p:spPr>
        <p:txBody>
          <a:bodyPr/>
          <a:lstStyle/>
          <a:p>
            <a:pPr eaLnBrk="1" hangingPunct="1">
              <a:buFont typeface="Arial" pitchFamily="34" charset="0"/>
              <a:buChar char=" "/>
            </a:pPr>
            <a:r>
              <a:rPr lang="en-US" dirty="0" smtClean="0"/>
              <a:t>A </a:t>
            </a:r>
            <a:r>
              <a:rPr lang="en-US" b="1" dirty="0" smtClean="0">
                <a:latin typeface="Courier New" pitchFamily="49" charset="0"/>
              </a:rPr>
              <a:t>for</a:t>
            </a:r>
            <a:r>
              <a:rPr lang="en-US" dirty="0" smtClean="0"/>
              <a:t> loop without the sub-expressions is a non-counting, non-conditional loop.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4240-44A4-4271-9C21-490E3FFAC01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 Unicode MS" pitchFamily="34" charset="-128"/>
              </a:rPr>
              <a:t>Forever Example</a:t>
            </a: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454025" y="5486400"/>
            <a:ext cx="8688388" cy="989013"/>
          </a:xfrm>
          <a:prstGeom prst="roundRect">
            <a:avLst>
              <a:gd name="adj" fmla="val 15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724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System.out.print</a:t>
            </a:r>
            <a:r>
              <a:rPr lang="en-US" sz="2400" dirty="0" smtClean="0">
                <a:latin typeface="Courier New" pitchFamily="49" charset="0"/>
              </a:rPr>
              <a:t>("Guess a number from 1-10 (0 to give up): 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dirty="0" smtClean="0">
                <a:latin typeface="Courier New" pitchFamily="49" charset="0"/>
              </a:rPr>
              <a:t>while (true)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  number = </a:t>
            </a:r>
            <a:r>
              <a:rPr lang="en-US" sz="2400" dirty="0" err="1" smtClean="0">
                <a:latin typeface="Courier New" pitchFamily="49" charset="0"/>
              </a:rPr>
              <a:t>keyboard.nextInt</a:t>
            </a:r>
            <a:r>
              <a:rPr lang="en-US" sz="2400" dirty="0" smtClean="0"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  if (number == 7)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    </a:t>
            </a:r>
            <a:r>
              <a:rPr lang="en-US" sz="2400" dirty="0" err="1" smtClean="0">
                <a:latin typeface="Courier New" pitchFamily="49" charset="0"/>
              </a:rPr>
              <a:t>System.out.println</a:t>
            </a:r>
            <a:r>
              <a:rPr lang="en-US" sz="2400" dirty="0" smtClean="0">
                <a:latin typeface="Courier New" pitchFamily="49" charset="0"/>
              </a:rPr>
              <a:t>("You guessed it!");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dirty="0" smtClean="0">
                <a:latin typeface="Courier New" pitchFamily="49" charset="0"/>
              </a:rPr>
              <a:t>  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  } else if (number == 0)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    </a:t>
            </a:r>
            <a:r>
              <a:rPr lang="en-US" sz="2400" dirty="0" err="1" smtClean="0">
                <a:latin typeface="Courier New" pitchFamily="49" charset="0"/>
              </a:rPr>
              <a:t>System.out.println</a:t>
            </a:r>
            <a:r>
              <a:rPr lang="en-US" sz="2400" dirty="0" smtClean="0">
                <a:latin typeface="Courier New" pitchFamily="49" charset="0"/>
              </a:rPr>
              <a:t>("Quitter!");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dirty="0" smtClean="0">
                <a:latin typeface="Courier New" pitchFamily="49" charset="0"/>
              </a:rPr>
              <a:t>  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  </a:t>
            </a:r>
            <a:r>
              <a:rPr lang="en-US" sz="2400" dirty="0" err="1" smtClean="0">
                <a:latin typeface="Courier New" pitchFamily="49" charset="0"/>
              </a:rPr>
              <a:t>System.out.print</a:t>
            </a:r>
            <a:r>
              <a:rPr lang="en-US" sz="2400" dirty="0" smtClean="0">
                <a:latin typeface="Courier New" pitchFamily="49" charset="0"/>
              </a:rPr>
              <a:t>("try again: 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dirty="0" smtClean="0">
                <a:latin typeface="Courier New" pitchFamily="49" charset="0"/>
              </a:rPr>
              <a:t>}</a:t>
            </a:r>
            <a:endParaRPr lang="en-US" sz="2400" b="1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4240-44A4-4271-9C21-490E3FFAC01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latin typeface="Courier New" pitchFamily="49" charset="0"/>
              </a:rPr>
              <a:t>while</a:t>
            </a:r>
            <a:r>
              <a:rPr lang="en-GB" b="1" dirty="0" smtClean="0">
                <a:latin typeface="Arial Unicode MS" pitchFamily="34" charset="-128"/>
              </a:rPr>
              <a:t>: </a:t>
            </a:r>
            <a:r>
              <a:rPr lang="en-GB" dirty="0" smtClean="0">
                <a:latin typeface="Arial Unicode MS" pitchFamily="34" charset="-128"/>
              </a:rPr>
              <a:t>Example</a:t>
            </a: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454025" y="5486400"/>
            <a:ext cx="8688388" cy="989013"/>
          </a:xfrm>
          <a:prstGeom prst="roundRect">
            <a:avLst>
              <a:gd name="adj" fmla="val 15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763000" cy="5257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public static 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computeGCD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a, 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b)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                throws Exception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if ((a &lt;= 0) || (b &lt;= 0))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  throw new Exception("illegal values");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remainder = 1;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while (remainder != 0)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  remainder = a % b;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  if (remainder == 0)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    return b;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  } else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    a = b;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    b = remainder;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6133-2983-4942-8F53-15ABFAA154A5}" type="slidenum">
              <a:rPr lang="en-US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723752" y="-495152"/>
            <a:ext cx="6858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package c09quality.application_temperature;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public class Temperature2 {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200" i="1" dirty="0" smtClean="0">
                <a:latin typeface="Courier New" pitchFamily="49" charset="0"/>
                <a:cs typeface="Courier New" pitchFamily="49" charset="0"/>
              </a:rPr>
              <a:t>absolute value constants copied here...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public static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ScaleName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FAHRENHEIT, CELSIUS, KELVIN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private double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myDegrees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ScaleName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public Temperature2()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myDegrees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0.0;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ScaleName.CELSIUS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public Temperature2(double degrees,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ScaleName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scale) throws Exception{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isValid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(degrees, scale))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myDegrees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degrees;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} else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throw new Exception("Invalid temperature: " +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degrees + " " + scale);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private static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isValid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(double degrees,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ScaleName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scale)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switch (scale)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case CELSIUS: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return degrees &gt;= ABSOLUTE_ZERO_CELSIUS;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case FAHRENHEIT: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return degrees &gt;= ABSOLUTE_ZERO_FAHRENHEIT;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case KELVIN: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return degrees &gt;= ABSOLUTE_ZERO_KELVIN;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default: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return false;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6FAC-7E10-4282-A454-C7E99424F9A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Additional Control Structures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Advanced control statements:</a:t>
            </a:r>
          </a:p>
          <a:p>
            <a:pPr lvl="1" eaLnBrk="1" hangingPunct="1"/>
            <a:r>
              <a:rPr lang="en-US" dirty="0" smtClean="0"/>
              <a:t>Selection: </a:t>
            </a:r>
            <a:r>
              <a:rPr lang="en-US" dirty="0" smtClean="0">
                <a:hlinkClick r:id="" action="ppaction://customshow?id=0&amp;return=true"/>
              </a:rPr>
              <a:t>Switch statement</a:t>
            </a:r>
            <a:r>
              <a:rPr lang="en-US" dirty="0" smtClean="0"/>
              <a:t>;</a:t>
            </a:r>
          </a:p>
          <a:p>
            <a:pPr lvl="1" eaLnBrk="1" hangingPunct="1"/>
            <a:r>
              <a:rPr lang="en-US" dirty="0" smtClean="0"/>
              <a:t>Repetition: </a:t>
            </a:r>
            <a:r>
              <a:rPr lang="en-US" dirty="0" smtClean="0">
                <a:hlinkClick r:id="" action="ppaction://customshow?id=1&amp;return=true"/>
              </a:rPr>
              <a:t>Non-counting loops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>
                <a:hlinkClick r:id="" action="ppaction://customshow?id=2&amp;return=true"/>
              </a:rPr>
              <a:t>Recursion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F8F27-F5AC-44ED-A60A-B89A7FFD8D1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" action="ppaction://customshow?id=3&amp;return=true"/>
              </a:rPr>
              <a:t>Introduction</a:t>
            </a:r>
            <a:endParaRPr lang="en-US" dirty="0" smtClean="0"/>
          </a:p>
          <a:p>
            <a:pPr eaLnBrk="1" hangingPunct="1"/>
            <a:r>
              <a:rPr lang="en-US" dirty="0" smtClean="0"/>
              <a:t>Examples:</a:t>
            </a:r>
          </a:p>
          <a:p>
            <a:pPr lvl="1" eaLnBrk="1" hangingPunct="1"/>
            <a:r>
              <a:rPr lang="en-US" dirty="0" smtClean="0">
                <a:hlinkClick r:id="" action="ppaction://customshow?id=4&amp;return=true"/>
              </a:rPr>
              <a:t>Factorial</a:t>
            </a:r>
            <a:r>
              <a:rPr lang="en-US" dirty="0" smtClean="0"/>
              <a:t>;</a:t>
            </a:r>
            <a:endParaRPr lang="en-US" sz="2000" dirty="0" smtClean="0"/>
          </a:p>
          <a:p>
            <a:pPr lvl="1" eaLnBrk="1" hangingPunct="1"/>
            <a:r>
              <a:rPr lang="en-US" dirty="0" smtClean="0">
                <a:hlinkClick r:id="" action="ppaction://customshow?id=6&amp;return=true"/>
              </a:rPr>
              <a:t>Towers of Hanoi</a:t>
            </a:r>
            <a:r>
              <a:rPr lang="en-US" dirty="0" smtClean="0"/>
              <a:t>;</a:t>
            </a:r>
            <a:endParaRPr lang="en-US" sz="2000" dirty="0" smtClean="0"/>
          </a:p>
          <a:p>
            <a:pPr lvl="1" eaLnBrk="1" hangingPunct="1"/>
            <a:r>
              <a:rPr lang="en-US" dirty="0" smtClean="0">
                <a:hlinkClick r:id="" action="ppaction://customshow?id=7&amp;return=true"/>
              </a:rPr>
              <a:t>Graphical examples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>
                <a:hlinkClick r:id="" action="ppaction://customshow?id=8&amp;return=true"/>
              </a:rPr>
              <a:t>Lisp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1D5F3-1E6A-4CDA-983C-F6B3B6D4C78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Recursion is a way of defining functions self-referentially.</a:t>
            </a:r>
          </a:p>
          <a:p>
            <a:pPr eaLnBrk="1" hangingPunct="1"/>
            <a:r>
              <a:rPr lang="en-US" sz="3600" dirty="0" smtClean="0"/>
              <a:t>Examples:</a:t>
            </a:r>
          </a:p>
          <a:p>
            <a:pPr lvl="1"/>
            <a:r>
              <a:rPr lang="en-US" dirty="0" err="1" smtClean="0"/>
              <a:t>Droste</a:t>
            </a:r>
            <a:r>
              <a:rPr lang="en-US" dirty="0" smtClean="0"/>
              <a:t> effect;</a:t>
            </a:r>
          </a:p>
          <a:p>
            <a:pPr lvl="1"/>
            <a:r>
              <a:rPr lang="en-US" dirty="0" smtClean="0"/>
              <a:t>(Parenthetical comments (especially comments within comments), etc.);</a:t>
            </a:r>
          </a:p>
          <a:p>
            <a:pPr lvl="1"/>
            <a:r>
              <a:rPr lang="en-US" dirty="0" smtClean="0"/>
              <a:t>A chain of phone callers on hold;</a:t>
            </a:r>
          </a:p>
          <a:p>
            <a:pPr lvl="1"/>
            <a:r>
              <a:rPr lang="en-US" dirty="0" smtClean="0"/>
              <a:t>Inductive Proofs.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5013325" y="3546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52226" name="Picture 2" descr="http://upload.wikimedia.org/wikipedia/commons/thumb/6/62/Droste.jpg/180px-Dro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2252" y="2743200"/>
            <a:ext cx="1739348" cy="2667000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47464" y="6477000"/>
            <a:ext cx="13965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900" dirty="0" smtClean="0">
                <a:latin typeface="Arial Unicode MS" pitchFamily="34" charset="-128"/>
              </a:rPr>
              <a:t>Image </a:t>
            </a:r>
            <a:r>
              <a:rPr lang="en-US" sz="900" dirty="0">
                <a:latin typeface="Arial Unicode MS" pitchFamily="34" charset="-128"/>
              </a:rPr>
              <a:t>from </a:t>
            </a:r>
            <a:r>
              <a:rPr lang="en-US" sz="900" dirty="0" smtClean="0">
                <a:latin typeface="Arial Unicode MS" pitchFamily="34" charset="-128"/>
              </a:rPr>
              <a:t>google.com</a:t>
            </a:r>
            <a:endParaRPr lang="en-US" sz="9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8D71-2930-4AEE-9A15-887701D619FA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7171" name="Picture 2" descr="c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63" y="533400"/>
            <a:ext cx="42878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759575" y="6477000"/>
            <a:ext cx="2378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from </a:t>
            </a:r>
            <a:r>
              <a:rPr lang="en-US" sz="900" i="1">
                <a:latin typeface="Times New Roman" pitchFamily="18" charset="0"/>
              </a:rPr>
              <a:t>The Cat in the Hat Comes Back</a:t>
            </a:r>
            <a:r>
              <a:rPr lang="en-US" sz="900">
                <a:latin typeface="Times New Roman" pitchFamily="18" charset="0"/>
              </a:rPr>
              <a:t>, Dr. Seuss</a:t>
            </a:r>
          </a:p>
        </p:txBody>
      </p:sp>
      <p:pic>
        <p:nvPicPr>
          <p:cNvPr id="143364" name="Picture 4" descr="c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457200"/>
            <a:ext cx="38004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5" descr="ch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57200"/>
            <a:ext cx="381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6" name="Picture 6" descr="ch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263" y="457200"/>
            <a:ext cx="38322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7" name="Picture 7" descr="ch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57200"/>
            <a:ext cx="47942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617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6FAC-7E10-4282-A454-C7E99424F9A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Factorial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Write a function that, given n, computes n!</a:t>
            </a:r>
          </a:p>
          <a:p>
            <a:pPr eaLnBrk="1" hangingPunct="1">
              <a:buNone/>
            </a:pPr>
            <a:r>
              <a:rPr lang="en-US" dirty="0" smtClean="0"/>
              <a:t>		n! == 1 * 2 * ... * (n-1) * n</a:t>
            </a:r>
          </a:p>
          <a:p>
            <a:pPr eaLnBrk="1" hangingPunct="1"/>
            <a:r>
              <a:rPr lang="en-US" dirty="0" smtClean="0"/>
              <a:t>Example:</a:t>
            </a:r>
          </a:p>
          <a:p>
            <a:pPr eaLnBrk="1" hangingPunct="1">
              <a:buNone/>
            </a:pPr>
            <a:r>
              <a:rPr lang="en-US" dirty="0" smtClean="0"/>
              <a:t>		5! == 1 * 2 * 3 * 4 * 5 == 120</a:t>
            </a:r>
          </a:p>
          <a:p>
            <a:pPr eaLnBrk="1" hangingPunct="1"/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Receive n, a non-negative integer.</a:t>
            </a:r>
          </a:p>
          <a:p>
            <a:pPr lvl="1"/>
            <a:r>
              <a:rPr lang="en-US" dirty="0" smtClean="0"/>
              <a:t>Return n!, a double (to avoid integer overflow).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6FAC-7E10-4282-A454-C7E99424F9A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Preliminary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This can be viewed as a counting problem,  so we could solve it iteratively:</a:t>
            </a:r>
          </a:p>
          <a:p>
            <a:pPr eaLnBrk="1" hangingPunct="1"/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en-US" sz="2800" b="1" dirty="0" smtClean="0">
                <a:latin typeface="Courier New" pitchFamily="49" charset="0"/>
              </a:rPr>
              <a:t> public static </a:t>
            </a:r>
            <a:r>
              <a:rPr lang="en-US" sz="2800" b="1" dirty="0" err="1" smtClean="0">
                <a:latin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</a:rPr>
              <a:t> factorial1(</a:t>
            </a:r>
            <a:r>
              <a:rPr lang="en-US" sz="2800" b="1" dirty="0" err="1" smtClean="0">
                <a:latin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</a:rPr>
              <a:t> n){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en-US" sz="2800" b="1" dirty="0" smtClean="0">
                <a:latin typeface="Courier New" pitchFamily="49" charset="0"/>
              </a:rPr>
              <a:t>	  </a:t>
            </a:r>
            <a:r>
              <a:rPr lang="en-US" sz="2800" b="1" dirty="0" err="1" smtClean="0">
                <a:latin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</a:rPr>
              <a:t> result = 1;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en-US" sz="2800" b="1" dirty="0" smtClean="0">
                <a:latin typeface="Courier New" pitchFamily="49" charset="0"/>
              </a:rPr>
              <a:t>	  for (</a:t>
            </a:r>
            <a:r>
              <a:rPr lang="en-US" sz="2800" b="1" dirty="0" err="1" smtClean="0">
                <a:latin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</a:rPr>
              <a:t> = 2; </a:t>
            </a:r>
            <a:r>
              <a:rPr lang="en-US" sz="2800" b="1" dirty="0" err="1" smtClean="0">
                <a:latin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</a:rPr>
              <a:t> &lt;= n; </a:t>
            </a:r>
            <a:r>
              <a:rPr lang="en-US" sz="2800" b="1" dirty="0" err="1" smtClean="0">
                <a:latin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</a:rPr>
              <a:t>++)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en-US" sz="2800" b="1" dirty="0" smtClean="0">
                <a:latin typeface="Courier New" pitchFamily="49" charset="0"/>
              </a:rPr>
              <a:t>	      result *= </a:t>
            </a:r>
            <a:r>
              <a:rPr lang="en-US" sz="2800" b="1" dirty="0" err="1" smtClean="0">
                <a:latin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en-US" sz="2800" b="1" dirty="0" smtClean="0">
                <a:latin typeface="Courier New" pitchFamily="49" charset="0"/>
              </a:rPr>
              <a:t>    return result;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en-US" sz="2800" b="1" dirty="0" smtClean="0">
                <a:latin typeface="Courier New" pitchFamily="49" charset="0"/>
              </a:rPr>
              <a:t>    }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6FAC-7E10-4282-A454-C7E99424F9A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Alternate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724400"/>
          </a:xfrm>
        </p:spPr>
        <p:txBody>
          <a:bodyPr/>
          <a:lstStyle/>
          <a:p>
            <a:pPr eaLnBrk="1" hangingPunct="1"/>
            <a:r>
              <a:rPr lang="pt-BR" sz="2800" dirty="0" smtClean="0"/>
              <a:t>Consider the following alternate analysis:</a:t>
            </a:r>
          </a:p>
          <a:p>
            <a:pPr eaLnBrk="1" hangingPunct="1">
              <a:buNone/>
            </a:pPr>
            <a:endParaRPr lang="pt-BR" sz="800" dirty="0" smtClean="0"/>
          </a:p>
          <a:p>
            <a:pPr eaLnBrk="1" hangingPunct="1">
              <a:buNone/>
            </a:pPr>
            <a:r>
              <a:rPr lang="pt-BR" sz="2800" dirty="0" smtClean="0"/>
              <a:t>	   	n! 	 ==  1 * 2 * ... * (n-1) * n</a:t>
            </a:r>
          </a:p>
          <a:p>
            <a:pPr eaLnBrk="1" hangingPunct="1">
              <a:buNone/>
            </a:pPr>
            <a:r>
              <a:rPr lang="pt-BR" sz="2800" dirty="0" smtClean="0"/>
              <a:t>		(n-1)!	 ==  1 * 2 * ... * (n-1)</a:t>
            </a:r>
          </a:p>
          <a:p>
            <a:pPr eaLnBrk="1" hangingPunct="1">
              <a:buNone/>
            </a:pPr>
            <a:r>
              <a:rPr lang="pt-BR" sz="2800" dirty="0" smtClean="0"/>
              <a:t>		n!	 ==  (n-1)! * n</a:t>
            </a:r>
          </a:p>
          <a:p>
            <a:endParaRPr lang="en-US" sz="2800" dirty="0" smtClean="0"/>
          </a:p>
          <a:p>
            <a:r>
              <a:rPr lang="en-US" sz="2800" dirty="0" smtClean="0"/>
              <a:t>Historically, this is how the factorial function was defined.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h4-small"/>
          <p:cNvPicPr>
            <a:picLocks noChangeAspect="1" noChangeArrowheads="1"/>
          </p:cNvPicPr>
          <p:nvPr/>
        </p:nvPicPr>
        <p:blipFill>
          <a:blip r:embed="rId3" cstate="print">
            <a:lum bright="68000"/>
          </a:blip>
          <a:srcRect/>
          <a:stretch>
            <a:fillRect/>
          </a:stretch>
        </p:blipFill>
        <p:spPr bwMode="auto">
          <a:xfrm>
            <a:off x="5494338" y="1295400"/>
            <a:ext cx="35734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Mechanics of Recursion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781800" cy="6096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Design recursive functions using a three-step process: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800" dirty="0" smtClean="0"/>
              <a:t>1.  Identify a </a:t>
            </a:r>
            <a:r>
              <a:rPr lang="en-US" sz="2800" b="1" dirty="0" smtClean="0"/>
              <a:t>base case</a:t>
            </a:r>
            <a:r>
              <a:rPr lang="en-US" sz="2800" dirty="0" smtClean="0"/>
              <a:t> - an instance of the problem whose solution is </a:t>
            </a:r>
            <a:r>
              <a:rPr lang="en-US" sz="2800" i="1" dirty="0" smtClean="0"/>
              <a:t>trivial</a:t>
            </a:r>
            <a:r>
              <a:rPr lang="en-US" sz="2800" dirty="0" smtClean="0"/>
              <a:t>.  E.g., The factorial function has two base cases: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		if n == 0: n! == 1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		if n == 1: n! == 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759575" y="6477000"/>
            <a:ext cx="2378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>
                <a:latin typeface="Times New Roman" pitchFamily="18" charset="0"/>
              </a:rPr>
              <a:t>from </a:t>
            </a:r>
            <a:r>
              <a:rPr lang="en-US" sz="900" i="1" dirty="0">
                <a:latin typeface="Times New Roman" pitchFamily="18" charset="0"/>
              </a:rPr>
              <a:t>The Cat in the Hat Comes Back</a:t>
            </a:r>
            <a:r>
              <a:rPr lang="en-US" sz="900" dirty="0">
                <a:latin typeface="Times New Roman" pitchFamily="18" charset="0"/>
              </a:rPr>
              <a:t>, Dr. Seuss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h3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r="29103"/>
          <a:stretch>
            <a:fillRect/>
          </a:stretch>
        </p:blipFill>
        <p:spPr bwMode="auto">
          <a:xfrm>
            <a:off x="6545263" y="533400"/>
            <a:ext cx="25987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6934200" cy="609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2. Identify an </a:t>
            </a:r>
            <a:r>
              <a:rPr lang="en-US" sz="2800" b="1" dirty="0" smtClean="0"/>
              <a:t>induction step</a:t>
            </a:r>
            <a:r>
              <a:rPr lang="en-US" sz="2800" dirty="0" smtClean="0"/>
              <a:t> - a means of solving the non-trivial instances of the problem using one or more “smaller” instances of the problem.  E.g.,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		n! == </a:t>
            </a:r>
            <a:r>
              <a:rPr lang="en-US" sz="2800" dirty="0" smtClean="0">
                <a:solidFill>
                  <a:schemeClr val="accent2"/>
                </a:solidFill>
              </a:rPr>
              <a:t>(n-1)!</a:t>
            </a:r>
            <a:r>
              <a:rPr lang="en-US" sz="2800" dirty="0" smtClean="0"/>
              <a:t> </a:t>
            </a:r>
            <a:r>
              <a:rPr lang="en-US" b="1" dirty="0" smtClean="0">
                <a:latin typeface="Symbol" pitchFamily="18" charset="2"/>
              </a:rPr>
              <a:t>*</a:t>
            </a:r>
            <a:r>
              <a:rPr lang="en-US" sz="2800" dirty="0" smtClean="0"/>
              <a:t> n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800" dirty="0" smtClean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09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  <a:latin typeface="Arial Unicode MS" pitchFamily="34" charset="-128"/>
              </a:rPr>
              <a:t>Mechanics (cont.)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59575" y="6477000"/>
            <a:ext cx="2378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from </a:t>
            </a:r>
            <a:r>
              <a:rPr lang="en-US" sz="900" i="1">
                <a:latin typeface="Times New Roman" pitchFamily="18" charset="0"/>
              </a:rPr>
              <a:t>The Cat in the Hat Comes Back</a:t>
            </a:r>
            <a:r>
              <a:rPr lang="en-US" sz="900">
                <a:latin typeface="Times New Roman" pitchFamily="18" charset="0"/>
              </a:rPr>
              <a:t>, Dr. Seuss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h4-small"/>
          <p:cNvPicPr>
            <a:picLocks noChangeAspect="1" noChangeArrowheads="1"/>
          </p:cNvPicPr>
          <p:nvPr/>
        </p:nvPicPr>
        <p:blipFill>
          <a:blip r:embed="rId3" cstate="print">
            <a:lum bright="68000"/>
          </a:blip>
          <a:srcRect/>
          <a:stretch>
            <a:fillRect/>
          </a:stretch>
        </p:blipFill>
        <p:spPr bwMode="auto">
          <a:xfrm>
            <a:off x="5943600" y="1066800"/>
            <a:ext cx="320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 descr="ch3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l="18926" t="8511" r="29103"/>
          <a:stretch>
            <a:fillRect/>
          </a:stretch>
        </p:blipFill>
        <p:spPr bwMode="auto">
          <a:xfrm>
            <a:off x="7924800" y="3276600"/>
            <a:ext cx="117809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6934200" cy="609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3. Form an </a:t>
            </a:r>
            <a:r>
              <a:rPr lang="en-US" sz="2800" b="1" dirty="0" smtClean="0"/>
              <a:t>algorithm</a:t>
            </a:r>
            <a:r>
              <a:rPr lang="en-US" sz="2800" dirty="0" smtClean="0"/>
              <a:t> that includes the base case and induction step, and ensures that each inductive step moves toward the base case.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i="1" dirty="0" smtClean="0"/>
              <a:t>	factorial: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		Receive n.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		If n &gt; 1 then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			Return factorial(n-1) * n.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		Else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			Return 1.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800" dirty="0" smtClean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09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  <a:latin typeface="Arial Unicode MS" pitchFamily="34" charset="-128"/>
              </a:rPr>
              <a:t>Mechanics (cont.)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59575" y="6477000"/>
            <a:ext cx="2378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from </a:t>
            </a:r>
            <a:r>
              <a:rPr lang="en-US" sz="900" i="1">
                <a:latin typeface="Times New Roman" pitchFamily="18" charset="0"/>
              </a:rPr>
              <a:t>The Cat in the Hat Comes Back</a:t>
            </a:r>
            <a:r>
              <a:rPr lang="en-US" sz="900">
                <a:latin typeface="Times New Roman" pitchFamily="18" charset="0"/>
              </a:rPr>
              <a:t>, Dr. Seuss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18288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5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517525" y="1600200"/>
            <a:ext cx="7407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sz="2400" b="1" dirty="0">
                <a:latin typeface="Courier New" pitchFamily="49" charset="0"/>
              </a:rPr>
              <a:t>public static 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factorial(</a:t>
            </a:r>
            <a:r>
              <a:rPr lang="en-US" sz="2400" b="1" dirty="0" err="1" smtClean="0">
                <a:latin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n) {        	if (n &gt; 1)                          		return </a:t>
            </a:r>
            <a:r>
              <a:rPr lang="en-US" sz="2400" b="1" dirty="0" smtClean="0">
                <a:latin typeface="Courier New" pitchFamily="49" charset="0"/>
              </a:rPr>
              <a:t>factorial(n-1</a:t>
            </a:r>
            <a:r>
              <a:rPr lang="en-US" sz="2400" b="1" dirty="0">
                <a:latin typeface="Courier New" pitchFamily="49" charset="0"/>
              </a:rPr>
              <a:t>) * n; 	else                          			return 1;                   	}</a:t>
            </a:r>
          </a:p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Implementation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D821-3725-4410-B7E6-1695F496C03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The</a:t>
            </a:r>
            <a:r>
              <a:rPr lang="en-US" smtClean="0"/>
              <a:t> </a:t>
            </a:r>
            <a:r>
              <a:rPr lang="en-US" b="1" smtClean="0">
                <a:latin typeface="Courier New" pitchFamily="49" charset="0"/>
              </a:rPr>
              <a:t>switch</a:t>
            </a:r>
            <a:r>
              <a:rPr lang="en-US" smtClean="0"/>
              <a:t> </a:t>
            </a:r>
            <a:r>
              <a:rPr lang="en-US" smtClean="0">
                <a:latin typeface="Arial Unicode MS" pitchFamily="34" charset="-128"/>
              </a:rPr>
              <a:t>Statement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Multi-alternative selection can be implemented using:</a:t>
            </a:r>
          </a:p>
          <a:p>
            <a:pPr lvl="1" eaLnBrk="1" hangingPunct="1"/>
            <a:r>
              <a:rPr lang="en-US" dirty="0" smtClean="0"/>
              <a:t>The multi-branch </a:t>
            </a:r>
            <a:r>
              <a:rPr lang="en-US" b="1" dirty="0" smtClean="0">
                <a:latin typeface="Courier New" pitchFamily="49" charset="0"/>
              </a:rPr>
              <a:t>if</a:t>
            </a:r>
            <a:r>
              <a:rPr lang="en-US" dirty="0" smtClean="0"/>
              <a:t> statement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switch</a:t>
            </a:r>
            <a:r>
              <a:rPr lang="en-US" dirty="0" smtClean="0"/>
              <a:t> statement</a:t>
            </a:r>
          </a:p>
          <a:p>
            <a:pPr eaLnBrk="1" hangingPunct="1"/>
            <a:r>
              <a:rPr lang="en-US" dirty="0" smtClean="0"/>
              <a:t>The multi-branch </a:t>
            </a:r>
            <a:r>
              <a:rPr lang="en-US" b="1" dirty="0" smtClean="0">
                <a:latin typeface="Courier New" pitchFamily="49" charset="0"/>
              </a:rPr>
              <a:t>if</a:t>
            </a:r>
            <a:r>
              <a:rPr lang="en-US" dirty="0" smtClean="0"/>
              <a:t> statement can always be used.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switch</a:t>
            </a:r>
            <a:r>
              <a:rPr lang="en-US" dirty="0" smtClean="0"/>
              <a:t> statement is a specialized form that operates more efficiently under certain circumstances.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4724400"/>
            <a:ext cx="4343400" cy="1600200"/>
            <a:chOff x="1152" y="2736"/>
            <a:chExt cx="2736" cy="1008"/>
          </a:xfrm>
        </p:grpSpPr>
        <p:sp>
          <p:nvSpPr>
            <p:cNvPr id="46094" name="AutoShape 3"/>
            <p:cNvSpPr>
              <a:spLocks noChangeArrowheads="1"/>
            </p:cNvSpPr>
            <p:nvPr/>
          </p:nvSpPr>
          <p:spPr bwMode="auto">
            <a:xfrm>
              <a:off x="1440" y="2736"/>
              <a:ext cx="96" cy="912"/>
            </a:xfrm>
            <a:prstGeom prst="triangle">
              <a:avLst>
                <a:gd name="adj" fmla="val 41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AutoShape 4"/>
            <p:cNvSpPr>
              <a:spLocks noChangeArrowheads="1"/>
            </p:cNvSpPr>
            <p:nvPr/>
          </p:nvSpPr>
          <p:spPr bwMode="auto">
            <a:xfrm>
              <a:off x="2496" y="2736"/>
              <a:ext cx="96" cy="912"/>
            </a:xfrm>
            <a:prstGeom prst="triangle">
              <a:avLst>
                <a:gd name="adj" fmla="val 41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AutoShape 5"/>
            <p:cNvSpPr>
              <a:spLocks noChangeArrowheads="1"/>
            </p:cNvSpPr>
            <p:nvPr/>
          </p:nvSpPr>
          <p:spPr bwMode="auto">
            <a:xfrm>
              <a:off x="3552" y="2736"/>
              <a:ext cx="96" cy="912"/>
            </a:xfrm>
            <a:prstGeom prst="triangle">
              <a:avLst>
                <a:gd name="adj" fmla="val 41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6"/>
            <p:cNvSpPr>
              <a:spLocks noChangeArrowheads="1"/>
            </p:cNvSpPr>
            <p:nvPr/>
          </p:nvSpPr>
          <p:spPr bwMode="auto">
            <a:xfrm>
              <a:off x="1152" y="3648"/>
              <a:ext cx="273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09800" y="4953000"/>
            <a:ext cx="1371600" cy="1219200"/>
            <a:chOff x="1056" y="2784"/>
            <a:chExt cx="864" cy="768"/>
          </a:xfrm>
        </p:grpSpPr>
        <p:sp>
          <p:nvSpPr>
            <p:cNvPr id="46086" name="AutoShape 11"/>
            <p:cNvSpPr>
              <a:spLocks noChangeArrowheads="1"/>
            </p:cNvSpPr>
            <p:nvPr/>
          </p:nvSpPr>
          <p:spPr bwMode="auto">
            <a:xfrm>
              <a:off x="1056" y="3456"/>
              <a:ext cx="864" cy="96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AutoShape 12"/>
            <p:cNvSpPr>
              <a:spLocks noChangeArrowheads="1"/>
            </p:cNvSpPr>
            <p:nvPr/>
          </p:nvSpPr>
          <p:spPr bwMode="auto">
            <a:xfrm>
              <a:off x="1104" y="3360"/>
              <a:ext cx="768" cy="96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AutoShape 13"/>
            <p:cNvSpPr>
              <a:spLocks noChangeArrowheads="1"/>
            </p:cNvSpPr>
            <p:nvPr/>
          </p:nvSpPr>
          <p:spPr bwMode="auto">
            <a:xfrm>
              <a:off x="1152" y="3264"/>
              <a:ext cx="672" cy="96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AutoShape 14"/>
            <p:cNvSpPr>
              <a:spLocks noChangeArrowheads="1"/>
            </p:cNvSpPr>
            <p:nvPr/>
          </p:nvSpPr>
          <p:spPr bwMode="auto">
            <a:xfrm>
              <a:off x="1200" y="3168"/>
              <a:ext cx="576" cy="96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AutoShape 15"/>
            <p:cNvSpPr>
              <a:spLocks noChangeArrowheads="1"/>
            </p:cNvSpPr>
            <p:nvPr/>
          </p:nvSpPr>
          <p:spPr bwMode="auto">
            <a:xfrm>
              <a:off x="1248" y="3072"/>
              <a:ext cx="480" cy="96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AutoShape 16"/>
            <p:cNvSpPr>
              <a:spLocks noChangeArrowheads="1"/>
            </p:cNvSpPr>
            <p:nvPr/>
          </p:nvSpPr>
          <p:spPr bwMode="auto">
            <a:xfrm>
              <a:off x="1296" y="2976"/>
              <a:ext cx="384" cy="96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AutoShape 17"/>
            <p:cNvSpPr>
              <a:spLocks noChangeArrowheads="1"/>
            </p:cNvSpPr>
            <p:nvPr/>
          </p:nvSpPr>
          <p:spPr bwMode="auto">
            <a:xfrm>
              <a:off x="1344" y="2880"/>
              <a:ext cx="288" cy="96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AutoShape 18"/>
            <p:cNvSpPr>
              <a:spLocks noChangeArrowheads="1"/>
            </p:cNvSpPr>
            <p:nvPr/>
          </p:nvSpPr>
          <p:spPr bwMode="auto">
            <a:xfrm>
              <a:off x="1392" y="2784"/>
              <a:ext cx="192" cy="96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●"/>
              <a:tabLst/>
              <a:defRPr/>
            </a:pPr>
            <a:r>
              <a:rPr lang="en-US" sz="3200" kern="0" dirty="0" smtClean="0">
                <a:latin typeface="+mn-lt"/>
              </a:rPr>
              <a:t>M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</a:t>
            </a:r>
            <a:r>
              <a:rPr lang="en-US" sz="3200" kern="0" dirty="0" smtClean="0">
                <a:latin typeface="+mn-lt"/>
              </a:rPr>
              <a:t>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disks from a source pin to a target pin, using the third pin as an auxiliary.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●"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Rules: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charset="0"/>
              <a:buChar char="–"/>
            </a:pPr>
            <a:r>
              <a:rPr kumimoji="1" lang="en-US" sz="2800" dirty="0" smtClean="0">
                <a:latin typeface="Arial Unicode MS" pitchFamily="34" charset="-128"/>
              </a:rPr>
              <a:t>move only one disk at a time;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charset="0"/>
              <a:buChar char="–"/>
            </a:pPr>
            <a:r>
              <a:rPr kumimoji="1" lang="en-US" sz="2800" dirty="0" smtClean="0">
                <a:latin typeface="Arial Unicode MS" pitchFamily="34" charset="-128"/>
              </a:rPr>
              <a:t>never put a larger disk onto a smaller one.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Towers of Hanoi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381000" y="47244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1" lang="en-US" sz="2800">
              <a:latin typeface="Arial Unicode MS" pitchFamily="34" charset="-128"/>
            </a:endParaRPr>
          </a:p>
        </p:txBody>
      </p:sp>
      <p:sp>
        <p:nvSpPr>
          <p:cNvPr id="55300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problem is to write a program that generates the instructions for the priests to follow in moving the disks.</a:t>
            </a:r>
          </a:p>
          <a:p>
            <a:r>
              <a:rPr kumimoji="1" lang="en-US" dirty="0" smtClean="0">
                <a:latin typeface="Arial Unicode MS" pitchFamily="34" charset="-128"/>
              </a:rPr>
              <a:t>While quite difficult to solve iteratively, this problem has a simple and elegant </a:t>
            </a:r>
            <a:r>
              <a:rPr kumimoji="1" lang="en-US" i="1" dirty="0" smtClean="0">
                <a:latin typeface="Arial Unicode MS" pitchFamily="34" charset="-128"/>
              </a:rPr>
              <a:t>recursive</a:t>
            </a:r>
            <a:r>
              <a:rPr kumimoji="1" lang="en-US" dirty="0" smtClean="0">
                <a:latin typeface="Arial Unicode MS" pitchFamily="34" charset="-128"/>
              </a:rPr>
              <a:t> solution.</a:t>
            </a:r>
          </a:p>
          <a:p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latin typeface="+mj-lt"/>
                <a:ea typeface="+mj-ea"/>
                <a:cs typeface="+mj-cs"/>
              </a:rPr>
              <a:t>Design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419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kumimoji="1" lang="en-US" sz="2000" b="1" dirty="0" smtClean="0">
                <a:latin typeface="Courier New" pitchFamily="49" charset="0"/>
              </a:rPr>
              <a:t>public static void main (String [] </a:t>
            </a:r>
            <a:r>
              <a:rPr kumimoji="1" lang="en-US" sz="2000" b="1" dirty="0" err="1" smtClean="0">
                <a:latin typeface="Courier New" pitchFamily="49" charset="0"/>
              </a:rPr>
              <a:t>args</a:t>
            </a:r>
            <a:r>
              <a:rPr kumimoji="1" lang="en-US" sz="2000" b="1" dirty="0" smtClean="0">
                <a:latin typeface="Courier New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kumimoji="1" lang="en-US" sz="2000" b="1" dirty="0" smtClean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1" lang="en-US" sz="2000" b="1" dirty="0" smtClean="0">
                <a:latin typeface="Courier New" pitchFamily="49" charset="0"/>
              </a:rPr>
              <a:t>	Scanner keyboard = new Scanner(</a:t>
            </a:r>
            <a:r>
              <a:rPr kumimoji="1" lang="en-US" sz="2000" b="1" dirty="0" err="1" smtClean="0">
                <a:latin typeface="Courier New" pitchFamily="49" charset="0"/>
              </a:rPr>
              <a:t>System.in</a:t>
            </a:r>
            <a:r>
              <a:rPr kumimoji="1" lang="en-US" sz="2000" b="1" dirty="0" smtClean="0">
                <a:latin typeface="Courier New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kumimoji="1" lang="en-US" sz="2000" b="1" dirty="0" smtClean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1" lang="en-US" sz="2000" b="1" dirty="0" smtClean="0">
                <a:latin typeface="Courier New" pitchFamily="49" charset="0"/>
              </a:rPr>
              <a:t>  </a:t>
            </a:r>
            <a:r>
              <a:rPr kumimoji="1" lang="en-US" sz="2000" b="1" dirty="0" err="1" smtClean="0">
                <a:latin typeface="Courier New" pitchFamily="49" charset="0"/>
              </a:rPr>
              <a:t>System.out.println</a:t>
            </a:r>
            <a:r>
              <a:rPr kumimoji="1" lang="en-US" sz="2000" b="1" dirty="0" smtClean="0">
                <a:latin typeface="Courier New" pitchFamily="49" charset="0"/>
              </a:rPr>
              <a:t>(</a:t>
            </a:r>
            <a:r>
              <a:rPr kumimoji="1" lang="en-US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kumimoji="1" lang="en-US" sz="2000" b="1" dirty="0" smtClean="0">
                <a:latin typeface="Courier New" pitchFamily="49" charset="0"/>
              </a:rPr>
              <a:t>The Hanoi Towers\n");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1" lang="en-US" sz="2000" b="1" dirty="0" smtClean="0">
                <a:latin typeface="Courier New" pitchFamily="49" charset="0"/>
              </a:rPr>
              <a:t>	</a:t>
            </a:r>
            <a:r>
              <a:rPr kumimoji="1" lang="en-US" sz="2000" b="1" dirty="0" err="1" smtClean="0">
                <a:latin typeface="Courier New" pitchFamily="49" charset="0"/>
              </a:rPr>
              <a:t>System.out.print</a:t>
            </a:r>
            <a:r>
              <a:rPr kumimoji="1" lang="en-US" sz="2000" b="1" dirty="0" smtClean="0">
                <a:latin typeface="Courier New" pitchFamily="49" charset="0"/>
              </a:rPr>
              <a:t>("number of disks: ");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kumimoji="1" lang="en-US" sz="2000" b="1" dirty="0" smtClean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1" lang="en-US" sz="2000" b="1" dirty="0" smtClean="0">
                <a:latin typeface="Courier New" pitchFamily="49" charset="0"/>
              </a:rPr>
              <a:t>	</a:t>
            </a:r>
            <a:r>
              <a:rPr kumimoji="1" lang="en-US" sz="2000" b="1" dirty="0" err="1" smtClean="0">
                <a:latin typeface="Courier New" pitchFamily="49" charset="0"/>
              </a:rPr>
              <a:t>int</a:t>
            </a:r>
            <a:r>
              <a:rPr kumimoji="1" lang="en-US" sz="2000" b="1" dirty="0" smtClean="0">
                <a:latin typeface="Courier New" pitchFamily="49" charset="0"/>
              </a:rPr>
              <a:t> n = </a:t>
            </a:r>
            <a:r>
              <a:rPr kumimoji="1" lang="en-US" sz="2000" b="1" dirty="0" err="1" smtClean="0">
                <a:latin typeface="Courier New" pitchFamily="49" charset="0"/>
              </a:rPr>
              <a:t>keyboard.nextInt</a:t>
            </a:r>
            <a:r>
              <a:rPr kumimoji="1" lang="en-US" sz="2000" b="1" dirty="0" smtClean="0">
                <a:latin typeface="Courier New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kumimoji="1" lang="en-US" sz="2000" b="1" dirty="0" smtClean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1" lang="en-US" sz="2000" b="1" dirty="0" smtClean="0">
                <a:latin typeface="Courier New" pitchFamily="49" charset="0"/>
              </a:rPr>
              <a:t>	move(n, 'A', 'B', 'C');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kumimoji="1" lang="en-US" sz="2000" b="1" dirty="0" smtClean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1" lang="en-US" sz="20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000" dirty="0" smtClean="0">
              <a:latin typeface="Courier New" pitchFamily="49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Driver Program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case:</a:t>
            </a:r>
          </a:p>
          <a:p>
            <a:endParaRPr kumimoji="1" lang="en-US" dirty="0" smtClean="0">
              <a:latin typeface="Arial Unicode MS" pitchFamily="34" charset="-128"/>
            </a:endParaRPr>
          </a:p>
          <a:p>
            <a:endParaRPr kumimoji="1" lang="en-US" dirty="0" smtClean="0">
              <a:latin typeface="Arial Unicode MS" pitchFamily="34" charset="-128"/>
            </a:endParaRPr>
          </a:p>
          <a:p>
            <a:r>
              <a:rPr kumimoji="1" lang="en-US" dirty="0" smtClean="0">
                <a:latin typeface="Arial Unicode MS" pitchFamily="34" charset="-128"/>
              </a:rPr>
              <a:t>Inductive case:</a:t>
            </a:r>
          </a:p>
          <a:p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latin typeface="+mj-lt"/>
                <a:ea typeface="+mj-ea"/>
                <a:cs typeface="+mj-cs"/>
              </a:rPr>
              <a:t>Design </a:t>
            </a:r>
            <a:r>
              <a:rPr lang="en-US" sz="3200" kern="0" dirty="0" smtClean="0">
                <a:latin typeface="+mj-lt"/>
                <a:ea typeface="+mj-ea"/>
                <a:cs typeface="+mj-cs"/>
              </a:rPr>
              <a:t>(cont.)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914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We can combine these steps into the following algorithm: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0.	Receive </a:t>
            </a:r>
            <a:r>
              <a:rPr lang="en-US" sz="2400" i="1" dirty="0" smtClean="0"/>
              <a:t>n,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dest</a:t>
            </a:r>
            <a:r>
              <a:rPr lang="en-US" sz="2400" i="1" dirty="0" smtClean="0"/>
              <a:t>, aux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en-US" sz="2400" dirty="0" smtClean="0"/>
              <a:t>1.	If </a:t>
            </a:r>
            <a:r>
              <a:rPr lang="en-US" sz="2400" i="1" dirty="0" smtClean="0"/>
              <a:t>n</a:t>
            </a:r>
            <a:r>
              <a:rPr lang="en-US" sz="2400" dirty="0" smtClean="0"/>
              <a:t> &gt; 1: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en-US" sz="2400" dirty="0" smtClean="0"/>
              <a:t>		 a. move(</a:t>
            </a:r>
            <a:r>
              <a:rPr lang="en-US" sz="2400" i="1" dirty="0" smtClean="0"/>
              <a:t>n-1,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, aux, </a:t>
            </a:r>
            <a:r>
              <a:rPr lang="en-US" sz="2400" i="1" dirty="0" err="1" smtClean="0"/>
              <a:t>dest</a:t>
            </a:r>
            <a:r>
              <a:rPr lang="en-US" sz="2400" dirty="0" smtClean="0"/>
              <a:t>);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en-US" sz="2400" dirty="0" smtClean="0"/>
              <a:t>		 b. move(1,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dest</a:t>
            </a:r>
            <a:r>
              <a:rPr lang="en-US" sz="2400" i="1" dirty="0" smtClean="0"/>
              <a:t>, aux</a:t>
            </a:r>
            <a:r>
              <a:rPr lang="en-US" sz="2400" dirty="0" smtClean="0"/>
              <a:t>);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en-US" sz="2400" dirty="0" smtClean="0"/>
              <a:t>		 c. move(</a:t>
            </a:r>
            <a:r>
              <a:rPr lang="en-US" sz="2400" i="1" dirty="0" smtClean="0"/>
              <a:t>n-1, aux, </a:t>
            </a:r>
            <a:r>
              <a:rPr lang="en-US" sz="2400" i="1" dirty="0" err="1" smtClean="0"/>
              <a:t>dest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src</a:t>
            </a:r>
            <a:r>
              <a:rPr lang="en-US" sz="2400" dirty="0" smtClean="0"/>
              <a:t>);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en-US" sz="2400" dirty="0" smtClean="0"/>
              <a:t>	Else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en-US" sz="2400" dirty="0" smtClean="0"/>
              <a:t>		 Display “Move the top disk from ” + </a:t>
            </a:r>
            <a:r>
              <a:rPr lang="en-US" sz="2400" i="1" dirty="0" err="1" smtClean="0"/>
              <a:t>src</a:t>
            </a:r>
            <a:r>
              <a:rPr lang="en-US" sz="2400" dirty="0" smtClean="0"/>
              <a:t> + “ to ” + </a:t>
            </a:r>
            <a:r>
              <a:rPr lang="en-US" sz="2400" i="1" dirty="0" err="1" smtClean="0"/>
              <a:t>dest</a:t>
            </a:r>
            <a:r>
              <a:rPr lang="en-US" sz="2400" dirty="0" smtClean="0"/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Algorithm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915400" cy="3200400"/>
          </a:xfrm>
          <a:noFill/>
        </p:spPr>
        <p:txBody>
          <a:bodyPr/>
          <a:lstStyle/>
          <a:p>
            <a:pPr eaLnBrk="1" hangingPunct="1">
              <a:lnSpc>
                <a:spcPct val="50000"/>
              </a:lnSpc>
              <a:spcAft>
                <a:spcPct val="20000"/>
              </a:spcAft>
              <a:buFont typeface="Arial" pitchFamily="34" charset="0"/>
              <a:buNone/>
            </a:pPr>
            <a:endParaRPr lang="en-US" sz="1900" b="1" dirty="0" smtClean="0">
              <a:latin typeface="Courier New" pitchFamily="49" charset="0"/>
            </a:endParaRPr>
          </a:p>
          <a:p>
            <a:pPr eaLnBrk="1" hangingPunct="1">
              <a:lnSpc>
                <a:spcPct val="50000"/>
              </a:lnSpc>
              <a:spcAft>
                <a:spcPct val="20000"/>
              </a:spcAft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public static void move(</a:t>
            </a:r>
            <a:r>
              <a:rPr lang="en-US" sz="1800" b="1" dirty="0" err="1" smtClean="0"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 n, char </a:t>
            </a:r>
            <a:r>
              <a:rPr lang="en-US" sz="1800" b="1" dirty="0" err="1" smtClean="0">
                <a:latin typeface="Courier New" pitchFamily="49" charset="0"/>
              </a:rPr>
              <a:t>src</a:t>
            </a:r>
            <a:r>
              <a:rPr lang="en-US" sz="1800" b="1" dirty="0" smtClean="0">
                <a:latin typeface="Courier New" pitchFamily="49" charset="0"/>
              </a:rPr>
              <a:t>, char </a:t>
            </a:r>
            <a:r>
              <a:rPr lang="en-US" sz="1800" b="1" dirty="0" err="1" smtClean="0">
                <a:latin typeface="Courier New" pitchFamily="49" charset="0"/>
              </a:rPr>
              <a:t>dest</a:t>
            </a:r>
            <a:r>
              <a:rPr lang="en-US" sz="1800" b="1" dirty="0" smtClean="0">
                <a:latin typeface="Courier New" pitchFamily="49" charset="0"/>
              </a:rPr>
              <a:t>, char aux) {</a:t>
            </a:r>
          </a:p>
          <a:p>
            <a:pPr eaLnBrk="1" hangingPunct="1">
              <a:lnSpc>
                <a:spcPct val="50000"/>
              </a:lnSpc>
              <a:spcAft>
                <a:spcPct val="20000"/>
              </a:spcAft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	 if (n &gt; 1) {</a:t>
            </a:r>
          </a:p>
          <a:p>
            <a:pPr eaLnBrk="1" hangingPunct="1">
              <a:lnSpc>
                <a:spcPct val="50000"/>
              </a:lnSpc>
              <a:spcAft>
                <a:spcPct val="20000"/>
              </a:spcAft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		move(n-1, </a:t>
            </a:r>
            <a:r>
              <a:rPr lang="en-US" sz="1800" b="1" dirty="0" err="1" smtClean="0">
                <a:latin typeface="Courier New" pitchFamily="49" charset="0"/>
              </a:rPr>
              <a:t>src</a:t>
            </a:r>
            <a:r>
              <a:rPr lang="en-US" sz="1800" b="1" dirty="0" smtClean="0">
                <a:latin typeface="Courier New" pitchFamily="49" charset="0"/>
              </a:rPr>
              <a:t>, aux, </a:t>
            </a:r>
            <a:r>
              <a:rPr lang="en-US" sz="1800" b="1" dirty="0" err="1" smtClean="0">
                <a:latin typeface="Courier New" pitchFamily="49" charset="0"/>
              </a:rPr>
              <a:t>dest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50000"/>
              </a:lnSpc>
              <a:spcAft>
                <a:spcPct val="20000"/>
              </a:spcAft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		move(1, </a:t>
            </a:r>
            <a:r>
              <a:rPr lang="en-US" sz="1800" b="1" dirty="0" err="1" smtClean="0">
                <a:latin typeface="Courier New" pitchFamily="49" charset="0"/>
              </a:rPr>
              <a:t>src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dest</a:t>
            </a:r>
            <a:r>
              <a:rPr lang="en-US" sz="1800" b="1" dirty="0" smtClean="0">
                <a:latin typeface="Courier New" pitchFamily="49" charset="0"/>
              </a:rPr>
              <a:t>, aux);</a:t>
            </a:r>
          </a:p>
          <a:p>
            <a:pPr eaLnBrk="1" hangingPunct="1">
              <a:lnSpc>
                <a:spcPct val="50000"/>
              </a:lnSpc>
              <a:spcAft>
                <a:spcPct val="20000"/>
              </a:spcAft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		move(n-1, aux, </a:t>
            </a:r>
            <a:r>
              <a:rPr lang="en-US" sz="1800" b="1" dirty="0" err="1" smtClean="0">
                <a:latin typeface="Courier New" pitchFamily="49" charset="0"/>
              </a:rPr>
              <a:t>dest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src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50000"/>
              </a:lnSpc>
              <a:spcAft>
                <a:spcPct val="20000"/>
              </a:spcAft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	 } else</a:t>
            </a:r>
          </a:p>
          <a:p>
            <a:pPr eaLnBrk="1" hangingPunct="1">
              <a:lnSpc>
                <a:spcPct val="50000"/>
              </a:lnSpc>
              <a:spcAft>
                <a:spcPct val="20000"/>
              </a:spcAft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	    </a:t>
            </a:r>
            <a:r>
              <a:rPr lang="en-US" sz="1800" b="1" dirty="0" err="1" smtClean="0">
                <a:latin typeface="Courier New" pitchFamily="49" charset="0"/>
              </a:rPr>
              <a:t>System.out.println</a:t>
            </a:r>
            <a:r>
              <a:rPr lang="en-US" sz="1800" b="1" dirty="0" smtClean="0">
                <a:latin typeface="Courier New" pitchFamily="49" charset="0"/>
              </a:rPr>
              <a:t>("Move the top disk from " +</a:t>
            </a:r>
          </a:p>
          <a:p>
            <a:pPr eaLnBrk="1" hangingPunct="1">
              <a:lnSpc>
                <a:spcPct val="50000"/>
              </a:lnSpc>
              <a:spcAft>
                <a:spcPct val="20000"/>
              </a:spcAft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			       </a:t>
            </a:r>
            <a:r>
              <a:rPr lang="en-US" sz="1800" b="1" dirty="0" err="1" smtClean="0">
                <a:latin typeface="Courier New" pitchFamily="49" charset="0"/>
              </a:rPr>
              <a:t>src</a:t>
            </a:r>
            <a:r>
              <a:rPr lang="en-US" sz="1800" b="1" dirty="0" smtClean="0">
                <a:latin typeface="Courier New" pitchFamily="49" charset="0"/>
              </a:rPr>
              <a:t> + " to " + </a:t>
            </a:r>
            <a:r>
              <a:rPr lang="en-US" sz="1800" b="1" dirty="0" err="1" smtClean="0">
                <a:latin typeface="Courier New" pitchFamily="49" charset="0"/>
              </a:rPr>
              <a:t>dest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50000"/>
              </a:lnSpc>
              <a:spcAft>
                <a:spcPct val="20000"/>
              </a:spcAft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   }</a:t>
            </a:r>
          </a:p>
          <a:p>
            <a:pPr eaLnBrk="1" hangingPunct="1">
              <a:lnSpc>
                <a:spcPct val="50000"/>
              </a:lnSpc>
              <a:spcAft>
                <a:spcPct val="20000"/>
              </a:spcAft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15400" cy="914400"/>
          </a:xfrm>
          <a:noFill/>
        </p:spPr>
        <p:txBody>
          <a:bodyPr/>
          <a:lstStyle/>
          <a:p>
            <a:pPr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How many “moves” does it take to solve this problem as a function of </a:t>
            </a:r>
            <a:r>
              <a:rPr lang="en-US" sz="2800" i="1" dirty="0" smtClean="0"/>
              <a:t>n</a:t>
            </a:r>
            <a:r>
              <a:rPr lang="en-US" sz="2800" dirty="0" smtClean="0"/>
              <a:t>, the number of disks to be moved.</a:t>
            </a:r>
          </a:p>
          <a:p>
            <a:pPr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2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u="sng" dirty="0" smtClean="0"/>
              <a:t>	n			# of moves required______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	1				1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	2				3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	3				7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	4				15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	5				31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	...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i="1" dirty="0" smtClean="0"/>
              <a:t>	</a:t>
            </a:r>
            <a:r>
              <a:rPr lang="en-US" sz="2400" i="1" dirty="0" err="1" smtClean="0"/>
              <a:t>i</a:t>
            </a:r>
            <a:r>
              <a:rPr lang="en-US" sz="2400" dirty="0" smtClean="0"/>
              <a:t>				2</a:t>
            </a:r>
            <a:r>
              <a:rPr lang="en-US" sz="2400" i="1" baseline="30000" dirty="0" smtClean="0"/>
              <a:t>i</a:t>
            </a:r>
            <a:r>
              <a:rPr lang="en-US" sz="2400" dirty="0" smtClean="0"/>
              <a:t>-1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	64			2</a:t>
            </a:r>
            <a:r>
              <a:rPr lang="en-US" sz="2400" baseline="30000" dirty="0" smtClean="0"/>
              <a:t>64</a:t>
            </a:r>
            <a:r>
              <a:rPr lang="en-US" sz="2400" dirty="0" smtClean="0"/>
              <a:t>-1</a:t>
            </a:r>
          </a:p>
        </p:txBody>
      </p:sp>
      <p:sp>
        <p:nvSpPr>
          <p:cNvPr id="696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686800" cy="5181600"/>
          </a:xfrm>
          <a:noFill/>
        </p:spPr>
        <p:txBody>
          <a:bodyPr/>
          <a:lstStyle/>
          <a:p>
            <a:pPr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Given a “super-printer” that can generate and print 1,048,576 (2</a:t>
            </a:r>
            <a:r>
              <a:rPr lang="en-US" sz="2800" baseline="30000" dirty="0" smtClean="0"/>
              <a:t>20</a:t>
            </a:r>
            <a:r>
              <a:rPr lang="en-US" sz="2800" dirty="0" smtClean="0"/>
              <a:t>) instructions/second, how long would it take to print 2</a:t>
            </a:r>
            <a:r>
              <a:rPr lang="en-US" sz="2800" baseline="30000" dirty="0" smtClean="0"/>
              <a:t>64</a:t>
            </a:r>
            <a:r>
              <a:rPr lang="en-US" sz="2800" dirty="0" smtClean="0"/>
              <a:t>-1 instructions</a:t>
            </a:r>
            <a:r>
              <a:rPr lang="en-US" sz="3000" dirty="0" smtClean="0"/>
              <a:t>?</a:t>
            </a:r>
            <a:endParaRPr lang="en-US" sz="1200" dirty="0" smtClean="0"/>
          </a:p>
          <a:p>
            <a:pPr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000" dirty="0" smtClean="0"/>
          </a:p>
          <a:p>
            <a:pPr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   2</a:t>
            </a:r>
            <a:r>
              <a:rPr lang="en-US" sz="2800" baseline="30000" dirty="0" smtClean="0"/>
              <a:t>64</a:t>
            </a:r>
            <a:r>
              <a:rPr lang="en-US" sz="2800" dirty="0" smtClean="0"/>
              <a:t>/2</a:t>
            </a:r>
            <a:r>
              <a:rPr lang="en-US" sz="2800" baseline="30000" dirty="0" smtClean="0"/>
              <a:t>20</a:t>
            </a:r>
            <a:r>
              <a:rPr lang="en-US" sz="2800" dirty="0" smtClean="0"/>
              <a:t> 	= 2</a:t>
            </a:r>
            <a:r>
              <a:rPr lang="en-US" sz="2800" baseline="30000" dirty="0" smtClean="0"/>
              <a:t>44</a:t>
            </a:r>
            <a:r>
              <a:rPr lang="en-US" sz="2800" dirty="0" smtClean="0"/>
              <a:t> </a:t>
            </a:r>
            <a:r>
              <a:rPr lang="en-US" sz="2800" i="1" dirty="0" smtClean="0"/>
              <a:t>seconds</a:t>
            </a:r>
          </a:p>
          <a:p>
            <a:pPr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>
                <a:latin typeface="Symbol" pitchFamily="18" charset="2"/>
              </a:rPr>
              <a:t>		@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44</a:t>
            </a:r>
            <a:r>
              <a:rPr lang="en-US" sz="2800" dirty="0" smtClean="0"/>
              <a:t> / 2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= 2</a:t>
            </a:r>
            <a:r>
              <a:rPr lang="en-US" sz="2800" baseline="30000" dirty="0" smtClean="0"/>
              <a:t>38 </a:t>
            </a:r>
            <a:r>
              <a:rPr lang="en-US" sz="2800" i="1" dirty="0" smtClean="0"/>
              <a:t>minutes</a:t>
            </a:r>
          </a:p>
          <a:p>
            <a:pPr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>
                <a:latin typeface="Symbol" pitchFamily="18" charset="2"/>
              </a:rPr>
              <a:t>		@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38</a:t>
            </a:r>
            <a:r>
              <a:rPr lang="en-US" sz="2800" dirty="0" smtClean="0"/>
              <a:t> / 2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= 2</a:t>
            </a:r>
            <a:r>
              <a:rPr lang="en-US" sz="2800" baseline="30000" dirty="0" smtClean="0"/>
              <a:t>32</a:t>
            </a:r>
            <a:r>
              <a:rPr lang="en-US" sz="2800" dirty="0" smtClean="0"/>
              <a:t> </a:t>
            </a:r>
            <a:r>
              <a:rPr lang="en-US" sz="2800" i="1" dirty="0" smtClean="0"/>
              <a:t>hours</a:t>
            </a:r>
          </a:p>
          <a:p>
            <a:pPr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>
                <a:latin typeface="Symbol" pitchFamily="18" charset="2"/>
              </a:rPr>
              <a:t>		@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32</a:t>
            </a:r>
            <a:r>
              <a:rPr lang="en-US" sz="2800" dirty="0" smtClean="0"/>
              <a:t> / 2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= 2</a:t>
            </a:r>
            <a:r>
              <a:rPr lang="en-US" sz="2800" baseline="30000" dirty="0" smtClean="0"/>
              <a:t>27</a:t>
            </a:r>
            <a:r>
              <a:rPr lang="en-US" sz="2800" dirty="0" smtClean="0"/>
              <a:t> </a:t>
            </a:r>
            <a:r>
              <a:rPr lang="en-US" sz="2800" i="1" dirty="0" smtClean="0"/>
              <a:t>days</a:t>
            </a:r>
          </a:p>
          <a:p>
            <a:pPr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>
                <a:latin typeface="Symbol" pitchFamily="18" charset="2"/>
              </a:rPr>
              <a:t>		@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27</a:t>
            </a:r>
            <a:r>
              <a:rPr lang="en-US" sz="2800" dirty="0" smtClean="0"/>
              <a:t> / 2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= 2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 </a:t>
            </a:r>
            <a:r>
              <a:rPr lang="en-US" sz="2800" i="1" dirty="0" smtClean="0"/>
              <a:t>years</a:t>
            </a:r>
          </a:p>
          <a:p>
            <a:pPr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>
                <a:latin typeface="Symbol" pitchFamily="18" charset="2"/>
              </a:rPr>
              <a:t>		@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 / 2</a:t>
            </a:r>
            <a:r>
              <a:rPr lang="en-US" sz="2800" baseline="30000" dirty="0" smtClean="0"/>
              <a:t>7</a:t>
            </a:r>
            <a:r>
              <a:rPr lang="en-US" sz="2800" dirty="0" smtClean="0"/>
              <a:t> = 2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</a:t>
            </a:r>
            <a:r>
              <a:rPr lang="en-US" sz="2800" i="1" dirty="0" smtClean="0"/>
              <a:t>centuries</a:t>
            </a:r>
          </a:p>
          <a:p>
            <a:pPr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>
                <a:latin typeface="Symbol" pitchFamily="18" charset="2"/>
              </a:rPr>
              <a:t>		@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/ 2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= 2</a:t>
            </a:r>
            <a:r>
              <a:rPr lang="en-US" sz="2800" baseline="30000" dirty="0" smtClean="0"/>
              <a:t>7</a:t>
            </a:r>
            <a:r>
              <a:rPr lang="en-US" sz="2800" dirty="0" smtClean="0"/>
              <a:t> = </a:t>
            </a:r>
            <a:r>
              <a:rPr lang="en-US" sz="2800" i="1" dirty="0" smtClean="0"/>
              <a:t>128 millennia</a:t>
            </a:r>
          </a:p>
          <a:p>
            <a:pPr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3000" dirty="0" smtClean="0"/>
          </a:p>
        </p:txBody>
      </p:sp>
      <p:sp>
        <p:nvSpPr>
          <p:cNvPr id="706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  <a:r>
              <a:rPr lang="en-US" sz="3600" dirty="0" smtClean="0"/>
              <a:t>(cont.)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6FAC-7E10-4282-A454-C7E99424F9A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Graphical Examples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724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Sierpinski</a:t>
            </a:r>
            <a:r>
              <a:rPr lang="en-US" dirty="0" smtClean="0"/>
              <a:t> triangles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Tree fractals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Koch’s snowflake</a:t>
            </a:r>
          </a:p>
        </p:txBody>
      </p:sp>
      <p:pic>
        <p:nvPicPr>
          <p:cNvPr id="7" name="Picture 6" descr="sierpins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752600"/>
            <a:ext cx="1447800" cy="1447800"/>
          </a:xfrm>
          <a:prstGeom prst="rect">
            <a:avLst/>
          </a:prstGeom>
        </p:spPr>
      </p:pic>
      <p:pic>
        <p:nvPicPr>
          <p:cNvPr id="8" name="Picture 7" descr="tr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276600"/>
            <a:ext cx="1600200" cy="1600200"/>
          </a:xfrm>
          <a:prstGeom prst="rect">
            <a:avLst/>
          </a:prstGeom>
        </p:spPr>
      </p:pic>
      <p:pic>
        <p:nvPicPr>
          <p:cNvPr id="9" name="Picture 8" descr="ko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50292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A886-81AB-413A-8155-D50824952C6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458200" cy="35814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McCarthy received the Turing award in 1971 for his seminal contributions to AI (including the name of the field).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He developed Lisp, one of the oldest programming languages.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39963" y="609600"/>
            <a:ext cx="6294437" cy="1066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John McCarthy </a:t>
            </a:r>
            <a:br>
              <a:rPr lang="en-US" smtClean="0"/>
            </a:br>
            <a:r>
              <a:rPr lang="en-US" sz="3200" i="1" smtClean="0"/>
              <a:t>Artificial Intelligence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29600" y="441325"/>
            <a:ext cx="825500" cy="1006475"/>
            <a:chOff x="5184" y="96"/>
            <a:chExt cx="520" cy="634"/>
          </a:xfrm>
        </p:grpSpPr>
        <p:pic>
          <p:nvPicPr>
            <p:cNvPr id="7476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18" y="96"/>
              <a:ext cx="2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2" name="Text Box 7"/>
            <p:cNvSpPr txBox="1">
              <a:spLocks noChangeArrowheads="1"/>
            </p:cNvSpPr>
            <p:nvPr/>
          </p:nvSpPr>
          <p:spPr bwMode="auto">
            <a:xfrm>
              <a:off x="5184" y="480"/>
              <a:ext cx="5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/>
                <a:t>What’s the</a:t>
              </a:r>
            </a:p>
            <a:p>
              <a:pPr algn="ctr"/>
              <a:r>
                <a:rPr lang="en-US" sz="1000" b="1"/>
                <a:t>Big Idea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74758" name="Text Box 8"/>
          <p:cNvSpPr txBox="1">
            <a:spLocks noChangeArrowheads="1"/>
          </p:cNvSpPr>
          <p:nvPr/>
        </p:nvSpPr>
        <p:spPr bwMode="auto">
          <a:xfrm>
            <a:off x="7216775" y="6477000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from http://www-formal.stanford.edu/</a:t>
            </a:r>
          </a:p>
        </p:txBody>
      </p:sp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1311275" y="5105400"/>
            <a:ext cx="5318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urier New" pitchFamily="49" charset="0"/>
              </a:rPr>
              <a:t>(defun reverse (l acc)</a:t>
            </a:r>
          </a:p>
          <a:p>
            <a:r>
              <a:rPr lang="en-US" sz="1600" b="1">
                <a:latin typeface="Courier New" pitchFamily="49" charset="0"/>
              </a:rPr>
              <a:t>  “reverses the order of the element of L”</a:t>
            </a:r>
          </a:p>
          <a:p>
            <a:r>
              <a:rPr lang="en-US" sz="1600" b="1">
                <a:latin typeface="Courier New" pitchFamily="49" charset="0"/>
              </a:rPr>
              <a:t>  (if (null l)</a:t>
            </a:r>
          </a:p>
          <a:p>
            <a:r>
              <a:rPr lang="en-US" sz="1600" b="1">
                <a:latin typeface="Courier New" pitchFamily="49" charset="0"/>
              </a:rPr>
              <a:t>      acc</a:t>
            </a:r>
          </a:p>
          <a:p>
            <a:r>
              <a:rPr lang="en-US" sz="1600" b="1">
                <a:latin typeface="Courier New" pitchFamily="49" charset="0"/>
              </a:rPr>
              <a:t>    (reverse (cdr l) (cons (car l) acc))))</a:t>
            </a:r>
          </a:p>
        </p:txBody>
      </p:sp>
      <p:pic>
        <p:nvPicPr>
          <p:cNvPr id="7476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75" y="457200"/>
            <a:ext cx="1431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4240-44A4-4271-9C21-490E3FFAC01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smtClean="0">
                <a:latin typeface="Courier New" pitchFamily="49" charset="0"/>
              </a:rPr>
              <a:t>switch</a:t>
            </a:r>
            <a:r>
              <a:rPr lang="en-GB" b="1" smtClean="0">
                <a:latin typeface="Arial Unicode MS" pitchFamily="34" charset="-128"/>
              </a:rPr>
              <a:t>: </a:t>
            </a:r>
            <a:r>
              <a:rPr lang="en-GB" smtClean="0">
                <a:latin typeface="Arial Unicode MS" pitchFamily="34" charset="-128"/>
              </a:rPr>
              <a:t>Syntax and Behavior</a:t>
            </a: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454025" y="5486400"/>
            <a:ext cx="8688388" cy="989013"/>
          </a:xfrm>
          <a:prstGeom prst="roundRect">
            <a:avLst>
              <a:gd name="adj" fmla="val 15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923925" y="4924425"/>
            <a:ext cx="3068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>
              <a:buSzPct val="12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>
              <a:latin typeface="Times New Roman" pitchFamily="18" charset="0"/>
            </a:endParaRPr>
          </a:p>
        </p:txBody>
      </p:sp>
      <p:sp>
        <p:nvSpPr>
          <p:cNvPr id="19462" name="Line 20"/>
          <p:cNvSpPr>
            <a:spLocks noChangeShapeType="1"/>
          </p:cNvSpPr>
          <p:nvPr/>
        </p:nvSpPr>
        <p:spPr bwMode="auto">
          <a:xfrm>
            <a:off x="5792788" y="1524000"/>
            <a:ext cx="0" cy="304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Freeform 21"/>
          <p:cNvSpPr>
            <a:spLocks noChangeArrowheads="1"/>
          </p:cNvSpPr>
          <p:nvPr/>
        </p:nvSpPr>
        <p:spPr bwMode="auto">
          <a:xfrm>
            <a:off x="5029200" y="1828800"/>
            <a:ext cx="1522413" cy="762000"/>
          </a:xfrm>
          <a:custGeom>
            <a:avLst/>
            <a:gdLst>
              <a:gd name="T0" fmla="*/ 761027 w 4235"/>
              <a:gd name="T1" fmla="*/ 0 h 1695"/>
              <a:gd name="T2" fmla="*/ 1522054 w 4235"/>
              <a:gd name="T3" fmla="*/ 380775 h 1695"/>
              <a:gd name="T4" fmla="*/ 761027 w 4235"/>
              <a:gd name="T5" fmla="*/ 761550 h 1695"/>
              <a:gd name="T6" fmla="*/ 0 w 4235"/>
              <a:gd name="T7" fmla="*/ 380775 h 1695"/>
              <a:gd name="T8" fmla="*/ 761027 w 4235"/>
              <a:gd name="T9" fmla="*/ 0 h 16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5"/>
              <a:gd name="T16" fmla="*/ 0 h 1695"/>
              <a:gd name="T17" fmla="*/ 4235 w 4235"/>
              <a:gd name="T18" fmla="*/ 1695 h 16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5" h="1695">
                <a:moveTo>
                  <a:pt x="2117" y="0"/>
                </a:moveTo>
                <a:lnTo>
                  <a:pt x="4234" y="847"/>
                </a:lnTo>
                <a:lnTo>
                  <a:pt x="2117" y="1694"/>
                </a:lnTo>
                <a:lnTo>
                  <a:pt x="0" y="847"/>
                </a:lnTo>
                <a:lnTo>
                  <a:pt x="2117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22"/>
          <p:cNvSpPr txBox="1">
            <a:spLocks noChangeArrowheads="1"/>
          </p:cNvSpPr>
          <p:nvPr/>
        </p:nvSpPr>
        <p:spPr bwMode="auto">
          <a:xfrm>
            <a:off x="5164138" y="1995488"/>
            <a:ext cx="1254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>
            <a:spAutoFit/>
          </a:bodyPr>
          <a:lstStyle/>
          <a:p>
            <a:pPr algn="ctr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latin typeface="Tahoma" pitchFamily="34" charset="0"/>
              </a:rPr>
              <a:t>expression</a:t>
            </a:r>
          </a:p>
        </p:txBody>
      </p:sp>
      <p:sp>
        <p:nvSpPr>
          <p:cNvPr id="19465" name="AutoShape 23"/>
          <p:cNvSpPr>
            <a:spLocks noChangeArrowheads="1"/>
          </p:cNvSpPr>
          <p:nvPr/>
        </p:nvSpPr>
        <p:spPr bwMode="auto">
          <a:xfrm>
            <a:off x="7112000" y="2592388"/>
            <a:ext cx="1727200" cy="608012"/>
          </a:xfrm>
          <a:prstGeom prst="roundRect">
            <a:avLst>
              <a:gd name="adj" fmla="val 25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413"/>
              </a:spcBef>
            </a:pPr>
            <a:r>
              <a:rPr lang="en-GB" i="1"/>
              <a:t>StatementList</a:t>
            </a:r>
            <a:r>
              <a:rPr lang="en-GB" i="1" baseline="-25000"/>
              <a:t>1</a:t>
            </a:r>
            <a:endParaRPr lang="en-US" i="1" baseline="-25000"/>
          </a:p>
        </p:txBody>
      </p:sp>
      <p:sp>
        <p:nvSpPr>
          <p:cNvPr id="19466" name="Text Box 26"/>
          <p:cNvSpPr txBox="1">
            <a:spLocks noChangeArrowheads="1"/>
          </p:cNvSpPr>
          <p:nvPr/>
        </p:nvSpPr>
        <p:spPr bwMode="auto">
          <a:xfrm>
            <a:off x="6218238" y="2803525"/>
            <a:ext cx="868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>
                <a:latin typeface="Tahoma" pitchFamily="34" charset="0"/>
              </a:rPr>
              <a:t>value</a:t>
            </a:r>
            <a:r>
              <a:rPr lang="en-GB" sz="2000" i="1" baseline="-25000">
                <a:latin typeface="Tahoma" pitchFamily="34" charset="0"/>
              </a:rPr>
              <a:t>1</a:t>
            </a:r>
          </a:p>
        </p:txBody>
      </p:sp>
      <p:sp>
        <p:nvSpPr>
          <p:cNvPr id="19467" name="AutoShape 32"/>
          <p:cNvSpPr>
            <a:spLocks noChangeArrowheads="1"/>
          </p:cNvSpPr>
          <p:nvPr/>
        </p:nvSpPr>
        <p:spPr bwMode="auto">
          <a:xfrm>
            <a:off x="7113588" y="3430588"/>
            <a:ext cx="1727200" cy="608012"/>
          </a:xfrm>
          <a:prstGeom prst="roundRect">
            <a:avLst>
              <a:gd name="adj" fmla="val 25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413"/>
              </a:spcBef>
            </a:pPr>
            <a:r>
              <a:rPr lang="en-GB" i="1"/>
              <a:t>StatementList</a:t>
            </a:r>
            <a:r>
              <a:rPr lang="en-GB" i="1" baseline="-25000"/>
              <a:t>2</a:t>
            </a:r>
            <a:endParaRPr lang="en-US" i="1" baseline="-25000"/>
          </a:p>
        </p:txBody>
      </p:sp>
      <p:sp>
        <p:nvSpPr>
          <p:cNvPr id="19468" name="Text Box 33"/>
          <p:cNvSpPr txBox="1">
            <a:spLocks noChangeArrowheads="1"/>
          </p:cNvSpPr>
          <p:nvPr/>
        </p:nvSpPr>
        <p:spPr bwMode="auto">
          <a:xfrm>
            <a:off x="6218238" y="3581400"/>
            <a:ext cx="868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>
                <a:latin typeface="Tahoma" pitchFamily="34" charset="0"/>
              </a:rPr>
              <a:t>value</a:t>
            </a:r>
            <a:r>
              <a:rPr lang="en-GB" sz="2000" i="1" baseline="-25000">
                <a:latin typeface="Tahoma" pitchFamily="34" charset="0"/>
              </a:rPr>
              <a:t>2</a:t>
            </a:r>
          </a:p>
        </p:txBody>
      </p:sp>
      <p:sp>
        <p:nvSpPr>
          <p:cNvPr id="19469" name="AutoShape 35"/>
          <p:cNvSpPr>
            <a:spLocks noChangeArrowheads="1"/>
          </p:cNvSpPr>
          <p:nvPr/>
        </p:nvSpPr>
        <p:spPr bwMode="auto">
          <a:xfrm>
            <a:off x="7113588" y="4343400"/>
            <a:ext cx="1727200" cy="608013"/>
          </a:xfrm>
          <a:prstGeom prst="roundRect">
            <a:avLst>
              <a:gd name="adj" fmla="val 25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413"/>
              </a:spcBef>
            </a:pPr>
            <a:r>
              <a:rPr lang="en-GB" i="1"/>
              <a:t>StatementList</a:t>
            </a:r>
            <a:r>
              <a:rPr lang="en-GB" i="1" baseline="-25000"/>
              <a:t>n</a:t>
            </a:r>
            <a:endParaRPr lang="en-US" i="1" baseline="-25000"/>
          </a:p>
        </p:txBody>
      </p:sp>
      <p:cxnSp>
        <p:nvCxnSpPr>
          <p:cNvPr id="19470" name="AutoShape 38"/>
          <p:cNvCxnSpPr>
            <a:cxnSpLocks noChangeShapeType="1"/>
            <a:stCxn id="19465" idx="2"/>
            <a:endCxn id="19467" idx="0"/>
          </p:cNvCxnSpPr>
          <p:nvPr/>
        </p:nvCxnSpPr>
        <p:spPr bwMode="auto">
          <a:xfrm>
            <a:off x="7975600" y="3200400"/>
            <a:ext cx="1588" cy="230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1" name="AutoShape 39"/>
          <p:cNvCxnSpPr>
            <a:cxnSpLocks noChangeShapeType="1"/>
            <a:stCxn id="19467" idx="2"/>
            <a:endCxn id="19469" idx="0"/>
          </p:cNvCxnSpPr>
          <p:nvPr/>
        </p:nvCxnSpPr>
        <p:spPr bwMode="auto">
          <a:xfrm>
            <a:off x="7977188" y="40386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2" name="Rectangle 42"/>
          <p:cNvSpPr>
            <a:spLocks noChangeArrowheads="1"/>
          </p:cNvSpPr>
          <p:nvPr/>
        </p:nvSpPr>
        <p:spPr bwMode="auto">
          <a:xfrm>
            <a:off x="5410200" y="55626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3" name="AutoShape 43"/>
          <p:cNvCxnSpPr>
            <a:cxnSpLocks noChangeShapeType="1"/>
            <a:stCxn id="19469" idx="2"/>
            <a:endCxn id="19472" idx="0"/>
          </p:cNvCxnSpPr>
          <p:nvPr/>
        </p:nvCxnSpPr>
        <p:spPr bwMode="auto">
          <a:xfrm rot="5400000">
            <a:off x="6578600" y="4164013"/>
            <a:ext cx="611187" cy="2185988"/>
          </a:xfrm>
          <a:prstGeom prst="bentConnector3">
            <a:avLst>
              <a:gd name="adj1" fmla="val 288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9474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724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switch (</a:t>
            </a:r>
            <a:r>
              <a:rPr lang="en-US" sz="1800" b="1" i="1" u="sng" dirty="0" smtClean="0">
                <a:latin typeface="Courier New" pitchFamily="49" charset="0"/>
              </a:rPr>
              <a:t>expression</a:t>
            </a:r>
            <a:r>
              <a:rPr lang="en-US" sz="1800" b="1" dirty="0" smtClean="0">
                <a:latin typeface="Courier New" pitchFamily="49" charset="0"/>
              </a:rPr>
              <a:t>)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	case </a:t>
            </a:r>
            <a:r>
              <a:rPr lang="en-US" sz="1800" b="1" i="1" u="sng" dirty="0" smtClean="0">
                <a:latin typeface="Courier New" pitchFamily="49" charset="0"/>
              </a:rPr>
              <a:t>value</a:t>
            </a:r>
            <a:r>
              <a:rPr lang="en-US" sz="1800" i="1" baseline="-25000" dirty="0" smtClean="0">
                <a:latin typeface="Courier New" pitchFamily="49" charset="0"/>
              </a:rPr>
              <a:t>1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		</a:t>
            </a:r>
            <a:r>
              <a:rPr lang="en-US" sz="1800" b="1" i="1" u="sng" dirty="0" smtClean="0">
                <a:latin typeface="Courier New" pitchFamily="49" charset="0"/>
              </a:rPr>
              <a:t>statementList</a:t>
            </a:r>
            <a:r>
              <a:rPr lang="en-US" sz="1800" i="1" baseline="-25000" dirty="0" smtClean="0">
                <a:latin typeface="Courier New" pitchFamily="49" charset="0"/>
              </a:rPr>
              <a:t>1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	case </a:t>
            </a:r>
            <a:r>
              <a:rPr lang="en-US" sz="1800" b="1" i="1" u="sng" dirty="0" smtClean="0">
                <a:latin typeface="Courier New" pitchFamily="49" charset="0"/>
              </a:rPr>
              <a:t>value</a:t>
            </a:r>
            <a:r>
              <a:rPr lang="en-US" sz="1800" i="1" baseline="-25000" dirty="0" smtClean="0">
                <a:latin typeface="Courier New" pitchFamily="49" charset="0"/>
              </a:rPr>
              <a:t>2</a:t>
            </a:r>
            <a:r>
              <a:rPr lang="en-US" sz="1800" b="1" dirty="0" smtClean="0">
                <a:latin typeface="Courier New" pitchFamily="49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		</a:t>
            </a:r>
            <a:r>
              <a:rPr lang="en-US" sz="1800" b="1" i="1" u="sng" dirty="0" smtClean="0">
                <a:latin typeface="Courier New" pitchFamily="49" charset="0"/>
              </a:rPr>
              <a:t>statementList</a:t>
            </a:r>
            <a:r>
              <a:rPr lang="en-US" sz="1800" i="1" baseline="-25000" dirty="0" smtClean="0">
                <a:latin typeface="Courier New" pitchFamily="49" charset="0"/>
              </a:rPr>
              <a:t>2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	…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800" b="1" i="1" dirty="0" smtClean="0">
                <a:latin typeface="Courier New" pitchFamily="49" charset="0"/>
              </a:rPr>
              <a:t>	default: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800" b="1" i="1" dirty="0" smtClean="0">
                <a:latin typeface="Courier New" pitchFamily="49" charset="0"/>
              </a:rPr>
              <a:t>		</a:t>
            </a:r>
            <a:r>
              <a:rPr lang="en-US" sz="1800" b="1" i="1" u="sng" dirty="0" err="1" smtClean="0">
                <a:latin typeface="Courier New" pitchFamily="49" charset="0"/>
              </a:rPr>
              <a:t>statementList</a:t>
            </a:r>
            <a:r>
              <a:rPr lang="en-US" sz="1800" i="1" baseline="-25000" dirty="0" err="1" smtClean="0">
                <a:latin typeface="Courier New" pitchFamily="49" charset="0"/>
              </a:rPr>
              <a:t>n</a:t>
            </a:r>
            <a:endParaRPr lang="en-US" sz="1800" i="1" baseline="-25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8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1800" dirty="0" smtClean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1800" dirty="0" smtClean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800" dirty="0" smtClean="0">
                <a:latin typeface="Arial Unicode MS" pitchFamily="34" charset="-128"/>
              </a:rPr>
              <a:t>Requirements: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i="1" dirty="0" smtClean="0">
                <a:latin typeface="Arial Unicode MS" pitchFamily="34" charset="-128"/>
              </a:rPr>
              <a:t>expression</a:t>
            </a:r>
            <a:r>
              <a:rPr lang="en-US" sz="1800" dirty="0" smtClean="0">
                <a:latin typeface="Arial Unicode MS" pitchFamily="34" charset="-128"/>
              </a:rPr>
              <a:t> must be integer compatible;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i="1" dirty="0" smtClean="0">
                <a:latin typeface="Arial Unicode MS" pitchFamily="34" charset="-128"/>
              </a:rPr>
              <a:t>values</a:t>
            </a:r>
            <a:r>
              <a:rPr lang="en-US" sz="1800" dirty="0" smtClean="0">
                <a:latin typeface="Arial Unicode MS" pitchFamily="34" charset="-128"/>
              </a:rPr>
              <a:t> must be constants or literals;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Arial Unicode MS" pitchFamily="34" charset="-128"/>
              </a:rPr>
              <a:t>Cases check for equality.</a:t>
            </a:r>
          </a:p>
        </p:txBody>
      </p:sp>
      <p:cxnSp>
        <p:nvCxnSpPr>
          <p:cNvPr id="19475" name="AutoShape 48"/>
          <p:cNvCxnSpPr>
            <a:cxnSpLocks noChangeShapeType="1"/>
            <a:stCxn id="19463" idx="2"/>
            <a:endCxn id="19465" idx="1"/>
          </p:cNvCxnSpPr>
          <p:nvPr/>
        </p:nvCxnSpPr>
        <p:spPr bwMode="auto">
          <a:xfrm rot="16200000" flipH="1">
            <a:off x="6297613" y="2082800"/>
            <a:ext cx="306388" cy="13223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6" name="AutoShape 49"/>
          <p:cNvCxnSpPr>
            <a:cxnSpLocks noChangeShapeType="1"/>
            <a:stCxn id="19463" idx="2"/>
            <a:endCxn id="19467" idx="1"/>
          </p:cNvCxnSpPr>
          <p:nvPr/>
        </p:nvCxnSpPr>
        <p:spPr bwMode="auto">
          <a:xfrm rot="16200000" flipH="1">
            <a:off x="5879307" y="2501106"/>
            <a:ext cx="1144588" cy="13239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7" name="AutoShape 50"/>
          <p:cNvCxnSpPr>
            <a:cxnSpLocks noChangeShapeType="1"/>
            <a:stCxn id="19463" idx="2"/>
            <a:endCxn id="19469" idx="1"/>
          </p:cNvCxnSpPr>
          <p:nvPr/>
        </p:nvCxnSpPr>
        <p:spPr bwMode="auto">
          <a:xfrm rot="16200000" flipH="1">
            <a:off x="5422901" y="2957512"/>
            <a:ext cx="2057400" cy="13239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8" name="Text Box 51"/>
          <p:cNvSpPr txBox="1">
            <a:spLocks noChangeArrowheads="1"/>
          </p:cNvSpPr>
          <p:nvPr/>
        </p:nvSpPr>
        <p:spPr bwMode="auto">
          <a:xfrm>
            <a:off x="5437188" y="4327525"/>
            <a:ext cx="126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60" tIns="46080" rIns="92160" bIns="46080" anchor="ctr" anchorCtr="1">
            <a:spAutoFit/>
          </a:bodyPr>
          <a:lstStyle/>
          <a:p>
            <a:pPr>
              <a:spcBef>
                <a:spcPts val="463"/>
              </a:spcBef>
              <a:buSzPct val="99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>
                <a:latin typeface="Tahoma" pitchFamily="34" charset="0"/>
              </a:rPr>
              <a:t>otherwise</a:t>
            </a:r>
            <a:endParaRPr lang="en-GB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4240-44A4-4271-9C21-490E3FFAC01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latin typeface="Courier New" pitchFamily="49" charset="0"/>
              </a:rPr>
              <a:t>switch</a:t>
            </a:r>
            <a:r>
              <a:rPr lang="en-GB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GB" b="1" dirty="0" smtClean="0">
                <a:latin typeface="Courier New" pitchFamily="49" charset="0"/>
              </a:rPr>
              <a:t>if</a:t>
            </a:r>
            <a:r>
              <a:rPr lang="en-GB" b="1" dirty="0" smtClean="0">
                <a:latin typeface="Arial Unicode MS" pitchFamily="34" charset="-128"/>
              </a:rPr>
              <a:t>: </a:t>
            </a:r>
            <a:r>
              <a:rPr lang="en-GB" dirty="0" smtClean="0">
                <a:latin typeface="Arial Unicode MS" pitchFamily="34" charset="-128"/>
              </a:rPr>
              <a:t>Examples</a:t>
            </a: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454025" y="5486400"/>
            <a:ext cx="8688388" cy="989013"/>
          </a:xfrm>
          <a:prstGeom prst="roundRect">
            <a:avLst>
              <a:gd name="adj" fmla="val 15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4724400" y="1371600"/>
            <a:ext cx="4267200" cy="4724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switch (</a:t>
            </a:r>
            <a:r>
              <a:rPr lang="en-US" sz="1400" b="1" dirty="0" err="1" smtClean="0">
                <a:latin typeface="Courier New" pitchFamily="49" charset="0"/>
              </a:rPr>
              <a:t>dayCode</a:t>
            </a:r>
            <a:r>
              <a:rPr lang="en-US" sz="1400" b="1" dirty="0" smtClean="0">
                <a:latin typeface="Courier New" pitchFamily="49" charset="0"/>
              </a:rPr>
              <a:t>)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1: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("Sunday");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2: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("Monday");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3: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("Tuesday");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4: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("Wednesday");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5: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("Thursday");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6: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("Friday");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7: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("Saturday");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default: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("invalid code");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}</a:t>
            </a:r>
            <a:endParaRPr lang="en-US" sz="1400" dirty="0" smtClean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1400" dirty="0" smtClean="0">
              <a:latin typeface="Arial Unicode MS" pitchFamily="34" charset="-128"/>
            </a:endParaRPr>
          </a:p>
        </p:txBody>
      </p:sp>
      <p:sp>
        <p:nvSpPr>
          <p:cNvPr id="7" name="Rectangle 46"/>
          <p:cNvSpPr txBox="1">
            <a:spLocks noChangeArrowheads="1"/>
          </p:cNvSpPr>
          <p:nvPr/>
        </p:nvSpPr>
        <p:spPr bwMode="auto">
          <a:xfrm>
            <a:off x="228600" y="1371600"/>
            <a:ext cx="457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400" b="1" kern="0" dirty="0" smtClean="0">
              <a:latin typeface="Courier New" pitchFamily="49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if (</a:t>
            </a:r>
            <a:r>
              <a:rPr lang="en-US" sz="1400" b="1" kern="0" dirty="0" err="1" smtClean="0">
                <a:latin typeface="Courier New" pitchFamily="49" charset="0"/>
              </a:rPr>
              <a:t>dayCode</a:t>
            </a:r>
            <a:r>
              <a:rPr lang="en-US" sz="1400" b="1" kern="0" dirty="0" smtClean="0">
                <a:latin typeface="Courier New" pitchFamily="49" charset="0"/>
              </a:rPr>
              <a:t> == 1) {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  </a:t>
            </a:r>
            <a:r>
              <a:rPr lang="en-US" sz="1400" b="1" kern="0" dirty="0" err="1" smtClean="0">
                <a:latin typeface="Courier New" pitchFamily="49" charset="0"/>
              </a:rPr>
              <a:t>System.out.println</a:t>
            </a:r>
            <a:r>
              <a:rPr lang="en-US" sz="1400" b="1" kern="0" dirty="0" smtClean="0">
                <a:latin typeface="Courier New" pitchFamily="49" charset="0"/>
              </a:rPr>
              <a:t>("Sunday");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400" b="1" kern="0" dirty="0" smtClean="0">
              <a:latin typeface="Courier New" pitchFamily="49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} else if (</a:t>
            </a:r>
            <a:r>
              <a:rPr lang="en-US" sz="1400" b="1" kern="0" dirty="0" err="1" smtClean="0">
                <a:latin typeface="Courier New" pitchFamily="49" charset="0"/>
              </a:rPr>
              <a:t>dayCode</a:t>
            </a:r>
            <a:r>
              <a:rPr lang="en-US" sz="1400" b="1" kern="0" dirty="0" smtClean="0">
                <a:latin typeface="Courier New" pitchFamily="49" charset="0"/>
              </a:rPr>
              <a:t> == 2) {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  </a:t>
            </a:r>
            <a:r>
              <a:rPr lang="en-US" sz="1400" b="1" kern="0" dirty="0" err="1" smtClean="0">
                <a:latin typeface="Courier New" pitchFamily="49" charset="0"/>
              </a:rPr>
              <a:t>System.out.println</a:t>
            </a:r>
            <a:r>
              <a:rPr lang="en-US" sz="1400" b="1" kern="0" dirty="0" smtClean="0">
                <a:latin typeface="Courier New" pitchFamily="49" charset="0"/>
              </a:rPr>
              <a:t>("Monday");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400" b="1" kern="0" dirty="0" smtClean="0">
              <a:latin typeface="Courier New" pitchFamily="49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} else if (</a:t>
            </a:r>
            <a:r>
              <a:rPr lang="en-US" sz="1400" b="1" kern="0" dirty="0" err="1" smtClean="0">
                <a:latin typeface="Courier New" pitchFamily="49" charset="0"/>
              </a:rPr>
              <a:t>dayCode</a:t>
            </a:r>
            <a:r>
              <a:rPr lang="en-US" sz="1400" b="1" kern="0" dirty="0" smtClean="0">
                <a:latin typeface="Courier New" pitchFamily="49" charset="0"/>
              </a:rPr>
              <a:t> == 3) {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  </a:t>
            </a:r>
            <a:r>
              <a:rPr lang="en-US" sz="1400" b="1" kern="0" dirty="0" err="1" smtClean="0">
                <a:latin typeface="Courier New" pitchFamily="49" charset="0"/>
              </a:rPr>
              <a:t>System.out.println</a:t>
            </a:r>
            <a:r>
              <a:rPr lang="en-US" sz="1400" b="1" kern="0" dirty="0" smtClean="0">
                <a:latin typeface="Courier New" pitchFamily="49" charset="0"/>
              </a:rPr>
              <a:t>("Tuesday");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400" b="1" kern="0" dirty="0" smtClean="0">
              <a:latin typeface="Courier New" pitchFamily="49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} else if (</a:t>
            </a:r>
            <a:r>
              <a:rPr lang="en-US" sz="1400" b="1" kern="0" dirty="0" err="1" smtClean="0">
                <a:latin typeface="Courier New" pitchFamily="49" charset="0"/>
              </a:rPr>
              <a:t>dayCode</a:t>
            </a:r>
            <a:r>
              <a:rPr lang="en-US" sz="1400" b="1" kern="0" dirty="0" smtClean="0">
                <a:latin typeface="Courier New" pitchFamily="49" charset="0"/>
              </a:rPr>
              <a:t> == 4) {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  </a:t>
            </a:r>
            <a:r>
              <a:rPr lang="en-US" sz="1400" b="1" kern="0" dirty="0" err="1" smtClean="0">
                <a:latin typeface="Courier New" pitchFamily="49" charset="0"/>
              </a:rPr>
              <a:t>System.out.println</a:t>
            </a:r>
            <a:r>
              <a:rPr lang="en-US" sz="1400" b="1" kern="0" dirty="0" smtClean="0">
                <a:latin typeface="Courier New" pitchFamily="49" charset="0"/>
              </a:rPr>
              <a:t>("Wednesday");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400" b="1" kern="0" dirty="0" smtClean="0">
              <a:latin typeface="Courier New" pitchFamily="49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} else if (</a:t>
            </a:r>
            <a:r>
              <a:rPr lang="en-US" sz="1400" b="1" kern="0" dirty="0" err="1" smtClean="0">
                <a:latin typeface="Courier New" pitchFamily="49" charset="0"/>
              </a:rPr>
              <a:t>dayCode</a:t>
            </a:r>
            <a:r>
              <a:rPr lang="en-US" sz="1400" b="1" kern="0" dirty="0" smtClean="0">
                <a:latin typeface="Courier New" pitchFamily="49" charset="0"/>
              </a:rPr>
              <a:t> == 5) {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  </a:t>
            </a:r>
            <a:r>
              <a:rPr lang="en-US" sz="1400" b="1" kern="0" dirty="0" err="1" smtClean="0">
                <a:latin typeface="Courier New" pitchFamily="49" charset="0"/>
              </a:rPr>
              <a:t>System.out.println</a:t>
            </a:r>
            <a:r>
              <a:rPr lang="en-US" sz="1400" b="1" kern="0" dirty="0" smtClean="0">
                <a:latin typeface="Courier New" pitchFamily="49" charset="0"/>
              </a:rPr>
              <a:t>("Thursday");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400" b="1" kern="0" dirty="0" smtClean="0">
              <a:latin typeface="Courier New" pitchFamily="49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} else if (</a:t>
            </a:r>
            <a:r>
              <a:rPr lang="en-US" sz="1400" b="1" kern="0" dirty="0" err="1" smtClean="0">
                <a:latin typeface="Courier New" pitchFamily="49" charset="0"/>
              </a:rPr>
              <a:t>dayCode</a:t>
            </a:r>
            <a:r>
              <a:rPr lang="en-US" sz="1400" b="1" kern="0" dirty="0" smtClean="0">
                <a:latin typeface="Courier New" pitchFamily="49" charset="0"/>
              </a:rPr>
              <a:t> == 6) {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  </a:t>
            </a:r>
            <a:r>
              <a:rPr lang="en-US" sz="1400" b="1" kern="0" dirty="0" err="1" smtClean="0">
                <a:latin typeface="Courier New" pitchFamily="49" charset="0"/>
              </a:rPr>
              <a:t>System.out.println</a:t>
            </a:r>
            <a:r>
              <a:rPr lang="en-US" sz="1400" b="1" kern="0" dirty="0" smtClean="0">
                <a:latin typeface="Courier New" pitchFamily="49" charset="0"/>
              </a:rPr>
              <a:t>("Friday");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400" b="1" kern="0" dirty="0" smtClean="0">
              <a:latin typeface="Courier New" pitchFamily="49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} else if (</a:t>
            </a:r>
            <a:r>
              <a:rPr lang="en-US" sz="1400" b="1" kern="0" dirty="0" err="1" smtClean="0">
                <a:latin typeface="Courier New" pitchFamily="49" charset="0"/>
              </a:rPr>
              <a:t>dayCode</a:t>
            </a:r>
            <a:r>
              <a:rPr lang="en-US" sz="1400" b="1" kern="0" dirty="0" smtClean="0">
                <a:latin typeface="Courier New" pitchFamily="49" charset="0"/>
              </a:rPr>
              <a:t> == 7) {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  </a:t>
            </a:r>
            <a:r>
              <a:rPr lang="en-US" sz="1400" b="1" kern="0" dirty="0" err="1" smtClean="0">
                <a:latin typeface="Courier New" pitchFamily="49" charset="0"/>
              </a:rPr>
              <a:t>System.out.println</a:t>
            </a:r>
            <a:r>
              <a:rPr lang="en-US" sz="1400" b="1" kern="0" dirty="0" smtClean="0">
                <a:latin typeface="Courier New" pitchFamily="49" charset="0"/>
              </a:rPr>
              <a:t>("Saturday");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400" b="1" kern="0" dirty="0" smtClean="0">
              <a:latin typeface="Courier New" pitchFamily="49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} else {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  </a:t>
            </a:r>
            <a:r>
              <a:rPr lang="en-US" sz="1400" b="1" kern="0" dirty="0" err="1" smtClean="0">
                <a:latin typeface="Courier New" pitchFamily="49" charset="0"/>
              </a:rPr>
              <a:t>System.out.println</a:t>
            </a:r>
            <a:r>
              <a:rPr lang="en-US" sz="1400" b="1" kern="0" dirty="0" smtClean="0">
                <a:latin typeface="Courier New" pitchFamily="49" charset="0"/>
              </a:rPr>
              <a:t>("invalid code);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BD079-DF63-454E-A286-9B751A0EC25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latin typeface="Courier New" pitchFamily="49" charset="0"/>
              </a:rPr>
              <a:t>switch</a:t>
            </a:r>
            <a:r>
              <a:rPr lang="en-GB" b="1" smtClean="0">
                <a:latin typeface="Arial Unicode MS" pitchFamily="34" charset="-128"/>
              </a:rPr>
              <a:t>: </a:t>
            </a:r>
            <a:r>
              <a:rPr lang="en-GB" smtClean="0">
                <a:latin typeface="Arial Unicode MS" pitchFamily="34" charset="-128"/>
              </a:rPr>
              <a:t>Fall-Through Behavior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switch</a:t>
            </a:r>
            <a:r>
              <a:rPr lang="en-US" dirty="0" smtClean="0"/>
              <a:t> statement implemented </a:t>
            </a:r>
            <a:r>
              <a:rPr lang="en-US" i="1" dirty="0" smtClean="0"/>
              <a:t>fall-through</a:t>
            </a:r>
            <a:r>
              <a:rPr lang="en-US" dirty="0" smtClean="0"/>
              <a:t> behavior.</a:t>
            </a:r>
          </a:p>
          <a:p>
            <a:pPr eaLnBrk="1" hangingPunct="1"/>
            <a:r>
              <a:rPr lang="en-US" dirty="0" smtClean="0"/>
              <a:t>More than one case can be associated with one statement list.</a:t>
            </a:r>
          </a:p>
          <a:p>
            <a:pPr eaLnBrk="1" hangingPunct="1"/>
            <a:r>
              <a:rPr lang="en-US" dirty="0" smtClean="0"/>
              <a:t>If only one list is to be executed, then that list must explicitly exit the switch using:</a:t>
            </a:r>
          </a:p>
          <a:p>
            <a:pPr lvl="1" eaLnBrk="1" hangingPunct="1"/>
            <a:r>
              <a:rPr lang="en-US" sz="2400" b="1" dirty="0" smtClean="0">
                <a:latin typeface="Courier New" pitchFamily="49" charset="0"/>
              </a:rPr>
              <a:t>break</a:t>
            </a:r>
          </a:p>
          <a:p>
            <a:pPr lvl="1" eaLnBrk="1" hangingPunct="1"/>
            <a:r>
              <a:rPr lang="en-US" sz="2400" b="1" dirty="0" smtClean="0">
                <a:latin typeface="Courier New" pitchFamily="49" charset="0"/>
              </a:rPr>
              <a:t>return</a:t>
            </a:r>
          </a:p>
          <a:p>
            <a:pPr lvl="1" eaLnBrk="1" hangingPunct="1"/>
            <a:r>
              <a:rPr lang="en-US" sz="2400" b="1" dirty="0" smtClean="0">
                <a:latin typeface="Courier New" pitchFamily="49" charset="0"/>
              </a:rPr>
              <a:t>throw</a:t>
            </a:r>
          </a:p>
          <a:p>
            <a:pPr lvl="1" eaLnBrk="1" hangingPunct="1"/>
            <a:r>
              <a:rPr lang="en-US" sz="2400" b="1" dirty="0" smtClean="0">
                <a:latin typeface="Courier New" pitchFamily="49" charset="0"/>
              </a:rPr>
              <a:t>exit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4240-44A4-4271-9C21-490E3FFAC01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latin typeface="Courier New" pitchFamily="49" charset="0"/>
              </a:rPr>
              <a:t>switch</a:t>
            </a:r>
            <a:r>
              <a:rPr lang="en-GB" b="1" dirty="0" smtClean="0">
                <a:latin typeface="Arial Unicode MS" pitchFamily="34" charset="-128"/>
              </a:rPr>
              <a:t>: </a:t>
            </a:r>
            <a:r>
              <a:rPr lang="en-GB" dirty="0" smtClean="0">
                <a:latin typeface="Arial Unicode MS" pitchFamily="34" charset="-128"/>
              </a:rPr>
              <a:t>Examples</a:t>
            </a: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454025" y="5486400"/>
            <a:ext cx="8688388" cy="989013"/>
          </a:xfrm>
          <a:prstGeom prst="roundRect">
            <a:avLst>
              <a:gd name="adj" fmla="val 15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5105400" cy="4724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switch (</a:t>
            </a:r>
            <a:r>
              <a:rPr lang="en-US" sz="1400" b="1" dirty="0" err="1" smtClean="0">
                <a:latin typeface="Courier New" pitchFamily="49" charset="0"/>
              </a:rPr>
              <a:t>dayCode</a:t>
            </a:r>
            <a:r>
              <a:rPr lang="en-US" sz="1400" b="1" dirty="0" smtClean="0">
                <a:latin typeface="Courier New" pitchFamily="49" charset="0"/>
              </a:rPr>
              <a:t>) {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1: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("Sunday");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2: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("Monday");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3: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("Tuesday");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4: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("Wednesday");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5: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("Thursday");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6: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("Friday");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case 7: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("Saturday");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break;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default: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("invalid code");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400" b="1" dirty="0" smtClean="0">
                <a:latin typeface="Courier New" pitchFamily="49" charset="0"/>
              </a:rPr>
              <a:t>}</a:t>
            </a:r>
            <a:endParaRPr lang="en-US" sz="1400" dirty="0" smtClean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1400" dirty="0" smtClean="0">
              <a:latin typeface="Arial Unicode MS" pitchFamily="34" charset="-128"/>
            </a:endParaRPr>
          </a:p>
        </p:txBody>
      </p:sp>
      <p:sp>
        <p:nvSpPr>
          <p:cNvPr id="23" name="Rectangle 46"/>
          <p:cNvSpPr txBox="1">
            <a:spLocks noChangeArrowheads="1"/>
          </p:cNvSpPr>
          <p:nvPr/>
        </p:nvSpPr>
        <p:spPr bwMode="auto">
          <a:xfrm>
            <a:off x="4572000" y="13716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switch 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dayCode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case 1: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case 7: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System.out.println</a:t>
            </a:r>
            <a:r>
              <a:rPr lang="en-US" sz="1400" b="1" kern="0" dirty="0" smtClean="0">
                <a:latin typeface="Courier New" pitchFamily="49" charset="0"/>
              </a:rPr>
              <a:t>("weekend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");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break;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case 2: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case 3: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case 4: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case 5: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case 6: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System.out.println</a:t>
            </a:r>
            <a:r>
              <a:rPr lang="en-US" sz="1400" b="1" kern="0" dirty="0" smtClean="0">
                <a:latin typeface="Courier New" pitchFamily="49" charset="0"/>
              </a:rPr>
              <a:t>("weekday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");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  break;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b="1" kern="0" dirty="0" smtClean="0">
                <a:latin typeface="Courier New" pitchFamily="49" charset="0"/>
              </a:rPr>
              <a:t>d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efault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System.out.println</a:t>
            </a:r>
            <a:r>
              <a:rPr lang="en-US" sz="1400" b="1" dirty="0" smtClean="0">
                <a:latin typeface="Courier New" pitchFamily="49" charset="0"/>
              </a:rPr>
              <a:t>("invalid code");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6133-2983-4942-8F53-15ABFAA154A5}" type="slidenum">
              <a:rPr lang="en-US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723752" y="-495152"/>
            <a:ext cx="6858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package c09quality.application_temperature;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public class Temperature2 {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200" i="1" dirty="0" smtClean="0">
                <a:latin typeface="Courier New" pitchFamily="49" charset="0"/>
                <a:cs typeface="Courier New" pitchFamily="49" charset="0"/>
              </a:rPr>
              <a:t>absolute value constants copied here...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public static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ScaleName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FAHRENHEIT, CELSIUS, KELVIN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private double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myDegrees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ScaleName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public Temperature2()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myDegrees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0.0;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ScaleName.CELSIUS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public Temperature2(double degrees,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ScaleName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scale) throws Exception{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isValid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(degrees, scale))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myDegrees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degrees;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} else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throw new Exception("Invalid temperature: " +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degrees + " " + scale);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private static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isValid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(double degrees,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ScaleName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scale)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switch (scale)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case CELSIUS: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return degrees &gt;= ABSOLUTE_ZERO_CELSIUS;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case FAHRENHEIT: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return degrees &gt;= ABSOLUTE_ZERO_FAHRENHEIT;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case KELVIN: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return degrees &gt;= ABSOLUTE_ZERO_KELVIN;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default: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return false;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8668126" y="478277"/>
            <a:ext cx="436418" cy="1104559"/>
            <a:chOff x="8534400" y="928256"/>
            <a:chExt cx="436418" cy="1104559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8260333" y="1378629"/>
              <a:ext cx="10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Continued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 bwMode="auto">
            <a:xfrm rot="10800000">
              <a:off x="8534400" y="928256"/>
              <a:ext cx="436418" cy="103909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  <a:alpha val="1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6133-2983-4942-8F53-15ABFAA154A5}" type="slidenum">
              <a:rPr lang="en-US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-682838" y="666705"/>
            <a:ext cx="685800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setScale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ScaleName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scale)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switch (scale)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case CELSIUS: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convertToCelsius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case FAHRENHEIT: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convertToFahrenheit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case KELVIN: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convertToKelvin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private void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convertToCelsius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switch (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myScale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case FAHRENHEIT: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myDegrees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= 5.0 / 9.0 * (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myDegrees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- 32.0);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case KELVIN: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myDegrees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myDegrees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- 273.15;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myScale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ScaleName.CELSIUS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  </a:t>
            </a:r>
            <a:endParaRPr lang="en-US" sz="5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200" i="1" dirty="0" smtClean="0">
                <a:latin typeface="Courier New" pitchFamily="49" charset="0"/>
                <a:cs typeface="Courier New" pitchFamily="49" charset="0"/>
              </a:rPr>
              <a:t>two conversion methods copied here...</a:t>
            </a:r>
          </a:p>
          <a:p>
            <a:endParaRPr lang="en-US" sz="5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D5D0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7E4AA"/>
      </a:accent5>
      <a:accent6>
        <a:srgbClr val="5C8A00"/>
      </a:accent6>
      <a:hlink>
        <a:srgbClr val="333300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C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99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C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C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754E27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C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754E27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5425</TotalTime>
  <Words>4207</Words>
  <Application>Microsoft Macintosh PowerPoint</Application>
  <PresentationFormat>On-screen Show (4:3)</PresentationFormat>
  <Paragraphs>660</Paragraphs>
  <Slides>39</Slides>
  <Notes>39</Notes>
  <HiddenSlides>4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  <vt:variant>
        <vt:lpstr>Custom Shows</vt:lpstr>
      </vt:variant>
      <vt:variant>
        <vt:i4>9</vt:i4>
      </vt:variant>
    </vt:vector>
  </HeadingPairs>
  <TitlesOfParts>
    <vt:vector size="49" baseType="lpstr">
      <vt:lpstr>blank</vt:lpstr>
      <vt:lpstr>Slide 1</vt:lpstr>
      <vt:lpstr>Additional Control Structures</vt:lpstr>
      <vt:lpstr>The switch Statement</vt:lpstr>
      <vt:lpstr>switch: Syntax and Behavior</vt:lpstr>
      <vt:lpstr>switch &amp; if: Examples</vt:lpstr>
      <vt:lpstr>switch: Fall-Through Behavior</vt:lpstr>
      <vt:lpstr>switch: Examples</vt:lpstr>
      <vt:lpstr>Slide 8</vt:lpstr>
      <vt:lpstr>Slide 9</vt:lpstr>
      <vt:lpstr>Slide 10</vt:lpstr>
      <vt:lpstr>Non-Counting Loops</vt:lpstr>
      <vt:lpstr>The while Loop</vt:lpstr>
      <vt:lpstr>while: Example</vt:lpstr>
      <vt:lpstr>The do-while Loop</vt:lpstr>
      <vt:lpstr>do-while: Example</vt:lpstr>
      <vt:lpstr>The Forever Loop</vt:lpstr>
      <vt:lpstr>Forever Example</vt:lpstr>
      <vt:lpstr>while: Example</vt:lpstr>
      <vt:lpstr>Slide 19</vt:lpstr>
      <vt:lpstr>Recursion</vt:lpstr>
      <vt:lpstr>Introduction</vt:lpstr>
      <vt:lpstr>Slide 22</vt:lpstr>
      <vt:lpstr>Example: Factorial</vt:lpstr>
      <vt:lpstr>Preliminary Analysis</vt:lpstr>
      <vt:lpstr>An Alternate Analysis</vt:lpstr>
      <vt:lpstr>The Mechanics of Recursion</vt:lpstr>
      <vt:lpstr>Slide 27</vt:lpstr>
      <vt:lpstr>Slide 28</vt:lpstr>
      <vt:lpstr>Implementation</vt:lpstr>
      <vt:lpstr>Slide 30</vt:lpstr>
      <vt:lpstr>Slide 31</vt:lpstr>
      <vt:lpstr>Slide 32</vt:lpstr>
      <vt:lpstr>Slide 33</vt:lpstr>
      <vt:lpstr>Slide 34</vt:lpstr>
      <vt:lpstr>Implementation</vt:lpstr>
      <vt:lpstr>Algorithm Analysis</vt:lpstr>
      <vt:lpstr>Analysis (cont.)</vt:lpstr>
      <vt:lpstr>Graphical Examples</vt:lpstr>
      <vt:lpstr>John McCarthy  Artificial Intelligence</vt:lpstr>
      <vt:lpstr>switch</vt:lpstr>
      <vt:lpstr>nonCountingLoops</vt:lpstr>
      <vt:lpstr>recursion</vt:lpstr>
      <vt:lpstr>recursionIntroduction</vt:lpstr>
      <vt:lpstr>factorial</vt:lpstr>
      <vt:lpstr>exponentiation</vt:lpstr>
      <vt:lpstr>towersOfHanoi</vt:lpstr>
      <vt:lpstr>graphicalRecursion</vt:lpstr>
      <vt:lpstr>lisp</vt:lpstr>
    </vt:vector>
  </TitlesOfParts>
  <Company>Calvin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108 - Intro to Computing - Calvin College</dc:title>
  <dc:creator>Keith Vander Linden</dc:creator>
  <cp:lastModifiedBy>Serita Nelesen</cp:lastModifiedBy>
  <cp:revision>900</cp:revision>
  <cp:lastPrinted>1998-09-04T12:28:27Z</cp:lastPrinted>
  <dcterms:created xsi:type="dcterms:W3CDTF">2011-01-05T16:42:01Z</dcterms:created>
  <dcterms:modified xsi:type="dcterms:W3CDTF">2011-01-05T16:54:14Z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kvlinden@calvin.edu</vt:lpwstr>
  </property>
  <property fmtid="{D5CDD505-2E9C-101B-9397-08002B2CF9AE}" pid="8" name="HomePage">
    <vt:lpwstr>http://www.calvin.edu/~kvlinden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D:\Courses\330</vt:lpwstr>
  </property>
</Properties>
</file>