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3" r:id="rId1"/>
  </p:sldMasterIdLst>
  <p:notesMasterIdLst>
    <p:notesMasterId r:id="rId41"/>
  </p:notesMasterIdLst>
  <p:handoutMasterIdLst>
    <p:handoutMasterId r:id="rId42"/>
  </p:handoutMasterIdLst>
  <p:sldIdLst>
    <p:sldId id="325" r:id="rId2"/>
    <p:sldId id="326" r:id="rId3"/>
    <p:sldId id="327" r:id="rId4"/>
    <p:sldId id="386" r:id="rId5"/>
    <p:sldId id="395" r:id="rId6"/>
    <p:sldId id="387" r:id="rId7"/>
    <p:sldId id="388" r:id="rId8"/>
    <p:sldId id="336" r:id="rId9"/>
    <p:sldId id="390" r:id="rId10"/>
    <p:sldId id="391" r:id="rId11"/>
    <p:sldId id="392" r:id="rId12"/>
    <p:sldId id="393" r:id="rId13"/>
    <p:sldId id="394" r:id="rId14"/>
    <p:sldId id="389" r:id="rId15"/>
    <p:sldId id="418" r:id="rId16"/>
    <p:sldId id="419" r:id="rId17"/>
    <p:sldId id="397" r:id="rId18"/>
    <p:sldId id="398" r:id="rId19"/>
    <p:sldId id="399" r:id="rId20"/>
    <p:sldId id="401" r:id="rId21"/>
    <p:sldId id="400" r:id="rId22"/>
    <p:sldId id="402" r:id="rId23"/>
    <p:sldId id="403" r:id="rId24"/>
    <p:sldId id="408" r:id="rId25"/>
    <p:sldId id="347" r:id="rId26"/>
    <p:sldId id="416" r:id="rId27"/>
    <p:sldId id="348" r:id="rId28"/>
    <p:sldId id="415" r:id="rId29"/>
    <p:sldId id="411" r:id="rId30"/>
    <p:sldId id="412" r:id="rId31"/>
    <p:sldId id="365" r:id="rId32"/>
    <p:sldId id="366" r:id="rId33"/>
    <p:sldId id="417" r:id="rId34"/>
    <p:sldId id="410" r:id="rId35"/>
    <p:sldId id="406" r:id="rId36"/>
    <p:sldId id="404" r:id="rId37"/>
    <p:sldId id="407" r:id="rId38"/>
    <p:sldId id="405" r:id="rId39"/>
    <p:sldId id="413" r:id="rId40"/>
  </p:sldIdLst>
  <p:sldSz cx="9144000" cy="6858000" type="screen4x3"/>
  <p:notesSz cx="6858000" cy="9144000"/>
  <p:custShowLst>
    <p:custShow name="example" id="0">
      <p:sldLst>
        <p:sld r:id="rId4"/>
        <p:sld r:id="rId5"/>
      </p:sldLst>
    </p:custShow>
    <p:custShow name="animation" id="1">
      <p:sldLst>
        <p:sld r:id="rId6"/>
        <p:sld r:id="rId7"/>
        <p:sld r:id="rId8"/>
        <p:sld r:id="rId15"/>
        <p:sld r:id="rId9"/>
        <p:sld r:id="rId10"/>
        <p:sld r:id="rId11"/>
        <p:sld r:id="rId12"/>
        <p:sld r:id="rId13"/>
        <p:sld r:id="rId14"/>
        <p:sld r:id="rId15"/>
        <p:sld r:id="rId16"/>
        <p:sld r:id="rId17"/>
      </p:sldLst>
    </p:custShow>
    <p:custShow name="interaction" id="2">
      <p:sldLst>
        <p:sld r:id="rId18"/>
        <p:sld r:id="rId19"/>
        <p:sld r:id="rId20"/>
        <p:sld r:id="rId21"/>
        <p:sld r:id="rId22"/>
        <p:sld r:id="rId23"/>
      </p:sldLst>
    </p:custShow>
    <p:custShow name="userDefined" id="3">
      <p:sldLst>
        <p:sld r:id="rId24"/>
        <p:sld r:id="rId25"/>
        <p:sld r:id="rId26"/>
        <p:sld r:id="rId27"/>
        <p:sld r:id="rId28"/>
        <p:sld r:id="rId29"/>
        <p:sld r:id="rId30"/>
        <p:sld r:id="rId31"/>
        <p:sld r:id="rId32"/>
        <p:sld r:id="rId33"/>
        <p:sld r:id="rId34"/>
        <p:sld r:id="rId35"/>
        <p:sld r:id="rId36"/>
        <p:sld r:id="rId37"/>
        <p:sld r:id="rId38"/>
        <p:sld r:id="rId39"/>
      </p:sldLst>
    </p:custShow>
    <p:custShow name="art" id="4">
      <p:sldLst>
        <p:sld r:id="rId40"/>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8F8F8"/>
    <a:srgbClr val="C0C0C0"/>
    <a:srgbClr val="00B3F2"/>
    <a:srgbClr val="C8C8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110" autoAdjust="0"/>
    <p:restoredTop sz="79789" autoAdjust="0"/>
  </p:normalViewPr>
  <p:slideViewPr>
    <p:cSldViewPr snapToGrid="0">
      <p:cViewPr varScale="1">
        <p:scale>
          <a:sx n="69" d="100"/>
          <a:sy n="69" d="100"/>
        </p:scale>
        <p:origin x="-1170" y="-96"/>
      </p:cViewPr>
      <p:guideLst>
        <p:guide orient="horz" pos="2160"/>
        <p:guide pos="2880"/>
      </p:guideLst>
    </p:cSldViewPr>
  </p:slideViewPr>
  <p:notesTextViewPr>
    <p:cViewPr>
      <p:scale>
        <a:sx n="100" d="100"/>
        <a:sy n="100" d="100"/>
      </p:scale>
      <p:origin x="0" y="498"/>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905D58F-3774-4D0E-AB0C-44405F3C971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45C7103-E8A1-43A8-B1E8-56444E8B752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BB328FA-A5C0-4FAE-B699-3F9099606F35}" type="slidenum">
              <a:rPr lang="en-US" smtClean="0"/>
              <a:pPr/>
              <a:t>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t>Great computer scientists can boil problems down to their essence, with nice layers of abstraction that remove redundancy. This eliminates redundant code</a:t>
            </a:r>
            <a:r>
              <a:rPr lang="en-US" baseline="0" dirty="0" smtClean="0"/>
              <a:t> and e</a:t>
            </a:r>
            <a:r>
              <a:rPr lang="en-US" dirty="0" smtClean="0"/>
              <a:t>ncourages reuse.</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5C7103-E8A1-43A8-B1E8-56444E8B752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Processing</a:t>
            </a:r>
            <a:r>
              <a:rPr lang="en-US" baseline="0" dirty="0" smtClean="0"/>
              <a:t> automatically calls this method once at the beginning of the animation cycle.</a:t>
            </a:r>
          </a:p>
          <a:p>
            <a:r>
              <a:rPr lang="en-US" baseline="0" dirty="0" smtClean="0"/>
              <a:t>If you misspell the name, then Processing will not call your code (e.g., by calling the method </a:t>
            </a:r>
            <a:r>
              <a:rPr lang="en-US" baseline="0" dirty="0" err="1" smtClean="0"/>
              <a:t>setUp</a:t>
            </a:r>
            <a:r>
              <a:rPr lang="en-US" baseline="0" dirty="0" smtClean="0"/>
              <a:t>()).</a:t>
            </a:r>
          </a:p>
          <a:p>
            <a:r>
              <a:rPr lang="en-US" baseline="0" dirty="0" smtClean="0"/>
              <a:t>Always declare variables before using them. And I usually declare variables at the beginning, initialize them in setup() and use them in draw() (except for the width &amp; height variables, which are special because they get used right away and otherwise would be set automatically by Processing).</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12</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Arial" pitchFamily="34" charset="0"/>
              <a:buChar char="•"/>
            </a:pPr>
            <a:r>
              <a:rPr lang="en-US" dirty="0" smtClean="0"/>
              <a:t>Analysis – We want to repeatedly</a:t>
            </a:r>
            <a:r>
              <a:rPr lang="en-US" baseline="0" dirty="0" smtClean="0"/>
              <a:t> draw successively larger ellipses.</a:t>
            </a:r>
            <a:endParaRPr lang="en-US" dirty="0" smtClean="0"/>
          </a:p>
          <a:p>
            <a:pPr marL="228600" indent="-228600">
              <a:buFont typeface="Arial" pitchFamily="34" charset="0"/>
              <a:buChar char="•"/>
            </a:pPr>
            <a:r>
              <a:rPr lang="en-US" dirty="0" smtClean="0"/>
              <a:t>Design –We’ve drawn ellipses before, and we’ve used variables to “remember” values from one statement to the next.</a:t>
            </a:r>
            <a:r>
              <a:rPr lang="en-US" baseline="0" dirty="0" smtClean="0"/>
              <a:t> </a:t>
            </a:r>
            <a:endParaRPr lang="en-US" dirty="0" smtClean="0"/>
          </a:p>
          <a:p>
            <a:pPr marL="228600" indent="-228600">
              <a:buFont typeface="Arial" pitchFamily="34" charset="0"/>
              <a:buChar char="•"/>
            </a:pPr>
            <a:r>
              <a:rPr lang="en-US" dirty="0" smtClean="0"/>
              <a:t>Implementation – This requires defining</a:t>
            </a:r>
            <a:r>
              <a:rPr lang="en-US" baseline="0" dirty="0" smtClean="0"/>
              <a:t> the draw() method.</a:t>
            </a:r>
            <a:endParaRPr lang="en-US" dirty="0" smtClean="0"/>
          </a:p>
          <a:p>
            <a:pPr marL="228600" indent="-228600">
              <a:buFont typeface="Arial" pitchFamily="34" charset="0"/>
              <a:buChar char="•"/>
            </a:pPr>
            <a:r>
              <a:rPr lang="en-US" dirty="0" smtClean="0"/>
              <a:t>Test</a:t>
            </a:r>
            <a:r>
              <a:rPr lang="en-US" baseline="0" dirty="0" smtClean="0"/>
              <a:t> – Should see (the illusion of) an expanding ellipse.</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Better demo this to see the animation.</a:t>
            </a:r>
          </a:p>
          <a:p>
            <a:r>
              <a:rPr lang="en-US" dirty="0" smtClean="0"/>
              <a:t>Mess with the code some:</a:t>
            </a:r>
          </a:p>
          <a:p>
            <a:pPr>
              <a:buFont typeface="Arial" pitchFamily="34" charset="0"/>
              <a:buChar char="•"/>
            </a:pPr>
            <a:r>
              <a:rPr lang="en-US" baseline="0" dirty="0" smtClean="0"/>
              <a:t> A</a:t>
            </a:r>
            <a:r>
              <a:rPr lang="en-US" dirty="0" smtClean="0"/>
              <a:t>dd </a:t>
            </a:r>
            <a:r>
              <a:rPr lang="en-US" dirty="0" err="1" smtClean="0"/>
              <a:t>noFill</a:t>
            </a:r>
            <a:r>
              <a:rPr lang="en-US" dirty="0" smtClean="0"/>
              <a:t>() and smooth() to create</a:t>
            </a:r>
            <a:r>
              <a:rPr lang="en-US" baseline="0" dirty="0" smtClean="0"/>
              <a:t> the color gradient.</a:t>
            </a:r>
          </a:p>
          <a:p>
            <a:pPr>
              <a:buFont typeface="Arial" pitchFamily="34" charset="0"/>
              <a:buChar char="•"/>
            </a:pPr>
            <a:r>
              <a:rPr lang="en-US" baseline="0" dirty="0" smtClean="0"/>
              <a:t> Try running it without incrementing the diameter (or setting the diameter to a fixed value).</a:t>
            </a:r>
          </a:p>
          <a:p>
            <a:pPr>
              <a:buFont typeface="Arial" pitchFamily="34" charset="0"/>
              <a:buChar char="•"/>
            </a:pPr>
            <a:r>
              <a:rPr lang="en-US" baseline="0" dirty="0" smtClean="0"/>
              <a:t> Try misspelling either setup() or draw().</a:t>
            </a:r>
          </a:p>
          <a:p>
            <a:pPr>
              <a:buFont typeface="Arial" pitchFamily="34" charset="0"/>
              <a:buChar char="•"/>
            </a:pPr>
            <a:r>
              <a:rPr lang="en-US" baseline="0" dirty="0" smtClean="0"/>
              <a:t> Explain how Processing calls this method at a given frame rate.</a:t>
            </a:r>
          </a:p>
          <a:p>
            <a:pPr>
              <a:buFont typeface="Arial" pitchFamily="34" charset="0"/>
              <a:buNone/>
            </a:pPr>
            <a:r>
              <a:rPr lang="en-US" baseline="0" dirty="0" smtClean="0"/>
              <a:t>If there is time, show them the moving ball from the text.</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AD4C4B-C250-42A1-BE1D-AB80C3A0AEFF}" type="slidenum">
              <a:rPr lang="en-US" smtClean="0"/>
              <a:pPr/>
              <a:t>14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Try</a:t>
            </a:r>
            <a:r>
              <a:rPr lang="en-US" baseline="0" dirty="0" smtClean="0"/>
              <a:t> the following quizzes:</a:t>
            </a:r>
          </a:p>
          <a:p>
            <a:pPr>
              <a:buFontTx/>
              <a:buChar char="-"/>
            </a:pPr>
            <a:r>
              <a:rPr lang="en-US" baseline="0" dirty="0" smtClean="0"/>
              <a:t> Move the background() from draw() to setup() – what happens?</a:t>
            </a:r>
          </a:p>
          <a:p>
            <a:pPr>
              <a:buFontTx/>
              <a:buChar char="-"/>
            </a:pPr>
            <a:r>
              <a:rPr lang="en-US" baseline="0" dirty="0" smtClean="0"/>
              <a:t> Add stroke(diameter) to draw() and </a:t>
            </a:r>
            <a:r>
              <a:rPr lang="en-US" baseline="0" dirty="0" err="1" smtClean="0"/>
              <a:t>noFill</a:t>
            </a:r>
            <a:r>
              <a:rPr lang="en-US" baseline="0" dirty="0" smtClean="0"/>
              <a:t>() to setup() – what happens?</a:t>
            </a:r>
          </a:p>
          <a:p>
            <a:pPr>
              <a:buFontTx/>
              <a:buChar char="-"/>
            </a:pPr>
            <a:r>
              <a:rPr lang="en-US" baseline="0" dirty="0" smtClean="0"/>
              <a:t> Move background() back to draw() – what happens?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03EC979-269C-4AE9-B145-6835B3242E48}" type="slidenum">
              <a:rPr lang="en-US" smtClean="0"/>
              <a:pPr/>
              <a:t>15</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dirty="0" smtClean="0"/>
              <a:t>Scope is the range of places where a particular variable is valid/known</a:t>
            </a:r>
            <a:r>
              <a:rPr lang="en-US" dirty="0" smtClean="0"/>
              <a:t>.</a:t>
            </a:r>
          </a:p>
          <a:p>
            <a:r>
              <a:rPr lang="en-US" dirty="0" smtClean="0"/>
              <a:t>We’ll talk</a:t>
            </a:r>
            <a:r>
              <a:rPr lang="en-US" baseline="0" dirty="0" smtClean="0"/>
              <a:t> about the parameter scoping rule later.</a:t>
            </a:r>
            <a:endParaRPr lang="en-US"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143F7AA-A4BD-4EBC-9766-6CD1C04939D3}" type="slidenum">
              <a:rPr lang="en-US" smtClean="0"/>
              <a:pPr/>
              <a:t>16</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smtClean="0"/>
              <a:t>Talk about identifiers and </a:t>
            </a:r>
            <a:r>
              <a:rPr lang="en-US" b="1" dirty="0" smtClean="0"/>
              <a:t>scope</a:t>
            </a:r>
            <a:r>
              <a:rPr lang="en-US" dirty="0" smtClean="0"/>
              <a:t>.  It’s sort of like rooms with mirrored glass – you can see out but not </a:t>
            </a:r>
            <a:r>
              <a:rPr lang="en-US" dirty="0" smtClean="0"/>
              <a:t>in. </a:t>
            </a:r>
            <a:r>
              <a:rPr lang="en-US" dirty="0" smtClean="0"/>
              <a:t>Note the following </a:t>
            </a:r>
            <a:r>
              <a:rPr lang="en-US" dirty="0" smtClean="0"/>
              <a:t>things:</a:t>
            </a:r>
          </a:p>
          <a:p>
            <a:pPr>
              <a:buFont typeface="Arial" pitchFamily="34" charset="0"/>
              <a:buChar char="•"/>
            </a:pPr>
            <a:r>
              <a:rPr lang="en-US" baseline="0" dirty="0" smtClean="0"/>
              <a:t> We make the global variables global so that they can be used in both setup() and draw(). Declaring them local to either (or both) of the methods won’t work because the value can’t then be shared. In this situation, we must separate the declaration of the variable from its initialization and use;</a:t>
            </a:r>
          </a:p>
          <a:p>
            <a:pPr>
              <a:buFont typeface="Arial" pitchFamily="34" charset="0"/>
              <a:buChar char="•"/>
            </a:pPr>
            <a:r>
              <a:rPr lang="en-US" baseline="0" dirty="0" smtClean="0"/>
              <a:t> We could have another variable named x in setup() if we wanted to, but it would be a different variable.</a:t>
            </a:r>
          </a:p>
          <a:p>
            <a:pPr>
              <a:buFont typeface="Arial" pitchFamily="34" charset="0"/>
              <a:buNone/>
            </a:pPr>
            <a:r>
              <a:rPr lang="en-US" baseline="0" dirty="0" smtClean="0"/>
              <a:t>We’ll talk about parameters and scope below.</a:t>
            </a:r>
            <a:endParaRPr lang="en-US" dirty="0" smtClean="0"/>
          </a:p>
          <a:p>
            <a:pPr>
              <a:buFontTx/>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6CCF7D-81DE-4BA6-8CED-794985FDB6AC}" type="slidenum">
              <a:rPr lang="en-US" smtClean="0"/>
              <a:pPr/>
              <a:t>17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18</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Arial" pitchFamily="34" charset="0"/>
              <a:buChar char="•"/>
            </a:pPr>
            <a:r>
              <a:rPr lang="en-US" dirty="0" smtClean="0"/>
              <a:t>Analysis – We’ll start with the existing expanding ellipse code and add mouse event</a:t>
            </a:r>
            <a:r>
              <a:rPr lang="en-US" baseline="0" dirty="0" smtClean="0"/>
              <a:t> handling.</a:t>
            </a:r>
            <a:endParaRPr lang="en-US" dirty="0" smtClean="0"/>
          </a:p>
          <a:p>
            <a:pPr marL="228600" indent="-228600">
              <a:buFont typeface="Arial" pitchFamily="34" charset="0"/>
              <a:buChar char="•"/>
            </a:pPr>
            <a:r>
              <a:rPr lang="en-US" dirty="0" smtClean="0"/>
              <a:t>Design – Here,</a:t>
            </a:r>
            <a:r>
              <a:rPr lang="en-US" baseline="0" dirty="0" smtClean="0"/>
              <a:t> we’ll add declarations and definitions of x &amp; y variables, and then use them in the ellipse() call. Then we define a </a:t>
            </a:r>
            <a:r>
              <a:rPr lang="en-US" baseline="0" dirty="0" err="1" smtClean="0"/>
              <a:t>mousePressed</a:t>
            </a:r>
            <a:r>
              <a:rPr lang="en-US" baseline="0" dirty="0" smtClean="0"/>
              <a:t>() method as follows:</a:t>
            </a:r>
          </a:p>
          <a:p>
            <a:pPr marL="685800" lvl="1" indent="-228600">
              <a:buFont typeface="+mj-lt"/>
              <a:buAutoNum type="arabicPeriod"/>
            </a:pPr>
            <a:r>
              <a:rPr lang="en-US" baseline="0" dirty="0" smtClean="0"/>
              <a:t>Set ellipse </a:t>
            </a:r>
            <a:r>
              <a:rPr lang="en-US" baseline="0" dirty="0" err="1" smtClean="0"/>
              <a:t>x,y</a:t>
            </a:r>
            <a:r>
              <a:rPr lang="en-US" baseline="0" dirty="0" smtClean="0"/>
              <a:t> to </a:t>
            </a:r>
            <a:r>
              <a:rPr lang="en-US" baseline="0" dirty="0" err="1" smtClean="0"/>
              <a:t>mouseX</a:t>
            </a:r>
            <a:r>
              <a:rPr lang="en-US" baseline="0" dirty="0" smtClean="0"/>
              <a:t> and </a:t>
            </a:r>
            <a:r>
              <a:rPr lang="en-US" baseline="0" dirty="0" err="1" smtClean="0"/>
              <a:t>mouseY</a:t>
            </a:r>
            <a:r>
              <a:rPr lang="en-US" baseline="0" dirty="0" smtClean="0"/>
              <a:t>.</a:t>
            </a:r>
          </a:p>
          <a:p>
            <a:pPr marL="685800" lvl="1" indent="-228600">
              <a:buFont typeface="+mj-lt"/>
              <a:buAutoNum type="arabicPeriod"/>
            </a:pPr>
            <a:r>
              <a:rPr lang="en-US" baseline="0" dirty="0" smtClean="0"/>
              <a:t>Reset diameter to 0.</a:t>
            </a:r>
            <a:endParaRPr lang="en-US" dirty="0" smtClean="0"/>
          </a:p>
          <a:p>
            <a:pPr marL="228600" indent="-228600">
              <a:buFont typeface="Arial" pitchFamily="34" charset="0"/>
              <a:buChar char="•"/>
            </a:pPr>
            <a:r>
              <a:rPr lang="en-US" dirty="0" smtClean="0"/>
              <a:t>Implementation – add x &amp; y and the </a:t>
            </a:r>
            <a:r>
              <a:rPr lang="en-US" dirty="0" err="1" smtClean="0"/>
              <a:t>mousePressed</a:t>
            </a:r>
            <a:r>
              <a:rPr lang="en-US" dirty="0" smtClean="0"/>
              <a:t>() method definition.</a:t>
            </a:r>
          </a:p>
          <a:p>
            <a:pPr marL="228600" indent="-228600">
              <a:buFont typeface="Arial" pitchFamily="34" charset="0"/>
              <a:buChar char="•"/>
            </a:pPr>
            <a:r>
              <a:rPr lang="en-US" dirty="0" smtClean="0"/>
              <a:t>Test</a:t>
            </a:r>
            <a:r>
              <a:rPr lang="en-US" baseline="0" dirty="0" smtClean="0"/>
              <a:t> – Should be able to restart the animation.</a:t>
            </a:r>
            <a:endParaRPr lang="en-US" dirty="0" smtClean="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Better demo this to see the animation.</a:t>
            </a:r>
          </a:p>
          <a:p>
            <a:r>
              <a:rPr lang="en-US" dirty="0" smtClean="0"/>
              <a:t>Mess with the code some:</a:t>
            </a:r>
          </a:p>
          <a:p>
            <a:pPr>
              <a:buFont typeface="Arial" pitchFamily="34" charset="0"/>
              <a:buChar char="•"/>
            </a:pPr>
            <a:r>
              <a:rPr lang="en-US" baseline="0" dirty="0" smtClean="0"/>
              <a:t> A</a:t>
            </a:r>
            <a:r>
              <a:rPr lang="en-US" dirty="0" smtClean="0"/>
              <a:t>dd </a:t>
            </a:r>
            <a:r>
              <a:rPr lang="en-US" dirty="0" err="1" smtClean="0"/>
              <a:t>noFill</a:t>
            </a:r>
            <a:r>
              <a:rPr lang="en-US" dirty="0" smtClean="0"/>
              <a:t>() and smooth() to create</a:t>
            </a:r>
            <a:r>
              <a:rPr lang="en-US" baseline="0" dirty="0" smtClean="0"/>
              <a:t> the color gradient.</a:t>
            </a:r>
          </a:p>
          <a:p>
            <a:pPr>
              <a:buFont typeface="Arial" pitchFamily="34" charset="0"/>
              <a:buChar char="•"/>
            </a:pPr>
            <a:r>
              <a:rPr lang="en-US" baseline="0" dirty="0" smtClean="0"/>
              <a:t> Try running it without incrementing the diameter (or setting the diameter to a fixed value).</a:t>
            </a:r>
          </a:p>
          <a:p>
            <a:pPr>
              <a:buFont typeface="Arial" pitchFamily="34" charset="0"/>
              <a:buChar char="•"/>
            </a:pPr>
            <a:r>
              <a:rPr lang="en-US" baseline="0" dirty="0" smtClean="0"/>
              <a:t> Try misspelling either setup() or draw().</a:t>
            </a:r>
          </a:p>
          <a:p>
            <a:pPr>
              <a:buFont typeface="Arial" pitchFamily="34" charset="0"/>
              <a:buChar char="•"/>
            </a:pPr>
            <a:r>
              <a:rPr lang="en-US" baseline="0" dirty="0" smtClean="0"/>
              <a:t> Mention </a:t>
            </a:r>
            <a:r>
              <a:rPr lang="en-US" baseline="0" dirty="0" err="1" smtClean="0"/>
              <a:t>mouseClicked</a:t>
            </a:r>
            <a:r>
              <a:rPr lang="en-US" baseline="0" dirty="0" smtClean="0"/>
              <a:t>(), </a:t>
            </a:r>
            <a:r>
              <a:rPr lang="en-US" baseline="0" dirty="0" err="1" smtClean="0"/>
              <a:t>mouseMoved</a:t>
            </a:r>
            <a:r>
              <a:rPr lang="en-US" baseline="0" dirty="0" smtClean="0"/>
              <a:t>(), </a:t>
            </a:r>
            <a:r>
              <a:rPr lang="en-US" baseline="0" dirty="0" err="1" smtClean="0"/>
              <a:t>mouseDragged</a:t>
            </a:r>
            <a:r>
              <a:rPr lang="en-US" baseline="0" dirty="0" smtClean="0"/>
              <a:t>(), </a:t>
            </a:r>
            <a:r>
              <a:rPr lang="en-US" baseline="0" dirty="0" err="1" smtClean="0"/>
              <a:t>mouseReleased</a:t>
            </a:r>
            <a:r>
              <a:rPr lang="en-US" baseline="0" dirty="0" smtClean="0"/>
              <a:t>() as well (see Processing reference).</a:t>
            </a:r>
          </a:p>
          <a:p>
            <a:pPr>
              <a:buFont typeface="Arial" pitchFamily="34" charset="0"/>
              <a:buChar char="•"/>
            </a:pPr>
            <a:r>
              <a:rPr lang="en-US" baseline="0" dirty="0" smtClean="0"/>
              <a:t> Mention </a:t>
            </a:r>
            <a:r>
              <a:rPr lang="en-US" baseline="0" dirty="0" err="1" smtClean="0"/>
              <a:t>mouseX</a:t>
            </a:r>
            <a:r>
              <a:rPr lang="en-US" baseline="0" dirty="0" smtClean="0"/>
              <a:t>, </a:t>
            </a:r>
            <a:r>
              <a:rPr lang="en-US" baseline="0" dirty="0" err="1" smtClean="0"/>
              <a:t>mouseY</a:t>
            </a:r>
            <a:r>
              <a:rPr lang="en-US" baseline="0" dirty="0" smtClean="0"/>
              <a:t>, </a:t>
            </a:r>
            <a:r>
              <a:rPr lang="en-US" baseline="0" dirty="0" err="1" smtClean="0"/>
              <a:t>pmouseX</a:t>
            </a:r>
            <a:r>
              <a:rPr lang="en-US" baseline="0" dirty="0" smtClean="0"/>
              <a:t>, and </a:t>
            </a:r>
            <a:r>
              <a:rPr lang="en-US" baseline="0" dirty="0" err="1" smtClean="0"/>
              <a:t>pmouseY</a:t>
            </a:r>
            <a:r>
              <a:rPr lang="en-US" baseline="0" dirty="0" smtClean="0"/>
              <a:t> as Processing-maintained variables.</a:t>
            </a:r>
          </a:p>
          <a:p>
            <a:pPr>
              <a:buFont typeface="Arial" pitchFamily="34" charset="0"/>
              <a:buNone/>
            </a:pPr>
            <a:r>
              <a:rPr lang="en-US" baseline="0" dirty="0" smtClean="0"/>
              <a:t>If there is time, show them the dragging ball from the text.</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D561D3-9133-4AAD-8E9F-3142F7964E65}" type="slidenum">
              <a:rPr lang="en-US" smtClean="0"/>
              <a:pPr/>
              <a:t>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Monday: Cover the example and animation methods.</a:t>
            </a:r>
          </a:p>
          <a:p>
            <a:r>
              <a:rPr lang="en-US" dirty="0" smtClean="0"/>
              <a:t>Wednesday: </a:t>
            </a:r>
            <a:r>
              <a:rPr lang="en-US" dirty="0" smtClean="0"/>
              <a:t>Cover scope and finish</a:t>
            </a:r>
            <a:r>
              <a:rPr lang="en-US" baseline="0" dirty="0" smtClean="0"/>
              <a:t> the animation examples.</a:t>
            </a:r>
            <a:endParaRPr lang="en-US" dirty="0" smtClean="0"/>
          </a:p>
          <a:p>
            <a:r>
              <a:rPr lang="en-US" dirty="0" smtClean="0"/>
              <a:t>Monday:</a:t>
            </a:r>
            <a:r>
              <a:rPr lang="en-US" baseline="0" dirty="0" smtClean="0"/>
              <a:t> </a:t>
            </a:r>
            <a:r>
              <a:rPr lang="en-US" dirty="0" smtClean="0"/>
              <a:t>Cover </a:t>
            </a:r>
            <a:r>
              <a:rPr lang="en-US" dirty="0" smtClean="0"/>
              <a:t>interaction and user-defined methods. Be sure to get through scope, they need that for lab 4.</a:t>
            </a:r>
            <a:endParaRPr lang="en-US" baseline="0" dirty="0" smtClean="0"/>
          </a:p>
          <a:p>
            <a:r>
              <a:rPr lang="en-US" dirty="0" smtClean="0"/>
              <a:t>Wednesday: Start</a:t>
            </a:r>
            <a:r>
              <a:rPr lang="en-US" baseline="0" dirty="0" smtClean="0"/>
              <a:t> into control statements.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20</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Arial" pitchFamily="34" charset="0"/>
              <a:buChar char="•"/>
            </a:pPr>
            <a:r>
              <a:rPr lang="en-US" dirty="0" smtClean="0"/>
              <a:t>Analysis – We</a:t>
            </a:r>
            <a:r>
              <a:rPr lang="en-US" baseline="0" dirty="0" smtClean="0"/>
              <a:t>’d like to clear the screen when the user presses any key on the keyboard.</a:t>
            </a:r>
            <a:endParaRPr lang="en-US" dirty="0" smtClean="0"/>
          </a:p>
          <a:p>
            <a:pPr marL="228600" indent="-228600">
              <a:buFont typeface="Arial" pitchFamily="34" charset="0"/>
              <a:buChar char="•"/>
            </a:pPr>
            <a:r>
              <a:rPr lang="en-US" dirty="0" smtClean="0"/>
              <a:t>Design – Here,</a:t>
            </a:r>
            <a:r>
              <a:rPr lang="en-US" baseline="0" dirty="0" smtClean="0"/>
              <a:t> we’ll define the </a:t>
            </a:r>
            <a:r>
              <a:rPr lang="en-US" baseline="0" dirty="0" err="1" smtClean="0"/>
              <a:t>keyPressed</a:t>
            </a:r>
            <a:r>
              <a:rPr lang="en-US" baseline="0" dirty="0" smtClean="0"/>
              <a:t>() method as follows:</a:t>
            </a:r>
          </a:p>
          <a:p>
            <a:pPr marL="685800" lvl="1" indent="-228600">
              <a:buFont typeface="+mj-lt"/>
              <a:buAutoNum type="arabicPeriod"/>
            </a:pPr>
            <a:r>
              <a:rPr lang="en-US" baseline="0" dirty="0" smtClean="0"/>
              <a:t>Reset the background to white.</a:t>
            </a:r>
            <a:endParaRPr lang="en-US" dirty="0" smtClean="0"/>
          </a:p>
          <a:p>
            <a:pPr marL="228600" indent="-228600">
              <a:buFont typeface="Arial" pitchFamily="34" charset="0"/>
              <a:buChar char="•"/>
            </a:pPr>
            <a:r>
              <a:rPr lang="en-US" dirty="0" smtClean="0"/>
              <a:t>Implementation – add the </a:t>
            </a:r>
            <a:r>
              <a:rPr lang="en-US" dirty="0" err="1" smtClean="0"/>
              <a:t>keyPressed</a:t>
            </a:r>
            <a:r>
              <a:rPr lang="en-US" dirty="0" smtClean="0"/>
              <a:t>() method definition.</a:t>
            </a:r>
          </a:p>
          <a:p>
            <a:pPr marL="228600" indent="-228600">
              <a:buFont typeface="Arial" pitchFamily="34" charset="0"/>
              <a:buChar char="•"/>
            </a:pPr>
            <a:r>
              <a:rPr lang="en-US" dirty="0" smtClean="0"/>
              <a:t>Test</a:t>
            </a:r>
            <a:r>
              <a:rPr lang="en-US" baseline="0" dirty="0" smtClean="0"/>
              <a:t> – Should be able to clear the screen.</a:t>
            </a:r>
            <a:endParaRPr lang="en-US"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also </a:t>
            </a:r>
            <a:r>
              <a:rPr lang="en-US" dirty="0" err="1" smtClean="0"/>
              <a:t>keyReleased</a:t>
            </a:r>
            <a:r>
              <a:rPr lang="en-US" dirty="0" smtClean="0"/>
              <a:t>() and </a:t>
            </a:r>
            <a:r>
              <a:rPr lang="en-US" dirty="0" err="1" smtClean="0"/>
              <a:t>keyTyped</a:t>
            </a:r>
            <a:r>
              <a:rPr lang="en-US" dirty="0" smtClean="0"/>
              <a:t>().</a:t>
            </a:r>
          </a:p>
          <a:p>
            <a:r>
              <a:rPr lang="en-US" dirty="0" smtClean="0"/>
              <a:t>This one can be cute with 0 instead</a:t>
            </a:r>
            <a:r>
              <a:rPr lang="en-US" baseline="0" dirty="0" smtClean="0"/>
              <a:t> of 255.</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22</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6CCF7D-81DE-4BA6-8CED-794985FDB6AC}" type="slidenum">
              <a:rPr lang="en-US" smtClean="0"/>
              <a:pPr/>
              <a:t>23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smtClean="0"/>
              <a:t>For this example, start with the figure drawing program and remove the color capabilities</a:t>
            </a:r>
            <a:r>
              <a:rPr lang="en-US" baseline="0" dirty="0" smtClean="0"/>
              <a:t> for simplicity’s sake.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24</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Arial" pitchFamily="34" charset="0"/>
              <a:buChar char="•"/>
            </a:pPr>
            <a:r>
              <a:rPr lang="en-US" dirty="0" smtClean="0"/>
              <a:t>Analysis – We’d like to</a:t>
            </a:r>
            <a:r>
              <a:rPr lang="en-US" baseline="0" dirty="0" smtClean="0"/>
              <a:t> build an ellipse by pressing and dragging the mouse as is common in drawing packages.</a:t>
            </a:r>
            <a:endParaRPr lang="en-US" dirty="0" smtClean="0"/>
          </a:p>
          <a:p>
            <a:pPr marL="228600" indent="-228600">
              <a:buFont typeface="Arial" pitchFamily="34" charset="0"/>
              <a:buChar char="•"/>
            </a:pPr>
            <a:r>
              <a:rPr lang="en-US" dirty="0" smtClean="0"/>
              <a:t>Design – Here,</a:t>
            </a:r>
            <a:r>
              <a:rPr lang="en-US" baseline="0" dirty="0" smtClean="0"/>
              <a:t> we’ll define the </a:t>
            </a:r>
            <a:r>
              <a:rPr lang="en-US" baseline="0" dirty="0" err="1" smtClean="0"/>
              <a:t>mousePressed</a:t>
            </a:r>
            <a:r>
              <a:rPr lang="en-US" baseline="0" dirty="0" smtClean="0"/>
              <a:t>() and </a:t>
            </a:r>
            <a:r>
              <a:rPr lang="en-US" baseline="0" dirty="0" err="1" smtClean="0"/>
              <a:t>mouseDragged</a:t>
            </a:r>
            <a:r>
              <a:rPr lang="en-US" baseline="0" dirty="0" smtClean="0"/>
              <a:t>() methods as follows:</a:t>
            </a:r>
          </a:p>
          <a:p>
            <a:pPr marL="685800" lvl="1" indent="-228600">
              <a:buFont typeface="Arial" pitchFamily="34" charset="0"/>
              <a:buChar char="•"/>
            </a:pPr>
            <a:r>
              <a:rPr lang="en-US" baseline="0" dirty="0" err="1" smtClean="0"/>
              <a:t>mousePressed</a:t>
            </a:r>
            <a:r>
              <a:rPr lang="en-US" baseline="0" dirty="0" smtClean="0"/>
              <a:t>()</a:t>
            </a:r>
          </a:p>
          <a:p>
            <a:pPr marL="1143000" lvl="2" indent="-228600">
              <a:buFont typeface="+mj-lt"/>
              <a:buAutoNum type="arabicPeriod"/>
            </a:pPr>
            <a:r>
              <a:rPr lang="en-US" dirty="0" smtClean="0"/>
              <a:t>Reset the figure coordinates to the current mouse position.</a:t>
            </a:r>
          </a:p>
          <a:p>
            <a:pPr marL="1143000" lvl="2" indent="-228600">
              <a:buFont typeface="+mj-lt"/>
              <a:buAutoNum type="arabicPeriod"/>
            </a:pPr>
            <a:r>
              <a:rPr lang="en-US" dirty="0" smtClean="0"/>
              <a:t>Reset the figure</a:t>
            </a:r>
            <a:r>
              <a:rPr lang="en-US" baseline="0" dirty="0" smtClean="0"/>
              <a:t> </a:t>
            </a:r>
            <a:r>
              <a:rPr lang="en-US" dirty="0" smtClean="0"/>
              <a:t>width/height</a:t>
            </a:r>
            <a:r>
              <a:rPr lang="en-US" baseline="0" dirty="0" smtClean="0"/>
              <a:t> to 0.</a:t>
            </a:r>
          </a:p>
          <a:p>
            <a:pPr marL="685800" lvl="1" indent="-228600">
              <a:buFont typeface="Arial" pitchFamily="34" charset="0"/>
              <a:buChar char="•"/>
            </a:pPr>
            <a:r>
              <a:rPr lang="en-US" baseline="0" dirty="0" err="1" smtClean="0"/>
              <a:t>mouseDragged</a:t>
            </a:r>
            <a:r>
              <a:rPr lang="en-US" baseline="0" dirty="0" smtClean="0"/>
              <a:t>()</a:t>
            </a:r>
          </a:p>
          <a:p>
            <a:pPr marL="1143000" lvl="2" indent="-228600">
              <a:buFont typeface="+mj-lt"/>
              <a:buAutoNum type="arabicPeriod"/>
            </a:pPr>
            <a:r>
              <a:rPr lang="en-US" baseline="0" dirty="0" smtClean="0"/>
              <a:t>Set figure width and height to 2 * distance from the center to the mouse position.</a:t>
            </a:r>
          </a:p>
          <a:p>
            <a:pPr marL="1143000" lvl="2" indent="-228600">
              <a:buFont typeface="+mj-lt"/>
              <a:buAutoNum type="arabicPeriod"/>
            </a:pPr>
            <a:r>
              <a:rPr lang="en-US" baseline="0" dirty="0" smtClean="0"/>
              <a:t>(Re)Draw the ellipse.</a:t>
            </a:r>
            <a:endParaRPr lang="en-US" dirty="0" smtClean="0"/>
          </a:p>
          <a:p>
            <a:pPr marL="228600" indent="-228600">
              <a:buFont typeface="Arial" pitchFamily="34" charset="0"/>
              <a:buChar char="•"/>
            </a:pPr>
            <a:r>
              <a:rPr lang="en-US" dirty="0" smtClean="0"/>
              <a:t>Implementation – See the code below.</a:t>
            </a:r>
          </a:p>
          <a:p>
            <a:pPr marL="228600" indent="-228600">
              <a:buFont typeface="Arial" pitchFamily="34" charset="0"/>
              <a:buChar char="•"/>
            </a:pPr>
            <a:r>
              <a:rPr lang="en-US" dirty="0" smtClean="0"/>
              <a:t>Test</a:t>
            </a:r>
            <a:r>
              <a:rPr lang="en-US" baseline="0" dirty="0" smtClean="0"/>
              <a:t> – Should be able to do some neat stuff.</a:t>
            </a:r>
            <a:endParaRPr lang="en-US"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1EDC489-139E-472D-8715-683EB358AC55}"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t>The</a:t>
            </a:r>
            <a:r>
              <a:rPr lang="en-US" baseline="0" dirty="0" smtClean="0"/>
              <a:t> () goes there even if the parameter list is empty.</a:t>
            </a:r>
          </a:p>
          <a:p>
            <a:r>
              <a:rPr lang="en-US" baseline="0" dirty="0" smtClean="0"/>
              <a:t>When specifying a method like this, we say that the method “receives from its calling program values for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get to this slide to set them up for lab 4, which requires that they build a composite</a:t>
            </a:r>
            <a:r>
              <a:rPr lang="en-US" baseline="0" dirty="0" smtClean="0"/>
              <a:t> figure method.</a:t>
            </a:r>
            <a:endParaRPr lang="en-US" dirty="0" smtClean="0"/>
          </a:p>
          <a:p>
            <a:r>
              <a:rPr lang="en-US" dirty="0" smtClean="0"/>
              <a:t>Draw the data/control</a:t>
            </a:r>
            <a:r>
              <a:rPr lang="en-US" baseline="0" dirty="0" smtClean="0"/>
              <a:t> flow for this method call with parameters. </a:t>
            </a:r>
          </a:p>
          <a:p>
            <a:r>
              <a:rPr lang="en-US" baseline="0" dirty="0" smtClean="0"/>
              <a:t>See the similar figure in the text.</a:t>
            </a:r>
          </a:p>
          <a:p>
            <a:r>
              <a:rPr lang="en-US" baseline="0" dirty="0" smtClean="0"/>
              <a:t>Note that </a:t>
            </a:r>
            <a:r>
              <a:rPr lang="en-US" baseline="0" dirty="0" err="1" smtClean="0"/>
              <a:t>drawCircle</a:t>
            </a:r>
            <a:r>
              <a:rPr lang="en-US" baseline="0" dirty="0" smtClean="0"/>
              <a:t>() “receives from its calling program” one set of coordinates and a diameter, and “returns” nothing.</a:t>
            </a:r>
          </a:p>
          <a:p>
            <a:r>
              <a:rPr lang="en-US" baseline="0" dirty="0" smtClean="0"/>
              <a:t>Reiterate how this method achieves all of the purposes we identified for writing methods:</a:t>
            </a:r>
          </a:p>
          <a:p>
            <a:pPr lvl="0" eaLnBrk="1" hangingPunct="1">
              <a:buFont typeface="Arial" pitchFamily="34" charset="0"/>
              <a:buChar char="•"/>
            </a:pPr>
            <a:r>
              <a:rPr lang="en-US" dirty="0" smtClean="0"/>
              <a:t> Modularize the program;</a:t>
            </a:r>
          </a:p>
          <a:p>
            <a:pPr lvl="0" eaLnBrk="1" hangingPunct="1">
              <a:buFont typeface="Arial" pitchFamily="34" charset="0"/>
              <a:buChar char="•"/>
            </a:pPr>
            <a:r>
              <a:rPr lang="en-US" dirty="0" smtClean="0"/>
              <a:t> Create helpful procedural abstractions;</a:t>
            </a:r>
          </a:p>
          <a:p>
            <a:pPr lvl="0" eaLnBrk="1" hangingPunct="1">
              <a:buFont typeface="Arial" pitchFamily="34" charset="0"/>
              <a:buChar char="•"/>
            </a:pPr>
            <a:r>
              <a:rPr lang="en-US" dirty="0" smtClean="0"/>
              <a:t> Improve readability;</a:t>
            </a:r>
          </a:p>
          <a:p>
            <a:pPr lvl="0" eaLnBrk="1" hangingPunct="1">
              <a:buFont typeface="Arial" pitchFamily="34" charset="0"/>
              <a:buChar char="•"/>
            </a:pPr>
            <a:r>
              <a:rPr lang="en-US" dirty="0" smtClean="0"/>
              <a:t> Encourage reuse.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0751070-C587-4B33-A3E4-B68A732E966C}" type="slidenum">
              <a:rPr lang="en-US" smtClean="0"/>
              <a:pPr/>
              <a:t>27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dirty="0" smtClean="0"/>
              <a:t>If the method doesn’t return any value, you can either</a:t>
            </a:r>
            <a:r>
              <a:rPr lang="en-US" baseline="0" dirty="0" smtClean="0"/>
              <a:t>:</a:t>
            </a:r>
          </a:p>
          <a:p>
            <a:pPr>
              <a:buFont typeface="Arial" pitchFamily="34" charset="0"/>
              <a:buChar char="•"/>
            </a:pPr>
            <a:r>
              <a:rPr lang="en-US" baseline="0" dirty="0" smtClean="0"/>
              <a:t> say </a:t>
            </a:r>
            <a:r>
              <a:rPr lang="en-US" dirty="0" smtClean="0">
                <a:latin typeface="Courier New" pitchFamily="49" charset="0"/>
                <a:cs typeface="Courier New" pitchFamily="49" charset="0"/>
              </a:rPr>
              <a:t>return;</a:t>
            </a:r>
            <a:r>
              <a:rPr lang="en-US" baseline="0" dirty="0" smtClean="0">
                <a:latin typeface="Courier New" pitchFamily="49" charset="0"/>
                <a:cs typeface="Courier New" pitchFamily="49" charset="0"/>
              </a:rPr>
              <a:t> with no expression;</a:t>
            </a:r>
            <a:endParaRPr lang="en-US" dirty="0" smtClean="0">
              <a:latin typeface="Courier New" pitchFamily="49" charset="0"/>
              <a:cs typeface="Courier New" pitchFamily="49" charset="0"/>
            </a:endParaRPr>
          </a:p>
          <a:p>
            <a:pPr>
              <a:buFont typeface="Arial" pitchFamily="34" charset="0"/>
              <a:buChar char="•"/>
            </a:pPr>
            <a:r>
              <a:rPr lang="en-US" baseline="0" dirty="0" smtClean="0"/>
              <a:t> leave the return out altogether, which we have been doing with the animation/interaction methods.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the data/control</a:t>
            </a:r>
            <a:r>
              <a:rPr lang="en-US" baseline="0" dirty="0" smtClean="0"/>
              <a:t> flow for this method call with </a:t>
            </a:r>
            <a:r>
              <a:rPr lang="en-US" baseline="0" dirty="0" smtClean="0"/>
              <a:t>parameters and return value. </a:t>
            </a:r>
            <a:endParaRPr lang="en-US" baseline="0" dirty="0" smtClean="0"/>
          </a:p>
          <a:p>
            <a:r>
              <a:rPr lang="en-US" baseline="0" dirty="0" smtClean="0"/>
              <a:t>See the similar figure in the text.</a:t>
            </a:r>
          </a:p>
          <a:p>
            <a:r>
              <a:rPr lang="en-US" baseline="0" dirty="0" smtClean="0"/>
              <a:t>Note that </a:t>
            </a:r>
            <a:r>
              <a:rPr lang="en-US" baseline="0" dirty="0" err="1" smtClean="0"/>
              <a:t>computeDistance</a:t>
            </a:r>
            <a:r>
              <a:rPr lang="en-US" baseline="0" dirty="0" smtClean="0"/>
              <a:t>() “receives from its calling program” two sets of coordinates and “returns” the Euclidian distance between them.</a:t>
            </a:r>
          </a:p>
          <a:p>
            <a:r>
              <a:rPr lang="en-US" baseline="0" dirty="0" smtClean="0"/>
              <a:t>Note also that Processing already has a dist() method that we could use here. This is just a simple illustration.</a:t>
            </a:r>
          </a:p>
          <a:p>
            <a:r>
              <a:rPr lang="en-US" baseline="0" dirty="0" smtClean="0"/>
              <a:t>Reiterate how this method achieves all of the purposes we identified for writing methods:</a:t>
            </a:r>
          </a:p>
          <a:p>
            <a:pPr lvl="0" eaLnBrk="1" hangingPunct="1">
              <a:buFont typeface="Arial" pitchFamily="34" charset="0"/>
              <a:buChar char="•"/>
            </a:pPr>
            <a:r>
              <a:rPr lang="en-US" dirty="0" smtClean="0"/>
              <a:t> Modularize the program;</a:t>
            </a:r>
          </a:p>
          <a:p>
            <a:pPr lvl="0" eaLnBrk="1" hangingPunct="1">
              <a:buFont typeface="Arial" pitchFamily="34" charset="0"/>
              <a:buChar char="•"/>
            </a:pPr>
            <a:r>
              <a:rPr lang="en-US" dirty="0" smtClean="0"/>
              <a:t> Create helpful procedural abstractions;</a:t>
            </a:r>
          </a:p>
          <a:p>
            <a:pPr lvl="0" eaLnBrk="1" hangingPunct="1">
              <a:buFont typeface="Arial" pitchFamily="34" charset="0"/>
              <a:buChar char="•"/>
            </a:pPr>
            <a:r>
              <a:rPr lang="en-US" dirty="0" smtClean="0"/>
              <a:t> Improve readability;</a:t>
            </a:r>
          </a:p>
          <a:p>
            <a:pPr lvl="0" eaLnBrk="1" hangingPunct="1">
              <a:buFont typeface="Arial" pitchFamily="34" charset="0"/>
              <a:buChar char="•"/>
            </a:pPr>
            <a:r>
              <a:rPr lang="en-US" dirty="0" smtClean="0"/>
              <a:t> Encourage reuse.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 don’t state the obvious.</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AD4C4B-C250-42A1-BE1D-AB80C3A0AEFF}" type="slidenum">
              <a:rPr lang="en-US" smtClean="0"/>
              <a:pPr/>
              <a:t>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a:t>
            </a:r>
            <a:r>
              <a:rPr lang="en-US" baseline="0" dirty="0" smtClean="0"/>
              <a:t> text focuses on the animation of moving figures. </a:t>
            </a:r>
          </a:p>
          <a:p>
            <a:r>
              <a:rPr lang="en-US" baseline="0" dirty="0" smtClean="0"/>
              <a:t>The lecture focuses on the animation of changing figures.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sketch documentation contains the purpose of the sketch code, the author and the date.</a:t>
            </a:r>
          </a:p>
          <a:p>
            <a:r>
              <a:rPr lang="en-US" baseline="0" dirty="0" smtClean="0"/>
              <a:t>This documentation documents the method, using the </a:t>
            </a:r>
            <a:r>
              <a:rPr lang="en-US" baseline="0" dirty="0" err="1" smtClean="0"/>
              <a:t>JavaDoc</a:t>
            </a:r>
            <a:r>
              <a:rPr lang="en-US" baseline="0" dirty="0" smtClean="0"/>
              <a:t> format we’ve used in previous examples.</a:t>
            </a:r>
          </a:p>
          <a:p>
            <a:r>
              <a:rPr lang="en-US" baseline="0" dirty="0" smtClean="0"/>
              <a:t>The API spec for this method can be generated from this documentation.</a:t>
            </a:r>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03EC979-269C-4AE9-B145-6835B3242E48}" type="slidenum">
              <a:rPr lang="en-US" smtClean="0"/>
              <a:pPr/>
              <a:t>31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dirty="0" smtClean="0"/>
              <a:t>This extends the scope discussion from above.</a:t>
            </a:r>
            <a:endParaRPr lang="en-US"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143F7AA-A4BD-4EBC-9766-6CD1C04939D3}" type="slidenum">
              <a:rPr lang="en-US" smtClean="0"/>
              <a:pPr/>
              <a:t>32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smtClean="0"/>
              <a:t>Revisit</a:t>
            </a:r>
            <a:r>
              <a:rPr lang="en-US" baseline="0" dirty="0" smtClean="0"/>
              <a:t> </a:t>
            </a:r>
            <a:r>
              <a:rPr lang="en-US" dirty="0" smtClean="0"/>
              <a:t>identifiers </a:t>
            </a:r>
            <a:r>
              <a:rPr lang="en-US" dirty="0" smtClean="0"/>
              <a:t>and </a:t>
            </a:r>
            <a:r>
              <a:rPr lang="en-US" b="1" dirty="0" smtClean="0"/>
              <a:t>scope </a:t>
            </a:r>
            <a:r>
              <a:rPr lang="en-US" b="0" dirty="0" smtClean="0"/>
              <a:t>with respect to parameters.</a:t>
            </a:r>
            <a:r>
              <a:rPr lang="en-US" b="0" baseline="0" dirty="0" smtClean="0"/>
              <a:t> </a:t>
            </a:r>
            <a:r>
              <a:rPr lang="en-US" dirty="0" smtClean="0"/>
              <a:t>Note </a:t>
            </a:r>
            <a:r>
              <a:rPr lang="en-US" dirty="0" smtClean="0"/>
              <a:t>the following things:</a:t>
            </a:r>
          </a:p>
          <a:p>
            <a:pPr>
              <a:buFontTx/>
              <a:buChar char="-"/>
            </a:pPr>
            <a:r>
              <a:rPr lang="en-US" baseline="0" dirty="0" smtClean="0"/>
              <a:t> Parameters can have different names from their arguments (e.g., x &amp; </a:t>
            </a:r>
            <a:r>
              <a:rPr lang="en-US" baseline="0" dirty="0" smtClean="0"/>
              <a:t>y in </a:t>
            </a:r>
            <a:r>
              <a:rPr lang="en-US" baseline="0" dirty="0" err="1" smtClean="0"/>
              <a:t>drawCircle</a:t>
            </a:r>
            <a:r>
              <a:rPr lang="en-US" baseline="0" dirty="0" smtClean="0"/>
              <a:t>());</a:t>
            </a:r>
          </a:p>
          <a:p>
            <a:pPr>
              <a:buFontTx/>
              <a:buChar char="-"/>
            </a:pPr>
            <a:r>
              <a:rPr lang="en-US" baseline="0" dirty="0" smtClean="0"/>
              <a:t> The same identifier can refer to different variable values in different scopes (e.g., x and y in </a:t>
            </a:r>
            <a:r>
              <a:rPr lang="en-US" baseline="0" dirty="0" err="1" smtClean="0"/>
              <a:t>drawCircle</a:t>
            </a:r>
            <a:r>
              <a:rPr lang="en-US" baseline="0" dirty="0" smtClean="0"/>
              <a:t>() and </a:t>
            </a:r>
            <a:r>
              <a:rPr lang="en-US" baseline="0" dirty="0" err="1" smtClean="0"/>
              <a:t>computeDistance</a:t>
            </a:r>
            <a:r>
              <a:rPr lang="en-US" baseline="0" dirty="0" smtClean="0"/>
              <a:t>());</a:t>
            </a:r>
            <a:endParaRPr lang="en-US" baseline="0" dirty="0" smtClean="0"/>
          </a:p>
          <a:p>
            <a:pPr>
              <a:buFontTx/>
              <a:buChar char="-"/>
            </a:pPr>
            <a:r>
              <a:rPr lang="en-US" baseline="0" dirty="0" smtClean="0"/>
              <a:t> If a local name is the same as a global one, the local definition overrides the global one (e.g., diameter – changing the value of the red diameter in </a:t>
            </a:r>
            <a:r>
              <a:rPr lang="en-US" baseline="0" dirty="0" err="1" smtClean="0"/>
              <a:t>drawCircle</a:t>
            </a:r>
            <a:r>
              <a:rPr lang="en-US" baseline="0" dirty="0" smtClean="0"/>
              <a:t>() will not change the value of the green diameter in </a:t>
            </a:r>
            <a:r>
              <a:rPr lang="en-US" baseline="0" dirty="0" err="1" smtClean="0"/>
              <a:t>mouseDragged</a:t>
            </a:r>
            <a:r>
              <a:rPr lang="en-US" baseline="0" dirty="0" smtClean="0"/>
              <a:t>()). Use the “main street” analogy. This means that w</a:t>
            </a:r>
            <a:r>
              <a:rPr lang="en-US" dirty="0" smtClean="0"/>
              <a:t>e are able to reuse identifiers in the code, so long as the compiler can’t confuse which one we’re working with.  This</a:t>
            </a:r>
            <a:r>
              <a:rPr lang="en-US" baseline="0" dirty="0" smtClean="0"/>
              <a:t> also means that if we redefine a variable in a method, then the global definition is </a:t>
            </a:r>
            <a:r>
              <a:rPr lang="en-US" baseline="0" dirty="0" smtClean="0"/>
              <a:t>lost.</a:t>
            </a:r>
          </a:p>
          <a:p>
            <a:pPr>
              <a:buFontTx/>
              <a:buNone/>
            </a:pPr>
            <a:r>
              <a:rPr lang="en-US" baseline="0" dirty="0" smtClean="0"/>
              <a:t>Demo these concepts by modifying/running the given program.</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them write</a:t>
            </a:r>
            <a:r>
              <a:rPr lang="en-US" baseline="0" dirty="0" smtClean="0"/>
              <a:t> some methods:</a:t>
            </a:r>
          </a:p>
          <a:p>
            <a:r>
              <a:rPr lang="en-US" baseline="0" dirty="0" smtClean="0"/>
              <a:t>- </a:t>
            </a:r>
            <a:r>
              <a:rPr lang="en-US" baseline="0" dirty="0" err="1" smtClean="0"/>
              <a:t>myDouble</a:t>
            </a:r>
            <a:r>
              <a:rPr lang="en-US" baseline="0" dirty="0" smtClean="0"/>
              <a:t>() receives from its calling program an integer and returns the two times that integer;</a:t>
            </a:r>
          </a:p>
          <a:p>
            <a:pPr>
              <a:buFontTx/>
              <a:buChar char="-"/>
            </a:pPr>
            <a:r>
              <a:rPr lang="en-US" baseline="0" dirty="0" smtClean="0"/>
              <a:t> </a:t>
            </a:r>
            <a:r>
              <a:rPr lang="en-US" baseline="0" dirty="0" err="1" smtClean="0"/>
              <a:t>myFavoriteNumber</a:t>
            </a:r>
            <a:r>
              <a:rPr lang="en-US" baseline="0" dirty="0" smtClean="0"/>
              <a:t>() receives nothing from its calling program, prints your favorite number (using </a:t>
            </a:r>
            <a:r>
              <a:rPr lang="en-US" baseline="0" dirty="0" err="1" smtClean="0"/>
              <a:t>println</a:t>
            </a:r>
            <a:r>
              <a:rPr lang="en-US" baseline="0" dirty="0" smtClean="0"/>
              <a:t>()) and returns nothing.</a:t>
            </a:r>
          </a:p>
          <a:p>
            <a:pPr>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5C7103-E8A1-43A8-B1E8-56444E8B752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34</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Arial" pitchFamily="34" charset="0"/>
              <a:buChar char="•"/>
            </a:pPr>
            <a:r>
              <a:rPr lang="en-US" dirty="0" smtClean="0"/>
              <a:t>Analysis – Here, we’ll add color</a:t>
            </a:r>
            <a:r>
              <a:rPr lang="en-US" baseline="0" dirty="0" smtClean="0"/>
              <a:t> and </a:t>
            </a:r>
            <a:r>
              <a:rPr lang="en-US" baseline="0" smtClean="0"/>
              <a:t>an magna-doodle-like </a:t>
            </a:r>
            <a:r>
              <a:rPr lang="en-US" baseline="0" dirty="0" smtClean="0"/>
              <a:t>erase method.</a:t>
            </a:r>
            <a:endParaRPr lang="en-US" dirty="0" smtClean="0"/>
          </a:p>
          <a:p>
            <a:pPr marL="228600" indent="-228600">
              <a:buFont typeface="Arial" pitchFamily="34" charset="0"/>
              <a:buChar char="•"/>
            </a:pPr>
            <a:r>
              <a:rPr lang="en-US" dirty="0" smtClean="0"/>
              <a:t>Design – Change</a:t>
            </a:r>
            <a:r>
              <a:rPr lang="en-US" baseline="0" dirty="0" smtClean="0"/>
              <a:t> the fill in mouse dragged to call </a:t>
            </a:r>
            <a:r>
              <a:rPr lang="en-US" baseline="0" dirty="0" err="1" smtClean="0"/>
              <a:t>computeColor</a:t>
            </a:r>
            <a:r>
              <a:rPr lang="en-US" baseline="0" dirty="0" smtClean="0"/>
              <a:t>():</a:t>
            </a:r>
          </a:p>
          <a:p>
            <a:pPr marL="685800" lvl="1" indent="-228600">
              <a:buFont typeface="+mj-lt"/>
              <a:buAutoNum type="arabicPeriod"/>
            </a:pPr>
            <a:r>
              <a:rPr lang="en-US" baseline="0" dirty="0" smtClean="0"/>
              <a:t>Create and return a new color whose transparency is 10 and whose RGB values are computed based on distances from (</a:t>
            </a:r>
            <a:r>
              <a:rPr lang="en-US" baseline="0" dirty="0" err="1" smtClean="0"/>
              <a:t>figureX</a:t>
            </a:r>
            <a:r>
              <a:rPr lang="en-US" baseline="0" dirty="0" smtClean="0"/>
              <a:t>, </a:t>
            </a:r>
            <a:r>
              <a:rPr lang="en-US" baseline="0" dirty="0" err="1" smtClean="0"/>
              <a:t>figureY</a:t>
            </a:r>
            <a:r>
              <a:rPr lang="en-US" baseline="0" dirty="0" smtClean="0"/>
              <a:t>) to the corners of the screen. I just experimented a while here until I got something that I liked.</a:t>
            </a:r>
            <a:endParaRPr lang="en-US" dirty="0" smtClean="0"/>
          </a:p>
          <a:p>
            <a:pPr marL="228600" indent="-228600">
              <a:buFont typeface="Arial" pitchFamily="34" charset="0"/>
              <a:buChar char="•"/>
            </a:pPr>
            <a:r>
              <a:rPr lang="en-US" dirty="0" smtClean="0"/>
              <a:t>Implementation – See the final code below.</a:t>
            </a:r>
          </a:p>
          <a:p>
            <a:pPr marL="228600" indent="-228600">
              <a:buFont typeface="Arial" pitchFamily="34" charset="0"/>
              <a:buChar char="•"/>
            </a:pPr>
            <a:r>
              <a:rPr lang="en-US" dirty="0" smtClean="0"/>
              <a:t>Test</a:t>
            </a:r>
            <a:r>
              <a:rPr lang="en-US" baseline="0" dirty="0" smtClean="0"/>
              <a:t> – Should be able to do some neat stuff.</a:t>
            </a:r>
            <a:endParaRPr lang="en-US"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36</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37</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B92CD-222C-44CB-BF94-F265AE4FA043}" type="slidenum">
              <a:rPr lang="en-US"/>
              <a:pPr/>
              <a:t>38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dirty="0" smtClean="0"/>
              <a:t>Christian discovered that this tool will draw</a:t>
            </a:r>
            <a:r>
              <a:rPr lang="en-US" baseline="0" dirty="0" smtClean="0"/>
              <a:t> pastel-like circles (without lines) if the space bar is continuously being pressed.</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9C3A6-0C67-4062-9925-2B2B9B3EE599}" type="slidenum">
              <a:rPr lang="en-US"/>
              <a:pPr/>
              <a:t>39</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TAOCP, 1968-73</a:t>
            </a:r>
          </a:p>
          <a:p>
            <a:r>
              <a:rPr lang="en-US"/>
              <a:t>3:16, 1990</a:t>
            </a:r>
          </a:p>
          <a:p>
            <a:r>
              <a:rPr lang="en-US"/>
              <a:t>texbook, 1984</a:t>
            </a:r>
          </a:p>
          <a:p>
            <a:r>
              <a:rPr lang="en-US"/>
              <a:t>He also wrote a novel, Surreal Numbers, about some college dropouts that invented a mathematical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AD4C4B-C250-42A1-BE1D-AB80C3A0AEFF}" type="slidenum">
              <a:rPr lang="en-US" smtClean="0"/>
              <a:pPr/>
              <a:t>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This is a much more open-ended</a:t>
            </a:r>
            <a:r>
              <a:rPr lang="en-US" baseline="0" dirty="0" smtClean="0"/>
              <a:t> goal. We’ll be exploring/experimenting here more than problem solving.</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6CCF7D-81DE-4BA6-8CED-794985FDB6AC}" type="slidenum">
              <a:rPr lang="en-US" smtClean="0"/>
              <a:pPr/>
              <a:t>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smtClean="0"/>
              <a:t>We’ve done animations before:</a:t>
            </a:r>
          </a:p>
          <a:p>
            <a:pPr>
              <a:buFont typeface="Arial" pitchFamily="34" charset="0"/>
              <a:buChar char="•"/>
            </a:pPr>
            <a:r>
              <a:rPr lang="en-US" baseline="0" dirty="0" smtClean="0"/>
              <a:t> Raindrops – This one didn’t simulate motion and thus required no memory of previous locations.</a:t>
            </a:r>
          </a:p>
          <a:p>
            <a:pPr>
              <a:buFont typeface="Arial" pitchFamily="34" charset="0"/>
              <a:buChar char="•"/>
            </a:pPr>
            <a:r>
              <a:rPr lang="en-US" baseline="0" dirty="0" smtClean="0"/>
              <a:t> Shaker – This one did simulate motion (i.e., shaking), but always in the same, hard-coded, location.</a:t>
            </a:r>
          </a:p>
          <a:p>
            <a:pPr>
              <a:buFont typeface="Arial" pitchFamily="34" charset="0"/>
              <a:buChar cha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AD4C4B-C250-42A1-BE1D-AB80C3A0AEFF}" type="slidenum">
              <a:rPr lang="en-US" smtClean="0"/>
              <a:pPr/>
              <a:t>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baseline="0" dirty="0" smtClean="0"/>
              <a:t>Animation always breaks down to these two phases – initial set up and frame rendering.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AD4C4B-C250-42A1-BE1D-AB80C3A0AEFF}" type="slidenum">
              <a:rPr lang="en-US" smtClean="0"/>
              <a:pPr/>
              <a:t>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Start with</a:t>
            </a:r>
            <a:r>
              <a:rPr lang="en-US" baseline="0" dirty="0" smtClean="0"/>
              <a:t> the non-method-based, non-animated approximation of the program:</a:t>
            </a:r>
          </a:p>
          <a:p>
            <a:endParaRPr lang="en-US" baseline="0" dirty="0" smtClean="0"/>
          </a:p>
          <a:p>
            <a:r>
              <a:rPr lang="en-US" baseline="0" dirty="0" err="1" smtClean="0"/>
              <a:t>int</a:t>
            </a:r>
            <a:r>
              <a:rPr lang="en-US" baseline="0" dirty="0" smtClean="0"/>
              <a:t> width = 510, height = width, diameter;</a:t>
            </a:r>
          </a:p>
          <a:p>
            <a:r>
              <a:rPr lang="en-US" baseline="0" dirty="0" smtClean="0"/>
              <a:t>size(width, height);</a:t>
            </a:r>
          </a:p>
          <a:p>
            <a:r>
              <a:rPr lang="en-US" baseline="0" dirty="0" smtClean="0"/>
              <a:t>smooth();</a:t>
            </a:r>
          </a:p>
          <a:p>
            <a:r>
              <a:rPr lang="en-US" baseline="0" dirty="0" smtClean="0"/>
              <a:t>diameter = 0;</a:t>
            </a:r>
          </a:p>
          <a:p>
            <a:r>
              <a:rPr lang="en-US" baseline="0" dirty="0" smtClean="0"/>
              <a:t>background(255);</a:t>
            </a:r>
          </a:p>
          <a:p>
            <a:r>
              <a:rPr lang="en-US" baseline="0" dirty="0" smtClean="0"/>
              <a:t>ellipse(width/2, height/2, diameter, diameter);</a:t>
            </a:r>
          </a:p>
          <a:p>
            <a:endParaRPr lang="en-US" dirty="0" smtClean="0"/>
          </a:p>
          <a:p>
            <a:r>
              <a:rPr lang="en-US" dirty="0" smtClean="0"/>
              <a:t>setup() is used for the initial set up task</a:t>
            </a:r>
            <a:r>
              <a:rPr lang="en-US" baseline="0" dirty="0" smtClean="0"/>
              <a:t> – Processing calls it only once at the beginning of the animation.</a:t>
            </a:r>
          </a:p>
          <a:p>
            <a:r>
              <a:rPr lang="en-US" dirty="0" smtClean="0"/>
              <a:t>draw() draws</a:t>
            </a:r>
            <a:r>
              <a:rPr lang="en-US" baseline="0" dirty="0" smtClean="0"/>
              <a:t> each individual animation frame – Processing calls it repeatedly throughout the animation.</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7DDAE31-C65C-428E-810F-A6570EB26D5E}" type="slidenum">
              <a:rPr lang="en-US" smtClean="0"/>
              <a:pPr/>
              <a:t>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Most of the “interesting” operations we would like to perform are not pre-defined.</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7B124-0D85-40C3-BC2B-5B33A89E4002}" type="slidenum">
              <a:rPr lang="en-US"/>
              <a:pPr/>
              <a:t>9</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buFont typeface="Arial" pitchFamily="34" charset="0"/>
              <a:buNone/>
            </a:pPr>
            <a:r>
              <a:rPr lang="en-US" dirty="0" smtClean="0"/>
              <a:t>Discuss</a:t>
            </a:r>
            <a:r>
              <a:rPr lang="en-US" baseline="0" dirty="0" smtClean="0"/>
              <a:t> methods as ways to block code up.</a:t>
            </a:r>
            <a:endParaRPr lang="en-US" dirty="0" smtClean="0"/>
          </a:p>
          <a:p>
            <a:pPr marL="228600" indent="-228600">
              <a:buFont typeface="Arial" pitchFamily="34" charset="0"/>
              <a:buChar char="•"/>
            </a:pPr>
            <a:r>
              <a:rPr lang="en-US" dirty="0" smtClean="0"/>
              <a:t>Analysis – We</a:t>
            </a:r>
            <a:r>
              <a:rPr lang="en-US" baseline="0" dirty="0" smtClean="0"/>
              <a:t> want a 510x510 background with the width/height variables set to 0. We should be able to do this in one iteration!</a:t>
            </a:r>
            <a:endParaRPr lang="en-US" dirty="0" smtClean="0"/>
          </a:p>
          <a:p>
            <a:pPr marL="228600" indent="-228600">
              <a:buFont typeface="Arial" pitchFamily="34" charset="0"/>
              <a:buChar char="•"/>
            </a:pPr>
            <a:r>
              <a:rPr lang="en-US" dirty="0" smtClean="0"/>
              <a:t>Design – We’ve done</a:t>
            </a:r>
            <a:r>
              <a:rPr lang="en-US" baseline="0" dirty="0" smtClean="0"/>
              <a:t> default backgrounds and initialized variables before, so that part is easy. But we’ve never “blocked” statements together before. That requires methods. Start by adding simple braces around the setup code, then add the return type, method name, and empty parameter list. You can just comment out the draw() code block for the moment.</a:t>
            </a:r>
            <a:endParaRPr lang="en-US" dirty="0" smtClean="0"/>
          </a:p>
          <a:p>
            <a:pPr marL="228600" indent="-228600">
              <a:buFont typeface="Arial" pitchFamily="34" charset="0"/>
              <a:buChar char="•"/>
            </a:pPr>
            <a:r>
              <a:rPr lang="en-US" dirty="0" smtClean="0"/>
              <a:t>Implementation – This requires defining</a:t>
            </a:r>
            <a:r>
              <a:rPr lang="en-US" baseline="0" dirty="0" smtClean="0"/>
              <a:t> the setup() method.</a:t>
            </a:r>
            <a:endParaRPr lang="en-US" dirty="0" smtClean="0"/>
          </a:p>
          <a:p>
            <a:pPr marL="228600" indent="-228600">
              <a:buFont typeface="Arial" pitchFamily="34" charset="0"/>
              <a:buChar char="•"/>
            </a:pPr>
            <a:r>
              <a:rPr lang="en-US" dirty="0" smtClean="0"/>
              <a:t>Test</a:t>
            </a:r>
            <a:r>
              <a:rPr lang="en-US" baseline="0" dirty="0" smtClean="0"/>
              <a:t> – Should see a blank output window.</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9E4DD9-A2E4-467D-8F17-6236A8491A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0C18AE-201B-47EB-A501-0F800DB1AB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BF478BB-943A-47D6-98C5-2780FEF02E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23B0671-EDD1-4604-BE6C-9632C755924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208D256-697A-4B6F-A203-6854F0DF68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9D0CFB8-AE37-49F0-BACC-C543107960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AFA2C9A-4148-42D0-B5EE-45753C2AC5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7BE369A-A742-49D3-B6B5-EEA0E80F4AF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4F12F14-E017-4EB6-9212-C05C5DEE71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40F4F78-3630-45F7-8CF2-C906D6825A3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90" name="Rectangle 6"/>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118798"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99" name="Rectangle 15"/>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802" name="Rectangle 18"/>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r>
              <a:rPr lang="en-US" sz="900" dirty="0">
                <a:latin typeface="Arial Unicode MS" pitchFamily="34" charset="-128"/>
              </a:rPr>
              <a:t>© </a:t>
            </a:r>
            <a:r>
              <a:rPr lang="en-US" sz="900" dirty="0" smtClean="0">
                <a:latin typeface="Arial Unicode MS" pitchFamily="34" charset="-128"/>
              </a:rPr>
              <a:t>Calvin</a:t>
            </a:r>
            <a:r>
              <a:rPr lang="en-US" sz="900" baseline="0" dirty="0" smtClean="0">
                <a:latin typeface="Arial Unicode MS" pitchFamily="34" charset="-128"/>
              </a:rPr>
              <a:t> College</a:t>
            </a:r>
            <a:r>
              <a:rPr lang="en-US" sz="900" dirty="0" smtClean="0">
                <a:latin typeface="Arial Unicode MS" pitchFamily="34" charset="-128"/>
              </a:rPr>
              <a:t>, 2009</a:t>
            </a:r>
            <a:endParaRPr lang="en-US" sz="900" dirty="0">
              <a:latin typeface="Arial Unicode MS" pitchFamily="34" charset="-128"/>
            </a:endParaRPr>
          </a:p>
        </p:txBody>
      </p:sp>
      <p:sp>
        <p:nvSpPr>
          <p:cNvPr id="118787" name="Rectangle 3"/>
          <p:cNvSpPr>
            <a:spLocks noGrp="1" noChangeArrowheads="1"/>
          </p:cNvSpPr>
          <p:nvPr>
            <p:ph type="sldNum" sz="quarter" idx="4"/>
          </p:nvPr>
        </p:nvSpPr>
        <p:spPr bwMode="auto">
          <a:xfrm>
            <a:off x="8763000" y="0"/>
            <a:ext cx="381000" cy="457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900">
                <a:latin typeface="Arial Unicode MS" pitchFamily="34" charset="-128"/>
              </a:defRPr>
            </a:lvl1pPr>
          </a:lstStyle>
          <a:p>
            <a:fld id="{D44B6B40-2A27-4D7A-A5B0-FB7E522CEB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fontAlgn="base">
        <a:spcBef>
          <a:spcPct val="20000"/>
        </a:spcBef>
        <a:spcAft>
          <a:spcPct val="0"/>
        </a:spcAft>
        <a:buClr>
          <a:schemeClr val="tx1"/>
        </a:buClr>
        <a:buSzPct val="65000"/>
        <a:buChar char="•"/>
        <a:defRPr sz="2400">
          <a:solidFill>
            <a:schemeClr val="tx1"/>
          </a:solidFill>
          <a:latin typeface="+mn-lt"/>
        </a:defRPr>
      </a:lvl3pPr>
      <a:lvl4pPr marL="1600200" indent="-228600" algn="l" rtl="0" fontAlgn="base">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p:txBody>
          <a:bodyPr/>
          <a:lstStyle/>
          <a:p>
            <a:fld id="{93FF9130-A604-429B-98CE-8AD84283B60E}" type="slidenum">
              <a:rPr lang="en-US" smtClean="0"/>
              <a:pPr/>
              <a:t>1</a:t>
            </a:fld>
            <a:endParaRPr lang="en-US" smtClean="0"/>
          </a:p>
        </p:txBody>
      </p:sp>
      <p:sp>
        <p:nvSpPr>
          <p:cNvPr id="5123" name="Text Box 2"/>
          <p:cNvSpPr txBox="1">
            <a:spLocks noChangeArrowheads="1"/>
          </p:cNvSpPr>
          <p:nvPr/>
        </p:nvSpPr>
        <p:spPr bwMode="auto">
          <a:xfrm>
            <a:off x="1066800" y="1524000"/>
            <a:ext cx="7162800" cy="2215991"/>
          </a:xfrm>
          <a:prstGeom prst="rect">
            <a:avLst/>
          </a:prstGeom>
          <a:noFill/>
          <a:ln w="9525">
            <a:noFill/>
            <a:miter lim="800000"/>
            <a:headEnd/>
            <a:tailEnd/>
          </a:ln>
        </p:spPr>
        <p:txBody>
          <a:bodyPr>
            <a:spAutoFit/>
          </a:bodyPr>
          <a:lstStyle/>
          <a:p>
            <a:r>
              <a:rPr lang="en-US" sz="2400" b="0" i="1" dirty="0" smtClean="0">
                <a:latin typeface="Arial Unicode MS" pitchFamily="34" charset="-128"/>
              </a:rPr>
              <a:t>Being </a:t>
            </a:r>
            <a:r>
              <a:rPr lang="en-US" sz="2400" b="0" i="1" dirty="0">
                <a:latin typeface="Arial Unicode MS" pitchFamily="34" charset="-128"/>
              </a:rPr>
              <a:t>abstract is something profoundly different from being vague... The purpose of abstraction is not to be vague, but to create a new semantic level in which one can be absolutely precise.</a:t>
            </a:r>
          </a:p>
          <a:p>
            <a:r>
              <a:rPr lang="en-US" sz="2400" b="0" i="1" dirty="0">
                <a:latin typeface="Arial Unicode MS" pitchFamily="34" charset="-128"/>
              </a:rPr>
              <a:t> </a:t>
            </a:r>
            <a:r>
              <a:rPr lang="en-US" sz="2400" b="0" dirty="0">
                <a:latin typeface="Arial Unicode MS" pitchFamily="34" charset="-128"/>
              </a:rPr>
              <a:t>			</a:t>
            </a:r>
            <a:r>
              <a:rPr lang="en-US" b="0" dirty="0">
                <a:latin typeface="Arial Unicode MS" pitchFamily="34" charset="-128"/>
              </a:rPr>
              <a:t>- attributed to </a:t>
            </a:r>
            <a:r>
              <a:rPr lang="en-US" b="0" dirty="0" err="1">
                <a:latin typeface="Arial Unicode MS" pitchFamily="34" charset="-128"/>
              </a:rPr>
              <a:t>Edsger</a:t>
            </a:r>
            <a:r>
              <a:rPr lang="en-US" b="0" dirty="0">
                <a:latin typeface="Arial Unicode MS" pitchFamily="34" charset="-128"/>
              </a:rPr>
              <a:t> W. </a:t>
            </a:r>
            <a:r>
              <a:rPr lang="en-US" b="0" dirty="0" err="1">
                <a:latin typeface="Arial Unicode MS" pitchFamily="34" charset="-128"/>
              </a:rPr>
              <a:t>Dijkstra</a:t>
            </a:r>
            <a:endParaRPr lang="en-US" b="0" dirty="0">
              <a:latin typeface="Arial Unicode MS" pitchFamily="34" charset="-128"/>
            </a:endParaRPr>
          </a:p>
          <a:p>
            <a:endParaRPr lang="en-US" b="0" dirty="0">
              <a:latin typeface="Arial Unicode MS" pitchFamily="34"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Definition Pattern</a:t>
            </a:r>
            <a:endParaRPr lang="en-US" dirty="0"/>
          </a:p>
        </p:txBody>
      </p:sp>
      <p:sp>
        <p:nvSpPr>
          <p:cNvPr id="3" name="Content Placeholder 2"/>
          <p:cNvSpPr>
            <a:spLocks noGrp="1"/>
          </p:cNvSpPr>
          <p:nvPr>
            <p:ph idx="1"/>
          </p:nvPr>
        </p:nvSpPr>
        <p:spPr>
          <a:xfrm>
            <a:off x="457199" y="1600200"/>
            <a:ext cx="8520545" cy="4724400"/>
          </a:xfrm>
        </p:spPr>
        <p:txBody>
          <a:bodyPr/>
          <a:lstStyle/>
          <a:p>
            <a:pPr>
              <a:buNone/>
            </a:pPr>
            <a:r>
              <a:rPr lang="en-US" sz="2400" b="1" i="1" u="sng" dirty="0" err="1" smtClean="0">
                <a:latin typeface="Courier New" pitchFamily="49" charset="0"/>
                <a:cs typeface="Courier New" pitchFamily="49" charset="0"/>
              </a:rPr>
              <a:t>returnType</a:t>
            </a:r>
            <a:r>
              <a:rPr lang="en-US" sz="2400" b="1" dirty="0" smtClean="0">
                <a:latin typeface="Courier New" pitchFamily="49" charset="0"/>
                <a:cs typeface="Courier New" pitchFamily="49" charset="0"/>
              </a:rPr>
              <a:t> </a:t>
            </a:r>
            <a:r>
              <a:rPr lang="en-US" sz="2400" b="1" i="1" u="sng" dirty="0" err="1" smtClean="0">
                <a:latin typeface="Courier New" pitchFamily="49" charset="0"/>
                <a:cs typeface="Courier New" pitchFamily="49" charset="0"/>
              </a:rPr>
              <a:t>methodName</a:t>
            </a:r>
            <a:r>
              <a:rPr lang="en-US" sz="2400" b="1" dirty="0" smtClean="0">
                <a:latin typeface="Courier New" pitchFamily="49" charset="0"/>
                <a:cs typeface="Courier New" pitchFamily="49" charset="0"/>
              </a:rPr>
              <a:t>(</a:t>
            </a:r>
            <a:r>
              <a:rPr lang="en-US" sz="2400" b="1" i="1" u="sng" dirty="0" err="1" smtClean="0">
                <a:latin typeface="Courier New" pitchFamily="49" charset="0"/>
                <a:cs typeface="Courier New" pitchFamily="49" charset="0"/>
              </a:rPr>
              <a:t>parameterDeclarations</a:t>
            </a:r>
            <a:r>
              <a:rPr lang="en-US" sz="2400" b="1" dirty="0" smtClean="0">
                <a:latin typeface="Courier New" pitchFamily="49" charset="0"/>
                <a:cs typeface="Courier New" pitchFamily="49" charset="0"/>
              </a:rPr>
              <a:t>){</a:t>
            </a:r>
          </a:p>
          <a:p>
            <a:pPr>
              <a:buNone/>
            </a:pPr>
            <a:r>
              <a:rPr lang="en-US" sz="2400" b="1" dirty="0" smtClean="0">
                <a:latin typeface="Courier New" pitchFamily="49" charset="0"/>
                <a:cs typeface="Courier New" pitchFamily="49" charset="0"/>
              </a:rPr>
              <a:t>  </a:t>
            </a:r>
            <a:r>
              <a:rPr lang="en-US" sz="2400" b="1" i="1" u="sng" dirty="0" smtClean="0">
                <a:latin typeface="Courier New" pitchFamily="49" charset="0"/>
                <a:cs typeface="Courier New" pitchFamily="49" charset="0"/>
              </a:rPr>
              <a:t>statements</a:t>
            </a:r>
            <a:endParaRPr lang="en-US" sz="2400" b="1" dirty="0" smtClean="0">
              <a:latin typeface="Courier New" pitchFamily="49" charset="0"/>
              <a:cs typeface="Courier New" pitchFamily="49" charset="0"/>
            </a:endParaRPr>
          </a:p>
          <a:p>
            <a:pPr>
              <a:buNone/>
            </a:pPr>
            <a:r>
              <a:rPr lang="en-US" sz="2400" b="1" dirty="0" smtClean="0">
                <a:latin typeface="Courier New" pitchFamily="49" charset="0"/>
                <a:cs typeface="Courier New" pitchFamily="49" charset="0"/>
              </a:rPr>
              <a:t>}</a:t>
            </a:r>
          </a:p>
          <a:p>
            <a:pPr lvl="1"/>
            <a:r>
              <a:rPr lang="en-US" sz="2400" i="1" u="sng" dirty="0" err="1" smtClean="0"/>
              <a:t>returnType</a:t>
            </a:r>
            <a:r>
              <a:rPr lang="en-US" sz="2400" dirty="0" smtClean="0"/>
              <a:t> is the type of value returned by the method or </a:t>
            </a:r>
            <a:r>
              <a:rPr lang="en-US" sz="2400" dirty="0" smtClean="0">
                <a:latin typeface="Courier New" pitchFamily="49" charset="0"/>
                <a:cs typeface="Courier New" pitchFamily="49" charset="0"/>
              </a:rPr>
              <a:t>void</a:t>
            </a:r>
            <a:r>
              <a:rPr lang="en-US" sz="2400" dirty="0" smtClean="0"/>
              <a:t> if the method does not return a value;</a:t>
            </a:r>
          </a:p>
          <a:p>
            <a:pPr lvl="1"/>
            <a:r>
              <a:rPr lang="en-US" sz="2400" i="1" u="sng" dirty="0" err="1" smtClean="0"/>
              <a:t>methodName</a:t>
            </a:r>
            <a:r>
              <a:rPr lang="en-US" sz="2400" dirty="0" smtClean="0"/>
              <a:t> is the identifier that names the method;</a:t>
            </a:r>
          </a:p>
          <a:p>
            <a:pPr lvl="1"/>
            <a:r>
              <a:rPr lang="en-US" sz="2400" i="1" u="sng" dirty="0" err="1" smtClean="0"/>
              <a:t>parameterDeclarations</a:t>
            </a:r>
            <a:r>
              <a:rPr lang="en-US" sz="2400" dirty="0" smtClean="0"/>
              <a:t> is a comma-separated list of parameter declarations of the form </a:t>
            </a:r>
            <a:r>
              <a:rPr lang="en-US" sz="2400" i="1" u="sng" dirty="0" smtClean="0"/>
              <a:t>type</a:t>
            </a:r>
            <a:r>
              <a:rPr lang="en-US" sz="2400" dirty="0" smtClean="0"/>
              <a:t> </a:t>
            </a:r>
            <a:r>
              <a:rPr lang="en-US" sz="2400" i="1" u="sng" dirty="0" smtClean="0"/>
              <a:t>identifier</a:t>
            </a:r>
            <a:r>
              <a:rPr lang="en-US" sz="2400" dirty="0" smtClean="0"/>
              <a:t> that is omitted if there are no parameters;</a:t>
            </a:r>
            <a:r>
              <a:rPr lang="en-US" sz="2400" i="1" u="sng" dirty="0" smtClean="0"/>
              <a:t> </a:t>
            </a:r>
            <a:endParaRPr lang="en-US" sz="2400" dirty="0" smtClean="0"/>
          </a:p>
          <a:p>
            <a:pPr lvl="1"/>
            <a:r>
              <a:rPr lang="en-US" sz="2400" i="1" u="sng" dirty="0" smtClean="0"/>
              <a:t>statements</a:t>
            </a:r>
            <a:r>
              <a:rPr lang="en-US" sz="2400" dirty="0" smtClean="0"/>
              <a:t> is a set of statements that define the behavior of the method.</a:t>
            </a:r>
            <a:r>
              <a:rPr lang="en-US" sz="2400" i="1" u="sng" dirty="0" smtClean="0"/>
              <a:t> </a:t>
            </a:r>
            <a:endParaRPr lang="en-US" sz="2400" dirty="0" smtClean="0"/>
          </a:p>
          <a:p>
            <a:pPr>
              <a:buNone/>
            </a:pPr>
            <a:endParaRPr lang="en-US" dirty="0"/>
          </a:p>
        </p:txBody>
      </p:sp>
      <p:sp>
        <p:nvSpPr>
          <p:cNvPr id="4" name="Slide Number Placeholder 3"/>
          <p:cNvSpPr>
            <a:spLocks noGrp="1"/>
          </p:cNvSpPr>
          <p:nvPr>
            <p:ph type="sldNum" sz="quarter" idx="10"/>
          </p:nvPr>
        </p:nvSpPr>
        <p:spPr/>
        <p:txBody>
          <a:bodyPr/>
          <a:lstStyle/>
          <a:p>
            <a:fld id="{E09E4DD9-A2E4-467D-8F17-6236A8491AB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11</a:t>
            </a:fld>
            <a:endParaRPr lang="en-US"/>
          </a:p>
        </p:txBody>
      </p:sp>
      <p:sp>
        <p:nvSpPr>
          <p:cNvPr id="3" name="TextBox 2"/>
          <p:cNvSpPr txBox="1"/>
          <p:nvPr/>
        </p:nvSpPr>
        <p:spPr>
          <a:xfrm>
            <a:off x="12360" y="465540"/>
            <a:ext cx="8845890" cy="3108543"/>
          </a:xfrm>
          <a:prstGeom prst="rect">
            <a:avLst/>
          </a:prstGeom>
          <a:noFill/>
        </p:spPr>
        <p:txBody>
          <a:bodyPr wrap="square" rtlCol="0">
            <a:spAutoFit/>
          </a:bodyPr>
          <a:lstStyle/>
          <a:p>
            <a:r>
              <a:rPr lang="en-US" sz="2800" b="1" dirty="0" smtClean="0">
                <a:latin typeface="Courier New" pitchFamily="49" charset="0"/>
                <a:cs typeface="Courier New" pitchFamily="49" charset="0"/>
              </a:rPr>
              <a:t>f</a:t>
            </a:r>
            <a:r>
              <a:rPr lang="en-US" sz="2800" b="1" dirty="0" smtClean="0">
                <a:latin typeface="Courier New" pitchFamily="49" charset="0"/>
                <a:cs typeface="Courier New" pitchFamily="49" charset="0"/>
              </a:rPr>
              <a:t>inal </a:t>
            </a:r>
            <a:r>
              <a:rPr lang="en-US" sz="2800" b="1" dirty="0" err="1" smtClean="0">
                <a:latin typeface="Courier New" pitchFamily="49" charset="0"/>
                <a:cs typeface="Courier New" pitchFamily="49" charset="0"/>
              </a:rPr>
              <a:t>int</a:t>
            </a:r>
            <a:r>
              <a:rPr lang="en-US" sz="2800" b="1" dirty="0" smtClean="0">
                <a:latin typeface="Courier New" pitchFamily="49" charset="0"/>
                <a:cs typeface="Courier New" pitchFamily="49" charset="0"/>
              </a:rPr>
              <a:t> WIDTH </a:t>
            </a:r>
            <a:r>
              <a:rPr lang="en-US" sz="2800" b="1" dirty="0" smtClean="0">
                <a:latin typeface="Courier New" pitchFamily="49" charset="0"/>
                <a:cs typeface="Courier New" pitchFamily="49" charset="0"/>
              </a:rPr>
              <a:t>= 510, </a:t>
            </a:r>
            <a:r>
              <a:rPr lang="en-US" sz="2800" b="1" dirty="0" smtClean="0">
                <a:latin typeface="Courier New" pitchFamily="49" charset="0"/>
                <a:cs typeface="Courier New" pitchFamily="49" charset="0"/>
              </a:rPr>
              <a:t>HEIGHT</a:t>
            </a:r>
            <a:r>
              <a:rPr lang="en-US" sz="2800" b="1" dirty="0" smtClean="0">
                <a:latin typeface="Courier New" pitchFamily="49" charset="0"/>
                <a:cs typeface="Courier New" pitchFamily="49" charset="0"/>
              </a:rPr>
              <a:t> </a:t>
            </a:r>
            <a:r>
              <a:rPr lang="en-US" sz="2800" b="1" dirty="0" smtClean="0">
                <a:latin typeface="Courier New" pitchFamily="49" charset="0"/>
                <a:cs typeface="Courier New" pitchFamily="49" charset="0"/>
              </a:rPr>
              <a:t>= </a:t>
            </a:r>
            <a:r>
              <a:rPr lang="en-US" sz="2800" b="1" dirty="0" smtClean="0">
                <a:latin typeface="Courier New" pitchFamily="49" charset="0"/>
                <a:cs typeface="Courier New" pitchFamily="49" charset="0"/>
              </a:rPr>
              <a:t>WIDTH; </a:t>
            </a:r>
            <a:endParaRPr lang="en-US" sz="2800" b="1" dirty="0" smtClean="0">
              <a:latin typeface="Courier New" pitchFamily="49" charset="0"/>
              <a:cs typeface="Courier New" pitchFamily="49" charset="0"/>
            </a:endParaRPr>
          </a:p>
          <a:p>
            <a:r>
              <a:rPr lang="en-US" sz="2800" b="1" dirty="0" smtClean="0">
                <a:latin typeface="Courier New" pitchFamily="49" charset="0"/>
                <a:cs typeface="Courier New" pitchFamily="49" charset="0"/>
              </a:rPr>
              <a:t>float diameter;</a:t>
            </a:r>
          </a:p>
          <a:p>
            <a:endParaRPr lang="en-US" sz="2800" b="1" dirty="0" smtClean="0">
              <a:latin typeface="Courier New" pitchFamily="49" charset="0"/>
              <a:cs typeface="Courier New" pitchFamily="49" charset="0"/>
            </a:endParaRPr>
          </a:p>
          <a:p>
            <a:r>
              <a:rPr lang="en-US" sz="2800" b="1" dirty="0" smtClean="0">
                <a:latin typeface="Courier New" pitchFamily="49" charset="0"/>
                <a:cs typeface="Courier New" pitchFamily="49" charset="0"/>
              </a:rPr>
              <a:t>void setup() {</a:t>
            </a:r>
          </a:p>
          <a:p>
            <a:r>
              <a:rPr lang="en-US" sz="2800" dirty="0" smtClean="0">
                <a:latin typeface="Courier New" pitchFamily="49" charset="0"/>
                <a:cs typeface="Courier New" pitchFamily="49" charset="0"/>
              </a:rPr>
              <a:t>  </a:t>
            </a:r>
            <a:r>
              <a:rPr lang="en-US" sz="2800" dirty="0" smtClean="0">
                <a:latin typeface="Courier New" pitchFamily="49" charset="0"/>
                <a:cs typeface="Courier New" pitchFamily="49" charset="0"/>
              </a:rPr>
              <a:t>size(WIDTH, HEIGHT);</a:t>
            </a:r>
            <a:endParaRPr lang="en-US" sz="2800" dirty="0" smtClean="0">
              <a:latin typeface="Courier New" pitchFamily="49" charset="0"/>
              <a:cs typeface="Courier New" pitchFamily="49" charset="0"/>
            </a:endParaRPr>
          </a:p>
          <a:p>
            <a:r>
              <a:rPr lang="en-US" sz="2800" dirty="0" smtClean="0">
                <a:latin typeface="Courier New" pitchFamily="49" charset="0"/>
                <a:cs typeface="Courier New" pitchFamily="49" charset="0"/>
              </a:rPr>
              <a:t>  diameter = 0;</a:t>
            </a:r>
          </a:p>
          <a:p>
            <a:r>
              <a:rPr lang="en-US" sz="2800" b="1" dirty="0" smtClean="0">
                <a:latin typeface="Courier New" pitchFamily="49" charset="0"/>
                <a:cs typeface="Courier New" pitchFamily="49" charset="0"/>
              </a:rPr>
              <a:t>}</a:t>
            </a:r>
            <a:endParaRPr lang="en-US" sz="2800" b="1" dirty="0">
              <a:latin typeface="Courier New" pitchFamily="49" charset="0"/>
              <a:cs typeface="Courier New" pitchFamily="49" charset="0"/>
            </a:endParaRPr>
          </a:p>
        </p:txBody>
      </p:sp>
      <p:pic>
        <p:nvPicPr>
          <p:cNvPr id="1026" name="Picture 2"/>
          <p:cNvPicPr>
            <a:picLocks noChangeAspect="1" noChangeArrowheads="1"/>
          </p:cNvPicPr>
          <p:nvPr/>
        </p:nvPicPr>
        <p:blipFill>
          <a:blip r:embed="rId3" cstate="print"/>
          <a:srcRect t="4613"/>
          <a:stretch>
            <a:fillRect/>
          </a:stretch>
        </p:blipFill>
        <p:spPr bwMode="auto">
          <a:xfrm>
            <a:off x="5198439" y="2171700"/>
            <a:ext cx="377411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12</a:t>
            </a:fld>
            <a:endParaRPr lang="en-US"/>
          </a:p>
        </p:txBody>
      </p:sp>
      <p:sp>
        <p:nvSpPr>
          <p:cNvPr id="241666" name="Rectangle 2"/>
          <p:cNvSpPr>
            <a:spLocks noGrp="1" noChangeArrowheads="1"/>
          </p:cNvSpPr>
          <p:nvPr>
            <p:ph type="title"/>
          </p:nvPr>
        </p:nvSpPr>
        <p:spPr/>
        <p:txBody>
          <a:bodyPr/>
          <a:lstStyle/>
          <a:p>
            <a:r>
              <a:rPr lang="en-US" dirty="0" smtClean="0"/>
              <a:t>Iteration 1.2: Drawing Frames</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dient.png"/>
          <p:cNvPicPr>
            <a:picLocks noChangeAspect="1"/>
          </p:cNvPicPr>
          <p:nvPr/>
        </p:nvPicPr>
        <p:blipFill>
          <a:blip r:embed="rId3" cstate="print"/>
          <a:stretch>
            <a:fillRect/>
          </a:stretch>
        </p:blipFill>
        <p:spPr>
          <a:xfrm>
            <a:off x="4183133" y="1729226"/>
            <a:ext cx="4857750" cy="4857750"/>
          </a:xfrm>
          <a:prstGeom prst="rect">
            <a:avLst/>
          </a:prstGeom>
          <a:noFill/>
          <a:ln>
            <a:noFill/>
          </a:ln>
        </p:spPr>
      </p:pic>
      <p:sp>
        <p:nvSpPr>
          <p:cNvPr id="2" name="Slide Number Placeholder 1"/>
          <p:cNvSpPr>
            <a:spLocks noGrp="1"/>
          </p:cNvSpPr>
          <p:nvPr>
            <p:ph type="sldNum" sz="quarter" idx="10"/>
          </p:nvPr>
        </p:nvSpPr>
        <p:spPr/>
        <p:txBody>
          <a:bodyPr/>
          <a:lstStyle/>
          <a:p>
            <a:fld id="{EAFA2C9A-4148-42D0-B5EE-45753C2AC574}" type="slidenum">
              <a:rPr lang="en-US" smtClean="0"/>
              <a:pPr/>
              <a:t>13</a:t>
            </a:fld>
            <a:endParaRPr lang="en-US"/>
          </a:p>
        </p:txBody>
      </p:sp>
      <p:sp>
        <p:nvSpPr>
          <p:cNvPr id="3" name="TextBox 2"/>
          <p:cNvSpPr txBox="1"/>
          <p:nvPr/>
        </p:nvSpPr>
        <p:spPr>
          <a:xfrm>
            <a:off x="12360" y="465540"/>
            <a:ext cx="8494331" cy="2677656"/>
          </a:xfrm>
          <a:prstGeom prst="rect">
            <a:avLst/>
          </a:prstGeom>
          <a:noFill/>
        </p:spPr>
        <p:txBody>
          <a:bodyPr wrap="square" rtlCol="0">
            <a:spAutoFit/>
          </a:bodyPr>
          <a:lstStyle/>
          <a:p>
            <a:r>
              <a:rPr lang="en-US" sz="2800" b="1" dirty="0" smtClean="0">
                <a:latin typeface="Courier New" pitchFamily="49" charset="0"/>
                <a:cs typeface="Courier New" pitchFamily="49" charset="0"/>
              </a:rPr>
              <a:t>void draw() {</a:t>
            </a:r>
          </a:p>
          <a:p>
            <a:r>
              <a:rPr lang="en-US" sz="2800" b="1" dirty="0" smtClean="0">
                <a:latin typeface="Courier New" pitchFamily="49" charset="0"/>
                <a:cs typeface="Courier New" pitchFamily="49" charset="0"/>
              </a:rPr>
              <a:t>  </a:t>
            </a:r>
            <a:r>
              <a:rPr lang="en-US" sz="2800" dirty="0" smtClean="0">
                <a:latin typeface="Courier New" pitchFamily="49" charset="0"/>
                <a:cs typeface="Courier New" pitchFamily="49" charset="0"/>
              </a:rPr>
              <a:t>background(255</a:t>
            </a:r>
            <a:r>
              <a:rPr lang="en-US" sz="2800" dirty="0" smtClean="0">
                <a:latin typeface="Courier New" pitchFamily="49" charset="0"/>
                <a:cs typeface="Courier New" pitchFamily="49" charset="0"/>
              </a:rPr>
              <a:t>);</a:t>
            </a:r>
          </a:p>
          <a:p>
            <a:r>
              <a:rPr lang="en-US" sz="2800" dirty="0" smtClean="0">
                <a:latin typeface="Courier New" pitchFamily="49" charset="0"/>
                <a:cs typeface="Courier New" pitchFamily="49" charset="0"/>
              </a:rPr>
              <a:t> </a:t>
            </a:r>
            <a:r>
              <a:rPr lang="en-US" sz="2800" dirty="0" smtClean="0">
                <a:latin typeface="Courier New" pitchFamily="49" charset="0"/>
                <a:cs typeface="Courier New" pitchFamily="49" charset="0"/>
              </a:rPr>
              <a:t> float x = WIDTH/2, y = HEIGHT/2;</a:t>
            </a:r>
            <a:endParaRPr lang="en-US" sz="2800" dirty="0" smtClean="0">
              <a:latin typeface="Courier New" pitchFamily="49" charset="0"/>
              <a:cs typeface="Courier New" pitchFamily="49" charset="0"/>
            </a:endParaRPr>
          </a:p>
          <a:p>
            <a:r>
              <a:rPr lang="en-US" sz="2800" dirty="0" smtClean="0">
                <a:latin typeface="Courier New" pitchFamily="49" charset="0"/>
                <a:cs typeface="Courier New" pitchFamily="49" charset="0"/>
              </a:rPr>
              <a:t>  </a:t>
            </a:r>
            <a:r>
              <a:rPr lang="en-US" sz="2800" dirty="0" smtClean="0">
                <a:latin typeface="Courier New" pitchFamily="49" charset="0"/>
                <a:cs typeface="Courier New" pitchFamily="49" charset="0"/>
              </a:rPr>
              <a:t>ellipse(x, y, diameter</a:t>
            </a:r>
            <a:r>
              <a:rPr lang="en-US" sz="2800" dirty="0" smtClean="0">
                <a:latin typeface="Courier New" pitchFamily="49" charset="0"/>
                <a:cs typeface="Courier New" pitchFamily="49" charset="0"/>
              </a:rPr>
              <a:t>, diameter);</a:t>
            </a:r>
          </a:p>
          <a:p>
            <a:r>
              <a:rPr lang="en-US" sz="2800" dirty="0" smtClean="0">
                <a:latin typeface="Courier New" pitchFamily="49" charset="0"/>
                <a:cs typeface="Courier New" pitchFamily="49" charset="0"/>
              </a:rPr>
              <a:t>  diameter += 2;</a:t>
            </a:r>
          </a:p>
          <a:p>
            <a:r>
              <a:rPr lang="en-US" sz="2800" b="1" dirty="0" smtClean="0">
                <a:latin typeface="Courier New" pitchFamily="49" charset="0"/>
                <a:cs typeface="Courier New" pitchFamily="49" charset="0"/>
              </a:rPr>
              <a:t>}</a:t>
            </a:r>
            <a:endParaRPr lang="en-US" sz="28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fld id="{D67B506B-C593-4A97-B1DA-683AAC88B266}" type="slidenum">
              <a:rPr lang="en-US" smtClean="0"/>
              <a:pPr/>
              <a:t>14</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Example: Testing (1)</a:t>
            </a:r>
          </a:p>
        </p:txBody>
      </p:sp>
      <p:sp>
        <p:nvSpPr>
          <p:cNvPr id="9" name="Content Placeholder 8"/>
          <p:cNvSpPr>
            <a:spLocks noGrp="1"/>
          </p:cNvSpPr>
          <p:nvPr>
            <p:ph idx="1"/>
          </p:nvPr>
        </p:nvSpPr>
        <p:spPr>
          <a:xfrm>
            <a:off x="457199" y="1600200"/>
            <a:ext cx="8506691" cy="4724400"/>
          </a:xfrm>
        </p:spPr>
        <p:txBody>
          <a:bodyPr/>
          <a:lstStyle/>
          <a:p>
            <a:pPr lvl="0"/>
            <a:r>
              <a:rPr lang="en-US" dirty="0" smtClean="0"/>
              <a:t>The resulting output should give the illusion of a growing ellipse.</a:t>
            </a:r>
            <a:endParaRPr lang="en-US"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p:txBody>
          <a:bodyPr/>
          <a:lstStyle/>
          <a:p>
            <a:fld id="{5DB8888B-A674-4436-BFB2-B999E430905E}" type="slidenum">
              <a:rPr lang="en-US" smtClean="0"/>
              <a:pPr/>
              <a:t>15</a:t>
            </a:fld>
            <a:endParaRPr lang="en-US" smtClean="0"/>
          </a:p>
        </p:txBody>
      </p:sp>
      <p:sp>
        <p:nvSpPr>
          <p:cNvPr id="44035" name="Rectangle 2"/>
          <p:cNvSpPr>
            <a:spLocks noGrp="1" noChangeArrowheads="1"/>
          </p:cNvSpPr>
          <p:nvPr>
            <p:ph type="title"/>
          </p:nvPr>
        </p:nvSpPr>
        <p:spPr/>
        <p:txBody>
          <a:bodyPr/>
          <a:lstStyle/>
          <a:p>
            <a:pPr eaLnBrk="1" hangingPunct="1"/>
            <a:r>
              <a:rPr lang="en-US" dirty="0" smtClean="0"/>
              <a:t>Scope</a:t>
            </a:r>
          </a:p>
        </p:txBody>
      </p:sp>
      <p:sp>
        <p:nvSpPr>
          <p:cNvPr id="44036" name="Rectangle 3"/>
          <p:cNvSpPr>
            <a:spLocks noGrp="1" noChangeArrowheads="1"/>
          </p:cNvSpPr>
          <p:nvPr>
            <p:ph type="body" idx="1"/>
          </p:nvPr>
        </p:nvSpPr>
        <p:spPr/>
        <p:txBody>
          <a:bodyPr/>
          <a:lstStyle/>
          <a:p>
            <a:pPr eaLnBrk="1" hangingPunct="1"/>
            <a:r>
              <a:rPr lang="en-US" dirty="0" smtClean="0"/>
              <a:t>All identifiers have a scope.</a:t>
            </a:r>
          </a:p>
          <a:p>
            <a:pPr eaLnBrk="1" hangingPunct="1"/>
            <a:r>
              <a:rPr lang="en-US" dirty="0" smtClean="0"/>
              <a:t>An identifier can be reused to identify two different variables so long as the variable scopes don’t overlap.</a:t>
            </a:r>
          </a:p>
          <a:p>
            <a:pPr eaLnBrk="1" hangingPunct="1"/>
            <a:r>
              <a:rPr lang="en-US" dirty="0" smtClean="0"/>
              <a:t>Scoping rules:</a:t>
            </a:r>
          </a:p>
          <a:p>
            <a:pPr lvl="1" eaLnBrk="1" hangingPunct="1"/>
            <a:r>
              <a:rPr lang="en-US" dirty="0" smtClean="0"/>
              <a:t>Variables are in scope from where they are declared to end of that block.</a:t>
            </a:r>
          </a:p>
          <a:p>
            <a:pPr lvl="1" eaLnBrk="1" hangingPunct="1"/>
            <a:r>
              <a:rPr lang="en-US" dirty="0" smtClean="0">
                <a:solidFill>
                  <a:schemeClr val="bg1">
                    <a:lumMod val="50000"/>
                  </a:schemeClr>
                </a:solidFill>
              </a:rPr>
              <a:t>Parameters are in scope throughout the method in which they are declared.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p:txBody>
          <a:bodyPr/>
          <a:lstStyle/>
          <a:p>
            <a:fld id="{D47EFF0C-CDB9-4E4F-856F-A346606B8BD6}" type="slidenum">
              <a:rPr lang="en-US" smtClean="0"/>
              <a:pPr/>
              <a:t>16</a:t>
            </a:fld>
            <a:endParaRPr lang="en-US" smtClean="0"/>
          </a:p>
        </p:txBody>
      </p:sp>
      <p:sp>
        <p:nvSpPr>
          <p:cNvPr id="45060" name="Text Box 2"/>
          <p:cNvSpPr txBox="1">
            <a:spLocks noChangeArrowheads="1"/>
          </p:cNvSpPr>
          <p:nvPr/>
        </p:nvSpPr>
        <p:spPr bwMode="auto">
          <a:xfrm>
            <a:off x="195264" y="656363"/>
            <a:ext cx="8640126" cy="5539978"/>
          </a:xfrm>
          <a:prstGeom prst="rect">
            <a:avLst/>
          </a:prstGeom>
          <a:noFill/>
          <a:ln w="25400">
            <a:solidFill>
              <a:schemeClr val="tx1">
                <a:lumMod val="90000"/>
                <a:lumOff val="10000"/>
              </a:schemeClr>
            </a:solidFill>
            <a:miter lim="800000"/>
            <a:headEnd/>
            <a:tailEnd/>
          </a:ln>
        </p:spPr>
        <p:txBody>
          <a:bodyPr wrap="square">
            <a:spAutoFit/>
          </a:bodyPr>
          <a:lstStyle/>
          <a:p>
            <a:r>
              <a:rPr lang="en-US" sz="2400" dirty="0" smtClean="0">
                <a:latin typeface="Courier New" pitchFamily="49" charset="0"/>
                <a:cs typeface="Courier New" pitchFamily="49" charset="0"/>
              </a:rPr>
              <a:t>f</a:t>
            </a:r>
            <a:r>
              <a:rPr lang="en-US" sz="2400" dirty="0" smtClean="0">
                <a:latin typeface="Courier New" pitchFamily="49" charset="0"/>
                <a:cs typeface="Courier New" pitchFamily="49" charset="0"/>
              </a:rPr>
              <a:t>inal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b="1" dirty="0" smtClean="0">
                <a:solidFill>
                  <a:schemeClr val="tx1">
                    <a:lumMod val="90000"/>
                    <a:lumOff val="10000"/>
                  </a:schemeClr>
                </a:solidFill>
                <a:latin typeface="Courier New" pitchFamily="49" charset="0"/>
                <a:cs typeface="Courier New" pitchFamily="49" charset="0"/>
              </a:rPr>
              <a:t>WIDTH</a:t>
            </a:r>
            <a:r>
              <a:rPr lang="en-US" sz="2400" dirty="0" smtClean="0">
                <a:latin typeface="Courier New" pitchFamily="49" charset="0"/>
                <a:cs typeface="Courier New" pitchFamily="49" charset="0"/>
              </a:rPr>
              <a:t> = </a:t>
            </a:r>
            <a:r>
              <a:rPr lang="en-US" sz="2400" dirty="0" smtClean="0">
                <a:latin typeface="Courier New" pitchFamily="49" charset="0"/>
                <a:cs typeface="Courier New" pitchFamily="49" charset="0"/>
              </a:rPr>
              <a:t>510, </a:t>
            </a:r>
            <a:r>
              <a:rPr lang="en-US" sz="2400" b="1" dirty="0" smtClean="0">
                <a:solidFill>
                  <a:schemeClr val="tx1">
                    <a:lumMod val="90000"/>
                    <a:lumOff val="10000"/>
                  </a:schemeClr>
                </a:solidFill>
                <a:latin typeface="Courier New" pitchFamily="49" charset="0"/>
                <a:cs typeface="Courier New" pitchFamily="49" charset="0"/>
              </a:rPr>
              <a:t>HEIGHT</a:t>
            </a:r>
            <a:r>
              <a:rPr lang="en-US" sz="2400" dirty="0" smtClean="0">
                <a:latin typeface="Courier New" pitchFamily="49" charset="0"/>
                <a:cs typeface="Courier New" pitchFamily="49" charset="0"/>
              </a:rPr>
              <a:t> = </a:t>
            </a:r>
            <a:r>
              <a:rPr lang="en-US" sz="2400" b="1" dirty="0" smtClean="0">
                <a:solidFill>
                  <a:schemeClr val="tx1">
                    <a:lumMod val="90000"/>
                    <a:lumOff val="10000"/>
                  </a:schemeClr>
                </a:solidFill>
                <a:latin typeface="Courier New" pitchFamily="49" charset="0"/>
                <a:cs typeface="Courier New" pitchFamily="49" charset="0"/>
              </a:rPr>
              <a:t>WIDTH</a:t>
            </a:r>
            <a:r>
              <a:rPr lang="en-US" sz="2400" dirty="0" smtClean="0">
                <a:latin typeface="Courier New" pitchFamily="49" charset="0"/>
                <a:cs typeface="Courier New" pitchFamily="49" charset="0"/>
              </a:rPr>
              <a:t>; </a:t>
            </a:r>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float </a:t>
            </a:r>
            <a:r>
              <a:rPr lang="en-US" sz="2400" b="1" dirty="0" smtClean="0">
                <a:solidFill>
                  <a:schemeClr val="tx1">
                    <a:lumMod val="90000"/>
                    <a:lumOff val="10000"/>
                  </a:schemeClr>
                </a:solidFill>
                <a:latin typeface="Courier New" pitchFamily="49" charset="0"/>
                <a:cs typeface="Courier New" pitchFamily="49" charset="0"/>
              </a:rPr>
              <a:t>diameter</a:t>
            </a:r>
            <a:r>
              <a:rPr lang="en-US" sz="2400" dirty="0" smtClean="0">
                <a:latin typeface="Courier New" pitchFamily="49" charset="0"/>
                <a:cs typeface="Courier New" pitchFamily="49" charset="0"/>
              </a:rPr>
              <a:t>;</a:t>
            </a:r>
            <a:endParaRPr lang="en-US" sz="2400" b="1" dirty="0" smtClean="0">
              <a:latin typeface="Courier New" pitchFamily="49" charset="0"/>
              <a:cs typeface="Courier New" pitchFamily="49" charset="0"/>
            </a:endParaRPr>
          </a:p>
          <a:p>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void setup() {</a:t>
            </a:r>
          </a:p>
          <a:p>
            <a:r>
              <a:rPr lang="en-US" sz="2400" dirty="0" smtClean="0">
                <a:latin typeface="Courier New" pitchFamily="49" charset="0"/>
                <a:cs typeface="Courier New" pitchFamily="49" charset="0"/>
              </a:rPr>
              <a:t>  </a:t>
            </a:r>
            <a:r>
              <a:rPr lang="en-US" sz="2400" dirty="0" smtClean="0">
                <a:latin typeface="Courier New" pitchFamily="49" charset="0"/>
                <a:cs typeface="Courier New" pitchFamily="49" charset="0"/>
              </a:rPr>
              <a:t>size(</a:t>
            </a:r>
            <a:r>
              <a:rPr lang="en-US" sz="2400" b="1" dirty="0" smtClean="0">
                <a:solidFill>
                  <a:schemeClr val="tx1">
                    <a:lumMod val="90000"/>
                    <a:lumOff val="10000"/>
                  </a:schemeClr>
                </a:solidFill>
                <a:latin typeface="Courier New" pitchFamily="49" charset="0"/>
                <a:cs typeface="Courier New" pitchFamily="49" charset="0"/>
              </a:rPr>
              <a:t>WIDTH</a:t>
            </a:r>
            <a:r>
              <a:rPr lang="en-US" sz="2400" dirty="0" smtClean="0">
                <a:latin typeface="Courier New" pitchFamily="49" charset="0"/>
                <a:cs typeface="Courier New" pitchFamily="49" charset="0"/>
              </a:rPr>
              <a:t>, </a:t>
            </a:r>
            <a:r>
              <a:rPr lang="en-US" sz="2400" b="1" dirty="0" smtClean="0">
                <a:solidFill>
                  <a:schemeClr val="tx1">
                    <a:lumMod val="90000"/>
                    <a:lumOff val="10000"/>
                  </a:schemeClr>
                </a:solidFill>
                <a:latin typeface="Courier New" pitchFamily="49" charset="0"/>
                <a:cs typeface="Courier New" pitchFamily="49" charset="0"/>
              </a:rPr>
              <a:t>HEIGHT</a:t>
            </a:r>
            <a:r>
              <a:rPr lang="en-US" sz="2400"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  </a:t>
            </a:r>
            <a:r>
              <a:rPr lang="en-US" sz="2400" b="1" dirty="0" smtClean="0">
                <a:solidFill>
                  <a:schemeClr val="tx1">
                    <a:lumMod val="90000"/>
                    <a:lumOff val="10000"/>
                  </a:schemeClr>
                </a:solidFill>
                <a:latin typeface="Courier New" pitchFamily="49" charset="0"/>
                <a:cs typeface="Courier New" pitchFamily="49" charset="0"/>
              </a:rPr>
              <a:t>diameter</a:t>
            </a:r>
            <a:r>
              <a:rPr lang="en-US" sz="2400" dirty="0" smtClean="0">
                <a:latin typeface="Courier New" pitchFamily="49" charset="0"/>
                <a:cs typeface="Courier New" pitchFamily="49" charset="0"/>
              </a:rPr>
              <a:t> = 0;</a:t>
            </a:r>
          </a:p>
          <a:p>
            <a:r>
              <a:rPr lang="en-US" sz="2400" dirty="0" smtClean="0">
                <a:latin typeface="Courier New" pitchFamily="49" charset="0"/>
                <a:cs typeface="Courier New" pitchFamily="49" charset="0"/>
              </a:rPr>
              <a:t>}</a:t>
            </a:r>
          </a:p>
          <a:p>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void draw() {</a:t>
            </a:r>
          </a:p>
          <a:p>
            <a:r>
              <a:rPr lang="en-US" sz="2400" dirty="0" smtClean="0">
                <a:latin typeface="Courier New" pitchFamily="49" charset="0"/>
                <a:cs typeface="Courier New" pitchFamily="49" charset="0"/>
              </a:rPr>
              <a:t> </a:t>
            </a:r>
            <a:r>
              <a:rPr lang="en-US" sz="2400" dirty="0" smtClean="0">
                <a:latin typeface="Courier New" pitchFamily="49" charset="0"/>
                <a:cs typeface="Courier New" pitchFamily="49" charset="0"/>
              </a:rPr>
              <a:t> background(255</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float </a:t>
            </a:r>
            <a:r>
              <a:rPr lang="en-US" sz="2400" b="1" dirty="0" smtClean="0">
                <a:solidFill>
                  <a:srgbClr val="C00000"/>
                </a:solidFill>
                <a:latin typeface="Courier New" pitchFamily="49" charset="0"/>
                <a:cs typeface="Courier New" pitchFamily="49" charset="0"/>
              </a:rPr>
              <a:t>x</a:t>
            </a:r>
            <a:r>
              <a:rPr lang="en-US" sz="2400" dirty="0" smtClean="0">
                <a:latin typeface="Courier New" pitchFamily="49" charset="0"/>
                <a:cs typeface="Courier New" pitchFamily="49" charset="0"/>
              </a:rPr>
              <a:t> = </a:t>
            </a:r>
            <a:r>
              <a:rPr lang="en-US" sz="2400" b="1" dirty="0" smtClean="0">
                <a:solidFill>
                  <a:schemeClr val="tx1">
                    <a:lumMod val="90000"/>
                    <a:lumOff val="10000"/>
                  </a:schemeClr>
                </a:solidFill>
                <a:latin typeface="Courier New" pitchFamily="49" charset="0"/>
                <a:cs typeface="Courier New" pitchFamily="49" charset="0"/>
              </a:rPr>
              <a:t>WIDTH</a:t>
            </a:r>
            <a:r>
              <a:rPr lang="en-US" sz="2400" dirty="0" smtClean="0">
                <a:latin typeface="Courier New" pitchFamily="49" charset="0"/>
                <a:cs typeface="Courier New" pitchFamily="49" charset="0"/>
              </a:rPr>
              <a:t>/2, </a:t>
            </a:r>
            <a:r>
              <a:rPr lang="en-US" sz="2400" b="1" dirty="0" smtClean="0">
                <a:solidFill>
                  <a:srgbClr val="C00000"/>
                </a:solidFill>
                <a:latin typeface="Courier New" pitchFamily="49" charset="0"/>
                <a:cs typeface="Courier New" pitchFamily="49" charset="0"/>
              </a:rPr>
              <a:t>y</a:t>
            </a:r>
            <a:r>
              <a:rPr lang="en-US" sz="2400" dirty="0" smtClean="0">
                <a:latin typeface="Courier New" pitchFamily="49" charset="0"/>
                <a:cs typeface="Courier New" pitchFamily="49" charset="0"/>
              </a:rPr>
              <a:t> = </a:t>
            </a:r>
            <a:r>
              <a:rPr lang="en-US" sz="2400" b="1" dirty="0" smtClean="0">
                <a:solidFill>
                  <a:schemeClr val="tx1">
                    <a:lumMod val="90000"/>
                    <a:lumOff val="10000"/>
                  </a:schemeClr>
                </a:solidFill>
                <a:latin typeface="Courier New" pitchFamily="49" charset="0"/>
                <a:cs typeface="Courier New" pitchFamily="49" charset="0"/>
              </a:rPr>
              <a:t>HEIGHT</a:t>
            </a:r>
            <a:r>
              <a:rPr lang="en-US" sz="2400" dirty="0" smtClean="0">
                <a:latin typeface="Courier New" pitchFamily="49" charset="0"/>
                <a:cs typeface="Courier New" pitchFamily="49" charset="0"/>
              </a:rPr>
              <a:t>/2;</a:t>
            </a:r>
          </a:p>
          <a:p>
            <a:r>
              <a:rPr lang="en-US" sz="2400" dirty="0" smtClean="0">
                <a:latin typeface="Courier New" pitchFamily="49" charset="0"/>
                <a:cs typeface="Courier New" pitchFamily="49" charset="0"/>
              </a:rPr>
              <a:t>  ellipse(</a:t>
            </a:r>
            <a:r>
              <a:rPr lang="en-US" sz="2400" b="1" dirty="0" smtClean="0">
                <a:solidFill>
                  <a:srgbClr val="C00000"/>
                </a:solidFill>
                <a:latin typeface="Courier New" pitchFamily="49" charset="0"/>
                <a:cs typeface="Courier New" pitchFamily="49" charset="0"/>
              </a:rPr>
              <a:t>x</a:t>
            </a:r>
            <a:r>
              <a:rPr lang="en-US" sz="2400" dirty="0" smtClean="0">
                <a:latin typeface="Courier New" pitchFamily="49" charset="0"/>
                <a:cs typeface="Courier New" pitchFamily="49" charset="0"/>
              </a:rPr>
              <a:t>, </a:t>
            </a:r>
            <a:r>
              <a:rPr lang="en-US" sz="2400" b="1" dirty="0" smtClean="0">
                <a:solidFill>
                  <a:srgbClr val="C00000"/>
                </a:solidFill>
                <a:latin typeface="Courier New" pitchFamily="49" charset="0"/>
                <a:cs typeface="Courier New" pitchFamily="49" charset="0"/>
              </a:rPr>
              <a:t>y</a:t>
            </a:r>
            <a:r>
              <a:rPr lang="en-US" sz="2400" dirty="0" smtClean="0">
                <a:latin typeface="Courier New" pitchFamily="49" charset="0"/>
                <a:cs typeface="Courier New" pitchFamily="49" charset="0"/>
              </a:rPr>
              <a:t>, </a:t>
            </a:r>
            <a:r>
              <a:rPr lang="en-US" sz="2400" b="1" dirty="0" smtClean="0">
                <a:solidFill>
                  <a:schemeClr val="tx1">
                    <a:lumMod val="90000"/>
                    <a:lumOff val="10000"/>
                  </a:schemeClr>
                </a:solidFill>
                <a:latin typeface="Courier New" pitchFamily="49" charset="0"/>
                <a:cs typeface="Courier New" pitchFamily="49" charset="0"/>
              </a:rPr>
              <a:t>diameter</a:t>
            </a:r>
            <a:r>
              <a:rPr lang="en-US" sz="2400" dirty="0" smtClean="0">
                <a:latin typeface="Courier New" pitchFamily="49" charset="0"/>
                <a:cs typeface="Courier New" pitchFamily="49" charset="0"/>
              </a:rPr>
              <a:t>, </a:t>
            </a:r>
            <a:r>
              <a:rPr lang="en-US" sz="2400" b="1" dirty="0" smtClean="0">
                <a:solidFill>
                  <a:schemeClr val="tx1">
                    <a:lumMod val="90000"/>
                    <a:lumOff val="10000"/>
                  </a:schemeClr>
                </a:solidFill>
                <a:latin typeface="Courier New" pitchFamily="49" charset="0"/>
                <a:cs typeface="Courier New" pitchFamily="49" charset="0"/>
              </a:rPr>
              <a:t>diameter</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a:t>
            </a:r>
            <a:r>
              <a:rPr lang="en-US" sz="2400" b="1" dirty="0" smtClean="0">
                <a:solidFill>
                  <a:schemeClr val="tx1">
                    <a:lumMod val="90000"/>
                    <a:lumOff val="10000"/>
                  </a:schemeClr>
                </a:solidFill>
                <a:latin typeface="Courier New" pitchFamily="49" charset="0"/>
                <a:cs typeface="Courier New" pitchFamily="49" charset="0"/>
              </a:rPr>
              <a:t>diameter</a:t>
            </a:r>
            <a:r>
              <a:rPr lang="en-US" sz="2400" dirty="0" smtClean="0">
                <a:latin typeface="Courier New" pitchFamily="49" charset="0"/>
                <a:cs typeface="Courier New" pitchFamily="49" charset="0"/>
              </a:rPr>
              <a:t> += 2</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a:t>
            </a:r>
            <a:endParaRPr lang="en-US" sz="2400" dirty="0" smtClean="0">
              <a:latin typeface="Courier New" pitchFamily="49" charset="0"/>
              <a:cs typeface="Courier New" pitchFamily="49" charset="0"/>
            </a:endParaRPr>
          </a:p>
          <a:p>
            <a:endParaRPr lang="en-US" dirty="0">
              <a:latin typeface="Courier New" pitchFamily="49" charset="0"/>
            </a:endParaRPr>
          </a:p>
        </p:txBody>
      </p:sp>
      <p:sp>
        <p:nvSpPr>
          <p:cNvPr id="45061" name="Rectangle 4"/>
          <p:cNvSpPr>
            <a:spLocks noChangeArrowheads="1"/>
          </p:cNvSpPr>
          <p:nvPr/>
        </p:nvSpPr>
        <p:spPr bwMode="auto">
          <a:xfrm>
            <a:off x="266702" y="1741773"/>
            <a:ext cx="8328658" cy="1691238"/>
          </a:xfrm>
          <a:prstGeom prst="rect">
            <a:avLst/>
          </a:prstGeom>
          <a:noFill/>
          <a:ln w="25400">
            <a:solidFill>
              <a:srgbClr val="0000CC"/>
            </a:solidFill>
            <a:miter lim="800000"/>
            <a:headEnd/>
            <a:tailEnd/>
          </a:ln>
        </p:spPr>
        <p:txBody>
          <a:bodyPr wrap="none" anchor="ctr"/>
          <a:lstStyle/>
          <a:p>
            <a:endParaRPr lang="en-US"/>
          </a:p>
        </p:txBody>
      </p:sp>
      <p:sp>
        <p:nvSpPr>
          <p:cNvPr id="45062" name="Rectangle 5"/>
          <p:cNvSpPr>
            <a:spLocks noChangeArrowheads="1"/>
          </p:cNvSpPr>
          <p:nvPr/>
        </p:nvSpPr>
        <p:spPr bwMode="auto">
          <a:xfrm>
            <a:off x="252414" y="3574329"/>
            <a:ext cx="8365806" cy="2441460"/>
          </a:xfrm>
          <a:prstGeom prst="rect">
            <a:avLst/>
          </a:prstGeom>
          <a:noFill/>
          <a:ln w="25400">
            <a:solidFill>
              <a:srgbClr val="CC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p:txBody>
          <a:bodyPr/>
          <a:lstStyle/>
          <a:p>
            <a:fld id="{ADE27AF9-2BD2-49E8-9867-CA536C4C2F43}" type="slidenum">
              <a:rPr lang="en-US" smtClean="0"/>
              <a:pPr/>
              <a:t>17</a:t>
            </a:fld>
            <a:endParaRPr lang="en-US" smtClean="0"/>
          </a:p>
        </p:txBody>
      </p:sp>
      <p:sp>
        <p:nvSpPr>
          <p:cNvPr id="17411" name="Rectangle 2"/>
          <p:cNvSpPr>
            <a:spLocks noGrp="1" noChangeArrowheads="1"/>
          </p:cNvSpPr>
          <p:nvPr>
            <p:ph type="title"/>
          </p:nvPr>
        </p:nvSpPr>
        <p:spPr/>
        <p:txBody>
          <a:bodyPr/>
          <a:lstStyle/>
          <a:p>
            <a:pPr eaLnBrk="1" hangingPunct="1"/>
            <a:r>
              <a:rPr lang="en-US" dirty="0" smtClean="0"/>
              <a:t>Defining Interaction Methods</a:t>
            </a:r>
          </a:p>
        </p:txBody>
      </p:sp>
      <p:sp>
        <p:nvSpPr>
          <p:cNvPr id="17412" name="Rectangle 3"/>
          <p:cNvSpPr>
            <a:spLocks noGrp="1" noChangeArrowheads="1"/>
          </p:cNvSpPr>
          <p:nvPr>
            <p:ph type="body" idx="1"/>
          </p:nvPr>
        </p:nvSpPr>
        <p:spPr>
          <a:xfrm>
            <a:off x="457200" y="1600200"/>
            <a:ext cx="8201892" cy="4724400"/>
          </a:xfrm>
        </p:spPr>
        <p:txBody>
          <a:bodyPr/>
          <a:lstStyle/>
          <a:p>
            <a:pPr eaLnBrk="1" hangingPunct="1"/>
            <a:r>
              <a:rPr lang="en-US" dirty="0" smtClean="0"/>
              <a:t>Processing supports user interaction using a set of pre-declared methods that respond to user-initiated </a:t>
            </a:r>
            <a:r>
              <a:rPr lang="en-US" i="1" dirty="0" smtClean="0"/>
              <a:t>events</a:t>
            </a:r>
            <a:r>
              <a:rPr lang="en-US" dirty="0" smtClean="0"/>
              <a:t>.</a:t>
            </a:r>
          </a:p>
          <a:p>
            <a:pPr eaLnBrk="1" hangingPunct="1"/>
            <a:r>
              <a:rPr lang="en-US" dirty="0" smtClean="0"/>
              <a:t>User events include mouse and keyboard actions.</a:t>
            </a:r>
          </a:p>
          <a:p>
            <a:pPr eaLnBrk="1" hangingPunct="1"/>
            <a:r>
              <a:rPr lang="en-US" dirty="0" smtClean="0"/>
              <a:t>For our second iteration, we’d like to allow the user to restart the ellipse animation in a spot specified using the mouse.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18</a:t>
            </a:fld>
            <a:endParaRPr lang="en-US"/>
          </a:p>
        </p:txBody>
      </p:sp>
      <p:sp>
        <p:nvSpPr>
          <p:cNvPr id="241666" name="Rectangle 2"/>
          <p:cNvSpPr>
            <a:spLocks noGrp="1" noChangeArrowheads="1"/>
          </p:cNvSpPr>
          <p:nvPr>
            <p:ph type="title"/>
          </p:nvPr>
        </p:nvSpPr>
        <p:spPr/>
        <p:txBody>
          <a:bodyPr/>
          <a:lstStyle/>
          <a:p>
            <a:r>
              <a:rPr lang="en-US" dirty="0" smtClean="0"/>
              <a:t>Iteration 2</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19</a:t>
            </a:fld>
            <a:endParaRPr lang="en-US"/>
          </a:p>
        </p:txBody>
      </p:sp>
      <p:sp>
        <p:nvSpPr>
          <p:cNvPr id="3" name="TextBox 2"/>
          <p:cNvSpPr txBox="1"/>
          <p:nvPr/>
        </p:nvSpPr>
        <p:spPr>
          <a:xfrm>
            <a:off x="12360" y="465540"/>
            <a:ext cx="8494331" cy="2246769"/>
          </a:xfrm>
          <a:prstGeom prst="rect">
            <a:avLst/>
          </a:prstGeom>
          <a:noFill/>
        </p:spPr>
        <p:txBody>
          <a:bodyPr wrap="square" rtlCol="0">
            <a:spAutoFit/>
          </a:bodyPr>
          <a:lstStyle/>
          <a:p>
            <a:r>
              <a:rPr lang="en-US" sz="2800" b="1" dirty="0" smtClean="0">
                <a:latin typeface="Courier New" pitchFamily="49" charset="0"/>
                <a:cs typeface="Courier New" pitchFamily="49" charset="0"/>
              </a:rPr>
              <a:t>void </a:t>
            </a:r>
            <a:r>
              <a:rPr lang="en-US" sz="2800" b="1" dirty="0" err="1" smtClean="0">
                <a:latin typeface="Courier New" pitchFamily="49" charset="0"/>
                <a:cs typeface="Courier New" pitchFamily="49" charset="0"/>
              </a:rPr>
              <a:t>mousePressed</a:t>
            </a:r>
            <a:r>
              <a:rPr lang="en-US" sz="2800" b="1" dirty="0" smtClean="0">
                <a:latin typeface="Courier New" pitchFamily="49" charset="0"/>
                <a:cs typeface="Courier New" pitchFamily="49" charset="0"/>
              </a:rPr>
              <a:t>() {</a:t>
            </a:r>
          </a:p>
          <a:p>
            <a:r>
              <a:rPr lang="en-US" sz="2800" b="1" dirty="0" smtClean="0">
                <a:latin typeface="Courier New" pitchFamily="49" charset="0"/>
                <a:cs typeface="Courier New" pitchFamily="49" charset="0"/>
              </a:rPr>
              <a:t>  </a:t>
            </a:r>
            <a:r>
              <a:rPr lang="en-US" sz="2800" dirty="0" err="1" smtClean="0">
                <a:latin typeface="Courier New" pitchFamily="49" charset="0"/>
                <a:cs typeface="Courier New" pitchFamily="49" charset="0"/>
              </a:rPr>
              <a:t>figureX</a:t>
            </a:r>
            <a:r>
              <a:rPr lang="en-US" sz="2800" dirty="0" smtClean="0">
                <a:latin typeface="Courier New" pitchFamily="49" charset="0"/>
                <a:cs typeface="Courier New" pitchFamily="49" charset="0"/>
              </a:rPr>
              <a:t> = </a:t>
            </a:r>
            <a:r>
              <a:rPr lang="en-US" sz="2800" dirty="0" err="1" smtClean="0">
                <a:latin typeface="Courier New" pitchFamily="49" charset="0"/>
                <a:cs typeface="Courier New" pitchFamily="49" charset="0"/>
              </a:rPr>
              <a:t>mouseX</a:t>
            </a:r>
            <a:r>
              <a:rPr lang="en-US" sz="2800" dirty="0" smtClean="0">
                <a:latin typeface="Courier New" pitchFamily="49" charset="0"/>
                <a:cs typeface="Courier New" pitchFamily="49" charset="0"/>
              </a:rPr>
              <a:t>;</a:t>
            </a:r>
          </a:p>
          <a:p>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figureY</a:t>
            </a:r>
            <a:r>
              <a:rPr lang="en-US" sz="2800" dirty="0" smtClean="0">
                <a:latin typeface="Courier New" pitchFamily="49" charset="0"/>
                <a:cs typeface="Courier New" pitchFamily="49" charset="0"/>
              </a:rPr>
              <a:t> = </a:t>
            </a:r>
            <a:r>
              <a:rPr lang="en-US" sz="2800" dirty="0" err="1" smtClean="0">
                <a:latin typeface="Courier New" pitchFamily="49" charset="0"/>
                <a:cs typeface="Courier New" pitchFamily="49" charset="0"/>
              </a:rPr>
              <a:t>mouseY</a:t>
            </a:r>
            <a:r>
              <a:rPr lang="en-US" sz="2800" dirty="0" smtClean="0">
                <a:latin typeface="Courier New" pitchFamily="49" charset="0"/>
                <a:cs typeface="Courier New" pitchFamily="49" charset="0"/>
              </a:rPr>
              <a:t>;</a:t>
            </a:r>
          </a:p>
          <a:p>
            <a:r>
              <a:rPr lang="en-US" sz="2800" dirty="0" smtClean="0">
                <a:latin typeface="Courier New" pitchFamily="49" charset="0"/>
                <a:cs typeface="Courier New" pitchFamily="49" charset="0"/>
              </a:rPr>
              <a:t>  diameter = 0;</a:t>
            </a:r>
          </a:p>
          <a:p>
            <a:r>
              <a:rPr lang="en-US" sz="2800" b="1" dirty="0" smtClean="0">
                <a:latin typeface="Courier New" pitchFamily="49" charset="0"/>
                <a:cs typeface="Courier New" pitchFamily="49" charset="0"/>
              </a:rPr>
              <a:t>}</a:t>
            </a:r>
            <a:endParaRPr lang="en-US" sz="2800" b="1" dirty="0">
              <a:latin typeface="Courier New" pitchFamily="49" charset="0"/>
              <a:cs typeface="Courier New" pitchFamily="49" charset="0"/>
            </a:endParaRPr>
          </a:p>
        </p:txBody>
      </p:sp>
      <p:pic>
        <p:nvPicPr>
          <p:cNvPr id="4" name="Picture 3" descr="gradient.png"/>
          <p:cNvPicPr>
            <a:picLocks noChangeAspect="1"/>
          </p:cNvPicPr>
          <p:nvPr/>
        </p:nvPicPr>
        <p:blipFill>
          <a:blip r:embed="rId3" cstate="print"/>
          <a:stretch>
            <a:fillRect/>
          </a:stretch>
        </p:blipFill>
        <p:spPr>
          <a:xfrm>
            <a:off x="3960707" y="1642727"/>
            <a:ext cx="4857750" cy="48577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p:txBody>
          <a:bodyPr/>
          <a:lstStyle/>
          <a:p>
            <a:fld id="{21F04BC1-2226-4920-A7AF-0414305CF915}" type="slidenum">
              <a:rPr lang="en-US" smtClean="0"/>
              <a:pPr/>
              <a:t>2</a:t>
            </a:fld>
            <a:endParaRPr lang="en-US" smtClean="0"/>
          </a:p>
        </p:txBody>
      </p:sp>
      <p:sp>
        <p:nvSpPr>
          <p:cNvPr id="6147" name="Rectangle 2"/>
          <p:cNvSpPr>
            <a:spLocks noGrp="1" noChangeArrowheads="1"/>
          </p:cNvSpPr>
          <p:nvPr>
            <p:ph type="title"/>
          </p:nvPr>
        </p:nvSpPr>
        <p:spPr/>
        <p:txBody>
          <a:bodyPr/>
          <a:lstStyle/>
          <a:p>
            <a:pPr eaLnBrk="1" hangingPunct="1"/>
            <a:r>
              <a:rPr lang="en-US" dirty="0" smtClean="0"/>
              <a:t>Methods</a:t>
            </a:r>
          </a:p>
        </p:txBody>
      </p:sp>
      <p:sp>
        <p:nvSpPr>
          <p:cNvPr id="6148" name="Rectangle 3"/>
          <p:cNvSpPr>
            <a:spLocks noGrp="1" noChangeArrowheads="1"/>
          </p:cNvSpPr>
          <p:nvPr>
            <p:ph type="body" idx="1"/>
          </p:nvPr>
        </p:nvSpPr>
        <p:spPr/>
        <p:txBody>
          <a:bodyPr/>
          <a:lstStyle/>
          <a:p>
            <a:pPr eaLnBrk="1" hangingPunct="1"/>
            <a:r>
              <a:rPr lang="en-US" dirty="0" smtClean="0">
                <a:hlinkClick r:id="" action="ppaction://customshow?id=0&amp;return=true"/>
              </a:rPr>
              <a:t>Example</a:t>
            </a:r>
            <a:endParaRPr lang="en-US" dirty="0" smtClean="0"/>
          </a:p>
          <a:p>
            <a:pPr eaLnBrk="1" hangingPunct="1"/>
            <a:r>
              <a:rPr lang="en-US" dirty="0" smtClean="0"/>
              <a:t>Working with Methods</a:t>
            </a:r>
            <a:endParaRPr lang="en-US" dirty="0" smtClean="0">
              <a:hlinkClick r:id="" action="ppaction://noaction"/>
            </a:endParaRPr>
          </a:p>
          <a:p>
            <a:pPr lvl="1" eaLnBrk="1" hangingPunct="1"/>
            <a:r>
              <a:rPr lang="en-US" dirty="0" smtClean="0">
                <a:hlinkClick r:id="" action="ppaction://customshow?id=1&amp;return=true"/>
              </a:rPr>
              <a:t>Defining animation methods</a:t>
            </a:r>
            <a:endParaRPr lang="en-US" dirty="0" smtClean="0"/>
          </a:p>
          <a:p>
            <a:pPr lvl="1" eaLnBrk="1" hangingPunct="1"/>
            <a:r>
              <a:rPr lang="en-US" dirty="0" smtClean="0">
                <a:hlinkClick r:id="" action="ppaction://customshow?id=2&amp;return=true"/>
              </a:rPr>
              <a:t>Defining interaction methods</a:t>
            </a:r>
            <a:endParaRPr lang="en-US" dirty="0" smtClean="0"/>
          </a:p>
          <a:p>
            <a:pPr lvl="1" eaLnBrk="1" hangingPunct="1"/>
            <a:r>
              <a:rPr lang="en-US" dirty="0" smtClean="0">
                <a:hlinkClick r:id="" action="ppaction://customshow?id=3&amp;return=true"/>
              </a:rPr>
              <a:t>User-defined methods</a:t>
            </a:r>
            <a:endParaRPr lang="en-US" dirty="0" smtClean="0"/>
          </a:p>
          <a:p>
            <a:r>
              <a:rPr lang="en-US" dirty="0" smtClean="0">
                <a:hlinkClick r:id="" action="ppaction://customshow?id=4&amp;return=true"/>
              </a:rPr>
              <a:t>The Art of Computing</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20</a:t>
            </a:fld>
            <a:endParaRPr lang="en-US"/>
          </a:p>
        </p:txBody>
      </p:sp>
      <p:sp>
        <p:nvSpPr>
          <p:cNvPr id="241666" name="Rectangle 2"/>
          <p:cNvSpPr>
            <a:spLocks noGrp="1" noChangeArrowheads="1"/>
          </p:cNvSpPr>
          <p:nvPr>
            <p:ph type="title"/>
          </p:nvPr>
        </p:nvSpPr>
        <p:spPr/>
        <p:txBody>
          <a:bodyPr/>
          <a:lstStyle/>
          <a:p>
            <a:r>
              <a:rPr lang="en-US" dirty="0" smtClean="0"/>
              <a:t>Iteration 3</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21</a:t>
            </a:fld>
            <a:endParaRPr lang="en-US"/>
          </a:p>
        </p:txBody>
      </p:sp>
      <p:sp>
        <p:nvSpPr>
          <p:cNvPr id="3" name="TextBox 2"/>
          <p:cNvSpPr txBox="1"/>
          <p:nvPr/>
        </p:nvSpPr>
        <p:spPr>
          <a:xfrm>
            <a:off x="12360" y="465540"/>
            <a:ext cx="8494331" cy="1384995"/>
          </a:xfrm>
          <a:prstGeom prst="rect">
            <a:avLst/>
          </a:prstGeom>
          <a:noFill/>
        </p:spPr>
        <p:txBody>
          <a:bodyPr wrap="square" rtlCol="0">
            <a:spAutoFit/>
          </a:bodyPr>
          <a:lstStyle/>
          <a:p>
            <a:r>
              <a:rPr lang="en-US" sz="2800" b="1" dirty="0" smtClean="0">
                <a:latin typeface="Courier New" pitchFamily="49" charset="0"/>
                <a:cs typeface="Courier New" pitchFamily="49" charset="0"/>
              </a:rPr>
              <a:t>void </a:t>
            </a:r>
            <a:r>
              <a:rPr lang="en-US" sz="2800" b="1" dirty="0" err="1" smtClean="0">
                <a:latin typeface="Courier New" pitchFamily="49" charset="0"/>
                <a:cs typeface="Courier New" pitchFamily="49" charset="0"/>
              </a:rPr>
              <a:t>keyPressed</a:t>
            </a:r>
            <a:r>
              <a:rPr lang="en-US" sz="2800" b="1" dirty="0" smtClean="0">
                <a:latin typeface="Courier New" pitchFamily="49" charset="0"/>
                <a:cs typeface="Courier New" pitchFamily="49" charset="0"/>
              </a:rPr>
              <a:t>() {</a:t>
            </a:r>
          </a:p>
          <a:p>
            <a:r>
              <a:rPr lang="en-US" sz="2800" b="1" dirty="0" smtClean="0">
                <a:latin typeface="Courier New" pitchFamily="49" charset="0"/>
                <a:cs typeface="Courier New" pitchFamily="49" charset="0"/>
              </a:rPr>
              <a:t>  </a:t>
            </a:r>
            <a:r>
              <a:rPr lang="en-US" sz="2800" dirty="0" smtClean="0">
                <a:latin typeface="Courier New" pitchFamily="49" charset="0"/>
                <a:cs typeface="Courier New" pitchFamily="49" charset="0"/>
              </a:rPr>
              <a:t>background(255);</a:t>
            </a:r>
          </a:p>
          <a:p>
            <a:r>
              <a:rPr lang="en-US" sz="2800" b="1" dirty="0" smtClean="0">
                <a:latin typeface="Courier New" pitchFamily="49" charset="0"/>
                <a:cs typeface="Courier New" pitchFamily="49" charset="0"/>
              </a:rPr>
              <a:t>}</a:t>
            </a:r>
            <a:endParaRPr lang="en-US" sz="28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1537785" y="-971558"/>
            <a:ext cx="6091732" cy="9110186"/>
          </a:xfrm>
          <a:prstGeom prst="rect">
            <a:avLst/>
          </a:prstGeom>
          <a:noFill/>
        </p:spPr>
        <p:txBody>
          <a:bodyPr wrap="square" rtlCol="0">
            <a:spAutoFit/>
          </a:bodyPr>
          <a:lstStyle/>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expandingFigure</a:t>
            </a:r>
            <a:r>
              <a:rPr lang="en-US" sz="1400" b="1" dirty="0" smtClean="0">
                <a:latin typeface="Courier New" pitchFamily="49" charset="0"/>
                <a:cs typeface="Courier New" pitchFamily="49" charset="0"/>
              </a:rPr>
              <a:t> displays an expanding/fading figure </a:t>
            </a:r>
          </a:p>
          <a:p>
            <a:r>
              <a:rPr lang="en-US" sz="1400" b="1" dirty="0" smtClean="0">
                <a:latin typeface="Courier New" pitchFamily="49" charset="0"/>
                <a:cs typeface="Courier New" pitchFamily="49" charset="0"/>
              </a:rPr>
              <a:t> * with mouse-directed restarts and variable starting </a:t>
            </a:r>
          </a:p>
          <a:p>
            <a:r>
              <a:rPr lang="en-US" sz="1400" b="1" dirty="0" smtClean="0">
                <a:latin typeface="Courier New" pitchFamily="49" charset="0"/>
                <a:cs typeface="Courier New" pitchFamily="49" charset="0"/>
              </a:rPr>
              <a:t> * points, and a keyboard-directed erase feature.</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 @author </a:t>
            </a:r>
            <a:r>
              <a:rPr lang="en-US" sz="1400" b="1" dirty="0" err="1" smtClean="0">
                <a:latin typeface="Courier New" pitchFamily="49" charset="0"/>
                <a:cs typeface="Courier New" pitchFamily="49" charset="0"/>
              </a:rPr>
              <a:t>kvlinden</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 @version Fall, 2009</a:t>
            </a:r>
          </a:p>
          <a:p>
            <a:r>
              <a:rPr lang="en-US" sz="1400" b="1" dirty="0" smtClean="0">
                <a:latin typeface="Courier New" pitchFamily="49" charset="0"/>
                <a:cs typeface="Courier New" pitchFamily="49" charset="0"/>
              </a:rPr>
              <a:t> */</a:t>
            </a:r>
          </a:p>
          <a:p>
            <a:endParaRPr lang="en-US" sz="500" b="1" dirty="0" smtClean="0">
              <a:latin typeface="Courier New" pitchFamily="49" charset="0"/>
              <a:cs typeface="Courier New" pitchFamily="49" charset="0"/>
            </a:endParaRPr>
          </a:p>
          <a:p>
            <a:r>
              <a:rPr lang="en-US" sz="1400" b="1" dirty="0" err="1" smtClean="0">
                <a:latin typeface="Courier New" pitchFamily="49" charset="0"/>
                <a:cs typeface="Courier New" pitchFamily="49" charset="0"/>
              </a:rPr>
              <a:t>int</a:t>
            </a:r>
            <a:r>
              <a:rPr lang="en-US" sz="1400" b="1" dirty="0" smtClean="0">
                <a:latin typeface="Courier New" pitchFamily="49" charset="0"/>
                <a:cs typeface="Courier New" pitchFamily="49" charset="0"/>
              </a:rPr>
              <a:t> width = 510, height = width;</a:t>
            </a:r>
          </a:p>
          <a:p>
            <a:r>
              <a:rPr lang="en-US" sz="1400" b="1" dirty="0" smtClean="0">
                <a:latin typeface="Courier New" pitchFamily="49" charset="0"/>
                <a:cs typeface="Courier New" pitchFamily="49" charset="0"/>
              </a:rPr>
              <a:t>float </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diameter;</a:t>
            </a:r>
          </a:p>
          <a:p>
            <a:endParaRPr lang="en-US" sz="8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void setup() {</a:t>
            </a:r>
          </a:p>
          <a:p>
            <a:r>
              <a:rPr lang="en-US" sz="1400" b="1" dirty="0" smtClean="0">
                <a:latin typeface="Courier New" pitchFamily="49" charset="0"/>
                <a:cs typeface="Courier New" pitchFamily="49" charset="0"/>
              </a:rPr>
              <a:t>  size(width, height);</a:t>
            </a:r>
          </a:p>
          <a:p>
            <a:r>
              <a:rPr lang="en-US" sz="1400" b="1" dirty="0" smtClean="0">
                <a:latin typeface="Courier New" pitchFamily="49" charset="0"/>
                <a:cs typeface="Courier New" pitchFamily="49" charset="0"/>
              </a:rPr>
              <a:t>  background(255);</a:t>
            </a:r>
          </a:p>
          <a:p>
            <a:r>
              <a:rPr lang="en-US" sz="1400" b="1" dirty="0" smtClean="0">
                <a:latin typeface="Courier New" pitchFamily="49" charset="0"/>
                <a:cs typeface="Courier New" pitchFamily="49" charset="0"/>
              </a:rPr>
              <a:t>  smooth();</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noFill</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 width / 2;</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 height / 2;</a:t>
            </a:r>
          </a:p>
          <a:p>
            <a:r>
              <a:rPr lang="en-US" sz="1400" b="1" dirty="0" smtClean="0">
                <a:latin typeface="Courier New" pitchFamily="49" charset="0"/>
                <a:cs typeface="Courier New" pitchFamily="49" charset="0"/>
              </a:rPr>
              <a:t>  diameter = 0;</a:t>
            </a:r>
          </a:p>
          <a:p>
            <a:r>
              <a:rPr lang="en-US" sz="1400" b="1" dirty="0" smtClean="0">
                <a:latin typeface="Courier New" pitchFamily="49" charset="0"/>
                <a:cs typeface="Courier New" pitchFamily="49" charset="0"/>
              </a:rPr>
              <a:t>}</a:t>
            </a:r>
          </a:p>
          <a:p>
            <a:endParaRPr lang="en-US" sz="5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void draw() {</a:t>
            </a:r>
          </a:p>
          <a:p>
            <a:r>
              <a:rPr lang="en-US" sz="1400" b="1" dirty="0" smtClean="0">
                <a:latin typeface="Courier New" pitchFamily="49" charset="0"/>
                <a:cs typeface="Courier New" pitchFamily="49" charset="0"/>
              </a:rPr>
              <a:t>  stroke(constrain(diameter/2, 0, 255));</a:t>
            </a:r>
          </a:p>
          <a:p>
            <a:r>
              <a:rPr lang="en-US" sz="1400" b="1" dirty="0" smtClean="0">
                <a:latin typeface="Courier New" pitchFamily="49" charset="0"/>
                <a:cs typeface="Courier New" pitchFamily="49" charset="0"/>
              </a:rPr>
              <a:t>  ellipse(</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diameter, diameter);</a:t>
            </a:r>
          </a:p>
          <a:p>
            <a:r>
              <a:rPr lang="en-US" sz="1400" b="1" dirty="0" smtClean="0">
                <a:latin typeface="Courier New" pitchFamily="49" charset="0"/>
                <a:cs typeface="Courier New" pitchFamily="49" charset="0"/>
              </a:rPr>
              <a:t>  diameter += 2;</a:t>
            </a:r>
          </a:p>
          <a:p>
            <a:r>
              <a:rPr lang="en-US" sz="1400" b="1" dirty="0" smtClean="0">
                <a:latin typeface="Courier New" pitchFamily="49" charset="0"/>
                <a:cs typeface="Courier New" pitchFamily="49" charset="0"/>
              </a:rPr>
              <a:t>}</a:t>
            </a:r>
          </a:p>
          <a:p>
            <a:endParaRPr lang="en-US" sz="5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Press the mouse anywhere to restart the expanding </a:t>
            </a:r>
          </a:p>
          <a:p>
            <a:r>
              <a:rPr lang="en-US" sz="1400" b="1" dirty="0" smtClean="0">
                <a:latin typeface="Courier New" pitchFamily="49" charset="0"/>
                <a:cs typeface="Courier New" pitchFamily="49" charset="0"/>
              </a:rPr>
              <a:t> * figure centered at that point.</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void </a:t>
            </a:r>
            <a:r>
              <a:rPr lang="en-US" sz="1400" b="1" dirty="0" err="1" smtClean="0">
                <a:latin typeface="Courier New" pitchFamily="49" charset="0"/>
                <a:cs typeface="Courier New" pitchFamily="49" charset="0"/>
              </a:rPr>
              <a:t>mousePressed</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mouseX</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mouseY</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diameter = 0;</a:t>
            </a:r>
          </a:p>
          <a:p>
            <a:r>
              <a:rPr lang="en-US" sz="1400" b="1" dirty="0" smtClean="0">
                <a:latin typeface="Courier New" pitchFamily="49" charset="0"/>
                <a:cs typeface="Courier New" pitchFamily="49" charset="0"/>
              </a:rPr>
              <a:t>}</a:t>
            </a:r>
          </a:p>
          <a:p>
            <a:endParaRPr lang="en-US" sz="500"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Press any key to erase the board.</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void </a:t>
            </a:r>
            <a:r>
              <a:rPr lang="en-US" sz="1400" b="1" dirty="0" err="1" smtClean="0">
                <a:latin typeface="Courier New" pitchFamily="49" charset="0"/>
                <a:cs typeface="Courier New" pitchFamily="49" charset="0"/>
              </a:rPr>
              <a:t>keyPressed</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background(255);</a:t>
            </a:r>
          </a:p>
          <a:p>
            <a:r>
              <a:rPr lang="en-US" sz="1400" b="1" dirty="0" smtClean="0">
                <a:latin typeface="Courier New" pitchFamily="49" charset="0"/>
                <a:cs typeface="Courier New" pitchFamily="49" charset="0"/>
              </a:rPr>
              <a:t>}</a:t>
            </a:r>
          </a:p>
        </p:txBody>
      </p:sp>
      <p:sp>
        <p:nvSpPr>
          <p:cNvPr id="3" name="Slide Number Placeholder 1"/>
          <p:cNvSpPr>
            <a:spLocks noGrp="1"/>
          </p:cNvSpPr>
          <p:nvPr>
            <p:ph type="sldNum" sz="quarter" idx="10"/>
          </p:nvPr>
        </p:nvSpPr>
        <p:spPr/>
        <p:txBody>
          <a:bodyPr/>
          <a:lstStyle/>
          <a:p>
            <a:fld id="{21C86133-2983-4942-8F53-15ABFAA154A5}"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p:txBody>
          <a:bodyPr/>
          <a:lstStyle/>
          <a:p>
            <a:fld id="{ADE27AF9-2BD2-49E8-9867-CA536C4C2F43}" type="slidenum">
              <a:rPr lang="en-US" smtClean="0"/>
              <a:pPr/>
              <a:t>23</a:t>
            </a:fld>
            <a:endParaRPr lang="en-US" smtClean="0"/>
          </a:p>
        </p:txBody>
      </p:sp>
      <p:sp>
        <p:nvSpPr>
          <p:cNvPr id="17411" name="Rectangle 2"/>
          <p:cNvSpPr>
            <a:spLocks noGrp="1" noChangeArrowheads="1"/>
          </p:cNvSpPr>
          <p:nvPr>
            <p:ph type="title"/>
          </p:nvPr>
        </p:nvSpPr>
        <p:spPr/>
        <p:txBody>
          <a:bodyPr/>
          <a:lstStyle/>
          <a:p>
            <a:pPr eaLnBrk="1" hangingPunct="1"/>
            <a:r>
              <a:rPr lang="en-US" dirty="0" smtClean="0"/>
              <a:t>User-Defined Methods</a:t>
            </a:r>
          </a:p>
        </p:txBody>
      </p:sp>
      <p:sp>
        <p:nvSpPr>
          <p:cNvPr id="17412" name="Rectangle 3"/>
          <p:cNvSpPr>
            <a:spLocks noGrp="1" noChangeArrowheads="1"/>
          </p:cNvSpPr>
          <p:nvPr>
            <p:ph type="body" idx="1"/>
          </p:nvPr>
        </p:nvSpPr>
        <p:spPr>
          <a:xfrm>
            <a:off x="457199" y="1600200"/>
            <a:ext cx="8686801" cy="4724400"/>
          </a:xfrm>
        </p:spPr>
        <p:txBody>
          <a:bodyPr/>
          <a:lstStyle/>
          <a:p>
            <a:pPr eaLnBrk="1" hangingPunct="1"/>
            <a:r>
              <a:rPr lang="en-US" dirty="0" smtClean="0"/>
              <a:t>Processing already knows about the animation and interaction methods. It declared them, it provides default    definitions for them, it calls them.</a:t>
            </a:r>
          </a:p>
          <a:p>
            <a:pPr eaLnBrk="1" hangingPunct="1"/>
            <a:r>
              <a:rPr lang="en-US" dirty="0" smtClean="0"/>
              <a:t>Processing also supports user-defined methods.</a:t>
            </a:r>
          </a:p>
          <a:p>
            <a:pPr eaLnBrk="1" hangingPunct="1"/>
            <a:r>
              <a:rPr lang="en-US" dirty="0" smtClean="0"/>
              <a:t>For our next iteration, we’d like to allow the user to interactively create a resizable ellipse by pressing and dragging the mouse.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24</a:t>
            </a:fld>
            <a:endParaRPr lang="en-US"/>
          </a:p>
        </p:txBody>
      </p:sp>
      <p:sp>
        <p:nvSpPr>
          <p:cNvPr id="241666" name="Rectangle 2"/>
          <p:cNvSpPr>
            <a:spLocks noGrp="1" noChangeArrowheads="1"/>
          </p:cNvSpPr>
          <p:nvPr>
            <p:ph type="title"/>
          </p:nvPr>
        </p:nvSpPr>
        <p:spPr/>
        <p:txBody>
          <a:bodyPr/>
          <a:lstStyle/>
          <a:p>
            <a:r>
              <a:rPr lang="en-US" dirty="0" smtClean="0"/>
              <a:t>Iteration 4</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fld id="{02FCF51F-6D63-4B0A-BD5B-1A520724D317}" type="slidenum">
              <a:rPr lang="en-US" smtClean="0"/>
              <a:pPr/>
              <a:t>25</a:t>
            </a:fld>
            <a:endParaRPr lang="en-US" smtClean="0"/>
          </a:p>
        </p:txBody>
      </p:sp>
      <p:sp>
        <p:nvSpPr>
          <p:cNvPr id="26627" name="Rectangle 2"/>
          <p:cNvSpPr>
            <a:spLocks noGrp="1" noChangeArrowheads="1"/>
          </p:cNvSpPr>
          <p:nvPr>
            <p:ph type="title"/>
          </p:nvPr>
        </p:nvSpPr>
        <p:spPr/>
        <p:txBody>
          <a:bodyPr/>
          <a:lstStyle/>
          <a:p>
            <a:pPr eaLnBrk="1" hangingPunct="1"/>
            <a:r>
              <a:rPr lang="en-US" smtClean="0"/>
              <a:t>Parameters</a:t>
            </a:r>
          </a:p>
        </p:txBody>
      </p:sp>
      <p:sp>
        <p:nvSpPr>
          <p:cNvPr id="26628" name="Rectangle 3"/>
          <p:cNvSpPr>
            <a:spLocks noGrp="1" noChangeArrowheads="1"/>
          </p:cNvSpPr>
          <p:nvPr>
            <p:ph type="body" idx="1"/>
          </p:nvPr>
        </p:nvSpPr>
        <p:spPr>
          <a:xfrm>
            <a:off x="457200" y="1600200"/>
            <a:ext cx="8382000" cy="4724400"/>
          </a:xfrm>
        </p:spPr>
        <p:txBody>
          <a:bodyPr/>
          <a:lstStyle/>
          <a:p>
            <a:pPr eaLnBrk="1" hangingPunct="1"/>
            <a:r>
              <a:rPr lang="en-US" dirty="0" smtClean="0"/>
              <a:t>Parameters are variables provided by the calling context and used in the method.</a:t>
            </a:r>
          </a:p>
          <a:p>
            <a:pPr eaLnBrk="1" hangingPunct="1"/>
            <a:r>
              <a:rPr lang="en-US" dirty="0" smtClean="0"/>
              <a:t>Parameter List Pattern:</a:t>
            </a:r>
          </a:p>
          <a:p>
            <a:pPr eaLnBrk="1" hangingPunct="1">
              <a:buFont typeface="Arial" charset="0"/>
              <a:buNone/>
            </a:pPr>
            <a:r>
              <a:rPr lang="en-US" dirty="0" smtClean="0"/>
              <a:t>	</a:t>
            </a:r>
            <a:r>
              <a:rPr lang="en-US" sz="2800" b="1" i="1" u="sng" dirty="0" smtClean="0">
                <a:latin typeface="Courier New" pitchFamily="49" charset="0"/>
              </a:rPr>
              <a:t>type</a:t>
            </a:r>
            <a:r>
              <a:rPr lang="en-US" sz="2800" b="1" dirty="0" smtClean="0">
                <a:latin typeface="Courier New" pitchFamily="49" charset="0"/>
              </a:rPr>
              <a:t> </a:t>
            </a:r>
            <a:r>
              <a:rPr lang="en-US" sz="2800" b="1" i="1" u="sng" dirty="0" smtClean="0">
                <a:latin typeface="Courier New" pitchFamily="49" charset="0"/>
              </a:rPr>
              <a:t>identifier</a:t>
            </a:r>
            <a:r>
              <a:rPr lang="en-US" sz="2800" b="1" dirty="0" smtClean="0">
                <a:latin typeface="Courier New" pitchFamily="49" charset="0"/>
              </a:rPr>
              <a:t>, </a:t>
            </a:r>
            <a:r>
              <a:rPr lang="en-US" sz="2800" b="1" i="1" u="sng" dirty="0" smtClean="0">
                <a:latin typeface="Courier New" pitchFamily="49" charset="0"/>
              </a:rPr>
              <a:t>type</a:t>
            </a:r>
            <a:r>
              <a:rPr lang="en-US" sz="2800" b="1" dirty="0" smtClean="0">
                <a:latin typeface="Courier New" pitchFamily="49" charset="0"/>
              </a:rPr>
              <a:t> </a:t>
            </a:r>
            <a:r>
              <a:rPr lang="en-US" sz="2800" b="1" i="1" u="sng" dirty="0" smtClean="0">
                <a:latin typeface="Courier New" pitchFamily="49" charset="0"/>
              </a:rPr>
              <a:t>identifier</a:t>
            </a:r>
            <a:r>
              <a:rPr lang="en-US" sz="2800" b="1" dirty="0" smtClean="0">
                <a:latin typeface="Courier New" pitchFamily="49" charset="0"/>
              </a:rPr>
              <a:t>, …</a:t>
            </a:r>
          </a:p>
          <a:p>
            <a:pPr lvl="1" eaLnBrk="1" hangingPunct="1"/>
            <a:endParaRPr lang="en-US" b="1" dirty="0" smtClean="0">
              <a:latin typeface="Courier New"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dient.png"/>
          <p:cNvPicPr>
            <a:picLocks noChangeAspect="1"/>
          </p:cNvPicPr>
          <p:nvPr/>
        </p:nvPicPr>
        <p:blipFill>
          <a:blip r:embed="rId3" cstate="print"/>
          <a:srcRect l="14350" t="15812" r="28550" b="49928"/>
          <a:stretch>
            <a:fillRect/>
          </a:stretch>
        </p:blipFill>
        <p:spPr>
          <a:xfrm>
            <a:off x="6229537" y="4091940"/>
            <a:ext cx="2743200" cy="2743200"/>
          </a:xfrm>
          <a:prstGeom prst="rect">
            <a:avLst/>
          </a:prstGeom>
          <a:ln>
            <a:noFill/>
          </a:ln>
        </p:spPr>
      </p:pic>
      <p:sp>
        <p:nvSpPr>
          <p:cNvPr id="2" name="Slide Number Placeholder 1"/>
          <p:cNvSpPr>
            <a:spLocks noGrp="1"/>
          </p:cNvSpPr>
          <p:nvPr>
            <p:ph type="sldNum" sz="quarter" idx="10"/>
          </p:nvPr>
        </p:nvSpPr>
        <p:spPr/>
        <p:txBody>
          <a:bodyPr/>
          <a:lstStyle/>
          <a:p>
            <a:fld id="{EAFA2C9A-4148-42D0-B5EE-45753C2AC574}" type="slidenum">
              <a:rPr lang="en-US" smtClean="0"/>
              <a:pPr/>
              <a:t>26</a:t>
            </a:fld>
            <a:endParaRPr lang="en-US"/>
          </a:p>
        </p:txBody>
      </p:sp>
      <p:sp>
        <p:nvSpPr>
          <p:cNvPr id="3" name="TextBox 2"/>
          <p:cNvSpPr txBox="1"/>
          <p:nvPr/>
        </p:nvSpPr>
        <p:spPr>
          <a:xfrm>
            <a:off x="275605" y="631800"/>
            <a:ext cx="8364303" cy="1877437"/>
          </a:xfrm>
          <a:prstGeom prst="rect">
            <a:avLst/>
          </a:prstGeom>
          <a:noFill/>
          <a:ln>
            <a:solidFill>
              <a:schemeClr val="accent1">
                <a:lumMod val="75000"/>
              </a:schemeClr>
            </a:solidFill>
          </a:ln>
        </p:spPr>
        <p:txBody>
          <a:bodyPr wrap="square" rtlCol="0">
            <a:spAutoFit/>
          </a:bodyPr>
          <a:lstStyle/>
          <a:p>
            <a:r>
              <a:rPr lang="en-US" b="1" dirty="0" smtClean="0">
                <a:latin typeface="Courier New" pitchFamily="49" charset="0"/>
              </a:rPr>
              <a:t>void </a:t>
            </a:r>
            <a:r>
              <a:rPr lang="en-US" b="1" dirty="0" err="1" smtClean="0">
                <a:latin typeface="Courier New" pitchFamily="49" charset="0"/>
              </a:rPr>
              <a:t>mouseDragged</a:t>
            </a:r>
            <a:r>
              <a:rPr lang="en-US" b="1" dirty="0" smtClean="0">
                <a:latin typeface="Courier New" pitchFamily="49" charset="0"/>
              </a:rPr>
              <a:t>() { </a:t>
            </a:r>
          </a:p>
          <a:p>
            <a:r>
              <a:rPr lang="en-US" b="1" dirty="0" smtClean="0">
                <a:latin typeface="Courier New" pitchFamily="49" charset="0"/>
              </a:rPr>
              <a:t>  float diameter = 2 * </a:t>
            </a:r>
            <a:r>
              <a:rPr lang="en-US" b="1" dirty="0" err="1" smtClean="0">
                <a:latin typeface="Courier New" pitchFamily="49" charset="0"/>
              </a:rPr>
              <a:t>computeDistance</a:t>
            </a:r>
            <a:r>
              <a:rPr lang="en-US" b="1" dirty="0" smtClean="0">
                <a:latin typeface="Courier New" pitchFamily="49" charset="0"/>
              </a:rPr>
              <a:t>(</a:t>
            </a:r>
            <a:r>
              <a:rPr lang="en-US" b="1" dirty="0" err="1" smtClean="0">
                <a:latin typeface="Courier New" pitchFamily="49" charset="0"/>
              </a:rPr>
              <a:t>figureX</a:t>
            </a:r>
            <a:r>
              <a:rPr lang="en-US" b="1" dirty="0" smtClean="0">
                <a:latin typeface="Courier New" pitchFamily="49" charset="0"/>
              </a:rPr>
              <a:t>, </a:t>
            </a:r>
            <a:r>
              <a:rPr lang="en-US" b="1" dirty="0" err="1" smtClean="0">
                <a:latin typeface="Courier New" pitchFamily="49" charset="0"/>
              </a:rPr>
              <a:t>figureY</a:t>
            </a:r>
            <a:r>
              <a:rPr lang="en-US" b="1" dirty="0" smtClean="0">
                <a:latin typeface="Courier New" pitchFamily="49" charset="0"/>
              </a:rPr>
              <a:t>,                    </a:t>
            </a:r>
          </a:p>
          <a:p>
            <a:r>
              <a:rPr lang="en-US" b="1" dirty="0" smtClean="0">
                <a:latin typeface="Courier New" pitchFamily="49" charset="0"/>
              </a:rPr>
              <a:t>                                        </a:t>
            </a:r>
            <a:r>
              <a:rPr lang="en-US" b="1" dirty="0" err="1" smtClean="0">
                <a:latin typeface="Courier New" pitchFamily="49" charset="0"/>
              </a:rPr>
              <a:t>mouseX</a:t>
            </a:r>
            <a:r>
              <a:rPr lang="en-US" b="1" dirty="0" smtClean="0">
                <a:latin typeface="Courier New" pitchFamily="49" charset="0"/>
              </a:rPr>
              <a:t>, </a:t>
            </a:r>
            <a:r>
              <a:rPr lang="en-US" b="1" dirty="0" err="1" smtClean="0">
                <a:latin typeface="Courier New" pitchFamily="49" charset="0"/>
              </a:rPr>
              <a:t>mouseY</a:t>
            </a:r>
            <a:r>
              <a:rPr lang="en-US" b="1" dirty="0" smtClean="0">
                <a:latin typeface="Courier New" pitchFamily="49" charset="0"/>
              </a:rPr>
              <a:t>);</a:t>
            </a:r>
          </a:p>
          <a:p>
            <a:r>
              <a:rPr lang="en-US" b="1" dirty="0" smtClean="0">
                <a:latin typeface="Courier New" pitchFamily="49" charset="0"/>
              </a:rPr>
              <a:t>  fill(255);</a:t>
            </a:r>
          </a:p>
          <a:p>
            <a:r>
              <a:rPr lang="en-US" b="1" dirty="0" smtClean="0">
                <a:latin typeface="Courier New" pitchFamily="49" charset="0"/>
              </a:rPr>
              <a:t>  </a:t>
            </a:r>
            <a:r>
              <a:rPr lang="en-US" b="1" dirty="0" err="1" smtClean="0">
                <a:latin typeface="Courier New" pitchFamily="49" charset="0"/>
              </a:rPr>
              <a:t>drawCircle</a:t>
            </a:r>
            <a:r>
              <a:rPr lang="en-US" b="1" dirty="0" smtClean="0">
                <a:latin typeface="Courier New" pitchFamily="49" charset="0"/>
              </a:rPr>
              <a:t>(</a:t>
            </a:r>
            <a:r>
              <a:rPr lang="en-US" b="1" dirty="0" err="1" smtClean="0">
                <a:latin typeface="Courier New" pitchFamily="49" charset="0"/>
              </a:rPr>
              <a:t>figureX</a:t>
            </a:r>
            <a:r>
              <a:rPr lang="en-US" b="1" dirty="0" smtClean="0">
                <a:latin typeface="Courier New" pitchFamily="49" charset="0"/>
              </a:rPr>
              <a:t>, </a:t>
            </a:r>
            <a:r>
              <a:rPr lang="en-US" b="1" dirty="0" err="1" smtClean="0">
                <a:latin typeface="Courier New" pitchFamily="49" charset="0"/>
              </a:rPr>
              <a:t>figureY</a:t>
            </a:r>
            <a:r>
              <a:rPr lang="en-US" b="1" dirty="0" smtClean="0">
                <a:latin typeface="Courier New" pitchFamily="49" charset="0"/>
              </a:rPr>
              <a:t>, diameter);</a:t>
            </a:r>
          </a:p>
          <a:p>
            <a:r>
              <a:rPr lang="en-US" b="1" dirty="0" smtClean="0">
                <a:latin typeface="Courier New" pitchFamily="49" charset="0"/>
              </a:rPr>
              <a:t>}</a:t>
            </a:r>
          </a:p>
          <a:p>
            <a:endParaRPr lang="en-US" sz="800" b="1" dirty="0" smtClean="0">
              <a:latin typeface="Courier New" pitchFamily="49" charset="0"/>
              <a:cs typeface="Courier New" pitchFamily="49" charset="0"/>
            </a:endParaRPr>
          </a:p>
        </p:txBody>
      </p:sp>
      <p:pic>
        <p:nvPicPr>
          <p:cNvPr id="5" name="Picture 4" descr="mouseIcon.gif"/>
          <p:cNvPicPr>
            <a:picLocks noChangeAspect="1"/>
          </p:cNvPicPr>
          <p:nvPr/>
        </p:nvPicPr>
        <p:blipFill>
          <a:blip r:embed="rId4" cstate="print"/>
          <a:stretch>
            <a:fillRect/>
          </a:stretch>
        </p:blipFill>
        <p:spPr>
          <a:xfrm>
            <a:off x="8411627" y="6268375"/>
            <a:ext cx="152400" cy="228600"/>
          </a:xfrm>
          <a:prstGeom prst="rect">
            <a:avLst/>
          </a:prstGeom>
        </p:spPr>
      </p:pic>
      <p:cxnSp>
        <p:nvCxnSpPr>
          <p:cNvPr id="7" name="Straight Connector 6"/>
          <p:cNvCxnSpPr/>
          <p:nvPr/>
        </p:nvCxnSpPr>
        <p:spPr bwMode="auto">
          <a:xfrm>
            <a:off x="7573427" y="5463540"/>
            <a:ext cx="838200" cy="795338"/>
          </a:xfrm>
          <a:prstGeom prst="line">
            <a:avLst/>
          </a:prstGeom>
          <a:solidFill>
            <a:schemeClr val="accent1"/>
          </a:solidFill>
          <a:ln w="9525" cap="flat" cmpd="sng" algn="ctr">
            <a:solidFill>
              <a:schemeClr val="accent1">
                <a:lumMod val="75000"/>
              </a:schemeClr>
            </a:solidFill>
            <a:prstDash val="solid"/>
            <a:round/>
            <a:headEnd type="oval" w="med" len="med"/>
            <a:tailEnd type="stealth" w="med" len="med"/>
          </a:ln>
          <a:effectLst/>
        </p:spPr>
      </p:cxnSp>
      <p:sp>
        <p:nvSpPr>
          <p:cNvPr id="11" name="TextBox 10"/>
          <p:cNvSpPr txBox="1"/>
          <p:nvPr/>
        </p:nvSpPr>
        <p:spPr>
          <a:xfrm>
            <a:off x="1079191" y="2975005"/>
            <a:ext cx="7704612" cy="1046440"/>
          </a:xfrm>
          <a:prstGeom prst="rect">
            <a:avLst/>
          </a:prstGeom>
          <a:noFill/>
          <a:ln>
            <a:solidFill>
              <a:schemeClr val="accent1">
                <a:lumMod val="75000"/>
              </a:schemeClr>
            </a:solidFill>
          </a:ln>
        </p:spPr>
        <p:txBody>
          <a:bodyPr wrap="square" rtlCol="0">
            <a:spAutoFit/>
          </a:bodyPr>
          <a:lstStyle/>
          <a:p>
            <a:endParaRPr lang="en-US" sz="800" b="1" dirty="0" smtClean="0">
              <a:latin typeface="Courier New" pitchFamily="49" charset="0"/>
              <a:cs typeface="Courier New" pitchFamily="49" charset="0"/>
            </a:endParaRPr>
          </a:p>
          <a:p>
            <a:r>
              <a:rPr lang="en-US" b="1" dirty="0" smtClean="0">
                <a:latin typeface="Courier New" pitchFamily="49" charset="0"/>
                <a:cs typeface="Courier New" pitchFamily="49" charset="0"/>
              </a:rPr>
              <a:t>void </a:t>
            </a:r>
            <a:r>
              <a:rPr lang="en-US" b="1" dirty="0" err="1" smtClean="0">
                <a:latin typeface="Courier New" pitchFamily="49" charset="0"/>
                <a:cs typeface="Courier New" pitchFamily="49" charset="0"/>
              </a:rPr>
              <a:t>drawCircle</a:t>
            </a:r>
            <a:r>
              <a:rPr lang="en-US" b="1" dirty="0" smtClean="0">
                <a:latin typeface="Courier New" pitchFamily="49" charset="0"/>
                <a:cs typeface="Courier New" pitchFamily="49" charset="0"/>
              </a:rPr>
              <a:t>(float x, float y, float diameter) {</a:t>
            </a:r>
          </a:p>
          <a:p>
            <a:r>
              <a:rPr lang="en-US" b="1" dirty="0" smtClean="0">
                <a:latin typeface="Courier New" pitchFamily="49" charset="0"/>
                <a:cs typeface="Courier New" pitchFamily="49" charset="0"/>
              </a:rPr>
              <a:t>  ellipse(x, y, diameter, diameter);</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p:txBody>
          <a:bodyPr/>
          <a:lstStyle/>
          <a:p>
            <a:fld id="{0E7D1E33-F78D-4337-A8EB-18E4161499A1}" type="slidenum">
              <a:rPr lang="en-US" smtClean="0"/>
              <a:pPr/>
              <a:t>27</a:t>
            </a:fld>
            <a:endParaRPr lang="en-US" smtClean="0"/>
          </a:p>
        </p:txBody>
      </p:sp>
      <p:sp>
        <p:nvSpPr>
          <p:cNvPr id="27651" name="Rectangle 2"/>
          <p:cNvSpPr>
            <a:spLocks noGrp="1" noChangeArrowheads="1"/>
          </p:cNvSpPr>
          <p:nvPr>
            <p:ph type="title"/>
          </p:nvPr>
        </p:nvSpPr>
        <p:spPr/>
        <p:txBody>
          <a:bodyPr/>
          <a:lstStyle/>
          <a:p>
            <a:pPr eaLnBrk="1" hangingPunct="1"/>
            <a:r>
              <a:rPr lang="en-US" dirty="0" smtClean="0"/>
              <a:t>Returning Values</a:t>
            </a:r>
          </a:p>
        </p:txBody>
      </p:sp>
      <p:sp>
        <p:nvSpPr>
          <p:cNvPr id="27652" name="Rectangle 3"/>
          <p:cNvSpPr>
            <a:spLocks noGrp="1" noChangeArrowheads="1"/>
          </p:cNvSpPr>
          <p:nvPr>
            <p:ph type="body" idx="1"/>
          </p:nvPr>
        </p:nvSpPr>
        <p:spPr/>
        <p:txBody>
          <a:bodyPr/>
          <a:lstStyle/>
          <a:p>
            <a:pPr eaLnBrk="1" hangingPunct="1"/>
            <a:r>
              <a:rPr lang="en-US" dirty="0" smtClean="0"/>
              <a:t>The return type indicates the type of result the method produces.</a:t>
            </a:r>
          </a:p>
          <a:p>
            <a:pPr eaLnBrk="1" hangingPunct="1"/>
            <a:r>
              <a:rPr lang="en-US" dirty="0" smtClean="0"/>
              <a:t>Methods that don’t return values specify </a:t>
            </a:r>
            <a:r>
              <a:rPr lang="en-US" b="1" dirty="0" smtClean="0">
                <a:latin typeface="Courier New" pitchFamily="49" charset="0"/>
              </a:rPr>
              <a:t>void</a:t>
            </a:r>
            <a:r>
              <a:rPr lang="en-US" dirty="0" smtClean="0"/>
              <a:t> as the return type.</a:t>
            </a:r>
          </a:p>
          <a:p>
            <a:pPr eaLnBrk="1" hangingPunct="1"/>
            <a:r>
              <a:rPr lang="en-US" dirty="0" smtClean="0"/>
              <a:t>Return pattern:</a:t>
            </a:r>
          </a:p>
          <a:p>
            <a:pPr>
              <a:buNone/>
            </a:pPr>
            <a:r>
              <a:rPr lang="en-US" dirty="0" smtClean="0"/>
              <a:t>		</a:t>
            </a:r>
            <a:r>
              <a:rPr lang="en-US" sz="2400" b="1" dirty="0" smtClean="0">
                <a:latin typeface="Courier New" pitchFamily="49" charset="0"/>
                <a:cs typeface="Courier New" pitchFamily="49" charset="0"/>
              </a:rPr>
              <a:t>return </a:t>
            </a:r>
            <a:r>
              <a:rPr lang="en-US" sz="2400" b="1" i="1" u="sng" dirty="0" smtClean="0">
                <a:latin typeface="Courier New" pitchFamily="49" charset="0"/>
                <a:cs typeface="Courier New" pitchFamily="49" charset="0"/>
              </a:rPr>
              <a:t>expression</a:t>
            </a:r>
            <a:r>
              <a:rPr lang="en-US" sz="2400" b="1" dirty="0" smtClean="0">
                <a:latin typeface="Courier New" pitchFamily="49" charset="0"/>
                <a:cs typeface="Courier New" pitchFamily="49" charset="0"/>
              </a:rPr>
              <a:t>;</a:t>
            </a:r>
          </a:p>
          <a:p>
            <a:pPr lvl="3"/>
            <a:r>
              <a:rPr lang="en-US" sz="2400" i="1" u="sng" dirty="0" smtClean="0"/>
              <a:t>expression</a:t>
            </a:r>
            <a:r>
              <a:rPr lang="en-US" sz="2400" dirty="0" smtClean="0"/>
              <a:t> is a valid expression whose type is the same as (or is compatible with) the specified return type of the containing method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dient.png"/>
          <p:cNvPicPr>
            <a:picLocks noChangeAspect="1"/>
          </p:cNvPicPr>
          <p:nvPr/>
        </p:nvPicPr>
        <p:blipFill>
          <a:blip r:embed="rId3" cstate="print"/>
          <a:srcRect l="14350" t="15812" r="28550" b="49928"/>
          <a:stretch>
            <a:fillRect/>
          </a:stretch>
        </p:blipFill>
        <p:spPr>
          <a:xfrm>
            <a:off x="6229537" y="4091940"/>
            <a:ext cx="2743200" cy="2743200"/>
          </a:xfrm>
          <a:prstGeom prst="rect">
            <a:avLst/>
          </a:prstGeom>
          <a:ln>
            <a:noFill/>
          </a:ln>
        </p:spPr>
      </p:pic>
      <p:sp>
        <p:nvSpPr>
          <p:cNvPr id="2" name="Slide Number Placeholder 1"/>
          <p:cNvSpPr>
            <a:spLocks noGrp="1"/>
          </p:cNvSpPr>
          <p:nvPr>
            <p:ph type="sldNum" sz="quarter" idx="10"/>
          </p:nvPr>
        </p:nvSpPr>
        <p:spPr/>
        <p:txBody>
          <a:bodyPr/>
          <a:lstStyle/>
          <a:p>
            <a:fld id="{EAFA2C9A-4148-42D0-B5EE-45753C2AC574}" type="slidenum">
              <a:rPr lang="en-US" smtClean="0"/>
              <a:pPr/>
              <a:t>28</a:t>
            </a:fld>
            <a:endParaRPr lang="en-US"/>
          </a:p>
        </p:txBody>
      </p:sp>
      <p:sp>
        <p:nvSpPr>
          <p:cNvPr id="3" name="TextBox 2"/>
          <p:cNvSpPr txBox="1"/>
          <p:nvPr/>
        </p:nvSpPr>
        <p:spPr>
          <a:xfrm>
            <a:off x="275605" y="631800"/>
            <a:ext cx="8319755" cy="1785104"/>
          </a:xfrm>
          <a:prstGeom prst="rect">
            <a:avLst/>
          </a:prstGeom>
          <a:noFill/>
          <a:ln>
            <a:solidFill>
              <a:schemeClr val="accent1">
                <a:lumMod val="75000"/>
              </a:schemeClr>
            </a:solidFill>
          </a:ln>
        </p:spPr>
        <p:txBody>
          <a:bodyPr wrap="square" rtlCol="0">
            <a:spAutoFit/>
          </a:bodyPr>
          <a:lstStyle/>
          <a:p>
            <a:r>
              <a:rPr lang="en-US" sz="1700" b="1" dirty="0" smtClean="0">
                <a:latin typeface="Courier New" pitchFamily="49" charset="0"/>
              </a:rPr>
              <a:t>void </a:t>
            </a:r>
            <a:r>
              <a:rPr lang="en-US" sz="1700" b="1" dirty="0" err="1" smtClean="0">
                <a:latin typeface="Courier New" pitchFamily="49" charset="0"/>
              </a:rPr>
              <a:t>mouseDragged</a:t>
            </a:r>
            <a:r>
              <a:rPr lang="en-US" sz="1700" b="1" dirty="0" smtClean="0">
                <a:latin typeface="Courier New" pitchFamily="49" charset="0"/>
              </a:rPr>
              <a:t>() { </a:t>
            </a:r>
          </a:p>
          <a:p>
            <a:r>
              <a:rPr lang="en-US" sz="1700" b="1" dirty="0" smtClean="0">
                <a:latin typeface="Courier New" pitchFamily="49" charset="0"/>
              </a:rPr>
              <a:t>  float diameter = 2 * </a:t>
            </a:r>
            <a:r>
              <a:rPr lang="en-US" sz="1700" b="1" dirty="0" err="1" smtClean="0">
                <a:latin typeface="Courier New" pitchFamily="49" charset="0"/>
              </a:rPr>
              <a:t>computeDistance</a:t>
            </a:r>
            <a:r>
              <a:rPr lang="en-US" sz="1700" b="1" dirty="0" smtClean="0">
                <a:latin typeface="Courier New" pitchFamily="49" charset="0"/>
              </a:rPr>
              <a:t>(</a:t>
            </a:r>
            <a:r>
              <a:rPr lang="en-US" sz="1700" b="1" dirty="0" err="1" smtClean="0">
                <a:latin typeface="Courier New" pitchFamily="49" charset="0"/>
              </a:rPr>
              <a:t>figureX</a:t>
            </a:r>
            <a:r>
              <a:rPr lang="en-US" sz="1700" b="1" dirty="0" smtClean="0">
                <a:latin typeface="Courier New" pitchFamily="49" charset="0"/>
              </a:rPr>
              <a:t>, </a:t>
            </a:r>
            <a:r>
              <a:rPr lang="en-US" sz="1700" b="1" dirty="0" err="1" smtClean="0">
                <a:latin typeface="Courier New" pitchFamily="49" charset="0"/>
              </a:rPr>
              <a:t>figureY</a:t>
            </a:r>
            <a:r>
              <a:rPr lang="en-US" sz="1700" b="1" dirty="0" smtClean="0">
                <a:latin typeface="Courier New" pitchFamily="49" charset="0"/>
              </a:rPr>
              <a:t>,                    </a:t>
            </a:r>
          </a:p>
          <a:p>
            <a:r>
              <a:rPr lang="en-US" sz="1700" b="1" dirty="0" smtClean="0">
                <a:latin typeface="Courier New" pitchFamily="49" charset="0"/>
              </a:rPr>
              <a:t>                                       </a:t>
            </a:r>
            <a:r>
              <a:rPr lang="en-US" sz="1700" b="1" dirty="0" err="1" smtClean="0">
                <a:latin typeface="Courier New" pitchFamily="49" charset="0"/>
              </a:rPr>
              <a:t>mouseX</a:t>
            </a:r>
            <a:r>
              <a:rPr lang="en-US" sz="1700" b="1" dirty="0" smtClean="0">
                <a:latin typeface="Courier New" pitchFamily="49" charset="0"/>
              </a:rPr>
              <a:t>, </a:t>
            </a:r>
            <a:r>
              <a:rPr lang="en-US" sz="1700" b="1" dirty="0" err="1" smtClean="0">
                <a:latin typeface="Courier New" pitchFamily="49" charset="0"/>
              </a:rPr>
              <a:t>mouseY</a:t>
            </a:r>
            <a:r>
              <a:rPr lang="en-US" sz="1700" b="1" dirty="0" smtClean="0">
                <a:latin typeface="Courier New" pitchFamily="49" charset="0"/>
              </a:rPr>
              <a:t>);</a:t>
            </a:r>
          </a:p>
          <a:p>
            <a:r>
              <a:rPr lang="en-US" sz="1700" b="1" dirty="0" smtClean="0">
                <a:latin typeface="Courier New" pitchFamily="49" charset="0"/>
              </a:rPr>
              <a:t>  fill(255);</a:t>
            </a:r>
          </a:p>
          <a:p>
            <a:r>
              <a:rPr lang="en-US" sz="1700" b="1" dirty="0" smtClean="0">
                <a:latin typeface="Courier New" pitchFamily="49" charset="0"/>
              </a:rPr>
              <a:t>  </a:t>
            </a:r>
            <a:r>
              <a:rPr lang="en-US" sz="1700" b="1" dirty="0" err="1" smtClean="0">
                <a:latin typeface="Courier New" pitchFamily="49" charset="0"/>
              </a:rPr>
              <a:t>drawCircle</a:t>
            </a:r>
            <a:r>
              <a:rPr lang="en-US" sz="1700" b="1" dirty="0" smtClean="0">
                <a:latin typeface="Courier New" pitchFamily="49" charset="0"/>
              </a:rPr>
              <a:t>(</a:t>
            </a:r>
            <a:r>
              <a:rPr lang="en-US" sz="1700" b="1" dirty="0" err="1" smtClean="0">
                <a:latin typeface="Courier New" pitchFamily="49" charset="0"/>
              </a:rPr>
              <a:t>figureX</a:t>
            </a:r>
            <a:r>
              <a:rPr lang="en-US" sz="1700" b="1" dirty="0" smtClean="0">
                <a:latin typeface="Courier New" pitchFamily="49" charset="0"/>
              </a:rPr>
              <a:t>, </a:t>
            </a:r>
            <a:r>
              <a:rPr lang="en-US" sz="1700" b="1" dirty="0" err="1" smtClean="0">
                <a:latin typeface="Courier New" pitchFamily="49" charset="0"/>
              </a:rPr>
              <a:t>figureY</a:t>
            </a:r>
            <a:r>
              <a:rPr lang="en-US" sz="1700" b="1" dirty="0" smtClean="0">
                <a:latin typeface="Courier New" pitchFamily="49" charset="0"/>
              </a:rPr>
              <a:t>, diameter);</a:t>
            </a:r>
          </a:p>
          <a:p>
            <a:r>
              <a:rPr lang="en-US" sz="1700" b="1" dirty="0" smtClean="0">
                <a:latin typeface="Courier New" pitchFamily="49" charset="0"/>
              </a:rPr>
              <a:t>}</a:t>
            </a:r>
          </a:p>
          <a:p>
            <a:endParaRPr lang="en-US" sz="800" b="1" dirty="0" smtClean="0">
              <a:latin typeface="Courier New" pitchFamily="49" charset="0"/>
              <a:cs typeface="Courier New" pitchFamily="49" charset="0"/>
            </a:endParaRPr>
          </a:p>
        </p:txBody>
      </p:sp>
      <p:pic>
        <p:nvPicPr>
          <p:cNvPr id="5" name="Picture 4" descr="mouseIcon.gif"/>
          <p:cNvPicPr>
            <a:picLocks noChangeAspect="1"/>
          </p:cNvPicPr>
          <p:nvPr/>
        </p:nvPicPr>
        <p:blipFill>
          <a:blip r:embed="rId4" cstate="print"/>
          <a:stretch>
            <a:fillRect/>
          </a:stretch>
        </p:blipFill>
        <p:spPr>
          <a:xfrm>
            <a:off x="8411627" y="6268375"/>
            <a:ext cx="152400" cy="228600"/>
          </a:xfrm>
          <a:prstGeom prst="rect">
            <a:avLst/>
          </a:prstGeom>
        </p:spPr>
      </p:pic>
      <p:cxnSp>
        <p:nvCxnSpPr>
          <p:cNvPr id="7" name="Straight Connector 6"/>
          <p:cNvCxnSpPr/>
          <p:nvPr/>
        </p:nvCxnSpPr>
        <p:spPr bwMode="auto">
          <a:xfrm>
            <a:off x="7573427" y="5463540"/>
            <a:ext cx="838200" cy="795338"/>
          </a:xfrm>
          <a:prstGeom prst="line">
            <a:avLst/>
          </a:prstGeom>
          <a:solidFill>
            <a:schemeClr val="accent1"/>
          </a:solidFill>
          <a:ln w="9525" cap="flat" cmpd="sng" algn="ctr">
            <a:solidFill>
              <a:schemeClr val="accent1">
                <a:lumMod val="75000"/>
              </a:schemeClr>
            </a:solidFill>
            <a:prstDash val="solid"/>
            <a:round/>
            <a:headEnd type="oval" w="med" len="med"/>
            <a:tailEnd type="stealth" w="med" len="med"/>
          </a:ln>
          <a:effectLst/>
        </p:spPr>
      </p:cxnSp>
      <p:sp>
        <p:nvSpPr>
          <p:cNvPr id="11" name="TextBox 10"/>
          <p:cNvSpPr txBox="1"/>
          <p:nvPr/>
        </p:nvSpPr>
        <p:spPr>
          <a:xfrm>
            <a:off x="410308" y="2643535"/>
            <a:ext cx="8581292" cy="1523494"/>
          </a:xfrm>
          <a:prstGeom prst="rect">
            <a:avLst/>
          </a:prstGeom>
          <a:noFill/>
          <a:ln>
            <a:solidFill>
              <a:schemeClr val="accent1">
                <a:lumMod val="75000"/>
              </a:schemeClr>
            </a:solidFill>
          </a:ln>
        </p:spPr>
        <p:txBody>
          <a:bodyPr wrap="square" rtlCol="0">
            <a:spAutoFit/>
          </a:bodyPr>
          <a:lstStyle/>
          <a:p>
            <a:endParaRPr lang="en-US" sz="800" b="1" dirty="0" smtClean="0">
              <a:latin typeface="Courier New" pitchFamily="49" charset="0"/>
              <a:cs typeface="Courier New" pitchFamily="49" charset="0"/>
            </a:endParaRPr>
          </a:p>
          <a:p>
            <a:r>
              <a:rPr lang="en-US" sz="1700" b="1" dirty="0" smtClean="0">
                <a:latin typeface="Courier New" pitchFamily="49" charset="0"/>
                <a:cs typeface="Courier New" pitchFamily="49" charset="0"/>
              </a:rPr>
              <a:t>float </a:t>
            </a:r>
            <a:r>
              <a:rPr lang="en-US" sz="1700" b="1" dirty="0" err="1" smtClean="0">
                <a:latin typeface="Courier New" pitchFamily="49" charset="0"/>
                <a:cs typeface="Courier New" pitchFamily="49" charset="0"/>
              </a:rPr>
              <a:t>computeDistance</a:t>
            </a:r>
            <a:r>
              <a:rPr lang="en-US" sz="1700" b="1" dirty="0" smtClean="0">
                <a:latin typeface="Courier New" pitchFamily="49" charset="0"/>
                <a:cs typeface="Courier New" pitchFamily="49" charset="0"/>
              </a:rPr>
              <a:t>(float x1, float y1, float x2, float y2) {</a:t>
            </a:r>
          </a:p>
          <a:p>
            <a:r>
              <a:rPr lang="en-US" sz="1700" b="1" dirty="0" smtClean="0">
                <a:latin typeface="Courier New" pitchFamily="49" charset="0"/>
                <a:cs typeface="Courier New" pitchFamily="49" charset="0"/>
              </a:rPr>
              <a:t>  float </a:t>
            </a:r>
            <a:r>
              <a:rPr lang="en-US" sz="1700" b="1" dirty="0" err="1" smtClean="0">
                <a:latin typeface="Courier New" pitchFamily="49" charset="0"/>
                <a:cs typeface="Courier New" pitchFamily="49" charset="0"/>
              </a:rPr>
              <a:t>dx</a:t>
            </a:r>
            <a:r>
              <a:rPr lang="en-US" sz="1700" b="1" dirty="0" smtClean="0">
                <a:latin typeface="Courier New" pitchFamily="49" charset="0"/>
                <a:cs typeface="Courier New" pitchFamily="49" charset="0"/>
              </a:rPr>
              <a:t> = x1-x2;</a:t>
            </a:r>
          </a:p>
          <a:p>
            <a:r>
              <a:rPr lang="en-US" sz="1700" b="1" dirty="0" smtClean="0">
                <a:latin typeface="Courier New" pitchFamily="49" charset="0"/>
                <a:cs typeface="Courier New" pitchFamily="49" charset="0"/>
              </a:rPr>
              <a:t>  float </a:t>
            </a:r>
            <a:r>
              <a:rPr lang="en-US" sz="1700" b="1" dirty="0" err="1" smtClean="0">
                <a:latin typeface="Courier New" pitchFamily="49" charset="0"/>
                <a:cs typeface="Courier New" pitchFamily="49" charset="0"/>
              </a:rPr>
              <a:t>dy</a:t>
            </a:r>
            <a:r>
              <a:rPr lang="en-US" sz="1700" b="1" dirty="0" smtClean="0">
                <a:latin typeface="Courier New" pitchFamily="49" charset="0"/>
                <a:cs typeface="Courier New" pitchFamily="49" charset="0"/>
              </a:rPr>
              <a:t> = y1-y2;</a:t>
            </a:r>
          </a:p>
          <a:p>
            <a:r>
              <a:rPr lang="en-US" sz="1700" b="1" dirty="0" smtClean="0">
                <a:latin typeface="Courier New" pitchFamily="49" charset="0"/>
                <a:cs typeface="Courier New" pitchFamily="49" charset="0"/>
              </a:rPr>
              <a:t>  return </a:t>
            </a:r>
            <a:r>
              <a:rPr lang="en-US" sz="1700" b="1" dirty="0" err="1" smtClean="0">
                <a:latin typeface="Courier New" pitchFamily="49" charset="0"/>
                <a:cs typeface="Courier New" pitchFamily="49" charset="0"/>
              </a:rPr>
              <a:t>sqrt</a:t>
            </a:r>
            <a:r>
              <a:rPr lang="en-US" sz="1700" b="1" dirty="0" smtClean="0">
                <a:latin typeface="Courier New" pitchFamily="49" charset="0"/>
                <a:cs typeface="Courier New" pitchFamily="49" charset="0"/>
              </a:rPr>
              <a:t>(</a:t>
            </a:r>
            <a:r>
              <a:rPr lang="en-US" sz="1700" b="1" dirty="0" err="1" smtClean="0">
                <a:latin typeface="Courier New" pitchFamily="49" charset="0"/>
                <a:cs typeface="Courier New" pitchFamily="49" charset="0"/>
              </a:rPr>
              <a:t>dx</a:t>
            </a:r>
            <a:r>
              <a:rPr lang="en-US" sz="1700" b="1" dirty="0" smtClean="0">
                <a:latin typeface="Courier New" pitchFamily="49" charset="0"/>
                <a:cs typeface="Courier New" pitchFamily="49" charset="0"/>
              </a:rPr>
              <a:t>*</a:t>
            </a:r>
            <a:r>
              <a:rPr lang="en-US" sz="1700" b="1" dirty="0" err="1" smtClean="0">
                <a:latin typeface="Courier New" pitchFamily="49" charset="0"/>
                <a:cs typeface="Courier New" pitchFamily="49" charset="0"/>
              </a:rPr>
              <a:t>dx</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dy</a:t>
            </a:r>
            <a:r>
              <a:rPr lang="en-US" sz="1700" b="1" dirty="0" smtClean="0">
                <a:latin typeface="Courier New" pitchFamily="49" charset="0"/>
                <a:cs typeface="Courier New" pitchFamily="49" charset="0"/>
              </a:rPr>
              <a:t>*</a:t>
            </a:r>
            <a:r>
              <a:rPr lang="en-US" sz="1700" b="1" dirty="0" err="1" smtClean="0">
                <a:latin typeface="Courier New" pitchFamily="49" charset="0"/>
                <a:cs typeface="Courier New" pitchFamily="49" charset="0"/>
              </a:rPr>
              <a:t>dy</a:t>
            </a:r>
            <a:r>
              <a:rPr lang="en-US" sz="1700" b="1" dirty="0" smtClean="0">
                <a:latin typeface="Courier New" pitchFamily="49" charset="0"/>
                <a:cs typeface="Courier New" pitchFamily="49" charset="0"/>
              </a:rPr>
              <a:t>);</a:t>
            </a:r>
          </a:p>
          <a:p>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Methods</a:t>
            </a:r>
            <a:endParaRPr lang="en-US" dirty="0"/>
          </a:p>
        </p:txBody>
      </p:sp>
      <p:sp>
        <p:nvSpPr>
          <p:cNvPr id="3" name="Content Placeholder 2"/>
          <p:cNvSpPr>
            <a:spLocks noGrp="1"/>
          </p:cNvSpPr>
          <p:nvPr>
            <p:ph idx="1"/>
          </p:nvPr>
        </p:nvSpPr>
        <p:spPr>
          <a:xfrm>
            <a:off x="457200" y="1600200"/>
            <a:ext cx="8398042" cy="4724400"/>
          </a:xfrm>
        </p:spPr>
        <p:txBody>
          <a:bodyPr/>
          <a:lstStyle/>
          <a:p>
            <a:r>
              <a:rPr lang="en-US" dirty="0" smtClean="0"/>
              <a:t>If we expect other programmers to use our methods, we need to document them clearly.</a:t>
            </a:r>
          </a:p>
          <a:p>
            <a:r>
              <a:rPr lang="en-US" dirty="0" smtClean="0"/>
              <a:t>Document the purpose and assumptions of each method.</a:t>
            </a:r>
          </a:p>
        </p:txBody>
      </p:sp>
      <p:sp>
        <p:nvSpPr>
          <p:cNvPr id="4" name="Slide Number Placeholder 3"/>
          <p:cNvSpPr>
            <a:spLocks noGrp="1"/>
          </p:cNvSpPr>
          <p:nvPr>
            <p:ph type="sldNum" sz="quarter" idx="10"/>
          </p:nvPr>
        </p:nvSpPr>
        <p:spPr/>
        <p:txBody>
          <a:bodyPr/>
          <a:lstStyle/>
          <a:p>
            <a:fld id="{E09E4DD9-A2E4-467D-8F17-6236A8491AB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ure.png"/>
          <p:cNvPicPr>
            <a:picLocks noChangeAspect="1"/>
          </p:cNvPicPr>
          <p:nvPr/>
        </p:nvPicPr>
        <p:blipFill>
          <a:blip r:embed="rId3" cstate="print"/>
          <a:srcRect r="14286" b="9689"/>
          <a:stretch>
            <a:fillRect/>
          </a:stretch>
        </p:blipFill>
        <p:spPr>
          <a:xfrm>
            <a:off x="1136824" y="489000"/>
            <a:ext cx="8007176" cy="6327435"/>
          </a:xfrm>
          <a:prstGeom prst="rect">
            <a:avLst/>
          </a:prstGeom>
          <a:noFill/>
          <a:ln>
            <a:noFill/>
          </a:ln>
        </p:spPr>
      </p:pic>
      <p:pic>
        <p:nvPicPr>
          <p:cNvPr id="11" name="Picture 10" descr="gradient.png"/>
          <p:cNvPicPr>
            <a:picLocks noChangeAspect="1"/>
          </p:cNvPicPr>
          <p:nvPr/>
        </p:nvPicPr>
        <p:blipFill>
          <a:blip r:embed="rId4" cstate="print"/>
          <a:stretch>
            <a:fillRect/>
          </a:stretch>
        </p:blipFill>
        <p:spPr>
          <a:xfrm>
            <a:off x="920192" y="4911447"/>
            <a:ext cx="1957820" cy="1957820"/>
          </a:xfrm>
          <a:prstGeom prst="rect">
            <a:avLst/>
          </a:prstGeom>
        </p:spPr>
      </p:pic>
      <p:sp>
        <p:nvSpPr>
          <p:cNvPr id="7170" name="Slide Number Placeholder 3"/>
          <p:cNvSpPr>
            <a:spLocks noGrp="1"/>
          </p:cNvSpPr>
          <p:nvPr>
            <p:ph type="sldNum" sz="quarter" idx="10"/>
          </p:nvPr>
        </p:nvSpPr>
        <p:spPr/>
        <p:txBody>
          <a:bodyPr/>
          <a:lstStyle/>
          <a:p>
            <a:fld id="{D67B506B-C593-4A97-B1DA-683AAC88B266}" type="slidenum">
              <a:rPr lang="en-US" smtClean="0"/>
              <a:pPr/>
              <a:t>3</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Example: Analysis (1)</a:t>
            </a:r>
          </a:p>
        </p:txBody>
      </p:sp>
      <p:sp>
        <p:nvSpPr>
          <p:cNvPr id="7172" name="Rectangle 3"/>
          <p:cNvSpPr>
            <a:spLocks noGrp="1" noChangeArrowheads="1"/>
          </p:cNvSpPr>
          <p:nvPr>
            <p:ph type="body" idx="1"/>
          </p:nvPr>
        </p:nvSpPr>
        <p:spPr>
          <a:xfrm>
            <a:off x="457200" y="1600200"/>
            <a:ext cx="6531429" cy="5029200"/>
          </a:xfrm>
        </p:spPr>
        <p:txBody>
          <a:bodyPr/>
          <a:lstStyle/>
          <a:p>
            <a:pPr eaLnBrk="1" hangingPunct="1"/>
            <a:r>
              <a:rPr lang="en-US" dirty="0" smtClean="0">
                <a:latin typeface="Arial Unicode MS" pitchFamily="34" charset="-128"/>
              </a:rPr>
              <a:t>We’d like to build an interactive tool for drawing animated figures.</a:t>
            </a:r>
          </a:p>
          <a:p>
            <a:pPr eaLnBrk="1" hangingPunct="1"/>
            <a:r>
              <a:rPr lang="en-US" dirty="0" smtClean="0">
                <a:latin typeface="Arial Unicode MS" pitchFamily="34" charset="-128"/>
              </a:rPr>
              <a:t>The figures should include   circles that grow/shrink.</a:t>
            </a:r>
          </a:p>
          <a:p>
            <a:pPr eaLnBrk="1" hangingPunct="1"/>
            <a:r>
              <a:rPr lang="en-US" dirty="0" smtClean="0">
                <a:latin typeface="Arial Unicode MS" pitchFamily="34" charset="-128"/>
              </a:rPr>
              <a:t>Some sample images                     are shown here.</a:t>
            </a:r>
          </a:p>
          <a:p>
            <a:pPr eaLnBrk="1" hangingPunct="1"/>
            <a:endParaRPr lang="en-US" sz="1000" b="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30</a:t>
            </a:fld>
            <a:endParaRPr lang="en-US"/>
          </a:p>
        </p:txBody>
      </p:sp>
      <p:sp>
        <p:nvSpPr>
          <p:cNvPr id="11" name="TextBox 10"/>
          <p:cNvSpPr txBox="1"/>
          <p:nvPr/>
        </p:nvSpPr>
        <p:spPr>
          <a:xfrm>
            <a:off x="188854" y="631855"/>
            <a:ext cx="8806556" cy="4370427"/>
          </a:xfrm>
          <a:prstGeom prst="rect">
            <a:avLst/>
          </a:prstGeom>
          <a:noFill/>
          <a:ln>
            <a:noFill/>
          </a:ln>
        </p:spPr>
        <p:txBody>
          <a:bodyPr wrap="square" rtlCol="0">
            <a:spAutoFit/>
          </a:bodyPr>
          <a:lstStyle/>
          <a:p>
            <a:endParaRPr lang="en-US" sz="800"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 Compute the Euclidean distance from (x1, y1) to (x2, y2).</a:t>
            </a:r>
          </a:p>
          <a:p>
            <a:r>
              <a:rPr lang="en-US" b="1" dirty="0" smtClean="0">
                <a:latin typeface="Courier New" pitchFamily="49" charset="0"/>
                <a:cs typeface="Courier New" pitchFamily="49" charset="0"/>
              </a:rPr>
              <a:t> * (This partially re-implements Processing's dist() method).</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param</a:t>
            </a:r>
            <a:r>
              <a:rPr lang="en-US" b="1" dirty="0" smtClean="0">
                <a:latin typeface="Courier New" pitchFamily="49" charset="0"/>
                <a:cs typeface="Courier New" pitchFamily="49" charset="0"/>
              </a:rPr>
              <a:t> x1 the x coordinate of position 1</a:t>
            </a:r>
          </a:p>
          <a:p>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param</a:t>
            </a:r>
            <a:r>
              <a:rPr lang="en-US" b="1" dirty="0" smtClean="0">
                <a:latin typeface="Courier New" pitchFamily="49" charset="0"/>
                <a:cs typeface="Courier New" pitchFamily="49" charset="0"/>
              </a:rPr>
              <a:t> y1 the y coordinate of position 1</a:t>
            </a:r>
          </a:p>
          <a:p>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param</a:t>
            </a:r>
            <a:r>
              <a:rPr lang="en-US" b="1" dirty="0" smtClean="0">
                <a:latin typeface="Courier New" pitchFamily="49" charset="0"/>
                <a:cs typeface="Courier New" pitchFamily="49" charset="0"/>
              </a:rPr>
              <a:t> x2 the x coordinate of position 2</a:t>
            </a:r>
          </a:p>
          <a:p>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param</a:t>
            </a:r>
            <a:r>
              <a:rPr lang="en-US" b="1" dirty="0" smtClean="0">
                <a:latin typeface="Courier New" pitchFamily="49" charset="0"/>
                <a:cs typeface="Courier New" pitchFamily="49" charset="0"/>
              </a:rPr>
              <a:t> y2 the y coordinate of position 2</a:t>
            </a:r>
          </a:p>
          <a:p>
            <a:r>
              <a:rPr lang="en-US" b="1" dirty="0" smtClean="0">
                <a:latin typeface="Courier New" pitchFamily="49" charset="0"/>
                <a:cs typeface="Courier New" pitchFamily="49" charset="0"/>
              </a:rPr>
              <a:t> * @return the distance from (x1, y1) to (x2, y2)</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float </a:t>
            </a:r>
            <a:r>
              <a:rPr lang="en-US" b="1" dirty="0" err="1" smtClean="0">
                <a:latin typeface="Courier New" pitchFamily="49" charset="0"/>
                <a:cs typeface="Courier New" pitchFamily="49" charset="0"/>
              </a:rPr>
              <a:t>computeDistance</a:t>
            </a:r>
            <a:r>
              <a:rPr lang="en-US" b="1" dirty="0" smtClean="0">
                <a:latin typeface="Courier New" pitchFamily="49" charset="0"/>
                <a:cs typeface="Courier New" pitchFamily="49" charset="0"/>
              </a:rPr>
              <a:t>(float x1, float y1, float x2, float y2) {</a:t>
            </a:r>
          </a:p>
          <a:p>
            <a:r>
              <a:rPr lang="en-US" b="1" dirty="0" smtClean="0">
                <a:latin typeface="Courier New" pitchFamily="49" charset="0"/>
                <a:cs typeface="Courier New" pitchFamily="49" charset="0"/>
              </a:rPr>
              <a:t>  float </a:t>
            </a:r>
            <a:r>
              <a:rPr lang="en-US" b="1" dirty="0" err="1" smtClean="0">
                <a:latin typeface="Courier New" pitchFamily="49" charset="0"/>
                <a:cs typeface="Courier New" pitchFamily="49" charset="0"/>
              </a:rPr>
              <a:t>dx</a:t>
            </a:r>
            <a:r>
              <a:rPr lang="en-US" b="1" dirty="0" smtClean="0">
                <a:latin typeface="Courier New" pitchFamily="49" charset="0"/>
                <a:cs typeface="Courier New" pitchFamily="49" charset="0"/>
              </a:rPr>
              <a:t> = x1-x2;</a:t>
            </a:r>
          </a:p>
          <a:p>
            <a:r>
              <a:rPr lang="en-US" b="1" dirty="0" smtClean="0">
                <a:latin typeface="Courier New" pitchFamily="49" charset="0"/>
                <a:cs typeface="Courier New" pitchFamily="49" charset="0"/>
              </a:rPr>
              <a:t>  float </a:t>
            </a:r>
            <a:r>
              <a:rPr lang="en-US" b="1" dirty="0" err="1" smtClean="0">
                <a:latin typeface="Courier New" pitchFamily="49" charset="0"/>
                <a:cs typeface="Courier New" pitchFamily="49" charset="0"/>
              </a:rPr>
              <a:t>dy</a:t>
            </a:r>
            <a:r>
              <a:rPr lang="en-US" b="1" dirty="0" smtClean="0">
                <a:latin typeface="Courier New" pitchFamily="49" charset="0"/>
                <a:cs typeface="Courier New" pitchFamily="49" charset="0"/>
              </a:rPr>
              <a:t> = y1-y2;</a:t>
            </a:r>
          </a:p>
          <a:p>
            <a:r>
              <a:rPr lang="en-US" b="1" dirty="0" smtClean="0">
                <a:latin typeface="Courier New" pitchFamily="49" charset="0"/>
                <a:cs typeface="Courier New" pitchFamily="49" charset="0"/>
              </a:rPr>
              <a:t>  return </a:t>
            </a:r>
            <a:r>
              <a:rPr lang="en-US" b="1" dirty="0" err="1" smtClean="0">
                <a:latin typeface="Courier New" pitchFamily="49" charset="0"/>
                <a:cs typeface="Courier New" pitchFamily="49" charset="0"/>
              </a:rPr>
              <a:t>sqrt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dx</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dx</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dy</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dy</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p:txBody>
          <a:bodyPr/>
          <a:lstStyle/>
          <a:p>
            <a:fld id="{5DB8888B-A674-4436-BFB2-B999E430905E}" type="slidenum">
              <a:rPr lang="en-US" smtClean="0"/>
              <a:pPr/>
              <a:t>31</a:t>
            </a:fld>
            <a:endParaRPr lang="en-US" smtClean="0"/>
          </a:p>
        </p:txBody>
      </p:sp>
      <p:sp>
        <p:nvSpPr>
          <p:cNvPr id="44035" name="Rectangle 2"/>
          <p:cNvSpPr>
            <a:spLocks noGrp="1" noChangeArrowheads="1"/>
          </p:cNvSpPr>
          <p:nvPr>
            <p:ph type="title"/>
          </p:nvPr>
        </p:nvSpPr>
        <p:spPr/>
        <p:txBody>
          <a:bodyPr/>
          <a:lstStyle/>
          <a:p>
            <a:pPr eaLnBrk="1" hangingPunct="1"/>
            <a:r>
              <a:rPr lang="en-US" dirty="0" smtClean="0"/>
              <a:t>Scope </a:t>
            </a:r>
            <a:r>
              <a:rPr lang="en-US" sz="3200" dirty="0" smtClean="0"/>
              <a:t>(cont.)</a:t>
            </a:r>
            <a:endParaRPr lang="en-US" sz="3200" dirty="0" smtClean="0"/>
          </a:p>
        </p:txBody>
      </p:sp>
      <p:sp>
        <p:nvSpPr>
          <p:cNvPr id="44036" name="Rectangle 3"/>
          <p:cNvSpPr>
            <a:spLocks noGrp="1" noChangeArrowheads="1"/>
          </p:cNvSpPr>
          <p:nvPr>
            <p:ph type="body" idx="1"/>
          </p:nvPr>
        </p:nvSpPr>
        <p:spPr/>
        <p:txBody>
          <a:bodyPr/>
          <a:lstStyle/>
          <a:p>
            <a:pPr eaLnBrk="1" hangingPunct="1"/>
            <a:r>
              <a:rPr lang="en-US" dirty="0" smtClean="0"/>
              <a:t>All identifiers have a scope.</a:t>
            </a:r>
          </a:p>
          <a:p>
            <a:pPr eaLnBrk="1" hangingPunct="1"/>
            <a:r>
              <a:rPr lang="en-US" dirty="0" smtClean="0"/>
              <a:t>An identifier can be reused to identify two different variables so long as the variable scopes don’t overlap.</a:t>
            </a:r>
          </a:p>
          <a:p>
            <a:pPr eaLnBrk="1" hangingPunct="1"/>
            <a:r>
              <a:rPr lang="en-US" dirty="0" smtClean="0"/>
              <a:t>Scoping rules:</a:t>
            </a:r>
          </a:p>
          <a:p>
            <a:pPr lvl="1" eaLnBrk="1" hangingPunct="1"/>
            <a:r>
              <a:rPr lang="en-US" dirty="0" smtClean="0"/>
              <a:t>Variables are in scope from where they are declared to end of that block.</a:t>
            </a:r>
          </a:p>
          <a:p>
            <a:pPr lvl="1" eaLnBrk="1" hangingPunct="1"/>
            <a:r>
              <a:rPr lang="en-US" b="1" dirty="0" smtClean="0"/>
              <a:t>Parameters are in scope throughout the method in which they are declared.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p:txBody>
          <a:bodyPr/>
          <a:lstStyle/>
          <a:p>
            <a:fld id="{D47EFF0C-CDB9-4E4F-856F-A346606B8BD6}" type="slidenum">
              <a:rPr lang="en-US" smtClean="0"/>
              <a:pPr/>
              <a:t>32</a:t>
            </a:fld>
            <a:endParaRPr lang="en-US" smtClean="0"/>
          </a:p>
        </p:txBody>
      </p:sp>
      <p:sp>
        <p:nvSpPr>
          <p:cNvPr id="45060" name="Text Box 2"/>
          <p:cNvSpPr txBox="1">
            <a:spLocks noChangeArrowheads="1"/>
          </p:cNvSpPr>
          <p:nvPr/>
        </p:nvSpPr>
        <p:spPr bwMode="auto">
          <a:xfrm>
            <a:off x="195264" y="656364"/>
            <a:ext cx="8640126" cy="5601533"/>
          </a:xfrm>
          <a:prstGeom prst="rect">
            <a:avLst/>
          </a:prstGeom>
          <a:noFill/>
          <a:ln w="25400">
            <a:solidFill>
              <a:schemeClr val="tx1">
                <a:lumMod val="90000"/>
                <a:lumOff val="10000"/>
              </a:schemeClr>
            </a:solidFill>
            <a:miter lim="800000"/>
            <a:headEnd/>
            <a:tailEnd/>
          </a:ln>
        </p:spPr>
        <p:txBody>
          <a:bodyPr wrap="square">
            <a:spAutoFit/>
          </a:bodyPr>
          <a:lstStyle/>
          <a:p>
            <a:r>
              <a:rPr lang="en-US" sz="1700" dirty="0" smtClean="0">
                <a:latin typeface="Courier New" pitchFamily="49" charset="0"/>
              </a:rPr>
              <a:t>float </a:t>
            </a:r>
            <a:r>
              <a:rPr lang="en-US" sz="1700" dirty="0" err="1" smtClean="0">
                <a:solidFill>
                  <a:schemeClr val="tx1">
                    <a:lumMod val="90000"/>
                    <a:lumOff val="10000"/>
                  </a:schemeClr>
                </a:solidFill>
                <a:latin typeface="Courier New" pitchFamily="49" charset="0"/>
              </a:rPr>
              <a:t>figureX</a:t>
            </a:r>
            <a:r>
              <a:rPr lang="en-US" sz="1700" dirty="0" smtClean="0">
                <a:latin typeface="Courier New" pitchFamily="49" charset="0"/>
              </a:rPr>
              <a:t>, </a:t>
            </a:r>
            <a:r>
              <a:rPr lang="en-US" sz="1700" dirty="0" err="1" smtClean="0">
                <a:solidFill>
                  <a:schemeClr val="tx1">
                    <a:lumMod val="90000"/>
                    <a:lumOff val="10000"/>
                  </a:schemeClr>
                </a:solidFill>
                <a:latin typeface="Courier New" pitchFamily="49" charset="0"/>
              </a:rPr>
              <a:t>figureY</a:t>
            </a:r>
            <a:r>
              <a:rPr lang="en-US" sz="1700" dirty="0" smtClean="0">
                <a:latin typeface="Courier New" pitchFamily="49" charset="0"/>
              </a:rPr>
              <a:t>, </a:t>
            </a:r>
            <a:r>
              <a:rPr lang="en-US" sz="1700" dirty="0" smtClean="0">
                <a:solidFill>
                  <a:schemeClr val="tx1">
                    <a:lumMod val="90000"/>
                    <a:lumOff val="10000"/>
                  </a:schemeClr>
                </a:solidFill>
                <a:latin typeface="Courier New" pitchFamily="49" charset="0"/>
              </a:rPr>
              <a:t>diameter</a:t>
            </a:r>
            <a:r>
              <a:rPr lang="en-US" sz="1700" dirty="0" smtClean="0">
                <a:latin typeface="Courier New" pitchFamily="49" charset="0"/>
              </a:rPr>
              <a:t>;</a:t>
            </a:r>
          </a:p>
          <a:p>
            <a:endParaRPr lang="en-US" sz="1700" dirty="0" smtClean="0">
              <a:latin typeface="Courier New" pitchFamily="49" charset="0"/>
            </a:endParaRPr>
          </a:p>
          <a:p>
            <a:r>
              <a:rPr lang="en-US" sz="1700" dirty="0" smtClean="0">
                <a:latin typeface="Courier New" pitchFamily="49" charset="0"/>
              </a:rPr>
              <a:t>// code skipped here...</a:t>
            </a:r>
          </a:p>
          <a:p>
            <a:endParaRPr lang="en-US" sz="1700" dirty="0" smtClean="0">
              <a:latin typeface="Courier New" pitchFamily="49" charset="0"/>
            </a:endParaRPr>
          </a:p>
          <a:p>
            <a:r>
              <a:rPr lang="en-US" sz="1700" dirty="0" smtClean="0">
                <a:latin typeface="Courier New" pitchFamily="49" charset="0"/>
              </a:rPr>
              <a:t>void </a:t>
            </a:r>
            <a:r>
              <a:rPr lang="en-US" sz="1700" dirty="0" err="1" smtClean="0">
                <a:latin typeface="Courier New" pitchFamily="49" charset="0"/>
              </a:rPr>
              <a:t>mouseDragged</a:t>
            </a:r>
            <a:r>
              <a:rPr lang="en-US" sz="1700" dirty="0" smtClean="0">
                <a:latin typeface="Courier New" pitchFamily="49" charset="0"/>
              </a:rPr>
              <a:t>() { </a:t>
            </a:r>
          </a:p>
          <a:p>
            <a:r>
              <a:rPr lang="en-US" sz="1700" dirty="0" smtClean="0">
                <a:latin typeface="Courier New" pitchFamily="49" charset="0"/>
              </a:rPr>
              <a:t>  </a:t>
            </a:r>
            <a:r>
              <a:rPr lang="en-US" sz="1700" dirty="0" smtClean="0">
                <a:solidFill>
                  <a:schemeClr val="tx1">
                    <a:lumMod val="90000"/>
                    <a:lumOff val="10000"/>
                  </a:schemeClr>
                </a:solidFill>
                <a:latin typeface="Courier New" pitchFamily="49" charset="0"/>
              </a:rPr>
              <a:t>diameter </a:t>
            </a:r>
            <a:r>
              <a:rPr lang="en-US" sz="1700" dirty="0" smtClean="0">
                <a:latin typeface="Courier New" pitchFamily="49" charset="0"/>
              </a:rPr>
              <a:t>= 2 * </a:t>
            </a:r>
            <a:r>
              <a:rPr lang="en-US" sz="1700" dirty="0" err="1" smtClean="0">
                <a:latin typeface="Courier New" pitchFamily="49" charset="0"/>
              </a:rPr>
              <a:t>computeDistance</a:t>
            </a:r>
            <a:r>
              <a:rPr lang="en-US" sz="1700" dirty="0" smtClean="0">
                <a:latin typeface="Courier New" pitchFamily="49" charset="0"/>
              </a:rPr>
              <a:t>(</a:t>
            </a:r>
            <a:r>
              <a:rPr lang="en-US" sz="1700" dirty="0" err="1" smtClean="0">
                <a:solidFill>
                  <a:schemeClr val="tx1">
                    <a:lumMod val="90000"/>
                    <a:lumOff val="10000"/>
                  </a:schemeClr>
                </a:solidFill>
                <a:latin typeface="Courier New" pitchFamily="49" charset="0"/>
              </a:rPr>
              <a:t>figureX</a:t>
            </a:r>
            <a:r>
              <a:rPr lang="en-US" sz="1700" dirty="0" smtClean="0">
                <a:latin typeface="Courier New" pitchFamily="49" charset="0"/>
              </a:rPr>
              <a:t>, </a:t>
            </a:r>
            <a:r>
              <a:rPr lang="en-US" sz="1700" dirty="0" err="1" smtClean="0">
                <a:solidFill>
                  <a:schemeClr val="tx1">
                    <a:lumMod val="90000"/>
                    <a:lumOff val="10000"/>
                  </a:schemeClr>
                </a:solidFill>
                <a:latin typeface="Courier New" pitchFamily="49" charset="0"/>
              </a:rPr>
              <a:t>figureY</a:t>
            </a:r>
            <a:r>
              <a:rPr lang="en-US" sz="1700" dirty="0" smtClean="0">
                <a:latin typeface="Courier New" pitchFamily="49" charset="0"/>
              </a:rPr>
              <a:t>,               				     </a:t>
            </a:r>
            <a:r>
              <a:rPr lang="en-US" sz="1700" dirty="0" err="1" smtClean="0">
                <a:latin typeface="Courier New" pitchFamily="49" charset="0"/>
              </a:rPr>
              <a:t>mouseX</a:t>
            </a:r>
            <a:r>
              <a:rPr lang="en-US" sz="1700" dirty="0" smtClean="0">
                <a:latin typeface="Courier New" pitchFamily="49" charset="0"/>
              </a:rPr>
              <a:t>, </a:t>
            </a:r>
            <a:r>
              <a:rPr lang="en-US" sz="1700" dirty="0" err="1" smtClean="0">
                <a:latin typeface="Courier New" pitchFamily="49" charset="0"/>
              </a:rPr>
              <a:t>mouseY</a:t>
            </a:r>
            <a:r>
              <a:rPr lang="en-US" sz="1700" dirty="0" smtClean="0">
                <a:latin typeface="Courier New" pitchFamily="49" charset="0"/>
              </a:rPr>
              <a:t>);</a:t>
            </a:r>
          </a:p>
          <a:p>
            <a:r>
              <a:rPr lang="en-US" sz="1700" dirty="0" smtClean="0">
                <a:latin typeface="Courier New" pitchFamily="49" charset="0"/>
              </a:rPr>
              <a:t>  fill(255);</a:t>
            </a:r>
          </a:p>
          <a:p>
            <a:r>
              <a:rPr lang="en-US" sz="1700" dirty="0" smtClean="0">
                <a:latin typeface="Courier New" pitchFamily="49" charset="0"/>
              </a:rPr>
              <a:t>  </a:t>
            </a:r>
            <a:r>
              <a:rPr lang="en-US" sz="1700" dirty="0" err="1" smtClean="0">
                <a:latin typeface="Courier New" pitchFamily="49" charset="0"/>
              </a:rPr>
              <a:t>drawCircle</a:t>
            </a:r>
            <a:r>
              <a:rPr lang="en-US" sz="1700" dirty="0" smtClean="0">
                <a:latin typeface="Courier New" pitchFamily="49" charset="0"/>
              </a:rPr>
              <a:t>(</a:t>
            </a:r>
            <a:r>
              <a:rPr lang="en-US" sz="1700" dirty="0" err="1" smtClean="0">
                <a:solidFill>
                  <a:schemeClr val="tx1">
                    <a:lumMod val="90000"/>
                    <a:lumOff val="10000"/>
                  </a:schemeClr>
                </a:solidFill>
                <a:latin typeface="Courier New" pitchFamily="49" charset="0"/>
              </a:rPr>
              <a:t>figureX</a:t>
            </a:r>
            <a:r>
              <a:rPr lang="en-US" sz="1700" dirty="0" smtClean="0">
                <a:latin typeface="Courier New" pitchFamily="49" charset="0"/>
              </a:rPr>
              <a:t>, </a:t>
            </a:r>
            <a:r>
              <a:rPr lang="en-US" sz="1700" dirty="0" err="1" smtClean="0">
                <a:solidFill>
                  <a:schemeClr val="tx1">
                    <a:lumMod val="90000"/>
                    <a:lumOff val="10000"/>
                  </a:schemeClr>
                </a:solidFill>
                <a:latin typeface="Courier New" pitchFamily="49" charset="0"/>
              </a:rPr>
              <a:t>figureY</a:t>
            </a:r>
            <a:r>
              <a:rPr lang="en-US" sz="1700" dirty="0" smtClean="0">
                <a:latin typeface="Courier New" pitchFamily="49" charset="0"/>
              </a:rPr>
              <a:t>, </a:t>
            </a:r>
            <a:r>
              <a:rPr lang="en-US" sz="1700" dirty="0" smtClean="0">
                <a:solidFill>
                  <a:schemeClr val="tx1">
                    <a:lumMod val="90000"/>
                    <a:lumOff val="10000"/>
                  </a:schemeClr>
                </a:solidFill>
                <a:latin typeface="Courier New" pitchFamily="49" charset="0"/>
              </a:rPr>
              <a:t>diameter</a:t>
            </a:r>
            <a:r>
              <a:rPr lang="en-US" sz="1700" dirty="0" smtClean="0">
                <a:latin typeface="Courier New" pitchFamily="49" charset="0"/>
              </a:rPr>
              <a:t>);</a:t>
            </a:r>
          </a:p>
          <a:p>
            <a:r>
              <a:rPr lang="en-US" sz="1700" dirty="0" smtClean="0">
                <a:latin typeface="Courier New" pitchFamily="49" charset="0"/>
              </a:rPr>
              <a:t>}</a:t>
            </a:r>
          </a:p>
          <a:p>
            <a:endParaRPr lang="en-US" sz="1700" dirty="0" smtClean="0">
              <a:latin typeface="Courier New" pitchFamily="49" charset="0"/>
            </a:endParaRPr>
          </a:p>
          <a:p>
            <a:r>
              <a:rPr lang="en-US" sz="1700" dirty="0" smtClean="0">
                <a:latin typeface="Courier New" pitchFamily="49" charset="0"/>
                <a:cs typeface="Courier New" pitchFamily="49" charset="0"/>
              </a:rPr>
              <a:t>void </a:t>
            </a:r>
            <a:r>
              <a:rPr lang="en-US" sz="1700" dirty="0" err="1" smtClean="0">
                <a:latin typeface="Courier New" pitchFamily="49" charset="0"/>
                <a:cs typeface="Courier New" pitchFamily="49" charset="0"/>
              </a:rPr>
              <a:t>drawCircle</a:t>
            </a:r>
            <a:r>
              <a:rPr lang="en-US" sz="1700" dirty="0" smtClean="0">
                <a:latin typeface="Courier New" pitchFamily="49" charset="0"/>
                <a:cs typeface="Courier New" pitchFamily="49" charset="0"/>
              </a:rPr>
              <a:t>(float </a:t>
            </a:r>
            <a:r>
              <a:rPr lang="en-US" sz="1700" dirty="0" smtClean="0">
                <a:solidFill>
                  <a:srgbClr val="C00000"/>
                </a:solidFill>
                <a:latin typeface="Courier New" pitchFamily="49" charset="0"/>
                <a:cs typeface="Courier New" pitchFamily="49" charset="0"/>
              </a:rPr>
              <a:t>x</a:t>
            </a:r>
            <a:r>
              <a:rPr lang="en-US" sz="1700" dirty="0" smtClean="0">
                <a:latin typeface="Courier New" pitchFamily="49" charset="0"/>
                <a:cs typeface="Courier New" pitchFamily="49" charset="0"/>
              </a:rPr>
              <a:t>, float </a:t>
            </a:r>
            <a:r>
              <a:rPr lang="en-US" sz="1700" dirty="0" smtClean="0">
                <a:solidFill>
                  <a:srgbClr val="C00000"/>
                </a:solidFill>
                <a:latin typeface="Courier New" pitchFamily="49" charset="0"/>
                <a:cs typeface="Courier New" pitchFamily="49" charset="0"/>
              </a:rPr>
              <a:t>y</a:t>
            </a:r>
            <a:r>
              <a:rPr lang="en-US" sz="1700" dirty="0" smtClean="0">
                <a:latin typeface="Courier New" pitchFamily="49" charset="0"/>
                <a:cs typeface="Courier New" pitchFamily="49" charset="0"/>
              </a:rPr>
              <a:t>, float </a:t>
            </a:r>
            <a:r>
              <a:rPr lang="en-US" sz="1700" dirty="0" smtClean="0">
                <a:solidFill>
                  <a:srgbClr val="C00000"/>
                </a:solidFill>
                <a:latin typeface="Courier New" pitchFamily="49" charset="0"/>
                <a:cs typeface="Courier New" pitchFamily="49" charset="0"/>
              </a:rPr>
              <a:t>diameter</a:t>
            </a:r>
            <a:r>
              <a:rPr lang="en-US" sz="1700" dirty="0" smtClean="0">
                <a:latin typeface="Courier New" pitchFamily="49" charset="0"/>
                <a:cs typeface="Courier New" pitchFamily="49" charset="0"/>
              </a:rPr>
              <a:t>) {</a:t>
            </a:r>
          </a:p>
          <a:p>
            <a:r>
              <a:rPr lang="en-US" sz="1700" dirty="0" smtClean="0">
                <a:latin typeface="Courier New" pitchFamily="49" charset="0"/>
                <a:cs typeface="Courier New" pitchFamily="49" charset="0"/>
              </a:rPr>
              <a:t>  ellipse(</a:t>
            </a:r>
            <a:r>
              <a:rPr lang="en-US" sz="1700" dirty="0" smtClean="0">
                <a:solidFill>
                  <a:srgbClr val="C00000"/>
                </a:solidFill>
                <a:latin typeface="Courier New" pitchFamily="49" charset="0"/>
                <a:cs typeface="Courier New" pitchFamily="49" charset="0"/>
              </a:rPr>
              <a:t>x</a:t>
            </a:r>
            <a:r>
              <a:rPr lang="en-US" sz="1700" dirty="0" smtClean="0">
                <a:latin typeface="Courier New" pitchFamily="49" charset="0"/>
                <a:cs typeface="Courier New" pitchFamily="49" charset="0"/>
              </a:rPr>
              <a:t>, </a:t>
            </a:r>
            <a:r>
              <a:rPr lang="en-US" sz="1700" dirty="0" smtClean="0">
                <a:solidFill>
                  <a:srgbClr val="C00000"/>
                </a:solidFill>
                <a:latin typeface="Courier New" pitchFamily="49" charset="0"/>
                <a:cs typeface="Courier New" pitchFamily="49" charset="0"/>
              </a:rPr>
              <a:t>y</a:t>
            </a:r>
            <a:r>
              <a:rPr lang="en-US" sz="1700" dirty="0" smtClean="0">
                <a:latin typeface="Courier New" pitchFamily="49" charset="0"/>
                <a:cs typeface="Courier New" pitchFamily="49" charset="0"/>
              </a:rPr>
              <a:t>, </a:t>
            </a:r>
            <a:r>
              <a:rPr lang="en-US" sz="1700" dirty="0" smtClean="0">
                <a:solidFill>
                  <a:srgbClr val="C00000"/>
                </a:solidFill>
                <a:latin typeface="Courier New" pitchFamily="49" charset="0"/>
                <a:cs typeface="Courier New" pitchFamily="49" charset="0"/>
              </a:rPr>
              <a:t>diameter</a:t>
            </a:r>
            <a:r>
              <a:rPr lang="en-US" sz="1700" dirty="0" smtClean="0">
                <a:latin typeface="Courier New" pitchFamily="49" charset="0"/>
                <a:cs typeface="Courier New" pitchFamily="49" charset="0"/>
              </a:rPr>
              <a:t>, </a:t>
            </a:r>
            <a:r>
              <a:rPr lang="en-US" sz="1700" dirty="0" smtClean="0">
                <a:solidFill>
                  <a:srgbClr val="C00000"/>
                </a:solidFill>
                <a:latin typeface="Courier New" pitchFamily="49" charset="0"/>
                <a:cs typeface="Courier New" pitchFamily="49" charset="0"/>
              </a:rPr>
              <a:t>diameter</a:t>
            </a:r>
            <a:r>
              <a:rPr lang="en-US" sz="1700" dirty="0" smtClean="0">
                <a:latin typeface="Courier New" pitchFamily="49" charset="0"/>
                <a:cs typeface="Courier New" pitchFamily="49" charset="0"/>
              </a:rPr>
              <a:t>);</a:t>
            </a:r>
          </a:p>
          <a:p>
            <a:r>
              <a:rPr lang="en-US" sz="1700" dirty="0" smtClean="0">
                <a:latin typeface="Courier New" pitchFamily="49" charset="0"/>
                <a:cs typeface="Courier New" pitchFamily="49" charset="0"/>
              </a:rPr>
              <a:t>}</a:t>
            </a:r>
          </a:p>
          <a:p>
            <a:endParaRPr lang="en-US" sz="1700" dirty="0" smtClean="0">
              <a:latin typeface="Courier New" pitchFamily="49" charset="0"/>
              <a:cs typeface="Courier New" pitchFamily="49" charset="0"/>
            </a:endParaRPr>
          </a:p>
          <a:p>
            <a:r>
              <a:rPr lang="en-US" sz="1700" dirty="0" smtClean="0">
                <a:latin typeface="Courier New" pitchFamily="49" charset="0"/>
                <a:cs typeface="Courier New" pitchFamily="49" charset="0"/>
              </a:rPr>
              <a:t>float </a:t>
            </a:r>
            <a:r>
              <a:rPr lang="en-US" sz="1700" dirty="0" err="1" smtClean="0">
                <a:latin typeface="Courier New" pitchFamily="49" charset="0"/>
                <a:cs typeface="Courier New" pitchFamily="49" charset="0"/>
              </a:rPr>
              <a:t>computeDistance</a:t>
            </a:r>
            <a:r>
              <a:rPr lang="en-US" sz="1700" dirty="0" smtClean="0">
                <a:latin typeface="Courier New" pitchFamily="49" charset="0"/>
                <a:cs typeface="Courier New" pitchFamily="49" charset="0"/>
              </a:rPr>
              <a:t>(float </a:t>
            </a:r>
            <a:r>
              <a:rPr lang="en-US" sz="1700" dirty="0" smtClean="0">
                <a:solidFill>
                  <a:srgbClr val="7030A0"/>
                </a:solidFill>
                <a:latin typeface="Courier New" pitchFamily="49" charset="0"/>
                <a:cs typeface="Courier New" pitchFamily="49" charset="0"/>
              </a:rPr>
              <a:t>x</a:t>
            </a:r>
            <a:r>
              <a:rPr lang="en-US" sz="1700" dirty="0" smtClean="0">
                <a:latin typeface="Courier New" pitchFamily="49" charset="0"/>
                <a:cs typeface="Courier New" pitchFamily="49" charset="0"/>
              </a:rPr>
              <a:t>, </a:t>
            </a:r>
            <a:r>
              <a:rPr lang="en-US" sz="1700" dirty="0" smtClean="0">
                <a:latin typeface="Courier New" pitchFamily="49" charset="0"/>
                <a:cs typeface="Courier New" pitchFamily="49" charset="0"/>
              </a:rPr>
              <a:t>float </a:t>
            </a:r>
            <a:r>
              <a:rPr lang="en-US" sz="1700" dirty="0" smtClean="0">
                <a:solidFill>
                  <a:srgbClr val="7030A0"/>
                </a:solidFill>
                <a:latin typeface="Courier New" pitchFamily="49" charset="0"/>
                <a:cs typeface="Courier New" pitchFamily="49" charset="0"/>
              </a:rPr>
              <a:t>y</a:t>
            </a:r>
            <a:r>
              <a:rPr lang="en-US" sz="1700" dirty="0" smtClean="0">
                <a:latin typeface="Courier New" pitchFamily="49" charset="0"/>
                <a:cs typeface="Courier New" pitchFamily="49" charset="0"/>
              </a:rPr>
              <a:t>, </a:t>
            </a:r>
            <a:r>
              <a:rPr lang="en-US" sz="1700" dirty="0" smtClean="0">
                <a:latin typeface="Courier New" pitchFamily="49" charset="0"/>
                <a:cs typeface="Courier New" pitchFamily="49" charset="0"/>
              </a:rPr>
              <a:t>float </a:t>
            </a:r>
            <a:r>
              <a:rPr lang="en-US" sz="1700" dirty="0" smtClean="0">
                <a:solidFill>
                  <a:srgbClr val="7030A0"/>
                </a:solidFill>
                <a:latin typeface="Courier New" pitchFamily="49" charset="0"/>
                <a:cs typeface="Courier New" pitchFamily="49" charset="0"/>
              </a:rPr>
              <a:t>x2</a:t>
            </a:r>
            <a:r>
              <a:rPr lang="en-US" sz="1700" dirty="0" smtClean="0">
                <a:latin typeface="Courier New" pitchFamily="49" charset="0"/>
                <a:cs typeface="Courier New" pitchFamily="49" charset="0"/>
              </a:rPr>
              <a:t>, float </a:t>
            </a:r>
            <a:r>
              <a:rPr lang="en-US" sz="1700" dirty="0" smtClean="0">
                <a:solidFill>
                  <a:srgbClr val="7030A0"/>
                </a:solidFill>
                <a:latin typeface="Courier New" pitchFamily="49" charset="0"/>
                <a:cs typeface="Courier New" pitchFamily="49" charset="0"/>
              </a:rPr>
              <a:t>y2</a:t>
            </a:r>
            <a:r>
              <a:rPr lang="en-US" sz="1700" dirty="0" smtClean="0">
                <a:latin typeface="Courier New" pitchFamily="49" charset="0"/>
                <a:cs typeface="Courier New" pitchFamily="49" charset="0"/>
              </a:rPr>
              <a:t>) {</a:t>
            </a:r>
          </a:p>
          <a:p>
            <a:r>
              <a:rPr lang="en-US" sz="1700" dirty="0" smtClean="0">
                <a:latin typeface="Courier New" pitchFamily="49" charset="0"/>
                <a:cs typeface="Courier New" pitchFamily="49" charset="0"/>
              </a:rPr>
              <a:t>  float </a:t>
            </a:r>
            <a:r>
              <a:rPr lang="en-US" sz="1700" dirty="0" err="1" smtClean="0">
                <a:latin typeface="Courier New" pitchFamily="49" charset="0"/>
                <a:cs typeface="Courier New" pitchFamily="49" charset="0"/>
              </a:rPr>
              <a:t>dx</a:t>
            </a:r>
            <a:r>
              <a:rPr lang="en-US" sz="1700" dirty="0" smtClean="0">
                <a:latin typeface="Courier New" pitchFamily="49" charset="0"/>
                <a:cs typeface="Courier New" pitchFamily="49" charset="0"/>
              </a:rPr>
              <a:t> = </a:t>
            </a:r>
            <a:r>
              <a:rPr lang="en-US" sz="1700" dirty="0" smtClean="0">
                <a:solidFill>
                  <a:srgbClr val="7030A0"/>
                </a:solidFill>
                <a:latin typeface="Courier New" pitchFamily="49" charset="0"/>
                <a:cs typeface="Courier New" pitchFamily="49" charset="0"/>
              </a:rPr>
              <a:t>x</a:t>
            </a:r>
            <a:r>
              <a:rPr lang="en-US" sz="1700" dirty="0" smtClean="0">
                <a:latin typeface="Courier New" pitchFamily="49" charset="0"/>
                <a:cs typeface="Courier New" pitchFamily="49" charset="0"/>
              </a:rPr>
              <a:t> </a:t>
            </a:r>
            <a:r>
              <a:rPr lang="en-US" sz="1700" dirty="0" smtClean="0">
                <a:latin typeface="Courier New" pitchFamily="49" charset="0"/>
                <a:cs typeface="Courier New" pitchFamily="49" charset="0"/>
              </a:rPr>
              <a:t>- </a:t>
            </a:r>
            <a:r>
              <a:rPr lang="en-US" sz="1700" dirty="0" smtClean="0">
                <a:solidFill>
                  <a:srgbClr val="7030A0"/>
                </a:solidFill>
                <a:latin typeface="Courier New" pitchFamily="49" charset="0"/>
                <a:cs typeface="Courier New" pitchFamily="49" charset="0"/>
              </a:rPr>
              <a:t>x2</a:t>
            </a:r>
            <a:r>
              <a:rPr lang="en-US" sz="1700" dirty="0" smtClean="0">
                <a:latin typeface="Courier New" pitchFamily="49" charset="0"/>
                <a:cs typeface="Courier New" pitchFamily="49" charset="0"/>
              </a:rPr>
              <a:t>;</a:t>
            </a:r>
          </a:p>
          <a:p>
            <a:r>
              <a:rPr lang="en-US" sz="1700" dirty="0" smtClean="0">
                <a:latin typeface="Courier New" pitchFamily="49" charset="0"/>
                <a:cs typeface="Courier New" pitchFamily="49" charset="0"/>
              </a:rPr>
              <a:t>  float </a:t>
            </a:r>
            <a:r>
              <a:rPr lang="en-US" sz="1700" dirty="0" err="1" smtClean="0">
                <a:latin typeface="Courier New" pitchFamily="49" charset="0"/>
                <a:cs typeface="Courier New" pitchFamily="49" charset="0"/>
              </a:rPr>
              <a:t>dy</a:t>
            </a:r>
            <a:r>
              <a:rPr lang="en-US" sz="1700" dirty="0" smtClean="0">
                <a:latin typeface="Courier New" pitchFamily="49" charset="0"/>
                <a:cs typeface="Courier New" pitchFamily="49" charset="0"/>
              </a:rPr>
              <a:t> = </a:t>
            </a:r>
            <a:r>
              <a:rPr lang="en-US" sz="1700" dirty="0" smtClean="0">
                <a:solidFill>
                  <a:srgbClr val="7030A0"/>
                </a:solidFill>
                <a:latin typeface="Courier New" pitchFamily="49" charset="0"/>
                <a:cs typeface="Courier New" pitchFamily="49" charset="0"/>
              </a:rPr>
              <a:t>y</a:t>
            </a:r>
            <a:r>
              <a:rPr lang="en-US" sz="1700" dirty="0" smtClean="0">
                <a:latin typeface="Courier New" pitchFamily="49" charset="0"/>
                <a:cs typeface="Courier New" pitchFamily="49" charset="0"/>
              </a:rPr>
              <a:t> </a:t>
            </a:r>
            <a:r>
              <a:rPr lang="en-US" sz="1700" dirty="0" smtClean="0">
                <a:latin typeface="Courier New" pitchFamily="49" charset="0"/>
                <a:cs typeface="Courier New" pitchFamily="49" charset="0"/>
              </a:rPr>
              <a:t>- </a:t>
            </a:r>
            <a:r>
              <a:rPr lang="en-US" sz="1700" dirty="0" smtClean="0">
                <a:solidFill>
                  <a:srgbClr val="7030A0"/>
                </a:solidFill>
                <a:latin typeface="Courier New" pitchFamily="49" charset="0"/>
                <a:cs typeface="Courier New" pitchFamily="49" charset="0"/>
              </a:rPr>
              <a:t>y2</a:t>
            </a:r>
            <a:r>
              <a:rPr lang="en-US" sz="1700" dirty="0" smtClean="0">
                <a:latin typeface="Courier New" pitchFamily="49" charset="0"/>
                <a:cs typeface="Courier New" pitchFamily="49" charset="0"/>
              </a:rPr>
              <a:t>;</a:t>
            </a:r>
          </a:p>
          <a:p>
            <a:r>
              <a:rPr lang="en-US" sz="1700" dirty="0" smtClean="0">
                <a:latin typeface="Courier New" pitchFamily="49" charset="0"/>
                <a:cs typeface="Courier New" pitchFamily="49" charset="0"/>
              </a:rPr>
              <a:t>  return </a:t>
            </a:r>
            <a:r>
              <a:rPr lang="en-US" sz="1700" dirty="0" err="1" smtClean="0">
                <a:latin typeface="Courier New" pitchFamily="49" charset="0"/>
                <a:cs typeface="Courier New" pitchFamily="49" charset="0"/>
              </a:rPr>
              <a:t>sqrt</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dx</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dx</a:t>
            </a:r>
            <a:r>
              <a:rPr lang="en-US" sz="1700" dirty="0" smtClean="0">
                <a:latin typeface="Courier New" pitchFamily="49" charset="0"/>
                <a:cs typeface="Courier New" pitchFamily="49" charset="0"/>
              </a:rPr>
              <a:t> + </a:t>
            </a:r>
            <a:r>
              <a:rPr lang="en-US" sz="1700" dirty="0" err="1" smtClean="0">
                <a:latin typeface="Courier New" pitchFamily="49" charset="0"/>
                <a:cs typeface="Courier New" pitchFamily="49" charset="0"/>
              </a:rPr>
              <a:t>dy</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dy</a:t>
            </a:r>
            <a:r>
              <a:rPr lang="en-US" sz="1700" dirty="0" smtClean="0">
                <a:latin typeface="Courier New" pitchFamily="49" charset="0"/>
                <a:cs typeface="Courier New" pitchFamily="49" charset="0"/>
              </a:rPr>
              <a:t>);</a:t>
            </a:r>
          </a:p>
          <a:p>
            <a:r>
              <a:rPr lang="en-US" sz="1700" dirty="0" smtClean="0">
                <a:latin typeface="Courier New" pitchFamily="49" charset="0"/>
                <a:cs typeface="Courier New" pitchFamily="49" charset="0"/>
              </a:rPr>
              <a:t>}</a:t>
            </a:r>
          </a:p>
          <a:p>
            <a:endParaRPr lang="en-US" dirty="0">
              <a:latin typeface="Courier New" pitchFamily="49" charset="0"/>
            </a:endParaRPr>
          </a:p>
        </p:txBody>
      </p:sp>
      <p:sp>
        <p:nvSpPr>
          <p:cNvPr id="45061" name="Rectangle 4"/>
          <p:cNvSpPr>
            <a:spLocks noChangeArrowheads="1"/>
          </p:cNvSpPr>
          <p:nvPr/>
        </p:nvSpPr>
        <p:spPr bwMode="auto">
          <a:xfrm>
            <a:off x="266702" y="1746891"/>
            <a:ext cx="8328658" cy="1556379"/>
          </a:xfrm>
          <a:prstGeom prst="rect">
            <a:avLst/>
          </a:prstGeom>
          <a:noFill/>
          <a:ln w="25400">
            <a:solidFill>
              <a:srgbClr val="0000CC"/>
            </a:solidFill>
            <a:miter lim="800000"/>
            <a:headEnd/>
            <a:tailEnd/>
          </a:ln>
        </p:spPr>
        <p:txBody>
          <a:bodyPr wrap="none" anchor="ctr"/>
          <a:lstStyle/>
          <a:p>
            <a:endParaRPr lang="en-US"/>
          </a:p>
        </p:txBody>
      </p:sp>
      <p:sp>
        <p:nvSpPr>
          <p:cNvPr id="45062" name="Rectangle 5"/>
          <p:cNvSpPr>
            <a:spLocks noChangeArrowheads="1"/>
          </p:cNvSpPr>
          <p:nvPr/>
        </p:nvSpPr>
        <p:spPr bwMode="auto">
          <a:xfrm>
            <a:off x="252414" y="3498529"/>
            <a:ext cx="8365806" cy="879161"/>
          </a:xfrm>
          <a:prstGeom prst="rect">
            <a:avLst/>
          </a:prstGeom>
          <a:noFill/>
          <a:ln w="25400">
            <a:solidFill>
              <a:srgbClr val="CC0000"/>
            </a:solidFill>
            <a:miter lim="800000"/>
            <a:headEnd/>
            <a:tailEnd/>
          </a:ln>
        </p:spPr>
        <p:txBody>
          <a:bodyPr wrap="none" anchor="ctr"/>
          <a:lstStyle/>
          <a:p>
            <a:endParaRPr lang="en-US"/>
          </a:p>
        </p:txBody>
      </p:sp>
      <p:sp>
        <p:nvSpPr>
          <p:cNvPr id="6" name="TextBox 5"/>
          <p:cNvSpPr txBox="1"/>
          <p:nvPr/>
        </p:nvSpPr>
        <p:spPr>
          <a:xfrm>
            <a:off x="256230" y="4529485"/>
            <a:ext cx="8384850" cy="1569660"/>
          </a:xfrm>
          <a:prstGeom prst="rect">
            <a:avLst/>
          </a:prstGeom>
          <a:noFill/>
          <a:ln w="25400">
            <a:solidFill>
              <a:srgbClr val="7030A0"/>
            </a:solidFill>
          </a:ln>
        </p:spPr>
        <p:txBody>
          <a:bodyPr wrap="square" rtlCol="0">
            <a:spAutoFit/>
          </a:bodyPr>
          <a:lstStyle/>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FA2C9A-4148-42D0-B5EE-45753C2AC574}" type="slidenum">
              <a:rPr lang="en-US" smtClean="0"/>
              <a:pPr/>
              <a:t>33</a:t>
            </a:fld>
            <a:endParaRPr lang="en-US"/>
          </a:p>
        </p:txBody>
      </p:sp>
      <p:sp>
        <p:nvSpPr>
          <p:cNvPr id="3" name="Rectangle 2"/>
          <p:cNvSpPr txBox="1">
            <a:spLocks noChangeArrowheads="1"/>
          </p:cNvSpPr>
          <p:nvPr/>
        </p:nvSpPr>
        <p:spPr>
          <a:xfrm>
            <a:off x="457200" y="457200"/>
            <a:ext cx="82296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rPr>
              <a:t>Methods Review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34</a:t>
            </a:fld>
            <a:endParaRPr lang="en-US"/>
          </a:p>
        </p:txBody>
      </p:sp>
      <p:sp>
        <p:nvSpPr>
          <p:cNvPr id="241666" name="Rectangle 2"/>
          <p:cNvSpPr>
            <a:spLocks noGrp="1" noChangeArrowheads="1"/>
          </p:cNvSpPr>
          <p:nvPr>
            <p:ph type="title"/>
          </p:nvPr>
        </p:nvSpPr>
        <p:spPr/>
        <p:txBody>
          <a:bodyPr/>
          <a:lstStyle/>
          <a:p>
            <a:r>
              <a:rPr lang="en-US" dirty="0" smtClean="0"/>
              <a:t>Iteration 5</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35</a:t>
            </a:fld>
            <a:endParaRPr lang="en-US"/>
          </a:p>
        </p:txBody>
      </p:sp>
      <p:grpSp>
        <p:nvGrpSpPr>
          <p:cNvPr id="2" name="Group 3"/>
          <p:cNvGrpSpPr/>
          <p:nvPr/>
        </p:nvGrpSpPr>
        <p:grpSpPr>
          <a:xfrm>
            <a:off x="8668126" y="478277"/>
            <a:ext cx="436418" cy="1104559"/>
            <a:chOff x="8534400" y="928256"/>
            <a:chExt cx="436418" cy="1104559"/>
          </a:xfrm>
        </p:grpSpPr>
        <p:sp>
          <p:nvSpPr>
            <p:cNvPr id="6" name="TextBox 5"/>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7" name="Down Arrow 6"/>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 name="Rectangle 7"/>
          <p:cNvSpPr/>
          <p:nvPr/>
        </p:nvSpPr>
        <p:spPr>
          <a:xfrm rot="16200000">
            <a:off x="-334535" y="556320"/>
            <a:ext cx="6757095" cy="5693866"/>
          </a:xfrm>
          <a:prstGeom prst="rect">
            <a:avLst/>
          </a:prstGeom>
        </p:spPr>
        <p:txBody>
          <a:bodyPr wrap="square">
            <a:spAutoFit/>
          </a:bodyPr>
          <a:lstStyle/>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figureDrawer</a:t>
            </a:r>
            <a:r>
              <a:rPr lang="en-US" sz="1400" b="1" dirty="0" smtClean="0">
                <a:latin typeface="Courier New" pitchFamily="49" charset="0"/>
                <a:cs typeface="Courier New" pitchFamily="49" charset="0"/>
              </a:rPr>
              <a:t> allows the user to interactively </a:t>
            </a:r>
          </a:p>
          <a:p>
            <a:r>
              <a:rPr lang="en-US" sz="1400" b="1" dirty="0" smtClean="0">
                <a:latin typeface="Courier New" pitchFamily="49" charset="0"/>
                <a:cs typeface="Courier New" pitchFamily="49" charset="0"/>
              </a:rPr>
              <a:t> * draw an ellipse by pressing the mouse on the </a:t>
            </a:r>
          </a:p>
          <a:p>
            <a:r>
              <a:rPr lang="en-US" sz="1400" b="1" dirty="0" smtClean="0">
                <a:latin typeface="Courier New" pitchFamily="49" charset="0"/>
                <a:cs typeface="Courier New" pitchFamily="49" charset="0"/>
              </a:rPr>
              <a:t> * center point and dragging the mouse to specify </a:t>
            </a:r>
          </a:p>
          <a:p>
            <a:r>
              <a:rPr lang="en-US" sz="1400" b="1" dirty="0" smtClean="0">
                <a:latin typeface="Courier New" pitchFamily="49" charset="0"/>
                <a:cs typeface="Courier New" pitchFamily="49" charset="0"/>
              </a:rPr>
              <a:t> * the radius. It sets transparent colors based on </a:t>
            </a:r>
          </a:p>
          <a:p>
            <a:r>
              <a:rPr lang="en-US" sz="1400" b="1" dirty="0" smtClean="0">
                <a:latin typeface="Courier New" pitchFamily="49" charset="0"/>
                <a:cs typeface="Courier New" pitchFamily="49" charset="0"/>
              </a:rPr>
              <a:t> * x and y.</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 @author </a:t>
            </a:r>
            <a:r>
              <a:rPr lang="en-US" sz="1400" b="1" dirty="0" err="1" smtClean="0">
                <a:latin typeface="Courier New" pitchFamily="49" charset="0"/>
                <a:cs typeface="Courier New" pitchFamily="49" charset="0"/>
              </a:rPr>
              <a:t>kvlinden</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 @version Fall, 2009</a:t>
            </a:r>
          </a:p>
          <a:p>
            <a:r>
              <a:rPr lang="en-US" sz="1400" b="1" dirty="0" smtClean="0">
                <a:latin typeface="Courier New" pitchFamily="49" charset="0"/>
                <a:cs typeface="Courier New" pitchFamily="49" charset="0"/>
              </a:rPr>
              <a:t> */</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float </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diameter;</a:t>
            </a:r>
          </a:p>
          <a:p>
            <a:r>
              <a:rPr lang="en-US" sz="1400" b="1" dirty="0" err="1" smtClean="0">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eraseLine</a:t>
            </a:r>
            <a:r>
              <a:rPr lang="en-US" sz="1400" b="1" dirty="0" smtClean="0">
                <a:latin typeface="Courier New" pitchFamily="49" charset="0"/>
                <a:cs typeface="Courier New" pitchFamily="49" charset="0"/>
              </a:rPr>
              <a:t>;                  // position of erase line</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void setup() {</a:t>
            </a:r>
          </a:p>
          <a:p>
            <a:r>
              <a:rPr lang="en-US" sz="1400" b="1" dirty="0" smtClean="0">
                <a:latin typeface="Courier New" pitchFamily="49" charset="0"/>
                <a:cs typeface="Courier New" pitchFamily="49" charset="0"/>
              </a:rPr>
              <a:t>  size(375, 625);</a:t>
            </a:r>
          </a:p>
          <a:p>
            <a:r>
              <a:rPr lang="en-US" sz="1400" b="1" dirty="0" smtClean="0">
                <a:latin typeface="Courier New" pitchFamily="49" charset="0"/>
                <a:cs typeface="Courier New" pitchFamily="49" charset="0"/>
              </a:rPr>
              <a:t>  background(255);</a:t>
            </a:r>
          </a:p>
          <a:p>
            <a:r>
              <a:rPr lang="en-US" sz="1400" b="1" dirty="0" smtClean="0">
                <a:latin typeface="Courier New" pitchFamily="49" charset="0"/>
                <a:cs typeface="Courier New" pitchFamily="49" charset="0"/>
              </a:rPr>
              <a:t>  smooth();</a:t>
            </a:r>
          </a:p>
          <a:p>
            <a:r>
              <a:rPr lang="it-IT" sz="1400" b="1" dirty="0" smtClean="0">
                <a:latin typeface="Courier New" pitchFamily="49" charset="0"/>
                <a:cs typeface="Courier New" pitchFamily="49" charset="0"/>
              </a:rPr>
              <a:t>  colorMode(HSB, 2 * PI, 100, 100);</a:t>
            </a:r>
          </a:p>
          <a:p>
            <a:r>
              <a:rPr lang="it-IT" sz="1400" b="1" dirty="0" smtClean="0">
                <a:latin typeface="Courier New" pitchFamily="49" charset="0"/>
                <a:cs typeface="Courier New" pitchFamily="49" charset="0"/>
              </a:rPr>
              <a:t>  eraseLine = -2;</a:t>
            </a:r>
          </a:p>
          <a:p>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There must be a draw method.</a:t>
            </a:r>
          </a:p>
          <a:p>
            <a:r>
              <a:rPr lang="en-US" sz="1400" b="1" dirty="0" smtClean="0">
                <a:latin typeface="Courier New" pitchFamily="49" charset="0"/>
                <a:cs typeface="Courier New" pitchFamily="49" charset="0"/>
              </a:rPr>
              <a:t>void draw() {</a:t>
            </a:r>
          </a:p>
          <a:p>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36</a:t>
            </a:fld>
            <a:endParaRPr lang="en-US"/>
          </a:p>
        </p:txBody>
      </p:sp>
      <p:grpSp>
        <p:nvGrpSpPr>
          <p:cNvPr id="4" name="Group 3"/>
          <p:cNvGrpSpPr/>
          <p:nvPr/>
        </p:nvGrpSpPr>
        <p:grpSpPr>
          <a:xfrm>
            <a:off x="8668126" y="478277"/>
            <a:ext cx="436418" cy="1104559"/>
            <a:chOff x="8534400" y="928256"/>
            <a:chExt cx="436418" cy="1104559"/>
          </a:xfrm>
        </p:grpSpPr>
        <p:sp>
          <p:nvSpPr>
            <p:cNvPr id="6" name="TextBox 5"/>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7" name="Down Arrow 6"/>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
        <p:nvSpPr>
          <p:cNvPr id="8" name="Rectangle 7"/>
          <p:cNvSpPr/>
          <p:nvPr/>
        </p:nvSpPr>
        <p:spPr>
          <a:xfrm rot="16200000">
            <a:off x="665084" y="186331"/>
            <a:ext cx="6543674" cy="6771084"/>
          </a:xfrm>
          <a:prstGeom prst="rect">
            <a:avLst/>
          </a:prstGeom>
        </p:spPr>
        <p:txBody>
          <a:bodyPr wrap="square">
            <a:spAutoFit/>
          </a:bodyPr>
          <a:lstStyle/>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Allow the user to draw an ellipse of arbitrary size </a:t>
            </a:r>
          </a:p>
          <a:p>
            <a:r>
              <a:rPr lang="en-US" sz="1400" b="1" dirty="0" smtClean="0">
                <a:latin typeface="Courier New" pitchFamily="49" charset="0"/>
                <a:cs typeface="Courier New" pitchFamily="49" charset="0"/>
              </a:rPr>
              <a:t> * by pressing the mouse at the center point and dragging</a:t>
            </a:r>
          </a:p>
          <a:p>
            <a:r>
              <a:rPr lang="en-US" sz="1400" b="1" dirty="0" smtClean="0">
                <a:latin typeface="Courier New" pitchFamily="49" charset="0"/>
                <a:cs typeface="Courier New" pitchFamily="49" charset="0"/>
              </a:rPr>
              <a:t> * the mouse to specify the radius.</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void </a:t>
            </a:r>
            <a:r>
              <a:rPr lang="en-US" sz="1400" b="1" dirty="0" err="1" smtClean="0">
                <a:latin typeface="Courier New" pitchFamily="49" charset="0"/>
                <a:cs typeface="Courier New" pitchFamily="49" charset="0"/>
              </a:rPr>
              <a:t>mousePressed</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mouseX</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mouseY</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figureWidth</a:t>
            </a:r>
            <a:r>
              <a:rPr lang="en-US" sz="1400" b="1" dirty="0" smtClean="0">
                <a:latin typeface="Courier New" pitchFamily="49" charset="0"/>
                <a:cs typeface="Courier New" pitchFamily="49" charset="0"/>
              </a:rPr>
              <a:t> = 0;</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figureHeight</a:t>
            </a:r>
            <a:r>
              <a:rPr lang="en-US" sz="1400" b="1" dirty="0" smtClean="0">
                <a:latin typeface="Courier New" pitchFamily="49" charset="0"/>
                <a:cs typeface="Courier New" pitchFamily="49" charset="0"/>
              </a:rPr>
              <a:t> = 0;</a:t>
            </a:r>
          </a:p>
          <a:p>
            <a:r>
              <a:rPr lang="en-US" sz="1400" b="1" dirty="0" smtClean="0">
                <a:latin typeface="Courier New" pitchFamily="49" charset="0"/>
                <a:cs typeface="Courier New" pitchFamily="49" charset="0"/>
              </a:rPr>
              <a:t>  stroke(0);</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strokeWeight</a:t>
            </a:r>
            <a:r>
              <a:rPr lang="en-US" sz="1400" b="1" dirty="0" smtClean="0">
                <a:latin typeface="Courier New" pitchFamily="49" charset="0"/>
                <a:cs typeface="Courier New" pitchFamily="49" charset="0"/>
              </a:rPr>
              <a:t>(1);</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void </a:t>
            </a:r>
            <a:r>
              <a:rPr lang="en-US" sz="1400" b="1" dirty="0" err="1" smtClean="0">
                <a:latin typeface="Courier New" pitchFamily="49" charset="0"/>
                <a:cs typeface="Courier New" pitchFamily="49" charset="0"/>
              </a:rPr>
              <a:t>mouseDragged</a:t>
            </a:r>
            <a:r>
              <a:rPr lang="en-US" sz="1400" b="1" dirty="0" smtClean="0">
                <a:latin typeface="Courier New" pitchFamily="49" charset="0"/>
                <a:cs typeface="Courier New" pitchFamily="49" charset="0"/>
              </a:rPr>
              <a:t>() { </a:t>
            </a:r>
          </a:p>
          <a:p>
            <a:r>
              <a:rPr lang="en-US" sz="1400" b="1" dirty="0" smtClean="0">
                <a:latin typeface="Courier New" pitchFamily="49" charset="0"/>
                <a:cs typeface="Courier New" pitchFamily="49" charset="0"/>
              </a:rPr>
              <a:t>  float diameter = 2 * </a:t>
            </a:r>
            <a:r>
              <a:rPr lang="en-US" sz="1400" b="1" dirty="0" err="1" smtClean="0">
                <a:latin typeface="Courier New" pitchFamily="49" charset="0"/>
                <a:cs typeface="Courier New" pitchFamily="49" charset="0"/>
              </a:rPr>
              <a:t>computeDistance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mouseX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mouseY</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fill(</a:t>
            </a:r>
            <a:r>
              <a:rPr lang="en-US" sz="1400" b="1" dirty="0" err="1" smtClean="0">
                <a:latin typeface="Courier New" pitchFamily="49" charset="0"/>
                <a:cs typeface="Courier New" pitchFamily="49" charset="0"/>
              </a:rPr>
              <a:t>computeColor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mouseX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mouseY</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drawCircle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figureX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figureY</a:t>
            </a:r>
            <a:r>
              <a:rPr lang="en-US" sz="1400" b="1" dirty="0" smtClean="0">
                <a:latin typeface="Courier New" pitchFamily="49" charset="0"/>
                <a:cs typeface="Courier New" pitchFamily="49" charset="0"/>
              </a:rPr>
              <a:t>, diameter);</a:t>
            </a:r>
          </a:p>
          <a:p>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Draw circle is a simple abstraction that draws circles </a:t>
            </a:r>
          </a:p>
          <a:p>
            <a:r>
              <a:rPr lang="en-US" sz="1400" b="1" dirty="0" smtClean="0">
                <a:latin typeface="Courier New" pitchFamily="49" charset="0"/>
                <a:cs typeface="Courier New" pitchFamily="49" charset="0"/>
              </a:rPr>
              <a:t> * as ellipses with equal width and height.</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x </a:t>
            </a:r>
            <a:r>
              <a:rPr lang="en-US" sz="1400" b="1" dirty="0" err="1" smtClean="0">
                <a:latin typeface="Courier New" pitchFamily="49" charset="0"/>
                <a:cs typeface="Courier New" pitchFamily="49" charset="0"/>
              </a:rPr>
              <a:t>x</a:t>
            </a:r>
            <a:r>
              <a:rPr lang="en-US" sz="1400" b="1" dirty="0" smtClean="0">
                <a:latin typeface="Courier New" pitchFamily="49" charset="0"/>
                <a:cs typeface="Courier New" pitchFamily="49" charset="0"/>
              </a:rPr>
              <a:t> coordinate of the circle’s center point</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y </a:t>
            </a:r>
            <a:r>
              <a:rPr lang="en-US" sz="1400" b="1" dirty="0" err="1" smtClean="0">
                <a:latin typeface="Courier New" pitchFamily="49" charset="0"/>
                <a:cs typeface="Courier New" pitchFamily="49" charset="0"/>
              </a:rPr>
              <a:t>y</a:t>
            </a:r>
            <a:r>
              <a:rPr lang="en-US" sz="1400" b="1" dirty="0" smtClean="0">
                <a:latin typeface="Courier New" pitchFamily="49" charset="0"/>
                <a:cs typeface="Courier New" pitchFamily="49" charset="0"/>
              </a:rPr>
              <a:t> coordinate of the circle’s center point</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diamter</a:t>
            </a:r>
            <a:r>
              <a:rPr lang="en-US" sz="1400" b="1" dirty="0" smtClean="0">
                <a:latin typeface="Courier New" pitchFamily="49" charset="0"/>
                <a:cs typeface="Courier New" pitchFamily="49" charset="0"/>
              </a:rPr>
              <a:t> the diameter of the circle</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void </a:t>
            </a:r>
            <a:r>
              <a:rPr lang="en-US" sz="1400" b="1" dirty="0" err="1" smtClean="0">
                <a:latin typeface="Courier New" pitchFamily="49" charset="0"/>
                <a:cs typeface="Courier New" pitchFamily="49" charset="0"/>
              </a:rPr>
              <a:t>drawCircle</a:t>
            </a:r>
            <a:r>
              <a:rPr lang="en-US" sz="1400" b="1" dirty="0" smtClean="0">
                <a:latin typeface="Courier New" pitchFamily="49" charset="0"/>
                <a:cs typeface="Courier New" pitchFamily="49" charset="0"/>
              </a:rPr>
              <a:t>(float x, float y, float diameter) {</a:t>
            </a:r>
          </a:p>
          <a:p>
            <a:r>
              <a:rPr lang="en-US" sz="1400" b="1" dirty="0" smtClean="0">
                <a:latin typeface="Courier New" pitchFamily="49" charset="0"/>
                <a:cs typeface="Courier New" pitchFamily="49" charset="0"/>
              </a:rPr>
              <a:t>  ellipse(x, y, diameter, diameter);</a:t>
            </a:r>
          </a:p>
          <a:p>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37</a:t>
            </a:fld>
            <a:endParaRPr lang="en-US"/>
          </a:p>
        </p:txBody>
      </p:sp>
      <p:sp>
        <p:nvSpPr>
          <p:cNvPr id="8" name="Rectangle 7"/>
          <p:cNvSpPr/>
          <p:nvPr/>
        </p:nvSpPr>
        <p:spPr>
          <a:xfrm rot="16200000">
            <a:off x="661299" y="-577123"/>
            <a:ext cx="6757095" cy="8063746"/>
          </a:xfrm>
          <a:prstGeom prst="rect">
            <a:avLst/>
          </a:prstGeom>
        </p:spPr>
        <p:txBody>
          <a:bodyPr wrap="square">
            <a:spAutoFit/>
          </a:bodyPr>
          <a:lstStyle/>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Compute the Euclidean distance from (x1, y1) to (x2, y2).</a:t>
            </a:r>
          </a:p>
          <a:p>
            <a:r>
              <a:rPr lang="en-US" sz="1400" b="1" dirty="0" smtClean="0">
                <a:latin typeface="Courier New" pitchFamily="49" charset="0"/>
                <a:cs typeface="Courier New" pitchFamily="49" charset="0"/>
              </a:rPr>
              <a:t> * (This partially </a:t>
            </a:r>
            <a:r>
              <a:rPr lang="en-US" sz="1400" b="1" dirty="0" err="1" smtClean="0">
                <a:latin typeface="Courier New" pitchFamily="49" charset="0"/>
                <a:cs typeface="Courier New" pitchFamily="49" charset="0"/>
              </a:rPr>
              <a:t>reimplements</a:t>
            </a:r>
            <a:r>
              <a:rPr lang="en-US" sz="1400" b="1" dirty="0" smtClean="0">
                <a:latin typeface="Courier New" pitchFamily="49" charset="0"/>
                <a:cs typeface="Courier New" pitchFamily="49" charset="0"/>
              </a:rPr>
              <a:t> Processing's dist() method).</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x1</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y1</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x2</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y2</a:t>
            </a:r>
          </a:p>
          <a:p>
            <a:r>
              <a:rPr lang="en-US" sz="1400" b="1" dirty="0" smtClean="0">
                <a:latin typeface="Courier New" pitchFamily="49" charset="0"/>
                <a:cs typeface="Courier New" pitchFamily="49" charset="0"/>
              </a:rPr>
              <a:t> * @return the distance from (x1, y1) to (x2, y2)</a:t>
            </a:r>
          </a:p>
          <a:p>
            <a:r>
              <a:rPr lang="en-US" sz="1400" b="1" dirty="0" smtClean="0">
                <a:latin typeface="Courier New" pitchFamily="49" charset="0"/>
                <a:cs typeface="Courier New" pitchFamily="49" charset="0"/>
              </a:rPr>
              <a:t> */</a:t>
            </a:r>
          </a:p>
          <a:p>
            <a:r>
              <a:rPr lang="en-US" sz="1300" b="1" dirty="0" smtClean="0">
                <a:latin typeface="Courier New" pitchFamily="49" charset="0"/>
                <a:cs typeface="Courier New" pitchFamily="49" charset="0"/>
              </a:rPr>
              <a:t>float </a:t>
            </a:r>
            <a:r>
              <a:rPr lang="en-US" sz="1300" b="1" dirty="0" err="1" smtClean="0">
                <a:latin typeface="Courier New" pitchFamily="49" charset="0"/>
                <a:cs typeface="Courier New" pitchFamily="49" charset="0"/>
              </a:rPr>
              <a:t>computeDistance</a:t>
            </a:r>
            <a:r>
              <a:rPr lang="en-US" sz="1300" b="1" dirty="0" smtClean="0">
                <a:latin typeface="Courier New" pitchFamily="49" charset="0"/>
                <a:cs typeface="Courier New" pitchFamily="49" charset="0"/>
              </a:rPr>
              <a:t>(float x1, float y1, float x2, float y2) {</a:t>
            </a:r>
          </a:p>
          <a:p>
            <a:r>
              <a:rPr lang="en-US" sz="1400" b="1" dirty="0" smtClean="0">
                <a:latin typeface="Courier New" pitchFamily="49" charset="0"/>
                <a:cs typeface="Courier New" pitchFamily="49" charset="0"/>
              </a:rPr>
              <a:t>  float </a:t>
            </a:r>
            <a:r>
              <a:rPr lang="en-US" sz="1400" b="1" dirty="0" err="1" smtClean="0">
                <a:latin typeface="Courier New" pitchFamily="49" charset="0"/>
                <a:cs typeface="Courier New" pitchFamily="49" charset="0"/>
              </a:rPr>
              <a:t>dx</a:t>
            </a:r>
            <a:r>
              <a:rPr lang="en-US" sz="1400" b="1" dirty="0" smtClean="0">
                <a:latin typeface="Courier New" pitchFamily="49" charset="0"/>
                <a:cs typeface="Courier New" pitchFamily="49" charset="0"/>
              </a:rPr>
              <a:t> = x1-x2;</a:t>
            </a:r>
          </a:p>
          <a:p>
            <a:r>
              <a:rPr lang="en-US" sz="1400" b="1" dirty="0" smtClean="0">
                <a:latin typeface="Courier New" pitchFamily="49" charset="0"/>
                <a:cs typeface="Courier New" pitchFamily="49" charset="0"/>
              </a:rPr>
              <a:t>  float </a:t>
            </a:r>
            <a:r>
              <a:rPr lang="en-US" sz="1400" b="1" dirty="0" err="1" smtClean="0">
                <a:latin typeface="Courier New" pitchFamily="49" charset="0"/>
                <a:cs typeface="Courier New" pitchFamily="49" charset="0"/>
              </a:rPr>
              <a:t>dy</a:t>
            </a:r>
            <a:r>
              <a:rPr lang="en-US" sz="1400" b="1" dirty="0" smtClean="0">
                <a:latin typeface="Courier New" pitchFamily="49" charset="0"/>
                <a:cs typeface="Courier New" pitchFamily="49" charset="0"/>
              </a:rPr>
              <a:t> = y1-y2;</a:t>
            </a:r>
          </a:p>
          <a:p>
            <a:r>
              <a:rPr lang="en-US" sz="1400" b="1" dirty="0" smtClean="0">
                <a:latin typeface="Courier New" pitchFamily="49" charset="0"/>
                <a:cs typeface="Courier New" pitchFamily="49" charset="0"/>
              </a:rPr>
              <a:t>  return </a:t>
            </a:r>
            <a:r>
              <a:rPr lang="en-US" sz="1400" b="1" dirty="0" err="1" smtClean="0">
                <a:latin typeface="Courier New" pitchFamily="49" charset="0"/>
                <a:cs typeface="Courier New" pitchFamily="49" charset="0"/>
              </a:rPr>
              <a:t>sqrt</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dx</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dx</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dy</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dy</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computeColor</a:t>
            </a:r>
            <a:r>
              <a:rPr lang="en-US" sz="1400" b="1" dirty="0" smtClean="0">
                <a:latin typeface="Courier New" pitchFamily="49" charset="0"/>
                <a:cs typeface="Courier New" pitchFamily="49" charset="0"/>
              </a:rPr>
              <a:t> returns a color object based on the </a:t>
            </a:r>
          </a:p>
          <a:p>
            <a:r>
              <a:rPr lang="en-US" sz="1400" b="1" dirty="0" smtClean="0">
                <a:latin typeface="Courier New" pitchFamily="49" charset="0"/>
                <a:cs typeface="Courier New" pitchFamily="49" charset="0"/>
              </a:rPr>
              <a:t> * figure's specifications.</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sourceX</a:t>
            </a:r>
            <a:r>
              <a:rPr lang="en-US" sz="1400" b="1" dirty="0" smtClean="0">
                <a:latin typeface="Courier New" pitchFamily="49" charset="0"/>
                <a:cs typeface="Courier New" pitchFamily="49" charset="0"/>
              </a:rPr>
              <a:t> the source's x coordinate</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sourceY</a:t>
            </a:r>
            <a:r>
              <a:rPr lang="en-US" sz="1400" b="1" dirty="0" smtClean="0">
                <a:latin typeface="Courier New" pitchFamily="49" charset="0"/>
                <a:cs typeface="Courier New" pitchFamily="49" charset="0"/>
              </a:rPr>
              <a:t> the source's y coordinate</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targetX</a:t>
            </a:r>
            <a:r>
              <a:rPr lang="en-US" sz="1400" b="1" dirty="0" smtClean="0">
                <a:latin typeface="Courier New" pitchFamily="49" charset="0"/>
                <a:cs typeface="Courier New" pitchFamily="49" charset="0"/>
              </a:rPr>
              <a:t> the target's x coordinate</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param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targetY</a:t>
            </a:r>
            <a:r>
              <a:rPr lang="en-US" sz="1400" b="1" dirty="0" smtClean="0">
                <a:latin typeface="Courier New" pitchFamily="49" charset="0"/>
                <a:cs typeface="Courier New" pitchFamily="49" charset="0"/>
              </a:rPr>
              <a:t> the target's y coordinate</a:t>
            </a:r>
          </a:p>
          <a:p>
            <a:r>
              <a:rPr lang="en-US" sz="1400" b="1" dirty="0" smtClean="0">
                <a:latin typeface="Courier New" pitchFamily="49" charset="0"/>
                <a:cs typeface="Courier New" pitchFamily="49" charset="0"/>
              </a:rPr>
              <a:t> * @return a semi-transparent color based on the parameters</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color </a:t>
            </a:r>
            <a:r>
              <a:rPr lang="en-US" sz="1400" b="1" dirty="0" err="1" smtClean="0">
                <a:latin typeface="Courier New" pitchFamily="49" charset="0"/>
                <a:cs typeface="Courier New" pitchFamily="49" charset="0"/>
              </a:rPr>
              <a:t>computeColor</a:t>
            </a:r>
            <a:r>
              <a:rPr lang="en-US" sz="1400" b="1" dirty="0" smtClean="0">
                <a:latin typeface="Courier New" pitchFamily="49" charset="0"/>
                <a:cs typeface="Courier New" pitchFamily="49" charset="0"/>
              </a:rPr>
              <a:t>(float </a:t>
            </a:r>
            <a:r>
              <a:rPr lang="en-US" sz="1400" b="1" dirty="0" err="1" smtClean="0">
                <a:latin typeface="Courier New" pitchFamily="49" charset="0"/>
                <a:cs typeface="Courier New" pitchFamily="49" charset="0"/>
              </a:rPr>
              <a:t>sourceX</a:t>
            </a:r>
            <a:r>
              <a:rPr lang="en-US" sz="1400" b="1" dirty="0" smtClean="0">
                <a:latin typeface="Courier New" pitchFamily="49" charset="0"/>
                <a:cs typeface="Courier New" pitchFamily="49" charset="0"/>
              </a:rPr>
              <a:t>, float </a:t>
            </a:r>
            <a:r>
              <a:rPr lang="en-US" sz="1400" b="1" dirty="0" err="1" smtClean="0">
                <a:latin typeface="Courier New" pitchFamily="49" charset="0"/>
                <a:cs typeface="Courier New" pitchFamily="49" charset="0"/>
              </a:rPr>
              <a:t>sourceY</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float </a:t>
            </a:r>
            <a:r>
              <a:rPr lang="en-US" sz="1400" b="1" dirty="0" err="1" smtClean="0">
                <a:latin typeface="Courier New" pitchFamily="49" charset="0"/>
                <a:cs typeface="Courier New" pitchFamily="49" charset="0"/>
              </a:rPr>
              <a:t>targetX</a:t>
            </a:r>
            <a:r>
              <a:rPr lang="en-US" sz="1400" b="1" dirty="0" smtClean="0">
                <a:latin typeface="Courier New" pitchFamily="49" charset="0"/>
                <a:cs typeface="Courier New" pitchFamily="49" charset="0"/>
              </a:rPr>
              <a:t>, float </a:t>
            </a:r>
            <a:r>
              <a:rPr lang="en-US" sz="1400" b="1" dirty="0" err="1" smtClean="0">
                <a:latin typeface="Courier New" pitchFamily="49" charset="0"/>
                <a:cs typeface="Courier New" pitchFamily="49" charset="0"/>
              </a:rPr>
              <a:t>targetY</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return color(PI + </a:t>
            </a:r>
            <a:r>
              <a:rPr lang="en-US" sz="1400" b="1" dirty="0" err="1" smtClean="0">
                <a:latin typeface="Courier New" pitchFamily="49" charset="0"/>
                <a:cs typeface="Courier New" pitchFamily="49" charset="0"/>
              </a:rPr>
              <a:t>computeFacingAngle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sourceX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sourceY</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targetX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targetY</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100, 100, 10);</a:t>
            </a:r>
          </a:p>
          <a:p>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computeFacingAngle</a:t>
            </a:r>
            <a:r>
              <a:rPr lang="en-US" sz="1400" b="1" dirty="0" smtClean="0">
                <a:latin typeface="Courier New" pitchFamily="49" charset="0"/>
                <a:cs typeface="Courier New" pitchFamily="49" charset="0"/>
              </a:rPr>
              <a:t>() from the text...</a:t>
            </a:r>
          </a:p>
          <a:p>
            <a:endParaRPr lang="en-US" sz="1400" b="1" dirty="0" smtClean="0">
              <a:latin typeface="Courier New" pitchFamily="49" charset="0"/>
              <a:cs typeface="Courier New" pitchFamily="49" charset="0"/>
            </a:endParaRPr>
          </a:p>
          <a:p>
            <a:endParaRPr lang="en-US" sz="1400" b="1" dirty="0">
              <a:latin typeface="Courier New" pitchFamily="49" charset="0"/>
              <a:cs typeface="Courier New" pitchFamily="49" charset="0"/>
            </a:endParaRPr>
          </a:p>
        </p:txBody>
      </p:sp>
      <p:grpSp>
        <p:nvGrpSpPr>
          <p:cNvPr id="9" name="Group 8"/>
          <p:cNvGrpSpPr/>
          <p:nvPr/>
        </p:nvGrpSpPr>
        <p:grpSpPr>
          <a:xfrm>
            <a:off x="8668126" y="478277"/>
            <a:ext cx="436418" cy="1104559"/>
            <a:chOff x="8534400" y="928256"/>
            <a:chExt cx="436418" cy="1104559"/>
          </a:xfrm>
        </p:grpSpPr>
        <p:sp>
          <p:nvSpPr>
            <p:cNvPr id="10" name="TextBox 9"/>
            <p:cNvSpPr txBox="1"/>
            <p:nvPr/>
          </p:nvSpPr>
          <p:spPr>
            <a:xfrm rot="16200000">
              <a:off x="8260333" y="1378629"/>
              <a:ext cx="1000595" cy="307777"/>
            </a:xfrm>
            <a:prstGeom prst="rect">
              <a:avLst/>
            </a:prstGeom>
            <a:noFill/>
          </p:spPr>
          <p:txBody>
            <a:bodyPr wrap="none" rtlCol="0">
              <a:spAutoFit/>
            </a:bodyPr>
            <a:lstStyle/>
            <a:p>
              <a:r>
                <a:rPr lang="en-US" sz="1400" dirty="0" smtClean="0">
                  <a:solidFill>
                    <a:schemeClr val="accent1">
                      <a:lumMod val="75000"/>
                    </a:schemeClr>
                  </a:solidFill>
                </a:rPr>
                <a:t>Continued</a:t>
              </a:r>
              <a:endParaRPr lang="en-US" sz="1400" dirty="0">
                <a:solidFill>
                  <a:schemeClr val="accent1">
                    <a:lumMod val="75000"/>
                  </a:schemeClr>
                </a:solidFill>
              </a:endParaRPr>
            </a:p>
          </p:txBody>
        </p:sp>
        <p:sp>
          <p:nvSpPr>
            <p:cNvPr id="11" name="Down Arrow 10"/>
            <p:cNvSpPr/>
            <p:nvPr/>
          </p:nvSpPr>
          <p:spPr bwMode="auto">
            <a:xfrm rot="10800000">
              <a:off x="8534400" y="928256"/>
              <a:ext cx="436418" cy="1039091"/>
            </a:xfrm>
            <a:prstGeom prst="downArrow">
              <a:avLst/>
            </a:prstGeom>
            <a:solidFill>
              <a:schemeClr val="accent1">
                <a:lumMod val="60000"/>
                <a:lumOff val="40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21C86133-2983-4942-8F53-15ABFAA154A5}" type="slidenum">
              <a:rPr lang="en-US"/>
              <a:pPr/>
              <a:t>38</a:t>
            </a:fld>
            <a:endParaRPr lang="en-US"/>
          </a:p>
        </p:txBody>
      </p:sp>
      <p:pic>
        <p:nvPicPr>
          <p:cNvPr id="4" name="Picture 3" descr="figure.png"/>
          <p:cNvPicPr>
            <a:picLocks noChangeAspect="1"/>
          </p:cNvPicPr>
          <p:nvPr/>
        </p:nvPicPr>
        <p:blipFill>
          <a:blip r:embed="rId3" cstate="print"/>
          <a:stretch>
            <a:fillRect/>
          </a:stretch>
        </p:blipFill>
        <p:spPr>
          <a:xfrm rot="16200000">
            <a:off x="1877291" y="-1062181"/>
            <a:ext cx="5347851" cy="891308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7D2C94D0-B9A4-42C1-96C2-0A61AB3D91ED}" type="slidenum">
              <a:rPr lang="en-US"/>
              <a:pPr/>
              <a:t>39</a:t>
            </a:fld>
            <a:endParaRPr lang="en-US"/>
          </a:p>
        </p:txBody>
      </p:sp>
      <p:sp>
        <p:nvSpPr>
          <p:cNvPr id="214018" name="Rectangle 2"/>
          <p:cNvSpPr>
            <a:spLocks noGrp="1" noChangeArrowheads="1"/>
          </p:cNvSpPr>
          <p:nvPr>
            <p:ph type="body" idx="1"/>
          </p:nvPr>
        </p:nvSpPr>
        <p:spPr>
          <a:xfrm>
            <a:off x="457200" y="1905000"/>
            <a:ext cx="6629400" cy="4114800"/>
          </a:xfrm>
        </p:spPr>
        <p:txBody>
          <a:bodyPr/>
          <a:lstStyle/>
          <a:p>
            <a:endParaRPr lang="en-US" dirty="0"/>
          </a:p>
          <a:p>
            <a:r>
              <a:rPr lang="en-US" dirty="0"/>
              <a:t>Publications:</a:t>
            </a:r>
            <a:endParaRPr lang="en-US" i="1" dirty="0"/>
          </a:p>
          <a:p>
            <a:pPr lvl="1"/>
            <a:r>
              <a:rPr lang="en-US" sz="2400" i="1" dirty="0"/>
              <a:t>The Art of Computer Programming</a:t>
            </a:r>
          </a:p>
          <a:p>
            <a:pPr lvl="1"/>
            <a:r>
              <a:rPr lang="en-US" sz="2400" i="1" dirty="0"/>
              <a:t>The </a:t>
            </a:r>
            <a:r>
              <a:rPr lang="en-US" sz="2400" i="1" dirty="0" err="1"/>
              <a:t>TeXbook</a:t>
            </a:r>
            <a:endParaRPr lang="en-US" sz="2400" dirty="0"/>
          </a:p>
          <a:p>
            <a:pPr lvl="1"/>
            <a:r>
              <a:rPr lang="en-US" sz="2400" i="1" dirty="0"/>
              <a:t>3:16 Bible Texts Illuminated</a:t>
            </a:r>
          </a:p>
          <a:p>
            <a:r>
              <a:rPr lang="en-US" sz="2800" i="1" dirty="0">
                <a:latin typeface="Arial Unicode MS" pitchFamily="34" charset="-128"/>
              </a:rPr>
              <a:t>“Programmers who subconsciously view themselves as artists will enjoy what they do and will do it better.”                                 		</a:t>
            </a:r>
            <a:r>
              <a:rPr lang="en-US" sz="2400" i="1" dirty="0">
                <a:latin typeface="Arial Unicode MS" pitchFamily="34" charset="-128"/>
              </a:rPr>
              <a:t>- Programming as an Art, </a:t>
            </a:r>
            <a:r>
              <a:rPr lang="en-US" sz="2400" dirty="0" smtClean="0">
                <a:latin typeface="Arial Unicode MS" pitchFamily="34" charset="-128"/>
              </a:rPr>
              <a:t>1974</a:t>
            </a:r>
            <a:endParaRPr lang="en-US" sz="2400" dirty="0">
              <a:latin typeface="Arial Unicode MS" pitchFamily="34" charset="-128"/>
            </a:endParaRPr>
          </a:p>
        </p:txBody>
      </p:sp>
      <p:sp>
        <p:nvSpPr>
          <p:cNvPr id="214019" name="Rectangle 3"/>
          <p:cNvSpPr>
            <a:spLocks noGrp="1" noChangeArrowheads="1"/>
          </p:cNvSpPr>
          <p:nvPr>
            <p:ph type="title"/>
          </p:nvPr>
        </p:nvSpPr>
        <p:spPr>
          <a:xfrm>
            <a:off x="2209800" y="609600"/>
            <a:ext cx="6400800" cy="1143000"/>
          </a:xfrm>
          <a:noFill/>
          <a:ln/>
        </p:spPr>
        <p:txBody>
          <a:bodyPr/>
          <a:lstStyle/>
          <a:p>
            <a:r>
              <a:rPr lang="en-US"/>
              <a:t>Donald Knuth </a:t>
            </a:r>
            <a:br>
              <a:rPr lang="en-US"/>
            </a:br>
            <a:r>
              <a:rPr lang="en-US" sz="3200"/>
              <a:t>(1938 - )</a:t>
            </a:r>
          </a:p>
        </p:txBody>
      </p:sp>
      <p:pic>
        <p:nvPicPr>
          <p:cNvPr id="214021" name="Picture 5" descr="don"/>
          <p:cNvPicPr>
            <a:picLocks noChangeAspect="1" noChangeArrowheads="1"/>
          </p:cNvPicPr>
          <p:nvPr/>
        </p:nvPicPr>
        <p:blipFill>
          <a:blip r:embed="rId3" cstate="print"/>
          <a:srcRect/>
          <a:stretch>
            <a:fillRect/>
          </a:stretch>
        </p:blipFill>
        <p:spPr bwMode="auto">
          <a:xfrm>
            <a:off x="762000" y="457200"/>
            <a:ext cx="1333500" cy="1828800"/>
          </a:xfrm>
          <a:prstGeom prst="rect">
            <a:avLst/>
          </a:prstGeom>
          <a:noFill/>
        </p:spPr>
      </p:pic>
      <p:pic>
        <p:nvPicPr>
          <p:cNvPr id="214022" name="Picture 6" descr="gaoduhnah"/>
          <p:cNvPicPr>
            <a:picLocks noChangeAspect="1" noChangeArrowheads="1"/>
          </p:cNvPicPr>
          <p:nvPr/>
        </p:nvPicPr>
        <p:blipFill>
          <a:blip r:embed="rId4" cstate="print"/>
          <a:srcRect/>
          <a:stretch>
            <a:fillRect/>
          </a:stretch>
        </p:blipFill>
        <p:spPr bwMode="auto">
          <a:xfrm>
            <a:off x="2133600" y="1981200"/>
            <a:ext cx="914400" cy="304800"/>
          </a:xfrm>
          <a:prstGeom prst="rect">
            <a:avLst/>
          </a:prstGeom>
          <a:noFill/>
        </p:spPr>
      </p:pic>
      <p:pic>
        <p:nvPicPr>
          <p:cNvPr id="214023" name="Picture 7" descr="organ"/>
          <p:cNvPicPr>
            <a:picLocks noChangeAspect="1" noChangeArrowheads="1"/>
          </p:cNvPicPr>
          <p:nvPr/>
        </p:nvPicPr>
        <p:blipFill>
          <a:blip r:embed="rId5" cstate="print"/>
          <a:srcRect/>
          <a:stretch>
            <a:fillRect/>
          </a:stretch>
        </p:blipFill>
        <p:spPr bwMode="auto">
          <a:xfrm>
            <a:off x="6858000" y="2590800"/>
            <a:ext cx="2163763" cy="3048000"/>
          </a:xfrm>
          <a:prstGeom prst="rect">
            <a:avLst/>
          </a:prstGeom>
          <a:noFill/>
        </p:spPr>
      </p:pic>
      <p:grpSp>
        <p:nvGrpSpPr>
          <p:cNvPr id="2" name="Group 8"/>
          <p:cNvGrpSpPr>
            <a:grpSpLocks/>
          </p:cNvGrpSpPr>
          <p:nvPr/>
        </p:nvGrpSpPr>
        <p:grpSpPr bwMode="auto">
          <a:xfrm>
            <a:off x="8229600" y="457200"/>
            <a:ext cx="825500" cy="1006475"/>
            <a:chOff x="5184" y="96"/>
            <a:chExt cx="520" cy="634"/>
          </a:xfrm>
        </p:grpSpPr>
        <p:pic>
          <p:nvPicPr>
            <p:cNvPr id="214025" name="Picture 9"/>
            <p:cNvPicPr>
              <a:picLocks noChangeAspect="1" noChangeArrowheads="1"/>
            </p:cNvPicPr>
            <p:nvPr/>
          </p:nvPicPr>
          <p:blipFill>
            <a:blip r:embed="rId6" cstate="print"/>
            <a:srcRect/>
            <a:stretch>
              <a:fillRect/>
            </a:stretch>
          </p:blipFill>
          <p:spPr bwMode="auto">
            <a:xfrm>
              <a:off x="5318" y="96"/>
              <a:ext cx="284" cy="432"/>
            </a:xfrm>
            <a:prstGeom prst="rect">
              <a:avLst/>
            </a:prstGeom>
            <a:noFill/>
            <a:ln w="9525">
              <a:noFill/>
              <a:miter lim="800000"/>
              <a:headEnd/>
              <a:tailEnd/>
            </a:ln>
            <a:effectLst/>
          </p:spPr>
        </p:pic>
        <p:sp>
          <p:nvSpPr>
            <p:cNvPr id="214026" name="Text Box 10"/>
            <p:cNvSpPr txBox="1">
              <a:spLocks noChangeArrowheads="1"/>
            </p:cNvSpPr>
            <p:nvPr/>
          </p:nvSpPr>
          <p:spPr bwMode="auto">
            <a:xfrm>
              <a:off x="5184" y="480"/>
              <a:ext cx="520" cy="250"/>
            </a:xfrm>
            <a:prstGeom prst="rect">
              <a:avLst/>
            </a:prstGeom>
            <a:noFill/>
            <a:ln w="9525">
              <a:noFill/>
              <a:miter lim="800000"/>
              <a:headEnd/>
              <a:tailEnd/>
            </a:ln>
            <a:effectLst/>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grpSp>
      <p:sp>
        <p:nvSpPr>
          <p:cNvPr id="214027" name="Text Box 11"/>
          <p:cNvSpPr txBox="1">
            <a:spLocks noChangeArrowheads="1"/>
          </p:cNvSpPr>
          <p:nvPr/>
        </p:nvSpPr>
        <p:spPr bwMode="auto">
          <a:xfrm>
            <a:off x="7769225" y="6477000"/>
            <a:ext cx="1355725" cy="228600"/>
          </a:xfrm>
          <a:prstGeom prst="rect">
            <a:avLst/>
          </a:prstGeom>
          <a:noFill/>
          <a:ln w="9525">
            <a:noFill/>
            <a:miter lim="800000"/>
            <a:headEnd/>
            <a:tailEnd/>
          </a:ln>
          <a:effectLst/>
        </p:spPr>
        <p:txBody>
          <a:bodyPr wrap="none">
            <a:spAutoFit/>
          </a:bodyPr>
          <a:lstStyle/>
          <a:p>
            <a:r>
              <a:rPr lang="en-US" sz="900">
                <a:latin typeface="Times New Roman" pitchFamily="18" charset="0"/>
              </a:rPr>
              <a:t>images from stanford.edu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fld id="{D67B506B-C593-4A97-B1DA-683AAC88B266}" type="slidenum">
              <a:rPr lang="en-US" smtClean="0"/>
              <a:pPr/>
              <a:t>4</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Example:</a:t>
            </a:r>
            <a:r>
              <a:rPr lang="en-US" sz="1000" dirty="0" smtClean="0"/>
              <a:t> </a:t>
            </a:r>
            <a:r>
              <a:rPr lang="en-US" dirty="0" smtClean="0"/>
              <a:t>Analysis</a:t>
            </a:r>
            <a:r>
              <a:rPr lang="en-US" sz="4000" dirty="0" smtClean="0"/>
              <a:t> (1 cont.)</a:t>
            </a:r>
          </a:p>
        </p:txBody>
      </p:sp>
      <p:sp>
        <p:nvSpPr>
          <p:cNvPr id="7172" name="Rectangle 3"/>
          <p:cNvSpPr>
            <a:spLocks noGrp="1" noChangeArrowheads="1"/>
          </p:cNvSpPr>
          <p:nvPr>
            <p:ph type="body" idx="1"/>
          </p:nvPr>
        </p:nvSpPr>
        <p:spPr>
          <a:xfrm>
            <a:off x="457198" y="1600200"/>
            <a:ext cx="8081011" cy="4523509"/>
          </a:xfrm>
        </p:spPr>
        <p:txBody>
          <a:bodyPr/>
          <a:lstStyle/>
          <a:p>
            <a:r>
              <a:rPr lang="en-US" dirty="0" smtClean="0">
                <a:latin typeface="Arial Unicode MS" pitchFamily="34" charset="-128"/>
              </a:rPr>
              <a:t>Features:</a:t>
            </a:r>
          </a:p>
          <a:p>
            <a:pPr lvl="1"/>
            <a:r>
              <a:rPr lang="en-US" dirty="0" smtClean="0">
                <a:latin typeface="Arial Unicode MS" pitchFamily="34" charset="-128"/>
              </a:rPr>
              <a:t>The environment should use animation to show figures changing;</a:t>
            </a:r>
          </a:p>
          <a:p>
            <a:pPr lvl="1"/>
            <a:r>
              <a:rPr lang="en-US" dirty="0" smtClean="0">
                <a:latin typeface="Arial Unicode MS" pitchFamily="34" charset="-128"/>
              </a:rPr>
              <a:t>The environment should support interactive drawing.</a:t>
            </a:r>
          </a:p>
          <a:p>
            <a:pPr lvl="1"/>
            <a:r>
              <a:rPr lang="en-US" dirty="0" smtClean="0">
                <a:latin typeface="Arial Unicode MS" pitchFamily="34" charset="-128"/>
              </a:rPr>
              <a:t>The geometric elements are ellipses.</a:t>
            </a:r>
          </a:p>
          <a:p>
            <a:r>
              <a:rPr lang="en-US" dirty="0" smtClean="0"/>
              <a:t>We’ll start </a:t>
            </a:r>
            <a:r>
              <a:rPr lang="en-US" dirty="0" smtClean="0">
                <a:latin typeface="Arial Unicode MS" pitchFamily="34" charset="-128"/>
                <a:ea typeface="Arial Unicode MS" pitchFamily="34" charset="-128"/>
                <a:cs typeface="Arial Unicode MS" pitchFamily="34" charset="-128"/>
              </a:rPr>
              <a:t>with</a:t>
            </a:r>
            <a:r>
              <a:rPr lang="en-US" dirty="0" smtClean="0"/>
              <a:t> the restricted goal of animating a growing ellipse.</a:t>
            </a:r>
            <a:endParaRPr lang="en-US" dirty="0" smtClean="0">
              <a:latin typeface="Arial Unicode MS" pitchFamily="34" charset="-128"/>
            </a:endParaRPr>
          </a:p>
          <a:p>
            <a:pPr eaLnBrk="1" hangingPunct="1"/>
            <a:endParaRPr lang="en-US" sz="1000" b="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p:txBody>
          <a:bodyPr/>
          <a:lstStyle/>
          <a:p>
            <a:fld id="{ADE27AF9-2BD2-49E8-9867-CA536C4C2F43}" type="slidenum">
              <a:rPr lang="en-US" smtClean="0"/>
              <a:pPr/>
              <a:t>5</a:t>
            </a:fld>
            <a:endParaRPr lang="en-US" smtClean="0"/>
          </a:p>
        </p:txBody>
      </p:sp>
      <p:sp>
        <p:nvSpPr>
          <p:cNvPr id="17411" name="Rectangle 2"/>
          <p:cNvSpPr>
            <a:spLocks noGrp="1" noChangeArrowheads="1"/>
          </p:cNvSpPr>
          <p:nvPr>
            <p:ph type="title"/>
          </p:nvPr>
        </p:nvSpPr>
        <p:spPr/>
        <p:txBody>
          <a:bodyPr/>
          <a:lstStyle/>
          <a:p>
            <a:pPr eaLnBrk="1" hangingPunct="1"/>
            <a:r>
              <a:rPr lang="en-US" dirty="0" smtClean="0"/>
              <a:t>Defining Animation Methods</a:t>
            </a:r>
          </a:p>
        </p:txBody>
      </p:sp>
      <p:sp>
        <p:nvSpPr>
          <p:cNvPr id="17412" name="Rectangle 3"/>
          <p:cNvSpPr>
            <a:spLocks noGrp="1" noChangeArrowheads="1"/>
          </p:cNvSpPr>
          <p:nvPr>
            <p:ph type="body" idx="1"/>
          </p:nvPr>
        </p:nvSpPr>
        <p:spPr>
          <a:xfrm>
            <a:off x="457199" y="1600200"/>
            <a:ext cx="8542421" cy="4724400"/>
          </a:xfrm>
        </p:spPr>
        <p:txBody>
          <a:bodyPr/>
          <a:lstStyle/>
          <a:p>
            <a:pPr eaLnBrk="1" hangingPunct="1"/>
            <a:r>
              <a:rPr lang="en-US" dirty="0" smtClean="0"/>
              <a:t>Animation is an illusion created by presenting carefully designed image </a:t>
            </a:r>
            <a:r>
              <a:rPr lang="en-US" i="1" dirty="0" smtClean="0"/>
              <a:t>frames</a:t>
            </a:r>
            <a:r>
              <a:rPr lang="en-US" dirty="0" smtClean="0"/>
              <a:t> at a sufficient </a:t>
            </a:r>
            <a:r>
              <a:rPr lang="en-US" i="1" dirty="0" smtClean="0"/>
              <a:t>frame rate</a:t>
            </a:r>
            <a:r>
              <a:rPr lang="en-US" dirty="0" smtClean="0"/>
              <a:t>.</a:t>
            </a:r>
          </a:p>
          <a:p>
            <a:pPr eaLnBrk="1" hangingPunct="1"/>
            <a:r>
              <a:rPr lang="en-US" dirty="0" smtClean="0"/>
              <a:t>For our first iteration, we’d like to draw an expanding circle. For this, we need to:</a:t>
            </a:r>
          </a:p>
          <a:p>
            <a:pPr marL="971550" lvl="1" indent="-514350" eaLnBrk="1" hangingPunct="1">
              <a:buFont typeface="+mj-lt"/>
              <a:buAutoNum type="arabicPeriod"/>
            </a:pPr>
            <a:r>
              <a:rPr lang="en-US" dirty="0" smtClean="0"/>
              <a:t>Set up for the animation;</a:t>
            </a:r>
          </a:p>
          <a:p>
            <a:pPr marL="971550" lvl="1" indent="-514350" eaLnBrk="1" hangingPunct="1">
              <a:buFont typeface="+mj-lt"/>
              <a:buAutoNum type="arabicPeriod"/>
            </a:pPr>
            <a:r>
              <a:rPr lang="en-US" dirty="0" smtClean="0"/>
              <a:t>Draw each frame of the animation.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fld id="{D67B506B-C593-4A97-B1DA-683AAC88B266}" type="slidenum">
              <a:rPr lang="en-US" smtClean="0"/>
              <a:pPr/>
              <a:t>6</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Example: Design (1)</a:t>
            </a:r>
          </a:p>
        </p:txBody>
      </p:sp>
      <p:sp>
        <p:nvSpPr>
          <p:cNvPr id="9" name="Content Placeholder 8"/>
          <p:cNvSpPr>
            <a:spLocks noGrp="1"/>
          </p:cNvSpPr>
          <p:nvPr>
            <p:ph idx="1"/>
          </p:nvPr>
        </p:nvSpPr>
        <p:spPr>
          <a:xfrm>
            <a:off x="457199" y="1600200"/>
            <a:ext cx="8506691" cy="4724400"/>
          </a:xfrm>
        </p:spPr>
        <p:txBody>
          <a:bodyPr/>
          <a:lstStyle/>
          <a:p>
            <a:r>
              <a:rPr lang="en-US" dirty="0" smtClean="0"/>
              <a:t>Data Structures and Algorithm:</a:t>
            </a:r>
          </a:p>
          <a:p>
            <a:pPr marL="1371600" lvl="2" indent="-514350">
              <a:spcBef>
                <a:spcPts val="0"/>
              </a:spcBef>
              <a:buNone/>
            </a:pPr>
            <a:r>
              <a:rPr lang="en-US" b="1" dirty="0" smtClean="0"/>
              <a:t>Data: </a:t>
            </a:r>
            <a:r>
              <a:rPr lang="en-US" dirty="0" smtClean="0"/>
              <a:t>diameter (float)</a:t>
            </a:r>
          </a:p>
          <a:p>
            <a:pPr marL="1371600" lvl="2" indent="-514350">
              <a:spcBef>
                <a:spcPts val="0"/>
              </a:spcBef>
              <a:buNone/>
            </a:pPr>
            <a:r>
              <a:rPr lang="en-US" b="1" dirty="0" smtClean="0"/>
              <a:t>Setup:</a:t>
            </a:r>
          </a:p>
          <a:p>
            <a:pPr marL="1828800" lvl="3" indent="-514350">
              <a:spcBef>
                <a:spcPts val="0"/>
              </a:spcBef>
              <a:buFont typeface="+mj-lt"/>
              <a:buAutoNum type="arabicPeriod"/>
            </a:pPr>
            <a:r>
              <a:rPr lang="en-US" dirty="0" smtClean="0"/>
              <a:t>Set up a 510x510 background</a:t>
            </a:r>
          </a:p>
          <a:p>
            <a:pPr marL="1828800" lvl="3" indent="-514350">
              <a:spcBef>
                <a:spcPts val="0"/>
              </a:spcBef>
              <a:buFont typeface="+mj-lt"/>
              <a:buAutoNum type="arabicPeriod"/>
            </a:pPr>
            <a:r>
              <a:rPr lang="en-US" dirty="0" smtClean="0"/>
              <a:t>Set diameter = 0</a:t>
            </a:r>
          </a:p>
          <a:p>
            <a:pPr marL="1371600" lvl="2" indent="-514350">
              <a:spcBef>
                <a:spcPts val="0"/>
              </a:spcBef>
              <a:buNone/>
            </a:pPr>
            <a:r>
              <a:rPr lang="en-US" b="1" dirty="0" smtClean="0"/>
              <a:t>Draw:</a:t>
            </a:r>
          </a:p>
          <a:p>
            <a:pPr marL="1828800" lvl="3" indent="-514350">
              <a:spcBef>
                <a:spcPts val="0"/>
              </a:spcBef>
              <a:buFont typeface="+mj-lt"/>
              <a:buAutoNum type="arabicPeriod"/>
            </a:pPr>
            <a:r>
              <a:rPr lang="en-US" sz="2000" dirty="0" smtClean="0"/>
              <a:t>Clear the background.</a:t>
            </a:r>
          </a:p>
          <a:p>
            <a:pPr marL="1828800" lvl="3" indent="-514350">
              <a:spcBef>
                <a:spcPts val="0"/>
              </a:spcBef>
              <a:buFont typeface="+mj-lt"/>
              <a:buAutoNum type="arabicPeriod"/>
            </a:pPr>
            <a:r>
              <a:rPr lang="en-US" dirty="0" smtClean="0"/>
              <a:t>Draw</a:t>
            </a:r>
            <a:r>
              <a:rPr lang="en-US" sz="2000" dirty="0" smtClean="0"/>
              <a:t> an ellipse in the center </a:t>
            </a:r>
            <a:r>
              <a:rPr lang="en-US" dirty="0" smtClean="0"/>
              <a:t>with diameter</a:t>
            </a:r>
            <a:r>
              <a:rPr lang="en-US" sz="2000" dirty="0" smtClean="0"/>
              <a:t>.</a:t>
            </a:r>
          </a:p>
          <a:p>
            <a:pPr marL="1828800" lvl="3" indent="-514350">
              <a:spcBef>
                <a:spcPts val="0"/>
              </a:spcBef>
              <a:buFont typeface="+mj-lt"/>
              <a:buAutoNum type="arabicPeriod"/>
            </a:pPr>
            <a:r>
              <a:rPr lang="en-US" dirty="0" smtClean="0"/>
              <a:t>Increment diameter</a:t>
            </a:r>
            <a:endParaRPr lang="en-US" sz="2000" dirty="0" smtClean="0"/>
          </a:p>
          <a:p>
            <a:pPr marL="571500" indent="-514350"/>
            <a:r>
              <a:rPr lang="en-US" dirty="0" smtClean="0"/>
              <a:t>We expect to see the illusion of a growing ellipse.</a:t>
            </a: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p:txBody>
          <a:bodyPr/>
          <a:lstStyle/>
          <a:p>
            <a:fld id="{D67B506B-C593-4A97-B1DA-683AAC88B266}" type="slidenum">
              <a:rPr lang="en-US" smtClean="0"/>
              <a:pPr/>
              <a:t>7</a:t>
            </a:fld>
            <a:endParaRPr lang="en-US" smtClean="0"/>
          </a:p>
        </p:txBody>
      </p:sp>
      <p:sp>
        <p:nvSpPr>
          <p:cNvPr id="7171" name="Rectangle 2"/>
          <p:cNvSpPr>
            <a:spLocks noGrp="1" noChangeArrowheads="1"/>
          </p:cNvSpPr>
          <p:nvPr>
            <p:ph type="title"/>
          </p:nvPr>
        </p:nvSpPr>
        <p:spPr/>
        <p:txBody>
          <a:bodyPr/>
          <a:lstStyle/>
          <a:p>
            <a:pPr eaLnBrk="1" hangingPunct="1"/>
            <a:r>
              <a:rPr lang="en-US" dirty="0" smtClean="0"/>
              <a:t>Example: Implementation (1)</a:t>
            </a:r>
          </a:p>
        </p:txBody>
      </p:sp>
      <p:sp>
        <p:nvSpPr>
          <p:cNvPr id="9" name="Content Placeholder 8"/>
          <p:cNvSpPr>
            <a:spLocks noGrp="1"/>
          </p:cNvSpPr>
          <p:nvPr>
            <p:ph idx="1"/>
          </p:nvPr>
        </p:nvSpPr>
        <p:spPr>
          <a:xfrm>
            <a:off x="457199" y="1600200"/>
            <a:ext cx="8506691" cy="4724400"/>
          </a:xfrm>
        </p:spPr>
        <p:txBody>
          <a:bodyPr/>
          <a:lstStyle/>
          <a:p>
            <a:pPr lvl="0"/>
            <a:r>
              <a:rPr lang="en-US" dirty="0" smtClean="0"/>
              <a:t>Relevant implementation tools: </a:t>
            </a:r>
          </a:p>
          <a:p>
            <a:pPr lvl="1"/>
            <a:r>
              <a:rPr lang="en-US" dirty="0" smtClean="0">
                <a:latin typeface="Arial Unicode MS" pitchFamily="34" charset="-128"/>
                <a:ea typeface="Arial Unicode MS" pitchFamily="34" charset="-128"/>
                <a:cs typeface="Arial Unicode MS" pitchFamily="34" charset="-128"/>
              </a:rPr>
              <a:t>animation methods: setup(), draw()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p:txBody>
          <a:bodyPr/>
          <a:lstStyle/>
          <a:p>
            <a:fld id="{533411BF-D65C-4A56-8D43-2492FF8533FD}" type="slidenum">
              <a:rPr lang="en-US" smtClean="0"/>
              <a:pPr/>
              <a:t>8</a:t>
            </a:fld>
            <a:endParaRPr lang="en-US" smtClean="0"/>
          </a:p>
        </p:txBody>
      </p:sp>
      <p:sp>
        <p:nvSpPr>
          <p:cNvPr id="16387" name="Rectangle 2"/>
          <p:cNvSpPr>
            <a:spLocks noGrp="1" noChangeArrowheads="1"/>
          </p:cNvSpPr>
          <p:nvPr>
            <p:ph type="title"/>
          </p:nvPr>
        </p:nvSpPr>
        <p:spPr/>
        <p:txBody>
          <a:bodyPr/>
          <a:lstStyle/>
          <a:p>
            <a:pPr eaLnBrk="1" hangingPunct="1"/>
            <a:r>
              <a:rPr lang="en-US" dirty="0" smtClean="0"/>
              <a:t>Methods</a:t>
            </a:r>
          </a:p>
        </p:txBody>
      </p:sp>
      <p:sp>
        <p:nvSpPr>
          <p:cNvPr id="16388" name="Rectangle 3"/>
          <p:cNvSpPr>
            <a:spLocks noGrp="1" noChangeArrowheads="1"/>
          </p:cNvSpPr>
          <p:nvPr>
            <p:ph type="body" idx="1"/>
          </p:nvPr>
        </p:nvSpPr>
        <p:spPr>
          <a:xfrm>
            <a:off x="457200" y="1600200"/>
            <a:ext cx="8229600" cy="4856018"/>
          </a:xfrm>
        </p:spPr>
        <p:txBody>
          <a:bodyPr/>
          <a:lstStyle/>
          <a:p>
            <a:pPr eaLnBrk="1" hangingPunct="1"/>
            <a:r>
              <a:rPr lang="en-US" dirty="0" smtClean="0"/>
              <a:t>In Processing, programmers add new operations by defining </a:t>
            </a:r>
            <a:r>
              <a:rPr lang="en-US" i="1" dirty="0" smtClean="0"/>
              <a:t>methods.</a:t>
            </a:r>
          </a:p>
          <a:p>
            <a:pPr eaLnBrk="1" hangingPunct="1"/>
            <a:r>
              <a:rPr lang="en-US" dirty="0" smtClean="0"/>
              <a:t>Using methods helps us to:</a:t>
            </a:r>
          </a:p>
          <a:p>
            <a:pPr lvl="1" eaLnBrk="1" hangingPunct="1"/>
            <a:r>
              <a:rPr lang="en-US" dirty="0" smtClean="0"/>
              <a:t>Modularize the program;</a:t>
            </a:r>
          </a:p>
          <a:p>
            <a:pPr lvl="1" eaLnBrk="1" hangingPunct="1"/>
            <a:r>
              <a:rPr lang="en-US" dirty="0" smtClean="0"/>
              <a:t>Create helpful procedural abstractions;</a:t>
            </a:r>
          </a:p>
          <a:p>
            <a:pPr lvl="1" eaLnBrk="1" hangingPunct="1"/>
            <a:r>
              <a:rPr lang="en-US" dirty="0" smtClean="0"/>
              <a:t>Improve readability;</a:t>
            </a:r>
          </a:p>
          <a:p>
            <a:pPr lvl="1" eaLnBrk="1" hangingPunct="1"/>
            <a:r>
              <a:rPr lang="en-US" dirty="0" smtClean="0"/>
              <a:t>Encourage reuse.</a:t>
            </a:r>
          </a:p>
          <a:p>
            <a:r>
              <a:rPr lang="en-US" dirty="0" smtClean="0"/>
              <a:t>To build new methods, we’ll use the same IID approach we’ve used before.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502889-87C9-4036-9994-E3CDC384CFF9}" type="slidenum">
              <a:rPr lang="en-US"/>
              <a:pPr/>
              <a:t>9</a:t>
            </a:fld>
            <a:endParaRPr lang="en-US"/>
          </a:p>
        </p:txBody>
      </p:sp>
      <p:sp>
        <p:nvSpPr>
          <p:cNvPr id="241666" name="Rectangle 2"/>
          <p:cNvSpPr>
            <a:spLocks noGrp="1" noChangeArrowheads="1"/>
          </p:cNvSpPr>
          <p:nvPr>
            <p:ph type="title"/>
          </p:nvPr>
        </p:nvSpPr>
        <p:spPr/>
        <p:txBody>
          <a:bodyPr/>
          <a:lstStyle/>
          <a:p>
            <a:r>
              <a:rPr lang="en-US" dirty="0" smtClean="0"/>
              <a:t>Iteration 1.1: Set Up</a:t>
            </a:r>
            <a:endParaRPr lang="en-US" dirty="0"/>
          </a:p>
        </p:txBody>
      </p:sp>
      <p:sp>
        <p:nvSpPr>
          <p:cNvPr id="241667" name="Rectangle 3"/>
          <p:cNvSpPr>
            <a:spLocks noGrp="1" noChangeArrowheads="1"/>
          </p:cNvSpPr>
          <p:nvPr>
            <p:ph type="body" idx="1"/>
          </p:nvPr>
        </p:nvSpPr>
        <p:spPr>
          <a:xfrm>
            <a:off x="457200" y="1600200"/>
            <a:ext cx="8305800" cy="4114800"/>
          </a:xfrm>
        </p:spPr>
        <p:txBody>
          <a:bodyPr/>
          <a:lstStyle/>
          <a:p>
            <a:r>
              <a:rPr lang="en-US" dirty="0" smtClean="0"/>
              <a:t>Analysis</a:t>
            </a:r>
          </a:p>
          <a:p>
            <a:endParaRPr lang="en-US" dirty="0" smtClean="0"/>
          </a:p>
          <a:p>
            <a:r>
              <a:rPr lang="en-US" dirty="0" smtClean="0"/>
              <a:t>Design</a:t>
            </a:r>
          </a:p>
          <a:p>
            <a:endParaRPr lang="en-US" dirty="0" smtClean="0"/>
          </a:p>
          <a:p>
            <a:r>
              <a:rPr lang="en-US" dirty="0" smtClean="0"/>
              <a:t>Implementation</a:t>
            </a:r>
          </a:p>
          <a:p>
            <a:endParaRPr lang="en-US" dirty="0" smtClean="0"/>
          </a:p>
          <a:p>
            <a:r>
              <a:rPr lang="en-US" dirty="0" smtClean="0"/>
              <a:t>Test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4031</TotalTime>
  <Words>3868</Words>
  <Application>Microsoft Office PowerPoint</Application>
  <PresentationFormat>On-screen Show (4:3)</PresentationFormat>
  <Paragraphs>594</Paragraphs>
  <Slides>39</Slides>
  <Notes>39</Notes>
  <HiddenSlides>0</HiddenSlides>
  <MMClips>0</MMClips>
  <ScaleCrop>false</ScaleCrop>
  <HeadingPairs>
    <vt:vector size="6" baseType="variant">
      <vt:variant>
        <vt:lpstr>Theme</vt:lpstr>
      </vt:variant>
      <vt:variant>
        <vt:i4>1</vt:i4>
      </vt:variant>
      <vt:variant>
        <vt:lpstr>Slide Titles</vt:lpstr>
      </vt:variant>
      <vt:variant>
        <vt:i4>39</vt:i4>
      </vt:variant>
      <vt:variant>
        <vt:lpstr>Custom Shows</vt:lpstr>
      </vt:variant>
      <vt:variant>
        <vt:i4>5</vt:i4>
      </vt:variant>
    </vt:vector>
  </HeadingPairs>
  <TitlesOfParts>
    <vt:vector size="45" baseType="lpstr">
      <vt:lpstr>blank</vt:lpstr>
      <vt:lpstr>Slide 1</vt:lpstr>
      <vt:lpstr>Methods</vt:lpstr>
      <vt:lpstr>Example: Analysis (1)</vt:lpstr>
      <vt:lpstr>Example: Analysis (1 cont.)</vt:lpstr>
      <vt:lpstr>Defining Animation Methods</vt:lpstr>
      <vt:lpstr>Example: Design (1)</vt:lpstr>
      <vt:lpstr>Example: Implementation (1)</vt:lpstr>
      <vt:lpstr>Methods</vt:lpstr>
      <vt:lpstr>Iteration 1.1: Set Up</vt:lpstr>
      <vt:lpstr>Method Definition Pattern</vt:lpstr>
      <vt:lpstr>Slide 11</vt:lpstr>
      <vt:lpstr>Iteration 1.2: Drawing Frames</vt:lpstr>
      <vt:lpstr>Slide 13</vt:lpstr>
      <vt:lpstr>Example: Testing (1)</vt:lpstr>
      <vt:lpstr>Scope</vt:lpstr>
      <vt:lpstr>Slide 16</vt:lpstr>
      <vt:lpstr>Defining Interaction Methods</vt:lpstr>
      <vt:lpstr>Iteration 2</vt:lpstr>
      <vt:lpstr>Slide 19</vt:lpstr>
      <vt:lpstr>Iteration 3</vt:lpstr>
      <vt:lpstr>Slide 21</vt:lpstr>
      <vt:lpstr>Slide 22</vt:lpstr>
      <vt:lpstr>User-Defined Methods</vt:lpstr>
      <vt:lpstr>Iteration 4</vt:lpstr>
      <vt:lpstr>Parameters</vt:lpstr>
      <vt:lpstr>Slide 26</vt:lpstr>
      <vt:lpstr>Returning Values</vt:lpstr>
      <vt:lpstr>Slide 28</vt:lpstr>
      <vt:lpstr>Documenting Methods</vt:lpstr>
      <vt:lpstr>Slide 30</vt:lpstr>
      <vt:lpstr>Scope (cont.)</vt:lpstr>
      <vt:lpstr>Slide 32</vt:lpstr>
      <vt:lpstr>Slide 33</vt:lpstr>
      <vt:lpstr>Iteration 5</vt:lpstr>
      <vt:lpstr>Slide 35</vt:lpstr>
      <vt:lpstr>Slide 36</vt:lpstr>
      <vt:lpstr>Slide 37</vt:lpstr>
      <vt:lpstr>Slide 38</vt:lpstr>
      <vt:lpstr>Donald Knuth  (1938 - )</vt:lpstr>
      <vt:lpstr>example</vt:lpstr>
      <vt:lpstr>animation</vt:lpstr>
      <vt:lpstr>interaction</vt:lpstr>
      <vt:lpstr>userDefined</vt:lpstr>
      <vt:lpstr>art</vt:lpstr>
    </vt:vector>
  </TitlesOfParts>
  <Company>Calvin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108 - Intro to Computing - Calvin College</dc:title>
  <dc:creator>Keith Vander Linden</dc:creator>
  <cp:lastModifiedBy>keith</cp:lastModifiedBy>
  <cp:revision>462</cp:revision>
  <cp:lastPrinted>1998-09-04T12:28:27Z</cp:lastPrinted>
  <dcterms:created xsi:type="dcterms:W3CDTF">2006-05-15T21:20:37Z</dcterms:created>
  <dcterms:modified xsi:type="dcterms:W3CDTF">2010-02-27T20:17:07Z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D:\Courses\330</vt:lpwstr>
  </property>
</Properties>
</file>