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33.xml" ContentType="application/vnd.openxmlformats-officedocument.presentationml.slide+xml"/>
  <Override PartName="/ppt/notesSlides/notesSlide30.xml" ContentType="application/vnd.openxmlformats-officedocument.presentationml.notesSlide+xml"/>
  <Default Extension="bin" ContentType="application/vnd.openxmlformats-officedocument.presentationml.printerSettings"/>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notesSlides/notesSlide48.xml" ContentType="application/vnd.openxmlformats-officedocument.presentationml.notesSlide+xml"/>
  <Override PartName="/ppt/slides/slide3.xml" ContentType="application/vnd.openxmlformats-officedocument.presentationml.slide+xml"/>
  <Override PartName="/ppt/notesSlides/notesSlide34.xml" ContentType="application/vnd.openxmlformats-officedocument.presentationml.notes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notesSlides/notesSlide53.xml" ContentType="application/vnd.openxmlformats-officedocument.presentationml.notesSlid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notesSlides/notesSlide41.xml" ContentType="application/vnd.openxmlformats-officedocument.presentationml.notesSlide+xml"/>
  <Override PartName="/ppt/notesSlides/notesSlide57.xml" ContentType="application/vnd.openxmlformats-officedocument.presentationml.notesSlide+xml"/>
  <Override PartName="/ppt/notesSlides/notesSlide8.xml" ContentType="application/vnd.openxmlformats-officedocument.presentationml.notesSlide+xml"/>
  <Override PartName="/ppt/notesSlides/notesSlide26.xml" ContentType="application/vnd.openxmlformats-officedocument.presentationml.notesSlide+xml"/>
  <Override PartName="/ppt/notesSlides/notesSlide45.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notesSlides/notesSlide31.xml" ContentType="application/vnd.openxmlformats-officedocument.presentationml.notesSlide+xml"/>
  <Override PartName="/ppt/notesSlides/notesSlide50.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Default Extension="xls" ContentType="application/vnd.ms-excel"/>
  <Override PartName="/ppt/slides/slide4.xml" ContentType="application/vnd.openxmlformats-officedocument.presentationml.slide+xml"/>
  <Override PartName="/ppt/notesSlides/notesSlide35.xml" ContentType="application/vnd.openxmlformats-officedocument.presentationml.notes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notesSlides/notesSlide49.xml" ContentType="application/vnd.openxmlformats-officedocument.presentationml.notesSlide+xml"/>
  <Override PartName="/ppt/handoutMasters/handoutMaster1.xml" ContentType="application/vnd.openxmlformats-officedocument.presentationml.handoutMaster+xml"/>
  <Override PartName="/ppt/notesSlides/notesSlide54.xml" ContentType="application/vnd.openxmlformats-officedocument.presentationml.notesSlide+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notesSlides/notesSlide42.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58.xml" ContentType="application/vnd.openxmlformats-officedocument.presentationml.notesSlide+xml"/>
  <Default Extension="emf" ContentType="image/x-emf"/>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notesSlides/notesSlide46.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notesSlides/notesSlide51.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slides/slide58.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notesSlides/notesSlide55.xml" ContentType="application/vnd.openxmlformats-officedocument.presentationml.notesSlide+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48.xml" ContentType="application/vnd.openxmlformats-officedocument.presentationml.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ppt/notesSlides/notesSlide43.xml" ContentType="application/vnd.openxmlformats-officedocument.presentationml.notes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notesSlides/notesSlide33.xml" ContentType="application/vnd.openxmlformats-officedocument.presentationml.notesSlide+xml"/>
  <Override PartName="/ppt/notesSlides/notesSlide47.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notesSlides/notesSlide52.xml" ContentType="application/vnd.openxmlformats-officedocument.presentationml.notes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slides/slide59.xml" ContentType="application/vnd.openxmlformats-officedocument.presentationml.slide+xml"/>
  <Override PartName="/ppt/notesSlides/notesSlide21.xml" ContentType="application/vnd.openxmlformats-officedocument.presentationml.notesSlide+xml"/>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notesSlides/notesSlide40.xml" ContentType="application/vnd.openxmlformats-officedocument.presentationml.notesSlide+xml"/>
  <Override PartName="/ppt/notesSlides/notesSlide56.xml" ContentType="application/vnd.openxmlformats-officedocument.presentationml.notesSlide+xml"/>
  <Override PartName="/docProps/custom.xml" ContentType="application/vnd.openxmlformats-officedocument.custom-properties+xml"/>
  <Override PartName="/ppt/notesSlides/notesSlide39.xml" ContentType="application/vnd.openxmlformats-officedocument.presentationml.notesSlide+xml"/>
  <Default Extension="png" ContentType="image/png"/>
  <Override PartName="/ppt/notesSlides/notesSlide25.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83" r:id="rId1"/>
  </p:sldMasterIdLst>
  <p:notesMasterIdLst>
    <p:notesMasterId r:id="rId61"/>
  </p:notesMasterIdLst>
  <p:handoutMasterIdLst>
    <p:handoutMasterId r:id="rId62"/>
  </p:handoutMasterIdLst>
  <p:sldIdLst>
    <p:sldId id="260" r:id="rId2"/>
    <p:sldId id="261" r:id="rId3"/>
    <p:sldId id="262" r:id="rId4"/>
    <p:sldId id="325" r:id="rId5"/>
    <p:sldId id="317" r:id="rId6"/>
    <p:sldId id="318" r:id="rId7"/>
    <p:sldId id="270" r:id="rId8"/>
    <p:sldId id="271" r:id="rId9"/>
    <p:sldId id="272" r:id="rId10"/>
    <p:sldId id="273" r:id="rId11"/>
    <p:sldId id="277" r:id="rId12"/>
    <p:sldId id="278" r:id="rId13"/>
    <p:sldId id="279" r:id="rId14"/>
    <p:sldId id="280" r:id="rId15"/>
    <p:sldId id="329" r:id="rId16"/>
    <p:sldId id="274" r:id="rId17"/>
    <p:sldId id="330" r:id="rId18"/>
    <p:sldId id="275" r:id="rId19"/>
    <p:sldId id="276" r:id="rId20"/>
    <p:sldId id="284" r:id="rId21"/>
    <p:sldId id="285" r:id="rId22"/>
    <p:sldId id="286" r:id="rId23"/>
    <p:sldId id="292" r:id="rId24"/>
    <p:sldId id="320" r:id="rId25"/>
    <p:sldId id="321" r:id="rId26"/>
    <p:sldId id="282" r:id="rId27"/>
    <p:sldId id="283" r:id="rId28"/>
    <p:sldId id="281" r:id="rId29"/>
    <p:sldId id="287" r:id="rId30"/>
    <p:sldId id="288" r:id="rId31"/>
    <p:sldId id="326" r:id="rId32"/>
    <p:sldId id="299" r:id="rId33"/>
    <p:sldId id="298" r:id="rId34"/>
    <p:sldId id="300" r:id="rId35"/>
    <p:sldId id="289" r:id="rId36"/>
    <p:sldId id="290" r:id="rId37"/>
    <p:sldId id="291" r:id="rId38"/>
    <p:sldId id="293" r:id="rId39"/>
    <p:sldId id="294" r:id="rId40"/>
    <p:sldId id="295" r:id="rId41"/>
    <p:sldId id="296" r:id="rId42"/>
    <p:sldId id="297" r:id="rId43"/>
    <p:sldId id="327" r:id="rId44"/>
    <p:sldId id="323" r:id="rId45"/>
    <p:sldId id="328"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Lst>
  <p:sldSz cx="9144000" cy="6858000" type="screen4x3"/>
  <p:notesSz cx="6858000" cy="9144000"/>
  <p:custShowLst>
    <p:custShow name="iteration1" id="0">
      <p:sldLst>
        <p:sld r:id="rId4"/>
        <p:sld r:id="rId6"/>
        <p:sld r:id="rId7"/>
      </p:sldLst>
    </p:custShow>
    <p:custShow name="types" id="1">
      <p:sldLst>
        <p:sld r:id="rId8"/>
        <p:sld r:id="rId9"/>
        <p:sld r:id="rId10"/>
        <p:sld r:id="rId11"/>
        <p:sld r:id="rId17"/>
        <p:sld r:id="rId19"/>
        <p:sld r:id="rId20"/>
        <p:sld r:id="rId25"/>
        <p:sld r:id="rId26"/>
        <p:sld r:id="rId12"/>
        <p:sld r:id="rId13"/>
        <p:sld r:id="rId14"/>
        <p:sld r:id="rId15"/>
        <p:sld r:id="rId29"/>
        <p:sld r:id="rId27"/>
        <p:sld r:id="rId28"/>
      </p:sldLst>
    </p:custShow>
    <p:custShow name="expressions" id="2">
      <p:sldLst>
        <p:sld r:id="rId21"/>
        <p:sld r:id="rId22"/>
        <p:sld r:id="rId23"/>
        <p:sld r:id="rId30"/>
        <p:sld r:id="rId31"/>
        <p:sld r:id="rId36"/>
        <p:sld r:id="rId37"/>
        <p:sld r:id="rId38"/>
        <p:sld r:id="rId24"/>
        <p:sld r:id="rId39"/>
        <p:sld r:id="rId40"/>
        <p:sld r:id="rId41"/>
        <p:sld r:id="rId42"/>
        <p:sld r:id="rId43"/>
        <p:sld r:id="rId34"/>
        <p:sld r:id="rId33"/>
        <p:sld r:id="rId35"/>
        <p:sld r:id="rId44"/>
        <p:sld r:id="rId45"/>
        <p:sld r:id="rId46"/>
      </p:sldLst>
    </p:custShow>
    <p:custShow name="binary" id="3">
      <p:sldLst>
        <p:sld r:id="rId47"/>
        <p:sld r:id="rId48"/>
        <p:sld r:id="rId49"/>
        <p:sld r:id="rId50"/>
        <p:sld r:id="rId51"/>
        <p:sld r:id="rId52"/>
        <p:sld r:id="rId53"/>
        <p:sld r:id="rId54"/>
      </p:sldLst>
    </p:custShow>
    <p:custShow name="logic" id="4">
      <p:sldLst>
        <p:sld r:id="rId55"/>
        <p:sld r:id="rId56"/>
        <p:sld r:id="rId57"/>
        <p:sld r:id="rId58"/>
        <p:sld r:id="rId59"/>
      </p:sldLst>
    </p:custShow>
    <p:custShow name="z1" id="5">
      <p:sldLst>
        <p:sld r:id="rId60"/>
      </p:sldLst>
    </p:custShow>
  </p:custShow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F8F8F8"/>
    <a:srgbClr val="C0C0C0"/>
    <a:srgbClr val="00B3F2"/>
    <a:srgbClr val="C8C86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24730" autoAdjust="0"/>
    <p:restoredTop sz="60651" autoAdjust="0"/>
  </p:normalViewPr>
  <p:slideViewPr>
    <p:cSldViewPr snapToGrid="0">
      <p:cViewPr varScale="1">
        <p:scale>
          <a:sx n="66" d="100"/>
          <a:sy n="66" d="100"/>
        </p:scale>
        <p:origin x="-1568" y="-112"/>
      </p:cViewPr>
      <p:guideLst>
        <p:guide orient="horz" pos="2160"/>
        <p:guide pos="2880"/>
      </p:guideLst>
    </p:cSldViewPr>
  </p:slideViewPr>
  <p:outlineViewPr>
    <p:cViewPr>
      <p:scale>
        <a:sx n="33" d="100"/>
        <a:sy n="33" d="100"/>
      </p:scale>
      <p:origin x="0" y="13128"/>
    </p:cViewPr>
  </p:outlin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interSettings" Target="printerSettings/printerSettings1.bin"/><Relationship Id="rId64" Type="http://schemas.openxmlformats.org/officeDocument/2006/relationships/presProps" Target="presProps.xml"/><Relationship Id="rId65" Type="http://schemas.openxmlformats.org/officeDocument/2006/relationships/viewProps" Target="viewProps.xml"/><Relationship Id="rId66" Type="http://schemas.openxmlformats.org/officeDocument/2006/relationships/theme" Target="theme/theme1.xml"/><Relationship Id="rId67"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notesMaster" Target="notesMasters/notesMaster1.xml"/><Relationship Id="rId62"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 Id="rId2" Type="http://schemas.openxmlformats.org/officeDocument/2006/relationships/image" Target="../media/image6.emf"/><Relationship Id="rId3"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229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229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229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7905D58F-3774-4D0E-AB0C-44405F3C971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745C7103-E8A1-43A8-B1E8-56444E8B752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physics.nist.gov/cgi-bin/cuu/Value?c" TargetMode="External"/><Relationship Id="rId4" Type="http://schemas.openxmlformats.org/officeDocument/2006/relationships/hyperlink" Target="http://en.wikipedia.org/wiki/Metres_per_second" TargetMode="External"/><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 Id="rId3" Type="http://schemas.openxmlformats.org/officeDocument/2006/relationships/hyperlink" Target="http://en.wikipedia.org/wiki/File:Golden_Rectangle_Construction.svg" TargetMode="Externa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 Id="rId3" Type="http://schemas.openxmlformats.org/officeDocument/2006/relationships/hyperlink" Target="http://en.wikipedia.org/wiki/File:Golden_Rectangle_Construction.svg" TargetMode="Externa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B2FA6958-064D-4658-8742-D9A7C15F70FD}" type="slidenum">
              <a:rPr lang="en-US" smtClean="0"/>
              <a:pPr/>
              <a:t>1</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r>
              <a:rPr lang="en-US" dirty="0" smtClean="0"/>
              <a:t>We expand our human capabilities by abstracting away from the low-level details, e.g., by dealing with strings or real numbers rather than their low-level implementation details.  This abstraction is the key to computing.  This week we’ll see another important step in abstraction – data types.  </a:t>
            </a:r>
          </a:p>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8A485549-8E7C-4E44-BB00-DA313B243A3C}" type="slidenum">
              <a:rPr lang="en-US" smtClean="0"/>
              <a:pPr/>
              <a:t>10</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r>
              <a:rPr lang="en-US" dirty="0" smtClean="0"/>
              <a:t>Explain the use the square brackets in the BNF.</a:t>
            </a:r>
          </a:p>
          <a:p>
            <a:endParaRPr lang="en-US" dirty="0" smtClean="0"/>
          </a:p>
          <a:p>
            <a:r>
              <a:rPr lang="en-US" dirty="0" smtClean="0"/>
              <a:t>Variables</a:t>
            </a:r>
            <a:r>
              <a:rPr lang="en-US" baseline="0" dirty="0" smtClean="0"/>
              <a:t> require types.</a:t>
            </a: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F09EA043-5543-408B-BDFA-090636B8B778}" type="slidenum">
              <a:rPr lang="en-US" smtClean="0"/>
              <a:pPr/>
              <a:t>11</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r>
              <a:rPr lang="en-US" dirty="0" smtClean="0"/>
              <a:t>Run the examples using </a:t>
            </a:r>
            <a:r>
              <a:rPr lang="en-US" dirty="0" err="1" smtClean="0"/>
              <a:t>println</a:t>
            </a:r>
            <a:r>
              <a:rPr lang="en-US" dirty="0" smtClean="0"/>
              <a:t>().</a:t>
            </a:r>
          </a:p>
          <a:p>
            <a:r>
              <a:rPr lang="en-US" dirty="0" smtClean="0"/>
              <a:t>Show</a:t>
            </a:r>
            <a:r>
              <a:rPr lang="en-US" baseline="0" dirty="0" smtClean="0"/>
              <a:t> example where compiler gives error for invalid value (e.g. println(9999999999+1); )</a:t>
            </a: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7037E88C-6D81-4DB0-B88A-7BF6718A47C3}" type="slidenum">
              <a:rPr lang="en-US" smtClean="0"/>
              <a:pPr/>
              <a:t>12</a:t>
            </a:fld>
            <a:endParaRPr 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a:buFont typeface="Arial" pitchFamily="34" charset="0"/>
              <a:buChar char="•"/>
            </a:pPr>
            <a:r>
              <a:rPr lang="en-US" baseline="0" dirty="0" smtClean="0"/>
              <a:t> float – 32 bits, 6-7 decimal places</a:t>
            </a:r>
          </a:p>
          <a:p>
            <a:pPr>
              <a:buFont typeface="Arial" pitchFamily="34" charset="0"/>
              <a:buChar char="•"/>
            </a:pPr>
            <a:r>
              <a:rPr lang="en-US" baseline="0" dirty="0" smtClean="0"/>
              <a:t> double – 64 bits, 15 decimal places</a:t>
            </a:r>
            <a:endParaRPr lang="en-US" dirty="0" smtClean="0"/>
          </a:p>
          <a:p>
            <a:r>
              <a:rPr lang="en-US" dirty="0" smtClean="0"/>
              <a:t>Run the examples using </a:t>
            </a:r>
            <a:r>
              <a:rPr lang="en-US" dirty="0" err="1" smtClean="0"/>
              <a:t>println</a:t>
            </a:r>
            <a:r>
              <a:rPr lang="en-US" dirty="0" smtClean="0"/>
              <a:t>(). </a:t>
            </a:r>
          </a:p>
          <a:p>
            <a:r>
              <a:rPr lang="en-US" dirty="0" smtClean="0"/>
              <a:t>Float is used in Processing</a:t>
            </a:r>
            <a:r>
              <a:rPr lang="en-US" baseline="0" dirty="0" smtClean="0"/>
              <a:t> for efficiency’s sake, and double is generally used in Java; </a:t>
            </a:r>
            <a:endParaRPr lang="en-US" dirty="0" smtClean="0"/>
          </a:p>
          <a:p>
            <a:r>
              <a:rPr lang="en-US" dirty="0" smtClean="0"/>
              <a:t>Our java compiler allows you to use either ‘e’ or ‘E’ for the literals</a:t>
            </a:r>
          </a:p>
          <a:p>
            <a:endParaRPr lang="en-US" dirty="0" smtClean="0"/>
          </a:p>
          <a:p>
            <a:r>
              <a:rPr lang="en-US" dirty="0" err="1" smtClean="0"/>
              <a:t>Avagadro’s</a:t>
            </a:r>
            <a:r>
              <a:rPr lang="en-US" dirty="0" smtClean="0"/>
              <a:t> number is formally defined to be the number of carbon-12 atoms in 12 grams of unbound carbon-12 in its rest-energy electronic state.  Based on x-ray diffraction,</a:t>
            </a:r>
            <a:r>
              <a:rPr lang="en-US" baseline="0" dirty="0" smtClean="0"/>
              <a:t> the number is: (6.0221415 +/- 0.0000010) </a:t>
            </a:r>
            <a:r>
              <a:rPr lang="en-US" baseline="0" dirty="0" err="1" smtClean="0"/>
              <a:t>e</a:t>
            </a:r>
            <a:r>
              <a:rPr lang="en-US" baseline="0" dirty="0" smtClean="0"/>
              <a:t> 23</a:t>
            </a:r>
          </a:p>
          <a:p>
            <a:r>
              <a:rPr lang="en-US" dirty="0" smtClean="0"/>
              <a:t>http://www.americanscientist.org/issues/pub/an-exact-value-for-avogadros-number/1</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DFA2F710-D7FF-44E6-B1D9-4EEEF5247A4B}" type="slidenum">
              <a:rPr lang="en-US" smtClean="0"/>
              <a:pPr/>
              <a:t>13</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r>
              <a:rPr lang="en-US" dirty="0" smtClean="0"/>
              <a:t>Run the examples using </a:t>
            </a:r>
            <a:r>
              <a:rPr lang="en-US" dirty="0" err="1" smtClean="0"/>
              <a:t>println</a:t>
            </a:r>
            <a:r>
              <a:rPr lang="en-US" dirty="0" smtClean="0"/>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CFD3A145-70BD-4B3A-8D10-65A2F1049950}" type="slidenum">
              <a:rPr lang="en-US" smtClean="0"/>
              <a:pPr/>
              <a:t>14</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Run the examples using </a:t>
            </a:r>
            <a:r>
              <a:rPr lang="en-US" dirty="0" err="1" smtClean="0"/>
              <a:t>println</a:t>
            </a:r>
            <a:r>
              <a:rPr lang="en-US" dirty="0" smtClean="0"/>
              <a:t>().</a:t>
            </a:r>
          </a:p>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8A485549-8E7C-4E44-BB00-DA313B243A3C}" type="slidenum">
              <a:rPr lang="en-US" smtClean="0"/>
              <a:pPr/>
              <a:t>15</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r>
              <a:rPr lang="en-US" dirty="0" smtClean="0"/>
              <a:t>Now that we know about a few types, consider</a:t>
            </a:r>
            <a:r>
              <a:rPr lang="en-US" baseline="0" dirty="0" smtClean="0"/>
              <a:t> some examples of variable declarations.</a:t>
            </a:r>
          </a:p>
          <a:p>
            <a:r>
              <a:rPr lang="en-US" baseline="0" dirty="0" smtClean="0"/>
              <a:t>Be sure to demonstrate something like: double temp =12; </a:t>
            </a:r>
            <a:r>
              <a:rPr lang="en-US" baseline="0" dirty="0" err="1" smtClean="0"/>
              <a:t>println(temp</a:t>
            </a:r>
            <a:r>
              <a:rPr lang="en-US" baseline="0" dirty="0" smtClean="0"/>
              <a:t>); will actually print 12.0</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E2623B89-9B28-4B13-953F-0EFDF57B05AF}" type="slidenum">
              <a:rPr lang="en-US" smtClean="0"/>
              <a:pPr/>
              <a:t>16</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Do</a:t>
            </a:r>
            <a:r>
              <a:rPr lang="en-US" baseline="0" dirty="0" smtClean="0"/>
              <a:t> examples of these using </a:t>
            </a:r>
            <a:r>
              <a:rPr lang="en-US" baseline="0" dirty="0" err="1" smtClean="0"/>
              <a:t>println</a:t>
            </a:r>
            <a:r>
              <a:rPr lang="en-US" baseline="0"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Compiler will tell you that you can’t change the value.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Actually, PI is already in the Math library (with </a:t>
            </a:r>
            <a:r>
              <a:rPr lang="en-US" dirty="0" smtClean="0"/>
              <a:t>as many decimal points at the precision of the double data type allows).</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(e.g., printing</a:t>
            </a:r>
            <a:r>
              <a:rPr lang="en-US" baseline="0" dirty="0" smtClean="0"/>
              <a:t> </a:t>
            </a:r>
            <a:r>
              <a:rPr lang="en-US" baseline="0" dirty="0" err="1" smtClean="0"/>
              <a:t>PConstants.PI</a:t>
            </a:r>
            <a:r>
              <a:rPr lang="en-US" baseline="0" dirty="0" smtClean="0"/>
              <a:t>, a float, and </a:t>
            </a:r>
            <a:r>
              <a:rPr lang="en-US" baseline="0" dirty="0" err="1" smtClean="0"/>
              <a:t>Math.PI</a:t>
            </a:r>
            <a:r>
              <a:rPr lang="en-US" baseline="0" dirty="0" smtClean="0"/>
              <a:t>, a double, is interesting) </a:t>
            </a: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57961456-AC6C-49D2-A616-8304C00C03B3}" type="slidenum">
              <a:rPr lang="en-US" smtClean="0"/>
              <a:pPr/>
              <a:t>18</a:t>
            </a:fld>
            <a:endParaRPr 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Do</a:t>
            </a:r>
            <a:r>
              <a:rPr lang="en-US" baseline="0" dirty="0" smtClean="0"/>
              <a:t> examples of these using </a:t>
            </a:r>
            <a:r>
              <a:rPr lang="en-US" baseline="0" dirty="0" err="1" smtClean="0"/>
              <a:t>println</a:t>
            </a:r>
            <a:r>
              <a:rPr lang="en-US" baseline="0" dirty="0" smtClean="0"/>
              <a:t>().  </a:t>
            </a:r>
            <a:endParaRPr lang="en-US" dirty="0" smtClean="0"/>
          </a:p>
          <a:p>
            <a:r>
              <a:rPr lang="en-US" dirty="0" smtClean="0"/>
              <a:t>An identifier is used to name:</a:t>
            </a:r>
          </a:p>
          <a:p>
            <a:pPr>
              <a:buFontTx/>
              <a:buChar char="•"/>
            </a:pPr>
            <a:r>
              <a:rPr lang="en-US" dirty="0" smtClean="0"/>
              <a:t>variables,</a:t>
            </a:r>
          </a:p>
          <a:p>
            <a:pPr>
              <a:buFontTx/>
              <a:buChar char="•"/>
            </a:pPr>
            <a:r>
              <a:rPr lang="en-US" dirty="0" smtClean="0"/>
              <a:t>constants,</a:t>
            </a:r>
          </a:p>
          <a:p>
            <a:pPr>
              <a:buFontTx/>
              <a:buChar char="•"/>
            </a:pPr>
            <a:r>
              <a:rPr lang="en-US" dirty="0" smtClean="0"/>
              <a:t>classes,</a:t>
            </a:r>
          </a:p>
          <a:p>
            <a:pPr>
              <a:buFontTx/>
              <a:buChar char="•"/>
            </a:pPr>
            <a:r>
              <a:rPr lang="en-US" dirty="0" smtClean="0"/>
              <a:t>methods, and</a:t>
            </a:r>
          </a:p>
          <a:p>
            <a:pPr>
              <a:buFontTx/>
              <a:buChar char="•"/>
            </a:pPr>
            <a:r>
              <a:rPr lang="en-US" dirty="0" smtClean="0"/>
              <a:t>keywords.</a:t>
            </a:r>
          </a:p>
          <a:p>
            <a:pPr>
              <a:buFontTx/>
              <a:buChar char="•"/>
            </a:pPr>
            <a:endParaRPr lang="en-US" dirty="0" smtClean="0"/>
          </a:p>
          <a:p>
            <a:pPr>
              <a:buFontTx/>
              <a:buNone/>
            </a:pPr>
            <a:r>
              <a:rPr lang="en-US" dirty="0" smtClean="0"/>
              <a:t>Reserved</a:t>
            </a:r>
            <a:r>
              <a:rPr lang="en-US" baseline="0" dirty="0" smtClean="0"/>
              <a:t> words are things like </a:t>
            </a:r>
            <a:r>
              <a:rPr lang="en-US" baseline="0" dirty="0" err="1" smtClean="0"/>
              <a:t>int</a:t>
            </a:r>
            <a:r>
              <a:rPr lang="en-US" baseline="0" dirty="0" smtClean="0"/>
              <a:t>, final, double.</a:t>
            </a:r>
            <a:endParaRPr lang="en-US" dirty="0" smtClean="0"/>
          </a:p>
          <a:p>
            <a:endParaRPr lang="en-US" dirty="0" smtClean="0"/>
          </a:p>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515DAFCE-7E72-4505-823D-DAC8A7DEF383}" type="slidenum">
              <a:rPr lang="en-US" smtClean="0"/>
              <a:pPr/>
              <a:t>19</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marL="342900" marR="0" lvl="0" indent="-342900" algn="l" defTabSz="914400" rtl="0" eaLnBrk="1" fontAlgn="base" latinLnBrk="0" hangingPunct="1">
              <a:lnSpc>
                <a:spcPct val="100000"/>
              </a:lnSpc>
              <a:spcBef>
                <a:spcPct val="20000"/>
              </a:spcBef>
              <a:spcAft>
                <a:spcPct val="0"/>
              </a:spcAft>
              <a:buClr>
                <a:schemeClr val="tx1"/>
              </a:buClr>
              <a:buSzPct val="75000"/>
              <a:buFont typeface="Arial Unicode MS" pitchFamily="34" charset="-128"/>
              <a:buNone/>
              <a:tabLst/>
              <a:defRPr/>
            </a:pPr>
            <a:r>
              <a:rPr lang="en-US" sz="1200" dirty="0" smtClean="0">
                <a:latin typeface="+mn-lt"/>
              </a:rPr>
              <a:t>Conventions</a:t>
            </a:r>
            <a:r>
              <a:rPr lang="en-US" sz="1200" baseline="0" dirty="0" smtClean="0">
                <a:latin typeface="+mn-lt"/>
              </a:rPr>
              <a:t> are not enforced by the compiler, but can improved understandability of the code.</a:t>
            </a:r>
            <a:endParaRPr lang="en-US" sz="1200" dirty="0" smtClean="0">
              <a:latin typeface="+mn-lt"/>
            </a:endParaRPr>
          </a:p>
          <a:p>
            <a:pPr marL="342900" marR="0" lvl="0" indent="-342900" algn="l" defTabSz="914400" rtl="0" eaLnBrk="1" fontAlgn="base" latinLnBrk="0" hangingPunct="1">
              <a:lnSpc>
                <a:spcPct val="100000"/>
              </a:lnSpc>
              <a:spcBef>
                <a:spcPct val="20000"/>
              </a:spcBef>
              <a:spcAft>
                <a:spcPct val="0"/>
              </a:spcAft>
              <a:buClr>
                <a:schemeClr val="tx1"/>
              </a:buClr>
              <a:buSzPct val="75000"/>
              <a:buFont typeface="Arial Unicode MS" pitchFamily="34" charset="-128"/>
              <a:buNone/>
              <a:tabLst/>
              <a:defRPr/>
            </a:pPr>
            <a:r>
              <a:rPr lang="en-US" sz="1200" dirty="0" smtClean="0">
                <a:latin typeface="+mn-lt"/>
              </a:rPr>
              <a:t>Choose your identifier to be indicative of the variable’s function.  </a:t>
            </a:r>
          </a:p>
          <a:p>
            <a:pPr marL="342900" marR="0" lvl="0" indent="-342900" algn="l" defTabSz="914400" rtl="0" eaLnBrk="1" fontAlgn="base" latinLnBrk="0" hangingPunct="1">
              <a:lnSpc>
                <a:spcPct val="100000"/>
              </a:lnSpc>
              <a:spcBef>
                <a:spcPct val="20000"/>
              </a:spcBef>
              <a:spcAft>
                <a:spcPct val="0"/>
              </a:spcAft>
              <a:buClr>
                <a:schemeClr val="tx1"/>
              </a:buClr>
              <a:buSzPct val="75000"/>
              <a:buFont typeface="Arial Unicode MS" pitchFamily="34" charset="-128"/>
              <a:buNone/>
              <a:tabLst/>
              <a:defRPr/>
            </a:pPr>
            <a:r>
              <a:rPr lang="en-US" sz="1200" dirty="0" smtClean="0">
                <a:latin typeface="+mn-lt"/>
              </a:rPr>
              <a:t>- E.g., don’t use “</a:t>
            </a:r>
            <a:r>
              <a:rPr lang="en-US" sz="1200" dirty="0" err="1" smtClean="0">
                <a:latin typeface="+mn-lt"/>
              </a:rPr>
              <a:t>frodo</a:t>
            </a:r>
            <a:r>
              <a:rPr lang="en-US" sz="1200" dirty="0" smtClean="0">
                <a:latin typeface="+mn-lt"/>
              </a:rPr>
              <a:t>” or “r2d2” (unless you’re</a:t>
            </a:r>
            <a:r>
              <a:rPr lang="en-US" sz="1200" baseline="0" dirty="0" smtClean="0">
                <a:latin typeface="+mn-lt"/>
              </a:rPr>
              <a:t> </a:t>
            </a:r>
            <a:r>
              <a:rPr lang="en-US" sz="1200" dirty="0" smtClean="0">
                <a:latin typeface="+mn-lt"/>
              </a:rPr>
              <a:t>building an animation game with those characters).</a:t>
            </a:r>
          </a:p>
          <a:p>
            <a:pPr marL="342900" lvl="0" indent="-342900" eaLnBrk="1" hangingPunct="1">
              <a:spcBef>
                <a:spcPct val="20000"/>
              </a:spcBef>
              <a:buClr>
                <a:schemeClr val="tx1"/>
              </a:buClr>
              <a:buSzPct val="75000"/>
              <a:buFont typeface="Arial Unicode MS" pitchFamily="34" charset="-128"/>
              <a:buNone/>
            </a:pPr>
            <a:r>
              <a:rPr lang="en-US" sz="1200" b="0" kern="1200" dirty="0" smtClean="0">
                <a:solidFill>
                  <a:schemeClr val="tx1"/>
                </a:solidFill>
                <a:latin typeface="+mn-lt"/>
                <a:ea typeface="+mn-ea"/>
                <a:cs typeface="+mn-cs"/>
              </a:rPr>
              <a:t>Naming conventions:</a:t>
            </a:r>
          </a:p>
          <a:p>
            <a:pPr marL="342900" lvl="0" indent="-342900" eaLnBrk="1" hangingPunct="1">
              <a:spcBef>
                <a:spcPct val="20000"/>
              </a:spcBef>
              <a:buClr>
                <a:schemeClr val="tx1"/>
              </a:buClr>
              <a:buSzPct val="75000"/>
              <a:buFont typeface="Arial" pitchFamily="34" charset="0"/>
              <a:buNone/>
            </a:pPr>
            <a:r>
              <a:rPr lang="en-US" sz="1200" b="0" kern="1200" dirty="0" smtClean="0">
                <a:solidFill>
                  <a:schemeClr val="tx1"/>
                </a:solidFill>
                <a:latin typeface="+mn-lt"/>
                <a:ea typeface="+mn-ea"/>
                <a:cs typeface="+mn-cs"/>
              </a:rPr>
              <a:t>-</a:t>
            </a:r>
            <a:r>
              <a:rPr lang="en-US" sz="1200" b="0" kern="1200" baseline="0" dirty="0" smtClean="0">
                <a:solidFill>
                  <a:schemeClr val="tx1"/>
                </a:solidFill>
                <a:latin typeface="+mn-lt"/>
                <a:ea typeface="+mn-ea"/>
                <a:cs typeface="+mn-cs"/>
              </a:rPr>
              <a:t> </a:t>
            </a:r>
            <a:r>
              <a:rPr lang="en-US" sz="1200" dirty="0" smtClean="0">
                <a:solidFill>
                  <a:schemeClr val="tx2"/>
                </a:solidFill>
                <a:latin typeface="+mn-lt"/>
              </a:rPr>
              <a:t>Down-case variable identifiers.  E.g., diameter, slices</a:t>
            </a:r>
          </a:p>
          <a:p>
            <a:pPr marL="342900" lvl="0" indent="-342900" eaLnBrk="1" hangingPunct="1">
              <a:spcBef>
                <a:spcPct val="20000"/>
              </a:spcBef>
              <a:buClr>
                <a:schemeClr val="tx1"/>
              </a:buClr>
              <a:buSzPct val="75000"/>
              <a:buFont typeface="Arial Unicode MS" pitchFamily="34" charset="-128"/>
              <a:buNone/>
            </a:pPr>
            <a:r>
              <a:rPr lang="en-US" sz="1200" dirty="0" smtClean="0">
                <a:solidFill>
                  <a:schemeClr val="tx2"/>
                </a:solidFill>
                <a:latin typeface="+mn-lt"/>
              </a:rPr>
              <a:t>- Camel-case multi-word variables. E.g., </a:t>
            </a:r>
            <a:r>
              <a:rPr lang="en-US" sz="1200" dirty="0" err="1" smtClean="0">
                <a:solidFill>
                  <a:schemeClr val="tx2"/>
                </a:solidFill>
                <a:latin typeface="+mn-lt"/>
              </a:rPr>
              <a:t>numberOfSlices</a:t>
            </a:r>
            <a:endParaRPr lang="en-US" sz="1200" dirty="0" smtClean="0">
              <a:solidFill>
                <a:schemeClr val="tx2"/>
              </a:solidFill>
              <a:latin typeface="+mn-lt"/>
            </a:endParaRPr>
          </a:p>
          <a:p>
            <a:pPr marL="342900" lvl="0" indent="-342900" eaLnBrk="1" hangingPunct="1">
              <a:spcBef>
                <a:spcPct val="20000"/>
              </a:spcBef>
              <a:buClr>
                <a:schemeClr val="tx1"/>
              </a:buClr>
              <a:buSzPct val="75000"/>
              <a:buFont typeface="Arial Unicode MS" pitchFamily="34" charset="-128"/>
              <a:buNone/>
            </a:pPr>
            <a:r>
              <a:rPr lang="en-US" sz="1200" dirty="0" smtClean="0">
                <a:solidFill>
                  <a:schemeClr val="tx2"/>
                </a:solidFill>
                <a:latin typeface="+mn-lt"/>
              </a:rPr>
              <a:t>- Up-case constant identifiers. E.g.,</a:t>
            </a:r>
            <a:r>
              <a:rPr lang="en-US" sz="1200" baseline="0" dirty="0" smtClean="0">
                <a:solidFill>
                  <a:schemeClr val="tx2"/>
                </a:solidFill>
                <a:latin typeface="+mn-lt"/>
              </a:rPr>
              <a:t> PI</a:t>
            </a:r>
            <a:endParaRPr lang="en-US" sz="1200" dirty="0" smtClean="0">
              <a:solidFill>
                <a:schemeClr val="tx2"/>
              </a:solidFill>
              <a:latin typeface="+mn-lt"/>
            </a:endParaRPr>
          </a:p>
          <a:p>
            <a:pPr marL="342900" lvl="0" indent="-342900" eaLnBrk="1" hangingPunct="1">
              <a:spcBef>
                <a:spcPct val="20000"/>
              </a:spcBef>
              <a:buClr>
                <a:schemeClr val="tx1"/>
              </a:buClr>
              <a:buSzPct val="75000"/>
              <a:buFont typeface="Arial Unicode MS" pitchFamily="34" charset="-128"/>
              <a:buNone/>
            </a:pPr>
            <a:r>
              <a:rPr lang="en-US" sz="1200" dirty="0" smtClean="0">
                <a:solidFill>
                  <a:schemeClr val="tx2"/>
                </a:solidFill>
                <a:latin typeface="+mn-lt"/>
              </a:rPr>
              <a:t>- Underscore multi-word constants. E.g.,</a:t>
            </a:r>
            <a:r>
              <a:rPr lang="en-US" sz="1200" baseline="0" dirty="0" smtClean="0">
                <a:solidFill>
                  <a:schemeClr val="tx2"/>
                </a:solidFill>
                <a:latin typeface="+mn-lt"/>
              </a:rPr>
              <a:t> SPEED_OF_LIGHT</a:t>
            </a:r>
            <a:endParaRPr lang="en-US" sz="1200" dirty="0" smtClean="0">
              <a:solidFill>
                <a:schemeClr val="tx2"/>
              </a:solidFill>
              <a:latin typeface="+mn-lt"/>
            </a:endParaRPr>
          </a:p>
          <a:p>
            <a:pPr marL="342900" lvl="0" indent="-342900" eaLnBrk="1" hangingPunct="1">
              <a:spcBef>
                <a:spcPct val="20000"/>
              </a:spcBef>
              <a:buClr>
                <a:schemeClr val="tx1"/>
              </a:buClr>
              <a:buSzPct val="75000"/>
              <a:buFont typeface="Arial Unicode MS" pitchFamily="34" charset="-128"/>
              <a:buNone/>
            </a:pPr>
            <a:r>
              <a:rPr lang="en-US" sz="1200" dirty="0" smtClean="0">
                <a:solidFill>
                  <a:schemeClr val="tx2"/>
                </a:solidFill>
                <a:latin typeface="+mn-lt"/>
              </a:rPr>
              <a:t>- Capitalize class identifiers. E.g., Metric (We’ll see this later.)</a:t>
            </a:r>
            <a:endParaRPr lang="en-US" sz="1200" b="1" dirty="0" smtClean="0">
              <a:solidFill>
                <a:schemeClr val="tx2"/>
              </a:solidFill>
              <a:latin typeface="+mn-lt"/>
            </a:endParaRPr>
          </a:p>
          <a:p>
            <a:endParaRPr lang="en-US" dirty="0" smtClean="0"/>
          </a:p>
          <a:p>
            <a:r>
              <a:rPr lang="en-US" dirty="0" smtClean="0"/>
              <a:t>Tidbit: Early programming languages (e.g.</a:t>
            </a:r>
            <a:r>
              <a:rPr lang="en-US" baseline="0" dirty="0" smtClean="0"/>
              <a:t> Fortran) had limits on the number of characters in the variable name, and it was often not enough!</a:t>
            </a:r>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402F2218-D5B6-4F78-8B66-1B0B8590B6D9}" type="slidenum">
              <a:rPr lang="en-US" smtClean="0"/>
              <a:pPr/>
              <a:t>20</a:t>
            </a:fld>
            <a:endParaRPr lang="en-US"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2D5223B2-28FB-435B-A5F8-3CC77275C837}" type="slidenum">
              <a:rPr lang="en-US" smtClean="0"/>
              <a:pPr/>
              <a:t>2</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smtClean="0"/>
              <a:t>Monday:</a:t>
            </a:r>
            <a:r>
              <a:rPr lang="en-US" baseline="0" dirty="0" smtClean="0"/>
              <a:t> </a:t>
            </a:r>
            <a:r>
              <a:rPr lang="en-US" dirty="0" smtClean="0"/>
              <a:t>objects/types/expressions – through</a:t>
            </a:r>
            <a:r>
              <a:rPr lang="en-US" baseline="0" dirty="0" smtClean="0"/>
              <a:t> iteration 2</a:t>
            </a:r>
            <a:endParaRPr lang="en-US" dirty="0" smtClean="0"/>
          </a:p>
          <a:p>
            <a:r>
              <a:rPr lang="en-US" baseline="0" dirty="0" smtClean="0"/>
              <a:t>Wednesday: expressions/types continued, binary/</a:t>
            </a:r>
            <a:r>
              <a:rPr lang="en-US" baseline="0" dirty="0" err="1" smtClean="0"/>
              <a:t>boolean</a:t>
            </a:r>
            <a:r>
              <a:rPr lang="en-US" baseline="0" dirty="0" smtClean="0"/>
              <a:t> – through iteration 4</a:t>
            </a:r>
          </a:p>
          <a:p>
            <a:r>
              <a:rPr lang="en-US" baseline="0" dirty="0" smtClean="0"/>
              <a:t>Friday: lab recap, quiz</a:t>
            </a:r>
          </a:p>
          <a:p>
            <a:endParaRPr lang="en-US" baseline="0" dirty="0" smtClean="0"/>
          </a:p>
          <a:p>
            <a:r>
              <a:rPr lang="en-US" baseline="0" dirty="0" smtClean="0"/>
              <a:t>Plug </a:t>
            </a:r>
            <a:r>
              <a:rPr lang="en-US" baseline="0" dirty="0" err="1" smtClean="0"/>
              <a:t>problets.org</a:t>
            </a:r>
            <a:r>
              <a:rPr lang="en-US" baseline="0" smtClean="0"/>
              <a:t>!!!</a:t>
            </a: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7E3B31B5-0684-40CD-B63E-791FE8F37478}" type="slidenum">
              <a:rPr lang="en-US" smtClean="0"/>
              <a:pPr/>
              <a:t>21</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Run the examples using </a:t>
            </a:r>
            <a:r>
              <a:rPr lang="en-US" dirty="0" err="1" smtClean="0"/>
              <a:t>println</a:t>
            </a:r>
            <a:r>
              <a:rPr lang="en-US" dirty="0" smtClean="0"/>
              <a:t>().</a:t>
            </a:r>
          </a:p>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C78965E0-7BC1-48BD-9C3F-A112AA4B6930}" type="slidenum">
              <a:rPr lang="en-US" smtClean="0"/>
              <a:pPr/>
              <a:t>22</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r>
              <a:rPr lang="en-US" dirty="0" smtClean="0"/>
              <a:t>Here, the Java compiler promotes the </a:t>
            </a:r>
            <a:r>
              <a:rPr lang="en-US" dirty="0" err="1" smtClean="0"/>
              <a:t>ints</a:t>
            </a:r>
            <a:r>
              <a:rPr lang="en-US" dirty="0" smtClean="0"/>
              <a:t> to doubles, does the operations, and returns a double.   Don’t under-estimate the work that the compiler is doing here.</a:t>
            </a:r>
          </a:p>
          <a:p>
            <a:r>
              <a:rPr lang="en-US" dirty="0" smtClean="0"/>
              <a:t>Note that the compatibility is one way only.</a:t>
            </a:r>
          </a:p>
          <a:p>
            <a:pPr>
              <a:lnSpc>
                <a:spcPct val="90000"/>
              </a:lnSpc>
            </a:pPr>
            <a:endParaRPr lang="en-US" dirty="0" smtClean="0"/>
          </a:p>
          <a:p>
            <a:pPr>
              <a:lnSpc>
                <a:spcPct val="90000"/>
              </a:lnSpc>
            </a:pP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E2B6B346-3FE3-495C-97F0-DD1E719F11C5}" type="slidenum">
              <a:rPr lang="en-US" smtClean="0"/>
              <a:pPr/>
              <a:t>23</a:t>
            </a:fld>
            <a:endParaRPr lang="en-US"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smtClean="0"/>
              <a:t>Run the examples using </a:t>
            </a:r>
            <a:r>
              <a:rPr lang="en-US" dirty="0" err="1" smtClean="0"/>
              <a:t>println</a:t>
            </a:r>
            <a:r>
              <a:rPr lang="en-US" dirty="0" smtClean="0"/>
              <a:t>().</a:t>
            </a:r>
          </a:p>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24</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pPr marL="228600" indent="-228600">
              <a:buFont typeface="Arial" pitchFamily="34" charset="0"/>
              <a:buChar char="•"/>
            </a:pPr>
            <a:r>
              <a:rPr lang="en-US" dirty="0" smtClean="0"/>
              <a:t>Analysis – Make the figures scalable</a:t>
            </a:r>
          </a:p>
          <a:p>
            <a:pPr marL="228600" indent="-228600">
              <a:buFont typeface="Arial" pitchFamily="34" charset="0"/>
              <a:buChar char="•"/>
            </a:pPr>
            <a:r>
              <a:rPr lang="en-US" dirty="0" smtClean="0"/>
              <a:t>Design – Given: The size of the square/circle and canvas</a:t>
            </a:r>
          </a:p>
          <a:p>
            <a:pPr marL="1009650" lvl="1" indent="-609600">
              <a:buFont typeface="+mj-lt"/>
              <a:buAutoNum type="arabicPeriod"/>
            </a:pPr>
            <a:r>
              <a:rPr lang="en-US" dirty="0" smtClean="0"/>
              <a:t>Create a 300x300 canvas with room for the figures and the border.</a:t>
            </a:r>
          </a:p>
          <a:p>
            <a:pPr marL="1009650" lvl="1" indent="-609600">
              <a:buFont typeface="+mj-lt"/>
              <a:buAutoNum type="arabicPeriod"/>
            </a:pPr>
            <a:r>
              <a:rPr lang="en-US" dirty="0" smtClean="0"/>
              <a:t>Draw the square in the middle of the canvas.</a:t>
            </a:r>
          </a:p>
          <a:p>
            <a:pPr marL="1009650" lvl="1" indent="-609600">
              <a:buFont typeface="+mj-lt"/>
              <a:buAutoNum type="arabicPeriod"/>
            </a:pPr>
            <a:r>
              <a:rPr lang="en-US" dirty="0" smtClean="0"/>
              <a:t>Draw the circle in the middle of the canvas.</a:t>
            </a:r>
          </a:p>
          <a:p>
            <a:pPr marL="228600" indent="-228600">
              <a:buFont typeface="Arial" pitchFamily="34" charset="0"/>
              <a:buChar char="•"/>
            </a:pPr>
            <a:r>
              <a:rPr lang="en-US" dirty="0" smtClean="0"/>
              <a:t>Implementation – This will require variables and simple numeric expressions.</a:t>
            </a:r>
            <a:endParaRPr lang="en-US" baseline="0" dirty="0" smtClean="0"/>
          </a:p>
          <a:p>
            <a:pPr marL="685800" lvl="1" indent="-228600">
              <a:buFont typeface="Arial" pitchFamily="34" charset="0"/>
              <a:buNone/>
            </a:pPr>
            <a:r>
              <a:rPr lang="en-US" dirty="0" smtClean="0"/>
              <a:t>For the code, see the sample program (CircumscribedTriangle1).</a:t>
            </a:r>
          </a:p>
          <a:p>
            <a:pPr marL="228600" indent="-228600">
              <a:buFont typeface="Arial" pitchFamily="34" charset="0"/>
              <a:buChar char="•"/>
            </a:pPr>
            <a:r>
              <a:rPr lang="en-US" dirty="0" smtClean="0"/>
              <a:t>Test</a:t>
            </a:r>
            <a:r>
              <a:rPr lang="en-US" baseline="0" dirty="0" smtClean="0"/>
              <a:t> – Should be able to do multiple figure logos with different sizes by simply changing the width/height. In a sense, this code encapsulates the </a:t>
            </a:r>
            <a:r>
              <a:rPr lang="en-US" i="1" baseline="0" dirty="0" smtClean="0"/>
              <a:t>essence</a:t>
            </a:r>
            <a:r>
              <a:rPr lang="en-US" baseline="0" dirty="0" smtClean="0"/>
              <a:t> of what the logo is and can thus be scaled for anything from small cards to large posters. One problem is that there is a constant value in there the we’re not representing as a constant.</a:t>
            </a:r>
          </a:p>
          <a:p>
            <a:pPr marL="228600" indent="-228600">
              <a:buFont typeface="Arial" pitchFamily="34" charset="0"/>
              <a:buNone/>
            </a:pPr>
            <a:endParaRPr lang="en-US" dirty="0" smtClean="0"/>
          </a:p>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25</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pPr marL="228600" indent="-228600">
              <a:buFont typeface="Arial" pitchFamily="34" charset="0"/>
              <a:buChar char="•"/>
            </a:pPr>
            <a:r>
              <a:rPr lang="en-US" dirty="0" smtClean="0"/>
              <a:t>Analysis – Add a UNIT width/height constant </a:t>
            </a:r>
          </a:p>
          <a:p>
            <a:pPr marL="228600" indent="-228600">
              <a:buFont typeface="Arial" pitchFamily="34" charset="0"/>
              <a:buChar char="•"/>
            </a:pPr>
            <a:r>
              <a:rPr lang="en-US" dirty="0" smtClean="0"/>
              <a:t>Design – The</a:t>
            </a:r>
            <a:r>
              <a:rPr lang="en-US" baseline="0" dirty="0" smtClean="0"/>
              <a:t> algorithm is the same.</a:t>
            </a:r>
            <a:endParaRPr lang="en-US" dirty="0" smtClean="0"/>
          </a:p>
          <a:p>
            <a:pPr marL="228600" indent="-228600">
              <a:buFont typeface="Arial" pitchFamily="34" charset="0"/>
              <a:buChar char="•"/>
            </a:pPr>
            <a:r>
              <a:rPr lang="en-US" dirty="0" smtClean="0"/>
              <a:t>Implementation – This</a:t>
            </a:r>
            <a:r>
              <a:rPr lang="en-US" baseline="0" dirty="0" smtClean="0"/>
              <a:t> uses constant UNIT for the width/height value.</a:t>
            </a:r>
          </a:p>
          <a:p>
            <a:pPr marL="228600" indent="-228600">
              <a:buFont typeface="Arial" pitchFamily="34" charset="0"/>
              <a:buNone/>
            </a:pPr>
            <a:r>
              <a:rPr lang="en-US" baseline="0" dirty="0" smtClean="0"/>
              <a:t>  For the code, see CircumscribedTriangle2.</a:t>
            </a:r>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8AE039BE-7B34-4588-812E-42EF8EA8142F}" type="slidenum">
              <a:rPr lang="en-US" smtClean="0"/>
              <a:pPr/>
              <a:t>26</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r>
              <a:rPr lang="en-US" dirty="0" smtClean="0"/>
              <a:t>A primitive data type is a simple data type, built into Java.</a:t>
            </a:r>
          </a:p>
          <a:p>
            <a:r>
              <a:rPr lang="en-US" dirty="0" smtClean="0"/>
              <a:t>	e.g., integers, </a:t>
            </a:r>
            <a:r>
              <a:rPr lang="en-US" dirty="0" err="1" smtClean="0"/>
              <a:t>reals</a:t>
            </a:r>
            <a:r>
              <a:rPr lang="en-US" dirty="0" smtClean="0"/>
              <a:t>, characters, </a:t>
            </a:r>
            <a:r>
              <a:rPr lang="en-US" dirty="0" err="1" smtClean="0"/>
              <a:t>booleans</a:t>
            </a:r>
            <a:endParaRPr lang="en-US" dirty="0" smtClean="0"/>
          </a:p>
          <a:p>
            <a:r>
              <a:rPr lang="en-US" dirty="0" smtClean="0"/>
              <a:t>A reference data type is built from other data types and is constructed from a class.</a:t>
            </a:r>
          </a:p>
          <a:p>
            <a:r>
              <a:rPr lang="en-US" dirty="0" smtClean="0"/>
              <a:t>	e.g., strings, user-defined classes.  Java2 provides over 1600 reference types.</a:t>
            </a:r>
          </a:p>
          <a:p>
            <a:r>
              <a:rPr lang="en-US" dirty="0" smtClean="0"/>
              <a:t>Many people consider this legacy of the hybrid C++ language to be a problem with Java.  Smalltalk doesn’t support primitive types, everything is an reference object.</a:t>
            </a:r>
          </a:p>
          <a:p>
            <a:endParaRPr lang="en-US" dirty="0" smtClean="0"/>
          </a:p>
          <a:p>
            <a:r>
              <a:rPr lang="en-US" dirty="0" smtClean="0"/>
              <a:t>Mostly, we’ll use </a:t>
            </a:r>
            <a:r>
              <a:rPr lang="en-US" dirty="0" err="1" smtClean="0"/>
              <a:t>int</a:t>
            </a:r>
            <a:r>
              <a:rPr lang="en-US" dirty="0" smtClean="0"/>
              <a:t>, but Integer can come in handy at times.</a:t>
            </a:r>
          </a:p>
          <a:p>
            <a:r>
              <a:rPr lang="en-US" dirty="0" smtClean="0"/>
              <a:t>And</a:t>
            </a:r>
            <a:r>
              <a:rPr lang="en-US" baseline="0" dirty="0" smtClean="0"/>
              <a:t> we’ll definitely use other reference types (Screen, Keyboard, new classes of our own construction).</a:t>
            </a:r>
            <a:endParaRPr lang="en-US" dirty="0" smtClean="0"/>
          </a:p>
          <a:p>
            <a:endParaRPr lang="en-US" dirty="0" smtClean="0"/>
          </a:p>
          <a:p>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145A4D01-5DD8-4731-8F46-104AD59D56DF}" type="slidenum">
              <a:rPr lang="en-US" smtClean="0"/>
              <a:pPr/>
              <a:t>27</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Run the examples using </a:t>
            </a:r>
            <a:r>
              <a:rPr lang="en-US" dirty="0" err="1" smtClean="0"/>
              <a:t>println</a:t>
            </a:r>
            <a:r>
              <a:rPr lang="en-US"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“I said “hello”!”</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 said\n\</a:t>
            </a:r>
            <a:r>
              <a:rPr lang="en-US" dirty="0" err="1" smtClean="0"/>
              <a:t>tSTOP</a:t>
            </a:r>
            <a:r>
              <a:rPr lang="en-US" dirty="0" smtClean="0"/>
              <a:t>!”</a:t>
            </a:r>
          </a:p>
          <a:p>
            <a:r>
              <a:rPr lang="en-US" dirty="0" smtClean="0"/>
              <a:t>The </a:t>
            </a:r>
            <a:r>
              <a:rPr lang="en-US" b="1" dirty="0" smtClean="0">
                <a:latin typeface="Courier New" pitchFamily="49" charset="0"/>
              </a:rPr>
              <a:t>String</a:t>
            </a:r>
            <a:r>
              <a:rPr lang="en-US" dirty="0" smtClean="0"/>
              <a:t> class is a reference type that has literals and operators like a primitive</a:t>
            </a:r>
            <a:r>
              <a:rPr lang="en-US" baseline="0" dirty="0" smtClean="0"/>
              <a:t> type</a:t>
            </a:r>
            <a:r>
              <a:rPr lang="en-US" dirty="0" smtClean="0"/>
              <a:t>.</a:t>
            </a:r>
          </a:p>
          <a:p>
            <a:r>
              <a:rPr lang="en-US" dirty="0" smtClean="0"/>
              <a:t>String s1 = new String(“test”);</a:t>
            </a:r>
          </a:p>
          <a:p>
            <a:r>
              <a:rPr lang="en-US" dirty="0" smtClean="0"/>
              <a:t>OR</a:t>
            </a:r>
          </a:p>
          <a:p>
            <a:r>
              <a:rPr lang="en-US" dirty="0" smtClean="0"/>
              <a:t>String s2 = “test”;</a:t>
            </a:r>
          </a:p>
          <a:p>
            <a:endParaRPr lang="en-US" dirty="0" smtClean="0"/>
          </a:p>
          <a:p>
            <a:r>
              <a:rPr lang="en-US" dirty="0" smtClean="0"/>
              <a:t>“123” == 123    ???</a:t>
            </a:r>
          </a:p>
          <a:p>
            <a:r>
              <a:rPr lang="en-US" dirty="0" smtClean="0"/>
              <a:t>“123” == “123”  ???</a:t>
            </a:r>
          </a:p>
          <a:p>
            <a:r>
              <a:rPr lang="en-US" dirty="0" smtClean="0"/>
              <a:t>“123”.equals(“123”)  ???</a:t>
            </a:r>
          </a:p>
          <a:p>
            <a:endParaRPr lang="en-US" dirty="0" smtClean="0"/>
          </a:p>
          <a:p>
            <a:endParaRPr lang="en-US" dirty="0" smtClean="0"/>
          </a:p>
          <a:p>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59F76D27-707D-4EA3-807B-4EDAB24E5008}" type="slidenum">
              <a:rPr lang="en-US" smtClean="0"/>
              <a:pPr/>
              <a:t>28</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r>
              <a:rPr lang="en-US" dirty="0" smtClean="0"/>
              <a:t>This is the sort of non-OO hack that many people dislike about Java/C++.</a:t>
            </a:r>
          </a:p>
          <a:p>
            <a:r>
              <a:rPr lang="en-US" dirty="0" smtClean="0"/>
              <a:t>It’s an</a:t>
            </a:r>
            <a:r>
              <a:rPr lang="en-US" baseline="0" dirty="0" smtClean="0"/>
              <a:t> example of the more general distinction between primitive and reference types.</a:t>
            </a:r>
            <a:endParaRPr lang="en-US" dirty="0" smtClean="0"/>
          </a:p>
          <a:p>
            <a:r>
              <a:rPr lang="en-US" sz="1400" dirty="0" smtClean="0"/>
              <a:t>Examples of why this would be useful:</a:t>
            </a:r>
          </a:p>
          <a:p>
            <a:pPr lvl="1"/>
            <a:r>
              <a:rPr lang="en-US" sz="1400" dirty="0" smtClean="0"/>
              <a:t>Constants:</a:t>
            </a:r>
          </a:p>
          <a:p>
            <a:pPr lvl="2">
              <a:buClr>
                <a:schemeClr val="tx2"/>
              </a:buClr>
            </a:pPr>
            <a:r>
              <a:rPr lang="en-US" b="1" dirty="0" err="1" smtClean="0">
                <a:solidFill>
                  <a:schemeClr val="tx2"/>
                </a:solidFill>
                <a:latin typeface="Courier New" pitchFamily="49" charset="0"/>
              </a:rPr>
              <a:t>Integer.MAX_VALUE</a:t>
            </a:r>
            <a:endParaRPr lang="en-US" b="1" dirty="0" smtClean="0">
              <a:solidFill>
                <a:schemeClr val="tx2"/>
              </a:solidFill>
              <a:latin typeface="Courier New" pitchFamily="49" charset="0"/>
            </a:endParaRPr>
          </a:p>
          <a:p>
            <a:pPr lvl="2">
              <a:buClr>
                <a:schemeClr val="tx2"/>
              </a:buClr>
            </a:pPr>
            <a:r>
              <a:rPr lang="en-US" b="1" dirty="0" err="1" smtClean="0">
                <a:solidFill>
                  <a:schemeClr val="tx2"/>
                </a:solidFill>
                <a:latin typeface="Courier New" pitchFamily="49" charset="0"/>
              </a:rPr>
              <a:t>Integer.MIN_VALUE</a:t>
            </a:r>
            <a:endParaRPr lang="en-US" b="1" dirty="0" smtClean="0">
              <a:solidFill>
                <a:schemeClr val="tx2"/>
              </a:solidFill>
              <a:latin typeface="Courier New" pitchFamily="49" charset="0"/>
            </a:endParaRPr>
          </a:p>
          <a:p>
            <a:pPr lvl="1"/>
            <a:r>
              <a:rPr lang="en-US" sz="1400" dirty="0" smtClean="0">
                <a:solidFill>
                  <a:schemeClr val="tx2"/>
                </a:solidFill>
              </a:rPr>
              <a:t>Methods:</a:t>
            </a:r>
          </a:p>
          <a:p>
            <a:pPr lvl="2">
              <a:buClr>
                <a:schemeClr val="tx2"/>
              </a:buClr>
            </a:pPr>
            <a:r>
              <a:rPr lang="en-US" b="1" dirty="0" smtClean="0">
                <a:solidFill>
                  <a:schemeClr val="tx2"/>
                </a:solidFill>
                <a:latin typeface="Courier New" pitchFamily="49" charset="0"/>
              </a:rPr>
              <a:t>String digits = </a:t>
            </a:r>
            <a:r>
              <a:rPr lang="en-US" b="1" dirty="0" err="1" smtClean="0">
                <a:solidFill>
                  <a:schemeClr val="tx2"/>
                </a:solidFill>
                <a:latin typeface="Courier New" pitchFamily="49" charset="0"/>
              </a:rPr>
              <a:t>Integer.toString</a:t>
            </a:r>
            <a:r>
              <a:rPr lang="en-US" b="1" dirty="0" smtClean="0">
                <a:solidFill>
                  <a:schemeClr val="tx2"/>
                </a:solidFill>
                <a:latin typeface="Courier New" pitchFamily="49" charset="0"/>
              </a:rPr>
              <a:t>(</a:t>
            </a:r>
            <a:r>
              <a:rPr lang="en-US" b="1" dirty="0" err="1" smtClean="0">
                <a:solidFill>
                  <a:schemeClr val="tx2"/>
                </a:solidFill>
                <a:latin typeface="Courier New" pitchFamily="49" charset="0"/>
              </a:rPr>
              <a:t>intVal</a:t>
            </a:r>
            <a:r>
              <a:rPr lang="en-US" b="1" dirty="0" smtClean="0">
                <a:solidFill>
                  <a:schemeClr val="tx2"/>
                </a:solidFill>
                <a:latin typeface="Courier New" pitchFamily="49" charset="0"/>
              </a:rPr>
              <a:t>)</a:t>
            </a:r>
          </a:p>
          <a:p>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0BFF90E2-3CE0-4B9A-A5BE-BDB09732EF89}" type="slidenum">
              <a:rPr lang="en-US" smtClean="0"/>
              <a:pPr/>
              <a:t>29</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a:lnSpc>
                <a:spcPct val="90000"/>
              </a:lnSpc>
            </a:pPr>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D9625420-D406-4C78-8A98-6956472DE81D}" type="slidenum">
              <a:rPr lang="en-US" smtClean="0"/>
              <a:pPr/>
              <a:t>30</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Run the examples using </a:t>
            </a:r>
            <a:r>
              <a:rPr lang="en-US" dirty="0" err="1" smtClean="0"/>
              <a:t>println</a:t>
            </a:r>
            <a:r>
              <a:rPr lang="en-US"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Double</a:t>
            </a:r>
            <a:r>
              <a:rPr lang="en-US" baseline="0" dirty="0" smtClean="0"/>
              <a:t> versions of all these constants and methods are available in the Math library (which we’ll start using when we move to Java).</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 speed of light </a:t>
            </a:r>
            <a:r>
              <a:rPr lang="en-US" i="0" baseline="0" dirty="0" smtClean="0">
                <a:solidFill>
                  <a:schemeClr val="tx1"/>
                </a:solidFill>
              </a:rPr>
              <a:t>is </a:t>
            </a:r>
            <a:r>
              <a:rPr lang="en-US" sz="1200" b="0" i="0" u="none" strike="noStrike" kern="1200" dirty="0" smtClean="0">
                <a:solidFill>
                  <a:schemeClr val="tx1"/>
                </a:solidFill>
                <a:latin typeface="Times New Roman" pitchFamily="18" charset="0"/>
                <a:ea typeface="+mn-ea"/>
                <a:cs typeface="+mn-cs"/>
                <a:hlinkClick r:id="rId3" tooltip="http://physics.nist.gov/cgi-bin/cuu/Value?c"/>
              </a:rPr>
              <a:t>299,792,458</a:t>
            </a:r>
            <a:r>
              <a:rPr lang="en-US" sz="1200" b="0" i="0" kern="1200" dirty="0" smtClean="0">
                <a:solidFill>
                  <a:schemeClr val="tx1"/>
                </a:solidFill>
                <a:latin typeface="Times New Roman" pitchFamily="18" charset="0"/>
                <a:ea typeface="+mn-ea"/>
                <a:cs typeface="+mn-cs"/>
              </a:rPr>
              <a:t> </a:t>
            </a:r>
            <a:r>
              <a:rPr lang="en-US" sz="1200" b="0" i="0" u="none" strike="noStrike" kern="1200" dirty="0" err="1" smtClean="0">
                <a:solidFill>
                  <a:schemeClr val="tx1"/>
                </a:solidFill>
                <a:latin typeface="Times New Roman" pitchFamily="18" charset="0"/>
                <a:ea typeface="+mn-ea"/>
                <a:cs typeface="+mn-cs"/>
                <a:hlinkClick r:id="rId4" action="ppaction://hlinkfile" tooltip="Metres per second"/>
              </a:rPr>
              <a:t>metres</a:t>
            </a:r>
            <a:r>
              <a:rPr lang="en-US" sz="1200" b="0" i="0" u="none" strike="noStrike" kern="1200" dirty="0" smtClean="0">
                <a:solidFill>
                  <a:schemeClr val="tx1"/>
                </a:solidFill>
                <a:latin typeface="Times New Roman" pitchFamily="18" charset="0"/>
                <a:ea typeface="+mn-ea"/>
                <a:cs typeface="+mn-cs"/>
                <a:hlinkClick r:id="rId4" action="ppaction://hlinkfile" tooltip="Metres per second"/>
              </a:rPr>
              <a:t> per second</a:t>
            </a:r>
            <a:r>
              <a:rPr lang="en-US" sz="1200" b="0" i="0" kern="1200" dirty="0" smtClean="0">
                <a:solidFill>
                  <a:schemeClr val="tx1"/>
                </a:solidFill>
                <a:latin typeface="Times New Roman" pitchFamily="18" charset="0"/>
                <a:ea typeface="+mn-ea"/>
                <a:cs typeface="+mn-cs"/>
              </a:rPr>
              <a:t> (m/s).</a:t>
            </a:r>
            <a:r>
              <a:rPr lang="en-US" i="0" dirty="0" smtClean="0">
                <a:solidFill>
                  <a:schemeClr val="tx1"/>
                </a:solidFill>
              </a:rPr>
              <a:t>  Note that Processing doesn’t record the M/S part; you have to remember this!</a:t>
            </a:r>
          </a:p>
          <a:p>
            <a:r>
              <a:rPr lang="en-US" dirty="0" smtClean="0"/>
              <a:t>See http://java.sun.com/j2se/1.5.0/docs/api/ for a complete list.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A5C3BA42-4D10-493B-B64E-24288E0EF74D}" type="slidenum">
              <a:rPr lang="en-US" smtClean="0"/>
              <a:pPr/>
              <a:t>3</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r>
              <a:rPr lang="en-US" dirty="0" smtClean="0"/>
              <a:t>This initial iteration,</a:t>
            </a:r>
            <a:r>
              <a:rPr lang="en-US" baseline="0" dirty="0" smtClean="0"/>
              <a:t> which the slides will generally call iteration 0, uses only concepts presented in previous weeks. It serves as a review.</a:t>
            </a:r>
            <a:endParaRPr lang="en-US" dirty="0" smtClean="0"/>
          </a:p>
          <a:p>
            <a:endParaRPr lang="en-US" dirty="0" smtClean="0"/>
          </a:p>
          <a:p>
            <a:r>
              <a:rPr lang="en-US" dirty="0" smtClean="0"/>
              <a:t>There is an</a:t>
            </a:r>
            <a:r>
              <a:rPr lang="en-US" baseline="0" dirty="0" smtClean="0"/>
              <a:t> Adobe video explaining how build a golden section using a circle radius as shown in this Wikipedia example.</a:t>
            </a:r>
          </a:p>
          <a:p>
            <a:r>
              <a:rPr lang="en-US" baseline="0" dirty="0" smtClean="0"/>
              <a:t>Show a Google image search for “golden ratio” to see examples of its (alleged) use.</a:t>
            </a:r>
          </a:p>
          <a:p>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31</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pPr marL="228600" indent="-228600">
              <a:buFont typeface="Arial" pitchFamily="34" charset="0"/>
              <a:buChar char="•"/>
            </a:pPr>
            <a:r>
              <a:rPr lang="en-US" dirty="0" smtClean="0"/>
              <a:t>Analysis – Compute and</a:t>
            </a:r>
            <a:r>
              <a:rPr lang="en-US" baseline="0" dirty="0" smtClean="0"/>
              <a:t> print the area of the square and circle.</a:t>
            </a:r>
            <a:endParaRPr lang="en-US" dirty="0" smtClean="0"/>
          </a:p>
          <a:p>
            <a:pPr marL="228600" indent="-228600">
              <a:buFont typeface="Arial" pitchFamily="34" charset="0"/>
              <a:buChar char="•"/>
            </a:pPr>
            <a:r>
              <a:rPr lang="en-US" dirty="0" smtClean="0"/>
              <a:t>Design – The</a:t>
            </a:r>
            <a:r>
              <a:rPr lang="en-US" baseline="0" dirty="0" smtClean="0"/>
              <a:t> algorithm is the same but add two print statements after each figure is drawn.</a:t>
            </a:r>
            <a:endParaRPr lang="en-US" dirty="0" smtClean="0"/>
          </a:p>
          <a:p>
            <a:pPr marL="228600" indent="-228600">
              <a:buFont typeface="Arial" pitchFamily="34" charset="0"/>
              <a:buChar char="•"/>
            </a:pPr>
            <a:r>
              <a:rPr lang="en-US" dirty="0" smtClean="0"/>
              <a:t>Implementation – This</a:t>
            </a:r>
            <a:r>
              <a:rPr lang="en-US" baseline="0" dirty="0" smtClean="0"/>
              <a:t> uses numerical expressions.</a:t>
            </a:r>
          </a:p>
          <a:p>
            <a:pPr marL="228600" indent="-228600">
              <a:buFont typeface="Arial" pitchFamily="34" charset="0"/>
              <a:buNone/>
            </a:pPr>
            <a:r>
              <a:rPr lang="en-US" baseline="0" dirty="0" smtClean="0"/>
              <a:t>For the code, see the CircumscribedTriangle3.</a:t>
            </a:r>
            <a:endParaRPr lang="en-US" dirty="0" smtClean="0"/>
          </a:p>
          <a:p>
            <a:pPr marL="228600" indent="-228600">
              <a:buFont typeface="Arial" pitchFamily="34" charset="0"/>
              <a:buChar char="•"/>
            </a:pPr>
            <a:r>
              <a:rPr lang="en-US" dirty="0" smtClean="0"/>
              <a:t>Test</a:t>
            </a:r>
            <a:r>
              <a:rPr lang="en-US" baseline="0" dirty="0" smtClean="0"/>
              <a:t> – Make sure that the areas in square pixels are correct.</a:t>
            </a:r>
          </a:p>
          <a:p>
            <a:pPr marL="228600" indent="-228600">
              <a:buFont typeface="Arial" pitchFamily="34" charset="0"/>
              <a:buChar char="•"/>
            </a:pPr>
            <a:endParaRPr lang="en-US" baseline="0" dirty="0" smtClean="0"/>
          </a:p>
          <a:p>
            <a:pPr marL="228600" indent="-228600">
              <a:buFont typeface="Arial" pitchFamily="34" charset="0"/>
              <a:buChar char="•"/>
            </a:pPr>
            <a:r>
              <a:rPr lang="en-US" baseline="0" dirty="0" smtClean="0"/>
              <a:t>NOTE: Do not use string expressions yet!  Add after covering in 3 slides or so!</a:t>
            </a:r>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5DF7432D-5956-4862-A42B-A8378E4BE4C3}" type="slidenum">
              <a:rPr lang="en-US" smtClean="0"/>
              <a:pPr/>
              <a:t>32</a:t>
            </a:fld>
            <a:endParaRPr lang="en-US"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Run the examples using </a:t>
            </a:r>
            <a:r>
              <a:rPr lang="en-US" dirty="0" err="1" smtClean="0"/>
              <a:t>println</a:t>
            </a:r>
            <a:r>
              <a:rPr lang="en-US" dirty="0" smtClean="0"/>
              <a:t>().</a:t>
            </a:r>
          </a:p>
          <a:p>
            <a:r>
              <a:rPr lang="en-US" dirty="0" smtClean="0"/>
              <a:t>Do not interchange the following:</a:t>
            </a:r>
          </a:p>
          <a:p>
            <a:pPr lvl="1"/>
            <a:r>
              <a:rPr lang="en-US" b="1" dirty="0" smtClean="0">
                <a:latin typeface="Courier New" pitchFamily="49" charset="0"/>
              </a:rPr>
              <a:t>=</a:t>
            </a:r>
            <a:r>
              <a:rPr lang="en-US" dirty="0" smtClean="0"/>
              <a:t> 	(assignment)</a:t>
            </a:r>
          </a:p>
          <a:p>
            <a:pPr lvl="1"/>
            <a:r>
              <a:rPr lang="en-US" b="1" dirty="0" smtClean="0">
                <a:latin typeface="Courier New" pitchFamily="49" charset="0"/>
              </a:rPr>
              <a:t>==</a:t>
            </a:r>
            <a:r>
              <a:rPr lang="en-US" dirty="0" smtClean="0"/>
              <a:t> 	(equality)</a:t>
            </a:r>
          </a:p>
          <a:p>
            <a:r>
              <a:rPr lang="en-US" dirty="0" smtClean="0"/>
              <a:t>Logical and, or and not operators:</a:t>
            </a:r>
          </a:p>
          <a:p>
            <a:pPr lvl="1"/>
            <a:r>
              <a:rPr lang="en-US" b="1" dirty="0" smtClean="0">
                <a:latin typeface="Courier New" pitchFamily="49" charset="0"/>
              </a:rPr>
              <a:t>a &amp;&amp; b  true </a:t>
            </a:r>
            <a:r>
              <a:rPr lang="en-US" b="1" dirty="0" err="1" smtClean="0">
                <a:latin typeface="Courier New" pitchFamily="49" charset="0"/>
              </a:rPr>
              <a:t>iff</a:t>
            </a:r>
            <a:r>
              <a:rPr lang="en-US" b="1" dirty="0" smtClean="0">
                <a:latin typeface="Courier New" pitchFamily="49" charset="0"/>
              </a:rPr>
              <a:t> </a:t>
            </a:r>
            <a:r>
              <a:rPr lang="en-US" b="1" dirty="0" err="1" smtClean="0">
                <a:latin typeface="Courier New" pitchFamily="49" charset="0"/>
              </a:rPr>
              <a:t>a,b</a:t>
            </a:r>
            <a:r>
              <a:rPr lang="en-US" b="1" dirty="0" smtClean="0">
                <a:latin typeface="Courier New" pitchFamily="49" charset="0"/>
              </a:rPr>
              <a:t> are both true</a:t>
            </a:r>
          </a:p>
          <a:p>
            <a:pPr lvl="1"/>
            <a:r>
              <a:rPr lang="en-US" b="1" dirty="0" smtClean="0">
                <a:latin typeface="Courier New" pitchFamily="49" charset="0"/>
              </a:rPr>
              <a:t>a || b  true </a:t>
            </a:r>
            <a:r>
              <a:rPr lang="en-US" b="1" dirty="0" err="1" smtClean="0">
                <a:latin typeface="Courier New" pitchFamily="49" charset="0"/>
              </a:rPr>
              <a:t>iff</a:t>
            </a:r>
            <a:r>
              <a:rPr lang="en-US" b="1" dirty="0" smtClean="0">
                <a:latin typeface="Courier New" pitchFamily="49" charset="0"/>
              </a:rPr>
              <a:t> a or b is true</a:t>
            </a:r>
          </a:p>
          <a:p>
            <a:pPr lvl="1"/>
            <a:r>
              <a:rPr lang="en-US" b="1" dirty="0" smtClean="0">
                <a:latin typeface="Courier New" pitchFamily="49" charset="0"/>
              </a:rPr>
              <a:t>!a      true </a:t>
            </a:r>
            <a:r>
              <a:rPr lang="en-US" b="1" dirty="0" err="1" smtClean="0">
                <a:latin typeface="Courier New" pitchFamily="49" charset="0"/>
              </a:rPr>
              <a:t>iff</a:t>
            </a:r>
            <a:r>
              <a:rPr lang="en-US" b="1" dirty="0" smtClean="0">
                <a:latin typeface="Courier New" pitchFamily="49" charset="0"/>
              </a:rPr>
              <a:t> a is false</a:t>
            </a:r>
          </a:p>
          <a:p>
            <a:r>
              <a:rPr lang="en-US" sz="1400" dirty="0" smtClean="0"/>
              <a:t>Example:</a:t>
            </a:r>
          </a:p>
          <a:p>
            <a:r>
              <a:rPr lang="en-US" sz="1100" b="1" dirty="0" smtClean="0">
                <a:latin typeface="Courier New" pitchFamily="49" charset="0"/>
              </a:rPr>
              <a:t>	(0 &lt;= score) &amp;&amp; (score &lt;= 100)</a:t>
            </a:r>
          </a:p>
          <a:p>
            <a:r>
              <a:rPr lang="en-US" sz="1100" b="1" dirty="0" smtClean="0">
                <a:latin typeface="Courier New" pitchFamily="49" charset="0"/>
              </a:rPr>
              <a:t>	</a:t>
            </a:r>
            <a:r>
              <a:rPr lang="en-US" dirty="0" smtClean="0"/>
              <a:t>Note that</a:t>
            </a:r>
            <a:r>
              <a:rPr lang="en-US" b="1" dirty="0" smtClean="0">
                <a:latin typeface="Courier New" pitchFamily="49" charset="0"/>
              </a:rPr>
              <a:t> 0 &lt;= score &lt;= 100 </a:t>
            </a:r>
            <a:r>
              <a:rPr lang="en-US" dirty="0" smtClean="0"/>
              <a:t>doesn’t work!</a:t>
            </a:r>
            <a:endParaRPr lang="en-US" b="1" dirty="0" smtClean="0">
              <a:latin typeface="Courier New" pitchFamily="49" charset="0"/>
            </a:endParaRPr>
          </a:p>
          <a:p>
            <a:endParaRPr lang="en-US" sz="1100" b="1" dirty="0" smtClean="0">
              <a:latin typeface="Courier New" pitchFamily="49" charset="0"/>
            </a:endParaRPr>
          </a:p>
          <a:p>
            <a:endParaRPr lang="en-US" sz="500" dirty="0" smtClean="0"/>
          </a:p>
          <a:p>
            <a:endParaRPr lang="en-US" b="1" dirty="0" smtClean="0">
              <a:latin typeface="Courier New" pitchFamily="49" charset="0"/>
            </a:endParaRPr>
          </a:p>
          <a:p>
            <a:pPr lvl="1"/>
            <a:endParaRPr lang="en-US" b="1" dirty="0" smtClean="0">
              <a:latin typeface="Courier New" pitchFamily="49" charset="0"/>
            </a:endParaRPr>
          </a:p>
          <a:p>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70A9B799-4BAC-4679-8AA2-B2303B711524}" type="slidenum">
              <a:rPr lang="en-US" smtClean="0"/>
              <a:pPr/>
              <a:t>33</a:t>
            </a:fld>
            <a:endParaRPr lang="en-US"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Run the examples using </a:t>
            </a:r>
            <a:r>
              <a:rPr lang="en-US" dirty="0" err="1" smtClean="0"/>
              <a:t>println</a:t>
            </a:r>
            <a:r>
              <a:rPr lang="en-US" dirty="0" smtClean="0"/>
              <a:t>()</a:t>
            </a:r>
            <a:r>
              <a:rPr lang="en-US" baseline="0" dirty="0" smtClean="0"/>
              <a:t>.  Examples: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dirty="0" smtClean="0">
                <a:solidFill>
                  <a:schemeClr val="tx2"/>
                </a:solidFill>
                <a:latin typeface="Courier New" pitchFamily="49" charset="0"/>
              </a:rPr>
              <a:t>   'a' &lt; 'b'</a:t>
            </a:r>
            <a:br>
              <a:rPr lang="en-US" sz="1200" b="1" dirty="0" smtClean="0">
                <a:solidFill>
                  <a:schemeClr val="tx2"/>
                </a:solidFill>
                <a:latin typeface="Courier New" pitchFamily="49" charset="0"/>
              </a:rPr>
            </a:br>
            <a:r>
              <a:rPr lang="en-US" sz="1200" b="1" dirty="0" smtClean="0">
                <a:solidFill>
                  <a:schemeClr val="tx2"/>
                </a:solidFill>
                <a:latin typeface="Courier New" pitchFamily="49" charset="0"/>
              </a:rPr>
              <a:t>   ('A' &lt;= letter) &amp;&amp; (letter &lt;= 'Z')</a:t>
            </a:r>
            <a:endParaRPr lang="en-US" dirty="0" smtClean="0"/>
          </a:p>
          <a:p>
            <a:r>
              <a:rPr lang="en-US" dirty="0" err="1" smtClean="0"/>
              <a:t>isLetter</a:t>
            </a:r>
            <a:r>
              <a:rPr lang="en-US" dirty="0" smtClean="0"/>
              <a:t>(</a:t>
            </a:r>
            <a:r>
              <a:rPr lang="en-US" dirty="0" err="1" smtClean="0"/>
              <a:t>ch</a:t>
            </a:r>
            <a:r>
              <a:rPr lang="en-US" dirty="0" smtClean="0"/>
              <a:t>) returns true if </a:t>
            </a:r>
            <a:r>
              <a:rPr lang="en-US" dirty="0" err="1" smtClean="0"/>
              <a:t>ch</a:t>
            </a:r>
            <a:r>
              <a:rPr lang="en-US" dirty="0" smtClean="0"/>
              <a:t> is a letter, false otherwise.</a:t>
            </a:r>
          </a:p>
          <a:p>
            <a:r>
              <a:rPr lang="en-US" dirty="0" err="1" smtClean="0"/>
              <a:t>isUpperCase</a:t>
            </a:r>
            <a:r>
              <a:rPr lang="en-US" dirty="0" smtClean="0"/>
              <a:t>(</a:t>
            </a:r>
            <a:r>
              <a:rPr lang="en-US" dirty="0" err="1" smtClean="0"/>
              <a:t>ch</a:t>
            </a:r>
            <a:r>
              <a:rPr lang="en-US" dirty="0" smtClean="0"/>
              <a:t>) returns true if </a:t>
            </a:r>
            <a:r>
              <a:rPr lang="en-US" dirty="0" err="1" smtClean="0"/>
              <a:t>ch</a:t>
            </a:r>
            <a:r>
              <a:rPr lang="en-US" dirty="0" smtClean="0"/>
              <a:t> is in uppercase, false otherwise.</a:t>
            </a:r>
          </a:p>
          <a:p>
            <a:r>
              <a:rPr lang="en-US" dirty="0" err="1" smtClean="0"/>
              <a:t>toUpperCase</a:t>
            </a:r>
            <a:r>
              <a:rPr lang="en-US" dirty="0" smtClean="0"/>
              <a:t>(</a:t>
            </a:r>
            <a:r>
              <a:rPr lang="en-US" dirty="0" err="1" smtClean="0"/>
              <a:t>ch</a:t>
            </a:r>
            <a:r>
              <a:rPr lang="en-US" dirty="0" smtClean="0"/>
              <a:t>) returns the upper-case version of </a:t>
            </a:r>
            <a:r>
              <a:rPr lang="en-US" dirty="0" err="1" smtClean="0"/>
              <a:t>ch</a:t>
            </a:r>
            <a:r>
              <a:rPr lang="en-US" dirty="0" smtClean="0"/>
              <a:t>.</a:t>
            </a:r>
          </a:p>
          <a:p>
            <a:r>
              <a:rPr lang="en-US" dirty="0" err="1" smtClean="0"/>
              <a:t>getNumericValue</a:t>
            </a:r>
            <a:r>
              <a:rPr lang="en-US" dirty="0" smtClean="0"/>
              <a:t>(</a:t>
            </a:r>
            <a:r>
              <a:rPr lang="en-US" dirty="0" err="1" smtClean="0"/>
              <a:t>ch</a:t>
            </a:r>
            <a:r>
              <a:rPr lang="en-US" dirty="0" smtClean="0"/>
              <a:t>) returns the Unicode numeric value of the character.</a:t>
            </a:r>
          </a:p>
          <a:p>
            <a:r>
              <a:rPr lang="en-US" dirty="0" smtClean="0"/>
              <a:t>Note that these wrapper class methods are available for Character, but not for char.  This is part of benefit of using wrapper classes.</a:t>
            </a:r>
          </a:p>
          <a:p>
            <a:endParaRPr lang="en-US" dirty="0" smtClean="0"/>
          </a:p>
          <a:p>
            <a:r>
              <a:rPr lang="en-US" dirty="0" smtClean="0"/>
              <a:t>Example:</a:t>
            </a:r>
            <a:r>
              <a:rPr lang="en-US" baseline="0" dirty="0" smtClean="0"/>
              <a:t> Character </a:t>
            </a:r>
            <a:r>
              <a:rPr lang="en-US" baseline="0" dirty="0" err="1" smtClean="0"/>
              <a:t>ch</a:t>
            </a:r>
            <a:r>
              <a:rPr lang="en-US" baseline="0" dirty="0" smtClean="0"/>
              <a:t> = ‘a’; </a:t>
            </a:r>
            <a:r>
              <a:rPr lang="en-US" baseline="0" dirty="0" err="1" smtClean="0"/>
              <a:t>println(Character.isLetter(ch</a:t>
            </a:r>
            <a:r>
              <a:rPr lang="en-US" baseline="0" dirty="0" smtClean="0"/>
              <a:t>); or </a:t>
            </a:r>
            <a:r>
              <a:rPr lang="en-US" baseline="0" dirty="0" err="1" smtClean="0"/>
              <a:t>println(Character.isLetter(‘a</a:t>
            </a:r>
            <a:r>
              <a:rPr lang="en-US" baseline="0" dirty="0" smtClean="0"/>
              <a:t>’);</a:t>
            </a:r>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F4881767-4373-4B3C-8C05-9C048C264637}" type="slidenum">
              <a:rPr lang="en-US" smtClean="0"/>
              <a:pPr/>
              <a:t>34</a:t>
            </a:fld>
            <a:endParaRPr lang="en-US"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Run the examples using </a:t>
            </a:r>
            <a:r>
              <a:rPr lang="en-US" dirty="0" err="1" smtClean="0"/>
              <a:t>println</a:t>
            </a:r>
            <a:r>
              <a:rPr lang="en-US"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dirty="0" err="1" smtClean="0">
                <a:solidFill>
                  <a:schemeClr val="tx2"/>
                </a:solidFill>
                <a:latin typeface="Courier New" pitchFamily="49" charset="0"/>
              </a:rPr>
              <a:t>name.charAt</a:t>
            </a:r>
            <a:r>
              <a:rPr lang="en-US" sz="1200" b="1" dirty="0" smtClean="0">
                <a:solidFill>
                  <a:schemeClr val="tx2"/>
                </a:solidFill>
                <a:latin typeface="Courier New" pitchFamily="49" charset="0"/>
              </a:rPr>
              <a:t>(3)</a:t>
            </a:r>
            <a:r>
              <a:rPr lang="en-US" sz="1100" dirty="0" smtClean="0"/>
              <a:t> </a:t>
            </a:r>
            <a:r>
              <a:rPr lang="en-US" sz="1200" dirty="0" smtClean="0">
                <a:sym typeface="Symbol" pitchFamily="18" charset="2"/>
              </a:rPr>
              <a:t></a:t>
            </a:r>
            <a:r>
              <a:rPr lang="en-US" sz="1200" dirty="0" smtClean="0"/>
              <a:t> </a:t>
            </a:r>
            <a:r>
              <a:rPr lang="en-US" sz="1200" b="1" dirty="0" smtClean="0">
                <a:solidFill>
                  <a:schemeClr val="tx2"/>
                </a:solidFill>
                <a:latin typeface="Courier New" pitchFamily="49" charset="0"/>
              </a:rPr>
              <a:t>' '</a:t>
            </a:r>
            <a:r>
              <a:rPr lang="en-US" sz="1100" dirty="0" smtClean="0">
                <a:latin typeface="Symbol" pitchFamily="18" charset="2"/>
              </a:rPr>
              <a:t> </a:t>
            </a:r>
            <a:endParaRPr lang="en-US" dirty="0" smtClean="0"/>
          </a:p>
          <a:p>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3CD705C2-586E-4D56-8C71-87DAF6D175F3}" type="slidenum">
              <a:rPr lang="en-US" smtClean="0"/>
              <a:pPr/>
              <a:t>35</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Run the examples using </a:t>
            </a:r>
            <a:r>
              <a:rPr lang="en-US" dirty="0" err="1" smtClean="0"/>
              <a:t>println</a:t>
            </a:r>
            <a:r>
              <a:rPr lang="en-US" dirty="0" smtClean="0"/>
              <a:t>().</a:t>
            </a:r>
          </a:p>
          <a:p>
            <a:r>
              <a:rPr lang="en-US" dirty="0" smtClean="0"/>
              <a:t>(2 + 3) * 4 =</a:t>
            </a:r>
            <a:r>
              <a:rPr lang="en-US" dirty="0" smtClean="0">
                <a:latin typeface="Symbol" pitchFamily="18" charset="2"/>
              </a:rPr>
              <a:t>=</a:t>
            </a:r>
            <a:r>
              <a:rPr lang="en-US" dirty="0" smtClean="0"/>
              <a:t> 20   </a:t>
            </a:r>
            <a:r>
              <a:rPr lang="en-US" b="1" dirty="0" smtClean="0"/>
              <a:t>OR</a:t>
            </a:r>
            <a:r>
              <a:rPr lang="en-US" dirty="0" smtClean="0"/>
              <a:t>    2 + (3 * 4) </a:t>
            </a:r>
            <a:r>
              <a:rPr lang="en-US" dirty="0" smtClean="0">
                <a:latin typeface="Symbol" pitchFamily="18" charset="2"/>
              </a:rPr>
              <a:t>==</a:t>
            </a:r>
            <a:r>
              <a:rPr lang="en-US" dirty="0" smtClean="0"/>
              <a:t> 14?</a:t>
            </a:r>
          </a:p>
          <a:p>
            <a:r>
              <a:rPr lang="en-US" dirty="0" smtClean="0"/>
              <a:t>* has </a:t>
            </a:r>
            <a:r>
              <a:rPr lang="en-US" i="1" dirty="0" smtClean="0"/>
              <a:t>higher precedence</a:t>
            </a:r>
            <a:r>
              <a:rPr lang="en-US" dirty="0" smtClean="0"/>
              <a:t> than +,  so it is applied first, making the answer 14.</a:t>
            </a:r>
          </a:p>
          <a:p>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3FA4477D-3DEB-41A7-95DB-53FB98404ED3}" type="slidenum">
              <a:rPr lang="en-US" smtClean="0"/>
              <a:pPr/>
              <a:t>36</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A48C7688-2109-43A3-A6C5-9E9A71774797}" type="slidenum">
              <a:rPr lang="en-US" smtClean="0"/>
              <a:pPr/>
              <a:t>37</a:t>
            </a:fld>
            <a:endParaRPr lang="en-US"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Do</a:t>
            </a:r>
            <a:r>
              <a:rPr lang="en-US" baseline="0" dirty="0" smtClean="0"/>
              <a:t> examples in Processing using </a:t>
            </a:r>
            <a:r>
              <a:rPr lang="en-US" baseline="0" dirty="0" err="1" smtClean="0"/>
              <a:t>println</a:t>
            </a:r>
            <a:r>
              <a:rPr lang="en-US" baseline="0" dirty="0" smtClean="0"/>
              <a:t>()</a:t>
            </a:r>
            <a:endParaRPr lang="en-US" dirty="0" smtClean="0"/>
          </a:p>
          <a:p>
            <a:r>
              <a:rPr lang="en-US" dirty="0" smtClean="0"/>
              <a:t>Note that </a:t>
            </a:r>
            <a:r>
              <a:rPr lang="en-US" b="1" dirty="0" smtClean="0"/>
              <a:t>precedence</a:t>
            </a:r>
            <a:r>
              <a:rPr lang="en-US" dirty="0" smtClean="0"/>
              <a:t> doesn’t help us here.</a:t>
            </a:r>
          </a:p>
          <a:p>
            <a:r>
              <a:rPr lang="en-US" dirty="0" smtClean="0"/>
              <a:t>(8 - 4) - 2 </a:t>
            </a:r>
            <a:r>
              <a:rPr lang="en-US" dirty="0" smtClean="0">
                <a:latin typeface="Symbol" pitchFamily="18" charset="2"/>
              </a:rPr>
              <a:t>==</a:t>
            </a:r>
            <a:r>
              <a:rPr lang="en-US" dirty="0" smtClean="0"/>
              <a:t> 2   </a:t>
            </a:r>
            <a:r>
              <a:rPr lang="en-US" b="1" dirty="0" smtClean="0"/>
              <a:t>OR</a:t>
            </a:r>
            <a:r>
              <a:rPr lang="en-US" dirty="0" smtClean="0"/>
              <a:t>   8 - (4 - 2) </a:t>
            </a:r>
            <a:r>
              <a:rPr lang="en-US" dirty="0" smtClean="0">
                <a:latin typeface="Symbol" pitchFamily="18" charset="2"/>
              </a:rPr>
              <a:t>==</a:t>
            </a:r>
            <a:r>
              <a:rPr lang="en-US" dirty="0" smtClean="0"/>
              <a:t> 6</a:t>
            </a:r>
          </a:p>
          <a:p>
            <a:r>
              <a:rPr lang="en-US" dirty="0" smtClean="0"/>
              <a:t>Since - is </a:t>
            </a:r>
            <a:r>
              <a:rPr lang="en-US" i="1" dirty="0" smtClean="0"/>
              <a:t>left-associative</a:t>
            </a:r>
            <a:r>
              <a:rPr lang="en-US" dirty="0" smtClean="0"/>
              <a:t>, the left - is evaluated first, giving us 2.</a:t>
            </a:r>
          </a:p>
          <a:p>
            <a:r>
              <a:rPr lang="en-US" dirty="0" smtClean="0"/>
              <a:t>Most (but not all) Processing</a:t>
            </a:r>
            <a:r>
              <a:rPr lang="en-US" baseline="0" dirty="0" smtClean="0"/>
              <a:t>/Java </a:t>
            </a:r>
            <a:r>
              <a:rPr lang="en-US" dirty="0" smtClean="0"/>
              <a:t>operators associate left.  </a:t>
            </a:r>
          </a:p>
          <a:p>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3DBE1626-F7B1-42C4-B16B-A8AE7BFF791B}" type="slidenum">
              <a:rPr lang="en-US" smtClean="0"/>
              <a:pPr/>
              <a:t>38</a:t>
            </a:fld>
            <a:endParaRPr lang="en-US"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Do</a:t>
            </a:r>
            <a:r>
              <a:rPr lang="en-US" baseline="0" dirty="0" smtClean="0"/>
              <a:t> examples of these in Processing.</a:t>
            </a:r>
            <a:endParaRPr lang="en-US" dirty="0" smtClean="0"/>
          </a:p>
          <a:p>
            <a:r>
              <a:rPr lang="en-US" dirty="0" smtClean="0"/>
              <a:t>Assignment operator is </a:t>
            </a:r>
            <a:r>
              <a:rPr lang="en-US" b="1" dirty="0" smtClean="0"/>
              <a:t>right-associative</a:t>
            </a:r>
            <a:r>
              <a:rPr lang="en-US" dirty="0" smtClean="0"/>
              <a:t>.</a:t>
            </a:r>
          </a:p>
          <a:p>
            <a:r>
              <a:rPr lang="en-US" dirty="0" smtClean="0"/>
              <a:t>The rightmost = is applied first, assigning </a:t>
            </a:r>
            <a:r>
              <a:rPr lang="en-US" b="1" dirty="0" smtClean="0">
                <a:latin typeface="Courier New" pitchFamily="49" charset="0"/>
              </a:rPr>
              <a:t>z</a:t>
            </a:r>
            <a:r>
              <a:rPr lang="en-US" dirty="0" smtClean="0"/>
              <a:t> zero, then </a:t>
            </a:r>
            <a:r>
              <a:rPr lang="en-US" b="1" dirty="0" smtClean="0">
                <a:latin typeface="Courier New" pitchFamily="49" charset="0"/>
              </a:rPr>
              <a:t>y</a:t>
            </a:r>
            <a:r>
              <a:rPr lang="en-US" dirty="0" smtClean="0"/>
              <a:t> is assigned the value of </a:t>
            </a:r>
            <a:r>
              <a:rPr lang="en-US" b="1" dirty="0" smtClean="0">
                <a:latin typeface="Courier New" pitchFamily="49" charset="0"/>
              </a:rPr>
              <a:t>z</a:t>
            </a:r>
            <a:r>
              <a:rPr lang="en-US" dirty="0" smtClean="0"/>
              <a:t> (0), then </a:t>
            </a:r>
            <a:r>
              <a:rPr lang="en-US" b="1" dirty="0" smtClean="0">
                <a:latin typeface="Courier New" pitchFamily="49" charset="0"/>
              </a:rPr>
              <a:t>x</a:t>
            </a:r>
            <a:r>
              <a:rPr lang="en-US" dirty="0" smtClean="0"/>
              <a:t> is assigned the value of </a:t>
            </a:r>
            <a:r>
              <a:rPr lang="en-US" b="1" dirty="0" smtClean="0">
                <a:latin typeface="Courier New" pitchFamily="49" charset="0"/>
              </a:rPr>
              <a:t>y</a:t>
            </a:r>
            <a:r>
              <a:rPr lang="en-US" dirty="0" smtClean="0"/>
              <a:t> (0), and finally </a:t>
            </a:r>
            <a:r>
              <a:rPr lang="en-US" b="1" dirty="0" smtClean="0">
                <a:latin typeface="Courier New" pitchFamily="49" charset="0"/>
              </a:rPr>
              <a:t>w</a:t>
            </a:r>
            <a:r>
              <a:rPr lang="en-US" dirty="0" smtClean="0"/>
              <a:t> is assigned the value of </a:t>
            </a:r>
            <a:r>
              <a:rPr lang="en-US" b="1" dirty="0" smtClean="0">
                <a:latin typeface="Courier New" pitchFamily="49" charset="0"/>
              </a:rPr>
              <a:t>x</a:t>
            </a:r>
            <a:r>
              <a:rPr lang="en-US" dirty="0" smtClean="0"/>
              <a:t> (0).</a:t>
            </a:r>
          </a:p>
          <a:p>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042FE0F5-F23C-4844-B80D-C8B9F2507FA6}" type="slidenum">
              <a:rPr lang="en-US" smtClean="0"/>
              <a:pPr/>
              <a:t>39</a:t>
            </a:fld>
            <a:endParaRPr lang="en-US"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Do</a:t>
            </a:r>
            <a:r>
              <a:rPr lang="en-US" baseline="0" dirty="0" smtClean="0"/>
              <a:t> examples of these in Processing.</a:t>
            </a:r>
            <a:endParaRPr lang="en-US" dirty="0" smtClean="0"/>
          </a:p>
          <a:p>
            <a:endParaRPr lang="en-US"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575C0986-E1AC-437B-9D7F-A6FABAF6458C}" type="slidenum">
              <a:rPr lang="en-US" smtClean="0"/>
              <a:pPr/>
              <a:t>40</a:t>
            </a:fld>
            <a:endParaRPr lang="en-US"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Run the examples using </a:t>
            </a:r>
            <a:r>
              <a:rPr lang="en-US" dirty="0" err="1" smtClean="0"/>
              <a:t>println</a:t>
            </a:r>
            <a:r>
              <a:rPr lang="en-US" dirty="0" smtClean="0"/>
              <a:t>().</a:t>
            </a:r>
          </a:p>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B05150-C24E-412D-91A1-7C4BA22F8EB9}" type="slidenum">
              <a:rPr lang="en-US"/>
              <a:pPr/>
              <a:t>4</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r>
              <a:rPr lang="en-US" dirty="0" smtClean="0"/>
              <a:t>You can choose to leave the square out if you</a:t>
            </a:r>
            <a:r>
              <a:rPr lang="en-US" baseline="0" dirty="0" smtClean="0"/>
              <a:t> want extra time.</a:t>
            </a:r>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8BA26178-3452-4156-B402-33D0C11F7813}" type="slidenum">
              <a:rPr lang="en-US" smtClean="0"/>
              <a:pPr/>
              <a:t>41</a:t>
            </a:fld>
            <a:endParaRPr 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Run the examples using </a:t>
            </a:r>
            <a:r>
              <a:rPr lang="en-US" dirty="0" err="1" smtClean="0"/>
              <a:t>println</a:t>
            </a:r>
            <a:r>
              <a:rPr lang="en-US" dirty="0" smtClean="0"/>
              <a:t>().</a:t>
            </a:r>
          </a:p>
          <a:p>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7B4E856E-E7B5-49EA-A4EE-069E621D26F9}" type="slidenum">
              <a:rPr lang="en-US" smtClean="0"/>
              <a:pPr/>
              <a:t>42</a:t>
            </a:fld>
            <a:endParaRPr lang="en-U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Run the examples using </a:t>
            </a:r>
            <a:r>
              <a:rPr lang="en-US" dirty="0" err="1" smtClean="0"/>
              <a:t>println</a:t>
            </a:r>
            <a:r>
              <a:rPr lang="en-US" dirty="0" smtClean="0"/>
              <a:t>().</a:t>
            </a:r>
          </a:p>
          <a:p>
            <a:r>
              <a:rPr lang="en-US" dirty="0" smtClean="0"/>
              <a:t>The prefix decrement behaves similarly...</a:t>
            </a:r>
          </a:p>
          <a:p>
            <a:pPr lvl="1">
              <a:buFont typeface="Wingdings" charset="2"/>
              <a:buChar char="Ø"/>
            </a:pPr>
            <a:r>
              <a:rPr lang="en-US" sz="2400" b="1" dirty="0" err="1" smtClean="0">
                <a:latin typeface="Courier New" pitchFamily="49" charset="0"/>
              </a:rPr>
              <a:t>int</a:t>
            </a:r>
            <a:r>
              <a:rPr lang="en-US" sz="2400" b="1" dirty="0" smtClean="0">
                <a:latin typeface="Courier New" pitchFamily="49" charset="0"/>
              </a:rPr>
              <a:t> x = 1;</a:t>
            </a:r>
          </a:p>
          <a:p>
            <a:pPr lvl="1">
              <a:buFont typeface="Wingdings" charset="2"/>
              <a:buChar char="Ø"/>
            </a:pPr>
            <a:r>
              <a:rPr lang="en-US" sz="2400" b="1" dirty="0" err="1" smtClean="0">
                <a:latin typeface="Courier New" pitchFamily="49" charset="0"/>
              </a:rPr>
              <a:t>int</a:t>
            </a:r>
            <a:r>
              <a:rPr lang="en-US" sz="2400" b="1" dirty="0" smtClean="0">
                <a:latin typeface="Courier New" pitchFamily="49" charset="0"/>
              </a:rPr>
              <a:t> </a:t>
            </a:r>
            <a:r>
              <a:rPr lang="en-US" sz="2400" b="1" dirty="0" err="1" smtClean="0">
                <a:latin typeface="Courier New" pitchFamily="49" charset="0"/>
              </a:rPr>
              <a:t>y</a:t>
            </a:r>
            <a:r>
              <a:rPr lang="en-US" sz="2400" b="1" dirty="0" smtClean="0">
                <a:latin typeface="Courier New" pitchFamily="49" charset="0"/>
              </a:rPr>
              <a:t> = </a:t>
            </a:r>
            <a:r>
              <a:rPr lang="en-US" sz="2400" b="1" dirty="0" err="1" smtClean="0">
                <a:latin typeface="Courier New" pitchFamily="49" charset="0"/>
              </a:rPr>
              <a:t>x</a:t>
            </a:r>
            <a:r>
              <a:rPr lang="en-US" sz="2400" b="1" dirty="0" smtClean="0">
                <a:latin typeface="Courier New" pitchFamily="49" charset="0"/>
              </a:rPr>
              <a:t>++;</a:t>
            </a:r>
          </a:p>
          <a:p>
            <a:pPr lvl="1">
              <a:buFont typeface="Wingdings" charset="2"/>
              <a:buChar char="Ø"/>
            </a:pPr>
            <a:r>
              <a:rPr lang="en-US" sz="2400" b="1" dirty="0" err="1" smtClean="0">
                <a:latin typeface="Courier New" pitchFamily="49" charset="0"/>
              </a:rPr>
              <a:t>println(x</a:t>
            </a:r>
            <a:r>
              <a:rPr lang="en-US" sz="2400" b="1" baseline="0" dirty="0" smtClean="0">
                <a:latin typeface="Courier New" pitchFamily="49" charset="0"/>
              </a:rPr>
              <a:t> + “ “ + </a:t>
            </a:r>
            <a:r>
              <a:rPr lang="en-US" sz="2400" b="1" baseline="0" dirty="0" err="1" smtClean="0">
                <a:latin typeface="Courier New" pitchFamily="49" charset="0"/>
              </a:rPr>
              <a:t>y</a:t>
            </a:r>
            <a:r>
              <a:rPr lang="en-US" sz="2400" b="1" baseline="0" dirty="0" smtClean="0">
                <a:latin typeface="Courier New" pitchFamily="49" charset="0"/>
              </a:rPr>
              <a:t>);</a:t>
            </a:r>
            <a:endParaRPr lang="en-US" sz="2400" b="1" dirty="0" smtClean="0">
              <a:latin typeface="Courier New" pitchFamily="49" charset="0"/>
            </a:endParaRPr>
          </a:p>
          <a:p>
            <a:pPr lvl="1">
              <a:buFont typeface="Wingdings" charset="2"/>
              <a:buNone/>
            </a:pPr>
            <a:r>
              <a:rPr lang="en-US" sz="2400" b="1" dirty="0" smtClean="0">
                <a:latin typeface="Courier New" pitchFamily="49" charset="0"/>
              </a:rPr>
              <a:t>2 1</a:t>
            </a:r>
          </a:p>
          <a:p>
            <a:pPr lvl="1">
              <a:buFont typeface="Wingdings" charset="2"/>
              <a:buChar char="Ø"/>
            </a:pPr>
            <a:r>
              <a:rPr lang="en-US" sz="2400" b="1" dirty="0" err="1" smtClean="0">
                <a:latin typeface="Courier New" pitchFamily="49" charset="0"/>
              </a:rPr>
              <a:t>x</a:t>
            </a:r>
            <a:r>
              <a:rPr lang="en-US" sz="2400" b="1" dirty="0" smtClean="0">
                <a:latin typeface="Courier New" pitchFamily="49" charset="0"/>
              </a:rPr>
              <a:t>=10;</a:t>
            </a:r>
          </a:p>
          <a:p>
            <a:pPr lvl="1">
              <a:buFont typeface="Wingdings" charset="2"/>
              <a:buChar char="Ø"/>
            </a:pPr>
            <a:r>
              <a:rPr lang="en-US" sz="2400" b="1" dirty="0" err="1" smtClean="0">
                <a:latin typeface="Courier New" pitchFamily="49" charset="0"/>
              </a:rPr>
              <a:t>y</a:t>
            </a:r>
            <a:r>
              <a:rPr lang="en-US" sz="2400" b="1" dirty="0" smtClean="0">
                <a:latin typeface="Courier New" pitchFamily="49" charset="0"/>
              </a:rPr>
              <a:t>=++</a:t>
            </a:r>
            <a:r>
              <a:rPr lang="en-US" sz="2400" b="1" dirty="0" err="1" smtClean="0">
                <a:latin typeface="Courier New" pitchFamily="49" charset="0"/>
              </a:rPr>
              <a:t>x</a:t>
            </a:r>
            <a:r>
              <a:rPr lang="en-US" sz="2400" b="1" dirty="0" smtClean="0">
                <a:latin typeface="Courier New" pitchFamily="49" charset="0"/>
              </a:rPr>
              <a:t>;</a:t>
            </a:r>
          </a:p>
          <a:p>
            <a:pPr lvl="1">
              <a:buFont typeface="Wingdings" charset="2"/>
              <a:buChar char="Ø"/>
            </a:pPr>
            <a:r>
              <a:rPr lang="en-US" sz="2400" b="1" dirty="0" err="1" smtClean="0">
                <a:latin typeface="Courier New" pitchFamily="49" charset="0"/>
              </a:rPr>
              <a:t>println(x</a:t>
            </a:r>
            <a:r>
              <a:rPr lang="en-US" sz="2400" b="1" baseline="0" dirty="0" smtClean="0">
                <a:latin typeface="Courier New" pitchFamily="49" charset="0"/>
              </a:rPr>
              <a:t> + “ “ + </a:t>
            </a:r>
            <a:r>
              <a:rPr lang="en-US" sz="2400" b="1" baseline="0" dirty="0" err="1" smtClean="0">
                <a:latin typeface="Courier New" pitchFamily="49" charset="0"/>
              </a:rPr>
              <a:t>y</a:t>
            </a:r>
            <a:r>
              <a:rPr lang="en-US" sz="2400" b="1" baseline="0" dirty="0" smtClean="0">
                <a:latin typeface="Courier New" pitchFamily="49" charset="0"/>
              </a:rPr>
              <a:t>);</a:t>
            </a:r>
          </a:p>
          <a:p>
            <a:pPr lvl="1">
              <a:buFont typeface="Wingdings" charset="2"/>
              <a:buNone/>
            </a:pPr>
            <a:r>
              <a:rPr lang="en-US" sz="2400" b="1" baseline="0" dirty="0" smtClean="0">
                <a:latin typeface="Courier New" pitchFamily="49" charset="0"/>
              </a:rPr>
              <a:t>11 11</a:t>
            </a:r>
            <a:endParaRPr lang="en-US"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43</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pPr marL="228600" indent="-228600">
              <a:buFont typeface="Arial" pitchFamily="34" charset="0"/>
              <a:buNone/>
            </a:pPr>
            <a:r>
              <a:rPr lang="en-US" dirty="0" smtClean="0"/>
              <a:t>This is an optional step. Computing the correct points requires trigonometry and a</a:t>
            </a:r>
            <a:r>
              <a:rPr lang="en-US" baseline="0" dirty="0" smtClean="0"/>
              <a:t> conversion from degrees to radians.</a:t>
            </a:r>
            <a:endParaRPr lang="en-US" dirty="0" smtClean="0"/>
          </a:p>
          <a:p>
            <a:pPr marL="228600" indent="-228600">
              <a:buFont typeface="Arial" pitchFamily="34" charset="0"/>
              <a:buChar char="•"/>
            </a:pPr>
            <a:r>
              <a:rPr lang="en-US" dirty="0" smtClean="0"/>
              <a:t>Analysis – Add the triangle.</a:t>
            </a:r>
          </a:p>
          <a:p>
            <a:pPr marL="228600" indent="-228600">
              <a:buFont typeface="Arial" pitchFamily="34" charset="0"/>
              <a:buChar char="•"/>
            </a:pPr>
            <a:r>
              <a:rPr lang="en-US" dirty="0" smtClean="0"/>
              <a:t>Design – </a:t>
            </a:r>
          </a:p>
          <a:p>
            <a:pPr marL="228600" indent="-228600">
              <a:buFont typeface="Arial" pitchFamily="34" charset="0"/>
              <a:buChar char="•"/>
            </a:pPr>
            <a:r>
              <a:rPr lang="en-US" dirty="0" smtClean="0"/>
              <a:t>Implementation – This</a:t>
            </a:r>
            <a:r>
              <a:rPr lang="en-US" baseline="0" dirty="0" smtClean="0"/>
              <a:t> uses numerical expressions with trigonometry.</a:t>
            </a:r>
          </a:p>
          <a:p>
            <a:pPr marL="228600" indent="-228600">
              <a:buFont typeface="Arial" pitchFamily="34" charset="0"/>
              <a:buNone/>
            </a:pPr>
            <a:r>
              <a:rPr lang="en-US" baseline="0" dirty="0" smtClean="0"/>
              <a:t>For the code, see the </a:t>
            </a:r>
            <a:r>
              <a:rPr lang="en-US" baseline="0" dirty="0" err="1" smtClean="0"/>
              <a:t>CircumscribedTriangle</a:t>
            </a:r>
            <a:r>
              <a:rPr lang="en-US" baseline="0" dirty="0" smtClean="0"/>
              <a:t>.</a:t>
            </a:r>
            <a:endParaRPr lang="en-US" dirty="0" smtClean="0"/>
          </a:p>
          <a:p>
            <a:pPr marL="228600" indent="-228600">
              <a:buFont typeface="Arial" pitchFamily="34" charset="0"/>
              <a:buChar char="•"/>
            </a:pPr>
            <a:r>
              <a:rPr lang="en-US" dirty="0" smtClean="0"/>
              <a:t>Test</a:t>
            </a:r>
            <a:r>
              <a:rPr lang="en-US" baseline="0" dirty="0" smtClean="0"/>
              <a:t> – </a:t>
            </a:r>
            <a:endParaRPr lang="en-US" dirty="0" smtClean="0"/>
          </a:p>
          <a:p>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44</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This is an alternate</a:t>
            </a:r>
            <a:r>
              <a:rPr lang="en-US" baseline="0" dirty="0" smtClean="0"/>
              <a:t> example based on the Wikipedia entry for the “golden ratio” (see </a:t>
            </a:r>
            <a:r>
              <a:rPr lang="en-US" dirty="0" smtClean="0">
                <a:hlinkClick r:id="rId3"/>
              </a:rPr>
              <a:t>http://en.wikipedia.org/wiki/File:Golden_Rectangle_Construction.svg</a:t>
            </a:r>
            <a:r>
              <a:rPr lang="en-US" dirty="0" smtClean="0"/>
              <a:t>).  There is an</a:t>
            </a:r>
            <a:r>
              <a:rPr lang="en-US" baseline="0" dirty="0" smtClean="0"/>
              <a:t> Adobe video explaining how build a golden section using a circle radius as shown in the image. Show a Google image search for “golden ratio” to see examples of the golden ratio’s (alleged) use.</a:t>
            </a:r>
          </a:p>
          <a:p>
            <a:endParaRPr lang="en-US" baseline="0" dirty="0" smtClean="0"/>
          </a:p>
          <a:p>
            <a:r>
              <a:rPr lang="en-US" baseline="0" dirty="0" smtClean="0"/>
              <a:t>Iteration 0 – just draw the square in the middle of the canvas.</a:t>
            </a:r>
          </a:p>
          <a:p>
            <a:pPr>
              <a:buFont typeface="Arial" pitchFamily="34" charset="0"/>
              <a:buChar char="•"/>
            </a:pPr>
            <a:r>
              <a:rPr lang="en-US" baseline="0" dirty="0" smtClean="0"/>
              <a:t> Analysis: Try to copy the Wikipedia image</a:t>
            </a:r>
          </a:p>
          <a:p>
            <a:pPr>
              <a:buFont typeface="Arial" pitchFamily="34" charset="0"/>
              <a:buChar char="•"/>
            </a:pPr>
            <a:r>
              <a:rPr lang="en-US" baseline="0" dirty="0" smtClean="0"/>
              <a:t> </a:t>
            </a:r>
            <a:r>
              <a:rPr lang="en-US" dirty="0" smtClean="0"/>
              <a:t>Design: Focus just on the square first</a:t>
            </a:r>
          </a:p>
          <a:p>
            <a:pPr marL="1009650" lvl="1" indent="-609600">
              <a:buFont typeface="+mj-lt"/>
              <a:buAutoNum type="arabicPeriod"/>
            </a:pPr>
            <a:r>
              <a:rPr lang="en-US" dirty="0" smtClean="0"/>
              <a:t>Create a 400x400 canvas.</a:t>
            </a:r>
          </a:p>
          <a:p>
            <a:pPr marL="1009650" lvl="1" indent="-609600">
              <a:buFont typeface="+mj-lt"/>
              <a:buAutoNum type="arabicPeriod"/>
            </a:pPr>
            <a:r>
              <a:rPr lang="en-US" dirty="0" smtClean="0"/>
              <a:t>Draw a 200x200 square in the middle of the canvas.</a:t>
            </a:r>
          </a:p>
          <a:p>
            <a:pPr marL="228600" indent="-228600">
              <a:buFont typeface="Arial" pitchFamily="34" charset="0"/>
              <a:buChar char="•"/>
            </a:pPr>
            <a:r>
              <a:rPr lang="en-US" dirty="0" smtClean="0"/>
              <a:t>Implementation – Use only features they’ve seen before.</a:t>
            </a:r>
          </a:p>
          <a:p>
            <a:pPr marL="228600" indent="-228600">
              <a:buFont typeface="Arial" pitchFamily="34" charset="0"/>
              <a:buChar char="•"/>
            </a:pPr>
            <a:r>
              <a:rPr lang="en-US" dirty="0" smtClean="0"/>
              <a:t>Test</a:t>
            </a:r>
            <a:r>
              <a:rPr lang="en-US" baseline="0" dirty="0" smtClean="0"/>
              <a:t> – It doesn’t scale relative to the size of the background – yuck! It would be nice if it grows as the size of the background grows.</a:t>
            </a:r>
            <a:endParaRPr lang="en-US" dirty="0" smtClean="0"/>
          </a:p>
          <a:p>
            <a:endParaRPr lang="en-US" baseline="0" dirty="0" smtClean="0"/>
          </a:p>
          <a:p>
            <a:r>
              <a:rPr lang="en-US" baseline="0" dirty="0" smtClean="0"/>
              <a:t>Iteration 1 – </a:t>
            </a:r>
          </a:p>
          <a:p>
            <a:pPr marL="228600" indent="-228600">
              <a:buFont typeface="Arial" pitchFamily="34" charset="0"/>
              <a:buChar char="•"/>
            </a:pPr>
            <a:r>
              <a:rPr lang="en-US" dirty="0" smtClean="0"/>
              <a:t>Analysis – Make the square scalable</a:t>
            </a:r>
          </a:p>
          <a:p>
            <a:pPr marL="228600" indent="-228600">
              <a:buFont typeface="Arial" pitchFamily="34" charset="0"/>
              <a:buChar char="•"/>
            </a:pPr>
            <a:r>
              <a:rPr lang="en-US" dirty="0" smtClean="0"/>
              <a:t>Design – Given: The size of the square and the border</a:t>
            </a:r>
          </a:p>
          <a:p>
            <a:pPr marL="1009650" lvl="1" indent="-609600">
              <a:buFont typeface="+mj-lt"/>
              <a:buAutoNum type="arabicPeriod"/>
            </a:pPr>
            <a:r>
              <a:rPr lang="en-US" dirty="0" smtClean="0"/>
              <a:t>Create a canvas with room for the square and the border.</a:t>
            </a:r>
          </a:p>
          <a:p>
            <a:pPr marL="1009650" lvl="1" indent="-609600">
              <a:buFont typeface="+mj-lt"/>
              <a:buAutoNum type="arabicPeriod"/>
            </a:pPr>
            <a:r>
              <a:rPr lang="en-US" dirty="0" smtClean="0"/>
              <a:t>Draw the square in the middle of the canvas.</a:t>
            </a:r>
          </a:p>
          <a:p>
            <a:pPr marL="228600" indent="-228600">
              <a:buFont typeface="Arial" pitchFamily="34" charset="0"/>
              <a:buChar char="•"/>
            </a:pPr>
            <a:r>
              <a:rPr lang="en-US" dirty="0" smtClean="0"/>
              <a:t>Implementation – This will require variables and simple numeric expressions.</a:t>
            </a:r>
            <a:endParaRPr lang="en-US" baseline="0" dirty="0" smtClean="0"/>
          </a:p>
          <a:p>
            <a:pPr marL="685800" lvl="1" indent="-228600">
              <a:buFont typeface="Arial" pitchFamily="34" charset="0"/>
              <a:buNone/>
            </a:pPr>
            <a:r>
              <a:rPr lang="en-US" dirty="0" smtClean="0"/>
              <a:t>For the code, see the sample program.</a:t>
            </a:r>
          </a:p>
          <a:p>
            <a:pPr marL="228600" indent="-228600">
              <a:buFont typeface="Arial" pitchFamily="34" charset="0"/>
              <a:buChar char="•"/>
            </a:pPr>
            <a:r>
              <a:rPr lang="en-US" dirty="0" smtClean="0"/>
              <a:t>Test</a:t>
            </a:r>
            <a:r>
              <a:rPr lang="en-US" baseline="0" dirty="0" smtClean="0"/>
              <a:t> – Should be able to do multiple squares with different sizes.</a:t>
            </a:r>
            <a:endParaRPr lang="en-US" dirty="0" smtClean="0"/>
          </a:p>
          <a:p>
            <a:endParaRPr lang="en-US" baseline="0" dirty="0" smtClean="0"/>
          </a:p>
          <a:p>
            <a:r>
              <a:rPr lang="en-US" baseline="0" dirty="0" smtClean="0"/>
              <a:t>Iteration 2 – </a:t>
            </a:r>
          </a:p>
          <a:p>
            <a:pPr marL="228600" indent="-228600">
              <a:buFont typeface="Arial" pitchFamily="34" charset="0"/>
              <a:buChar char="•"/>
            </a:pPr>
            <a:r>
              <a:rPr lang="en-US" dirty="0" smtClean="0"/>
              <a:t>Analysis – Add</a:t>
            </a:r>
            <a:r>
              <a:rPr lang="en-US" baseline="0" dirty="0" smtClean="0"/>
              <a:t> the PHI-sized rectangle – We’ll draw from the top left rather than the bottom right.</a:t>
            </a:r>
            <a:endParaRPr lang="en-US" dirty="0" smtClean="0"/>
          </a:p>
          <a:p>
            <a:pPr marL="228600" indent="-228600">
              <a:buFont typeface="Arial" pitchFamily="34" charset="0"/>
              <a:buChar char="•"/>
            </a:pPr>
            <a:r>
              <a:rPr lang="en-US" dirty="0" smtClean="0"/>
              <a:t>Design – Given: The size of the square and the border</a:t>
            </a:r>
          </a:p>
          <a:p>
            <a:pPr marL="1009650" lvl="1" indent="-609600">
              <a:buFont typeface="+mj-lt"/>
              <a:buAutoNum type="arabicPeriod"/>
            </a:pPr>
            <a:r>
              <a:rPr lang="en-US" dirty="0" smtClean="0"/>
              <a:t>Create a canvas with room for the square and the border.</a:t>
            </a:r>
          </a:p>
          <a:p>
            <a:pPr marL="1009650" lvl="1" indent="-609600">
              <a:buFont typeface="+mj-lt"/>
              <a:buAutoNum type="arabicPeriod"/>
            </a:pPr>
            <a:r>
              <a:rPr lang="en-US" dirty="0" smtClean="0"/>
              <a:t>Draw the additional rectangle (on the bottom).</a:t>
            </a:r>
          </a:p>
          <a:p>
            <a:pPr marL="1009650" lvl="1" indent="-609600">
              <a:buFont typeface="+mj-lt"/>
              <a:buAutoNum type="arabicPeriod"/>
            </a:pPr>
            <a:r>
              <a:rPr lang="en-US" dirty="0" smtClean="0"/>
              <a:t>Draw the main square (on the top).</a:t>
            </a:r>
          </a:p>
          <a:p>
            <a:pPr marL="228600" indent="-228600">
              <a:buFont typeface="Arial" pitchFamily="34" charset="0"/>
              <a:buChar char="•"/>
            </a:pPr>
            <a:r>
              <a:rPr lang="en-US" dirty="0" smtClean="0"/>
              <a:t>Implementation – This</a:t>
            </a:r>
            <a:r>
              <a:rPr lang="en-US" baseline="0" dirty="0" smtClean="0"/>
              <a:t> uses constants, floor(), and more complicated expressions.</a:t>
            </a:r>
          </a:p>
          <a:p>
            <a:pPr marL="228600" indent="-228600">
              <a:buFont typeface="Arial" pitchFamily="34" charset="0"/>
              <a:buNone/>
            </a:pPr>
            <a:r>
              <a:rPr lang="en-US" baseline="0" dirty="0" smtClean="0"/>
              <a:t>  For the code, see the sample program.</a:t>
            </a:r>
            <a:endParaRPr lang="en-US" dirty="0" smtClean="0"/>
          </a:p>
          <a:p>
            <a:pPr marL="228600" indent="-228600">
              <a:buFont typeface="Arial" pitchFamily="34" charset="0"/>
              <a:buChar char="•"/>
            </a:pPr>
            <a:r>
              <a:rPr lang="en-US" dirty="0" smtClean="0"/>
              <a:t>Test</a:t>
            </a:r>
            <a:r>
              <a:rPr lang="en-US" baseline="0" dirty="0" smtClean="0"/>
              <a:t> – </a:t>
            </a:r>
            <a:endParaRPr lang="en-US" dirty="0" smtClean="0"/>
          </a:p>
          <a:p>
            <a:endParaRPr lang="en-US" baseline="0" dirty="0" smtClean="0"/>
          </a:p>
          <a:p>
            <a:r>
              <a:rPr lang="en-US" baseline="0" dirty="0" smtClean="0"/>
              <a:t>Iteration 3 – </a:t>
            </a:r>
          </a:p>
          <a:p>
            <a:pPr marL="228600" indent="-228600">
              <a:buFont typeface="Arial" pitchFamily="34" charset="0"/>
              <a:buChar char="•"/>
            </a:pPr>
            <a:r>
              <a:rPr lang="en-US" dirty="0" smtClean="0"/>
              <a:t>Analysis – Add</a:t>
            </a:r>
            <a:r>
              <a:rPr lang="en-US" baseline="0" dirty="0" smtClean="0"/>
              <a:t> the construction lines</a:t>
            </a:r>
            <a:endParaRPr lang="en-US" dirty="0" smtClean="0"/>
          </a:p>
          <a:p>
            <a:pPr marL="228600" indent="-228600">
              <a:buFont typeface="Arial" pitchFamily="34" charset="0"/>
              <a:buChar char="•"/>
            </a:pPr>
            <a:r>
              <a:rPr lang="en-US" dirty="0" smtClean="0"/>
              <a:t>Design – Given: The size of the square and the border</a:t>
            </a:r>
          </a:p>
          <a:p>
            <a:pPr marL="1009650" lvl="1" indent="-609600">
              <a:buFont typeface="+mj-lt"/>
              <a:buAutoNum type="arabicPeriod"/>
            </a:pPr>
            <a:r>
              <a:rPr lang="en-US" dirty="0" smtClean="0"/>
              <a:t>Create a canvas with room for the square and the border.</a:t>
            </a:r>
          </a:p>
          <a:p>
            <a:pPr marL="1009650" lvl="1" indent="-609600">
              <a:buFont typeface="+mj-lt"/>
              <a:buAutoNum type="arabicPeriod"/>
            </a:pPr>
            <a:r>
              <a:rPr lang="en-US" dirty="0" smtClean="0"/>
              <a:t>Draw the additional rectangle (on the bottom).</a:t>
            </a:r>
          </a:p>
          <a:p>
            <a:pPr marL="1009650" lvl="1" indent="-609600">
              <a:buFont typeface="+mj-lt"/>
              <a:buAutoNum type="arabicPeriod"/>
            </a:pPr>
            <a:r>
              <a:rPr lang="en-US" dirty="0" smtClean="0"/>
              <a:t>Draw the main square (on the top).</a:t>
            </a:r>
          </a:p>
          <a:p>
            <a:pPr marL="1009650" lvl="1" indent="-609600">
              <a:buFont typeface="+mj-lt"/>
              <a:buAutoNum type="arabicPeriod"/>
            </a:pPr>
            <a:r>
              <a:rPr lang="en-US" dirty="0" smtClean="0"/>
              <a:t>Draw the construction lines (on the very top).</a:t>
            </a:r>
          </a:p>
          <a:p>
            <a:pPr marL="228600" indent="-228600">
              <a:buFont typeface="Arial" pitchFamily="34" charset="0"/>
              <a:buChar char="•"/>
            </a:pPr>
            <a:r>
              <a:rPr lang="en-US" dirty="0" smtClean="0"/>
              <a:t>Implementation – </a:t>
            </a:r>
            <a:endParaRPr lang="en-US" baseline="0" dirty="0" smtClean="0"/>
          </a:p>
          <a:p>
            <a:pPr marL="228600" indent="-228600">
              <a:buFont typeface="Arial" pitchFamily="34" charset="0"/>
              <a:buNone/>
            </a:pPr>
            <a:r>
              <a:rPr lang="en-US" baseline="0" dirty="0" smtClean="0"/>
              <a:t>  For the code, see the sample program.</a:t>
            </a:r>
            <a:endParaRPr lang="en-US" dirty="0" smtClean="0"/>
          </a:p>
          <a:p>
            <a:pPr marL="228600" indent="-228600">
              <a:buFont typeface="Arial" pitchFamily="34" charset="0"/>
              <a:buChar char="•"/>
            </a:pPr>
            <a:r>
              <a:rPr lang="en-US" dirty="0" smtClean="0"/>
              <a:t>Test</a:t>
            </a:r>
            <a:r>
              <a:rPr lang="en-US" baseline="0" dirty="0" smtClean="0"/>
              <a:t> – </a:t>
            </a:r>
            <a:endParaRPr lang="en-US" dirty="0" smtClean="0"/>
          </a:p>
          <a:p>
            <a:endParaRPr lang="en-US" baseline="0" dirty="0" smtClean="0"/>
          </a:p>
          <a:p>
            <a:endParaRPr lang="en-US" baseline="0" dirty="0" smtClean="0"/>
          </a:p>
          <a:p>
            <a:endParaRPr 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45</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This is an alternate</a:t>
            </a:r>
            <a:r>
              <a:rPr lang="en-US" baseline="0" dirty="0" smtClean="0"/>
              <a:t> example based on the Wikipedia entry for the “golden ratio” (see </a:t>
            </a:r>
            <a:r>
              <a:rPr lang="en-US" dirty="0" smtClean="0">
                <a:hlinkClick r:id="rId3"/>
              </a:rPr>
              <a:t>http://en.wikipedia.org/wiki/File:Golden_Rectangle_Construction.svg</a:t>
            </a:r>
            <a:r>
              <a:rPr lang="en-US" dirty="0" smtClean="0"/>
              <a:t>).  There is an</a:t>
            </a:r>
            <a:r>
              <a:rPr lang="en-US" baseline="0" dirty="0" smtClean="0"/>
              <a:t> Adobe video explaining how build a golden section using a circle radius as shown in the image. Show a Google image search for “golden ratio” to see examples of the golden ratio’s (alleged) use.</a:t>
            </a:r>
          </a:p>
          <a:p>
            <a:endParaRPr lang="en-US" baseline="0" dirty="0" smtClean="0"/>
          </a:p>
          <a:p>
            <a:r>
              <a:rPr lang="en-US" baseline="0" dirty="0" smtClean="0"/>
              <a:t>Iteration 0 – just draw the square in the middle of the canvas.</a:t>
            </a:r>
          </a:p>
          <a:p>
            <a:pPr>
              <a:buFont typeface="Arial" pitchFamily="34" charset="0"/>
              <a:buChar char="•"/>
            </a:pPr>
            <a:r>
              <a:rPr lang="en-US" baseline="0" dirty="0" smtClean="0"/>
              <a:t> Analysis: Try to copy the Wikipedia image</a:t>
            </a:r>
          </a:p>
          <a:p>
            <a:pPr>
              <a:buFont typeface="Arial" pitchFamily="34" charset="0"/>
              <a:buChar char="•"/>
            </a:pPr>
            <a:r>
              <a:rPr lang="en-US" baseline="0" dirty="0" smtClean="0"/>
              <a:t> </a:t>
            </a:r>
            <a:r>
              <a:rPr lang="en-US" dirty="0" smtClean="0"/>
              <a:t>Design: Focus just on the square first</a:t>
            </a:r>
          </a:p>
          <a:p>
            <a:pPr marL="1009650" lvl="1" indent="-609600">
              <a:buFont typeface="+mj-lt"/>
              <a:buAutoNum type="arabicPeriod"/>
            </a:pPr>
            <a:r>
              <a:rPr lang="en-US" dirty="0" smtClean="0"/>
              <a:t>Create a 400x400 canvas.</a:t>
            </a:r>
          </a:p>
          <a:p>
            <a:pPr marL="1009650" lvl="1" indent="-609600">
              <a:buFont typeface="+mj-lt"/>
              <a:buAutoNum type="arabicPeriod"/>
            </a:pPr>
            <a:r>
              <a:rPr lang="en-US" dirty="0" smtClean="0"/>
              <a:t>Draw a 200x200 square in the middle of the canvas.</a:t>
            </a:r>
          </a:p>
          <a:p>
            <a:pPr marL="228600" indent="-228600">
              <a:buFont typeface="Arial" pitchFamily="34" charset="0"/>
              <a:buChar char="•"/>
            </a:pPr>
            <a:r>
              <a:rPr lang="en-US" dirty="0" smtClean="0"/>
              <a:t>Implementation – Use only features they’ve seen before.</a:t>
            </a:r>
          </a:p>
          <a:p>
            <a:pPr marL="228600" indent="-228600">
              <a:buFont typeface="Arial" pitchFamily="34" charset="0"/>
              <a:buChar char="•"/>
            </a:pPr>
            <a:r>
              <a:rPr lang="en-US" dirty="0" smtClean="0"/>
              <a:t>Test</a:t>
            </a:r>
            <a:r>
              <a:rPr lang="en-US" baseline="0" dirty="0" smtClean="0"/>
              <a:t> – It doesn’t scale relative to the size of the background – yuck! It would be nice if it grows as the size of the background grows.</a:t>
            </a:r>
            <a:endParaRPr lang="en-US" dirty="0" smtClean="0"/>
          </a:p>
          <a:p>
            <a:endParaRPr lang="en-US" baseline="0" dirty="0" smtClean="0"/>
          </a:p>
          <a:p>
            <a:r>
              <a:rPr lang="en-US" baseline="0" dirty="0" smtClean="0"/>
              <a:t>Iteration 1 – </a:t>
            </a:r>
          </a:p>
          <a:p>
            <a:pPr marL="228600" indent="-228600">
              <a:buFont typeface="Arial" pitchFamily="34" charset="0"/>
              <a:buChar char="•"/>
            </a:pPr>
            <a:r>
              <a:rPr lang="en-US" dirty="0" smtClean="0"/>
              <a:t>Analysis – Make the square scalable</a:t>
            </a:r>
          </a:p>
          <a:p>
            <a:pPr marL="228600" indent="-228600">
              <a:buFont typeface="Arial" pitchFamily="34" charset="0"/>
              <a:buChar char="•"/>
            </a:pPr>
            <a:r>
              <a:rPr lang="en-US" dirty="0" smtClean="0"/>
              <a:t>Design – Given: The size of the square and the border</a:t>
            </a:r>
          </a:p>
          <a:p>
            <a:pPr marL="1009650" lvl="1" indent="-609600">
              <a:buFont typeface="+mj-lt"/>
              <a:buAutoNum type="arabicPeriod"/>
            </a:pPr>
            <a:r>
              <a:rPr lang="en-US" dirty="0" smtClean="0"/>
              <a:t>Create a canvas with room for the square and the border.</a:t>
            </a:r>
          </a:p>
          <a:p>
            <a:pPr marL="1009650" lvl="1" indent="-609600">
              <a:buFont typeface="+mj-lt"/>
              <a:buAutoNum type="arabicPeriod"/>
            </a:pPr>
            <a:r>
              <a:rPr lang="en-US" dirty="0" smtClean="0"/>
              <a:t>Draw the square in the middle of the canvas.</a:t>
            </a:r>
          </a:p>
          <a:p>
            <a:pPr marL="228600" indent="-228600">
              <a:buFont typeface="Arial" pitchFamily="34" charset="0"/>
              <a:buChar char="•"/>
            </a:pPr>
            <a:r>
              <a:rPr lang="en-US" dirty="0" smtClean="0"/>
              <a:t>Implementation – This will require variables and simple numeric expressions.</a:t>
            </a:r>
            <a:endParaRPr lang="en-US" baseline="0" dirty="0" smtClean="0"/>
          </a:p>
          <a:p>
            <a:pPr marL="685800" lvl="1" indent="-228600">
              <a:buFont typeface="Arial" pitchFamily="34" charset="0"/>
              <a:buNone/>
            </a:pPr>
            <a:r>
              <a:rPr lang="en-US" dirty="0" smtClean="0"/>
              <a:t>For the code, see the sample program.</a:t>
            </a:r>
          </a:p>
          <a:p>
            <a:pPr marL="228600" indent="-228600">
              <a:buFont typeface="Arial" pitchFamily="34" charset="0"/>
              <a:buChar char="•"/>
            </a:pPr>
            <a:r>
              <a:rPr lang="en-US" dirty="0" smtClean="0"/>
              <a:t>Test</a:t>
            </a:r>
            <a:r>
              <a:rPr lang="en-US" baseline="0" dirty="0" smtClean="0"/>
              <a:t> – Should be able to do multiple squares with different sizes.</a:t>
            </a:r>
            <a:endParaRPr lang="en-US" dirty="0" smtClean="0"/>
          </a:p>
          <a:p>
            <a:endParaRPr lang="en-US" baseline="0" dirty="0" smtClean="0"/>
          </a:p>
          <a:p>
            <a:r>
              <a:rPr lang="en-US" baseline="0" dirty="0" smtClean="0"/>
              <a:t>Iteration 2 – </a:t>
            </a:r>
          </a:p>
          <a:p>
            <a:pPr marL="228600" indent="-228600">
              <a:buFont typeface="Arial" pitchFamily="34" charset="0"/>
              <a:buChar char="•"/>
            </a:pPr>
            <a:r>
              <a:rPr lang="en-US" dirty="0" smtClean="0"/>
              <a:t>Analysis – Add</a:t>
            </a:r>
            <a:r>
              <a:rPr lang="en-US" baseline="0" dirty="0" smtClean="0"/>
              <a:t> the PHI-sized rectangle – We’ll draw from the top left rather than the bottom right.</a:t>
            </a:r>
            <a:endParaRPr lang="en-US" dirty="0" smtClean="0"/>
          </a:p>
          <a:p>
            <a:pPr marL="228600" indent="-228600">
              <a:buFont typeface="Arial" pitchFamily="34" charset="0"/>
              <a:buChar char="•"/>
            </a:pPr>
            <a:r>
              <a:rPr lang="en-US" dirty="0" smtClean="0"/>
              <a:t>Design – Given: The size of the square and the border</a:t>
            </a:r>
          </a:p>
          <a:p>
            <a:pPr marL="1009650" lvl="1" indent="-609600">
              <a:buFont typeface="+mj-lt"/>
              <a:buAutoNum type="arabicPeriod"/>
            </a:pPr>
            <a:r>
              <a:rPr lang="en-US" dirty="0" smtClean="0"/>
              <a:t>Create a canvas with room for the square and the border.</a:t>
            </a:r>
          </a:p>
          <a:p>
            <a:pPr marL="1009650" lvl="1" indent="-609600">
              <a:buFont typeface="+mj-lt"/>
              <a:buAutoNum type="arabicPeriod"/>
            </a:pPr>
            <a:r>
              <a:rPr lang="en-US" dirty="0" smtClean="0"/>
              <a:t>Draw the additional rectangle (on the bottom).</a:t>
            </a:r>
          </a:p>
          <a:p>
            <a:pPr marL="1009650" lvl="1" indent="-609600">
              <a:buFont typeface="+mj-lt"/>
              <a:buAutoNum type="arabicPeriod"/>
            </a:pPr>
            <a:r>
              <a:rPr lang="en-US" dirty="0" smtClean="0"/>
              <a:t>Draw the main square (on the top).</a:t>
            </a:r>
          </a:p>
          <a:p>
            <a:pPr marL="228600" indent="-228600">
              <a:buFont typeface="Arial" pitchFamily="34" charset="0"/>
              <a:buChar char="•"/>
            </a:pPr>
            <a:r>
              <a:rPr lang="en-US" dirty="0" smtClean="0"/>
              <a:t>Implementation – This</a:t>
            </a:r>
            <a:r>
              <a:rPr lang="en-US" baseline="0" dirty="0" smtClean="0"/>
              <a:t> uses constants, floor(), and more complicated expressions.</a:t>
            </a:r>
          </a:p>
          <a:p>
            <a:pPr marL="228600" indent="-228600">
              <a:buFont typeface="Arial" pitchFamily="34" charset="0"/>
              <a:buNone/>
            </a:pPr>
            <a:r>
              <a:rPr lang="en-US" baseline="0" dirty="0" smtClean="0"/>
              <a:t>  For the code, see the sample program.</a:t>
            </a:r>
            <a:endParaRPr lang="en-US" dirty="0" smtClean="0"/>
          </a:p>
          <a:p>
            <a:pPr marL="228600" indent="-228600">
              <a:buFont typeface="Arial" pitchFamily="34" charset="0"/>
              <a:buChar char="•"/>
            </a:pPr>
            <a:r>
              <a:rPr lang="en-US" dirty="0" smtClean="0"/>
              <a:t>Test</a:t>
            </a:r>
            <a:r>
              <a:rPr lang="en-US" baseline="0" dirty="0" smtClean="0"/>
              <a:t> – </a:t>
            </a:r>
            <a:endParaRPr lang="en-US" dirty="0" smtClean="0"/>
          </a:p>
          <a:p>
            <a:endParaRPr lang="en-US" baseline="0" dirty="0" smtClean="0"/>
          </a:p>
          <a:p>
            <a:r>
              <a:rPr lang="en-US" baseline="0" dirty="0" smtClean="0"/>
              <a:t>Iteration 3 – </a:t>
            </a:r>
          </a:p>
          <a:p>
            <a:pPr marL="228600" indent="-228600">
              <a:buFont typeface="Arial" pitchFamily="34" charset="0"/>
              <a:buChar char="•"/>
            </a:pPr>
            <a:r>
              <a:rPr lang="en-US" dirty="0" smtClean="0"/>
              <a:t>Analysis – Add</a:t>
            </a:r>
            <a:r>
              <a:rPr lang="en-US" baseline="0" dirty="0" smtClean="0"/>
              <a:t> the construction lines</a:t>
            </a:r>
            <a:endParaRPr lang="en-US" dirty="0" smtClean="0"/>
          </a:p>
          <a:p>
            <a:pPr marL="228600" indent="-228600">
              <a:buFont typeface="Arial" pitchFamily="34" charset="0"/>
              <a:buChar char="•"/>
            </a:pPr>
            <a:r>
              <a:rPr lang="en-US" dirty="0" smtClean="0"/>
              <a:t>Design – Given: The size of the square and the border</a:t>
            </a:r>
          </a:p>
          <a:p>
            <a:pPr marL="1009650" lvl="1" indent="-609600">
              <a:buFont typeface="+mj-lt"/>
              <a:buAutoNum type="arabicPeriod"/>
            </a:pPr>
            <a:r>
              <a:rPr lang="en-US" dirty="0" smtClean="0"/>
              <a:t>Create a canvas with room for the square and the border.</a:t>
            </a:r>
          </a:p>
          <a:p>
            <a:pPr marL="1009650" lvl="1" indent="-609600">
              <a:buFont typeface="+mj-lt"/>
              <a:buAutoNum type="arabicPeriod"/>
            </a:pPr>
            <a:r>
              <a:rPr lang="en-US" dirty="0" smtClean="0"/>
              <a:t>Draw the additional rectangle (on the bottom).</a:t>
            </a:r>
          </a:p>
          <a:p>
            <a:pPr marL="1009650" lvl="1" indent="-609600">
              <a:buFont typeface="+mj-lt"/>
              <a:buAutoNum type="arabicPeriod"/>
            </a:pPr>
            <a:r>
              <a:rPr lang="en-US" dirty="0" smtClean="0"/>
              <a:t>Draw the main square (on the top).</a:t>
            </a:r>
          </a:p>
          <a:p>
            <a:pPr marL="1009650" lvl="1" indent="-609600">
              <a:buFont typeface="+mj-lt"/>
              <a:buAutoNum type="arabicPeriod"/>
            </a:pPr>
            <a:r>
              <a:rPr lang="en-US" dirty="0" smtClean="0"/>
              <a:t>Draw the construction lines (on the very top).</a:t>
            </a:r>
          </a:p>
          <a:p>
            <a:pPr marL="228600" indent="-228600">
              <a:buFont typeface="Arial" pitchFamily="34" charset="0"/>
              <a:buChar char="•"/>
            </a:pPr>
            <a:r>
              <a:rPr lang="en-US" dirty="0" smtClean="0"/>
              <a:t>Implementation – </a:t>
            </a:r>
            <a:endParaRPr lang="en-US" baseline="0" dirty="0" smtClean="0"/>
          </a:p>
          <a:p>
            <a:pPr marL="228600" indent="-228600">
              <a:buFont typeface="Arial" pitchFamily="34" charset="0"/>
              <a:buNone/>
            </a:pPr>
            <a:r>
              <a:rPr lang="en-US" baseline="0" dirty="0" smtClean="0"/>
              <a:t>  For the code, see the sample program.</a:t>
            </a:r>
            <a:endParaRPr lang="en-US" dirty="0" smtClean="0"/>
          </a:p>
          <a:p>
            <a:pPr marL="228600" indent="-228600">
              <a:buFont typeface="Arial" pitchFamily="34" charset="0"/>
              <a:buChar char="•"/>
            </a:pPr>
            <a:r>
              <a:rPr lang="en-US" dirty="0" smtClean="0"/>
              <a:t>Test</a:t>
            </a:r>
            <a:r>
              <a:rPr lang="en-US" baseline="0" dirty="0" smtClean="0"/>
              <a:t> – </a:t>
            </a:r>
            <a:endParaRPr lang="en-US" dirty="0" smtClean="0"/>
          </a:p>
          <a:p>
            <a:endParaRPr lang="en-US" baseline="0" dirty="0" smtClean="0"/>
          </a:p>
          <a:p>
            <a:endParaRPr lang="en-US" baseline="0" dirty="0" smtClean="0"/>
          </a:p>
          <a:p>
            <a:endParaRPr lang="en-US"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A90C1AE-173C-4CE9-97EE-195BB13880A9}" type="slidenum">
              <a:rPr lang="en-US" smtClean="0"/>
              <a:pPr/>
              <a:t>46</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9C473B54-5A75-401E-84E7-FEAF5165BAD6}" type="slidenum">
              <a:rPr lang="en-US" smtClean="0"/>
              <a:pPr/>
              <a:t>47</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2892F0D9-FBE6-486B-AC04-63C0BF15C445}" type="slidenum">
              <a:rPr lang="en-US" smtClean="0"/>
              <a:pPr/>
              <a:t>48</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90D7EB75-66DC-4199-BFE9-982EBF412E17}" type="slidenum">
              <a:rPr lang="en-US" smtClean="0"/>
              <a:pPr/>
              <a:t>49</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US" dirty="0" smtClean="0"/>
              <a:t>How many bits do you need to </a:t>
            </a:r>
          </a:p>
          <a:p>
            <a:r>
              <a:rPr lang="en-US" dirty="0" smtClean="0"/>
              <a:t>	represent the numbers:</a:t>
            </a:r>
          </a:p>
          <a:p>
            <a:r>
              <a:rPr lang="en-US" dirty="0" smtClean="0"/>
              <a:t>		7  - 3</a:t>
            </a:r>
          </a:p>
          <a:p>
            <a:r>
              <a:rPr lang="en-US" dirty="0" smtClean="0"/>
              <a:t>		8  - 4</a:t>
            </a:r>
          </a:p>
          <a:p>
            <a:r>
              <a:rPr lang="en-US" dirty="0" smtClean="0"/>
              <a:t>		100 - 7</a:t>
            </a:r>
          </a:p>
          <a:p>
            <a:r>
              <a:rPr lang="en-US" dirty="0" smtClean="0"/>
              <a:t>		255 - 8</a:t>
            </a:r>
          </a:p>
          <a:p>
            <a:r>
              <a:rPr lang="en-US" dirty="0" smtClean="0"/>
              <a:t>	represent the alphabet - 5 bits</a:t>
            </a:r>
          </a:p>
          <a:p>
            <a:r>
              <a:rPr lang="en-US" dirty="0" smtClean="0"/>
              <a:t>Binary representations can be somewhat arbitrary, but so long as everyone agrees to them, they will work.</a:t>
            </a:r>
          </a:p>
          <a:p>
            <a:r>
              <a:rPr lang="en-US" dirty="0" smtClean="0"/>
              <a:t>Why</a:t>
            </a:r>
            <a:r>
              <a:rPr lang="en-US" baseline="0" dirty="0" smtClean="0"/>
              <a:t> use binary?  It’s easier to build.</a:t>
            </a:r>
            <a:endParaRPr lang="en-US" dirty="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BD797393-EA11-45A4-924C-742127664020}" type="slidenum">
              <a:rPr lang="en-US" smtClean="0"/>
              <a:pPr/>
              <a:t>50</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r>
              <a:rPr lang="en-US" dirty="0" smtClean="0"/>
              <a:t>Thi</a:t>
            </a:r>
            <a:r>
              <a:rPr lang="en-US" baseline="0" dirty="0" smtClean="0"/>
              <a:t>s is experimented with in lab.</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DE21A5-3C32-49EB-80A0-D581D198C790}" type="slidenum">
              <a:rPr lang="en-US"/>
              <a:pPr/>
              <a:t>5</a:t>
            </a:fld>
            <a:endParaRPr lang="en-US"/>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r>
              <a:rPr lang="en-US" dirty="0" smtClean="0"/>
              <a:t>This iteration only uses tools</a:t>
            </a:r>
            <a:r>
              <a:rPr lang="en-US" baseline="0" dirty="0" smtClean="0"/>
              <a:t> from last week. Build it one figure at a time, reviewing the things they’ve learned before.</a:t>
            </a:r>
            <a:endParaRPr lang="en-US" dirty="0" smtClean="0"/>
          </a:p>
          <a:p>
            <a:r>
              <a:rPr lang="en-US" dirty="0" smtClean="0"/>
              <a:t>For</a:t>
            </a:r>
            <a:r>
              <a:rPr lang="en-US" baseline="0" dirty="0" smtClean="0"/>
              <a:t> the code, see CircumscribedTriangle0.</a:t>
            </a:r>
            <a:endParaRPr lang="en-US" dirty="0"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99827F32-4D62-4C68-9DD8-EAF72678FE1D}" type="slidenum">
              <a:rPr lang="en-US" smtClean="0"/>
              <a:pPr/>
              <a:t>51</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smtClean="0"/>
              <a:t>This scheme is like </a:t>
            </a:r>
            <a:r>
              <a:rPr lang="en-US" b="1" dirty="0" smtClean="0"/>
              <a:t>scientific notation</a:t>
            </a:r>
            <a:r>
              <a:rPr lang="en-US" dirty="0" smtClean="0"/>
              <a:t>: sign * mantissa * </a:t>
            </a:r>
            <a:r>
              <a:rPr lang="en-US" dirty="0" err="1" smtClean="0"/>
              <a:t>base^exponent</a:t>
            </a:r>
            <a:r>
              <a:rPr lang="en-US" dirty="0" smtClean="0"/>
              <a:t> (write this up there for them).  The scheme shown here is not exactly what is really done, but it is close enough for our purposes.</a:t>
            </a:r>
          </a:p>
          <a:p>
            <a:r>
              <a:rPr lang="en-US" dirty="0" smtClean="0"/>
              <a:t>These can give you round-off errors  (e.g., PI)</a:t>
            </a:r>
          </a:p>
          <a:p>
            <a:endParaRPr lang="en-US" dirty="0" smtClean="0"/>
          </a:p>
          <a:p>
            <a:r>
              <a:rPr lang="en-US" dirty="0" smtClean="0"/>
              <a:t>ex. 5.1</a:t>
            </a:r>
            <a:r>
              <a:rPr lang="en-US" baseline="0" dirty="0" smtClean="0"/>
              <a:t> % 2.0 -&gt; 1.0999999</a:t>
            </a:r>
            <a:endParaRPr lang="en-US" dirty="0"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8C950BD3-479A-4B5A-B82C-47EE1C7375E4}" type="slidenum">
              <a:rPr lang="en-US" smtClean="0"/>
              <a:pPr/>
              <a:t>52</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US" smtClean="0"/>
              <a:t>It’s all binary underneath!</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7314D230-2F8F-423D-8EC5-8B3E360734A4}" type="slidenum">
              <a:rPr lang="en-US" smtClean="0"/>
              <a:pPr/>
              <a:t>53</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D9CEF386-F102-4F4D-9A1E-5F22930109C6}" type="slidenum">
              <a:rPr lang="en-US" smtClean="0"/>
              <a:pPr/>
              <a:t>54</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FFB327BE-795D-47D1-B195-13CA1BB67DA0}" type="slidenum">
              <a:rPr lang="en-US" smtClean="0"/>
              <a:pPr/>
              <a:t>55</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en-US" dirty="0" smtClean="0"/>
              <a:t>How would you build these three types of gates using transistors?</a:t>
            </a:r>
          </a:p>
          <a:p>
            <a:endParaRPr lang="en-US" dirty="0" smtClean="0"/>
          </a:p>
          <a:p>
            <a:r>
              <a:rPr lang="en-US" dirty="0" smtClean="0"/>
              <a:t>AND 	two transistors in series</a:t>
            </a:r>
          </a:p>
          <a:p>
            <a:r>
              <a:rPr lang="en-US" dirty="0" smtClean="0"/>
              <a:t>OR	two transistors in parallel</a:t>
            </a:r>
          </a:p>
          <a:p>
            <a:endParaRPr lang="en-US" dirty="0" smtClean="0"/>
          </a:p>
          <a:p>
            <a:r>
              <a:rPr lang="en-US" dirty="0" smtClean="0"/>
              <a:t>NOT</a:t>
            </a:r>
          </a:p>
          <a:p>
            <a:r>
              <a:rPr lang="en-US" dirty="0" smtClean="0"/>
              <a:t>	power</a:t>
            </a:r>
          </a:p>
          <a:p>
            <a:r>
              <a:rPr lang="en-US" dirty="0" smtClean="0"/>
              <a:t>	   |</a:t>
            </a:r>
          </a:p>
          <a:p>
            <a:r>
              <a:rPr lang="en-US" dirty="0" smtClean="0"/>
              <a:t>	   .--- resistor--- Output</a:t>
            </a:r>
          </a:p>
          <a:p>
            <a:r>
              <a:rPr lang="en-US" dirty="0" smtClean="0"/>
              <a:t>	   |</a:t>
            </a:r>
          </a:p>
          <a:p>
            <a:r>
              <a:rPr lang="en-US" dirty="0" smtClean="0"/>
              <a:t>Input -----------Transistor</a:t>
            </a:r>
          </a:p>
          <a:p>
            <a:r>
              <a:rPr lang="en-US" dirty="0" smtClean="0"/>
              <a:t>	   |</a:t>
            </a:r>
          </a:p>
          <a:p>
            <a:r>
              <a:rPr lang="en-US" dirty="0" smtClean="0"/>
              <a:t>	Ground</a:t>
            </a:r>
          </a:p>
          <a:p>
            <a:r>
              <a:rPr lang="en-US" dirty="0" smtClean="0"/>
              <a:t>Here, if the input is on, the transistor is connected which draws the power to the ground (and therefore not through the resistor) such</a:t>
            </a:r>
            <a:r>
              <a:rPr lang="en-US" baseline="0" dirty="0" smtClean="0"/>
              <a:t> that the output signal is off</a:t>
            </a:r>
            <a:r>
              <a:rPr lang="en-US" dirty="0" smtClean="0"/>
              <a:t>.  If the input is off, the transistor is not connected, so the power goes through the resistor to the output.</a:t>
            </a:r>
            <a:r>
              <a:rPr lang="en-US" baseline="0" dirty="0" smtClean="0"/>
              <a:t> resulting in the output signal being on.</a:t>
            </a:r>
            <a:endParaRPr lang="en-US" dirty="0"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E8A45257-45CC-409D-8DD4-85A4DA9A2F37}" type="slidenum">
              <a:rPr lang="en-US" smtClean="0"/>
              <a:pPr/>
              <a:t>56</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BF5A1733-92EC-4007-B0B9-8D5698958946}" type="slidenum">
              <a:rPr lang="en-US" smtClean="0"/>
              <a:pPr/>
              <a:t>57</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r>
              <a:rPr lang="en-US" smtClean="0"/>
              <a:t>Note that the circuit matches the tree structure of the XOR definition, where the highest-level boolean operators are on the right.  It’s not hard to imagine an algorithm that would convert a boolean expression that uses AND/OR/NOT into a circuit.</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C081F460-EC04-495D-892E-250E51A72A19}" type="slidenum">
              <a:rPr lang="en-US" smtClean="0"/>
              <a:pPr/>
              <a:t>58</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r>
              <a:rPr lang="en-US" smtClean="0"/>
              <a:t>Here, we notice that SUM is equal to the output of the exclusive OR we just built, and carry is equal to the output of the standard AND.  We could just put them together like this.  The problem is that this takes more gates that are really necessary, 6  (5 for the XOR, and one more AND).</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176D8FA8-A50A-401B-874A-1B47F8C1E132}" type="slidenum">
              <a:rPr lang="en-US" smtClean="0"/>
              <a:pPr/>
              <a:t>59</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r>
              <a:rPr lang="en-US" b="1" dirty="0" smtClean="0"/>
              <a:t>3 key innovations of modern computers:</a:t>
            </a:r>
          </a:p>
          <a:p>
            <a:r>
              <a:rPr lang="en-US" dirty="0" smtClean="0"/>
              <a:t>1. the use of vacuum tubes to implement </a:t>
            </a:r>
            <a:r>
              <a:rPr lang="en-US" b="1" dirty="0" smtClean="0"/>
              <a:t>binary</a:t>
            </a:r>
            <a:r>
              <a:rPr lang="en-US" dirty="0" smtClean="0"/>
              <a:t> numbers</a:t>
            </a:r>
            <a:r>
              <a:rPr lang="en-US" baseline="0" dirty="0" smtClean="0"/>
              <a:t> as we saw earlier</a:t>
            </a:r>
            <a:endParaRPr lang="en-US" dirty="0" smtClean="0"/>
          </a:p>
          <a:p>
            <a:r>
              <a:rPr lang="en-US" dirty="0" smtClean="0"/>
              <a:t>	123</a:t>
            </a:r>
            <a:r>
              <a:rPr lang="en-US" baseline="-25000" dirty="0" smtClean="0"/>
              <a:t>10</a:t>
            </a:r>
            <a:r>
              <a:rPr lang="en-US" dirty="0" smtClean="0"/>
              <a:t> = 3*10</a:t>
            </a:r>
            <a:r>
              <a:rPr lang="en-US" baseline="30000" dirty="0" smtClean="0"/>
              <a:t>0</a:t>
            </a:r>
            <a:r>
              <a:rPr lang="en-US" dirty="0" smtClean="0"/>
              <a:t> + 2*10</a:t>
            </a:r>
            <a:r>
              <a:rPr lang="en-US" baseline="30000" dirty="0" smtClean="0"/>
              <a:t>1</a:t>
            </a:r>
            <a:r>
              <a:rPr lang="en-US" dirty="0" smtClean="0"/>
              <a:t> + 1*10</a:t>
            </a:r>
            <a:r>
              <a:rPr lang="en-US" baseline="30000" dirty="0" smtClean="0"/>
              <a:t>2 </a:t>
            </a:r>
            <a:r>
              <a:rPr lang="en-US" dirty="0" smtClean="0"/>
              <a:t>= 3 + 20 + 100</a:t>
            </a:r>
          </a:p>
          <a:p>
            <a:r>
              <a:rPr lang="en-US" dirty="0" smtClean="0"/>
              <a:t>	each digit of the number must represent 10 values (0-9)</a:t>
            </a:r>
          </a:p>
          <a:p>
            <a:r>
              <a:rPr lang="en-US" dirty="0" smtClean="0"/>
              <a:t>	this is hard to implement in hardware (cf. Difference engine)</a:t>
            </a:r>
          </a:p>
          <a:p>
            <a:r>
              <a:rPr lang="en-US" dirty="0" smtClean="0"/>
              <a:t>	110</a:t>
            </a:r>
            <a:r>
              <a:rPr lang="en-US" baseline="-25000" dirty="0" smtClean="0"/>
              <a:t>2 </a:t>
            </a:r>
            <a:r>
              <a:rPr lang="en-US" dirty="0" smtClean="0"/>
              <a:t>= 0*2</a:t>
            </a:r>
            <a:r>
              <a:rPr lang="en-US" baseline="30000" dirty="0" smtClean="0"/>
              <a:t>0</a:t>
            </a:r>
            <a:r>
              <a:rPr lang="en-US" dirty="0" smtClean="0"/>
              <a:t> + 1*2</a:t>
            </a:r>
            <a:r>
              <a:rPr lang="en-US" baseline="30000" dirty="0" smtClean="0"/>
              <a:t>1</a:t>
            </a:r>
            <a:r>
              <a:rPr lang="en-US" dirty="0" smtClean="0"/>
              <a:t> + 1*2</a:t>
            </a:r>
            <a:r>
              <a:rPr lang="en-US" baseline="30000" dirty="0" smtClean="0"/>
              <a:t>2</a:t>
            </a:r>
            <a:r>
              <a:rPr lang="en-US" dirty="0" smtClean="0"/>
              <a:t> = 0 + 2 + 4 = 6</a:t>
            </a:r>
            <a:r>
              <a:rPr lang="en-US" baseline="-25000" dirty="0" smtClean="0"/>
              <a:t>10</a:t>
            </a:r>
          </a:p>
          <a:p>
            <a:r>
              <a:rPr lang="en-US" dirty="0" smtClean="0"/>
              <a:t>2. The use of </a:t>
            </a:r>
            <a:r>
              <a:rPr lang="en-US" b="1" dirty="0" smtClean="0"/>
              <a:t>electronic</a:t>
            </a:r>
            <a:r>
              <a:rPr lang="en-US" dirty="0" smtClean="0"/>
              <a:t> rather than mechanical switching (vacuum tubes rather than mechanical switches) to implement </a:t>
            </a:r>
            <a:r>
              <a:rPr lang="en-US" dirty="0" err="1" smtClean="0"/>
              <a:t>boolean</a:t>
            </a:r>
            <a:r>
              <a:rPr lang="en-US" dirty="0" smtClean="0"/>
              <a:t> logic.  Eventually, </a:t>
            </a:r>
            <a:r>
              <a:rPr lang="en-US" dirty="0" err="1" smtClean="0"/>
              <a:t>transitors</a:t>
            </a:r>
            <a:r>
              <a:rPr lang="en-US" dirty="0" smtClean="0"/>
              <a:t> and then VLSI were employed.</a:t>
            </a:r>
          </a:p>
          <a:p>
            <a:r>
              <a:rPr lang="en-US" dirty="0" smtClean="0"/>
              <a:t>3. Instructions were fed into the machine by reading holes punched in discarded movie film.  It was, thus, </a:t>
            </a:r>
            <a:r>
              <a:rPr lang="en-US" b="1" dirty="0" smtClean="0"/>
              <a:t>programmable</a:t>
            </a:r>
            <a:endParaRPr lang="en-US" dirty="0" smtClean="0"/>
          </a:p>
          <a:p>
            <a:r>
              <a:rPr lang="en-US" dirty="0" smtClean="0"/>
              <a:t>He built the Z1 in his parents’ living room!  He never completed his full designs.  The Nazi government never supported him because they expected to win the war long before his work was completed.  Thus, his work went largely unnoticed and the real computers were built elsewhere.</a:t>
            </a:r>
          </a:p>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6</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So, we have a prototype and looks ok for starters, but there are some issues:</a:t>
            </a:r>
          </a:p>
          <a:p>
            <a:pPr>
              <a:buFont typeface="Arial" pitchFamily="34" charset="0"/>
              <a:buChar char="•"/>
            </a:pPr>
            <a:r>
              <a:rPr lang="en-US" baseline="0" dirty="0" smtClean="0"/>
              <a:t> The figures don’t scale relative to the size of the background – yuck! It would be nice if they grew as the size of the background grows.</a:t>
            </a:r>
          </a:p>
          <a:p>
            <a:pPr>
              <a:buFont typeface="Arial" pitchFamily="34" charset="0"/>
              <a:buNone/>
            </a:pPr>
            <a:r>
              <a:rPr lang="en-US" baseline="0" dirty="0" smtClean="0"/>
              <a:t>This requires variables.</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A01EB6C6-413A-448A-A9E4-883EDCCC0B13}" type="slidenum">
              <a:rPr lang="en-US" smtClean="0"/>
              <a:pPr/>
              <a:t>7</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r>
              <a:rPr lang="en-US" dirty="0" smtClean="0"/>
              <a:t>The</a:t>
            </a:r>
            <a:r>
              <a:rPr lang="en-US" baseline="0" dirty="0" smtClean="0"/>
              <a:t> use of the term “o</a:t>
            </a:r>
            <a:r>
              <a:rPr lang="en-US" dirty="0" smtClean="0"/>
              <a:t>bject” is commonly restricted to reference types only, but this</a:t>
            </a:r>
            <a:r>
              <a:rPr lang="en-US" baseline="0" dirty="0" smtClean="0"/>
              <a:t> slide uses it somewhat more broadly.</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011B33FB-196A-46B8-B7DA-E1D0A20AFDE4}" type="slidenum">
              <a:rPr lang="en-US" smtClean="0"/>
              <a:pPr/>
              <a:t>8</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a:buFontTx/>
              <a:buChar char="•"/>
            </a:pPr>
            <a:r>
              <a:rPr lang="en-US" dirty="0" smtClean="0"/>
              <a:t>We’ll give</a:t>
            </a:r>
            <a:r>
              <a:rPr lang="en-US" baseline="0" dirty="0" smtClean="0"/>
              <a:t> more details on each of this in the following slides.</a:t>
            </a:r>
            <a:endParaRPr lang="en-US" dirty="0" smtClean="0"/>
          </a:p>
          <a:p>
            <a:pPr>
              <a:buFontTx/>
              <a:buChar char="•"/>
            </a:pPr>
            <a:r>
              <a:rPr lang="en-US" dirty="0" smtClean="0"/>
              <a:t>A literal is an object specified literally and exactly.</a:t>
            </a:r>
          </a:p>
          <a:p>
            <a:pPr>
              <a:buFontTx/>
              <a:buChar char="•"/>
            </a:pPr>
            <a:r>
              <a:rPr lang="en-US" dirty="0" smtClean="0"/>
              <a:t>Named objects:</a:t>
            </a:r>
          </a:p>
          <a:p>
            <a:pPr lvl="1"/>
            <a:r>
              <a:rPr lang="en-US" dirty="0" smtClean="0"/>
              <a:t>- A variable is a named object whose value varies.</a:t>
            </a:r>
          </a:p>
          <a:p>
            <a:pPr lvl="1"/>
            <a:r>
              <a:rPr lang="en-US" dirty="0" smtClean="0"/>
              <a:t>- A constant is a named objects whose value remains the same throughout the program (enforced by compiler).</a:t>
            </a:r>
          </a:p>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9B1EF666-549A-446C-9875-041DC8773CCD}" type="slidenum">
              <a:rPr lang="en-US" smtClean="0"/>
              <a:pPr/>
              <a:t>9</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US" dirty="0" smtClean="0"/>
              <a:t>Do</a:t>
            </a:r>
            <a:r>
              <a:rPr lang="en-US" baseline="0" dirty="0" smtClean="0"/>
              <a:t> examples of these using </a:t>
            </a:r>
            <a:r>
              <a:rPr lang="en-US" baseline="0" dirty="0" err="1" smtClean="0"/>
              <a:t>println</a:t>
            </a:r>
            <a:r>
              <a:rPr lang="en-US" baseline="0" dirty="0" smtClean="0"/>
              <a:t>() in a processing window.</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09E4DD9-A2E4-467D-8F17-6236A8491AB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E0C18AE-201B-47EB-A501-0F800DB1AB7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BF478BB-943A-47D6-98C5-2780FEF02E9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23B0671-EDD1-4604-BE6C-9632C755924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4208D256-697A-4B6F-A203-6854F0DF68C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39D0CFB8-AE37-49F0-BACC-C543107960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AFA2C9A-4148-42D0-B5EE-45753C2AC57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7BE369A-A742-49D3-B6B5-EEA0E80F4AF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4F12F14-E017-4EB6-9212-C05C5DEE712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40F4F78-3630-45F7-8CF2-C906D6825A3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8790" name="Rectangle 6"/>
          <p:cNvSpPr>
            <a:spLocks noChangeArrowheads="1"/>
          </p:cNvSpPr>
          <p:nvPr/>
        </p:nvSpPr>
        <p:spPr bwMode="auto">
          <a:xfrm>
            <a:off x="0" y="0"/>
            <a:ext cx="9144000" cy="457200"/>
          </a:xfrm>
          <a:prstGeom prst="rect">
            <a:avLst/>
          </a:prstGeom>
          <a:gradFill rotWithShape="1">
            <a:gsLst>
              <a:gs pos="0">
                <a:srgbClr val="C8C864"/>
              </a:gs>
              <a:gs pos="100000">
                <a:srgbClr val="C8C864">
                  <a:gamma/>
                  <a:shade val="46275"/>
                  <a:invGamma/>
                  <a:alpha val="0"/>
                </a:srgbClr>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18798" name="Rectangle 14"/>
          <p:cNvSpPr>
            <a:spLocks noGrp="1" noChangeArrowheads="1"/>
          </p:cNvSpPr>
          <p:nvPr>
            <p:ph type="title"/>
          </p:nvPr>
        </p:nvSpPr>
        <p:spPr bwMode="auto">
          <a:xfrm>
            <a:off x="457200" y="457200"/>
            <a:ext cx="82296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8799" name="Rectangle 15"/>
          <p:cNvSpPr>
            <a:spLocks noGrp="1" noChangeArrowheads="1"/>
          </p:cNvSpPr>
          <p:nvPr>
            <p:ph type="body" idx="1"/>
          </p:nvPr>
        </p:nvSpPr>
        <p:spPr bwMode="auto">
          <a:xfrm>
            <a:off x="457200" y="1600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8802" name="Rectangle 18"/>
          <p:cNvSpPr>
            <a:spLocks noChangeArrowheads="1"/>
          </p:cNvSpPr>
          <p:nvPr/>
        </p:nvSpPr>
        <p:spPr bwMode="auto">
          <a:xfrm>
            <a:off x="7239000" y="6629400"/>
            <a:ext cx="1905000" cy="228600"/>
          </a:xfrm>
          <a:prstGeom prst="rect">
            <a:avLst/>
          </a:prstGeom>
          <a:noFill/>
          <a:ln w="9525">
            <a:noFill/>
            <a:miter lim="800000"/>
            <a:headEnd/>
            <a:tailEnd/>
          </a:ln>
          <a:effectLst/>
        </p:spPr>
        <p:txBody>
          <a:bodyPr/>
          <a:lstStyle/>
          <a:p>
            <a:pPr algn="r"/>
            <a:r>
              <a:rPr lang="en-US" sz="900" dirty="0">
                <a:latin typeface="Arial Unicode MS" pitchFamily="34" charset="-128"/>
              </a:rPr>
              <a:t>© </a:t>
            </a:r>
            <a:r>
              <a:rPr lang="en-US" sz="900" dirty="0" smtClean="0">
                <a:latin typeface="Arial Unicode MS" pitchFamily="34" charset="-128"/>
              </a:rPr>
              <a:t>Calvin</a:t>
            </a:r>
            <a:r>
              <a:rPr lang="en-US" sz="900" baseline="0" dirty="0" smtClean="0">
                <a:latin typeface="Arial Unicode MS" pitchFamily="34" charset="-128"/>
              </a:rPr>
              <a:t> College</a:t>
            </a:r>
            <a:r>
              <a:rPr lang="en-US" sz="900" dirty="0" smtClean="0">
                <a:latin typeface="Arial Unicode MS" pitchFamily="34" charset="-128"/>
              </a:rPr>
              <a:t>, 2009</a:t>
            </a:r>
            <a:endParaRPr lang="en-US" sz="900" dirty="0">
              <a:latin typeface="Arial Unicode MS" pitchFamily="34" charset="-128"/>
            </a:endParaRPr>
          </a:p>
        </p:txBody>
      </p:sp>
      <p:sp>
        <p:nvSpPr>
          <p:cNvPr id="118787" name="Rectangle 3"/>
          <p:cNvSpPr>
            <a:spLocks noGrp="1" noChangeArrowheads="1"/>
          </p:cNvSpPr>
          <p:nvPr>
            <p:ph type="sldNum" sz="quarter" idx="4"/>
          </p:nvPr>
        </p:nvSpPr>
        <p:spPr bwMode="auto">
          <a:xfrm>
            <a:off x="8763000" y="0"/>
            <a:ext cx="381000" cy="45720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900">
                <a:latin typeface="Arial Unicode MS" pitchFamily="34" charset="-128"/>
              </a:defRPr>
            </a:lvl1pPr>
          </a:lstStyle>
          <a:p>
            <a:fld id="{D44B6B40-2A27-4D7A-A5B0-FB7E522CEB0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Lst>
  <p:hf hdr="0" ftr="0" dt="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tx1"/>
        </a:buClr>
        <a:buSzPct val="75000"/>
        <a:buFont typeface="Arial" charset="0"/>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80000"/>
        <a:buFont typeface="Arial" charset="0"/>
        <a:buChar char="–"/>
        <a:defRPr sz="2800">
          <a:solidFill>
            <a:schemeClr val="tx1"/>
          </a:solidFill>
          <a:latin typeface="+mn-lt"/>
        </a:defRPr>
      </a:lvl2pPr>
      <a:lvl3pPr marL="1143000" indent="-228600" algn="l" rtl="0" fontAlgn="base">
        <a:spcBef>
          <a:spcPct val="20000"/>
        </a:spcBef>
        <a:spcAft>
          <a:spcPct val="0"/>
        </a:spcAft>
        <a:buClr>
          <a:schemeClr val="tx1"/>
        </a:buClr>
        <a:buSzPct val="65000"/>
        <a:buChar char="•"/>
        <a:defRPr sz="2400">
          <a:solidFill>
            <a:schemeClr val="tx1"/>
          </a:solidFill>
          <a:latin typeface="+mn-lt"/>
        </a:defRPr>
      </a:lvl3pPr>
      <a:lvl4pPr marL="1600200" indent="-228600" algn="l" rtl="0" fontAlgn="base">
        <a:spcBef>
          <a:spcPct val="20000"/>
        </a:spcBef>
        <a:spcAft>
          <a:spcPct val="0"/>
        </a:spcAft>
        <a:buClr>
          <a:schemeClr val="tx1"/>
        </a:buClr>
        <a:buSzPct val="70000"/>
        <a:buFont typeface="Times New Roman" pitchFamily="18" charset="0"/>
        <a:buChar char="-"/>
        <a:defRPr sz="2000">
          <a:solidFill>
            <a:schemeClr val="tx1"/>
          </a:solidFill>
          <a:latin typeface="+mn-lt"/>
        </a:defRPr>
      </a:lvl4pPr>
      <a:lvl5pPr marL="20574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5pPr>
      <a:lvl6pPr marL="25146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6pPr>
      <a:lvl7pPr marL="29718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7pPr>
      <a:lvl8pPr marL="34290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8pPr>
      <a:lvl9pPr marL="38862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3.xml"/><Relationship Id="rId3" Type="http://schemas.openxmlformats.org/officeDocument/2006/relationships/image" Target="../media/image1.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4.xml"/><Relationship Id="rId3"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5.xml"/><Relationship Id="rId4" Type="http://schemas.openxmlformats.org/officeDocument/2006/relationships/oleObject" Target="../embeddings/Microsoft_Excel_97_-_2004_Worksheet1.xls"/><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1.xml"/><Relationship Id="rId4" Type="http://schemas.openxmlformats.org/officeDocument/2006/relationships/hyperlink" Target="http://www.unicode.org/" TargetMode="External"/><Relationship Id="rId5" Type="http://schemas.openxmlformats.org/officeDocument/2006/relationships/oleObject" Target="../embeddings/Microsoft_Excel_97_-_2004_Worksheet2.xls"/><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3.xml"/><Relationship Id="rId4" Type="http://schemas.openxmlformats.org/officeDocument/2006/relationships/oleObject" Target="../embeddings/Microsoft_Excel_97_-_2004_Worksheet3.xls"/><Relationship Id="rId5" Type="http://schemas.openxmlformats.org/officeDocument/2006/relationships/oleObject" Target="../embeddings/Microsoft_Excel_97_-_2004_Worksheet4.xls"/><Relationship Id="rId6" Type="http://schemas.openxmlformats.org/officeDocument/2006/relationships/oleObject" Target="../embeddings/Microsoft_Excel_97_-_2004_Worksheet5.xls"/><Relationship Id="rId1" Type="http://schemas.openxmlformats.org/officeDocument/2006/relationships/vmlDrawing" Target="../drawings/vmlDrawing3.vml"/><Relationship Id="rId2"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1" Type="http://schemas.openxmlformats.org/officeDocument/2006/relationships/slideLayout" Target="../slideLayouts/slideLayout1.xml"/><Relationship Id="rId2" Type="http://schemas.openxmlformats.org/officeDocument/2006/relationships/notesSlide" Target="../notesSlides/notesSlide5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5.xml"/><Relationship Id="rId3" Type="http://schemas.openxmlformats.org/officeDocument/2006/relationships/image" Target="../media/image11.png"/></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6.xml"/><Relationship Id="rId4" Type="http://schemas.openxmlformats.org/officeDocument/2006/relationships/image" Target="../media/image13.png"/><Relationship Id="rId5" Type="http://schemas.openxmlformats.org/officeDocument/2006/relationships/oleObject" Target="../embeddings/Microsoft_Excel_97_-_2004_Worksheet6.xls"/><Relationship Id="rId1" Type="http://schemas.openxmlformats.org/officeDocument/2006/relationships/vmlDrawing" Target="../drawings/vmlDrawing4.vml"/><Relationship Id="rId2"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7.xml"/><Relationship Id="rId4" Type="http://schemas.openxmlformats.org/officeDocument/2006/relationships/oleObject" Target="../embeddings/Microsoft_Excel_97_-_2004_Worksheet7.xls"/><Relationship Id="rId5" Type="http://schemas.openxmlformats.org/officeDocument/2006/relationships/image" Target="../media/image15.png"/><Relationship Id="rId1" Type="http://schemas.openxmlformats.org/officeDocument/2006/relationships/vmlDrawing" Target="../drawings/vmlDrawing5.vml"/><Relationship Id="rId2"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16.jpeg"/><Relationship Id="rId4" Type="http://schemas.openxmlformats.org/officeDocument/2006/relationships/image" Target="../media/image17.jpeg"/><Relationship Id="rId1" Type="http://schemas.openxmlformats.org/officeDocument/2006/relationships/slideLayout" Target="../slideLayouts/slideLayout1.xml"/><Relationship Id="rId2" Type="http://schemas.openxmlformats.org/officeDocument/2006/relationships/notesSlide" Target="../notesSlides/notesSlide5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p:txBody>
          <a:bodyPr/>
          <a:lstStyle/>
          <a:p>
            <a:fld id="{0DFEE01E-1095-4EE3-9405-04B4A846E510}" type="slidenum">
              <a:rPr lang="en-US" smtClean="0"/>
              <a:pPr/>
              <a:t>1</a:t>
            </a:fld>
            <a:endParaRPr lang="en-US" smtClean="0"/>
          </a:p>
        </p:txBody>
      </p:sp>
      <p:sp>
        <p:nvSpPr>
          <p:cNvPr id="4099" name="Text Box 2"/>
          <p:cNvSpPr txBox="1">
            <a:spLocks noChangeArrowheads="1"/>
          </p:cNvSpPr>
          <p:nvPr/>
        </p:nvSpPr>
        <p:spPr bwMode="auto">
          <a:xfrm>
            <a:off x="1066800" y="1066800"/>
            <a:ext cx="7391400" cy="4473575"/>
          </a:xfrm>
          <a:prstGeom prst="rect">
            <a:avLst/>
          </a:prstGeom>
          <a:noFill/>
          <a:ln w="9525">
            <a:noFill/>
            <a:miter lim="800000"/>
            <a:headEnd/>
            <a:tailEnd/>
          </a:ln>
        </p:spPr>
        <p:txBody>
          <a:bodyPr>
            <a:spAutoFit/>
          </a:bodyPr>
          <a:lstStyle/>
          <a:p>
            <a:r>
              <a:rPr lang="en-US" sz="2400" i="1" dirty="0">
                <a:latin typeface="Arial Unicode MS" pitchFamily="34" charset="-128"/>
              </a:rPr>
              <a:t>It is a profoundly erroneous truism, repeated by all copy-books and by eminent people when they are making speeches, that we should cultivate the habit of thinking of what we are doing.  The precise opposite is the case, civilization advances by extending the number of important operations which we can perform without thinking about them. Operations of thought are like cavalry charges in a battle - they are strictly limited in number, they require fresh horses, and must only be made at decisive moments. </a:t>
            </a:r>
          </a:p>
          <a:p>
            <a:r>
              <a:rPr lang="en-US" sz="2400" dirty="0">
                <a:latin typeface="Arial Unicode MS" pitchFamily="34" charset="-128"/>
              </a:rPr>
              <a:t>	- </a:t>
            </a:r>
            <a:r>
              <a:rPr lang="en-US" dirty="0">
                <a:latin typeface="Arial Unicode MS" pitchFamily="34" charset="-128"/>
              </a:rPr>
              <a:t>Alfred North Whitehead, </a:t>
            </a:r>
            <a:r>
              <a:rPr lang="en-US" i="1" dirty="0">
                <a:latin typeface="Arial Unicode MS" pitchFamily="34" charset="-128"/>
              </a:rPr>
              <a:t>Introduction to Mathematics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p:txBody>
          <a:bodyPr/>
          <a:lstStyle/>
          <a:p>
            <a:fld id="{319D966F-9FCE-4430-A0F9-256F197F4543}" type="slidenum">
              <a:rPr lang="en-US" smtClean="0"/>
              <a:pPr/>
              <a:t>10</a:t>
            </a:fld>
            <a:endParaRPr lang="en-US" smtClean="0"/>
          </a:p>
        </p:txBody>
      </p:sp>
      <p:sp>
        <p:nvSpPr>
          <p:cNvPr id="20483" name="Rectangle 2"/>
          <p:cNvSpPr>
            <a:spLocks noGrp="1" noChangeArrowheads="1"/>
          </p:cNvSpPr>
          <p:nvPr>
            <p:ph type="title"/>
          </p:nvPr>
        </p:nvSpPr>
        <p:spPr/>
        <p:txBody>
          <a:bodyPr/>
          <a:lstStyle/>
          <a:p>
            <a:pPr eaLnBrk="1" hangingPunct="1"/>
            <a:r>
              <a:rPr lang="en-US" smtClean="0"/>
              <a:t>Variable Declarations</a:t>
            </a:r>
          </a:p>
        </p:txBody>
      </p:sp>
      <p:sp>
        <p:nvSpPr>
          <p:cNvPr id="20484" name="Rectangle 3"/>
          <p:cNvSpPr>
            <a:spLocks noGrp="1" noChangeArrowheads="1"/>
          </p:cNvSpPr>
          <p:nvPr>
            <p:ph type="body" idx="1"/>
          </p:nvPr>
        </p:nvSpPr>
        <p:spPr>
          <a:xfrm>
            <a:off x="457200" y="1600200"/>
            <a:ext cx="8534400" cy="5029200"/>
          </a:xfrm>
        </p:spPr>
        <p:txBody>
          <a:bodyPr/>
          <a:lstStyle/>
          <a:p>
            <a:pPr eaLnBrk="1" hangingPunct="1"/>
            <a:r>
              <a:rPr lang="en-US" dirty="0" smtClean="0"/>
              <a:t>Variables are used to store values that may change during program execution.</a:t>
            </a:r>
          </a:p>
          <a:p>
            <a:pPr eaLnBrk="1" hangingPunct="1"/>
            <a:r>
              <a:rPr lang="en-US" dirty="0" smtClean="0"/>
              <a:t>They can be either </a:t>
            </a:r>
            <a:r>
              <a:rPr lang="en-US" i="1" dirty="0" smtClean="0"/>
              <a:t>initialized</a:t>
            </a:r>
            <a:r>
              <a:rPr lang="en-US" dirty="0" smtClean="0"/>
              <a:t> or </a:t>
            </a:r>
            <a:r>
              <a:rPr lang="en-US" i="1" dirty="0" smtClean="0"/>
              <a:t>uninitialized</a:t>
            </a:r>
            <a:r>
              <a:rPr lang="en-US" dirty="0" smtClean="0"/>
              <a:t>.</a:t>
            </a:r>
          </a:p>
          <a:p>
            <a:pPr eaLnBrk="1" hangingPunct="1"/>
            <a:r>
              <a:rPr lang="en-US" dirty="0" smtClean="0"/>
              <a:t>Pattern:</a:t>
            </a:r>
          </a:p>
          <a:p>
            <a:pPr lvl="1" eaLnBrk="1" hangingPunct="1">
              <a:buFontTx/>
              <a:buChar char=" "/>
            </a:pPr>
            <a:r>
              <a:rPr lang="en-US" b="1" i="1" u="sng" dirty="0" smtClean="0">
                <a:latin typeface="Courier New" pitchFamily="49" charset="0"/>
              </a:rPr>
              <a:t>Type</a:t>
            </a:r>
            <a:r>
              <a:rPr lang="en-US" b="1" i="1" dirty="0" smtClean="0">
                <a:latin typeface="Courier New" pitchFamily="49" charset="0"/>
              </a:rPr>
              <a:t> </a:t>
            </a:r>
            <a:r>
              <a:rPr lang="en-US" b="1" i="1" u="sng" dirty="0" smtClean="0">
                <a:latin typeface="Courier New" pitchFamily="49" charset="0"/>
              </a:rPr>
              <a:t>Name</a:t>
            </a:r>
            <a:r>
              <a:rPr lang="en-US" b="1" dirty="0" smtClean="0">
                <a:latin typeface="Courier New" pitchFamily="49" charset="0"/>
              </a:rPr>
              <a:t> </a:t>
            </a:r>
            <a:r>
              <a:rPr lang="en-US" dirty="0" smtClean="0">
                <a:latin typeface="Courier New" pitchFamily="49" charset="0"/>
              </a:rPr>
              <a:t>[</a:t>
            </a:r>
            <a:r>
              <a:rPr lang="en-US" b="1" dirty="0" smtClean="0">
                <a:latin typeface="Courier New" pitchFamily="49" charset="0"/>
              </a:rPr>
              <a:t> = </a:t>
            </a:r>
            <a:r>
              <a:rPr lang="en-US" b="1" i="1" u="sng" dirty="0" smtClean="0">
                <a:latin typeface="Courier New" pitchFamily="49" charset="0"/>
              </a:rPr>
              <a:t>Expression</a:t>
            </a:r>
            <a:r>
              <a:rPr lang="en-US" b="1" dirty="0" smtClean="0">
                <a:latin typeface="Courier New" pitchFamily="49" charset="0"/>
              </a:rPr>
              <a:t> </a:t>
            </a:r>
            <a:r>
              <a:rPr lang="en-US" dirty="0" smtClean="0">
                <a:latin typeface="Courier New" pitchFamily="49" charset="0"/>
              </a:rPr>
              <a:t>]</a:t>
            </a:r>
            <a:r>
              <a:rPr lang="en-US" b="1" dirty="0" smtClean="0">
                <a:latin typeface="Courier New" pitchFamily="49"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p:txBody>
          <a:bodyPr/>
          <a:lstStyle/>
          <a:p>
            <a:fld id="{B924BD46-DE64-4A8A-B2E0-2EDA542CAAEA}" type="slidenum">
              <a:rPr lang="en-US" smtClean="0"/>
              <a:pPr/>
              <a:t>11</a:t>
            </a:fld>
            <a:endParaRPr lang="en-US" smtClean="0"/>
          </a:p>
        </p:txBody>
      </p:sp>
      <p:sp>
        <p:nvSpPr>
          <p:cNvPr id="27651" name="Rectangle 2"/>
          <p:cNvSpPr>
            <a:spLocks noGrp="1" noChangeArrowheads="1"/>
          </p:cNvSpPr>
          <p:nvPr>
            <p:ph type="title"/>
          </p:nvPr>
        </p:nvSpPr>
        <p:spPr/>
        <p:txBody>
          <a:bodyPr/>
          <a:lstStyle/>
          <a:p>
            <a:pPr eaLnBrk="1" hangingPunct="1"/>
            <a:r>
              <a:rPr lang="en-US" smtClean="0"/>
              <a:t>Primitive Types: Integers</a:t>
            </a:r>
          </a:p>
        </p:txBody>
      </p:sp>
      <p:sp>
        <p:nvSpPr>
          <p:cNvPr id="27652" name="Rectangle 3"/>
          <p:cNvSpPr>
            <a:spLocks noGrp="1" noChangeArrowheads="1"/>
          </p:cNvSpPr>
          <p:nvPr>
            <p:ph type="body" idx="1"/>
          </p:nvPr>
        </p:nvSpPr>
        <p:spPr>
          <a:xfrm>
            <a:off x="457200" y="1600200"/>
            <a:ext cx="8229600" cy="4953000"/>
          </a:xfrm>
        </p:spPr>
        <p:txBody>
          <a:bodyPr/>
          <a:lstStyle/>
          <a:p>
            <a:pPr eaLnBrk="1" hangingPunct="1">
              <a:lnSpc>
                <a:spcPct val="90000"/>
              </a:lnSpc>
            </a:pPr>
            <a:r>
              <a:rPr lang="en-US" dirty="0" smtClean="0"/>
              <a:t>Integers are whole numbers.</a:t>
            </a:r>
          </a:p>
          <a:p>
            <a:pPr eaLnBrk="1" hangingPunct="1">
              <a:lnSpc>
                <a:spcPct val="90000"/>
              </a:lnSpc>
            </a:pPr>
            <a:r>
              <a:rPr lang="en-US" dirty="0" smtClean="0"/>
              <a:t>Processing provides several integer types:</a:t>
            </a:r>
          </a:p>
          <a:p>
            <a:pPr lvl="1" eaLnBrk="1" hangingPunct="1">
              <a:lnSpc>
                <a:spcPct val="90000"/>
              </a:lnSpc>
              <a:buFont typeface="Arial" pitchFamily="34" charset="0"/>
              <a:buNone/>
            </a:pPr>
            <a:r>
              <a:rPr lang="en-US" b="1" dirty="0" smtClean="0">
                <a:latin typeface="Courier New" pitchFamily="49" charset="0"/>
              </a:rPr>
              <a:t>byte 	</a:t>
            </a:r>
            <a:r>
              <a:rPr lang="en-US" dirty="0" smtClean="0">
                <a:latin typeface="Arial Unicode MS" pitchFamily="34" charset="-128"/>
              </a:rPr>
              <a:t>−128 through 127</a:t>
            </a:r>
          </a:p>
          <a:p>
            <a:pPr lvl="1" eaLnBrk="1" hangingPunct="1">
              <a:lnSpc>
                <a:spcPct val="90000"/>
              </a:lnSpc>
              <a:buFont typeface="Arial" pitchFamily="34" charset="0"/>
              <a:buNone/>
            </a:pPr>
            <a:r>
              <a:rPr lang="en-US" b="1" dirty="0" smtClean="0">
                <a:latin typeface="Courier New" pitchFamily="49" charset="0"/>
              </a:rPr>
              <a:t>short 	</a:t>
            </a:r>
            <a:r>
              <a:rPr lang="en-US" dirty="0" smtClean="0">
                <a:latin typeface="Arial Unicode MS" pitchFamily="34" charset="-128"/>
              </a:rPr>
              <a:t>−32768 through 32767</a:t>
            </a:r>
          </a:p>
          <a:p>
            <a:pPr lvl="1" eaLnBrk="1" hangingPunct="1">
              <a:lnSpc>
                <a:spcPct val="90000"/>
              </a:lnSpc>
              <a:buFont typeface="Arial" pitchFamily="34" charset="0"/>
              <a:buNone/>
            </a:pPr>
            <a:r>
              <a:rPr lang="en-US" b="1" dirty="0" err="1" smtClean="0">
                <a:latin typeface="Courier New" pitchFamily="49" charset="0"/>
              </a:rPr>
              <a:t>int</a:t>
            </a:r>
            <a:r>
              <a:rPr lang="en-US" b="1" dirty="0" smtClean="0">
                <a:latin typeface="Courier New" pitchFamily="49" charset="0"/>
              </a:rPr>
              <a:t> 	</a:t>
            </a:r>
            <a:r>
              <a:rPr lang="en-US" dirty="0" smtClean="0">
                <a:latin typeface="Arial Unicode MS" pitchFamily="34" charset="-128"/>
              </a:rPr>
              <a:t>−2147483648 through 2147483647</a:t>
            </a:r>
          </a:p>
          <a:p>
            <a:pPr lvl="1" eaLnBrk="1" hangingPunct="1">
              <a:lnSpc>
                <a:spcPct val="90000"/>
              </a:lnSpc>
              <a:buFont typeface="Arial" pitchFamily="34" charset="0"/>
              <a:buNone/>
            </a:pPr>
            <a:r>
              <a:rPr lang="en-US" b="1" dirty="0" smtClean="0">
                <a:latin typeface="Courier New" pitchFamily="49" charset="0"/>
              </a:rPr>
              <a:t>long 	</a:t>
            </a:r>
            <a:r>
              <a:rPr lang="en-US" dirty="0" smtClean="0">
                <a:latin typeface="Arial Unicode MS" pitchFamily="34" charset="-128"/>
              </a:rPr>
              <a:t>−2</a:t>
            </a:r>
            <a:r>
              <a:rPr lang="en-US" baseline="30000" dirty="0" smtClean="0">
                <a:latin typeface="Arial Unicode MS" pitchFamily="34" charset="-128"/>
              </a:rPr>
              <a:t>63</a:t>
            </a:r>
            <a:r>
              <a:rPr lang="en-US" dirty="0" smtClean="0">
                <a:latin typeface="Arial Unicode MS" pitchFamily="34" charset="-128"/>
              </a:rPr>
              <a:t> through 2</a:t>
            </a:r>
            <a:r>
              <a:rPr lang="en-US" baseline="30000" dirty="0" smtClean="0">
                <a:latin typeface="Arial Unicode MS" pitchFamily="34" charset="-128"/>
              </a:rPr>
              <a:t>63</a:t>
            </a:r>
            <a:r>
              <a:rPr lang="en-US" dirty="0" smtClean="0">
                <a:latin typeface="Arial Unicode MS" pitchFamily="34" charset="-128"/>
              </a:rPr>
              <a:t> − 1</a:t>
            </a:r>
          </a:p>
          <a:p>
            <a:pPr eaLnBrk="1" hangingPunct="1">
              <a:lnSpc>
                <a:spcPct val="90000"/>
              </a:lnSpc>
            </a:pPr>
            <a:r>
              <a:rPr lang="en-US" dirty="0" smtClean="0"/>
              <a:t>Literal integer expressions:</a:t>
            </a:r>
          </a:p>
          <a:p>
            <a:pPr lvl="1" eaLnBrk="1" hangingPunct="1">
              <a:lnSpc>
                <a:spcPct val="90000"/>
              </a:lnSpc>
              <a:buFont typeface="Arial" pitchFamily="34" charset="0"/>
              <a:buNone/>
            </a:pPr>
            <a:r>
              <a:rPr lang="en-US" b="1" dirty="0" smtClean="0">
                <a:latin typeface="Courier New" pitchFamily="49" charset="0"/>
              </a:rPr>
              <a:t>42</a:t>
            </a:r>
          </a:p>
          <a:p>
            <a:pPr lvl="1" eaLnBrk="1" hangingPunct="1">
              <a:lnSpc>
                <a:spcPct val="90000"/>
              </a:lnSpc>
              <a:buFont typeface="Arial" pitchFamily="34" charset="0"/>
              <a:buNone/>
            </a:pPr>
            <a:r>
              <a:rPr lang="en-US" b="1" dirty="0" smtClean="0">
                <a:latin typeface="Courier New" pitchFamily="49" charset="0"/>
              </a:rPr>
              <a:t>-22</a:t>
            </a:r>
          </a:p>
          <a:p>
            <a:pPr lvl="1" eaLnBrk="1" hangingPunct="1">
              <a:lnSpc>
                <a:spcPct val="90000"/>
              </a:lnSpc>
              <a:buFont typeface="Arial" pitchFamily="34" charset="0"/>
              <a:buNone/>
            </a:pPr>
            <a:r>
              <a:rPr lang="en-US" b="1" dirty="0" smtClean="0">
                <a:latin typeface="Courier New" pitchFamily="49" charset="0"/>
              </a:rPr>
              <a:t>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p:txBody>
          <a:bodyPr/>
          <a:lstStyle/>
          <a:p>
            <a:fld id="{CBCAA665-F81D-436E-B3DA-B69257BC8D2D}" type="slidenum">
              <a:rPr lang="en-US" smtClean="0"/>
              <a:pPr/>
              <a:t>12</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Primitive Types: Real Numbers</a:t>
            </a:r>
          </a:p>
        </p:txBody>
      </p:sp>
      <p:sp>
        <p:nvSpPr>
          <p:cNvPr id="28676" name="Rectangle 3"/>
          <p:cNvSpPr>
            <a:spLocks noGrp="1" noChangeArrowheads="1"/>
          </p:cNvSpPr>
          <p:nvPr>
            <p:ph type="body" idx="1"/>
          </p:nvPr>
        </p:nvSpPr>
        <p:spPr>
          <a:xfrm>
            <a:off x="457200" y="1600200"/>
            <a:ext cx="8458200" cy="5029200"/>
          </a:xfrm>
        </p:spPr>
        <p:txBody>
          <a:bodyPr/>
          <a:lstStyle/>
          <a:p>
            <a:pPr eaLnBrk="1" hangingPunct="1"/>
            <a:r>
              <a:rPr lang="en-US" dirty="0" err="1" smtClean="0"/>
              <a:t>Reals</a:t>
            </a:r>
            <a:r>
              <a:rPr lang="en-US" dirty="0" smtClean="0"/>
              <a:t> are numbers with decimal points.</a:t>
            </a:r>
          </a:p>
          <a:p>
            <a:pPr eaLnBrk="1" hangingPunct="1"/>
            <a:r>
              <a:rPr lang="en-US" dirty="0" smtClean="0"/>
              <a:t>Processing provides two real data types:</a:t>
            </a:r>
            <a:endParaRPr lang="en-US" dirty="0" smtClean="0">
              <a:latin typeface="Arial Unicode MS" pitchFamily="34" charset="-128"/>
            </a:endParaRPr>
          </a:p>
          <a:p>
            <a:pPr lvl="1" eaLnBrk="1" hangingPunct="1">
              <a:buFont typeface="Arial" pitchFamily="34" charset="0"/>
              <a:buNone/>
            </a:pPr>
            <a:r>
              <a:rPr lang="en-US" b="1" dirty="0" smtClean="0">
                <a:latin typeface="Courier New" pitchFamily="49" charset="0"/>
              </a:rPr>
              <a:t> float</a:t>
            </a:r>
          </a:p>
          <a:p>
            <a:pPr lvl="1" eaLnBrk="1" hangingPunct="1">
              <a:buFont typeface="Arial" pitchFamily="34" charset="0"/>
              <a:buNone/>
            </a:pPr>
            <a:r>
              <a:rPr lang="en-US" b="1" dirty="0" smtClean="0">
                <a:latin typeface="Courier New" pitchFamily="49" charset="0"/>
              </a:rPr>
              <a:t> double</a:t>
            </a:r>
            <a:endParaRPr lang="en-US" dirty="0" smtClean="0"/>
          </a:p>
          <a:p>
            <a:pPr eaLnBrk="1" hangingPunct="1"/>
            <a:r>
              <a:rPr lang="en-US" dirty="0" smtClean="0">
                <a:latin typeface="Arial Unicode MS" pitchFamily="34" charset="-128"/>
              </a:rPr>
              <a:t>Literal real expressions:</a:t>
            </a:r>
          </a:p>
          <a:p>
            <a:pPr lvl="1" eaLnBrk="1" hangingPunct="1">
              <a:buFont typeface="Arial" pitchFamily="34" charset="0"/>
              <a:buNone/>
            </a:pPr>
            <a:r>
              <a:rPr lang="en-US" b="1" dirty="0" smtClean="0">
                <a:latin typeface="Courier New" pitchFamily="49" charset="0"/>
              </a:rPr>
              <a:t>	</a:t>
            </a:r>
            <a:r>
              <a:rPr lang="en-US" b="1" i="1" u="sng" dirty="0" err="1" smtClean="0">
                <a:latin typeface="Courier New" pitchFamily="49" charset="0"/>
              </a:rPr>
              <a:t>x</a:t>
            </a:r>
            <a:r>
              <a:rPr lang="en-US" b="1" dirty="0" err="1" smtClean="0">
                <a:latin typeface="Courier New" pitchFamily="49" charset="0"/>
              </a:rPr>
              <a:t>E</a:t>
            </a:r>
            <a:r>
              <a:rPr lang="en-US" b="1" i="1" u="sng" dirty="0" err="1" smtClean="0">
                <a:latin typeface="Courier New" pitchFamily="49" charset="0"/>
              </a:rPr>
              <a:t>n</a:t>
            </a:r>
            <a:r>
              <a:rPr lang="en-US" dirty="0" smtClean="0">
                <a:latin typeface="Arial Unicode MS" pitchFamily="34" charset="-128"/>
              </a:rPr>
              <a:t>   represents </a:t>
            </a:r>
            <a:r>
              <a:rPr lang="en-US" dirty="0" smtClean="0"/>
              <a:t>x * 10</a:t>
            </a:r>
            <a:r>
              <a:rPr lang="en-US" baseline="30000" dirty="0" smtClean="0"/>
              <a:t>n</a:t>
            </a:r>
            <a:r>
              <a:rPr lang="en-US" dirty="0" smtClean="0"/>
              <a:t> </a:t>
            </a:r>
            <a:r>
              <a:rPr lang="en-US" dirty="0" smtClean="0">
                <a:latin typeface="Arial Unicode MS" pitchFamily="34" charset="-128"/>
              </a:rPr>
              <a:t>where:</a:t>
            </a:r>
          </a:p>
          <a:p>
            <a:pPr lvl="2" eaLnBrk="1" hangingPunct="1"/>
            <a:r>
              <a:rPr lang="en-US" b="1" i="1" u="sng" dirty="0" smtClean="0"/>
              <a:t>x</a:t>
            </a:r>
            <a:r>
              <a:rPr lang="en-US" dirty="0" smtClean="0"/>
              <a:t> is a fixed-point real-number, + or -</a:t>
            </a:r>
          </a:p>
          <a:p>
            <a:pPr lvl="2" eaLnBrk="1" hangingPunct="1"/>
            <a:r>
              <a:rPr lang="en-US" b="1" i="1" u="sng" dirty="0" smtClean="0"/>
              <a:t>n</a:t>
            </a:r>
            <a:r>
              <a:rPr lang="en-US" dirty="0" smtClean="0"/>
              <a:t> is an integer, negative or positive.</a:t>
            </a:r>
          </a:p>
          <a:p>
            <a:pPr lvl="2" eaLnBrk="1" hangingPunct="1">
              <a:buNone/>
            </a:pPr>
            <a:endParaRPr lang="en-US" sz="800" dirty="0" smtClean="0"/>
          </a:p>
          <a:p>
            <a:pPr lvl="1">
              <a:buNone/>
            </a:pPr>
            <a:r>
              <a:rPr lang="en-US" sz="2400" dirty="0" smtClean="0"/>
              <a:t>Example: </a:t>
            </a:r>
            <a:r>
              <a:rPr lang="en-US" sz="2400" dirty="0" err="1" smtClean="0"/>
              <a:t>Avagadro’s</a:t>
            </a:r>
            <a:r>
              <a:rPr lang="en-US" sz="2400" dirty="0" smtClean="0"/>
              <a:t> number is near </a:t>
            </a:r>
            <a:r>
              <a:rPr lang="en-US" sz="2400" b="1" dirty="0" smtClean="0">
                <a:latin typeface="Courier New" pitchFamily="49" charset="0"/>
              </a:rPr>
              <a:t>6.0221415e23</a:t>
            </a:r>
            <a:endParaRPr lang="en-US"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p:txBody>
          <a:bodyPr/>
          <a:lstStyle/>
          <a:p>
            <a:fld id="{CF1DE244-5683-49A7-922E-75BFC67B0C3E}" type="slidenum">
              <a:rPr lang="en-US" smtClean="0"/>
              <a:pPr/>
              <a:t>13</a:t>
            </a:fld>
            <a:endParaRPr lang="en-US" smtClean="0"/>
          </a:p>
        </p:txBody>
      </p:sp>
      <p:sp>
        <p:nvSpPr>
          <p:cNvPr id="29699" name="Rectangle 2"/>
          <p:cNvSpPr>
            <a:spLocks noGrp="1" noChangeArrowheads="1"/>
          </p:cNvSpPr>
          <p:nvPr>
            <p:ph type="title"/>
          </p:nvPr>
        </p:nvSpPr>
        <p:spPr/>
        <p:txBody>
          <a:bodyPr/>
          <a:lstStyle/>
          <a:p>
            <a:pPr eaLnBrk="1" hangingPunct="1"/>
            <a:r>
              <a:rPr lang="en-US" smtClean="0"/>
              <a:t>Primitive Types: Characters</a:t>
            </a:r>
          </a:p>
        </p:txBody>
      </p:sp>
      <p:sp>
        <p:nvSpPr>
          <p:cNvPr id="29700" name="Rectangle 3"/>
          <p:cNvSpPr>
            <a:spLocks noGrp="1" noChangeArrowheads="1"/>
          </p:cNvSpPr>
          <p:nvPr>
            <p:ph type="body" idx="1"/>
          </p:nvPr>
        </p:nvSpPr>
        <p:spPr>
          <a:xfrm>
            <a:off x="457200" y="1600200"/>
            <a:ext cx="8229600" cy="5029200"/>
          </a:xfrm>
        </p:spPr>
        <p:txBody>
          <a:bodyPr/>
          <a:lstStyle/>
          <a:p>
            <a:pPr eaLnBrk="1" hangingPunct="1">
              <a:lnSpc>
                <a:spcPct val="90000"/>
              </a:lnSpc>
            </a:pPr>
            <a:r>
              <a:rPr lang="en-US" dirty="0" smtClean="0"/>
              <a:t>Processing provides one character type:</a:t>
            </a:r>
          </a:p>
          <a:p>
            <a:pPr lvl="1" eaLnBrk="1" hangingPunct="1">
              <a:lnSpc>
                <a:spcPct val="90000"/>
              </a:lnSpc>
              <a:buFont typeface="Arial" pitchFamily="34" charset="0"/>
              <a:buNone/>
            </a:pPr>
            <a:r>
              <a:rPr lang="en-US" b="1" dirty="0" smtClean="0">
                <a:latin typeface="Courier New" pitchFamily="49" charset="0"/>
              </a:rPr>
              <a:t>	char</a:t>
            </a:r>
            <a:endParaRPr lang="en-US" dirty="0" smtClean="0"/>
          </a:p>
          <a:p>
            <a:pPr eaLnBrk="1" hangingPunct="1">
              <a:lnSpc>
                <a:spcPct val="90000"/>
              </a:lnSpc>
            </a:pPr>
            <a:r>
              <a:rPr lang="en-US" dirty="0" smtClean="0"/>
              <a:t>Literal character expressions:</a:t>
            </a:r>
          </a:p>
          <a:p>
            <a:pPr lvl="1" eaLnBrk="1" hangingPunct="1">
              <a:lnSpc>
                <a:spcPct val="90000"/>
              </a:lnSpc>
              <a:buFont typeface="Arial" pitchFamily="34" charset="0"/>
              <a:buNone/>
            </a:pPr>
            <a:r>
              <a:rPr lang="en-US" b="1" dirty="0" smtClean="0">
                <a:latin typeface="Courier New" pitchFamily="49" charset="0"/>
                <a:cs typeface="Courier New" pitchFamily="49" charset="0"/>
              </a:rPr>
              <a:t>	'</a:t>
            </a:r>
            <a:r>
              <a:rPr lang="en-US" b="1" dirty="0" smtClean="0">
                <a:latin typeface="Courier New" pitchFamily="49" charset="0"/>
              </a:rPr>
              <a:t>A</a:t>
            </a:r>
            <a:r>
              <a:rPr lang="en-US" b="1" dirty="0" smtClean="0">
                <a:latin typeface="Courier New" pitchFamily="49" charset="0"/>
                <a:cs typeface="Courier New" pitchFamily="49" charset="0"/>
              </a:rPr>
              <a:t>'</a:t>
            </a:r>
            <a:endParaRPr lang="en-US" b="1" dirty="0" smtClean="0">
              <a:latin typeface="Courier New" pitchFamily="49" charset="0"/>
            </a:endParaRPr>
          </a:p>
          <a:p>
            <a:pPr lvl="1" eaLnBrk="1" hangingPunct="1">
              <a:lnSpc>
                <a:spcPct val="90000"/>
              </a:lnSpc>
              <a:buFont typeface="Arial" pitchFamily="34" charset="0"/>
              <a:buNone/>
            </a:pPr>
            <a:r>
              <a:rPr lang="en-US" b="1" dirty="0" smtClean="0">
                <a:latin typeface="Courier New" pitchFamily="49" charset="0"/>
                <a:cs typeface="Courier New" pitchFamily="49" charset="0"/>
              </a:rPr>
              <a:t>	'</a:t>
            </a:r>
            <a:r>
              <a:rPr lang="en-US" b="1" dirty="0" smtClean="0">
                <a:latin typeface="Courier New" pitchFamily="49" charset="0"/>
              </a:rPr>
              <a:t> </a:t>
            </a:r>
            <a:r>
              <a:rPr lang="en-US" b="1" dirty="0" smtClean="0">
                <a:latin typeface="Courier New" pitchFamily="49" charset="0"/>
                <a:cs typeface="Courier New" pitchFamily="49" charset="0"/>
              </a:rPr>
              <a:t>'</a:t>
            </a:r>
            <a:endParaRPr lang="en-US" b="1" dirty="0" smtClean="0">
              <a:latin typeface="Courier New" pitchFamily="49" charset="0"/>
            </a:endParaRPr>
          </a:p>
          <a:p>
            <a:pPr lvl="1" eaLnBrk="1" hangingPunct="1">
              <a:lnSpc>
                <a:spcPct val="90000"/>
              </a:lnSpc>
              <a:buFont typeface="Arial" pitchFamily="34" charset="0"/>
              <a:buNone/>
            </a:pPr>
            <a:r>
              <a:rPr lang="en-US" b="1" dirty="0" smtClean="0">
                <a:latin typeface="Courier New" pitchFamily="49" charset="0"/>
                <a:cs typeface="Courier New" pitchFamily="49" charset="0"/>
              </a:rPr>
              <a:t>	'</a:t>
            </a:r>
            <a:r>
              <a:rPr lang="en-US" b="1" dirty="0" smtClean="0">
                <a:latin typeface="Courier New" pitchFamily="49" charset="0"/>
              </a:rPr>
              <a:t>.</a:t>
            </a:r>
            <a:r>
              <a:rPr lang="en-US" b="1" dirty="0" smtClean="0">
                <a:latin typeface="Courier New" pitchFamily="49" charset="0"/>
                <a:cs typeface="Courier New" pitchFamily="49" charset="0"/>
              </a:rPr>
              <a:t>'</a:t>
            </a:r>
            <a:endParaRPr lang="en-US" b="1" dirty="0" smtClean="0">
              <a:latin typeface="Courier New" pitchFamily="49" charset="0"/>
            </a:endParaRPr>
          </a:p>
          <a:p>
            <a:pPr lvl="1" eaLnBrk="1" hangingPunct="1">
              <a:lnSpc>
                <a:spcPct val="90000"/>
              </a:lnSpc>
              <a:buFont typeface="Arial" pitchFamily="34" charset="0"/>
              <a:buNone/>
            </a:pPr>
            <a:r>
              <a:rPr lang="en-US" dirty="0" smtClean="0">
                <a:latin typeface="Arial Unicode MS" pitchFamily="34" charset="-128"/>
              </a:rPr>
              <a:t>Escape characters:</a:t>
            </a:r>
            <a:r>
              <a:rPr lang="en-US" b="1" dirty="0" smtClean="0">
                <a:latin typeface="Courier New" pitchFamily="49" charset="0"/>
              </a:rPr>
              <a:t> </a:t>
            </a:r>
          </a:p>
          <a:p>
            <a:pPr lvl="1" eaLnBrk="1" hangingPunct="1">
              <a:lnSpc>
                <a:spcPct val="90000"/>
              </a:lnSpc>
              <a:buFont typeface="Arial" pitchFamily="34" charset="0"/>
              <a:buNone/>
            </a:pPr>
            <a:r>
              <a:rPr lang="en-US" b="1" dirty="0" smtClean="0">
                <a:latin typeface="Courier New" pitchFamily="49" charset="0"/>
                <a:cs typeface="Courier New" pitchFamily="49" charset="0"/>
              </a:rPr>
              <a:t>	'</a:t>
            </a:r>
            <a:r>
              <a:rPr lang="en-US" b="1" dirty="0" smtClean="0">
                <a:latin typeface="Courier New" pitchFamily="49" charset="0"/>
              </a:rPr>
              <a:t>\n</a:t>
            </a:r>
            <a:r>
              <a:rPr lang="en-US" b="1" dirty="0" smtClean="0">
                <a:latin typeface="Courier New" pitchFamily="49" charset="0"/>
                <a:cs typeface="Courier New" pitchFamily="49" charset="0"/>
              </a:rPr>
              <a:t>'</a:t>
            </a:r>
            <a:r>
              <a:rPr lang="en-US" b="1" dirty="0" smtClean="0">
                <a:latin typeface="Courier New" pitchFamily="49" charset="0"/>
              </a:rPr>
              <a:t>  </a:t>
            </a:r>
            <a:r>
              <a:rPr lang="en-US" b="1" dirty="0" smtClean="0">
                <a:latin typeface="Courier New" pitchFamily="49" charset="0"/>
                <a:cs typeface="Courier New" pitchFamily="49" charset="0"/>
              </a:rPr>
              <a:t>'</a:t>
            </a:r>
            <a:r>
              <a:rPr lang="en-US" b="1" dirty="0" smtClean="0">
                <a:latin typeface="Courier New" pitchFamily="49" charset="0"/>
              </a:rPr>
              <a:t>\t</a:t>
            </a:r>
            <a:r>
              <a:rPr lang="en-US" b="1" dirty="0" smtClean="0">
                <a:latin typeface="Courier New" pitchFamily="49" charset="0"/>
                <a:cs typeface="Courier New" pitchFamily="49" charset="0"/>
              </a:rPr>
              <a:t>'</a:t>
            </a:r>
            <a:r>
              <a:rPr lang="en-US" b="1" dirty="0" smtClean="0">
                <a:latin typeface="Courier New" pitchFamily="49" charset="0"/>
              </a:rPr>
              <a:t>  </a:t>
            </a:r>
            <a:r>
              <a:rPr lang="en-US" b="1" dirty="0" smtClean="0">
                <a:latin typeface="Courier New" pitchFamily="49" charset="0"/>
                <a:cs typeface="Courier New" pitchFamily="49" charset="0"/>
              </a:rPr>
              <a:t>'</a:t>
            </a:r>
            <a:r>
              <a:rPr lang="en-US" b="1" dirty="0" smtClean="0">
                <a:latin typeface="Courier New" pitchFamily="49" charset="0"/>
              </a:rPr>
              <a:t>\</a:t>
            </a:r>
            <a:r>
              <a:rPr lang="en-US" b="1" dirty="0" smtClean="0">
                <a:latin typeface="Courier New" pitchFamily="49" charset="0"/>
                <a:cs typeface="Courier New" pitchFamily="49" charset="0"/>
              </a:rPr>
              <a:t>''</a:t>
            </a:r>
            <a:r>
              <a:rPr lang="en-US" b="1" dirty="0" smtClean="0">
                <a:latin typeface="Courier New" pitchFamily="49" charset="0"/>
              </a:rPr>
              <a:t>  </a:t>
            </a:r>
            <a:r>
              <a:rPr lang="en-US" b="1" dirty="0" smtClean="0">
                <a:latin typeface="Courier New" pitchFamily="49" charset="0"/>
                <a:cs typeface="Courier New" pitchFamily="49" charset="0"/>
              </a:rPr>
              <a:t>'</a:t>
            </a:r>
            <a:r>
              <a:rPr lang="en-US" b="1" dirty="0" smtClean="0">
                <a:latin typeface="Courier New" pitchFamily="49" charset="0"/>
              </a:rPr>
              <a:t>\</a:t>
            </a:r>
            <a:r>
              <a:rPr lang="en-US" b="1" dirty="0" smtClean="0">
                <a:solidFill>
                  <a:schemeClr val="tx2"/>
                </a:solidFill>
                <a:latin typeface="Courier New" pitchFamily="49" charset="0"/>
              </a:rPr>
              <a:t>"</a:t>
            </a:r>
            <a:r>
              <a:rPr lang="en-US" b="1" dirty="0" smtClean="0">
                <a:latin typeface="Courier New" pitchFamily="49" charset="0"/>
                <a:cs typeface="Courier New" pitchFamily="49" charset="0"/>
              </a:rPr>
              <a:t>'</a:t>
            </a:r>
            <a:r>
              <a:rPr lang="en-US" b="1" dirty="0" smtClean="0">
                <a:latin typeface="Courier New" pitchFamily="49" charset="0"/>
              </a:rPr>
              <a:t>  </a:t>
            </a:r>
            <a:r>
              <a:rPr lang="en-US" b="1" dirty="0" smtClean="0">
                <a:latin typeface="Courier New" pitchFamily="49" charset="0"/>
                <a:cs typeface="Courier New" pitchFamily="49" charset="0"/>
              </a:rPr>
              <a:t>'</a:t>
            </a:r>
            <a:r>
              <a:rPr lang="en-US" b="1" dirty="0" smtClean="0">
                <a:latin typeface="Courier New" pitchFamily="49" charset="0"/>
              </a:rPr>
              <a:t>\\</a:t>
            </a:r>
            <a:r>
              <a:rPr lang="en-US" b="1" dirty="0" smtClean="0">
                <a:latin typeface="Courier New" pitchFamily="49" charset="0"/>
                <a:cs typeface="Courier New" pitchFamily="49" charset="0"/>
              </a:rPr>
              <a:t>'</a:t>
            </a:r>
            <a:endParaRPr lang="en-US" b="1" dirty="0" smtClean="0">
              <a:latin typeface="Courier New" pitchFamily="49" charset="0"/>
            </a:endParaRPr>
          </a:p>
          <a:p>
            <a:pPr eaLnBrk="1" hangingPunct="1">
              <a:lnSpc>
                <a:spcPct val="90000"/>
              </a:lnSpc>
            </a:pPr>
            <a:r>
              <a:rPr lang="en-US" dirty="0" smtClean="0"/>
              <a:t>Processing represents individual characters using Unicode.</a:t>
            </a:r>
          </a:p>
          <a:p>
            <a:pPr lvl="1" eaLnBrk="1" hangingPunct="1">
              <a:lnSpc>
                <a:spcPct val="90000"/>
              </a:lnSpc>
              <a:buFont typeface="Arial" pitchFamily="34" charset="0"/>
              <a:buNone/>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p:txBody>
          <a:bodyPr/>
          <a:lstStyle/>
          <a:p>
            <a:fld id="{F2B6B448-CD24-4B38-9CCA-7B3BB64AFD9A}" type="slidenum">
              <a:rPr lang="en-US" smtClean="0"/>
              <a:pPr/>
              <a:t>14</a:t>
            </a:fld>
            <a:endParaRPr lang="en-US" smtClean="0"/>
          </a:p>
        </p:txBody>
      </p:sp>
      <p:sp>
        <p:nvSpPr>
          <p:cNvPr id="30723" name="Rectangle 2"/>
          <p:cNvSpPr>
            <a:spLocks noGrp="1" noChangeArrowheads="1"/>
          </p:cNvSpPr>
          <p:nvPr>
            <p:ph type="title"/>
          </p:nvPr>
        </p:nvSpPr>
        <p:spPr/>
        <p:txBody>
          <a:bodyPr/>
          <a:lstStyle/>
          <a:p>
            <a:pPr eaLnBrk="1" hangingPunct="1"/>
            <a:r>
              <a:rPr lang="en-US" smtClean="0"/>
              <a:t>Primitive Types: Booleans</a:t>
            </a:r>
          </a:p>
        </p:txBody>
      </p:sp>
      <p:sp>
        <p:nvSpPr>
          <p:cNvPr id="30724" name="Rectangle 3"/>
          <p:cNvSpPr>
            <a:spLocks noGrp="1" noChangeArrowheads="1"/>
          </p:cNvSpPr>
          <p:nvPr>
            <p:ph type="body" idx="1"/>
          </p:nvPr>
        </p:nvSpPr>
        <p:spPr>
          <a:xfrm>
            <a:off x="457200" y="1600200"/>
            <a:ext cx="8229600" cy="5029200"/>
          </a:xfrm>
        </p:spPr>
        <p:txBody>
          <a:bodyPr/>
          <a:lstStyle/>
          <a:p>
            <a:pPr eaLnBrk="1" hangingPunct="1"/>
            <a:r>
              <a:rPr lang="en-US" dirty="0" smtClean="0"/>
              <a:t>Booleans are true/false values.</a:t>
            </a:r>
          </a:p>
          <a:p>
            <a:pPr eaLnBrk="1" hangingPunct="1"/>
            <a:r>
              <a:rPr lang="en-US" dirty="0" smtClean="0"/>
              <a:t>Processing provides one </a:t>
            </a:r>
            <a:r>
              <a:rPr lang="en-US" dirty="0" err="1" smtClean="0"/>
              <a:t>boolean</a:t>
            </a:r>
            <a:r>
              <a:rPr lang="en-US" dirty="0" smtClean="0"/>
              <a:t> type:</a:t>
            </a:r>
          </a:p>
          <a:p>
            <a:pPr lvl="1" eaLnBrk="1" hangingPunct="1">
              <a:buFont typeface="Arial" pitchFamily="34" charset="0"/>
              <a:buNone/>
            </a:pPr>
            <a:r>
              <a:rPr lang="en-US" b="1" dirty="0" smtClean="0">
                <a:latin typeface="Courier New" pitchFamily="49" charset="0"/>
              </a:rPr>
              <a:t>	</a:t>
            </a:r>
            <a:r>
              <a:rPr lang="en-US" b="1" dirty="0" err="1" smtClean="0">
                <a:latin typeface="Courier New" pitchFamily="49" charset="0"/>
              </a:rPr>
              <a:t>boolean</a:t>
            </a:r>
            <a:endParaRPr lang="en-US" dirty="0" smtClean="0"/>
          </a:p>
          <a:p>
            <a:pPr eaLnBrk="1" hangingPunct="1"/>
            <a:r>
              <a:rPr lang="en-US" dirty="0" smtClean="0"/>
              <a:t>Literal </a:t>
            </a:r>
            <a:r>
              <a:rPr lang="en-US" dirty="0" err="1" smtClean="0"/>
              <a:t>boolean</a:t>
            </a:r>
            <a:r>
              <a:rPr lang="en-US" dirty="0" smtClean="0"/>
              <a:t> expressions:</a:t>
            </a:r>
          </a:p>
          <a:p>
            <a:pPr lvl="1" eaLnBrk="1" hangingPunct="1">
              <a:buFont typeface="Arial" pitchFamily="34" charset="0"/>
              <a:buNone/>
            </a:pPr>
            <a:r>
              <a:rPr lang="en-US" b="1" dirty="0" smtClean="0">
                <a:latin typeface="Courier New" pitchFamily="49" charset="0"/>
              </a:rPr>
              <a:t>	true</a:t>
            </a:r>
          </a:p>
          <a:p>
            <a:pPr lvl="1" eaLnBrk="1" hangingPunct="1">
              <a:buFont typeface="Arial" pitchFamily="34" charset="0"/>
              <a:buNone/>
            </a:pPr>
            <a:r>
              <a:rPr lang="en-US" b="1" dirty="0" smtClean="0">
                <a:latin typeface="Courier New" pitchFamily="49" charset="0"/>
              </a:rPr>
              <a:t>	false</a:t>
            </a:r>
          </a:p>
          <a:p>
            <a:pPr eaLnBrk="1" hangingPunct="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p:txBody>
          <a:bodyPr/>
          <a:lstStyle/>
          <a:p>
            <a:fld id="{319D966F-9FCE-4430-A0F9-256F197F4543}" type="slidenum">
              <a:rPr lang="en-US" smtClean="0"/>
              <a:pPr/>
              <a:t>15</a:t>
            </a:fld>
            <a:endParaRPr lang="en-US" smtClean="0"/>
          </a:p>
        </p:txBody>
      </p:sp>
      <p:sp>
        <p:nvSpPr>
          <p:cNvPr id="20483" name="Rectangle 2"/>
          <p:cNvSpPr>
            <a:spLocks noGrp="1" noChangeArrowheads="1"/>
          </p:cNvSpPr>
          <p:nvPr>
            <p:ph type="title"/>
          </p:nvPr>
        </p:nvSpPr>
        <p:spPr/>
        <p:txBody>
          <a:bodyPr/>
          <a:lstStyle/>
          <a:p>
            <a:pPr eaLnBrk="1" hangingPunct="1"/>
            <a:r>
              <a:rPr lang="en-US" smtClean="0"/>
              <a:t>Variable Declarations</a:t>
            </a:r>
          </a:p>
        </p:txBody>
      </p:sp>
      <p:sp>
        <p:nvSpPr>
          <p:cNvPr id="20484" name="Rectangle 3"/>
          <p:cNvSpPr>
            <a:spLocks noGrp="1" noChangeArrowheads="1"/>
          </p:cNvSpPr>
          <p:nvPr>
            <p:ph type="body" idx="1"/>
          </p:nvPr>
        </p:nvSpPr>
        <p:spPr>
          <a:xfrm>
            <a:off x="457200" y="1600200"/>
            <a:ext cx="8534400" cy="5029200"/>
          </a:xfrm>
        </p:spPr>
        <p:txBody>
          <a:bodyPr/>
          <a:lstStyle/>
          <a:p>
            <a:pPr eaLnBrk="1" hangingPunct="1"/>
            <a:r>
              <a:rPr lang="en-US" dirty="0" smtClean="0"/>
              <a:t>Variables are used to store values that may change during program execution.</a:t>
            </a:r>
          </a:p>
          <a:p>
            <a:pPr eaLnBrk="1" hangingPunct="1"/>
            <a:r>
              <a:rPr lang="en-US" dirty="0" smtClean="0"/>
              <a:t>They can be either </a:t>
            </a:r>
            <a:r>
              <a:rPr lang="en-US" i="1" dirty="0" smtClean="0"/>
              <a:t>initialized</a:t>
            </a:r>
            <a:r>
              <a:rPr lang="en-US" dirty="0" smtClean="0"/>
              <a:t> or </a:t>
            </a:r>
            <a:r>
              <a:rPr lang="en-US" i="1" dirty="0" smtClean="0"/>
              <a:t>uninitialized</a:t>
            </a:r>
            <a:r>
              <a:rPr lang="en-US" dirty="0" smtClean="0"/>
              <a:t>.</a:t>
            </a:r>
          </a:p>
          <a:p>
            <a:pPr eaLnBrk="1" hangingPunct="1"/>
            <a:r>
              <a:rPr lang="en-US" dirty="0" smtClean="0"/>
              <a:t>Pattern:</a:t>
            </a:r>
          </a:p>
          <a:p>
            <a:pPr lvl="1" eaLnBrk="1" hangingPunct="1">
              <a:buFontTx/>
              <a:buChar char=" "/>
            </a:pPr>
            <a:r>
              <a:rPr lang="en-US" b="1" i="1" u="sng" dirty="0" smtClean="0">
                <a:latin typeface="Courier New" pitchFamily="49" charset="0"/>
              </a:rPr>
              <a:t>Type</a:t>
            </a:r>
            <a:r>
              <a:rPr lang="en-US" b="1" i="1" dirty="0" smtClean="0">
                <a:latin typeface="Courier New" pitchFamily="49" charset="0"/>
              </a:rPr>
              <a:t> </a:t>
            </a:r>
            <a:r>
              <a:rPr lang="en-US" b="1" i="1" u="sng" dirty="0" smtClean="0">
                <a:latin typeface="Courier New" pitchFamily="49" charset="0"/>
              </a:rPr>
              <a:t>Name</a:t>
            </a:r>
            <a:r>
              <a:rPr lang="en-US" b="1" dirty="0" smtClean="0">
                <a:latin typeface="Courier New" pitchFamily="49" charset="0"/>
              </a:rPr>
              <a:t> </a:t>
            </a:r>
            <a:r>
              <a:rPr lang="en-US" dirty="0" smtClean="0">
                <a:latin typeface="Courier New" pitchFamily="49" charset="0"/>
              </a:rPr>
              <a:t>[</a:t>
            </a:r>
            <a:r>
              <a:rPr lang="en-US" b="1" dirty="0" smtClean="0">
                <a:latin typeface="Courier New" pitchFamily="49" charset="0"/>
              </a:rPr>
              <a:t> = </a:t>
            </a:r>
            <a:r>
              <a:rPr lang="en-US" b="1" i="1" u="sng" dirty="0" smtClean="0">
                <a:latin typeface="Courier New" pitchFamily="49" charset="0"/>
              </a:rPr>
              <a:t>Expression</a:t>
            </a:r>
            <a:r>
              <a:rPr lang="en-US" b="1" dirty="0" smtClean="0">
                <a:latin typeface="Courier New" pitchFamily="49" charset="0"/>
              </a:rPr>
              <a:t> </a:t>
            </a:r>
            <a:r>
              <a:rPr lang="en-US" dirty="0" smtClean="0">
                <a:latin typeface="Courier New" pitchFamily="49" charset="0"/>
              </a:rPr>
              <a:t>]</a:t>
            </a:r>
            <a:r>
              <a:rPr lang="en-US" b="1" dirty="0" smtClean="0">
                <a:latin typeface="Courier New" pitchFamily="49" charset="0"/>
              </a:rPr>
              <a:t> ;</a:t>
            </a:r>
          </a:p>
          <a:p>
            <a:pPr eaLnBrk="1" hangingPunct="1"/>
            <a:r>
              <a:rPr lang="en-US" dirty="0" smtClean="0"/>
              <a:t>Examples:</a:t>
            </a:r>
          </a:p>
          <a:p>
            <a:pPr lvl="1" eaLnBrk="1" hangingPunct="1">
              <a:buFontTx/>
              <a:buChar char=" "/>
            </a:pPr>
            <a:r>
              <a:rPr lang="en-US" b="1" dirty="0" err="1" smtClean="0">
                <a:latin typeface="Courier New" pitchFamily="49" charset="0"/>
              </a:rPr>
              <a:t>int</a:t>
            </a:r>
            <a:r>
              <a:rPr lang="en-US" b="1" dirty="0" smtClean="0">
                <a:latin typeface="Courier New" pitchFamily="49" charset="0"/>
              </a:rPr>
              <a:t> age = 18;</a:t>
            </a:r>
          </a:p>
          <a:p>
            <a:pPr lvl="1" eaLnBrk="1" hangingPunct="1">
              <a:buFontTx/>
              <a:buChar char=" "/>
            </a:pPr>
            <a:r>
              <a:rPr lang="en-US" b="1" dirty="0" smtClean="0">
                <a:latin typeface="Courier New" pitchFamily="49" charset="0"/>
              </a:rPr>
              <a:t>double </a:t>
            </a:r>
            <a:r>
              <a:rPr lang="en-US" b="1" dirty="0" err="1" smtClean="0">
                <a:latin typeface="Courier New" pitchFamily="49" charset="0"/>
              </a:rPr>
              <a:t>gpa</a:t>
            </a:r>
            <a:r>
              <a:rPr lang="en-US" b="1" dirty="0" smtClean="0">
                <a:latin typeface="Courier New" pitchFamily="49" charset="0"/>
              </a:rPr>
              <a:t> = 3.25;</a:t>
            </a:r>
          </a:p>
          <a:p>
            <a:pPr lvl="1" eaLnBrk="1" hangingPunct="1">
              <a:buFontTx/>
              <a:buChar char=" "/>
            </a:pPr>
            <a:r>
              <a:rPr lang="en-US" b="1" dirty="0" smtClean="0">
                <a:latin typeface="Courier New" pitchFamily="49" charset="0"/>
              </a:rPr>
              <a:t>char </a:t>
            </a:r>
            <a:r>
              <a:rPr lang="en-US" b="1" dirty="0" err="1" smtClean="0">
                <a:latin typeface="Courier New" pitchFamily="49" charset="0"/>
              </a:rPr>
              <a:t>letterGrade</a:t>
            </a:r>
            <a:r>
              <a:rPr lang="en-US" b="1" dirty="0" smtClean="0">
                <a:latin typeface="Courier New" pitchFamily="49" charset="0"/>
              </a:rPr>
              <a:t> = </a:t>
            </a:r>
            <a:r>
              <a:rPr lang="en-US" sz="2600" b="1" dirty="0" smtClean="0">
                <a:solidFill>
                  <a:schemeClr val="tx2"/>
                </a:solidFill>
                <a:latin typeface="Courier New" pitchFamily="49" charset="0"/>
              </a:rPr>
              <a:t>'</a:t>
            </a:r>
            <a:r>
              <a:rPr lang="en-US" b="1" dirty="0" smtClean="0">
                <a:latin typeface="Courier New" pitchFamily="49" charset="0"/>
              </a:rPr>
              <a:t>A</a:t>
            </a:r>
            <a:r>
              <a:rPr lang="en-US" sz="2600" b="1" dirty="0" smtClean="0">
                <a:solidFill>
                  <a:schemeClr val="tx2"/>
                </a:solidFill>
                <a:latin typeface="Courier New" pitchFamily="49" charset="0"/>
              </a:rPr>
              <a:t>'</a:t>
            </a:r>
            <a:r>
              <a:rPr lang="en-US" b="1" dirty="0" smtClean="0">
                <a:latin typeface="Courier New" pitchFamily="49" charset="0"/>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p:txBody>
          <a:bodyPr/>
          <a:lstStyle/>
          <a:p>
            <a:fld id="{A6B668C4-CBFD-4E6E-A70A-969ECD508A00}" type="slidenum">
              <a:rPr lang="en-US" smtClean="0"/>
              <a:pPr/>
              <a:t>16</a:t>
            </a:fld>
            <a:endParaRPr lang="en-US" smtClean="0"/>
          </a:p>
        </p:txBody>
      </p:sp>
      <p:sp>
        <p:nvSpPr>
          <p:cNvPr id="22531" name="Rectangle 2"/>
          <p:cNvSpPr>
            <a:spLocks noGrp="1" noChangeArrowheads="1"/>
          </p:cNvSpPr>
          <p:nvPr>
            <p:ph type="title"/>
          </p:nvPr>
        </p:nvSpPr>
        <p:spPr/>
        <p:txBody>
          <a:bodyPr/>
          <a:lstStyle/>
          <a:p>
            <a:pPr eaLnBrk="1" hangingPunct="1"/>
            <a:r>
              <a:rPr lang="en-US" smtClean="0"/>
              <a:t>Constant Declarations</a:t>
            </a:r>
          </a:p>
        </p:txBody>
      </p:sp>
      <p:sp>
        <p:nvSpPr>
          <p:cNvPr id="22532" name="Rectangle 3"/>
          <p:cNvSpPr>
            <a:spLocks noGrp="1" noChangeArrowheads="1"/>
          </p:cNvSpPr>
          <p:nvPr>
            <p:ph type="body" idx="1"/>
          </p:nvPr>
        </p:nvSpPr>
        <p:spPr>
          <a:xfrm>
            <a:off x="457200" y="1600200"/>
            <a:ext cx="8229600" cy="5029200"/>
          </a:xfrm>
        </p:spPr>
        <p:txBody>
          <a:bodyPr/>
          <a:lstStyle/>
          <a:p>
            <a:pPr eaLnBrk="1" hangingPunct="1"/>
            <a:r>
              <a:rPr lang="en-US" dirty="0" smtClean="0"/>
              <a:t>Constants are used to store values that do not change during execution.</a:t>
            </a:r>
          </a:p>
          <a:p>
            <a:pPr eaLnBrk="1" hangingPunct="1"/>
            <a:r>
              <a:rPr lang="en-US" dirty="0" smtClean="0"/>
              <a:t>They must be initialized.</a:t>
            </a:r>
          </a:p>
          <a:p>
            <a:pPr eaLnBrk="1" hangingPunct="1"/>
            <a:r>
              <a:rPr lang="en-US" dirty="0" smtClean="0"/>
              <a:t>Pattern:</a:t>
            </a:r>
            <a:endParaRPr lang="en-US" b="1" dirty="0" smtClean="0">
              <a:latin typeface="Courier New" pitchFamily="49" charset="0"/>
            </a:endParaRPr>
          </a:p>
          <a:p>
            <a:pPr lvl="1" eaLnBrk="1" hangingPunct="1">
              <a:buFontTx/>
              <a:buChar char=" "/>
            </a:pPr>
            <a:r>
              <a:rPr lang="en-US" b="1" dirty="0" smtClean="0">
                <a:latin typeface="Courier New" pitchFamily="49" charset="0"/>
              </a:rPr>
              <a:t>final </a:t>
            </a:r>
            <a:r>
              <a:rPr lang="en-US" b="1" i="1" u="sng" dirty="0" smtClean="0">
                <a:latin typeface="Courier New" pitchFamily="49" charset="0"/>
              </a:rPr>
              <a:t>Type</a:t>
            </a:r>
            <a:r>
              <a:rPr lang="en-US" b="1" i="1" dirty="0" smtClean="0">
                <a:latin typeface="Courier New" pitchFamily="49" charset="0"/>
              </a:rPr>
              <a:t> </a:t>
            </a:r>
            <a:r>
              <a:rPr lang="en-US" b="1" i="1" u="sng" dirty="0" smtClean="0">
                <a:latin typeface="Courier New" pitchFamily="49" charset="0"/>
              </a:rPr>
              <a:t>Name</a:t>
            </a:r>
            <a:r>
              <a:rPr lang="en-US" b="1" dirty="0" smtClean="0">
                <a:latin typeface="Courier New" pitchFamily="49" charset="0"/>
              </a:rPr>
              <a:t> = </a:t>
            </a:r>
            <a:r>
              <a:rPr lang="en-US" b="1" i="1" u="sng" dirty="0" smtClean="0">
                <a:latin typeface="Courier New" pitchFamily="49" charset="0"/>
              </a:rPr>
              <a:t>Expression</a:t>
            </a:r>
            <a:r>
              <a:rPr lang="en-US" b="1" dirty="0" smtClean="0">
                <a:latin typeface="Courier New" pitchFamily="49" charset="0"/>
              </a:rPr>
              <a:t>;</a:t>
            </a:r>
            <a:endParaRPr lang="en-US" dirty="0" smtClean="0"/>
          </a:p>
          <a:p>
            <a:pPr eaLnBrk="1" hangingPunct="1"/>
            <a:r>
              <a:rPr lang="en-US" dirty="0" smtClean="0"/>
              <a:t>Examples:</a:t>
            </a:r>
          </a:p>
          <a:p>
            <a:pPr lvl="1" eaLnBrk="1" hangingPunct="1">
              <a:buFontTx/>
              <a:buChar char=" "/>
            </a:pPr>
            <a:r>
              <a:rPr lang="en-US" b="1" dirty="0" smtClean="0">
                <a:latin typeface="Courier New" pitchFamily="49" charset="0"/>
              </a:rPr>
              <a:t>final </a:t>
            </a:r>
            <a:r>
              <a:rPr lang="en-US" b="1" dirty="0" err="1" smtClean="0">
                <a:latin typeface="Courier New" pitchFamily="49" charset="0"/>
              </a:rPr>
              <a:t>int</a:t>
            </a:r>
            <a:r>
              <a:rPr lang="en-US" b="1" dirty="0" smtClean="0">
                <a:latin typeface="Courier New" pitchFamily="49" charset="0"/>
              </a:rPr>
              <a:t> MAX_SCORE = 100;</a:t>
            </a:r>
          </a:p>
          <a:p>
            <a:pPr lvl="1" eaLnBrk="1" hangingPunct="1">
              <a:buFontTx/>
              <a:buChar char=" "/>
            </a:pPr>
            <a:r>
              <a:rPr lang="en-US" b="1" dirty="0" smtClean="0">
                <a:latin typeface="Courier New" pitchFamily="49" charset="0"/>
              </a:rPr>
              <a:t>final double PI = 3.14159;</a:t>
            </a:r>
          </a:p>
          <a:p>
            <a:pPr lvl="1" eaLnBrk="1" hangingPunct="1">
              <a:buFontTx/>
              <a:buChar char=" "/>
            </a:pPr>
            <a:r>
              <a:rPr lang="en-US" b="1" dirty="0" smtClean="0">
                <a:latin typeface="Courier New" pitchFamily="49" charset="0"/>
              </a:rPr>
              <a:t>final String PROMPT = </a:t>
            </a:r>
            <a:r>
              <a:rPr lang="en-US" sz="2600" b="1" dirty="0" smtClean="0">
                <a:solidFill>
                  <a:schemeClr val="tx2"/>
                </a:solidFill>
                <a:latin typeface="Courier New" pitchFamily="49" charset="0"/>
              </a:rPr>
              <a:t>"</a:t>
            </a:r>
            <a:r>
              <a:rPr lang="en-US" b="1" dirty="0" smtClean="0">
                <a:latin typeface="Courier New" pitchFamily="49" charset="0"/>
              </a:rPr>
              <a:t>Value: </a:t>
            </a:r>
            <a:r>
              <a:rPr lang="en-US" sz="2600" b="1" dirty="0" smtClean="0">
                <a:solidFill>
                  <a:schemeClr val="tx2"/>
                </a:solidFill>
                <a:latin typeface="Courier New" pitchFamily="49" charset="0"/>
              </a:rPr>
              <a:t>"</a:t>
            </a:r>
            <a:r>
              <a:rPr lang="en-US" b="1" dirty="0" smtClean="0">
                <a:latin typeface="Courier New" pitchFamily="49" charset="0"/>
              </a:rPr>
              <a:t>;</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Multiple Declarations </a:t>
            </a:r>
            <a:endParaRPr lang="en-US" dirty="0"/>
          </a:p>
        </p:txBody>
      </p:sp>
      <p:sp>
        <p:nvSpPr>
          <p:cNvPr id="6" name="Content Placeholder 5"/>
          <p:cNvSpPr>
            <a:spLocks noGrp="1"/>
          </p:cNvSpPr>
          <p:nvPr>
            <p:ph idx="1"/>
          </p:nvPr>
        </p:nvSpPr>
        <p:spPr/>
        <p:txBody>
          <a:bodyPr/>
          <a:lstStyle/>
          <a:p>
            <a:r>
              <a:rPr lang="en-US" dirty="0" smtClean="0"/>
              <a:t>Values of the same type can be declared and/or initialized in a list</a:t>
            </a:r>
          </a:p>
          <a:p>
            <a:r>
              <a:rPr lang="en-US" dirty="0" smtClean="0"/>
              <a:t>Type is given </a:t>
            </a:r>
            <a:r>
              <a:rPr lang="en-US" smtClean="0"/>
              <a:t>only once</a:t>
            </a:r>
          </a:p>
          <a:p>
            <a:r>
              <a:rPr lang="en-US" dirty="0" smtClean="0"/>
              <a:t>Examples:</a:t>
            </a:r>
          </a:p>
          <a:p>
            <a:pPr marL="742950" lvl="2" indent="-342900">
              <a:buSzPct val="75000"/>
              <a:buNone/>
            </a:pPr>
            <a:r>
              <a:rPr lang="en-US" b="1" dirty="0" smtClean="0">
                <a:latin typeface="Courier New" pitchFamily="49" charset="0"/>
              </a:rPr>
              <a:t>	double </a:t>
            </a:r>
            <a:r>
              <a:rPr lang="en-US" b="1" dirty="0" err="1" smtClean="0">
                <a:latin typeface="Courier New" pitchFamily="49" charset="0"/>
              </a:rPr>
              <a:t>gpa</a:t>
            </a:r>
            <a:r>
              <a:rPr lang="en-US" b="1" dirty="0" smtClean="0">
                <a:latin typeface="Courier New" pitchFamily="49" charset="0"/>
              </a:rPr>
              <a:t> = 3.25,credits;</a:t>
            </a:r>
            <a:endParaRPr lang="en-US" dirty="0" smtClean="0"/>
          </a:p>
          <a:p>
            <a:pPr marL="742950" lvl="2" indent="-342900">
              <a:buSzPct val="75000"/>
              <a:buNone/>
            </a:pPr>
            <a:r>
              <a:rPr lang="en-US" b="1" dirty="0" smtClean="0">
                <a:latin typeface="Courier New" pitchFamily="49" charset="0"/>
              </a:rPr>
              <a:t>	final </a:t>
            </a:r>
            <a:r>
              <a:rPr lang="en-US" b="1" dirty="0" err="1" smtClean="0">
                <a:latin typeface="Courier New" pitchFamily="49" charset="0"/>
              </a:rPr>
              <a:t>int</a:t>
            </a:r>
            <a:r>
              <a:rPr lang="en-US" b="1" dirty="0" smtClean="0">
                <a:latin typeface="Courier New" pitchFamily="49" charset="0"/>
              </a:rPr>
              <a:t> MAX = 100, MIN = 0;</a:t>
            </a:r>
          </a:p>
        </p:txBody>
      </p:sp>
      <p:sp>
        <p:nvSpPr>
          <p:cNvPr id="4" name="Slide Number Placeholder 3"/>
          <p:cNvSpPr>
            <a:spLocks noGrp="1"/>
          </p:cNvSpPr>
          <p:nvPr>
            <p:ph type="sldNum" sz="quarter" idx="10"/>
          </p:nvPr>
        </p:nvSpPr>
        <p:spPr/>
        <p:txBody>
          <a:bodyPr/>
          <a:lstStyle/>
          <a:p>
            <a:fld id="{FBF478BB-943A-47D6-98C5-2780FEF02E95}"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p:txBody>
          <a:bodyPr/>
          <a:lstStyle/>
          <a:p>
            <a:fld id="{BA3D4697-C9E4-4FBC-92B5-31589D44C56C}" type="slidenum">
              <a:rPr lang="en-US" smtClean="0"/>
              <a:pPr/>
              <a:t>18</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Identifiers</a:t>
            </a:r>
          </a:p>
        </p:txBody>
      </p:sp>
      <p:sp>
        <p:nvSpPr>
          <p:cNvPr id="24580" name="Rectangle 3"/>
          <p:cNvSpPr>
            <a:spLocks noGrp="1" noChangeArrowheads="1"/>
          </p:cNvSpPr>
          <p:nvPr>
            <p:ph type="body" idx="1"/>
          </p:nvPr>
        </p:nvSpPr>
        <p:spPr>
          <a:xfrm>
            <a:off x="457200" y="1600200"/>
            <a:ext cx="8229600" cy="4343400"/>
          </a:xfrm>
        </p:spPr>
        <p:txBody>
          <a:bodyPr/>
          <a:lstStyle/>
          <a:p>
            <a:pPr eaLnBrk="1" hangingPunct="1"/>
            <a:r>
              <a:rPr lang="en-US" dirty="0" smtClean="0"/>
              <a:t>A variable or constant is named by an </a:t>
            </a:r>
            <a:r>
              <a:rPr lang="en-US" i="1" dirty="0" smtClean="0"/>
              <a:t>identifier</a:t>
            </a:r>
            <a:r>
              <a:rPr lang="en-US" dirty="0" smtClean="0"/>
              <a:t>.</a:t>
            </a:r>
          </a:p>
          <a:p>
            <a:pPr eaLnBrk="1" hangingPunct="1"/>
            <a:r>
              <a:rPr lang="en-US" dirty="0" smtClean="0"/>
              <a:t>Processing identifiers must begin with a letter followed by zero or more letters, digits or underscores.</a:t>
            </a:r>
          </a:p>
          <a:p>
            <a:pPr lvl="1" eaLnBrk="1" hangingPunct="1"/>
            <a:r>
              <a:rPr lang="en-US" dirty="0" smtClean="0"/>
              <a:t>Valid: </a:t>
            </a:r>
            <a:r>
              <a:rPr lang="en-US" sz="2200" b="1" dirty="0" smtClean="0">
                <a:latin typeface="Courier New" pitchFamily="49" charset="0"/>
              </a:rPr>
              <a:t>age</a:t>
            </a:r>
            <a:r>
              <a:rPr lang="en-US" dirty="0" smtClean="0"/>
              <a:t>,</a:t>
            </a:r>
            <a:r>
              <a:rPr lang="en-US" sz="2200" b="1" dirty="0" smtClean="0">
                <a:latin typeface="Courier New" pitchFamily="49" charset="0"/>
              </a:rPr>
              <a:t> r2d2</a:t>
            </a:r>
            <a:r>
              <a:rPr lang="en-US" dirty="0" smtClean="0"/>
              <a:t>,</a:t>
            </a:r>
            <a:r>
              <a:rPr lang="en-US" sz="2200" b="1" dirty="0" smtClean="0">
                <a:latin typeface="Courier New" pitchFamily="49" charset="0"/>
              </a:rPr>
              <a:t> </a:t>
            </a:r>
            <a:r>
              <a:rPr lang="en-US" sz="2200" b="1" dirty="0" err="1" smtClean="0">
                <a:latin typeface="Courier New" pitchFamily="49" charset="0"/>
              </a:rPr>
              <a:t>myGPA</a:t>
            </a:r>
            <a:r>
              <a:rPr lang="en-US" dirty="0" smtClean="0"/>
              <a:t>,</a:t>
            </a:r>
            <a:r>
              <a:rPr lang="en-US" sz="2200" b="1" dirty="0" smtClean="0">
                <a:latin typeface="Courier New" pitchFamily="49" charset="0"/>
              </a:rPr>
              <a:t> MAX_SCORE</a:t>
            </a:r>
            <a:r>
              <a:rPr lang="en-US" dirty="0" smtClean="0"/>
              <a:t>, ...</a:t>
            </a:r>
            <a:endParaRPr lang="en-US" sz="2200" dirty="0" smtClean="0">
              <a:latin typeface="Courier New" pitchFamily="49" charset="0"/>
            </a:endParaRPr>
          </a:p>
          <a:p>
            <a:pPr lvl="1" eaLnBrk="1" hangingPunct="1"/>
            <a:r>
              <a:rPr lang="en-US" dirty="0" smtClean="0"/>
              <a:t>Invalid: </a:t>
            </a:r>
            <a:r>
              <a:rPr lang="en-US" sz="2200" b="1" dirty="0" smtClean="0">
                <a:latin typeface="Courier New" pitchFamily="49" charset="0"/>
              </a:rPr>
              <a:t>123go</a:t>
            </a:r>
            <a:r>
              <a:rPr lang="en-US" dirty="0" smtClean="0"/>
              <a:t>,</a:t>
            </a:r>
            <a:r>
              <a:rPr lang="en-US" sz="2200" b="1" dirty="0" smtClean="0">
                <a:latin typeface="Courier New" pitchFamily="49" charset="0"/>
              </a:rPr>
              <a:t> coffee-time</a:t>
            </a:r>
            <a:r>
              <a:rPr lang="en-US" dirty="0" smtClean="0"/>
              <a:t>,</a:t>
            </a:r>
            <a:r>
              <a:rPr lang="en-US" sz="2200" b="1" dirty="0" smtClean="0">
                <a:latin typeface="Courier New" pitchFamily="49" charset="0"/>
              </a:rPr>
              <a:t> </a:t>
            </a:r>
            <a:r>
              <a:rPr lang="en-US" sz="2200" b="1" dirty="0" err="1" smtClean="0">
                <a:latin typeface="Courier New" pitchFamily="49" charset="0"/>
              </a:rPr>
              <a:t>sam’s</a:t>
            </a:r>
            <a:r>
              <a:rPr lang="en-US" dirty="0" smtClean="0"/>
              <a:t>,</a:t>
            </a:r>
            <a:r>
              <a:rPr lang="en-US" sz="2200" b="1" dirty="0" smtClean="0">
                <a:latin typeface="Courier New" pitchFamily="49" charset="0"/>
              </a:rPr>
              <a:t> $name</a:t>
            </a:r>
            <a:r>
              <a:rPr lang="en-US" dirty="0" smtClean="0"/>
              <a:t>, …</a:t>
            </a:r>
          </a:p>
          <a:p>
            <a:pPr eaLnBrk="1" hangingPunct="1"/>
            <a:r>
              <a:rPr lang="en-US" dirty="0" smtClean="0"/>
              <a:t>Identifiers cannot be Processing reserved words.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Slide Number Placeholder 1"/>
          <p:cNvSpPr>
            <a:spLocks noGrp="1"/>
          </p:cNvSpPr>
          <p:nvPr>
            <p:ph type="sldNum" sz="quarter" idx="10"/>
          </p:nvPr>
        </p:nvSpPr>
        <p:spPr/>
        <p:txBody>
          <a:bodyPr/>
          <a:lstStyle/>
          <a:p>
            <a:fld id="{2F7F29B4-4635-4204-A7D2-0F84141533EE}" type="slidenum">
              <a:rPr lang="en-US" smtClean="0"/>
              <a:pPr/>
              <a:t>19</a:t>
            </a:fld>
            <a:endParaRPr lang="en-US" smtClean="0"/>
          </a:p>
        </p:txBody>
      </p:sp>
      <p:sp>
        <p:nvSpPr>
          <p:cNvPr id="5" name="Rectangle 3"/>
          <p:cNvSpPr txBox="1">
            <a:spLocks noChangeArrowheads="1"/>
          </p:cNvSpPr>
          <p:nvPr/>
        </p:nvSpPr>
        <p:spPr>
          <a:xfrm>
            <a:off x="457200" y="1600200"/>
            <a:ext cx="8229600" cy="4724400"/>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
                <a:schemeClr val="tx1"/>
              </a:buClr>
              <a:buSzPct val="75000"/>
              <a:buFont typeface="Arial" pitchFamily="34" charset="0"/>
              <a:buChar char="●"/>
              <a:tabLst/>
              <a:defRPr/>
            </a:pPr>
            <a:r>
              <a:rPr lang="en-US" sz="3200" dirty="0" smtClean="0">
                <a:solidFill>
                  <a:schemeClr val="tx2"/>
                </a:solidFill>
                <a:latin typeface="Arial Unicode MS" pitchFamily="34" charset="-128"/>
              </a:rPr>
              <a:t>Choose “good” identifier names.</a:t>
            </a:r>
          </a:p>
          <a:p>
            <a:pPr marL="342900" marR="0" lvl="0" indent="-342900" algn="l" defTabSz="914400" rtl="0" eaLnBrk="1" fontAlgn="base" latinLnBrk="0" hangingPunct="1">
              <a:lnSpc>
                <a:spcPct val="100000"/>
              </a:lnSpc>
              <a:spcBef>
                <a:spcPct val="20000"/>
              </a:spcBef>
              <a:spcAft>
                <a:spcPct val="0"/>
              </a:spcAft>
              <a:buClr>
                <a:schemeClr val="tx1"/>
              </a:buClr>
              <a:buSzPct val="75000"/>
              <a:buFont typeface="Arial" pitchFamily="34" charset="0"/>
              <a:buChar char="●"/>
              <a:tabLst/>
              <a:defRPr/>
            </a:pPr>
            <a:r>
              <a:rPr lang="en-US" sz="3200" dirty="0" smtClean="0">
                <a:solidFill>
                  <a:schemeClr val="tx2"/>
                </a:solidFill>
                <a:latin typeface="Arial Unicode MS" pitchFamily="34" charset="-128"/>
              </a:rPr>
              <a:t>Follow identifier naming conventions:</a:t>
            </a:r>
          </a:p>
          <a:p>
            <a:pPr marL="800100" lvl="1" indent="-342900" eaLnBrk="1" hangingPunct="1">
              <a:spcBef>
                <a:spcPct val="20000"/>
              </a:spcBef>
              <a:buClr>
                <a:schemeClr val="tx1"/>
              </a:buClr>
              <a:buSzPct val="75000"/>
              <a:buFont typeface="Arial Unicode MS" pitchFamily="34" charset="-128"/>
              <a:buChar char="–"/>
            </a:pPr>
            <a:r>
              <a:rPr lang="en-US" sz="3200" dirty="0" smtClean="0">
                <a:solidFill>
                  <a:schemeClr val="tx2"/>
                </a:solidFill>
                <a:latin typeface="Arial Unicode MS" pitchFamily="34" charset="-128"/>
              </a:rPr>
              <a:t>Down-case variable identifiers.</a:t>
            </a:r>
          </a:p>
          <a:p>
            <a:pPr marL="800100" lvl="1" indent="-342900" eaLnBrk="1" hangingPunct="1">
              <a:spcBef>
                <a:spcPct val="20000"/>
              </a:spcBef>
              <a:buClr>
                <a:schemeClr val="tx1"/>
              </a:buClr>
              <a:buSzPct val="75000"/>
              <a:buFont typeface="Arial Unicode MS" pitchFamily="34" charset="-128"/>
              <a:buChar char="–"/>
            </a:pPr>
            <a:endParaRPr lang="en-US" sz="800" dirty="0" smtClean="0">
              <a:solidFill>
                <a:schemeClr val="tx2"/>
              </a:solidFill>
              <a:latin typeface="Arial Unicode MS" pitchFamily="34" charset="-128"/>
            </a:endParaRPr>
          </a:p>
          <a:p>
            <a:pPr marL="800100" lvl="1" indent="-342900" eaLnBrk="1" hangingPunct="1">
              <a:spcBef>
                <a:spcPct val="20000"/>
              </a:spcBef>
              <a:buClr>
                <a:schemeClr val="tx1"/>
              </a:buClr>
              <a:buSzPct val="75000"/>
              <a:buFont typeface="Arial Unicode MS" pitchFamily="34" charset="-128"/>
              <a:buChar char="–"/>
            </a:pPr>
            <a:r>
              <a:rPr lang="en-US" sz="3200" dirty="0" smtClean="0">
                <a:solidFill>
                  <a:schemeClr val="tx2"/>
                </a:solidFill>
                <a:latin typeface="Arial Unicode MS" pitchFamily="34" charset="-128"/>
              </a:rPr>
              <a:t>Camel-case multi-word variables.</a:t>
            </a:r>
          </a:p>
          <a:p>
            <a:pPr marL="800100" lvl="1" indent="-342900" eaLnBrk="1" hangingPunct="1">
              <a:spcBef>
                <a:spcPct val="20000"/>
              </a:spcBef>
              <a:buClr>
                <a:schemeClr val="tx1"/>
              </a:buClr>
              <a:buSzPct val="75000"/>
              <a:buFont typeface="Arial Unicode MS" pitchFamily="34" charset="-128"/>
              <a:buChar char="–"/>
            </a:pPr>
            <a:endParaRPr lang="en-US" sz="800" dirty="0" smtClean="0">
              <a:solidFill>
                <a:schemeClr val="tx2"/>
              </a:solidFill>
              <a:latin typeface="Arial Unicode MS" pitchFamily="34" charset="-128"/>
            </a:endParaRPr>
          </a:p>
          <a:p>
            <a:pPr marL="800100" lvl="1" indent="-342900" eaLnBrk="1" hangingPunct="1">
              <a:spcBef>
                <a:spcPct val="20000"/>
              </a:spcBef>
              <a:buClr>
                <a:schemeClr val="tx1"/>
              </a:buClr>
              <a:buSzPct val="75000"/>
              <a:buFont typeface="Arial Unicode MS" pitchFamily="34" charset="-128"/>
              <a:buChar char="–"/>
            </a:pPr>
            <a:r>
              <a:rPr lang="en-US" sz="3200" dirty="0" smtClean="0">
                <a:solidFill>
                  <a:schemeClr val="tx2"/>
                </a:solidFill>
                <a:latin typeface="Arial Unicode MS" pitchFamily="34" charset="-128"/>
              </a:rPr>
              <a:t>Up-case constant identifiers.</a:t>
            </a:r>
          </a:p>
          <a:p>
            <a:pPr marL="800100" lvl="1" indent="-342900" eaLnBrk="1" hangingPunct="1">
              <a:spcBef>
                <a:spcPct val="20000"/>
              </a:spcBef>
              <a:buClr>
                <a:schemeClr val="tx1"/>
              </a:buClr>
              <a:buSzPct val="75000"/>
              <a:buFont typeface="Arial Unicode MS" pitchFamily="34" charset="-128"/>
              <a:buChar char="–"/>
            </a:pPr>
            <a:endParaRPr lang="en-US" sz="800" dirty="0" smtClean="0">
              <a:solidFill>
                <a:schemeClr val="tx2"/>
              </a:solidFill>
              <a:latin typeface="Arial Unicode MS" pitchFamily="34" charset="-128"/>
            </a:endParaRPr>
          </a:p>
          <a:p>
            <a:pPr marL="800100" lvl="1" indent="-342900" eaLnBrk="1" hangingPunct="1">
              <a:spcBef>
                <a:spcPct val="20000"/>
              </a:spcBef>
              <a:buClr>
                <a:schemeClr val="tx1"/>
              </a:buClr>
              <a:buSzPct val="75000"/>
              <a:buFont typeface="Arial Unicode MS" pitchFamily="34" charset="-128"/>
              <a:buChar char="–"/>
            </a:pPr>
            <a:r>
              <a:rPr lang="en-US" sz="3200" dirty="0" smtClean="0">
                <a:solidFill>
                  <a:schemeClr val="tx2"/>
                </a:solidFill>
                <a:latin typeface="Arial Unicode MS" pitchFamily="34" charset="-128"/>
              </a:rPr>
              <a:t>Underscore multi-word constants.</a:t>
            </a:r>
          </a:p>
          <a:p>
            <a:pPr marL="800100" lvl="1" indent="-342900" eaLnBrk="1" hangingPunct="1">
              <a:spcBef>
                <a:spcPct val="20000"/>
              </a:spcBef>
              <a:buClr>
                <a:schemeClr val="tx1"/>
              </a:buClr>
              <a:buSzPct val="75000"/>
              <a:buFont typeface="Arial Unicode MS" pitchFamily="34" charset="-128"/>
              <a:buChar char="–"/>
            </a:pPr>
            <a:endParaRPr lang="en-US" sz="800" dirty="0" smtClean="0">
              <a:solidFill>
                <a:schemeClr val="tx2"/>
              </a:solidFill>
              <a:latin typeface="Arial Unicode MS" pitchFamily="34" charset="-128"/>
            </a:endParaRPr>
          </a:p>
          <a:p>
            <a:pPr marL="800100" lvl="1" indent="-342900" eaLnBrk="1" hangingPunct="1">
              <a:spcBef>
                <a:spcPct val="20000"/>
              </a:spcBef>
              <a:buClr>
                <a:schemeClr val="tx1"/>
              </a:buClr>
              <a:buSzPct val="75000"/>
              <a:buFont typeface="Arial Unicode MS" pitchFamily="34" charset="-128"/>
              <a:buChar char="–"/>
            </a:pPr>
            <a:r>
              <a:rPr lang="en-US" sz="3200" dirty="0" smtClean="0">
                <a:solidFill>
                  <a:schemeClr val="tx2"/>
                </a:solidFill>
                <a:latin typeface="Arial Unicode MS" pitchFamily="34" charset="-128"/>
              </a:rPr>
              <a:t>Capitalize class identifiers.</a:t>
            </a:r>
            <a:endParaRPr lang="en-US" sz="3600" b="1" dirty="0">
              <a:solidFill>
                <a:schemeClr val="tx2"/>
              </a:solidFill>
              <a:latin typeface="Courier New" pitchFamily="49" charset="0"/>
            </a:endParaRPr>
          </a:p>
        </p:txBody>
      </p:sp>
      <p:sp>
        <p:nvSpPr>
          <p:cNvPr id="6" name="Rectangle 2"/>
          <p:cNvSpPr txBox="1">
            <a:spLocks noChangeArrowheads="1"/>
          </p:cNvSpPr>
          <p:nvPr/>
        </p:nvSpPr>
        <p:spPr>
          <a:xfrm>
            <a:off x="457200" y="457200"/>
            <a:ext cx="8229600" cy="1066800"/>
          </a:xfrm>
          <a:prstGeom prst="rect">
            <a:avLst/>
          </a:prstGeom>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tx1"/>
                </a:solidFill>
                <a:effectLst/>
                <a:uLnTx/>
                <a:uFillTx/>
                <a:latin typeface="+mj-lt"/>
                <a:ea typeface="+mj-ea"/>
                <a:cs typeface="+mj-cs"/>
              </a:rPr>
              <a:t>Naming Conventions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p:txBody>
          <a:bodyPr/>
          <a:lstStyle/>
          <a:p>
            <a:fld id="{D64D200B-6601-48EB-91DC-C92FB6C09B6D}" type="slidenum">
              <a:rPr lang="en-US" smtClean="0"/>
              <a:pPr/>
              <a:t>2</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Types and Expressions</a:t>
            </a:r>
          </a:p>
        </p:txBody>
      </p:sp>
      <p:sp>
        <p:nvSpPr>
          <p:cNvPr id="5124" name="Rectangle 3"/>
          <p:cNvSpPr>
            <a:spLocks noGrp="1" noChangeArrowheads="1"/>
          </p:cNvSpPr>
          <p:nvPr>
            <p:ph type="body" idx="1"/>
          </p:nvPr>
        </p:nvSpPr>
        <p:spPr>
          <a:xfrm>
            <a:off x="457200" y="1600200"/>
            <a:ext cx="8305800" cy="4953000"/>
          </a:xfrm>
        </p:spPr>
        <p:txBody>
          <a:bodyPr/>
          <a:lstStyle/>
          <a:p>
            <a:pPr eaLnBrk="1" hangingPunct="1"/>
            <a:r>
              <a:rPr lang="en-US" dirty="0" smtClean="0">
                <a:hlinkClick r:id="" action="ppaction://customshow?id=0&amp;return=true"/>
              </a:rPr>
              <a:t>Example</a:t>
            </a:r>
            <a:endParaRPr lang="en-US" dirty="0" smtClean="0">
              <a:hlinkClick r:id="" action="ppaction://noaction"/>
            </a:endParaRPr>
          </a:p>
          <a:p>
            <a:pPr eaLnBrk="1" hangingPunct="1"/>
            <a:r>
              <a:rPr lang="en-US" dirty="0" smtClean="0"/>
              <a:t>Programming Types and Expressions</a:t>
            </a:r>
            <a:endParaRPr lang="en-US" dirty="0" smtClean="0">
              <a:hlinkClick r:id="" action="ppaction://noaction"/>
            </a:endParaRPr>
          </a:p>
          <a:p>
            <a:pPr lvl="1" eaLnBrk="1" hangingPunct="1"/>
            <a:r>
              <a:rPr lang="en-US" dirty="0" smtClean="0">
                <a:hlinkClick r:id="" action="ppaction://customshow?id=1&amp;return=true"/>
              </a:rPr>
              <a:t>Types</a:t>
            </a:r>
            <a:endParaRPr lang="en-US" dirty="0" smtClean="0"/>
          </a:p>
          <a:p>
            <a:pPr lvl="1" eaLnBrk="1" hangingPunct="1"/>
            <a:r>
              <a:rPr lang="en-US" dirty="0" smtClean="0">
                <a:hlinkClick r:id="" action="ppaction://customshow?id=2&amp;return=true"/>
              </a:rPr>
              <a:t>Expressions</a:t>
            </a:r>
            <a:endParaRPr lang="en-US" dirty="0" smtClean="0"/>
          </a:p>
          <a:p>
            <a:pPr eaLnBrk="1" hangingPunct="1"/>
            <a:r>
              <a:rPr lang="en-US" dirty="0" smtClean="0"/>
              <a:t>Computing Machines</a:t>
            </a:r>
          </a:p>
          <a:p>
            <a:pPr lvl="1" eaLnBrk="1" hangingPunct="1"/>
            <a:r>
              <a:rPr lang="en-US" dirty="0" smtClean="0">
                <a:hlinkClick r:id="" action="ppaction://customshow?id=3&amp;return=true"/>
              </a:rPr>
              <a:t>Binary Representations</a:t>
            </a:r>
            <a:endParaRPr lang="en-US" dirty="0" smtClean="0"/>
          </a:p>
          <a:p>
            <a:pPr lvl="1" eaLnBrk="1" hangingPunct="1"/>
            <a:r>
              <a:rPr lang="en-US" dirty="0" smtClean="0">
                <a:hlinkClick r:id="" action="ppaction://customshow?id=4&amp;return=true"/>
              </a:rPr>
              <a:t>Boolean Logic</a:t>
            </a:r>
            <a:endParaRPr lang="en-US" dirty="0" smtClean="0"/>
          </a:p>
          <a:p>
            <a:pPr eaLnBrk="1" hangingPunct="1"/>
            <a:r>
              <a:rPr lang="en-US" dirty="0" smtClean="0">
                <a:hlinkClick r:id="" action="ppaction://customshow?id=5&amp;return=true"/>
              </a:rPr>
              <a:t>The first programmable machine</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p:txBody>
          <a:bodyPr/>
          <a:lstStyle/>
          <a:p>
            <a:fld id="{4A95DDEB-3858-4351-B920-2B1F9B01D9CC}" type="slidenum">
              <a:rPr lang="en-US" smtClean="0"/>
              <a:pPr/>
              <a:t>20</a:t>
            </a:fld>
            <a:endParaRPr lang="en-US" smtClean="0"/>
          </a:p>
        </p:txBody>
      </p:sp>
      <p:sp>
        <p:nvSpPr>
          <p:cNvPr id="37891" name="Rectangle 2"/>
          <p:cNvSpPr>
            <a:spLocks noGrp="1" noChangeArrowheads="1"/>
          </p:cNvSpPr>
          <p:nvPr>
            <p:ph type="title"/>
          </p:nvPr>
        </p:nvSpPr>
        <p:spPr/>
        <p:txBody>
          <a:bodyPr/>
          <a:lstStyle/>
          <a:p>
            <a:pPr eaLnBrk="1" hangingPunct="1"/>
            <a:r>
              <a:rPr lang="en-US" smtClean="0"/>
              <a:t>Expressions</a:t>
            </a:r>
          </a:p>
        </p:txBody>
      </p:sp>
      <p:sp>
        <p:nvSpPr>
          <p:cNvPr id="37892" name="Rectangle 3"/>
          <p:cNvSpPr>
            <a:spLocks noGrp="1" noChangeArrowheads="1"/>
          </p:cNvSpPr>
          <p:nvPr>
            <p:ph type="body" idx="1"/>
          </p:nvPr>
        </p:nvSpPr>
        <p:spPr/>
        <p:txBody>
          <a:bodyPr/>
          <a:lstStyle/>
          <a:p>
            <a:pPr eaLnBrk="1" hangingPunct="1"/>
            <a:r>
              <a:rPr lang="en-US" smtClean="0"/>
              <a:t>Expressions are sequences of objects (called </a:t>
            </a:r>
            <a:r>
              <a:rPr lang="en-US" i="1" smtClean="0"/>
              <a:t>operands</a:t>
            </a:r>
            <a:r>
              <a:rPr lang="en-US" smtClean="0"/>
              <a:t>) and </a:t>
            </a:r>
            <a:r>
              <a:rPr lang="en-US" i="1" smtClean="0"/>
              <a:t>operators</a:t>
            </a:r>
            <a:r>
              <a:rPr lang="en-US" smtClean="0"/>
              <a:t> that combine to produce a value.</a:t>
            </a:r>
          </a:p>
          <a:p>
            <a:pPr lvl="1" eaLnBrk="1" hangingPunct="1"/>
            <a:r>
              <a:rPr lang="en-US" smtClean="0"/>
              <a:t>The operands can be variables, constants, literals or method calls.</a:t>
            </a:r>
          </a:p>
          <a:p>
            <a:pPr lvl="1" eaLnBrk="1" hangingPunct="1"/>
            <a:r>
              <a:rPr lang="en-US" smtClean="0"/>
              <a:t>The operators depend upon the data types of the operands.</a:t>
            </a:r>
          </a:p>
          <a:p>
            <a:pPr eaLnBrk="1" hangingPunct="1"/>
            <a:r>
              <a:rPr lang="en-US" smtClean="0"/>
              <a:t>The type of the expression is the type of the value it produces.</a:t>
            </a:r>
            <a:endParaRPr lang="en-US" i="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Numeric Expressions</a:t>
            </a:r>
          </a:p>
        </p:txBody>
      </p:sp>
      <p:sp>
        <p:nvSpPr>
          <p:cNvPr id="39939" name="Rectangle 3"/>
          <p:cNvSpPr>
            <a:spLocks noGrp="1" noChangeArrowheads="1"/>
          </p:cNvSpPr>
          <p:nvPr>
            <p:ph type="body" idx="1"/>
          </p:nvPr>
        </p:nvSpPr>
        <p:spPr>
          <a:xfrm>
            <a:off x="457200" y="1600200"/>
            <a:ext cx="8305800" cy="4876800"/>
          </a:xfrm>
          <a:noFill/>
        </p:spPr>
        <p:txBody>
          <a:bodyPr/>
          <a:lstStyle/>
          <a:p>
            <a:pPr eaLnBrk="1" hangingPunct="1"/>
            <a:r>
              <a:rPr lang="en-US" dirty="0" smtClean="0"/>
              <a:t>Processing provides arithmetic operators for </a:t>
            </a:r>
            <a:r>
              <a:rPr lang="en-US" dirty="0" err="1" smtClean="0"/>
              <a:t>reals</a:t>
            </a:r>
            <a:r>
              <a:rPr lang="en-US" dirty="0" smtClean="0"/>
              <a:t> and integers :  </a:t>
            </a:r>
            <a:r>
              <a:rPr lang="en-US" b="1" dirty="0" smtClean="0">
                <a:latin typeface="Courier New" pitchFamily="49" charset="0"/>
              </a:rPr>
              <a:t>+ - * </a:t>
            </a:r>
            <a:r>
              <a:rPr lang="en-US" b="1" dirty="0" smtClean="0">
                <a:latin typeface="Courier New" pitchFamily="49" charset="0"/>
                <a:cs typeface="Courier New" pitchFamily="49" charset="0"/>
              </a:rPr>
              <a:t>/</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a:t>
            </a:r>
          </a:p>
          <a:p>
            <a:pPr eaLnBrk="1" hangingPunct="1"/>
            <a:r>
              <a:rPr lang="en-US" dirty="0" smtClean="0"/>
              <a:t>Integer division produces an integer, real division produces a real:</a:t>
            </a:r>
          </a:p>
          <a:p>
            <a:pPr lvl="1" eaLnBrk="1" hangingPunct="1">
              <a:buNone/>
            </a:pPr>
            <a:r>
              <a:rPr lang="en-US" b="1" dirty="0" smtClean="0">
                <a:latin typeface="Courier New" pitchFamily="49" charset="0"/>
              </a:rPr>
              <a:t>3/4</a:t>
            </a:r>
            <a:r>
              <a:rPr lang="en-US" dirty="0" smtClean="0">
                <a:latin typeface="Symbol" pitchFamily="18" charset="2"/>
              </a:rPr>
              <a:t> ®  			</a:t>
            </a:r>
            <a:r>
              <a:rPr lang="en-US" b="1" dirty="0" smtClean="0">
                <a:latin typeface="Courier New" pitchFamily="49" charset="0"/>
              </a:rPr>
              <a:t>3.0/4.0</a:t>
            </a:r>
            <a:r>
              <a:rPr lang="en-US" dirty="0" smtClean="0">
                <a:latin typeface="Symbol" pitchFamily="18" charset="2"/>
              </a:rPr>
              <a:t> ® </a:t>
            </a:r>
          </a:p>
          <a:p>
            <a:pPr lvl="1" eaLnBrk="1" hangingPunct="1">
              <a:buNone/>
            </a:pPr>
            <a:r>
              <a:rPr lang="en-US" b="1" dirty="0" smtClean="0">
                <a:latin typeface="Courier New" pitchFamily="49" charset="0"/>
              </a:rPr>
              <a:t>3.0/4</a:t>
            </a:r>
            <a:r>
              <a:rPr lang="en-US" dirty="0" smtClean="0">
                <a:latin typeface="Symbol" pitchFamily="18" charset="2"/>
              </a:rPr>
              <a:t> ® </a:t>
            </a:r>
            <a:r>
              <a:rPr lang="en-US" b="1" dirty="0" smtClean="0">
                <a:latin typeface="Courier New" pitchFamily="49" charset="0"/>
              </a:rPr>
              <a:t>		3/4.0</a:t>
            </a:r>
            <a:r>
              <a:rPr lang="en-US" dirty="0" smtClean="0">
                <a:latin typeface="Symbol" pitchFamily="18" charset="2"/>
              </a:rPr>
              <a:t> ® </a:t>
            </a:r>
          </a:p>
          <a:p>
            <a:pPr eaLnBrk="1" hangingPunct="1"/>
            <a:r>
              <a:rPr lang="en-US" dirty="0" smtClean="0"/>
              <a:t>Integer division:</a:t>
            </a:r>
            <a:endParaRPr lang="en-US" b="1" dirty="0" smtClean="0">
              <a:latin typeface="Courier New" pitchFamily="49" charset="0"/>
            </a:endParaRPr>
          </a:p>
          <a:p>
            <a:pPr eaLnBrk="1" hangingPunct="1">
              <a:buFont typeface="Arial" pitchFamily="34" charset="0"/>
              <a:buNone/>
            </a:pPr>
            <a:r>
              <a:rPr lang="en-US" b="1" dirty="0" smtClean="0">
                <a:latin typeface="Courier New" pitchFamily="49" charset="0"/>
              </a:rPr>
              <a:t>	 </a:t>
            </a:r>
            <a:r>
              <a:rPr lang="en-US" sz="2800" b="1" dirty="0" smtClean="0">
                <a:latin typeface="Courier New" pitchFamily="49" charset="0"/>
              </a:rPr>
              <a:t>3/4</a:t>
            </a:r>
            <a:r>
              <a:rPr lang="en-US" sz="2800" dirty="0" smtClean="0">
                <a:latin typeface="Symbol" pitchFamily="18" charset="2"/>
              </a:rPr>
              <a:t> ® </a:t>
            </a:r>
            <a:r>
              <a:rPr lang="en-US" dirty="0" smtClean="0">
                <a:latin typeface="Symbol" pitchFamily="18" charset="2"/>
              </a:rPr>
              <a:t>	   		</a:t>
            </a:r>
            <a:r>
              <a:rPr lang="en-US" dirty="0" smtClean="0"/>
              <a:t>(the</a:t>
            </a:r>
            <a:r>
              <a:rPr lang="en-US" i="1" dirty="0" smtClean="0"/>
              <a:t> quotient</a:t>
            </a:r>
            <a:r>
              <a:rPr lang="en-US" dirty="0" smtClean="0"/>
              <a:t>)</a:t>
            </a:r>
          </a:p>
          <a:p>
            <a:pPr eaLnBrk="1" hangingPunct="1">
              <a:buFont typeface="Arial" pitchFamily="34" charset="0"/>
              <a:buNone/>
            </a:pPr>
            <a:r>
              <a:rPr lang="en-US" b="1" dirty="0" smtClean="0">
                <a:latin typeface="Courier New" pitchFamily="49" charset="0"/>
              </a:rPr>
              <a:t>	 </a:t>
            </a:r>
            <a:r>
              <a:rPr lang="en-US" sz="2800" b="1" dirty="0" smtClean="0">
                <a:latin typeface="Courier New" pitchFamily="49" charset="0"/>
              </a:rPr>
              <a:t>3%4</a:t>
            </a:r>
            <a:r>
              <a:rPr lang="en-US" sz="2800" dirty="0" smtClean="0">
                <a:latin typeface="Symbol" pitchFamily="18" charset="2"/>
              </a:rPr>
              <a:t> ®</a:t>
            </a:r>
            <a:r>
              <a:rPr lang="en-US" dirty="0" smtClean="0">
                <a:latin typeface="Symbol" pitchFamily="18" charset="2"/>
              </a:rPr>
              <a:t> </a:t>
            </a:r>
            <a:r>
              <a:rPr lang="en-US" dirty="0" smtClean="0"/>
              <a:t> 	   	(the </a:t>
            </a:r>
            <a:r>
              <a:rPr lang="en-US" i="1" dirty="0" smtClean="0"/>
              <a:t>remainder</a:t>
            </a:r>
            <a:r>
              <a:rPr lang="en-US" dirty="0" smtClean="0"/>
              <a:t>)</a:t>
            </a:r>
          </a:p>
        </p:txBody>
      </p:sp>
    </p:spTree>
  </p:cSld>
  <p:clrMapOvr>
    <a:masterClrMapping/>
  </p:clrMapOvr>
  <p:transition>
    <p:cut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0"/>
          </p:nvPr>
        </p:nvSpPr>
        <p:spPr/>
        <p:txBody>
          <a:bodyPr/>
          <a:lstStyle/>
          <a:p>
            <a:fld id="{1239B49D-C384-4410-A4CD-46F142C04146}" type="slidenum">
              <a:rPr lang="en-US" smtClean="0"/>
              <a:pPr/>
              <a:t>22</a:t>
            </a:fld>
            <a:endParaRPr lang="en-US" smtClean="0"/>
          </a:p>
        </p:txBody>
      </p:sp>
      <p:sp>
        <p:nvSpPr>
          <p:cNvPr id="40963" name="Rectangle 2"/>
          <p:cNvSpPr>
            <a:spLocks noGrp="1" noChangeArrowheads="1"/>
          </p:cNvSpPr>
          <p:nvPr>
            <p:ph type="title"/>
          </p:nvPr>
        </p:nvSpPr>
        <p:spPr/>
        <p:txBody>
          <a:bodyPr/>
          <a:lstStyle/>
          <a:p>
            <a:pPr eaLnBrk="1" hangingPunct="1"/>
            <a:r>
              <a:rPr lang="en-US" smtClean="0"/>
              <a:t>Implicit Type Conversion</a:t>
            </a:r>
          </a:p>
        </p:txBody>
      </p:sp>
      <p:sp>
        <p:nvSpPr>
          <p:cNvPr id="40964" name="Rectangle 3"/>
          <p:cNvSpPr>
            <a:spLocks noGrp="1" noChangeArrowheads="1"/>
          </p:cNvSpPr>
          <p:nvPr>
            <p:ph type="body" idx="1"/>
          </p:nvPr>
        </p:nvSpPr>
        <p:spPr>
          <a:xfrm>
            <a:off x="457200" y="1665288"/>
            <a:ext cx="8686800" cy="4887912"/>
          </a:xfrm>
        </p:spPr>
        <p:txBody>
          <a:bodyPr/>
          <a:lstStyle/>
          <a:p>
            <a:pPr eaLnBrk="1" hangingPunct="1">
              <a:lnSpc>
                <a:spcPct val="90000"/>
              </a:lnSpc>
            </a:pPr>
            <a:r>
              <a:rPr lang="en-US" dirty="0" smtClean="0"/>
              <a:t>When types are mixed in an expression, the “narrower” type is </a:t>
            </a:r>
            <a:r>
              <a:rPr lang="en-US" i="1" dirty="0" smtClean="0"/>
              <a:t>promoted</a:t>
            </a:r>
            <a:r>
              <a:rPr lang="en-US" dirty="0" smtClean="0"/>
              <a:t> to the larger type, e.g.,</a:t>
            </a:r>
          </a:p>
          <a:p>
            <a:pPr eaLnBrk="1" hangingPunct="1">
              <a:lnSpc>
                <a:spcPct val="90000"/>
              </a:lnSpc>
            </a:pPr>
            <a:endParaRPr lang="en-US" sz="800" dirty="0" smtClean="0"/>
          </a:p>
          <a:p>
            <a:pPr eaLnBrk="1" hangingPunct="1">
              <a:buFont typeface="Arial" pitchFamily="34" charset="0"/>
              <a:buNone/>
            </a:pPr>
            <a:r>
              <a:rPr lang="en-US" sz="2000" b="1" dirty="0" smtClean="0">
                <a:latin typeface="Courier New" pitchFamily="49" charset="0"/>
              </a:rPr>
              <a:t>		 </a:t>
            </a:r>
            <a:r>
              <a:rPr lang="en-US" sz="2400" b="1" dirty="0" smtClean="0">
                <a:latin typeface="Courier New" pitchFamily="49" charset="0"/>
              </a:rPr>
              <a:t>3.0 / 4</a:t>
            </a:r>
          </a:p>
          <a:p>
            <a:pPr eaLnBrk="1" hangingPunct="1">
              <a:buFont typeface="Arial" pitchFamily="34" charset="0"/>
              <a:buNone/>
            </a:pPr>
            <a:endParaRPr lang="en-US" sz="2400" b="1" dirty="0" smtClean="0">
              <a:latin typeface="Courier New" pitchFamily="49" charset="0"/>
            </a:endParaRPr>
          </a:p>
          <a:p>
            <a:pPr eaLnBrk="1" hangingPunct="1">
              <a:lnSpc>
                <a:spcPct val="90000"/>
              </a:lnSpc>
            </a:pPr>
            <a:r>
              <a:rPr lang="en-US" dirty="0" smtClean="0"/>
              <a:t>Possible promotions: </a:t>
            </a:r>
            <a:br>
              <a:rPr lang="en-US" dirty="0" smtClean="0"/>
            </a:br>
            <a:r>
              <a:rPr lang="en-US" dirty="0" smtClean="0"/>
              <a:t/>
            </a:r>
            <a:br>
              <a:rPr lang="en-US" dirty="0" smtClean="0"/>
            </a:br>
            <a:r>
              <a:rPr lang="en-US" dirty="0" smtClean="0"/>
              <a:t/>
            </a:r>
            <a:br>
              <a:rPr lang="en-US" dirty="0" smtClean="0"/>
            </a:br>
            <a:endParaRPr lang="en-US" dirty="0" smtClean="0"/>
          </a:p>
          <a:p>
            <a:pPr eaLnBrk="1" hangingPunct="1">
              <a:lnSpc>
                <a:spcPct val="90000"/>
              </a:lnSpc>
              <a:buFont typeface="Arial" pitchFamily="34" charset="0"/>
              <a:buNone/>
            </a:pPr>
            <a:endParaRPr lang="en-US" dirty="0" smtClean="0"/>
          </a:p>
        </p:txBody>
      </p:sp>
      <p:grpSp>
        <p:nvGrpSpPr>
          <p:cNvPr id="2" name="Group 4"/>
          <p:cNvGrpSpPr>
            <a:grpSpLocks/>
          </p:cNvGrpSpPr>
          <p:nvPr/>
        </p:nvGrpSpPr>
        <p:grpSpPr bwMode="auto">
          <a:xfrm>
            <a:off x="1371600" y="4679950"/>
            <a:ext cx="6858000" cy="1187450"/>
            <a:chOff x="864" y="3024"/>
            <a:chExt cx="4320" cy="748"/>
          </a:xfrm>
        </p:grpSpPr>
        <p:sp>
          <p:nvSpPr>
            <p:cNvPr id="40966" name="Text Box 5"/>
            <p:cNvSpPr txBox="1">
              <a:spLocks noChangeArrowheads="1"/>
            </p:cNvSpPr>
            <p:nvPr/>
          </p:nvSpPr>
          <p:spPr bwMode="auto">
            <a:xfrm>
              <a:off x="864" y="3024"/>
              <a:ext cx="4320" cy="748"/>
            </a:xfrm>
            <a:prstGeom prst="rect">
              <a:avLst/>
            </a:prstGeom>
            <a:noFill/>
            <a:ln w="9525">
              <a:noFill/>
              <a:miter lim="800000"/>
              <a:headEnd/>
              <a:tailEnd/>
            </a:ln>
          </p:spPr>
          <p:txBody>
            <a:bodyPr>
              <a:spAutoFit/>
            </a:bodyPr>
            <a:lstStyle/>
            <a:p>
              <a:pPr>
                <a:spcBef>
                  <a:spcPct val="50000"/>
                </a:spcBef>
              </a:pPr>
              <a:r>
                <a:rPr lang="en-US" sz="2000" b="1">
                  <a:solidFill>
                    <a:schemeClr val="tx2"/>
                  </a:solidFill>
                  <a:latin typeface="Courier New" pitchFamily="49" charset="0"/>
                </a:rPr>
                <a:t>byte</a:t>
              </a:r>
              <a:r>
                <a:rPr lang="en-US" sz="2400">
                  <a:latin typeface="Times New Roman" pitchFamily="18" charset="0"/>
                </a:rPr>
                <a:t>      </a:t>
              </a:r>
              <a:r>
                <a:rPr lang="en-US" sz="2000" b="1">
                  <a:solidFill>
                    <a:schemeClr val="tx2"/>
                  </a:solidFill>
                  <a:latin typeface="Courier New" pitchFamily="49" charset="0"/>
                </a:rPr>
                <a:t>short</a:t>
              </a:r>
              <a:r>
                <a:rPr lang="en-US" sz="2400">
                  <a:latin typeface="Times New Roman" pitchFamily="18" charset="0"/>
                </a:rPr>
                <a:t>      </a:t>
              </a:r>
              <a:r>
                <a:rPr lang="en-US" sz="2000" b="1">
                  <a:solidFill>
                    <a:schemeClr val="tx2"/>
                  </a:solidFill>
                  <a:latin typeface="Courier New" pitchFamily="49" charset="0"/>
                </a:rPr>
                <a:t>int</a:t>
              </a:r>
              <a:r>
                <a:rPr lang="en-US" sz="2400">
                  <a:latin typeface="Times New Roman" pitchFamily="18" charset="0"/>
                </a:rPr>
                <a:t>      </a:t>
              </a:r>
              <a:r>
                <a:rPr lang="en-US" sz="2000" b="1">
                  <a:solidFill>
                    <a:schemeClr val="tx2"/>
                  </a:solidFill>
                  <a:latin typeface="Courier New" pitchFamily="49" charset="0"/>
                </a:rPr>
                <a:t>long</a:t>
              </a:r>
              <a:r>
                <a:rPr lang="en-US" sz="2400">
                  <a:latin typeface="Times New Roman" pitchFamily="18" charset="0"/>
                </a:rPr>
                <a:t>     </a:t>
              </a:r>
              <a:r>
                <a:rPr lang="en-US" sz="2000" b="1">
                  <a:solidFill>
                    <a:schemeClr val="tx2"/>
                  </a:solidFill>
                  <a:latin typeface="Courier New" pitchFamily="49" charset="0"/>
                </a:rPr>
                <a:t>float</a:t>
              </a:r>
              <a:r>
                <a:rPr lang="en-US" sz="2400">
                  <a:latin typeface="Times New Roman" pitchFamily="18" charset="0"/>
                </a:rPr>
                <a:t>      </a:t>
              </a:r>
              <a:r>
                <a:rPr lang="en-US" sz="2000" b="1">
                  <a:solidFill>
                    <a:schemeClr val="tx2"/>
                  </a:solidFill>
                  <a:latin typeface="Courier New" pitchFamily="49" charset="0"/>
                </a:rPr>
                <a:t>double</a:t>
              </a:r>
              <a:r>
                <a:rPr lang="en-US" sz="2400">
                  <a:latin typeface="Times New Roman" pitchFamily="18" charset="0"/>
                </a:rPr>
                <a:t/>
              </a:r>
              <a:br>
                <a:rPr lang="en-US" sz="2400">
                  <a:latin typeface="Times New Roman" pitchFamily="18" charset="0"/>
                </a:rPr>
              </a:br>
              <a:r>
                <a:rPr lang="en-US" sz="2400">
                  <a:latin typeface="Times New Roman" pitchFamily="18" charset="0"/>
                </a:rPr>
                <a:t/>
              </a:r>
              <a:br>
                <a:rPr lang="en-US" sz="2400">
                  <a:latin typeface="Times New Roman" pitchFamily="18" charset="0"/>
                </a:rPr>
              </a:br>
              <a:r>
                <a:rPr lang="en-US" sz="2400">
                  <a:latin typeface="Times New Roman" pitchFamily="18" charset="0"/>
                </a:rPr>
                <a:t>                            </a:t>
              </a:r>
              <a:r>
                <a:rPr lang="en-US" sz="2000" b="1">
                  <a:solidFill>
                    <a:schemeClr val="tx2"/>
                  </a:solidFill>
                  <a:latin typeface="Courier New" pitchFamily="49" charset="0"/>
                </a:rPr>
                <a:t>char</a:t>
              </a:r>
            </a:p>
          </p:txBody>
        </p:sp>
        <p:sp>
          <p:nvSpPr>
            <p:cNvPr id="40967" name="AutoShape 6"/>
            <p:cNvSpPr>
              <a:spLocks noChangeArrowheads="1"/>
            </p:cNvSpPr>
            <p:nvPr/>
          </p:nvSpPr>
          <p:spPr bwMode="auto">
            <a:xfrm>
              <a:off x="1392" y="3120"/>
              <a:ext cx="192" cy="144"/>
            </a:xfrm>
            <a:prstGeom prst="rightArrow">
              <a:avLst>
                <a:gd name="adj1" fmla="val 50000"/>
                <a:gd name="adj2" fmla="val 33333"/>
              </a:avLst>
            </a:prstGeom>
            <a:solidFill>
              <a:schemeClr val="accent1"/>
            </a:solidFill>
            <a:ln w="9525">
              <a:solidFill>
                <a:schemeClr val="tx1"/>
              </a:solidFill>
              <a:miter lim="800000"/>
              <a:headEnd/>
              <a:tailEnd/>
            </a:ln>
          </p:spPr>
          <p:txBody>
            <a:bodyPr wrap="none" anchor="ctr"/>
            <a:lstStyle/>
            <a:p>
              <a:endParaRPr lang="en-US"/>
            </a:p>
          </p:txBody>
        </p:sp>
        <p:sp>
          <p:nvSpPr>
            <p:cNvPr id="40968" name="AutoShape 7"/>
            <p:cNvSpPr>
              <a:spLocks noChangeArrowheads="1"/>
            </p:cNvSpPr>
            <p:nvPr/>
          </p:nvSpPr>
          <p:spPr bwMode="auto">
            <a:xfrm>
              <a:off x="2112" y="3120"/>
              <a:ext cx="192" cy="144"/>
            </a:xfrm>
            <a:prstGeom prst="rightArrow">
              <a:avLst>
                <a:gd name="adj1" fmla="val 50000"/>
                <a:gd name="adj2" fmla="val 33333"/>
              </a:avLst>
            </a:prstGeom>
            <a:solidFill>
              <a:schemeClr val="accent1"/>
            </a:solidFill>
            <a:ln w="9525">
              <a:solidFill>
                <a:schemeClr val="tx1"/>
              </a:solidFill>
              <a:miter lim="800000"/>
              <a:headEnd/>
              <a:tailEnd/>
            </a:ln>
          </p:spPr>
          <p:txBody>
            <a:bodyPr wrap="none" anchor="ctr"/>
            <a:lstStyle/>
            <a:p>
              <a:endParaRPr lang="en-US"/>
            </a:p>
          </p:txBody>
        </p:sp>
        <p:sp>
          <p:nvSpPr>
            <p:cNvPr id="40969" name="AutoShape 8"/>
            <p:cNvSpPr>
              <a:spLocks noChangeArrowheads="1"/>
            </p:cNvSpPr>
            <p:nvPr/>
          </p:nvSpPr>
          <p:spPr bwMode="auto">
            <a:xfrm>
              <a:off x="2688" y="3120"/>
              <a:ext cx="192" cy="144"/>
            </a:xfrm>
            <a:prstGeom prst="rightArrow">
              <a:avLst>
                <a:gd name="adj1" fmla="val 50000"/>
                <a:gd name="adj2" fmla="val 33333"/>
              </a:avLst>
            </a:prstGeom>
            <a:solidFill>
              <a:schemeClr val="accent1"/>
            </a:solidFill>
            <a:ln w="9525">
              <a:solidFill>
                <a:schemeClr val="tx1"/>
              </a:solidFill>
              <a:miter lim="800000"/>
              <a:headEnd/>
              <a:tailEnd/>
            </a:ln>
          </p:spPr>
          <p:txBody>
            <a:bodyPr wrap="none" anchor="ctr"/>
            <a:lstStyle/>
            <a:p>
              <a:endParaRPr lang="en-US"/>
            </a:p>
          </p:txBody>
        </p:sp>
        <p:sp>
          <p:nvSpPr>
            <p:cNvPr id="40970" name="AutoShape 9"/>
            <p:cNvSpPr>
              <a:spLocks noChangeArrowheads="1"/>
            </p:cNvSpPr>
            <p:nvPr/>
          </p:nvSpPr>
          <p:spPr bwMode="auto">
            <a:xfrm>
              <a:off x="3360" y="3120"/>
              <a:ext cx="192" cy="144"/>
            </a:xfrm>
            <a:prstGeom prst="rightArrow">
              <a:avLst>
                <a:gd name="adj1" fmla="val 50000"/>
                <a:gd name="adj2" fmla="val 33333"/>
              </a:avLst>
            </a:prstGeom>
            <a:solidFill>
              <a:schemeClr val="accent1"/>
            </a:solidFill>
            <a:ln w="9525">
              <a:solidFill>
                <a:schemeClr val="tx1"/>
              </a:solidFill>
              <a:miter lim="800000"/>
              <a:headEnd/>
              <a:tailEnd/>
            </a:ln>
          </p:spPr>
          <p:txBody>
            <a:bodyPr wrap="none" anchor="ctr"/>
            <a:lstStyle/>
            <a:p>
              <a:endParaRPr lang="en-US"/>
            </a:p>
          </p:txBody>
        </p:sp>
        <p:sp>
          <p:nvSpPr>
            <p:cNvPr id="40971" name="AutoShape 10"/>
            <p:cNvSpPr>
              <a:spLocks noChangeArrowheads="1"/>
            </p:cNvSpPr>
            <p:nvPr/>
          </p:nvSpPr>
          <p:spPr bwMode="auto">
            <a:xfrm>
              <a:off x="4080" y="3120"/>
              <a:ext cx="192" cy="144"/>
            </a:xfrm>
            <a:prstGeom prst="rightArrow">
              <a:avLst>
                <a:gd name="adj1" fmla="val 50000"/>
                <a:gd name="adj2" fmla="val 33333"/>
              </a:avLst>
            </a:prstGeom>
            <a:solidFill>
              <a:schemeClr val="accent1"/>
            </a:solidFill>
            <a:ln w="9525">
              <a:solidFill>
                <a:schemeClr val="tx1"/>
              </a:solidFill>
              <a:miter lim="800000"/>
              <a:headEnd/>
              <a:tailEnd/>
            </a:ln>
          </p:spPr>
          <p:txBody>
            <a:bodyPr wrap="none" anchor="ctr"/>
            <a:lstStyle/>
            <a:p>
              <a:endParaRPr lang="en-US"/>
            </a:p>
          </p:txBody>
        </p:sp>
        <p:sp>
          <p:nvSpPr>
            <p:cNvPr id="40972" name="AutoShape 11"/>
            <p:cNvSpPr>
              <a:spLocks noChangeArrowheads="1"/>
            </p:cNvSpPr>
            <p:nvPr/>
          </p:nvSpPr>
          <p:spPr bwMode="auto">
            <a:xfrm>
              <a:off x="2400" y="3312"/>
              <a:ext cx="192" cy="192"/>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Assignment Expressions</a:t>
            </a:r>
          </a:p>
        </p:txBody>
      </p:sp>
      <p:sp>
        <p:nvSpPr>
          <p:cNvPr id="47107" name="Rectangle 3"/>
          <p:cNvSpPr>
            <a:spLocks noGrp="1" noChangeArrowheads="1"/>
          </p:cNvSpPr>
          <p:nvPr>
            <p:ph type="body" idx="1"/>
          </p:nvPr>
        </p:nvSpPr>
        <p:spPr>
          <a:xfrm>
            <a:off x="457200" y="1600200"/>
            <a:ext cx="8305800" cy="4648200"/>
          </a:xfrm>
          <a:noFill/>
        </p:spPr>
        <p:txBody>
          <a:bodyPr/>
          <a:lstStyle/>
          <a:p>
            <a:pPr eaLnBrk="1" hangingPunct="1"/>
            <a:r>
              <a:rPr lang="en-US" dirty="0" smtClean="0"/>
              <a:t>The value of a variable can be changed using an assignment statement:</a:t>
            </a:r>
          </a:p>
          <a:p>
            <a:pPr lvl="1" eaLnBrk="1" hangingPunct="1">
              <a:buFontTx/>
              <a:buChar char=" "/>
            </a:pPr>
            <a:r>
              <a:rPr lang="en-US" b="1" dirty="0" smtClean="0">
                <a:latin typeface="Courier New" pitchFamily="49" charset="0"/>
              </a:rPr>
              <a:t>age = 19;</a:t>
            </a:r>
          </a:p>
          <a:p>
            <a:pPr lvl="1" eaLnBrk="1" hangingPunct="1">
              <a:buFontTx/>
              <a:buChar char=" "/>
            </a:pPr>
            <a:r>
              <a:rPr lang="en-US" b="1" dirty="0" err="1" smtClean="0">
                <a:latin typeface="Courier New" pitchFamily="49" charset="0"/>
              </a:rPr>
              <a:t>letterGrade</a:t>
            </a:r>
            <a:r>
              <a:rPr lang="en-US" b="1" dirty="0" smtClean="0">
                <a:latin typeface="Courier New" pitchFamily="49" charset="0"/>
              </a:rPr>
              <a:t> = </a:t>
            </a:r>
            <a:r>
              <a:rPr lang="en-US" b="1" dirty="0" smtClean="0">
                <a:latin typeface="Courier New" pitchFamily="49" charset="0"/>
                <a:cs typeface="Courier New" pitchFamily="49" charset="0"/>
              </a:rPr>
              <a:t>'</a:t>
            </a:r>
            <a:r>
              <a:rPr lang="en-US" b="1" dirty="0" smtClean="0">
                <a:latin typeface="Courier New" pitchFamily="49" charset="0"/>
              </a:rPr>
              <a:t>B</a:t>
            </a:r>
            <a:r>
              <a:rPr lang="en-US" b="1" dirty="0" smtClean="0">
                <a:latin typeface="Courier New" pitchFamily="49" charset="0"/>
                <a:cs typeface="Courier New" pitchFamily="49" charset="0"/>
              </a:rPr>
              <a:t>'</a:t>
            </a:r>
            <a:r>
              <a:rPr lang="en-US" b="1" dirty="0" smtClean="0">
                <a:latin typeface="Courier New" pitchFamily="49" charset="0"/>
              </a:rPr>
              <a:t>;</a:t>
            </a:r>
          </a:p>
          <a:p>
            <a:pPr lvl="1" eaLnBrk="1" hangingPunct="1">
              <a:buFontTx/>
              <a:buChar char=" "/>
            </a:pPr>
            <a:r>
              <a:rPr lang="en-US" b="1" dirty="0" smtClean="0">
                <a:latin typeface="Courier New" pitchFamily="49" charset="0"/>
              </a:rPr>
              <a:t>credits = hours * 3.0;</a:t>
            </a:r>
          </a:p>
          <a:p>
            <a:pPr lvl="1" eaLnBrk="1" hangingPunct="1">
              <a:buFontTx/>
              <a:buChar char=" "/>
            </a:pPr>
            <a:r>
              <a:rPr lang="en-US" b="1" dirty="0" smtClean="0">
                <a:latin typeface="Courier New" pitchFamily="49" charset="0"/>
              </a:rPr>
              <a:t>done = true;</a:t>
            </a:r>
            <a:endParaRPr lang="en-US" dirty="0" smtClean="0"/>
          </a:p>
          <a:p>
            <a:pPr eaLnBrk="1" hangingPunct="1"/>
            <a:r>
              <a:rPr lang="en-US" dirty="0" smtClean="0"/>
              <a:t>Pattern:</a:t>
            </a:r>
          </a:p>
          <a:p>
            <a:pPr lvl="1" eaLnBrk="1" hangingPunct="1">
              <a:buFontTx/>
              <a:buChar char=" "/>
            </a:pPr>
            <a:r>
              <a:rPr lang="en-US" b="1" i="1" u="sng" dirty="0" smtClean="0">
                <a:latin typeface="Courier New" pitchFamily="49" charset="0"/>
              </a:rPr>
              <a:t>Name</a:t>
            </a:r>
            <a:r>
              <a:rPr lang="en-US" b="1" dirty="0" smtClean="0">
                <a:latin typeface="Courier New" pitchFamily="49" charset="0"/>
              </a:rPr>
              <a:t> = </a:t>
            </a:r>
            <a:r>
              <a:rPr lang="en-US" b="1" i="1" u="sng" dirty="0" smtClean="0">
                <a:latin typeface="Courier New" pitchFamily="49" charset="0"/>
              </a:rPr>
              <a:t>Expression</a:t>
            </a:r>
            <a:r>
              <a:rPr lang="en-US" b="1" dirty="0" smtClean="0">
                <a:latin typeface="Courier New" pitchFamily="49" charset="0"/>
              </a:rPr>
              <a:t>;</a:t>
            </a:r>
            <a:endParaRPr lang="en-US" dirty="0" smtClean="0"/>
          </a:p>
          <a:p>
            <a:pPr eaLnBrk="1" hangingPunct="1">
              <a:buFont typeface="Arial" pitchFamily="34" charset="0"/>
              <a:buNone/>
            </a:pPr>
            <a:endParaRPr lang="en-US" dirty="0" smtClean="0"/>
          </a:p>
        </p:txBody>
      </p:sp>
    </p:spTree>
  </p:cSld>
  <p:clrMapOvr>
    <a:masterClrMapping/>
  </p:clrMapOvr>
  <p:transition>
    <p:cut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24</a:t>
            </a:fld>
            <a:endParaRPr lang="en-US"/>
          </a:p>
        </p:txBody>
      </p:sp>
      <p:sp>
        <p:nvSpPr>
          <p:cNvPr id="241666" name="Rectangle 2"/>
          <p:cNvSpPr>
            <a:spLocks noGrp="1" noChangeArrowheads="1"/>
          </p:cNvSpPr>
          <p:nvPr>
            <p:ph type="title"/>
          </p:nvPr>
        </p:nvSpPr>
        <p:spPr/>
        <p:txBody>
          <a:bodyPr/>
          <a:lstStyle/>
          <a:p>
            <a:r>
              <a:rPr lang="en-US" dirty="0" smtClean="0"/>
              <a:t>Iteration 1</a:t>
            </a:r>
            <a:endParaRPr lang="en-US"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25</a:t>
            </a:fld>
            <a:endParaRPr lang="en-US"/>
          </a:p>
        </p:txBody>
      </p:sp>
      <p:sp>
        <p:nvSpPr>
          <p:cNvPr id="241666" name="Rectangle 2"/>
          <p:cNvSpPr>
            <a:spLocks noGrp="1" noChangeArrowheads="1"/>
          </p:cNvSpPr>
          <p:nvPr>
            <p:ph type="title"/>
          </p:nvPr>
        </p:nvSpPr>
        <p:spPr/>
        <p:txBody>
          <a:bodyPr/>
          <a:lstStyle/>
          <a:p>
            <a:r>
              <a:rPr lang="en-US" dirty="0" smtClean="0"/>
              <a:t>Iteration 2</a:t>
            </a:r>
            <a:endParaRPr lang="en-US"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p:txBody>
          <a:bodyPr/>
          <a:lstStyle/>
          <a:p>
            <a:fld id="{F3918787-FC7B-4A72-A76D-D5B9B83BA557}" type="slidenum">
              <a:rPr lang="en-US" smtClean="0"/>
              <a:pPr/>
              <a:t>26</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Primitive </a:t>
            </a:r>
            <a:r>
              <a:rPr lang="en-US" dirty="0" err="1" smtClean="0"/>
              <a:t>vs</a:t>
            </a:r>
            <a:r>
              <a:rPr lang="en-US" dirty="0" smtClean="0"/>
              <a:t> Reference Types</a:t>
            </a:r>
          </a:p>
        </p:txBody>
      </p:sp>
      <p:sp>
        <p:nvSpPr>
          <p:cNvPr id="31748" name="Rectangle 3"/>
          <p:cNvSpPr>
            <a:spLocks noGrp="1" noChangeArrowheads="1"/>
          </p:cNvSpPr>
          <p:nvPr>
            <p:ph type="body" idx="1"/>
          </p:nvPr>
        </p:nvSpPr>
        <p:spPr/>
        <p:txBody>
          <a:bodyPr/>
          <a:lstStyle/>
          <a:p>
            <a:pPr eaLnBrk="1" hangingPunct="1"/>
            <a:r>
              <a:rPr lang="en-US" i="1" dirty="0" smtClean="0"/>
              <a:t>Primitive</a:t>
            </a:r>
            <a:r>
              <a:rPr lang="en-US" dirty="0" smtClean="0"/>
              <a:t> types store literal values.</a:t>
            </a:r>
          </a:p>
          <a:p>
            <a:pPr eaLnBrk="1" hangingPunct="1">
              <a:buNone/>
            </a:pPr>
            <a:endParaRPr lang="en-US" sz="2000" dirty="0" smtClean="0"/>
          </a:p>
          <a:p>
            <a:pPr eaLnBrk="1" hangingPunct="1"/>
            <a:endParaRPr lang="en-US" sz="2000" dirty="0" smtClean="0"/>
          </a:p>
          <a:p>
            <a:pPr eaLnBrk="1" hangingPunct="1"/>
            <a:r>
              <a:rPr lang="en-US" i="1" dirty="0" smtClean="0"/>
              <a:t>Reference</a:t>
            </a:r>
            <a:r>
              <a:rPr lang="en-US" dirty="0" smtClean="0"/>
              <a:t> types store the address of the object representation created with </a:t>
            </a:r>
            <a:r>
              <a:rPr lang="en-US" b="1" dirty="0" smtClean="0">
                <a:latin typeface="Courier New" pitchFamily="49" charset="0"/>
                <a:cs typeface="Courier New" pitchFamily="49" charset="0"/>
              </a:rPr>
              <a:t>new</a:t>
            </a:r>
            <a:r>
              <a:rPr lang="en-US" dirty="0" smtClean="0"/>
              <a:t>:</a:t>
            </a:r>
          </a:p>
          <a:p>
            <a:pPr eaLnBrk="1" hangingPunct="1"/>
            <a:endParaRPr lang="en-US" dirty="0" smtClean="0"/>
          </a:p>
          <a:p>
            <a:pPr eaLnBrk="1" hangingPunct="1"/>
            <a:endParaRPr lang="en-US" dirty="0" smtClean="0"/>
          </a:p>
          <a:p>
            <a:pPr eaLnBrk="1" hangingPunct="1"/>
            <a:r>
              <a:rPr lang="en-US" dirty="0" smtClean="0"/>
              <a:t>The constructor pattern:  </a:t>
            </a:r>
          </a:p>
          <a:p>
            <a:pPr lvl="1" eaLnBrk="1" hangingPunct="1">
              <a:buFontTx/>
              <a:buChar char=" "/>
            </a:pPr>
            <a:r>
              <a:rPr lang="en-US" b="1" dirty="0" smtClean="0">
                <a:latin typeface="Courier New" pitchFamily="49" charset="0"/>
              </a:rPr>
              <a:t>new </a:t>
            </a:r>
            <a:r>
              <a:rPr lang="en-US" b="1" i="1" u="sng" dirty="0" err="1" smtClean="0">
                <a:latin typeface="Courier New" pitchFamily="49" charset="0"/>
              </a:rPr>
              <a:t>ClassName</a:t>
            </a:r>
            <a:r>
              <a:rPr lang="en-US" b="1" i="1" dirty="0" smtClean="0">
                <a:latin typeface="Courier New" pitchFamily="49" charset="0"/>
              </a:rPr>
              <a:t> </a:t>
            </a:r>
            <a:r>
              <a:rPr lang="en-US" b="1" dirty="0" smtClean="0">
                <a:latin typeface="Courier New" pitchFamily="49" charset="0"/>
              </a:rPr>
              <a:t>(</a:t>
            </a:r>
            <a:r>
              <a:rPr lang="en-US" b="1" i="1" u="sng" dirty="0" smtClean="0">
                <a:latin typeface="Courier New" pitchFamily="49" charset="0"/>
              </a:rPr>
              <a:t>Arguments</a:t>
            </a:r>
            <a:r>
              <a:rPr lang="en-US" b="1" dirty="0" smtClean="0">
                <a:latin typeface="Courier New" pitchFamily="49" charset="0"/>
              </a:rPr>
              <a:t>)</a:t>
            </a:r>
            <a:endParaRPr lang="en-US" dirty="0" smtClean="0"/>
          </a:p>
        </p:txBody>
      </p:sp>
      <p:sp>
        <p:nvSpPr>
          <p:cNvPr id="31749" name="AutoShape 4"/>
          <p:cNvSpPr>
            <a:spLocks noChangeArrowheads="1"/>
          </p:cNvSpPr>
          <p:nvPr/>
        </p:nvSpPr>
        <p:spPr bwMode="auto">
          <a:xfrm>
            <a:off x="6468916" y="2153760"/>
            <a:ext cx="609600" cy="457200"/>
          </a:xfrm>
          <a:prstGeom prst="flowChartProcess">
            <a:avLst/>
          </a:prstGeom>
          <a:noFill/>
          <a:ln w="9525">
            <a:solidFill>
              <a:schemeClr val="tx1"/>
            </a:solidFill>
            <a:miter lim="800000"/>
            <a:headEnd/>
            <a:tailEnd/>
          </a:ln>
        </p:spPr>
        <p:txBody>
          <a:bodyPr wrap="none" anchor="ctr"/>
          <a:lstStyle/>
          <a:p>
            <a:pPr algn="ctr"/>
            <a:r>
              <a:rPr lang="en-US" sz="2400" dirty="0" smtClean="0">
                <a:latin typeface="Times New Roman" pitchFamily="18" charset="0"/>
              </a:rPr>
              <a:t>42          </a:t>
            </a:r>
            <a:endParaRPr lang="en-US" sz="2400" dirty="0">
              <a:latin typeface="Times New Roman" pitchFamily="18" charset="0"/>
            </a:endParaRPr>
          </a:p>
        </p:txBody>
      </p:sp>
      <p:sp>
        <p:nvSpPr>
          <p:cNvPr id="31751" name="AutoShape 6"/>
          <p:cNvSpPr>
            <a:spLocks noChangeArrowheads="1"/>
          </p:cNvSpPr>
          <p:nvPr/>
        </p:nvSpPr>
        <p:spPr bwMode="auto">
          <a:xfrm>
            <a:off x="4724400" y="2286000"/>
            <a:ext cx="533400" cy="228600"/>
          </a:xfrm>
          <a:prstGeom prst="rightArrow">
            <a:avLst>
              <a:gd name="adj1" fmla="val 50000"/>
              <a:gd name="adj2" fmla="val 58333"/>
            </a:avLst>
          </a:prstGeom>
          <a:solidFill>
            <a:srgbClr val="B2B2B2"/>
          </a:solidFill>
          <a:ln w="9525">
            <a:solidFill>
              <a:schemeClr val="tx1"/>
            </a:solidFill>
            <a:miter lim="800000"/>
            <a:headEnd/>
            <a:tailEnd/>
          </a:ln>
        </p:spPr>
        <p:txBody>
          <a:bodyPr wrap="none" anchor="ctr"/>
          <a:lstStyle/>
          <a:p>
            <a:endParaRPr lang="en-US"/>
          </a:p>
        </p:txBody>
      </p:sp>
      <p:sp>
        <p:nvSpPr>
          <p:cNvPr id="31754" name="AutoShape 10"/>
          <p:cNvSpPr>
            <a:spLocks noChangeArrowheads="1"/>
          </p:cNvSpPr>
          <p:nvPr/>
        </p:nvSpPr>
        <p:spPr bwMode="auto">
          <a:xfrm>
            <a:off x="2286000" y="2133600"/>
            <a:ext cx="2133600" cy="457200"/>
          </a:xfrm>
          <a:prstGeom prst="flowChartProcess">
            <a:avLst/>
          </a:prstGeom>
          <a:noFill/>
          <a:ln w="9525">
            <a:noFill/>
            <a:miter lim="800000"/>
            <a:headEnd/>
            <a:tailEnd/>
          </a:ln>
        </p:spPr>
        <p:txBody>
          <a:bodyPr wrap="none" anchor="ctr"/>
          <a:lstStyle/>
          <a:p>
            <a:pPr algn="ctr"/>
            <a:r>
              <a:rPr lang="en-US" sz="2400" b="1" dirty="0" err="1">
                <a:latin typeface="Courier New" pitchFamily="49" charset="0"/>
              </a:rPr>
              <a:t>int</a:t>
            </a:r>
            <a:r>
              <a:rPr lang="en-US" sz="2400" b="1" dirty="0">
                <a:latin typeface="Courier New" pitchFamily="49" charset="0"/>
              </a:rPr>
              <a:t> age = </a:t>
            </a:r>
            <a:r>
              <a:rPr lang="en-US" sz="2400" b="1" dirty="0" smtClean="0">
                <a:latin typeface="Courier New" pitchFamily="49" charset="0"/>
              </a:rPr>
              <a:t>42;</a:t>
            </a:r>
            <a:endParaRPr lang="en-US" sz="2400" dirty="0">
              <a:latin typeface="Times New Roman" pitchFamily="18" charset="0"/>
            </a:endParaRPr>
          </a:p>
        </p:txBody>
      </p:sp>
      <p:sp>
        <p:nvSpPr>
          <p:cNvPr id="14" name="AutoShape 4"/>
          <p:cNvSpPr>
            <a:spLocks noChangeArrowheads="1"/>
          </p:cNvSpPr>
          <p:nvPr/>
        </p:nvSpPr>
        <p:spPr bwMode="auto">
          <a:xfrm>
            <a:off x="6477000" y="4038600"/>
            <a:ext cx="990600" cy="381000"/>
          </a:xfrm>
          <a:prstGeom prst="flowChartProcess">
            <a:avLst/>
          </a:prstGeom>
          <a:noFill/>
          <a:ln w="9525">
            <a:solidFill>
              <a:schemeClr val="tx1"/>
            </a:solidFill>
            <a:miter lim="800000"/>
            <a:headEnd/>
            <a:tailEnd/>
          </a:ln>
        </p:spPr>
        <p:txBody>
          <a:bodyPr wrap="none" anchor="ctr"/>
          <a:lstStyle/>
          <a:p>
            <a:pPr algn="ctr"/>
            <a:r>
              <a:rPr lang="en-US" sz="2400" dirty="0" smtClean="0">
                <a:latin typeface="Times New Roman" pitchFamily="18" charset="0"/>
              </a:rPr>
              <a:t>0x2ccb              </a:t>
            </a:r>
            <a:endParaRPr lang="en-US" sz="2400" dirty="0">
              <a:latin typeface="Times New Roman" pitchFamily="18" charset="0"/>
            </a:endParaRPr>
          </a:p>
        </p:txBody>
      </p:sp>
      <p:sp>
        <p:nvSpPr>
          <p:cNvPr id="15" name="AutoShape 5"/>
          <p:cNvSpPr>
            <a:spLocks noChangeArrowheads="1"/>
          </p:cNvSpPr>
          <p:nvPr/>
        </p:nvSpPr>
        <p:spPr bwMode="auto">
          <a:xfrm>
            <a:off x="7620000" y="4800600"/>
            <a:ext cx="457200" cy="381000"/>
          </a:xfrm>
          <a:prstGeom prst="flowChartProcess">
            <a:avLst/>
          </a:prstGeom>
          <a:noFill/>
          <a:ln w="9525">
            <a:solidFill>
              <a:schemeClr val="tx1"/>
            </a:solidFill>
            <a:miter lim="800000"/>
            <a:headEnd/>
            <a:tailEnd/>
          </a:ln>
        </p:spPr>
        <p:txBody>
          <a:bodyPr wrap="none" anchor="ctr"/>
          <a:lstStyle/>
          <a:p>
            <a:pPr algn="ctr"/>
            <a:r>
              <a:rPr lang="en-US" sz="2400" dirty="0" smtClean="0">
                <a:latin typeface="Times New Roman" pitchFamily="18" charset="0"/>
              </a:rPr>
              <a:t>42              </a:t>
            </a:r>
            <a:endParaRPr lang="en-US" sz="2400" dirty="0">
              <a:latin typeface="Times New Roman" pitchFamily="18" charset="0"/>
            </a:endParaRPr>
          </a:p>
        </p:txBody>
      </p:sp>
      <p:sp>
        <p:nvSpPr>
          <p:cNvPr id="16" name="AutoShape 7"/>
          <p:cNvSpPr>
            <a:spLocks noChangeArrowheads="1"/>
          </p:cNvSpPr>
          <p:nvPr/>
        </p:nvSpPr>
        <p:spPr bwMode="auto">
          <a:xfrm>
            <a:off x="4724400" y="4191000"/>
            <a:ext cx="533400" cy="228600"/>
          </a:xfrm>
          <a:prstGeom prst="rightArrow">
            <a:avLst>
              <a:gd name="adj1" fmla="val 50000"/>
              <a:gd name="adj2" fmla="val 58333"/>
            </a:avLst>
          </a:prstGeom>
          <a:solidFill>
            <a:srgbClr val="B2B2B2"/>
          </a:solidFill>
          <a:ln w="9525">
            <a:solidFill>
              <a:schemeClr val="tx1"/>
            </a:solidFill>
            <a:miter lim="800000"/>
            <a:headEnd/>
            <a:tailEnd/>
          </a:ln>
        </p:spPr>
        <p:txBody>
          <a:bodyPr wrap="none" anchor="ctr"/>
          <a:lstStyle/>
          <a:p>
            <a:endParaRPr lang="en-US"/>
          </a:p>
        </p:txBody>
      </p:sp>
      <p:sp>
        <p:nvSpPr>
          <p:cNvPr id="17" name="AutoShape 8"/>
          <p:cNvSpPr>
            <a:spLocks noChangeArrowheads="1"/>
          </p:cNvSpPr>
          <p:nvPr/>
        </p:nvSpPr>
        <p:spPr bwMode="auto">
          <a:xfrm>
            <a:off x="1066800" y="4191000"/>
            <a:ext cx="2133600" cy="457200"/>
          </a:xfrm>
          <a:prstGeom prst="flowChartProcess">
            <a:avLst/>
          </a:prstGeom>
          <a:noFill/>
          <a:ln w="9525">
            <a:noFill/>
            <a:miter lim="800000"/>
            <a:headEnd/>
            <a:tailEnd/>
          </a:ln>
        </p:spPr>
        <p:txBody>
          <a:bodyPr wrap="none" anchor="ctr"/>
          <a:lstStyle/>
          <a:p>
            <a:r>
              <a:rPr lang="en-US" sz="2400" b="1" dirty="0">
                <a:latin typeface="Courier New" pitchFamily="49" charset="0"/>
              </a:rPr>
              <a:t>Integer </a:t>
            </a:r>
            <a:r>
              <a:rPr lang="en-US" sz="2400" b="1" dirty="0" err="1" smtClean="0">
                <a:latin typeface="Courier New" pitchFamily="49" charset="0"/>
              </a:rPr>
              <a:t>myAge</a:t>
            </a:r>
            <a:r>
              <a:rPr lang="en-US" sz="2400" b="1" dirty="0" smtClean="0">
                <a:latin typeface="Courier New" pitchFamily="49" charset="0"/>
              </a:rPr>
              <a:t> </a:t>
            </a:r>
            <a:r>
              <a:rPr lang="en-US" sz="2400" b="1" dirty="0">
                <a:latin typeface="Courier New" pitchFamily="49" charset="0"/>
              </a:rPr>
              <a:t>= </a:t>
            </a:r>
          </a:p>
          <a:p>
            <a:r>
              <a:rPr lang="en-US" sz="2400" b="1" dirty="0">
                <a:latin typeface="Courier New" pitchFamily="49" charset="0"/>
              </a:rPr>
              <a:t>   new Integer(42);</a:t>
            </a:r>
            <a:endParaRPr lang="en-US" sz="2400" dirty="0">
              <a:latin typeface="Times New Roman" pitchFamily="18" charset="0"/>
            </a:endParaRPr>
          </a:p>
        </p:txBody>
      </p:sp>
      <p:cxnSp>
        <p:nvCxnSpPr>
          <p:cNvPr id="18" name="AutoShape 9"/>
          <p:cNvCxnSpPr>
            <a:cxnSpLocks noChangeShapeType="1"/>
            <a:stCxn id="14" idx="3"/>
            <a:endCxn id="15" idx="0"/>
          </p:cNvCxnSpPr>
          <p:nvPr/>
        </p:nvCxnSpPr>
        <p:spPr bwMode="auto">
          <a:xfrm>
            <a:off x="7467600" y="4229100"/>
            <a:ext cx="381000" cy="571500"/>
          </a:xfrm>
          <a:prstGeom prst="curvedConnector2">
            <a:avLst/>
          </a:prstGeom>
          <a:noFill/>
          <a:ln w="9525">
            <a:solidFill>
              <a:schemeClr val="tx1"/>
            </a:solidFill>
            <a:round/>
            <a:headEnd/>
            <a:tailEnd type="triangle" w="med" len="med"/>
          </a:ln>
        </p:spPr>
      </p:cxnSp>
      <p:sp>
        <p:nvSpPr>
          <p:cNvPr id="13" name="TextBox 12"/>
          <p:cNvSpPr txBox="1"/>
          <p:nvPr/>
        </p:nvSpPr>
        <p:spPr>
          <a:xfrm>
            <a:off x="5825552" y="2197382"/>
            <a:ext cx="569800" cy="369332"/>
          </a:xfrm>
          <a:prstGeom prst="rect">
            <a:avLst/>
          </a:prstGeom>
          <a:noFill/>
        </p:spPr>
        <p:txBody>
          <a:bodyPr wrap="none" rtlCol="0">
            <a:spAutoFit/>
          </a:bodyPr>
          <a:lstStyle/>
          <a:p>
            <a:r>
              <a:rPr lang="en-US" dirty="0" smtClean="0"/>
              <a:t>age</a:t>
            </a:r>
            <a:endParaRPr lang="en-US" dirty="0"/>
          </a:p>
        </p:txBody>
      </p:sp>
      <p:sp>
        <p:nvSpPr>
          <p:cNvPr id="19" name="TextBox 18"/>
          <p:cNvSpPr txBox="1"/>
          <p:nvPr/>
        </p:nvSpPr>
        <p:spPr>
          <a:xfrm>
            <a:off x="5605036" y="4043178"/>
            <a:ext cx="903087" cy="369332"/>
          </a:xfrm>
          <a:prstGeom prst="rect">
            <a:avLst/>
          </a:prstGeom>
          <a:noFill/>
        </p:spPr>
        <p:txBody>
          <a:bodyPr wrap="none" rtlCol="0">
            <a:spAutoFit/>
          </a:bodyPr>
          <a:lstStyle/>
          <a:p>
            <a:r>
              <a:rPr lang="en-US" dirty="0" err="1" smtClean="0"/>
              <a:t>myAge</a:t>
            </a:r>
            <a:endParaRPr lang="en-US" dirty="0"/>
          </a:p>
        </p:txBody>
      </p:sp>
      <p:sp>
        <p:nvSpPr>
          <p:cNvPr id="21" name="TextBox 20"/>
          <p:cNvSpPr txBox="1"/>
          <p:nvPr/>
        </p:nvSpPr>
        <p:spPr>
          <a:xfrm>
            <a:off x="6714923" y="4810442"/>
            <a:ext cx="916049" cy="369332"/>
          </a:xfrm>
          <a:prstGeom prst="rect">
            <a:avLst/>
          </a:prstGeom>
          <a:noFill/>
        </p:spPr>
        <p:txBody>
          <a:bodyPr wrap="none" rtlCol="0">
            <a:spAutoFit/>
          </a:bodyPr>
          <a:lstStyle/>
          <a:p>
            <a:r>
              <a:rPr lang="en-US" dirty="0" smtClean="0"/>
              <a:t>0x2ccb</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p:txBody>
          <a:bodyPr/>
          <a:lstStyle/>
          <a:p>
            <a:fld id="{F7113537-0149-4274-80E0-48B8E3221DFA}" type="slidenum">
              <a:rPr lang="en-US" smtClean="0"/>
              <a:pPr/>
              <a:t>27</a:t>
            </a:fld>
            <a:endParaRPr lang="en-US" smtClean="0"/>
          </a:p>
        </p:txBody>
      </p:sp>
      <p:sp>
        <p:nvSpPr>
          <p:cNvPr id="34819" name="Rectangle 2"/>
          <p:cNvSpPr>
            <a:spLocks noGrp="1" noChangeArrowheads="1"/>
          </p:cNvSpPr>
          <p:nvPr>
            <p:ph type="title"/>
          </p:nvPr>
        </p:nvSpPr>
        <p:spPr/>
        <p:txBody>
          <a:bodyPr/>
          <a:lstStyle/>
          <a:p>
            <a:pPr eaLnBrk="1" hangingPunct="1"/>
            <a:r>
              <a:rPr lang="en-US" smtClean="0"/>
              <a:t>Strings</a:t>
            </a:r>
          </a:p>
        </p:txBody>
      </p:sp>
      <p:sp>
        <p:nvSpPr>
          <p:cNvPr id="34820" name="Rectangle 3"/>
          <p:cNvSpPr>
            <a:spLocks noGrp="1" noChangeArrowheads="1"/>
          </p:cNvSpPr>
          <p:nvPr>
            <p:ph type="body" idx="1"/>
          </p:nvPr>
        </p:nvSpPr>
        <p:spPr>
          <a:xfrm>
            <a:off x="457200" y="1600200"/>
            <a:ext cx="8229600" cy="5029200"/>
          </a:xfrm>
        </p:spPr>
        <p:txBody>
          <a:bodyPr/>
          <a:lstStyle/>
          <a:p>
            <a:pPr eaLnBrk="1" hangingPunct="1"/>
            <a:r>
              <a:rPr lang="en-US" dirty="0" smtClean="0"/>
              <a:t>Strings are text sequences of characters.</a:t>
            </a:r>
          </a:p>
          <a:p>
            <a:pPr eaLnBrk="1" hangingPunct="1"/>
            <a:r>
              <a:rPr lang="en-US" dirty="0" smtClean="0"/>
              <a:t>Processing provides one text data type:</a:t>
            </a:r>
          </a:p>
          <a:p>
            <a:pPr lvl="1" eaLnBrk="1" hangingPunct="1">
              <a:buFont typeface="Arial" pitchFamily="34" charset="0"/>
              <a:buNone/>
            </a:pPr>
            <a:r>
              <a:rPr lang="en-US" b="1" dirty="0" smtClean="0">
                <a:latin typeface="Courier New" pitchFamily="49" charset="0"/>
              </a:rPr>
              <a:t>	String</a:t>
            </a:r>
            <a:endParaRPr lang="en-US" dirty="0" smtClean="0"/>
          </a:p>
          <a:p>
            <a:pPr eaLnBrk="1" hangingPunct="1"/>
            <a:r>
              <a:rPr lang="en-US" dirty="0" smtClean="0"/>
              <a:t>Literal </a:t>
            </a:r>
            <a:r>
              <a:rPr lang="en-US" b="1" dirty="0" smtClean="0">
                <a:latin typeface="Courier New" pitchFamily="49" charset="0"/>
              </a:rPr>
              <a:t>String</a:t>
            </a:r>
            <a:r>
              <a:rPr lang="en-US" dirty="0" smtClean="0"/>
              <a:t> expressions:</a:t>
            </a:r>
          </a:p>
          <a:p>
            <a:pPr>
              <a:spcBef>
                <a:spcPct val="0"/>
              </a:spcBef>
              <a:buClrTx/>
              <a:buSzTx/>
              <a:buFontTx/>
              <a:buNone/>
            </a:pPr>
            <a:r>
              <a:rPr lang="en-US" b="1" dirty="0" smtClean="0">
                <a:latin typeface="Courier New" pitchFamily="49" charset="0"/>
              </a:rPr>
              <a:t>		"Hello"</a:t>
            </a:r>
            <a:endParaRPr lang="en-US" dirty="0" smtClean="0">
              <a:latin typeface="Arial Unicode MS" pitchFamily="34" charset="-128"/>
            </a:endParaRPr>
          </a:p>
          <a:p>
            <a:pPr>
              <a:spcBef>
                <a:spcPct val="0"/>
              </a:spcBef>
              <a:buClrTx/>
              <a:buSzTx/>
              <a:buFontTx/>
              <a:buNone/>
            </a:pPr>
            <a:r>
              <a:rPr lang="en-US" b="1" dirty="0" smtClean="0">
                <a:latin typeface="Courier New" pitchFamily="49" charset="0"/>
              </a:rPr>
              <a:t>		"you silly English k-</a:t>
            </a:r>
            <a:r>
              <a:rPr lang="en-US" b="1" dirty="0" err="1" smtClean="0">
                <a:latin typeface="Courier New" pitchFamily="49" charset="0"/>
              </a:rPr>
              <a:t>nih</a:t>
            </a:r>
            <a:r>
              <a:rPr lang="en-US" b="1" dirty="0" smtClean="0">
                <a:latin typeface="Courier New" pitchFamily="49" charset="0"/>
              </a:rPr>
              <a:t>-</a:t>
            </a:r>
            <a:r>
              <a:rPr lang="en-US" b="1" dirty="0" err="1" smtClean="0">
                <a:latin typeface="Courier New" pitchFamily="49" charset="0"/>
              </a:rPr>
              <a:t>git</a:t>
            </a:r>
            <a:r>
              <a:rPr lang="en-US" b="1" dirty="0" smtClean="0">
                <a:latin typeface="Courier New" pitchFamily="49" charset="0"/>
              </a:rPr>
              <a:t>"</a:t>
            </a:r>
            <a:endParaRPr lang="en-US" dirty="0" smtClean="0"/>
          </a:p>
          <a:p>
            <a:pPr eaLnBrk="1" hangingPunct="1"/>
            <a:r>
              <a:rPr lang="en-US" dirty="0" smtClean="0"/>
              <a:t>Strings reference types allow quoted literals and a concatenation operator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0"/>
          </p:nvPr>
        </p:nvSpPr>
        <p:spPr/>
        <p:txBody>
          <a:bodyPr/>
          <a:lstStyle/>
          <a:p>
            <a:fld id="{0BD684E9-8409-4D1A-A92F-EF77D96C3D92}" type="slidenum">
              <a:rPr lang="en-US" smtClean="0"/>
              <a:pPr/>
              <a:t>28</a:t>
            </a:fld>
            <a:endParaRPr lang="en-US" smtClean="0"/>
          </a:p>
        </p:txBody>
      </p:sp>
      <p:sp>
        <p:nvSpPr>
          <p:cNvPr id="36867" name="Rectangle 2"/>
          <p:cNvSpPr>
            <a:spLocks noGrp="1" noChangeArrowheads="1"/>
          </p:cNvSpPr>
          <p:nvPr>
            <p:ph type="title"/>
          </p:nvPr>
        </p:nvSpPr>
        <p:spPr/>
        <p:txBody>
          <a:bodyPr/>
          <a:lstStyle/>
          <a:p>
            <a:pPr eaLnBrk="1" hangingPunct="1"/>
            <a:r>
              <a:rPr lang="en-US" smtClean="0"/>
              <a:t>Wrapper Classes</a:t>
            </a:r>
          </a:p>
        </p:txBody>
      </p:sp>
      <p:sp>
        <p:nvSpPr>
          <p:cNvPr id="36868" name="Rectangle 3"/>
          <p:cNvSpPr>
            <a:spLocks noGrp="1" noChangeArrowheads="1"/>
          </p:cNvSpPr>
          <p:nvPr>
            <p:ph type="body" idx="1"/>
          </p:nvPr>
        </p:nvSpPr>
        <p:spPr>
          <a:xfrm>
            <a:off x="457200" y="1600200"/>
            <a:ext cx="8458200" cy="4724400"/>
          </a:xfrm>
        </p:spPr>
        <p:txBody>
          <a:bodyPr/>
          <a:lstStyle/>
          <a:p>
            <a:pPr eaLnBrk="1" hangingPunct="1"/>
            <a:r>
              <a:rPr lang="en-US" sz="3600" i="1" dirty="0" smtClean="0"/>
              <a:t>Wrapper classes</a:t>
            </a:r>
            <a:r>
              <a:rPr lang="en-US" sz="3600" dirty="0" smtClean="0"/>
              <a:t> add capabilities to the primitive types.</a:t>
            </a:r>
          </a:p>
          <a:p>
            <a:pPr eaLnBrk="1" hangingPunct="1"/>
            <a:r>
              <a:rPr lang="en-US" sz="3600" dirty="0" smtClean="0"/>
              <a:t>Their names are capitalized, e.g.</a:t>
            </a:r>
          </a:p>
          <a:p>
            <a:pPr eaLnBrk="1" hangingPunct="1">
              <a:buFont typeface="Arial" pitchFamily="34" charset="0"/>
              <a:buNone/>
            </a:pPr>
            <a:r>
              <a:rPr lang="en-US" dirty="0" smtClean="0"/>
              <a:t>	</a:t>
            </a:r>
            <a:r>
              <a:rPr lang="en-US" b="1" dirty="0" smtClean="0">
                <a:solidFill>
                  <a:schemeClr val="tx2"/>
                </a:solidFill>
                <a:latin typeface="Courier New" pitchFamily="49" charset="0"/>
              </a:rPr>
              <a:t>Integer</a:t>
            </a:r>
            <a:r>
              <a:rPr lang="en-US" dirty="0" smtClean="0">
                <a:solidFill>
                  <a:schemeClr val="tx2"/>
                </a:solidFill>
                <a:latin typeface="Arial Unicode MS" pitchFamily="34" charset="-128"/>
              </a:rPr>
              <a:t>, </a:t>
            </a:r>
            <a:r>
              <a:rPr lang="en-US" b="1" dirty="0" smtClean="0">
                <a:solidFill>
                  <a:schemeClr val="tx2"/>
                </a:solidFill>
                <a:latin typeface="Courier New" pitchFamily="49" charset="0"/>
              </a:rPr>
              <a:t>Double</a:t>
            </a:r>
            <a:r>
              <a:rPr lang="en-US" dirty="0" smtClean="0">
                <a:solidFill>
                  <a:schemeClr val="tx2"/>
                </a:solidFill>
                <a:latin typeface="Arial Unicode MS" pitchFamily="34" charset="-128"/>
              </a:rPr>
              <a:t>, </a:t>
            </a:r>
            <a:r>
              <a:rPr lang="en-US" b="1" dirty="0" smtClean="0">
                <a:solidFill>
                  <a:schemeClr val="tx2"/>
                </a:solidFill>
                <a:latin typeface="Courier New" pitchFamily="49" charset="0"/>
              </a:rPr>
              <a:t>Boolean</a:t>
            </a:r>
            <a:r>
              <a:rPr lang="en-US" dirty="0" smtClean="0">
                <a:solidFill>
                  <a:schemeClr val="tx2"/>
                </a:solidFill>
                <a:latin typeface="Arial Unicode MS" pitchFamily="34" charset="-128"/>
              </a:rPr>
              <a:t>, </a:t>
            </a:r>
            <a:r>
              <a:rPr lang="en-US" b="1" dirty="0" smtClean="0">
                <a:solidFill>
                  <a:schemeClr val="tx2"/>
                </a:solidFill>
                <a:latin typeface="Courier New" pitchFamily="49" charset="0"/>
              </a:rPr>
              <a:t>Character</a:t>
            </a:r>
          </a:p>
          <a:p>
            <a:pPr lvl="1" eaLnBrk="1" hangingPunct="1">
              <a:buFont typeface="Arial" pitchFamily="34" charset="0"/>
              <a:buNone/>
            </a:pPr>
            <a:endParaRPr lang="en-US" sz="3200" dirty="0" smtClean="0">
              <a:solidFill>
                <a:schemeClr val="tx2"/>
              </a:solidFill>
            </a:endParaRPr>
          </a:p>
        </p:txBody>
      </p:sp>
      <p:sp>
        <p:nvSpPr>
          <p:cNvPr id="36871" name="AutoShape 7"/>
          <p:cNvSpPr>
            <a:spLocks noChangeArrowheads="1"/>
          </p:cNvSpPr>
          <p:nvPr/>
        </p:nvSpPr>
        <p:spPr bwMode="auto">
          <a:xfrm>
            <a:off x="4953000" y="4724400"/>
            <a:ext cx="533400" cy="228600"/>
          </a:xfrm>
          <a:prstGeom prst="rightArrow">
            <a:avLst>
              <a:gd name="adj1" fmla="val 50000"/>
              <a:gd name="adj2" fmla="val 58333"/>
            </a:avLst>
          </a:prstGeom>
          <a:solidFill>
            <a:srgbClr val="B2B2B2"/>
          </a:solidFill>
          <a:ln w="9525">
            <a:solidFill>
              <a:schemeClr val="tx1"/>
            </a:solidFill>
            <a:miter lim="800000"/>
            <a:headEnd/>
            <a:tailEnd/>
          </a:ln>
        </p:spPr>
        <p:txBody>
          <a:bodyPr wrap="none" anchor="ctr"/>
          <a:lstStyle/>
          <a:p>
            <a:endParaRPr lang="en-US"/>
          </a:p>
        </p:txBody>
      </p:sp>
      <p:sp>
        <p:nvSpPr>
          <p:cNvPr id="36872" name="AutoShape 8"/>
          <p:cNvSpPr>
            <a:spLocks noChangeArrowheads="1"/>
          </p:cNvSpPr>
          <p:nvPr/>
        </p:nvSpPr>
        <p:spPr bwMode="auto">
          <a:xfrm>
            <a:off x="1295400" y="4724400"/>
            <a:ext cx="2133600" cy="457200"/>
          </a:xfrm>
          <a:prstGeom prst="flowChartProcess">
            <a:avLst/>
          </a:prstGeom>
          <a:noFill/>
          <a:ln w="9525">
            <a:noFill/>
            <a:miter lim="800000"/>
            <a:headEnd/>
            <a:tailEnd/>
          </a:ln>
        </p:spPr>
        <p:txBody>
          <a:bodyPr wrap="none" anchor="ctr"/>
          <a:lstStyle/>
          <a:p>
            <a:r>
              <a:rPr lang="en-US" sz="2400" b="1">
                <a:latin typeface="Courier New" pitchFamily="49" charset="0"/>
              </a:rPr>
              <a:t>Integer i = </a:t>
            </a:r>
          </a:p>
          <a:p>
            <a:r>
              <a:rPr lang="en-US" sz="2400" b="1">
                <a:latin typeface="Courier New" pitchFamily="49" charset="0"/>
              </a:rPr>
              <a:t>   new Integer(42);</a:t>
            </a:r>
            <a:endParaRPr lang="en-US" sz="2400">
              <a:latin typeface="Times New Roman" pitchFamily="18" charset="0"/>
            </a:endParaRPr>
          </a:p>
        </p:txBody>
      </p:sp>
      <p:sp>
        <p:nvSpPr>
          <p:cNvPr id="18" name="AutoShape 4"/>
          <p:cNvSpPr>
            <a:spLocks noChangeArrowheads="1"/>
          </p:cNvSpPr>
          <p:nvPr/>
        </p:nvSpPr>
        <p:spPr bwMode="auto">
          <a:xfrm>
            <a:off x="6799522" y="4693783"/>
            <a:ext cx="990600" cy="381000"/>
          </a:xfrm>
          <a:prstGeom prst="flowChartProcess">
            <a:avLst/>
          </a:prstGeom>
          <a:noFill/>
          <a:ln w="9525">
            <a:solidFill>
              <a:schemeClr val="tx1"/>
            </a:solidFill>
            <a:miter lim="800000"/>
            <a:headEnd/>
            <a:tailEnd/>
          </a:ln>
        </p:spPr>
        <p:txBody>
          <a:bodyPr wrap="none" anchor="ctr"/>
          <a:lstStyle/>
          <a:p>
            <a:pPr algn="ctr"/>
            <a:r>
              <a:rPr lang="en-US" sz="2400" dirty="0" smtClean="0">
                <a:latin typeface="Times New Roman" pitchFamily="18" charset="0"/>
              </a:rPr>
              <a:t>0x2ccb              </a:t>
            </a:r>
            <a:endParaRPr lang="en-US" sz="2400" dirty="0">
              <a:latin typeface="Times New Roman" pitchFamily="18" charset="0"/>
            </a:endParaRPr>
          </a:p>
        </p:txBody>
      </p:sp>
      <p:sp>
        <p:nvSpPr>
          <p:cNvPr id="19" name="AutoShape 5"/>
          <p:cNvSpPr>
            <a:spLocks noChangeArrowheads="1"/>
          </p:cNvSpPr>
          <p:nvPr/>
        </p:nvSpPr>
        <p:spPr bwMode="auto">
          <a:xfrm>
            <a:off x="7942522" y="5455783"/>
            <a:ext cx="457200" cy="381000"/>
          </a:xfrm>
          <a:prstGeom prst="flowChartProcess">
            <a:avLst/>
          </a:prstGeom>
          <a:noFill/>
          <a:ln w="9525">
            <a:solidFill>
              <a:schemeClr val="tx1"/>
            </a:solidFill>
            <a:miter lim="800000"/>
            <a:headEnd/>
            <a:tailEnd/>
          </a:ln>
        </p:spPr>
        <p:txBody>
          <a:bodyPr wrap="none" anchor="ctr"/>
          <a:lstStyle/>
          <a:p>
            <a:pPr algn="ctr"/>
            <a:r>
              <a:rPr lang="en-US" sz="2400" dirty="0" smtClean="0">
                <a:latin typeface="Times New Roman" pitchFamily="18" charset="0"/>
              </a:rPr>
              <a:t>42              </a:t>
            </a:r>
            <a:endParaRPr lang="en-US" sz="2400" dirty="0">
              <a:latin typeface="Times New Roman" pitchFamily="18" charset="0"/>
            </a:endParaRPr>
          </a:p>
        </p:txBody>
      </p:sp>
      <p:sp>
        <p:nvSpPr>
          <p:cNvPr id="20" name="TextBox 19"/>
          <p:cNvSpPr txBox="1"/>
          <p:nvPr/>
        </p:nvSpPr>
        <p:spPr>
          <a:xfrm>
            <a:off x="6532286" y="4698361"/>
            <a:ext cx="235950" cy="369332"/>
          </a:xfrm>
          <a:prstGeom prst="rect">
            <a:avLst/>
          </a:prstGeom>
          <a:noFill/>
        </p:spPr>
        <p:txBody>
          <a:bodyPr wrap="none" rtlCol="0">
            <a:spAutoFit/>
          </a:bodyPr>
          <a:lstStyle/>
          <a:p>
            <a:r>
              <a:rPr lang="en-US" dirty="0" err="1" smtClean="0"/>
              <a:t>i</a:t>
            </a:r>
            <a:endParaRPr lang="en-US" dirty="0"/>
          </a:p>
        </p:txBody>
      </p:sp>
      <p:sp>
        <p:nvSpPr>
          <p:cNvPr id="21" name="TextBox 20"/>
          <p:cNvSpPr txBox="1"/>
          <p:nvPr/>
        </p:nvSpPr>
        <p:spPr>
          <a:xfrm>
            <a:off x="7037445" y="5465625"/>
            <a:ext cx="916049" cy="369332"/>
          </a:xfrm>
          <a:prstGeom prst="rect">
            <a:avLst/>
          </a:prstGeom>
          <a:noFill/>
        </p:spPr>
        <p:txBody>
          <a:bodyPr wrap="none" rtlCol="0">
            <a:spAutoFit/>
          </a:bodyPr>
          <a:lstStyle/>
          <a:p>
            <a:r>
              <a:rPr lang="en-US" dirty="0" smtClean="0"/>
              <a:t>0x2ccb</a:t>
            </a:r>
            <a:endParaRPr lang="en-US" dirty="0"/>
          </a:p>
        </p:txBody>
      </p:sp>
      <p:cxnSp>
        <p:nvCxnSpPr>
          <p:cNvPr id="22" name="AutoShape 9"/>
          <p:cNvCxnSpPr>
            <a:cxnSpLocks noChangeShapeType="1"/>
          </p:cNvCxnSpPr>
          <p:nvPr/>
        </p:nvCxnSpPr>
        <p:spPr bwMode="auto">
          <a:xfrm>
            <a:off x="7790122" y="4874203"/>
            <a:ext cx="381000" cy="571500"/>
          </a:xfrm>
          <a:prstGeom prst="curvedConnector2">
            <a:avLst/>
          </a:prstGeom>
          <a:noFill/>
          <a:ln w="9525">
            <a:solidFill>
              <a:schemeClr val="tx1"/>
            </a:solidFill>
            <a:round/>
            <a:headEnd/>
            <a:tailEnd type="triangle" w="med" len="med"/>
          </a:ln>
        </p:spPr>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p:txBody>
          <a:bodyPr/>
          <a:lstStyle/>
          <a:p>
            <a:fld id="{4F100E12-C61A-4A21-A3D0-1BBB92A3AC3A}" type="slidenum">
              <a:rPr lang="en-US" smtClean="0"/>
              <a:pPr/>
              <a:t>29</a:t>
            </a:fld>
            <a:endParaRPr lang="en-US" smtClean="0"/>
          </a:p>
        </p:txBody>
      </p:sp>
      <p:sp>
        <p:nvSpPr>
          <p:cNvPr id="41987" name="Rectangle 2"/>
          <p:cNvSpPr>
            <a:spLocks noGrp="1" noChangeArrowheads="1"/>
          </p:cNvSpPr>
          <p:nvPr>
            <p:ph type="title"/>
          </p:nvPr>
        </p:nvSpPr>
        <p:spPr/>
        <p:txBody>
          <a:bodyPr/>
          <a:lstStyle/>
          <a:p>
            <a:pPr eaLnBrk="1" hangingPunct="1"/>
            <a:r>
              <a:rPr lang="en-US" dirty="0" smtClean="0"/>
              <a:t>Type Conversion</a:t>
            </a:r>
          </a:p>
        </p:txBody>
      </p:sp>
      <p:sp>
        <p:nvSpPr>
          <p:cNvPr id="41988" name="Rectangle 3"/>
          <p:cNvSpPr>
            <a:spLocks noGrp="1" noChangeArrowheads="1"/>
          </p:cNvSpPr>
          <p:nvPr>
            <p:ph type="body" idx="1"/>
          </p:nvPr>
        </p:nvSpPr>
        <p:spPr>
          <a:xfrm>
            <a:off x="457200" y="1665288"/>
            <a:ext cx="8216900" cy="4887912"/>
          </a:xfrm>
        </p:spPr>
        <p:txBody>
          <a:bodyPr tIns="45720" bIns="45720"/>
          <a:lstStyle/>
          <a:p>
            <a:pPr eaLnBrk="1" hangingPunct="1">
              <a:lnSpc>
                <a:spcPct val="90000"/>
              </a:lnSpc>
            </a:pPr>
            <a:r>
              <a:rPr lang="en-US" dirty="0" smtClean="0"/>
              <a:t>Implicit:</a:t>
            </a:r>
          </a:p>
          <a:p>
            <a:pPr eaLnBrk="1" hangingPunct="1">
              <a:lnSpc>
                <a:spcPct val="0"/>
              </a:lnSpc>
            </a:pPr>
            <a:endParaRPr lang="en-US" dirty="0" smtClean="0"/>
          </a:p>
          <a:p>
            <a:pPr eaLnBrk="1" hangingPunct="1">
              <a:lnSpc>
                <a:spcPct val="90000"/>
              </a:lnSpc>
            </a:pPr>
            <a:endParaRPr lang="en-US" dirty="0" smtClean="0"/>
          </a:p>
          <a:p>
            <a:pPr eaLnBrk="1" hangingPunct="1">
              <a:lnSpc>
                <a:spcPct val="90000"/>
              </a:lnSpc>
            </a:pPr>
            <a:r>
              <a:rPr lang="en-US" dirty="0" smtClean="0"/>
              <a:t>Using explicit type casting:</a:t>
            </a:r>
            <a:br>
              <a:rPr lang="en-US" dirty="0" smtClean="0"/>
            </a:br>
            <a:endParaRPr lang="en-US" sz="1400" dirty="0" smtClean="0"/>
          </a:p>
          <a:p>
            <a:pPr eaLnBrk="1" hangingPunct="1">
              <a:lnSpc>
                <a:spcPct val="0"/>
              </a:lnSpc>
              <a:buFont typeface="Arial" pitchFamily="34" charset="0"/>
              <a:buNone/>
            </a:pPr>
            <a:endParaRPr lang="en-US" sz="2000" b="1" dirty="0" smtClean="0">
              <a:latin typeface="Courier New" pitchFamily="49" charset="0"/>
            </a:endParaRPr>
          </a:p>
          <a:p>
            <a:pPr eaLnBrk="1" hangingPunct="1">
              <a:lnSpc>
                <a:spcPct val="90000"/>
              </a:lnSpc>
              <a:buFont typeface="Arial" pitchFamily="34" charset="0"/>
              <a:buNone/>
            </a:pPr>
            <a:endParaRPr lang="en-US" sz="2000" b="1" dirty="0" smtClean="0">
              <a:latin typeface="Courier New" pitchFamily="49" charset="0"/>
            </a:endParaRPr>
          </a:p>
          <a:p>
            <a:pPr eaLnBrk="1" hangingPunct="1">
              <a:lnSpc>
                <a:spcPct val="90000"/>
              </a:lnSpc>
              <a:buFont typeface="Arial" pitchFamily="34" charset="0"/>
              <a:buNone/>
            </a:pPr>
            <a:endParaRPr lang="en-US" sz="2000" b="1" dirty="0" smtClean="0">
              <a:latin typeface="Courier New" pitchFamily="49" charset="0"/>
            </a:endParaRPr>
          </a:p>
          <a:p>
            <a:pPr eaLnBrk="1" hangingPunct="1">
              <a:lnSpc>
                <a:spcPct val="90000"/>
              </a:lnSpc>
            </a:pPr>
            <a:r>
              <a:rPr lang="en-US" dirty="0" smtClean="0"/>
              <a:t>Using wrapper classes for the same thing:</a:t>
            </a:r>
          </a:p>
          <a:p>
            <a:pPr eaLnBrk="1" hangingPunct="1">
              <a:lnSpc>
                <a:spcPct val="90000"/>
              </a:lnSpc>
            </a:pPr>
            <a:endParaRPr lang="en-US" sz="1400" dirty="0" smtClean="0"/>
          </a:p>
        </p:txBody>
      </p:sp>
      <p:sp>
        <p:nvSpPr>
          <p:cNvPr id="41989" name="Text Box 4"/>
          <p:cNvSpPr txBox="1">
            <a:spLocks noChangeArrowheads="1"/>
          </p:cNvSpPr>
          <p:nvPr/>
        </p:nvSpPr>
        <p:spPr bwMode="auto">
          <a:xfrm>
            <a:off x="1322202" y="3618624"/>
            <a:ext cx="2585714" cy="461665"/>
          </a:xfrm>
          <a:prstGeom prst="rect">
            <a:avLst/>
          </a:prstGeom>
          <a:noFill/>
          <a:ln w="9525">
            <a:noFill/>
            <a:miter lim="800000"/>
            <a:headEnd/>
            <a:tailEnd/>
          </a:ln>
        </p:spPr>
        <p:txBody>
          <a:bodyPr wrap="none">
            <a:spAutoFit/>
          </a:bodyPr>
          <a:lstStyle/>
          <a:p>
            <a:r>
              <a:rPr lang="en-US" sz="2400" b="1" dirty="0" smtClean="0">
                <a:latin typeface="Courier New" pitchFamily="49" charset="0"/>
              </a:rPr>
              <a:t>(double)3 / 4</a:t>
            </a:r>
            <a:endParaRPr lang="en-US" sz="2400" b="1" dirty="0">
              <a:latin typeface="Courier New" pitchFamily="49" charset="0"/>
            </a:endParaRPr>
          </a:p>
        </p:txBody>
      </p:sp>
      <p:sp>
        <p:nvSpPr>
          <p:cNvPr id="41990" name="Text Box 5"/>
          <p:cNvSpPr txBox="1">
            <a:spLocks noChangeArrowheads="1"/>
          </p:cNvSpPr>
          <p:nvPr/>
        </p:nvSpPr>
        <p:spPr bwMode="auto">
          <a:xfrm>
            <a:off x="1161451" y="4884283"/>
            <a:ext cx="6821098" cy="830997"/>
          </a:xfrm>
          <a:prstGeom prst="rect">
            <a:avLst/>
          </a:prstGeom>
          <a:noFill/>
          <a:ln w="9525">
            <a:noFill/>
            <a:miter lim="800000"/>
            <a:headEnd/>
            <a:tailEnd/>
          </a:ln>
        </p:spPr>
        <p:txBody>
          <a:bodyPr wrap="none">
            <a:spAutoFit/>
          </a:bodyPr>
          <a:lstStyle/>
          <a:p>
            <a:pPr eaLnBrk="1" hangingPunct="1">
              <a:lnSpc>
                <a:spcPct val="90000"/>
              </a:lnSpc>
              <a:spcBef>
                <a:spcPct val="20000"/>
              </a:spcBef>
              <a:buClr>
                <a:schemeClr val="tx2"/>
              </a:buClr>
              <a:buSzPct val="75000"/>
            </a:pPr>
            <a:r>
              <a:rPr lang="en-US" sz="2400" b="1" dirty="0" smtClean="0">
                <a:solidFill>
                  <a:schemeClr val="tx2"/>
                </a:solidFill>
                <a:latin typeface="Courier New" pitchFamily="49" charset="0"/>
              </a:rPr>
              <a:t>Integer </a:t>
            </a:r>
            <a:r>
              <a:rPr lang="en-US" sz="2400" b="1" dirty="0" err="1" smtClean="0">
                <a:solidFill>
                  <a:schemeClr val="tx2"/>
                </a:solidFill>
                <a:latin typeface="Courier New" pitchFamily="49" charset="0"/>
              </a:rPr>
              <a:t>intValue</a:t>
            </a:r>
            <a:r>
              <a:rPr lang="en-US" sz="2400" b="1" dirty="0" smtClean="0">
                <a:solidFill>
                  <a:schemeClr val="tx2"/>
                </a:solidFill>
                <a:latin typeface="Courier New" pitchFamily="49" charset="0"/>
              </a:rPr>
              <a:t> = new Integer(3);</a:t>
            </a:r>
          </a:p>
          <a:p>
            <a:pPr eaLnBrk="1" hangingPunct="1">
              <a:lnSpc>
                <a:spcPct val="90000"/>
              </a:lnSpc>
              <a:spcBef>
                <a:spcPct val="20000"/>
              </a:spcBef>
              <a:buClr>
                <a:schemeClr val="tx2"/>
              </a:buClr>
              <a:buSzPct val="75000"/>
            </a:pPr>
            <a:r>
              <a:rPr lang="en-US" sz="2400" b="1" dirty="0" err="1" smtClean="0">
                <a:solidFill>
                  <a:schemeClr val="tx2"/>
                </a:solidFill>
                <a:latin typeface="Courier New" pitchFamily="49" charset="0"/>
              </a:rPr>
              <a:t>println</a:t>
            </a:r>
            <a:r>
              <a:rPr lang="en-US" sz="2400" b="1" dirty="0" smtClean="0">
                <a:solidFill>
                  <a:schemeClr val="tx2"/>
                </a:solidFill>
                <a:latin typeface="Courier New" pitchFamily="49" charset="0"/>
              </a:rPr>
              <a:t>(</a:t>
            </a:r>
            <a:r>
              <a:rPr lang="en-US" sz="2400" b="1" dirty="0" err="1" smtClean="0">
                <a:solidFill>
                  <a:schemeClr val="tx2"/>
                </a:solidFill>
                <a:latin typeface="Courier New" pitchFamily="49" charset="0"/>
              </a:rPr>
              <a:t>intValue.doubleValue</a:t>
            </a:r>
            <a:r>
              <a:rPr lang="en-US" sz="2400" b="1" dirty="0" smtClean="0">
                <a:solidFill>
                  <a:schemeClr val="tx2"/>
                </a:solidFill>
                <a:latin typeface="Courier New" pitchFamily="49" charset="0"/>
              </a:rPr>
              <a:t>() / 4);</a:t>
            </a:r>
            <a:endParaRPr lang="en-US" sz="2400" b="1" dirty="0">
              <a:latin typeface="Courier New" pitchFamily="49" charset="0"/>
            </a:endParaRPr>
          </a:p>
        </p:txBody>
      </p:sp>
      <p:sp>
        <p:nvSpPr>
          <p:cNvPr id="8" name="Text Box 4"/>
          <p:cNvSpPr txBox="1">
            <a:spLocks noChangeArrowheads="1"/>
          </p:cNvSpPr>
          <p:nvPr/>
        </p:nvSpPr>
        <p:spPr bwMode="auto">
          <a:xfrm>
            <a:off x="1393971" y="2260955"/>
            <a:ext cx="1477538" cy="461665"/>
          </a:xfrm>
          <a:prstGeom prst="rect">
            <a:avLst/>
          </a:prstGeom>
          <a:noFill/>
          <a:ln w="9525">
            <a:noFill/>
            <a:miter lim="800000"/>
            <a:headEnd/>
            <a:tailEnd/>
          </a:ln>
        </p:spPr>
        <p:txBody>
          <a:bodyPr wrap="none">
            <a:spAutoFit/>
          </a:bodyPr>
          <a:lstStyle/>
          <a:p>
            <a:r>
              <a:rPr lang="en-US" sz="2400" b="1" dirty="0" smtClean="0">
                <a:latin typeface="Courier New" pitchFamily="49" charset="0"/>
              </a:rPr>
              <a:t>3.0 / 4</a:t>
            </a:r>
            <a:endParaRPr lang="en-US" sz="2400" b="1" dirty="0">
              <a:latin typeface="Courier New" pitchFamily="49"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p:txBody>
          <a:bodyPr/>
          <a:lstStyle/>
          <a:p>
            <a:fld id="{7F68C47B-954A-4EF4-A022-78200423ED40}" type="slidenum">
              <a:rPr lang="en-US" smtClean="0"/>
              <a:pPr/>
              <a:t>3</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Example: Analysis (0)</a:t>
            </a:r>
          </a:p>
        </p:txBody>
      </p:sp>
      <p:sp>
        <p:nvSpPr>
          <p:cNvPr id="6148" name="Rectangle 3"/>
          <p:cNvSpPr>
            <a:spLocks noGrp="1" noChangeArrowheads="1"/>
          </p:cNvSpPr>
          <p:nvPr>
            <p:ph type="body" idx="1"/>
          </p:nvPr>
        </p:nvSpPr>
        <p:spPr>
          <a:xfrm>
            <a:off x="457202" y="1600200"/>
            <a:ext cx="5570619" cy="4724400"/>
          </a:xfrm>
        </p:spPr>
        <p:txBody>
          <a:bodyPr/>
          <a:lstStyle/>
          <a:p>
            <a:r>
              <a:rPr lang="en-US" dirty="0" smtClean="0">
                <a:latin typeface="Arial Unicode MS" pitchFamily="34" charset="-128"/>
                <a:ea typeface="Arial Unicode MS" pitchFamily="34" charset="-128"/>
                <a:cs typeface="Arial Unicode MS" pitchFamily="34" charset="-128"/>
              </a:rPr>
              <a:t>We’d like to draw a scalable geometric logo.</a:t>
            </a:r>
          </a:p>
          <a:p>
            <a:r>
              <a:rPr lang="en-US" dirty="0" smtClean="0">
                <a:latin typeface="Arial Unicode MS" pitchFamily="34" charset="-128"/>
                <a:ea typeface="Arial Unicode MS" pitchFamily="34" charset="-128"/>
                <a:cs typeface="Arial Unicode MS" pitchFamily="34" charset="-128"/>
              </a:rPr>
              <a:t>The diagram should illustrate basic concepts in geometry and trigonometry.</a:t>
            </a:r>
          </a:p>
          <a:p>
            <a:r>
              <a:rPr lang="en-US" dirty="0" smtClean="0">
                <a:latin typeface="Arial Unicode MS" pitchFamily="34" charset="-128"/>
                <a:ea typeface="Arial Unicode MS" pitchFamily="34" charset="-128"/>
                <a:cs typeface="Arial Unicode MS" pitchFamily="34" charset="-128"/>
              </a:rPr>
              <a:t>A sample image of this vision is shown here.</a:t>
            </a:r>
          </a:p>
        </p:txBody>
      </p:sp>
      <p:pic>
        <p:nvPicPr>
          <p:cNvPr id="7" name="Picture 6" descr="circumscribedTriangle.png"/>
          <p:cNvPicPr>
            <a:picLocks noChangeAspect="1"/>
          </p:cNvPicPr>
          <p:nvPr/>
        </p:nvPicPr>
        <p:blipFill>
          <a:blip r:embed="rId3" cstate="print"/>
          <a:stretch>
            <a:fillRect/>
          </a:stretch>
        </p:blipFill>
        <p:spPr>
          <a:xfrm>
            <a:off x="5982802" y="2180730"/>
            <a:ext cx="2857500" cy="2857500"/>
          </a:xfrm>
          <a:prstGeom prst="rect">
            <a:avLst/>
          </a:prstGeom>
          <a:noFill/>
          <a:ln>
            <a:noFill/>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0"/>
          </p:nvPr>
        </p:nvSpPr>
        <p:spPr/>
        <p:txBody>
          <a:bodyPr/>
          <a:lstStyle/>
          <a:p>
            <a:fld id="{27C3CE27-F9A7-412B-BFEA-8CB57C3B64B0}" type="slidenum">
              <a:rPr lang="en-US" smtClean="0"/>
              <a:pPr/>
              <a:t>30</a:t>
            </a:fld>
            <a:endParaRPr lang="en-US" smtClean="0"/>
          </a:p>
        </p:txBody>
      </p:sp>
      <p:sp>
        <p:nvSpPr>
          <p:cNvPr id="43011" name="Rectangle 2"/>
          <p:cNvSpPr>
            <a:spLocks noGrp="1" noChangeArrowheads="1"/>
          </p:cNvSpPr>
          <p:nvPr>
            <p:ph type="title"/>
          </p:nvPr>
        </p:nvSpPr>
        <p:spPr/>
        <p:txBody>
          <a:bodyPr/>
          <a:lstStyle/>
          <a:p>
            <a:pPr eaLnBrk="1" hangingPunct="1"/>
            <a:r>
              <a:rPr lang="en-US" dirty="0" smtClean="0"/>
              <a:t>Mathematical Resources</a:t>
            </a:r>
          </a:p>
        </p:txBody>
      </p:sp>
      <p:sp>
        <p:nvSpPr>
          <p:cNvPr id="43012" name="Rectangle 3"/>
          <p:cNvSpPr>
            <a:spLocks noGrp="1" noChangeArrowheads="1"/>
          </p:cNvSpPr>
          <p:nvPr>
            <p:ph type="body" idx="1"/>
          </p:nvPr>
        </p:nvSpPr>
        <p:spPr>
          <a:xfrm>
            <a:off x="457200" y="1600200"/>
            <a:ext cx="7772400" cy="4811713"/>
          </a:xfrm>
        </p:spPr>
        <p:txBody>
          <a:bodyPr/>
          <a:lstStyle/>
          <a:p>
            <a:pPr eaLnBrk="1" hangingPunct="1"/>
            <a:r>
              <a:rPr lang="en-US" dirty="0" smtClean="0"/>
              <a:t>Static </a:t>
            </a:r>
            <a:r>
              <a:rPr lang="en-US" i="1" dirty="0" smtClean="0"/>
              <a:t>constants, </a:t>
            </a:r>
            <a:r>
              <a:rPr lang="en-US" dirty="0" smtClean="0"/>
              <a:t>e.g.:</a:t>
            </a:r>
          </a:p>
          <a:p>
            <a:pPr lvl="1" eaLnBrk="1" hangingPunct="1">
              <a:buClr>
                <a:schemeClr val="tx2"/>
              </a:buClr>
              <a:buFontTx/>
              <a:buChar char=" "/>
            </a:pPr>
            <a:r>
              <a:rPr lang="en-US" b="1" dirty="0" smtClean="0">
                <a:solidFill>
                  <a:schemeClr val="tx2"/>
                </a:solidFill>
                <a:latin typeface="Courier New" pitchFamily="49" charset="0"/>
              </a:rPr>
              <a:t>PI:     3.1415927</a:t>
            </a:r>
          </a:p>
          <a:p>
            <a:pPr lvl="1" eaLnBrk="1" hangingPunct="1">
              <a:buClr>
                <a:schemeClr val="tx2"/>
              </a:buClr>
              <a:buFontTx/>
              <a:buChar char=" "/>
            </a:pPr>
            <a:r>
              <a:rPr lang="en-US" b="1" dirty="0" smtClean="0">
                <a:solidFill>
                  <a:schemeClr val="tx2"/>
                </a:solidFill>
                <a:latin typeface="Courier New" pitchFamily="49" charset="0"/>
              </a:rPr>
              <a:t>TWO_PI: 6.2831855</a:t>
            </a:r>
          </a:p>
          <a:p>
            <a:pPr eaLnBrk="1" hangingPunct="1"/>
            <a:r>
              <a:rPr lang="en-US" dirty="0" smtClean="0"/>
              <a:t>Useful </a:t>
            </a:r>
            <a:r>
              <a:rPr lang="en-US" i="1" dirty="0" smtClean="0"/>
              <a:t>methods, </a:t>
            </a:r>
            <a:r>
              <a:rPr lang="en-US" dirty="0" smtClean="0"/>
              <a:t>e.g.:</a:t>
            </a:r>
          </a:p>
          <a:p>
            <a:pPr lvl="1" eaLnBrk="1" hangingPunct="1">
              <a:buFontTx/>
              <a:buChar char=" "/>
            </a:pPr>
            <a:r>
              <a:rPr lang="en-US" b="1" dirty="0" smtClean="0">
                <a:solidFill>
                  <a:schemeClr val="tx2"/>
                </a:solidFill>
                <a:latin typeface="Courier New" pitchFamily="49" charset="0"/>
              </a:rPr>
              <a:t>abs(x)  </a:t>
            </a:r>
            <a:r>
              <a:rPr lang="en-US" b="1" dirty="0" err="1" smtClean="0">
                <a:solidFill>
                  <a:schemeClr val="tx2"/>
                </a:solidFill>
                <a:latin typeface="Courier New" pitchFamily="49" charset="0"/>
              </a:rPr>
              <a:t>sqrt</a:t>
            </a:r>
            <a:r>
              <a:rPr lang="en-US" b="1" dirty="0" smtClean="0">
                <a:solidFill>
                  <a:schemeClr val="tx2"/>
                </a:solidFill>
                <a:latin typeface="Courier New" pitchFamily="49" charset="0"/>
              </a:rPr>
              <a:t>(x)   max(</a:t>
            </a:r>
            <a:r>
              <a:rPr lang="en-US" b="1" dirty="0" err="1" smtClean="0">
                <a:solidFill>
                  <a:schemeClr val="tx2"/>
                </a:solidFill>
                <a:latin typeface="Courier New" pitchFamily="49" charset="0"/>
              </a:rPr>
              <a:t>x,y</a:t>
            </a:r>
            <a:r>
              <a:rPr lang="en-US" b="1" dirty="0" smtClean="0">
                <a:solidFill>
                  <a:schemeClr val="tx2"/>
                </a:solidFill>
                <a:latin typeface="Courier New" pitchFamily="49" charset="0"/>
              </a:rPr>
              <a:t>)</a:t>
            </a:r>
          </a:p>
          <a:p>
            <a:pPr lvl="1" eaLnBrk="1" hangingPunct="1">
              <a:buFontTx/>
              <a:buChar char=" "/>
            </a:pPr>
            <a:r>
              <a:rPr lang="en-US" b="1" dirty="0" smtClean="0">
                <a:solidFill>
                  <a:schemeClr val="tx2"/>
                </a:solidFill>
                <a:latin typeface="Courier New" pitchFamily="49" charset="0"/>
              </a:rPr>
              <a:t>exp(x)  log(x)    </a:t>
            </a:r>
            <a:r>
              <a:rPr lang="en-US" b="1" dirty="0" err="1" smtClean="0">
                <a:solidFill>
                  <a:schemeClr val="tx2"/>
                </a:solidFill>
                <a:latin typeface="Courier New" pitchFamily="49" charset="0"/>
              </a:rPr>
              <a:t>pow</a:t>
            </a:r>
            <a:r>
              <a:rPr lang="en-US" b="1" dirty="0" smtClean="0">
                <a:solidFill>
                  <a:schemeClr val="tx2"/>
                </a:solidFill>
                <a:latin typeface="Courier New" pitchFamily="49" charset="0"/>
              </a:rPr>
              <a:t>(</a:t>
            </a:r>
            <a:r>
              <a:rPr lang="en-US" b="1" dirty="0" err="1" smtClean="0">
                <a:solidFill>
                  <a:schemeClr val="tx2"/>
                </a:solidFill>
                <a:latin typeface="Courier New" pitchFamily="49" charset="0"/>
              </a:rPr>
              <a:t>x,y</a:t>
            </a:r>
            <a:r>
              <a:rPr lang="en-US" b="1" dirty="0" smtClean="0">
                <a:solidFill>
                  <a:schemeClr val="tx2"/>
                </a:solidFill>
                <a:latin typeface="Courier New" pitchFamily="49" charset="0"/>
              </a:rPr>
              <a:t>)</a:t>
            </a:r>
          </a:p>
          <a:p>
            <a:pPr eaLnBrk="1" hangingPunct="1"/>
            <a:r>
              <a:rPr lang="en-US" dirty="0" smtClean="0">
                <a:solidFill>
                  <a:schemeClr val="tx2"/>
                </a:solidFill>
              </a:rPr>
              <a:t>Examples:</a:t>
            </a:r>
          </a:p>
          <a:p>
            <a:pPr lvl="1" eaLnBrk="1" hangingPunct="1">
              <a:buClr>
                <a:schemeClr val="tx2"/>
              </a:buClr>
              <a:buFontTx/>
              <a:buChar char=" "/>
            </a:pPr>
            <a:r>
              <a:rPr lang="en-US" b="1" dirty="0" smtClean="0">
                <a:solidFill>
                  <a:schemeClr val="tx2"/>
                </a:solidFill>
                <a:latin typeface="Courier New" pitchFamily="49" charset="0"/>
              </a:rPr>
              <a:t>final float C = 2.99792458e8;</a:t>
            </a:r>
          </a:p>
          <a:p>
            <a:pPr lvl="1" eaLnBrk="1" hangingPunct="1">
              <a:buClr>
                <a:schemeClr val="tx2"/>
              </a:buClr>
              <a:buFontTx/>
              <a:buChar char=" "/>
            </a:pPr>
            <a:r>
              <a:rPr lang="en-US" b="1" dirty="0" smtClean="0">
                <a:solidFill>
                  <a:schemeClr val="tx2"/>
                </a:solidFill>
                <a:latin typeface="Courier New" pitchFamily="49" charset="0"/>
              </a:rPr>
              <a:t>double e = m * </a:t>
            </a:r>
            <a:r>
              <a:rPr lang="en-US" b="1" dirty="0" err="1" smtClean="0">
                <a:solidFill>
                  <a:schemeClr val="tx2"/>
                </a:solidFill>
                <a:latin typeface="Courier New" pitchFamily="49" charset="0"/>
              </a:rPr>
              <a:t>pow</a:t>
            </a:r>
            <a:r>
              <a:rPr lang="en-US" b="1" dirty="0" smtClean="0">
                <a:solidFill>
                  <a:schemeClr val="tx2"/>
                </a:solidFill>
                <a:latin typeface="Courier New" pitchFamily="49" charset="0"/>
              </a:rPr>
              <a:t>(C,2);</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31</a:t>
            </a:fld>
            <a:endParaRPr lang="en-US"/>
          </a:p>
        </p:txBody>
      </p:sp>
      <p:sp>
        <p:nvSpPr>
          <p:cNvPr id="241666" name="Rectangle 2"/>
          <p:cNvSpPr>
            <a:spLocks noGrp="1" noChangeArrowheads="1"/>
          </p:cNvSpPr>
          <p:nvPr>
            <p:ph type="title"/>
          </p:nvPr>
        </p:nvSpPr>
        <p:spPr/>
        <p:txBody>
          <a:bodyPr/>
          <a:lstStyle/>
          <a:p>
            <a:r>
              <a:rPr lang="en-US" dirty="0" smtClean="0"/>
              <a:t>Iteration 3</a:t>
            </a:r>
            <a:endParaRPr lang="en-US"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t>Boolean Expressions</a:t>
            </a:r>
          </a:p>
        </p:txBody>
      </p:sp>
      <p:sp>
        <p:nvSpPr>
          <p:cNvPr id="54275" name="Rectangle 3"/>
          <p:cNvSpPr>
            <a:spLocks noGrp="1" noChangeArrowheads="1"/>
          </p:cNvSpPr>
          <p:nvPr>
            <p:ph type="body" idx="1"/>
          </p:nvPr>
        </p:nvSpPr>
        <p:spPr>
          <a:xfrm>
            <a:off x="457200" y="1600200"/>
            <a:ext cx="8077200" cy="4648200"/>
          </a:xfrm>
          <a:noFill/>
        </p:spPr>
        <p:txBody>
          <a:bodyPr/>
          <a:lstStyle/>
          <a:p>
            <a:pPr eaLnBrk="1" hangingPunct="1"/>
            <a:r>
              <a:rPr lang="en-US" dirty="0" smtClean="0"/>
              <a:t>Processing provides 6 </a:t>
            </a:r>
            <a:r>
              <a:rPr lang="en-US" dirty="0" err="1" smtClean="0"/>
              <a:t>boolean</a:t>
            </a:r>
            <a:r>
              <a:rPr lang="en-US" dirty="0" smtClean="0"/>
              <a:t> operators:</a:t>
            </a:r>
          </a:p>
          <a:p>
            <a:pPr lvl="1" eaLnBrk="1" hangingPunct="1">
              <a:buFont typeface="Arial" pitchFamily="34" charset="0"/>
              <a:buNone/>
            </a:pPr>
            <a:r>
              <a:rPr lang="en-US" b="1" dirty="0" smtClean="0">
                <a:latin typeface="Courier New" pitchFamily="49" charset="0"/>
              </a:rPr>
              <a:t>	x == y            x != y</a:t>
            </a:r>
          </a:p>
          <a:p>
            <a:pPr lvl="1" eaLnBrk="1" hangingPunct="1">
              <a:buFont typeface="Arial" pitchFamily="34" charset="0"/>
              <a:buNone/>
            </a:pPr>
            <a:r>
              <a:rPr lang="en-US" b="1" dirty="0" smtClean="0">
                <a:latin typeface="Courier New" pitchFamily="49" charset="0"/>
              </a:rPr>
              <a:t>	x &lt; y             x &gt;= y</a:t>
            </a:r>
          </a:p>
          <a:p>
            <a:pPr lvl="1" eaLnBrk="1" hangingPunct="1">
              <a:buFont typeface="Arial" pitchFamily="34" charset="0"/>
              <a:buNone/>
            </a:pPr>
            <a:r>
              <a:rPr lang="en-US" b="1" dirty="0" smtClean="0">
                <a:latin typeface="Courier New" pitchFamily="49" charset="0"/>
              </a:rPr>
              <a:t>	x &gt; y             x &lt;= y</a:t>
            </a:r>
          </a:p>
          <a:p>
            <a:pPr eaLnBrk="1" hangingPunct="1"/>
            <a:r>
              <a:rPr lang="en-US" sz="3600" dirty="0" smtClean="0"/>
              <a:t>Build more complex expressions using the logical operators:</a:t>
            </a:r>
          </a:p>
          <a:p>
            <a:pPr lvl="2" eaLnBrk="1" hangingPunct="1">
              <a:buFontTx/>
              <a:buNone/>
            </a:pPr>
            <a:r>
              <a:rPr lang="en-US" sz="2800" b="1" dirty="0" smtClean="0">
                <a:latin typeface="Courier New" pitchFamily="49" charset="0"/>
              </a:rPr>
              <a:t>x &amp;&amp; y  </a:t>
            </a:r>
          </a:p>
          <a:p>
            <a:pPr lvl="2" eaLnBrk="1" hangingPunct="1">
              <a:buFontTx/>
              <a:buNone/>
            </a:pPr>
            <a:r>
              <a:rPr lang="en-US" sz="2800" b="1" dirty="0" smtClean="0">
                <a:latin typeface="Courier New" pitchFamily="49" charset="0"/>
              </a:rPr>
              <a:t>x || y  </a:t>
            </a:r>
          </a:p>
          <a:p>
            <a:pPr lvl="2" eaLnBrk="1" hangingPunct="1">
              <a:buFontTx/>
              <a:buNone/>
            </a:pPr>
            <a:r>
              <a:rPr lang="en-US" sz="2800" b="1" dirty="0" smtClean="0">
                <a:latin typeface="Courier New" pitchFamily="49" charset="0"/>
              </a:rPr>
              <a:t>!x      </a:t>
            </a:r>
          </a:p>
          <a:p>
            <a:pPr lvl="1" eaLnBrk="1" hangingPunct="1">
              <a:buFont typeface="Arial" pitchFamily="34" charset="0"/>
              <a:buNone/>
            </a:pPr>
            <a:endParaRPr lang="en-US" b="1" dirty="0" smtClean="0">
              <a:latin typeface="Courier New" pitchFamily="49" charset="0"/>
            </a:endParaRPr>
          </a:p>
        </p:txBody>
      </p:sp>
    </p:spTree>
  </p:cSld>
  <p:clrMapOvr>
    <a:masterClrMapping/>
  </p:clrMapOvr>
  <p:transition>
    <p:cut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0"/>
          </p:nvPr>
        </p:nvSpPr>
        <p:spPr/>
        <p:txBody>
          <a:bodyPr/>
          <a:lstStyle/>
          <a:p>
            <a:fld id="{2C2C6E6B-A085-4BA1-A83B-C702C36F4F6D}" type="slidenum">
              <a:rPr lang="en-US" smtClean="0"/>
              <a:pPr/>
              <a:t>33</a:t>
            </a:fld>
            <a:endParaRPr lang="en-US" smtClean="0"/>
          </a:p>
        </p:txBody>
      </p:sp>
      <p:sp>
        <p:nvSpPr>
          <p:cNvPr id="53251" name="Rectangle 2"/>
          <p:cNvSpPr>
            <a:spLocks noGrp="1" noChangeArrowheads="1"/>
          </p:cNvSpPr>
          <p:nvPr>
            <p:ph type="title"/>
          </p:nvPr>
        </p:nvSpPr>
        <p:spPr/>
        <p:txBody>
          <a:bodyPr/>
          <a:lstStyle/>
          <a:p>
            <a:pPr eaLnBrk="1" hangingPunct="1"/>
            <a:r>
              <a:rPr lang="en-US" smtClean="0"/>
              <a:t>Character Expressions</a:t>
            </a:r>
          </a:p>
        </p:txBody>
      </p:sp>
      <p:sp>
        <p:nvSpPr>
          <p:cNvPr id="53252" name="Rectangle 3"/>
          <p:cNvSpPr>
            <a:spLocks noGrp="1" noChangeArrowheads="1"/>
          </p:cNvSpPr>
          <p:nvPr>
            <p:ph type="body" idx="1"/>
          </p:nvPr>
        </p:nvSpPr>
        <p:spPr>
          <a:xfrm>
            <a:off x="457200" y="1600200"/>
            <a:ext cx="8686800" cy="4114800"/>
          </a:xfrm>
        </p:spPr>
        <p:txBody>
          <a:bodyPr/>
          <a:lstStyle/>
          <a:p>
            <a:pPr eaLnBrk="1" hangingPunct="1">
              <a:lnSpc>
                <a:spcPct val="90000"/>
              </a:lnSpc>
            </a:pPr>
            <a:r>
              <a:rPr lang="en-US" b="1" dirty="0" smtClean="0">
                <a:latin typeface="Courier New" pitchFamily="49" charset="0"/>
              </a:rPr>
              <a:t>char</a:t>
            </a:r>
            <a:r>
              <a:rPr lang="en-US" dirty="0" smtClean="0"/>
              <a:t> objects can be used in comparisons:</a:t>
            </a:r>
            <a:r>
              <a:rPr lang="en-US" sz="2400" b="1" dirty="0" smtClean="0">
                <a:solidFill>
                  <a:schemeClr val="tx2"/>
                </a:solidFill>
                <a:latin typeface="Courier New" pitchFamily="49" charset="0"/>
              </a:rPr>
              <a:t/>
            </a:r>
            <a:br>
              <a:rPr lang="en-US" sz="2400" b="1" dirty="0" smtClean="0">
                <a:solidFill>
                  <a:schemeClr val="tx2"/>
                </a:solidFill>
                <a:latin typeface="Courier New" pitchFamily="49" charset="0"/>
              </a:rPr>
            </a:br>
            <a:endParaRPr lang="en-US" sz="2400" b="1" dirty="0" smtClean="0">
              <a:solidFill>
                <a:schemeClr val="tx2"/>
              </a:solidFill>
              <a:latin typeface="Courier New" pitchFamily="49" charset="0"/>
            </a:endParaRPr>
          </a:p>
          <a:p>
            <a:pPr eaLnBrk="1" hangingPunct="1">
              <a:lnSpc>
                <a:spcPct val="90000"/>
              </a:lnSpc>
            </a:pPr>
            <a:endParaRPr lang="en-US" sz="2400" b="1" dirty="0" smtClean="0">
              <a:solidFill>
                <a:schemeClr val="tx2"/>
              </a:solidFill>
              <a:latin typeface="Courier New" pitchFamily="49" charset="0"/>
            </a:endParaRPr>
          </a:p>
          <a:p>
            <a:pPr eaLnBrk="1" hangingPunct="1">
              <a:lnSpc>
                <a:spcPct val="90000"/>
              </a:lnSpc>
            </a:pPr>
            <a:endParaRPr lang="en-US" sz="2400" b="1" dirty="0" smtClean="0">
              <a:solidFill>
                <a:schemeClr val="tx2"/>
              </a:solidFill>
              <a:latin typeface="Courier New" pitchFamily="49" charset="0"/>
            </a:endParaRPr>
          </a:p>
          <a:p>
            <a:pPr eaLnBrk="1" hangingPunct="1">
              <a:lnSpc>
                <a:spcPct val="90000"/>
              </a:lnSpc>
            </a:pPr>
            <a:endParaRPr lang="en-US" sz="2400" b="1" dirty="0" smtClean="0">
              <a:solidFill>
                <a:schemeClr val="tx2"/>
              </a:solidFill>
              <a:latin typeface="Courier New" pitchFamily="49" charset="0"/>
            </a:endParaRPr>
          </a:p>
          <a:p>
            <a:pPr eaLnBrk="1" hangingPunct="1">
              <a:lnSpc>
                <a:spcPct val="90000"/>
              </a:lnSpc>
            </a:pPr>
            <a:r>
              <a:rPr lang="en-US" dirty="0" smtClean="0"/>
              <a:t>The</a:t>
            </a:r>
            <a:r>
              <a:rPr lang="en-US" b="1" dirty="0" smtClean="0">
                <a:latin typeface="Courier New" pitchFamily="49" charset="0"/>
              </a:rPr>
              <a:t> Character</a:t>
            </a:r>
            <a:r>
              <a:rPr lang="en-US" dirty="0" smtClean="0"/>
              <a:t> wrapper class provides additional methods, including:</a:t>
            </a:r>
          </a:p>
          <a:p>
            <a:pPr lvl="1" eaLnBrk="1" hangingPunct="1">
              <a:lnSpc>
                <a:spcPct val="90000"/>
              </a:lnSpc>
              <a:buFont typeface="Arial" pitchFamily="34" charset="0"/>
              <a:buNone/>
            </a:pPr>
            <a:r>
              <a:rPr lang="en-US" b="1" dirty="0" err="1" smtClean="0">
                <a:solidFill>
                  <a:schemeClr val="tx2"/>
                </a:solidFill>
                <a:latin typeface="Courier New" pitchFamily="49" charset="0"/>
              </a:rPr>
              <a:t>isLetter</a:t>
            </a:r>
            <a:r>
              <a:rPr lang="en-US" b="1" dirty="0" smtClean="0">
                <a:solidFill>
                  <a:schemeClr val="tx2"/>
                </a:solidFill>
                <a:latin typeface="Courier New" pitchFamily="49" charset="0"/>
              </a:rPr>
              <a:t>(</a:t>
            </a:r>
            <a:r>
              <a:rPr lang="en-US" b="1" dirty="0" err="1" smtClean="0">
                <a:solidFill>
                  <a:schemeClr val="tx2"/>
                </a:solidFill>
                <a:latin typeface="Courier New" pitchFamily="49" charset="0"/>
              </a:rPr>
              <a:t>ch</a:t>
            </a: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toUpperCase</a:t>
            </a:r>
            <a:r>
              <a:rPr lang="en-US" b="1" dirty="0" smtClean="0">
                <a:solidFill>
                  <a:schemeClr val="tx2"/>
                </a:solidFill>
                <a:latin typeface="Courier New" pitchFamily="49" charset="0"/>
              </a:rPr>
              <a:t>(</a:t>
            </a:r>
            <a:r>
              <a:rPr lang="en-US" b="1" dirty="0" err="1" smtClean="0">
                <a:solidFill>
                  <a:schemeClr val="tx2"/>
                </a:solidFill>
                <a:latin typeface="Courier New" pitchFamily="49" charset="0"/>
              </a:rPr>
              <a:t>ch</a:t>
            </a:r>
            <a:r>
              <a:rPr lang="en-US" b="1" dirty="0" smtClean="0">
                <a:solidFill>
                  <a:schemeClr val="tx2"/>
                </a:solidFill>
                <a:latin typeface="Courier New" pitchFamily="49" charset="0"/>
              </a:rPr>
              <a:t>)</a:t>
            </a:r>
          </a:p>
          <a:p>
            <a:pPr lvl="1" eaLnBrk="1" hangingPunct="1">
              <a:lnSpc>
                <a:spcPct val="90000"/>
              </a:lnSpc>
              <a:buFont typeface="Arial" pitchFamily="34" charset="0"/>
              <a:buNone/>
            </a:pPr>
            <a:r>
              <a:rPr lang="en-US" b="1" dirty="0" err="1" smtClean="0">
                <a:solidFill>
                  <a:schemeClr val="tx2"/>
                </a:solidFill>
                <a:latin typeface="Courier New" pitchFamily="49" charset="0"/>
              </a:rPr>
              <a:t>isUpperCase(ch</a:t>
            </a:r>
            <a:r>
              <a:rPr lang="en-US" b="1" dirty="0" smtClean="0">
                <a:solidFill>
                  <a:schemeClr val="tx2"/>
                </a:solidFill>
                <a:latin typeface="Courier New" pitchFamily="49" charset="0"/>
              </a:rPr>
              <a:t>)  </a:t>
            </a:r>
            <a:r>
              <a:rPr lang="en-US" b="1" dirty="0" err="1" smtClean="0">
                <a:solidFill>
                  <a:schemeClr val="tx2"/>
                </a:solidFill>
                <a:latin typeface="Courier New" pitchFamily="49" charset="0"/>
              </a:rPr>
              <a:t>getNumericValue(ch</a:t>
            </a:r>
            <a:r>
              <a:rPr lang="en-US" b="1" dirty="0" smtClean="0">
                <a:solidFill>
                  <a:schemeClr val="tx2"/>
                </a:solidFill>
                <a:latin typeface="Courier New" pitchFamily="49" charset="0"/>
              </a:rPr>
              <a:t>)</a:t>
            </a:r>
          </a:p>
          <a:p>
            <a:pPr lvl="1" eaLnBrk="1" hangingPunct="1">
              <a:lnSpc>
                <a:spcPct val="90000"/>
              </a:lnSpc>
              <a:buFont typeface="Arial" pitchFamily="34" charset="0"/>
              <a:buNone/>
            </a:pPr>
            <a:endParaRPr lang="en-US" b="1" dirty="0" smtClean="0">
              <a:solidFill>
                <a:schemeClr val="tx2"/>
              </a:solidFill>
              <a:latin typeface="Courier New" pitchFamily="49"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0"/>
          </p:nvPr>
        </p:nvSpPr>
        <p:spPr/>
        <p:txBody>
          <a:bodyPr/>
          <a:lstStyle/>
          <a:p>
            <a:fld id="{39CAFA0F-1F9C-46C3-8FB4-CA442F46C788}" type="slidenum">
              <a:rPr lang="en-US" smtClean="0"/>
              <a:pPr/>
              <a:t>34</a:t>
            </a:fld>
            <a:endParaRPr lang="en-US" smtClean="0"/>
          </a:p>
        </p:txBody>
      </p:sp>
      <p:sp>
        <p:nvSpPr>
          <p:cNvPr id="55299" name="Rectangle 2"/>
          <p:cNvSpPr>
            <a:spLocks noGrp="1" noChangeArrowheads="1"/>
          </p:cNvSpPr>
          <p:nvPr>
            <p:ph type="title"/>
          </p:nvPr>
        </p:nvSpPr>
        <p:spPr/>
        <p:txBody>
          <a:bodyPr/>
          <a:lstStyle/>
          <a:p>
            <a:pPr eaLnBrk="1" hangingPunct="1"/>
            <a:r>
              <a:rPr lang="en-US" dirty="0" smtClean="0"/>
              <a:t>String Expressions</a:t>
            </a:r>
          </a:p>
        </p:txBody>
      </p:sp>
      <p:sp>
        <p:nvSpPr>
          <p:cNvPr id="55300" name="Rectangle 3"/>
          <p:cNvSpPr>
            <a:spLocks noGrp="1" noChangeArrowheads="1"/>
          </p:cNvSpPr>
          <p:nvPr>
            <p:ph type="body" idx="1"/>
          </p:nvPr>
        </p:nvSpPr>
        <p:spPr>
          <a:xfrm>
            <a:off x="698500" y="1665288"/>
            <a:ext cx="7772400" cy="4659312"/>
          </a:xfrm>
        </p:spPr>
        <p:txBody>
          <a:bodyPr/>
          <a:lstStyle/>
          <a:p>
            <a:pPr eaLnBrk="1" hangingPunct="1"/>
            <a:r>
              <a:rPr lang="en-US" sz="2800" dirty="0" smtClean="0"/>
              <a:t>Concatenation:</a:t>
            </a:r>
          </a:p>
          <a:p>
            <a:pPr lvl="1" eaLnBrk="1" hangingPunct="1">
              <a:buClr>
                <a:schemeClr val="tx2"/>
              </a:buClr>
              <a:buNone/>
            </a:pPr>
            <a:r>
              <a:rPr lang="en-US" sz="2600" b="1" dirty="0" smtClean="0">
                <a:solidFill>
                  <a:schemeClr val="tx2"/>
                </a:solidFill>
                <a:latin typeface="Courier New" pitchFamily="49" charset="0"/>
              </a:rPr>
              <a:t> "Joe " + "Ku"</a:t>
            </a:r>
            <a:r>
              <a:rPr lang="en-US" sz="2600" dirty="0" smtClean="0"/>
              <a:t> </a:t>
            </a:r>
            <a:r>
              <a:rPr lang="en-US" sz="2400" dirty="0" smtClean="0">
                <a:latin typeface="Symbol" pitchFamily="18" charset="2"/>
              </a:rPr>
              <a:t> ®</a:t>
            </a:r>
            <a:r>
              <a:rPr lang="en-US" sz="2600" dirty="0" smtClean="0"/>
              <a:t>  </a:t>
            </a:r>
            <a:r>
              <a:rPr lang="en-US" sz="2600" b="1" dirty="0" smtClean="0">
                <a:solidFill>
                  <a:schemeClr val="tx2"/>
                </a:solidFill>
                <a:latin typeface="Courier New" pitchFamily="49" charset="0"/>
              </a:rPr>
              <a:t>"Joe Ku"</a:t>
            </a:r>
            <a:endParaRPr lang="en-US" sz="2400" dirty="0" smtClean="0"/>
          </a:p>
          <a:p>
            <a:pPr eaLnBrk="1" hangingPunct="1"/>
            <a:endParaRPr lang="en-US" sz="1200" dirty="0" smtClean="0"/>
          </a:p>
          <a:p>
            <a:pPr eaLnBrk="1" hangingPunct="1"/>
            <a:r>
              <a:rPr lang="en-US" sz="2800" dirty="0" smtClean="0"/>
              <a:t>Strings are made up of individual characters:</a:t>
            </a:r>
          </a:p>
          <a:p>
            <a:pPr lvl="1" eaLnBrk="1" hangingPunct="1">
              <a:buClr>
                <a:schemeClr val="tx2"/>
              </a:buClr>
              <a:buFontTx/>
              <a:buNone/>
            </a:pPr>
            <a:r>
              <a:rPr lang="en-US" sz="2600" b="1" dirty="0" smtClean="0">
                <a:solidFill>
                  <a:schemeClr val="tx2"/>
                </a:solidFill>
                <a:latin typeface="Courier New" pitchFamily="49" charset="0"/>
              </a:rPr>
              <a:t> String  name = "Joe Ku";</a:t>
            </a:r>
            <a:r>
              <a:rPr lang="en-US" sz="2000" b="1" dirty="0" smtClean="0">
                <a:solidFill>
                  <a:schemeClr val="tx2"/>
                </a:solidFill>
                <a:latin typeface="Courier New" pitchFamily="49" charset="0"/>
              </a:rPr>
              <a:t/>
            </a:r>
            <a:br>
              <a:rPr lang="en-US" sz="2000" b="1" dirty="0" smtClean="0">
                <a:solidFill>
                  <a:schemeClr val="tx2"/>
                </a:solidFill>
                <a:latin typeface="Courier New" pitchFamily="49" charset="0"/>
              </a:rPr>
            </a:br>
            <a:r>
              <a:rPr lang="en-US" sz="2400" dirty="0" smtClean="0"/>
              <a:t/>
            </a:r>
            <a:br>
              <a:rPr lang="en-US" sz="2400" dirty="0" smtClean="0"/>
            </a:br>
            <a:endParaRPr lang="en-US" sz="2400" dirty="0" smtClean="0"/>
          </a:p>
          <a:p>
            <a:pPr eaLnBrk="1" hangingPunct="1"/>
            <a:endParaRPr lang="en-US" sz="2800" dirty="0" smtClean="0"/>
          </a:p>
          <a:p>
            <a:pPr lvl="1" eaLnBrk="1" hangingPunct="1"/>
            <a:endParaRPr lang="en-US" dirty="0" smtClean="0"/>
          </a:p>
          <a:p>
            <a:pPr lvl="1" eaLnBrk="1" hangingPunct="1">
              <a:buNone/>
            </a:pPr>
            <a:r>
              <a:rPr lang="en-US" sz="2600" b="1" dirty="0" smtClean="0">
                <a:solidFill>
                  <a:schemeClr val="tx2"/>
                </a:solidFill>
                <a:latin typeface="Courier New" pitchFamily="49" charset="0"/>
              </a:rPr>
              <a:t> </a:t>
            </a:r>
            <a:r>
              <a:rPr lang="en-US" sz="2600" b="1" dirty="0" err="1" smtClean="0">
                <a:solidFill>
                  <a:schemeClr val="tx2"/>
                </a:solidFill>
                <a:latin typeface="Courier New" pitchFamily="49" charset="0"/>
              </a:rPr>
              <a:t>name.charAt</a:t>
            </a:r>
            <a:r>
              <a:rPr lang="en-US" sz="2600" b="1" dirty="0" smtClean="0">
                <a:solidFill>
                  <a:schemeClr val="tx2"/>
                </a:solidFill>
                <a:latin typeface="Courier New" pitchFamily="49" charset="0"/>
              </a:rPr>
              <a:t>(3)</a:t>
            </a:r>
            <a:r>
              <a:rPr lang="en-US" sz="2400" dirty="0" smtClean="0">
                <a:latin typeface="Symbol" pitchFamily="18" charset="2"/>
              </a:rPr>
              <a:t> ® </a:t>
            </a:r>
            <a:endParaRPr lang="en-US" sz="2600" b="1" dirty="0" smtClean="0">
              <a:solidFill>
                <a:schemeClr val="tx2"/>
              </a:solidFill>
              <a:latin typeface="Courier New" pitchFamily="49" charset="0"/>
            </a:endParaRPr>
          </a:p>
        </p:txBody>
      </p:sp>
      <p:grpSp>
        <p:nvGrpSpPr>
          <p:cNvPr id="2" name="Group 4"/>
          <p:cNvGrpSpPr>
            <a:grpSpLocks/>
          </p:cNvGrpSpPr>
          <p:nvPr/>
        </p:nvGrpSpPr>
        <p:grpSpPr bwMode="auto">
          <a:xfrm>
            <a:off x="2667000" y="4267200"/>
            <a:ext cx="2590800" cy="882650"/>
            <a:chOff x="816" y="2832"/>
            <a:chExt cx="1330" cy="460"/>
          </a:xfrm>
        </p:grpSpPr>
        <p:sp>
          <p:nvSpPr>
            <p:cNvPr id="55303" name="Rectangle 5"/>
            <p:cNvSpPr>
              <a:spLocks noChangeArrowheads="1"/>
            </p:cNvSpPr>
            <p:nvPr/>
          </p:nvSpPr>
          <p:spPr bwMode="auto">
            <a:xfrm>
              <a:off x="1899" y="3062"/>
              <a:ext cx="247" cy="230"/>
            </a:xfrm>
            <a:prstGeom prst="rect">
              <a:avLst/>
            </a:prstGeom>
            <a:noFill/>
            <a:ln w="9525">
              <a:solidFill>
                <a:srgbClr val="8383AD"/>
              </a:solidFill>
              <a:miter lim="800000"/>
              <a:headEnd/>
              <a:tailEnd/>
            </a:ln>
          </p:spPr>
          <p:txBody>
            <a:bodyPr anchor="ctr"/>
            <a:lstStyle/>
            <a:p>
              <a:pPr algn="ctr" eaLnBrk="1" hangingPunct="1">
                <a:spcBef>
                  <a:spcPct val="20000"/>
                </a:spcBef>
                <a:buClr>
                  <a:schemeClr val="tx1"/>
                </a:buClr>
                <a:buSzPct val="75000"/>
                <a:buFont typeface="Arial" pitchFamily="34" charset="0"/>
                <a:buNone/>
              </a:pPr>
              <a:r>
                <a:rPr lang="en-US"/>
                <a:t>6</a:t>
              </a:r>
              <a:endParaRPr lang="en-US">
                <a:solidFill>
                  <a:schemeClr val="bg2"/>
                </a:solidFill>
              </a:endParaRPr>
            </a:p>
          </p:txBody>
        </p:sp>
        <p:sp>
          <p:nvSpPr>
            <p:cNvPr id="55304" name="Rectangle 6"/>
            <p:cNvSpPr>
              <a:spLocks noChangeArrowheads="1"/>
            </p:cNvSpPr>
            <p:nvPr/>
          </p:nvSpPr>
          <p:spPr bwMode="auto">
            <a:xfrm>
              <a:off x="1718" y="3062"/>
              <a:ext cx="181" cy="230"/>
            </a:xfrm>
            <a:prstGeom prst="rect">
              <a:avLst/>
            </a:prstGeom>
            <a:noFill/>
            <a:ln w="9525">
              <a:solidFill>
                <a:srgbClr val="8383AD"/>
              </a:solidFill>
              <a:miter lim="800000"/>
              <a:headEnd/>
              <a:tailEnd/>
            </a:ln>
          </p:spPr>
          <p:txBody>
            <a:bodyPr anchor="ctr"/>
            <a:lstStyle/>
            <a:p>
              <a:pPr algn="ctr" eaLnBrk="1" hangingPunct="1">
                <a:spcBef>
                  <a:spcPct val="20000"/>
                </a:spcBef>
                <a:buClr>
                  <a:schemeClr val="tx1"/>
                </a:buClr>
                <a:buSzPct val="75000"/>
                <a:buFont typeface="Arial" pitchFamily="34" charset="0"/>
                <a:buNone/>
              </a:pPr>
              <a:r>
                <a:rPr lang="en-US"/>
                <a:t>5</a:t>
              </a:r>
              <a:endParaRPr lang="en-US">
                <a:solidFill>
                  <a:schemeClr val="bg2"/>
                </a:solidFill>
              </a:endParaRPr>
            </a:p>
          </p:txBody>
        </p:sp>
        <p:sp>
          <p:nvSpPr>
            <p:cNvPr id="55305" name="Rectangle 7"/>
            <p:cNvSpPr>
              <a:spLocks noChangeArrowheads="1"/>
            </p:cNvSpPr>
            <p:nvPr/>
          </p:nvSpPr>
          <p:spPr bwMode="auto">
            <a:xfrm>
              <a:off x="1537" y="3062"/>
              <a:ext cx="181" cy="230"/>
            </a:xfrm>
            <a:prstGeom prst="rect">
              <a:avLst/>
            </a:prstGeom>
            <a:noFill/>
            <a:ln w="9525">
              <a:solidFill>
                <a:srgbClr val="8383AD"/>
              </a:solidFill>
              <a:miter lim="800000"/>
              <a:headEnd/>
              <a:tailEnd/>
            </a:ln>
          </p:spPr>
          <p:txBody>
            <a:bodyPr anchor="ctr"/>
            <a:lstStyle/>
            <a:p>
              <a:pPr algn="ctr" eaLnBrk="1" hangingPunct="1">
                <a:spcBef>
                  <a:spcPct val="20000"/>
                </a:spcBef>
                <a:buClr>
                  <a:schemeClr val="tx1"/>
                </a:buClr>
                <a:buSzPct val="75000"/>
                <a:buFont typeface="Arial" pitchFamily="34" charset="0"/>
                <a:buNone/>
              </a:pPr>
              <a:r>
                <a:rPr lang="en-US"/>
                <a:t>4</a:t>
              </a:r>
              <a:endParaRPr lang="en-US">
                <a:solidFill>
                  <a:schemeClr val="bg2"/>
                </a:solidFill>
              </a:endParaRPr>
            </a:p>
          </p:txBody>
        </p:sp>
        <p:sp>
          <p:nvSpPr>
            <p:cNvPr id="55306" name="Rectangle 8"/>
            <p:cNvSpPr>
              <a:spLocks noChangeArrowheads="1"/>
            </p:cNvSpPr>
            <p:nvPr/>
          </p:nvSpPr>
          <p:spPr bwMode="auto">
            <a:xfrm>
              <a:off x="1358" y="3062"/>
              <a:ext cx="179" cy="230"/>
            </a:xfrm>
            <a:prstGeom prst="rect">
              <a:avLst/>
            </a:prstGeom>
            <a:noFill/>
            <a:ln w="9525">
              <a:solidFill>
                <a:srgbClr val="8383AD"/>
              </a:solidFill>
              <a:miter lim="800000"/>
              <a:headEnd/>
              <a:tailEnd/>
            </a:ln>
          </p:spPr>
          <p:txBody>
            <a:bodyPr anchor="ctr"/>
            <a:lstStyle/>
            <a:p>
              <a:pPr algn="ctr" eaLnBrk="1" hangingPunct="1">
                <a:spcBef>
                  <a:spcPct val="20000"/>
                </a:spcBef>
                <a:buClr>
                  <a:schemeClr val="tx1"/>
                </a:buClr>
                <a:buSzPct val="75000"/>
                <a:buFont typeface="Arial" pitchFamily="34" charset="0"/>
                <a:buNone/>
              </a:pPr>
              <a:r>
                <a:rPr lang="en-US"/>
                <a:t>3</a:t>
              </a:r>
              <a:endParaRPr lang="en-US">
                <a:solidFill>
                  <a:schemeClr val="bg2"/>
                </a:solidFill>
              </a:endParaRPr>
            </a:p>
          </p:txBody>
        </p:sp>
        <p:sp>
          <p:nvSpPr>
            <p:cNvPr id="55307" name="Rectangle 9"/>
            <p:cNvSpPr>
              <a:spLocks noChangeArrowheads="1"/>
            </p:cNvSpPr>
            <p:nvPr/>
          </p:nvSpPr>
          <p:spPr bwMode="auto">
            <a:xfrm>
              <a:off x="1177" y="3062"/>
              <a:ext cx="181" cy="230"/>
            </a:xfrm>
            <a:prstGeom prst="rect">
              <a:avLst/>
            </a:prstGeom>
            <a:noFill/>
            <a:ln w="9525">
              <a:solidFill>
                <a:srgbClr val="8383AD"/>
              </a:solidFill>
              <a:miter lim="800000"/>
              <a:headEnd/>
              <a:tailEnd/>
            </a:ln>
          </p:spPr>
          <p:txBody>
            <a:bodyPr anchor="ctr"/>
            <a:lstStyle/>
            <a:p>
              <a:pPr algn="ctr" eaLnBrk="1" hangingPunct="1">
                <a:spcBef>
                  <a:spcPct val="20000"/>
                </a:spcBef>
                <a:buClr>
                  <a:schemeClr val="tx1"/>
                </a:buClr>
                <a:buSzPct val="75000"/>
                <a:buFont typeface="Arial" pitchFamily="34" charset="0"/>
                <a:buNone/>
              </a:pPr>
              <a:r>
                <a:rPr lang="en-US"/>
                <a:t>2</a:t>
              </a:r>
              <a:endParaRPr lang="en-US">
                <a:solidFill>
                  <a:schemeClr val="bg2"/>
                </a:solidFill>
              </a:endParaRPr>
            </a:p>
          </p:txBody>
        </p:sp>
        <p:sp>
          <p:nvSpPr>
            <p:cNvPr id="55308" name="Rectangle 10"/>
            <p:cNvSpPr>
              <a:spLocks noChangeArrowheads="1"/>
            </p:cNvSpPr>
            <p:nvPr/>
          </p:nvSpPr>
          <p:spPr bwMode="auto">
            <a:xfrm>
              <a:off x="997" y="3062"/>
              <a:ext cx="180" cy="230"/>
            </a:xfrm>
            <a:prstGeom prst="rect">
              <a:avLst/>
            </a:prstGeom>
            <a:noFill/>
            <a:ln w="9525">
              <a:solidFill>
                <a:srgbClr val="8383AD"/>
              </a:solidFill>
              <a:miter lim="800000"/>
              <a:headEnd/>
              <a:tailEnd/>
            </a:ln>
          </p:spPr>
          <p:txBody>
            <a:bodyPr anchor="ctr"/>
            <a:lstStyle/>
            <a:p>
              <a:pPr algn="ctr" eaLnBrk="1" hangingPunct="1">
                <a:spcBef>
                  <a:spcPct val="20000"/>
                </a:spcBef>
                <a:buClr>
                  <a:schemeClr val="tx1"/>
                </a:buClr>
                <a:buSzPct val="75000"/>
                <a:buFont typeface="Arial" pitchFamily="34" charset="0"/>
                <a:buNone/>
              </a:pPr>
              <a:r>
                <a:rPr lang="en-US"/>
                <a:t>1</a:t>
              </a:r>
              <a:endParaRPr lang="en-US">
                <a:solidFill>
                  <a:schemeClr val="bg2"/>
                </a:solidFill>
              </a:endParaRPr>
            </a:p>
          </p:txBody>
        </p:sp>
        <p:sp>
          <p:nvSpPr>
            <p:cNvPr id="55309" name="Rectangle 11"/>
            <p:cNvSpPr>
              <a:spLocks noChangeArrowheads="1"/>
            </p:cNvSpPr>
            <p:nvPr/>
          </p:nvSpPr>
          <p:spPr bwMode="auto">
            <a:xfrm>
              <a:off x="816" y="3062"/>
              <a:ext cx="181" cy="230"/>
            </a:xfrm>
            <a:prstGeom prst="rect">
              <a:avLst/>
            </a:prstGeom>
            <a:noFill/>
            <a:ln w="9525">
              <a:solidFill>
                <a:srgbClr val="8383AD"/>
              </a:solidFill>
              <a:miter lim="800000"/>
              <a:headEnd/>
              <a:tailEnd/>
            </a:ln>
          </p:spPr>
          <p:txBody>
            <a:bodyPr anchor="ctr"/>
            <a:lstStyle/>
            <a:p>
              <a:pPr algn="ctr" eaLnBrk="1" hangingPunct="1">
                <a:spcBef>
                  <a:spcPct val="20000"/>
                </a:spcBef>
                <a:buClr>
                  <a:schemeClr val="tx1"/>
                </a:buClr>
                <a:buSzPct val="75000"/>
                <a:buFont typeface="Arial" pitchFamily="34" charset="0"/>
                <a:buNone/>
              </a:pPr>
              <a:r>
                <a:rPr lang="en-US"/>
                <a:t>0</a:t>
              </a:r>
              <a:endParaRPr lang="en-US">
                <a:solidFill>
                  <a:schemeClr val="bg2"/>
                </a:solidFill>
              </a:endParaRPr>
            </a:p>
          </p:txBody>
        </p:sp>
        <p:sp>
          <p:nvSpPr>
            <p:cNvPr id="55310" name="Rectangle 12"/>
            <p:cNvSpPr>
              <a:spLocks noChangeArrowheads="1"/>
            </p:cNvSpPr>
            <p:nvPr/>
          </p:nvSpPr>
          <p:spPr bwMode="auto">
            <a:xfrm>
              <a:off x="1899" y="2832"/>
              <a:ext cx="247" cy="230"/>
            </a:xfrm>
            <a:prstGeom prst="rect">
              <a:avLst/>
            </a:prstGeom>
            <a:noFill/>
            <a:ln w="9525">
              <a:solidFill>
                <a:srgbClr val="8383AD"/>
              </a:solidFill>
              <a:miter lim="800000"/>
              <a:headEnd/>
              <a:tailEnd/>
            </a:ln>
          </p:spPr>
          <p:txBody>
            <a:bodyPr anchor="ctr"/>
            <a:lstStyle/>
            <a:p>
              <a:pPr algn="ctr" eaLnBrk="1" hangingPunct="1">
                <a:spcBef>
                  <a:spcPct val="20000"/>
                </a:spcBef>
                <a:buClr>
                  <a:schemeClr val="tx1"/>
                </a:buClr>
                <a:buSzPct val="75000"/>
                <a:buFont typeface="Arial" pitchFamily="34" charset="0"/>
                <a:buNone/>
              </a:pPr>
              <a:r>
                <a:rPr lang="en-US"/>
                <a:t>\0</a:t>
              </a:r>
              <a:endParaRPr lang="en-US">
                <a:solidFill>
                  <a:schemeClr val="bg2"/>
                </a:solidFill>
              </a:endParaRPr>
            </a:p>
          </p:txBody>
        </p:sp>
        <p:sp>
          <p:nvSpPr>
            <p:cNvPr id="55311" name="Rectangle 13"/>
            <p:cNvSpPr>
              <a:spLocks noChangeArrowheads="1"/>
            </p:cNvSpPr>
            <p:nvPr/>
          </p:nvSpPr>
          <p:spPr bwMode="auto">
            <a:xfrm>
              <a:off x="1718" y="2832"/>
              <a:ext cx="181" cy="230"/>
            </a:xfrm>
            <a:prstGeom prst="rect">
              <a:avLst/>
            </a:prstGeom>
            <a:noFill/>
            <a:ln w="9525">
              <a:solidFill>
                <a:srgbClr val="8383AD"/>
              </a:solidFill>
              <a:miter lim="800000"/>
              <a:headEnd/>
              <a:tailEnd/>
            </a:ln>
          </p:spPr>
          <p:txBody>
            <a:bodyPr anchor="ctr"/>
            <a:lstStyle/>
            <a:p>
              <a:pPr algn="ctr" eaLnBrk="1" hangingPunct="1">
                <a:spcBef>
                  <a:spcPct val="20000"/>
                </a:spcBef>
                <a:buClr>
                  <a:schemeClr val="tx1"/>
                </a:buClr>
                <a:buSzPct val="75000"/>
                <a:buFont typeface="Arial" pitchFamily="34" charset="0"/>
                <a:buNone/>
              </a:pPr>
              <a:r>
                <a:rPr lang="en-US"/>
                <a:t>u</a:t>
              </a:r>
              <a:endParaRPr lang="en-US">
                <a:solidFill>
                  <a:schemeClr val="bg2"/>
                </a:solidFill>
              </a:endParaRPr>
            </a:p>
          </p:txBody>
        </p:sp>
        <p:sp>
          <p:nvSpPr>
            <p:cNvPr id="55312" name="Rectangle 14"/>
            <p:cNvSpPr>
              <a:spLocks noChangeArrowheads="1"/>
            </p:cNvSpPr>
            <p:nvPr/>
          </p:nvSpPr>
          <p:spPr bwMode="auto">
            <a:xfrm>
              <a:off x="1537" y="2832"/>
              <a:ext cx="181" cy="230"/>
            </a:xfrm>
            <a:prstGeom prst="rect">
              <a:avLst/>
            </a:prstGeom>
            <a:noFill/>
            <a:ln w="9525">
              <a:solidFill>
                <a:srgbClr val="8383AD"/>
              </a:solidFill>
              <a:miter lim="800000"/>
              <a:headEnd/>
              <a:tailEnd/>
            </a:ln>
          </p:spPr>
          <p:txBody>
            <a:bodyPr anchor="ctr"/>
            <a:lstStyle/>
            <a:p>
              <a:pPr algn="ctr" eaLnBrk="1" hangingPunct="1">
                <a:spcBef>
                  <a:spcPct val="20000"/>
                </a:spcBef>
                <a:buClr>
                  <a:schemeClr val="tx1"/>
                </a:buClr>
                <a:buSzPct val="75000"/>
                <a:buFont typeface="Arial" pitchFamily="34" charset="0"/>
                <a:buNone/>
              </a:pPr>
              <a:r>
                <a:rPr lang="en-US"/>
                <a:t>K</a:t>
              </a:r>
              <a:endParaRPr lang="en-US">
                <a:solidFill>
                  <a:schemeClr val="bg2"/>
                </a:solidFill>
              </a:endParaRPr>
            </a:p>
          </p:txBody>
        </p:sp>
        <p:sp>
          <p:nvSpPr>
            <p:cNvPr id="55313" name="Rectangle 15"/>
            <p:cNvSpPr>
              <a:spLocks noChangeArrowheads="1"/>
            </p:cNvSpPr>
            <p:nvPr/>
          </p:nvSpPr>
          <p:spPr bwMode="auto">
            <a:xfrm>
              <a:off x="1358" y="2832"/>
              <a:ext cx="179" cy="230"/>
            </a:xfrm>
            <a:prstGeom prst="rect">
              <a:avLst/>
            </a:prstGeom>
            <a:noFill/>
            <a:ln w="9525">
              <a:solidFill>
                <a:srgbClr val="8383AD"/>
              </a:solidFill>
              <a:miter lim="800000"/>
              <a:headEnd/>
              <a:tailEnd/>
            </a:ln>
          </p:spPr>
          <p:txBody>
            <a:bodyPr anchor="ctr"/>
            <a:lstStyle/>
            <a:p>
              <a:pPr algn="ctr" eaLnBrk="1" hangingPunct="1">
                <a:spcBef>
                  <a:spcPct val="20000"/>
                </a:spcBef>
                <a:buClr>
                  <a:schemeClr val="tx1"/>
                </a:buClr>
                <a:buSzPct val="75000"/>
                <a:buFont typeface="Arial" pitchFamily="34" charset="0"/>
                <a:buNone/>
              </a:pPr>
              <a:r>
                <a:rPr lang="en-US">
                  <a:solidFill>
                    <a:schemeClr val="bg2"/>
                  </a:solidFill>
                </a:rPr>
                <a:t> </a:t>
              </a:r>
            </a:p>
          </p:txBody>
        </p:sp>
        <p:sp>
          <p:nvSpPr>
            <p:cNvPr id="55314" name="Rectangle 16"/>
            <p:cNvSpPr>
              <a:spLocks noChangeArrowheads="1"/>
            </p:cNvSpPr>
            <p:nvPr/>
          </p:nvSpPr>
          <p:spPr bwMode="auto">
            <a:xfrm>
              <a:off x="1177" y="2832"/>
              <a:ext cx="181" cy="230"/>
            </a:xfrm>
            <a:prstGeom prst="rect">
              <a:avLst/>
            </a:prstGeom>
            <a:noFill/>
            <a:ln w="9525">
              <a:solidFill>
                <a:srgbClr val="8383AD"/>
              </a:solidFill>
              <a:miter lim="800000"/>
              <a:headEnd/>
              <a:tailEnd/>
            </a:ln>
          </p:spPr>
          <p:txBody>
            <a:bodyPr anchor="ctr"/>
            <a:lstStyle/>
            <a:p>
              <a:pPr algn="ctr" eaLnBrk="1" hangingPunct="1">
                <a:spcBef>
                  <a:spcPct val="20000"/>
                </a:spcBef>
                <a:buClr>
                  <a:schemeClr val="tx1"/>
                </a:buClr>
                <a:buSzPct val="75000"/>
                <a:buFont typeface="Arial" pitchFamily="34" charset="0"/>
                <a:buNone/>
              </a:pPr>
              <a:r>
                <a:rPr lang="en-US"/>
                <a:t>e</a:t>
              </a:r>
              <a:endParaRPr lang="en-US">
                <a:solidFill>
                  <a:schemeClr val="bg2"/>
                </a:solidFill>
              </a:endParaRPr>
            </a:p>
          </p:txBody>
        </p:sp>
        <p:sp>
          <p:nvSpPr>
            <p:cNvPr id="55315" name="Rectangle 17"/>
            <p:cNvSpPr>
              <a:spLocks noChangeArrowheads="1"/>
            </p:cNvSpPr>
            <p:nvPr/>
          </p:nvSpPr>
          <p:spPr bwMode="auto">
            <a:xfrm>
              <a:off x="997" y="2832"/>
              <a:ext cx="180" cy="230"/>
            </a:xfrm>
            <a:prstGeom prst="rect">
              <a:avLst/>
            </a:prstGeom>
            <a:noFill/>
            <a:ln w="9525">
              <a:solidFill>
                <a:srgbClr val="8383AD"/>
              </a:solidFill>
              <a:miter lim="800000"/>
              <a:headEnd/>
              <a:tailEnd/>
            </a:ln>
          </p:spPr>
          <p:txBody>
            <a:bodyPr anchor="ctr"/>
            <a:lstStyle/>
            <a:p>
              <a:pPr algn="ctr" eaLnBrk="1" hangingPunct="1">
                <a:spcBef>
                  <a:spcPct val="20000"/>
                </a:spcBef>
                <a:buClr>
                  <a:schemeClr val="tx1"/>
                </a:buClr>
                <a:buSzPct val="75000"/>
                <a:buFont typeface="Arial" pitchFamily="34" charset="0"/>
                <a:buNone/>
              </a:pPr>
              <a:r>
                <a:rPr lang="en-US"/>
                <a:t>o</a:t>
              </a:r>
              <a:endParaRPr lang="en-US">
                <a:solidFill>
                  <a:schemeClr val="bg2"/>
                </a:solidFill>
              </a:endParaRPr>
            </a:p>
          </p:txBody>
        </p:sp>
        <p:sp>
          <p:nvSpPr>
            <p:cNvPr id="55316" name="Rectangle 18"/>
            <p:cNvSpPr>
              <a:spLocks noChangeArrowheads="1"/>
            </p:cNvSpPr>
            <p:nvPr/>
          </p:nvSpPr>
          <p:spPr bwMode="auto">
            <a:xfrm>
              <a:off x="816" y="2832"/>
              <a:ext cx="181" cy="230"/>
            </a:xfrm>
            <a:prstGeom prst="rect">
              <a:avLst/>
            </a:prstGeom>
            <a:noFill/>
            <a:ln w="9525">
              <a:solidFill>
                <a:srgbClr val="8383AD"/>
              </a:solidFill>
              <a:miter lim="800000"/>
              <a:headEnd/>
              <a:tailEnd/>
            </a:ln>
          </p:spPr>
          <p:txBody>
            <a:bodyPr anchor="ctr"/>
            <a:lstStyle/>
            <a:p>
              <a:pPr algn="ctr" eaLnBrk="1" hangingPunct="1">
                <a:spcBef>
                  <a:spcPct val="20000"/>
                </a:spcBef>
                <a:buClr>
                  <a:schemeClr val="tx1"/>
                </a:buClr>
                <a:buSzPct val="75000"/>
                <a:buFont typeface="Arial" pitchFamily="34" charset="0"/>
                <a:buNone/>
              </a:pPr>
              <a:r>
                <a:rPr lang="en-US"/>
                <a:t>J</a:t>
              </a:r>
              <a:endParaRPr lang="en-US">
                <a:solidFill>
                  <a:schemeClr val="bg2"/>
                </a:solidFill>
              </a:endParaRPr>
            </a:p>
          </p:txBody>
        </p:sp>
        <p:sp>
          <p:nvSpPr>
            <p:cNvPr id="55317" name="Line 19"/>
            <p:cNvSpPr>
              <a:spLocks noChangeShapeType="1"/>
            </p:cNvSpPr>
            <p:nvPr/>
          </p:nvSpPr>
          <p:spPr bwMode="auto">
            <a:xfrm>
              <a:off x="816" y="2832"/>
              <a:ext cx="1330" cy="0"/>
            </a:xfrm>
            <a:prstGeom prst="line">
              <a:avLst/>
            </a:prstGeom>
            <a:noFill/>
            <a:ln w="12700" cap="sq">
              <a:solidFill>
                <a:srgbClr val="8383AD"/>
              </a:solidFill>
              <a:round/>
              <a:headEnd/>
              <a:tailEnd/>
            </a:ln>
          </p:spPr>
          <p:txBody>
            <a:bodyPr wrap="none"/>
            <a:lstStyle/>
            <a:p>
              <a:endParaRPr lang="en-US"/>
            </a:p>
          </p:txBody>
        </p:sp>
        <p:sp>
          <p:nvSpPr>
            <p:cNvPr id="55318" name="Line 20"/>
            <p:cNvSpPr>
              <a:spLocks noChangeShapeType="1"/>
            </p:cNvSpPr>
            <p:nvPr/>
          </p:nvSpPr>
          <p:spPr bwMode="auto">
            <a:xfrm>
              <a:off x="816" y="3062"/>
              <a:ext cx="1330" cy="0"/>
            </a:xfrm>
            <a:prstGeom prst="line">
              <a:avLst/>
            </a:prstGeom>
            <a:noFill/>
            <a:ln w="12700">
              <a:solidFill>
                <a:srgbClr val="8383AD"/>
              </a:solidFill>
              <a:round/>
              <a:headEnd/>
              <a:tailEnd/>
            </a:ln>
          </p:spPr>
          <p:txBody>
            <a:bodyPr wrap="none"/>
            <a:lstStyle/>
            <a:p>
              <a:endParaRPr lang="en-US"/>
            </a:p>
          </p:txBody>
        </p:sp>
        <p:sp>
          <p:nvSpPr>
            <p:cNvPr id="55319" name="Line 21"/>
            <p:cNvSpPr>
              <a:spLocks noChangeShapeType="1"/>
            </p:cNvSpPr>
            <p:nvPr/>
          </p:nvSpPr>
          <p:spPr bwMode="auto">
            <a:xfrm>
              <a:off x="816" y="3292"/>
              <a:ext cx="1330" cy="0"/>
            </a:xfrm>
            <a:prstGeom prst="line">
              <a:avLst/>
            </a:prstGeom>
            <a:noFill/>
            <a:ln w="12700" cap="sq">
              <a:solidFill>
                <a:srgbClr val="8383AD"/>
              </a:solidFill>
              <a:round/>
              <a:headEnd/>
              <a:tailEnd/>
            </a:ln>
          </p:spPr>
          <p:txBody>
            <a:bodyPr wrap="none"/>
            <a:lstStyle/>
            <a:p>
              <a:endParaRPr lang="en-US"/>
            </a:p>
          </p:txBody>
        </p:sp>
        <p:sp>
          <p:nvSpPr>
            <p:cNvPr id="55320" name="Line 22"/>
            <p:cNvSpPr>
              <a:spLocks noChangeShapeType="1"/>
            </p:cNvSpPr>
            <p:nvPr/>
          </p:nvSpPr>
          <p:spPr bwMode="auto">
            <a:xfrm>
              <a:off x="816" y="2832"/>
              <a:ext cx="0" cy="460"/>
            </a:xfrm>
            <a:prstGeom prst="line">
              <a:avLst/>
            </a:prstGeom>
            <a:noFill/>
            <a:ln w="12700" cap="sq">
              <a:solidFill>
                <a:srgbClr val="8383AD"/>
              </a:solidFill>
              <a:round/>
              <a:headEnd/>
              <a:tailEnd/>
            </a:ln>
          </p:spPr>
          <p:txBody>
            <a:bodyPr wrap="none"/>
            <a:lstStyle/>
            <a:p>
              <a:endParaRPr lang="en-US"/>
            </a:p>
          </p:txBody>
        </p:sp>
        <p:sp>
          <p:nvSpPr>
            <p:cNvPr id="55321" name="Line 23"/>
            <p:cNvSpPr>
              <a:spLocks noChangeShapeType="1"/>
            </p:cNvSpPr>
            <p:nvPr/>
          </p:nvSpPr>
          <p:spPr bwMode="auto">
            <a:xfrm>
              <a:off x="997" y="2832"/>
              <a:ext cx="0" cy="460"/>
            </a:xfrm>
            <a:prstGeom prst="line">
              <a:avLst/>
            </a:prstGeom>
            <a:noFill/>
            <a:ln w="12700">
              <a:solidFill>
                <a:srgbClr val="8383AD"/>
              </a:solidFill>
              <a:round/>
              <a:headEnd/>
              <a:tailEnd/>
            </a:ln>
          </p:spPr>
          <p:txBody>
            <a:bodyPr wrap="none"/>
            <a:lstStyle/>
            <a:p>
              <a:endParaRPr lang="en-US"/>
            </a:p>
          </p:txBody>
        </p:sp>
        <p:sp>
          <p:nvSpPr>
            <p:cNvPr id="55322" name="Line 24"/>
            <p:cNvSpPr>
              <a:spLocks noChangeShapeType="1"/>
            </p:cNvSpPr>
            <p:nvPr/>
          </p:nvSpPr>
          <p:spPr bwMode="auto">
            <a:xfrm>
              <a:off x="1177" y="2832"/>
              <a:ext cx="0" cy="460"/>
            </a:xfrm>
            <a:prstGeom prst="line">
              <a:avLst/>
            </a:prstGeom>
            <a:noFill/>
            <a:ln w="12700">
              <a:solidFill>
                <a:srgbClr val="8383AD"/>
              </a:solidFill>
              <a:round/>
              <a:headEnd/>
              <a:tailEnd/>
            </a:ln>
          </p:spPr>
          <p:txBody>
            <a:bodyPr wrap="none"/>
            <a:lstStyle/>
            <a:p>
              <a:endParaRPr lang="en-US"/>
            </a:p>
          </p:txBody>
        </p:sp>
        <p:sp>
          <p:nvSpPr>
            <p:cNvPr id="55323" name="Line 25"/>
            <p:cNvSpPr>
              <a:spLocks noChangeShapeType="1"/>
            </p:cNvSpPr>
            <p:nvPr/>
          </p:nvSpPr>
          <p:spPr bwMode="auto">
            <a:xfrm>
              <a:off x="1358" y="2832"/>
              <a:ext cx="0" cy="460"/>
            </a:xfrm>
            <a:prstGeom prst="line">
              <a:avLst/>
            </a:prstGeom>
            <a:noFill/>
            <a:ln w="12700">
              <a:solidFill>
                <a:srgbClr val="8383AD"/>
              </a:solidFill>
              <a:round/>
              <a:headEnd/>
              <a:tailEnd/>
            </a:ln>
          </p:spPr>
          <p:txBody>
            <a:bodyPr wrap="none"/>
            <a:lstStyle/>
            <a:p>
              <a:endParaRPr lang="en-US"/>
            </a:p>
          </p:txBody>
        </p:sp>
        <p:sp>
          <p:nvSpPr>
            <p:cNvPr id="55324" name="Line 26"/>
            <p:cNvSpPr>
              <a:spLocks noChangeShapeType="1"/>
            </p:cNvSpPr>
            <p:nvPr/>
          </p:nvSpPr>
          <p:spPr bwMode="auto">
            <a:xfrm>
              <a:off x="1537" y="2832"/>
              <a:ext cx="0" cy="460"/>
            </a:xfrm>
            <a:prstGeom prst="line">
              <a:avLst/>
            </a:prstGeom>
            <a:noFill/>
            <a:ln w="12700">
              <a:solidFill>
                <a:srgbClr val="8383AD"/>
              </a:solidFill>
              <a:round/>
              <a:headEnd/>
              <a:tailEnd/>
            </a:ln>
          </p:spPr>
          <p:txBody>
            <a:bodyPr wrap="none"/>
            <a:lstStyle/>
            <a:p>
              <a:endParaRPr lang="en-US"/>
            </a:p>
          </p:txBody>
        </p:sp>
        <p:sp>
          <p:nvSpPr>
            <p:cNvPr id="55325" name="Line 27"/>
            <p:cNvSpPr>
              <a:spLocks noChangeShapeType="1"/>
            </p:cNvSpPr>
            <p:nvPr/>
          </p:nvSpPr>
          <p:spPr bwMode="auto">
            <a:xfrm>
              <a:off x="1718" y="2832"/>
              <a:ext cx="0" cy="460"/>
            </a:xfrm>
            <a:prstGeom prst="line">
              <a:avLst/>
            </a:prstGeom>
            <a:noFill/>
            <a:ln w="12700">
              <a:solidFill>
                <a:srgbClr val="8383AD"/>
              </a:solidFill>
              <a:round/>
              <a:headEnd/>
              <a:tailEnd/>
            </a:ln>
          </p:spPr>
          <p:txBody>
            <a:bodyPr wrap="none"/>
            <a:lstStyle/>
            <a:p>
              <a:endParaRPr lang="en-US"/>
            </a:p>
          </p:txBody>
        </p:sp>
        <p:sp>
          <p:nvSpPr>
            <p:cNvPr id="55326" name="Line 28"/>
            <p:cNvSpPr>
              <a:spLocks noChangeShapeType="1"/>
            </p:cNvSpPr>
            <p:nvPr/>
          </p:nvSpPr>
          <p:spPr bwMode="auto">
            <a:xfrm>
              <a:off x="1899" y="2832"/>
              <a:ext cx="0" cy="460"/>
            </a:xfrm>
            <a:prstGeom prst="line">
              <a:avLst/>
            </a:prstGeom>
            <a:noFill/>
            <a:ln w="12700">
              <a:solidFill>
                <a:srgbClr val="8383AD"/>
              </a:solidFill>
              <a:round/>
              <a:headEnd/>
              <a:tailEnd/>
            </a:ln>
          </p:spPr>
          <p:txBody>
            <a:bodyPr wrap="none"/>
            <a:lstStyle/>
            <a:p>
              <a:endParaRPr lang="en-US"/>
            </a:p>
          </p:txBody>
        </p:sp>
        <p:sp>
          <p:nvSpPr>
            <p:cNvPr id="55327" name="Line 29"/>
            <p:cNvSpPr>
              <a:spLocks noChangeShapeType="1"/>
            </p:cNvSpPr>
            <p:nvPr/>
          </p:nvSpPr>
          <p:spPr bwMode="auto">
            <a:xfrm>
              <a:off x="2146" y="2832"/>
              <a:ext cx="0" cy="460"/>
            </a:xfrm>
            <a:prstGeom prst="line">
              <a:avLst/>
            </a:prstGeom>
            <a:noFill/>
            <a:ln w="12700" cap="sq">
              <a:solidFill>
                <a:srgbClr val="8383AD"/>
              </a:solidFill>
              <a:round/>
              <a:headEnd/>
              <a:tailEnd/>
            </a:ln>
          </p:spPr>
          <p:txBody>
            <a:bodyPr wrap="none"/>
            <a:lstStyle/>
            <a:p>
              <a:endParaRPr lang="en-US"/>
            </a:p>
          </p:txBody>
        </p:sp>
      </p:grpSp>
      <p:sp>
        <p:nvSpPr>
          <p:cNvPr id="55302" name="Text Box 30"/>
          <p:cNvSpPr txBox="1">
            <a:spLocks noChangeArrowheads="1"/>
          </p:cNvSpPr>
          <p:nvPr/>
        </p:nvSpPr>
        <p:spPr bwMode="auto">
          <a:xfrm>
            <a:off x="1752600" y="4267200"/>
            <a:ext cx="1219200" cy="457200"/>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name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Precedence</a:t>
            </a:r>
          </a:p>
        </p:txBody>
      </p:sp>
      <p:sp>
        <p:nvSpPr>
          <p:cNvPr id="44035" name="Rectangle 3"/>
          <p:cNvSpPr>
            <a:spLocks noGrp="1" noChangeArrowheads="1"/>
          </p:cNvSpPr>
          <p:nvPr>
            <p:ph type="body" idx="1"/>
          </p:nvPr>
        </p:nvSpPr>
        <p:spPr>
          <a:xfrm>
            <a:off x="457200" y="1600200"/>
            <a:ext cx="8001000" cy="4648200"/>
          </a:xfrm>
          <a:noFill/>
        </p:spPr>
        <p:txBody>
          <a:bodyPr/>
          <a:lstStyle/>
          <a:p>
            <a:pPr eaLnBrk="1" hangingPunct="1"/>
            <a:r>
              <a:rPr lang="en-US" b="1" smtClean="0"/>
              <a:t>Question:</a:t>
            </a:r>
            <a:r>
              <a:rPr lang="en-US" smtClean="0"/>
              <a:t> What is the value of the following expression:</a:t>
            </a:r>
          </a:p>
          <a:p>
            <a:pPr lvl="1" eaLnBrk="1" hangingPunct="1">
              <a:buFont typeface="Arial" pitchFamily="34" charset="0"/>
              <a:buNone/>
            </a:pPr>
            <a:r>
              <a:rPr lang="en-US" smtClean="0"/>
              <a:t>	</a:t>
            </a:r>
            <a:r>
              <a:rPr lang="en-US" b="1" smtClean="0">
                <a:latin typeface="Courier New" pitchFamily="49" charset="0"/>
              </a:rPr>
              <a:t>2 + 3 * 4</a:t>
            </a:r>
            <a:endParaRPr lang="en-US" smtClean="0"/>
          </a:p>
          <a:p>
            <a:pPr eaLnBrk="1" hangingPunct="1"/>
            <a:r>
              <a:rPr lang="en-US" smtClean="0"/>
              <a:t>Operator</a:t>
            </a:r>
            <a:r>
              <a:rPr lang="en-US" i="1" smtClean="0"/>
              <a:t> precedence</a:t>
            </a:r>
            <a:r>
              <a:rPr lang="en-US" smtClean="0"/>
              <a:t> governs evaluation order of operations in an expression.</a:t>
            </a:r>
          </a:p>
          <a:p>
            <a:pPr eaLnBrk="1" hangingPunct="1"/>
            <a:r>
              <a:rPr lang="en-US" smtClean="0"/>
              <a:t>Parentheses can be used to override default precedence:</a:t>
            </a:r>
          </a:p>
          <a:p>
            <a:pPr lvl="1" eaLnBrk="1" hangingPunct="1">
              <a:buFont typeface="Arial" pitchFamily="34" charset="0"/>
              <a:buNone/>
            </a:pPr>
            <a:r>
              <a:rPr lang="en-US" smtClean="0"/>
              <a:t>	(</a:t>
            </a:r>
            <a:r>
              <a:rPr lang="en-US" b="1" smtClean="0">
                <a:latin typeface="Courier New" pitchFamily="49" charset="0"/>
              </a:rPr>
              <a:t>2 + 3) * 4</a:t>
            </a:r>
            <a:endParaRPr lang="en-US" smtClean="0"/>
          </a:p>
          <a:p>
            <a:pPr lvl="1" eaLnBrk="1" hangingPunct="1">
              <a:buFont typeface="Arial" pitchFamily="34" charset="0"/>
              <a:buNone/>
            </a:pPr>
            <a:endParaRPr lang="en-US" smtClean="0"/>
          </a:p>
        </p:txBody>
      </p:sp>
    </p:spTree>
  </p:cSld>
  <p:clrMapOvr>
    <a:masterClrMapping/>
  </p:clrMapOvr>
  <p:transition>
    <p:cut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Operator Precedence</a:t>
            </a:r>
          </a:p>
        </p:txBody>
      </p:sp>
      <p:sp>
        <p:nvSpPr>
          <p:cNvPr id="45059" name="Rectangle 3"/>
          <p:cNvSpPr>
            <a:spLocks noGrp="1" noChangeArrowheads="1"/>
          </p:cNvSpPr>
          <p:nvPr>
            <p:ph type="body" idx="1"/>
          </p:nvPr>
        </p:nvSpPr>
        <p:spPr>
          <a:xfrm>
            <a:off x="457200" y="1676400"/>
            <a:ext cx="8077200" cy="4648200"/>
          </a:xfrm>
          <a:noFill/>
        </p:spPr>
        <p:txBody>
          <a:bodyPr/>
          <a:lstStyle/>
          <a:p>
            <a:pPr lvl="1" eaLnBrk="1" hangingPunct="1">
              <a:buFont typeface="Arial" pitchFamily="34" charset="0"/>
              <a:buNone/>
            </a:pPr>
            <a:r>
              <a:rPr lang="en-US" b="1" dirty="0" smtClean="0">
                <a:latin typeface="Courier New" pitchFamily="49" charset="0"/>
              </a:rPr>
              <a:t>(</a:t>
            </a:r>
            <a:r>
              <a:rPr lang="en-US" dirty="0" smtClean="0"/>
              <a:t> </a:t>
            </a:r>
            <a:r>
              <a:rPr lang="en-US" b="1" dirty="0" smtClean="0">
                <a:latin typeface="Courier New" pitchFamily="49" charset="0"/>
              </a:rPr>
              <a:t>)</a:t>
            </a:r>
            <a:r>
              <a:rPr lang="en-US" dirty="0" smtClean="0"/>
              <a:t>                                                      HIGHER</a:t>
            </a:r>
          </a:p>
          <a:p>
            <a:pPr lvl="1" eaLnBrk="1" hangingPunct="1">
              <a:buFont typeface="Arial" pitchFamily="34" charset="0"/>
              <a:buNone/>
            </a:pPr>
            <a:r>
              <a:rPr lang="en-US" b="1" dirty="0" smtClean="0">
                <a:latin typeface="Courier New" pitchFamily="49" charset="0"/>
              </a:rPr>
              <a:t>+ </a:t>
            </a:r>
            <a:r>
              <a:rPr lang="en-US" dirty="0" smtClean="0"/>
              <a:t>(positive), </a:t>
            </a:r>
            <a:r>
              <a:rPr lang="en-US" b="1" dirty="0" smtClean="0">
                <a:latin typeface="Courier New" pitchFamily="49" charset="0"/>
              </a:rPr>
              <a:t>-</a:t>
            </a:r>
            <a:r>
              <a:rPr lang="en-US" dirty="0" smtClean="0"/>
              <a:t> (negative), </a:t>
            </a:r>
            <a:r>
              <a:rPr lang="en-US" b="1" dirty="0" smtClean="0">
                <a:latin typeface="Courier New" pitchFamily="49" charset="0"/>
              </a:rPr>
              <a:t>!</a:t>
            </a:r>
            <a:r>
              <a:rPr lang="en-US" dirty="0" smtClean="0"/>
              <a:t> (NOT)</a:t>
            </a:r>
          </a:p>
          <a:p>
            <a:pPr lvl="1" eaLnBrk="1" hangingPunct="1">
              <a:buFont typeface="Arial" pitchFamily="34" charset="0"/>
              <a:buNone/>
            </a:pPr>
            <a:r>
              <a:rPr lang="en-US" b="1" dirty="0" smtClean="0">
                <a:latin typeface="Courier New" pitchFamily="49" charset="0"/>
              </a:rPr>
              <a:t>*</a:t>
            </a:r>
            <a:r>
              <a:rPr lang="en-US" dirty="0" smtClean="0"/>
              <a:t>, </a:t>
            </a:r>
            <a:r>
              <a:rPr lang="en-US" b="1" dirty="0" smtClean="0">
                <a:latin typeface="Courier New" pitchFamily="49" charset="0"/>
              </a:rPr>
              <a:t>/</a:t>
            </a:r>
            <a:r>
              <a:rPr lang="en-US" dirty="0" smtClean="0"/>
              <a:t>, </a:t>
            </a:r>
            <a:r>
              <a:rPr lang="en-US" b="1" dirty="0" smtClean="0">
                <a:latin typeface="Courier New" pitchFamily="49" charset="0"/>
              </a:rPr>
              <a:t>%</a:t>
            </a:r>
          </a:p>
          <a:p>
            <a:pPr lvl="1" eaLnBrk="1" hangingPunct="1">
              <a:buFont typeface="Arial" pitchFamily="34" charset="0"/>
              <a:buNone/>
            </a:pPr>
            <a:r>
              <a:rPr lang="en-US" b="1" dirty="0" smtClean="0">
                <a:latin typeface="Courier New" pitchFamily="49" charset="0"/>
              </a:rPr>
              <a:t>+</a:t>
            </a:r>
            <a:r>
              <a:rPr lang="en-US" dirty="0" smtClean="0"/>
              <a:t>, </a:t>
            </a:r>
            <a:r>
              <a:rPr lang="en-US" b="1" dirty="0" smtClean="0">
                <a:latin typeface="Courier New" pitchFamily="49" charset="0"/>
              </a:rPr>
              <a:t>-</a:t>
            </a:r>
          </a:p>
          <a:p>
            <a:pPr lvl="1" eaLnBrk="1" hangingPunct="1">
              <a:buFont typeface="Arial" pitchFamily="34" charset="0"/>
              <a:buNone/>
            </a:pPr>
            <a:r>
              <a:rPr lang="en-US" b="1" dirty="0" smtClean="0">
                <a:latin typeface="Courier New" pitchFamily="49" charset="0"/>
              </a:rPr>
              <a:t>&lt;</a:t>
            </a:r>
            <a:r>
              <a:rPr lang="en-US" dirty="0" smtClean="0"/>
              <a:t>, </a:t>
            </a:r>
            <a:r>
              <a:rPr lang="en-US" b="1" dirty="0" smtClean="0">
                <a:latin typeface="Courier New" pitchFamily="49" charset="0"/>
              </a:rPr>
              <a:t>&lt;=</a:t>
            </a:r>
            <a:r>
              <a:rPr lang="en-US" dirty="0" smtClean="0"/>
              <a:t>, </a:t>
            </a:r>
            <a:r>
              <a:rPr lang="en-US" b="1" dirty="0" smtClean="0">
                <a:latin typeface="Courier New" pitchFamily="49" charset="0"/>
              </a:rPr>
              <a:t>&gt;</a:t>
            </a:r>
            <a:r>
              <a:rPr lang="en-US" dirty="0" smtClean="0"/>
              <a:t>, </a:t>
            </a:r>
            <a:r>
              <a:rPr lang="en-US" b="1" dirty="0" smtClean="0">
                <a:latin typeface="Courier New" pitchFamily="49" charset="0"/>
              </a:rPr>
              <a:t>&gt;=</a:t>
            </a:r>
          </a:p>
          <a:p>
            <a:pPr lvl="1" eaLnBrk="1" hangingPunct="1">
              <a:buFont typeface="Arial" pitchFamily="34" charset="0"/>
              <a:buNone/>
            </a:pPr>
            <a:r>
              <a:rPr lang="en-US" b="1" dirty="0" smtClean="0">
                <a:latin typeface="Courier New" pitchFamily="49" charset="0"/>
              </a:rPr>
              <a:t>==</a:t>
            </a:r>
            <a:r>
              <a:rPr lang="en-US" dirty="0" smtClean="0"/>
              <a:t>, </a:t>
            </a:r>
            <a:r>
              <a:rPr lang="en-US" b="1" dirty="0" smtClean="0">
                <a:latin typeface="Courier New" pitchFamily="49" charset="0"/>
              </a:rPr>
              <a:t>!=</a:t>
            </a:r>
          </a:p>
          <a:p>
            <a:pPr lvl="1" eaLnBrk="1" hangingPunct="1">
              <a:buFont typeface="Arial" pitchFamily="34" charset="0"/>
              <a:buNone/>
            </a:pPr>
            <a:r>
              <a:rPr lang="en-US" b="1" dirty="0" smtClean="0">
                <a:latin typeface="Courier New" pitchFamily="49" charset="0"/>
              </a:rPr>
              <a:t>&amp;&amp;</a:t>
            </a:r>
          </a:p>
          <a:p>
            <a:pPr lvl="1" eaLnBrk="1" hangingPunct="1">
              <a:buFont typeface="Arial" pitchFamily="34" charset="0"/>
              <a:buNone/>
            </a:pPr>
            <a:r>
              <a:rPr lang="en-US" b="1" dirty="0" smtClean="0">
                <a:latin typeface="Courier New" pitchFamily="49" charset="0"/>
              </a:rPr>
              <a:t>||</a:t>
            </a:r>
            <a:r>
              <a:rPr lang="en-US" dirty="0" smtClean="0"/>
              <a:t>                                                        LOWER</a:t>
            </a:r>
          </a:p>
        </p:txBody>
      </p:sp>
      <p:sp>
        <p:nvSpPr>
          <p:cNvPr id="45060" name="AutoShape 4"/>
          <p:cNvSpPr>
            <a:spLocks noChangeArrowheads="1"/>
          </p:cNvSpPr>
          <p:nvPr/>
        </p:nvSpPr>
        <p:spPr bwMode="auto">
          <a:xfrm>
            <a:off x="7467600" y="2286000"/>
            <a:ext cx="304800" cy="2819400"/>
          </a:xfrm>
          <a:prstGeom prst="upDownArrow">
            <a:avLst>
              <a:gd name="adj1" fmla="val 41667"/>
              <a:gd name="adj2" fmla="val 130742"/>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p:cut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Associativity</a:t>
            </a:r>
          </a:p>
        </p:txBody>
      </p:sp>
      <p:sp>
        <p:nvSpPr>
          <p:cNvPr id="46083" name="Rectangle 3"/>
          <p:cNvSpPr>
            <a:spLocks noGrp="1" noChangeArrowheads="1"/>
          </p:cNvSpPr>
          <p:nvPr>
            <p:ph type="body" idx="1"/>
          </p:nvPr>
        </p:nvSpPr>
        <p:spPr>
          <a:xfrm>
            <a:off x="457200" y="1600200"/>
            <a:ext cx="8305800" cy="4648200"/>
          </a:xfrm>
          <a:noFill/>
        </p:spPr>
        <p:txBody>
          <a:bodyPr/>
          <a:lstStyle/>
          <a:p>
            <a:pPr eaLnBrk="1" hangingPunct="1"/>
            <a:r>
              <a:rPr lang="en-US" b="1" dirty="0" smtClean="0"/>
              <a:t>Question:</a:t>
            </a:r>
            <a:r>
              <a:rPr lang="en-US" dirty="0" smtClean="0"/>
              <a:t> What is the value of the following expression:</a:t>
            </a:r>
          </a:p>
          <a:p>
            <a:pPr lvl="1" eaLnBrk="1" hangingPunct="1">
              <a:buFont typeface="Arial" pitchFamily="34" charset="0"/>
              <a:buNone/>
            </a:pPr>
            <a:r>
              <a:rPr lang="en-US" dirty="0" smtClean="0"/>
              <a:t>	</a:t>
            </a:r>
            <a:r>
              <a:rPr lang="en-US" b="1" dirty="0" smtClean="0">
                <a:latin typeface="Courier New" pitchFamily="49" charset="0"/>
              </a:rPr>
              <a:t>8 - 4 - 2</a:t>
            </a:r>
          </a:p>
          <a:p>
            <a:pPr eaLnBrk="1" hangingPunct="1"/>
            <a:r>
              <a:rPr lang="en-US" dirty="0" err="1" smtClean="0"/>
              <a:t>A</a:t>
            </a:r>
            <a:r>
              <a:rPr lang="en-US" i="1" dirty="0" err="1" smtClean="0"/>
              <a:t>ssociativity</a:t>
            </a:r>
            <a:r>
              <a:rPr lang="en-US" dirty="0" smtClean="0"/>
              <a:t> governs the order of execution of operators that have equal precedence.</a:t>
            </a:r>
          </a:p>
          <a:p>
            <a:pPr eaLnBrk="1" hangingPunct="1"/>
            <a:r>
              <a:rPr lang="en-US" dirty="0" smtClean="0"/>
              <a:t>Again, parentheses can be used to override the default.</a:t>
            </a:r>
          </a:p>
        </p:txBody>
      </p:sp>
    </p:spTree>
  </p:cSld>
  <p:clrMapOvr>
    <a:masterClrMapping/>
  </p:clrMapOvr>
  <p:transition>
    <p:cut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Assignment Chaining</a:t>
            </a:r>
          </a:p>
        </p:txBody>
      </p:sp>
      <p:sp>
        <p:nvSpPr>
          <p:cNvPr id="48131" name="Rectangle 3"/>
          <p:cNvSpPr>
            <a:spLocks noGrp="1" noChangeArrowheads="1"/>
          </p:cNvSpPr>
          <p:nvPr>
            <p:ph type="body" idx="1"/>
          </p:nvPr>
        </p:nvSpPr>
        <p:spPr>
          <a:xfrm>
            <a:off x="457200" y="1600200"/>
            <a:ext cx="8077200" cy="4648200"/>
          </a:xfrm>
          <a:noFill/>
        </p:spPr>
        <p:txBody>
          <a:bodyPr/>
          <a:lstStyle/>
          <a:p>
            <a:pPr eaLnBrk="1" hangingPunct="1">
              <a:buFontTx/>
              <a:buChar char=" "/>
            </a:pPr>
            <a:r>
              <a:rPr lang="en-US" smtClean="0"/>
              <a:t>The assignment operator supports expressions like this:</a:t>
            </a:r>
          </a:p>
          <a:p>
            <a:pPr eaLnBrk="1" hangingPunct="1">
              <a:buFont typeface="Arial" pitchFamily="34" charset="0"/>
              <a:buNone/>
            </a:pPr>
            <a:endParaRPr lang="en-US" sz="1000" smtClean="0"/>
          </a:p>
          <a:p>
            <a:pPr lvl="2" eaLnBrk="1" hangingPunct="1">
              <a:buFontTx/>
              <a:buNone/>
            </a:pPr>
            <a:r>
              <a:rPr lang="en-US" sz="2600" b="1" smtClean="0">
                <a:latin typeface="Courier New" pitchFamily="49" charset="0"/>
              </a:rPr>
              <a:t>int w, x, y, z;</a:t>
            </a:r>
          </a:p>
          <a:p>
            <a:pPr lvl="2" eaLnBrk="1" hangingPunct="1">
              <a:buFontTx/>
              <a:buNone/>
            </a:pPr>
            <a:r>
              <a:rPr lang="en-US" sz="2600" b="1" smtClean="0">
                <a:latin typeface="Courier New" pitchFamily="49" charset="0"/>
              </a:rPr>
              <a:t>w = x = y = z = 0;</a:t>
            </a:r>
          </a:p>
        </p:txBody>
      </p:sp>
    </p:spTree>
  </p:cSld>
  <p:clrMapOvr>
    <a:masterClrMapping/>
  </p:clrMapOvr>
  <p:transition>
    <p:cut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Assignment Shortcuts</a:t>
            </a:r>
          </a:p>
        </p:txBody>
      </p:sp>
      <p:sp>
        <p:nvSpPr>
          <p:cNvPr id="49155" name="Rectangle 3"/>
          <p:cNvSpPr>
            <a:spLocks noGrp="1" noChangeArrowheads="1"/>
          </p:cNvSpPr>
          <p:nvPr>
            <p:ph type="body" idx="1"/>
          </p:nvPr>
        </p:nvSpPr>
        <p:spPr>
          <a:xfrm>
            <a:off x="457200" y="1600200"/>
            <a:ext cx="8305800" cy="4648200"/>
          </a:xfrm>
          <a:noFill/>
        </p:spPr>
        <p:txBody>
          <a:bodyPr/>
          <a:lstStyle/>
          <a:p>
            <a:pPr eaLnBrk="1" hangingPunct="1"/>
            <a:r>
              <a:rPr lang="en-US" dirty="0" smtClean="0"/>
              <a:t>Some assignments are so common:</a:t>
            </a:r>
          </a:p>
          <a:p>
            <a:pPr lvl="2" eaLnBrk="1" hangingPunct="1">
              <a:buFontTx/>
              <a:buNone/>
            </a:pPr>
            <a:r>
              <a:rPr lang="en-US" b="1" i="1" dirty="0" err="1" smtClean="0">
                <a:latin typeface="Courier New" pitchFamily="49" charset="0"/>
              </a:rPr>
              <a:t>var</a:t>
            </a:r>
            <a:r>
              <a:rPr lang="en-US" b="1" dirty="0" smtClean="0">
                <a:latin typeface="Courier New" pitchFamily="49" charset="0"/>
              </a:rPr>
              <a:t> = </a:t>
            </a:r>
            <a:r>
              <a:rPr lang="en-US" b="1" i="1" dirty="0" err="1" smtClean="0">
                <a:latin typeface="Courier New" pitchFamily="49" charset="0"/>
              </a:rPr>
              <a:t>var</a:t>
            </a:r>
            <a:r>
              <a:rPr lang="en-US" b="1" dirty="0" smtClean="0">
                <a:latin typeface="Courier New" pitchFamily="49" charset="0"/>
              </a:rPr>
              <a:t> + x;	 // add x to </a:t>
            </a:r>
            <a:r>
              <a:rPr lang="en-US" b="1" i="1" dirty="0" err="1" smtClean="0">
                <a:latin typeface="Courier New" pitchFamily="49" charset="0"/>
              </a:rPr>
              <a:t>var</a:t>
            </a:r>
            <a:r>
              <a:rPr lang="en-US" b="1" dirty="0" smtClean="0">
                <a:latin typeface="Courier New" pitchFamily="49" charset="0"/>
              </a:rPr>
              <a:t> </a:t>
            </a:r>
          </a:p>
          <a:p>
            <a:pPr lvl="2" eaLnBrk="1" hangingPunct="1">
              <a:buFontTx/>
              <a:buNone/>
            </a:pPr>
            <a:r>
              <a:rPr lang="en-US" b="1" i="1" dirty="0" err="1" smtClean="0">
                <a:latin typeface="Courier New" pitchFamily="49" charset="0"/>
              </a:rPr>
              <a:t>var</a:t>
            </a:r>
            <a:r>
              <a:rPr lang="en-US" b="1" dirty="0" smtClean="0">
                <a:latin typeface="Courier New" pitchFamily="49" charset="0"/>
              </a:rPr>
              <a:t> = </a:t>
            </a:r>
            <a:r>
              <a:rPr lang="en-US" b="1" i="1" dirty="0" err="1" smtClean="0">
                <a:latin typeface="Courier New" pitchFamily="49" charset="0"/>
              </a:rPr>
              <a:t>var</a:t>
            </a:r>
            <a:r>
              <a:rPr lang="en-US" b="1" dirty="0" smtClean="0">
                <a:latin typeface="Courier New" pitchFamily="49" charset="0"/>
              </a:rPr>
              <a:t> - y;	 // sub y from </a:t>
            </a:r>
            <a:r>
              <a:rPr lang="en-US" b="1" i="1" dirty="0" err="1" smtClean="0">
                <a:latin typeface="Courier New" pitchFamily="49" charset="0"/>
              </a:rPr>
              <a:t>var</a:t>
            </a:r>
            <a:r>
              <a:rPr lang="en-US" b="1" dirty="0" smtClean="0">
                <a:latin typeface="Courier New" pitchFamily="49" charset="0"/>
              </a:rPr>
              <a:t> </a:t>
            </a:r>
            <a:endParaRPr lang="en-US" dirty="0" smtClean="0"/>
          </a:p>
          <a:p>
            <a:pPr eaLnBrk="1" hangingPunct="1"/>
            <a:r>
              <a:rPr lang="en-US" dirty="0" smtClean="0"/>
              <a:t>Processing provides shortcuts for them:</a:t>
            </a:r>
          </a:p>
          <a:p>
            <a:pPr lvl="2" eaLnBrk="1" hangingPunct="1">
              <a:buFontTx/>
              <a:buNone/>
            </a:pPr>
            <a:r>
              <a:rPr lang="en-US" b="1" i="1" dirty="0" err="1" smtClean="0">
                <a:latin typeface="Courier New" pitchFamily="49" charset="0"/>
              </a:rPr>
              <a:t>var</a:t>
            </a:r>
            <a:r>
              <a:rPr lang="en-US" b="1" dirty="0" smtClean="0">
                <a:latin typeface="Courier New" pitchFamily="49" charset="0"/>
              </a:rPr>
              <a:t> += x;		 // add x to </a:t>
            </a:r>
            <a:r>
              <a:rPr lang="en-US" b="1" i="1" dirty="0" err="1" smtClean="0">
                <a:latin typeface="Courier New" pitchFamily="49" charset="0"/>
              </a:rPr>
              <a:t>var</a:t>
            </a:r>
            <a:r>
              <a:rPr lang="en-US" b="1" dirty="0" smtClean="0">
                <a:latin typeface="Courier New" pitchFamily="49" charset="0"/>
              </a:rPr>
              <a:t> </a:t>
            </a:r>
          </a:p>
          <a:p>
            <a:pPr lvl="2" eaLnBrk="1" hangingPunct="1">
              <a:buFontTx/>
              <a:buNone/>
            </a:pPr>
            <a:r>
              <a:rPr lang="en-US" b="1" i="1" dirty="0" err="1" smtClean="0">
                <a:latin typeface="Courier New" pitchFamily="49" charset="0"/>
              </a:rPr>
              <a:t>var</a:t>
            </a:r>
            <a:r>
              <a:rPr lang="en-US" b="1" dirty="0" smtClean="0">
                <a:latin typeface="Courier New" pitchFamily="49" charset="0"/>
              </a:rPr>
              <a:t> -= y;		 // sub y from </a:t>
            </a:r>
            <a:r>
              <a:rPr lang="en-US" b="1" i="1" dirty="0" err="1" smtClean="0">
                <a:latin typeface="Courier New" pitchFamily="49" charset="0"/>
              </a:rPr>
              <a:t>var</a:t>
            </a:r>
            <a:r>
              <a:rPr lang="en-US" b="1" dirty="0" smtClean="0">
                <a:latin typeface="Courier New" pitchFamily="49" charset="0"/>
              </a:rPr>
              <a:t> </a:t>
            </a:r>
            <a:endParaRPr lang="en-US" dirty="0" smtClean="0"/>
          </a:p>
          <a:p>
            <a:pPr eaLnBrk="1" hangingPunct="1">
              <a:buFont typeface="Arial" pitchFamily="34" charset="0"/>
              <a:buNone/>
            </a:pPr>
            <a:endParaRPr lang="en-US" dirty="0" smtClean="0"/>
          </a:p>
        </p:txBody>
      </p:sp>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39D373A-FA4B-46C4-8DC7-5B38E2DCFB0C}" type="slidenum">
              <a:rPr lang="en-US">
                <a:ea typeface="Arial Unicode MS" pitchFamily="34" charset="-128"/>
                <a:cs typeface="Arial Unicode MS" pitchFamily="34" charset="-128"/>
              </a:rPr>
              <a:pPr/>
              <a:t>4</a:t>
            </a:fld>
            <a:endParaRPr lang="en-US">
              <a:ea typeface="Arial Unicode MS" pitchFamily="34" charset="-128"/>
              <a:cs typeface="Arial Unicode MS" pitchFamily="34" charset="-128"/>
            </a:endParaRPr>
          </a:p>
        </p:txBody>
      </p:sp>
      <p:sp>
        <p:nvSpPr>
          <p:cNvPr id="144386" name="Rectangle 2"/>
          <p:cNvSpPr>
            <a:spLocks noGrp="1" noChangeArrowheads="1"/>
          </p:cNvSpPr>
          <p:nvPr>
            <p:ph type="title"/>
          </p:nvPr>
        </p:nvSpPr>
        <p:spPr/>
        <p:txBody>
          <a:bodyPr/>
          <a:lstStyle/>
          <a:p>
            <a:r>
              <a:rPr lang="en-US" dirty="0" smtClean="0">
                <a:latin typeface="Arial Unicode MS" pitchFamily="34" charset="-128"/>
                <a:ea typeface="Arial Unicode MS" pitchFamily="34" charset="-128"/>
                <a:cs typeface="Arial Unicode MS" pitchFamily="34" charset="-128"/>
              </a:rPr>
              <a:t>Example: Design (0)</a:t>
            </a:r>
            <a:endParaRPr lang="en-US" dirty="0">
              <a:latin typeface="Arial Unicode MS" pitchFamily="34" charset="-128"/>
              <a:ea typeface="Arial Unicode MS" pitchFamily="34" charset="-128"/>
              <a:cs typeface="Arial Unicode MS" pitchFamily="34" charset="-128"/>
            </a:endParaRPr>
          </a:p>
        </p:txBody>
      </p:sp>
      <p:sp>
        <p:nvSpPr>
          <p:cNvPr id="12" name="Content Placeholder 11"/>
          <p:cNvSpPr>
            <a:spLocks noGrp="1"/>
          </p:cNvSpPr>
          <p:nvPr>
            <p:ph idx="1"/>
          </p:nvPr>
        </p:nvSpPr>
        <p:spPr>
          <a:xfrm>
            <a:off x="457200" y="1600200"/>
            <a:ext cx="5737860" cy="4724400"/>
          </a:xfrm>
        </p:spPr>
        <p:txBody>
          <a:bodyPr/>
          <a:lstStyle/>
          <a:p>
            <a:pPr marL="609600" indent="-609600"/>
            <a:r>
              <a:rPr lang="en-US" dirty="0" smtClean="0"/>
              <a:t>There are several parts to this design; we’ll focus on the square first. </a:t>
            </a:r>
          </a:p>
          <a:p>
            <a:pPr marL="609600" indent="-609600"/>
            <a:r>
              <a:rPr lang="en-US" dirty="0" smtClean="0"/>
              <a:t>Algorithm:</a:t>
            </a:r>
          </a:p>
          <a:p>
            <a:pPr marL="1009650" lvl="1" indent="-609600">
              <a:buFont typeface="+mj-lt"/>
              <a:buAutoNum type="arabicPeriod"/>
            </a:pPr>
            <a:r>
              <a:rPr lang="en-US" dirty="0" smtClean="0"/>
              <a:t>Create a 300x300 canvas.</a:t>
            </a:r>
          </a:p>
          <a:p>
            <a:pPr marL="1009650" lvl="1" indent="-609600">
              <a:buFont typeface="+mj-lt"/>
              <a:buAutoNum type="arabicPeriod"/>
            </a:pPr>
            <a:r>
              <a:rPr lang="en-US" dirty="0" smtClean="0"/>
              <a:t>Draw a 250x250 square in the middle of the canvas.</a:t>
            </a:r>
          </a:p>
          <a:p>
            <a:pPr marL="1009650" lvl="1" indent="-609600">
              <a:buFont typeface="+mj-lt"/>
              <a:buAutoNum type="arabicPeriod"/>
            </a:pPr>
            <a:r>
              <a:rPr lang="en-US" dirty="0" smtClean="0"/>
              <a:t>Draw a </a:t>
            </a:r>
            <a:r>
              <a:rPr lang="en-US" smtClean="0"/>
              <a:t>250</a:t>
            </a:r>
            <a:r>
              <a:rPr lang="en-US" smtClean="0"/>
              <a:t> diameter circle </a:t>
            </a:r>
            <a:r>
              <a:rPr lang="en-US" dirty="0" smtClean="0"/>
              <a:t>in the middle of the canvas.</a:t>
            </a:r>
          </a:p>
          <a:p>
            <a:pPr marL="609600" indent="-609600">
              <a:buNone/>
            </a:pPr>
            <a:endParaRPr lang="en-US" dirty="0" smtClean="0">
              <a:latin typeface="Arial Unicode MS" pitchFamily="34" charset="-128"/>
              <a:ea typeface="Arial Unicode MS" pitchFamily="34" charset="-128"/>
              <a:cs typeface="Arial Unicode MS" pitchFamily="34" charset="-128"/>
            </a:endParaRPr>
          </a:p>
        </p:txBody>
      </p:sp>
      <p:pic>
        <p:nvPicPr>
          <p:cNvPr id="8" name="Picture 7" descr="circumscribedTriangle.png"/>
          <p:cNvPicPr>
            <a:picLocks noChangeAspect="1"/>
          </p:cNvPicPr>
          <p:nvPr/>
        </p:nvPicPr>
        <p:blipFill>
          <a:blip r:embed="rId3" cstate="print"/>
          <a:stretch>
            <a:fillRect/>
          </a:stretch>
        </p:blipFill>
        <p:spPr>
          <a:xfrm>
            <a:off x="5982802" y="2180730"/>
            <a:ext cx="2857500" cy="2857500"/>
          </a:xfrm>
          <a:prstGeom prst="rect">
            <a:avLst/>
          </a:prstGeom>
          <a:noFill/>
          <a:ln>
            <a:noFill/>
          </a:ln>
        </p:spPr>
      </p:pic>
    </p:spTree>
  </p:cSld>
  <p:clrMapOvr>
    <a:masterClrMapping/>
  </p:clrMapOvr>
  <p:transition>
    <p:cut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In General</a:t>
            </a:r>
          </a:p>
        </p:txBody>
      </p:sp>
      <p:sp>
        <p:nvSpPr>
          <p:cNvPr id="50179" name="Rectangle 3"/>
          <p:cNvSpPr>
            <a:spLocks noGrp="1" noChangeArrowheads="1"/>
          </p:cNvSpPr>
          <p:nvPr>
            <p:ph type="body" idx="1"/>
          </p:nvPr>
        </p:nvSpPr>
        <p:spPr>
          <a:xfrm>
            <a:off x="457200" y="1600200"/>
            <a:ext cx="8077200" cy="4648200"/>
          </a:xfrm>
          <a:noFill/>
        </p:spPr>
        <p:txBody>
          <a:bodyPr/>
          <a:lstStyle/>
          <a:p>
            <a:pPr eaLnBrk="1" hangingPunct="1"/>
            <a:r>
              <a:rPr lang="en-US" smtClean="0"/>
              <a:t>Most arithmetic expressions of the form:</a:t>
            </a:r>
          </a:p>
          <a:p>
            <a:pPr lvl="2" eaLnBrk="1" hangingPunct="1">
              <a:buFontTx/>
              <a:buNone/>
            </a:pPr>
            <a:r>
              <a:rPr lang="en-US" b="1" i="1" smtClean="0">
                <a:latin typeface="Courier New" pitchFamily="49" charset="0"/>
              </a:rPr>
              <a:t>var</a:t>
            </a:r>
            <a:r>
              <a:rPr lang="en-US" b="1" smtClean="0">
                <a:latin typeface="Courier New" pitchFamily="49" charset="0"/>
              </a:rPr>
              <a:t> = </a:t>
            </a:r>
            <a:r>
              <a:rPr lang="en-US" b="1" i="1" smtClean="0">
                <a:latin typeface="Courier New" pitchFamily="49" charset="0"/>
              </a:rPr>
              <a:t>var</a:t>
            </a:r>
            <a:r>
              <a:rPr lang="en-US" b="1" smtClean="0">
                <a:latin typeface="Courier New" pitchFamily="49" charset="0"/>
              </a:rPr>
              <a:t> </a:t>
            </a:r>
            <a:r>
              <a:rPr lang="en-US" b="1" smtClean="0">
                <a:latin typeface="Symbol" pitchFamily="18" charset="2"/>
              </a:rPr>
              <a:t>D</a:t>
            </a:r>
            <a:r>
              <a:rPr lang="en-US" b="1" smtClean="0">
                <a:latin typeface="Courier New" pitchFamily="49" charset="0"/>
              </a:rPr>
              <a:t> </a:t>
            </a:r>
            <a:r>
              <a:rPr lang="en-US" b="1" i="1" smtClean="0">
                <a:latin typeface="Courier New" pitchFamily="49" charset="0"/>
              </a:rPr>
              <a:t>value</a:t>
            </a:r>
            <a:r>
              <a:rPr lang="en-US" b="1" smtClean="0">
                <a:latin typeface="Courier New" pitchFamily="49" charset="0"/>
              </a:rPr>
              <a:t>;</a:t>
            </a:r>
            <a:endParaRPr lang="en-US" smtClean="0"/>
          </a:p>
          <a:p>
            <a:pPr lvl="1" eaLnBrk="1" hangingPunct="1">
              <a:buFont typeface="Arial" pitchFamily="34" charset="0"/>
              <a:buNone/>
            </a:pPr>
            <a:r>
              <a:rPr lang="en-US" smtClean="0"/>
              <a:t>can be written in the “shortcut” form:</a:t>
            </a:r>
          </a:p>
          <a:p>
            <a:pPr lvl="2" eaLnBrk="1" hangingPunct="1">
              <a:buFontTx/>
              <a:buNone/>
            </a:pPr>
            <a:r>
              <a:rPr lang="en-US" b="1" i="1" smtClean="0">
                <a:latin typeface="Courier New" pitchFamily="49" charset="0"/>
              </a:rPr>
              <a:t>var</a:t>
            </a:r>
            <a:r>
              <a:rPr lang="en-US" b="1" smtClean="0">
                <a:latin typeface="Courier New" pitchFamily="49" charset="0"/>
              </a:rPr>
              <a:t> </a:t>
            </a:r>
            <a:r>
              <a:rPr lang="en-US" b="1" smtClean="0">
                <a:latin typeface="Symbol" pitchFamily="18" charset="2"/>
              </a:rPr>
              <a:t>D</a:t>
            </a:r>
            <a:r>
              <a:rPr lang="en-US" b="1" smtClean="0">
                <a:latin typeface="Courier New" pitchFamily="49" charset="0"/>
              </a:rPr>
              <a:t>= </a:t>
            </a:r>
            <a:r>
              <a:rPr lang="en-US" b="1" i="1" smtClean="0">
                <a:latin typeface="Courier New" pitchFamily="49" charset="0"/>
              </a:rPr>
              <a:t>value</a:t>
            </a:r>
            <a:r>
              <a:rPr lang="en-US" b="1" smtClean="0">
                <a:latin typeface="Courier New" pitchFamily="49" charset="0"/>
              </a:rPr>
              <a:t>;</a:t>
            </a:r>
            <a:endParaRPr lang="en-US" smtClean="0"/>
          </a:p>
          <a:p>
            <a:pPr eaLnBrk="1" hangingPunct="1"/>
            <a:r>
              <a:rPr lang="en-US" smtClean="0"/>
              <a:t>Examples:</a:t>
            </a:r>
          </a:p>
          <a:p>
            <a:pPr lvl="1" eaLnBrk="1" hangingPunct="1">
              <a:lnSpc>
                <a:spcPct val="80000"/>
              </a:lnSpc>
              <a:buFont typeface="Arial" pitchFamily="34" charset="0"/>
              <a:buNone/>
            </a:pPr>
            <a:r>
              <a:rPr lang="en-US" sz="2400" b="1" smtClean="0">
                <a:latin typeface="Courier New" pitchFamily="49" charset="0"/>
              </a:rPr>
              <a:t>x *= 2.0;   // double x’s value</a:t>
            </a:r>
          </a:p>
          <a:p>
            <a:pPr lvl="1" eaLnBrk="1" hangingPunct="1">
              <a:lnSpc>
                <a:spcPct val="80000"/>
              </a:lnSpc>
              <a:buFont typeface="Arial" pitchFamily="34" charset="0"/>
              <a:buNone/>
            </a:pPr>
            <a:r>
              <a:rPr lang="en-US" sz="2400" b="1" smtClean="0">
                <a:latin typeface="Courier New" pitchFamily="49" charset="0"/>
              </a:rPr>
              <a:t>y /= 2.0;   // decrease y by half</a:t>
            </a:r>
          </a:p>
        </p:txBody>
      </p:sp>
    </p:spTree>
  </p:cSld>
  <p:clrMapOvr>
    <a:masterClrMapping/>
  </p:clrMapOvr>
  <p:transition>
    <p:cut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Increment and Decrement</a:t>
            </a:r>
          </a:p>
        </p:txBody>
      </p:sp>
      <p:sp>
        <p:nvSpPr>
          <p:cNvPr id="51203" name="Rectangle 3"/>
          <p:cNvSpPr>
            <a:spLocks noGrp="1" noChangeArrowheads="1"/>
          </p:cNvSpPr>
          <p:nvPr>
            <p:ph type="body" idx="1"/>
          </p:nvPr>
        </p:nvSpPr>
        <p:spPr>
          <a:xfrm>
            <a:off x="457200" y="1600200"/>
            <a:ext cx="8305800" cy="4648200"/>
          </a:xfrm>
          <a:noFill/>
        </p:spPr>
        <p:txBody>
          <a:bodyPr/>
          <a:lstStyle/>
          <a:p>
            <a:pPr eaLnBrk="1" hangingPunct="1"/>
            <a:r>
              <a:rPr lang="en-US" dirty="0" smtClean="0"/>
              <a:t>Other common assignments include:</a:t>
            </a:r>
          </a:p>
          <a:p>
            <a:pPr lvl="2" eaLnBrk="1" hangingPunct="1">
              <a:buFontTx/>
              <a:buNone/>
            </a:pPr>
            <a:r>
              <a:rPr lang="en-US" b="1" i="1" dirty="0" err="1" smtClean="0">
                <a:latin typeface="Courier New" pitchFamily="49" charset="0"/>
              </a:rPr>
              <a:t>var</a:t>
            </a:r>
            <a:r>
              <a:rPr lang="en-US" b="1" dirty="0" smtClean="0">
                <a:latin typeface="Courier New" pitchFamily="49" charset="0"/>
              </a:rPr>
              <a:t> = </a:t>
            </a:r>
            <a:r>
              <a:rPr lang="en-US" b="1" i="1" dirty="0" err="1" smtClean="0">
                <a:latin typeface="Courier New" pitchFamily="49" charset="0"/>
              </a:rPr>
              <a:t>var</a:t>
            </a:r>
            <a:r>
              <a:rPr lang="en-US" b="1" dirty="0" smtClean="0">
                <a:latin typeface="Courier New" pitchFamily="49" charset="0"/>
              </a:rPr>
              <a:t> + 1;  // add 1 to </a:t>
            </a:r>
            <a:r>
              <a:rPr lang="en-US" b="1" i="1" dirty="0" err="1" smtClean="0">
                <a:latin typeface="Courier New" pitchFamily="49" charset="0"/>
              </a:rPr>
              <a:t>var</a:t>
            </a:r>
            <a:r>
              <a:rPr lang="en-US" b="1" dirty="0" smtClean="0">
                <a:latin typeface="Courier New" pitchFamily="49" charset="0"/>
              </a:rPr>
              <a:t> </a:t>
            </a:r>
          </a:p>
          <a:p>
            <a:pPr lvl="2" eaLnBrk="1" hangingPunct="1">
              <a:buFontTx/>
              <a:buNone/>
            </a:pPr>
            <a:r>
              <a:rPr lang="en-US" b="1" i="1" dirty="0" err="1" smtClean="0">
                <a:latin typeface="Courier New" pitchFamily="49" charset="0"/>
              </a:rPr>
              <a:t>var</a:t>
            </a:r>
            <a:r>
              <a:rPr lang="en-US" b="1" dirty="0" smtClean="0">
                <a:latin typeface="Courier New" pitchFamily="49" charset="0"/>
              </a:rPr>
              <a:t> = </a:t>
            </a:r>
            <a:r>
              <a:rPr lang="en-US" b="1" i="1" dirty="0" err="1" smtClean="0">
                <a:latin typeface="Courier New" pitchFamily="49" charset="0"/>
              </a:rPr>
              <a:t>var</a:t>
            </a:r>
            <a:r>
              <a:rPr lang="en-US" b="1" dirty="0" smtClean="0">
                <a:latin typeface="Courier New" pitchFamily="49" charset="0"/>
              </a:rPr>
              <a:t> - 1;  // sub 1 from </a:t>
            </a:r>
            <a:r>
              <a:rPr lang="en-US" b="1" i="1" dirty="0" err="1" smtClean="0">
                <a:latin typeface="Courier New" pitchFamily="49" charset="0"/>
              </a:rPr>
              <a:t>var</a:t>
            </a:r>
            <a:r>
              <a:rPr lang="en-US" b="1" dirty="0" smtClean="0">
                <a:latin typeface="Courier New" pitchFamily="49" charset="0"/>
              </a:rPr>
              <a:t> </a:t>
            </a:r>
            <a:endParaRPr lang="en-US" dirty="0" smtClean="0"/>
          </a:p>
          <a:p>
            <a:pPr eaLnBrk="1" hangingPunct="1"/>
            <a:r>
              <a:rPr lang="en-US" dirty="0" smtClean="0"/>
              <a:t>Processing provides shortcuts for them:</a:t>
            </a:r>
          </a:p>
          <a:p>
            <a:pPr lvl="1" eaLnBrk="1" hangingPunct="1">
              <a:buFont typeface="Arial" pitchFamily="34" charset="0"/>
              <a:buNone/>
            </a:pPr>
            <a:r>
              <a:rPr lang="en-US" dirty="0" smtClean="0"/>
              <a:t>	in postfix form:</a:t>
            </a:r>
          </a:p>
          <a:p>
            <a:pPr lvl="1" eaLnBrk="1" hangingPunct="1">
              <a:buFont typeface="Arial" pitchFamily="34" charset="0"/>
              <a:buNone/>
            </a:pPr>
            <a:r>
              <a:rPr lang="en-US" dirty="0" smtClean="0"/>
              <a:t>	</a:t>
            </a:r>
            <a:r>
              <a:rPr lang="en-US" b="1" i="1" dirty="0" err="1" smtClean="0">
                <a:latin typeface="Courier New" pitchFamily="49" charset="0"/>
              </a:rPr>
              <a:t>var</a:t>
            </a:r>
            <a:r>
              <a:rPr lang="en-US" b="1" dirty="0" smtClean="0">
                <a:latin typeface="Courier New" pitchFamily="49" charset="0"/>
              </a:rPr>
              <a:t>++;  // add 1 to </a:t>
            </a:r>
            <a:r>
              <a:rPr lang="en-US" b="1" i="1" dirty="0" err="1" smtClean="0">
                <a:latin typeface="Courier New" pitchFamily="49" charset="0"/>
              </a:rPr>
              <a:t>var</a:t>
            </a:r>
            <a:endParaRPr lang="en-US" b="1" dirty="0" smtClean="0">
              <a:latin typeface="Courier New" pitchFamily="49" charset="0"/>
            </a:endParaRPr>
          </a:p>
          <a:p>
            <a:pPr lvl="1" eaLnBrk="1" hangingPunct="1">
              <a:buFont typeface="Arial" pitchFamily="34" charset="0"/>
              <a:buNone/>
            </a:pPr>
            <a:r>
              <a:rPr lang="en-US" b="1" dirty="0" smtClean="0">
                <a:latin typeface="Courier New" pitchFamily="49" charset="0"/>
              </a:rPr>
              <a:t>	</a:t>
            </a:r>
            <a:r>
              <a:rPr lang="en-US" b="1" i="1" dirty="0" err="1" smtClean="0">
                <a:latin typeface="Courier New" pitchFamily="49" charset="0"/>
              </a:rPr>
              <a:t>var</a:t>
            </a:r>
            <a:r>
              <a:rPr lang="en-US" b="1" dirty="0" smtClean="0">
                <a:latin typeface="Courier New" pitchFamily="49" charset="0"/>
              </a:rPr>
              <a:t>--;  // sub 1 from </a:t>
            </a:r>
            <a:r>
              <a:rPr lang="en-US" b="1" i="1" dirty="0" err="1" smtClean="0">
                <a:latin typeface="Courier New" pitchFamily="49" charset="0"/>
              </a:rPr>
              <a:t>var</a:t>
            </a:r>
            <a:endParaRPr lang="en-US" b="1" dirty="0" smtClean="0">
              <a:latin typeface="Courier New" pitchFamily="49" charset="0"/>
            </a:endParaRPr>
          </a:p>
          <a:p>
            <a:pPr lvl="1" eaLnBrk="1" hangingPunct="1">
              <a:buFont typeface="Arial" pitchFamily="34" charset="0"/>
              <a:buNone/>
            </a:pPr>
            <a:r>
              <a:rPr lang="en-US" b="1" dirty="0" smtClean="0">
                <a:latin typeface="Courier New" pitchFamily="49" charset="0"/>
              </a:rPr>
              <a:t>	</a:t>
            </a:r>
            <a:r>
              <a:rPr lang="en-US" dirty="0" smtClean="0"/>
              <a:t>and in prefix form</a:t>
            </a:r>
            <a:r>
              <a:rPr lang="en-US" sz="3200" dirty="0" smtClean="0"/>
              <a:t>:	 </a:t>
            </a:r>
            <a:r>
              <a:rPr lang="en-US" b="1" dirty="0" smtClean="0">
                <a:latin typeface="Courier New" pitchFamily="49" charset="0"/>
              </a:rPr>
              <a:t>++</a:t>
            </a:r>
            <a:r>
              <a:rPr lang="en-US" b="1" i="1" dirty="0" err="1" smtClean="0">
                <a:latin typeface="Courier New" pitchFamily="49" charset="0"/>
              </a:rPr>
              <a:t>var</a:t>
            </a:r>
            <a:r>
              <a:rPr lang="en-US" b="1" dirty="0" smtClean="0">
                <a:latin typeface="Courier New" pitchFamily="49" charset="0"/>
              </a:rPr>
              <a:t>   --</a:t>
            </a:r>
            <a:r>
              <a:rPr lang="en-US" b="1" i="1" dirty="0" err="1" smtClean="0">
                <a:latin typeface="Courier New" pitchFamily="49" charset="0"/>
              </a:rPr>
              <a:t>var</a:t>
            </a:r>
            <a:endParaRPr lang="en-US" dirty="0" smtClean="0"/>
          </a:p>
        </p:txBody>
      </p:sp>
    </p:spTree>
  </p:cSld>
  <p:clrMapOvr>
    <a:masterClrMapping/>
  </p:clrMapOvr>
  <p:transition>
    <p:cut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Prefix/Postfix Increment</a:t>
            </a:r>
          </a:p>
        </p:txBody>
      </p:sp>
      <p:sp>
        <p:nvSpPr>
          <p:cNvPr id="52227" name="Rectangle 3"/>
          <p:cNvSpPr>
            <a:spLocks noGrp="1" noChangeArrowheads="1"/>
          </p:cNvSpPr>
          <p:nvPr>
            <p:ph type="body" idx="1"/>
          </p:nvPr>
        </p:nvSpPr>
        <p:spPr>
          <a:xfrm>
            <a:off x="457200" y="1600200"/>
            <a:ext cx="8229600" cy="4648200"/>
          </a:xfrm>
          <a:noFill/>
        </p:spPr>
        <p:txBody>
          <a:bodyPr/>
          <a:lstStyle/>
          <a:p>
            <a:pPr eaLnBrk="1" hangingPunct="1"/>
            <a:r>
              <a:rPr lang="en-US" dirty="0" smtClean="0"/>
              <a:t>The difference between the forms:</a:t>
            </a:r>
          </a:p>
          <a:p>
            <a:pPr lvl="1" eaLnBrk="1" hangingPunct="1"/>
            <a:r>
              <a:rPr lang="en-US" dirty="0" smtClean="0"/>
              <a:t>The prefix form produces the final (incremented) value as its result.</a:t>
            </a:r>
          </a:p>
          <a:p>
            <a:pPr lvl="1" eaLnBrk="1" hangingPunct="1"/>
            <a:r>
              <a:rPr lang="en-US" dirty="0" smtClean="0"/>
              <a:t>The postfix form produces the original        (un-incremented) value as its result.</a:t>
            </a:r>
          </a:p>
          <a:p>
            <a:pPr eaLnBrk="1" hangingPunct="1"/>
            <a:r>
              <a:rPr lang="en-US" dirty="0" smtClean="0"/>
              <a:t>Example:</a:t>
            </a:r>
          </a:p>
          <a:p>
            <a:pPr eaLnBrk="1" hangingPunct="1">
              <a:buFontTx/>
              <a:buChar char=" "/>
            </a:pPr>
            <a:endParaRPr lang="en-US" sz="1000" dirty="0" smtClean="0"/>
          </a:p>
          <a:p>
            <a:pPr lvl="1" eaLnBrk="1" hangingPunct="1">
              <a:buFont typeface="Arial" pitchFamily="34" charset="0"/>
              <a:buNone/>
            </a:pPr>
            <a:r>
              <a:rPr lang="en-US" sz="2600" b="1" dirty="0" smtClean="0">
                <a:latin typeface="Courier New" pitchFamily="49" charset="0"/>
              </a:rPr>
              <a:t>  </a:t>
            </a:r>
            <a:endParaRPr lang="en-US" dirty="0" smtClean="0"/>
          </a:p>
          <a:p>
            <a:pPr eaLnBrk="1" hangingPunct="1">
              <a:buFont typeface="Arial" pitchFamily="34" charset="0"/>
              <a:buNone/>
            </a:pPr>
            <a:endParaRPr lang="en-US" dirty="0" smtClean="0"/>
          </a:p>
        </p:txBody>
      </p:sp>
    </p:spTree>
  </p:cSld>
  <p:clrMapOvr>
    <a:masterClrMapping/>
  </p:clrMapOvr>
  <p:transition>
    <p:cut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43</a:t>
            </a:fld>
            <a:endParaRPr lang="en-US"/>
          </a:p>
        </p:txBody>
      </p:sp>
      <p:sp>
        <p:nvSpPr>
          <p:cNvPr id="241666" name="Rectangle 2"/>
          <p:cNvSpPr>
            <a:spLocks noGrp="1" noChangeArrowheads="1"/>
          </p:cNvSpPr>
          <p:nvPr>
            <p:ph type="title"/>
          </p:nvPr>
        </p:nvSpPr>
        <p:spPr/>
        <p:txBody>
          <a:bodyPr/>
          <a:lstStyle/>
          <a:p>
            <a:r>
              <a:rPr lang="en-US" dirty="0" smtClean="0"/>
              <a:t>Iteration 4</a:t>
            </a:r>
            <a:endParaRPr lang="en-US"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44</a:t>
            </a:fld>
            <a:endParaRPr lang="en-US"/>
          </a:p>
        </p:txBody>
      </p:sp>
      <p:sp>
        <p:nvSpPr>
          <p:cNvPr id="5" name="TextBox 4"/>
          <p:cNvSpPr txBox="1"/>
          <p:nvPr/>
        </p:nvSpPr>
        <p:spPr>
          <a:xfrm rot="16200000">
            <a:off x="-1187120" y="-2707638"/>
            <a:ext cx="10709983" cy="8217634"/>
          </a:xfrm>
          <a:prstGeom prst="rect">
            <a:avLst/>
          </a:prstGeom>
          <a:noFill/>
        </p:spPr>
        <p:txBody>
          <a:bodyPr wrap="square" rtlCol="0">
            <a:spAutoFit/>
          </a:bodyPr>
          <a:lstStyle/>
          <a:p>
            <a:r>
              <a:rPr lang="en-US" sz="1100" dirty="0" smtClean="0">
                <a:latin typeface="Courier New" pitchFamily="49" charset="0"/>
                <a:cs typeface="Courier New" pitchFamily="49" charset="0"/>
              </a:rPr>
              <a:t>/**</a:t>
            </a:r>
          </a:p>
          <a:p>
            <a:r>
              <a:rPr lang="en-US" sz="1100" dirty="0" smtClean="0">
                <a:latin typeface="Courier New" pitchFamily="49" charset="0"/>
                <a:cs typeface="Courier New" pitchFamily="49" charset="0"/>
              </a:rPr>
              <a:t> * </a:t>
            </a:r>
            <a:r>
              <a:rPr lang="en-US" sz="1100" dirty="0" err="1" smtClean="0">
                <a:latin typeface="Courier New" pitchFamily="49" charset="0"/>
                <a:cs typeface="Courier New" pitchFamily="49" charset="0"/>
              </a:rPr>
              <a:t>CircumscribedTriangle</a:t>
            </a:r>
            <a:r>
              <a:rPr lang="en-US" sz="1100" dirty="0" smtClean="0">
                <a:latin typeface="Courier New" pitchFamily="49" charset="0"/>
                <a:cs typeface="Courier New" pitchFamily="49" charset="0"/>
              </a:rPr>
              <a:t> creates a geometric logo with </a:t>
            </a:r>
          </a:p>
          <a:p>
            <a:r>
              <a:rPr lang="en-US" sz="1100" dirty="0" smtClean="0">
                <a:latin typeface="Courier New" pitchFamily="49" charset="0"/>
                <a:cs typeface="Courier New" pitchFamily="49" charset="0"/>
              </a:rPr>
              <a:t> * a triangle and enclosing circle and square. </a:t>
            </a:r>
          </a:p>
          <a:p>
            <a:r>
              <a:rPr lang="en-US" sz="1100" dirty="0" smtClean="0">
                <a:latin typeface="Courier New" pitchFamily="49" charset="0"/>
                <a:cs typeface="Courier New" pitchFamily="49" charset="0"/>
              </a:rPr>
              <a:t> * It also computes and prints the areas of the three figures.</a:t>
            </a:r>
          </a:p>
          <a:p>
            <a:r>
              <a:rPr lang="en-US" sz="1100" dirty="0" smtClean="0">
                <a:latin typeface="Courier New" pitchFamily="49" charset="0"/>
                <a:cs typeface="Courier New" pitchFamily="49" charset="0"/>
              </a:rPr>
              <a:t> *</a:t>
            </a:r>
          </a:p>
          <a:p>
            <a:r>
              <a:rPr lang="en-US" sz="1100" dirty="0" smtClean="0">
                <a:latin typeface="Courier New" pitchFamily="49" charset="0"/>
                <a:cs typeface="Courier New" pitchFamily="49" charset="0"/>
              </a:rPr>
              <a:t> * @author </a:t>
            </a:r>
            <a:r>
              <a:rPr lang="en-US" sz="1100" dirty="0" err="1" smtClean="0">
                <a:latin typeface="Courier New" pitchFamily="49" charset="0"/>
                <a:cs typeface="Courier New" pitchFamily="49" charset="0"/>
              </a:rPr>
              <a:t>kvlinden</a:t>
            </a:r>
            <a:endParaRPr lang="en-US" sz="1100" dirty="0" smtClean="0">
              <a:latin typeface="Courier New" pitchFamily="49" charset="0"/>
              <a:cs typeface="Courier New" pitchFamily="49" charset="0"/>
            </a:endParaRPr>
          </a:p>
          <a:p>
            <a:r>
              <a:rPr lang="en-US" sz="1100" dirty="0" smtClean="0">
                <a:latin typeface="Courier New" pitchFamily="49" charset="0"/>
                <a:cs typeface="Courier New" pitchFamily="49" charset="0"/>
              </a:rPr>
              <a:t> * @version Spring, 2010</a:t>
            </a:r>
          </a:p>
          <a:p>
            <a:r>
              <a:rPr lang="en-US" sz="1100" dirty="0" smtClean="0">
                <a:latin typeface="Courier New" pitchFamily="49" charset="0"/>
                <a:cs typeface="Courier New" pitchFamily="49" charset="0"/>
              </a:rPr>
              <a:t> */</a:t>
            </a:r>
          </a:p>
          <a:p>
            <a:endParaRPr lang="en-US" sz="1100" dirty="0" smtClean="0">
              <a:latin typeface="Courier New" pitchFamily="49" charset="0"/>
              <a:cs typeface="Courier New" pitchFamily="49" charset="0"/>
            </a:endParaRPr>
          </a:p>
          <a:p>
            <a:r>
              <a:rPr lang="en-US" sz="1100" dirty="0" smtClean="0">
                <a:latin typeface="Courier New" pitchFamily="49" charset="0"/>
                <a:cs typeface="Courier New" pitchFamily="49" charset="0"/>
              </a:rPr>
              <a:t>final </a:t>
            </a:r>
            <a:r>
              <a:rPr lang="en-US" sz="1100" dirty="0" err="1" smtClean="0">
                <a:latin typeface="Courier New" pitchFamily="49" charset="0"/>
                <a:cs typeface="Courier New" pitchFamily="49" charset="0"/>
              </a:rPr>
              <a:t>int</a:t>
            </a:r>
            <a:r>
              <a:rPr lang="en-US" sz="1100" dirty="0" smtClean="0">
                <a:latin typeface="Courier New" pitchFamily="49" charset="0"/>
                <a:cs typeface="Courier New" pitchFamily="49" charset="0"/>
              </a:rPr>
              <a:t> UNIT = 300; </a:t>
            </a:r>
          </a:p>
          <a:p>
            <a:r>
              <a:rPr lang="en-US" sz="1100" dirty="0" err="1" smtClean="0">
                <a:latin typeface="Courier New" pitchFamily="49" charset="0"/>
                <a:cs typeface="Courier New" pitchFamily="49" charset="0"/>
              </a:rPr>
              <a:t>int</a:t>
            </a:r>
            <a:r>
              <a:rPr lang="en-US" sz="1100" dirty="0" smtClean="0">
                <a:latin typeface="Courier New" pitchFamily="49" charset="0"/>
                <a:cs typeface="Courier New" pitchFamily="49" charset="0"/>
              </a:rPr>
              <a:t> width = UNIT, height = width;</a:t>
            </a:r>
          </a:p>
          <a:p>
            <a:r>
              <a:rPr lang="en-US" sz="1100" dirty="0" err="1" smtClean="0">
                <a:latin typeface="Courier New" pitchFamily="49" charset="0"/>
                <a:cs typeface="Courier New" pitchFamily="49" charset="0"/>
              </a:rPr>
              <a:t>int</a:t>
            </a:r>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squareX</a:t>
            </a:r>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squareY</a:t>
            </a:r>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squareWidth</a:t>
            </a:r>
            <a:r>
              <a:rPr lang="en-US" sz="1100" dirty="0" smtClean="0">
                <a:latin typeface="Courier New" pitchFamily="49" charset="0"/>
                <a:cs typeface="Courier New" pitchFamily="49" charset="0"/>
              </a:rPr>
              <a:t> = width - 50;</a:t>
            </a:r>
          </a:p>
          <a:p>
            <a:r>
              <a:rPr lang="en-US" sz="1100" dirty="0" err="1" smtClean="0">
                <a:latin typeface="Courier New" pitchFamily="49" charset="0"/>
                <a:cs typeface="Courier New" pitchFamily="49" charset="0"/>
              </a:rPr>
              <a:t>int</a:t>
            </a:r>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circleX</a:t>
            </a:r>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circleY</a:t>
            </a:r>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circleDiameter</a:t>
            </a:r>
            <a:r>
              <a:rPr lang="en-US" sz="1100" dirty="0" smtClean="0">
                <a:latin typeface="Courier New" pitchFamily="49" charset="0"/>
                <a:cs typeface="Courier New" pitchFamily="49" charset="0"/>
              </a:rPr>
              <a:t>;</a:t>
            </a:r>
          </a:p>
          <a:p>
            <a:endParaRPr lang="en-US" sz="1100" dirty="0" smtClean="0">
              <a:latin typeface="Courier New" pitchFamily="49" charset="0"/>
              <a:cs typeface="Courier New" pitchFamily="49" charset="0"/>
            </a:endParaRPr>
          </a:p>
          <a:p>
            <a:r>
              <a:rPr lang="en-US" sz="1100" dirty="0" smtClean="0">
                <a:latin typeface="Courier New" pitchFamily="49" charset="0"/>
                <a:cs typeface="Courier New" pitchFamily="49" charset="0"/>
              </a:rPr>
              <a:t>size(width, height);</a:t>
            </a:r>
          </a:p>
          <a:p>
            <a:r>
              <a:rPr lang="en-US" sz="1100" dirty="0" smtClean="0">
                <a:latin typeface="Courier New" pitchFamily="49" charset="0"/>
                <a:cs typeface="Courier New" pitchFamily="49" charset="0"/>
              </a:rPr>
              <a:t>smooth();</a:t>
            </a:r>
          </a:p>
          <a:p>
            <a:r>
              <a:rPr lang="en-US" sz="1100" dirty="0" smtClean="0">
                <a:latin typeface="Courier New" pitchFamily="49" charset="0"/>
                <a:cs typeface="Courier New" pitchFamily="49" charset="0"/>
              </a:rPr>
              <a:t>background(255);</a:t>
            </a:r>
          </a:p>
          <a:p>
            <a:r>
              <a:rPr lang="en-US" sz="1100" dirty="0" err="1" smtClean="0">
                <a:latin typeface="Courier New" pitchFamily="49" charset="0"/>
                <a:cs typeface="Courier New" pitchFamily="49" charset="0"/>
              </a:rPr>
              <a:t>strokeWeight</a:t>
            </a:r>
            <a:r>
              <a:rPr lang="en-US" sz="1100" dirty="0" smtClean="0">
                <a:latin typeface="Courier New" pitchFamily="49" charset="0"/>
                <a:cs typeface="Courier New" pitchFamily="49" charset="0"/>
              </a:rPr>
              <a:t>(4);</a:t>
            </a:r>
          </a:p>
          <a:p>
            <a:r>
              <a:rPr lang="en-US" sz="1100" dirty="0" err="1" smtClean="0">
                <a:latin typeface="Courier New" pitchFamily="49" charset="0"/>
                <a:cs typeface="Courier New" pitchFamily="49" charset="0"/>
              </a:rPr>
              <a:t>strokeJoin</a:t>
            </a:r>
            <a:r>
              <a:rPr lang="en-US" sz="1100" dirty="0" smtClean="0">
                <a:latin typeface="Courier New" pitchFamily="49" charset="0"/>
                <a:cs typeface="Courier New" pitchFamily="49" charset="0"/>
              </a:rPr>
              <a:t>(ROUND);</a:t>
            </a:r>
          </a:p>
          <a:p>
            <a:endParaRPr lang="en-US" sz="1100" dirty="0" smtClean="0">
              <a:latin typeface="Courier New" pitchFamily="49" charset="0"/>
              <a:cs typeface="Courier New" pitchFamily="49" charset="0"/>
            </a:endParaRPr>
          </a:p>
          <a:p>
            <a:r>
              <a:rPr lang="en-US" sz="1100" dirty="0" smtClean="0">
                <a:latin typeface="Courier New" pitchFamily="49" charset="0"/>
                <a:cs typeface="Courier New" pitchFamily="49" charset="0"/>
              </a:rPr>
              <a:t>// Draw the square.</a:t>
            </a:r>
          </a:p>
          <a:p>
            <a:r>
              <a:rPr lang="en-US" sz="1100" dirty="0" smtClean="0">
                <a:latin typeface="Courier New" pitchFamily="49" charset="0"/>
                <a:cs typeface="Courier New" pitchFamily="49" charset="0"/>
              </a:rPr>
              <a:t>stroke(0);</a:t>
            </a:r>
          </a:p>
          <a:p>
            <a:r>
              <a:rPr lang="en-US" sz="1100" dirty="0" err="1" smtClean="0">
                <a:latin typeface="Courier New" pitchFamily="49" charset="0"/>
                <a:cs typeface="Courier New" pitchFamily="49" charset="0"/>
              </a:rPr>
              <a:t>squareX</a:t>
            </a:r>
            <a:r>
              <a:rPr lang="en-US" sz="1100" dirty="0" smtClean="0">
                <a:latin typeface="Courier New" pitchFamily="49" charset="0"/>
                <a:cs typeface="Courier New" pitchFamily="49" charset="0"/>
              </a:rPr>
              <a:t> = (width - </a:t>
            </a:r>
            <a:r>
              <a:rPr lang="en-US" sz="1100" dirty="0" err="1" smtClean="0">
                <a:latin typeface="Courier New" pitchFamily="49" charset="0"/>
                <a:cs typeface="Courier New" pitchFamily="49" charset="0"/>
              </a:rPr>
              <a:t>squareWidth</a:t>
            </a:r>
            <a:r>
              <a:rPr lang="en-US" sz="1100" dirty="0" smtClean="0">
                <a:latin typeface="Courier New" pitchFamily="49" charset="0"/>
                <a:cs typeface="Courier New" pitchFamily="49" charset="0"/>
              </a:rPr>
              <a:t>) / 2;</a:t>
            </a:r>
          </a:p>
          <a:p>
            <a:r>
              <a:rPr lang="en-US" sz="1100" dirty="0" err="1" smtClean="0">
                <a:latin typeface="Courier New" pitchFamily="49" charset="0"/>
                <a:cs typeface="Courier New" pitchFamily="49" charset="0"/>
              </a:rPr>
              <a:t>squareY</a:t>
            </a:r>
            <a:r>
              <a:rPr lang="en-US" sz="1100" dirty="0" smtClean="0">
                <a:latin typeface="Courier New" pitchFamily="49" charset="0"/>
                <a:cs typeface="Courier New" pitchFamily="49" charset="0"/>
              </a:rPr>
              <a:t> = (height - </a:t>
            </a:r>
            <a:r>
              <a:rPr lang="en-US" sz="1100" dirty="0" err="1" smtClean="0">
                <a:latin typeface="Courier New" pitchFamily="49" charset="0"/>
                <a:cs typeface="Courier New" pitchFamily="49" charset="0"/>
              </a:rPr>
              <a:t>squareWidth</a:t>
            </a:r>
            <a:r>
              <a:rPr lang="en-US" sz="1100" dirty="0" smtClean="0">
                <a:latin typeface="Courier New" pitchFamily="49" charset="0"/>
                <a:cs typeface="Courier New" pitchFamily="49" charset="0"/>
              </a:rPr>
              <a:t>) / 2;</a:t>
            </a:r>
          </a:p>
          <a:p>
            <a:r>
              <a:rPr lang="en-US" sz="1100" dirty="0" err="1" smtClean="0">
                <a:latin typeface="Courier New" pitchFamily="49" charset="0"/>
                <a:cs typeface="Courier New" pitchFamily="49" charset="0"/>
              </a:rPr>
              <a:t>rect</a:t>
            </a:r>
            <a:r>
              <a:rPr lang="en-US" sz="1100" dirty="0" smtClean="0">
                <a:latin typeface="Courier New" pitchFamily="49" charset="0"/>
                <a:cs typeface="Courier New" pitchFamily="49" charset="0"/>
              </a:rPr>
              <a:t>(</a:t>
            </a:r>
            <a:r>
              <a:rPr lang="en-US" sz="1100" dirty="0" err="1" smtClean="0">
                <a:latin typeface="Courier New" pitchFamily="49" charset="0"/>
                <a:cs typeface="Courier New" pitchFamily="49" charset="0"/>
              </a:rPr>
              <a:t>squareX</a:t>
            </a:r>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squareY</a:t>
            </a:r>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squareWidth</a:t>
            </a:r>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squareWidth</a:t>
            </a:r>
            <a:r>
              <a:rPr lang="en-US" sz="1100" dirty="0" smtClean="0">
                <a:latin typeface="Courier New" pitchFamily="49" charset="0"/>
                <a:cs typeface="Courier New" pitchFamily="49" charset="0"/>
              </a:rPr>
              <a:t>);</a:t>
            </a:r>
          </a:p>
          <a:p>
            <a:r>
              <a:rPr lang="en-US" sz="1100" dirty="0" err="1" smtClean="0">
                <a:latin typeface="Courier New" pitchFamily="49" charset="0"/>
                <a:cs typeface="Courier New" pitchFamily="49" charset="0"/>
              </a:rPr>
              <a:t>println</a:t>
            </a:r>
            <a:r>
              <a:rPr lang="en-US" sz="1100" dirty="0" smtClean="0">
                <a:latin typeface="Courier New" pitchFamily="49" charset="0"/>
                <a:cs typeface="Courier New" pitchFamily="49" charset="0"/>
              </a:rPr>
              <a:t>("Square area: " + </a:t>
            </a:r>
            <a:r>
              <a:rPr lang="en-US" sz="1100" dirty="0" err="1" smtClean="0">
                <a:latin typeface="Courier New" pitchFamily="49" charset="0"/>
                <a:cs typeface="Courier New" pitchFamily="49" charset="0"/>
              </a:rPr>
              <a:t>pow</a:t>
            </a:r>
            <a:r>
              <a:rPr lang="en-US" sz="1100" dirty="0" smtClean="0">
                <a:latin typeface="Courier New" pitchFamily="49" charset="0"/>
                <a:cs typeface="Courier New" pitchFamily="49" charset="0"/>
              </a:rPr>
              <a:t>(</a:t>
            </a:r>
            <a:r>
              <a:rPr lang="en-US" sz="1100" dirty="0" err="1" smtClean="0">
                <a:latin typeface="Courier New" pitchFamily="49" charset="0"/>
                <a:cs typeface="Courier New" pitchFamily="49" charset="0"/>
              </a:rPr>
              <a:t>squareWidth</a:t>
            </a:r>
            <a:r>
              <a:rPr lang="en-US" sz="1100" dirty="0" smtClean="0">
                <a:latin typeface="Courier New" pitchFamily="49" charset="0"/>
                <a:cs typeface="Courier New" pitchFamily="49" charset="0"/>
              </a:rPr>
              <a:t>, 2) + " pixels^2");</a:t>
            </a:r>
          </a:p>
          <a:p>
            <a:endParaRPr lang="en-US" sz="1100" dirty="0" smtClean="0">
              <a:latin typeface="Courier New" pitchFamily="49" charset="0"/>
              <a:cs typeface="Courier New" pitchFamily="49" charset="0"/>
            </a:endParaRPr>
          </a:p>
          <a:p>
            <a:r>
              <a:rPr lang="en-US" sz="1100" dirty="0" smtClean="0">
                <a:latin typeface="Courier New" pitchFamily="49" charset="0"/>
                <a:cs typeface="Courier New" pitchFamily="49" charset="0"/>
              </a:rPr>
              <a:t>// Draw a circle inside the square.</a:t>
            </a:r>
          </a:p>
          <a:p>
            <a:r>
              <a:rPr lang="en-US" sz="1100" dirty="0" smtClean="0">
                <a:latin typeface="Courier New" pitchFamily="49" charset="0"/>
                <a:cs typeface="Courier New" pitchFamily="49" charset="0"/>
              </a:rPr>
              <a:t>stroke(100, 100, 255);</a:t>
            </a:r>
          </a:p>
          <a:p>
            <a:r>
              <a:rPr lang="en-US" sz="1100" dirty="0" err="1" smtClean="0">
                <a:latin typeface="Courier New" pitchFamily="49" charset="0"/>
                <a:cs typeface="Courier New" pitchFamily="49" charset="0"/>
              </a:rPr>
              <a:t>circleX</a:t>
            </a:r>
            <a:r>
              <a:rPr lang="en-US" sz="1100" dirty="0" smtClean="0">
                <a:latin typeface="Courier New" pitchFamily="49" charset="0"/>
                <a:cs typeface="Courier New" pitchFamily="49" charset="0"/>
              </a:rPr>
              <a:t> = width/2;</a:t>
            </a:r>
          </a:p>
          <a:p>
            <a:r>
              <a:rPr lang="en-US" sz="1100" dirty="0" err="1" smtClean="0">
                <a:latin typeface="Courier New" pitchFamily="49" charset="0"/>
                <a:cs typeface="Courier New" pitchFamily="49" charset="0"/>
              </a:rPr>
              <a:t>circleY</a:t>
            </a:r>
            <a:r>
              <a:rPr lang="en-US" sz="1100" dirty="0" smtClean="0">
                <a:latin typeface="Courier New" pitchFamily="49" charset="0"/>
                <a:cs typeface="Courier New" pitchFamily="49" charset="0"/>
              </a:rPr>
              <a:t> = height/2;</a:t>
            </a:r>
          </a:p>
          <a:p>
            <a:r>
              <a:rPr lang="en-US" sz="1100" dirty="0" err="1" smtClean="0">
                <a:latin typeface="Courier New" pitchFamily="49" charset="0"/>
                <a:cs typeface="Courier New" pitchFamily="49" charset="0"/>
              </a:rPr>
              <a:t>circleDiameter</a:t>
            </a:r>
            <a:r>
              <a:rPr lang="en-US" sz="1100" dirty="0" smtClean="0">
                <a:latin typeface="Courier New" pitchFamily="49" charset="0"/>
                <a:cs typeface="Courier New" pitchFamily="49" charset="0"/>
              </a:rPr>
              <a:t> = </a:t>
            </a:r>
            <a:r>
              <a:rPr lang="en-US" sz="1100" dirty="0" err="1" smtClean="0">
                <a:latin typeface="Courier New" pitchFamily="49" charset="0"/>
                <a:cs typeface="Courier New" pitchFamily="49" charset="0"/>
              </a:rPr>
              <a:t>squareWidth</a:t>
            </a:r>
            <a:r>
              <a:rPr lang="en-US" sz="1100" dirty="0" smtClean="0">
                <a:latin typeface="Courier New" pitchFamily="49" charset="0"/>
                <a:cs typeface="Courier New" pitchFamily="49" charset="0"/>
              </a:rPr>
              <a:t>;</a:t>
            </a:r>
          </a:p>
          <a:p>
            <a:r>
              <a:rPr lang="en-US" sz="1100" dirty="0" smtClean="0">
                <a:latin typeface="Courier New" pitchFamily="49" charset="0"/>
                <a:cs typeface="Courier New" pitchFamily="49" charset="0"/>
              </a:rPr>
              <a:t>ellipse(</a:t>
            </a:r>
            <a:r>
              <a:rPr lang="en-US" sz="1100" dirty="0" err="1" smtClean="0">
                <a:latin typeface="Courier New" pitchFamily="49" charset="0"/>
                <a:cs typeface="Courier New" pitchFamily="49" charset="0"/>
              </a:rPr>
              <a:t>circleX</a:t>
            </a:r>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circleY</a:t>
            </a:r>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circleDiameter</a:t>
            </a:r>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circleDiameter</a:t>
            </a:r>
            <a:r>
              <a:rPr lang="en-US" sz="1100" dirty="0" smtClean="0">
                <a:latin typeface="Courier New" pitchFamily="49" charset="0"/>
                <a:cs typeface="Courier New" pitchFamily="49" charset="0"/>
              </a:rPr>
              <a:t>);</a:t>
            </a:r>
          </a:p>
          <a:p>
            <a:r>
              <a:rPr lang="en-US" sz="1100" dirty="0" err="1" smtClean="0">
                <a:latin typeface="Courier New" pitchFamily="49" charset="0"/>
                <a:cs typeface="Courier New" pitchFamily="49" charset="0"/>
              </a:rPr>
              <a:t>println</a:t>
            </a:r>
            <a:r>
              <a:rPr lang="en-US" sz="1100" dirty="0" smtClean="0">
                <a:latin typeface="Courier New" pitchFamily="49" charset="0"/>
                <a:cs typeface="Courier New" pitchFamily="49" charset="0"/>
              </a:rPr>
              <a:t>("Circle area: " + (PI * </a:t>
            </a:r>
            <a:r>
              <a:rPr lang="en-US" sz="1100" dirty="0" err="1" smtClean="0">
                <a:latin typeface="Courier New" pitchFamily="49" charset="0"/>
                <a:cs typeface="Courier New" pitchFamily="49" charset="0"/>
              </a:rPr>
              <a:t>pow</a:t>
            </a:r>
            <a:r>
              <a:rPr lang="en-US" sz="1100" dirty="0" smtClean="0">
                <a:latin typeface="Courier New" pitchFamily="49" charset="0"/>
                <a:cs typeface="Courier New" pitchFamily="49" charset="0"/>
              </a:rPr>
              <a:t>(</a:t>
            </a:r>
            <a:r>
              <a:rPr lang="en-US" sz="1100" dirty="0" err="1" smtClean="0">
                <a:latin typeface="Courier New" pitchFamily="49" charset="0"/>
                <a:cs typeface="Courier New" pitchFamily="49" charset="0"/>
              </a:rPr>
              <a:t>circleDiameter</a:t>
            </a:r>
            <a:r>
              <a:rPr lang="en-US" sz="1100" dirty="0" smtClean="0">
                <a:latin typeface="Courier New" pitchFamily="49" charset="0"/>
                <a:cs typeface="Courier New" pitchFamily="49" charset="0"/>
              </a:rPr>
              <a:t>, 2) + " pixels^2"));</a:t>
            </a:r>
          </a:p>
          <a:p>
            <a:endParaRPr lang="en-US" sz="1100" dirty="0" smtClean="0">
              <a:latin typeface="Courier New" pitchFamily="49" charset="0"/>
              <a:cs typeface="Courier New" pitchFamily="49" charset="0"/>
            </a:endParaRPr>
          </a:p>
          <a:p>
            <a:r>
              <a:rPr lang="en-US" sz="1100" dirty="0" smtClean="0">
                <a:latin typeface="Courier New" pitchFamily="49" charset="0"/>
                <a:cs typeface="Courier New" pitchFamily="49" charset="0"/>
              </a:rPr>
              <a:t>// Draw an equilateral triangle in the circle, pointing up.</a:t>
            </a:r>
          </a:p>
          <a:p>
            <a:r>
              <a:rPr lang="en-US" sz="1100" dirty="0" smtClean="0">
                <a:latin typeface="Courier New" pitchFamily="49" charset="0"/>
                <a:cs typeface="Courier New" pitchFamily="49" charset="0"/>
              </a:rPr>
              <a:t>stroke(255, 100, 100);</a:t>
            </a:r>
          </a:p>
          <a:p>
            <a:r>
              <a:rPr lang="en-US" sz="1100" dirty="0" smtClean="0">
                <a:latin typeface="Courier New" pitchFamily="49" charset="0"/>
                <a:cs typeface="Courier New" pitchFamily="49" charset="0"/>
              </a:rPr>
              <a:t>triangle(</a:t>
            </a:r>
            <a:r>
              <a:rPr lang="en-US" sz="1100" dirty="0" err="1" smtClean="0">
                <a:latin typeface="Courier New" pitchFamily="49" charset="0"/>
                <a:cs typeface="Courier New" pitchFamily="49" charset="0"/>
              </a:rPr>
              <a:t>circleX</a:t>
            </a:r>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squareY</a:t>
            </a:r>
            <a:r>
              <a:rPr lang="en-US" sz="1100" dirty="0" smtClean="0">
                <a:latin typeface="Courier New" pitchFamily="49" charset="0"/>
                <a:cs typeface="Courier New" pitchFamily="49" charset="0"/>
              </a:rPr>
              <a:t>, </a:t>
            </a:r>
          </a:p>
          <a:p>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circleX</a:t>
            </a:r>
            <a:r>
              <a:rPr lang="en-US" sz="1100" dirty="0" smtClean="0">
                <a:latin typeface="Courier New" pitchFamily="49" charset="0"/>
                <a:cs typeface="Courier New" pitchFamily="49" charset="0"/>
              </a:rPr>
              <a:t>-(</a:t>
            </a:r>
            <a:r>
              <a:rPr lang="en-US" sz="1100" dirty="0" err="1" smtClean="0">
                <a:latin typeface="Courier New" pitchFamily="49" charset="0"/>
                <a:cs typeface="Courier New" pitchFamily="49" charset="0"/>
              </a:rPr>
              <a:t>cos</a:t>
            </a:r>
            <a:r>
              <a:rPr lang="en-US" sz="1100" dirty="0" smtClean="0">
                <a:latin typeface="Courier New" pitchFamily="49" charset="0"/>
                <a:cs typeface="Courier New" pitchFamily="49" charset="0"/>
              </a:rPr>
              <a:t>(radians(30))*</a:t>
            </a:r>
            <a:r>
              <a:rPr lang="en-US" sz="1100" dirty="0" err="1" smtClean="0">
                <a:latin typeface="Courier New" pitchFamily="49" charset="0"/>
                <a:cs typeface="Courier New" pitchFamily="49" charset="0"/>
              </a:rPr>
              <a:t>circleDiameter</a:t>
            </a:r>
            <a:r>
              <a:rPr lang="en-US" sz="1100" dirty="0" smtClean="0">
                <a:latin typeface="Courier New" pitchFamily="49" charset="0"/>
                <a:cs typeface="Courier New" pitchFamily="49" charset="0"/>
              </a:rPr>
              <a:t>/2), </a:t>
            </a:r>
          </a:p>
          <a:p>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circleY</a:t>
            </a:r>
            <a:r>
              <a:rPr lang="en-US" sz="1100" dirty="0" smtClean="0">
                <a:latin typeface="Courier New" pitchFamily="49" charset="0"/>
                <a:cs typeface="Courier New" pitchFamily="49" charset="0"/>
              </a:rPr>
              <a:t>+(sin(radians(30))*</a:t>
            </a:r>
            <a:r>
              <a:rPr lang="en-US" sz="1100" dirty="0" err="1" smtClean="0">
                <a:latin typeface="Courier New" pitchFamily="49" charset="0"/>
                <a:cs typeface="Courier New" pitchFamily="49" charset="0"/>
              </a:rPr>
              <a:t>circleDiameter</a:t>
            </a:r>
            <a:r>
              <a:rPr lang="en-US" sz="1100" dirty="0" smtClean="0">
                <a:latin typeface="Courier New" pitchFamily="49" charset="0"/>
                <a:cs typeface="Courier New" pitchFamily="49" charset="0"/>
              </a:rPr>
              <a:t>/2),</a:t>
            </a:r>
          </a:p>
          <a:p>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circleX</a:t>
            </a:r>
            <a:r>
              <a:rPr lang="en-US" sz="1100" dirty="0" smtClean="0">
                <a:latin typeface="Courier New" pitchFamily="49" charset="0"/>
                <a:cs typeface="Courier New" pitchFamily="49" charset="0"/>
              </a:rPr>
              <a:t>+(</a:t>
            </a:r>
            <a:r>
              <a:rPr lang="en-US" sz="1100" dirty="0" err="1" smtClean="0">
                <a:latin typeface="Courier New" pitchFamily="49" charset="0"/>
                <a:cs typeface="Courier New" pitchFamily="49" charset="0"/>
              </a:rPr>
              <a:t>cos</a:t>
            </a:r>
            <a:r>
              <a:rPr lang="en-US" sz="1100" dirty="0" smtClean="0">
                <a:latin typeface="Courier New" pitchFamily="49" charset="0"/>
                <a:cs typeface="Courier New" pitchFamily="49" charset="0"/>
              </a:rPr>
              <a:t>(radians(30))*</a:t>
            </a:r>
            <a:r>
              <a:rPr lang="en-US" sz="1100" dirty="0" err="1" smtClean="0">
                <a:latin typeface="Courier New" pitchFamily="49" charset="0"/>
                <a:cs typeface="Courier New" pitchFamily="49" charset="0"/>
              </a:rPr>
              <a:t>circleDiameter</a:t>
            </a:r>
            <a:r>
              <a:rPr lang="en-US" sz="1100" dirty="0" smtClean="0">
                <a:latin typeface="Courier New" pitchFamily="49" charset="0"/>
                <a:cs typeface="Courier New" pitchFamily="49" charset="0"/>
              </a:rPr>
              <a:t>/2), </a:t>
            </a:r>
          </a:p>
          <a:p>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circleY</a:t>
            </a:r>
            <a:r>
              <a:rPr lang="en-US" sz="1100" dirty="0" smtClean="0">
                <a:latin typeface="Courier New" pitchFamily="49" charset="0"/>
                <a:cs typeface="Courier New" pitchFamily="49" charset="0"/>
              </a:rPr>
              <a:t>+(sin(radians(30))*</a:t>
            </a:r>
            <a:r>
              <a:rPr lang="en-US" sz="1100" dirty="0" err="1" smtClean="0">
                <a:latin typeface="Courier New" pitchFamily="49" charset="0"/>
                <a:cs typeface="Courier New" pitchFamily="49" charset="0"/>
              </a:rPr>
              <a:t>circleDiameter</a:t>
            </a:r>
            <a:r>
              <a:rPr lang="en-US" sz="1100" dirty="0" smtClean="0">
                <a:latin typeface="Courier New" pitchFamily="49" charset="0"/>
                <a:cs typeface="Courier New" pitchFamily="49" charset="0"/>
              </a:rPr>
              <a:t>/2)</a:t>
            </a:r>
          </a:p>
          <a:p>
            <a:r>
              <a:rPr lang="en-US" sz="1100" dirty="0" smtClean="0">
                <a:latin typeface="Courier New" pitchFamily="49" charset="0"/>
                <a:cs typeface="Courier New" pitchFamily="49" charset="0"/>
              </a:rPr>
              <a:t>  );</a:t>
            </a:r>
          </a:p>
          <a:p>
            <a:r>
              <a:rPr lang="en-US" sz="1100" dirty="0" err="1" smtClean="0">
                <a:latin typeface="Courier New" pitchFamily="49" charset="0"/>
                <a:cs typeface="Courier New" pitchFamily="49" charset="0"/>
              </a:rPr>
              <a:t>println</a:t>
            </a:r>
            <a:r>
              <a:rPr lang="en-US" sz="1100" dirty="0" smtClean="0">
                <a:latin typeface="Courier New" pitchFamily="49" charset="0"/>
                <a:cs typeface="Courier New" pitchFamily="49" charset="0"/>
              </a:rPr>
              <a:t>("Triangle area: " + (0.5 * </a:t>
            </a:r>
            <a:r>
              <a:rPr lang="en-US" sz="1100" dirty="0" err="1" smtClean="0">
                <a:latin typeface="Courier New" pitchFamily="49" charset="0"/>
                <a:cs typeface="Courier New" pitchFamily="49" charset="0"/>
              </a:rPr>
              <a:t>pow</a:t>
            </a:r>
            <a:r>
              <a:rPr lang="en-US" sz="1100" dirty="0" smtClean="0">
                <a:latin typeface="Courier New" pitchFamily="49" charset="0"/>
                <a:cs typeface="Courier New" pitchFamily="49" charset="0"/>
              </a:rPr>
              <a:t>(</a:t>
            </a:r>
            <a:r>
              <a:rPr lang="en-US" sz="1100" dirty="0" err="1" smtClean="0">
                <a:latin typeface="Courier New" pitchFamily="49" charset="0"/>
                <a:cs typeface="Courier New" pitchFamily="49" charset="0"/>
              </a:rPr>
              <a:t>squareWidth</a:t>
            </a:r>
            <a:r>
              <a:rPr lang="en-US" sz="1100" dirty="0" smtClean="0">
                <a:latin typeface="Courier New" pitchFamily="49" charset="0"/>
                <a:cs typeface="Courier New" pitchFamily="49" charset="0"/>
              </a:rPr>
              <a:t>, 2)) + " pixels^2");</a:t>
            </a:r>
          </a:p>
          <a:p>
            <a:endParaRPr lang="en-US" sz="1100" dirty="0" smtClean="0">
              <a:latin typeface="Courier New" pitchFamily="49" charset="0"/>
              <a:cs typeface="Courier New" pitchFamily="49" charset="0"/>
            </a:endParaRPr>
          </a:p>
          <a:p>
            <a:r>
              <a:rPr lang="en-US" sz="1100" dirty="0" smtClean="0">
                <a:latin typeface="Courier New" pitchFamily="49" charset="0"/>
                <a:cs typeface="Courier New" pitchFamily="49" charset="0"/>
              </a:rPr>
              <a:t>// Draw a dot in the center.</a:t>
            </a:r>
          </a:p>
          <a:p>
            <a:r>
              <a:rPr lang="en-US" sz="1100" dirty="0" smtClean="0">
                <a:latin typeface="Courier New" pitchFamily="49" charset="0"/>
                <a:cs typeface="Courier New" pitchFamily="49" charset="0"/>
              </a:rPr>
              <a:t>stroke(0);</a:t>
            </a:r>
          </a:p>
          <a:p>
            <a:r>
              <a:rPr lang="en-US" sz="1100" dirty="0" smtClean="0">
                <a:latin typeface="Courier New" pitchFamily="49" charset="0"/>
                <a:cs typeface="Courier New" pitchFamily="49" charset="0"/>
              </a:rPr>
              <a:t>point(</a:t>
            </a:r>
            <a:r>
              <a:rPr lang="en-US" sz="1100" dirty="0" err="1" smtClean="0">
                <a:latin typeface="Courier New" pitchFamily="49" charset="0"/>
                <a:cs typeface="Courier New" pitchFamily="49" charset="0"/>
              </a:rPr>
              <a:t>circleX</a:t>
            </a:r>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circleY</a:t>
            </a:r>
            <a:r>
              <a:rPr lang="en-US" sz="1100" dirty="0" smtClean="0">
                <a:latin typeface="Courier New" pitchFamily="49" charset="0"/>
                <a:cs typeface="Courier New" pitchFamily="49" charset="0"/>
              </a:rPr>
              <a:t>);</a:t>
            </a:r>
            <a:endParaRPr lang="en-US" sz="1100" dirty="0"/>
          </a:p>
        </p:txBody>
      </p:sp>
      <p:pic>
        <p:nvPicPr>
          <p:cNvPr id="6" name="Picture 5" descr="circumscribedTriangle.png"/>
          <p:cNvPicPr>
            <a:picLocks noChangeAspect="1"/>
          </p:cNvPicPr>
          <p:nvPr/>
        </p:nvPicPr>
        <p:blipFill>
          <a:blip r:embed="rId3" cstate="print"/>
          <a:stretch>
            <a:fillRect/>
          </a:stretch>
        </p:blipFill>
        <p:spPr>
          <a:xfrm rot="16200000">
            <a:off x="1299410" y="472249"/>
            <a:ext cx="1994234" cy="1994234"/>
          </a:xfrm>
          <a:prstGeom prst="rect">
            <a:avLst/>
          </a:prstGeom>
        </p:spPr>
      </p:pic>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45</a:t>
            </a:fld>
            <a:endParaRPr lang="en-US"/>
          </a:p>
        </p:txBody>
      </p:sp>
      <p:sp>
        <p:nvSpPr>
          <p:cNvPr id="5" name="TextBox 4"/>
          <p:cNvSpPr txBox="1"/>
          <p:nvPr/>
        </p:nvSpPr>
        <p:spPr>
          <a:xfrm rot="16200000">
            <a:off x="1025854" y="-274629"/>
            <a:ext cx="5876930" cy="7632859"/>
          </a:xfrm>
          <a:prstGeom prst="rect">
            <a:avLst/>
          </a:prstGeom>
          <a:noFill/>
        </p:spPr>
        <p:txBody>
          <a:bodyPr wrap="none" rtlCol="0">
            <a:spAutoFit/>
          </a:bodyPr>
          <a:lstStyle/>
          <a:p>
            <a:r>
              <a:rPr lang="en-US" sz="1400" dirty="0" smtClean="0">
                <a:latin typeface="Courier New" pitchFamily="49" charset="0"/>
                <a:cs typeface="Courier New" pitchFamily="49" charset="0"/>
              </a:rPr>
              <a:t>/** </a:t>
            </a:r>
          </a:p>
          <a:p>
            <a:r>
              <a:rPr lang="en-US" sz="1400" dirty="0" smtClean="0">
                <a:latin typeface="Courier New" pitchFamily="49" charset="0"/>
                <a:cs typeface="Courier New" pitchFamily="49" charset="0"/>
              </a:rPr>
              <a:t> * Construction draws a scalable construction set for</a:t>
            </a:r>
          </a:p>
          <a:p>
            <a:r>
              <a:rPr lang="en-US" sz="1400" dirty="0" smtClean="0">
                <a:latin typeface="Courier New" pitchFamily="49" charset="0"/>
                <a:cs typeface="Courier New" pitchFamily="49" charset="0"/>
              </a:rPr>
              <a:t> * the golden ratio </a:t>
            </a:r>
          </a:p>
          <a:p>
            <a:r>
              <a:rPr lang="en-US" sz="1400" dirty="0" smtClean="0">
                <a:latin typeface="Courier New" pitchFamily="49" charset="0"/>
                <a:cs typeface="Courier New" pitchFamily="49" charset="0"/>
              </a:rPr>
              <a:t> * (see http://en.wikipedia.org/wiki/Golden_ratio)</a:t>
            </a:r>
          </a:p>
          <a:p>
            <a:r>
              <a:rPr lang="en-US" sz="1400" dirty="0" smtClean="0">
                <a:latin typeface="Courier New" pitchFamily="49" charset="0"/>
                <a:cs typeface="Courier New" pitchFamily="49" charset="0"/>
              </a:rPr>
              <a:t> *</a:t>
            </a:r>
          </a:p>
          <a:p>
            <a:r>
              <a:rPr lang="en-US" sz="1400" dirty="0" smtClean="0">
                <a:latin typeface="Courier New" pitchFamily="49" charset="0"/>
                <a:cs typeface="Courier New" pitchFamily="49" charset="0"/>
              </a:rPr>
              <a:t> * @author </a:t>
            </a:r>
            <a:r>
              <a:rPr lang="en-US" sz="1400" dirty="0" err="1" smtClean="0">
                <a:latin typeface="Courier New" pitchFamily="49" charset="0"/>
                <a:cs typeface="Courier New" pitchFamily="49" charset="0"/>
              </a:rPr>
              <a:t>kvlinden</a:t>
            </a:r>
            <a:endParaRPr lang="en-US" sz="1400" dirty="0" smtClean="0">
              <a:latin typeface="Courier New" pitchFamily="49" charset="0"/>
              <a:cs typeface="Courier New" pitchFamily="49" charset="0"/>
            </a:endParaRPr>
          </a:p>
          <a:p>
            <a:r>
              <a:rPr lang="en-US" sz="1400" dirty="0" smtClean="0">
                <a:latin typeface="Courier New" pitchFamily="49" charset="0"/>
                <a:cs typeface="Courier New" pitchFamily="49" charset="0"/>
              </a:rPr>
              <a:t> * @version Fall, 2009</a:t>
            </a:r>
          </a:p>
          <a:p>
            <a:r>
              <a:rPr lang="en-US" sz="1400" dirty="0" smtClean="0">
                <a:latin typeface="Courier New" pitchFamily="49" charset="0"/>
                <a:cs typeface="Courier New" pitchFamily="49" charset="0"/>
              </a:rPr>
              <a:t> */</a:t>
            </a:r>
          </a:p>
          <a:p>
            <a:endParaRPr lang="en-US" sz="1400" dirty="0" smtClean="0">
              <a:latin typeface="Courier New" pitchFamily="49" charset="0"/>
              <a:cs typeface="Courier New" pitchFamily="49" charset="0"/>
            </a:endParaRPr>
          </a:p>
          <a:p>
            <a:r>
              <a:rPr lang="en-US" sz="1400" dirty="0" smtClean="0">
                <a:latin typeface="Courier New" pitchFamily="49" charset="0"/>
                <a:cs typeface="Courier New" pitchFamily="49" charset="0"/>
              </a:rPr>
              <a:t>final float PHI = 1.6180339887;</a:t>
            </a:r>
          </a:p>
          <a:p>
            <a:endParaRPr lang="en-US" sz="1400" dirty="0" smtClean="0">
              <a:latin typeface="Courier New" pitchFamily="49" charset="0"/>
              <a:cs typeface="Courier New" pitchFamily="49" charset="0"/>
            </a:endParaRPr>
          </a:p>
          <a:p>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 = 200, border = a/2;</a:t>
            </a:r>
          </a:p>
          <a:p>
            <a:r>
              <a:rPr lang="en-US" sz="1400" dirty="0" smtClean="0">
                <a:latin typeface="Courier New" pitchFamily="49" charset="0"/>
                <a:cs typeface="Courier New" pitchFamily="49" charset="0"/>
              </a:rPr>
              <a:t>float radius = </a:t>
            </a:r>
            <a:r>
              <a:rPr lang="en-US" sz="1400" dirty="0" err="1" smtClean="0">
                <a:latin typeface="Courier New" pitchFamily="49" charset="0"/>
                <a:cs typeface="Courier New" pitchFamily="49" charset="0"/>
              </a:rPr>
              <a:t>sqrt</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pow</a:t>
            </a:r>
            <a:r>
              <a:rPr lang="en-US" sz="1400" dirty="0" smtClean="0">
                <a:latin typeface="Courier New" pitchFamily="49" charset="0"/>
                <a:cs typeface="Courier New" pitchFamily="49" charset="0"/>
              </a:rPr>
              <a:t>(a,2) + </a:t>
            </a:r>
            <a:r>
              <a:rPr lang="en-US" sz="1400" dirty="0" err="1" smtClean="0">
                <a:latin typeface="Courier New" pitchFamily="49" charset="0"/>
                <a:cs typeface="Courier New" pitchFamily="49" charset="0"/>
              </a:rPr>
              <a:t>pow</a:t>
            </a:r>
            <a:r>
              <a:rPr lang="en-US" sz="1400" dirty="0" smtClean="0">
                <a:latin typeface="Courier New" pitchFamily="49" charset="0"/>
                <a:cs typeface="Courier New" pitchFamily="49" charset="0"/>
              </a:rPr>
              <a:t>(a/2,2));</a:t>
            </a:r>
          </a:p>
          <a:p>
            <a:endParaRPr lang="en-US" sz="1400" dirty="0" smtClean="0">
              <a:latin typeface="Courier New" pitchFamily="49" charset="0"/>
              <a:cs typeface="Courier New" pitchFamily="49" charset="0"/>
            </a:endParaRPr>
          </a:p>
          <a:p>
            <a:r>
              <a:rPr lang="en-US" sz="1400" dirty="0" smtClean="0">
                <a:latin typeface="Courier New" pitchFamily="49" charset="0"/>
                <a:cs typeface="Courier New" pitchFamily="49" charset="0"/>
              </a:rPr>
              <a:t>size(a + 2 * border,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)(a * PHI) + 2 * border);</a:t>
            </a:r>
          </a:p>
          <a:p>
            <a:r>
              <a:rPr lang="en-US" sz="1400" dirty="0" smtClean="0">
                <a:latin typeface="Courier New" pitchFamily="49" charset="0"/>
                <a:cs typeface="Courier New" pitchFamily="49" charset="0"/>
              </a:rPr>
              <a:t>background(255);</a:t>
            </a:r>
          </a:p>
          <a:p>
            <a:r>
              <a:rPr lang="en-US" sz="1400" dirty="0" smtClean="0">
                <a:latin typeface="Courier New" pitchFamily="49" charset="0"/>
                <a:cs typeface="Courier New" pitchFamily="49" charset="0"/>
              </a:rPr>
              <a:t>smooth();</a:t>
            </a:r>
          </a:p>
          <a:p>
            <a:r>
              <a:rPr lang="en-US" sz="1400" dirty="0" smtClean="0">
                <a:latin typeface="Courier New" pitchFamily="49" charset="0"/>
                <a:cs typeface="Courier New" pitchFamily="49" charset="0"/>
              </a:rPr>
              <a:t>fill(242, 222, 117);</a:t>
            </a:r>
          </a:p>
          <a:p>
            <a:r>
              <a:rPr lang="en-US" sz="1400" dirty="0" err="1" smtClean="0">
                <a:latin typeface="Courier New" pitchFamily="49" charset="0"/>
                <a:cs typeface="Courier New" pitchFamily="49" charset="0"/>
              </a:rPr>
              <a:t>strokeWeight</a:t>
            </a:r>
            <a:r>
              <a:rPr lang="en-US" sz="1400" dirty="0" smtClean="0">
                <a:latin typeface="Courier New" pitchFamily="49" charset="0"/>
                <a:cs typeface="Courier New" pitchFamily="49" charset="0"/>
              </a:rPr>
              <a:t>(2);</a:t>
            </a:r>
          </a:p>
          <a:p>
            <a:endParaRPr lang="en-US" sz="1400" dirty="0" smtClean="0">
              <a:latin typeface="Courier New" pitchFamily="49" charset="0"/>
              <a:cs typeface="Courier New" pitchFamily="49" charset="0"/>
            </a:endParaRPr>
          </a:p>
          <a:p>
            <a:r>
              <a:rPr lang="en-US" sz="1400" dirty="0" smtClean="0">
                <a:latin typeface="Courier New" pitchFamily="49" charset="0"/>
                <a:cs typeface="Courier New" pitchFamily="49" charset="0"/>
              </a:rPr>
              <a:t>stroke(0);</a:t>
            </a:r>
          </a:p>
          <a:p>
            <a:r>
              <a:rPr lang="en-US" sz="1400" dirty="0" err="1" smtClean="0">
                <a:latin typeface="Courier New" pitchFamily="49" charset="0"/>
                <a:cs typeface="Courier New" pitchFamily="49" charset="0"/>
              </a:rPr>
              <a:t>rect</a:t>
            </a:r>
            <a:r>
              <a:rPr lang="en-US" sz="1400" dirty="0" smtClean="0">
                <a:latin typeface="Courier New" pitchFamily="49" charset="0"/>
                <a:cs typeface="Courier New" pitchFamily="49" charset="0"/>
              </a:rPr>
              <a:t>(a/2, a/2 + a, a, a * PHI - a); // added square</a:t>
            </a:r>
          </a:p>
          <a:p>
            <a:r>
              <a:rPr lang="en-US" sz="1400" dirty="0" smtClean="0">
                <a:latin typeface="Courier New" pitchFamily="49" charset="0"/>
                <a:cs typeface="Courier New" pitchFamily="49" charset="0"/>
              </a:rPr>
              <a:t>stroke(255, 0, 0);</a:t>
            </a:r>
          </a:p>
          <a:p>
            <a:r>
              <a:rPr lang="en-US" sz="1400" dirty="0" err="1" smtClean="0">
                <a:latin typeface="Courier New" pitchFamily="49" charset="0"/>
                <a:cs typeface="Courier New" pitchFamily="49" charset="0"/>
              </a:rPr>
              <a:t>rect</a:t>
            </a:r>
            <a:r>
              <a:rPr lang="en-US" sz="1400" dirty="0" smtClean="0">
                <a:latin typeface="Courier New" pitchFamily="49" charset="0"/>
                <a:cs typeface="Courier New" pitchFamily="49" charset="0"/>
              </a:rPr>
              <a:t>(a/2, a/2, a, a);            // original square</a:t>
            </a:r>
          </a:p>
          <a:p>
            <a:endParaRPr lang="en-US" sz="1400" dirty="0" smtClean="0">
              <a:latin typeface="Courier New" pitchFamily="49" charset="0"/>
              <a:cs typeface="Courier New" pitchFamily="49" charset="0"/>
            </a:endParaRPr>
          </a:p>
          <a:p>
            <a:r>
              <a:rPr lang="en-US" sz="1400" dirty="0" err="1" smtClean="0">
                <a:latin typeface="Courier New" pitchFamily="49" charset="0"/>
                <a:cs typeface="Courier New" pitchFamily="49" charset="0"/>
              </a:rPr>
              <a:t>strokeWeight</a:t>
            </a:r>
            <a:r>
              <a:rPr lang="en-US" sz="1400" dirty="0" smtClean="0">
                <a:latin typeface="Courier New" pitchFamily="49" charset="0"/>
                <a:cs typeface="Courier New" pitchFamily="49" charset="0"/>
              </a:rPr>
              <a:t>(1);</a:t>
            </a:r>
          </a:p>
          <a:p>
            <a:r>
              <a:rPr lang="en-US" sz="1400" dirty="0" err="1" smtClean="0">
                <a:latin typeface="Courier New" pitchFamily="49" charset="0"/>
                <a:cs typeface="Courier New" pitchFamily="49" charset="0"/>
              </a:rPr>
              <a:t>noFill</a:t>
            </a:r>
            <a:r>
              <a:rPr lang="en-US" sz="1400" dirty="0" smtClean="0">
                <a:latin typeface="Courier New" pitchFamily="49" charset="0"/>
                <a:cs typeface="Courier New" pitchFamily="49" charset="0"/>
              </a:rPr>
              <a:t>();</a:t>
            </a:r>
          </a:p>
          <a:p>
            <a:r>
              <a:rPr lang="en-US" sz="1400" dirty="0" smtClean="0">
                <a:latin typeface="Courier New" pitchFamily="49" charset="0"/>
                <a:cs typeface="Courier New" pitchFamily="49" charset="0"/>
              </a:rPr>
              <a:t>stroke(255, 0, 0);</a:t>
            </a:r>
          </a:p>
          <a:p>
            <a:r>
              <a:rPr lang="en-US" sz="1400" dirty="0" err="1" smtClean="0">
                <a:latin typeface="Courier New" pitchFamily="49" charset="0"/>
                <a:cs typeface="Courier New" pitchFamily="49" charset="0"/>
              </a:rPr>
              <a:t>rect</a:t>
            </a:r>
            <a:r>
              <a:rPr lang="en-US" sz="1400" dirty="0" smtClean="0">
                <a:latin typeface="Courier New" pitchFamily="49" charset="0"/>
                <a:cs typeface="Courier New" pitchFamily="49" charset="0"/>
              </a:rPr>
              <a:t>(a/2, a/2, a, a);</a:t>
            </a:r>
          </a:p>
          <a:p>
            <a:r>
              <a:rPr lang="en-US" sz="1400" dirty="0" smtClean="0">
                <a:latin typeface="Courier New" pitchFamily="49" charset="0"/>
                <a:cs typeface="Courier New" pitchFamily="49" charset="0"/>
              </a:rPr>
              <a:t>stroke(0);</a:t>
            </a:r>
          </a:p>
          <a:p>
            <a:r>
              <a:rPr lang="en-US" sz="1400" dirty="0" smtClean="0">
                <a:latin typeface="Courier New" pitchFamily="49" charset="0"/>
                <a:cs typeface="Courier New" pitchFamily="49" charset="0"/>
              </a:rPr>
              <a:t>line(a/2, a, border + a, border + a);</a:t>
            </a:r>
          </a:p>
          <a:p>
            <a:r>
              <a:rPr lang="en-US" sz="1400" dirty="0" smtClean="0">
                <a:latin typeface="Courier New" pitchFamily="49" charset="0"/>
                <a:cs typeface="Courier New" pitchFamily="49" charset="0"/>
              </a:rPr>
              <a:t>arc(a/2, a, 2 * radius, 2 * radius, </a:t>
            </a:r>
          </a:p>
          <a:p>
            <a:r>
              <a:rPr lang="en-US" sz="1400" dirty="0" smtClean="0">
                <a:latin typeface="Courier New" pitchFamily="49" charset="0"/>
                <a:cs typeface="Courier New" pitchFamily="49" charset="0"/>
              </a:rPr>
              <a:t>    radians(325), </a:t>
            </a:r>
          </a:p>
          <a:p>
            <a:r>
              <a:rPr lang="en-US" sz="1400" dirty="0" smtClean="0">
                <a:latin typeface="Courier New" pitchFamily="49" charset="0"/>
                <a:cs typeface="Courier New" pitchFamily="49" charset="0"/>
              </a:rPr>
              <a:t>    radians(460));</a:t>
            </a:r>
          </a:p>
          <a:p>
            <a:endParaRPr lang="en-US" sz="1400" dirty="0"/>
          </a:p>
        </p:txBody>
      </p:sp>
      <p:pic>
        <p:nvPicPr>
          <p:cNvPr id="4" name="Picture 3" descr="ratioConstruction.png"/>
          <p:cNvPicPr>
            <a:picLocks noChangeAspect="1"/>
          </p:cNvPicPr>
          <p:nvPr/>
        </p:nvPicPr>
        <p:blipFill>
          <a:blip r:embed="rId3" cstate="print"/>
          <a:srcRect l="11992" r="15022"/>
          <a:stretch>
            <a:fillRect/>
          </a:stretch>
        </p:blipFill>
        <p:spPr>
          <a:xfrm rot="16200000">
            <a:off x="6604427" y="-304250"/>
            <a:ext cx="1818424" cy="3260722"/>
          </a:xfrm>
          <a:prstGeom prst="rect">
            <a:avLst/>
          </a:prstGeom>
          <a:noFill/>
          <a:ln>
            <a:noFill/>
          </a:ln>
        </p:spPr>
      </p:pic>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7" name="Slide Number Placeholder 3"/>
          <p:cNvSpPr>
            <a:spLocks noGrp="1"/>
          </p:cNvSpPr>
          <p:nvPr>
            <p:ph type="sldNum" sz="quarter" idx="10"/>
          </p:nvPr>
        </p:nvSpPr>
        <p:spPr/>
        <p:txBody>
          <a:bodyPr/>
          <a:lstStyle/>
          <a:p>
            <a:fld id="{F98C8E9F-93AC-4459-9E6D-A646CCAFD1B9}" type="slidenum">
              <a:rPr lang="en-US" smtClean="0"/>
              <a:pPr/>
              <a:t>46</a:t>
            </a:fld>
            <a:endParaRPr lang="en-US" smtClean="0"/>
          </a:p>
        </p:txBody>
      </p:sp>
      <p:sp>
        <p:nvSpPr>
          <p:cNvPr id="1028" name="Rectangle 2"/>
          <p:cNvSpPr>
            <a:spLocks noGrp="1" noChangeArrowheads="1"/>
          </p:cNvSpPr>
          <p:nvPr>
            <p:ph type="title"/>
          </p:nvPr>
        </p:nvSpPr>
        <p:spPr/>
        <p:txBody>
          <a:bodyPr/>
          <a:lstStyle/>
          <a:p>
            <a:pPr eaLnBrk="1" hangingPunct="1"/>
            <a:r>
              <a:rPr lang="en-US" smtClean="0"/>
              <a:t>Binary Representations</a:t>
            </a:r>
          </a:p>
        </p:txBody>
      </p:sp>
      <p:sp>
        <p:nvSpPr>
          <p:cNvPr id="1029" name="Rectangle 3"/>
          <p:cNvSpPr>
            <a:spLocks noGrp="1" noChangeArrowheads="1"/>
          </p:cNvSpPr>
          <p:nvPr>
            <p:ph type="body" idx="1"/>
          </p:nvPr>
        </p:nvSpPr>
        <p:spPr>
          <a:xfrm>
            <a:off x="457200" y="1600200"/>
            <a:ext cx="6211888" cy="4724400"/>
          </a:xfrm>
        </p:spPr>
        <p:txBody>
          <a:bodyPr/>
          <a:lstStyle/>
          <a:p>
            <a:pPr eaLnBrk="1" hangingPunct="1"/>
            <a:r>
              <a:rPr lang="en-US" smtClean="0"/>
              <a:t>Binary representations use a </a:t>
            </a:r>
            <a:r>
              <a:rPr lang="en-US" i="1" smtClean="0"/>
              <a:t>base-2</a:t>
            </a:r>
            <a:r>
              <a:rPr lang="en-US" smtClean="0"/>
              <a:t> positional numbering system.</a:t>
            </a:r>
          </a:p>
          <a:p>
            <a:pPr eaLnBrk="1" hangingPunct="1"/>
            <a:r>
              <a:rPr lang="en-US" smtClean="0"/>
              <a:t>This system has only two “</a:t>
            </a:r>
            <a:r>
              <a:rPr lang="en-US" i="1" smtClean="0"/>
              <a:t>b</a:t>
            </a:r>
            <a:r>
              <a:rPr lang="en-US" smtClean="0"/>
              <a:t>inary dig</a:t>
            </a:r>
            <a:r>
              <a:rPr lang="en-US" i="1" smtClean="0"/>
              <a:t>its</a:t>
            </a:r>
            <a:r>
              <a:rPr lang="en-US" smtClean="0"/>
              <a:t>” (aka </a:t>
            </a:r>
            <a:r>
              <a:rPr lang="en-US" i="1" smtClean="0"/>
              <a:t>bits)</a:t>
            </a:r>
            <a:r>
              <a:rPr lang="en-US" smtClean="0"/>
              <a:t>: </a:t>
            </a:r>
          </a:p>
          <a:p>
            <a:pPr lvl="1" eaLnBrk="1" hangingPunct="1"/>
            <a:r>
              <a:rPr lang="en-US" smtClean="0"/>
              <a:t>0  (or “off”)</a:t>
            </a:r>
          </a:p>
          <a:p>
            <a:pPr lvl="1" eaLnBrk="1" hangingPunct="1"/>
            <a:r>
              <a:rPr lang="en-US" smtClean="0"/>
              <a:t>1  (or “on”)</a:t>
            </a:r>
          </a:p>
          <a:p>
            <a:pPr eaLnBrk="1" hangingPunct="1"/>
            <a:endParaRPr lang="en-US" smtClean="0"/>
          </a:p>
        </p:txBody>
      </p:sp>
      <p:graphicFrame>
        <p:nvGraphicFramePr>
          <p:cNvPr id="1026" name="Object 4"/>
          <p:cNvGraphicFramePr>
            <a:graphicFrameLocks noChangeAspect="1"/>
          </p:cNvGraphicFramePr>
          <p:nvPr/>
        </p:nvGraphicFramePr>
        <p:xfrm>
          <a:off x="6781800" y="1828800"/>
          <a:ext cx="1662113" cy="4495800"/>
        </p:xfrm>
        <a:graphic>
          <a:graphicData uri="http://schemas.openxmlformats.org/presentationml/2006/ole">
            <p:oleObj spid="_x0000_s2050" name="Worksheet" r:id="rId4" imgW="1041400" imgH="2794000" progId="Excel.Sheet.8">
              <p:embed/>
            </p:oleObj>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p:txBody>
          <a:bodyPr/>
          <a:lstStyle/>
          <a:p>
            <a:fld id="{78346B28-1DC7-403B-AEA6-FDC9C51ACC46}" type="slidenum">
              <a:rPr lang="en-US" smtClean="0"/>
              <a:pPr/>
              <a:t>47</a:t>
            </a:fld>
            <a:endParaRPr lang="en-US" smtClean="0"/>
          </a:p>
        </p:txBody>
      </p:sp>
      <p:sp>
        <p:nvSpPr>
          <p:cNvPr id="10243" name="Rectangle 2"/>
          <p:cNvSpPr>
            <a:spLocks noGrp="1" noChangeArrowheads="1"/>
          </p:cNvSpPr>
          <p:nvPr>
            <p:ph type="title"/>
          </p:nvPr>
        </p:nvSpPr>
        <p:spPr/>
        <p:txBody>
          <a:bodyPr/>
          <a:lstStyle/>
          <a:p>
            <a:pPr eaLnBrk="1" hangingPunct="1"/>
            <a:r>
              <a:rPr lang="en-US" smtClean="0"/>
              <a:t>Decimal Numbers</a:t>
            </a:r>
          </a:p>
        </p:txBody>
      </p:sp>
      <p:sp>
        <p:nvSpPr>
          <p:cNvPr id="10244" name="Text Box 3"/>
          <p:cNvSpPr txBox="1">
            <a:spLocks noChangeArrowheads="1"/>
          </p:cNvSpPr>
          <p:nvPr/>
        </p:nvSpPr>
        <p:spPr bwMode="auto">
          <a:xfrm>
            <a:off x="3657600" y="2438400"/>
            <a:ext cx="946150" cy="701675"/>
          </a:xfrm>
          <a:prstGeom prst="rect">
            <a:avLst/>
          </a:prstGeom>
          <a:noFill/>
          <a:ln w="9525">
            <a:noFill/>
            <a:miter lim="800000"/>
            <a:headEnd/>
            <a:tailEnd/>
          </a:ln>
        </p:spPr>
        <p:txBody>
          <a:bodyPr wrap="none">
            <a:spAutoFit/>
          </a:bodyPr>
          <a:lstStyle/>
          <a:p>
            <a:r>
              <a:rPr lang="en-US" sz="4000">
                <a:latin typeface="Times New Roman" pitchFamily="18" charset="0"/>
              </a:rPr>
              <a:t>123</a:t>
            </a:r>
            <a:endParaRPr lang="en-US" sz="2400">
              <a:latin typeface="Times New Roman" pitchFamily="18" charset="0"/>
            </a:endParaRPr>
          </a:p>
        </p:txBody>
      </p:sp>
      <p:sp>
        <p:nvSpPr>
          <p:cNvPr id="10245" name="Rectangle 4"/>
          <p:cNvSpPr>
            <a:spLocks noGrp="1" noChangeArrowheads="1"/>
          </p:cNvSpPr>
          <p:nvPr>
            <p:ph type="body" idx="1"/>
          </p:nvPr>
        </p:nvSpPr>
        <p:spPr>
          <a:xfrm>
            <a:off x="457200" y="1600200"/>
            <a:ext cx="8077200" cy="838200"/>
          </a:xfrm>
          <a:noFill/>
        </p:spPr>
        <p:txBody>
          <a:bodyPr/>
          <a:lstStyle/>
          <a:p>
            <a:pPr eaLnBrk="1" hangingPunct="1">
              <a:buFont typeface="Arial" charset="0"/>
              <a:buChar char=" "/>
            </a:pPr>
            <a:r>
              <a:rPr lang="en-US" smtClean="0"/>
              <a:t>Decimal numbers are base-10 (using digits 0-9)</a:t>
            </a:r>
          </a:p>
        </p:txBody>
      </p:sp>
      <p:grpSp>
        <p:nvGrpSpPr>
          <p:cNvPr id="2" name="Group 5"/>
          <p:cNvGrpSpPr>
            <a:grpSpLocks/>
          </p:cNvGrpSpPr>
          <p:nvPr/>
        </p:nvGrpSpPr>
        <p:grpSpPr bwMode="auto">
          <a:xfrm>
            <a:off x="1524000" y="3048000"/>
            <a:ext cx="5562600" cy="1235075"/>
            <a:chOff x="960" y="1968"/>
            <a:chExt cx="3504" cy="778"/>
          </a:xfrm>
        </p:grpSpPr>
        <p:sp>
          <p:nvSpPr>
            <p:cNvPr id="10257" name="Text Box 6"/>
            <p:cNvSpPr txBox="1">
              <a:spLocks noChangeArrowheads="1"/>
            </p:cNvSpPr>
            <p:nvPr/>
          </p:nvSpPr>
          <p:spPr bwMode="auto">
            <a:xfrm>
              <a:off x="960" y="2304"/>
              <a:ext cx="3504" cy="442"/>
            </a:xfrm>
            <a:prstGeom prst="rect">
              <a:avLst/>
            </a:prstGeom>
            <a:noFill/>
            <a:ln w="9525">
              <a:noFill/>
              <a:miter lim="800000"/>
              <a:headEnd/>
              <a:tailEnd/>
            </a:ln>
          </p:spPr>
          <p:txBody>
            <a:bodyPr>
              <a:spAutoFit/>
            </a:bodyPr>
            <a:lstStyle/>
            <a:p>
              <a:r>
                <a:rPr lang="en-US" sz="4000">
                  <a:latin typeface="Times New Roman" pitchFamily="18" charset="0"/>
                </a:rPr>
                <a:t>1*10</a:t>
              </a:r>
              <a:r>
                <a:rPr lang="en-US" sz="4000" baseline="30000">
                  <a:latin typeface="Times New Roman" pitchFamily="18" charset="0"/>
                </a:rPr>
                <a:t>2</a:t>
              </a:r>
              <a:r>
                <a:rPr lang="en-US" sz="4000">
                  <a:latin typeface="Times New Roman" pitchFamily="18" charset="0"/>
                </a:rPr>
                <a:t>  +  2*10</a:t>
              </a:r>
              <a:r>
                <a:rPr lang="en-US" sz="4000" baseline="30000">
                  <a:latin typeface="Times New Roman" pitchFamily="18" charset="0"/>
                </a:rPr>
                <a:t>1</a:t>
              </a:r>
              <a:r>
                <a:rPr lang="en-US" sz="4000">
                  <a:latin typeface="Times New Roman" pitchFamily="18" charset="0"/>
                </a:rPr>
                <a:t>  +  3*10</a:t>
              </a:r>
              <a:r>
                <a:rPr lang="en-US" sz="4000" baseline="30000">
                  <a:latin typeface="Times New Roman" pitchFamily="18" charset="0"/>
                </a:rPr>
                <a:t>0</a:t>
              </a:r>
              <a:endParaRPr lang="en-US" sz="2400">
                <a:latin typeface="Times New Roman" pitchFamily="18" charset="0"/>
              </a:endParaRPr>
            </a:p>
          </p:txBody>
        </p:sp>
        <p:sp>
          <p:nvSpPr>
            <p:cNvPr id="10258" name="Line 7"/>
            <p:cNvSpPr>
              <a:spLocks noChangeShapeType="1"/>
            </p:cNvSpPr>
            <p:nvPr/>
          </p:nvSpPr>
          <p:spPr bwMode="auto">
            <a:xfrm flipH="1">
              <a:off x="1824" y="1968"/>
              <a:ext cx="624" cy="336"/>
            </a:xfrm>
            <a:prstGeom prst="line">
              <a:avLst/>
            </a:prstGeom>
            <a:noFill/>
            <a:ln w="19050">
              <a:solidFill>
                <a:schemeClr val="accent2"/>
              </a:solidFill>
              <a:round/>
              <a:headEnd/>
              <a:tailEnd type="stealth" w="med" len="med"/>
            </a:ln>
          </p:spPr>
          <p:txBody>
            <a:bodyPr wrap="none" anchor="ctr"/>
            <a:lstStyle/>
            <a:p>
              <a:endParaRPr lang="en-US"/>
            </a:p>
          </p:txBody>
        </p:sp>
        <p:sp>
          <p:nvSpPr>
            <p:cNvPr id="10259" name="Line 8"/>
            <p:cNvSpPr>
              <a:spLocks noChangeShapeType="1"/>
            </p:cNvSpPr>
            <p:nvPr/>
          </p:nvSpPr>
          <p:spPr bwMode="auto">
            <a:xfrm>
              <a:off x="2592" y="1968"/>
              <a:ext cx="0" cy="336"/>
            </a:xfrm>
            <a:prstGeom prst="line">
              <a:avLst/>
            </a:prstGeom>
            <a:noFill/>
            <a:ln w="19050">
              <a:solidFill>
                <a:schemeClr val="accent2"/>
              </a:solidFill>
              <a:round/>
              <a:headEnd/>
              <a:tailEnd type="stealth" w="med" len="med"/>
            </a:ln>
          </p:spPr>
          <p:txBody>
            <a:bodyPr wrap="none" anchor="ctr"/>
            <a:lstStyle/>
            <a:p>
              <a:endParaRPr lang="en-US"/>
            </a:p>
          </p:txBody>
        </p:sp>
        <p:sp>
          <p:nvSpPr>
            <p:cNvPr id="10260" name="Line 9"/>
            <p:cNvSpPr>
              <a:spLocks noChangeShapeType="1"/>
            </p:cNvSpPr>
            <p:nvPr/>
          </p:nvSpPr>
          <p:spPr bwMode="auto">
            <a:xfrm>
              <a:off x="2784" y="1968"/>
              <a:ext cx="672" cy="336"/>
            </a:xfrm>
            <a:prstGeom prst="line">
              <a:avLst/>
            </a:prstGeom>
            <a:noFill/>
            <a:ln w="19050">
              <a:solidFill>
                <a:schemeClr val="accent2"/>
              </a:solidFill>
              <a:round/>
              <a:headEnd/>
              <a:tailEnd type="stealth" w="med" len="med"/>
            </a:ln>
          </p:spPr>
          <p:txBody>
            <a:bodyPr wrap="none" anchor="ctr"/>
            <a:lstStyle/>
            <a:p>
              <a:endParaRPr lang="en-US"/>
            </a:p>
          </p:txBody>
        </p:sp>
      </p:grpSp>
      <p:grpSp>
        <p:nvGrpSpPr>
          <p:cNvPr id="3" name="Group 10"/>
          <p:cNvGrpSpPr>
            <a:grpSpLocks/>
          </p:cNvGrpSpPr>
          <p:nvPr/>
        </p:nvGrpSpPr>
        <p:grpSpPr bwMode="auto">
          <a:xfrm>
            <a:off x="1524000" y="4191000"/>
            <a:ext cx="5562600" cy="1158875"/>
            <a:chOff x="960" y="2688"/>
            <a:chExt cx="3504" cy="730"/>
          </a:xfrm>
        </p:grpSpPr>
        <p:sp>
          <p:nvSpPr>
            <p:cNvPr id="10253" name="Text Box 11"/>
            <p:cNvSpPr txBox="1">
              <a:spLocks noChangeArrowheads="1"/>
            </p:cNvSpPr>
            <p:nvPr/>
          </p:nvSpPr>
          <p:spPr bwMode="auto">
            <a:xfrm>
              <a:off x="960" y="2976"/>
              <a:ext cx="3504" cy="442"/>
            </a:xfrm>
            <a:prstGeom prst="rect">
              <a:avLst/>
            </a:prstGeom>
            <a:noFill/>
            <a:ln w="9525">
              <a:noFill/>
              <a:miter lim="800000"/>
              <a:headEnd/>
              <a:tailEnd/>
            </a:ln>
          </p:spPr>
          <p:txBody>
            <a:bodyPr>
              <a:spAutoFit/>
            </a:bodyPr>
            <a:lstStyle/>
            <a:p>
              <a:r>
                <a:rPr lang="en-US" sz="4000">
                  <a:latin typeface="Times New Roman" pitchFamily="18" charset="0"/>
                </a:rPr>
                <a:t>1*100  +  2*10  +   3*1</a:t>
              </a:r>
              <a:endParaRPr lang="en-US" sz="2400">
                <a:latin typeface="Times New Roman" pitchFamily="18" charset="0"/>
              </a:endParaRPr>
            </a:p>
          </p:txBody>
        </p:sp>
        <p:sp>
          <p:nvSpPr>
            <p:cNvPr id="10254" name="Line 12"/>
            <p:cNvSpPr>
              <a:spLocks noChangeShapeType="1"/>
            </p:cNvSpPr>
            <p:nvPr/>
          </p:nvSpPr>
          <p:spPr bwMode="auto">
            <a:xfrm>
              <a:off x="2592" y="2688"/>
              <a:ext cx="0" cy="336"/>
            </a:xfrm>
            <a:prstGeom prst="line">
              <a:avLst/>
            </a:prstGeom>
            <a:noFill/>
            <a:ln w="19050">
              <a:solidFill>
                <a:schemeClr val="accent2"/>
              </a:solidFill>
              <a:round/>
              <a:headEnd/>
              <a:tailEnd type="stealth" w="med" len="med"/>
            </a:ln>
          </p:spPr>
          <p:txBody>
            <a:bodyPr wrap="none" anchor="ctr"/>
            <a:lstStyle/>
            <a:p>
              <a:endParaRPr lang="en-US"/>
            </a:p>
          </p:txBody>
        </p:sp>
        <p:sp>
          <p:nvSpPr>
            <p:cNvPr id="10255" name="Line 13"/>
            <p:cNvSpPr>
              <a:spLocks noChangeShapeType="1"/>
            </p:cNvSpPr>
            <p:nvPr/>
          </p:nvSpPr>
          <p:spPr bwMode="auto">
            <a:xfrm>
              <a:off x="1440" y="2688"/>
              <a:ext cx="0" cy="336"/>
            </a:xfrm>
            <a:prstGeom prst="line">
              <a:avLst/>
            </a:prstGeom>
            <a:noFill/>
            <a:ln w="19050">
              <a:solidFill>
                <a:schemeClr val="accent2"/>
              </a:solidFill>
              <a:round/>
              <a:headEnd/>
              <a:tailEnd type="stealth" w="med" len="med"/>
            </a:ln>
          </p:spPr>
          <p:txBody>
            <a:bodyPr wrap="none" anchor="ctr"/>
            <a:lstStyle/>
            <a:p>
              <a:endParaRPr lang="en-US"/>
            </a:p>
          </p:txBody>
        </p:sp>
        <p:sp>
          <p:nvSpPr>
            <p:cNvPr id="10256" name="Line 14"/>
            <p:cNvSpPr>
              <a:spLocks noChangeShapeType="1"/>
            </p:cNvSpPr>
            <p:nvPr/>
          </p:nvSpPr>
          <p:spPr bwMode="auto">
            <a:xfrm>
              <a:off x="3744" y="2688"/>
              <a:ext cx="0" cy="336"/>
            </a:xfrm>
            <a:prstGeom prst="line">
              <a:avLst/>
            </a:prstGeom>
            <a:noFill/>
            <a:ln w="19050">
              <a:solidFill>
                <a:schemeClr val="accent2"/>
              </a:solidFill>
              <a:round/>
              <a:headEnd/>
              <a:tailEnd type="stealth" w="med" len="med"/>
            </a:ln>
          </p:spPr>
          <p:txBody>
            <a:bodyPr wrap="none" anchor="ctr"/>
            <a:lstStyle/>
            <a:p>
              <a:endParaRPr lang="en-US"/>
            </a:p>
          </p:txBody>
        </p:sp>
      </p:grpSp>
      <p:grpSp>
        <p:nvGrpSpPr>
          <p:cNvPr id="4" name="Group 15"/>
          <p:cNvGrpSpPr>
            <a:grpSpLocks/>
          </p:cNvGrpSpPr>
          <p:nvPr/>
        </p:nvGrpSpPr>
        <p:grpSpPr bwMode="auto">
          <a:xfrm>
            <a:off x="1524000" y="5334000"/>
            <a:ext cx="5562600" cy="1158875"/>
            <a:chOff x="960" y="3408"/>
            <a:chExt cx="3504" cy="730"/>
          </a:xfrm>
        </p:grpSpPr>
        <p:sp>
          <p:nvSpPr>
            <p:cNvPr id="10249" name="Text Box 16"/>
            <p:cNvSpPr txBox="1">
              <a:spLocks noChangeArrowheads="1"/>
            </p:cNvSpPr>
            <p:nvPr/>
          </p:nvSpPr>
          <p:spPr bwMode="auto">
            <a:xfrm>
              <a:off x="960" y="3696"/>
              <a:ext cx="3504" cy="442"/>
            </a:xfrm>
            <a:prstGeom prst="rect">
              <a:avLst/>
            </a:prstGeom>
            <a:noFill/>
            <a:ln w="9525">
              <a:noFill/>
              <a:miter lim="800000"/>
              <a:headEnd/>
              <a:tailEnd/>
            </a:ln>
          </p:spPr>
          <p:txBody>
            <a:bodyPr>
              <a:spAutoFit/>
            </a:bodyPr>
            <a:lstStyle/>
            <a:p>
              <a:r>
                <a:rPr lang="en-US" sz="4000">
                  <a:latin typeface="Times New Roman" pitchFamily="18" charset="0"/>
                </a:rPr>
                <a:t>  100    +    20    +     3</a:t>
              </a:r>
              <a:endParaRPr lang="en-US" sz="2400">
                <a:latin typeface="Times New Roman" pitchFamily="18" charset="0"/>
              </a:endParaRPr>
            </a:p>
          </p:txBody>
        </p:sp>
        <p:sp>
          <p:nvSpPr>
            <p:cNvPr id="10250" name="Line 17"/>
            <p:cNvSpPr>
              <a:spLocks noChangeShapeType="1"/>
            </p:cNvSpPr>
            <p:nvPr/>
          </p:nvSpPr>
          <p:spPr bwMode="auto">
            <a:xfrm>
              <a:off x="2592" y="3408"/>
              <a:ext cx="0" cy="336"/>
            </a:xfrm>
            <a:prstGeom prst="line">
              <a:avLst/>
            </a:prstGeom>
            <a:noFill/>
            <a:ln w="19050">
              <a:solidFill>
                <a:schemeClr val="accent2"/>
              </a:solidFill>
              <a:round/>
              <a:headEnd/>
              <a:tailEnd type="stealth" w="med" len="med"/>
            </a:ln>
          </p:spPr>
          <p:txBody>
            <a:bodyPr wrap="none" anchor="ctr"/>
            <a:lstStyle/>
            <a:p>
              <a:endParaRPr lang="en-US"/>
            </a:p>
          </p:txBody>
        </p:sp>
        <p:sp>
          <p:nvSpPr>
            <p:cNvPr id="10251" name="Line 18"/>
            <p:cNvSpPr>
              <a:spLocks noChangeShapeType="1"/>
            </p:cNvSpPr>
            <p:nvPr/>
          </p:nvSpPr>
          <p:spPr bwMode="auto">
            <a:xfrm>
              <a:off x="1440" y="3408"/>
              <a:ext cx="0" cy="336"/>
            </a:xfrm>
            <a:prstGeom prst="line">
              <a:avLst/>
            </a:prstGeom>
            <a:noFill/>
            <a:ln w="19050">
              <a:solidFill>
                <a:schemeClr val="accent2"/>
              </a:solidFill>
              <a:round/>
              <a:headEnd/>
              <a:tailEnd type="stealth" w="med" len="med"/>
            </a:ln>
          </p:spPr>
          <p:txBody>
            <a:bodyPr wrap="none" anchor="ctr"/>
            <a:lstStyle/>
            <a:p>
              <a:endParaRPr lang="en-US"/>
            </a:p>
          </p:txBody>
        </p:sp>
        <p:sp>
          <p:nvSpPr>
            <p:cNvPr id="10252" name="Line 19"/>
            <p:cNvSpPr>
              <a:spLocks noChangeShapeType="1"/>
            </p:cNvSpPr>
            <p:nvPr/>
          </p:nvSpPr>
          <p:spPr bwMode="auto">
            <a:xfrm>
              <a:off x="3744" y="3408"/>
              <a:ext cx="0" cy="336"/>
            </a:xfrm>
            <a:prstGeom prst="line">
              <a:avLst/>
            </a:prstGeom>
            <a:noFill/>
            <a:ln w="19050">
              <a:solidFill>
                <a:schemeClr val="accent2"/>
              </a:solidFill>
              <a:round/>
              <a:headEnd/>
              <a:tailEnd type="stealth" w="med" len="me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p:txBody>
          <a:bodyPr/>
          <a:lstStyle/>
          <a:p>
            <a:fld id="{447BF19B-CB56-4B00-96DF-165F5CBFF2DF}" type="slidenum">
              <a:rPr lang="en-US" smtClean="0"/>
              <a:pPr/>
              <a:t>48</a:t>
            </a:fld>
            <a:endParaRPr lang="en-US" smtClean="0"/>
          </a:p>
        </p:txBody>
      </p:sp>
      <p:sp>
        <p:nvSpPr>
          <p:cNvPr id="11267" name="Rectangle 2"/>
          <p:cNvSpPr>
            <a:spLocks noGrp="1" noChangeArrowheads="1"/>
          </p:cNvSpPr>
          <p:nvPr>
            <p:ph type="title"/>
          </p:nvPr>
        </p:nvSpPr>
        <p:spPr/>
        <p:txBody>
          <a:bodyPr/>
          <a:lstStyle/>
          <a:p>
            <a:pPr eaLnBrk="1" hangingPunct="1"/>
            <a:r>
              <a:rPr lang="en-US" smtClean="0"/>
              <a:t>Binary Numbers</a:t>
            </a:r>
          </a:p>
        </p:txBody>
      </p:sp>
      <p:sp>
        <p:nvSpPr>
          <p:cNvPr id="11268" name="Text Box 3"/>
          <p:cNvSpPr txBox="1">
            <a:spLocks noChangeArrowheads="1"/>
          </p:cNvSpPr>
          <p:nvPr/>
        </p:nvSpPr>
        <p:spPr bwMode="auto">
          <a:xfrm>
            <a:off x="3657600" y="2438400"/>
            <a:ext cx="1117600" cy="701675"/>
          </a:xfrm>
          <a:prstGeom prst="rect">
            <a:avLst/>
          </a:prstGeom>
          <a:noFill/>
          <a:ln w="9525">
            <a:noFill/>
            <a:miter lim="800000"/>
            <a:headEnd/>
            <a:tailEnd/>
          </a:ln>
        </p:spPr>
        <p:txBody>
          <a:bodyPr wrap="none">
            <a:spAutoFit/>
          </a:bodyPr>
          <a:lstStyle/>
          <a:p>
            <a:r>
              <a:rPr lang="en-US" sz="4000">
                <a:latin typeface="Times New Roman" pitchFamily="18" charset="0"/>
              </a:rPr>
              <a:t>110</a:t>
            </a:r>
            <a:r>
              <a:rPr lang="en-US" sz="4000" baseline="-25000">
                <a:latin typeface="Times New Roman" pitchFamily="18" charset="0"/>
              </a:rPr>
              <a:t>2</a:t>
            </a:r>
            <a:endParaRPr lang="en-US" sz="2400">
              <a:latin typeface="Times New Roman" pitchFamily="18" charset="0"/>
            </a:endParaRPr>
          </a:p>
        </p:txBody>
      </p:sp>
      <p:sp>
        <p:nvSpPr>
          <p:cNvPr id="11269" name="Rectangle 4"/>
          <p:cNvSpPr>
            <a:spLocks noGrp="1" noChangeArrowheads="1"/>
          </p:cNvSpPr>
          <p:nvPr>
            <p:ph type="body" idx="1"/>
          </p:nvPr>
        </p:nvSpPr>
        <p:spPr>
          <a:xfrm>
            <a:off x="838200" y="1600200"/>
            <a:ext cx="7848600" cy="838200"/>
          </a:xfrm>
          <a:noFill/>
        </p:spPr>
        <p:txBody>
          <a:bodyPr/>
          <a:lstStyle/>
          <a:p>
            <a:pPr eaLnBrk="1" hangingPunct="1">
              <a:buFont typeface="Arial" charset="0"/>
              <a:buNone/>
            </a:pPr>
            <a:r>
              <a:rPr lang="en-US" smtClean="0"/>
              <a:t>Binary numbers are base-2 (using digits 0 &amp; 1)</a:t>
            </a:r>
          </a:p>
        </p:txBody>
      </p:sp>
      <p:grpSp>
        <p:nvGrpSpPr>
          <p:cNvPr id="2" name="Group 5"/>
          <p:cNvGrpSpPr>
            <a:grpSpLocks/>
          </p:cNvGrpSpPr>
          <p:nvPr/>
        </p:nvGrpSpPr>
        <p:grpSpPr bwMode="auto">
          <a:xfrm>
            <a:off x="1524000" y="3124200"/>
            <a:ext cx="5562600" cy="1235075"/>
            <a:chOff x="960" y="1968"/>
            <a:chExt cx="3504" cy="778"/>
          </a:xfrm>
        </p:grpSpPr>
        <p:sp>
          <p:nvSpPr>
            <p:cNvPr id="11281" name="Text Box 6"/>
            <p:cNvSpPr txBox="1">
              <a:spLocks noChangeArrowheads="1"/>
            </p:cNvSpPr>
            <p:nvPr/>
          </p:nvSpPr>
          <p:spPr bwMode="auto">
            <a:xfrm>
              <a:off x="960" y="2304"/>
              <a:ext cx="3504" cy="442"/>
            </a:xfrm>
            <a:prstGeom prst="rect">
              <a:avLst/>
            </a:prstGeom>
            <a:noFill/>
            <a:ln w="9525">
              <a:noFill/>
              <a:miter lim="800000"/>
              <a:headEnd/>
              <a:tailEnd/>
            </a:ln>
          </p:spPr>
          <p:txBody>
            <a:bodyPr>
              <a:spAutoFit/>
            </a:bodyPr>
            <a:lstStyle/>
            <a:p>
              <a:r>
                <a:rPr lang="en-US" sz="4000">
                  <a:latin typeface="Times New Roman" pitchFamily="18" charset="0"/>
                </a:rPr>
                <a:t> 1*2</a:t>
              </a:r>
              <a:r>
                <a:rPr lang="en-US" sz="4000" baseline="30000">
                  <a:latin typeface="Times New Roman" pitchFamily="18" charset="0"/>
                </a:rPr>
                <a:t>2</a:t>
              </a:r>
              <a:r>
                <a:rPr lang="en-US" sz="4000">
                  <a:latin typeface="Times New Roman" pitchFamily="18" charset="0"/>
                </a:rPr>
                <a:t>    +  1*2</a:t>
              </a:r>
              <a:r>
                <a:rPr lang="en-US" sz="4000" baseline="30000">
                  <a:latin typeface="Times New Roman" pitchFamily="18" charset="0"/>
                </a:rPr>
                <a:t>1</a:t>
              </a:r>
              <a:r>
                <a:rPr lang="en-US" sz="4000">
                  <a:latin typeface="Times New Roman" pitchFamily="18" charset="0"/>
                </a:rPr>
                <a:t>   +   0*2</a:t>
              </a:r>
              <a:r>
                <a:rPr lang="en-US" sz="4000" baseline="30000">
                  <a:latin typeface="Times New Roman" pitchFamily="18" charset="0"/>
                </a:rPr>
                <a:t>0</a:t>
              </a:r>
              <a:endParaRPr lang="en-US" sz="2400">
                <a:latin typeface="Times New Roman" pitchFamily="18" charset="0"/>
              </a:endParaRPr>
            </a:p>
          </p:txBody>
        </p:sp>
        <p:sp>
          <p:nvSpPr>
            <p:cNvPr id="11282" name="Line 7"/>
            <p:cNvSpPr>
              <a:spLocks noChangeShapeType="1"/>
            </p:cNvSpPr>
            <p:nvPr/>
          </p:nvSpPr>
          <p:spPr bwMode="auto">
            <a:xfrm flipH="1">
              <a:off x="1824" y="1968"/>
              <a:ext cx="624" cy="336"/>
            </a:xfrm>
            <a:prstGeom prst="line">
              <a:avLst/>
            </a:prstGeom>
            <a:noFill/>
            <a:ln w="19050">
              <a:solidFill>
                <a:schemeClr val="accent2"/>
              </a:solidFill>
              <a:round/>
              <a:headEnd/>
              <a:tailEnd type="stealth" w="med" len="med"/>
            </a:ln>
          </p:spPr>
          <p:txBody>
            <a:bodyPr wrap="none" anchor="ctr"/>
            <a:lstStyle/>
            <a:p>
              <a:endParaRPr lang="en-US"/>
            </a:p>
          </p:txBody>
        </p:sp>
        <p:sp>
          <p:nvSpPr>
            <p:cNvPr id="11283" name="Line 8"/>
            <p:cNvSpPr>
              <a:spLocks noChangeShapeType="1"/>
            </p:cNvSpPr>
            <p:nvPr/>
          </p:nvSpPr>
          <p:spPr bwMode="auto">
            <a:xfrm>
              <a:off x="2592" y="1968"/>
              <a:ext cx="0" cy="336"/>
            </a:xfrm>
            <a:prstGeom prst="line">
              <a:avLst/>
            </a:prstGeom>
            <a:noFill/>
            <a:ln w="19050">
              <a:solidFill>
                <a:schemeClr val="accent2"/>
              </a:solidFill>
              <a:round/>
              <a:headEnd/>
              <a:tailEnd type="stealth" w="med" len="med"/>
            </a:ln>
          </p:spPr>
          <p:txBody>
            <a:bodyPr wrap="none" anchor="ctr"/>
            <a:lstStyle/>
            <a:p>
              <a:endParaRPr lang="en-US"/>
            </a:p>
          </p:txBody>
        </p:sp>
        <p:sp>
          <p:nvSpPr>
            <p:cNvPr id="11284" name="Line 9"/>
            <p:cNvSpPr>
              <a:spLocks noChangeShapeType="1"/>
            </p:cNvSpPr>
            <p:nvPr/>
          </p:nvSpPr>
          <p:spPr bwMode="auto">
            <a:xfrm>
              <a:off x="2784" y="1968"/>
              <a:ext cx="672" cy="336"/>
            </a:xfrm>
            <a:prstGeom prst="line">
              <a:avLst/>
            </a:prstGeom>
            <a:noFill/>
            <a:ln w="19050">
              <a:solidFill>
                <a:schemeClr val="accent2"/>
              </a:solidFill>
              <a:round/>
              <a:headEnd/>
              <a:tailEnd type="stealth" w="med" len="med"/>
            </a:ln>
          </p:spPr>
          <p:txBody>
            <a:bodyPr wrap="none" anchor="ctr"/>
            <a:lstStyle/>
            <a:p>
              <a:endParaRPr lang="en-US"/>
            </a:p>
          </p:txBody>
        </p:sp>
      </p:grpSp>
      <p:grpSp>
        <p:nvGrpSpPr>
          <p:cNvPr id="3" name="Group 10"/>
          <p:cNvGrpSpPr>
            <a:grpSpLocks/>
          </p:cNvGrpSpPr>
          <p:nvPr/>
        </p:nvGrpSpPr>
        <p:grpSpPr bwMode="auto">
          <a:xfrm>
            <a:off x="1524000" y="4267200"/>
            <a:ext cx="5562600" cy="1158875"/>
            <a:chOff x="960" y="2688"/>
            <a:chExt cx="3504" cy="730"/>
          </a:xfrm>
        </p:grpSpPr>
        <p:sp>
          <p:nvSpPr>
            <p:cNvPr id="11277" name="Text Box 11"/>
            <p:cNvSpPr txBox="1">
              <a:spLocks noChangeArrowheads="1"/>
            </p:cNvSpPr>
            <p:nvPr/>
          </p:nvSpPr>
          <p:spPr bwMode="auto">
            <a:xfrm>
              <a:off x="960" y="2976"/>
              <a:ext cx="3504" cy="442"/>
            </a:xfrm>
            <a:prstGeom prst="rect">
              <a:avLst/>
            </a:prstGeom>
            <a:noFill/>
            <a:ln w="9525">
              <a:noFill/>
              <a:miter lim="800000"/>
              <a:headEnd/>
              <a:tailEnd/>
            </a:ln>
          </p:spPr>
          <p:txBody>
            <a:bodyPr>
              <a:spAutoFit/>
            </a:bodyPr>
            <a:lstStyle/>
            <a:p>
              <a:r>
                <a:rPr lang="en-US" sz="4000">
                  <a:latin typeface="Times New Roman" pitchFamily="18" charset="0"/>
                </a:rPr>
                <a:t> 1*4     +  1*2     +   0*1</a:t>
              </a:r>
              <a:endParaRPr lang="en-US" sz="2400">
                <a:latin typeface="Times New Roman" pitchFamily="18" charset="0"/>
              </a:endParaRPr>
            </a:p>
          </p:txBody>
        </p:sp>
        <p:sp>
          <p:nvSpPr>
            <p:cNvPr id="11278" name="Line 12"/>
            <p:cNvSpPr>
              <a:spLocks noChangeShapeType="1"/>
            </p:cNvSpPr>
            <p:nvPr/>
          </p:nvSpPr>
          <p:spPr bwMode="auto">
            <a:xfrm>
              <a:off x="2592" y="2688"/>
              <a:ext cx="0" cy="336"/>
            </a:xfrm>
            <a:prstGeom prst="line">
              <a:avLst/>
            </a:prstGeom>
            <a:noFill/>
            <a:ln w="19050">
              <a:solidFill>
                <a:schemeClr val="accent2"/>
              </a:solidFill>
              <a:round/>
              <a:headEnd/>
              <a:tailEnd type="stealth" w="med" len="med"/>
            </a:ln>
          </p:spPr>
          <p:txBody>
            <a:bodyPr wrap="none" anchor="ctr"/>
            <a:lstStyle/>
            <a:p>
              <a:endParaRPr lang="en-US"/>
            </a:p>
          </p:txBody>
        </p:sp>
        <p:sp>
          <p:nvSpPr>
            <p:cNvPr id="11279" name="Line 13"/>
            <p:cNvSpPr>
              <a:spLocks noChangeShapeType="1"/>
            </p:cNvSpPr>
            <p:nvPr/>
          </p:nvSpPr>
          <p:spPr bwMode="auto">
            <a:xfrm>
              <a:off x="1440" y="2688"/>
              <a:ext cx="0" cy="336"/>
            </a:xfrm>
            <a:prstGeom prst="line">
              <a:avLst/>
            </a:prstGeom>
            <a:noFill/>
            <a:ln w="19050">
              <a:solidFill>
                <a:schemeClr val="accent2"/>
              </a:solidFill>
              <a:round/>
              <a:headEnd/>
              <a:tailEnd type="stealth" w="med" len="med"/>
            </a:ln>
          </p:spPr>
          <p:txBody>
            <a:bodyPr wrap="none" anchor="ctr"/>
            <a:lstStyle/>
            <a:p>
              <a:endParaRPr lang="en-US"/>
            </a:p>
          </p:txBody>
        </p:sp>
        <p:sp>
          <p:nvSpPr>
            <p:cNvPr id="11280" name="Line 14"/>
            <p:cNvSpPr>
              <a:spLocks noChangeShapeType="1"/>
            </p:cNvSpPr>
            <p:nvPr/>
          </p:nvSpPr>
          <p:spPr bwMode="auto">
            <a:xfrm>
              <a:off x="3744" y="2688"/>
              <a:ext cx="0" cy="336"/>
            </a:xfrm>
            <a:prstGeom prst="line">
              <a:avLst/>
            </a:prstGeom>
            <a:noFill/>
            <a:ln w="19050">
              <a:solidFill>
                <a:schemeClr val="accent2"/>
              </a:solidFill>
              <a:round/>
              <a:headEnd/>
              <a:tailEnd type="stealth" w="med" len="med"/>
            </a:ln>
          </p:spPr>
          <p:txBody>
            <a:bodyPr wrap="none" anchor="ctr"/>
            <a:lstStyle/>
            <a:p>
              <a:endParaRPr lang="en-US"/>
            </a:p>
          </p:txBody>
        </p:sp>
      </p:grpSp>
      <p:grpSp>
        <p:nvGrpSpPr>
          <p:cNvPr id="4" name="Group 15"/>
          <p:cNvGrpSpPr>
            <a:grpSpLocks/>
          </p:cNvGrpSpPr>
          <p:nvPr/>
        </p:nvGrpSpPr>
        <p:grpSpPr bwMode="auto">
          <a:xfrm>
            <a:off x="1524000" y="5410200"/>
            <a:ext cx="6400800" cy="1158875"/>
            <a:chOff x="960" y="3408"/>
            <a:chExt cx="4032" cy="730"/>
          </a:xfrm>
        </p:grpSpPr>
        <p:sp>
          <p:nvSpPr>
            <p:cNvPr id="11273" name="Text Box 16"/>
            <p:cNvSpPr txBox="1">
              <a:spLocks noChangeArrowheads="1"/>
            </p:cNvSpPr>
            <p:nvPr/>
          </p:nvSpPr>
          <p:spPr bwMode="auto">
            <a:xfrm>
              <a:off x="960" y="3696"/>
              <a:ext cx="4032" cy="442"/>
            </a:xfrm>
            <a:prstGeom prst="rect">
              <a:avLst/>
            </a:prstGeom>
            <a:noFill/>
            <a:ln w="9525">
              <a:noFill/>
              <a:miter lim="800000"/>
              <a:headEnd/>
              <a:tailEnd/>
            </a:ln>
          </p:spPr>
          <p:txBody>
            <a:bodyPr>
              <a:spAutoFit/>
            </a:bodyPr>
            <a:lstStyle/>
            <a:p>
              <a:r>
                <a:rPr lang="en-US" sz="4000">
                  <a:latin typeface="Times New Roman" pitchFamily="18" charset="0"/>
                </a:rPr>
                <a:t>    4      +     2      +    0   =  6</a:t>
              </a:r>
              <a:r>
                <a:rPr lang="en-US" sz="4000" baseline="-25000">
                  <a:latin typeface="Times New Roman" pitchFamily="18" charset="0"/>
                </a:rPr>
                <a:t>10</a:t>
              </a:r>
              <a:endParaRPr lang="en-US" sz="2400">
                <a:latin typeface="Times New Roman" pitchFamily="18" charset="0"/>
              </a:endParaRPr>
            </a:p>
          </p:txBody>
        </p:sp>
        <p:sp>
          <p:nvSpPr>
            <p:cNvPr id="11274" name="Line 17"/>
            <p:cNvSpPr>
              <a:spLocks noChangeShapeType="1"/>
            </p:cNvSpPr>
            <p:nvPr/>
          </p:nvSpPr>
          <p:spPr bwMode="auto">
            <a:xfrm>
              <a:off x="2592" y="3408"/>
              <a:ext cx="0" cy="336"/>
            </a:xfrm>
            <a:prstGeom prst="line">
              <a:avLst/>
            </a:prstGeom>
            <a:noFill/>
            <a:ln w="19050">
              <a:solidFill>
                <a:schemeClr val="accent2"/>
              </a:solidFill>
              <a:round/>
              <a:headEnd/>
              <a:tailEnd type="stealth" w="med" len="med"/>
            </a:ln>
          </p:spPr>
          <p:txBody>
            <a:bodyPr wrap="none" anchor="ctr"/>
            <a:lstStyle/>
            <a:p>
              <a:endParaRPr lang="en-US"/>
            </a:p>
          </p:txBody>
        </p:sp>
        <p:sp>
          <p:nvSpPr>
            <p:cNvPr id="11275" name="Line 18"/>
            <p:cNvSpPr>
              <a:spLocks noChangeShapeType="1"/>
            </p:cNvSpPr>
            <p:nvPr/>
          </p:nvSpPr>
          <p:spPr bwMode="auto">
            <a:xfrm>
              <a:off x="1440" y="3408"/>
              <a:ext cx="0" cy="336"/>
            </a:xfrm>
            <a:prstGeom prst="line">
              <a:avLst/>
            </a:prstGeom>
            <a:noFill/>
            <a:ln w="19050">
              <a:solidFill>
                <a:schemeClr val="accent2"/>
              </a:solidFill>
              <a:round/>
              <a:headEnd/>
              <a:tailEnd type="stealth" w="med" len="med"/>
            </a:ln>
          </p:spPr>
          <p:txBody>
            <a:bodyPr wrap="none" anchor="ctr"/>
            <a:lstStyle/>
            <a:p>
              <a:endParaRPr lang="en-US"/>
            </a:p>
          </p:txBody>
        </p:sp>
        <p:sp>
          <p:nvSpPr>
            <p:cNvPr id="11276" name="Line 19"/>
            <p:cNvSpPr>
              <a:spLocks noChangeShapeType="1"/>
            </p:cNvSpPr>
            <p:nvPr/>
          </p:nvSpPr>
          <p:spPr bwMode="auto">
            <a:xfrm>
              <a:off x="3744" y="3408"/>
              <a:ext cx="0" cy="336"/>
            </a:xfrm>
            <a:prstGeom prst="line">
              <a:avLst/>
            </a:prstGeom>
            <a:noFill/>
            <a:ln w="19050">
              <a:solidFill>
                <a:schemeClr val="accent2"/>
              </a:solidFill>
              <a:round/>
              <a:headEnd/>
              <a:tailEnd type="stealth" w="med" len="me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fld id="{7C0D58C1-698F-4FDD-9530-918297166C2D}" type="slidenum">
              <a:rPr lang="en-US" smtClean="0"/>
              <a:pPr/>
              <a:t>49</a:t>
            </a:fld>
            <a:endParaRPr lang="en-US" smtClean="0"/>
          </a:p>
        </p:txBody>
      </p:sp>
      <p:sp>
        <p:nvSpPr>
          <p:cNvPr id="13315" name="Rectangle 2"/>
          <p:cNvSpPr>
            <a:spLocks noGrp="1" noChangeArrowheads="1"/>
          </p:cNvSpPr>
          <p:nvPr>
            <p:ph type="title"/>
          </p:nvPr>
        </p:nvSpPr>
        <p:spPr/>
        <p:txBody>
          <a:bodyPr/>
          <a:lstStyle/>
          <a:p>
            <a:pPr eaLnBrk="1" hangingPunct="1"/>
            <a:r>
              <a:rPr lang="en-US" smtClean="0"/>
              <a:t>Binary Encoding Systems</a:t>
            </a:r>
          </a:p>
        </p:txBody>
      </p:sp>
      <p:sp>
        <p:nvSpPr>
          <p:cNvPr id="13316" name="Rectangle 3"/>
          <p:cNvSpPr>
            <a:spLocks noGrp="1" noChangeArrowheads="1"/>
          </p:cNvSpPr>
          <p:nvPr>
            <p:ph type="body" idx="1"/>
          </p:nvPr>
        </p:nvSpPr>
        <p:spPr/>
        <p:txBody>
          <a:bodyPr/>
          <a:lstStyle/>
          <a:p>
            <a:pPr eaLnBrk="1" hangingPunct="1"/>
            <a:r>
              <a:rPr lang="en-US" smtClean="0"/>
              <a:t>“Groups” of bits can represent ranges of distinct values:</a:t>
            </a:r>
          </a:p>
          <a:p>
            <a:pPr lvl="1" eaLnBrk="1" hangingPunct="1"/>
            <a:r>
              <a:rPr lang="en-US" smtClean="0"/>
              <a:t>1 bit 			2 (2</a:t>
            </a:r>
            <a:r>
              <a:rPr lang="en-US" baseline="30000" smtClean="0"/>
              <a:t>1</a:t>
            </a:r>
            <a:r>
              <a:rPr lang="en-US" smtClean="0"/>
              <a:t>) values </a:t>
            </a:r>
            <a:r>
              <a:rPr lang="en-US" sz="2000" smtClean="0"/>
              <a:t>(0 &amp; 1)</a:t>
            </a:r>
            <a:endParaRPr lang="en-US" smtClean="0"/>
          </a:p>
          <a:p>
            <a:pPr lvl="1" eaLnBrk="1" hangingPunct="1"/>
            <a:r>
              <a:rPr lang="en-US" smtClean="0"/>
              <a:t>2 bits			4 (2</a:t>
            </a:r>
            <a:r>
              <a:rPr lang="en-US" baseline="30000" smtClean="0"/>
              <a:t>2</a:t>
            </a:r>
            <a:r>
              <a:rPr lang="en-US" smtClean="0"/>
              <a:t>) values </a:t>
            </a:r>
            <a:r>
              <a:rPr lang="en-US" sz="2000" smtClean="0"/>
              <a:t>(00, 01, 10, &amp; 11)</a:t>
            </a:r>
          </a:p>
          <a:p>
            <a:pPr lvl="1" eaLnBrk="1" hangingPunct="1"/>
            <a:r>
              <a:rPr lang="en-US" smtClean="0"/>
              <a:t>3 bits			8 (2</a:t>
            </a:r>
            <a:r>
              <a:rPr lang="en-US" baseline="30000" smtClean="0"/>
              <a:t>3</a:t>
            </a:r>
            <a:r>
              <a:rPr lang="en-US" smtClean="0"/>
              <a:t>) values</a:t>
            </a:r>
          </a:p>
          <a:p>
            <a:pPr lvl="1" eaLnBrk="1" hangingPunct="1"/>
            <a:r>
              <a:rPr lang="en-US" smtClean="0"/>
              <a:t>…</a:t>
            </a:r>
          </a:p>
          <a:p>
            <a:pPr eaLnBrk="1" hangingPunct="1"/>
            <a:r>
              <a:rPr lang="en-US" smtClean="0"/>
              <a:t>Binary representations can be used to encode anything (e.g., characters, integers and real numbers).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0ADC723-CB52-4D66-B703-AC612BC3E289}" type="slidenum">
              <a:rPr lang="en-US"/>
              <a:pPr/>
              <a:t>5</a:t>
            </a:fld>
            <a:endParaRPr lang="en-US"/>
          </a:p>
        </p:txBody>
      </p:sp>
      <p:sp>
        <p:nvSpPr>
          <p:cNvPr id="239618" name="Rectangle 2"/>
          <p:cNvSpPr>
            <a:spLocks noGrp="1" noChangeArrowheads="1"/>
          </p:cNvSpPr>
          <p:nvPr>
            <p:ph type="title"/>
          </p:nvPr>
        </p:nvSpPr>
        <p:spPr/>
        <p:txBody>
          <a:bodyPr/>
          <a:lstStyle/>
          <a:p>
            <a:r>
              <a:rPr lang="en-US" dirty="0" smtClean="0"/>
              <a:t>Example: Implementation (0)</a:t>
            </a:r>
            <a:endParaRPr lang="en-US" dirty="0"/>
          </a:p>
        </p:txBody>
      </p:sp>
      <p:sp>
        <p:nvSpPr>
          <p:cNvPr id="239619" name="Rectangle 3"/>
          <p:cNvSpPr>
            <a:spLocks noGrp="1" noChangeArrowheads="1"/>
          </p:cNvSpPr>
          <p:nvPr>
            <p:ph type="body" idx="1"/>
          </p:nvPr>
        </p:nvSpPr>
        <p:spPr>
          <a:xfrm>
            <a:off x="457200" y="1600200"/>
            <a:ext cx="8305800" cy="4114800"/>
          </a:xfrm>
        </p:spPr>
        <p:txBody>
          <a:bodyPr/>
          <a:lstStyle/>
          <a:p>
            <a:pPr lvl="0"/>
            <a:r>
              <a:rPr lang="en-US" dirty="0" smtClean="0"/>
              <a:t>Relevant implementation tools: </a:t>
            </a:r>
          </a:p>
          <a:p>
            <a:pPr lvl="1"/>
            <a:r>
              <a:rPr lang="en-US" dirty="0" smtClean="0">
                <a:latin typeface="Arial Unicode MS" pitchFamily="34" charset="-128"/>
                <a:ea typeface="Arial Unicode MS" pitchFamily="34" charset="-128"/>
                <a:cs typeface="Arial Unicode MS" pitchFamily="34" charset="-128"/>
              </a:rPr>
              <a:t>size(), background(), smooth(), </a:t>
            </a:r>
            <a:r>
              <a:rPr lang="en-US" dirty="0" err="1" smtClean="0">
                <a:latin typeface="Arial Unicode MS" pitchFamily="34" charset="-128"/>
                <a:ea typeface="Arial Unicode MS" pitchFamily="34" charset="-128"/>
                <a:cs typeface="Arial Unicode MS" pitchFamily="34" charset="-128"/>
              </a:rPr>
              <a:t>rect</a:t>
            </a:r>
            <a:r>
              <a:rPr lang="en-US" dirty="0" smtClean="0">
                <a:latin typeface="Arial Unicode MS" pitchFamily="34" charset="-128"/>
                <a:ea typeface="Arial Unicode MS" pitchFamily="34" charset="-128"/>
                <a:cs typeface="Arial Unicode MS" pitchFamily="34" charset="-128"/>
              </a:rPr>
              <a:t>(), ellipse();</a:t>
            </a:r>
          </a:p>
          <a:p>
            <a:pPr lvl="1"/>
            <a:r>
              <a:rPr lang="en-US" dirty="0" smtClean="0">
                <a:latin typeface="Arial Unicode MS" pitchFamily="34" charset="-128"/>
                <a:ea typeface="Arial Unicode MS" pitchFamily="34" charset="-128"/>
                <a:cs typeface="Arial Unicode MS" pitchFamily="34" charset="-128"/>
              </a:rPr>
              <a:t>Literal values.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Representing Integers</a:t>
            </a:r>
          </a:p>
        </p:txBody>
      </p:sp>
      <p:sp>
        <p:nvSpPr>
          <p:cNvPr id="16387" name="Rectangle 3"/>
          <p:cNvSpPr>
            <a:spLocks noGrp="1" noChangeArrowheads="1"/>
          </p:cNvSpPr>
          <p:nvPr>
            <p:ph type="body" idx="1"/>
          </p:nvPr>
        </p:nvSpPr>
        <p:spPr>
          <a:xfrm>
            <a:off x="457200" y="1600200"/>
            <a:ext cx="8458200" cy="4648200"/>
          </a:xfrm>
          <a:noFill/>
        </p:spPr>
        <p:txBody>
          <a:bodyPr/>
          <a:lstStyle/>
          <a:p>
            <a:pPr eaLnBrk="1" hangingPunct="1"/>
            <a:r>
              <a:rPr lang="en-US" smtClean="0"/>
              <a:t>Integers are represented in                     </a:t>
            </a:r>
            <a:r>
              <a:rPr lang="en-US" i="1" smtClean="0"/>
              <a:t>twos-complement </a:t>
            </a:r>
            <a:r>
              <a:rPr lang="en-US" smtClean="0"/>
              <a:t>notation</a:t>
            </a:r>
          </a:p>
          <a:p>
            <a:pPr eaLnBrk="1" hangingPunct="1"/>
            <a:r>
              <a:rPr lang="en-US" smtClean="0"/>
              <a:t>Here, the high-order bit indicates the sign:</a:t>
            </a:r>
          </a:p>
          <a:p>
            <a:pPr lvl="2" eaLnBrk="1" hangingPunct="1">
              <a:buFontTx/>
              <a:buNone/>
            </a:pPr>
            <a:r>
              <a:rPr lang="en-US" sz="2200" b="1" smtClean="0">
                <a:latin typeface="Courier New" pitchFamily="49" charset="0"/>
              </a:rPr>
              <a:t>2</a:t>
            </a:r>
            <a:r>
              <a:rPr lang="en-US" sz="2200" b="1" baseline="-25000" smtClean="0">
                <a:latin typeface="Courier New" pitchFamily="49" charset="0"/>
              </a:rPr>
              <a:t>10</a:t>
            </a:r>
            <a:r>
              <a:rPr lang="en-US" sz="2200" b="1" smtClean="0">
                <a:latin typeface="Courier New" pitchFamily="49" charset="0"/>
              </a:rPr>
              <a:t>  = 0000000000000010</a:t>
            </a:r>
            <a:r>
              <a:rPr lang="en-US" sz="2200" b="1" baseline="-25000" smtClean="0">
                <a:latin typeface="Courier New" pitchFamily="49" charset="0"/>
              </a:rPr>
              <a:t>2</a:t>
            </a:r>
          </a:p>
          <a:p>
            <a:pPr lvl="2" eaLnBrk="1" hangingPunct="1">
              <a:buFontTx/>
              <a:buNone/>
            </a:pPr>
            <a:r>
              <a:rPr lang="en-US" sz="2200" b="1" smtClean="0">
                <a:latin typeface="Courier New" pitchFamily="49" charset="0"/>
              </a:rPr>
              <a:t>1</a:t>
            </a:r>
            <a:r>
              <a:rPr lang="en-US" sz="2200" b="1" baseline="-25000" smtClean="0">
                <a:latin typeface="Courier New" pitchFamily="49" charset="0"/>
              </a:rPr>
              <a:t>10</a:t>
            </a:r>
            <a:r>
              <a:rPr lang="en-US" sz="2200" b="1" smtClean="0">
                <a:latin typeface="Courier New" pitchFamily="49" charset="0"/>
              </a:rPr>
              <a:t>  = 0000000000000001</a:t>
            </a:r>
            <a:r>
              <a:rPr lang="en-US" sz="2200" b="1" baseline="-25000" smtClean="0">
                <a:latin typeface="Courier New" pitchFamily="49" charset="0"/>
              </a:rPr>
              <a:t>2</a:t>
            </a:r>
            <a:endParaRPr lang="en-US" sz="2200" b="1" smtClean="0">
              <a:latin typeface="Courier New" pitchFamily="49" charset="0"/>
            </a:endParaRPr>
          </a:p>
          <a:p>
            <a:pPr lvl="2" eaLnBrk="1" hangingPunct="1">
              <a:buFontTx/>
              <a:buNone/>
            </a:pPr>
            <a:r>
              <a:rPr lang="en-US" sz="2200" b="1" smtClean="0">
                <a:latin typeface="Courier New" pitchFamily="49" charset="0"/>
              </a:rPr>
              <a:t>0</a:t>
            </a:r>
            <a:r>
              <a:rPr lang="en-US" sz="2200" b="1" baseline="-25000" smtClean="0">
                <a:latin typeface="Courier New" pitchFamily="49" charset="0"/>
              </a:rPr>
              <a:t>10</a:t>
            </a:r>
            <a:r>
              <a:rPr lang="en-US" sz="2200" b="1" smtClean="0">
                <a:latin typeface="Courier New" pitchFamily="49" charset="0"/>
              </a:rPr>
              <a:t>  = 0000000000000000</a:t>
            </a:r>
            <a:r>
              <a:rPr lang="en-US" sz="2200" b="1" baseline="-25000" smtClean="0">
                <a:latin typeface="Courier New" pitchFamily="49" charset="0"/>
              </a:rPr>
              <a:t>2</a:t>
            </a:r>
            <a:endParaRPr lang="en-US" sz="2200" b="1" smtClean="0">
              <a:latin typeface="Courier New" pitchFamily="49" charset="0"/>
            </a:endParaRPr>
          </a:p>
          <a:p>
            <a:pPr lvl="2" eaLnBrk="1" hangingPunct="1">
              <a:buFontTx/>
              <a:buNone/>
            </a:pPr>
            <a:r>
              <a:rPr lang="en-US" sz="2200" b="1" smtClean="0">
                <a:latin typeface="Courier New" pitchFamily="49" charset="0"/>
              </a:rPr>
              <a:t>-1</a:t>
            </a:r>
            <a:r>
              <a:rPr lang="en-US" sz="2200" b="1" baseline="-25000" smtClean="0">
                <a:latin typeface="Courier New" pitchFamily="49" charset="0"/>
              </a:rPr>
              <a:t>10</a:t>
            </a:r>
            <a:r>
              <a:rPr lang="en-US" sz="2200" b="1" smtClean="0">
                <a:latin typeface="Courier New" pitchFamily="49" charset="0"/>
              </a:rPr>
              <a:t> = 1111111111111111</a:t>
            </a:r>
            <a:r>
              <a:rPr lang="en-US" sz="2200" b="1" baseline="-25000" smtClean="0">
                <a:latin typeface="Courier New" pitchFamily="49" charset="0"/>
              </a:rPr>
              <a:t>2</a:t>
            </a:r>
            <a:endParaRPr lang="en-US" sz="2200" b="1" smtClean="0">
              <a:latin typeface="Courier New" pitchFamily="49" charset="0"/>
            </a:endParaRPr>
          </a:p>
          <a:p>
            <a:pPr lvl="2" eaLnBrk="1" hangingPunct="1">
              <a:buFontTx/>
              <a:buNone/>
            </a:pPr>
            <a:r>
              <a:rPr lang="en-US" sz="2200" b="1" smtClean="0">
                <a:latin typeface="Courier New" pitchFamily="49" charset="0"/>
              </a:rPr>
              <a:t>-2</a:t>
            </a:r>
            <a:r>
              <a:rPr lang="en-US" sz="2200" b="1" baseline="-25000" smtClean="0">
                <a:latin typeface="Courier New" pitchFamily="49" charset="0"/>
              </a:rPr>
              <a:t>10</a:t>
            </a:r>
            <a:r>
              <a:rPr lang="en-US" sz="2200" b="1" smtClean="0">
                <a:latin typeface="Courier New" pitchFamily="49" charset="0"/>
              </a:rPr>
              <a:t> = 1111111111111110</a:t>
            </a:r>
            <a:r>
              <a:rPr lang="en-US" sz="2200" b="1" baseline="-25000" smtClean="0">
                <a:latin typeface="Courier New" pitchFamily="49" charset="0"/>
              </a:rPr>
              <a:t>2</a:t>
            </a:r>
            <a:endParaRPr lang="en-US" sz="2200" b="1" smtClean="0">
              <a:latin typeface="Courier New" pitchFamily="49" charset="0"/>
            </a:endParaRPr>
          </a:p>
          <a:p>
            <a:pPr eaLnBrk="1" hangingPunct="1"/>
            <a:r>
              <a:rPr lang="en-US" smtClean="0"/>
              <a:t>This example is shown in 16 bits, but 32 are 64 are common.</a:t>
            </a:r>
          </a:p>
        </p:txBody>
      </p:sp>
      <p:sp>
        <p:nvSpPr>
          <p:cNvPr id="16388" name="Rectangle 4"/>
          <p:cNvSpPr>
            <a:spLocks noChangeArrowheads="1"/>
          </p:cNvSpPr>
          <p:nvPr/>
        </p:nvSpPr>
        <p:spPr bwMode="auto">
          <a:xfrm>
            <a:off x="8763000" y="0"/>
            <a:ext cx="381000" cy="457200"/>
          </a:xfrm>
          <a:prstGeom prst="rect">
            <a:avLst/>
          </a:prstGeom>
          <a:solidFill>
            <a:schemeClr val="bg1"/>
          </a:solidFill>
          <a:ln w="9525">
            <a:noFill/>
            <a:miter lim="800000"/>
            <a:headEnd/>
            <a:tailEnd/>
          </a:ln>
        </p:spPr>
        <p:txBody>
          <a:bodyPr anchor="ctr"/>
          <a:lstStyle/>
          <a:p>
            <a:pPr algn="r" eaLnBrk="1" hangingPunct="1"/>
            <a:fld id="{69775D5A-1B7B-4BCF-851C-63E3E8761C9C}" type="slidenum">
              <a:rPr lang="en-US" sz="900">
                <a:latin typeface="Arial Unicode MS" pitchFamily="34" charset="-128"/>
              </a:rPr>
              <a:pPr algn="r" eaLnBrk="1" hangingPunct="1"/>
              <a:t>50</a:t>
            </a:fld>
            <a:endParaRPr lang="en-US" sz="900">
              <a:latin typeface="Arial Unicode MS" pitchFamily="34" charset="-128"/>
            </a:endParaRPr>
          </a:p>
        </p:txBody>
      </p:sp>
    </p:spTree>
  </p:cSld>
  <p:clrMapOvr>
    <a:masterClrMapping/>
  </p:clrMapOvr>
  <p:transition>
    <p:cut thruBlk="1"/>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Representing Real Numbers</a:t>
            </a:r>
          </a:p>
        </p:txBody>
      </p:sp>
      <p:sp>
        <p:nvSpPr>
          <p:cNvPr id="17411" name="Rectangle 3"/>
          <p:cNvSpPr>
            <a:spLocks noGrp="1" noChangeArrowheads="1"/>
          </p:cNvSpPr>
          <p:nvPr>
            <p:ph type="body" idx="1"/>
          </p:nvPr>
        </p:nvSpPr>
        <p:spPr>
          <a:xfrm>
            <a:off x="533400" y="1676400"/>
            <a:ext cx="8077200" cy="4648200"/>
          </a:xfrm>
          <a:noFill/>
        </p:spPr>
        <p:txBody>
          <a:bodyPr/>
          <a:lstStyle/>
          <a:p>
            <a:pPr eaLnBrk="1" hangingPunct="1">
              <a:buFont typeface="Arial" charset="0"/>
              <a:buNone/>
            </a:pPr>
            <a:r>
              <a:rPr lang="en-US" smtClean="0"/>
              <a:t>Real values are often represented in 64 bits using the </a:t>
            </a:r>
            <a:r>
              <a:rPr lang="en-US" i="1" smtClean="0"/>
              <a:t>IEEE floating point standard</a:t>
            </a:r>
            <a:r>
              <a:rPr lang="en-US" smtClean="0"/>
              <a:t>:</a:t>
            </a:r>
          </a:p>
          <a:p>
            <a:pPr eaLnBrk="1" hangingPunct="1">
              <a:buFont typeface="Arial" charset="0"/>
              <a:buNone/>
            </a:pPr>
            <a:endParaRPr lang="en-US" smtClean="0"/>
          </a:p>
          <a:p>
            <a:pPr eaLnBrk="1" hangingPunct="1">
              <a:buFont typeface="Arial" charset="0"/>
              <a:buNone/>
            </a:pPr>
            <a:endParaRPr lang="en-US" smtClean="0"/>
          </a:p>
          <a:p>
            <a:pPr eaLnBrk="1" hangingPunct="1">
              <a:buFont typeface="Arial" charset="0"/>
              <a:buNone/>
            </a:pPr>
            <a:endParaRPr lang="en-US" smtClean="0"/>
          </a:p>
          <a:p>
            <a:pPr eaLnBrk="1" hangingPunct="1">
              <a:buFont typeface="Arial" charset="0"/>
              <a:buNone/>
            </a:pPr>
            <a:endParaRPr lang="en-US" smtClean="0"/>
          </a:p>
          <a:p>
            <a:pPr eaLnBrk="1" hangingPunct="1">
              <a:buFont typeface="Arial" charset="0"/>
              <a:buNone/>
            </a:pPr>
            <a:endParaRPr lang="en-US" smtClean="0"/>
          </a:p>
        </p:txBody>
      </p:sp>
      <p:grpSp>
        <p:nvGrpSpPr>
          <p:cNvPr id="2" name="Group 4"/>
          <p:cNvGrpSpPr>
            <a:grpSpLocks/>
          </p:cNvGrpSpPr>
          <p:nvPr/>
        </p:nvGrpSpPr>
        <p:grpSpPr bwMode="auto">
          <a:xfrm>
            <a:off x="0" y="3124200"/>
            <a:ext cx="8915400" cy="2266950"/>
            <a:chOff x="0" y="1824"/>
            <a:chExt cx="5616" cy="1428"/>
          </a:xfrm>
        </p:grpSpPr>
        <p:sp>
          <p:nvSpPr>
            <p:cNvPr id="17414" name="Rectangle 5"/>
            <p:cNvSpPr>
              <a:spLocks noChangeArrowheads="1"/>
            </p:cNvSpPr>
            <p:nvPr/>
          </p:nvSpPr>
          <p:spPr bwMode="auto">
            <a:xfrm>
              <a:off x="192" y="2448"/>
              <a:ext cx="192" cy="192"/>
            </a:xfrm>
            <a:prstGeom prst="rect">
              <a:avLst/>
            </a:prstGeom>
            <a:solidFill>
              <a:srgbClr val="FFFFFF"/>
            </a:solidFill>
            <a:ln w="9525">
              <a:solidFill>
                <a:schemeClr val="tx1"/>
              </a:solidFill>
              <a:miter lim="800000"/>
              <a:headEnd/>
              <a:tailEnd/>
            </a:ln>
          </p:spPr>
          <p:txBody>
            <a:bodyPr wrap="none" anchor="ctr"/>
            <a:lstStyle/>
            <a:p>
              <a:pPr algn="ctr">
                <a:spcBef>
                  <a:spcPct val="20000"/>
                </a:spcBef>
              </a:pPr>
              <a:endParaRPr lang="en-US">
                <a:latin typeface="Tahoma" pitchFamily="34" charset="0"/>
              </a:endParaRPr>
            </a:p>
          </p:txBody>
        </p:sp>
        <p:sp>
          <p:nvSpPr>
            <p:cNvPr id="17415" name="Rectangle 6"/>
            <p:cNvSpPr>
              <a:spLocks noChangeArrowheads="1"/>
            </p:cNvSpPr>
            <p:nvPr/>
          </p:nvSpPr>
          <p:spPr bwMode="auto">
            <a:xfrm>
              <a:off x="384" y="2448"/>
              <a:ext cx="1056" cy="192"/>
            </a:xfrm>
            <a:prstGeom prst="rect">
              <a:avLst/>
            </a:prstGeom>
            <a:solidFill>
              <a:srgbClr val="FFFFFF"/>
            </a:solidFill>
            <a:ln w="9525">
              <a:solidFill>
                <a:schemeClr val="tx1"/>
              </a:solidFill>
              <a:miter lim="800000"/>
              <a:headEnd/>
              <a:tailEnd/>
            </a:ln>
          </p:spPr>
          <p:txBody>
            <a:bodyPr wrap="none" anchor="ctr"/>
            <a:lstStyle/>
            <a:p>
              <a:pPr algn="ctr">
                <a:spcBef>
                  <a:spcPct val="20000"/>
                </a:spcBef>
              </a:pPr>
              <a:endParaRPr lang="en-US">
                <a:latin typeface="Tahoma" pitchFamily="34" charset="0"/>
              </a:endParaRPr>
            </a:p>
          </p:txBody>
        </p:sp>
        <p:sp>
          <p:nvSpPr>
            <p:cNvPr id="17416" name="Rectangle 7"/>
            <p:cNvSpPr>
              <a:spLocks noChangeArrowheads="1"/>
            </p:cNvSpPr>
            <p:nvPr/>
          </p:nvSpPr>
          <p:spPr bwMode="auto">
            <a:xfrm>
              <a:off x="1440" y="2448"/>
              <a:ext cx="4176" cy="192"/>
            </a:xfrm>
            <a:prstGeom prst="rect">
              <a:avLst/>
            </a:prstGeom>
            <a:solidFill>
              <a:srgbClr val="FFFFFF"/>
            </a:solidFill>
            <a:ln w="9525">
              <a:solidFill>
                <a:schemeClr val="tx1"/>
              </a:solidFill>
              <a:miter lim="800000"/>
              <a:headEnd/>
              <a:tailEnd/>
            </a:ln>
          </p:spPr>
          <p:txBody>
            <a:bodyPr wrap="none" anchor="ctr"/>
            <a:lstStyle/>
            <a:p>
              <a:pPr algn="ctr">
                <a:spcBef>
                  <a:spcPct val="20000"/>
                </a:spcBef>
              </a:pPr>
              <a:endParaRPr lang="en-US">
                <a:latin typeface="Tahoma" pitchFamily="34" charset="0"/>
              </a:endParaRPr>
            </a:p>
          </p:txBody>
        </p:sp>
        <p:sp>
          <p:nvSpPr>
            <p:cNvPr id="17417" name="Text Box 8"/>
            <p:cNvSpPr txBox="1">
              <a:spLocks noChangeArrowheads="1"/>
            </p:cNvSpPr>
            <p:nvPr/>
          </p:nvSpPr>
          <p:spPr bwMode="auto">
            <a:xfrm>
              <a:off x="0" y="2640"/>
              <a:ext cx="643" cy="564"/>
            </a:xfrm>
            <a:prstGeom prst="rect">
              <a:avLst/>
            </a:prstGeom>
            <a:noFill/>
            <a:ln w="9525">
              <a:noFill/>
              <a:miter lim="800000"/>
              <a:headEnd/>
              <a:tailEnd/>
            </a:ln>
          </p:spPr>
          <p:txBody>
            <a:bodyPr wrap="none">
              <a:spAutoFit/>
            </a:bodyPr>
            <a:lstStyle/>
            <a:p>
              <a:pPr algn="ctr">
                <a:spcBef>
                  <a:spcPct val="20000"/>
                </a:spcBef>
              </a:pPr>
              <a:r>
                <a:rPr lang="en-US" sz="2400">
                  <a:latin typeface="Tahoma" pitchFamily="34" charset="0"/>
                </a:rPr>
                <a:t>sign</a:t>
              </a:r>
            </a:p>
            <a:p>
              <a:pPr algn="ctr">
                <a:spcBef>
                  <a:spcPct val="20000"/>
                </a:spcBef>
              </a:pPr>
              <a:r>
                <a:rPr lang="en-US" sz="2400">
                  <a:latin typeface="Tahoma" pitchFamily="34" charset="0"/>
                </a:rPr>
                <a:t>(1 bit)</a:t>
              </a:r>
            </a:p>
          </p:txBody>
        </p:sp>
        <p:sp>
          <p:nvSpPr>
            <p:cNvPr id="17418" name="Text Box 9"/>
            <p:cNvSpPr txBox="1">
              <a:spLocks noChangeArrowheads="1"/>
            </p:cNvSpPr>
            <p:nvPr/>
          </p:nvSpPr>
          <p:spPr bwMode="auto">
            <a:xfrm>
              <a:off x="2678" y="2688"/>
              <a:ext cx="866" cy="564"/>
            </a:xfrm>
            <a:prstGeom prst="rect">
              <a:avLst/>
            </a:prstGeom>
            <a:noFill/>
            <a:ln w="9525">
              <a:noFill/>
              <a:miter lim="800000"/>
              <a:headEnd/>
              <a:tailEnd/>
            </a:ln>
          </p:spPr>
          <p:txBody>
            <a:bodyPr wrap="none">
              <a:spAutoFit/>
            </a:bodyPr>
            <a:lstStyle/>
            <a:p>
              <a:pPr algn="ctr">
                <a:spcBef>
                  <a:spcPct val="20000"/>
                </a:spcBef>
              </a:pPr>
              <a:r>
                <a:rPr lang="en-US" sz="2400">
                  <a:latin typeface="Tahoma" pitchFamily="34" charset="0"/>
                </a:rPr>
                <a:t>mantissa</a:t>
              </a:r>
            </a:p>
            <a:p>
              <a:pPr algn="ctr">
                <a:spcBef>
                  <a:spcPct val="20000"/>
                </a:spcBef>
              </a:pPr>
              <a:r>
                <a:rPr lang="en-US" sz="2400">
                  <a:latin typeface="Tahoma" pitchFamily="34" charset="0"/>
                </a:rPr>
                <a:t>(52 bits)</a:t>
              </a:r>
            </a:p>
          </p:txBody>
        </p:sp>
        <p:sp>
          <p:nvSpPr>
            <p:cNvPr id="17419" name="Text Box 10"/>
            <p:cNvSpPr txBox="1">
              <a:spLocks noChangeArrowheads="1"/>
            </p:cNvSpPr>
            <p:nvPr/>
          </p:nvSpPr>
          <p:spPr bwMode="auto">
            <a:xfrm>
              <a:off x="415" y="1824"/>
              <a:ext cx="901" cy="564"/>
            </a:xfrm>
            <a:prstGeom prst="rect">
              <a:avLst/>
            </a:prstGeom>
            <a:noFill/>
            <a:ln w="9525">
              <a:noFill/>
              <a:miter lim="800000"/>
              <a:headEnd/>
              <a:tailEnd/>
            </a:ln>
          </p:spPr>
          <p:txBody>
            <a:bodyPr wrap="none">
              <a:spAutoFit/>
            </a:bodyPr>
            <a:lstStyle/>
            <a:p>
              <a:pPr algn="ctr">
                <a:spcBef>
                  <a:spcPct val="20000"/>
                </a:spcBef>
              </a:pPr>
              <a:r>
                <a:rPr lang="en-US" sz="2400">
                  <a:latin typeface="Tahoma" pitchFamily="34" charset="0"/>
                </a:rPr>
                <a:t>exponent</a:t>
              </a:r>
            </a:p>
            <a:p>
              <a:pPr algn="ctr">
                <a:spcBef>
                  <a:spcPct val="20000"/>
                </a:spcBef>
              </a:pPr>
              <a:r>
                <a:rPr lang="en-US" sz="2400">
                  <a:latin typeface="Tahoma" pitchFamily="34" charset="0"/>
                </a:rPr>
                <a:t>(11 bits)</a:t>
              </a:r>
            </a:p>
          </p:txBody>
        </p:sp>
      </p:grpSp>
      <p:sp>
        <p:nvSpPr>
          <p:cNvPr id="17413" name="Rectangle 16"/>
          <p:cNvSpPr>
            <a:spLocks noChangeArrowheads="1"/>
          </p:cNvSpPr>
          <p:nvPr/>
        </p:nvSpPr>
        <p:spPr bwMode="auto">
          <a:xfrm>
            <a:off x="8763000" y="0"/>
            <a:ext cx="381000" cy="457200"/>
          </a:xfrm>
          <a:prstGeom prst="rect">
            <a:avLst/>
          </a:prstGeom>
          <a:solidFill>
            <a:schemeClr val="bg1"/>
          </a:solidFill>
          <a:ln w="9525">
            <a:noFill/>
            <a:miter lim="800000"/>
            <a:headEnd/>
            <a:tailEnd/>
          </a:ln>
        </p:spPr>
        <p:txBody>
          <a:bodyPr anchor="ctr"/>
          <a:lstStyle/>
          <a:p>
            <a:pPr algn="r" eaLnBrk="1" hangingPunct="1"/>
            <a:fld id="{64CBFDE3-4CA2-4BEB-99EF-79F4F4ED42C8}" type="slidenum">
              <a:rPr lang="en-US" sz="900">
                <a:latin typeface="Arial Unicode MS" pitchFamily="34" charset="-128"/>
              </a:rPr>
              <a:pPr algn="r" eaLnBrk="1" hangingPunct="1"/>
              <a:t>51</a:t>
            </a:fld>
            <a:endParaRPr lang="en-US" sz="900">
              <a:latin typeface="Arial Unicode MS" pitchFamily="34" charset="-128"/>
            </a:endParaRPr>
          </a:p>
        </p:txBody>
      </p:sp>
    </p:spTree>
  </p:cSld>
  <p:clrMapOvr>
    <a:masterClrMapping/>
  </p:clrMapOvr>
  <p:transition>
    <p:cut thruBlk="1"/>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Representing Characters</a:t>
            </a:r>
          </a:p>
        </p:txBody>
      </p:sp>
      <p:sp>
        <p:nvSpPr>
          <p:cNvPr id="14339" name="Rectangle 3"/>
          <p:cNvSpPr>
            <a:spLocks noGrp="1" noChangeArrowheads="1"/>
          </p:cNvSpPr>
          <p:nvPr>
            <p:ph type="body" idx="1"/>
          </p:nvPr>
        </p:nvSpPr>
        <p:spPr>
          <a:xfrm>
            <a:off x="457200" y="1600200"/>
            <a:ext cx="8001000" cy="4648200"/>
          </a:xfrm>
          <a:noFill/>
        </p:spPr>
        <p:txBody>
          <a:bodyPr/>
          <a:lstStyle/>
          <a:p>
            <a:pPr eaLnBrk="1" hangingPunct="1"/>
            <a:r>
              <a:rPr lang="en-US" dirty="0" smtClean="0"/>
              <a:t>Characters are represented using one of two common schemes:</a:t>
            </a:r>
          </a:p>
          <a:p>
            <a:pPr lvl="1" eaLnBrk="1" hangingPunct="1"/>
            <a:r>
              <a:rPr lang="en-US" i="1" dirty="0" smtClean="0"/>
              <a:t>ASCII</a:t>
            </a:r>
          </a:p>
          <a:p>
            <a:pPr lvl="2" eaLnBrk="1" hangingPunct="1"/>
            <a:r>
              <a:rPr lang="en-US" dirty="0" smtClean="0"/>
              <a:t>Uses 7 bits, allowing for                                      2</a:t>
            </a:r>
            <a:r>
              <a:rPr lang="en-US" baseline="30000" dirty="0" smtClean="0"/>
              <a:t>7</a:t>
            </a:r>
            <a:r>
              <a:rPr lang="en-US" dirty="0" smtClean="0"/>
              <a:t> = 128 distinct characters.</a:t>
            </a:r>
          </a:p>
          <a:p>
            <a:pPr lvl="1" eaLnBrk="1" hangingPunct="1"/>
            <a:r>
              <a:rPr lang="en-US" i="1" dirty="0" smtClean="0"/>
              <a:t>Unicode</a:t>
            </a:r>
          </a:p>
          <a:p>
            <a:pPr lvl="2" eaLnBrk="1" hangingPunct="1"/>
            <a:r>
              <a:rPr lang="en-US" dirty="0" smtClean="0"/>
              <a:t>Uses 16 bits, allowing for                                      2</a:t>
            </a:r>
            <a:r>
              <a:rPr lang="en-US" baseline="30000" dirty="0" smtClean="0"/>
              <a:t>16</a:t>
            </a:r>
            <a:r>
              <a:rPr lang="en-US" dirty="0" smtClean="0"/>
              <a:t> = 65,536 distinct characters.</a:t>
            </a:r>
          </a:p>
          <a:p>
            <a:pPr lvl="2" eaLnBrk="1" hangingPunct="1"/>
            <a:r>
              <a:rPr lang="en-US" dirty="0" smtClean="0"/>
              <a:t>See </a:t>
            </a:r>
            <a:r>
              <a:rPr lang="en-US" dirty="0" smtClean="0">
                <a:hlinkClick r:id="rId4"/>
              </a:rPr>
              <a:t>www.unicode.org</a:t>
            </a:r>
            <a:r>
              <a:rPr lang="en-US" dirty="0" smtClean="0"/>
              <a:t>.</a:t>
            </a:r>
          </a:p>
        </p:txBody>
      </p:sp>
      <p:sp>
        <p:nvSpPr>
          <p:cNvPr id="14340" name="Rectangle 4"/>
          <p:cNvSpPr>
            <a:spLocks noChangeArrowheads="1"/>
          </p:cNvSpPr>
          <p:nvPr/>
        </p:nvSpPr>
        <p:spPr bwMode="auto">
          <a:xfrm>
            <a:off x="8763000" y="0"/>
            <a:ext cx="381000" cy="457200"/>
          </a:xfrm>
          <a:prstGeom prst="rect">
            <a:avLst/>
          </a:prstGeom>
          <a:solidFill>
            <a:schemeClr val="bg1"/>
          </a:solidFill>
          <a:ln w="9525">
            <a:noFill/>
            <a:miter lim="800000"/>
            <a:headEnd/>
            <a:tailEnd/>
          </a:ln>
        </p:spPr>
        <p:txBody>
          <a:bodyPr anchor="ctr"/>
          <a:lstStyle/>
          <a:p>
            <a:pPr algn="r" eaLnBrk="1" hangingPunct="1"/>
            <a:fld id="{95D9FF1D-5B07-4329-813A-FC82B0B1C1F9}" type="slidenum">
              <a:rPr lang="en-US" sz="900">
                <a:latin typeface="Arial Unicode MS" pitchFamily="34" charset="-128"/>
              </a:rPr>
              <a:pPr algn="r" eaLnBrk="1" hangingPunct="1"/>
              <a:t>52</a:t>
            </a:fld>
            <a:endParaRPr lang="en-US" sz="900">
              <a:latin typeface="Arial Unicode MS" pitchFamily="34" charset="-128"/>
            </a:endParaRPr>
          </a:p>
        </p:txBody>
      </p:sp>
      <p:graphicFrame>
        <p:nvGraphicFramePr>
          <p:cNvPr id="33794" name="Object 4"/>
          <p:cNvGraphicFramePr>
            <a:graphicFrameLocks noChangeAspect="1"/>
          </p:cNvGraphicFramePr>
          <p:nvPr/>
        </p:nvGraphicFramePr>
        <p:xfrm>
          <a:off x="6451600" y="2717800"/>
          <a:ext cx="2006600" cy="2997200"/>
        </p:xfrm>
        <a:graphic>
          <a:graphicData uri="http://schemas.openxmlformats.org/presentationml/2006/ole">
            <p:oleObj spid="_x0000_s3074" name="Worksheet" r:id="rId5" imgW="1600200" imgH="2527300" progId="Excel.Sheet.8">
              <p:embed/>
            </p:oleObj>
          </a:graphicData>
        </a:graphic>
      </p:graphicFrame>
    </p:spTree>
  </p:cSld>
  <p:clrMapOvr>
    <a:masterClrMapping/>
  </p:clrMapOvr>
  <p:transition>
    <p:cut thruBlk="1"/>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p:txBody>
          <a:bodyPr/>
          <a:lstStyle/>
          <a:p>
            <a:fld id="{F9DA318F-EF1B-4F51-9A29-A6C9639BCFE7}" type="slidenum">
              <a:rPr lang="en-US" smtClean="0"/>
              <a:pPr/>
              <a:t>53</a:t>
            </a:fld>
            <a:endParaRPr lang="en-US" smtClean="0"/>
          </a:p>
        </p:txBody>
      </p:sp>
      <p:sp>
        <p:nvSpPr>
          <p:cNvPr id="12291" name="Rectangle 2"/>
          <p:cNvSpPr>
            <a:spLocks noGrp="1" noChangeArrowheads="1"/>
          </p:cNvSpPr>
          <p:nvPr>
            <p:ph type="title"/>
          </p:nvPr>
        </p:nvSpPr>
        <p:spPr/>
        <p:txBody>
          <a:bodyPr/>
          <a:lstStyle/>
          <a:p>
            <a:pPr eaLnBrk="1" hangingPunct="1"/>
            <a:r>
              <a:rPr lang="en-US" smtClean="0"/>
              <a:t>Binary Arithmetic</a:t>
            </a:r>
          </a:p>
        </p:txBody>
      </p:sp>
      <p:sp>
        <p:nvSpPr>
          <p:cNvPr id="12292" name="Text Box 3"/>
          <p:cNvSpPr txBox="1">
            <a:spLocks noChangeArrowheads="1"/>
          </p:cNvSpPr>
          <p:nvPr/>
        </p:nvSpPr>
        <p:spPr bwMode="auto">
          <a:xfrm>
            <a:off x="2895600" y="2743200"/>
            <a:ext cx="2971800" cy="2119313"/>
          </a:xfrm>
          <a:prstGeom prst="rect">
            <a:avLst/>
          </a:prstGeom>
          <a:noFill/>
          <a:ln w="9525">
            <a:noFill/>
            <a:miter lim="800000"/>
            <a:headEnd/>
            <a:tailEnd/>
          </a:ln>
        </p:spPr>
        <p:txBody>
          <a:bodyPr>
            <a:spAutoFit/>
          </a:bodyPr>
          <a:lstStyle/>
          <a:p>
            <a:r>
              <a:rPr lang="en-US" sz="4000">
                <a:latin typeface="Times New Roman" pitchFamily="18" charset="0"/>
              </a:rPr>
              <a:t>	  110</a:t>
            </a:r>
            <a:r>
              <a:rPr lang="en-US" sz="4000" baseline="-25000">
                <a:latin typeface="Times New Roman" pitchFamily="18" charset="0"/>
              </a:rPr>
              <a:t>2</a:t>
            </a:r>
          </a:p>
          <a:p>
            <a:r>
              <a:rPr lang="en-US" sz="4000">
                <a:latin typeface="Times New Roman" pitchFamily="18" charset="0"/>
              </a:rPr>
              <a:t>    +	    11</a:t>
            </a:r>
            <a:r>
              <a:rPr lang="en-US" sz="4000" baseline="-25000">
                <a:latin typeface="Times New Roman" pitchFamily="18" charset="0"/>
              </a:rPr>
              <a:t>2</a:t>
            </a:r>
          </a:p>
          <a:p>
            <a:endParaRPr lang="en-US" sz="2000" baseline="-25000">
              <a:latin typeface="Times New Roman" pitchFamily="18" charset="0"/>
            </a:endParaRPr>
          </a:p>
          <a:p>
            <a:r>
              <a:rPr lang="en-US" sz="4000" baseline="-25000">
                <a:latin typeface="Times New Roman" pitchFamily="18" charset="0"/>
              </a:rPr>
              <a:t>	</a:t>
            </a:r>
            <a:r>
              <a:rPr lang="en-US" sz="4000">
                <a:latin typeface="Times New Roman" pitchFamily="18" charset="0"/>
              </a:rPr>
              <a:t>1001</a:t>
            </a:r>
            <a:r>
              <a:rPr lang="en-US" sz="4000" baseline="-25000">
                <a:latin typeface="Times New Roman" pitchFamily="18" charset="0"/>
              </a:rPr>
              <a:t>2</a:t>
            </a:r>
            <a:endParaRPr lang="en-US" sz="2400">
              <a:latin typeface="Times New Roman" pitchFamily="18" charset="0"/>
            </a:endParaRPr>
          </a:p>
        </p:txBody>
      </p:sp>
      <p:sp>
        <p:nvSpPr>
          <p:cNvPr id="12293" name="Rectangle 4"/>
          <p:cNvSpPr>
            <a:spLocks noGrp="1" noChangeArrowheads="1"/>
          </p:cNvSpPr>
          <p:nvPr>
            <p:ph type="body" idx="1"/>
          </p:nvPr>
        </p:nvSpPr>
        <p:spPr>
          <a:xfrm>
            <a:off x="457200" y="1600200"/>
            <a:ext cx="8077200" cy="4648200"/>
          </a:xfrm>
          <a:noFill/>
        </p:spPr>
        <p:txBody>
          <a:bodyPr/>
          <a:lstStyle/>
          <a:p>
            <a:pPr eaLnBrk="1" hangingPunct="1"/>
            <a:r>
              <a:rPr lang="en-US" smtClean="0"/>
              <a:t>Add binary numbers in a manner similar to adding decimal numbers.</a:t>
            </a:r>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r>
              <a:rPr lang="en-US" smtClean="0"/>
              <a:t>The other arithmetic operations work too.</a:t>
            </a:r>
          </a:p>
          <a:p>
            <a:pPr eaLnBrk="1" hangingPunct="1"/>
            <a:r>
              <a:rPr lang="en-US" smtClean="0"/>
              <a:t>They are easier to implement in binary.</a:t>
            </a:r>
          </a:p>
        </p:txBody>
      </p:sp>
      <p:sp>
        <p:nvSpPr>
          <p:cNvPr id="12294" name="Line 5"/>
          <p:cNvSpPr>
            <a:spLocks noChangeShapeType="1"/>
          </p:cNvSpPr>
          <p:nvPr/>
        </p:nvSpPr>
        <p:spPr bwMode="auto">
          <a:xfrm>
            <a:off x="3581400" y="4114800"/>
            <a:ext cx="1371600" cy="0"/>
          </a:xfrm>
          <a:prstGeom prst="line">
            <a:avLst/>
          </a:prstGeom>
          <a:noFill/>
          <a:ln w="19050">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7" name="Slide Number Placeholder 3"/>
          <p:cNvSpPr>
            <a:spLocks noGrp="1"/>
          </p:cNvSpPr>
          <p:nvPr>
            <p:ph type="sldNum" sz="quarter" idx="10"/>
          </p:nvPr>
        </p:nvSpPr>
        <p:spPr/>
        <p:txBody>
          <a:bodyPr/>
          <a:lstStyle/>
          <a:p>
            <a:fld id="{4AA404BC-505A-45DC-ADAC-B5D048260208}" type="slidenum">
              <a:rPr lang="en-US" smtClean="0"/>
              <a:pPr/>
              <a:t>54</a:t>
            </a:fld>
            <a:endParaRPr lang="en-US" smtClean="0"/>
          </a:p>
        </p:txBody>
      </p:sp>
      <p:sp>
        <p:nvSpPr>
          <p:cNvPr id="3078" name="Rectangle 2"/>
          <p:cNvSpPr>
            <a:spLocks noGrp="1" noChangeArrowheads="1"/>
          </p:cNvSpPr>
          <p:nvPr>
            <p:ph type="title"/>
          </p:nvPr>
        </p:nvSpPr>
        <p:spPr/>
        <p:txBody>
          <a:bodyPr/>
          <a:lstStyle/>
          <a:p>
            <a:pPr eaLnBrk="1" hangingPunct="1"/>
            <a:r>
              <a:rPr lang="en-US" smtClean="0"/>
              <a:t>Boolean Logic</a:t>
            </a:r>
          </a:p>
        </p:txBody>
      </p:sp>
      <p:sp>
        <p:nvSpPr>
          <p:cNvPr id="3079" name="Rectangle 3"/>
          <p:cNvSpPr>
            <a:spLocks noGrp="1" noChangeArrowheads="1"/>
          </p:cNvSpPr>
          <p:nvPr>
            <p:ph type="body" idx="1"/>
          </p:nvPr>
        </p:nvSpPr>
        <p:spPr>
          <a:xfrm>
            <a:off x="457200" y="1600200"/>
            <a:ext cx="8305800" cy="4114800"/>
          </a:xfrm>
        </p:spPr>
        <p:txBody>
          <a:bodyPr/>
          <a:lstStyle/>
          <a:p>
            <a:pPr eaLnBrk="1" hangingPunct="1"/>
            <a:r>
              <a:rPr lang="en-US" smtClean="0"/>
              <a:t>Based on two logical values:                         		</a:t>
            </a:r>
            <a:r>
              <a:rPr lang="en-US" i="1" smtClean="0"/>
              <a:t>true</a:t>
            </a:r>
            <a:r>
              <a:rPr lang="en-US" smtClean="0"/>
              <a:t> (1) &amp; </a:t>
            </a:r>
            <a:r>
              <a:rPr lang="en-US" i="1" smtClean="0"/>
              <a:t>false (0)</a:t>
            </a:r>
          </a:p>
          <a:p>
            <a:pPr eaLnBrk="1" hangingPunct="1"/>
            <a:r>
              <a:rPr lang="en-US" smtClean="0"/>
              <a:t>Boolean expressions are constructed using these operators:</a:t>
            </a:r>
          </a:p>
          <a:p>
            <a:pPr eaLnBrk="1" hangingPunct="1"/>
            <a:endParaRPr lang="en-US" sz="800" smtClean="0"/>
          </a:p>
          <a:p>
            <a:pPr lvl="1" eaLnBrk="1" hangingPunct="1">
              <a:buFont typeface="Arial" charset="0"/>
              <a:buNone/>
            </a:pPr>
            <a:r>
              <a:rPr lang="en-US" smtClean="0"/>
              <a:t>AND (</a:t>
            </a:r>
            <a:r>
              <a:rPr lang="en-US" sz="3200" smtClean="0">
                <a:sym typeface="Symbol" pitchFamily="18" charset="2"/>
              </a:rPr>
              <a:t>) </a:t>
            </a:r>
            <a:r>
              <a:rPr lang="en-US" smtClean="0"/>
              <a:t>	     OR (</a:t>
            </a:r>
            <a:r>
              <a:rPr lang="en-US" sz="3200" smtClean="0">
                <a:sym typeface="Symbol" pitchFamily="18" charset="2"/>
              </a:rPr>
              <a:t>) </a:t>
            </a:r>
            <a:r>
              <a:rPr lang="en-US" smtClean="0"/>
              <a:t>	              NOT (</a:t>
            </a:r>
            <a:r>
              <a:rPr lang="en-US" sz="3200" smtClean="0">
                <a:sym typeface="Symbol" pitchFamily="18" charset="2"/>
              </a:rPr>
              <a:t>)</a:t>
            </a:r>
            <a:endParaRPr lang="en-US" sz="3200" smtClean="0"/>
          </a:p>
        </p:txBody>
      </p:sp>
      <p:graphicFrame>
        <p:nvGraphicFramePr>
          <p:cNvPr id="3074" name="Object 4"/>
          <p:cNvGraphicFramePr>
            <a:graphicFrameLocks noChangeAspect="1"/>
          </p:cNvGraphicFramePr>
          <p:nvPr/>
        </p:nvGraphicFramePr>
        <p:xfrm>
          <a:off x="990600" y="4489450"/>
          <a:ext cx="2133600" cy="1149350"/>
        </p:xfrm>
        <a:graphic>
          <a:graphicData uri="http://schemas.openxmlformats.org/presentationml/2006/ole">
            <p:oleObj spid="_x0000_s4098" name="Worksheet" r:id="rId4" imgW="1739900" imgH="889000" progId="Excel.Sheet.8">
              <p:embed/>
            </p:oleObj>
          </a:graphicData>
        </a:graphic>
      </p:graphicFrame>
      <p:graphicFrame>
        <p:nvGraphicFramePr>
          <p:cNvPr id="3075" name="Object 5"/>
          <p:cNvGraphicFramePr>
            <a:graphicFrameLocks noChangeAspect="1"/>
          </p:cNvGraphicFramePr>
          <p:nvPr/>
        </p:nvGraphicFramePr>
        <p:xfrm>
          <a:off x="3810000" y="4489450"/>
          <a:ext cx="2133600" cy="1149350"/>
        </p:xfrm>
        <a:graphic>
          <a:graphicData uri="http://schemas.openxmlformats.org/presentationml/2006/ole">
            <p:oleObj spid="_x0000_s4099" name="Worksheet" r:id="rId5" imgW="1739900" imgH="889000" progId="Excel.Sheet.8">
              <p:embed/>
            </p:oleObj>
          </a:graphicData>
        </a:graphic>
      </p:graphicFrame>
      <p:graphicFrame>
        <p:nvGraphicFramePr>
          <p:cNvPr id="3076" name="Object 6"/>
          <p:cNvGraphicFramePr>
            <a:graphicFrameLocks noChangeAspect="1"/>
          </p:cNvGraphicFramePr>
          <p:nvPr/>
        </p:nvGraphicFramePr>
        <p:xfrm>
          <a:off x="6553200" y="4489450"/>
          <a:ext cx="1524000" cy="827088"/>
        </p:xfrm>
        <a:graphic>
          <a:graphicData uri="http://schemas.openxmlformats.org/presentationml/2006/ole">
            <p:oleObj spid="_x0000_s4100" name="Worksheet" r:id="rId6" imgW="1168400" imgH="596900" progId="Excel.Sheet.8">
              <p:embed/>
            </p:oleObj>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p:txBody>
          <a:bodyPr/>
          <a:lstStyle/>
          <a:p>
            <a:fld id="{8694B58A-5B02-4131-8CD7-E111CBAC9403}" type="slidenum">
              <a:rPr lang="en-US" smtClean="0"/>
              <a:pPr/>
              <a:t>55</a:t>
            </a:fld>
            <a:endParaRPr lang="en-US" smtClean="0"/>
          </a:p>
        </p:txBody>
      </p:sp>
      <p:sp>
        <p:nvSpPr>
          <p:cNvPr id="24579" name="Rectangle 2"/>
          <p:cNvSpPr>
            <a:spLocks noGrp="1" noChangeArrowheads="1"/>
          </p:cNvSpPr>
          <p:nvPr>
            <p:ph type="title"/>
          </p:nvPr>
        </p:nvSpPr>
        <p:spPr/>
        <p:txBody>
          <a:bodyPr/>
          <a:lstStyle/>
          <a:p>
            <a:pPr eaLnBrk="1" hangingPunct="1"/>
            <a:r>
              <a:rPr lang="en-US" smtClean="0"/>
              <a:t>Gates</a:t>
            </a:r>
          </a:p>
        </p:txBody>
      </p:sp>
      <p:sp>
        <p:nvSpPr>
          <p:cNvPr id="24580" name="Rectangle 3"/>
          <p:cNvSpPr>
            <a:spLocks noGrp="1" noChangeArrowheads="1"/>
          </p:cNvSpPr>
          <p:nvPr>
            <p:ph type="body" idx="1"/>
          </p:nvPr>
        </p:nvSpPr>
        <p:spPr>
          <a:xfrm>
            <a:off x="228600" y="1600200"/>
            <a:ext cx="8077200" cy="4114800"/>
          </a:xfrm>
        </p:spPr>
        <p:txBody>
          <a:bodyPr/>
          <a:lstStyle/>
          <a:p>
            <a:pPr eaLnBrk="1" hangingPunct="1">
              <a:buFontTx/>
              <a:buChar char=" "/>
            </a:pPr>
            <a:r>
              <a:rPr lang="en-US" smtClean="0"/>
              <a:t>Transistors can implement Boolean operators:</a:t>
            </a:r>
          </a:p>
          <a:p>
            <a:pPr eaLnBrk="1" hangingPunct="1">
              <a:buFontTx/>
              <a:buChar char=" "/>
            </a:pPr>
            <a:endParaRPr lang="en-US" sz="1600" smtClean="0"/>
          </a:p>
          <a:p>
            <a:pPr lvl="1" eaLnBrk="1" hangingPunct="1"/>
            <a:r>
              <a:rPr lang="en-US" smtClean="0"/>
              <a:t>AND</a:t>
            </a:r>
          </a:p>
          <a:p>
            <a:pPr lvl="1" eaLnBrk="1" hangingPunct="1"/>
            <a:endParaRPr lang="en-US" smtClean="0"/>
          </a:p>
          <a:p>
            <a:pPr lvl="1" eaLnBrk="1" hangingPunct="1"/>
            <a:r>
              <a:rPr lang="en-US" smtClean="0"/>
              <a:t>OR</a:t>
            </a:r>
          </a:p>
          <a:p>
            <a:pPr lvl="1" eaLnBrk="1" hangingPunct="1"/>
            <a:endParaRPr lang="en-US" smtClean="0"/>
          </a:p>
          <a:p>
            <a:pPr lvl="1" eaLnBrk="1" hangingPunct="1"/>
            <a:r>
              <a:rPr lang="en-US" smtClean="0"/>
              <a:t>NOT</a:t>
            </a:r>
          </a:p>
          <a:p>
            <a:pPr eaLnBrk="1" hangingPunct="1"/>
            <a:endParaRPr lang="en-US" smtClean="0"/>
          </a:p>
        </p:txBody>
      </p:sp>
      <p:pic>
        <p:nvPicPr>
          <p:cNvPr id="24581" name="Picture 4" descr="and"/>
          <p:cNvPicPr>
            <a:picLocks noChangeAspect="1" noChangeArrowheads="1"/>
          </p:cNvPicPr>
          <p:nvPr/>
        </p:nvPicPr>
        <p:blipFill>
          <a:blip r:embed="rId3" cstate="print"/>
          <a:srcRect/>
          <a:stretch>
            <a:fillRect/>
          </a:stretch>
        </p:blipFill>
        <p:spPr bwMode="auto">
          <a:xfrm>
            <a:off x="2667000" y="2895600"/>
            <a:ext cx="1143000" cy="509588"/>
          </a:xfrm>
          <a:prstGeom prst="rect">
            <a:avLst/>
          </a:prstGeom>
          <a:noFill/>
          <a:ln w="9525">
            <a:noFill/>
            <a:miter lim="800000"/>
            <a:headEnd/>
            <a:tailEnd/>
          </a:ln>
        </p:spPr>
      </p:pic>
      <p:pic>
        <p:nvPicPr>
          <p:cNvPr id="24582" name="Picture 5" descr="or"/>
          <p:cNvPicPr>
            <a:picLocks noChangeAspect="1" noChangeArrowheads="1"/>
          </p:cNvPicPr>
          <p:nvPr/>
        </p:nvPicPr>
        <p:blipFill>
          <a:blip r:embed="rId4" cstate="print"/>
          <a:srcRect/>
          <a:stretch>
            <a:fillRect/>
          </a:stretch>
        </p:blipFill>
        <p:spPr bwMode="auto">
          <a:xfrm>
            <a:off x="2667000" y="3962400"/>
            <a:ext cx="1171575" cy="504825"/>
          </a:xfrm>
          <a:prstGeom prst="rect">
            <a:avLst/>
          </a:prstGeom>
          <a:noFill/>
          <a:ln w="9525">
            <a:noFill/>
            <a:miter lim="800000"/>
            <a:headEnd/>
            <a:tailEnd/>
          </a:ln>
        </p:spPr>
      </p:pic>
      <p:pic>
        <p:nvPicPr>
          <p:cNvPr id="24583" name="Picture 6" descr="not"/>
          <p:cNvPicPr>
            <a:picLocks noChangeAspect="1" noChangeArrowheads="1"/>
          </p:cNvPicPr>
          <p:nvPr/>
        </p:nvPicPr>
        <p:blipFill>
          <a:blip r:embed="rId5" cstate="print"/>
          <a:srcRect/>
          <a:stretch>
            <a:fillRect/>
          </a:stretch>
        </p:blipFill>
        <p:spPr bwMode="auto">
          <a:xfrm>
            <a:off x="2667000" y="5029200"/>
            <a:ext cx="116205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p:txBody>
          <a:bodyPr/>
          <a:lstStyle/>
          <a:p>
            <a:fld id="{A8206275-234D-405F-BFF6-885547BC753E}" type="slidenum">
              <a:rPr lang="en-US" smtClean="0"/>
              <a:pPr/>
              <a:t>56</a:t>
            </a:fld>
            <a:endParaRPr lang="en-US" smtClean="0"/>
          </a:p>
        </p:txBody>
      </p:sp>
      <p:sp>
        <p:nvSpPr>
          <p:cNvPr id="25603" name="Rectangle 2"/>
          <p:cNvSpPr>
            <a:spLocks noGrp="1" noChangeArrowheads="1"/>
          </p:cNvSpPr>
          <p:nvPr>
            <p:ph type="title"/>
          </p:nvPr>
        </p:nvSpPr>
        <p:spPr/>
        <p:txBody>
          <a:bodyPr/>
          <a:lstStyle/>
          <a:p>
            <a:pPr eaLnBrk="1" hangingPunct="1"/>
            <a:r>
              <a:rPr lang="en-US" smtClean="0"/>
              <a:t>Circuit Design</a:t>
            </a:r>
          </a:p>
        </p:txBody>
      </p:sp>
      <p:sp>
        <p:nvSpPr>
          <p:cNvPr id="25604" name="Rectangle 3"/>
          <p:cNvSpPr>
            <a:spLocks noGrp="1" noChangeArrowheads="1"/>
          </p:cNvSpPr>
          <p:nvPr>
            <p:ph type="body" idx="1"/>
          </p:nvPr>
        </p:nvSpPr>
        <p:spPr>
          <a:xfrm>
            <a:off x="304800" y="1600200"/>
            <a:ext cx="8229600" cy="4724400"/>
          </a:xfrm>
        </p:spPr>
        <p:txBody>
          <a:bodyPr/>
          <a:lstStyle/>
          <a:p>
            <a:pPr eaLnBrk="1" hangingPunct="1">
              <a:buFontTx/>
              <a:buChar char=" "/>
            </a:pPr>
            <a:r>
              <a:rPr lang="en-US" smtClean="0"/>
              <a:t>A circuit is a set of gates that transform binary inputs into binary outputs.</a:t>
            </a:r>
          </a:p>
        </p:txBody>
      </p:sp>
      <p:sp>
        <p:nvSpPr>
          <p:cNvPr id="25605" name="Text Box 4"/>
          <p:cNvSpPr txBox="1">
            <a:spLocks noChangeArrowheads="1"/>
          </p:cNvSpPr>
          <p:nvPr/>
        </p:nvSpPr>
        <p:spPr bwMode="auto">
          <a:xfrm>
            <a:off x="1752600" y="3886200"/>
            <a:ext cx="628650" cy="304800"/>
          </a:xfrm>
          <a:prstGeom prst="rect">
            <a:avLst/>
          </a:prstGeom>
          <a:noFill/>
          <a:ln w="9525">
            <a:noFill/>
            <a:miter lim="800000"/>
            <a:headEnd/>
            <a:tailEnd/>
          </a:ln>
        </p:spPr>
        <p:txBody>
          <a:bodyPr wrap="none">
            <a:spAutoFit/>
          </a:bodyPr>
          <a:lstStyle/>
          <a:p>
            <a:r>
              <a:rPr lang="en-US" sz="1400">
                <a:latin typeface="Times New Roman" pitchFamily="18" charset="0"/>
              </a:rPr>
              <a:t>Inputs</a:t>
            </a:r>
            <a:endParaRPr lang="en-US" sz="2400">
              <a:latin typeface="Times New Roman" pitchFamily="18" charset="0"/>
            </a:endParaRPr>
          </a:p>
        </p:txBody>
      </p:sp>
      <p:sp>
        <p:nvSpPr>
          <p:cNvPr id="25606" name="Text Box 5"/>
          <p:cNvSpPr txBox="1">
            <a:spLocks noChangeArrowheads="1"/>
          </p:cNvSpPr>
          <p:nvPr/>
        </p:nvSpPr>
        <p:spPr bwMode="auto">
          <a:xfrm>
            <a:off x="6629400" y="3886200"/>
            <a:ext cx="747713" cy="304800"/>
          </a:xfrm>
          <a:prstGeom prst="rect">
            <a:avLst/>
          </a:prstGeom>
          <a:noFill/>
          <a:ln w="9525">
            <a:noFill/>
            <a:miter lim="800000"/>
            <a:headEnd/>
            <a:tailEnd/>
          </a:ln>
        </p:spPr>
        <p:txBody>
          <a:bodyPr wrap="none">
            <a:spAutoFit/>
          </a:bodyPr>
          <a:lstStyle/>
          <a:p>
            <a:r>
              <a:rPr lang="en-US" sz="1400">
                <a:latin typeface="Times New Roman" pitchFamily="18" charset="0"/>
              </a:rPr>
              <a:t>Outputs</a:t>
            </a:r>
            <a:endParaRPr lang="en-US" sz="2400">
              <a:latin typeface="Times New Roman" pitchFamily="18" charset="0"/>
            </a:endParaRPr>
          </a:p>
        </p:txBody>
      </p:sp>
      <p:sp>
        <p:nvSpPr>
          <p:cNvPr id="25607" name="Line 6"/>
          <p:cNvSpPr>
            <a:spLocks noChangeShapeType="1"/>
          </p:cNvSpPr>
          <p:nvPr/>
        </p:nvSpPr>
        <p:spPr bwMode="auto">
          <a:xfrm flipH="1">
            <a:off x="2895600" y="3886200"/>
            <a:ext cx="533400" cy="0"/>
          </a:xfrm>
          <a:prstGeom prst="line">
            <a:avLst/>
          </a:prstGeom>
          <a:noFill/>
          <a:ln w="9525">
            <a:solidFill>
              <a:schemeClr val="tx1"/>
            </a:solidFill>
            <a:round/>
            <a:headEnd/>
            <a:tailEnd/>
          </a:ln>
        </p:spPr>
        <p:txBody>
          <a:bodyPr wrap="none" anchor="ctr"/>
          <a:lstStyle/>
          <a:p>
            <a:endParaRPr lang="en-US"/>
          </a:p>
        </p:txBody>
      </p:sp>
      <p:sp>
        <p:nvSpPr>
          <p:cNvPr id="25608" name="Line 7"/>
          <p:cNvSpPr>
            <a:spLocks noChangeShapeType="1"/>
          </p:cNvSpPr>
          <p:nvPr/>
        </p:nvSpPr>
        <p:spPr bwMode="auto">
          <a:xfrm flipH="1">
            <a:off x="2895600" y="4114800"/>
            <a:ext cx="533400" cy="0"/>
          </a:xfrm>
          <a:prstGeom prst="line">
            <a:avLst/>
          </a:prstGeom>
          <a:noFill/>
          <a:ln w="9525">
            <a:solidFill>
              <a:schemeClr val="tx1"/>
            </a:solidFill>
            <a:round/>
            <a:headEnd/>
            <a:tailEnd/>
          </a:ln>
        </p:spPr>
        <p:txBody>
          <a:bodyPr wrap="none" anchor="ctr"/>
          <a:lstStyle/>
          <a:p>
            <a:endParaRPr lang="en-US"/>
          </a:p>
        </p:txBody>
      </p:sp>
      <p:sp>
        <p:nvSpPr>
          <p:cNvPr id="25609" name="Line 8"/>
          <p:cNvSpPr>
            <a:spLocks noChangeShapeType="1"/>
          </p:cNvSpPr>
          <p:nvPr/>
        </p:nvSpPr>
        <p:spPr bwMode="auto">
          <a:xfrm flipH="1">
            <a:off x="2895600" y="4343400"/>
            <a:ext cx="533400" cy="0"/>
          </a:xfrm>
          <a:prstGeom prst="line">
            <a:avLst/>
          </a:prstGeom>
          <a:noFill/>
          <a:ln w="9525">
            <a:solidFill>
              <a:schemeClr val="tx1"/>
            </a:solidFill>
            <a:round/>
            <a:headEnd/>
            <a:tailEnd/>
          </a:ln>
        </p:spPr>
        <p:txBody>
          <a:bodyPr wrap="none" anchor="ctr"/>
          <a:lstStyle/>
          <a:p>
            <a:endParaRPr lang="en-US"/>
          </a:p>
        </p:txBody>
      </p:sp>
      <p:sp>
        <p:nvSpPr>
          <p:cNvPr id="25610" name="Line 9"/>
          <p:cNvSpPr>
            <a:spLocks noChangeShapeType="1"/>
          </p:cNvSpPr>
          <p:nvPr/>
        </p:nvSpPr>
        <p:spPr bwMode="auto">
          <a:xfrm flipH="1">
            <a:off x="2895600" y="4572000"/>
            <a:ext cx="533400" cy="0"/>
          </a:xfrm>
          <a:prstGeom prst="line">
            <a:avLst/>
          </a:prstGeom>
          <a:noFill/>
          <a:ln w="9525">
            <a:solidFill>
              <a:schemeClr val="tx1"/>
            </a:solidFill>
            <a:round/>
            <a:headEnd/>
            <a:tailEnd/>
          </a:ln>
        </p:spPr>
        <p:txBody>
          <a:bodyPr wrap="none" anchor="ctr"/>
          <a:lstStyle/>
          <a:p>
            <a:endParaRPr lang="en-US"/>
          </a:p>
        </p:txBody>
      </p:sp>
      <p:sp>
        <p:nvSpPr>
          <p:cNvPr id="25611" name="Line 10"/>
          <p:cNvSpPr>
            <a:spLocks noChangeShapeType="1"/>
          </p:cNvSpPr>
          <p:nvPr/>
        </p:nvSpPr>
        <p:spPr bwMode="auto">
          <a:xfrm flipH="1">
            <a:off x="2895600" y="4800600"/>
            <a:ext cx="533400" cy="0"/>
          </a:xfrm>
          <a:prstGeom prst="line">
            <a:avLst/>
          </a:prstGeom>
          <a:noFill/>
          <a:ln w="9525">
            <a:solidFill>
              <a:schemeClr val="tx1"/>
            </a:solidFill>
            <a:round/>
            <a:headEnd/>
            <a:tailEnd/>
          </a:ln>
        </p:spPr>
        <p:txBody>
          <a:bodyPr wrap="none" anchor="ctr"/>
          <a:lstStyle/>
          <a:p>
            <a:endParaRPr lang="en-US"/>
          </a:p>
        </p:txBody>
      </p:sp>
      <p:sp>
        <p:nvSpPr>
          <p:cNvPr id="25612" name="Line 11"/>
          <p:cNvSpPr>
            <a:spLocks noChangeShapeType="1"/>
          </p:cNvSpPr>
          <p:nvPr/>
        </p:nvSpPr>
        <p:spPr bwMode="auto">
          <a:xfrm flipH="1">
            <a:off x="2895600" y="5029200"/>
            <a:ext cx="533400" cy="0"/>
          </a:xfrm>
          <a:prstGeom prst="line">
            <a:avLst/>
          </a:prstGeom>
          <a:noFill/>
          <a:ln w="9525">
            <a:solidFill>
              <a:schemeClr val="tx1"/>
            </a:solidFill>
            <a:round/>
            <a:headEnd/>
            <a:tailEnd/>
          </a:ln>
        </p:spPr>
        <p:txBody>
          <a:bodyPr wrap="none" anchor="ctr"/>
          <a:lstStyle/>
          <a:p>
            <a:endParaRPr lang="en-US"/>
          </a:p>
        </p:txBody>
      </p:sp>
      <p:sp>
        <p:nvSpPr>
          <p:cNvPr id="25613" name="Line 12"/>
          <p:cNvSpPr>
            <a:spLocks noChangeShapeType="1"/>
          </p:cNvSpPr>
          <p:nvPr/>
        </p:nvSpPr>
        <p:spPr bwMode="auto">
          <a:xfrm flipH="1">
            <a:off x="5791200" y="3886200"/>
            <a:ext cx="533400" cy="0"/>
          </a:xfrm>
          <a:prstGeom prst="line">
            <a:avLst/>
          </a:prstGeom>
          <a:noFill/>
          <a:ln w="9525">
            <a:solidFill>
              <a:schemeClr val="tx1"/>
            </a:solidFill>
            <a:round/>
            <a:headEnd/>
            <a:tailEnd/>
          </a:ln>
        </p:spPr>
        <p:txBody>
          <a:bodyPr wrap="none" anchor="ctr"/>
          <a:lstStyle/>
          <a:p>
            <a:endParaRPr lang="en-US"/>
          </a:p>
        </p:txBody>
      </p:sp>
      <p:sp>
        <p:nvSpPr>
          <p:cNvPr id="25614" name="Line 13"/>
          <p:cNvSpPr>
            <a:spLocks noChangeShapeType="1"/>
          </p:cNvSpPr>
          <p:nvPr/>
        </p:nvSpPr>
        <p:spPr bwMode="auto">
          <a:xfrm flipH="1">
            <a:off x="5791200" y="4114800"/>
            <a:ext cx="533400" cy="0"/>
          </a:xfrm>
          <a:prstGeom prst="line">
            <a:avLst/>
          </a:prstGeom>
          <a:noFill/>
          <a:ln w="9525">
            <a:solidFill>
              <a:schemeClr val="tx1"/>
            </a:solidFill>
            <a:round/>
            <a:headEnd/>
            <a:tailEnd/>
          </a:ln>
        </p:spPr>
        <p:txBody>
          <a:bodyPr wrap="none" anchor="ctr"/>
          <a:lstStyle/>
          <a:p>
            <a:endParaRPr lang="en-US"/>
          </a:p>
        </p:txBody>
      </p:sp>
      <p:sp>
        <p:nvSpPr>
          <p:cNvPr id="25615" name="Line 14"/>
          <p:cNvSpPr>
            <a:spLocks noChangeShapeType="1"/>
          </p:cNvSpPr>
          <p:nvPr/>
        </p:nvSpPr>
        <p:spPr bwMode="auto">
          <a:xfrm flipH="1">
            <a:off x="5791200" y="4343400"/>
            <a:ext cx="533400" cy="0"/>
          </a:xfrm>
          <a:prstGeom prst="line">
            <a:avLst/>
          </a:prstGeom>
          <a:noFill/>
          <a:ln w="9525">
            <a:solidFill>
              <a:schemeClr val="tx1"/>
            </a:solidFill>
            <a:round/>
            <a:headEnd/>
            <a:tailEnd/>
          </a:ln>
        </p:spPr>
        <p:txBody>
          <a:bodyPr wrap="none" anchor="ctr"/>
          <a:lstStyle/>
          <a:p>
            <a:endParaRPr lang="en-US"/>
          </a:p>
        </p:txBody>
      </p:sp>
      <p:sp>
        <p:nvSpPr>
          <p:cNvPr id="25616" name="Line 15"/>
          <p:cNvSpPr>
            <a:spLocks noChangeShapeType="1"/>
          </p:cNvSpPr>
          <p:nvPr/>
        </p:nvSpPr>
        <p:spPr bwMode="auto">
          <a:xfrm flipH="1">
            <a:off x="5791200" y="4572000"/>
            <a:ext cx="533400" cy="0"/>
          </a:xfrm>
          <a:prstGeom prst="line">
            <a:avLst/>
          </a:prstGeom>
          <a:noFill/>
          <a:ln w="9525">
            <a:solidFill>
              <a:schemeClr val="tx1"/>
            </a:solidFill>
            <a:round/>
            <a:headEnd/>
            <a:tailEnd/>
          </a:ln>
        </p:spPr>
        <p:txBody>
          <a:bodyPr wrap="none" anchor="ctr"/>
          <a:lstStyle/>
          <a:p>
            <a:endParaRPr lang="en-US"/>
          </a:p>
        </p:txBody>
      </p:sp>
      <p:sp>
        <p:nvSpPr>
          <p:cNvPr id="25617" name="Line 16"/>
          <p:cNvSpPr>
            <a:spLocks noChangeShapeType="1"/>
          </p:cNvSpPr>
          <p:nvPr/>
        </p:nvSpPr>
        <p:spPr bwMode="auto">
          <a:xfrm flipH="1">
            <a:off x="5791200" y="4800600"/>
            <a:ext cx="533400" cy="0"/>
          </a:xfrm>
          <a:prstGeom prst="line">
            <a:avLst/>
          </a:prstGeom>
          <a:noFill/>
          <a:ln w="9525">
            <a:solidFill>
              <a:schemeClr val="tx1"/>
            </a:solidFill>
            <a:round/>
            <a:headEnd/>
            <a:tailEnd/>
          </a:ln>
        </p:spPr>
        <p:txBody>
          <a:bodyPr wrap="none" anchor="ctr"/>
          <a:lstStyle/>
          <a:p>
            <a:endParaRPr lang="en-US"/>
          </a:p>
        </p:txBody>
      </p:sp>
      <p:sp>
        <p:nvSpPr>
          <p:cNvPr id="25618" name="Line 17"/>
          <p:cNvSpPr>
            <a:spLocks noChangeShapeType="1"/>
          </p:cNvSpPr>
          <p:nvPr/>
        </p:nvSpPr>
        <p:spPr bwMode="auto">
          <a:xfrm flipH="1">
            <a:off x="5791200" y="5029200"/>
            <a:ext cx="533400" cy="0"/>
          </a:xfrm>
          <a:prstGeom prst="line">
            <a:avLst/>
          </a:prstGeom>
          <a:noFill/>
          <a:ln w="9525">
            <a:solidFill>
              <a:schemeClr val="tx1"/>
            </a:solidFill>
            <a:round/>
            <a:headEnd/>
            <a:tailEnd/>
          </a:ln>
        </p:spPr>
        <p:txBody>
          <a:bodyPr wrap="none" anchor="ctr"/>
          <a:lstStyle/>
          <a:p>
            <a:endParaRPr lang="en-US"/>
          </a:p>
        </p:txBody>
      </p:sp>
      <p:pic>
        <p:nvPicPr>
          <p:cNvPr id="25619" name="Picture 18"/>
          <p:cNvPicPr>
            <a:picLocks noChangeAspect="1" noChangeArrowheads="1"/>
          </p:cNvPicPr>
          <p:nvPr/>
        </p:nvPicPr>
        <p:blipFill>
          <a:blip r:embed="rId3" cstate="print"/>
          <a:srcRect/>
          <a:stretch>
            <a:fillRect/>
          </a:stretch>
        </p:blipFill>
        <p:spPr bwMode="auto">
          <a:xfrm>
            <a:off x="3429000" y="3657600"/>
            <a:ext cx="2438400" cy="1741488"/>
          </a:xfrm>
          <a:prstGeom prst="rect">
            <a:avLst/>
          </a:prstGeom>
          <a:noFill/>
          <a:ln w="9525">
            <a:noFill/>
            <a:miter lim="800000"/>
            <a:headEnd/>
            <a:tailEnd/>
          </a:ln>
        </p:spPr>
      </p:pic>
      <p:sp>
        <p:nvSpPr>
          <p:cNvPr id="25620" name="Text Box 19"/>
          <p:cNvSpPr txBox="1">
            <a:spLocks noChangeArrowheads="1"/>
          </p:cNvSpPr>
          <p:nvPr/>
        </p:nvSpPr>
        <p:spPr bwMode="auto">
          <a:xfrm>
            <a:off x="3886200" y="4114800"/>
            <a:ext cx="1524000" cy="730250"/>
          </a:xfrm>
          <a:prstGeom prst="rect">
            <a:avLst/>
          </a:prstGeom>
          <a:noFill/>
          <a:ln w="9525">
            <a:noFill/>
            <a:miter lim="800000"/>
            <a:headEnd/>
            <a:tailEnd/>
          </a:ln>
        </p:spPr>
        <p:txBody>
          <a:bodyPr>
            <a:spAutoFit/>
          </a:bodyPr>
          <a:lstStyle/>
          <a:p>
            <a:pPr algn="ctr"/>
            <a:r>
              <a:rPr lang="en-US" sz="1400" b="1">
                <a:latin typeface="Times New Roman" pitchFamily="18" charset="0"/>
              </a:rPr>
              <a:t>Circuit</a:t>
            </a:r>
            <a:endParaRPr lang="en-US" sz="1400">
              <a:latin typeface="Times New Roman" pitchFamily="18" charset="0"/>
            </a:endParaRPr>
          </a:p>
          <a:p>
            <a:pPr algn="ctr"/>
            <a:r>
              <a:rPr lang="en-US" sz="1400">
                <a:latin typeface="Times New Roman" pitchFamily="18" charset="0"/>
              </a:rPr>
              <a:t>An Interconnected set of gates</a:t>
            </a: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9" name="Slide Number Placeholder 3"/>
          <p:cNvSpPr>
            <a:spLocks noGrp="1"/>
          </p:cNvSpPr>
          <p:nvPr>
            <p:ph type="sldNum" sz="quarter" idx="10"/>
          </p:nvPr>
        </p:nvSpPr>
        <p:spPr/>
        <p:txBody>
          <a:bodyPr/>
          <a:lstStyle/>
          <a:p>
            <a:fld id="{1FAA6A9F-F007-43EF-8F43-7C26077B295C}" type="slidenum">
              <a:rPr lang="en-US" smtClean="0"/>
              <a:pPr/>
              <a:t>57</a:t>
            </a:fld>
            <a:endParaRPr lang="en-US" smtClean="0"/>
          </a:p>
        </p:txBody>
      </p:sp>
      <p:sp>
        <p:nvSpPr>
          <p:cNvPr id="4100" name="Rectangle 2"/>
          <p:cNvSpPr>
            <a:spLocks noGrp="1" noChangeArrowheads="1"/>
          </p:cNvSpPr>
          <p:nvPr>
            <p:ph type="title"/>
          </p:nvPr>
        </p:nvSpPr>
        <p:spPr>
          <a:xfrm>
            <a:off x="228600" y="457200"/>
            <a:ext cx="8229600" cy="1066800"/>
          </a:xfrm>
        </p:spPr>
        <p:txBody>
          <a:bodyPr/>
          <a:lstStyle/>
          <a:p>
            <a:pPr eaLnBrk="1" hangingPunct="1"/>
            <a:r>
              <a:rPr lang="en-US" sz="2400" dirty="0" smtClean="0"/>
              <a:t>   </a:t>
            </a:r>
            <a:r>
              <a:rPr lang="en-US" dirty="0" smtClean="0"/>
              <a:t>Circuit Design </a:t>
            </a:r>
            <a:r>
              <a:rPr lang="en-US" sz="2800" dirty="0" smtClean="0"/>
              <a:t>(2)</a:t>
            </a:r>
            <a:endParaRPr lang="en-US" dirty="0" smtClean="0"/>
          </a:p>
        </p:txBody>
      </p:sp>
      <p:sp>
        <p:nvSpPr>
          <p:cNvPr id="4101" name="Text Box 3"/>
          <p:cNvSpPr txBox="1">
            <a:spLocks noChangeArrowheads="1"/>
          </p:cNvSpPr>
          <p:nvPr/>
        </p:nvSpPr>
        <p:spPr bwMode="auto">
          <a:xfrm>
            <a:off x="3962400" y="1828800"/>
            <a:ext cx="4418013" cy="944563"/>
          </a:xfrm>
          <a:prstGeom prst="rect">
            <a:avLst/>
          </a:prstGeom>
          <a:noFill/>
          <a:ln w="9525">
            <a:noFill/>
            <a:miter lim="800000"/>
            <a:headEnd/>
            <a:tailEnd/>
          </a:ln>
        </p:spPr>
        <p:txBody>
          <a:bodyPr wrap="none">
            <a:spAutoFit/>
          </a:bodyPr>
          <a:lstStyle/>
          <a:p>
            <a:r>
              <a:rPr lang="en-US" sz="3200">
                <a:latin typeface="Times New Roman" pitchFamily="18" charset="0"/>
              </a:rPr>
              <a:t>The Exclusive OR (XOR)</a:t>
            </a:r>
          </a:p>
          <a:p>
            <a:r>
              <a:rPr lang="en-US" sz="2400">
                <a:latin typeface="Times New Roman" pitchFamily="18" charset="0"/>
              </a:rPr>
              <a:t>a XOR b </a:t>
            </a:r>
            <a:r>
              <a:rPr lang="en-US" sz="2400">
                <a:latin typeface="Times New Roman" pitchFamily="18" charset="0"/>
                <a:sym typeface="Symbol" pitchFamily="18" charset="2"/>
              </a:rPr>
              <a:t></a:t>
            </a:r>
            <a:r>
              <a:rPr lang="en-US" sz="2400">
                <a:latin typeface="Times New Roman" pitchFamily="18" charset="0"/>
              </a:rPr>
              <a:t> (a </a:t>
            </a:r>
            <a:r>
              <a:rPr lang="en-US" sz="2400">
                <a:latin typeface="Times New Roman" pitchFamily="18" charset="0"/>
                <a:sym typeface="Symbol" pitchFamily="18" charset="2"/>
              </a:rPr>
              <a:t></a:t>
            </a:r>
            <a:r>
              <a:rPr lang="en-US" sz="2400">
                <a:latin typeface="Times New Roman" pitchFamily="18" charset="0"/>
              </a:rPr>
              <a:t> </a:t>
            </a:r>
            <a:r>
              <a:rPr lang="en-US" sz="2400">
                <a:latin typeface="Times New Roman" pitchFamily="18" charset="0"/>
                <a:sym typeface="Symbol" pitchFamily="18" charset="2"/>
              </a:rPr>
              <a:t></a:t>
            </a:r>
            <a:r>
              <a:rPr lang="en-US" sz="2400">
                <a:latin typeface="Times New Roman" pitchFamily="18" charset="0"/>
              </a:rPr>
              <a:t>b) </a:t>
            </a:r>
            <a:r>
              <a:rPr lang="en-US" sz="2400">
                <a:latin typeface="Times New Roman" pitchFamily="18" charset="0"/>
                <a:sym typeface="Symbol" pitchFamily="18" charset="2"/>
              </a:rPr>
              <a:t> </a:t>
            </a:r>
            <a:r>
              <a:rPr lang="en-US" sz="2400">
                <a:latin typeface="Times New Roman" pitchFamily="18" charset="0"/>
              </a:rPr>
              <a:t>(</a:t>
            </a:r>
            <a:r>
              <a:rPr lang="en-US" sz="2400">
                <a:latin typeface="Times New Roman" pitchFamily="18" charset="0"/>
                <a:sym typeface="Symbol" pitchFamily="18" charset="2"/>
              </a:rPr>
              <a:t></a:t>
            </a:r>
            <a:r>
              <a:rPr lang="en-US" sz="2400">
                <a:latin typeface="Times New Roman" pitchFamily="18" charset="0"/>
              </a:rPr>
              <a:t>a </a:t>
            </a:r>
            <a:r>
              <a:rPr lang="en-US" sz="2400">
                <a:latin typeface="Times New Roman" pitchFamily="18" charset="0"/>
                <a:sym typeface="Symbol" pitchFamily="18" charset="2"/>
              </a:rPr>
              <a:t></a:t>
            </a:r>
            <a:r>
              <a:rPr lang="en-US" sz="2400">
                <a:latin typeface="Times New Roman" pitchFamily="18" charset="0"/>
              </a:rPr>
              <a:t> b)</a:t>
            </a:r>
          </a:p>
        </p:txBody>
      </p:sp>
      <p:sp>
        <p:nvSpPr>
          <p:cNvPr id="4102" name="Text Box 4"/>
          <p:cNvSpPr txBox="1">
            <a:spLocks noChangeArrowheads="1"/>
          </p:cNvSpPr>
          <p:nvPr/>
        </p:nvSpPr>
        <p:spPr bwMode="auto">
          <a:xfrm>
            <a:off x="8382000" y="4724400"/>
            <a:ext cx="638175" cy="304800"/>
          </a:xfrm>
          <a:prstGeom prst="rect">
            <a:avLst/>
          </a:prstGeom>
          <a:noFill/>
          <a:ln w="9525">
            <a:noFill/>
            <a:miter lim="800000"/>
            <a:headEnd/>
            <a:tailEnd/>
          </a:ln>
        </p:spPr>
        <p:txBody>
          <a:bodyPr wrap="none">
            <a:spAutoFit/>
          </a:bodyPr>
          <a:lstStyle/>
          <a:p>
            <a:r>
              <a:rPr lang="en-US" sz="1400">
                <a:latin typeface="Times New Roman" pitchFamily="18" charset="0"/>
              </a:rPr>
              <a:t>output</a:t>
            </a:r>
            <a:endParaRPr lang="en-US" sz="2400">
              <a:latin typeface="Times New Roman" pitchFamily="18" charset="0"/>
            </a:endParaRPr>
          </a:p>
        </p:txBody>
      </p:sp>
      <p:sp>
        <p:nvSpPr>
          <p:cNvPr id="4103" name="Text Box 5"/>
          <p:cNvSpPr txBox="1">
            <a:spLocks noChangeArrowheads="1"/>
          </p:cNvSpPr>
          <p:nvPr/>
        </p:nvSpPr>
        <p:spPr bwMode="auto">
          <a:xfrm>
            <a:off x="3429000" y="5334000"/>
            <a:ext cx="606425" cy="304800"/>
          </a:xfrm>
          <a:prstGeom prst="rect">
            <a:avLst/>
          </a:prstGeom>
          <a:noFill/>
          <a:ln w="9525">
            <a:noFill/>
            <a:miter lim="800000"/>
            <a:headEnd/>
            <a:tailEnd/>
          </a:ln>
        </p:spPr>
        <p:txBody>
          <a:bodyPr wrap="none">
            <a:spAutoFit/>
          </a:bodyPr>
          <a:lstStyle/>
          <a:p>
            <a:r>
              <a:rPr lang="en-US" sz="1400">
                <a:latin typeface="Times New Roman" pitchFamily="18" charset="0"/>
              </a:rPr>
              <a:t>input</a:t>
            </a:r>
            <a:r>
              <a:rPr lang="en-US" sz="1400" baseline="-25000">
                <a:latin typeface="Times New Roman" pitchFamily="18" charset="0"/>
              </a:rPr>
              <a:t>b</a:t>
            </a:r>
            <a:endParaRPr lang="en-US" sz="2400">
              <a:latin typeface="Times New Roman" pitchFamily="18" charset="0"/>
            </a:endParaRPr>
          </a:p>
        </p:txBody>
      </p:sp>
      <p:sp>
        <p:nvSpPr>
          <p:cNvPr id="4104" name="Text Box 6"/>
          <p:cNvSpPr txBox="1">
            <a:spLocks noChangeArrowheads="1"/>
          </p:cNvSpPr>
          <p:nvPr/>
        </p:nvSpPr>
        <p:spPr bwMode="auto">
          <a:xfrm>
            <a:off x="3429000" y="4191000"/>
            <a:ext cx="600075" cy="304800"/>
          </a:xfrm>
          <a:prstGeom prst="rect">
            <a:avLst/>
          </a:prstGeom>
          <a:noFill/>
          <a:ln w="9525">
            <a:noFill/>
            <a:miter lim="800000"/>
            <a:headEnd/>
            <a:tailEnd/>
          </a:ln>
        </p:spPr>
        <p:txBody>
          <a:bodyPr wrap="none">
            <a:spAutoFit/>
          </a:bodyPr>
          <a:lstStyle/>
          <a:p>
            <a:r>
              <a:rPr lang="en-US" sz="1400">
                <a:latin typeface="Times New Roman" pitchFamily="18" charset="0"/>
              </a:rPr>
              <a:t>input</a:t>
            </a:r>
            <a:r>
              <a:rPr lang="en-US" sz="1400" baseline="-25000">
                <a:latin typeface="Times New Roman" pitchFamily="18" charset="0"/>
              </a:rPr>
              <a:t>a</a:t>
            </a:r>
            <a:endParaRPr lang="en-US" sz="2400">
              <a:latin typeface="Times New Roman" pitchFamily="18" charset="0"/>
            </a:endParaRPr>
          </a:p>
        </p:txBody>
      </p:sp>
      <p:pic>
        <p:nvPicPr>
          <p:cNvPr id="4105" name="Picture 7"/>
          <p:cNvPicPr>
            <a:picLocks noChangeAspect="1" noChangeArrowheads="1"/>
          </p:cNvPicPr>
          <p:nvPr/>
        </p:nvPicPr>
        <p:blipFill>
          <a:blip r:embed="rId4" cstate="print"/>
          <a:srcRect/>
          <a:stretch>
            <a:fillRect/>
          </a:stretch>
        </p:blipFill>
        <p:spPr bwMode="auto">
          <a:xfrm>
            <a:off x="4038600" y="3276600"/>
            <a:ext cx="4286250" cy="3048000"/>
          </a:xfrm>
          <a:prstGeom prst="rect">
            <a:avLst/>
          </a:prstGeom>
          <a:noFill/>
          <a:ln w="9525">
            <a:noFill/>
            <a:miter lim="800000"/>
            <a:headEnd/>
            <a:tailEnd/>
          </a:ln>
        </p:spPr>
      </p:pic>
      <p:graphicFrame>
        <p:nvGraphicFramePr>
          <p:cNvPr id="4098" name="Object 8"/>
          <p:cNvGraphicFramePr>
            <a:graphicFrameLocks noChangeAspect="1"/>
          </p:cNvGraphicFramePr>
          <p:nvPr/>
        </p:nvGraphicFramePr>
        <p:xfrm>
          <a:off x="838200" y="1828800"/>
          <a:ext cx="2514600" cy="1855788"/>
        </p:xfrm>
        <a:graphic>
          <a:graphicData uri="http://schemas.openxmlformats.org/presentationml/2006/ole">
            <p:oleObj spid="_x0000_s5122" name="Worksheet" r:id="rId5" imgW="1270000" imgH="889000" progId="Excel.Sheet.8">
              <p:embed/>
            </p:oleObj>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3" name="Slide Number Placeholder 3"/>
          <p:cNvSpPr>
            <a:spLocks noGrp="1"/>
          </p:cNvSpPr>
          <p:nvPr>
            <p:ph type="sldNum" sz="quarter" idx="10"/>
          </p:nvPr>
        </p:nvSpPr>
        <p:spPr/>
        <p:txBody>
          <a:bodyPr/>
          <a:lstStyle/>
          <a:p>
            <a:fld id="{6AB73A16-66B0-4A5D-B519-385555EDEDCA}" type="slidenum">
              <a:rPr lang="en-US" smtClean="0"/>
              <a:pPr/>
              <a:t>58</a:t>
            </a:fld>
            <a:endParaRPr lang="en-US" smtClean="0"/>
          </a:p>
        </p:txBody>
      </p:sp>
      <p:sp>
        <p:nvSpPr>
          <p:cNvPr id="5124" name="Rectangle 2"/>
          <p:cNvSpPr>
            <a:spLocks noGrp="1" noChangeArrowheads="1"/>
          </p:cNvSpPr>
          <p:nvPr>
            <p:ph type="title"/>
          </p:nvPr>
        </p:nvSpPr>
        <p:spPr/>
        <p:txBody>
          <a:bodyPr/>
          <a:lstStyle/>
          <a:p>
            <a:pPr eaLnBrk="1" hangingPunct="1"/>
            <a:r>
              <a:rPr lang="en-US" dirty="0" smtClean="0"/>
              <a:t>Circuit Design </a:t>
            </a:r>
            <a:r>
              <a:rPr lang="en-US" sz="2800" dirty="0" smtClean="0"/>
              <a:t>(3)</a:t>
            </a:r>
          </a:p>
        </p:txBody>
      </p:sp>
      <p:sp>
        <p:nvSpPr>
          <p:cNvPr id="5125" name="Text Box 3"/>
          <p:cNvSpPr txBox="1">
            <a:spLocks noChangeArrowheads="1"/>
          </p:cNvSpPr>
          <p:nvPr/>
        </p:nvSpPr>
        <p:spPr bwMode="auto">
          <a:xfrm>
            <a:off x="4267200" y="1905000"/>
            <a:ext cx="3660775" cy="579438"/>
          </a:xfrm>
          <a:prstGeom prst="rect">
            <a:avLst/>
          </a:prstGeom>
          <a:noFill/>
          <a:ln w="9525">
            <a:noFill/>
            <a:miter lim="800000"/>
            <a:headEnd/>
            <a:tailEnd/>
          </a:ln>
        </p:spPr>
        <p:txBody>
          <a:bodyPr wrap="none">
            <a:spAutoFit/>
          </a:bodyPr>
          <a:lstStyle/>
          <a:p>
            <a:r>
              <a:rPr lang="en-US" sz="3200">
                <a:latin typeface="Times New Roman" pitchFamily="18" charset="0"/>
              </a:rPr>
              <a:t>A Binary Half-Adder</a:t>
            </a:r>
          </a:p>
        </p:txBody>
      </p:sp>
      <p:sp>
        <p:nvSpPr>
          <p:cNvPr id="5126" name="Text Box 4"/>
          <p:cNvSpPr txBox="1">
            <a:spLocks noChangeArrowheads="1"/>
          </p:cNvSpPr>
          <p:nvPr/>
        </p:nvSpPr>
        <p:spPr bwMode="auto">
          <a:xfrm>
            <a:off x="8382000" y="4267200"/>
            <a:ext cx="481013" cy="304800"/>
          </a:xfrm>
          <a:prstGeom prst="rect">
            <a:avLst/>
          </a:prstGeom>
          <a:noFill/>
          <a:ln w="9525">
            <a:noFill/>
            <a:miter lim="800000"/>
            <a:headEnd/>
            <a:tailEnd/>
          </a:ln>
        </p:spPr>
        <p:txBody>
          <a:bodyPr wrap="none">
            <a:spAutoFit/>
          </a:bodyPr>
          <a:lstStyle/>
          <a:p>
            <a:r>
              <a:rPr lang="en-US" sz="1400">
                <a:latin typeface="Times New Roman" pitchFamily="18" charset="0"/>
              </a:rPr>
              <a:t>sum</a:t>
            </a:r>
            <a:endParaRPr lang="en-US" sz="2400">
              <a:latin typeface="Times New Roman" pitchFamily="18" charset="0"/>
            </a:endParaRPr>
          </a:p>
        </p:txBody>
      </p:sp>
      <p:sp>
        <p:nvSpPr>
          <p:cNvPr id="5127" name="Text Box 5"/>
          <p:cNvSpPr txBox="1">
            <a:spLocks noChangeArrowheads="1"/>
          </p:cNvSpPr>
          <p:nvPr/>
        </p:nvSpPr>
        <p:spPr bwMode="auto">
          <a:xfrm>
            <a:off x="8382000" y="4876800"/>
            <a:ext cx="549275" cy="304800"/>
          </a:xfrm>
          <a:prstGeom prst="rect">
            <a:avLst/>
          </a:prstGeom>
          <a:noFill/>
          <a:ln w="9525">
            <a:noFill/>
            <a:miter lim="800000"/>
            <a:headEnd/>
            <a:tailEnd/>
          </a:ln>
        </p:spPr>
        <p:txBody>
          <a:bodyPr wrap="none">
            <a:spAutoFit/>
          </a:bodyPr>
          <a:lstStyle/>
          <a:p>
            <a:r>
              <a:rPr lang="en-US" sz="1400">
                <a:latin typeface="Times New Roman" pitchFamily="18" charset="0"/>
              </a:rPr>
              <a:t>carry</a:t>
            </a:r>
            <a:endParaRPr lang="en-US" sz="2400">
              <a:latin typeface="Times New Roman" pitchFamily="18" charset="0"/>
            </a:endParaRPr>
          </a:p>
        </p:txBody>
      </p:sp>
      <p:sp>
        <p:nvSpPr>
          <p:cNvPr id="5128" name="Text Box 6"/>
          <p:cNvSpPr txBox="1">
            <a:spLocks noChangeArrowheads="1"/>
          </p:cNvSpPr>
          <p:nvPr/>
        </p:nvSpPr>
        <p:spPr bwMode="auto">
          <a:xfrm>
            <a:off x="4114800" y="4876800"/>
            <a:ext cx="606425" cy="304800"/>
          </a:xfrm>
          <a:prstGeom prst="rect">
            <a:avLst/>
          </a:prstGeom>
          <a:noFill/>
          <a:ln w="9525">
            <a:noFill/>
            <a:miter lim="800000"/>
            <a:headEnd/>
            <a:tailEnd/>
          </a:ln>
        </p:spPr>
        <p:txBody>
          <a:bodyPr wrap="none">
            <a:spAutoFit/>
          </a:bodyPr>
          <a:lstStyle/>
          <a:p>
            <a:r>
              <a:rPr lang="en-US" sz="1400">
                <a:latin typeface="Times New Roman" pitchFamily="18" charset="0"/>
              </a:rPr>
              <a:t>input</a:t>
            </a:r>
            <a:r>
              <a:rPr lang="en-US" sz="1400" baseline="-25000">
                <a:latin typeface="Times New Roman" pitchFamily="18" charset="0"/>
              </a:rPr>
              <a:t>2</a:t>
            </a:r>
            <a:endParaRPr lang="en-US" sz="2400">
              <a:latin typeface="Times New Roman" pitchFamily="18" charset="0"/>
            </a:endParaRPr>
          </a:p>
        </p:txBody>
      </p:sp>
      <p:sp>
        <p:nvSpPr>
          <p:cNvPr id="5129" name="Text Box 7"/>
          <p:cNvSpPr txBox="1">
            <a:spLocks noChangeArrowheads="1"/>
          </p:cNvSpPr>
          <p:nvPr/>
        </p:nvSpPr>
        <p:spPr bwMode="auto">
          <a:xfrm>
            <a:off x="4114800" y="4267200"/>
            <a:ext cx="606425" cy="304800"/>
          </a:xfrm>
          <a:prstGeom prst="rect">
            <a:avLst/>
          </a:prstGeom>
          <a:noFill/>
          <a:ln w="9525">
            <a:noFill/>
            <a:miter lim="800000"/>
            <a:headEnd/>
            <a:tailEnd/>
          </a:ln>
        </p:spPr>
        <p:txBody>
          <a:bodyPr wrap="none">
            <a:spAutoFit/>
          </a:bodyPr>
          <a:lstStyle/>
          <a:p>
            <a:r>
              <a:rPr lang="en-US" sz="1400">
                <a:latin typeface="Times New Roman" pitchFamily="18" charset="0"/>
              </a:rPr>
              <a:t>input</a:t>
            </a:r>
            <a:r>
              <a:rPr lang="en-US" sz="1400" baseline="-25000">
                <a:latin typeface="Times New Roman" pitchFamily="18" charset="0"/>
              </a:rPr>
              <a:t>1</a:t>
            </a:r>
            <a:endParaRPr lang="en-US" sz="2400">
              <a:latin typeface="Times New Roman" pitchFamily="18" charset="0"/>
            </a:endParaRPr>
          </a:p>
        </p:txBody>
      </p:sp>
      <p:graphicFrame>
        <p:nvGraphicFramePr>
          <p:cNvPr id="5122" name="Object 8"/>
          <p:cNvGraphicFramePr>
            <a:graphicFrameLocks noChangeAspect="1"/>
          </p:cNvGraphicFramePr>
          <p:nvPr/>
        </p:nvGraphicFramePr>
        <p:xfrm>
          <a:off x="838200" y="1828800"/>
          <a:ext cx="2971800" cy="1774825"/>
        </p:xfrm>
        <a:graphic>
          <a:graphicData uri="http://schemas.openxmlformats.org/presentationml/2006/ole">
            <p:oleObj spid="_x0000_s6146" name="Worksheet" r:id="rId4" imgW="1574800" imgH="889000" progId="Excel.Sheet.8">
              <p:embed/>
            </p:oleObj>
          </a:graphicData>
        </a:graphic>
      </p:graphicFrame>
      <p:pic>
        <p:nvPicPr>
          <p:cNvPr id="5130" name="Picture 9"/>
          <p:cNvPicPr>
            <a:picLocks noChangeAspect="1" noChangeArrowheads="1"/>
          </p:cNvPicPr>
          <p:nvPr/>
        </p:nvPicPr>
        <p:blipFill>
          <a:blip r:embed="rId5" cstate="print"/>
          <a:srcRect/>
          <a:stretch>
            <a:fillRect/>
          </a:stretch>
        </p:blipFill>
        <p:spPr bwMode="auto">
          <a:xfrm>
            <a:off x="4800600" y="3352800"/>
            <a:ext cx="3519488"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p:txBody>
          <a:bodyPr/>
          <a:lstStyle/>
          <a:p>
            <a:fld id="{89B4E4AF-8143-43A0-94ED-74B744291F1A}" type="slidenum">
              <a:rPr lang="en-US" smtClean="0"/>
              <a:pPr/>
              <a:t>59</a:t>
            </a:fld>
            <a:endParaRPr lang="en-US" smtClean="0"/>
          </a:p>
        </p:txBody>
      </p:sp>
      <p:sp>
        <p:nvSpPr>
          <p:cNvPr id="26627" name="Rectangle 2"/>
          <p:cNvSpPr>
            <a:spLocks noGrp="1" noChangeArrowheads="1"/>
          </p:cNvSpPr>
          <p:nvPr>
            <p:ph type="body" idx="1"/>
          </p:nvPr>
        </p:nvSpPr>
        <p:spPr>
          <a:xfrm>
            <a:off x="685800" y="1981200"/>
            <a:ext cx="8077200" cy="4114800"/>
          </a:xfrm>
        </p:spPr>
        <p:txBody>
          <a:bodyPr/>
          <a:lstStyle/>
          <a:p>
            <a:pPr eaLnBrk="1" hangingPunct="1"/>
            <a:endParaRPr lang="en-US" smtClean="0"/>
          </a:p>
          <a:p>
            <a:pPr eaLnBrk="1" hangingPunct="1"/>
            <a:r>
              <a:rPr lang="en-US" smtClean="0"/>
              <a:t>1935-1938</a:t>
            </a:r>
          </a:p>
          <a:p>
            <a:pPr eaLnBrk="1" hangingPunct="1"/>
            <a:r>
              <a:rPr lang="en-US" smtClean="0"/>
              <a:t>“Modern” design:</a:t>
            </a:r>
          </a:p>
          <a:p>
            <a:pPr lvl="1" eaLnBrk="1" hangingPunct="1"/>
            <a:r>
              <a:rPr lang="en-US" smtClean="0"/>
              <a:t>binary (base-2)</a:t>
            </a:r>
          </a:p>
          <a:p>
            <a:pPr lvl="1" eaLnBrk="1" hangingPunct="1"/>
            <a:r>
              <a:rPr lang="en-US" smtClean="0"/>
              <a:t>switching circuits</a:t>
            </a:r>
          </a:p>
          <a:p>
            <a:pPr lvl="1" eaLnBrk="1" hangingPunct="1"/>
            <a:r>
              <a:rPr lang="en-US" smtClean="0"/>
              <a:t>programmable (using punched movie film)</a:t>
            </a:r>
          </a:p>
          <a:p>
            <a:pPr eaLnBrk="1" hangingPunct="1"/>
            <a:r>
              <a:rPr lang="en-US" smtClean="0"/>
              <a:t>He never built his full design.</a:t>
            </a:r>
          </a:p>
        </p:txBody>
      </p:sp>
      <p:sp>
        <p:nvSpPr>
          <p:cNvPr id="26628" name="Rectangle 3"/>
          <p:cNvSpPr>
            <a:spLocks noGrp="1" noChangeArrowheads="1"/>
          </p:cNvSpPr>
          <p:nvPr>
            <p:ph type="title"/>
          </p:nvPr>
        </p:nvSpPr>
        <p:spPr>
          <a:xfrm>
            <a:off x="2209800" y="609600"/>
            <a:ext cx="6400800" cy="1143000"/>
          </a:xfrm>
          <a:noFill/>
        </p:spPr>
        <p:txBody>
          <a:bodyPr/>
          <a:lstStyle/>
          <a:p>
            <a:pPr eaLnBrk="1" hangingPunct="1"/>
            <a:r>
              <a:rPr lang="en-US" smtClean="0"/>
              <a:t>Konrad Zuse </a:t>
            </a:r>
            <a:r>
              <a:rPr lang="en-US" sz="3200" smtClean="0"/>
              <a:t>(1910-1995)</a:t>
            </a:r>
            <a:br>
              <a:rPr lang="en-US" sz="3200" smtClean="0"/>
            </a:br>
            <a:r>
              <a:rPr lang="en-US" sz="3200" smtClean="0"/>
              <a:t>The “Z computers”</a:t>
            </a:r>
          </a:p>
        </p:txBody>
      </p:sp>
      <p:pic>
        <p:nvPicPr>
          <p:cNvPr id="26629" name="Picture 4" descr="39zuse"/>
          <p:cNvPicPr>
            <a:picLocks noChangeAspect="1" noChangeArrowheads="1"/>
          </p:cNvPicPr>
          <p:nvPr/>
        </p:nvPicPr>
        <p:blipFill>
          <a:blip r:embed="rId3" cstate="print"/>
          <a:srcRect/>
          <a:stretch>
            <a:fillRect/>
          </a:stretch>
        </p:blipFill>
        <p:spPr bwMode="auto">
          <a:xfrm>
            <a:off x="685800" y="457200"/>
            <a:ext cx="1473200" cy="1828800"/>
          </a:xfrm>
          <a:prstGeom prst="rect">
            <a:avLst/>
          </a:prstGeom>
          <a:noFill/>
          <a:ln w="9525">
            <a:noFill/>
            <a:miter lim="800000"/>
            <a:headEnd/>
            <a:tailEnd/>
          </a:ln>
        </p:spPr>
      </p:pic>
      <p:pic>
        <p:nvPicPr>
          <p:cNvPr id="26630" name="Picture 5" descr="439zuse1"/>
          <p:cNvPicPr>
            <a:picLocks noChangeAspect="1" noChangeArrowheads="1"/>
          </p:cNvPicPr>
          <p:nvPr/>
        </p:nvPicPr>
        <p:blipFill>
          <a:blip r:embed="rId4" cstate="print"/>
          <a:srcRect/>
          <a:stretch>
            <a:fillRect/>
          </a:stretch>
        </p:blipFill>
        <p:spPr bwMode="auto">
          <a:xfrm>
            <a:off x="4572000" y="1905000"/>
            <a:ext cx="424180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6</a:t>
            </a:fld>
            <a:endParaRPr lang="en-US"/>
          </a:p>
        </p:txBody>
      </p:sp>
      <p:sp>
        <p:nvSpPr>
          <p:cNvPr id="241666" name="Rectangle 2"/>
          <p:cNvSpPr>
            <a:spLocks noGrp="1" noChangeArrowheads="1"/>
          </p:cNvSpPr>
          <p:nvPr>
            <p:ph type="title"/>
          </p:nvPr>
        </p:nvSpPr>
        <p:spPr/>
        <p:txBody>
          <a:bodyPr/>
          <a:lstStyle/>
          <a:p>
            <a:r>
              <a:rPr lang="en-US" dirty="0" smtClean="0"/>
              <a:t>Example: Testing (0)</a:t>
            </a:r>
            <a:endParaRPr lang="en-US"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We should be able draw the square and circle in the center of the canvas.</a:t>
            </a:r>
          </a:p>
          <a:p>
            <a:r>
              <a:rPr lang="en-US" dirty="0" smtClean="0"/>
              <a:t>Issues with this prototype:</a:t>
            </a:r>
          </a:p>
          <a:p>
            <a:endParaRPr lang="en-US" dirty="0"/>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p:txBody>
          <a:bodyPr/>
          <a:lstStyle/>
          <a:p>
            <a:fld id="{C77004B7-428E-4D5E-896C-5C037F3CC3BA}" type="slidenum">
              <a:rPr lang="en-US" smtClean="0"/>
              <a:pPr/>
              <a:t>7</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Types</a:t>
            </a:r>
          </a:p>
        </p:txBody>
      </p:sp>
      <p:sp>
        <p:nvSpPr>
          <p:cNvPr id="15364" name="Rectangle 3"/>
          <p:cNvSpPr>
            <a:spLocks noGrp="1" noChangeArrowheads="1"/>
          </p:cNvSpPr>
          <p:nvPr>
            <p:ph type="body" idx="1"/>
          </p:nvPr>
        </p:nvSpPr>
        <p:spPr/>
        <p:txBody>
          <a:bodyPr/>
          <a:lstStyle/>
          <a:p>
            <a:pPr eaLnBrk="1" hangingPunct="1"/>
            <a:r>
              <a:rPr lang="en-US" smtClean="0"/>
              <a:t>In object-oriented programming:</a:t>
            </a:r>
          </a:p>
          <a:p>
            <a:pPr lvl="1" eaLnBrk="1" hangingPunct="1"/>
            <a:r>
              <a:rPr lang="en-US" smtClean="0"/>
              <a:t>All program data are stored as </a:t>
            </a:r>
            <a:r>
              <a:rPr lang="en-US" i="1" smtClean="0"/>
              <a:t>objects</a:t>
            </a:r>
            <a:r>
              <a:rPr lang="en-US" smtClean="0"/>
              <a:t>.</a:t>
            </a:r>
          </a:p>
          <a:p>
            <a:pPr lvl="1" eaLnBrk="1" hangingPunct="1"/>
            <a:r>
              <a:rPr lang="en-US" smtClean="0"/>
              <a:t>All objects have specified data </a:t>
            </a:r>
            <a:r>
              <a:rPr lang="en-US" i="1" smtClean="0"/>
              <a:t>types</a:t>
            </a:r>
            <a:r>
              <a:rPr lang="en-US" smtClean="0"/>
              <a:t>.</a:t>
            </a:r>
          </a:p>
          <a:p>
            <a:pPr eaLnBrk="1" hangingPunct="1"/>
            <a:r>
              <a:rPr lang="en-US" smtClean="0"/>
              <a:t>The data type determines:</a:t>
            </a:r>
          </a:p>
          <a:p>
            <a:pPr lvl="1" eaLnBrk="1" hangingPunct="1"/>
            <a:r>
              <a:rPr lang="en-US" smtClean="0"/>
              <a:t>How an object is represented</a:t>
            </a:r>
          </a:p>
          <a:p>
            <a:pPr lvl="1" eaLnBrk="1" hangingPunct="1"/>
            <a:r>
              <a:rPr lang="en-US" smtClean="0"/>
              <a:t>How an object is manipulated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fld id="{D2FC18B3-FAD8-464F-8BF8-2FBC77CD5023}" type="slidenum">
              <a:rPr lang="en-US" smtClean="0"/>
              <a:pPr/>
              <a:t>8</a:t>
            </a:fld>
            <a:endParaRPr lang="en-US" smtClean="0"/>
          </a:p>
        </p:txBody>
      </p:sp>
      <p:sp>
        <p:nvSpPr>
          <p:cNvPr id="17411" name="Rectangle 2"/>
          <p:cNvSpPr>
            <a:spLocks noGrp="1" noChangeArrowheads="1"/>
          </p:cNvSpPr>
          <p:nvPr>
            <p:ph type="title"/>
          </p:nvPr>
        </p:nvSpPr>
        <p:spPr/>
        <p:txBody>
          <a:bodyPr/>
          <a:lstStyle/>
          <a:p>
            <a:pPr eaLnBrk="1" hangingPunct="1"/>
            <a:r>
              <a:rPr lang="en-US" smtClean="0"/>
              <a:t>Kinds of Objects</a:t>
            </a:r>
          </a:p>
        </p:txBody>
      </p:sp>
      <p:sp>
        <p:nvSpPr>
          <p:cNvPr id="17412" name="Rectangle 3"/>
          <p:cNvSpPr>
            <a:spLocks noGrp="1" noChangeArrowheads="1"/>
          </p:cNvSpPr>
          <p:nvPr>
            <p:ph type="body" idx="1"/>
          </p:nvPr>
        </p:nvSpPr>
        <p:spPr/>
        <p:txBody>
          <a:bodyPr/>
          <a:lstStyle/>
          <a:p>
            <a:pPr eaLnBrk="1" hangingPunct="1"/>
            <a:r>
              <a:rPr lang="en-US" dirty="0" smtClean="0"/>
              <a:t>In programs, objects can appear as:</a:t>
            </a:r>
          </a:p>
          <a:p>
            <a:pPr lvl="1" eaLnBrk="1" hangingPunct="1"/>
            <a:r>
              <a:rPr lang="en-US" dirty="0" smtClean="0"/>
              <a:t>Literals</a:t>
            </a:r>
          </a:p>
          <a:p>
            <a:pPr lvl="1" eaLnBrk="1" hangingPunct="1"/>
            <a:endParaRPr lang="en-US" sz="1800" dirty="0" smtClean="0"/>
          </a:p>
          <a:p>
            <a:pPr lvl="1" eaLnBrk="1" hangingPunct="1"/>
            <a:r>
              <a:rPr lang="en-US" dirty="0" smtClean="0"/>
              <a:t>Variables</a:t>
            </a:r>
          </a:p>
          <a:p>
            <a:pPr lvl="1" eaLnBrk="1" hangingPunct="1"/>
            <a:endParaRPr lang="en-US" sz="1800" dirty="0" smtClean="0"/>
          </a:p>
          <a:p>
            <a:pPr lvl="1" eaLnBrk="1" hangingPunct="1"/>
            <a:r>
              <a:rPr lang="en-US" dirty="0" smtClean="0"/>
              <a:t>Constants</a:t>
            </a:r>
          </a:p>
          <a:p>
            <a:pPr lvl="1" eaLnBrk="1" hangingPunct="1"/>
            <a:endParaRPr lang="en-US" sz="1800" dirty="0" smtClean="0"/>
          </a:p>
          <a:p>
            <a:pPr eaLnBrk="1" hangingPunct="1"/>
            <a:r>
              <a:rPr lang="en-US" dirty="0" smtClean="0"/>
              <a:t>Variables and constants are named using </a:t>
            </a:r>
            <a:r>
              <a:rPr lang="en-US" i="1" dirty="0" smtClean="0"/>
              <a:t>identifiers</a:t>
            </a:r>
            <a:r>
              <a:rPr lang="en-US"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p:txBody>
          <a:bodyPr/>
          <a:lstStyle/>
          <a:p>
            <a:fld id="{58D86C13-2A66-4DCE-9938-F30F2C624F54}" type="slidenum">
              <a:rPr lang="en-US" smtClean="0"/>
              <a:pPr/>
              <a:t>9</a:t>
            </a:fld>
            <a:endParaRPr lang="en-US" smtClean="0"/>
          </a:p>
        </p:txBody>
      </p:sp>
      <p:sp>
        <p:nvSpPr>
          <p:cNvPr id="18435" name="Rectangle 2"/>
          <p:cNvSpPr>
            <a:spLocks noGrp="1" noChangeArrowheads="1"/>
          </p:cNvSpPr>
          <p:nvPr>
            <p:ph type="title"/>
          </p:nvPr>
        </p:nvSpPr>
        <p:spPr/>
        <p:txBody>
          <a:bodyPr/>
          <a:lstStyle/>
          <a:p>
            <a:pPr eaLnBrk="1" hangingPunct="1"/>
            <a:r>
              <a:rPr lang="en-US" smtClean="0"/>
              <a:t>Literals</a:t>
            </a:r>
          </a:p>
        </p:txBody>
      </p:sp>
      <p:sp>
        <p:nvSpPr>
          <p:cNvPr id="18436" name="Rectangle 3"/>
          <p:cNvSpPr>
            <a:spLocks noGrp="1" noChangeArrowheads="1"/>
          </p:cNvSpPr>
          <p:nvPr>
            <p:ph type="body" idx="1"/>
          </p:nvPr>
        </p:nvSpPr>
        <p:spPr>
          <a:xfrm>
            <a:off x="457200" y="1600200"/>
            <a:ext cx="8229600" cy="5105400"/>
          </a:xfrm>
        </p:spPr>
        <p:txBody>
          <a:bodyPr/>
          <a:lstStyle/>
          <a:p>
            <a:pPr eaLnBrk="1" hangingPunct="1"/>
            <a:r>
              <a:rPr lang="en-US" dirty="0" smtClean="0">
                <a:latin typeface="Arial Unicode MS" pitchFamily="34" charset="-128"/>
              </a:rPr>
              <a:t>Literals are object values specified explicitly in the code.</a:t>
            </a:r>
          </a:p>
          <a:p>
            <a:pPr eaLnBrk="1" hangingPunct="1"/>
            <a:r>
              <a:rPr lang="en-US" dirty="0" smtClean="0"/>
              <a:t>Examples:</a:t>
            </a:r>
          </a:p>
          <a:p>
            <a:pPr lvl="1" eaLnBrk="1" hangingPunct="1">
              <a:buFontTx/>
              <a:buChar char=" "/>
            </a:pPr>
            <a:r>
              <a:rPr lang="en-US" b="1" dirty="0" smtClean="0">
                <a:latin typeface="Courier New" pitchFamily="49" charset="0"/>
              </a:rPr>
              <a:t>42</a:t>
            </a:r>
          </a:p>
          <a:p>
            <a:pPr lvl="1" eaLnBrk="1" hangingPunct="1">
              <a:buFontTx/>
              <a:buChar char=" "/>
            </a:pPr>
            <a:r>
              <a:rPr lang="en-US" b="1" dirty="0" smtClean="0">
                <a:solidFill>
                  <a:schemeClr val="tx2"/>
                </a:solidFill>
              </a:rPr>
              <a:t>"</a:t>
            </a:r>
            <a:r>
              <a:rPr lang="en-US" b="1" dirty="0" smtClean="0">
                <a:latin typeface="Courier New" pitchFamily="49" charset="0"/>
              </a:rPr>
              <a:t>you silly English k-</a:t>
            </a:r>
            <a:r>
              <a:rPr lang="en-US" b="1" dirty="0" err="1" smtClean="0">
                <a:latin typeface="Courier New" pitchFamily="49" charset="0"/>
              </a:rPr>
              <a:t>nih</a:t>
            </a:r>
            <a:r>
              <a:rPr lang="en-US" b="1" dirty="0" smtClean="0">
                <a:latin typeface="Courier New" pitchFamily="49" charset="0"/>
              </a:rPr>
              <a:t>-</a:t>
            </a:r>
            <a:r>
              <a:rPr lang="en-US" b="1" dirty="0" err="1" smtClean="0">
                <a:latin typeface="Courier New" pitchFamily="49" charset="0"/>
              </a:rPr>
              <a:t>git</a:t>
            </a:r>
            <a:r>
              <a:rPr lang="en-US" b="1" dirty="0" smtClean="0">
                <a:solidFill>
                  <a:schemeClr val="tx2"/>
                </a:solidFill>
              </a:rPr>
              <a:t>"</a:t>
            </a:r>
            <a:endParaRPr lang="en-US" b="1" dirty="0" smtClean="0">
              <a:latin typeface="Courier New" pitchFamily="49" charset="0"/>
            </a:endParaRPr>
          </a:p>
          <a:p>
            <a:pPr lvl="1" eaLnBrk="1" hangingPunct="1">
              <a:buFontTx/>
              <a:buChar char=" "/>
            </a:pPr>
            <a:r>
              <a:rPr lang="en-US" sz="2600" b="1" dirty="0" smtClean="0">
                <a:solidFill>
                  <a:schemeClr val="tx2"/>
                </a:solidFill>
                <a:latin typeface="Courier New" pitchFamily="49" charset="0"/>
              </a:rPr>
              <a:t>'</a:t>
            </a:r>
            <a:r>
              <a:rPr lang="en-US" b="1" dirty="0" smtClean="0">
                <a:latin typeface="Courier New" pitchFamily="49" charset="0"/>
              </a:rPr>
              <a:t>A</a:t>
            </a:r>
            <a:r>
              <a:rPr lang="en-US" sz="2600" b="1" dirty="0" smtClean="0">
                <a:solidFill>
                  <a:schemeClr val="tx2"/>
                </a:solidFill>
                <a:latin typeface="Courier New" pitchFamily="49" charset="0"/>
              </a:rPr>
              <a:t>'</a:t>
            </a:r>
          </a:p>
          <a:p>
            <a:pPr lvl="1" eaLnBrk="1" hangingPunct="1">
              <a:buFontTx/>
              <a:buChar char=" "/>
            </a:pPr>
            <a:r>
              <a:rPr lang="en-US" b="1" dirty="0" smtClean="0">
                <a:latin typeface="Courier New" pitchFamily="49" charset="0"/>
              </a:rPr>
              <a:t>true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
      <a:dk1>
        <a:srgbClr val="003300"/>
      </a:dk1>
      <a:lt1>
        <a:srgbClr val="FFFFFF"/>
      </a:lt1>
      <a:dk2>
        <a:srgbClr val="000000"/>
      </a:dk2>
      <a:lt2>
        <a:srgbClr val="336600"/>
      </a:lt2>
      <a:accent1>
        <a:srgbClr val="D5D000"/>
      </a:accent1>
      <a:accent2>
        <a:srgbClr val="669900"/>
      </a:accent2>
      <a:accent3>
        <a:srgbClr val="FFFFFF"/>
      </a:accent3>
      <a:accent4>
        <a:srgbClr val="002A00"/>
      </a:accent4>
      <a:accent5>
        <a:srgbClr val="E7E4AA"/>
      </a:accent5>
      <a:accent6>
        <a:srgbClr val="5C8A00"/>
      </a:accent6>
      <a:hlink>
        <a:srgbClr val="333300"/>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blank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blank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blank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blank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blank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blank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blank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blank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blank 13">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996600"/>
        </a:hlink>
        <a:folHlink>
          <a:srgbClr val="CC9900"/>
        </a:folHlink>
      </a:clrScheme>
      <a:clrMap bg1="lt1" tx1="dk1" bg2="lt2" tx2="dk2" accent1="accent1" accent2="accent2" accent3="accent3" accent4="accent4" accent5="accent5" accent6="accent6" hlink="hlink" folHlink="folHlink"/>
    </a:extraClrScheme>
    <a:extraClrScheme>
      <a:clrScheme name="blank 14">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15">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9900"/>
        </a:folHlink>
      </a:clrScheme>
      <a:clrMap bg1="lt1" tx1="dk1" bg2="lt2" tx2="dk2" accent1="accent1" accent2="accent2" accent3="accent3" accent4="accent4" accent5="accent5" accent6="accent6" hlink="hlink" folHlink="folHlink"/>
    </a:extraClrScheme>
    <a:extraClrScheme>
      <a:clrScheme name="blank 16">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3182</TotalTime>
  <Words>6704</Words>
  <Application>Microsoft Macintosh PowerPoint</Application>
  <PresentationFormat>On-screen Show (4:3)</PresentationFormat>
  <Paragraphs>939</Paragraphs>
  <Slides>59</Slides>
  <Notes>58</Notes>
  <HiddenSlides>2</HiddenSlides>
  <MMClips>0</MMClips>
  <ScaleCrop>false</ScaleCrop>
  <HeadingPairs>
    <vt:vector size="8" baseType="variant">
      <vt:variant>
        <vt:lpstr>Design Template</vt:lpstr>
      </vt:variant>
      <vt:variant>
        <vt:i4>1</vt:i4>
      </vt:variant>
      <vt:variant>
        <vt:lpstr>Embedded OLE Servers</vt:lpstr>
      </vt:variant>
      <vt:variant>
        <vt:i4>1</vt:i4>
      </vt:variant>
      <vt:variant>
        <vt:lpstr>Slide Titles</vt:lpstr>
      </vt:variant>
      <vt:variant>
        <vt:i4>59</vt:i4>
      </vt:variant>
      <vt:variant>
        <vt:lpstr>Custom Shows</vt:lpstr>
      </vt:variant>
      <vt:variant>
        <vt:i4>6</vt:i4>
      </vt:variant>
    </vt:vector>
  </HeadingPairs>
  <TitlesOfParts>
    <vt:vector size="67" baseType="lpstr">
      <vt:lpstr>blank</vt:lpstr>
      <vt:lpstr>Worksheet</vt:lpstr>
      <vt:lpstr>Slide 1</vt:lpstr>
      <vt:lpstr>Types and Expressions</vt:lpstr>
      <vt:lpstr>Example: Analysis (0)</vt:lpstr>
      <vt:lpstr>Example: Design (0)</vt:lpstr>
      <vt:lpstr>Example: Implementation (0)</vt:lpstr>
      <vt:lpstr>Example: Testing (0)</vt:lpstr>
      <vt:lpstr>Types</vt:lpstr>
      <vt:lpstr>Kinds of Objects</vt:lpstr>
      <vt:lpstr>Literals</vt:lpstr>
      <vt:lpstr>Variable Declarations</vt:lpstr>
      <vt:lpstr>Primitive Types: Integers</vt:lpstr>
      <vt:lpstr>Primitive Types: Real Numbers</vt:lpstr>
      <vt:lpstr>Primitive Types: Characters</vt:lpstr>
      <vt:lpstr>Primitive Types: Booleans</vt:lpstr>
      <vt:lpstr>Variable Declarations</vt:lpstr>
      <vt:lpstr>Constant Declarations</vt:lpstr>
      <vt:lpstr>Multiple Declarations </vt:lpstr>
      <vt:lpstr>Identifiers</vt:lpstr>
      <vt:lpstr>Slide 19</vt:lpstr>
      <vt:lpstr>Expressions</vt:lpstr>
      <vt:lpstr>Numeric Expressions</vt:lpstr>
      <vt:lpstr>Implicit Type Conversion</vt:lpstr>
      <vt:lpstr>Assignment Expressions</vt:lpstr>
      <vt:lpstr>Iteration 1</vt:lpstr>
      <vt:lpstr>Iteration 2</vt:lpstr>
      <vt:lpstr>Primitive vs Reference Types</vt:lpstr>
      <vt:lpstr>Strings</vt:lpstr>
      <vt:lpstr>Wrapper Classes</vt:lpstr>
      <vt:lpstr>Type Conversion</vt:lpstr>
      <vt:lpstr>Mathematical Resources</vt:lpstr>
      <vt:lpstr>Iteration 3</vt:lpstr>
      <vt:lpstr>Boolean Expressions</vt:lpstr>
      <vt:lpstr>Character Expressions</vt:lpstr>
      <vt:lpstr>String Expressions</vt:lpstr>
      <vt:lpstr>Precedence</vt:lpstr>
      <vt:lpstr>Operator Precedence</vt:lpstr>
      <vt:lpstr>Associativity</vt:lpstr>
      <vt:lpstr>Assignment Chaining</vt:lpstr>
      <vt:lpstr>Assignment Shortcuts</vt:lpstr>
      <vt:lpstr>In General</vt:lpstr>
      <vt:lpstr>Increment and Decrement</vt:lpstr>
      <vt:lpstr>Prefix/Postfix Increment</vt:lpstr>
      <vt:lpstr>Iteration 4</vt:lpstr>
      <vt:lpstr>Slide 44</vt:lpstr>
      <vt:lpstr>Slide 45</vt:lpstr>
      <vt:lpstr>Binary Representations</vt:lpstr>
      <vt:lpstr>Decimal Numbers</vt:lpstr>
      <vt:lpstr>Binary Numbers</vt:lpstr>
      <vt:lpstr>Binary Encoding Systems</vt:lpstr>
      <vt:lpstr>Representing Integers</vt:lpstr>
      <vt:lpstr>Representing Real Numbers</vt:lpstr>
      <vt:lpstr>Representing Characters</vt:lpstr>
      <vt:lpstr>Binary Arithmetic</vt:lpstr>
      <vt:lpstr>Boolean Logic</vt:lpstr>
      <vt:lpstr>Gates</vt:lpstr>
      <vt:lpstr>Circuit Design</vt:lpstr>
      <vt:lpstr>   Circuit Design (2)</vt:lpstr>
      <vt:lpstr>Circuit Design (3)</vt:lpstr>
      <vt:lpstr>Konrad Zuse (1910-1995) The “Z computers”</vt:lpstr>
      <vt:lpstr>iteration1</vt:lpstr>
      <vt:lpstr>types</vt:lpstr>
      <vt:lpstr>expressions</vt:lpstr>
      <vt:lpstr>binary</vt:lpstr>
      <vt:lpstr>logic</vt:lpstr>
      <vt:lpstr>z1</vt:lpstr>
    </vt:vector>
  </TitlesOfParts>
  <Company>Calvin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108 - Intro to Computing - Calvin College</dc:title>
  <dc:creator>Keith Vander Linden</dc:creator>
  <cp:lastModifiedBy>Serita Nelesen</cp:lastModifiedBy>
  <cp:revision>346</cp:revision>
  <cp:lastPrinted>1998-09-04T12:28:27Z</cp:lastPrinted>
  <dcterms:created xsi:type="dcterms:W3CDTF">2011-01-05T15:33:49Z</dcterms:created>
  <dcterms:modified xsi:type="dcterms:W3CDTF">2011-01-05T15:48:31Z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kvlinden@calvin.edu</vt:lpwstr>
  </property>
  <property fmtid="{D5CDD505-2E9C-101B-9397-08002B2CF9AE}" pid="8" name="HomePage">
    <vt:lpwstr>http://www.calvin.edu/~kvlinden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3</vt:i4>
  </property>
  <property fmtid="{D5CDD505-2E9C-101B-9397-08002B2CF9AE}" pid="21" name="OutputDir">
    <vt:lpwstr>D:\Courses\330</vt:lpwstr>
  </property>
</Properties>
</file>