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Default Extension="tiff" ContentType="image/tiff"/>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57.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handoutMasters/handoutMaster1.xml" ContentType="application/vnd.openxmlformats-officedocument.presentationml.handoutMaster+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58.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55.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56.xml" ContentType="application/vnd.openxmlformats-officedocument.presentationml.notesSlide+xml"/>
  <Override PartName="/docProps/custom.xml" ContentType="application/vnd.openxmlformats-officedocument.custom-properties+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83" r:id="rId1"/>
  </p:sldMasterIdLst>
  <p:notesMasterIdLst>
    <p:notesMasterId r:id="rId60"/>
  </p:notesMasterIdLst>
  <p:handoutMasterIdLst>
    <p:handoutMasterId r:id="rId61"/>
  </p:handoutMasterIdLst>
  <p:sldIdLst>
    <p:sldId id="259" r:id="rId2"/>
    <p:sldId id="304" r:id="rId3"/>
    <p:sldId id="261" r:id="rId4"/>
    <p:sldId id="262" r:id="rId5"/>
    <p:sldId id="306" r:id="rId6"/>
    <p:sldId id="341" r:id="rId7"/>
    <p:sldId id="340" r:id="rId8"/>
    <p:sldId id="307" r:id="rId9"/>
    <p:sldId id="308" r:id="rId10"/>
    <p:sldId id="264" r:id="rId11"/>
    <p:sldId id="356" r:id="rId12"/>
    <p:sldId id="342" r:id="rId13"/>
    <p:sldId id="343" r:id="rId14"/>
    <p:sldId id="309" r:id="rId15"/>
    <p:sldId id="367" r:id="rId16"/>
    <p:sldId id="314" r:id="rId17"/>
    <p:sldId id="347" r:id="rId18"/>
    <p:sldId id="345" r:id="rId19"/>
    <p:sldId id="370" r:id="rId20"/>
    <p:sldId id="275" r:id="rId21"/>
    <p:sldId id="315" r:id="rId22"/>
    <p:sldId id="368" r:id="rId23"/>
    <p:sldId id="369" r:id="rId24"/>
    <p:sldId id="344" r:id="rId25"/>
    <p:sldId id="346" r:id="rId26"/>
    <p:sldId id="349" r:id="rId27"/>
    <p:sldId id="352" r:id="rId28"/>
    <p:sldId id="350" r:id="rId29"/>
    <p:sldId id="358" r:id="rId30"/>
    <p:sldId id="360" r:id="rId31"/>
    <p:sldId id="359" r:id="rId32"/>
    <p:sldId id="354" r:id="rId33"/>
    <p:sldId id="353" r:id="rId34"/>
    <p:sldId id="351" r:id="rId35"/>
    <p:sldId id="348" r:id="rId36"/>
    <p:sldId id="361" r:id="rId37"/>
    <p:sldId id="364" r:id="rId38"/>
    <p:sldId id="362" r:id="rId39"/>
    <p:sldId id="371" r:id="rId40"/>
    <p:sldId id="363" r:id="rId41"/>
    <p:sldId id="372" r:id="rId42"/>
    <p:sldId id="36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287" r:id="rId58"/>
    <p:sldId id="374" r:id="rId59"/>
  </p:sldIdLst>
  <p:sldSz cx="9144000" cy="6858000" type="screen4x3"/>
  <p:notesSz cx="6858000" cy="9144000"/>
  <p:custShowLst>
    <p:custShow name="programming" id="0">
      <p:sldLst>
        <p:sld r:id="rId4"/>
        <p:sld r:id="rId5"/>
      </p:sldLst>
    </p:custShow>
    <p:custShow name="art" id="1">
      <p:sldLst>
        <p:sld r:id="rId59"/>
      </p:sldLst>
    </p:custShow>
    <p:custShow name="engineering" id="2">
      <p:sldLst>
        <p:sld r:id="rId44"/>
      </p:sldLst>
    </p:custShow>
    <p:custShow name="machine language" id="3">
      <p:sldLst>
        <p:sld r:id="rId45"/>
        <p:sld r:id="rId46"/>
        <p:sld r:id="rId47"/>
        <p:sld r:id="rId48"/>
      </p:sldLst>
    </p:custShow>
    <p:custShow name="assembly language" id="4">
      <p:sldLst>
        <p:sld r:id="rId49"/>
        <p:sld r:id="rId50"/>
        <p:sld r:id="rId51"/>
        <p:sld r:id="rId52"/>
      </p:sldLst>
    </p:custShow>
    <p:custShow name="high-level language" id="5">
      <p:sldLst>
        <p:sld r:id="rId53"/>
        <p:sld r:id="rId54"/>
        <p:sld r:id="rId55"/>
        <p:sld r:id="rId56"/>
        <p:sld r:id="rId57"/>
        <p:sld r:id="rId58"/>
      </p:sldLst>
    </p:custShow>
    <p:custShow name="analysis" id="6">
      <p:sldLst>
        <p:sld r:id="rId7"/>
        <p:sld r:id="rId8"/>
        <p:sld r:id="rId9"/>
      </p:sldLst>
    </p:custShow>
    <p:custShow name="design" id="7">
      <p:sldLst>
        <p:sld r:id="rId10"/>
        <p:sld r:id="rId11"/>
        <p:sld r:id="rId12"/>
        <p:sld r:id="rId14"/>
        <p:sld r:id="rId15"/>
      </p:sldLst>
    </p:custShow>
    <p:custShow name="implementation" id="8">
      <p:sldLst>
        <p:sld r:id="rId16"/>
        <p:sld r:id="rId17"/>
        <p:sld r:id="rId13"/>
        <p:sld r:id="rId18"/>
        <p:sld r:id="rId19"/>
        <p:sld r:id="rId20"/>
        <p:sld r:id="rId21"/>
        <p:sld r:id="rId22"/>
      </p:sldLst>
    </p:custShow>
    <p:custShow name="testing" id="9">
      <p:sldLst>
        <p:sld r:id="rId23"/>
        <p:sld r:id="rId24"/>
        <p:sld r:id="rId25"/>
      </p:sldLst>
    </p:custShow>
    <p:custShow name="furtherIterations" id="10">
      <p:sldLst>
        <p:sld r:id="rId26"/>
        <p:sld r:id="rId27"/>
        <p:sld r:id="rId28"/>
        <p:sld r:id="rId29"/>
        <p:sld r:id="rId30"/>
        <p:sld r:id="rId31"/>
        <p:sld r:id="rId32"/>
        <p:sld r:id="rId33"/>
        <p:sld r:id="rId34"/>
        <p:sld r:id="rId35"/>
        <p:sld r:id="rId36"/>
        <p:sld r:id="rId37"/>
        <p:sld r:id="rId38"/>
        <p:sld r:id="rId39"/>
        <p:sld r:id="rId40"/>
        <p:sld r:id="rId41"/>
        <p:sld r:id="rId42"/>
        <p:sld r:id="rId43"/>
      </p:sldLst>
    </p:custShow>
    <p:custShow name="iid" id="11">
      <p:sldLst>
        <p:sld r:id="rId6"/>
      </p:sldLst>
    </p:custShow>
  </p:custShow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showPr showNarration="1">
    <p:present/>
    <p:sldAll/>
    <p:penClr>
      <a:schemeClr val="tx1"/>
    </p:penClr>
  </p:showPr>
  <p:clrMru>
    <a:srgbClr val="F8F8F8"/>
    <a:srgbClr val="C0C0C0"/>
    <a:srgbClr val="00B3F2"/>
    <a:srgbClr val="C8C86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vertBarState="maximized">
    <p:restoredLeft sz="19110" autoAdjust="0"/>
    <p:restoredTop sz="50054" autoAdjust="0"/>
  </p:normalViewPr>
  <p:slideViewPr>
    <p:cSldViewPr snapToGrid="0">
      <p:cViewPr varScale="1">
        <p:scale>
          <a:sx n="76" d="100"/>
          <a:sy n="76" d="100"/>
        </p:scale>
        <p:origin x="-29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905D58F-3774-4D0E-AB0C-44405F3C971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45C7103-E8A1-43A8-B1E8-56444E8B752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3B672-5F13-4B64-9F2D-CCAB73AB8D56}" type="slidenum">
              <a:rPr lang="en-US"/>
              <a:pPr/>
              <a:t>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i="1" dirty="0" smtClean="0"/>
              <a:t>My </a:t>
            </a:r>
            <a:r>
              <a:rPr lang="en-US" i="1" dirty="0"/>
              <a:t>feeling is that when we prepare a program, the experience can be just like composing poetry or music … Some programs are elegant, some are exquisite, some are sparkling. My claim is that it is possible to write grand programs, noble programs, truly magnificent ones! ... computer programming is an art, because it applies accumulated knowledge to the world, because it requires skill and ingenuity, and especially because it produces objects of beauty. Programmers who subconsciously view themselves as artists will enjoy what they do and will do it better.</a:t>
            </a:r>
            <a:r>
              <a:rPr lang="en-US" dirty="0"/>
              <a:t> </a:t>
            </a:r>
            <a:r>
              <a:rPr lang="en-US" baseline="0" dirty="0" smtClean="0"/>
              <a:t> </a:t>
            </a:r>
            <a:r>
              <a:rPr lang="en-US" i="1" dirty="0" smtClean="0"/>
              <a:t>As </a:t>
            </a:r>
            <a:r>
              <a:rPr lang="en-US" i="1" dirty="0"/>
              <a:t>long as there were no machines, programming was no problem at all; when we had a few weak computers, programming became a mild problem, and now that we have gigantic computers, programming has become a gigantic problem</a:t>
            </a:r>
            <a:r>
              <a:rPr lang="en-US" i="1" dirty="0" smtClean="0"/>
              <a:t>.   - </a:t>
            </a:r>
            <a:r>
              <a:rPr lang="en-US" dirty="0" smtClean="0"/>
              <a:t> </a:t>
            </a:r>
            <a:r>
              <a:rPr lang="en-US" sz="900" dirty="0"/>
              <a:t>E. </a:t>
            </a:r>
            <a:r>
              <a:rPr lang="en-US" sz="900" dirty="0" err="1"/>
              <a:t>Dijkstra</a:t>
            </a:r>
            <a:r>
              <a:rPr lang="en-US" sz="900" dirty="0"/>
              <a:t>, </a:t>
            </a:r>
            <a:r>
              <a:rPr lang="en-US" sz="900" i="1" dirty="0"/>
              <a:t>The Humble </a:t>
            </a:r>
            <a:r>
              <a:rPr lang="en-US" sz="900" i="1" dirty="0" smtClean="0"/>
              <a:t>Programmer</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latin typeface="Arial Unicode MS" pitchFamily="34" charset="-128"/>
              </a:rPr>
              <a:t>“Programmers who subconsciously view themselves as artists will enjoy what they do and will do it better.”                                 		</a:t>
            </a:r>
            <a:r>
              <a:rPr lang="en-US" sz="1100" i="1" dirty="0" smtClean="0">
                <a:latin typeface="Arial Unicode MS" pitchFamily="34" charset="-128"/>
              </a:rPr>
              <a:t>- Programming as an Art, </a:t>
            </a:r>
            <a:r>
              <a:rPr lang="en-US" sz="1100" dirty="0" smtClean="0">
                <a:latin typeface="Arial Unicode MS" pitchFamily="34" charset="-128"/>
              </a:rPr>
              <a:t>1974</a:t>
            </a:r>
          </a:p>
          <a:p>
            <a:endParaRPr lang="en-US"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05150-C24E-412D-91A1-7C4BA22F8EB9}" type="slidenum">
              <a:rPr lang="en-US"/>
              <a:pPr/>
              <a:t>10</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dirty="0" smtClean="0"/>
              <a:t>Distinguish</a:t>
            </a:r>
            <a:r>
              <a:rPr lang="en-US" baseline="0" dirty="0" smtClean="0"/>
              <a:t> the key elements of the design by balancing the </a:t>
            </a:r>
            <a:r>
              <a:rPr lang="en-US" i="1" baseline="0" dirty="0" smtClean="0"/>
              <a:t>objects</a:t>
            </a:r>
            <a:r>
              <a:rPr lang="en-US" baseline="0" dirty="0" smtClean="0"/>
              <a:t> you see (and noun phrases you read) with the </a:t>
            </a:r>
            <a:r>
              <a:rPr lang="en-US" i="1" baseline="0" dirty="0" smtClean="0"/>
              <a:t>tools</a:t>
            </a:r>
            <a:r>
              <a:rPr lang="en-US" baseline="0" dirty="0" smtClean="0"/>
              <a:t> your language provides to you. At this point, you don’t know your tools very well, so I’ll walk through the example.</a:t>
            </a:r>
            <a:endParaRPr lang="en-US" dirty="0" smtClean="0"/>
          </a:p>
          <a:p>
            <a:r>
              <a:rPr lang="en-US" dirty="0" smtClean="0"/>
              <a:t>We’ll end up finding more graphical</a:t>
            </a:r>
            <a:r>
              <a:rPr lang="en-US" baseline="0" dirty="0" smtClean="0"/>
              <a:t> elements to add, but this is a reasonable vision/detailed description to start with. Get used to this state of affairs – Software engineers/arts rarely understand the whole problem when they start; they just need a compelling, unifying vision and a few detailed elements to start with.</a:t>
            </a:r>
          </a:p>
          <a:p>
            <a:endParaRPr lang="en-US" baseline="0" dirty="0" smtClean="0"/>
          </a:p>
          <a:p>
            <a:r>
              <a:rPr lang="en-US" baseline="0" dirty="0" smtClean="0"/>
              <a:t>How will we draw the target?  Break up problem.  Start with just a point on a well sized screen.</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52C08-A4D9-42FD-9F38-A83753315848}" type="slidenum">
              <a:rPr lang="en-US"/>
              <a:pPr/>
              <a:t>11</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the mathematical coordinate plane. In this world, points</a:t>
            </a:r>
            <a:r>
              <a:rPr lang="en-US" baseline="0" dirty="0" smtClean="0"/>
              <a:t> are infinitely small and lines are infinitely long.</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Most computer systems view</a:t>
            </a:r>
            <a:r>
              <a:rPr lang="en-US" baseline="0" dirty="0" smtClean="0"/>
              <a:t> the output canvas as the bounded area on</a:t>
            </a:r>
            <a:r>
              <a:rPr lang="en-US" dirty="0" smtClean="0"/>
              <a:t> the bottom right of the traditional x-y grid.</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52C08-A4D9-42FD-9F38-A83753315848}" type="slidenum">
              <a:rPr lang="en-US"/>
              <a:pPr/>
              <a:t>12</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dirty="0" smtClean="0"/>
              <a:t>Discuss</a:t>
            </a:r>
            <a:r>
              <a:rPr lang="en-US" baseline="0" dirty="0" smtClean="0"/>
              <a:t> the nature of the </a:t>
            </a:r>
            <a:r>
              <a:rPr lang="en-US" i="1" baseline="0" dirty="0" smtClean="0"/>
              <a:t>canvas</a:t>
            </a:r>
            <a:r>
              <a:rPr lang="en-US" baseline="0" dirty="0" smtClean="0"/>
              <a:t>, </a:t>
            </a:r>
            <a:r>
              <a:rPr lang="en-US" i="1" baseline="0" dirty="0" smtClean="0"/>
              <a:t>pixels</a:t>
            </a:r>
            <a:r>
              <a:rPr lang="en-US" baseline="0" dirty="0" smtClean="0"/>
              <a:t> and </a:t>
            </a:r>
            <a:r>
              <a:rPr lang="en-US" i="1" baseline="0" dirty="0" smtClean="0"/>
              <a:t>coordinates</a:t>
            </a:r>
            <a:r>
              <a:rPr lang="en-US" baseline="0" dirty="0" smtClean="0"/>
              <a:t>. Use the </a:t>
            </a:r>
            <a:r>
              <a:rPr lang="en-US" b="1" baseline="0" dirty="0" smtClean="0">
                <a:latin typeface="Courier New" pitchFamily="49" charset="0"/>
                <a:cs typeface="Courier New" pitchFamily="49" charset="0"/>
              </a:rPr>
              <a:t>size()</a:t>
            </a:r>
            <a:r>
              <a:rPr lang="en-US" baseline="0" dirty="0" smtClean="0"/>
              <a:t> and </a:t>
            </a:r>
            <a:r>
              <a:rPr lang="en-US" sz="1200" b="1" kern="1200" baseline="0" dirty="0" smtClean="0">
                <a:solidFill>
                  <a:schemeClr val="tx1"/>
                </a:solidFill>
                <a:latin typeface="Courier New" pitchFamily="49" charset="0"/>
                <a:ea typeface="+mn-ea"/>
                <a:cs typeface="Courier New" pitchFamily="49" charset="0"/>
              </a:rPr>
              <a:t>point()</a:t>
            </a:r>
            <a:r>
              <a:rPr lang="en-US" baseline="0" dirty="0" smtClean="0"/>
              <a:t> methods to create canvases and pixels using pixel-based sizes and coordinates, but focus on </a:t>
            </a:r>
            <a:r>
              <a:rPr lang="en-US" b="0" baseline="0" dirty="0" smtClean="0"/>
              <a:t>design concepts, </a:t>
            </a:r>
            <a:r>
              <a:rPr lang="en-US" b="1" baseline="0" dirty="0" smtClean="0"/>
              <a:t>not</a:t>
            </a:r>
            <a:r>
              <a:rPr lang="en-US" b="0" baseline="0" dirty="0" smtClean="0"/>
              <a:t> the implemented code</a:t>
            </a:r>
            <a:r>
              <a:rPr lang="en-US" baseline="0" dirty="0" smtClean="0"/>
              <a:t>. We use code here </a:t>
            </a:r>
            <a:r>
              <a:rPr lang="en-US" b="1" baseline="0" dirty="0" smtClean="0"/>
              <a:t>only</a:t>
            </a:r>
            <a:r>
              <a:rPr lang="en-US" baseline="0" dirty="0" smtClean="0"/>
              <a:t> to give them some idea of the level of abstraction at which algorithms must be written and to make the concepts concrete.</a:t>
            </a:r>
          </a:p>
          <a:p>
            <a:r>
              <a:rPr lang="en-US" baseline="0" dirty="0" smtClean="0"/>
              <a:t>Run several demo sketches with different sized canvases (default size, small, large, non-square) and pixels at different locations (e.g., (0, 0), (50, 50), (100, 100)!). Use Gimp to zoom into the bit-mapped output, if appropriate).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52C08-A4D9-42FD-9F38-A83753315848}" type="slidenum">
              <a:rPr lang="en-US"/>
              <a:pPr/>
              <a:t>13</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dirty="0" smtClean="0"/>
              <a:t>Remember, we’re starting</a:t>
            </a:r>
            <a:r>
              <a:rPr lang="en-US" baseline="0" dirty="0" smtClean="0"/>
              <a:t> simple!</a:t>
            </a:r>
          </a:p>
          <a:p>
            <a:r>
              <a:rPr lang="en-US" baseline="0" dirty="0" smtClean="0"/>
              <a:t>Note that the algorithm isn’t written in Processing code; it’s written in a more general way that could be implemented using other languages (that provide graphical output capabilities).</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F59CA-B2FD-4F6D-BA11-5F9AE4BC6CB3}" type="slidenum">
              <a:rPr lang="en-US"/>
              <a:pPr/>
              <a:t>14</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dirty="0" smtClean="0"/>
              <a:t>Ask students: What assumptions have we</a:t>
            </a:r>
            <a:r>
              <a:rPr lang="en-US" baseline="0" dirty="0" smtClean="0"/>
              <a:t> made? </a:t>
            </a:r>
            <a:r>
              <a:rPr lang="en-US" baseline="0" dirty="0" err="1" smtClean="0"/>
              <a:t>Ans</a:t>
            </a:r>
            <a:r>
              <a:rPr lang="en-US" baseline="0" dirty="0" smtClean="0"/>
              <a:t>:</a:t>
            </a:r>
            <a:r>
              <a:rPr lang="en-US" dirty="0" smtClean="0"/>
              <a:t> square canvas, unspecified colors</a:t>
            </a:r>
            <a:r>
              <a:rPr lang="en-US" baseline="0" dirty="0" smtClean="0"/>
              <a:t> (for now), 550x550 size (for now).</a:t>
            </a:r>
            <a:endParaRPr lang="en-US" dirty="0" smtClean="0"/>
          </a:p>
          <a:p>
            <a:r>
              <a:rPr lang="en-US" dirty="0" smtClean="0"/>
              <a:t>This </a:t>
            </a:r>
            <a:r>
              <a:rPr lang="en-US" dirty="0"/>
              <a:t>will be more helpful advice when the systems start to get a bit more complicated and you are building your own classes.</a:t>
            </a:r>
          </a:p>
          <a:p>
            <a:r>
              <a:rPr lang="en-US" dirty="0"/>
              <a:t>When the algorithm is done, you can move to the coding.  If you are not sure about your algorithm, do not go to the </a:t>
            </a:r>
            <a:r>
              <a:rPr lang="en-US" dirty="0" smtClean="0"/>
              <a:t>lab</a:t>
            </a:r>
            <a:r>
              <a:rPr lang="en-US" dirty="0"/>
              <a:t>, do not log in, do not type anything.  Get the algorithm right first, then move to implementation.  You will save lots of debugging time this way!  </a:t>
            </a:r>
          </a:p>
          <a:p>
            <a:r>
              <a:rPr lang="en-US" b="1" dirty="0"/>
              <a:t>Don Knuth</a:t>
            </a:r>
            <a:r>
              <a:rPr lang="en-US" dirty="0"/>
              <a:t> once won a late-60’s SF Bay-area programming contest by turning in a solution that was the fastest and the most quickly produced.  And he developed it on the worst system available with a </a:t>
            </a:r>
            <a:r>
              <a:rPr lang="en-US" dirty="0" smtClean="0"/>
              <a:t>crummy </a:t>
            </a:r>
            <a:r>
              <a:rPr lang="en-US" dirty="0"/>
              <a:t>batch architecture.  He attributed his success to the fact that he learned to program in the days when computer time was scarce and valuable - you got the design right before wasting your time on-line. (at least this is the way that Alan Kay tells the story).</a:t>
            </a:r>
          </a:p>
          <a:p>
            <a:endParaRPr lang="en-US" dirty="0"/>
          </a:p>
          <a:p>
            <a:endParaRPr lang="en-US"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52C08-A4D9-42FD-9F38-A83753315848}" type="slidenum">
              <a:rPr lang="en-US"/>
              <a:pPr/>
              <a:t>15</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E21A5-3C32-49EB-80A0-D581D198C790}" type="slidenum">
              <a:rPr lang="en-US"/>
              <a:pPr/>
              <a:t>16</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dirty="0" smtClean="0"/>
              <a:t>We’ve already seen</a:t>
            </a:r>
            <a:r>
              <a:rPr lang="en-US" baseline="0" dirty="0" smtClean="0"/>
              <a:t> these two methods when we talked about pixels and the coordinate system; now we actually get to use them.</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E21A5-3C32-49EB-80A0-D581D198C790}" type="slidenum">
              <a:rPr lang="en-US"/>
              <a:pPr/>
              <a:t>17</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dirty="0" smtClean="0"/>
              <a:t>Give examples</a:t>
            </a:r>
            <a:r>
              <a:rPr lang="en-US" baseline="0" dirty="0" smtClean="0"/>
              <a:t> of this pattern and explain that italic/underlined text is replaced by real program code (e.g., statement changes, but the semi-colon must always be there).</a:t>
            </a:r>
          </a:p>
          <a:p>
            <a:r>
              <a:rPr lang="en-US" baseline="0" dirty="0" smtClean="0"/>
              <a:t>We’ll mostly use method calls now.</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E21A5-3C32-49EB-80A0-D581D198C790}" type="slidenum">
              <a:rPr lang="en-US"/>
              <a:pPr/>
              <a:t>18</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dirty="0" smtClean="0"/>
              <a:t>Give examples</a:t>
            </a:r>
            <a:r>
              <a:rPr lang="en-US" baseline="0" dirty="0" smtClean="0"/>
              <a:t> of this pattern and explain that italic/underlined text is replaced by real program code (e.g., </a:t>
            </a:r>
            <a:r>
              <a:rPr lang="en-US" baseline="0" dirty="0" err="1" smtClean="0"/>
              <a:t>methodName</a:t>
            </a:r>
            <a:r>
              <a:rPr lang="en-US" baseline="0" dirty="0" smtClean="0"/>
              <a:t> is replaced, the </a:t>
            </a:r>
            <a:r>
              <a:rPr lang="en-US" baseline="0" dirty="0" err="1" smtClean="0"/>
              <a:t>parens</a:t>
            </a:r>
            <a:r>
              <a:rPr lang="en-US" baseline="0" dirty="0" smtClean="0"/>
              <a:t> aren’t).</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E21A5-3C32-49EB-80A0-D581D198C790}" type="slidenum">
              <a:rPr lang="en-US"/>
              <a:pPr/>
              <a:t>19</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a:buFont typeface="Arial" pitchFamily="34" charset="0"/>
              <a:buChar char="•"/>
            </a:pPr>
            <a:r>
              <a:rPr lang="en-US" sz="1200" dirty="0" smtClean="0">
                <a:latin typeface="Arial Unicode MS" pitchFamily="34" charset="-128"/>
                <a:ea typeface="Arial Unicode MS" pitchFamily="34" charset="-128"/>
                <a:cs typeface="Arial Unicode MS" pitchFamily="34" charset="-128"/>
              </a:rPr>
              <a:t> For multi-line comments, Processing ignores the text between the /* and the */.</a:t>
            </a:r>
          </a:p>
          <a:p>
            <a:pPr>
              <a:buFont typeface="Arial" pitchFamily="34" charset="0"/>
              <a:buChar char="•"/>
            </a:pPr>
            <a:r>
              <a:rPr lang="en-US" sz="1200" dirty="0" smtClean="0">
                <a:latin typeface="Arial Unicode MS" pitchFamily="34" charset="-128"/>
                <a:ea typeface="Arial Unicode MS" pitchFamily="34" charset="-128"/>
                <a:cs typeface="Arial Unicode MS" pitchFamily="34" charset="-128"/>
              </a:rPr>
              <a:t> For single-line comments, Processing ignores the rest of the text on the line </a:t>
            </a:r>
            <a:br>
              <a:rPr lang="en-US" sz="1200" dirty="0" smtClean="0">
                <a:latin typeface="Arial Unicode MS" pitchFamily="34" charset="-128"/>
                <a:ea typeface="Arial Unicode MS" pitchFamily="34" charset="-128"/>
                <a:cs typeface="Arial Unicode MS" pitchFamily="34" charset="-128"/>
              </a:rPr>
            </a:br>
            <a:r>
              <a:rPr lang="en-US" sz="1200" dirty="0" smtClean="0">
                <a:latin typeface="Arial Unicode MS" pitchFamily="34" charset="-128"/>
                <a:ea typeface="Arial Unicode MS" pitchFamily="34" charset="-128"/>
                <a:cs typeface="Arial Unicode MS" pitchFamily="34" charset="-128"/>
              </a:rPr>
              <a:t>after the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D18993-A276-4AE7-AD53-A94D99036495}" type="slidenum">
              <a:rPr lang="en-US"/>
              <a:pPr/>
              <a:t>2</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a:t>We’ll look at the first 3 phases of the software engineering life-cycle, with testing mixed in there.  Maintenance will be a phase that we seldom have time for in this class.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20</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dirty="0" smtClean="0"/>
              <a:t>Note:</a:t>
            </a:r>
          </a:p>
          <a:p>
            <a:pPr>
              <a:buFont typeface="Arial" pitchFamily="34" charset="0"/>
              <a:buChar char="•"/>
            </a:pPr>
            <a:r>
              <a:rPr lang="en-US" baseline="0" dirty="0" smtClean="0"/>
              <a:t> T</a:t>
            </a:r>
            <a:r>
              <a:rPr lang="en-US" dirty="0" smtClean="0"/>
              <a:t>he Java/Processing </a:t>
            </a:r>
            <a:r>
              <a:rPr lang="en-US" dirty="0"/>
              <a:t>compiler pretty much ignores whitespace (spaces, line feeds, and carriage returns) except for its role as a </a:t>
            </a:r>
            <a:r>
              <a:rPr lang="en-US" dirty="0" smtClean="0"/>
              <a:t>token separator</a:t>
            </a:r>
            <a:r>
              <a:rPr lang="en-US" dirty="0"/>
              <a:t>.  </a:t>
            </a:r>
            <a:endParaRPr lang="en-US" dirty="0" smtClean="0"/>
          </a:p>
          <a:p>
            <a:pPr>
              <a:buFont typeface="Arial" pitchFamily="34" charset="0"/>
              <a:buChar char="•"/>
            </a:pPr>
            <a:r>
              <a:rPr lang="en-US" dirty="0" smtClean="0"/>
              <a:t> The </a:t>
            </a:r>
            <a:r>
              <a:rPr lang="en-US" dirty="0"/>
              <a:t>semi-colon ends a </a:t>
            </a:r>
            <a:r>
              <a:rPr lang="en-US" dirty="0" smtClean="0"/>
              <a:t>line</a:t>
            </a:r>
            <a:r>
              <a:rPr lang="en-US" baseline="0" dirty="0" smtClean="0"/>
              <a:t> (</a:t>
            </a:r>
            <a:r>
              <a:rPr lang="en-US" dirty="0" smtClean="0"/>
              <a:t>not </a:t>
            </a:r>
            <a:r>
              <a:rPr lang="en-US" dirty="0"/>
              <a:t>a carriage </a:t>
            </a:r>
            <a:r>
              <a:rPr lang="en-US" dirty="0" smtClean="0"/>
              <a:t>return).</a:t>
            </a:r>
          </a:p>
          <a:p>
            <a:pPr>
              <a:buFont typeface="Arial" pitchFamily="34" charset="0"/>
              <a:buChar char="•"/>
            </a:pPr>
            <a:r>
              <a:rPr lang="en-US" dirty="0" smtClean="0"/>
              <a:t> The documentation</a:t>
            </a:r>
            <a:r>
              <a:rPr lang="en-US" baseline="0" dirty="0" smtClean="0"/>
              <a:t> is larger than the code. It documents the things that aren’t obvious from the code itself, e.g., we say “center point” – important - rather than “point at the center of the canvas” – obvious. This example used the standard documentation format used in the text and that we expect the students to use in the course; eventually, we’ll explain that this is </a:t>
            </a:r>
            <a:r>
              <a:rPr lang="en-US" baseline="0" dirty="0" err="1" smtClean="0"/>
              <a:t>JavaDoc</a:t>
            </a:r>
            <a:r>
              <a:rPr lang="en-US" baseline="0" dirty="0" smtClean="0"/>
              <a:t> format.  The author line should include all code authors (e.g., </a:t>
            </a:r>
            <a:r>
              <a:rPr lang="en-US" baseline="0" dirty="0" err="1" smtClean="0"/>
              <a:t>kvlinden</a:t>
            </a:r>
            <a:r>
              <a:rPr lang="en-US" baseline="0" dirty="0" smtClean="0"/>
              <a:t>, </a:t>
            </a:r>
            <a:r>
              <a:rPr lang="en-US" baseline="0" dirty="0" err="1" smtClean="0"/>
              <a:t>jnyhoff</a:t>
            </a:r>
            <a:r>
              <a:rPr lang="en-US" baseline="0" dirty="0" smtClean="0"/>
              <a:t>, </a:t>
            </a:r>
            <a:r>
              <a:rPr lang="en-US" baseline="0" dirty="0" err="1" smtClean="0"/>
              <a:t>nyhl</a:t>
            </a:r>
            <a:r>
              <a:rPr lang="en-US" baseline="0" dirty="0" smtClean="0"/>
              <a:t>) and the version line should identify the assignment, semester and year.</a:t>
            </a:r>
          </a:p>
          <a:p>
            <a:pPr>
              <a:buFont typeface="Arial" pitchFamily="34" charset="0"/>
              <a:buChar char="•"/>
            </a:pPr>
            <a:r>
              <a:rPr lang="en-US" dirty="0" smtClean="0"/>
              <a:t> The </a:t>
            </a:r>
            <a:r>
              <a:rPr lang="en-US" dirty="0"/>
              <a:t>2</a:t>
            </a:r>
            <a:r>
              <a:rPr lang="en-US" dirty="0" smtClean="0"/>
              <a:t> </a:t>
            </a:r>
            <a:r>
              <a:rPr lang="en-US" dirty="0"/>
              <a:t>steps of the </a:t>
            </a:r>
            <a:r>
              <a:rPr lang="en-US" dirty="0" smtClean="0"/>
              <a:t>algorithm are written as two lines of code.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Run the program </a:t>
            </a:r>
            <a:r>
              <a:rPr lang="en-US" baseline="0" dirty="0" smtClean="0"/>
              <a:t> - It produces a dot as we expected, but it’s hard to see</a:t>
            </a:r>
            <a:endParaRPr lang="en-US" dirty="0" smtClean="0"/>
          </a:p>
          <a:p>
            <a:pPr>
              <a:buFont typeface="Arial" pitchFamily="34" charset="0"/>
              <a:buNone/>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21</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dirty="0" smtClean="0"/>
              <a:t>This</a:t>
            </a:r>
            <a:r>
              <a:rPr lang="en-US" baseline="0" dirty="0" smtClean="0"/>
              <a:t> is the sort of work that is often “outsourced”. If you don’t want your job to be outsourced, develop your abilities in all the other areas and programming/computing.</a:t>
            </a:r>
          </a:p>
          <a:p>
            <a:r>
              <a:rPr lang="en-US" baseline="0" dirty="0" smtClean="0"/>
              <a:t>If there is time, I’d show how to save/submit this prototype in the manner used for the </a:t>
            </a:r>
            <a:r>
              <a:rPr lang="en-US" baseline="0" dirty="0" err="1" smtClean="0"/>
              <a:t>prelabs</a:t>
            </a:r>
            <a:r>
              <a:rPr lang="en-US" baseline="0" dirty="0" smtClean="0"/>
              <a:t>, labs and </a:t>
            </a:r>
            <a:r>
              <a:rPr lang="en-US" baseline="0" dirty="0" err="1" smtClean="0"/>
              <a:t>homeworks</a:t>
            </a:r>
            <a:r>
              <a:rPr lang="en-US" baseline="0" dirty="0" smtClean="0"/>
              <a:t>.</a:t>
            </a:r>
          </a:p>
          <a:p>
            <a:endParaRPr lang="en-US" baseline="0" dirty="0" smtClean="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52C08-A4D9-42FD-9F38-A83753315848}" type="slidenum">
              <a:rPr lang="en-US"/>
              <a:pPr/>
              <a:t>22</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E26A2-A142-47AA-ACB8-B18114901ACA}" type="slidenum">
              <a:rPr lang="en-US"/>
              <a:pPr/>
              <a:t>23</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r>
              <a:rPr lang="en-US" dirty="0" smtClean="0"/>
              <a:t>Well,</a:t>
            </a:r>
            <a:r>
              <a:rPr lang="en-US" baseline="0" dirty="0" smtClean="0"/>
              <a:t> we just aren’t very far yet.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24</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dirty="0" smtClean="0"/>
              <a:t>Usefulness</a:t>
            </a:r>
            <a:r>
              <a:rPr lang="en-US" baseline="0" dirty="0" smtClean="0"/>
              <a:t> is assessed by the stakeholders in each iteration. Analysis/Design/Implementation </a:t>
            </a:r>
            <a:r>
              <a:rPr lang="en-US" i="1" baseline="0" dirty="0" smtClean="0"/>
              <a:t>quality</a:t>
            </a:r>
            <a:r>
              <a:rPr lang="en-US" baseline="0" dirty="0" smtClean="0"/>
              <a:t> is characterized by:</a:t>
            </a:r>
            <a:endParaRPr lang="en-US" dirty="0" smtClean="0"/>
          </a:p>
          <a:p>
            <a:pPr>
              <a:buFontTx/>
              <a:buChar char="•"/>
            </a:pPr>
            <a:r>
              <a:rPr lang="en-US" b="1" dirty="0" smtClean="0"/>
              <a:t> Useful </a:t>
            </a:r>
            <a:r>
              <a:rPr lang="en-US" b="0" dirty="0" smtClean="0"/>
              <a:t>– Test </a:t>
            </a:r>
            <a:r>
              <a:rPr lang="en-US" b="0" baseline="0" dirty="0" smtClean="0"/>
              <a:t>this by checking in with the stakeholders on each iteration – We’re assuming that out vision is compelling to someone (perhaps a bit of a stretch with this simple example).</a:t>
            </a:r>
            <a:endParaRPr lang="en-US" b="1" dirty="0" smtClean="0"/>
          </a:p>
          <a:p>
            <a:pPr>
              <a:buFontTx/>
              <a:buChar char="•"/>
            </a:pPr>
            <a:r>
              <a:rPr lang="en-US" b="1" baseline="0" dirty="0" smtClean="0"/>
              <a:t> C</a:t>
            </a:r>
            <a:r>
              <a:rPr lang="en-US" b="1" dirty="0" smtClean="0"/>
              <a:t>orrect</a:t>
            </a:r>
            <a:r>
              <a:rPr lang="en-US" dirty="0" smtClean="0"/>
              <a:t> – Test this by running the test cases (perhaps automated</a:t>
            </a:r>
            <a:r>
              <a:rPr lang="en-US" baseline="0" dirty="0" smtClean="0"/>
              <a:t> tests with non-interactive/graphical experiences)</a:t>
            </a:r>
            <a:r>
              <a:rPr lang="en-US" dirty="0" smtClean="0"/>
              <a:t> – This seems ok at</a:t>
            </a:r>
            <a:r>
              <a:rPr lang="en-US" baseline="0" dirty="0" smtClean="0"/>
              <a:t> this point.</a:t>
            </a:r>
            <a:endParaRPr lang="en-US" dirty="0" smtClean="0"/>
          </a:p>
          <a:p>
            <a:pPr>
              <a:buFontTx/>
              <a:buChar char="•"/>
            </a:pPr>
            <a:r>
              <a:rPr lang="en-US" b="1" dirty="0" smtClean="0"/>
              <a:t> Efficient</a:t>
            </a:r>
            <a:r>
              <a:rPr lang="en-US" dirty="0" smtClean="0"/>
              <a:t> – Test this by timing the test cases – Take my word that it ran quickly.</a:t>
            </a:r>
          </a:p>
          <a:p>
            <a:pPr>
              <a:buFontTx/>
              <a:buChar char="•"/>
            </a:pPr>
            <a:r>
              <a:rPr lang="en-US" b="1" baseline="0" dirty="0" smtClean="0"/>
              <a:t> U</a:t>
            </a:r>
            <a:r>
              <a:rPr lang="en-US" b="1" dirty="0" smtClean="0"/>
              <a:t>nderstandable</a:t>
            </a:r>
            <a:r>
              <a:rPr lang="en-US" dirty="0" smtClean="0"/>
              <a:t> – Test this by looking through the code - We’ve looked at the code already.</a:t>
            </a:r>
          </a:p>
          <a:p>
            <a:pPr>
              <a:buFontTx/>
              <a:buChar char="•"/>
            </a:pPr>
            <a:r>
              <a:rPr lang="en-US" b="1" baseline="0" dirty="0" smtClean="0"/>
              <a:t> U</a:t>
            </a:r>
            <a:r>
              <a:rPr lang="en-US" b="1" dirty="0" smtClean="0"/>
              <a:t>ser-friendly</a:t>
            </a:r>
            <a:r>
              <a:rPr lang="en-US" dirty="0" smtClean="0"/>
              <a:t> – Test this with usability studies – Only the users can really</a:t>
            </a:r>
            <a:r>
              <a:rPr lang="en-US" baseline="0" dirty="0" smtClean="0"/>
              <a:t> do this and at this point the program is probably too simple to be very interesting to them.</a:t>
            </a:r>
            <a:endParaRPr lang="en-US" dirty="0" smtClean="0"/>
          </a:p>
          <a:p>
            <a:endParaRPr lang="en-US" dirty="0" smtClean="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25</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dirty="0" smtClean="0"/>
              <a:t>After</a:t>
            </a:r>
            <a:r>
              <a:rPr lang="en-US" baseline="0" dirty="0" smtClean="0"/>
              <a:t> iteration 1, it seems like the 10 evenly spaced circles is a bit much for one bite. Let’s chop it down to the one big white circle.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26</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dirty="0" smtClean="0">
                <a:latin typeface="Arial Unicode MS" pitchFamily="34" charset="-128"/>
                <a:ea typeface="Arial Unicode MS" pitchFamily="34" charset="-128"/>
                <a:cs typeface="Arial Unicode MS" pitchFamily="34" charset="-128"/>
              </a:rPr>
              <a:t>Talk about these</a:t>
            </a:r>
            <a:r>
              <a:rPr lang="en-US" baseline="0" dirty="0" smtClean="0">
                <a:latin typeface="Arial Unicode MS" pitchFamily="34" charset="-128"/>
                <a:ea typeface="Arial Unicode MS" pitchFamily="34" charset="-128"/>
                <a:cs typeface="Arial Unicode MS" pitchFamily="34" charset="-128"/>
              </a:rPr>
              <a:t> things conceptually here, with no code examples.</a:t>
            </a:r>
            <a:endParaRPr lang="en-US" dirty="0" smtClean="0">
              <a:latin typeface="Arial Unicode MS" pitchFamily="34" charset="-128"/>
              <a:ea typeface="Arial Unicode MS" pitchFamily="34" charset="-128"/>
              <a:cs typeface="Arial Unicode MS" pitchFamily="34" charset="-128"/>
            </a:endParaRP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 Geometric</a:t>
            </a:r>
            <a:r>
              <a:rPr lang="en-US" baseline="0" dirty="0" smtClean="0">
                <a:latin typeface="Arial Unicode MS" pitchFamily="34" charset="-128"/>
                <a:ea typeface="Arial Unicode MS" pitchFamily="34" charset="-128"/>
                <a:cs typeface="Arial Unicode MS" pitchFamily="34" charset="-128"/>
              </a:rPr>
              <a:t> figures: </a:t>
            </a:r>
            <a:r>
              <a:rPr lang="en-US" dirty="0" smtClean="0">
                <a:latin typeface="Arial Unicode MS" pitchFamily="34" charset="-128"/>
                <a:ea typeface="Arial Unicode MS" pitchFamily="34" charset="-128"/>
                <a:cs typeface="Arial Unicode MS" pitchFamily="34" charset="-128"/>
              </a:rPr>
              <a:t>lines, rectangles, ellipses (these are mathematical concepts, e.g., infinite lines with no dimension)</a:t>
            </a: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 Color: black, white, gray shades, “full” color</a:t>
            </a:r>
          </a:p>
          <a:p>
            <a:pPr>
              <a:buFont typeface="Arial" pitchFamily="34" charset="0"/>
              <a:buNone/>
            </a:pPr>
            <a:r>
              <a:rPr lang="en-US" dirty="0" smtClean="0">
                <a:latin typeface="Arial Unicode MS" pitchFamily="34" charset="-128"/>
                <a:ea typeface="Arial Unicode MS" pitchFamily="34" charset="-128"/>
                <a:cs typeface="Arial Unicode MS" pitchFamily="34" charset="-128"/>
              </a:rPr>
              <a:t>Note that filled figures will cover previous figures up. This</a:t>
            </a:r>
            <a:r>
              <a:rPr lang="en-US" baseline="0" dirty="0" smtClean="0">
                <a:latin typeface="Arial Unicode MS" pitchFamily="34" charset="-128"/>
                <a:ea typeface="Arial Unicode MS" pitchFamily="34" charset="-128"/>
                <a:cs typeface="Arial Unicode MS" pitchFamily="34" charset="-128"/>
              </a:rPr>
              <a:t> is important to know for writing the algorithm.</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52C08-A4D9-42FD-9F38-A83753315848}" type="slidenum">
              <a:rPr lang="en-US"/>
              <a:pPr/>
              <a:t>27</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dirty="0" smtClean="0"/>
              <a:t>Note</a:t>
            </a:r>
            <a:r>
              <a:rPr lang="en-US" baseline="0" dirty="0" smtClean="0"/>
              <a:t> the order of the algorithm – the circle gets drawn first because otherwise it would cover up the dot.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28</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52C08-A4D9-42FD-9F38-A83753315848}" type="slidenum">
              <a:rPr lang="en-US"/>
              <a:pPr/>
              <a:t>29</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baseline="0" dirty="0" smtClean="0"/>
              <a:t>We’ve seen the ellipse() method last week, but demo a few more here. Show that circles are ellipses with equal width/height.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93BA4-CE38-4065-BE6B-5C308521CB3A}" type="slidenum">
              <a:rPr lang="en-US"/>
              <a:pPr/>
              <a:t>3</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dirty="0"/>
              <a:t>You’ve got to speak the computer’s language, i.e., you’ve got to </a:t>
            </a:r>
            <a:r>
              <a:rPr lang="en-US" b="1" dirty="0"/>
              <a:t>program.  </a:t>
            </a:r>
            <a:r>
              <a:rPr lang="en-US" dirty="0"/>
              <a:t>English is not a good programming language.  It’s too ambiguous.  </a:t>
            </a:r>
          </a:p>
          <a:p>
            <a:r>
              <a:rPr lang="en-US" b="1" dirty="0" smtClean="0"/>
              <a:t>Examples</a:t>
            </a:r>
            <a:r>
              <a:rPr lang="en-US" dirty="0" smtClean="0"/>
              <a:t>: (More</a:t>
            </a:r>
            <a:r>
              <a:rPr lang="en-US" baseline="0" dirty="0" smtClean="0"/>
              <a:t> great ones here: </a:t>
            </a:r>
            <a:r>
              <a:rPr lang="en-US" baseline="0" dirty="0" err="1" smtClean="0"/>
              <a:t>http://www.gray-area.org/Research/Ambig</a:t>
            </a:r>
            <a:r>
              <a:rPr lang="en-US" baseline="0" dirty="0" smtClean="0"/>
              <a:t>/)</a:t>
            </a:r>
            <a:r>
              <a:rPr lang="en-US" dirty="0" smtClean="0"/>
              <a:t>  </a:t>
            </a:r>
          </a:p>
          <a:p>
            <a:r>
              <a:rPr lang="en-US" baseline="0" dirty="0" smtClean="0"/>
              <a:t>    </a:t>
            </a:r>
            <a:r>
              <a:rPr lang="en-US" dirty="0" smtClean="0"/>
              <a:t>Context sensitive: time flies</a:t>
            </a:r>
            <a:r>
              <a:rPr lang="en-US" baseline="0" dirty="0" smtClean="0"/>
              <a:t> like an arrow</a:t>
            </a:r>
          </a:p>
          <a:p>
            <a:r>
              <a:rPr lang="en-US" baseline="0" dirty="0" smtClean="0"/>
              <a:t>                                 fruit flies like bananas</a:t>
            </a:r>
          </a:p>
          <a:p>
            <a:r>
              <a:rPr lang="en-US" baseline="0" dirty="0" smtClean="0"/>
              <a:t>    Homonyms: </a:t>
            </a:r>
            <a:r>
              <a:rPr lang="en-US" dirty="0" smtClean="0"/>
              <a:t>They were too close to the door to close it.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b="1" dirty="0" smtClean="0"/>
              <a:t>Lexicon of Inconspicuously Ambiguous Recommendations: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	</a:t>
            </a:r>
            <a:r>
              <a:rPr lang="en-US" dirty="0" smtClean="0"/>
              <a:t>To describe an ex-employee who had problems getting along with fellow workers: I am pleased to say that this candidate is a former colleague of mine.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To describe a candidate who is so unproductive that the job would be better left unfilled: I can assure you that no person would be better for the job.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To describe a job applicant who is not worth further consideration: I would urge you to waste no time in making this candidate an offer of employment.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To describe a person with lackluster credentials: All in all, I cannot say enough good things about this candidate or recommend him too highly. </a:t>
            </a:r>
            <a:endParaRPr lang="en-US" b="1" dirty="0" smtClean="0"/>
          </a:p>
          <a:p>
            <a:r>
              <a:rPr lang="en-US" dirty="0" smtClean="0"/>
              <a:t>    "I once shot an elephant in my pajamas. How he got in my pajamas I'll never know" </a:t>
            </a:r>
            <a:r>
              <a:rPr lang="en-US" dirty="0" err="1" smtClean="0"/>
              <a:t>Groucho</a:t>
            </a:r>
            <a:r>
              <a:rPr lang="en-US" dirty="0" smtClean="0"/>
              <a:t> </a:t>
            </a:r>
          </a:p>
          <a:p>
            <a:endParaRPr lang="en-US" dirty="0" smtClean="0"/>
          </a:p>
          <a:p>
            <a:r>
              <a:rPr lang="en-US" dirty="0" smtClean="0"/>
              <a:t>People </a:t>
            </a:r>
            <a:r>
              <a:rPr lang="en-US" dirty="0"/>
              <a:t>operate with this sort of under-specified command all the time, computers can’t.  With computers you need to be </a:t>
            </a:r>
            <a:r>
              <a:rPr lang="en-US" b="1" dirty="0"/>
              <a:t>PRECISE</a:t>
            </a:r>
            <a:r>
              <a:rPr lang="en-US" dirty="0"/>
              <a:t> about the objects and the actions.</a:t>
            </a:r>
          </a:p>
          <a:p>
            <a:r>
              <a:rPr lang="en-US" dirty="0"/>
              <a:t>This is a hard balancing act.  High-level languages are usually the right way to go, but there have been many different HLL definitions proposed.  Some have caught on, others haven’t.</a:t>
            </a:r>
          </a:p>
          <a:p>
            <a:endParaRPr lang="en-US" i="1" dirty="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52C08-A4D9-42FD-9F38-A83753315848}" type="slidenum">
              <a:rPr lang="en-US"/>
              <a:pPr/>
              <a:t>30</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baseline="0" dirty="0" smtClean="0"/>
              <a:t>We’ve seen the ellipse() method last week, but here is an implementation detail related to smoothing.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52C08-A4D9-42FD-9F38-A83753315848}" type="slidenum">
              <a:rPr lang="en-US"/>
              <a:pPr/>
              <a:t>31</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32</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dirty="0" smtClean="0"/>
              <a:t>Note:</a:t>
            </a:r>
          </a:p>
          <a:p>
            <a:pPr>
              <a:buFont typeface="Arial" pitchFamily="34" charset="0"/>
              <a:buChar char="•"/>
            </a:pPr>
            <a:r>
              <a:rPr lang="en-US" baseline="0" dirty="0" smtClean="0"/>
              <a:t> T</a:t>
            </a:r>
            <a:r>
              <a:rPr lang="en-US" dirty="0" smtClean="0"/>
              <a:t>he Java/Processing </a:t>
            </a:r>
            <a:r>
              <a:rPr lang="en-US" dirty="0"/>
              <a:t>compiler pretty much ignores whitespace (spaces, line feeds, and carriage returns) except for its role as a </a:t>
            </a:r>
            <a:r>
              <a:rPr lang="en-US" dirty="0" smtClean="0"/>
              <a:t>token separator</a:t>
            </a:r>
            <a:r>
              <a:rPr lang="en-US" dirty="0"/>
              <a:t>.  </a:t>
            </a:r>
            <a:endParaRPr lang="en-US" dirty="0" smtClean="0"/>
          </a:p>
          <a:p>
            <a:pPr>
              <a:buFont typeface="Arial" pitchFamily="34" charset="0"/>
              <a:buChar char="•"/>
            </a:pPr>
            <a:r>
              <a:rPr lang="en-US" dirty="0" smtClean="0"/>
              <a:t> The </a:t>
            </a:r>
            <a:r>
              <a:rPr lang="en-US" dirty="0"/>
              <a:t>semi-colon ends a </a:t>
            </a:r>
            <a:r>
              <a:rPr lang="en-US" dirty="0" smtClean="0"/>
              <a:t>line</a:t>
            </a:r>
            <a:r>
              <a:rPr lang="en-US" baseline="0" dirty="0" smtClean="0"/>
              <a:t> (</a:t>
            </a:r>
            <a:r>
              <a:rPr lang="en-US" dirty="0" smtClean="0"/>
              <a:t>not </a:t>
            </a:r>
            <a:r>
              <a:rPr lang="en-US" dirty="0"/>
              <a:t>a carriage </a:t>
            </a:r>
            <a:r>
              <a:rPr lang="en-US" dirty="0" smtClean="0"/>
              <a:t>return).</a:t>
            </a:r>
          </a:p>
          <a:p>
            <a:pPr>
              <a:buFont typeface="Arial" pitchFamily="34" charset="0"/>
              <a:buChar char="•"/>
            </a:pPr>
            <a:r>
              <a:rPr lang="en-US" dirty="0" smtClean="0"/>
              <a:t> The documentation</a:t>
            </a:r>
            <a:r>
              <a:rPr lang="en-US" baseline="0" dirty="0" smtClean="0"/>
              <a:t> is larger than the code. It documents the things that aren’t obvious from the code itself, e.g., we say “center point” – important - rather than “point at the center of the canvas” – obvious.</a:t>
            </a:r>
          </a:p>
          <a:p>
            <a:pPr>
              <a:buFont typeface="Arial" pitchFamily="34" charset="0"/>
              <a:buChar char="•"/>
            </a:pPr>
            <a:r>
              <a:rPr lang="en-US" dirty="0" smtClean="0"/>
              <a:t> The </a:t>
            </a:r>
            <a:r>
              <a:rPr lang="en-US" dirty="0"/>
              <a:t>2</a:t>
            </a:r>
            <a:r>
              <a:rPr lang="en-US" dirty="0" smtClean="0"/>
              <a:t> </a:t>
            </a:r>
            <a:r>
              <a:rPr lang="en-US" dirty="0"/>
              <a:t>steps of the </a:t>
            </a:r>
            <a:r>
              <a:rPr lang="en-US" dirty="0" smtClean="0"/>
              <a:t>algorithm are written as two lines of code.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E26A2-A142-47AA-ACB8-B18114901ACA}" type="slidenum">
              <a:rPr lang="en-US"/>
              <a:pPr/>
              <a:t>33</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r>
              <a:rPr lang="en-US" dirty="0" smtClean="0"/>
              <a:t>This</a:t>
            </a:r>
            <a:r>
              <a:rPr lang="en-US" baseline="0" dirty="0" smtClean="0"/>
              <a:t> program produces a dot as we expected, but it’s hard to see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34</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35</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indent="-228600">
              <a:buFont typeface="+mj-lt"/>
              <a:buAutoNum type="arabicPeriod"/>
            </a:pPr>
            <a:r>
              <a:rPr lang="en-US" dirty="0" smtClean="0"/>
              <a:t>Analysis – Here we’ll finish</a:t>
            </a:r>
            <a:r>
              <a:rPr lang="en-US" baseline="0" dirty="0" smtClean="0"/>
              <a:t> the white and black rings, including the intermediate lines</a:t>
            </a:r>
            <a:endParaRPr lang="en-US" dirty="0" smtClean="0"/>
          </a:p>
          <a:p>
            <a:pPr marL="228600" indent="-228600">
              <a:buFont typeface="+mj-lt"/>
              <a:buAutoNum type="arabicPeriod"/>
            </a:pPr>
            <a:r>
              <a:rPr lang="en-US" dirty="0" smtClean="0"/>
              <a:t>Design – Add 4 black &amp; white rings to the algorithm.</a:t>
            </a:r>
          </a:p>
          <a:p>
            <a:pPr marL="228600" indent="-228600">
              <a:buFont typeface="+mj-lt"/>
              <a:buAutoNum type="arabicPeriod"/>
            </a:pPr>
            <a:r>
              <a:rPr lang="en-US" dirty="0" smtClean="0"/>
              <a:t>Implementation – This will require the stroke()</a:t>
            </a:r>
            <a:r>
              <a:rPr lang="en-US" baseline="0" dirty="0" smtClean="0"/>
              <a:t> command to set the line in the black ring to white.</a:t>
            </a:r>
            <a:endParaRPr lang="en-US" dirty="0" smtClean="0"/>
          </a:p>
          <a:p>
            <a:pPr marL="228600" indent="-228600">
              <a:buFont typeface="+mj-lt"/>
              <a:buAutoNum type="arabicPeriod"/>
            </a:pPr>
            <a:r>
              <a:rPr lang="en-US" dirty="0" smtClean="0"/>
              <a:t>Test</a:t>
            </a:r>
            <a:r>
              <a:rPr lang="en-US" baseline="0" dirty="0" smtClean="0"/>
              <a:t> – </a:t>
            </a:r>
            <a:endParaRPr lang="en-US" dirty="0" smtClean="0"/>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36</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indent="-228600">
              <a:buFont typeface="+mj-lt"/>
              <a:buAutoNum type="arabicPeriod"/>
            </a:pPr>
            <a:r>
              <a:rPr lang="en-US" dirty="0" smtClean="0"/>
              <a:t>Analysis – Here, we add the cyan, red and yellow rings.</a:t>
            </a:r>
          </a:p>
          <a:p>
            <a:pPr marL="228600" indent="-228600">
              <a:buFont typeface="+mj-lt"/>
              <a:buAutoNum type="arabicPeriod"/>
            </a:pPr>
            <a:r>
              <a:rPr lang="en-US" dirty="0" smtClean="0"/>
              <a:t>Design – add six</a:t>
            </a:r>
            <a:r>
              <a:rPr lang="en-US" baseline="0" dirty="0" smtClean="0"/>
              <a:t> </a:t>
            </a:r>
            <a:r>
              <a:rPr lang="en-US" dirty="0" smtClean="0"/>
              <a:t>color rings to the algorithm</a:t>
            </a:r>
          </a:p>
          <a:p>
            <a:pPr marL="228600" indent="-228600">
              <a:buFont typeface="+mj-lt"/>
              <a:buAutoNum type="arabicPeriod"/>
            </a:pPr>
            <a:r>
              <a:rPr lang="en-US" dirty="0" smtClean="0"/>
              <a:t>Implementation – This</a:t>
            </a:r>
            <a:r>
              <a:rPr lang="en-US" baseline="0" dirty="0" smtClean="0"/>
              <a:t> requires RGB color, and perhaps the Processing color chooser.</a:t>
            </a:r>
            <a:endParaRPr lang="en-US" dirty="0" smtClean="0"/>
          </a:p>
          <a:p>
            <a:pPr marL="228600" indent="-228600">
              <a:buFont typeface="+mj-lt"/>
              <a:buAutoNum type="arabicPeriod"/>
            </a:pPr>
            <a:r>
              <a:rPr lang="en-US" dirty="0" smtClean="0"/>
              <a:t>Test</a:t>
            </a:r>
            <a:r>
              <a:rPr lang="en-US" baseline="0" dirty="0" smtClean="0"/>
              <a:t> – </a:t>
            </a:r>
            <a:endParaRPr lang="en-US" dirty="0" smtClean="0"/>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52C08-A4D9-42FD-9F38-A83753315848}" type="slidenum">
              <a:rPr lang="en-US"/>
              <a:pPr/>
              <a:t>37</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baseline="0" dirty="0" smtClean="0"/>
              <a:t>Explain RGB color and use it to add the cyan, red and yellow bands.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38</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indent="-228600">
              <a:buFont typeface="+mj-lt"/>
              <a:buAutoNum type="arabicPeriod"/>
            </a:pPr>
            <a:r>
              <a:rPr lang="en-US" dirty="0" smtClean="0"/>
              <a:t>Analysis – It occurs to us that we’d like personalize this target</a:t>
            </a:r>
            <a:r>
              <a:rPr lang="en-US" baseline="0" dirty="0" smtClean="0"/>
              <a:t> bit. – Add an image in the middle using </a:t>
            </a:r>
            <a:r>
              <a:rPr lang="en-US" baseline="0" dirty="0" err="1" smtClean="0"/>
              <a:t>PImages</a:t>
            </a:r>
            <a:r>
              <a:rPr lang="en-US" baseline="0" dirty="0" smtClean="0"/>
              <a:t>.</a:t>
            </a:r>
            <a:endParaRPr lang="en-US" dirty="0" smtClean="0"/>
          </a:p>
          <a:p>
            <a:pPr marL="228600" indent="-228600">
              <a:buFont typeface="+mj-lt"/>
              <a:buAutoNum type="arabicPeriod"/>
            </a:pPr>
            <a:r>
              <a:rPr lang="en-US" dirty="0" smtClean="0"/>
              <a:t>Design – add</a:t>
            </a:r>
            <a:r>
              <a:rPr lang="en-US" baseline="0" dirty="0" smtClean="0"/>
              <a:t> image drawing to algorithm</a:t>
            </a:r>
            <a:endParaRPr lang="en-US" dirty="0" smtClean="0"/>
          </a:p>
          <a:p>
            <a:pPr marL="228600" indent="-228600">
              <a:buFont typeface="+mj-lt"/>
              <a:buAutoNum type="arabicPeriod"/>
            </a:pPr>
            <a:r>
              <a:rPr lang="en-US" dirty="0" smtClean="0"/>
              <a:t>Implementation – This requires a</a:t>
            </a:r>
            <a:r>
              <a:rPr lang="en-US" baseline="0" dirty="0" smtClean="0"/>
              <a:t> pre-existing image.</a:t>
            </a:r>
            <a:endParaRPr lang="en-US" dirty="0" smtClean="0"/>
          </a:p>
          <a:p>
            <a:pPr marL="228600" indent="-228600">
              <a:buFont typeface="+mj-lt"/>
              <a:buAutoNum type="arabicPeriod"/>
            </a:pPr>
            <a:r>
              <a:rPr lang="en-US" dirty="0" smtClean="0"/>
              <a:t>Test</a:t>
            </a:r>
            <a:r>
              <a:rPr lang="en-US" baseline="0" dirty="0" smtClean="0"/>
              <a:t> – </a:t>
            </a:r>
            <a:endParaRPr lang="en-US" dirty="0" smtClean="0"/>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52C08-A4D9-42FD-9F38-A83753315848}" type="slidenum">
              <a:rPr lang="en-US"/>
              <a:pPr/>
              <a:t>39</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343F3-C073-4249-A05B-5CD7F9DBA4DC}" type="slidenum">
              <a:rPr lang="en-US"/>
              <a:pPr/>
              <a:t>4</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There are hundreds of programming languages.  Some are very special purpose, others are more general purpose.</a:t>
            </a:r>
          </a:p>
          <a:p>
            <a:pPr>
              <a:buFontTx/>
              <a:buChar char="•"/>
            </a:pPr>
            <a:r>
              <a:rPr lang="en-US"/>
              <a:t>Small business programming – VB.Net or C#.Net</a:t>
            </a:r>
          </a:p>
          <a:p>
            <a:pPr>
              <a:buFontTx/>
              <a:buChar char="•"/>
            </a:pPr>
            <a:r>
              <a:rPr lang="en-US"/>
              <a:t>Enterprise programming – J2EE</a:t>
            </a:r>
          </a:p>
          <a:p>
            <a:pPr>
              <a:buFontTx/>
              <a:buChar char="•"/>
            </a:pPr>
            <a:r>
              <a:rPr lang="en-US"/>
              <a:t>System programming – C </a:t>
            </a:r>
          </a:p>
          <a:p>
            <a:pPr>
              <a:buFontTx/>
              <a:buChar char="•"/>
            </a:pPr>
            <a:r>
              <a:rPr lang="en-US"/>
              <a:t>Scripting – perl, php</a:t>
            </a:r>
          </a:p>
          <a:p>
            <a:pPr>
              <a:buFontTx/>
              <a:buChar char="•"/>
            </a:pPr>
            <a:r>
              <a:rPr lang="en-US"/>
              <a:t>Data and database manipulation – SQL </a:t>
            </a:r>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40</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indent="-228600">
              <a:buFont typeface="+mj-lt"/>
              <a:buAutoNum type="arabicPeriod"/>
            </a:pPr>
            <a:r>
              <a:rPr lang="en-US" dirty="0" smtClean="0"/>
              <a:t>Analysis – Here,</a:t>
            </a:r>
            <a:r>
              <a:rPr lang="en-US" baseline="0" dirty="0" smtClean="0"/>
              <a:t> we enlarge the canvas and write a message at the bottom, e.g., “You know you want to.”, or “Take your best shot.”</a:t>
            </a:r>
            <a:endParaRPr lang="en-US" dirty="0" smtClean="0"/>
          </a:p>
          <a:p>
            <a:pPr marL="228600" indent="-228600">
              <a:buFont typeface="+mj-lt"/>
              <a:buAutoNum type="arabicPeriod"/>
            </a:pPr>
            <a:r>
              <a:rPr lang="en-US" dirty="0" smtClean="0"/>
              <a:t>Design –</a:t>
            </a:r>
          </a:p>
          <a:p>
            <a:pPr marL="228600" indent="-228600">
              <a:buFont typeface="+mj-lt"/>
              <a:buAutoNum type="arabicPeriod"/>
            </a:pPr>
            <a:r>
              <a:rPr lang="en-US" dirty="0" smtClean="0"/>
              <a:t>Implementation – This requires the Processing font tool.</a:t>
            </a:r>
          </a:p>
          <a:p>
            <a:pPr marL="228600" indent="-228600">
              <a:buFont typeface="+mj-lt"/>
              <a:buAutoNum type="arabicPeriod"/>
            </a:pPr>
            <a:r>
              <a:rPr lang="en-US" dirty="0" smtClean="0"/>
              <a:t>Test</a:t>
            </a:r>
            <a:r>
              <a:rPr lang="en-US" baseline="0" dirty="0" smtClean="0"/>
              <a:t> – </a:t>
            </a:r>
            <a:endParaRPr lang="en-US" dirty="0" smtClean="0"/>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52C08-A4D9-42FD-9F38-A83753315848}" type="slidenum">
              <a:rPr lang="en-US"/>
              <a:pPr/>
              <a:t>41</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42</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code ends</a:t>
            </a:r>
            <a:r>
              <a:rPr lang="en-US" baseline="0" dirty="0" smtClean="0"/>
              <a:t> up delivering more than we had originally thought it would deliver.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instructor can put any image in the code.</a:t>
            </a:r>
            <a:endParaRPr lang="en-US" dirty="0" smtClean="0"/>
          </a:p>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won’t say much</a:t>
            </a:r>
            <a:r>
              <a:rPr lang="en-US" baseline="0" dirty="0" smtClean="0"/>
              <a:t> about the computer hardware.</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22996F4-9739-4A37-9BB1-7AEC90BE9138}" type="slidenum">
              <a:rPr lang="en-US" smtClean="0"/>
              <a:pPr/>
              <a:t>44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4B5B622-585F-4842-BB78-F6806C84921F}" type="slidenum">
              <a:rPr lang="en-US" smtClean="0"/>
              <a:pPr/>
              <a:t>45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dirty="0" smtClean="0"/>
              <a:t>If you look into memory, there are no boundaries, just a long string of 0’s and 1’s.   The processor, however, knows how to “break the instructions up”.</a:t>
            </a:r>
          </a:p>
          <a:p>
            <a:r>
              <a:rPr lang="en-US" dirty="0" smtClean="0"/>
              <a:t>Do the break up manually on the slide, showing multiple instructions comprising:</a:t>
            </a:r>
          </a:p>
          <a:p>
            <a:pPr>
              <a:buFontTx/>
              <a:buChar char="•"/>
            </a:pPr>
            <a:r>
              <a:rPr lang="en-US" dirty="0" smtClean="0"/>
              <a:t>OP code (tells you how</a:t>
            </a:r>
            <a:r>
              <a:rPr lang="en-US" baseline="0" dirty="0" smtClean="0"/>
              <a:t> to break up the rest)</a:t>
            </a:r>
            <a:endParaRPr lang="en-US" dirty="0" smtClean="0"/>
          </a:p>
          <a:p>
            <a:pPr>
              <a:buFontTx/>
              <a:buChar char="•"/>
            </a:pPr>
            <a:r>
              <a:rPr lang="en-US" dirty="0" smtClean="0"/>
              <a:t>1</a:t>
            </a:r>
            <a:r>
              <a:rPr lang="en-US" baseline="30000" dirty="0" smtClean="0"/>
              <a:t>st</a:t>
            </a:r>
            <a:r>
              <a:rPr lang="en-US" dirty="0" smtClean="0"/>
              <a:t> operand register</a:t>
            </a:r>
          </a:p>
          <a:p>
            <a:pPr>
              <a:buFontTx/>
              <a:buChar char="•"/>
            </a:pPr>
            <a:r>
              <a:rPr lang="en-US" dirty="0" smtClean="0"/>
              <a:t>2</a:t>
            </a:r>
            <a:r>
              <a:rPr lang="en-US" baseline="30000" dirty="0" smtClean="0"/>
              <a:t>nd</a:t>
            </a:r>
            <a:r>
              <a:rPr lang="en-US" dirty="0" smtClean="0"/>
              <a:t> operand register</a:t>
            </a:r>
          </a:p>
          <a:p>
            <a:r>
              <a:rPr lang="en-US" dirty="0" smtClean="0"/>
              <a:t>3</a:t>
            </a:r>
            <a:r>
              <a:rPr lang="en-US" baseline="30000" dirty="0" smtClean="0"/>
              <a:t>rd</a:t>
            </a:r>
            <a:r>
              <a:rPr lang="en-US" dirty="0" smtClean="0"/>
              <a:t> result</a:t>
            </a:r>
            <a:endParaRPr lang="en-US" baseline="0" dirty="0" smtClean="0"/>
          </a:p>
          <a:p>
            <a:r>
              <a:rPr lang="en-US" baseline="0" dirty="0" smtClean="0"/>
              <a:t>last 6 function</a:t>
            </a: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63CD166-5842-4827-B0B0-D9584446A632}" type="slidenum">
              <a:rPr lang="en-US" smtClean="0"/>
              <a:pPr/>
              <a:t>46</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smtClean="0"/>
              <a:t>This program adds two numbers together:</a:t>
            </a:r>
          </a:p>
          <a:p>
            <a:pPr lvl="2"/>
            <a:r>
              <a:rPr lang="en-US" sz="800" b="1" dirty="0" err="1" smtClean="0">
                <a:latin typeface="Courier New" pitchFamily="49" charset="0"/>
              </a:rPr>
              <a:t>int</a:t>
            </a:r>
            <a:r>
              <a:rPr lang="en-US" sz="800" b="1" dirty="0" smtClean="0">
                <a:latin typeface="Courier New" pitchFamily="49" charset="0"/>
              </a:rPr>
              <a:t> main()</a:t>
            </a:r>
          </a:p>
          <a:p>
            <a:pPr lvl="2"/>
            <a:r>
              <a:rPr lang="en-US" sz="800" b="1" dirty="0" smtClean="0">
                <a:latin typeface="Courier New" pitchFamily="49" charset="0"/>
              </a:rPr>
              <a:t>{</a:t>
            </a:r>
          </a:p>
          <a:p>
            <a:pPr lvl="2"/>
            <a:r>
              <a:rPr lang="en-US" sz="800" b="1" dirty="0" smtClean="0">
                <a:latin typeface="Courier New" pitchFamily="49" charset="0"/>
              </a:rPr>
              <a:t>  </a:t>
            </a:r>
            <a:r>
              <a:rPr lang="en-US" sz="800" b="1" dirty="0" err="1" smtClean="0">
                <a:latin typeface="Courier New" pitchFamily="49" charset="0"/>
              </a:rPr>
              <a:t>int</a:t>
            </a:r>
            <a:r>
              <a:rPr lang="en-US" sz="800" b="1" dirty="0" smtClean="0">
                <a:latin typeface="Courier New" pitchFamily="49" charset="0"/>
              </a:rPr>
              <a:t> x, y;</a:t>
            </a:r>
          </a:p>
          <a:p>
            <a:pPr lvl="2"/>
            <a:r>
              <a:rPr lang="en-US" sz="800" b="1" dirty="0" smtClean="0">
                <a:latin typeface="Courier New" pitchFamily="49" charset="0"/>
              </a:rPr>
              <a:t>  x = 1;</a:t>
            </a:r>
          </a:p>
          <a:p>
            <a:pPr lvl="2"/>
            <a:r>
              <a:rPr lang="en-US" sz="800" b="1" dirty="0" smtClean="0">
                <a:latin typeface="Courier New" pitchFamily="49" charset="0"/>
              </a:rPr>
              <a:t>  y = x + 2;</a:t>
            </a:r>
          </a:p>
          <a:p>
            <a:pPr lvl="2"/>
            <a:r>
              <a:rPr lang="en-US" sz="800" b="1" dirty="0" smtClean="0">
                <a:latin typeface="Courier New" pitchFamily="49" charset="0"/>
              </a:rPr>
              <a:t>  return 0;</a:t>
            </a:r>
          </a:p>
          <a:p>
            <a:pPr lvl="2"/>
            <a:r>
              <a:rPr lang="en-US" sz="800" b="1" dirty="0" smtClean="0">
                <a:latin typeface="Courier New" pitchFamily="49" charset="0"/>
              </a:rPr>
              <a:t>}</a:t>
            </a:r>
          </a:p>
          <a:p>
            <a:r>
              <a:rPr lang="en-US" dirty="0" smtClean="0"/>
              <a:t>These were dumped using </a:t>
            </a:r>
            <a:r>
              <a:rPr lang="en-US" dirty="0" err="1" smtClean="0"/>
              <a:t>od</a:t>
            </a:r>
            <a:r>
              <a:rPr lang="en-US" dirty="0" smtClean="0"/>
              <a:t> -Ax &lt;executable-filename&gt;.  We’ll the program from which this came a bit later.  The output was in hex so I replaced the digits with their binary equivalents to make the example more consistent.</a:t>
            </a:r>
          </a:p>
          <a:p>
            <a:r>
              <a:rPr lang="en-US" dirty="0" smtClean="0"/>
              <a:t>Note that the SPARC is much longer than the Intel (because the SPARC is RISC and Intel is CISC).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6975301-0063-406E-B826-559374F2E4D9}" type="slidenum">
              <a:rPr lang="en-US" smtClean="0"/>
              <a:pPr/>
              <a:t>47</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mtClean="0"/>
              <a:t>A program is portable when it can be run with little or no change on different machines.  Machine language was machine specific.</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5C1228C-2A50-4E61-B04A-579793BD3115}" type="slidenum">
              <a:rPr lang="en-US" smtClean="0"/>
              <a:pPr/>
              <a:t>48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mtClean="0"/>
              <a:t>Note how the assembler just takes each assembly language instruction and creates a single machine language instruction.  Basically, these are the same sets of instructions, just in different formats.  Presumably, the assembly language is easier to read.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B727F66-6730-44C2-9404-A2313130F3B1}" type="slidenum">
              <a:rPr lang="en-US" smtClean="0"/>
              <a:pPr/>
              <a:t>49</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mtClean="0"/>
              <a:t>Returning to our real example, here is the assembly language that can be assembled into the machine code we discussed earlier.  Note that the assembly languages are different (just as the machine languages were different).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2F04C-ADB2-4747-8E35-65227E8B1B88}" type="slidenum">
              <a:rPr lang="en-US"/>
              <a:pPr/>
              <a:t>5</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dirty="0" smtClean="0"/>
              <a:t>“</a:t>
            </a:r>
            <a:r>
              <a:rPr lang="en-US" dirty="0" err="1" smtClean="0"/>
              <a:t>i</a:t>
            </a:r>
            <a:r>
              <a:rPr lang="en-US" dirty="0" smtClean="0"/>
              <a:t>*” = iterative/incremental</a:t>
            </a:r>
          </a:p>
          <a:p>
            <a:r>
              <a:rPr lang="en-US" dirty="0" smtClean="0"/>
              <a:t>Phases (discussed in</a:t>
            </a:r>
            <a:r>
              <a:rPr lang="en-US" baseline="0" dirty="0" smtClean="0"/>
              <a:t> the last lecture, reviewed here)</a:t>
            </a:r>
            <a:r>
              <a:rPr lang="en-US" dirty="0" smtClean="0"/>
              <a:t>:</a:t>
            </a:r>
          </a:p>
          <a:p>
            <a:pPr>
              <a:buFont typeface="Arial" pitchFamily="34" charset="0"/>
              <a:buChar char="•"/>
            </a:pPr>
            <a:r>
              <a:rPr lang="en-US" dirty="0" smtClean="0"/>
              <a:t> Analysis</a:t>
            </a:r>
            <a:r>
              <a:rPr lang="en-US" baseline="0" dirty="0" smtClean="0"/>
              <a:t> – Describe the elements of your current vision. (What?)</a:t>
            </a:r>
            <a:endParaRPr lang="en-US" dirty="0" smtClean="0"/>
          </a:p>
          <a:p>
            <a:pPr>
              <a:buFont typeface="Arial" pitchFamily="34" charset="0"/>
              <a:buChar char="•"/>
            </a:pPr>
            <a:r>
              <a:rPr lang="en-US" dirty="0" smtClean="0"/>
              <a:t> Design</a:t>
            </a:r>
            <a:r>
              <a:rPr lang="en-US" baseline="0" dirty="0" smtClean="0"/>
              <a:t> – Pick one (“important”) element and build an algorithm for it. (How?)</a:t>
            </a:r>
            <a:endParaRPr lang="en-US" dirty="0" smtClean="0"/>
          </a:p>
          <a:p>
            <a:pPr>
              <a:buFont typeface="Arial" pitchFamily="34" charset="0"/>
              <a:buChar char="•"/>
            </a:pPr>
            <a:r>
              <a:rPr lang="en-US" dirty="0" smtClean="0"/>
              <a:t> Implementation</a:t>
            </a:r>
            <a:r>
              <a:rPr lang="en-US" baseline="0" dirty="0" smtClean="0"/>
              <a:t> – Write code for your algorithm.</a:t>
            </a:r>
            <a:endParaRPr lang="en-US" dirty="0" smtClean="0"/>
          </a:p>
          <a:p>
            <a:pPr>
              <a:buFont typeface="Arial" pitchFamily="34" charset="0"/>
              <a:buChar char="•"/>
            </a:pPr>
            <a:r>
              <a:rPr lang="en-US" dirty="0" smtClean="0"/>
              <a:t> Testing</a:t>
            </a:r>
            <a:r>
              <a:rPr lang="en-US" baseline="0" dirty="0" smtClean="0"/>
              <a:t> – Try your code out and evaluation how well it does.</a:t>
            </a:r>
            <a:endParaRPr lang="en-US" dirty="0" smtClean="0"/>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8FE407E-1B00-4371-BC01-5E8522A0B6B3}" type="slidenum">
              <a:rPr lang="en-US" smtClean="0"/>
              <a:pPr/>
              <a:t>50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smtClean="0"/>
              <a:t>This shows the assembly process creating the associated machine code.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280F472-4156-4C5E-B61F-EE5BE68AD3BB}" type="slidenum">
              <a:rPr lang="en-US" smtClean="0"/>
              <a:pPr/>
              <a:t>51</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smtClean="0"/>
              <a:t>EDSAC is credited as using one of the first assemblers called "Initial Orders," which allowed it to be programmed symbolically instead of using machine code.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842F50F-6CED-4946-95D4-293479C5FBEE}" type="slidenum">
              <a:rPr lang="en-US" smtClean="0"/>
              <a:pPr/>
              <a:t>52</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smtClean="0"/>
              <a:t>Numeric programming languages are frequently modeled on mathematical formula notation.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1E2F5D0-FF37-43BD-BDC1-3EA95EDBCCDD}" type="slidenum">
              <a:rPr lang="en-US" smtClean="0"/>
              <a:pPr/>
              <a:t>53</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dirty="0" smtClean="0"/>
              <a:t>Note here that the compiler translates the whole program into machine language, potentially translating any single HLL instruction into many ML instructions.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96E9C0E-0BBC-440A-83D7-CF25292EE306}" type="slidenum">
              <a:rPr lang="en-US" smtClean="0"/>
              <a:pPr/>
              <a:t>54</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dirty="0" smtClean="0"/>
              <a:t>This is a program in C++.  It’s much easier to understand than any of the others.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FB47E57-88F5-460C-87BC-7B71B9063A5B}" type="slidenum">
              <a:rPr lang="en-US" smtClean="0"/>
              <a:pPr/>
              <a:t>55</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smtClean="0"/>
              <a:t>Interpreters work either:</a:t>
            </a:r>
          </a:p>
          <a:p>
            <a:pPr lvl="1"/>
            <a:r>
              <a:rPr lang="en-US" smtClean="0"/>
              <a:t>while the code is being written  OR</a:t>
            </a:r>
          </a:p>
          <a:p>
            <a:pPr lvl="1"/>
            <a:r>
              <a:rPr lang="en-US" smtClean="0"/>
              <a:t>when the code is executed.</a:t>
            </a:r>
          </a:p>
          <a:p>
            <a:r>
              <a:rPr lang="en-US" smtClean="0"/>
              <a:t>This example is written in BASIC, and early education language</a:t>
            </a:r>
          </a:p>
          <a:p>
            <a:r>
              <a:rPr lang="en-US" smtClean="0"/>
              <a:t>Lisp allows interpretation for development purposes and compilation for delivery.  </a:t>
            </a:r>
          </a:p>
          <a:p>
            <a:pPr lvl="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9B82B11-AF83-4C51-8327-9F05B8EA3338}" type="slidenum">
              <a:rPr lang="en-US" smtClean="0"/>
              <a:pPr/>
              <a:t>56</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smtClean="0"/>
              <a:t>Explain how the intermediate code is machine independent and how the machine dependent interpreters enter in.  Point out where the </a:t>
            </a:r>
            <a:r>
              <a:rPr lang="en-US" b="1" smtClean="0"/>
              <a:t>Java Virtual Machine</a:t>
            </a:r>
            <a:r>
              <a:rPr lang="en-US" smtClean="0"/>
              <a:t> lies (at the interpreter level).</a:t>
            </a:r>
          </a:p>
          <a:p>
            <a:r>
              <a:rPr lang="en-US" smtClean="0"/>
              <a:t>Java is an example of this architecture, which makes it well-suited to internet applications.  You get some of the benefits of compilation, while retaining some of the benefits of interpretation.</a:t>
            </a:r>
          </a:p>
          <a:p>
            <a:r>
              <a:rPr lang="en-US" smtClean="0"/>
              <a:t>The compiler is </a:t>
            </a:r>
            <a:r>
              <a:rPr lang="en-US" smtClean="0">
                <a:latin typeface="Courier New" pitchFamily="49" charset="0"/>
              </a:rPr>
              <a:t>javac</a:t>
            </a:r>
            <a:r>
              <a:rPr lang="en-US" smtClean="0"/>
              <a:t>, and it produces java bytecode rather than machine language.  This is a machine-independent code for which many interpreters have been written.  I produced the bytecode output by saying:</a:t>
            </a:r>
          </a:p>
          <a:p>
            <a:r>
              <a:rPr lang="en-US" smtClean="0"/>
              <a:t>	 </a:t>
            </a:r>
            <a:r>
              <a:rPr lang="en-US" smtClean="0">
                <a:latin typeface="Courier New" pitchFamily="49" charset="0"/>
              </a:rPr>
              <a:t>javap -c intro &gt; intro.bc</a:t>
            </a:r>
            <a:r>
              <a:rPr lang="en-US" smtClean="0"/>
              <a:t>.  </a:t>
            </a:r>
          </a:p>
          <a:p>
            <a:r>
              <a:rPr lang="en-US" smtClean="0"/>
              <a:t>The interpreter is </a:t>
            </a:r>
            <a:r>
              <a:rPr lang="en-US" smtClean="0">
                <a:latin typeface="Courier New" pitchFamily="49" charset="0"/>
              </a:rPr>
              <a:t>java </a:t>
            </a:r>
            <a:r>
              <a:rPr lang="en-US" smtClean="0"/>
              <a:t>which is implemented on any number of machines.</a:t>
            </a:r>
            <a:endParaRPr lang="en-US" smtClean="0">
              <a:latin typeface="Courier New" pitchFamily="49"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0F55C-4C29-4A5A-BEA9-54B88B2E27BA}" type="slidenum">
              <a:rPr lang="en-US"/>
              <a:pPr/>
              <a:t>57</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dirty="0"/>
              <a:t>The green team built a portable computing device (the *7) that was never marketed, but the Oak language they built to support it was picked up independently.</a:t>
            </a:r>
          </a:p>
          <a:p>
            <a:r>
              <a:rPr lang="en-US" dirty="0"/>
              <a:t>These guys are an example of the modern computer development </a:t>
            </a:r>
            <a:r>
              <a:rPr lang="en-US" dirty="0" err="1"/>
              <a:t>generaiton</a:t>
            </a:r>
            <a:r>
              <a:rPr lang="en-US" dirty="0"/>
              <a:t>.  They worked very, very hard (Gosling once worked 30 hours straight to set up an important demo).  </a:t>
            </a:r>
          </a:p>
          <a:p>
            <a:r>
              <a:rPr lang="en-US" dirty="0"/>
              <a:t>Since its introduction in May 1995, the Java platform has been adopted more quickly across the industry than any other new technology in computing history.  There are, however, serious questions as to just how successful Sun has been in achieving the vision of its mantra (e.g., alternate mantra – “write once, debug everywhere</a:t>
            </a:r>
            <a:r>
              <a:rPr lang="en-US" dirty="0" smtClean="0"/>
              <a:t>”).</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9C3A6-0C67-4062-9925-2B2B9B3EE599}" type="slidenum">
              <a:rPr lang="en-US"/>
              <a:pPr/>
              <a:t>58</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t>TAOCP, 1968-73</a:t>
            </a:r>
          </a:p>
          <a:p>
            <a:r>
              <a:rPr lang="en-US"/>
              <a:t>3:16, 1990</a:t>
            </a:r>
          </a:p>
          <a:p>
            <a:r>
              <a:rPr lang="en-US"/>
              <a:t>texbook, 1984</a:t>
            </a:r>
          </a:p>
          <a:p>
            <a:r>
              <a:rPr lang="en-US"/>
              <a:t>He also wrote a novel, Surreal Numbers, about some college dropouts that invented a mathematical system.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2F04C-ADB2-4747-8E35-65227E8B1B88}" type="slidenum">
              <a:rPr lang="en-US"/>
              <a:pPr/>
              <a:t>6</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dirty="0"/>
              <a:t>Don’t jump to programming too soon!</a:t>
            </a:r>
          </a:p>
          <a:p>
            <a:r>
              <a:rPr lang="en-US" dirty="0"/>
              <a:t>Ask the hard questions: Is a system even possible or desirable?  What would the solution look and act like?  What does the customer really need/want</a:t>
            </a:r>
            <a:r>
              <a:rPr lang="en-US" dirty="0" smtClean="0"/>
              <a:t>?</a:t>
            </a:r>
          </a:p>
          <a:p>
            <a:endParaRPr lang="en-US" dirty="0" smtClean="0"/>
          </a:p>
          <a:p>
            <a:r>
              <a:rPr lang="en-US" dirty="0" smtClean="0"/>
              <a:t>Stakeholders:</a:t>
            </a:r>
            <a:r>
              <a:rPr lang="en-US" baseline="0" dirty="0" smtClean="0"/>
              <a:t> might be you, might be employer, etc.</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05150-C24E-412D-91A1-7C4BA22F8EB9}" type="slidenum">
              <a:rPr lang="en-US"/>
              <a:pPr/>
              <a:t>7</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dirty="0" smtClean="0"/>
              <a:t>This example is contrived,</a:t>
            </a:r>
            <a:r>
              <a:rPr lang="en-US" baseline="0" dirty="0" smtClean="0"/>
              <a:t> but useful. The sample image is a guess, not a specification, and we will likely have to change it during the course of development in order to achieve our goal.</a:t>
            </a:r>
          </a:p>
          <a:p>
            <a:r>
              <a:rPr lang="en-US" dirty="0" smtClean="0"/>
              <a:t>This “target” image is taken from Wikipedia. It is an</a:t>
            </a:r>
            <a:r>
              <a:rPr lang="en-US" baseline="0" dirty="0" smtClean="0"/>
              <a:t> official FITA archery target (</a:t>
            </a:r>
            <a:r>
              <a:rPr lang="fr-FR" sz="1200" b="0" i="0" kern="1200" dirty="0" smtClean="0">
                <a:solidFill>
                  <a:schemeClr val="tx1"/>
                </a:solidFill>
                <a:latin typeface="Times New Roman" pitchFamily="18" charset="0"/>
                <a:ea typeface="+mn-ea"/>
                <a:cs typeface="+mn-cs"/>
              </a:rPr>
              <a:t>Fédération Internationale de Tir à l'Arc, International </a:t>
            </a:r>
            <a:r>
              <a:rPr lang="fr-FR" sz="1200" b="0" i="0" kern="1200" dirty="0" err="1" smtClean="0">
                <a:solidFill>
                  <a:schemeClr val="tx1"/>
                </a:solidFill>
                <a:latin typeface="Times New Roman" pitchFamily="18" charset="0"/>
                <a:ea typeface="+mn-ea"/>
                <a:cs typeface="+mn-cs"/>
              </a:rPr>
              <a:t>Archery</a:t>
            </a:r>
            <a:r>
              <a:rPr lang="fr-FR" sz="1200" b="0" i="0" kern="1200" dirty="0" smtClean="0">
                <a:solidFill>
                  <a:schemeClr val="tx1"/>
                </a:solidFill>
                <a:latin typeface="Times New Roman" pitchFamily="18" charset="0"/>
                <a:ea typeface="+mn-ea"/>
                <a:cs typeface="+mn-cs"/>
              </a:rPr>
              <a:t> </a:t>
            </a:r>
            <a:r>
              <a:rPr lang="fr-FR" sz="1200" b="0" i="0" kern="1200" dirty="0" err="1" smtClean="0">
                <a:solidFill>
                  <a:schemeClr val="tx1"/>
                </a:solidFill>
                <a:latin typeface="Times New Roman" pitchFamily="18" charset="0"/>
                <a:ea typeface="+mn-ea"/>
                <a:cs typeface="+mn-cs"/>
              </a:rPr>
              <a:t>Foundation</a:t>
            </a:r>
            <a:r>
              <a:rPr lang="fr-FR" sz="1200" b="0" i="0" kern="1200" dirty="0" smtClean="0">
                <a:solidFill>
                  <a:schemeClr val="tx1"/>
                </a:solidFill>
                <a:latin typeface="Times New Roman" pitchFamily="18" charset="0"/>
                <a:ea typeface="+mn-ea"/>
                <a:cs typeface="+mn-cs"/>
              </a:rPr>
              <a: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417064-1D9F-4015-B84E-70E411548A83}" type="slidenum">
              <a:rPr lang="en-US"/>
              <a:pPr/>
              <a:t>8</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dirty="0" smtClean="0"/>
              <a:t>“what” questions, not “how” questions</a:t>
            </a:r>
            <a:r>
              <a:rPr lang="en-US" baseline="0" dirty="0" smtClean="0"/>
              <a:t> – </a:t>
            </a:r>
            <a:r>
              <a:rPr lang="en-US" dirty="0" smtClean="0"/>
              <a:t>Don’t </a:t>
            </a:r>
            <a:r>
              <a:rPr lang="en-US" dirty="0"/>
              <a:t>jump to programming too soon</a:t>
            </a:r>
            <a:r>
              <a:rPr lang="en-US" dirty="0" smtClean="0"/>
              <a:t>!</a:t>
            </a:r>
          </a:p>
          <a:p>
            <a:r>
              <a:rPr lang="en-US" dirty="0" smtClean="0"/>
              <a:t>More</a:t>
            </a:r>
            <a:r>
              <a:rPr lang="en-US" baseline="0" dirty="0" smtClean="0"/>
              <a:t> complex problems require incremental iteration.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52C08-A4D9-42FD-9F38-A83753315848}" type="slidenum">
              <a:rPr lang="en-US"/>
              <a:pPr/>
              <a:t>9</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dirty="0" smtClean="0"/>
              <a:t>Start</a:t>
            </a:r>
            <a:r>
              <a:rPr lang="en-US" baseline="0" dirty="0" smtClean="0"/>
              <a:t> simple! In some ways, this speck of an example is the hardest one we’ll do all semester.</a:t>
            </a:r>
          </a:p>
          <a:p>
            <a:r>
              <a:rPr lang="en-US" baseline="0" dirty="0" smtClean="0"/>
              <a:t>The design will be specified in terms of the relevant concepts listed here. The point is a geometrical/mathematical point, not the point() method in Processing. Geometrical points have no dimension; pixels have dimensions. Everything on the computer is discrete.</a:t>
            </a:r>
          </a:p>
          <a:p>
            <a:endParaRPr lang="en-US" dirty="0" smtClean="0"/>
          </a:p>
          <a:p>
            <a:r>
              <a:rPr lang="en-US" dirty="0" smtClean="0"/>
              <a:t>Not language specific.</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09E4DD9-A2E4-467D-8F17-6236A8491AB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E0C18AE-201B-47EB-A501-0F800DB1AB7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BF478BB-943A-47D6-98C5-2780FEF02E9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23B0671-EDD1-4604-BE6C-9632C755924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208D256-697A-4B6F-A203-6854F0DF68C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9D0CFB8-AE37-49F0-BACC-C5431079604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AFA2C9A-4148-42D0-B5EE-45753C2AC57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7BE369A-A742-49D3-B6B5-EEA0E80F4AF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4F12F14-E017-4EB6-9212-C05C5DEE712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40F4F78-3630-45F7-8CF2-C906D6825A3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8790" name="Rectangle 6"/>
          <p:cNvSpPr>
            <a:spLocks noChangeArrowheads="1"/>
          </p:cNvSpPr>
          <p:nvPr/>
        </p:nvSpPr>
        <p:spPr bwMode="auto">
          <a:xfrm>
            <a:off x="0" y="0"/>
            <a:ext cx="9144000" cy="45720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118798"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799" name="Rectangle 15"/>
          <p:cNvSpPr>
            <a:spLocks noGrp="1" noChangeArrowheads="1"/>
          </p:cNvSpPr>
          <p:nvPr>
            <p:ph type="body" idx="1"/>
          </p:nvPr>
        </p:nvSpPr>
        <p:spPr bwMode="auto">
          <a:xfrm>
            <a:off x="457200" y="1600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8802" name="Rectangle 18"/>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r>
              <a:rPr lang="en-US" sz="900" dirty="0">
                <a:latin typeface="Arial Unicode MS" pitchFamily="34" charset="-128"/>
              </a:rPr>
              <a:t>© </a:t>
            </a:r>
            <a:r>
              <a:rPr lang="en-US" sz="900" dirty="0" smtClean="0">
                <a:latin typeface="Arial Unicode MS" pitchFamily="34" charset="-128"/>
              </a:rPr>
              <a:t>Calvin</a:t>
            </a:r>
            <a:r>
              <a:rPr lang="en-US" sz="900" baseline="0" dirty="0" smtClean="0">
                <a:latin typeface="Arial Unicode MS" pitchFamily="34" charset="-128"/>
              </a:rPr>
              <a:t> College</a:t>
            </a:r>
            <a:r>
              <a:rPr lang="en-US" sz="900" dirty="0" smtClean="0">
                <a:latin typeface="Arial Unicode MS" pitchFamily="34" charset="-128"/>
              </a:rPr>
              <a:t>, 2009</a:t>
            </a:r>
            <a:endParaRPr lang="en-US" sz="900" dirty="0">
              <a:latin typeface="Arial Unicode MS" pitchFamily="34" charset="-128"/>
            </a:endParaRPr>
          </a:p>
        </p:txBody>
      </p:sp>
      <p:sp>
        <p:nvSpPr>
          <p:cNvPr id="118787" name="Rectangle 3"/>
          <p:cNvSpPr>
            <a:spLocks noGrp="1" noChangeArrowheads="1"/>
          </p:cNvSpPr>
          <p:nvPr>
            <p:ph type="sldNum" sz="quarter" idx="4"/>
          </p:nvPr>
        </p:nvSpPr>
        <p:spPr bwMode="auto">
          <a:xfrm>
            <a:off x="8763000" y="0"/>
            <a:ext cx="381000" cy="4572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900">
                <a:latin typeface="Arial Unicode MS" pitchFamily="34" charset="-128"/>
              </a:defRPr>
            </a:lvl1pPr>
          </a:lstStyle>
          <a:p>
            <a:fld id="{D44B6B40-2A27-4D7A-A5B0-FB7E522CEB0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tx1"/>
        </a:buClr>
        <a:buSzPct val="75000"/>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80000"/>
        <a:buFont typeface="Arial" charset="0"/>
        <a:buChar char="–"/>
        <a:defRPr sz="2800">
          <a:solidFill>
            <a:schemeClr val="tx1"/>
          </a:solidFill>
          <a:latin typeface="+mn-lt"/>
        </a:defRPr>
      </a:lvl2pPr>
      <a:lvl3pPr marL="1143000" indent="-228600" algn="l" rtl="0" fontAlgn="base">
        <a:spcBef>
          <a:spcPct val="20000"/>
        </a:spcBef>
        <a:spcAft>
          <a:spcPct val="0"/>
        </a:spcAft>
        <a:buClr>
          <a:schemeClr val="tx1"/>
        </a:buClr>
        <a:buSzPct val="65000"/>
        <a:buChar char="•"/>
        <a:defRPr sz="2400">
          <a:solidFill>
            <a:schemeClr val="tx1"/>
          </a:solidFill>
          <a:latin typeface="+mn-lt"/>
        </a:defRPr>
      </a:lvl3pPr>
      <a:lvl4pPr marL="1600200" indent="-228600" algn="l" rtl="0" fontAlgn="base">
        <a:spcBef>
          <a:spcPct val="20000"/>
        </a:spcBef>
        <a:spcAft>
          <a:spcPct val="0"/>
        </a:spcAft>
        <a:buClr>
          <a:schemeClr val="tx1"/>
        </a:buClr>
        <a:buSzPct val="70000"/>
        <a:buFont typeface="Times New Roman" pitchFamily="18" charset="0"/>
        <a:buChar char="-"/>
        <a:defRPr sz="2000">
          <a:solidFill>
            <a:schemeClr val="tx1"/>
          </a:solidFill>
          <a:latin typeface="+mn-lt"/>
        </a:defRPr>
      </a:lvl4pPr>
      <a:lvl5pPr marL="20574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1.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148E6098-493E-4D00-970A-6D73D72FDEF8}" type="slidenum">
              <a:rPr lang="en-US"/>
              <a:pPr/>
              <a:t>1</a:t>
            </a:fld>
            <a:endParaRPr lang="en-US"/>
          </a:p>
        </p:txBody>
      </p:sp>
      <p:sp>
        <p:nvSpPr>
          <p:cNvPr id="134146" name="Text Box 2"/>
          <p:cNvSpPr txBox="1">
            <a:spLocks noChangeArrowheads="1"/>
          </p:cNvSpPr>
          <p:nvPr/>
        </p:nvSpPr>
        <p:spPr bwMode="auto">
          <a:xfrm>
            <a:off x="1066800" y="1905000"/>
            <a:ext cx="7162800" cy="2282825"/>
          </a:xfrm>
          <a:prstGeom prst="rect">
            <a:avLst/>
          </a:prstGeom>
          <a:noFill/>
          <a:ln w="9525">
            <a:noFill/>
            <a:miter lim="800000"/>
            <a:headEnd/>
            <a:tailEnd/>
          </a:ln>
          <a:effectLst/>
        </p:spPr>
        <p:txBody>
          <a:bodyPr>
            <a:spAutoFit/>
          </a:bodyPr>
          <a:lstStyle/>
          <a:p>
            <a:r>
              <a:rPr lang="en-US" sz="2400" i="1">
                <a:latin typeface="Arial Unicode MS" pitchFamily="34" charset="-128"/>
              </a:rPr>
              <a:t>When we prepare a program, the experience can be just like composing poetry or music … My claim is that it is possible to write grand programs, noble programs, truly magnificent ones! ... Computer programming is an art.</a:t>
            </a:r>
          </a:p>
          <a:p>
            <a:r>
              <a:rPr lang="en-US" sz="2400" i="1">
                <a:latin typeface="Arial Unicode MS" pitchFamily="34" charset="-128"/>
              </a:rPr>
              <a:t> </a:t>
            </a:r>
            <a:r>
              <a:rPr lang="en-US" sz="2400">
                <a:latin typeface="Arial Unicode MS" pitchFamily="34" charset="-128"/>
              </a:rPr>
              <a:t>		- </a:t>
            </a:r>
            <a:r>
              <a:rPr lang="en-US">
                <a:latin typeface="Arial Unicode MS" pitchFamily="34" charset="-128"/>
              </a:rPr>
              <a:t>Donald Knuth, “Programming as an Art”, 1974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39D373A-FA4B-46C4-8DC7-5B38E2DCFB0C}" type="slidenum">
              <a:rPr lang="en-US">
                <a:ea typeface="Arial Unicode MS" pitchFamily="34" charset="-128"/>
                <a:cs typeface="Arial Unicode MS" pitchFamily="34" charset="-128"/>
              </a:rPr>
              <a:pPr/>
              <a:t>10</a:t>
            </a:fld>
            <a:endParaRPr lang="en-US">
              <a:ea typeface="Arial Unicode MS" pitchFamily="34" charset="-128"/>
              <a:cs typeface="Arial Unicode MS" pitchFamily="34" charset="-128"/>
            </a:endParaRPr>
          </a:p>
        </p:txBody>
      </p:sp>
      <p:sp>
        <p:nvSpPr>
          <p:cNvPr id="144386" name="Rectangle 2"/>
          <p:cNvSpPr>
            <a:spLocks noGrp="1" noChangeArrowheads="1"/>
          </p:cNvSpPr>
          <p:nvPr>
            <p:ph type="title"/>
          </p:nvPr>
        </p:nvSpPr>
        <p:spPr/>
        <p:txBody>
          <a:bodyPr/>
          <a:lstStyle/>
          <a:p>
            <a:r>
              <a:rPr lang="en-US" dirty="0" smtClean="0">
                <a:latin typeface="Arial Unicode MS" pitchFamily="34" charset="-128"/>
                <a:ea typeface="Arial Unicode MS" pitchFamily="34" charset="-128"/>
                <a:cs typeface="Arial Unicode MS" pitchFamily="34" charset="-128"/>
              </a:rPr>
              <a:t>Example: Design (1)</a:t>
            </a:r>
            <a:endParaRPr lang="en-US" dirty="0">
              <a:latin typeface="Arial Unicode MS" pitchFamily="34" charset="-128"/>
              <a:ea typeface="Arial Unicode MS" pitchFamily="34" charset="-128"/>
              <a:cs typeface="Arial Unicode MS" pitchFamily="34" charset="-128"/>
            </a:endParaRPr>
          </a:p>
        </p:txBody>
      </p:sp>
      <p:pic>
        <p:nvPicPr>
          <p:cNvPr id="249858" name="Picture 2" descr="File:Archery Target 80cm.svg"/>
          <p:cNvPicPr>
            <a:picLocks noChangeAspect="1" noChangeArrowheads="1"/>
          </p:cNvPicPr>
          <p:nvPr/>
        </p:nvPicPr>
        <p:blipFill>
          <a:blip r:embed="rId3" cstate="print"/>
          <a:srcRect/>
          <a:stretch>
            <a:fillRect/>
          </a:stretch>
        </p:blipFill>
        <p:spPr bwMode="auto">
          <a:xfrm>
            <a:off x="6019800" y="1828800"/>
            <a:ext cx="2971800" cy="2971800"/>
          </a:xfrm>
          <a:prstGeom prst="rect">
            <a:avLst/>
          </a:prstGeom>
          <a:noFill/>
        </p:spPr>
      </p:pic>
      <p:sp>
        <p:nvSpPr>
          <p:cNvPr id="6" name="Text Box 11"/>
          <p:cNvSpPr txBox="1">
            <a:spLocks noChangeArrowheads="1"/>
          </p:cNvSpPr>
          <p:nvPr/>
        </p:nvSpPr>
        <p:spPr bwMode="auto">
          <a:xfrm>
            <a:off x="7676932" y="6477000"/>
            <a:ext cx="1467068"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smtClean="0">
                <a:latin typeface="Arial Unicode MS" pitchFamily="34" charset="-128"/>
                <a:ea typeface="Arial Unicode MS" pitchFamily="34" charset="-128"/>
                <a:cs typeface="Arial Unicode MS" pitchFamily="34" charset="-128"/>
              </a:rPr>
              <a:t>wikipedia.org</a:t>
            </a:r>
            <a:endParaRPr lang="en-US" sz="900" dirty="0">
              <a:latin typeface="Arial Unicode MS" pitchFamily="34" charset="-128"/>
              <a:ea typeface="Arial Unicode MS" pitchFamily="34" charset="-128"/>
              <a:cs typeface="Arial Unicode MS" pitchFamily="34" charset="-128"/>
            </a:endParaRPr>
          </a:p>
        </p:txBody>
      </p:sp>
      <p:sp>
        <p:nvSpPr>
          <p:cNvPr id="12" name="Content Placeholder 11"/>
          <p:cNvSpPr>
            <a:spLocks noGrp="1"/>
          </p:cNvSpPr>
          <p:nvPr>
            <p:ph idx="1"/>
          </p:nvPr>
        </p:nvSpPr>
        <p:spPr>
          <a:xfrm>
            <a:off x="457200" y="1600200"/>
            <a:ext cx="5638800" cy="4724400"/>
          </a:xfrm>
        </p:spPr>
        <p:txBody>
          <a:bodyPr/>
          <a:lstStyle/>
          <a:p>
            <a:r>
              <a:rPr lang="en-US" dirty="0" smtClean="0">
                <a:latin typeface="Arial Unicode MS" pitchFamily="34" charset="-128"/>
                <a:ea typeface="Arial Unicode MS" pitchFamily="34" charset="-128"/>
                <a:cs typeface="Arial Unicode MS" pitchFamily="34" charset="-128"/>
              </a:rPr>
              <a:t>The preliminary design creates an initial list of element descriptions.</a:t>
            </a:r>
          </a:p>
          <a:p>
            <a:r>
              <a:rPr lang="en-US" dirty="0" smtClean="0">
                <a:latin typeface="Arial Unicode MS" pitchFamily="34" charset="-128"/>
                <a:ea typeface="Arial Unicode MS" pitchFamily="34" charset="-128"/>
                <a:cs typeface="Arial Unicode MS" pitchFamily="34" charset="-128"/>
              </a:rPr>
              <a:t>Elements:</a:t>
            </a:r>
          </a:p>
          <a:p>
            <a:pPr lvl="1"/>
            <a:r>
              <a:rPr lang="en-US" dirty="0" smtClean="0">
                <a:latin typeface="Arial Unicode MS" pitchFamily="34" charset="-128"/>
                <a:ea typeface="Arial Unicode MS" pitchFamily="34" charset="-128"/>
                <a:cs typeface="Arial Unicode MS" pitchFamily="34" charset="-128"/>
              </a:rPr>
              <a:t>Ten evenly-spaced concentric rings with pairs                        colored white, black, cyan, red and yellow;</a:t>
            </a:r>
          </a:p>
          <a:p>
            <a:pPr lvl="1"/>
            <a:r>
              <a:rPr lang="en-US" dirty="0" smtClean="0">
                <a:latin typeface="Arial Unicode MS" pitchFamily="34" charset="-128"/>
                <a:ea typeface="Arial Unicode MS" pitchFamily="34" charset="-128"/>
                <a:cs typeface="Arial Unicode MS" pitchFamily="34" charset="-128"/>
              </a:rPr>
              <a:t>A dot in the very middle.</a:t>
            </a:r>
          </a:p>
        </p:txBody>
      </p: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8399DA-A751-4B87-8F47-DAE846ED0847}" type="slidenum">
              <a:rPr lang="en-US"/>
              <a:pPr/>
              <a:t>11</a:t>
            </a:fld>
            <a:endParaRPr lang="en-US"/>
          </a:p>
        </p:txBody>
      </p:sp>
      <p:sp>
        <p:nvSpPr>
          <p:cNvPr id="227330" name="Rectangle 2"/>
          <p:cNvSpPr>
            <a:spLocks noGrp="1" noChangeArrowheads="1"/>
          </p:cNvSpPr>
          <p:nvPr>
            <p:ph type="title"/>
          </p:nvPr>
        </p:nvSpPr>
        <p:spPr>
          <a:xfrm>
            <a:off x="457200" y="457200"/>
            <a:ext cx="8686800" cy="1066800"/>
          </a:xfrm>
        </p:spPr>
        <p:txBody>
          <a:bodyPr/>
          <a:lstStyle/>
          <a:p>
            <a:r>
              <a:rPr lang="en-US" dirty="0" smtClean="0"/>
              <a:t>Geometric Coordinate Systems</a:t>
            </a:r>
            <a:endParaRPr lang="en-US" dirty="0"/>
          </a:p>
        </p:txBody>
      </p:sp>
      <p:pic>
        <p:nvPicPr>
          <p:cNvPr id="18" name="Picture 17" descr="mathematicalCoordinates.tif"/>
          <p:cNvPicPr>
            <a:picLocks noChangeAspect="1"/>
          </p:cNvPicPr>
          <p:nvPr/>
        </p:nvPicPr>
        <p:blipFill>
          <a:blip r:embed="rId3" cstate="print"/>
          <a:stretch>
            <a:fillRect/>
          </a:stretch>
        </p:blipFill>
        <p:spPr>
          <a:xfrm>
            <a:off x="1351619" y="1604099"/>
            <a:ext cx="5505903" cy="448760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8399DA-A751-4B87-8F47-DAE846ED0847}" type="slidenum">
              <a:rPr lang="en-US"/>
              <a:pPr/>
              <a:t>12</a:t>
            </a:fld>
            <a:endParaRPr lang="en-US"/>
          </a:p>
        </p:txBody>
      </p:sp>
      <p:sp>
        <p:nvSpPr>
          <p:cNvPr id="227330" name="Rectangle 2"/>
          <p:cNvSpPr>
            <a:spLocks noGrp="1" noChangeArrowheads="1"/>
          </p:cNvSpPr>
          <p:nvPr>
            <p:ph type="title"/>
          </p:nvPr>
        </p:nvSpPr>
        <p:spPr>
          <a:xfrm>
            <a:off x="457200" y="457200"/>
            <a:ext cx="8686800" cy="1066800"/>
          </a:xfrm>
        </p:spPr>
        <p:txBody>
          <a:bodyPr/>
          <a:lstStyle/>
          <a:p>
            <a:r>
              <a:rPr lang="en-US" dirty="0" smtClean="0"/>
              <a:t>Pixels and Coordinates</a:t>
            </a:r>
            <a:endParaRPr lang="en-US" dirty="0"/>
          </a:p>
        </p:txBody>
      </p:sp>
      <p:pic>
        <p:nvPicPr>
          <p:cNvPr id="6" name="Picture 5" descr="coordinates.tif"/>
          <p:cNvPicPr>
            <a:picLocks noChangeAspect="1"/>
          </p:cNvPicPr>
          <p:nvPr/>
        </p:nvPicPr>
        <p:blipFill>
          <a:blip r:embed="rId3" cstate="print"/>
          <a:stretch>
            <a:fillRect/>
          </a:stretch>
        </p:blipFill>
        <p:spPr>
          <a:xfrm>
            <a:off x="533400" y="1524000"/>
            <a:ext cx="7315200" cy="4855384"/>
          </a:xfrm>
          <a:prstGeom prst="rect">
            <a:avLst/>
          </a:prstGeom>
        </p:spPr>
      </p:pic>
      <p:sp>
        <p:nvSpPr>
          <p:cNvPr id="7" name="Text Box 11"/>
          <p:cNvSpPr txBox="1">
            <a:spLocks noChangeArrowheads="1"/>
          </p:cNvSpPr>
          <p:nvPr/>
        </p:nvSpPr>
        <p:spPr bwMode="auto">
          <a:xfrm>
            <a:off x="7651296" y="6477000"/>
            <a:ext cx="1492716"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smtClean="0">
                <a:latin typeface="Arial Unicode MS" pitchFamily="34" charset="-128"/>
                <a:ea typeface="Arial Unicode MS" pitchFamily="34" charset="-128"/>
                <a:cs typeface="Arial Unicode MS" pitchFamily="34" charset="-128"/>
              </a:rPr>
              <a:t>text chapter 2</a:t>
            </a:r>
            <a:endParaRPr lang="en-US" sz="900" dirty="0">
              <a:latin typeface="Arial Unicode MS" pitchFamily="34" charset="-128"/>
              <a:ea typeface="Arial Unicode MS" pitchFamily="34" charset="-128"/>
              <a:cs typeface="Arial Unicode MS" pitchFamily="34" charset="-128"/>
            </a:endParaRPr>
          </a:p>
        </p:txBody>
      </p:sp>
      <p:sp>
        <p:nvSpPr>
          <p:cNvPr id="9" name="TextBox 8"/>
          <p:cNvSpPr txBox="1"/>
          <p:nvPr/>
        </p:nvSpPr>
        <p:spPr>
          <a:xfrm>
            <a:off x="5563673" y="1751525"/>
            <a:ext cx="2666114" cy="923330"/>
          </a:xfrm>
          <a:prstGeom prst="rect">
            <a:avLst/>
          </a:prstGeom>
          <a:noFill/>
        </p:spPr>
        <p:txBody>
          <a:bodyPr wrap="none" rtlCol="0">
            <a:spAutoFit/>
          </a:bodyPr>
          <a:lstStyle/>
          <a:p>
            <a:r>
              <a:rPr lang="en-US" b="1" dirty="0" smtClean="0">
                <a:latin typeface="Courier New" pitchFamily="49" charset="0"/>
              </a:rPr>
              <a:t>size(150, 100);</a:t>
            </a:r>
          </a:p>
          <a:p>
            <a:r>
              <a:rPr lang="en-US" b="1" dirty="0" smtClean="0">
                <a:latin typeface="Courier New" pitchFamily="49" charset="0"/>
              </a:rPr>
              <a:t>point(100, 50);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8399DA-A751-4B87-8F47-DAE846ED0847}" type="slidenum">
              <a:rPr lang="en-US"/>
              <a:pPr/>
              <a:t>13</a:t>
            </a:fld>
            <a:endParaRPr lang="en-US"/>
          </a:p>
        </p:txBody>
      </p:sp>
      <p:sp>
        <p:nvSpPr>
          <p:cNvPr id="227330" name="Rectangle 2"/>
          <p:cNvSpPr>
            <a:spLocks noGrp="1" noChangeArrowheads="1"/>
          </p:cNvSpPr>
          <p:nvPr>
            <p:ph type="title"/>
          </p:nvPr>
        </p:nvSpPr>
        <p:spPr/>
        <p:txBody>
          <a:bodyPr/>
          <a:lstStyle/>
          <a:p>
            <a:r>
              <a:rPr lang="en-US" dirty="0" smtClean="0"/>
              <a:t>Algorithm</a:t>
            </a:r>
            <a:endParaRPr lang="en-US" dirty="0"/>
          </a:p>
        </p:txBody>
      </p:sp>
      <p:sp>
        <p:nvSpPr>
          <p:cNvPr id="227331" name="Rectangle 3"/>
          <p:cNvSpPr>
            <a:spLocks noGrp="1" noChangeArrowheads="1"/>
          </p:cNvSpPr>
          <p:nvPr>
            <p:ph type="body" idx="1"/>
          </p:nvPr>
        </p:nvSpPr>
        <p:spPr>
          <a:xfrm>
            <a:off x="457200" y="1600200"/>
            <a:ext cx="8305800" cy="4953000"/>
          </a:xfrm>
        </p:spPr>
        <p:txBody>
          <a:bodyPr/>
          <a:lstStyle/>
          <a:p>
            <a:pPr marL="609600" indent="-609600"/>
            <a:r>
              <a:rPr lang="en-US" dirty="0" smtClean="0">
                <a:latin typeface="Arial Unicode MS" pitchFamily="34" charset="-128"/>
                <a:ea typeface="Arial Unicode MS" pitchFamily="34" charset="-128"/>
                <a:cs typeface="Arial Unicode MS" pitchFamily="34" charset="-128"/>
              </a:rPr>
              <a:t>Specify your design using an algorithm.</a:t>
            </a:r>
          </a:p>
          <a:p>
            <a:pPr marL="609600" indent="-609600"/>
            <a:r>
              <a:rPr lang="en-US" dirty="0" smtClean="0">
                <a:latin typeface="Arial Unicode MS" pitchFamily="34" charset="-128"/>
                <a:ea typeface="Arial Unicode MS" pitchFamily="34" charset="-128"/>
                <a:cs typeface="Arial Unicode MS" pitchFamily="34" charset="-128"/>
              </a:rPr>
              <a:t>Think about what you want your algorithm to do so that you can test its output.</a:t>
            </a:r>
          </a:p>
          <a:p>
            <a:pPr marL="609600" indent="-609600"/>
            <a:r>
              <a:rPr lang="en-US" dirty="0" smtClean="0">
                <a:latin typeface="Arial Unicode MS" pitchFamily="34" charset="-128"/>
                <a:ea typeface="Arial Unicode MS" pitchFamily="34" charset="-128"/>
                <a:cs typeface="Arial Unicode MS" pitchFamily="34" charset="-128"/>
              </a:rPr>
              <a:t>Iteration 1 Algorithm:</a:t>
            </a:r>
          </a:p>
          <a:p>
            <a:pPr marL="1009650" lvl="1" indent="-609600">
              <a:buFont typeface="+mj-lt"/>
              <a:buAutoNum type="arabicPeriod"/>
            </a:pPr>
            <a:r>
              <a:rPr lang="en-US" dirty="0" smtClean="0">
                <a:latin typeface="Arial Unicode MS" pitchFamily="34" charset="-128"/>
                <a:ea typeface="Arial Unicode MS" pitchFamily="34" charset="-128"/>
                <a:cs typeface="Arial Unicode MS" pitchFamily="34" charset="-128"/>
              </a:rPr>
              <a:t>Create a canvas 550x550 pixels.</a:t>
            </a:r>
          </a:p>
          <a:p>
            <a:pPr marL="1009650" lvl="1" indent="-609600">
              <a:buFont typeface="+mj-lt"/>
              <a:buAutoNum type="arabicPeriod"/>
            </a:pPr>
            <a:r>
              <a:rPr lang="en-US" dirty="0" smtClean="0">
                <a:latin typeface="Arial Unicode MS" pitchFamily="34" charset="-128"/>
                <a:ea typeface="Arial Unicode MS" pitchFamily="34" charset="-128"/>
                <a:cs typeface="Arial Unicode MS" pitchFamily="34" charset="-128"/>
              </a:rPr>
              <a:t>Draw a single pixel at (275, 275).</a:t>
            </a:r>
          </a:p>
          <a:p>
            <a:pPr marL="609600" indent="-609600"/>
            <a:r>
              <a:rPr lang="en-US" dirty="0" smtClean="0">
                <a:latin typeface="Arial Unicode MS" pitchFamily="34" charset="-128"/>
                <a:ea typeface="Arial Unicode MS" pitchFamily="34" charset="-128"/>
                <a:cs typeface="Arial Unicode MS" pitchFamily="34" charset="-128"/>
              </a:rPr>
              <a:t>Intended output: a large sketch with a dot at the very center.</a:t>
            </a:r>
            <a:endParaRPr lang="en-US"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D48821A-E1CC-4D2D-8882-CD36EF65056B}" type="slidenum">
              <a:rPr lang="en-US"/>
              <a:pPr/>
              <a:t>14</a:t>
            </a:fld>
            <a:endParaRPr lang="en-US"/>
          </a:p>
        </p:txBody>
      </p:sp>
      <p:sp>
        <p:nvSpPr>
          <p:cNvPr id="229378" name="Rectangle 2"/>
          <p:cNvSpPr>
            <a:spLocks noGrp="1" noChangeArrowheads="1"/>
          </p:cNvSpPr>
          <p:nvPr>
            <p:ph type="title"/>
          </p:nvPr>
        </p:nvSpPr>
        <p:spPr/>
        <p:txBody>
          <a:bodyPr/>
          <a:lstStyle/>
          <a:p>
            <a:r>
              <a:rPr lang="en-US" dirty="0"/>
              <a:t>Notes on Design </a:t>
            </a:r>
          </a:p>
        </p:txBody>
      </p:sp>
      <p:sp>
        <p:nvSpPr>
          <p:cNvPr id="229379" name="Rectangle 3"/>
          <p:cNvSpPr>
            <a:spLocks noGrp="1" noChangeArrowheads="1"/>
          </p:cNvSpPr>
          <p:nvPr>
            <p:ph type="body" idx="1"/>
          </p:nvPr>
        </p:nvSpPr>
        <p:spPr>
          <a:xfrm>
            <a:off x="457200" y="1600200"/>
            <a:ext cx="8305800" cy="4114800"/>
          </a:xfrm>
        </p:spPr>
        <p:txBody>
          <a:bodyPr/>
          <a:lstStyle/>
          <a:p>
            <a:pPr>
              <a:lnSpc>
                <a:spcPct val="90000"/>
              </a:lnSpc>
            </a:pPr>
            <a:r>
              <a:rPr lang="en-US" dirty="0" smtClean="0"/>
              <a:t>Design </a:t>
            </a:r>
            <a:r>
              <a:rPr lang="en-US" dirty="0"/>
              <a:t>your </a:t>
            </a:r>
            <a:r>
              <a:rPr lang="en-US" dirty="0" smtClean="0"/>
              <a:t>data structures and algorithms </a:t>
            </a:r>
            <a:r>
              <a:rPr lang="en-US" dirty="0"/>
              <a:t>before </a:t>
            </a:r>
            <a:r>
              <a:rPr lang="en-US" dirty="0" smtClean="0"/>
              <a:t>implementing them</a:t>
            </a:r>
            <a:r>
              <a:rPr lang="en-US" dirty="0"/>
              <a:t>. </a:t>
            </a:r>
            <a:endParaRPr lang="en-US" dirty="0" smtClean="0"/>
          </a:p>
          <a:p>
            <a:pPr>
              <a:lnSpc>
                <a:spcPct val="90000"/>
              </a:lnSpc>
            </a:pPr>
            <a:r>
              <a:rPr lang="en-US" dirty="0" smtClean="0"/>
              <a:t>Write them in as language-independent a way as possible.</a:t>
            </a:r>
            <a:endParaRPr lang="en-US" dirty="0"/>
          </a:p>
          <a:p>
            <a:pPr>
              <a:lnSpc>
                <a:spcPct val="90000"/>
              </a:lnSpc>
            </a:pPr>
            <a:r>
              <a:rPr lang="en-US" dirty="0"/>
              <a:t>Be clear about the assumptions </a:t>
            </a:r>
            <a:r>
              <a:rPr lang="en-US" dirty="0" smtClean="0"/>
              <a:t>you make.</a:t>
            </a:r>
          </a:p>
          <a:p>
            <a:pPr>
              <a:lnSpc>
                <a:spcPct val="90000"/>
              </a:lnSpc>
            </a:pPr>
            <a:r>
              <a:rPr lang="en-US" dirty="0" smtClean="0"/>
              <a:t>Prioritize the elements of your design.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8399DA-A751-4B87-8F47-DAE846ED0847}" type="slidenum">
              <a:rPr lang="en-US"/>
              <a:pPr/>
              <a:t>15</a:t>
            </a:fld>
            <a:endParaRPr lang="en-US"/>
          </a:p>
        </p:txBody>
      </p:sp>
      <p:sp>
        <p:nvSpPr>
          <p:cNvPr id="227330" name="Rectangle 2"/>
          <p:cNvSpPr>
            <a:spLocks noGrp="1" noChangeArrowheads="1"/>
          </p:cNvSpPr>
          <p:nvPr>
            <p:ph type="title"/>
          </p:nvPr>
        </p:nvSpPr>
        <p:spPr/>
        <p:txBody>
          <a:bodyPr/>
          <a:lstStyle/>
          <a:p>
            <a:r>
              <a:rPr lang="en-US" dirty="0" smtClean="0"/>
              <a:t>Implementation</a:t>
            </a:r>
            <a:endParaRPr lang="en-US" dirty="0"/>
          </a:p>
        </p:txBody>
      </p:sp>
      <p:sp>
        <p:nvSpPr>
          <p:cNvPr id="227331" name="Rectangle 3"/>
          <p:cNvSpPr>
            <a:spLocks noGrp="1" noChangeArrowheads="1"/>
          </p:cNvSpPr>
          <p:nvPr>
            <p:ph type="body" idx="1"/>
          </p:nvPr>
        </p:nvSpPr>
        <p:spPr>
          <a:xfrm>
            <a:off x="457200" y="1600200"/>
            <a:ext cx="8305800" cy="4953000"/>
          </a:xfrm>
        </p:spPr>
        <p:txBody>
          <a:bodyPr/>
          <a:lstStyle/>
          <a:p>
            <a:pPr marL="609600" indent="-609600"/>
            <a:r>
              <a:rPr lang="en-US" dirty="0"/>
              <a:t>When </a:t>
            </a:r>
            <a:r>
              <a:rPr lang="en-US" dirty="0" smtClean="0"/>
              <a:t>you have a design, you can implement your first prototype as a Processing program.</a:t>
            </a:r>
          </a:p>
          <a:p>
            <a:pPr marL="609600" indent="-609600"/>
            <a:r>
              <a:rPr lang="en-US" dirty="0" smtClean="0"/>
              <a:t>You don’t need to implement everything at once; start with the highest priority element of your design.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0ADC723-CB52-4D66-B703-AC612BC3E289}" type="slidenum">
              <a:rPr lang="en-US"/>
              <a:pPr/>
              <a:t>16</a:t>
            </a:fld>
            <a:endParaRPr lang="en-US"/>
          </a:p>
        </p:txBody>
      </p:sp>
      <p:sp>
        <p:nvSpPr>
          <p:cNvPr id="239618" name="Rectangle 2"/>
          <p:cNvSpPr>
            <a:spLocks noGrp="1" noChangeArrowheads="1"/>
          </p:cNvSpPr>
          <p:nvPr>
            <p:ph type="title"/>
          </p:nvPr>
        </p:nvSpPr>
        <p:spPr/>
        <p:txBody>
          <a:bodyPr/>
          <a:lstStyle/>
          <a:p>
            <a:r>
              <a:rPr lang="en-US" dirty="0" smtClean="0"/>
              <a:t>Example: Implementation (1)</a:t>
            </a:r>
            <a:endParaRPr lang="en-US" dirty="0"/>
          </a:p>
        </p:txBody>
      </p:sp>
      <p:sp>
        <p:nvSpPr>
          <p:cNvPr id="239619" name="Rectangle 3"/>
          <p:cNvSpPr>
            <a:spLocks noGrp="1" noChangeArrowheads="1"/>
          </p:cNvSpPr>
          <p:nvPr>
            <p:ph type="body" idx="1"/>
          </p:nvPr>
        </p:nvSpPr>
        <p:spPr>
          <a:xfrm>
            <a:off x="457200" y="1600200"/>
            <a:ext cx="8305800" cy="4114800"/>
          </a:xfrm>
        </p:spPr>
        <p:txBody>
          <a:bodyPr/>
          <a:lstStyle/>
          <a:p>
            <a:pPr lvl="0"/>
            <a:r>
              <a:rPr lang="en-US" dirty="0" smtClean="0"/>
              <a:t>The highest priority elements of the design are the background and the “dot” in the center.</a:t>
            </a:r>
          </a:p>
          <a:p>
            <a:pPr lvl="0"/>
            <a:r>
              <a:rPr lang="en-US" dirty="0" smtClean="0"/>
              <a:t>Relevant implementation tools: </a:t>
            </a:r>
            <a:endParaRPr lang="en-US" dirty="0" smtClean="0">
              <a:latin typeface="Arial Unicode MS" pitchFamily="34" charset="-128"/>
              <a:ea typeface="Arial Unicode MS" pitchFamily="34" charset="-128"/>
              <a:cs typeface="Arial Unicode MS" pitchFamily="34" charset="-128"/>
            </a:endParaRPr>
          </a:p>
          <a:p>
            <a:pPr marL="1009650" lvl="1" indent="-609600"/>
            <a:r>
              <a:rPr lang="en-US" dirty="0" smtClean="0">
                <a:latin typeface="Arial Unicode MS" pitchFamily="34" charset="-128"/>
                <a:ea typeface="Arial Unicode MS" pitchFamily="34" charset="-128"/>
                <a:cs typeface="Arial Unicode MS" pitchFamily="34" charset="-128"/>
              </a:rPr>
              <a:t>The canvas;</a:t>
            </a:r>
          </a:p>
          <a:p>
            <a:pPr marL="1009650" lvl="1" indent="-609600"/>
            <a:r>
              <a:rPr lang="en-US" dirty="0" smtClean="0">
                <a:latin typeface="Arial Unicode MS" pitchFamily="34" charset="-128"/>
                <a:ea typeface="Arial Unicode MS" pitchFamily="34" charset="-128"/>
                <a:cs typeface="Arial Unicode MS" pitchFamily="34" charset="-128"/>
              </a:rPr>
              <a:t>Pixels;</a:t>
            </a:r>
          </a:p>
          <a:p>
            <a:pPr marL="1009650" lvl="1" indent="-609600"/>
            <a:r>
              <a:rPr lang="en-US" dirty="0" smtClean="0">
                <a:latin typeface="Arial Unicode MS" pitchFamily="34" charset="-128"/>
                <a:ea typeface="Arial Unicode MS" pitchFamily="34" charset="-128"/>
                <a:cs typeface="Arial Unicode MS" pitchFamily="34" charset="-128"/>
              </a:rPr>
              <a:t>The</a:t>
            </a:r>
            <a:r>
              <a:rPr lang="en-US" b="1" dirty="0" smtClean="0">
                <a:latin typeface="Arial Unicode MS" pitchFamily="34" charset="-128"/>
                <a:ea typeface="Arial Unicode MS" pitchFamily="34" charset="-128"/>
                <a:cs typeface="Arial Unicode MS" pitchFamily="34" charset="-128"/>
              </a:rPr>
              <a:t> </a:t>
            </a:r>
            <a:r>
              <a:rPr lang="en-US" b="1" dirty="0" smtClean="0">
                <a:latin typeface="Courier New" pitchFamily="49" charset="0"/>
                <a:cs typeface="Courier New" pitchFamily="49" charset="0"/>
              </a:rPr>
              <a:t>size()</a:t>
            </a:r>
            <a:r>
              <a:rPr lang="en-US" dirty="0" smtClean="0">
                <a:latin typeface="Arial Unicode MS" pitchFamily="34" charset="-128"/>
                <a:ea typeface="Arial Unicode MS" pitchFamily="34" charset="-128"/>
                <a:cs typeface="Arial Unicode MS" pitchFamily="34" charset="-128"/>
              </a:rPr>
              <a:t> method;</a:t>
            </a:r>
          </a:p>
          <a:p>
            <a:pPr marL="1009650" lvl="1" indent="-609600"/>
            <a:r>
              <a:rPr lang="en-US" dirty="0" smtClean="0">
                <a:latin typeface="Arial Unicode MS" pitchFamily="34" charset="-128"/>
                <a:ea typeface="Arial Unicode MS" pitchFamily="34" charset="-128"/>
                <a:cs typeface="Arial Unicode MS" pitchFamily="34" charset="-128"/>
              </a:rPr>
              <a:t>The </a:t>
            </a:r>
            <a:r>
              <a:rPr lang="en-US" b="1" dirty="0" smtClean="0">
                <a:latin typeface="Courier New" pitchFamily="49" charset="0"/>
                <a:cs typeface="Courier New" pitchFamily="49" charset="0"/>
              </a:rPr>
              <a:t>point()</a:t>
            </a:r>
            <a:r>
              <a:rPr lang="en-US" dirty="0" smtClean="0">
                <a:latin typeface="Arial Unicode MS" pitchFamily="34" charset="-128"/>
                <a:ea typeface="Arial Unicode MS" pitchFamily="34" charset="-128"/>
                <a:cs typeface="Arial Unicode MS" pitchFamily="34" charset="-128"/>
              </a:rPr>
              <a:t> method;</a:t>
            </a:r>
          </a:p>
          <a:p>
            <a:pPr marL="1009650" lvl="1" indent="-609600"/>
            <a:r>
              <a:rPr lang="en-US" dirty="0" smtClean="0">
                <a:latin typeface="Arial Unicode MS" pitchFamily="34" charset="-128"/>
                <a:ea typeface="Arial Unicode MS" pitchFamily="34" charset="-128"/>
                <a:cs typeface="Arial Unicode MS" pitchFamily="34" charset="-128"/>
              </a:rPr>
              <a:t>Documentation.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0ADC723-CB52-4D66-B703-AC612BC3E289}" type="slidenum">
              <a:rPr lang="en-US"/>
              <a:pPr/>
              <a:t>17</a:t>
            </a:fld>
            <a:endParaRPr lang="en-US"/>
          </a:p>
        </p:txBody>
      </p:sp>
      <p:sp>
        <p:nvSpPr>
          <p:cNvPr id="239618" name="Rectangle 2"/>
          <p:cNvSpPr>
            <a:spLocks noGrp="1" noChangeArrowheads="1"/>
          </p:cNvSpPr>
          <p:nvPr>
            <p:ph type="title"/>
          </p:nvPr>
        </p:nvSpPr>
        <p:spPr/>
        <p:txBody>
          <a:bodyPr/>
          <a:lstStyle/>
          <a:p>
            <a:r>
              <a:rPr lang="en-US" dirty="0" smtClean="0"/>
              <a:t>Statements</a:t>
            </a:r>
            <a:endParaRPr lang="en-US" dirty="0"/>
          </a:p>
        </p:txBody>
      </p:sp>
      <p:sp>
        <p:nvSpPr>
          <p:cNvPr id="239619" name="Rectangle 3"/>
          <p:cNvSpPr>
            <a:spLocks noGrp="1" noChangeArrowheads="1"/>
          </p:cNvSpPr>
          <p:nvPr>
            <p:ph type="body" idx="1"/>
          </p:nvPr>
        </p:nvSpPr>
        <p:spPr>
          <a:xfrm>
            <a:off x="457200" y="1600200"/>
            <a:ext cx="8305800" cy="4724400"/>
          </a:xfrm>
        </p:spPr>
        <p:txBody>
          <a:bodyPr/>
          <a:lstStyle/>
          <a:p>
            <a:r>
              <a:rPr lang="en-US" dirty="0" smtClean="0"/>
              <a:t>Processing programs are implemented using sets of ordered </a:t>
            </a:r>
            <a:r>
              <a:rPr lang="en-US" i="1" dirty="0" smtClean="0"/>
              <a:t>statements</a:t>
            </a:r>
            <a:r>
              <a:rPr lang="en-US" dirty="0" smtClean="0"/>
              <a:t>.	</a:t>
            </a:r>
            <a:endParaRPr lang="en-US" sz="2800" dirty="0" smtClean="0"/>
          </a:p>
          <a:p>
            <a:endParaRPr lang="en-US" dirty="0" smtClean="0"/>
          </a:p>
          <a:p>
            <a:endParaRPr lang="en-US" dirty="0"/>
          </a:p>
        </p:txBody>
      </p:sp>
      <p:sp>
        <p:nvSpPr>
          <p:cNvPr id="6" name="TextBox 5"/>
          <p:cNvSpPr txBox="1"/>
          <p:nvPr/>
        </p:nvSpPr>
        <p:spPr>
          <a:xfrm>
            <a:off x="609601" y="3048000"/>
            <a:ext cx="8229600" cy="2246769"/>
          </a:xfrm>
          <a:prstGeom prst="rect">
            <a:avLst/>
          </a:prstGeom>
          <a:solidFill>
            <a:schemeClr val="bg1">
              <a:lumMod val="95000"/>
            </a:schemeClr>
          </a:solidFill>
          <a:ln>
            <a:solidFill>
              <a:schemeClr val="bg1">
                <a:lumMod val="50000"/>
              </a:schemeClr>
            </a:solidFill>
          </a:ln>
        </p:spPr>
        <p:txBody>
          <a:bodyPr wrap="square" rtlCol="0">
            <a:spAutoFit/>
          </a:bodyPr>
          <a:lstStyle/>
          <a:p>
            <a:pPr>
              <a:buNone/>
            </a:pPr>
            <a:r>
              <a:rPr lang="en-US" sz="2800" dirty="0" smtClean="0"/>
              <a:t>Statement Pattern:</a:t>
            </a:r>
          </a:p>
          <a:p>
            <a:pPr>
              <a:buNone/>
            </a:pPr>
            <a:r>
              <a:rPr lang="en-US" sz="2800" b="1" i="1" u="sng" dirty="0" smtClean="0">
                <a:latin typeface="Courier New" pitchFamily="49" charset="0"/>
                <a:cs typeface="Courier New" pitchFamily="49" charset="0"/>
              </a:rPr>
              <a:t>statement</a:t>
            </a:r>
            <a:r>
              <a:rPr lang="en-US" sz="2800" b="1" i="1" dirty="0" smtClean="0">
                <a:latin typeface="Courier New" pitchFamily="49" charset="0"/>
                <a:cs typeface="Courier New" pitchFamily="49" charset="0"/>
              </a:rPr>
              <a:t>;</a:t>
            </a:r>
          </a:p>
          <a:p>
            <a:pPr lvl="0">
              <a:buNone/>
            </a:pPr>
            <a:r>
              <a:rPr lang="en-US" sz="2800" dirty="0" smtClean="0"/>
              <a:t>	</a:t>
            </a:r>
            <a:r>
              <a:rPr lang="en-US" sz="2800" b="1" i="1" u="sng" dirty="0" smtClean="0">
                <a:latin typeface="Courier New" pitchFamily="49" charset="0"/>
                <a:cs typeface="Courier New" pitchFamily="49" charset="0"/>
              </a:rPr>
              <a:t>statement</a:t>
            </a:r>
            <a:r>
              <a:rPr lang="en-US" sz="2800" dirty="0" smtClean="0"/>
              <a:t> is a method call, assignment or </a:t>
            </a:r>
          </a:p>
          <a:p>
            <a:pPr lvl="0">
              <a:buNone/>
            </a:pPr>
            <a:r>
              <a:rPr lang="en-US" sz="2800" dirty="0" smtClean="0"/>
              <a:t>		block.</a:t>
            </a:r>
          </a:p>
          <a:p>
            <a:pPr lvl="0">
              <a:buNone/>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0ADC723-CB52-4D66-B703-AC612BC3E289}" type="slidenum">
              <a:rPr lang="en-US"/>
              <a:pPr/>
              <a:t>18</a:t>
            </a:fld>
            <a:endParaRPr lang="en-US"/>
          </a:p>
        </p:txBody>
      </p:sp>
      <p:sp>
        <p:nvSpPr>
          <p:cNvPr id="239618" name="Rectangle 2"/>
          <p:cNvSpPr>
            <a:spLocks noGrp="1" noChangeArrowheads="1"/>
          </p:cNvSpPr>
          <p:nvPr>
            <p:ph type="title"/>
          </p:nvPr>
        </p:nvSpPr>
        <p:spPr/>
        <p:txBody>
          <a:bodyPr/>
          <a:lstStyle/>
          <a:p>
            <a:r>
              <a:rPr lang="en-US" dirty="0" smtClean="0"/>
              <a:t>Calling Methods</a:t>
            </a:r>
            <a:endParaRPr lang="en-US" dirty="0"/>
          </a:p>
        </p:txBody>
      </p:sp>
      <p:sp>
        <p:nvSpPr>
          <p:cNvPr id="239619" name="Rectangle 3"/>
          <p:cNvSpPr>
            <a:spLocks noGrp="1" noChangeArrowheads="1"/>
          </p:cNvSpPr>
          <p:nvPr>
            <p:ph type="body" idx="1"/>
          </p:nvPr>
        </p:nvSpPr>
        <p:spPr>
          <a:xfrm>
            <a:off x="457200" y="1600200"/>
            <a:ext cx="8305800" cy="4724400"/>
          </a:xfrm>
        </p:spPr>
        <p:txBody>
          <a:bodyPr/>
          <a:lstStyle/>
          <a:p>
            <a:r>
              <a:rPr lang="en-US" dirty="0" smtClean="0"/>
              <a:t>Many of Processing’s tools are implemented as </a:t>
            </a:r>
            <a:r>
              <a:rPr lang="en-US" i="1" dirty="0" smtClean="0"/>
              <a:t>methods</a:t>
            </a:r>
            <a:r>
              <a:rPr lang="en-US" dirty="0" smtClean="0"/>
              <a:t> that must be invoked or </a:t>
            </a:r>
            <a:r>
              <a:rPr lang="en-US" i="1" dirty="0" smtClean="0"/>
              <a:t>called</a:t>
            </a:r>
            <a:r>
              <a:rPr lang="en-US" dirty="0" smtClean="0"/>
              <a:t>.	</a:t>
            </a:r>
            <a:endParaRPr lang="en-US" sz="2800" dirty="0" smtClean="0"/>
          </a:p>
          <a:p>
            <a:endParaRPr lang="en-US" dirty="0" smtClean="0"/>
          </a:p>
          <a:p>
            <a:endParaRPr lang="en-US" dirty="0"/>
          </a:p>
        </p:txBody>
      </p:sp>
      <p:sp>
        <p:nvSpPr>
          <p:cNvPr id="6" name="TextBox 5"/>
          <p:cNvSpPr txBox="1"/>
          <p:nvPr/>
        </p:nvSpPr>
        <p:spPr>
          <a:xfrm>
            <a:off x="609600" y="3352800"/>
            <a:ext cx="8279767" cy="2677656"/>
          </a:xfrm>
          <a:prstGeom prst="rect">
            <a:avLst/>
          </a:prstGeom>
          <a:solidFill>
            <a:schemeClr val="bg1">
              <a:lumMod val="95000"/>
            </a:schemeClr>
          </a:solidFill>
          <a:ln>
            <a:solidFill>
              <a:schemeClr val="bg1">
                <a:lumMod val="50000"/>
              </a:schemeClr>
            </a:solidFill>
          </a:ln>
        </p:spPr>
        <p:txBody>
          <a:bodyPr wrap="none" rtlCol="0">
            <a:spAutoFit/>
          </a:bodyPr>
          <a:lstStyle/>
          <a:p>
            <a:pPr>
              <a:buNone/>
            </a:pPr>
            <a:r>
              <a:rPr lang="en-US" sz="2800" dirty="0" smtClean="0"/>
              <a:t>Method Call Pattern:</a:t>
            </a:r>
          </a:p>
          <a:p>
            <a:pPr>
              <a:buNone/>
            </a:pPr>
            <a:r>
              <a:rPr lang="en-US" sz="2800" b="1" i="1" u="sng" dirty="0" err="1" smtClean="0">
                <a:latin typeface="Courier New" pitchFamily="49" charset="0"/>
                <a:cs typeface="Courier New" pitchFamily="49" charset="0"/>
              </a:rPr>
              <a:t>methodName</a:t>
            </a:r>
            <a:r>
              <a:rPr lang="en-US" sz="2800" b="1" dirty="0" smtClean="0">
                <a:latin typeface="Courier New" pitchFamily="49" charset="0"/>
                <a:cs typeface="Courier New" pitchFamily="49" charset="0"/>
              </a:rPr>
              <a:t> (</a:t>
            </a:r>
            <a:r>
              <a:rPr lang="en-US" sz="2800" b="1" i="1" u="sng" dirty="0" err="1" smtClean="0">
                <a:latin typeface="Courier New" pitchFamily="49" charset="0"/>
                <a:cs typeface="Courier New" pitchFamily="49" charset="0"/>
              </a:rPr>
              <a:t>argumentList</a:t>
            </a:r>
            <a:r>
              <a:rPr lang="en-US" sz="2800" b="1" dirty="0" smtClean="0">
                <a:latin typeface="Courier New" pitchFamily="49" charset="0"/>
                <a:cs typeface="Courier New" pitchFamily="49" charset="0"/>
              </a:rPr>
              <a:t>)</a:t>
            </a:r>
          </a:p>
          <a:p>
            <a:pPr lvl="0">
              <a:buNone/>
            </a:pPr>
            <a:r>
              <a:rPr lang="en-US" sz="2800" dirty="0" smtClean="0"/>
              <a:t>	</a:t>
            </a:r>
            <a:r>
              <a:rPr lang="en-US" sz="2800" b="1" i="1" u="sng" dirty="0" err="1" smtClean="0">
                <a:latin typeface="Courier New" pitchFamily="49" charset="0"/>
                <a:cs typeface="Courier New" pitchFamily="49" charset="0"/>
              </a:rPr>
              <a:t>methodName</a:t>
            </a:r>
            <a:r>
              <a:rPr lang="en-US" sz="2800" dirty="0" smtClean="0"/>
              <a:t>  is the pre-defined identifier of </a:t>
            </a:r>
          </a:p>
          <a:p>
            <a:pPr lvl="0">
              <a:buNone/>
            </a:pPr>
            <a:r>
              <a:rPr lang="en-US" sz="2800" dirty="0" smtClean="0"/>
              <a:t>		the method being called;</a:t>
            </a:r>
          </a:p>
          <a:p>
            <a:pPr lvl="0">
              <a:buNone/>
            </a:pPr>
            <a:r>
              <a:rPr lang="en-US" sz="2800" dirty="0" smtClean="0"/>
              <a:t>	</a:t>
            </a:r>
            <a:r>
              <a:rPr lang="en-US" sz="2800" b="1" i="1" u="sng" dirty="0" err="1" smtClean="0">
                <a:latin typeface="Courier New" pitchFamily="49" charset="0"/>
                <a:cs typeface="Courier New" pitchFamily="49" charset="0"/>
              </a:rPr>
              <a:t>argumentList</a:t>
            </a:r>
            <a:r>
              <a:rPr lang="en-US" sz="2800" dirty="0" smtClean="0"/>
              <a:t> is an ordered, comma-</a:t>
            </a:r>
          </a:p>
          <a:p>
            <a:pPr lvl="0">
              <a:buNone/>
            </a:pPr>
            <a:r>
              <a:rPr lang="en-US" sz="2800" dirty="0" smtClean="0"/>
              <a:t>		separated list of argument expressions.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0ADC723-CB52-4D66-B703-AC612BC3E289}" type="slidenum">
              <a:rPr lang="en-US"/>
              <a:pPr/>
              <a:t>19</a:t>
            </a:fld>
            <a:endParaRPr lang="en-US"/>
          </a:p>
        </p:txBody>
      </p:sp>
      <p:sp>
        <p:nvSpPr>
          <p:cNvPr id="239618" name="Rectangle 2"/>
          <p:cNvSpPr>
            <a:spLocks noGrp="1" noChangeArrowheads="1"/>
          </p:cNvSpPr>
          <p:nvPr>
            <p:ph type="title"/>
          </p:nvPr>
        </p:nvSpPr>
        <p:spPr/>
        <p:txBody>
          <a:bodyPr/>
          <a:lstStyle/>
          <a:p>
            <a:r>
              <a:rPr lang="en-US" dirty="0" smtClean="0"/>
              <a:t>Documentation</a:t>
            </a:r>
            <a:endParaRPr lang="en-US" dirty="0"/>
          </a:p>
        </p:txBody>
      </p:sp>
      <p:sp>
        <p:nvSpPr>
          <p:cNvPr id="239619" name="Rectangle 3"/>
          <p:cNvSpPr>
            <a:spLocks noGrp="1" noChangeArrowheads="1"/>
          </p:cNvSpPr>
          <p:nvPr>
            <p:ph type="body" idx="1"/>
          </p:nvPr>
        </p:nvSpPr>
        <p:spPr>
          <a:xfrm>
            <a:off x="457200" y="1600200"/>
            <a:ext cx="8305800" cy="4724400"/>
          </a:xfrm>
        </p:spPr>
        <p:txBody>
          <a:bodyPr/>
          <a:lstStyle/>
          <a:p>
            <a:r>
              <a:rPr lang="en-US" dirty="0" smtClean="0"/>
              <a:t>Documentation explains the code using un-compiled text.	</a:t>
            </a:r>
            <a:endParaRPr lang="en-US" sz="2800" dirty="0" smtClean="0"/>
          </a:p>
          <a:p>
            <a:endParaRPr lang="en-US" dirty="0" smtClean="0"/>
          </a:p>
          <a:p>
            <a:endParaRPr lang="en-US" dirty="0"/>
          </a:p>
        </p:txBody>
      </p:sp>
      <p:sp>
        <p:nvSpPr>
          <p:cNvPr id="6" name="TextBox 5"/>
          <p:cNvSpPr txBox="1"/>
          <p:nvPr/>
        </p:nvSpPr>
        <p:spPr>
          <a:xfrm>
            <a:off x="609600" y="3013468"/>
            <a:ext cx="5189241" cy="2677656"/>
          </a:xfrm>
          <a:prstGeom prst="rect">
            <a:avLst/>
          </a:prstGeom>
          <a:solidFill>
            <a:schemeClr val="bg1">
              <a:lumMod val="95000"/>
            </a:schemeClr>
          </a:solidFill>
          <a:ln>
            <a:solidFill>
              <a:schemeClr val="bg1">
                <a:lumMod val="50000"/>
              </a:schemeClr>
            </a:solidFill>
          </a:ln>
        </p:spPr>
        <p:txBody>
          <a:bodyPr wrap="none" rtlCol="0">
            <a:spAutoFit/>
          </a:bodyPr>
          <a:lstStyle/>
          <a:p>
            <a:pPr>
              <a:buNone/>
            </a:pPr>
            <a:r>
              <a:rPr lang="en-US" sz="2800" dirty="0" smtClean="0"/>
              <a:t>Documentation Pattern:</a:t>
            </a:r>
          </a:p>
          <a:p>
            <a:pPr>
              <a:buNone/>
            </a:pPr>
            <a:r>
              <a:rPr lang="en-US" sz="2800" b="1" i="1" dirty="0" smtClean="0">
                <a:latin typeface="Courier New" pitchFamily="49" charset="0"/>
                <a:cs typeface="Courier New" pitchFamily="49" charset="0"/>
              </a:rPr>
              <a:t>/*  </a:t>
            </a:r>
          </a:p>
          <a:p>
            <a:pPr>
              <a:buNone/>
            </a:pPr>
            <a:r>
              <a:rPr lang="en-US" sz="2800" b="1" i="1" dirty="0" smtClean="0">
                <a:latin typeface="Courier New" pitchFamily="49" charset="0"/>
                <a:cs typeface="Courier New" pitchFamily="49" charset="0"/>
              </a:rPr>
              <a:t> * </a:t>
            </a:r>
            <a:r>
              <a:rPr lang="en-US" sz="2800" b="1" i="1" u="sng" dirty="0" smtClean="0">
                <a:latin typeface="Courier New" pitchFamily="49" charset="0"/>
                <a:cs typeface="Courier New" pitchFamily="49" charset="0"/>
              </a:rPr>
              <a:t>Multi-line comments</a:t>
            </a:r>
          </a:p>
          <a:p>
            <a:pPr>
              <a:buNone/>
            </a:pPr>
            <a:r>
              <a:rPr lang="en-US" sz="2800" b="1" i="1" dirty="0" smtClean="0">
                <a:latin typeface="Courier New" pitchFamily="49" charset="0"/>
                <a:cs typeface="Courier New" pitchFamily="49" charset="0"/>
              </a:rPr>
              <a:t> */</a:t>
            </a:r>
          </a:p>
          <a:p>
            <a:pPr>
              <a:buNone/>
            </a:pPr>
            <a:r>
              <a:rPr lang="en-US" sz="2800" dirty="0" smtClean="0">
                <a:latin typeface="Courier New" pitchFamily="49" charset="0"/>
                <a:cs typeface="Courier New" pitchFamily="49" charset="0"/>
              </a:rPr>
              <a:t>or</a:t>
            </a:r>
          </a:p>
          <a:p>
            <a:pPr>
              <a:buNone/>
            </a:pPr>
            <a:r>
              <a:rPr lang="en-US" sz="2800" b="1" i="1" dirty="0" smtClean="0">
                <a:latin typeface="Courier New" pitchFamily="49" charset="0"/>
                <a:cs typeface="Courier New" pitchFamily="49" charset="0"/>
              </a:rPr>
              <a:t>//	</a:t>
            </a:r>
            <a:r>
              <a:rPr lang="en-US" sz="2800" b="1" i="1" u="sng" dirty="0" smtClean="0">
                <a:latin typeface="Courier New" pitchFamily="49" charset="0"/>
                <a:cs typeface="Courier New" pitchFamily="49" charset="0"/>
              </a:rPr>
              <a:t>Single-line comment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D46BD2-000E-41C2-92C9-B3B620590883}" type="slidenum">
              <a:rPr lang="en-US"/>
              <a:pPr/>
              <a:t>2</a:t>
            </a:fld>
            <a:endParaRPr lang="en-US"/>
          </a:p>
        </p:txBody>
      </p:sp>
      <p:sp>
        <p:nvSpPr>
          <p:cNvPr id="218114" name="Rectangle 2"/>
          <p:cNvSpPr>
            <a:spLocks noGrp="1" noChangeArrowheads="1"/>
          </p:cNvSpPr>
          <p:nvPr>
            <p:ph type="title"/>
          </p:nvPr>
        </p:nvSpPr>
        <p:spPr/>
        <p:txBody>
          <a:bodyPr/>
          <a:lstStyle/>
          <a:p>
            <a:r>
              <a:rPr lang="en-US" dirty="0" smtClean="0"/>
              <a:t>Introduction to Programming</a:t>
            </a:r>
            <a:endParaRPr lang="en-US" dirty="0"/>
          </a:p>
        </p:txBody>
      </p:sp>
      <p:sp>
        <p:nvSpPr>
          <p:cNvPr id="218115" name="Rectangle 3"/>
          <p:cNvSpPr>
            <a:spLocks noGrp="1" noChangeArrowheads="1"/>
          </p:cNvSpPr>
          <p:nvPr>
            <p:ph type="body" idx="1"/>
          </p:nvPr>
        </p:nvSpPr>
        <p:spPr/>
        <p:txBody>
          <a:bodyPr/>
          <a:lstStyle/>
          <a:p>
            <a:r>
              <a:rPr lang="en-US" dirty="0">
                <a:hlinkClick r:id="" action="ppaction://customshow?id=0&amp;return=true"/>
              </a:rPr>
              <a:t>Programming</a:t>
            </a:r>
            <a:endParaRPr lang="en-US" dirty="0"/>
          </a:p>
          <a:p>
            <a:r>
              <a:rPr lang="en-US" dirty="0" smtClean="0">
                <a:hlinkClick r:id="" action="ppaction://customshow?id=11&amp;return=true"/>
              </a:rPr>
              <a:t>Iterative/Incremental Development </a:t>
            </a:r>
            <a:endParaRPr lang="en-US" dirty="0" smtClean="0"/>
          </a:p>
          <a:p>
            <a:r>
              <a:rPr lang="en-US" dirty="0" smtClean="0"/>
              <a:t>Programming as:</a:t>
            </a:r>
            <a:endParaRPr lang="en-US" dirty="0" smtClean="0">
              <a:hlinkClick r:id="" action="ppaction://customshow?id=2&amp;return=true"/>
            </a:endParaRPr>
          </a:p>
          <a:p>
            <a:pPr lvl="1"/>
            <a:r>
              <a:rPr lang="en-US" dirty="0" smtClean="0">
                <a:hlinkClick r:id="" action="ppaction://customshow?id=2&amp;return=true"/>
              </a:rPr>
              <a:t>Engineering</a:t>
            </a:r>
            <a:endParaRPr lang="en-US" dirty="0"/>
          </a:p>
          <a:p>
            <a:pPr lvl="1"/>
            <a:r>
              <a:rPr lang="en-US" dirty="0" smtClean="0">
                <a:hlinkClick r:id="" action="ppaction://customshow?id=1&amp;return=true"/>
              </a:rPr>
              <a:t>Art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20</a:t>
            </a:fld>
            <a:endParaRPr lang="en-US"/>
          </a:p>
        </p:txBody>
      </p:sp>
      <p:sp>
        <p:nvSpPr>
          <p:cNvPr id="164866" name="Text Box 2"/>
          <p:cNvSpPr txBox="1">
            <a:spLocks noChangeArrowheads="1"/>
          </p:cNvSpPr>
          <p:nvPr/>
        </p:nvSpPr>
        <p:spPr bwMode="auto">
          <a:xfrm>
            <a:off x="0" y="458212"/>
            <a:ext cx="9144000" cy="3539430"/>
          </a:xfrm>
          <a:prstGeom prst="rect">
            <a:avLst/>
          </a:prstGeom>
          <a:noFill/>
          <a:ln w="9525">
            <a:noFill/>
            <a:miter lim="800000"/>
            <a:headEnd/>
            <a:tailEnd/>
          </a:ln>
          <a:effectLst/>
        </p:spPr>
        <p:txBody>
          <a:bodyPr wrap="square">
            <a:spAutoFit/>
          </a:bodyPr>
          <a:lstStyle/>
          <a:p>
            <a:r>
              <a:rPr lang="en-US" sz="1600" b="1" dirty="0" smtClean="0">
                <a:latin typeface="Courier New" pitchFamily="49" charset="0"/>
              </a:rPr>
              <a:t>/** </a:t>
            </a:r>
          </a:p>
          <a:p>
            <a:r>
              <a:rPr lang="en-US" sz="1600" b="1" dirty="0" smtClean="0">
                <a:latin typeface="Courier New" pitchFamily="49" charset="0"/>
              </a:rPr>
              <a:t> * Target1 produces the dot at the middle of the FITA archery target.</a:t>
            </a:r>
          </a:p>
          <a:p>
            <a:r>
              <a:rPr lang="en-US" sz="1600" b="1" dirty="0" smtClean="0">
                <a:latin typeface="Courier New" pitchFamily="49" charset="0"/>
              </a:rPr>
              <a:t> * (cf. http://en.wikipedia.org/wiki/File:Archery_Target_80cm.svg)</a:t>
            </a:r>
          </a:p>
          <a:p>
            <a:r>
              <a:rPr lang="en-US" sz="1600" b="1" dirty="0" smtClean="0">
                <a:latin typeface="Courier New" pitchFamily="49" charset="0"/>
              </a:rPr>
              <a:t> * This routine assumes that 550x550 square canvas.</a:t>
            </a:r>
          </a:p>
          <a:p>
            <a:r>
              <a:rPr lang="en-US" sz="1600" b="1" dirty="0" smtClean="0">
                <a:latin typeface="Courier New" pitchFamily="49" charset="0"/>
              </a:rPr>
              <a:t> *</a:t>
            </a:r>
          </a:p>
          <a:p>
            <a:r>
              <a:rPr lang="en-US" sz="1600" b="1" dirty="0" smtClean="0">
                <a:latin typeface="Courier New" pitchFamily="49" charset="0"/>
              </a:rPr>
              <a:t> * @author </a:t>
            </a:r>
            <a:r>
              <a:rPr lang="en-US" sz="1600" b="1" dirty="0" err="1" smtClean="0">
                <a:latin typeface="Courier New" pitchFamily="49" charset="0"/>
              </a:rPr>
              <a:t>kvlinden</a:t>
            </a:r>
            <a:endParaRPr lang="en-US" sz="1600" b="1" dirty="0" smtClean="0">
              <a:latin typeface="Courier New" pitchFamily="49" charset="0"/>
            </a:endParaRPr>
          </a:p>
          <a:p>
            <a:r>
              <a:rPr lang="en-US" sz="1600" b="1" dirty="0" smtClean="0">
                <a:latin typeface="Courier New" pitchFamily="49" charset="0"/>
              </a:rPr>
              <a:t> * @version Fall, 2009</a:t>
            </a:r>
          </a:p>
          <a:p>
            <a:r>
              <a:rPr lang="en-US" sz="1600" b="1" dirty="0" smtClean="0">
                <a:latin typeface="Courier New" pitchFamily="49" charset="0"/>
              </a:rPr>
              <a:t> */</a:t>
            </a:r>
          </a:p>
          <a:p>
            <a:endParaRPr lang="en-US" sz="1600" b="1" dirty="0" smtClean="0">
              <a:latin typeface="Courier New" pitchFamily="49" charset="0"/>
            </a:endParaRPr>
          </a:p>
          <a:p>
            <a:r>
              <a:rPr lang="en-US" sz="1600" b="1" dirty="0" smtClean="0">
                <a:latin typeface="Courier New" pitchFamily="49" charset="0"/>
              </a:rPr>
              <a:t>size(550, 550);</a:t>
            </a:r>
          </a:p>
          <a:p>
            <a:endParaRPr lang="en-US" sz="1600" b="1" dirty="0" smtClean="0">
              <a:latin typeface="Courier New" pitchFamily="49" charset="0"/>
            </a:endParaRPr>
          </a:p>
          <a:p>
            <a:r>
              <a:rPr lang="en-US" sz="1600" b="1" dirty="0" smtClean="0">
                <a:latin typeface="Courier New" pitchFamily="49" charset="0"/>
              </a:rPr>
              <a:t>// Draw the center point of the target.</a:t>
            </a:r>
          </a:p>
          <a:p>
            <a:r>
              <a:rPr lang="en-US" sz="1600" b="1" dirty="0" smtClean="0">
                <a:latin typeface="Courier New" pitchFamily="49" charset="0"/>
              </a:rPr>
              <a:t>point(275, 275);   </a:t>
            </a:r>
          </a:p>
          <a:p>
            <a:endParaRPr lang="en-US" sz="1600" b="1" dirty="0">
              <a:latin typeface="Courier New" pitchFamily="49"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21</a:t>
            </a:fld>
            <a:endParaRPr lang="en-US"/>
          </a:p>
        </p:txBody>
      </p:sp>
      <p:sp>
        <p:nvSpPr>
          <p:cNvPr id="241666" name="Rectangle 2"/>
          <p:cNvSpPr>
            <a:spLocks noGrp="1" noChangeArrowheads="1"/>
          </p:cNvSpPr>
          <p:nvPr>
            <p:ph type="title"/>
          </p:nvPr>
        </p:nvSpPr>
        <p:spPr/>
        <p:txBody>
          <a:bodyPr/>
          <a:lstStyle/>
          <a:p>
            <a:r>
              <a:rPr lang="en-US" dirty="0"/>
              <a:t>Notes on </a:t>
            </a:r>
            <a:r>
              <a:rPr lang="en-US" dirty="0" smtClean="0"/>
              <a:t>Implementation</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endParaRPr lang="en-US" dirty="0"/>
          </a:p>
          <a:p>
            <a:endParaRPr lang="en-US" dirty="0"/>
          </a:p>
        </p:txBody>
      </p:sp>
      <p:sp>
        <p:nvSpPr>
          <p:cNvPr id="5" name="Rectangle 3"/>
          <p:cNvSpPr txBox="1">
            <a:spLocks noChangeArrowheads="1"/>
          </p:cNvSpPr>
          <p:nvPr/>
        </p:nvSpPr>
        <p:spPr bwMode="auto">
          <a:xfrm>
            <a:off x="609600" y="1752600"/>
            <a:ext cx="8305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charset="0"/>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In this phrase, focus on faithfully translating the data structures &amp; </a:t>
            </a:r>
            <a:r>
              <a:rPr lang="en-US" sz="3200" kern="0" dirty="0" smtClean="0">
                <a:latin typeface="+mn-lt"/>
              </a:rPr>
              <a:t>algorithm into working code.</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charset="0"/>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Arial" charset="0"/>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8399DA-A751-4B87-8F47-DAE846ED0847}" type="slidenum">
              <a:rPr lang="en-US"/>
              <a:pPr/>
              <a:t>22</a:t>
            </a:fld>
            <a:endParaRPr lang="en-US"/>
          </a:p>
        </p:txBody>
      </p:sp>
      <p:sp>
        <p:nvSpPr>
          <p:cNvPr id="227330" name="Rectangle 2"/>
          <p:cNvSpPr>
            <a:spLocks noGrp="1" noChangeArrowheads="1"/>
          </p:cNvSpPr>
          <p:nvPr>
            <p:ph type="title"/>
          </p:nvPr>
        </p:nvSpPr>
        <p:spPr/>
        <p:txBody>
          <a:bodyPr/>
          <a:lstStyle/>
          <a:p>
            <a:r>
              <a:rPr lang="en-US" dirty="0" smtClean="0"/>
              <a:t>Testing</a:t>
            </a:r>
            <a:endParaRPr lang="en-US" dirty="0"/>
          </a:p>
        </p:txBody>
      </p:sp>
      <p:sp>
        <p:nvSpPr>
          <p:cNvPr id="227331" name="Rectangle 3"/>
          <p:cNvSpPr>
            <a:spLocks noGrp="1" noChangeArrowheads="1"/>
          </p:cNvSpPr>
          <p:nvPr>
            <p:ph type="body" idx="1"/>
          </p:nvPr>
        </p:nvSpPr>
        <p:spPr>
          <a:xfrm>
            <a:off x="457200" y="1600200"/>
            <a:ext cx="8305800" cy="4953000"/>
          </a:xfrm>
        </p:spPr>
        <p:txBody>
          <a:bodyPr/>
          <a:lstStyle/>
          <a:p>
            <a:pPr marL="609600" indent="-609600"/>
            <a:r>
              <a:rPr lang="en-US" dirty="0"/>
              <a:t>When </a:t>
            </a:r>
            <a:r>
              <a:rPr lang="en-US" dirty="0" smtClean="0"/>
              <a:t>you have a working prototype, you can compare its behavior with your original user experience goals.</a:t>
            </a:r>
          </a:p>
          <a:p>
            <a:pPr marL="609600" indent="-609600"/>
            <a:r>
              <a:rPr lang="en-US" dirty="0" smtClean="0"/>
              <a:t>Run the prototype; if appropriate, show it to your stakeholders.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90F429-76D9-459A-908B-08770FFC6E51}" type="slidenum">
              <a:rPr lang="en-US"/>
              <a:pPr/>
              <a:t>23</a:t>
            </a:fld>
            <a:endParaRPr lang="en-US"/>
          </a:p>
        </p:txBody>
      </p:sp>
      <p:sp>
        <p:nvSpPr>
          <p:cNvPr id="266242" name="Rectangle 2"/>
          <p:cNvSpPr>
            <a:spLocks noGrp="1" noChangeArrowheads="1"/>
          </p:cNvSpPr>
          <p:nvPr>
            <p:ph type="title"/>
          </p:nvPr>
        </p:nvSpPr>
        <p:spPr/>
        <p:txBody>
          <a:bodyPr/>
          <a:lstStyle/>
          <a:p>
            <a:r>
              <a:rPr lang="en-US" dirty="0" smtClean="0"/>
              <a:t>Example: Testing (1)</a:t>
            </a:r>
            <a:endParaRPr lang="en-US" dirty="0"/>
          </a:p>
        </p:txBody>
      </p:sp>
      <p:pic>
        <p:nvPicPr>
          <p:cNvPr id="276482" name="Picture 2"/>
          <p:cNvPicPr>
            <a:picLocks noChangeAspect="1" noChangeArrowheads="1"/>
          </p:cNvPicPr>
          <p:nvPr/>
        </p:nvPicPr>
        <p:blipFill>
          <a:blip r:embed="rId3" cstate="print"/>
          <a:srcRect/>
          <a:stretch>
            <a:fillRect/>
          </a:stretch>
        </p:blipFill>
        <p:spPr bwMode="auto">
          <a:xfrm>
            <a:off x="1924050" y="1468289"/>
            <a:ext cx="4857750" cy="5084911"/>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24</a:t>
            </a:fld>
            <a:endParaRPr lang="en-US"/>
          </a:p>
        </p:txBody>
      </p:sp>
      <p:sp>
        <p:nvSpPr>
          <p:cNvPr id="241666" name="Rectangle 2"/>
          <p:cNvSpPr>
            <a:spLocks noGrp="1" noChangeArrowheads="1"/>
          </p:cNvSpPr>
          <p:nvPr>
            <p:ph type="title"/>
          </p:nvPr>
        </p:nvSpPr>
        <p:spPr/>
        <p:txBody>
          <a:bodyPr/>
          <a:lstStyle/>
          <a:p>
            <a:r>
              <a:rPr lang="en-US" dirty="0"/>
              <a:t>Notes on </a:t>
            </a:r>
            <a:r>
              <a:rPr lang="en-US" dirty="0" smtClean="0"/>
              <a:t>Testing</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This phase may motivate us to modify our design or even our analysis. </a:t>
            </a:r>
          </a:p>
          <a:p>
            <a:r>
              <a:rPr lang="en-US" dirty="0" smtClean="0"/>
              <a:t>Getting </a:t>
            </a:r>
            <a:r>
              <a:rPr lang="en-US" dirty="0"/>
              <a:t>the code to compile and run is not the goal.  The goal is to produce a </a:t>
            </a:r>
            <a:r>
              <a:rPr lang="en-US" dirty="0" smtClean="0"/>
              <a:t>program </a:t>
            </a:r>
            <a:r>
              <a:rPr lang="en-US" dirty="0"/>
              <a:t>that is: </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25</a:t>
            </a:fld>
            <a:endParaRPr lang="en-US"/>
          </a:p>
        </p:txBody>
      </p:sp>
      <p:sp>
        <p:nvSpPr>
          <p:cNvPr id="241666" name="Rectangle 2"/>
          <p:cNvSpPr>
            <a:spLocks noGrp="1" noChangeArrowheads="1"/>
          </p:cNvSpPr>
          <p:nvPr>
            <p:ph type="title"/>
          </p:nvPr>
        </p:nvSpPr>
        <p:spPr/>
        <p:txBody>
          <a:bodyPr/>
          <a:lstStyle/>
          <a:p>
            <a:r>
              <a:rPr lang="en-US" dirty="0" smtClean="0"/>
              <a:t>Example: Analysis (2)</a:t>
            </a:r>
            <a:endParaRPr lang="en-US" dirty="0"/>
          </a:p>
        </p:txBody>
      </p:sp>
      <p:sp>
        <p:nvSpPr>
          <p:cNvPr id="241667" name="Rectangle 3"/>
          <p:cNvSpPr>
            <a:spLocks noGrp="1" noChangeArrowheads="1"/>
          </p:cNvSpPr>
          <p:nvPr>
            <p:ph type="body" idx="1"/>
          </p:nvPr>
        </p:nvSpPr>
        <p:spPr>
          <a:xfrm>
            <a:off x="457200" y="1600200"/>
            <a:ext cx="5475767" cy="4114800"/>
          </a:xfrm>
        </p:spPr>
        <p:txBody>
          <a:bodyPr/>
          <a:lstStyle/>
          <a:p>
            <a:r>
              <a:rPr lang="en-US" dirty="0" smtClean="0"/>
              <a:t>On each iteration, we can add, modify or remove element descriptions.</a:t>
            </a:r>
          </a:p>
          <a:p>
            <a:pPr>
              <a:buNone/>
            </a:pPr>
            <a:endParaRPr lang="en-US" dirty="0"/>
          </a:p>
          <a:p>
            <a:endParaRPr lang="en-US" dirty="0"/>
          </a:p>
        </p:txBody>
      </p:sp>
      <p:pic>
        <p:nvPicPr>
          <p:cNvPr id="5" name="Picture 2" descr="File:Archery Target 80cm.svg"/>
          <p:cNvPicPr>
            <a:picLocks noChangeAspect="1" noChangeArrowheads="1"/>
          </p:cNvPicPr>
          <p:nvPr/>
        </p:nvPicPr>
        <p:blipFill>
          <a:blip r:embed="rId3" cstate="print"/>
          <a:srcRect/>
          <a:stretch>
            <a:fillRect/>
          </a:stretch>
        </p:blipFill>
        <p:spPr bwMode="auto">
          <a:xfrm>
            <a:off x="6019800" y="1828800"/>
            <a:ext cx="2971800" cy="2971800"/>
          </a:xfrm>
          <a:prstGeom prst="rect">
            <a:avLst/>
          </a:prstGeom>
          <a:noFill/>
        </p:spPr>
      </p:pic>
      <p:sp>
        <p:nvSpPr>
          <p:cNvPr id="6" name="Text Box 11"/>
          <p:cNvSpPr txBox="1">
            <a:spLocks noChangeArrowheads="1"/>
          </p:cNvSpPr>
          <p:nvPr/>
        </p:nvSpPr>
        <p:spPr bwMode="auto">
          <a:xfrm>
            <a:off x="7676932" y="6477000"/>
            <a:ext cx="1467068"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smtClean="0">
                <a:latin typeface="Arial Unicode MS" pitchFamily="34" charset="-128"/>
                <a:ea typeface="Arial Unicode MS" pitchFamily="34" charset="-128"/>
                <a:cs typeface="Arial Unicode MS" pitchFamily="34" charset="-128"/>
              </a:rPr>
              <a:t>wikipedia.org</a:t>
            </a:r>
            <a:endParaRPr lang="en-US" sz="9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26</a:t>
            </a:fld>
            <a:endParaRPr lang="en-US"/>
          </a:p>
        </p:txBody>
      </p:sp>
      <p:sp>
        <p:nvSpPr>
          <p:cNvPr id="241666" name="Rectangle 2"/>
          <p:cNvSpPr>
            <a:spLocks noGrp="1" noChangeArrowheads="1"/>
          </p:cNvSpPr>
          <p:nvPr>
            <p:ph type="title"/>
          </p:nvPr>
        </p:nvSpPr>
        <p:spPr/>
        <p:txBody>
          <a:bodyPr/>
          <a:lstStyle/>
          <a:p>
            <a:r>
              <a:rPr lang="en-US" dirty="0" smtClean="0"/>
              <a:t>Example: Design (2)</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We’ll do the “</a:t>
            </a:r>
            <a:r>
              <a:rPr lang="en-US" dirty="0" smtClean="0">
                <a:latin typeface="Arial Unicode MS" pitchFamily="34" charset="-128"/>
                <a:ea typeface="Arial Unicode MS" pitchFamily="34" charset="-128"/>
                <a:cs typeface="Arial Unicode MS" pitchFamily="34" charset="-128"/>
              </a:rPr>
              <a:t>one big white circle…” element this time</a:t>
            </a:r>
            <a:r>
              <a:rPr lang="en-US" dirty="0" smtClean="0"/>
              <a:t>.</a:t>
            </a:r>
          </a:p>
          <a:p>
            <a:r>
              <a:rPr lang="en-US" dirty="0" smtClean="0">
                <a:latin typeface="Arial Unicode MS" pitchFamily="34" charset="-128"/>
                <a:ea typeface="Arial Unicode MS" pitchFamily="34" charset="-128"/>
                <a:cs typeface="Arial Unicode MS" pitchFamily="34" charset="-128"/>
              </a:rPr>
              <a:t>Relevant design concepts:</a:t>
            </a:r>
          </a:p>
          <a:p>
            <a:pPr marL="685800" lvl="1" indent="-228600">
              <a:buFontTx/>
              <a:buChar char="-"/>
            </a:pPr>
            <a:r>
              <a:rPr lang="en-US" dirty="0" smtClean="0">
                <a:latin typeface="Arial Unicode MS" pitchFamily="34" charset="-128"/>
                <a:ea typeface="Arial Unicode MS" pitchFamily="34" charset="-128"/>
                <a:cs typeface="Arial Unicode MS" pitchFamily="34" charset="-128"/>
              </a:rPr>
              <a:t>Geometric figures;</a:t>
            </a:r>
          </a:p>
          <a:p>
            <a:pPr marL="685800" lvl="1" indent="-228600">
              <a:buFontTx/>
              <a:buChar char="-"/>
            </a:pPr>
            <a:r>
              <a:rPr lang="en-US" dirty="0" smtClean="0">
                <a:latin typeface="Arial Unicode MS" pitchFamily="34" charset="-128"/>
                <a:ea typeface="Arial Unicode MS" pitchFamily="34" charset="-128"/>
                <a:cs typeface="Arial Unicode MS" pitchFamily="34" charset="-128"/>
              </a:rPr>
              <a:t>Colors.</a:t>
            </a: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8399DA-A751-4B87-8F47-DAE846ED0847}" type="slidenum">
              <a:rPr lang="en-US"/>
              <a:pPr/>
              <a:t>27</a:t>
            </a:fld>
            <a:endParaRPr lang="en-US"/>
          </a:p>
        </p:txBody>
      </p:sp>
      <p:sp>
        <p:nvSpPr>
          <p:cNvPr id="227330" name="Rectangle 2"/>
          <p:cNvSpPr>
            <a:spLocks noGrp="1" noChangeArrowheads="1"/>
          </p:cNvSpPr>
          <p:nvPr>
            <p:ph type="title"/>
          </p:nvPr>
        </p:nvSpPr>
        <p:spPr/>
        <p:txBody>
          <a:bodyPr/>
          <a:lstStyle/>
          <a:p>
            <a:r>
              <a:rPr lang="en-US" dirty="0" smtClean="0"/>
              <a:t>Upgraded Algorithm</a:t>
            </a:r>
            <a:endParaRPr lang="en-US" dirty="0"/>
          </a:p>
        </p:txBody>
      </p:sp>
      <p:sp>
        <p:nvSpPr>
          <p:cNvPr id="227331" name="Rectangle 3"/>
          <p:cNvSpPr>
            <a:spLocks noGrp="1" noChangeArrowheads="1"/>
          </p:cNvSpPr>
          <p:nvPr>
            <p:ph type="body" idx="1"/>
          </p:nvPr>
        </p:nvSpPr>
        <p:spPr>
          <a:xfrm>
            <a:off x="457200" y="1600200"/>
            <a:ext cx="8458200" cy="4953000"/>
          </a:xfrm>
        </p:spPr>
        <p:txBody>
          <a:bodyPr/>
          <a:lstStyle/>
          <a:p>
            <a:pPr marL="609600" indent="-609600"/>
            <a:r>
              <a:rPr lang="en-US" dirty="0" smtClean="0">
                <a:latin typeface="Arial Unicode MS" pitchFamily="34" charset="-128"/>
                <a:ea typeface="Arial Unicode MS" pitchFamily="34" charset="-128"/>
                <a:cs typeface="Arial Unicode MS" pitchFamily="34" charset="-128"/>
              </a:rPr>
              <a:t>Iteration 2 Algorithm:</a:t>
            </a:r>
          </a:p>
          <a:p>
            <a:pPr marL="1009650" lvl="1" indent="-609600">
              <a:buFont typeface="+mj-lt"/>
              <a:buAutoNum type="arabicPeriod"/>
            </a:pPr>
            <a:r>
              <a:rPr lang="en-US" dirty="0" smtClean="0">
                <a:latin typeface="Arial Unicode MS" pitchFamily="34" charset="-128"/>
                <a:ea typeface="Arial Unicode MS" pitchFamily="34" charset="-128"/>
                <a:cs typeface="Arial Unicode MS" pitchFamily="34" charset="-128"/>
              </a:rPr>
              <a:t>Create a gray canvas 550x550 pixels.</a:t>
            </a:r>
          </a:p>
          <a:p>
            <a:pPr marL="1009650" lvl="1" indent="-609600">
              <a:buFont typeface="+mj-lt"/>
              <a:buAutoNum type="arabicPeriod"/>
            </a:pPr>
            <a:r>
              <a:rPr lang="en-US" dirty="0" smtClean="0">
                <a:latin typeface="Arial Unicode MS" pitchFamily="34" charset="-128"/>
                <a:ea typeface="Arial Unicode MS" pitchFamily="34" charset="-128"/>
                <a:cs typeface="Arial Unicode MS" pitchFamily="34" charset="-128"/>
              </a:rPr>
              <a:t>Draw 500x500 filled white circle at (275, 275).</a:t>
            </a:r>
          </a:p>
          <a:p>
            <a:pPr marL="1009650" lvl="1" indent="-609600">
              <a:buFont typeface="+mj-lt"/>
              <a:buAutoNum type="arabicPeriod"/>
            </a:pPr>
            <a:r>
              <a:rPr lang="en-US" dirty="0" smtClean="0">
                <a:latin typeface="Arial Unicode MS" pitchFamily="34" charset="-128"/>
                <a:ea typeface="Arial Unicode MS" pitchFamily="34" charset="-128"/>
                <a:cs typeface="Arial Unicode MS" pitchFamily="34" charset="-128"/>
              </a:rPr>
              <a:t>Draw a single black dot at (275, 275).</a:t>
            </a:r>
          </a:p>
          <a:p>
            <a:pPr marL="609600" indent="-609600"/>
            <a:r>
              <a:rPr lang="en-US" dirty="0" smtClean="0">
                <a:latin typeface="Arial Unicode MS" pitchFamily="34" charset="-128"/>
                <a:ea typeface="Arial Unicode MS" pitchFamily="34" charset="-128"/>
                <a:cs typeface="Arial Unicode MS" pitchFamily="34" charset="-128"/>
              </a:rPr>
              <a:t>Intended output: a sketch with the outer white circle and the dot at the very center.</a:t>
            </a:r>
            <a:endParaRPr lang="en-US"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28</a:t>
            </a:fld>
            <a:endParaRPr lang="en-US"/>
          </a:p>
        </p:txBody>
      </p:sp>
      <p:sp>
        <p:nvSpPr>
          <p:cNvPr id="241666" name="Rectangle 2"/>
          <p:cNvSpPr>
            <a:spLocks noGrp="1" noChangeArrowheads="1"/>
          </p:cNvSpPr>
          <p:nvPr>
            <p:ph type="title"/>
          </p:nvPr>
        </p:nvSpPr>
        <p:spPr/>
        <p:txBody>
          <a:bodyPr/>
          <a:lstStyle/>
          <a:p>
            <a:r>
              <a:rPr lang="en-US" dirty="0" smtClean="0"/>
              <a:t>Example: Implementation (2)</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Relevant code tools:</a:t>
            </a:r>
          </a:p>
          <a:p>
            <a:pPr lvl="1"/>
            <a:r>
              <a:rPr lang="en-US" dirty="0" smtClean="0"/>
              <a:t>The </a:t>
            </a:r>
            <a:r>
              <a:rPr lang="en-US" b="1" dirty="0" smtClean="0">
                <a:latin typeface="Courier New" pitchFamily="49" charset="0"/>
                <a:cs typeface="Courier New" pitchFamily="49" charset="0"/>
              </a:rPr>
              <a:t>ellipse()</a:t>
            </a:r>
            <a:r>
              <a:rPr lang="en-US" dirty="0" smtClean="0"/>
              <a:t> method;</a:t>
            </a:r>
          </a:p>
          <a:p>
            <a:pPr lvl="1"/>
            <a:r>
              <a:rPr lang="en-US" dirty="0" smtClean="0"/>
              <a:t>The </a:t>
            </a:r>
            <a:r>
              <a:rPr lang="en-US" b="1" dirty="0" smtClean="0">
                <a:latin typeface="Courier New" pitchFamily="49" charset="0"/>
                <a:cs typeface="Courier New" pitchFamily="49" charset="0"/>
              </a:rPr>
              <a:t>fill()</a:t>
            </a:r>
            <a:r>
              <a:rPr lang="en-US" dirty="0" smtClean="0"/>
              <a:t> and </a:t>
            </a:r>
            <a:r>
              <a:rPr lang="en-US" b="1" dirty="0" err="1" smtClean="0">
                <a:latin typeface="Courier New" pitchFamily="49" charset="0"/>
                <a:cs typeface="Courier New" pitchFamily="49" charset="0"/>
              </a:rPr>
              <a:t>noFill</a:t>
            </a:r>
            <a:r>
              <a:rPr lang="en-US" b="1" dirty="0" smtClean="0">
                <a:latin typeface="Courier New" pitchFamily="49" charset="0"/>
                <a:cs typeface="Courier New" pitchFamily="49" charset="0"/>
              </a:rPr>
              <a:t>()</a:t>
            </a:r>
            <a:r>
              <a:rPr lang="en-US" dirty="0" smtClean="0"/>
              <a:t> methods;</a:t>
            </a:r>
          </a:p>
          <a:p>
            <a:pPr lvl="1"/>
            <a:r>
              <a:rPr lang="en-US" dirty="0" smtClean="0"/>
              <a:t>The </a:t>
            </a:r>
            <a:r>
              <a:rPr lang="en-US" b="1" dirty="0" smtClean="0">
                <a:latin typeface="Courier New" pitchFamily="49" charset="0"/>
                <a:cs typeface="Courier New" pitchFamily="49" charset="0"/>
              </a:rPr>
              <a:t>smooth()</a:t>
            </a:r>
            <a:r>
              <a:rPr lang="en-US" dirty="0" smtClean="0">
                <a:latin typeface="Arial Unicode MS" pitchFamily="34" charset="-128"/>
                <a:ea typeface="Arial Unicode MS" pitchFamily="34" charset="-128"/>
                <a:cs typeface="Arial Unicode MS" pitchFamily="34" charset="-128"/>
              </a:rPr>
              <a:t>and </a:t>
            </a:r>
            <a:r>
              <a:rPr lang="en-US" b="1" dirty="0" err="1" smtClean="0">
                <a:latin typeface="Courier New" pitchFamily="49" charset="0"/>
                <a:cs typeface="Courier New" pitchFamily="49" charset="0"/>
              </a:rPr>
              <a:t>noSmooth</a:t>
            </a:r>
            <a:r>
              <a:rPr lang="en-US" b="1" dirty="0" smtClean="0">
                <a:latin typeface="Courier New" pitchFamily="49" charset="0"/>
                <a:cs typeface="Courier New" pitchFamily="49" charset="0"/>
              </a:rPr>
              <a:t>()</a:t>
            </a:r>
            <a:r>
              <a:rPr lang="en-US" dirty="0" smtClean="0"/>
              <a:t> methods;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8399DA-A751-4B87-8F47-DAE846ED0847}" type="slidenum">
              <a:rPr lang="en-US"/>
              <a:pPr/>
              <a:t>29</a:t>
            </a:fld>
            <a:endParaRPr lang="en-US"/>
          </a:p>
        </p:txBody>
      </p:sp>
      <p:sp>
        <p:nvSpPr>
          <p:cNvPr id="227330" name="Rectangle 2"/>
          <p:cNvSpPr>
            <a:spLocks noGrp="1" noChangeArrowheads="1"/>
          </p:cNvSpPr>
          <p:nvPr>
            <p:ph type="title"/>
          </p:nvPr>
        </p:nvSpPr>
        <p:spPr>
          <a:xfrm>
            <a:off x="457200" y="457200"/>
            <a:ext cx="8686800" cy="1066800"/>
          </a:xfrm>
        </p:spPr>
        <p:txBody>
          <a:bodyPr/>
          <a:lstStyle/>
          <a:p>
            <a:r>
              <a:rPr lang="en-US" dirty="0" smtClean="0"/>
              <a:t>Drawing Ellipses</a:t>
            </a:r>
            <a:endParaRPr lang="en-US" dirty="0"/>
          </a:p>
        </p:txBody>
      </p:sp>
      <p:sp>
        <p:nvSpPr>
          <p:cNvPr id="7" name="Text Box 11"/>
          <p:cNvSpPr txBox="1">
            <a:spLocks noChangeArrowheads="1"/>
          </p:cNvSpPr>
          <p:nvPr/>
        </p:nvSpPr>
        <p:spPr bwMode="auto">
          <a:xfrm>
            <a:off x="7651298" y="6477000"/>
            <a:ext cx="1492716"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smtClean="0">
                <a:latin typeface="Arial Unicode MS" pitchFamily="34" charset="-128"/>
                <a:ea typeface="Arial Unicode MS" pitchFamily="34" charset="-128"/>
                <a:cs typeface="Arial Unicode MS" pitchFamily="34" charset="-128"/>
              </a:rPr>
              <a:t>text chapter 2</a:t>
            </a:r>
            <a:endParaRPr lang="en-US" sz="900" dirty="0">
              <a:latin typeface="Arial Unicode MS" pitchFamily="34" charset="-128"/>
              <a:ea typeface="Arial Unicode MS" pitchFamily="34" charset="-128"/>
              <a:cs typeface="Arial Unicode MS" pitchFamily="34" charset="-128"/>
            </a:endParaRPr>
          </a:p>
        </p:txBody>
      </p:sp>
      <p:graphicFrame>
        <p:nvGraphicFramePr>
          <p:cNvPr id="13" name="Table 12"/>
          <p:cNvGraphicFramePr>
            <a:graphicFrameLocks noGrp="1"/>
          </p:cNvGraphicFramePr>
          <p:nvPr/>
        </p:nvGraphicFramePr>
        <p:xfrm>
          <a:off x="656824" y="1596981"/>
          <a:ext cx="7753080" cy="3743878"/>
        </p:xfrm>
        <a:graphic>
          <a:graphicData uri="http://schemas.openxmlformats.org/drawingml/2006/table">
            <a:tbl>
              <a:tblPr/>
              <a:tblGrid>
                <a:gridCol w="1651807"/>
                <a:gridCol w="6101273"/>
              </a:tblGrid>
              <a:tr h="1376527">
                <a:tc>
                  <a:txBody>
                    <a:bodyPr/>
                    <a:lstStyle/>
                    <a:p>
                      <a:pPr marL="0" marR="0" algn="l">
                        <a:spcBef>
                          <a:spcPts val="600"/>
                        </a:spcBef>
                        <a:spcAft>
                          <a:spcPts val="0"/>
                        </a:spcAft>
                      </a:pPr>
                      <a:endParaRPr lang="en-US" sz="1200" b="1" dirty="0">
                        <a:solidFill>
                          <a:srgbClr val="4F81BD"/>
                        </a:solidFill>
                        <a:latin typeface="Courier New"/>
                        <a:ea typeface="Times"/>
                        <a:cs typeface="Times New Roman"/>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endParaRPr lang="en-US" sz="1800" dirty="0">
                        <a:latin typeface="Courier New"/>
                        <a:ea typeface="Times"/>
                        <a:cs typeface="Times New Roman"/>
                      </a:endParaRPr>
                    </a:p>
                    <a:p>
                      <a:pPr marL="0" marR="0" algn="l">
                        <a:lnSpc>
                          <a:spcPct val="115000"/>
                        </a:lnSpc>
                        <a:spcBef>
                          <a:spcPts val="0"/>
                        </a:spcBef>
                        <a:spcAft>
                          <a:spcPts val="0"/>
                        </a:spcAft>
                      </a:pPr>
                      <a:r>
                        <a:rPr lang="en-US" sz="1800" dirty="0">
                          <a:latin typeface="Courier New"/>
                          <a:ea typeface="Times"/>
                          <a:cs typeface="Times New Roman"/>
                        </a:rPr>
                        <a:t>ellipse(50, 50, 65, 45);</a:t>
                      </a:r>
                      <a:endParaRPr lang="en-US" sz="1800" dirty="0">
                        <a:latin typeface="Calibri"/>
                        <a:ea typeface="Calibri"/>
                        <a:cs typeface="Times New Roman"/>
                      </a:endParaRPr>
                    </a:p>
                  </a:txBody>
                  <a:tcPr marL="68580" marR="68580" marT="0" marB="0">
                    <a:lnL>
                      <a:noFill/>
                    </a:lnL>
                    <a:lnR>
                      <a:noFill/>
                    </a:lnR>
                    <a:lnT>
                      <a:noFill/>
                    </a:lnT>
                    <a:lnB>
                      <a:noFill/>
                    </a:lnB>
                  </a:tcPr>
                </a:tc>
              </a:tr>
              <a:tr h="2367351">
                <a:tc gridSpan="2">
                  <a:txBody>
                    <a:bodyPr/>
                    <a:lstStyle/>
                    <a:p>
                      <a:pPr marL="0" marR="0" algn="l">
                        <a:lnSpc>
                          <a:spcPct val="115000"/>
                        </a:lnSpc>
                        <a:spcBef>
                          <a:spcPts val="0"/>
                        </a:spcBef>
                        <a:spcAft>
                          <a:spcPts val="600"/>
                        </a:spcAft>
                      </a:pPr>
                      <a:r>
                        <a:rPr lang="en-US" sz="1800" dirty="0">
                          <a:latin typeface="Times New Roman"/>
                          <a:ea typeface="Times"/>
                          <a:cs typeface="Times New Roman"/>
                        </a:rPr>
                        <a:t>Pattern: </a:t>
                      </a:r>
                      <a:endParaRPr lang="en-US" sz="1800" dirty="0">
                        <a:latin typeface="Calibri"/>
                        <a:ea typeface="Calibri"/>
                        <a:cs typeface="Times New Roman"/>
                      </a:endParaRPr>
                    </a:p>
                    <a:p>
                      <a:pPr marL="0" marR="0" algn="l">
                        <a:lnSpc>
                          <a:spcPct val="115000"/>
                        </a:lnSpc>
                        <a:spcBef>
                          <a:spcPts val="0"/>
                        </a:spcBef>
                        <a:spcAft>
                          <a:spcPts val="0"/>
                        </a:spcAft>
                      </a:pPr>
                      <a:r>
                        <a:rPr lang="en-US" sz="1800" dirty="0">
                          <a:latin typeface="Courier New"/>
                          <a:ea typeface="Times"/>
                          <a:cs typeface="Times New Roman"/>
                        </a:rPr>
                        <a:t>ellipse(</a:t>
                      </a:r>
                      <a:r>
                        <a:rPr lang="en-US" sz="1800" i="1" u="sng" dirty="0" err="1">
                          <a:latin typeface="Courier New"/>
                          <a:ea typeface="Times"/>
                          <a:cs typeface="Times New Roman"/>
                        </a:rPr>
                        <a:t>xCenter</a:t>
                      </a:r>
                      <a:r>
                        <a:rPr lang="en-US" sz="1800" dirty="0">
                          <a:latin typeface="Courier New"/>
                          <a:ea typeface="Times"/>
                          <a:cs typeface="Times New Roman"/>
                        </a:rPr>
                        <a:t>, </a:t>
                      </a:r>
                      <a:r>
                        <a:rPr lang="en-US" sz="1800" i="1" u="sng" dirty="0" err="1">
                          <a:latin typeface="Courier New"/>
                          <a:ea typeface="Times"/>
                          <a:cs typeface="Times New Roman"/>
                        </a:rPr>
                        <a:t>yCenter</a:t>
                      </a:r>
                      <a:r>
                        <a:rPr lang="en-US" sz="1800" dirty="0">
                          <a:latin typeface="Courier New"/>
                          <a:ea typeface="Times"/>
                          <a:cs typeface="Times New Roman"/>
                        </a:rPr>
                        <a:t>, </a:t>
                      </a:r>
                      <a:r>
                        <a:rPr lang="en-US" sz="1800" i="1" u="sng" dirty="0">
                          <a:latin typeface="Courier New"/>
                          <a:ea typeface="Times"/>
                          <a:cs typeface="Times New Roman"/>
                        </a:rPr>
                        <a:t>width</a:t>
                      </a:r>
                      <a:r>
                        <a:rPr lang="en-US" sz="1800" dirty="0">
                          <a:latin typeface="Courier New"/>
                          <a:ea typeface="Times"/>
                          <a:cs typeface="Times New Roman"/>
                        </a:rPr>
                        <a:t>, </a:t>
                      </a:r>
                      <a:r>
                        <a:rPr lang="en-US" sz="1800" i="1" u="sng" dirty="0">
                          <a:latin typeface="Courier New"/>
                          <a:ea typeface="Times"/>
                          <a:cs typeface="Times New Roman"/>
                        </a:rPr>
                        <a:t>height</a:t>
                      </a:r>
                      <a:r>
                        <a:rPr lang="en-US" sz="1800" dirty="0">
                          <a:latin typeface="Courier New"/>
                          <a:ea typeface="Times"/>
                          <a:cs typeface="Times New Roman"/>
                        </a:rPr>
                        <a:t>)</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Symbol"/>
                        <a:buChar char=""/>
                      </a:pPr>
                      <a:r>
                        <a:rPr lang="en-US" sz="1800" i="1" u="sng" dirty="0" err="1">
                          <a:latin typeface="Courier New"/>
                          <a:ea typeface="Times"/>
                          <a:cs typeface="Times New Roman"/>
                        </a:rPr>
                        <a:t>xCenter</a:t>
                      </a:r>
                      <a:r>
                        <a:rPr lang="en-US" sz="1800" dirty="0">
                          <a:latin typeface="Times New Roman"/>
                          <a:ea typeface="Times"/>
                          <a:cs typeface="Times New Roman"/>
                        </a:rPr>
                        <a:t>  – The x coordinate of the center of the ellipse</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Symbol"/>
                        <a:buChar char=""/>
                      </a:pPr>
                      <a:r>
                        <a:rPr lang="en-US" sz="1800" i="1" u="sng" dirty="0" err="1">
                          <a:latin typeface="Courier New"/>
                          <a:ea typeface="Times"/>
                          <a:cs typeface="Times New Roman"/>
                        </a:rPr>
                        <a:t>yCenter</a:t>
                      </a:r>
                      <a:r>
                        <a:rPr lang="en-US" sz="1800" dirty="0">
                          <a:latin typeface="Times New Roman"/>
                          <a:ea typeface="Times"/>
                          <a:cs typeface="Times New Roman"/>
                        </a:rPr>
                        <a:t>  – The y coordinate of the center of the ellipse</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Symbol"/>
                        <a:buChar char=""/>
                      </a:pPr>
                      <a:r>
                        <a:rPr lang="en-US" sz="1800" i="1" u="sng" dirty="0">
                          <a:latin typeface="Courier New"/>
                          <a:ea typeface="Times"/>
                          <a:cs typeface="Times New Roman"/>
                        </a:rPr>
                        <a:t>width</a:t>
                      </a:r>
                      <a:r>
                        <a:rPr lang="en-US" sz="1800" dirty="0">
                          <a:latin typeface="Times New Roman"/>
                          <a:ea typeface="Times"/>
                          <a:cs typeface="Times New Roman"/>
                        </a:rPr>
                        <a:t> – The width of the ellipse’s bounding rectangle in pixels</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Symbol"/>
                        <a:buChar char=""/>
                      </a:pPr>
                      <a:r>
                        <a:rPr lang="en-US" sz="1800" i="1" u="sng" dirty="0">
                          <a:latin typeface="Courier New"/>
                          <a:ea typeface="Times"/>
                          <a:cs typeface="Times New Roman"/>
                        </a:rPr>
                        <a:t>height</a:t>
                      </a:r>
                      <a:r>
                        <a:rPr lang="en-US" sz="1800" i="1" u="sng" dirty="0">
                          <a:latin typeface="Times New Roman"/>
                          <a:ea typeface="Times"/>
                          <a:cs typeface="Times New Roman"/>
                        </a:rPr>
                        <a:t> </a:t>
                      </a:r>
                      <a:r>
                        <a:rPr lang="en-US" sz="1800" dirty="0">
                          <a:latin typeface="Times New Roman"/>
                          <a:ea typeface="Times"/>
                          <a:cs typeface="Times New Roman"/>
                        </a:rPr>
                        <a:t> – The height of the rectangle in pixels</a:t>
                      </a:r>
                      <a:endParaRPr lang="en-US" sz="1800" dirty="0">
                        <a:latin typeface="Calibri"/>
                        <a:ea typeface="Calibri"/>
                        <a:cs typeface="Times New Roman"/>
                      </a:endParaRPr>
                    </a:p>
                  </a:txBody>
                  <a:tcPr marL="68580" marR="68580" marT="0" marB="0">
                    <a:lnL>
                      <a:noFill/>
                    </a:lnL>
                    <a:lnR>
                      <a:noFill/>
                    </a:lnR>
                    <a:lnT>
                      <a:noFill/>
                    </a:lnT>
                    <a:lnB>
                      <a:noFill/>
                    </a:lnB>
                  </a:tcPr>
                </a:tc>
                <a:tc hMerge="1">
                  <a:txBody>
                    <a:bodyPr/>
                    <a:lstStyle/>
                    <a:p>
                      <a:endParaRPr lang="en-US"/>
                    </a:p>
                  </a:txBody>
                  <a:tcPr/>
                </a:tc>
              </a:tr>
            </a:tbl>
          </a:graphicData>
        </a:graphic>
      </p:graphicFrame>
      <p:pic>
        <p:nvPicPr>
          <p:cNvPr id="280579" name="Picture 0" descr="pointFrame.tif"/>
          <p:cNvPicPr>
            <a:picLocks noChangeAspect="1" noChangeArrowheads="1"/>
          </p:cNvPicPr>
          <p:nvPr/>
        </p:nvPicPr>
        <p:blipFill>
          <a:blip r:embed="rId3" cstate="print"/>
          <a:srcRect/>
          <a:stretch>
            <a:fillRect/>
          </a:stretch>
        </p:blipFill>
        <p:spPr bwMode="auto">
          <a:xfrm>
            <a:off x="734095" y="1596979"/>
            <a:ext cx="1352282" cy="135228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a:t>Programming</a:t>
            </a:r>
          </a:p>
        </p:txBody>
      </p:sp>
      <p:sp>
        <p:nvSpPr>
          <p:cNvPr id="138243" name="Rectangle 3"/>
          <p:cNvSpPr>
            <a:spLocks noGrp="1" noChangeArrowheads="1"/>
          </p:cNvSpPr>
          <p:nvPr>
            <p:ph type="body" idx="1"/>
          </p:nvPr>
        </p:nvSpPr>
        <p:spPr>
          <a:xfrm>
            <a:off x="457200" y="1600200"/>
            <a:ext cx="8686800" cy="4114800"/>
          </a:xfrm>
        </p:spPr>
        <p:txBody>
          <a:bodyPr/>
          <a:lstStyle/>
          <a:p>
            <a:r>
              <a:rPr lang="en-US" i="1" dirty="0"/>
              <a:t>Programming</a:t>
            </a:r>
            <a:r>
              <a:rPr lang="en-US" dirty="0"/>
              <a:t> </a:t>
            </a:r>
            <a:r>
              <a:rPr lang="en-US" dirty="0" smtClean="0"/>
              <a:t> is </a:t>
            </a:r>
            <a:r>
              <a:rPr lang="en-US" dirty="0"/>
              <a:t>the process of writing </a:t>
            </a:r>
            <a:r>
              <a:rPr lang="en-US" dirty="0" smtClean="0"/>
              <a:t>sets of computer instructions, called </a:t>
            </a:r>
            <a:r>
              <a:rPr lang="en-US" i="1" dirty="0" smtClean="0"/>
              <a:t>programs</a:t>
            </a:r>
            <a:r>
              <a:rPr lang="en-US" dirty="0" smtClean="0"/>
              <a:t>, to create user experiences.</a:t>
            </a:r>
            <a:endParaRPr lang="en-US" dirty="0"/>
          </a:p>
          <a:p>
            <a:r>
              <a:rPr lang="en-US" dirty="0"/>
              <a:t>Programs must be written in a </a:t>
            </a:r>
            <a:r>
              <a:rPr lang="en-US" dirty="0" smtClean="0"/>
              <a:t>language, called a </a:t>
            </a:r>
            <a:r>
              <a:rPr lang="en-US" i="1" dirty="0" smtClean="0"/>
              <a:t>programming language</a:t>
            </a:r>
            <a:r>
              <a:rPr lang="en-US" dirty="0" smtClean="0"/>
              <a:t>, that:</a:t>
            </a:r>
            <a:endParaRPr lang="en-US" dirty="0"/>
          </a:p>
          <a:p>
            <a:pPr lvl="1"/>
            <a:r>
              <a:rPr lang="en-US" dirty="0" smtClean="0"/>
              <a:t>The </a:t>
            </a:r>
            <a:r>
              <a:rPr lang="en-US" dirty="0"/>
              <a:t>machine will </a:t>
            </a:r>
            <a:r>
              <a:rPr lang="en-US" dirty="0" smtClean="0"/>
              <a:t>understand;</a:t>
            </a:r>
            <a:endParaRPr lang="en-US" dirty="0"/>
          </a:p>
          <a:p>
            <a:pPr lvl="1"/>
            <a:r>
              <a:rPr lang="en-US" dirty="0" smtClean="0"/>
              <a:t>Has adequate expressive power;</a:t>
            </a:r>
            <a:endParaRPr lang="en-US" dirty="0"/>
          </a:p>
          <a:p>
            <a:pPr lvl="1"/>
            <a:r>
              <a:rPr lang="en-US" dirty="0" smtClean="0"/>
              <a:t>The programmer can understand and use productively.</a:t>
            </a:r>
            <a:endParaRPr lang="en-US" dirty="0"/>
          </a:p>
        </p:txBody>
      </p:sp>
    </p:spTree>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8399DA-A751-4B87-8F47-DAE846ED0847}" type="slidenum">
              <a:rPr lang="en-US"/>
              <a:pPr/>
              <a:t>30</a:t>
            </a:fld>
            <a:endParaRPr lang="en-US"/>
          </a:p>
        </p:txBody>
      </p:sp>
      <p:sp>
        <p:nvSpPr>
          <p:cNvPr id="227330" name="Rectangle 2"/>
          <p:cNvSpPr>
            <a:spLocks noGrp="1" noChangeArrowheads="1"/>
          </p:cNvSpPr>
          <p:nvPr>
            <p:ph type="title"/>
          </p:nvPr>
        </p:nvSpPr>
        <p:spPr>
          <a:xfrm>
            <a:off x="457200" y="457200"/>
            <a:ext cx="8686800" cy="1066800"/>
          </a:xfrm>
        </p:spPr>
        <p:txBody>
          <a:bodyPr/>
          <a:lstStyle/>
          <a:p>
            <a:r>
              <a:rPr lang="en-US" dirty="0" smtClean="0"/>
              <a:t>Smoothing</a:t>
            </a:r>
            <a:endParaRPr lang="en-US" dirty="0"/>
          </a:p>
        </p:txBody>
      </p:sp>
      <p:sp>
        <p:nvSpPr>
          <p:cNvPr id="7" name="Text Box 11"/>
          <p:cNvSpPr txBox="1">
            <a:spLocks noChangeArrowheads="1"/>
          </p:cNvSpPr>
          <p:nvPr/>
        </p:nvSpPr>
        <p:spPr bwMode="auto">
          <a:xfrm>
            <a:off x="7651298" y="6477000"/>
            <a:ext cx="1492716"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smtClean="0">
                <a:latin typeface="Arial Unicode MS" pitchFamily="34" charset="-128"/>
                <a:ea typeface="Arial Unicode MS" pitchFamily="34" charset="-128"/>
                <a:cs typeface="Arial Unicode MS" pitchFamily="34" charset="-128"/>
              </a:rPr>
              <a:t>text chapter 2</a:t>
            </a:r>
            <a:endParaRPr lang="en-US" sz="900" dirty="0">
              <a:latin typeface="Arial Unicode MS" pitchFamily="34" charset="-128"/>
              <a:ea typeface="Arial Unicode MS" pitchFamily="34" charset="-128"/>
              <a:cs typeface="Arial Unicode MS" pitchFamily="34" charset="-128"/>
            </a:endParaRPr>
          </a:p>
        </p:txBody>
      </p:sp>
      <p:graphicFrame>
        <p:nvGraphicFramePr>
          <p:cNvPr id="10" name="Table 9"/>
          <p:cNvGraphicFramePr>
            <a:graphicFrameLocks noGrp="1"/>
          </p:cNvGraphicFramePr>
          <p:nvPr/>
        </p:nvGraphicFramePr>
        <p:xfrm>
          <a:off x="553791" y="1582038"/>
          <a:ext cx="8165205" cy="5009257"/>
        </p:xfrm>
        <a:graphic>
          <a:graphicData uri="http://schemas.openxmlformats.org/drawingml/2006/table">
            <a:tbl>
              <a:tblPr/>
              <a:tblGrid>
                <a:gridCol w="4451811"/>
                <a:gridCol w="3713394"/>
              </a:tblGrid>
              <a:tr h="864948">
                <a:tc>
                  <a:txBody>
                    <a:bodyPr/>
                    <a:lstStyle/>
                    <a:p>
                      <a:pPr marL="0" marR="0" algn="l">
                        <a:lnSpc>
                          <a:spcPct val="115000"/>
                        </a:lnSpc>
                        <a:spcBef>
                          <a:spcPts val="0"/>
                        </a:spcBef>
                        <a:spcAft>
                          <a:spcPts val="0"/>
                        </a:spcAft>
                      </a:pPr>
                      <a:r>
                        <a:rPr lang="en-US" sz="1800" b="1" dirty="0" err="1">
                          <a:latin typeface="Courier New" pitchFamily="49" charset="0"/>
                          <a:ea typeface="Times"/>
                          <a:cs typeface="Courier New" pitchFamily="49" charset="0"/>
                        </a:rPr>
                        <a:t>noSmooth</a:t>
                      </a:r>
                      <a:r>
                        <a:rPr lang="en-US" sz="1800" b="1" dirty="0">
                          <a:latin typeface="Courier New" pitchFamily="49" charset="0"/>
                          <a:ea typeface="Times"/>
                          <a:cs typeface="Courier New" pitchFamily="49" charset="0"/>
                        </a:rPr>
                        <a:t>();</a:t>
                      </a:r>
                      <a:endParaRPr lang="en-US" sz="1800" b="1" dirty="0">
                        <a:latin typeface="Courier New" pitchFamily="49" charset="0"/>
                        <a:ea typeface="Calibri"/>
                        <a:cs typeface="Courier New" pitchFamily="49" charset="0"/>
                      </a:endParaRPr>
                    </a:p>
                    <a:p>
                      <a:pPr marL="0" marR="0" algn="l">
                        <a:lnSpc>
                          <a:spcPct val="115000"/>
                        </a:lnSpc>
                        <a:spcBef>
                          <a:spcPts val="0"/>
                        </a:spcBef>
                        <a:spcAft>
                          <a:spcPts val="0"/>
                        </a:spcAft>
                      </a:pPr>
                      <a:r>
                        <a:rPr lang="en-US" sz="1800" b="1" dirty="0">
                          <a:latin typeface="Courier New" pitchFamily="49" charset="0"/>
                          <a:ea typeface="Times"/>
                          <a:cs typeface="Courier New" pitchFamily="49" charset="0"/>
                        </a:rPr>
                        <a:t>ellipse(50, 50, 65, 45);</a:t>
                      </a:r>
                      <a:endParaRPr lang="en-US" sz="1800" b="1" dirty="0">
                        <a:latin typeface="Courier New" pitchFamily="49" charset="0"/>
                        <a:ea typeface="Calibri"/>
                        <a:cs typeface="Courier New" pitchFamily="49" charset="0"/>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en-US" sz="1800" b="1" dirty="0">
                          <a:latin typeface="Courier New" pitchFamily="49" charset="0"/>
                          <a:ea typeface="Times"/>
                          <a:cs typeface="Courier New" pitchFamily="49" charset="0"/>
                        </a:rPr>
                        <a:t>smooth();</a:t>
                      </a:r>
                      <a:endParaRPr lang="en-US" sz="1800" b="1" dirty="0">
                        <a:latin typeface="Courier New" pitchFamily="49" charset="0"/>
                        <a:ea typeface="Calibri"/>
                        <a:cs typeface="Courier New" pitchFamily="49" charset="0"/>
                      </a:endParaRPr>
                    </a:p>
                    <a:p>
                      <a:pPr marL="0" marR="0" algn="l">
                        <a:lnSpc>
                          <a:spcPct val="115000"/>
                        </a:lnSpc>
                        <a:spcBef>
                          <a:spcPts val="0"/>
                        </a:spcBef>
                        <a:spcAft>
                          <a:spcPts val="0"/>
                        </a:spcAft>
                      </a:pPr>
                      <a:r>
                        <a:rPr lang="en-US" sz="1800" b="1" dirty="0">
                          <a:latin typeface="Courier New" pitchFamily="49" charset="0"/>
                          <a:ea typeface="Times"/>
                          <a:cs typeface="Courier New" pitchFamily="49" charset="0"/>
                        </a:rPr>
                        <a:t>ellipse(50, 50, 65, 45);</a:t>
                      </a:r>
                      <a:endParaRPr lang="en-US" sz="1800" b="1" dirty="0">
                        <a:latin typeface="Courier New" pitchFamily="49" charset="0"/>
                        <a:ea typeface="Calibri"/>
                        <a:cs typeface="Courier New" pitchFamily="49" charset="0"/>
                      </a:endParaRPr>
                    </a:p>
                  </a:txBody>
                  <a:tcPr marL="68580" marR="68580" marT="0" marB="0">
                    <a:lnL>
                      <a:noFill/>
                    </a:lnL>
                    <a:lnR>
                      <a:noFill/>
                    </a:lnR>
                    <a:lnT>
                      <a:noFill/>
                    </a:lnT>
                    <a:lnB>
                      <a:noFill/>
                    </a:lnB>
                  </a:tcPr>
                </a:tc>
              </a:tr>
              <a:tr h="4144309">
                <a:tc>
                  <a:txBody>
                    <a:bodyPr/>
                    <a:lstStyle/>
                    <a:p>
                      <a:pPr marL="0" marR="0" algn="l">
                        <a:lnSpc>
                          <a:spcPct val="115000"/>
                        </a:lnSpc>
                        <a:spcBef>
                          <a:spcPts val="0"/>
                        </a:spcBef>
                        <a:spcAft>
                          <a:spcPts val="0"/>
                        </a:spcAft>
                      </a:pPr>
                      <a:endParaRPr lang="en-US" sz="1000" dirty="0">
                        <a:latin typeface="Courier New"/>
                        <a:ea typeface="Times"/>
                        <a:cs typeface="Times New Roman"/>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endParaRPr lang="en-US" sz="1000" dirty="0">
                        <a:latin typeface="Courier New"/>
                        <a:ea typeface="Times"/>
                        <a:cs typeface="Times New Roman"/>
                      </a:endParaRPr>
                    </a:p>
                  </a:txBody>
                  <a:tcPr marL="68580" marR="68580" marT="0" marB="0">
                    <a:lnL>
                      <a:noFill/>
                    </a:lnL>
                    <a:lnR>
                      <a:noFill/>
                    </a:lnR>
                    <a:lnT>
                      <a:noFill/>
                    </a:lnT>
                    <a:lnB>
                      <a:noFill/>
                    </a:lnB>
                  </a:tcPr>
                </a:tc>
              </a:tr>
            </a:tbl>
          </a:graphicData>
        </a:graphic>
      </p:graphicFrame>
      <p:pic>
        <p:nvPicPr>
          <p:cNvPr id="11" name="Picture 1" descr="noSmoothEllipse.tif"/>
          <p:cNvPicPr>
            <a:picLocks noChangeAspect="1" noChangeArrowheads="1"/>
          </p:cNvPicPr>
          <p:nvPr/>
        </p:nvPicPr>
        <p:blipFill>
          <a:blip r:embed="rId3" cstate="print"/>
          <a:srcRect/>
          <a:stretch>
            <a:fillRect/>
          </a:stretch>
        </p:blipFill>
        <p:spPr bwMode="auto">
          <a:xfrm>
            <a:off x="682572" y="2318197"/>
            <a:ext cx="2717442" cy="4274035"/>
          </a:xfrm>
          <a:prstGeom prst="rect">
            <a:avLst/>
          </a:prstGeom>
          <a:noFill/>
        </p:spPr>
      </p:pic>
      <p:pic>
        <p:nvPicPr>
          <p:cNvPr id="12" name="Picture 6" descr="smoothEllipse.tif"/>
          <p:cNvPicPr>
            <a:picLocks noChangeAspect="1" noChangeArrowheads="1"/>
          </p:cNvPicPr>
          <p:nvPr/>
        </p:nvPicPr>
        <p:blipFill>
          <a:blip r:embed="rId4" cstate="print"/>
          <a:srcRect/>
          <a:stretch>
            <a:fillRect/>
          </a:stretch>
        </p:blipFill>
        <p:spPr bwMode="auto">
          <a:xfrm>
            <a:off x="5125791" y="2356834"/>
            <a:ext cx="2717442" cy="427403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8399DA-A751-4B87-8F47-DAE846ED0847}" type="slidenum">
              <a:rPr lang="en-US"/>
              <a:pPr/>
              <a:t>31</a:t>
            </a:fld>
            <a:endParaRPr lang="en-US"/>
          </a:p>
        </p:txBody>
      </p:sp>
      <p:sp>
        <p:nvSpPr>
          <p:cNvPr id="227330" name="Rectangle 2"/>
          <p:cNvSpPr>
            <a:spLocks noGrp="1" noChangeArrowheads="1"/>
          </p:cNvSpPr>
          <p:nvPr>
            <p:ph type="title"/>
          </p:nvPr>
        </p:nvSpPr>
        <p:spPr>
          <a:xfrm>
            <a:off x="457200" y="457200"/>
            <a:ext cx="8686800" cy="1066800"/>
          </a:xfrm>
        </p:spPr>
        <p:txBody>
          <a:bodyPr/>
          <a:lstStyle/>
          <a:p>
            <a:r>
              <a:rPr lang="en-US" dirty="0" smtClean="0"/>
              <a:t>Filling and Grayscale Color</a:t>
            </a:r>
            <a:endParaRPr lang="en-US" dirty="0"/>
          </a:p>
        </p:txBody>
      </p:sp>
      <p:sp>
        <p:nvSpPr>
          <p:cNvPr id="7" name="Text Box 11"/>
          <p:cNvSpPr txBox="1">
            <a:spLocks noChangeArrowheads="1"/>
          </p:cNvSpPr>
          <p:nvPr/>
        </p:nvSpPr>
        <p:spPr bwMode="auto">
          <a:xfrm>
            <a:off x="7619232" y="6477000"/>
            <a:ext cx="1524776"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smtClean="0">
                <a:latin typeface="Arial Unicode MS" pitchFamily="34" charset="-128"/>
                <a:ea typeface="Arial Unicode MS" pitchFamily="34" charset="-128"/>
                <a:cs typeface="Arial Unicode MS" pitchFamily="34" charset="-128"/>
              </a:rPr>
              <a:t>text chapter 2</a:t>
            </a:r>
            <a:endParaRPr lang="en-US" sz="900" dirty="0">
              <a:latin typeface="Arial Unicode MS" pitchFamily="34" charset="-128"/>
              <a:ea typeface="Arial Unicode MS" pitchFamily="34" charset="-128"/>
              <a:cs typeface="Arial Unicode MS" pitchFamily="34" charset="-128"/>
            </a:endParaRPr>
          </a:p>
        </p:txBody>
      </p:sp>
      <p:pic>
        <p:nvPicPr>
          <p:cNvPr id="5" name="Picture 4" descr="grayscale.tif"/>
          <p:cNvPicPr/>
          <p:nvPr/>
        </p:nvPicPr>
        <p:blipFill>
          <a:blip r:embed="rId3" cstate="print"/>
          <a:stretch>
            <a:fillRect/>
          </a:stretch>
        </p:blipFill>
        <p:spPr>
          <a:xfrm>
            <a:off x="629390" y="1704034"/>
            <a:ext cx="7072176" cy="1927808"/>
          </a:xfrm>
          <a:prstGeom prst="rect">
            <a:avLst/>
          </a:prstGeom>
        </p:spPr>
      </p:pic>
      <p:sp>
        <p:nvSpPr>
          <p:cNvPr id="6" name="TextBox 5"/>
          <p:cNvSpPr txBox="1"/>
          <p:nvPr/>
        </p:nvSpPr>
        <p:spPr>
          <a:xfrm>
            <a:off x="643943" y="4082600"/>
            <a:ext cx="4044697" cy="2585323"/>
          </a:xfrm>
          <a:prstGeom prst="rect">
            <a:avLst/>
          </a:prstGeom>
          <a:noFill/>
        </p:spPr>
        <p:txBody>
          <a:bodyPr wrap="none" rtlCol="0">
            <a:spAutoFit/>
          </a:bodyPr>
          <a:lstStyle/>
          <a:p>
            <a:r>
              <a:rPr lang="en-US" b="1" dirty="0" smtClean="0">
                <a:latin typeface="Courier New" pitchFamily="49" charset="0"/>
                <a:cs typeface="Courier New" pitchFamily="49" charset="0"/>
              </a:rPr>
              <a:t>size(200, 200);</a:t>
            </a:r>
          </a:p>
          <a:p>
            <a:r>
              <a:rPr lang="en-US" b="1" dirty="0" smtClean="0">
                <a:latin typeface="Courier New" pitchFamily="49" charset="0"/>
                <a:cs typeface="Courier New" pitchFamily="49" charset="0"/>
              </a:rPr>
              <a:t>background(255);</a:t>
            </a:r>
          </a:p>
          <a:p>
            <a:r>
              <a:rPr lang="en-US" b="1" dirty="0" smtClean="0">
                <a:latin typeface="Courier New" pitchFamily="49" charset="0"/>
                <a:cs typeface="Courier New" pitchFamily="49" charset="0"/>
              </a:rPr>
              <a:t>smooth();</a:t>
            </a:r>
          </a:p>
          <a:p>
            <a:r>
              <a:rPr lang="en-US" b="1" dirty="0" smtClean="0">
                <a:latin typeface="Courier New" pitchFamily="49" charset="0"/>
                <a:cs typeface="Courier New" pitchFamily="49" charset="0"/>
              </a:rPr>
              <a:t>fill(50);</a:t>
            </a:r>
          </a:p>
          <a:p>
            <a:r>
              <a:rPr lang="en-US" b="1" dirty="0" smtClean="0">
                <a:latin typeface="Courier New" pitchFamily="49" charset="0"/>
                <a:cs typeface="Courier New" pitchFamily="49" charset="0"/>
              </a:rPr>
              <a:t>ellipse(100, 100, 150, 150);</a:t>
            </a:r>
          </a:p>
          <a:p>
            <a:r>
              <a:rPr lang="en-US" b="1" dirty="0" smtClean="0">
                <a:latin typeface="Courier New" pitchFamily="49" charset="0"/>
                <a:cs typeface="Courier New" pitchFamily="49" charset="0"/>
              </a:rPr>
              <a:t>fill(150);</a:t>
            </a:r>
          </a:p>
          <a:p>
            <a:r>
              <a:rPr lang="en-US" b="1" dirty="0" smtClean="0">
                <a:latin typeface="Courier New" pitchFamily="49" charset="0"/>
                <a:cs typeface="Courier New" pitchFamily="49" charset="0"/>
              </a:rPr>
              <a:t>ellipse(100, 100, 100, 100);</a:t>
            </a:r>
          </a:p>
          <a:p>
            <a:r>
              <a:rPr lang="en-US" b="1" dirty="0" smtClean="0">
                <a:latin typeface="Courier New" pitchFamily="49" charset="0"/>
                <a:cs typeface="Courier New" pitchFamily="49" charset="0"/>
              </a:rPr>
              <a:t>fill(250);</a:t>
            </a:r>
          </a:p>
          <a:p>
            <a:r>
              <a:rPr lang="en-US" b="1" dirty="0" smtClean="0">
                <a:latin typeface="Courier New" pitchFamily="49" charset="0"/>
                <a:cs typeface="Courier New" pitchFamily="49" charset="0"/>
              </a:rPr>
              <a:t>ellipse(100, 100, 50, 50);</a:t>
            </a:r>
            <a:endParaRPr lang="en-US" b="1" dirty="0">
              <a:latin typeface="Courier New" pitchFamily="49" charset="0"/>
              <a:cs typeface="Courier New" pitchFamily="49" charset="0"/>
            </a:endParaRPr>
          </a:p>
        </p:txBody>
      </p:sp>
      <p:pic>
        <p:nvPicPr>
          <p:cNvPr id="8" name="Picture 7" descr="grayscaleFrame.tiff"/>
          <p:cNvPicPr>
            <a:picLocks noChangeAspect="1"/>
          </p:cNvPicPr>
          <p:nvPr/>
        </p:nvPicPr>
        <p:blipFill>
          <a:blip r:embed="rId4" cstate="print"/>
          <a:stretch>
            <a:fillRect/>
          </a:stretch>
        </p:blipFill>
        <p:spPr>
          <a:xfrm>
            <a:off x="5151817" y="4073211"/>
            <a:ext cx="1905000" cy="19050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32</a:t>
            </a:fld>
            <a:endParaRPr lang="en-US"/>
          </a:p>
        </p:txBody>
      </p:sp>
      <p:sp>
        <p:nvSpPr>
          <p:cNvPr id="164866" name="Text Box 2"/>
          <p:cNvSpPr txBox="1">
            <a:spLocks noChangeArrowheads="1"/>
          </p:cNvSpPr>
          <p:nvPr/>
        </p:nvSpPr>
        <p:spPr bwMode="auto">
          <a:xfrm>
            <a:off x="0" y="458212"/>
            <a:ext cx="9144000" cy="5016758"/>
          </a:xfrm>
          <a:prstGeom prst="rect">
            <a:avLst/>
          </a:prstGeom>
          <a:noFill/>
          <a:ln w="9525">
            <a:noFill/>
            <a:miter lim="800000"/>
            <a:headEnd/>
            <a:tailEnd/>
          </a:ln>
          <a:effectLst/>
        </p:spPr>
        <p:txBody>
          <a:bodyPr wrap="square">
            <a:spAutoFit/>
          </a:bodyPr>
          <a:lstStyle/>
          <a:p>
            <a:r>
              <a:rPr lang="en-US" sz="1600" b="1" dirty="0" smtClean="0">
                <a:latin typeface="Courier New" pitchFamily="49" charset="0"/>
              </a:rPr>
              <a:t>/** </a:t>
            </a:r>
          </a:p>
          <a:p>
            <a:r>
              <a:rPr lang="en-US" sz="1600" b="1" dirty="0" smtClean="0">
                <a:latin typeface="Courier New" pitchFamily="49" charset="0"/>
              </a:rPr>
              <a:t> * Target1 produces the dot at the middle of the FITA archery target.</a:t>
            </a:r>
          </a:p>
          <a:p>
            <a:r>
              <a:rPr lang="en-US" sz="1600" b="1" dirty="0" smtClean="0">
                <a:latin typeface="Courier New" pitchFamily="49" charset="0"/>
              </a:rPr>
              <a:t> * (cf. http://en.wikipedia.org/wiki/File:Archery_Target_80cm.svg)</a:t>
            </a:r>
          </a:p>
          <a:p>
            <a:r>
              <a:rPr lang="en-US" sz="1600" b="1" dirty="0" smtClean="0">
                <a:latin typeface="Courier New" pitchFamily="49" charset="0"/>
              </a:rPr>
              <a:t> * This routine uses a 550x550 square canvas.</a:t>
            </a:r>
          </a:p>
          <a:p>
            <a:r>
              <a:rPr lang="en-US" sz="1600" b="1" dirty="0" smtClean="0">
                <a:latin typeface="Courier New" pitchFamily="49" charset="0"/>
              </a:rPr>
              <a:t> *</a:t>
            </a:r>
          </a:p>
          <a:p>
            <a:r>
              <a:rPr lang="en-US" sz="1600" b="1" dirty="0" smtClean="0">
                <a:latin typeface="Courier New" pitchFamily="49" charset="0"/>
              </a:rPr>
              <a:t> * @author Keith Vander Linden</a:t>
            </a:r>
          </a:p>
          <a:p>
            <a:r>
              <a:rPr lang="en-US" sz="1600" b="1" dirty="0" smtClean="0">
                <a:latin typeface="Courier New" pitchFamily="49" charset="0"/>
              </a:rPr>
              <a:t> * @version 17 June 2009</a:t>
            </a:r>
          </a:p>
          <a:p>
            <a:r>
              <a:rPr lang="en-US" sz="1600" b="1" dirty="0" smtClean="0">
                <a:latin typeface="Courier New" pitchFamily="49" charset="0"/>
              </a:rPr>
              <a:t> */</a:t>
            </a:r>
          </a:p>
          <a:p>
            <a:endParaRPr lang="en-US" sz="1600" b="1" dirty="0" smtClean="0">
              <a:latin typeface="Courier New" pitchFamily="49" charset="0"/>
            </a:endParaRPr>
          </a:p>
          <a:p>
            <a:r>
              <a:rPr lang="en-US" sz="1600" b="1" dirty="0" smtClean="0">
                <a:latin typeface="Courier New" pitchFamily="49" charset="0"/>
              </a:rPr>
              <a:t>size(550, 550);</a:t>
            </a:r>
          </a:p>
          <a:p>
            <a:r>
              <a:rPr lang="en-US" sz="1600" b="1" dirty="0" smtClean="0">
                <a:latin typeface="Courier New" pitchFamily="49" charset="0"/>
              </a:rPr>
              <a:t>smooth();</a:t>
            </a:r>
          </a:p>
          <a:p>
            <a:endParaRPr lang="en-US" sz="1600" b="1" dirty="0" smtClean="0">
              <a:latin typeface="Courier New" pitchFamily="49" charset="0"/>
            </a:endParaRPr>
          </a:p>
          <a:p>
            <a:r>
              <a:rPr lang="sv-SE" sz="1600" b="1" dirty="0" smtClean="0">
                <a:latin typeface="Courier New" pitchFamily="49" charset="0"/>
              </a:rPr>
              <a:t>// Draw the outer ring.</a:t>
            </a:r>
          </a:p>
          <a:p>
            <a:r>
              <a:rPr lang="sv-SE" sz="1600" b="1" dirty="0" smtClean="0">
                <a:latin typeface="Courier New" pitchFamily="49" charset="0"/>
              </a:rPr>
              <a:t>fill(255);</a:t>
            </a:r>
          </a:p>
          <a:p>
            <a:r>
              <a:rPr lang="sv-SE" sz="1600" b="1" dirty="0" smtClean="0">
                <a:latin typeface="Courier New" pitchFamily="49" charset="0"/>
              </a:rPr>
              <a:t>ellipse(275, 275, 500, 500);</a:t>
            </a:r>
          </a:p>
          <a:p>
            <a:endParaRPr lang="en-US" sz="1600" b="1" dirty="0" smtClean="0">
              <a:latin typeface="Courier New" pitchFamily="49" charset="0"/>
            </a:endParaRPr>
          </a:p>
          <a:p>
            <a:r>
              <a:rPr lang="en-US" sz="1600" b="1" dirty="0" smtClean="0">
                <a:latin typeface="Courier New" pitchFamily="49" charset="0"/>
              </a:rPr>
              <a:t>// Draw the center point of the target.</a:t>
            </a:r>
          </a:p>
          <a:p>
            <a:r>
              <a:rPr lang="en-US" sz="1600" b="1" dirty="0" smtClean="0">
                <a:latin typeface="Courier New" pitchFamily="49" charset="0"/>
              </a:rPr>
              <a:t>point(275, 275);   </a:t>
            </a:r>
          </a:p>
          <a:p>
            <a:endParaRPr lang="en-US" sz="1600" b="1" dirty="0" smtClean="0">
              <a:latin typeface="Courier New" pitchFamily="49" charset="0"/>
            </a:endParaRPr>
          </a:p>
          <a:p>
            <a:endParaRPr lang="en-US" sz="1600" b="1" dirty="0">
              <a:latin typeface="Courier New"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90F429-76D9-459A-908B-08770FFC6E51}" type="slidenum">
              <a:rPr lang="en-US"/>
              <a:pPr/>
              <a:t>33</a:t>
            </a:fld>
            <a:endParaRPr lang="en-US"/>
          </a:p>
        </p:txBody>
      </p:sp>
      <p:sp>
        <p:nvSpPr>
          <p:cNvPr id="266242" name="Rectangle 2"/>
          <p:cNvSpPr>
            <a:spLocks noGrp="1" noChangeArrowheads="1"/>
          </p:cNvSpPr>
          <p:nvPr>
            <p:ph type="title"/>
          </p:nvPr>
        </p:nvSpPr>
        <p:spPr/>
        <p:txBody>
          <a:bodyPr/>
          <a:lstStyle/>
          <a:p>
            <a:r>
              <a:rPr lang="en-US"/>
              <a:t>Running the Program</a:t>
            </a:r>
          </a:p>
        </p:txBody>
      </p:sp>
      <p:pic>
        <p:nvPicPr>
          <p:cNvPr id="276482" name="Picture 2"/>
          <p:cNvPicPr>
            <a:picLocks noChangeAspect="1" noChangeArrowheads="1"/>
          </p:cNvPicPr>
          <p:nvPr/>
        </p:nvPicPr>
        <p:blipFill>
          <a:blip r:embed="rId3" cstate="print"/>
          <a:stretch>
            <a:fillRect/>
          </a:stretch>
        </p:blipFill>
        <p:spPr bwMode="auto">
          <a:xfrm>
            <a:off x="1924050" y="1581869"/>
            <a:ext cx="4857750" cy="485775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34</a:t>
            </a:fld>
            <a:endParaRPr lang="en-US"/>
          </a:p>
        </p:txBody>
      </p:sp>
      <p:sp>
        <p:nvSpPr>
          <p:cNvPr id="241666" name="Rectangle 2"/>
          <p:cNvSpPr>
            <a:spLocks noGrp="1" noChangeArrowheads="1"/>
          </p:cNvSpPr>
          <p:nvPr>
            <p:ph type="title"/>
          </p:nvPr>
        </p:nvSpPr>
        <p:spPr/>
        <p:txBody>
          <a:bodyPr/>
          <a:lstStyle/>
          <a:p>
            <a:r>
              <a:rPr lang="en-US" dirty="0" smtClean="0"/>
              <a:t>Example: Test (2)</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This is a step in the right direction.</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35</a:t>
            </a:fld>
            <a:endParaRPr lang="en-US"/>
          </a:p>
        </p:txBody>
      </p:sp>
      <p:sp>
        <p:nvSpPr>
          <p:cNvPr id="241666" name="Rectangle 2"/>
          <p:cNvSpPr>
            <a:spLocks noGrp="1" noChangeArrowheads="1"/>
          </p:cNvSpPr>
          <p:nvPr>
            <p:ph type="title"/>
          </p:nvPr>
        </p:nvSpPr>
        <p:spPr/>
        <p:txBody>
          <a:bodyPr/>
          <a:lstStyle/>
          <a:p>
            <a:r>
              <a:rPr lang="en-US" dirty="0" smtClean="0"/>
              <a:t>Iteration 3</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
        <p:nvSpPr>
          <p:cNvPr id="5" name="Text Box 11"/>
          <p:cNvSpPr txBox="1">
            <a:spLocks noChangeArrowheads="1"/>
          </p:cNvSpPr>
          <p:nvPr/>
        </p:nvSpPr>
        <p:spPr bwMode="auto">
          <a:xfrm>
            <a:off x="7676932" y="6477000"/>
            <a:ext cx="1467068"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smtClean="0">
                <a:latin typeface="Arial Unicode MS" pitchFamily="34" charset="-128"/>
                <a:ea typeface="Arial Unicode MS" pitchFamily="34" charset="-128"/>
                <a:cs typeface="Arial Unicode MS" pitchFamily="34" charset="-128"/>
              </a:rPr>
              <a:t>wikipedia.org</a:t>
            </a:r>
            <a:endParaRPr lang="en-US" sz="900" dirty="0">
              <a:latin typeface="Arial Unicode MS" pitchFamily="34" charset="-128"/>
              <a:ea typeface="Arial Unicode MS" pitchFamily="34" charset="-128"/>
              <a:cs typeface="Arial Unicode MS" pitchFamily="34" charset="-128"/>
            </a:endParaRPr>
          </a:p>
        </p:txBody>
      </p:sp>
      <p:pic>
        <p:nvPicPr>
          <p:cNvPr id="6" name="Picture 2" descr="File:Archery Target 80cm.svg"/>
          <p:cNvPicPr>
            <a:picLocks noChangeAspect="1" noChangeArrowheads="1"/>
          </p:cNvPicPr>
          <p:nvPr/>
        </p:nvPicPr>
        <p:blipFill>
          <a:blip r:embed="rId3" cstate="print"/>
          <a:srcRect/>
          <a:stretch>
            <a:fillRect/>
          </a:stretch>
        </p:blipFill>
        <p:spPr bwMode="auto">
          <a:xfrm>
            <a:off x="6019800" y="1828800"/>
            <a:ext cx="2971800" cy="29718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36</a:t>
            </a:fld>
            <a:endParaRPr lang="en-US"/>
          </a:p>
        </p:txBody>
      </p:sp>
      <p:sp>
        <p:nvSpPr>
          <p:cNvPr id="241666" name="Rectangle 2"/>
          <p:cNvSpPr>
            <a:spLocks noGrp="1" noChangeArrowheads="1"/>
          </p:cNvSpPr>
          <p:nvPr>
            <p:ph type="title"/>
          </p:nvPr>
        </p:nvSpPr>
        <p:spPr/>
        <p:txBody>
          <a:bodyPr/>
          <a:lstStyle/>
          <a:p>
            <a:r>
              <a:rPr lang="en-US" dirty="0" smtClean="0"/>
              <a:t>Iteration 4</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
        <p:nvSpPr>
          <p:cNvPr id="5" name="Text Box 11"/>
          <p:cNvSpPr txBox="1">
            <a:spLocks noChangeArrowheads="1"/>
          </p:cNvSpPr>
          <p:nvPr/>
        </p:nvSpPr>
        <p:spPr bwMode="auto">
          <a:xfrm>
            <a:off x="7676932" y="6477000"/>
            <a:ext cx="1467068"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smtClean="0">
                <a:latin typeface="Arial Unicode MS" pitchFamily="34" charset="-128"/>
                <a:ea typeface="Arial Unicode MS" pitchFamily="34" charset="-128"/>
                <a:cs typeface="Arial Unicode MS" pitchFamily="34" charset="-128"/>
              </a:rPr>
              <a:t>wikipedia.org</a:t>
            </a:r>
            <a:endParaRPr lang="en-US" sz="900" dirty="0">
              <a:latin typeface="Arial Unicode MS" pitchFamily="34" charset="-128"/>
              <a:ea typeface="Arial Unicode MS" pitchFamily="34" charset="-128"/>
              <a:cs typeface="Arial Unicode MS" pitchFamily="34" charset="-128"/>
            </a:endParaRPr>
          </a:p>
        </p:txBody>
      </p:sp>
      <p:pic>
        <p:nvPicPr>
          <p:cNvPr id="6" name="Picture 2" descr="File:Archery Target 80cm.svg"/>
          <p:cNvPicPr>
            <a:picLocks noChangeAspect="1" noChangeArrowheads="1"/>
          </p:cNvPicPr>
          <p:nvPr/>
        </p:nvPicPr>
        <p:blipFill>
          <a:blip r:embed="rId3" cstate="print"/>
          <a:srcRect/>
          <a:stretch>
            <a:fillRect/>
          </a:stretch>
        </p:blipFill>
        <p:spPr bwMode="auto">
          <a:xfrm>
            <a:off x="6019800" y="1828800"/>
            <a:ext cx="2971800" cy="2971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8399DA-A751-4B87-8F47-DAE846ED0847}" type="slidenum">
              <a:rPr lang="en-US"/>
              <a:pPr/>
              <a:t>37</a:t>
            </a:fld>
            <a:endParaRPr lang="en-US"/>
          </a:p>
        </p:txBody>
      </p:sp>
      <p:sp>
        <p:nvSpPr>
          <p:cNvPr id="227330" name="Rectangle 2"/>
          <p:cNvSpPr>
            <a:spLocks noGrp="1" noChangeArrowheads="1"/>
          </p:cNvSpPr>
          <p:nvPr>
            <p:ph type="title"/>
          </p:nvPr>
        </p:nvSpPr>
        <p:spPr>
          <a:xfrm>
            <a:off x="457200" y="457200"/>
            <a:ext cx="8686800" cy="1066800"/>
          </a:xfrm>
        </p:spPr>
        <p:txBody>
          <a:bodyPr/>
          <a:lstStyle/>
          <a:p>
            <a:r>
              <a:rPr lang="en-US" dirty="0" smtClean="0"/>
              <a:t>RGB Color</a:t>
            </a:r>
            <a:endParaRPr lang="en-US" dirty="0"/>
          </a:p>
        </p:txBody>
      </p:sp>
      <p:sp>
        <p:nvSpPr>
          <p:cNvPr id="7" name="Text Box 11"/>
          <p:cNvSpPr txBox="1">
            <a:spLocks noChangeArrowheads="1"/>
          </p:cNvSpPr>
          <p:nvPr/>
        </p:nvSpPr>
        <p:spPr bwMode="auto">
          <a:xfrm>
            <a:off x="7651292" y="6477000"/>
            <a:ext cx="1492716"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smtClean="0">
                <a:latin typeface="Arial Unicode MS" pitchFamily="34" charset="-128"/>
                <a:ea typeface="Arial Unicode MS" pitchFamily="34" charset="-128"/>
                <a:cs typeface="Arial Unicode MS" pitchFamily="34" charset="-128"/>
              </a:rPr>
              <a:t>text chapter 2</a:t>
            </a:r>
            <a:endParaRPr lang="en-US" sz="900" dirty="0">
              <a:latin typeface="Arial Unicode MS" pitchFamily="34" charset="-128"/>
              <a:ea typeface="Arial Unicode MS" pitchFamily="34" charset="-128"/>
              <a:cs typeface="Arial Unicode MS" pitchFamily="34" charset="-128"/>
            </a:endParaRPr>
          </a:p>
        </p:txBody>
      </p:sp>
      <p:pic>
        <p:nvPicPr>
          <p:cNvPr id="9" name="Picture 8" descr="color.tif"/>
          <p:cNvPicPr>
            <a:picLocks noChangeAspect="1"/>
          </p:cNvPicPr>
          <p:nvPr/>
        </p:nvPicPr>
        <p:blipFill>
          <a:blip r:embed="rId3" cstate="print"/>
          <a:stretch>
            <a:fillRect/>
          </a:stretch>
        </p:blipFill>
        <p:spPr>
          <a:xfrm>
            <a:off x="1657715" y="1454882"/>
            <a:ext cx="4871863" cy="487186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38</a:t>
            </a:fld>
            <a:endParaRPr lang="en-US"/>
          </a:p>
        </p:txBody>
      </p:sp>
      <p:sp>
        <p:nvSpPr>
          <p:cNvPr id="241666" name="Rectangle 2"/>
          <p:cNvSpPr>
            <a:spLocks noGrp="1" noChangeArrowheads="1"/>
          </p:cNvSpPr>
          <p:nvPr>
            <p:ph type="title"/>
          </p:nvPr>
        </p:nvSpPr>
        <p:spPr/>
        <p:txBody>
          <a:bodyPr/>
          <a:lstStyle/>
          <a:p>
            <a:r>
              <a:rPr lang="en-US" dirty="0" smtClean="0"/>
              <a:t>Iteration 5</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
        <p:nvSpPr>
          <p:cNvPr id="5" name="Text Box 11"/>
          <p:cNvSpPr txBox="1">
            <a:spLocks noChangeArrowheads="1"/>
          </p:cNvSpPr>
          <p:nvPr/>
        </p:nvSpPr>
        <p:spPr bwMode="auto">
          <a:xfrm>
            <a:off x="7676932" y="6477000"/>
            <a:ext cx="1467068"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smtClean="0">
                <a:latin typeface="Arial Unicode MS" pitchFamily="34" charset="-128"/>
                <a:ea typeface="Arial Unicode MS" pitchFamily="34" charset="-128"/>
                <a:cs typeface="Arial Unicode MS" pitchFamily="34" charset="-128"/>
              </a:rPr>
              <a:t>wikipedia.org</a:t>
            </a:r>
            <a:endParaRPr lang="en-US" sz="900" dirty="0">
              <a:latin typeface="Arial Unicode MS" pitchFamily="34" charset="-128"/>
              <a:ea typeface="Arial Unicode MS" pitchFamily="34" charset="-128"/>
              <a:cs typeface="Arial Unicode MS" pitchFamily="34" charset="-128"/>
            </a:endParaRPr>
          </a:p>
        </p:txBody>
      </p:sp>
      <p:pic>
        <p:nvPicPr>
          <p:cNvPr id="6" name="Picture 2" descr="File:Archery Target 80cm.svg"/>
          <p:cNvPicPr>
            <a:picLocks noChangeAspect="1" noChangeArrowheads="1"/>
          </p:cNvPicPr>
          <p:nvPr/>
        </p:nvPicPr>
        <p:blipFill>
          <a:blip r:embed="rId3" cstate="print"/>
          <a:srcRect/>
          <a:stretch>
            <a:fillRect/>
          </a:stretch>
        </p:blipFill>
        <p:spPr bwMode="auto">
          <a:xfrm>
            <a:off x="6019800" y="1828800"/>
            <a:ext cx="2971800" cy="2971800"/>
          </a:xfrm>
          <a:prstGeom prst="rect">
            <a:avLst/>
          </a:prstGeom>
          <a:noFill/>
        </p:spPr>
      </p:pic>
      <p:sp>
        <p:nvSpPr>
          <p:cNvPr id="10" name="Freeform 9"/>
          <p:cNvSpPr/>
          <p:nvPr/>
        </p:nvSpPr>
        <p:spPr bwMode="auto">
          <a:xfrm>
            <a:off x="7026443" y="2913271"/>
            <a:ext cx="929772" cy="785842"/>
          </a:xfrm>
          <a:custGeom>
            <a:avLst/>
            <a:gdLst>
              <a:gd name="connsiteX0" fmla="*/ 132347 w 929772"/>
              <a:gd name="connsiteY0" fmla="*/ 70560 h 785842"/>
              <a:gd name="connsiteX1" fmla="*/ 733926 w 929772"/>
              <a:gd name="connsiteY1" fmla="*/ 82592 h 785842"/>
              <a:gd name="connsiteX2" fmla="*/ 782052 w 929772"/>
              <a:gd name="connsiteY2" fmla="*/ 106655 h 785842"/>
              <a:gd name="connsiteX3" fmla="*/ 818147 w 929772"/>
              <a:gd name="connsiteY3" fmla="*/ 166813 h 785842"/>
              <a:gd name="connsiteX4" fmla="*/ 866273 w 929772"/>
              <a:gd name="connsiteY4" fmla="*/ 226971 h 785842"/>
              <a:gd name="connsiteX5" fmla="*/ 902368 w 929772"/>
              <a:gd name="connsiteY5" fmla="*/ 323223 h 785842"/>
              <a:gd name="connsiteX6" fmla="*/ 926431 w 929772"/>
              <a:gd name="connsiteY6" fmla="*/ 359318 h 785842"/>
              <a:gd name="connsiteX7" fmla="*/ 902368 w 929772"/>
              <a:gd name="connsiteY7" fmla="*/ 575887 h 785842"/>
              <a:gd name="connsiteX8" fmla="*/ 794084 w 929772"/>
              <a:gd name="connsiteY8" fmla="*/ 684171 h 785842"/>
              <a:gd name="connsiteX9" fmla="*/ 745957 w 929772"/>
              <a:gd name="connsiteY9" fmla="*/ 732297 h 785842"/>
              <a:gd name="connsiteX10" fmla="*/ 529389 w 929772"/>
              <a:gd name="connsiteY10" fmla="*/ 780423 h 785842"/>
              <a:gd name="connsiteX11" fmla="*/ 457200 w 929772"/>
              <a:gd name="connsiteY11" fmla="*/ 768392 h 785842"/>
              <a:gd name="connsiteX12" fmla="*/ 264694 w 929772"/>
              <a:gd name="connsiteY12" fmla="*/ 744329 h 785842"/>
              <a:gd name="connsiteX13" fmla="*/ 144379 w 929772"/>
              <a:gd name="connsiteY13" fmla="*/ 672139 h 785842"/>
              <a:gd name="connsiteX14" fmla="*/ 60157 w 929772"/>
              <a:gd name="connsiteY14" fmla="*/ 575887 h 785842"/>
              <a:gd name="connsiteX15" fmla="*/ 0 w 929772"/>
              <a:gd name="connsiteY15" fmla="*/ 455571 h 785842"/>
              <a:gd name="connsiteX16" fmla="*/ 12031 w 929772"/>
              <a:gd name="connsiteY16" fmla="*/ 190876 h 785842"/>
              <a:gd name="connsiteX17" fmla="*/ 36094 w 929772"/>
              <a:gd name="connsiteY17" fmla="*/ 142750 h 785842"/>
              <a:gd name="connsiteX18" fmla="*/ 72189 w 929772"/>
              <a:gd name="connsiteY18" fmla="*/ 130718 h 785842"/>
              <a:gd name="connsiteX19" fmla="*/ 204536 w 929772"/>
              <a:gd name="connsiteY19" fmla="*/ 118687 h 785842"/>
              <a:gd name="connsiteX20" fmla="*/ 240631 w 929772"/>
              <a:gd name="connsiteY20" fmla="*/ 46497 h 78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772" h="785842">
                <a:moveTo>
                  <a:pt x="132347" y="70560"/>
                </a:moveTo>
                <a:cubicBezTo>
                  <a:pt x="344040" y="0"/>
                  <a:pt x="206149" y="41198"/>
                  <a:pt x="733926" y="82592"/>
                </a:cubicBezTo>
                <a:cubicBezTo>
                  <a:pt x="751807" y="83994"/>
                  <a:pt x="766010" y="98634"/>
                  <a:pt x="782052" y="106655"/>
                </a:cubicBezTo>
                <a:cubicBezTo>
                  <a:pt x="794084" y="126708"/>
                  <a:pt x="804736" y="147655"/>
                  <a:pt x="818147" y="166813"/>
                </a:cubicBezTo>
                <a:cubicBezTo>
                  <a:pt x="832873" y="187851"/>
                  <a:pt x="854098" y="204361"/>
                  <a:pt x="866273" y="226971"/>
                </a:cubicBezTo>
                <a:cubicBezTo>
                  <a:pt x="882518" y="257141"/>
                  <a:pt x="888189" y="292029"/>
                  <a:pt x="902368" y="323223"/>
                </a:cubicBezTo>
                <a:cubicBezTo>
                  <a:pt x="908352" y="336387"/>
                  <a:pt x="918410" y="347286"/>
                  <a:pt x="926431" y="359318"/>
                </a:cubicBezTo>
                <a:cubicBezTo>
                  <a:pt x="918410" y="431508"/>
                  <a:pt x="929772" y="508621"/>
                  <a:pt x="902368" y="575887"/>
                </a:cubicBezTo>
                <a:cubicBezTo>
                  <a:pt x="883109" y="623160"/>
                  <a:pt x="830179" y="648076"/>
                  <a:pt x="794084" y="684171"/>
                </a:cubicBezTo>
                <a:cubicBezTo>
                  <a:pt x="778042" y="700213"/>
                  <a:pt x="766810" y="723360"/>
                  <a:pt x="745957" y="732297"/>
                </a:cubicBezTo>
                <a:cubicBezTo>
                  <a:pt x="621020" y="785842"/>
                  <a:pt x="692154" y="765627"/>
                  <a:pt x="529389" y="780423"/>
                </a:cubicBezTo>
                <a:cubicBezTo>
                  <a:pt x="505326" y="776413"/>
                  <a:pt x="481371" y="771688"/>
                  <a:pt x="457200" y="768392"/>
                </a:cubicBezTo>
                <a:cubicBezTo>
                  <a:pt x="393125" y="759655"/>
                  <a:pt x="328106" y="757011"/>
                  <a:pt x="264694" y="744329"/>
                </a:cubicBezTo>
                <a:cubicBezTo>
                  <a:pt x="240958" y="739582"/>
                  <a:pt x="150454" y="678214"/>
                  <a:pt x="144379" y="672139"/>
                </a:cubicBezTo>
                <a:cubicBezTo>
                  <a:pt x="106522" y="634282"/>
                  <a:pt x="83367" y="618991"/>
                  <a:pt x="60157" y="575887"/>
                </a:cubicBezTo>
                <a:cubicBezTo>
                  <a:pt x="38899" y="536408"/>
                  <a:pt x="0" y="455571"/>
                  <a:pt x="0" y="455571"/>
                </a:cubicBezTo>
                <a:cubicBezTo>
                  <a:pt x="4010" y="367339"/>
                  <a:pt x="1907" y="278617"/>
                  <a:pt x="12031" y="190876"/>
                </a:cubicBezTo>
                <a:cubicBezTo>
                  <a:pt x="14087" y="173059"/>
                  <a:pt x="23412" y="155432"/>
                  <a:pt x="36094" y="142750"/>
                </a:cubicBezTo>
                <a:cubicBezTo>
                  <a:pt x="45062" y="133782"/>
                  <a:pt x="59634" y="132512"/>
                  <a:pt x="72189" y="130718"/>
                </a:cubicBezTo>
                <a:cubicBezTo>
                  <a:pt x="116041" y="124453"/>
                  <a:pt x="160420" y="122697"/>
                  <a:pt x="204536" y="118687"/>
                </a:cubicBezTo>
                <a:lnTo>
                  <a:pt x="240631" y="46497"/>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Freeform 10"/>
          <p:cNvSpPr/>
          <p:nvPr/>
        </p:nvSpPr>
        <p:spPr bwMode="auto">
          <a:xfrm>
            <a:off x="7343475" y="3174332"/>
            <a:ext cx="92041" cy="86226"/>
          </a:xfrm>
          <a:custGeom>
            <a:avLst/>
            <a:gdLst>
              <a:gd name="connsiteX0" fmla="*/ 7820 w 92041"/>
              <a:gd name="connsiteY0" fmla="*/ 2005 h 86226"/>
              <a:gd name="connsiteX1" fmla="*/ 55947 w 92041"/>
              <a:gd name="connsiteY1" fmla="*/ 86226 h 86226"/>
              <a:gd name="connsiteX2" fmla="*/ 92041 w 92041"/>
              <a:gd name="connsiteY2" fmla="*/ 74194 h 86226"/>
              <a:gd name="connsiteX3" fmla="*/ 7820 w 92041"/>
              <a:gd name="connsiteY3" fmla="*/ 2005 h 86226"/>
            </a:gdLst>
            <a:ahLst/>
            <a:cxnLst>
              <a:cxn ang="0">
                <a:pos x="connsiteX0" y="connsiteY0"/>
              </a:cxn>
              <a:cxn ang="0">
                <a:pos x="connsiteX1" y="connsiteY1"/>
              </a:cxn>
              <a:cxn ang="0">
                <a:pos x="connsiteX2" y="connsiteY2"/>
              </a:cxn>
              <a:cxn ang="0">
                <a:pos x="connsiteX3" y="connsiteY3"/>
              </a:cxn>
            </a:cxnLst>
            <a:rect l="l" t="t" r="r" b="b"/>
            <a:pathLst>
              <a:path w="92041" h="86226">
                <a:moveTo>
                  <a:pt x="7820" y="2005"/>
                </a:moveTo>
                <a:cubicBezTo>
                  <a:pt x="1804" y="4010"/>
                  <a:pt x="0" y="86226"/>
                  <a:pt x="55947" y="86226"/>
                </a:cubicBezTo>
                <a:cubicBezTo>
                  <a:pt x="68629" y="86226"/>
                  <a:pt x="80010" y="78205"/>
                  <a:pt x="92041" y="74194"/>
                </a:cubicBezTo>
                <a:cubicBezTo>
                  <a:pt x="77651" y="2238"/>
                  <a:pt x="13836" y="0"/>
                  <a:pt x="7820" y="2005"/>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Freeform 11"/>
          <p:cNvSpPr/>
          <p:nvPr/>
        </p:nvSpPr>
        <p:spPr bwMode="auto">
          <a:xfrm>
            <a:off x="7594977" y="3161598"/>
            <a:ext cx="133308" cy="110991"/>
          </a:xfrm>
          <a:custGeom>
            <a:avLst/>
            <a:gdLst>
              <a:gd name="connsiteX0" fmla="*/ 117266 w 133308"/>
              <a:gd name="connsiteY0" fmla="*/ 14739 h 110991"/>
              <a:gd name="connsiteX1" fmla="*/ 8981 w 133308"/>
              <a:gd name="connsiteY1" fmla="*/ 62865 h 110991"/>
              <a:gd name="connsiteX2" fmla="*/ 33045 w 133308"/>
              <a:gd name="connsiteY2" fmla="*/ 110991 h 110991"/>
              <a:gd name="connsiteX3" fmla="*/ 105234 w 133308"/>
              <a:gd name="connsiteY3" fmla="*/ 86928 h 110991"/>
              <a:gd name="connsiteX4" fmla="*/ 117266 w 133308"/>
              <a:gd name="connsiteY4" fmla="*/ 14739 h 110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08" h="110991">
                <a:moveTo>
                  <a:pt x="117266" y="14739"/>
                </a:moveTo>
                <a:cubicBezTo>
                  <a:pt x="101224" y="10729"/>
                  <a:pt x="0" y="0"/>
                  <a:pt x="8981" y="62865"/>
                </a:cubicBezTo>
                <a:cubicBezTo>
                  <a:pt x="11518" y="80620"/>
                  <a:pt x="25024" y="94949"/>
                  <a:pt x="33045" y="110991"/>
                </a:cubicBezTo>
                <a:cubicBezTo>
                  <a:pt x="57108" y="102970"/>
                  <a:pt x="90491" y="107568"/>
                  <a:pt x="105234" y="86928"/>
                </a:cubicBezTo>
                <a:cubicBezTo>
                  <a:pt x="117120" y="70287"/>
                  <a:pt x="133308" y="18749"/>
                  <a:pt x="117266" y="14739"/>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7315200" y="3416968"/>
            <a:ext cx="481264" cy="87121"/>
          </a:xfrm>
          <a:custGeom>
            <a:avLst/>
            <a:gdLst>
              <a:gd name="connsiteX0" fmla="*/ 0 w 481264"/>
              <a:gd name="connsiteY0" fmla="*/ 0 h 87121"/>
              <a:gd name="connsiteX1" fmla="*/ 276727 w 481264"/>
              <a:gd name="connsiteY1" fmla="*/ 72190 h 87121"/>
              <a:gd name="connsiteX2" fmla="*/ 481264 w 481264"/>
              <a:gd name="connsiteY2" fmla="*/ 48126 h 87121"/>
            </a:gdLst>
            <a:ahLst/>
            <a:cxnLst>
              <a:cxn ang="0">
                <a:pos x="connsiteX0" y="connsiteY0"/>
              </a:cxn>
              <a:cxn ang="0">
                <a:pos x="connsiteX1" y="connsiteY1"/>
              </a:cxn>
              <a:cxn ang="0">
                <a:pos x="connsiteX2" y="connsiteY2"/>
              </a:cxn>
            </a:cxnLst>
            <a:rect l="l" t="t" r="r" b="b"/>
            <a:pathLst>
              <a:path w="481264" h="87121">
                <a:moveTo>
                  <a:pt x="0" y="0"/>
                </a:moveTo>
                <a:cubicBezTo>
                  <a:pt x="211149" y="70383"/>
                  <a:pt x="117552" y="52292"/>
                  <a:pt x="276727" y="72190"/>
                </a:cubicBezTo>
                <a:cubicBezTo>
                  <a:pt x="466148" y="59561"/>
                  <a:pt x="403274" y="87121"/>
                  <a:pt x="481264" y="48126"/>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8399DA-A751-4B87-8F47-DAE846ED0847}" type="slidenum">
              <a:rPr lang="en-US"/>
              <a:pPr/>
              <a:t>39</a:t>
            </a:fld>
            <a:endParaRPr lang="en-US"/>
          </a:p>
        </p:txBody>
      </p:sp>
      <p:sp>
        <p:nvSpPr>
          <p:cNvPr id="227330" name="Rectangle 2"/>
          <p:cNvSpPr>
            <a:spLocks noGrp="1" noChangeArrowheads="1"/>
          </p:cNvSpPr>
          <p:nvPr>
            <p:ph type="title"/>
          </p:nvPr>
        </p:nvSpPr>
        <p:spPr>
          <a:xfrm>
            <a:off x="457200" y="457200"/>
            <a:ext cx="8686800" cy="1066800"/>
          </a:xfrm>
        </p:spPr>
        <p:txBody>
          <a:bodyPr/>
          <a:lstStyle/>
          <a:p>
            <a:r>
              <a:rPr lang="en-US" dirty="0" smtClean="0"/>
              <a:t>Bitmap Images</a:t>
            </a:r>
            <a:endParaRPr lang="en-US" dirty="0"/>
          </a:p>
        </p:txBody>
      </p:sp>
      <p:sp>
        <p:nvSpPr>
          <p:cNvPr id="7" name="Text Box 11"/>
          <p:cNvSpPr txBox="1">
            <a:spLocks noChangeArrowheads="1"/>
          </p:cNvSpPr>
          <p:nvPr/>
        </p:nvSpPr>
        <p:spPr bwMode="auto">
          <a:xfrm>
            <a:off x="7875712" y="6477000"/>
            <a:ext cx="1268296"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err="1" smtClean="0">
                <a:latin typeface="Arial Unicode MS" pitchFamily="34" charset="-128"/>
                <a:ea typeface="Arial Unicode MS" pitchFamily="34" charset="-128"/>
                <a:cs typeface="Arial Unicode MS" pitchFamily="34" charset="-128"/>
              </a:rPr>
              <a:t>wikipedia</a:t>
            </a:r>
            <a:endParaRPr lang="en-US" sz="900" dirty="0">
              <a:latin typeface="Arial Unicode MS" pitchFamily="34" charset="-128"/>
              <a:ea typeface="Arial Unicode MS" pitchFamily="34" charset="-128"/>
              <a:cs typeface="Arial Unicode MS" pitchFamily="34" charset="-128"/>
            </a:endParaRPr>
          </a:p>
        </p:txBody>
      </p:sp>
      <p:graphicFrame>
        <p:nvGraphicFramePr>
          <p:cNvPr id="8" name="Table 7"/>
          <p:cNvGraphicFramePr>
            <a:graphicFrameLocks noGrp="1"/>
          </p:cNvGraphicFramePr>
          <p:nvPr/>
        </p:nvGraphicFramePr>
        <p:xfrm>
          <a:off x="656824" y="1596981"/>
          <a:ext cx="8198418" cy="3743878"/>
        </p:xfrm>
        <a:graphic>
          <a:graphicData uri="http://schemas.openxmlformats.org/drawingml/2006/table">
            <a:tbl>
              <a:tblPr/>
              <a:tblGrid>
                <a:gridCol w="1746687"/>
                <a:gridCol w="6451731"/>
              </a:tblGrid>
              <a:tr h="1376527">
                <a:tc>
                  <a:txBody>
                    <a:bodyPr/>
                    <a:lstStyle/>
                    <a:p>
                      <a:pPr marL="0" marR="0" algn="l">
                        <a:spcBef>
                          <a:spcPts val="600"/>
                        </a:spcBef>
                        <a:spcAft>
                          <a:spcPts val="0"/>
                        </a:spcAft>
                      </a:pPr>
                      <a:endParaRPr lang="en-US" sz="1200" b="1" dirty="0">
                        <a:solidFill>
                          <a:srgbClr val="4F81BD"/>
                        </a:solidFill>
                        <a:latin typeface="Courier New"/>
                        <a:ea typeface="Times"/>
                        <a:cs typeface="Times New Roman"/>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endParaRPr lang="en-US" sz="1800" dirty="0">
                        <a:latin typeface="Courier New"/>
                        <a:ea typeface="Times"/>
                        <a:cs typeface="Times New Roman"/>
                      </a:endParaRPr>
                    </a:p>
                    <a:p>
                      <a:pPr marL="0" marR="0" algn="l">
                        <a:lnSpc>
                          <a:spcPct val="115000"/>
                        </a:lnSpc>
                        <a:spcBef>
                          <a:spcPts val="0"/>
                        </a:spcBef>
                        <a:spcAft>
                          <a:spcPts val="0"/>
                        </a:spcAft>
                      </a:pPr>
                      <a:r>
                        <a:rPr lang="en-US" sz="1800" dirty="0" smtClean="0">
                          <a:latin typeface="Courier New"/>
                          <a:ea typeface="Times"/>
                          <a:cs typeface="Times New Roman"/>
                        </a:rPr>
                        <a:t>image(</a:t>
                      </a:r>
                      <a:r>
                        <a:rPr lang="en-US" sz="1800" dirty="0" err="1" smtClean="0">
                          <a:latin typeface="Courier New"/>
                          <a:ea typeface="Times"/>
                          <a:cs typeface="Times New Roman"/>
                        </a:rPr>
                        <a:t>loadImage</a:t>
                      </a:r>
                      <a:r>
                        <a:rPr lang="en-US" sz="1800" dirty="0" smtClean="0">
                          <a:latin typeface="Courier New"/>
                          <a:ea typeface="Times"/>
                          <a:cs typeface="Times New Roman"/>
                        </a:rPr>
                        <a:t>("potus-100x100.gif"), 0, 0);</a:t>
                      </a:r>
                      <a:endParaRPr lang="en-US" sz="1800" dirty="0">
                        <a:latin typeface="Calibri"/>
                        <a:ea typeface="Calibri"/>
                        <a:cs typeface="Times New Roman"/>
                      </a:endParaRPr>
                    </a:p>
                  </a:txBody>
                  <a:tcPr marL="68580" marR="68580" marT="0" marB="0">
                    <a:lnL>
                      <a:noFill/>
                    </a:lnL>
                    <a:lnR>
                      <a:noFill/>
                    </a:lnR>
                    <a:lnT>
                      <a:noFill/>
                    </a:lnT>
                    <a:lnB>
                      <a:noFill/>
                    </a:lnB>
                  </a:tcPr>
                </a:tc>
              </a:tr>
              <a:tr h="2367351">
                <a:tc gridSpan="2">
                  <a:txBody>
                    <a:bodyPr/>
                    <a:lstStyle/>
                    <a:p>
                      <a:pPr marL="0" marR="0" algn="l">
                        <a:lnSpc>
                          <a:spcPct val="115000"/>
                        </a:lnSpc>
                        <a:spcBef>
                          <a:spcPts val="0"/>
                        </a:spcBef>
                        <a:spcAft>
                          <a:spcPts val="600"/>
                        </a:spcAft>
                      </a:pPr>
                      <a:r>
                        <a:rPr lang="en-US" sz="1800" dirty="0">
                          <a:latin typeface="Times New Roman"/>
                          <a:ea typeface="Times"/>
                          <a:cs typeface="Times New Roman"/>
                        </a:rPr>
                        <a:t>Pattern: </a:t>
                      </a:r>
                      <a:endParaRPr lang="en-US" sz="1800" dirty="0">
                        <a:latin typeface="Calibri"/>
                        <a:ea typeface="Calibri"/>
                        <a:cs typeface="Times New Roman"/>
                      </a:endParaRPr>
                    </a:p>
                    <a:p>
                      <a:pPr marL="0" marR="0" algn="l">
                        <a:lnSpc>
                          <a:spcPct val="115000"/>
                        </a:lnSpc>
                        <a:spcBef>
                          <a:spcPts val="0"/>
                        </a:spcBef>
                        <a:spcAft>
                          <a:spcPts val="0"/>
                        </a:spcAft>
                      </a:pPr>
                      <a:r>
                        <a:rPr lang="en-US" sz="1800" dirty="0" smtClean="0">
                          <a:latin typeface="Courier New"/>
                          <a:ea typeface="Times"/>
                          <a:cs typeface="Times New Roman"/>
                        </a:rPr>
                        <a:t>image(</a:t>
                      </a:r>
                      <a:r>
                        <a:rPr lang="en-US" sz="1800" i="1" u="sng" dirty="0" err="1" smtClean="0">
                          <a:latin typeface="Courier New"/>
                          <a:ea typeface="Times"/>
                          <a:cs typeface="Times New Roman"/>
                        </a:rPr>
                        <a:t>imageObject</a:t>
                      </a:r>
                      <a:r>
                        <a:rPr lang="en-US" sz="1800" dirty="0" smtClean="0">
                          <a:latin typeface="Courier New"/>
                          <a:ea typeface="Times"/>
                          <a:cs typeface="Times New Roman"/>
                        </a:rPr>
                        <a:t>, </a:t>
                      </a:r>
                      <a:r>
                        <a:rPr lang="en-US" sz="1800" i="1" u="sng" dirty="0" err="1" smtClean="0">
                          <a:latin typeface="Courier New"/>
                          <a:ea typeface="Times"/>
                          <a:cs typeface="Times New Roman"/>
                        </a:rPr>
                        <a:t>xCoordinate</a:t>
                      </a:r>
                      <a:r>
                        <a:rPr lang="en-US" sz="1800" dirty="0" smtClean="0">
                          <a:latin typeface="Courier New"/>
                          <a:ea typeface="Times"/>
                          <a:cs typeface="Times New Roman"/>
                        </a:rPr>
                        <a:t>, </a:t>
                      </a:r>
                      <a:r>
                        <a:rPr lang="en-US" sz="1800" i="1" u="sng" dirty="0" err="1" smtClean="0">
                          <a:latin typeface="Courier New"/>
                          <a:ea typeface="Times"/>
                          <a:cs typeface="Times New Roman"/>
                        </a:rPr>
                        <a:t>yCoordinate</a:t>
                      </a:r>
                      <a:r>
                        <a:rPr lang="en-US" sz="1800" dirty="0" smtClean="0">
                          <a:latin typeface="Courier New"/>
                          <a:ea typeface="Times"/>
                          <a:cs typeface="Times New Roman"/>
                        </a:rPr>
                        <a:t>)</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Symbol"/>
                        <a:buChar char=""/>
                      </a:pPr>
                      <a:r>
                        <a:rPr lang="en-US" sz="1800" i="1" u="sng" dirty="0" err="1" smtClean="0">
                          <a:latin typeface="Courier New"/>
                          <a:ea typeface="Times"/>
                          <a:cs typeface="Times New Roman"/>
                        </a:rPr>
                        <a:t>imageObject</a:t>
                      </a:r>
                      <a:r>
                        <a:rPr lang="en-US" sz="1800" i="0" u="none" dirty="0" smtClean="0">
                          <a:latin typeface="Arial Unicode MS" pitchFamily="34" charset="-128"/>
                          <a:ea typeface="Arial Unicode MS" pitchFamily="34" charset="-128"/>
                          <a:cs typeface="Arial Unicode MS" pitchFamily="34" charset="-128"/>
                        </a:rPr>
                        <a:t> </a:t>
                      </a:r>
                      <a:r>
                        <a:rPr lang="en-US" sz="1800" i="0" u="none" dirty="0" smtClean="0">
                          <a:latin typeface="Times New Roman" pitchFamily="18" charset="0"/>
                          <a:ea typeface="Arial Unicode MS" pitchFamily="34" charset="-128"/>
                          <a:cs typeface="Times New Roman" pitchFamily="18" charset="0"/>
                        </a:rPr>
                        <a:t>– The image object to</a:t>
                      </a:r>
                      <a:r>
                        <a:rPr lang="en-US" sz="1800" i="0" u="none" baseline="0" dirty="0" smtClean="0">
                          <a:latin typeface="Times New Roman" pitchFamily="18" charset="0"/>
                          <a:ea typeface="Arial Unicode MS" pitchFamily="34" charset="-128"/>
                          <a:cs typeface="Times New Roman" pitchFamily="18" charset="0"/>
                        </a:rPr>
                        <a:t> be rendered; this can be loaded with </a:t>
                      </a:r>
                      <a:r>
                        <a:rPr lang="en-US" sz="1800" i="0" u="none" baseline="0" dirty="0" err="1" smtClean="0">
                          <a:latin typeface="Courier New" pitchFamily="49" charset="0"/>
                          <a:ea typeface="Arial Unicode MS" pitchFamily="34" charset="-128"/>
                          <a:cs typeface="Courier New" pitchFamily="49" charset="0"/>
                        </a:rPr>
                        <a:t>loadImage</a:t>
                      </a:r>
                      <a:r>
                        <a:rPr lang="en-US" sz="1800" i="0" u="none" baseline="0" dirty="0" smtClean="0">
                          <a:latin typeface="Courier New" pitchFamily="49" charset="0"/>
                          <a:ea typeface="Arial Unicode MS" pitchFamily="34" charset="-128"/>
                          <a:cs typeface="Courier New" pitchFamily="49" charset="0"/>
                        </a:rPr>
                        <a:t>(</a:t>
                      </a:r>
                      <a:r>
                        <a:rPr lang="en-US" sz="1800" i="1" u="sng" baseline="0" dirty="0" err="1" smtClean="0">
                          <a:latin typeface="Courier New" pitchFamily="49" charset="0"/>
                          <a:ea typeface="Arial Unicode MS" pitchFamily="34" charset="-128"/>
                          <a:cs typeface="Courier New" pitchFamily="49" charset="0"/>
                        </a:rPr>
                        <a:t>imageFilename</a:t>
                      </a:r>
                      <a:r>
                        <a:rPr lang="en-US" sz="1800" i="0" u="none" baseline="0" dirty="0" smtClean="0">
                          <a:latin typeface="Courier New" pitchFamily="49" charset="0"/>
                          <a:ea typeface="Arial Unicode MS" pitchFamily="34" charset="-128"/>
                          <a:cs typeface="Courier New" pitchFamily="49" charset="0"/>
                        </a:rPr>
                        <a:t>)</a:t>
                      </a:r>
                      <a:r>
                        <a:rPr lang="en-US" sz="1800" i="0" u="none" baseline="0" dirty="0" smtClean="0">
                          <a:latin typeface="Times New Roman" pitchFamily="18" charset="0"/>
                          <a:ea typeface="Arial Unicode MS" pitchFamily="34" charset="-128"/>
                          <a:cs typeface="Times New Roman" pitchFamily="18" charset="0"/>
                        </a:rPr>
                        <a:t> assuming that </a:t>
                      </a:r>
                      <a:r>
                        <a:rPr lang="en-US" sz="1800" i="1" u="sng" baseline="0" dirty="0" err="1" smtClean="0">
                          <a:latin typeface="Courier New" pitchFamily="49" charset="0"/>
                          <a:ea typeface="Arial Unicode MS" pitchFamily="34" charset="-128"/>
                          <a:cs typeface="Courier New" pitchFamily="49" charset="0"/>
                        </a:rPr>
                        <a:t>imageFilename</a:t>
                      </a:r>
                      <a:r>
                        <a:rPr lang="en-US" sz="1800" i="0" u="none" baseline="0" dirty="0" smtClean="0">
                          <a:latin typeface="Times New Roman" pitchFamily="18" charset="0"/>
                          <a:ea typeface="Arial Unicode MS" pitchFamily="34" charset="-128"/>
                          <a:cs typeface="Times New Roman" pitchFamily="18" charset="0"/>
                        </a:rPr>
                        <a:t> is stored in the </a:t>
                      </a:r>
                      <a:r>
                        <a:rPr lang="en-US" sz="1800" i="0" u="none" baseline="0" dirty="0" smtClean="0">
                          <a:latin typeface="Courier New" pitchFamily="49" charset="0"/>
                          <a:ea typeface="Arial Unicode MS" pitchFamily="34" charset="-128"/>
                          <a:cs typeface="Courier New" pitchFamily="49" charset="0"/>
                        </a:rPr>
                        <a:t>data</a:t>
                      </a:r>
                      <a:r>
                        <a:rPr lang="en-US" sz="1800" i="0" u="none" baseline="0" dirty="0" smtClean="0">
                          <a:latin typeface="Times New Roman" pitchFamily="18" charset="0"/>
                          <a:ea typeface="Arial Unicode MS" pitchFamily="34" charset="-128"/>
                          <a:cs typeface="Times New Roman" pitchFamily="18" charset="0"/>
                        </a:rPr>
                        <a:t> sub-directory</a:t>
                      </a:r>
                      <a:endParaRPr lang="en-US" sz="1800" i="1" u="sng" dirty="0" smtClean="0">
                        <a:latin typeface="Courier New" pitchFamily="49" charset="0"/>
                        <a:ea typeface="Times"/>
                        <a:cs typeface="Courier New" pitchFamily="49" charset="0"/>
                      </a:endParaRPr>
                    </a:p>
                    <a:p>
                      <a:pPr marL="342900" marR="0" lvl="0" indent="-342900" algn="l">
                        <a:lnSpc>
                          <a:spcPct val="115000"/>
                        </a:lnSpc>
                        <a:spcBef>
                          <a:spcPts val="0"/>
                        </a:spcBef>
                        <a:spcAft>
                          <a:spcPts val="0"/>
                        </a:spcAft>
                        <a:buFont typeface="Symbol"/>
                        <a:buChar char=""/>
                      </a:pPr>
                      <a:r>
                        <a:rPr lang="en-US" sz="1800" i="1" u="sng" dirty="0" err="1" smtClean="0">
                          <a:latin typeface="Courier New"/>
                          <a:ea typeface="Times"/>
                          <a:cs typeface="Times New Roman"/>
                        </a:rPr>
                        <a:t>xCoordinate</a:t>
                      </a:r>
                      <a:r>
                        <a:rPr lang="en-US" sz="1800" dirty="0" smtClean="0">
                          <a:latin typeface="Times New Roman"/>
                          <a:ea typeface="Times"/>
                          <a:cs typeface="Times New Roman"/>
                        </a:rPr>
                        <a:t>  </a:t>
                      </a:r>
                      <a:r>
                        <a:rPr lang="en-US" sz="1800" dirty="0">
                          <a:latin typeface="Times New Roman"/>
                          <a:ea typeface="Times"/>
                          <a:cs typeface="Times New Roman"/>
                        </a:rPr>
                        <a:t>– The x coordinate of the </a:t>
                      </a:r>
                      <a:r>
                        <a:rPr lang="en-US" sz="1800" dirty="0" smtClean="0">
                          <a:latin typeface="Times New Roman"/>
                          <a:ea typeface="Times"/>
                          <a:cs typeface="Times New Roman"/>
                        </a:rPr>
                        <a:t>upper-left</a:t>
                      </a:r>
                      <a:r>
                        <a:rPr lang="en-US" sz="1800" baseline="0" dirty="0" smtClean="0">
                          <a:latin typeface="Times New Roman"/>
                          <a:ea typeface="Times"/>
                          <a:cs typeface="Times New Roman"/>
                        </a:rPr>
                        <a:t> corner of the image</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Symbol"/>
                        <a:buChar char=""/>
                      </a:pPr>
                      <a:r>
                        <a:rPr lang="en-US" sz="1800" i="1" u="sng" dirty="0" err="1" smtClean="0">
                          <a:latin typeface="Courier New"/>
                          <a:ea typeface="Times"/>
                          <a:cs typeface="Times New Roman"/>
                        </a:rPr>
                        <a:t>yCoordinate</a:t>
                      </a:r>
                      <a:r>
                        <a:rPr lang="en-US" sz="1800" dirty="0" smtClean="0">
                          <a:latin typeface="Times New Roman"/>
                          <a:ea typeface="Times"/>
                          <a:cs typeface="Times New Roman"/>
                        </a:rPr>
                        <a:t>  </a:t>
                      </a:r>
                      <a:r>
                        <a:rPr lang="en-US" sz="1800" dirty="0">
                          <a:latin typeface="Times New Roman"/>
                          <a:ea typeface="Times"/>
                          <a:cs typeface="Times New Roman"/>
                        </a:rPr>
                        <a:t>– The y coordinate of the </a:t>
                      </a:r>
                      <a:r>
                        <a:rPr lang="en-US" sz="1800" dirty="0" smtClean="0">
                          <a:latin typeface="Times New Roman"/>
                          <a:ea typeface="Times"/>
                          <a:cs typeface="Times New Roman"/>
                        </a:rPr>
                        <a:t>upper-left</a:t>
                      </a:r>
                      <a:r>
                        <a:rPr lang="en-US" sz="1800" baseline="0" dirty="0" smtClean="0">
                          <a:latin typeface="Times New Roman"/>
                          <a:ea typeface="Times"/>
                          <a:cs typeface="Times New Roman"/>
                        </a:rPr>
                        <a:t> corner of the image</a:t>
                      </a:r>
                      <a:endParaRPr lang="en-US" sz="1800" dirty="0">
                        <a:latin typeface="Calibri"/>
                        <a:ea typeface="Calibri"/>
                        <a:cs typeface="Times New Roman"/>
                      </a:endParaRPr>
                    </a:p>
                  </a:txBody>
                  <a:tcPr marL="68580" marR="68580" marT="0" marB="0">
                    <a:lnL>
                      <a:noFill/>
                    </a:lnL>
                    <a:lnR>
                      <a:noFill/>
                    </a:lnR>
                    <a:lnT>
                      <a:noFill/>
                    </a:lnT>
                    <a:lnB>
                      <a:noFill/>
                    </a:lnB>
                  </a:tcPr>
                </a:tc>
                <a:tc hMerge="1">
                  <a:txBody>
                    <a:bodyPr/>
                    <a:lstStyle/>
                    <a:p>
                      <a:endParaRPr lang="en-US"/>
                    </a:p>
                  </a:txBody>
                  <a:tcPr/>
                </a:tc>
              </a:tr>
            </a:tbl>
          </a:graphicData>
        </a:graphic>
      </p:graphicFrame>
      <p:pic>
        <p:nvPicPr>
          <p:cNvPr id="10" name="Picture 0" descr="pointFrame.tif"/>
          <p:cNvPicPr>
            <a:picLocks noChangeAspect="1" noChangeArrowheads="1"/>
          </p:cNvPicPr>
          <p:nvPr/>
        </p:nvPicPr>
        <p:blipFill>
          <a:blip r:embed="rId3" cstate="print"/>
          <a:stretch>
            <a:fillRect/>
          </a:stretch>
        </p:blipFill>
        <p:spPr bwMode="auto">
          <a:xfrm>
            <a:off x="734095" y="1596979"/>
            <a:ext cx="1352282" cy="135228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AE3FEB7-B116-4E55-BFE2-E2A2C2B3DCFA}" type="slidenum">
              <a:rPr lang="en-US"/>
              <a:pPr/>
              <a:t>4</a:t>
            </a:fld>
            <a:endParaRPr lang="en-US"/>
          </a:p>
        </p:txBody>
      </p:sp>
      <p:sp>
        <p:nvSpPr>
          <p:cNvPr id="140290" name="Rectangle 2"/>
          <p:cNvSpPr>
            <a:spLocks noGrp="1" noChangeArrowheads="1"/>
          </p:cNvSpPr>
          <p:nvPr>
            <p:ph type="title"/>
          </p:nvPr>
        </p:nvSpPr>
        <p:spPr/>
        <p:txBody>
          <a:bodyPr/>
          <a:lstStyle/>
          <a:p>
            <a:r>
              <a:rPr lang="en-US"/>
              <a:t>Programming Languages</a:t>
            </a:r>
          </a:p>
        </p:txBody>
      </p:sp>
      <p:sp>
        <p:nvSpPr>
          <p:cNvPr id="140291" name="Rectangle 3"/>
          <p:cNvSpPr>
            <a:spLocks noGrp="1" noChangeArrowheads="1"/>
          </p:cNvSpPr>
          <p:nvPr>
            <p:ph type="body" idx="1"/>
          </p:nvPr>
        </p:nvSpPr>
        <p:spPr>
          <a:xfrm>
            <a:off x="457200" y="1600200"/>
            <a:ext cx="7924800" cy="4724400"/>
          </a:xfrm>
        </p:spPr>
        <p:txBody>
          <a:bodyPr/>
          <a:lstStyle/>
          <a:p>
            <a:r>
              <a:rPr lang="en-US" dirty="0"/>
              <a:t>High-level programming languages (HLLs) are not created equal.</a:t>
            </a:r>
          </a:p>
          <a:p>
            <a:r>
              <a:rPr lang="en-US" dirty="0"/>
              <a:t>Choose an appropriate language for each </a:t>
            </a:r>
            <a:r>
              <a:rPr lang="en-US" dirty="0" smtClean="0"/>
              <a:t>sort of experience:</a:t>
            </a:r>
            <a:endParaRPr lang="en-US" dirty="0"/>
          </a:p>
          <a:p>
            <a:pPr lvl="1"/>
            <a:r>
              <a:rPr lang="en-US" dirty="0"/>
              <a:t>Small business </a:t>
            </a:r>
            <a:r>
              <a:rPr lang="en-US" dirty="0" smtClean="0"/>
              <a:t>applications;</a:t>
            </a:r>
            <a:endParaRPr lang="en-US" dirty="0"/>
          </a:p>
          <a:p>
            <a:pPr lvl="1"/>
            <a:r>
              <a:rPr lang="en-US" dirty="0"/>
              <a:t>Enterprise </a:t>
            </a:r>
            <a:r>
              <a:rPr lang="en-US" dirty="0" smtClean="0"/>
              <a:t>applications;</a:t>
            </a:r>
            <a:endParaRPr lang="en-US" dirty="0"/>
          </a:p>
          <a:p>
            <a:pPr lvl="1"/>
            <a:r>
              <a:rPr lang="en-US" dirty="0"/>
              <a:t>System </a:t>
            </a:r>
            <a:r>
              <a:rPr lang="en-US" dirty="0" smtClean="0"/>
              <a:t>applications;</a:t>
            </a:r>
            <a:endParaRPr lang="en-US" dirty="0"/>
          </a:p>
          <a:p>
            <a:pPr lvl="1"/>
            <a:r>
              <a:rPr lang="en-US" dirty="0" smtClean="0"/>
              <a:t>Data-based applications;</a:t>
            </a:r>
          </a:p>
          <a:p>
            <a:pPr lvl="1"/>
            <a:r>
              <a:rPr lang="en-US" dirty="0" smtClean="0"/>
              <a:t>Graphic design applications.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40</a:t>
            </a:fld>
            <a:endParaRPr lang="en-US"/>
          </a:p>
        </p:txBody>
      </p:sp>
      <p:sp>
        <p:nvSpPr>
          <p:cNvPr id="241666" name="Rectangle 2"/>
          <p:cNvSpPr>
            <a:spLocks noGrp="1" noChangeArrowheads="1"/>
          </p:cNvSpPr>
          <p:nvPr>
            <p:ph type="title"/>
          </p:nvPr>
        </p:nvSpPr>
        <p:spPr/>
        <p:txBody>
          <a:bodyPr/>
          <a:lstStyle/>
          <a:p>
            <a:r>
              <a:rPr lang="en-US" dirty="0" smtClean="0"/>
              <a:t>Iteration 6</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
        <p:nvSpPr>
          <p:cNvPr id="5" name="Text Box 11"/>
          <p:cNvSpPr txBox="1">
            <a:spLocks noChangeArrowheads="1"/>
          </p:cNvSpPr>
          <p:nvPr/>
        </p:nvSpPr>
        <p:spPr bwMode="auto">
          <a:xfrm>
            <a:off x="7676932" y="6477000"/>
            <a:ext cx="1467068"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smtClean="0">
                <a:latin typeface="Arial Unicode MS" pitchFamily="34" charset="-128"/>
                <a:ea typeface="Arial Unicode MS" pitchFamily="34" charset="-128"/>
                <a:cs typeface="Arial Unicode MS" pitchFamily="34" charset="-128"/>
              </a:rPr>
              <a:t>wikipedia.org</a:t>
            </a:r>
            <a:endParaRPr lang="en-US" sz="900" dirty="0">
              <a:latin typeface="Arial Unicode MS" pitchFamily="34" charset="-128"/>
              <a:ea typeface="Arial Unicode MS" pitchFamily="34" charset="-128"/>
              <a:cs typeface="Arial Unicode MS" pitchFamily="34" charset="-128"/>
            </a:endParaRPr>
          </a:p>
        </p:txBody>
      </p:sp>
      <p:pic>
        <p:nvPicPr>
          <p:cNvPr id="6" name="Picture 2" descr="File:Archery Target 80cm.svg"/>
          <p:cNvPicPr>
            <a:picLocks noChangeAspect="1" noChangeArrowheads="1"/>
          </p:cNvPicPr>
          <p:nvPr/>
        </p:nvPicPr>
        <p:blipFill>
          <a:blip r:embed="rId3" cstate="print"/>
          <a:srcRect/>
          <a:stretch>
            <a:fillRect/>
          </a:stretch>
        </p:blipFill>
        <p:spPr bwMode="auto">
          <a:xfrm>
            <a:off x="6019800" y="1828800"/>
            <a:ext cx="2971800" cy="2971800"/>
          </a:xfrm>
          <a:prstGeom prst="rect">
            <a:avLst/>
          </a:prstGeom>
          <a:noFill/>
        </p:spPr>
      </p:pic>
      <p:sp>
        <p:nvSpPr>
          <p:cNvPr id="7" name="Freeform 6"/>
          <p:cNvSpPr/>
          <p:nvPr/>
        </p:nvSpPr>
        <p:spPr bwMode="auto">
          <a:xfrm>
            <a:off x="7026443" y="2913271"/>
            <a:ext cx="929772" cy="785842"/>
          </a:xfrm>
          <a:custGeom>
            <a:avLst/>
            <a:gdLst>
              <a:gd name="connsiteX0" fmla="*/ 132347 w 929772"/>
              <a:gd name="connsiteY0" fmla="*/ 70560 h 785842"/>
              <a:gd name="connsiteX1" fmla="*/ 733926 w 929772"/>
              <a:gd name="connsiteY1" fmla="*/ 82592 h 785842"/>
              <a:gd name="connsiteX2" fmla="*/ 782052 w 929772"/>
              <a:gd name="connsiteY2" fmla="*/ 106655 h 785842"/>
              <a:gd name="connsiteX3" fmla="*/ 818147 w 929772"/>
              <a:gd name="connsiteY3" fmla="*/ 166813 h 785842"/>
              <a:gd name="connsiteX4" fmla="*/ 866273 w 929772"/>
              <a:gd name="connsiteY4" fmla="*/ 226971 h 785842"/>
              <a:gd name="connsiteX5" fmla="*/ 902368 w 929772"/>
              <a:gd name="connsiteY5" fmla="*/ 323223 h 785842"/>
              <a:gd name="connsiteX6" fmla="*/ 926431 w 929772"/>
              <a:gd name="connsiteY6" fmla="*/ 359318 h 785842"/>
              <a:gd name="connsiteX7" fmla="*/ 902368 w 929772"/>
              <a:gd name="connsiteY7" fmla="*/ 575887 h 785842"/>
              <a:gd name="connsiteX8" fmla="*/ 794084 w 929772"/>
              <a:gd name="connsiteY8" fmla="*/ 684171 h 785842"/>
              <a:gd name="connsiteX9" fmla="*/ 745957 w 929772"/>
              <a:gd name="connsiteY9" fmla="*/ 732297 h 785842"/>
              <a:gd name="connsiteX10" fmla="*/ 529389 w 929772"/>
              <a:gd name="connsiteY10" fmla="*/ 780423 h 785842"/>
              <a:gd name="connsiteX11" fmla="*/ 457200 w 929772"/>
              <a:gd name="connsiteY11" fmla="*/ 768392 h 785842"/>
              <a:gd name="connsiteX12" fmla="*/ 264694 w 929772"/>
              <a:gd name="connsiteY12" fmla="*/ 744329 h 785842"/>
              <a:gd name="connsiteX13" fmla="*/ 144379 w 929772"/>
              <a:gd name="connsiteY13" fmla="*/ 672139 h 785842"/>
              <a:gd name="connsiteX14" fmla="*/ 60157 w 929772"/>
              <a:gd name="connsiteY14" fmla="*/ 575887 h 785842"/>
              <a:gd name="connsiteX15" fmla="*/ 0 w 929772"/>
              <a:gd name="connsiteY15" fmla="*/ 455571 h 785842"/>
              <a:gd name="connsiteX16" fmla="*/ 12031 w 929772"/>
              <a:gd name="connsiteY16" fmla="*/ 190876 h 785842"/>
              <a:gd name="connsiteX17" fmla="*/ 36094 w 929772"/>
              <a:gd name="connsiteY17" fmla="*/ 142750 h 785842"/>
              <a:gd name="connsiteX18" fmla="*/ 72189 w 929772"/>
              <a:gd name="connsiteY18" fmla="*/ 130718 h 785842"/>
              <a:gd name="connsiteX19" fmla="*/ 204536 w 929772"/>
              <a:gd name="connsiteY19" fmla="*/ 118687 h 785842"/>
              <a:gd name="connsiteX20" fmla="*/ 240631 w 929772"/>
              <a:gd name="connsiteY20" fmla="*/ 46497 h 78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772" h="785842">
                <a:moveTo>
                  <a:pt x="132347" y="70560"/>
                </a:moveTo>
                <a:cubicBezTo>
                  <a:pt x="344040" y="0"/>
                  <a:pt x="206149" y="41198"/>
                  <a:pt x="733926" y="82592"/>
                </a:cubicBezTo>
                <a:cubicBezTo>
                  <a:pt x="751807" y="83994"/>
                  <a:pt x="766010" y="98634"/>
                  <a:pt x="782052" y="106655"/>
                </a:cubicBezTo>
                <a:cubicBezTo>
                  <a:pt x="794084" y="126708"/>
                  <a:pt x="804736" y="147655"/>
                  <a:pt x="818147" y="166813"/>
                </a:cubicBezTo>
                <a:cubicBezTo>
                  <a:pt x="832873" y="187851"/>
                  <a:pt x="854098" y="204361"/>
                  <a:pt x="866273" y="226971"/>
                </a:cubicBezTo>
                <a:cubicBezTo>
                  <a:pt x="882518" y="257141"/>
                  <a:pt x="888189" y="292029"/>
                  <a:pt x="902368" y="323223"/>
                </a:cubicBezTo>
                <a:cubicBezTo>
                  <a:pt x="908352" y="336387"/>
                  <a:pt x="918410" y="347286"/>
                  <a:pt x="926431" y="359318"/>
                </a:cubicBezTo>
                <a:cubicBezTo>
                  <a:pt x="918410" y="431508"/>
                  <a:pt x="929772" y="508621"/>
                  <a:pt x="902368" y="575887"/>
                </a:cubicBezTo>
                <a:cubicBezTo>
                  <a:pt x="883109" y="623160"/>
                  <a:pt x="830179" y="648076"/>
                  <a:pt x="794084" y="684171"/>
                </a:cubicBezTo>
                <a:cubicBezTo>
                  <a:pt x="778042" y="700213"/>
                  <a:pt x="766810" y="723360"/>
                  <a:pt x="745957" y="732297"/>
                </a:cubicBezTo>
                <a:cubicBezTo>
                  <a:pt x="621020" y="785842"/>
                  <a:pt x="692154" y="765627"/>
                  <a:pt x="529389" y="780423"/>
                </a:cubicBezTo>
                <a:cubicBezTo>
                  <a:pt x="505326" y="776413"/>
                  <a:pt x="481371" y="771688"/>
                  <a:pt x="457200" y="768392"/>
                </a:cubicBezTo>
                <a:cubicBezTo>
                  <a:pt x="393125" y="759655"/>
                  <a:pt x="328106" y="757011"/>
                  <a:pt x="264694" y="744329"/>
                </a:cubicBezTo>
                <a:cubicBezTo>
                  <a:pt x="240958" y="739582"/>
                  <a:pt x="150454" y="678214"/>
                  <a:pt x="144379" y="672139"/>
                </a:cubicBezTo>
                <a:cubicBezTo>
                  <a:pt x="106522" y="634282"/>
                  <a:pt x="83367" y="618991"/>
                  <a:pt x="60157" y="575887"/>
                </a:cubicBezTo>
                <a:cubicBezTo>
                  <a:pt x="38899" y="536408"/>
                  <a:pt x="0" y="455571"/>
                  <a:pt x="0" y="455571"/>
                </a:cubicBezTo>
                <a:cubicBezTo>
                  <a:pt x="4010" y="367339"/>
                  <a:pt x="1907" y="278617"/>
                  <a:pt x="12031" y="190876"/>
                </a:cubicBezTo>
                <a:cubicBezTo>
                  <a:pt x="14087" y="173059"/>
                  <a:pt x="23412" y="155432"/>
                  <a:pt x="36094" y="142750"/>
                </a:cubicBezTo>
                <a:cubicBezTo>
                  <a:pt x="45062" y="133782"/>
                  <a:pt x="59634" y="132512"/>
                  <a:pt x="72189" y="130718"/>
                </a:cubicBezTo>
                <a:cubicBezTo>
                  <a:pt x="116041" y="124453"/>
                  <a:pt x="160420" y="122697"/>
                  <a:pt x="204536" y="118687"/>
                </a:cubicBezTo>
                <a:lnTo>
                  <a:pt x="240631" y="46497"/>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Freeform 7"/>
          <p:cNvSpPr/>
          <p:nvPr/>
        </p:nvSpPr>
        <p:spPr bwMode="auto">
          <a:xfrm>
            <a:off x="7343475" y="3174332"/>
            <a:ext cx="92041" cy="86226"/>
          </a:xfrm>
          <a:custGeom>
            <a:avLst/>
            <a:gdLst>
              <a:gd name="connsiteX0" fmla="*/ 7820 w 92041"/>
              <a:gd name="connsiteY0" fmla="*/ 2005 h 86226"/>
              <a:gd name="connsiteX1" fmla="*/ 55947 w 92041"/>
              <a:gd name="connsiteY1" fmla="*/ 86226 h 86226"/>
              <a:gd name="connsiteX2" fmla="*/ 92041 w 92041"/>
              <a:gd name="connsiteY2" fmla="*/ 74194 h 86226"/>
              <a:gd name="connsiteX3" fmla="*/ 7820 w 92041"/>
              <a:gd name="connsiteY3" fmla="*/ 2005 h 86226"/>
            </a:gdLst>
            <a:ahLst/>
            <a:cxnLst>
              <a:cxn ang="0">
                <a:pos x="connsiteX0" y="connsiteY0"/>
              </a:cxn>
              <a:cxn ang="0">
                <a:pos x="connsiteX1" y="connsiteY1"/>
              </a:cxn>
              <a:cxn ang="0">
                <a:pos x="connsiteX2" y="connsiteY2"/>
              </a:cxn>
              <a:cxn ang="0">
                <a:pos x="connsiteX3" y="connsiteY3"/>
              </a:cxn>
            </a:cxnLst>
            <a:rect l="l" t="t" r="r" b="b"/>
            <a:pathLst>
              <a:path w="92041" h="86226">
                <a:moveTo>
                  <a:pt x="7820" y="2005"/>
                </a:moveTo>
                <a:cubicBezTo>
                  <a:pt x="1804" y="4010"/>
                  <a:pt x="0" y="86226"/>
                  <a:pt x="55947" y="86226"/>
                </a:cubicBezTo>
                <a:cubicBezTo>
                  <a:pt x="68629" y="86226"/>
                  <a:pt x="80010" y="78205"/>
                  <a:pt x="92041" y="74194"/>
                </a:cubicBezTo>
                <a:cubicBezTo>
                  <a:pt x="77651" y="2238"/>
                  <a:pt x="13836" y="0"/>
                  <a:pt x="7820" y="2005"/>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Freeform 8"/>
          <p:cNvSpPr/>
          <p:nvPr/>
        </p:nvSpPr>
        <p:spPr bwMode="auto">
          <a:xfrm>
            <a:off x="7594977" y="3161598"/>
            <a:ext cx="133308" cy="110991"/>
          </a:xfrm>
          <a:custGeom>
            <a:avLst/>
            <a:gdLst>
              <a:gd name="connsiteX0" fmla="*/ 117266 w 133308"/>
              <a:gd name="connsiteY0" fmla="*/ 14739 h 110991"/>
              <a:gd name="connsiteX1" fmla="*/ 8981 w 133308"/>
              <a:gd name="connsiteY1" fmla="*/ 62865 h 110991"/>
              <a:gd name="connsiteX2" fmla="*/ 33045 w 133308"/>
              <a:gd name="connsiteY2" fmla="*/ 110991 h 110991"/>
              <a:gd name="connsiteX3" fmla="*/ 105234 w 133308"/>
              <a:gd name="connsiteY3" fmla="*/ 86928 h 110991"/>
              <a:gd name="connsiteX4" fmla="*/ 117266 w 133308"/>
              <a:gd name="connsiteY4" fmla="*/ 14739 h 110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08" h="110991">
                <a:moveTo>
                  <a:pt x="117266" y="14739"/>
                </a:moveTo>
                <a:cubicBezTo>
                  <a:pt x="101224" y="10729"/>
                  <a:pt x="0" y="0"/>
                  <a:pt x="8981" y="62865"/>
                </a:cubicBezTo>
                <a:cubicBezTo>
                  <a:pt x="11518" y="80620"/>
                  <a:pt x="25024" y="94949"/>
                  <a:pt x="33045" y="110991"/>
                </a:cubicBezTo>
                <a:cubicBezTo>
                  <a:pt x="57108" y="102970"/>
                  <a:pt x="90491" y="107568"/>
                  <a:pt x="105234" y="86928"/>
                </a:cubicBezTo>
                <a:cubicBezTo>
                  <a:pt x="117120" y="70287"/>
                  <a:pt x="133308" y="18749"/>
                  <a:pt x="117266" y="14739"/>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Freeform 9"/>
          <p:cNvSpPr/>
          <p:nvPr/>
        </p:nvSpPr>
        <p:spPr bwMode="auto">
          <a:xfrm>
            <a:off x="7315200" y="3416968"/>
            <a:ext cx="481264" cy="87121"/>
          </a:xfrm>
          <a:custGeom>
            <a:avLst/>
            <a:gdLst>
              <a:gd name="connsiteX0" fmla="*/ 0 w 481264"/>
              <a:gd name="connsiteY0" fmla="*/ 0 h 87121"/>
              <a:gd name="connsiteX1" fmla="*/ 276727 w 481264"/>
              <a:gd name="connsiteY1" fmla="*/ 72190 h 87121"/>
              <a:gd name="connsiteX2" fmla="*/ 481264 w 481264"/>
              <a:gd name="connsiteY2" fmla="*/ 48126 h 87121"/>
            </a:gdLst>
            <a:ahLst/>
            <a:cxnLst>
              <a:cxn ang="0">
                <a:pos x="connsiteX0" y="connsiteY0"/>
              </a:cxn>
              <a:cxn ang="0">
                <a:pos x="connsiteX1" y="connsiteY1"/>
              </a:cxn>
              <a:cxn ang="0">
                <a:pos x="connsiteX2" y="connsiteY2"/>
              </a:cxn>
            </a:cxnLst>
            <a:rect l="l" t="t" r="r" b="b"/>
            <a:pathLst>
              <a:path w="481264" h="87121">
                <a:moveTo>
                  <a:pt x="0" y="0"/>
                </a:moveTo>
                <a:cubicBezTo>
                  <a:pt x="211149" y="70383"/>
                  <a:pt x="117552" y="52292"/>
                  <a:pt x="276727" y="72190"/>
                </a:cubicBezTo>
                <a:cubicBezTo>
                  <a:pt x="466148" y="59561"/>
                  <a:pt x="403274" y="87121"/>
                  <a:pt x="481264" y="48126"/>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6148137" y="4752469"/>
            <a:ext cx="2803357" cy="523220"/>
          </a:xfrm>
          <a:prstGeom prst="rect">
            <a:avLst/>
          </a:prstGeom>
          <a:noFill/>
        </p:spPr>
        <p:txBody>
          <a:bodyPr wrap="square" rtlCol="0">
            <a:spAutoFit/>
          </a:bodyPr>
          <a:lstStyle/>
          <a:p>
            <a:r>
              <a:rPr lang="en-US" sz="2800" dirty="0" smtClean="0"/>
              <a:t>A message here</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8399DA-A751-4B87-8F47-DAE846ED0847}" type="slidenum">
              <a:rPr lang="en-US"/>
              <a:pPr/>
              <a:t>41</a:t>
            </a:fld>
            <a:endParaRPr lang="en-US"/>
          </a:p>
        </p:txBody>
      </p:sp>
      <p:sp>
        <p:nvSpPr>
          <p:cNvPr id="227330" name="Rectangle 2"/>
          <p:cNvSpPr>
            <a:spLocks noGrp="1" noChangeArrowheads="1"/>
          </p:cNvSpPr>
          <p:nvPr>
            <p:ph type="title"/>
          </p:nvPr>
        </p:nvSpPr>
        <p:spPr>
          <a:xfrm>
            <a:off x="457200" y="457200"/>
            <a:ext cx="8686800" cy="1066800"/>
          </a:xfrm>
        </p:spPr>
        <p:txBody>
          <a:bodyPr/>
          <a:lstStyle/>
          <a:p>
            <a:r>
              <a:rPr lang="en-US" dirty="0" smtClean="0"/>
              <a:t>Typesetting and Text</a:t>
            </a:r>
            <a:endParaRPr lang="en-US" dirty="0"/>
          </a:p>
        </p:txBody>
      </p:sp>
      <p:sp>
        <p:nvSpPr>
          <p:cNvPr id="7" name="Text Box 11"/>
          <p:cNvSpPr txBox="1">
            <a:spLocks noChangeArrowheads="1"/>
          </p:cNvSpPr>
          <p:nvPr/>
        </p:nvSpPr>
        <p:spPr bwMode="auto">
          <a:xfrm>
            <a:off x="7651292" y="6477000"/>
            <a:ext cx="1492716"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smtClean="0">
                <a:latin typeface="Arial Unicode MS" pitchFamily="34" charset="-128"/>
                <a:ea typeface="Arial Unicode MS" pitchFamily="34" charset="-128"/>
                <a:cs typeface="Arial Unicode MS" pitchFamily="34" charset="-128"/>
              </a:rPr>
              <a:t>text chapter 2</a:t>
            </a:r>
            <a:endParaRPr lang="en-US" sz="900" dirty="0">
              <a:latin typeface="Arial Unicode MS" pitchFamily="34" charset="-128"/>
              <a:ea typeface="Arial Unicode MS" pitchFamily="34" charset="-128"/>
              <a:cs typeface="Arial Unicode MS" pitchFamily="34" charset="-128"/>
            </a:endParaRPr>
          </a:p>
        </p:txBody>
      </p:sp>
      <p:graphicFrame>
        <p:nvGraphicFramePr>
          <p:cNvPr id="6" name="Table 5"/>
          <p:cNvGraphicFramePr>
            <a:graphicFrameLocks noGrp="1"/>
          </p:cNvGraphicFramePr>
          <p:nvPr/>
        </p:nvGraphicFramePr>
        <p:xfrm>
          <a:off x="656824" y="1596981"/>
          <a:ext cx="8198418" cy="3743878"/>
        </p:xfrm>
        <a:graphic>
          <a:graphicData uri="http://schemas.openxmlformats.org/drawingml/2006/table">
            <a:tbl>
              <a:tblPr/>
              <a:tblGrid>
                <a:gridCol w="1665271"/>
                <a:gridCol w="6533147"/>
              </a:tblGrid>
              <a:tr h="1376527">
                <a:tc>
                  <a:txBody>
                    <a:bodyPr/>
                    <a:lstStyle/>
                    <a:p>
                      <a:pPr marL="0" marR="0" algn="l">
                        <a:spcBef>
                          <a:spcPts val="600"/>
                        </a:spcBef>
                        <a:spcAft>
                          <a:spcPts val="0"/>
                        </a:spcAft>
                      </a:pPr>
                      <a:endParaRPr lang="en-US" sz="1200" b="1" dirty="0">
                        <a:solidFill>
                          <a:srgbClr val="4F81BD"/>
                        </a:solidFill>
                        <a:latin typeface="Courier New"/>
                        <a:ea typeface="Times"/>
                        <a:cs typeface="Times New Roman"/>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endParaRPr lang="en-US" sz="1000" dirty="0" smtClean="0">
                        <a:latin typeface="Courier New"/>
                        <a:ea typeface="Times"/>
                        <a:cs typeface="Times New Roman"/>
                      </a:endParaRPr>
                    </a:p>
                    <a:p>
                      <a:pPr marL="0" marR="0" algn="l">
                        <a:lnSpc>
                          <a:spcPct val="115000"/>
                        </a:lnSpc>
                        <a:spcBef>
                          <a:spcPts val="0"/>
                        </a:spcBef>
                        <a:spcAft>
                          <a:spcPts val="0"/>
                        </a:spcAft>
                      </a:pPr>
                      <a:r>
                        <a:rPr lang="en-US" sz="1800" dirty="0" err="1" smtClean="0">
                          <a:latin typeface="Courier New"/>
                          <a:ea typeface="Times"/>
                          <a:cs typeface="Times New Roman"/>
                        </a:rPr>
                        <a:t>textFont</a:t>
                      </a:r>
                      <a:r>
                        <a:rPr lang="en-US" sz="1800" dirty="0" smtClean="0">
                          <a:latin typeface="Courier New"/>
                          <a:ea typeface="Times"/>
                          <a:cs typeface="Times New Roman"/>
                        </a:rPr>
                        <a:t>(</a:t>
                      </a:r>
                      <a:r>
                        <a:rPr lang="en-US" sz="1800" dirty="0" err="1" smtClean="0">
                          <a:latin typeface="Courier New"/>
                          <a:ea typeface="Times"/>
                          <a:cs typeface="Times New Roman"/>
                        </a:rPr>
                        <a:t>loadFont</a:t>
                      </a:r>
                      <a:r>
                        <a:rPr lang="en-US" sz="1800" dirty="0" smtClean="0">
                          <a:latin typeface="Courier New"/>
                          <a:ea typeface="Times"/>
                          <a:cs typeface="Times New Roman"/>
                        </a:rPr>
                        <a:t>("CurlzMT-40.vlw"));</a:t>
                      </a:r>
                    </a:p>
                    <a:p>
                      <a:pPr marL="0" marR="0" algn="l">
                        <a:lnSpc>
                          <a:spcPct val="115000"/>
                        </a:lnSpc>
                        <a:spcBef>
                          <a:spcPts val="0"/>
                        </a:spcBef>
                        <a:spcAft>
                          <a:spcPts val="0"/>
                        </a:spcAft>
                      </a:pPr>
                      <a:r>
                        <a:rPr lang="en-US" sz="1800" dirty="0" smtClean="0">
                          <a:latin typeface="Courier New"/>
                          <a:ea typeface="Times"/>
                          <a:cs typeface="Times New Roman"/>
                        </a:rPr>
                        <a:t>fill(33, 33, 111);</a:t>
                      </a:r>
                    </a:p>
                    <a:p>
                      <a:pPr marL="0" marR="0" algn="l">
                        <a:lnSpc>
                          <a:spcPct val="115000"/>
                        </a:lnSpc>
                        <a:spcBef>
                          <a:spcPts val="0"/>
                        </a:spcBef>
                        <a:spcAft>
                          <a:spcPts val="0"/>
                        </a:spcAft>
                      </a:pPr>
                      <a:r>
                        <a:rPr lang="en-US" sz="1800" dirty="0" smtClean="0">
                          <a:latin typeface="Courier New"/>
                          <a:ea typeface="Times"/>
                          <a:cs typeface="Times New Roman"/>
                        </a:rPr>
                        <a:t>text("</a:t>
                      </a:r>
                      <a:r>
                        <a:rPr lang="en-US" sz="1800" dirty="0" err="1" smtClean="0">
                          <a:latin typeface="Courier New"/>
                          <a:ea typeface="Times"/>
                          <a:cs typeface="Times New Roman"/>
                        </a:rPr>
                        <a:t>potus</a:t>
                      </a:r>
                      <a:r>
                        <a:rPr lang="en-US" sz="1800" dirty="0" smtClean="0">
                          <a:latin typeface="Courier New"/>
                          <a:ea typeface="Times"/>
                          <a:cs typeface="Times New Roman"/>
                        </a:rPr>
                        <a:t>", 10, 65);</a:t>
                      </a:r>
                      <a:endParaRPr lang="en-US" sz="1800" dirty="0">
                        <a:latin typeface="Calibri"/>
                        <a:ea typeface="Calibri"/>
                        <a:cs typeface="Times New Roman"/>
                      </a:endParaRPr>
                    </a:p>
                  </a:txBody>
                  <a:tcPr marL="68580" marR="68580" marT="0" marB="0">
                    <a:lnL>
                      <a:noFill/>
                    </a:lnL>
                    <a:lnR>
                      <a:noFill/>
                    </a:lnR>
                    <a:lnT>
                      <a:noFill/>
                    </a:lnT>
                    <a:lnB>
                      <a:noFill/>
                    </a:lnB>
                  </a:tcPr>
                </a:tc>
              </a:tr>
              <a:tr h="2367351">
                <a:tc gridSpan="2">
                  <a:txBody>
                    <a:bodyPr/>
                    <a:lstStyle/>
                    <a:p>
                      <a:pPr marL="0" marR="0" algn="l">
                        <a:lnSpc>
                          <a:spcPct val="115000"/>
                        </a:lnSpc>
                        <a:spcBef>
                          <a:spcPts val="0"/>
                        </a:spcBef>
                        <a:spcAft>
                          <a:spcPts val="600"/>
                        </a:spcAft>
                      </a:pPr>
                      <a:r>
                        <a:rPr lang="en-US" sz="1800" dirty="0">
                          <a:latin typeface="Times New Roman"/>
                          <a:ea typeface="Times"/>
                          <a:cs typeface="Times New Roman"/>
                        </a:rPr>
                        <a:t>Pattern: </a:t>
                      </a:r>
                      <a:endParaRPr lang="en-US" sz="1800" dirty="0">
                        <a:latin typeface="Calibri"/>
                        <a:ea typeface="Calibri"/>
                        <a:cs typeface="Times New Roman"/>
                      </a:endParaRPr>
                    </a:p>
                    <a:p>
                      <a:pPr marL="0" marR="0" algn="l">
                        <a:lnSpc>
                          <a:spcPct val="115000"/>
                        </a:lnSpc>
                        <a:spcBef>
                          <a:spcPts val="0"/>
                        </a:spcBef>
                        <a:spcAft>
                          <a:spcPts val="0"/>
                        </a:spcAft>
                      </a:pPr>
                      <a:r>
                        <a:rPr lang="en-US" sz="1800" dirty="0" smtClean="0">
                          <a:latin typeface="Courier New"/>
                          <a:ea typeface="Times"/>
                          <a:cs typeface="Times New Roman"/>
                        </a:rPr>
                        <a:t>text(</a:t>
                      </a:r>
                      <a:r>
                        <a:rPr lang="en-US" sz="1800" i="1" u="sng" dirty="0" err="1" smtClean="0">
                          <a:latin typeface="Courier New"/>
                          <a:ea typeface="Times"/>
                          <a:cs typeface="Times New Roman"/>
                        </a:rPr>
                        <a:t>textString</a:t>
                      </a:r>
                      <a:r>
                        <a:rPr lang="en-US" sz="1800" dirty="0" smtClean="0">
                          <a:latin typeface="Courier New"/>
                          <a:ea typeface="Times"/>
                          <a:cs typeface="Times New Roman"/>
                        </a:rPr>
                        <a:t>, </a:t>
                      </a:r>
                      <a:r>
                        <a:rPr lang="en-US" sz="1800" i="1" u="sng" dirty="0" err="1" smtClean="0">
                          <a:latin typeface="Courier New"/>
                          <a:ea typeface="Times"/>
                          <a:cs typeface="Times New Roman"/>
                        </a:rPr>
                        <a:t>xCoordinate</a:t>
                      </a:r>
                      <a:r>
                        <a:rPr lang="en-US" sz="1800" dirty="0" smtClean="0">
                          <a:latin typeface="Courier New"/>
                          <a:ea typeface="Times"/>
                          <a:cs typeface="Times New Roman"/>
                        </a:rPr>
                        <a:t>, </a:t>
                      </a:r>
                      <a:r>
                        <a:rPr lang="en-US" sz="1800" i="1" u="sng" dirty="0" err="1" smtClean="0">
                          <a:latin typeface="Courier New"/>
                          <a:ea typeface="Times"/>
                          <a:cs typeface="Times New Roman"/>
                        </a:rPr>
                        <a:t>yCoordinate</a:t>
                      </a:r>
                      <a:r>
                        <a:rPr lang="en-US" sz="1800" dirty="0" smtClean="0">
                          <a:latin typeface="Courier New"/>
                          <a:ea typeface="Times"/>
                          <a:cs typeface="Times New Roman"/>
                        </a:rPr>
                        <a:t>)</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Symbol"/>
                        <a:buChar char=""/>
                      </a:pPr>
                      <a:r>
                        <a:rPr lang="en-US" sz="1800" i="1" u="sng" dirty="0" err="1" smtClean="0">
                          <a:latin typeface="Courier New"/>
                          <a:ea typeface="Times"/>
                          <a:cs typeface="Times New Roman"/>
                        </a:rPr>
                        <a:t>textString</a:t>
                      </a:r>
                      <a:r>
                        <a:rPr lang="en-US" sz="1800" i="0" u="none" dirty="0" smtClean="0">
                          <a:latin typeface="Courier New"/>
                          <a:ea typeface="Times"/>
                          <a:cs typeface="Times New Roman"/>
                        </a:rPr>
                        <a:t> </a:t>
                      </a:r>
                      <a:r>
                        <a:rPr lang="en-US" sz="1800" i="0" u="none" dirty="0" smtClean="0">
                          <a:latin typeface="Times New Roman" pitchFamily="18" charset="0"/>
                          <a:ea typeface="Arial Unicode MS" pitchFamily="34" charset="-128"/>
                          <a:cs typeface="Times New Roman" pitchFamily="18" charset="0"/>
                        </a:rPr>
                        <a:t>– The text to be typeset using the font loaded </a:t>
                      </a:r>
                      <a:r>
                        <a:rPr lang="en-US" sz="1800" i="0" u="none" baseline="0" dirty="0" smtClean="0">
                          <a:latin typeface="Times New Roman" pitchFamily="18" charset="0"/>
                          <a:ea typeface="Arial Unicode MS" pitchFamily="34" charset="-128"/>
                          <a:cs typeface="Times New Roman" pitchFamily="18" charset="0"/>
                        </a:rPr>
                        <a:t>with </a:t>
                      </a:r>
                      <a:r>
                        <a:rPr lang="en-US" sz="1800" i="0" u="none" baseline="0" dirty="0" err="1" smtClean="0">
                          <a:latin typeface="Courier New" pitchFamily="49" charset="0"/>
                          <a:ea typeface="Arial Unicode MS" pitchFamily="34" charset="-128"/>
                          <a:cs typeface="Courier New" pitchFamily="49" charset="0"/>
                        </a:rPr>
                        <a:t>loadFont</a:t>
                      </a:r>
                      <a:r>
                        <a:rPr lang="en-US" sz="1800" i="0" u="none" baseline="0" dirty="0" smtClean="0">
                          <a:latin typeface="Courier New" pitchFamily="49" charset="0"/>
                          <a:ea typeface="Arial Unicode MS" pitchFamily="34" charset="-128"/>
                          <a:cs typeface="Courier New" pitchFamily="49" charset="0"/>
                        </a:rPr>
                        <a:t>(</a:t>
                      </a:r>
                      <a:r>
                        <a:rPr lang="en-US" sz="1800" i="1" u="sng" baseline="0" dirty="0" err="1" smtClean="0">
                          <a:latin typeface="Courier New" pitchFamily="49" charset="0"/>
                          <a:ea typeface="Arial Unicode MS" pitchFamily="34" charset="-128"/>
                          <a:cs typeface="Courier New" pitchFamily="49" charset="0"/>
                        </a:rPr>
                        <a:t>fontFilename</a:t>
                      </a:r>
                      <a:r>
                        <a:rPr lang="en-US" sz="1800" i="0" u="none" baseline="0" dirty="0" smtClean="0">
                          <a:latin typeface="Courier New" pitchFamily="49" charset="0"/>
                          <a:ea typeface="Arial Unicode MS" pitchFamily="34" charset="-128"/>
                          <a:cs typeface="Courier New" pitchFamily="49" charset="0"/>
                        </a:rPr>
                        <a:t>)</a:t>
                      </a:r>
                      <a:r>
                        <a:rPr lang="en-US" sz="1800" i="0" u="none" baseline="0" dirty="0" smtClean="0">
                          <a:latin typeface="Times New Roman" pitchFamily="18" charset="0"/>
                          <a:ea typeface="Arial Unicode MS" pitchFamily="34" charset="-128"/>
                          <a:cs typeface="Times New Roman" pitchFamily="18" charset="0"/>
                        </a:rPr>
                        <a:t> assuming that </a:t>
                      </a:r>
                      <a:r>
                        <a:rPr lang="en-US" sz="1800" i="1" u="sng" baseline="0" dirty="0" err="1" smtClean="0">
                          <a:latin typeface="Courier New" pitchFamily="49" charset="0"/>
                          <a:ea typeface="Arial Unicode MS" pitchFamily="34" charset="-128"/>
                          <a:cs typeface="Courier New" pitchFamily="49" charset="0"/>
                        </a:rPr>
                        <a:t>fontFilename</a:t>
                      </a:r>
                      <a:r>
                        <a:rPr lang="en-US" sz="1800" i="0" u="none" baseline="0" dirty="0" smtClean="0">
                          <a:latin typeface="Times New Roman" pitchFamily="18" charset="0"/>
                          <a:ea typeface="Arial Unicode MS" pitchFamily="34" charset="-128"/>
                          <a:cs typeface="Times New Roman" pitchFamily="18" charset="0"/>
                        </a:rPr>
                        <a:t> was created using Processing’s font tool and stored in the </a:t>
                      </a:r>
                      <a:r>
                        <a:rPr lang="en-US" sz="1800" i="0" u="none" baseline="0" dirty="0" smtClean="0">
                          <a:latin typeface="Courier New" pitchFamily="49" charset="0"/>
                          <a:ea typeface="Arial Unicode MS" pitchFamily="34" charset="-128"/>
                          <a:cs typeface="Courier New" pitchFamily="49" charset="0"/>
                        </a:rPr>
                        <a:t>data</a:t>
                      </a:r>
                      <a:r>
                        <a:rPr lang="en-US" sz="1800" i="0" u="none" baseline="0" dirty="0" smtClean="0">
                          <a:latin typeface="Times New Roman" pitchFamily="18" charset="0"/>
                          <a:ea typeface="Arial Unicode MS" pitchFamily="34" charset="-128"/>
                          <a:cs typeface="Times New Roman" pitchFamily="18" charset="0"/>
                        </a:rPr>
                        <a:t> sub-directory</a:t>
                      </a:r>
                    </a:p>
                    <a:p>
                      <a:pPr marL="342900" marR="0" lvl="0" indent="-342900" algn="l">
                        <a:lnSpc>
                          <a:spcPct val="115000"/>
                        </a:lnSpc>
                        <a:spcBef>
                          <a:spcPts val="0"/>
                        </a:spcBef>
                        <a:spcAft>
                          <a:spcPts val="0"/>
                        </a:spcAft>
                        <a:buFont typeface="Symbol"/>
                        <a:buChar char=""/>
                      </a:pPr>
                      <a:r>
                        <a:rPr lang="en-US" sz="1800" i="1" u="sng" dirty="0" err="1" smtClean="0">
                          <a:latin typeface="Courier New"/>
                          <a:ea typeface="Times"/>
                          <a:cs typeface="Times New Roman"/>
                        </a:rPr>
                        <a:t>xCoordinate</a:t>
                      </a:r>
                      <a:r>
                        <a:rPr lang="en-US" sz="1800" dirty="0" smtClean="0">
                          <a:latin typeface="Times New Roman"/>
                          <a:ea typeface="Times"/>
                          <a:cs typeface="Times New Roman"/>
                        </a:rPr>
                        <a:t>  </a:t>
                      </a:r>
                      <a:r>
                        <a:rPr lang="en-US" sz="1800" dirty="0">
                          <a:latin typeface="Times New Roman"/>
                          <a:ea typeface="Times"/>
                          <a:cs typeface="Times New Roman"/>
                        </a:rPr>
                        <a:t>– The x coordinate of the </a:t>
                      </a:r>
                      <a:r>
                        <a:rPr lang="en-US" sz="1800" dirty="0" smtClean="0">
                          <a:latin typeface="Times New Roman"/>
                          <a:ea typeface="Times"/>
                          <a:cs typeface="Times New Roman"/>
                        </a:rPr>
                        <a:t>lower-left </a:t>
                      </a:r>
                      <a:r>
                        <a:rPr lang="en-US" sz="1800" baseline="0" dirty="0" smtClean="0">
                          <a:latin typeface="Times New Roman"/>
                          <a:ea typeface="Times"/>
                          <a:cs typeface="Times New Roman"/>
                        </a:rPr>
                        <a:t>corner of the text</a:t>
                      </a:r>
                      <a:endParaRPr lang="en-US" sz="1800" dirty="0">
                        <a:latin typeface="Calibri"/>
                        <a:ea typeface="Calibri"/>
                        <a:cs typeface="Times New Roman"/>
                      </a:endParaRPr>
                    </a:p>
                    <a:p>
                      <a:pPr marL="342900" marR="0" lvl="0" indent="-342900" algn="l">
                        <a:lnSpc>
                          <a:spcPct val="115000"/>
                        </a:lnSpc>
                        <a:spcBef>
                          <a:spcPts val="0"/>
                        </a:spcBef>
                        <a:spcAft>
                          <a:spcPts val="0"/>
                        </a:spcAft>
                        <a:buFont typeface="Symbol"/>
                        <a:buChar char=""/>
                      </a:pPr>
                      <a:r>
                        <a:rPr lang="en-US" sz="1800" i="1" u="sng" dirty="0" err="1" smtClean="0">
                          <a:latin typeface="Courier New"/>
                          <a:ea typeface="Times"/>
                          <a:cs typeface="Times New Roman"/>
                        </a:rPr>
                        <a:t>yCoordinate</a:t>
                      </a:r>
                      <a:r>
                        <a:rPr lang="en-US" sz="1800" dirty="0" smtClean="0">
                          <a:latin typeface="Times New Roman"/>
                          <a:ea typeface="Times"/>
                          <a:cs typeface="Times New Roman"/>
                        </a:rPr>
                        <a:t>  </a:t>
                      </a:r>
                      <a:r>
                        <a:rPr lang="en-US" sz="1800" dirty="0">
                          <a:latin typeface="Times New Roman"/>
                          <a:ea typeface="Times"/>
                          <a:cs typeface="Times New Roman"/>
                        </a:rPr>
                        <a:t>– The y coordinate of the </a:t>
                      </a:r>
                      <a:r>
                        <a:rPr lang="en-US" sz="1800" dirty="0" smtClean="0">
                          <a:latin typeface="Times New Roman"/>
                          <a:ea typeface="Times"/>
                          <a:cs typeface="Times New Roman"/>
                        </a:rPr>
                        <a:t>lower-left</a:t>
                      </a:r>
                      <a:r>
                        <a:rPr lang="en-US" sz="1800" baseline="0" dirty="0" smtClean="0">
                          <a:latin typeface="Times New Roman"/>
                          <a:ea typeface="Times"/>
                          <a:cs typeface="Times New Roman"/>
                        </a:rPr>
                        <a:t> corner of the image</a:t>
                      </a:r>
                      <a:endParaRPr lang="en-US" sz="1800" dirty="0">
                        <a:latin typeface="Calibri"/>
                        <a:ea typeface="Calibri"/>
                        <a:cs typeface="Times New Roman"/>
                      </a:endParaRPr>
                    </a:p>
                  </a:txBody>
                  <a:tcPr marL="68580" marR="68580" marT="0" marB="0">
                    <a:lnL>
                      <a:noFill/>
                    </a:lnL>
                    <a:lnR>
                      <a:noFill/>
                    </a:lnR>
                    <a:lnT>
                      <a:noFill/>
                    </a:lnT>
                    <a:lnB>
                      <a:noFill/>
                    </a:lnB>
                  </a:tcPr>
                </a:tc>
                <a:tc hMerge="1">
                  <a:txBody>
                    <a:bodyPr/>
                    <a:lstStyle/>
                    <a:p>
                      <a:endParaRPr lang="en-US"/>
                    </a:p>
                  </a:txBody>
                  <a:tcPr/>
                </a:tc>
              </a:tr>
            </a:tbl>
          </a:graphicData>
        </a:graphic>
      </p:graphicFrame>
      <p:pic>
        <p:nvPicPr>
          <p:cNvPr id="8" name="Picture 0" descr="pointFrame.tif"/>
          <p:cNvPicPr>
            <a:picLocks noChangeAspect="1" noChangeArrowheads="1"/>
          </p:cNvPicPr>
          <p:nvPr/>
        </p:nvPicPr>
        <p:blipFill>
          <a:blip r:embed="rId3" cstate="print"/>
          <a:stretch>
            <a:fillRect/>
          </a:stretch>
        </p:blipFill>
        <p:spPr bwMode="auto">
          <a:xfrm>
            <a:off x="1111334" y="1846196"/>
            <a:ext cx="952500" cy="952500"/>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42</a:t>
            </a:fld>
            <a:endParaRPr lang="en-US"/>
          </a:p>
        </p:txBody>
      </p:sp>
      <p:sp>
        <p:nvSpPr>
          <p:cNvPr id="164866" name="Text Box 2"/>
          <p:cNvSpPr txBox="1">
            <a:spLocks noChangeArrowheads="1"/>
          </p:cNvSpPr>
          <p:nvPr/>
        </p:nvSpPr>
        <p:spPr bwMode="auto">
          <a:xfrm rot="16200000">
            <a:off x="1186256" y="-1170217"/>
            <a:ext cx="6738976" cy="9079409"/>
          </a:xfrm>
          <a:prstGeom prst="rect">
            <a:avLst/>
          </a:prstGeom>
          <a:noFill/>
          <a:ln w="9525">
            <a:noFill/>
            <a:miter lim="800000"/>
            <a:headEnd/>
            <a:tailEnd/>
          </a:ln>
          <a:effectLst/>
        </p:spPr>
        <p:txBody>
          <a:bodyPr wrap="square">
            <a:spAutoFit/>
          </a:bodyPr>
          <a:lstStyle/>
          <a:p>
            <a:r>
              <a:rPr lang="en-US" sz="1600" b="1" dirty="0" smtClean="0">
                <a:latin typeface="Courier New" pitchFamily="49" charset="0"/>
              </a:rPr>
              <a:t>/** </a:t>
            </a:r>
          </a:p>
          <a:p>
            <a:r>
              <a:rPr lang="en-US" sz="1600" b="1" dirty="0" smtClean="0">
                <a:latin typeface="Courier New" pitchFamily="49" charset="0"/>
              </a:rPr>
              <a:t> * Target1 produces a FITA archery target.</a:t>
            </a:r>
          </a:p>
          <a:p>
            <a:r>
              <a:rPr lang="en-US" sz="1600" b="1" dirty="0" smtClean="0">
                <a:latin typeface="Courier New" pitchFamily="49" charset="0"/>
              </a:rPr>
              <a:t> * (cf. </a:t>
            </a:r>
            <a:r>
              <a:rPr lang="en-US" sz="1100" b="1" dirty="0" smtClean="0">
                <a:latin typeface="Courier New" pitchFamily="49" charset="0"/>
              </a:rPr>
              <a:t>http://en.wikipedia.org/wiki/File:Archery_Target_80cm.svg</a:t>
            </a:r>
            <a:r>
              <a:rPr lang="en-US" sz="1600" b="1" dirty="0" smtClean="0">
                <a:latin typeface="Courier New" pitchFamily="49" charset="0"/>
              </a:rPr>
              <a:t>)</a:t>
            </a:r>
          </a:p>
          <a:p>
            <a:r>
              <a:rPr lang="en-US" sz="1600" b="1" dirty="0" smtClean="0">
                <a:latin typeface="Courier New" pitchFamily="49" charset="0"/>
              </a:rPr>
              <a:t> * This routine assumes that 550x550 square canvas.</a:t>
            </a:r>
          </a:p>
          <a:p>
            <a:r>
              <a:rPr lang="en-US" sz="1600" b="1" dirty="0" smtClean="0">
                <a:latin typeface="Courier New" pitchFamily="49" charset="0"/>
              </a:rPr>
              <a:t> *</a:t>
            </a:r>
          </a:p>
          <a:p>
            <a:r>
              <a:rPr lang="en-US" sz="1600" b="1" dirty="0" smtClean="0">
                <a:latin typeface="Courier New" pitchFamily="49" charset="0"/>
              </a:rPr>
              <a:t> * @author </a:t>
            </a:r>
            <a:r>
              <a:rPr lang="en-US" sz="1600" b="1" dirty="0" err="1" smtClean="0">
                <a:latin typeface="Courier New" pitchFamily="49" charset="0"/>
              </a:rPr>
              <a:t>kvlinden</a:t>
            </a:r>
            <a:endParaRPr lang="en-US" sz="1600" b="1" dirty="0" smtClean="0">
              <a:latin typeface="Courier New" pitchFamily="49" charset="0"/>
            </a:endParaRPr>
          </a:p>
          <a:p>
            <a:r>
              <a:rPr lang="en-US" sz="1600" b="1" dirty="0" smtClean="0">
                <a:latin typeface="Courier New" pitchFamily="49" charset="0"/>
              </a:rPr>
              <a:t> * @version Fall, 2009</a:t>
            </a:r>
          </a:p>
          <a:p>
            <a:r>
              <a:rPr lang="en-US" sz="1600" b="1" dirty="0" smtClean="0">
                <a:latin typeface="Courier New" pitchFamily="49" charset="0"/>
              </a:rPr>
              <a:t> */</a:t>
            </a:r>
          </a:p>
          <a:p>
            <a:endParaRPr lang="en-US" sz="800" b="1" dirty="0" smtClean="0">
              <a:latin typeface="Courier New" pitchFamily="49" charset="0"/>
            </a:endParaRPr>
          </a:p>
          <a:p>
            <a:r>
              <a:rPr lang="en-US" sz="1600" b="1" dirty="0" smtClean="0">
                <a:latin typeface="Courier New" pitchFamily="49" charset="0"/>
              </a:rPr>
              <a:t>size(550, 550);</a:t>
            </a:r>
          </a:p>
          <a:p>
            <a:r>
              <a:rPr lang="en-US" sz="1600" b="1" dirty="0" smtClean="0">
                <a:latin typeface="Courier New" pitchFamily="49" charset="0"/>
              </a:rPr>
              <a:t>smooth();</a:t>
            </a:r>
          </a:p>
          <a:p>
            <a:endParaRPr lang="en-US" sz="800" b="1" dirty="0" smtClean="0">
              <a:latin typeface="Courier New" pitchFamily="49" charset="0"/>
            </a:endParaRPr>
          </a:p>
          <a:p>
            <a:r>
              <a:rPr lang="en-US" sz="1600" b="1" dirty="0" smtClean="0">
                <a:latin typeface="Courier New" pitchFamily="49" charset="0"/>
              </a:rPr>
              <a:t>fill(255);</a:t>
            </a:r>
          </a:p>
          <a:p>
            <a:r>
              <a:rPr lang="en-US" sz="1600" b="1" dirty="0" smtClean="0">
                <a:latin typeface="Courier New" pitchFamily="49" charset="0"/>
              </a:rPr>
              <a:t>ellipse(275, 275, 500, 500);</a:t>
            </a:r>
          </a:p>
          <a:p>
            <a:r>
              <a:rPr lang="en-US" sz="1600" b="1" dirty="0" smtClean="0">
                <a:latin typeface="Courier New" pitchFamily="49" charset="0"/>
              </a:rPr>
              <a:t>ellipse(275, 275, 450, 450);</a:t>
            </a:r>
          </a:p>
          <a:p>
            <a:r>
              <a:rPr lang="en-US" sz="1600" b="1" dirty="0" smtClean="0">
                <a:latin typeface="Courier New" pitchFamily="49" charset="0"/>
              </a:rPr>
              <a:t>fill(0);</a:t>
            </a:r>
          </a:p>
          <a:p>
            <a:r>
              <a:rPr lang="en-US" sz="1600" b="1" dirty="0" smtClean="0">
                <a:latin typeface="Courier New" pitchFamily="49" charset="0"/>
              </a:rPr>
              <a:t>ellipse(275, 275, 400, 400);</a:t>
            </a:r>
          </a:p>
          <a:p>
            <a:r>
              <a:rPr lang="en-US" sz="1600" b="1" dirty="0" smtClean="0">
                <a:latin typeface="Courier New" pitchFamily="49" charset="0"/>
              </a:rPr>
              <a:t>stroke(255);</a:t>
            </a:r>
          </a:p>
          <a:p>
            <a:r>
              <a:rPr lang="en-US" sz="1600" b="1" dirty="0" smtClean="0">
                <a:latin typeface="Courier New" pitchFamily="49" charset="0"/>
              </a:rPr>
              <a:t>ellipse(275, 275, 350, 350);</a:t>
            </a:r>
          </a:p>
          <a:p>
            <a:r>
              <a:rPr lang="en-US" sz="1600" b="1" dirty="0" smtClean="0">
                <a:latin typeface="Courier New" pitchFamily="49" charset="0"/>
              </a:rPr>
              <a:t>fill(0, 255, 255);</a:t>
            </a:r>
          </a:p>
          <a:p>
            <a:r>
              <a:rPr lang="en-US" sz="1600" b="1" dirty="0" smtClean="0">
                <a:latin typeface="Courier New" pitchFamily="49" charset="0"/>
              </a:rPr>
              <a:t>stroke(0);</a:t>
            </a:r>
          </a:p>
          <a:p>
            <a:r>
              <a:rPr lang="en-US" sz="1600" b="1" dirty="0" smtClean="0">
                <a:latin typeface="Courier New" pitchFamily="49" charset="0"/>
              </a:rPr>
              <a:t>ellipse(275, 275, 300, 300);</a:t>
            </a:r>
          </a:p>
          <a:p>
            <a:r>
              <a:rPr lang="en-US" sz="1600" b="1" dirty="0" smtClean="0">
                <a:latin typeface="Courier New" pitchFamily="49" charset="0"/>
              </a:rPr>
              <a:t>ellipse(275, 275, 250, 250);</a:t>
            </a:r>
          </a:p>
          <a:p>
            <a:pPr lvl="0"/>
            <a:r>
              <a:rPr lang="en-US" sz="1600" b="1" dirty="0" smtClean="0">
                <a:solidFill>
                  <a:srgbClr val="003300"/>
                </a:solidFill>
                <a:latin typeface="Courier New" pitchFamily="49" charset="0"/>
              </a:rPr>
              <a:t>fill(255, 0, 0);</a:t>
            </a:r>
          </a:p>
          <a:p>
            <a:pPr lvl="0"/>
            <a:r>
              <a:rPr lang="en-US" sz="1600" b="1" dirty="0" smtClean="0">
                <a:solidFill>
                  <a:srgbClr val="003300"/>
                </a:solidFill>
                <a:latin typeface="Courier New" pitchFamily="49" charset="0"/>
              </a:rPr>
              <a:t>ellipse(275, 275, 200, 200);</a:t>
            </a:r>
          </a:p>
          <a:p>
            <a:pPr lvl="0"/>
            <a:r>
              <a:rPr lang="en-US" sz="1600" b="1" dirty="0" smtClean="0">
                <a:solidFill>
                  <a:srgbClr val="003300"/>
                </a:solidFill>
                <a:latin typeface="Courier New" pitchFamily="49" charset="0"/>
              </a:rPr>
              <a:t>ellipse(275, 275, 150, 150);</a:t>
            </a:r>
          </a:p>
          <a:p>
            <a:pPr lvl="0"/>
            <a:endParaRPr lang="en-US" sz="800" b="1" dirty="0" smtClean="0">
              <a:latin typeface="Courier New" pitchFamily="49" charset="0"/>
            </a:endParaRPr>
          </a:p>
          <a:p>
            <a:pPr lvl="0"/>
            <a:r>
              <a:rPr lang="en-US" sz="1600" b="1" dirty="0" smtClean="0">
                <a:solidFill>
                  <a:srgbClr val="003300"/>
                </a:solidFill>
                <a:latin typeface="Courier New" pitchFamily="49" charset="0"/>
              </a:rPr>
              <a:t>fill(255, 255, 0);</a:t>
            </a:r>
          </a:p>
          <a:p>
            <a:pPr lvl="0"/>
            <a:r>
              <a:rPr lang="en-US" sz="1600" b="1" dirty="0" smtClean="0">
                <a:solidFill>
                  <a:srgbClr val="003300"/>
                </a:solidFill>
                <a:latin typeface="Courier New" pitchFamily="49" charset="0"/>
              </a:rPr>
              <a:t>ellipse(275, 275, 100, 100);</a:t>
            </a:r>
          </a:p>
          <a:p>
            <a:pPr lvl="0"/>
            <a:endParaRPr lang="en-US" sz="800" b="1" dirty="0" smtClean="0">
              <a:latin typeface="Courier New" pitchFamily="49" charset="0"/>
            </a:endParaRPr>
          </a:p>
          <a:p>
            <a:pPr lvl="0"/>
            <a:r>
              <a:rPr lang="en-US" sz="1600" b="1" dirty="0" smtClean="0">
                <a:solidFill>
                  <a:srgbClr val="003300"/>
                </a:solidFill>
                <a:latin typeface="Courier New" pitchFamily="49" charset="0"/>
              </a:rPr>
              <a:t>image(</a:t>
            </a:r>
          </a:p>
          <a:p>
            <a:pPr lvl="0"/>
            <a:r>
              <a:rPr lang="en-US" sz="1600" b="1" dirty="0" smtClean="0">
                <a:solidFill>
                  <a:srgbClr val="003300"/>
                </a:solidFill>
                <a:latin typeface="Courier New" pitchFamily="49" charset="0"/>
              </a:rPr>
              <a:t>  </a:t>
            </a:r>
            <a:r>
              <a:rPr lang="en-US" sz="1600" b="1" dirty="0" err="1" smtClean="0">
                <a:solidFill>
                  <a:srgbClr val="003300"/>
                </a:solidFill>
                <a:latin typeface="Courier New" pitchFamily="49" charset="0"/>
              </a:rPr>
              <a:t>loadImage</a:t>
            </a:r>
            <a:r>
              <a:rPr lang="en-US" sz="1600" b="1" dirty="0" smtClean="0">
                <a:solidFill>
                  <a:srgbClr val="003300"/>
                </a:solidFill>
                <a:latin typeface="Courier New" pitchFamily="49" charset="0"/>
              </a:rPr>
              <a:t>("</a:t>
            </a:r>
            <a:r>
              <a:rPr lang="en-US" sz="1600" b="1" i="1" u="sng" dirty="0" err="1" smtClean="0">
                <a:solidFill>
                  <a:srgbClr val="003300"/>
                </a:solidFill>
                <a:latin typeface="Courier New" pitchFamily="49" charset="0"/>
              </a:rPr>
              <a:t>anImageFilename</a:t>
            </a:r>
            <a:r>
              <a:rPr lang="en-US" sz="1600" b="1" dirty="0" smtClean="0">
                <a:solidFill>
                  <a:srgbClr val="003300"/>
                </a:solidFill>
                <a:latin typeface="Courier New" pitchFamily="49" charset="0"/>
              </a:rPr>
              <a:t>"), </a:t>
            </a:r>
          </a:p>
          <a:p>
            <a:pPr lvl="0"/>
            <a:r>
              <a:rPr lang="en-US" sz="1600" b="1" dirty="0" smtClean="0">
                <a:solidFill>
                  <a:srgbClr val="003300"/>
                </a:solidFill>
                <a:latin typeface="Courier New" pitchFamily="49" charset="0"/>
              </a:rPr>
              <a:t>    250, 250);</a:t>
            </a:r>
          </a:p>
          <a:p>
            <a:pPr lvl="0"/>
            <a:endParaRPr lang="en-US" sz="800" b="1" dirty="0" smtClean="0">
              <a:solidFill>
                <a:srgbClr val="003300"/>
              </a:solidFill>
              <a:latin typeface="Courier New" pitchFamily="49" charset="0"/>
            </a:endParaRPr>
          </a:p>
          <a:p>
            <a:pPr lvl="0"/>
            <a:r>
              <a:rPr lang="en-US" sz="1600" b="1" dirty="0" smtClean="0">
                <a:solidFill>
                  <a:srgbClr val="003300"/>
                </a:solidFill>
                <a:latin typeface="Courier New" pitchFamily="49" charset="0"/>
              </a:rPr>
              <a:t>fill(0);</a:t>
            </a:r>
          </a:p>
          <a:p>
            <a:pPr lvl="0"/>
            <a:r>
              <a:rPr lang="en-US" sz="1600" b="1" dirty="0" err="1" smtClean="0">
                <a:solidFill>
                  <a:srgbClr val="003300"/>
                </a:solidFill>
                <a:latin typeface="Courier New" pitchFamily="49" charset="0"/>
              </a:rPr>
              <a:t>textFont</a:t>
            </a:r>
            <a:r>
              <a:rPr lang="en-US" sz="1600" b="1" dirty="0" smtClean="0">
                <a:solidFill>
                  <a:srgbClr val="003300"/>
                </a:solidFill>
                <a:latin typeface="Courier New" pitchFamily="49" charset="0"/>
              </a:rPr>
              <a:t>(</a:t>
            </a:r>
            <a:r>
              <a:rPr lang="en-US" sz="1600" b="1" dirty="0" err="1" smtClean="0">
                <a:solidFill>
                  <a:srgbClr val="003300"/>
                </a:solidFill>
                <a:latin typeface="Courier New" pitchFamily="49" charset="0"/>
              </a:rPr>
              <a:t>loadFont</a:t>
            </a:r>
            <a:r>
              <a:rPr lang="en-US" sz="1600" b="1" dirty="0" smtClean="0">
                <a:solidFill>
                  <a:srgbClr val="003300"/>
                </a:solidFill>
                <a:latin typeface="Courier New" pitchFamily="49" charset="0"/>
              </a:rPr>
              <a:t>("Calibri-40.vlw"));</a:t>
            </a:r>
          </a:p>
          <a:p>
            <a:pPr lvl="0"/>
            <a:r>
              <a:rPr lang="en-US" sz="1600" b="1" dirty="0" err="1" smtClean="0">
                <a:solidFill>
                  <a:srgbClr val="003300"/>
                </a:solidFill>
                <a:latin typeface="Courier New" pitchFamily="49" charset="0"/>
              </a:rPr>
              <a:t>text("The</a:t>
            </a:r>
            <a:r>
              <a:rPr lang="en-US" sz="1600" b="1" dirty="0" smtClean="0">
                <a:solidFill>
                  <a:srgbClr val="003300"/>
                </a:solidFill>
                <a:latin typeface="Courier New" pitchFamily="49" charset="0"/>
              </a:rPr>
              <a:t>           </a:t>
            </a:r>
            <a:r>
              <a:rPr lang="en-US" sz="1600" b="1" i="1" u="sng" dirty="0" err="1" smtClean="0">
                <a:solidFill>
                  <a:srgbClr val="003300"/>
                </a:solidFill>
                <a:latin typeface="Courier New" pitchFamily="49" charset="0"/>
              </a:rPr>
              <a:t>imageName</a:t>
            </a:r>
            <a:r>
              <a:rPr lang="en-US" sz="1600" b="1" dirty="0" smtClean="0">
                <a:solidFill>
                  <a:srgbClr val="003300"/>
                </a:solidFill>
                <a:latin typeface="Courier New" pitchFamily="49" charset="0"/>
              </a:rPr>
              <a:t> dartboard", 25, 60);</a:t>
            </a:r>
          </a:p>
          <a:p>
            <a:pPr lvl="0"/>
            <a:r>
              <a:rPr lang="en-US" sz="1600" b="1" dirty="0" err="1" smtClean="0">
                <a:solidFill>
                  <a:srgbClr val="003300"/>
                </a:solidFill>
                <a:latin typeface="Courier New" pitchFamily="49" charset="0"/>
              </a:rPr>
              <a:t>textFont</a:t>
            </a:r>
            <a:r>
              <a:rPr lang="en-US" sz="1600" b="1" dirty="0" smtClean="0">
                <a:solidFill>
                  <a:srgbClr val="003300"/>
                </a:solidFill>
                <a:latin typeface="Courier New" pitchFamily="49" charset="0"/>
              </a:rPr>
              <a:t>(</a:t>
            </a:r>
            <a:r>
              <a:rPr lang="en-US" sz="1600" b="1" dirty="0" err="1" smtClean="0">
                <a:solidFill>
                  <a:srgbClr val="003300"/>
                </a:solidFill>
                <a:latin typeface="Courier New" pitchFamily="49" charset="0"/>
              </a:rPr>
              <a:t>loadFont</a:t>
            </a:r>
            <a:r>
              <a:rPr lang="en-US" sz="1600" b="1" dirty="0" smtClean="0">
                <a:solidFill>
                  <a:srgbClr val="003300"/>
                </a:solidFill>
                <a:latin typeface="Courier New" pitchFamily="49" charset="0"/>
              </a:rPr>
              <a:t>("Calibri-Bold-40.vlw"));</a:t>
            </a:r>
          </a:p>
          <a:p>
            <a:pPr lvl="0"/>
            <a:r>
              <a:rPr lang="en-US" sz="1600" b="1" dirty="0" smtClean="0">
                <a:solidFill>
                  <a:srgbClr val="003300"/>
                </a:solidFill>
                <a:latin typeface="Courier New" pitchFamily="49" charset="0"/>
              </a:rPr>
              <a:t>text("       official", 25</a:t>
            </a:r>
            <a:r>
              <a:rPr lang="en-US" sz="1600" b="1" smtClean="0">
                <a:solidFill>
                  <a:srgbClr val="003300"/>
                </a:solidFill>
                <a:latin typeface="Courier New" pitchFamily="49" charset="0"/>
              </a:rPr>
              <a:t>, 60</a:t>
            </a:r>
            <a:r>
              <a:rPr lang="en-US" sz="1600" b="1" dirty="0" smtClean="0">
                <a:solidFill>
                  <a:srgbClr val="003300"/>
                </a:solidFill>
                <a:latin typeface="Courier New" pitchFamily="49" charset="0"/>
              </a:rPr>
              <a:t>);</a:t>
            </a:r>
            <a:endParaRPr lang="en-US" sz="1600" b="1" dirty="0">
              <a:latin typeface="Courier New" pitchFamily="49"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a Program</a:t>
            </a:r>
            <a:endParaRPr lang="en-US" dirty="0"/>
          </a:p>
        </p:txBody>
      </p:sp>
      <p:sp>
        <p:nvSpPr>
          <p:cNvPr id="3" name="Content Placeholder 2"/>
          <p:cNvSpPr>
            <a:spLocks noGrp="1"/>
          </p:cNvSpPr>
          <p:nvPr>
            <p:ph idx="1"/>
          </p:nvPr>
        </p:nvSpPr>
        <p:spPr/>
        <p:txBody>
          <a:bodyPr/>
          <a:lstStyle/>
          <a:p>
            <a:r>
              <a:rPr lang="en-US" dirty="0" smtClean="0"/>
              <a:t>Programs must be written in a language that the computer “understands”.</a:t>
            </a:r>
          </a:p>
          <a:p>
            <a:r>
              <a:rPr lang="en-US" dirty="0" smtClean="0"/>
              <a:t>Virtual Machines</a:t>
            </a:r>
          </a:p>
          <a:p>
            <a:pPr lvl="1"/>
            <a:r>
              <a:rPr lang="en-US" dirty="0" smtClean="0"/>
              <a:t>Computer hardware</a:t>
            </a:r>
            <a:endParaRPr lang="en-US" dirty="0" smtClean="0">
              <a:hlinkClick r:id="" action="ppaction://customshow?id=3&amp;return=true"/>
            </a:endParaRPr>
          </a:p>
          <a:p>
            <a:pPr lvl="1"/>
            <a:r>
              <a:rPr lang="en-US" dirty="0" smtClean="0">
                <a:hlinkClick r:id="" action="ppaction://customshow?id=3&amp;return=true"/>
              </a:rPr>
              <a:t>Machine language</a:t>
            </a:r>
            <a:endParaRPr lang="en-US" dirty="0" smtClean="0">
              <a:hlinkClick r:id="" action="ppaction://noaction"/>
            </a:endParaRPr>
          </a:p>
          <a:p>
            <a:pPr lvl="1"/>
            <a:r>
              <a:rPr lang="en-US" dirty="0" smtClean="0">
                <a:hlinkClick r:id="" action="ppaction://customshow?id=4&amp;return=true"/>
              </a:rPr>
              <a:t>Assembly language</a:t>
            </a:r>
            <a:endParaRPr lang="en-US" dirty="0" smtClean="0">
              <a:hlinkClick r:id="" action="ppaction://noaction"/>
            </a:endParaRPr>
          </a:p>
          <a:p>
            <a:pPr lvl="1"/>
            <a:r>
              <a:rPr lang="en-US" dirty="0" smtClean="0">
                <a:hlinkClick r:id="" action="ppaction://customshow?id=5&amp;return=true"/>
              </a:rPr>
              <a:t>High-level language</a:t>
            </a:r>
            <a:endParaRPr lang="en-US" dirty="0" smtClean="0"/>
          </a:p>
          <a:p>
            <a:endParaRPr lang="en-US" dirty="0"/>
          </a:p>
        </p:txBody>
      </p:sp>
      <p:sp>
        <p:nvSpPr>
          <p:cNvPr id="4" name="Slide Number Placeholder 3"/>
          <p:cNvSpPr>
            <a:spLocks noGrp="1"/>
          </p:cNvSpPr>
          <p:nvPr>
            <p:ph type="sldNum" sz="quarter" idx="10"/>
          </p:nvPr>
        </p:nvSpPr>
        <p:spPr/>
        <p:txBody>
          <a:bodyPr/>
          <a:lstStyle/>
          <a:p>
            <a:fld id="{E09E4DD9-A2E4-467D-8F17-6236A8491AB7}"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Machine Language</a:t>
            </a:r>
          </a:p>
        </p:txBody>
      </p:sp>
      <p:sp>
        <p:nvSpPr>
          <p:cNvPr id="33795" name="Rectangle 3"/>
          <p:cNvSpPr>
            <a:spLocks noGrp="1" noChangeArrowheads="1"/>
          </p:cNvSpPr>
          <p:nvPr>
            <p:ph type="body" idx="1"/>
          </p:nvPr>
        </p:nvSpPr>
        <p:spPr>
          <a:xfrm>
            <a:off x="533400" y="1524000"/>
            <a:ext cx="7696200" cy="4038600"/>
          </a:xfrm>
        </p:spPr>
        <p:txBody>
          <a:bodyPr/>
          <a:lstStyle/>
          <a:p>
            <a:pPr eaLnBrk="1" hangingPunct="1"/>
            <a:r>
              <a:rPr lang="en-US" smtClean="0"/>
              <a:t>A computer only understands a specially designed </a:t>
            </a:r>
            <a:r>
              <a:rPr lang="en-US" b="1" smtClean="0"/>
              <a:t>machine language</a:t>
            </a:r>
            <a:r>
              <a:rPr lang="en-US" smtClean="0"/>
              <a:t>.</a:t>
            </a:r>
          </a:p>
          <a:p>
            <a:pPr eaLnBrk="1" hangingPunct="1"/>
            <a:r>
              <a:rPr lang="en-US" smtClean="0"/>
              <a:t>Machine language statements are: </a:t>
            </a:r>
          </a:p>
          <a:p>
            <a:pPr lvl="1" eaLnBrk="1" hangingPunct="1"/>
            <a:r>
              <a:rPr lang="en-US" smtClean="0"/>
              <a:t>Stored in a computer’s memory, which is a sequence of binary digits (</a:t>
            </a:r>
            <a:r>
              <a:rPr lang="en-US" b="1" smtClean="0"/>
              <a:t>bits</a:t>
            </a:r>
            <a:r>
              <a:rPr lang="en-US" smtClean="0"/>
              <a:t> – 0 or 1): </a:t>
            </a:r>
          </a:p>
          <a:p>
            <a:pPr lvl="1" eaLnBrk="1" hangingPunct="1"/>
            <a:r>
              <a:rPr lang="en-US" smtClean="0"/>
              <a:t>Retrieved from memory and executed one at a time</a:t>
            </a:r>
          </a:p>
        </p:txBody>
      </p:sp>
      <p:sp>
        <p:nvSpPr>
          <p:cNvPr id="33796" name="Rectangle 4"/>
          <p:cNvSpPr>
            <a:spLocks noChangeArrowheads="1"/>
          </p:cNvSpPr>
          <p:nvPr/>
        </p:nvSpPr>
        <p:spPr bwMode="auto">
          <a:xfrm>
            <a:off x="8763000" y="0"/>
            <a:ext cx="381000" cy="457200"/>
          </a:xfrm>
          <a:prstGeom prst="rect">
            <a:avLst/>
          </a:prstGeom>
          <a:solidFill>
            <a:schemeClr val="bg1"/>
          </a:solidFill>
          <a:ln w="9525">
            <a:noFill/>
            <a:miter lim="800000"/>
            <a:headEnd/>
            <a:tailEnd/>
          </a:ln>
        </p:spPr>
        <p:txBody>
          <a:bodyPr anchor="ctr"/>
          <a:lstStyle/>
          <a:p>
            <a:pPr algn="r" eaLnBrk="1" hangingPunct="1"/>
            <a:fld id="{9D234DC3-92FF-4E9B-BA99-8F939B4D7616}" type="slidenum">
              <a:rPr lang="en-US" sz="900">
                <a:latin typeface="Arial Unicode MS" pitchFamily="34" charset="-128"/>
              </a:rPr>
              <a:pPr algn="r" eaLnBrk="1" hangingPunct="1"/>
              <a:t>44</a:t>
            </a:fld>
            <a:endParaRPr lang="en-US" sz="900">
              <a:latin typeface="Arial Unicode MS" pitchFamily="34" charset="-128"/>
            </a:endParaRPr>
          </a:p>
        </p:txBody>
      </p:sp>
    </p:spTree>
  </p:cSld>
  <p:clrMapOvr>
    <a:masterClrMapping/>
  </p:clrMapOvr>
  <p:transition>
    <p:cut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p:txBody>
          <a:bodyPr/>
          <a:lstStyle/>
          <a:p>
            <a:fld id="{91569A1B-B19F-40D3-86E9-6C4010BDC12F}" type="slidenum">
              <a:rPr lang="en-US" smtClean="0"/>
              <a:pPr/>
              <a:t>45</a:t>
            </a:fld>
            <a:endParaRPr lang="en-US" smtClean="0"/>
          </a:p>
        </p:txBody>
      </p:sp>
      <p:sp>
        <p:nvSpPr>
          <p:cNvPr id="34819" name="Rectangle 2"/>
          <p:cNvSpPr>
            <a:spLocks noGrp="1" noChangeArrowheads="1"/>
          </p:cNvSpPr>
          <p:nvPr>
            <p:ph type="title"/>
          </p:nvPr>
        </p:nvSpPr>
        <p:spPr/>
        <p:txBody>
          <a:bodyPr/>
          <a:lstStyle/>
          <a:p>
            <a:pPr eaLnBrk="1" hangingPunct="1"/>
            <a:r>
              <a:rPr lang="en-US" smtClean="0"/>
              <a:t>           An Example </a:t>
            </a:r>
            <a:r>
              <a:rPr lang="en-US" sz="2000" smtClean="0"/>
              <a:t>(hypothetical)</a:t>
            </a:r>
            <a:endParaRPr lang="en-US" smtClean="0"/>
          </a:p>
        </p:txBody>
      </p:sp>
      <p:sp>
        <p:nvSpPr>
          <p:cNvPr id="34820" name="Rectangle 3"/>
          <p:cNvSpPr>
            <a:spLocks noGrp="1" noChangeArrowheads="1"/>
          </p:cNvSpPr>
          <p:nvPr>
            <p:ph type="body" idx="1"/>
          </p:nvPr>
        </p:nvSpPr>
        <p:spPr/>
        <p:txBody>
          <a:bodyPr/>
          <a:lstStyle/>
          <a:p>
            <a:pPr eaLnBrk="1" hangingPunct="1">
              <a:buFontTx/>
              <a:buChar char=" "/>
            </a:pPr>
            <a:r>
              <a:rPr lang="en-US" smtClean="0"/>
              <a:t>00010000000000000000010000000000001001000000000000000100000000010010001100000000000001000000001000010001000000000000010000000011000100000000001101000100000000000010010000000000000001000001100100100011000000000000010000000010000100010000000010000100000000110001110000000000010...</a:t>
            </a:r>
          </a:p>
        </p:txBody>
      </p:sp>
      <p:sp>
        <p:nvSpPr>
          <p:cNvPr id="9" name="Rectangle 8"/>
          <p:cNvSpPr/>
          <p:nvPr/>
        </p:nvSpPr>
        <p:spPr bwMode="auto">
          <a:xfrm>
            <a:off x="852159" y="1854980"/>
            <a:ext cx="1403556" cy="484635"/>
          </a:xfrm>
          <a:prstGeom prst="rect">
            <a:avLst/>
          </a:prstGeom>
          <a:solidFill>
            <a:schemeClr val="accent2">
              <a:alpha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p:txBody>
          <a:bodyPr/>
          <a:lstStyle/>
          <a:p>
            <a:fld id="{9509E861-C577-4257-805F-7A3988C94D75}" type="slidenum">
              <a:rPr lang="en-US" smtClean="0"/>
              <a:pPr/>
              <a:t>46</a:t>
            </a:fld>
            <a:endParaRPr lang="en-US" smtClean="0"/>
          </a:p>
        </p:txBody>
      </p:sp>
      <p:sp>
        <p:nvSpPr>
          <p:cNvPr id="35843" name="Rectangle 2"/>
          <p:cNvSpPr>
            <a:spLocks noGrp="1" noChangeArrowheads="1"/>
          </p:cNvSpPr>
          <p:nvPr>
            <p:ph type="title"/>
          </p:nvPr>
        </p:nvSpPr>
        <p:spPr>
          <a:xfrm>
            <a:off x="685800" y="457200"/>
            <a:ext cx="7772400" cy="1143000"/>
          </a:xfrm>
        </p:spPr>
        <p:txBody>
          <a:bodyPr/>
          <a:lstStyle/>
          <a:p>
            <a:pPr eaLnBrk="1" hangingPunct="1"/>
            <a:r>
              <a:rPr lang="en-US" smtClean="0"/>
              <a:t>A Real Example</a:t>
            </a:r>
            <a:endParaRPr lang="en-US" sz="2000" smtClean="0"/>
          </a:p>
        </p:txBody>
      </p:sp>
      <p:sp>
        <p:nvSpPr>
          <p:cNvPr id="35844" name="Text Box 3"/>
          <p:cNvSpPr txBox="1">
            <a:spLocks noChangeArrowheads="1"/>
          </p:cNvSpPr>
          <p:nvPr/>
        </p:nvSpPr>
        <p:spPr bwMode="auto">
          <a:xfrm>
            <a:off x="4910658" y="1524000"/>
            <a:ext cx="3505200" cy="4724400"/>
          </a:xfrm>
          <a:prstGeom prst="rect">
            <a:avLst/>
          </a:prstGeom>
          <a:noFill/>
          <a:ln w="9525">
            <a:noFill/>
            <a:miter lim="800000"/>
            <a:headEnd/>
            <a:tailEnd/>
          </a:ln>
        </p:spPr>
        <p:txBody>
          <a:bodyPr>
            <a:spAutoFit/>
          </a:bodyPr>
          <a:lstStyle/>
          <a:p>
            <a:r>
              <a:rPr lang="en-US" sz="1400" dirty="0">
                <a:latin typeface="Times New Roman" pitchFamily="18" charset="0"/>
              </a:rPr>
              <a:t>SPARC executable machine code</a:t>
            </a:r>
          </a:p>
          <a:p>
            <a:endParaRPr lang="en-US" sz="1000" b="1" dirty="0">
              <a:latin typeface="Times New Roman" pitchFamily="18" charset="0"/>
            </a:endParaRPr>
          </a:p>
          <a:p>
            <a:r>
              <a:rPr lang="en-US" sz="1000" dirty="0">
                <a:latin typeface="Times New Roman" pitchFamily="18" charset="0"/>
              </a:rPr>
              <a:t>000001110111010100000101 000001000110000100000110</a:t>
            </a:r>
          </a:p>
          <a:p>
            <a:r>
              <a:rPr lang="en-US" sz="1000" dirty="0">
                <a:latin typeface="Times New Roman" pitchFamily="18" charset="0"/>
              </a:rPr>
              <a:t>000000000000010000000010 000000000000010000000000 </a:t>
            </a:r>
          </a:p>
          <a:p>
            <a:r>
              <a:rPr lang="en-US" sz="1000" dirty="0">
                <a:latin typeface="Times New Roman" pitchFamily="18" charset="0"/>
              </a:rPr>
              <a:t>000000000000000000000000 000000000000000000000000</a:t>
            </a:r>
          </a:p>
          <a:p>
            <a:r>
              <a:rPr lang="en-US" sz="1000" dirty="0">
                <a:latin typeface="Times New Roman" pitchFamily="18" charset="0"/>
              </a:rPr>
              <a:t>000000000000000000000000 000000000000000000000000</a:t>
            </a:r>
          </a:p>
          <a:p>
            <a:r>
              <a:rPr lang="en-US" sz="1000" dirty="0">
                <a:latin typeface="Times New Roman" pitchFamily="18" charset="0"/>
              </a:rPr>
              <a:t>000000000000000000000010 000000000000000000000010</a:t>
            </a:r>
          </a:p>
          <a:p>
            <a:r>
              <a:rPr lang="en-US" sz="1000" dirty="0">
                <a:latin typeface="Times New Roman" pitchFamily="18" charset="0"/>
              </a:rPr>
              <a:t>000000000000000000000000 000000000000000000000001 </a:t>
            </a:r>
          </a:p>
          <a:p>
            <a:r>
              <a:rPr lang="en-US" sz="1000" dirty="0">
                <a:latin typeface="Times New Roman" pitchFamily="18" charset="0"/>
              </a:rPr>
              <a:t>000000000000000000000001 000000000011010000110000</a:t>
            </a:r>
          </a:p>
          <a:p>
            <a:r>
              <a:rPr lang="en-US" sz="1000" dirty="0">
                <a:latin typeface="Times New Roman" pitchFamily="18" charset="0"/>
              </a:rPr>
              <a:t>000000000000000000000000 000000000000000001100100</a:t>
            </a:r>
          </a:p>
          <a:p>
            <a:r>
              <a:rPr lang="en-US" sz="1000" dirty="0">
                <a:latin typeface="Times New Roman" pitchFamily="18" charset="0"/>
              </a:rPr>
              <a:t>000000000000000000000000 000000010011000100100100</a:t>
            </a:r>
          </a:p>
          <a:p>
            <a:r>
              <a:rPr lang="en-US" sz="1000" dirty="0">
                <a:latin typeface="Times New Roman" pitchFamily="18" charset="0"/>
              </a:rPr>
              <a:t>000000000000000000000000 000000000000000000000000 </a:t>
            </a:r>
          </a:p>
          <a:p>
            <a:r>
              <a:rPr lang="en-US" sz="1000" dirty="0">
                <a:latin typeface="Times New Roman" pitchFamily="18" charset="0"/>
              </a:rPr>
              <a:t>000000000000000001100100 000000000000000001000000</a:t>
            </a:r>
          </a:p>
          <a:p>
            <a:r>
              <a:rPr lang="en-US" sz="1000" dirty="0">
                <a:latin typeface="Times New Roman" pitchFamily="18" charset="0"/>
              </a:rPr>
              <a:t>000000000000000000000101 000000000000000001010000</a:t>
            </a:r>
          </a:p>
          <a:p>
            <a:r>
              <a:rPr lang="en-US" sz="1000" dirty="0">
                <a:latin typeface="Times New Roman" pitchFamily="18" charset="0"/>
              </a:rPr>
              <a:t>000000000000000000110011 000000000000000000110001</a:t>
            </a:r>
          </a:p>
          <a:p>
            <a:r>
              <a:rPr lang="en-US" sz="1000" dirty="0">
                <a:latin typeface="Times New Roman" pitchFamily="18" charset="0"/>
              </a:rPr>
              <a:t>000000000000000000000000 000000000000000000000110 </a:t>
            </a:r>
          </a:p>
          <a:p>
            <a:r>
              <a:rPr lang="en-US" sz="1000" dirty="0">
                <a:latin typeface="Times New Roman" pitchFamily="18" charset="0"/>
              </a:rPr>
              <a:t>000000000000000000000000 000000000000000001100100</a:t>
            </a:r>
          </a:p>
          <a:p>
            <a:r>
              <a:rPr lang="en-US" sz="1000" dirty="0">
                <a:latin typeface="Times New Roman" pitchFamily="18" charset="0"/>
              </a:rPr>
              <a:t>000000000000000000000001 000000000000000001100100</a:t>
            </a:r>
          </a:p>
          <a:p>
            <a:r>
              <a:rPr lang="en-US" sz="1000" dirty="0">
                <a:latin typeface="Times New Roman" pitchFamily="18" charset="0"/>
              </a:rPr>
              <a:t>000000000000000000000000 000000000000000000000000</a:t>
            </a:r>
          </a:p>
          <a:p>
            <a:r>
              <a:rPr lang="en-US" sz="1000" dirty="0">
                <a:latin typeface="Times New Roman" pitchFamily="18" charset="0"/>
              </a:rPr>
              <a:t>000000000000000000000000 000000000000001001000000</a:t>
            </a:r>
          </a:p>
          <a:p>
            <a:r>
              <a:rPr lang="en-US" sz="1000" dirty="0">
                <a:latin typeface="Times New Roman" pitchFamily="18" charset="0"/>
              </a:rPr>
              <a:t>000000000000000000000000 000000000000001001000000</a:t>
            </a:r>
          </a:p>
          <a:p>
            <a:r>
              <a:rPr lang="en-US" sz="1000" dirty="0">
                <a:latin typeface="Times New Roman" pitchFamily="18" charset="0"/>
              </a:rPr>
              <a:t>000000000000000000000000 000000000000000000000101</a:t>
            </a:r>
          </a:p>
          <a:p>
            <a:r>
              <a:rPr lang="en-US" sz="1000" dirty="0">
                <a:latin typeface="Times New Roman" pitchFamily="18" charset="0"/>
              </a:rPr>
              <a:t>000000000000000000000000 000000000000000000000000</a:t>
            </a:r>
          </a:p>
          <a:p>
            <a:r>
              <a:rPr lang="en-US" sz="1000" dirty="0">
                <a:latin typeface="Times New Roman" pitchFamily="18" charset="0"/>
              </a:rPr>
              <a:t>000000000000000000000000 000000000000000000000011 </a:t>
            </a:r>
          </a:p>
          <a:p>
            <a:r>
              <a:rPr lang="en-US" sz="1000" dirty="0">
                <a:latin typeface="Times New Roman" pitchFamily="18" charset="0"/>
              </a:rPr>
              <a:t>000000000000000000000000 000000000000001100100100</a:t>
            </a:r>
          </a:p>
          <a:p>
            <a:r>
              <a:rPr lang="en-US" sz="1000" dirty="0">
                <a:latin typeface="Times New Roman" pitchFamily="18" charset="0"/>
              </a:rPr>
              <a:t>000000000000000000000000 000000000000000000000000</a:t>
            </a:r>
          </a:p>
          <a:p>
            <a:r>
              <a:rPr lang="en-US" sz="1000" dirty="0">
                <a:latin typeface="Times New Roman" pitchFamily="18" charset="0"/>
              </a:rPr>
              <a:t>000000000000000000000000 000000000000000000000000</a:t>
            </a:r>
          </a:p>
          <a:p>
            <a:r>
              <a:rPr lang="en-US" sz="1000" dirty="0">
                <a:latin typeface="Times New Roman" pitchFamily="18" charset="0"/>
              </a:rPr>
              <a:t>000000000000000000000000 000000000000000000100001 </a:t>
            </a:r>
          </a:p>
          <a:p>
            <a:endParaRPr lang="en-US" sz="1000" dirty="0">
              <a:latin typeface="Times New Roman" pitchFamily="18" charset="0"/>
            </a:endParaRPr>
          </a:p>
          <a:p>
            <a:r>
              <a:rPr lang="en-US" sz="1000" dirty="0">
                <a:latin typeface="Times New Roman" pitchFamily="18" charset="0"/>
              </a:rPr>
              <a:t>  … this goes on for another 1600 lines...</a:t>
            </a:r>
          </a:p>
        </p:txBody>
      </p:sp>
      <p:sp>
        <p:nvSpPr>
          <p:cNvPr id="35845" name="Text Box 4"/>
          <p:cNvSpPr txBox="1">
            <a:spLocks noChangeArrowheads="1"/>
          </p:cNvSpPr>
          <p:nvPr/>
        </p:nvSpPr>
        <p:spPr bwMode="auto">
          <a:xfrm>
            <a:off x="985141" y="1524000"/>
            <a:ext cx="3263900" cy="4724400"/>
          </a:xfrm>
          <a:prstGeom prst="rect">
            <a:avLst/>
          </a:prstGeom>
          <a:noFill/>
          <a:ln w="9525">
            <a:noFill/>
            <a:miter lim="800000"/>
            <a:headEnd/>
            <a:tailEnd/>
          </a:ln>
        </p:spPr>
        <p:txBody>
          <a:bodyPr wrap="none">
            <a:spAutoFit/>
          </a:bodyPr>
          <a:lstStyle/>
          <a:p>
            <a:r>
              <a:rPr lang="en-US" sz="1400" dirty="0">
                <a:latin typeface="Times New Roman" pitchFamily="18" charset="0"/>
              </a:rPr>
              <a:t>Intel Pentium executable machine code</a:t>
            </a:r>
          </a:p>
          <a:p>
            <a:endParaRPr lang="en-US" sz="1000" b="1" dirty="0">
              <a:latin typeface="Times New Roman" pitchFamily="18" charset="0"/>
            </a:endParaRPr>
          </a:p>
          <a:p>
            <a:r>
              <a:rPr lang="en-US" sz="1000" dirty="0">
                <a:latin typeface="Times New Roman" pitchFamily="18" charset="0"/>
              </a:rPr>
              <a:t>000000100111000000010001 000001100100010101000110</a:t>
            </a:r>
          </a:p>
          <a:p>
            <a:r>
              <a:rPr lang="en-US" sz="1000" dirty="0">
                <a:latin typeface="Times New Roman" pitchFamily="18" charset="0"/>
              </a:rPr>
              <a:t>000001100010010101010100 000000100001000000010001</a:t>
            </a:r>
          </a:p>
          <a:p>
            <a:r>
              <a:rPr lang="en-US" sz="1000" dirty="0">
                <a:latin typeface="Times New Roman" pitchFamily="18" charset="0"/>
              </a:rPr>
              <a:t>000001100111000101010001 000001110001000101100100</a:t>
            </a:r>
          </a:p>
          <a:p>
            <a:r>
              <a:rPr lang="en-US" sz="1000" dirty="0">
                <a:latin typeface="Times New Roman" pitchFamily="18" charset="0"/>
              </a:rPr>
              <a:t>000000100111000101010111 000000100001000101000011</a:t>
            </a:r>
          </a:p>
          <a:p>
            <a:r>
              <a:rPr lang="en-US" sz="1000" dirty="0">
                <a:latin typeface="Times New Roman" pitchFamily="18" charset="0"/>
              </a:rPr>
              <a:t>000000000101000000010101 000001100001010101000111</a:t>
            </a:r>
          </a:p>
          <a:p>
            <a:r>
              <a:rPr lang="en-US" sz="1000" dirty="0">
                <a:latin typeface="Times New Roman" pitchFamily="18" charset="0"/>
              </a:rPr>
              <a:t>000000110001000101000011 000001100001010100110111</a:t>
            </a:r>
          </a:p>
          <a:p>
            <a:r>
              <a:rPr lang="en-US" sz="1000" dirty="0">
                <a:latin typeface="Times New Roman" pitchFamily="18" charset="0"/>
              </a:rPr>
              <a:t>000001100110010101010111 000001100100010101100000</a:t>
            </a:r>
          </a:p>
          <a:p>
            <a:r>
              <a:rPr lang="en-US" sz="1000" dirty="0">
                <a:latin typeface="Times New Roman" pitchFamily="18" charset="0"/>
              </a:rPr>
              <a:t>000001100010010101010100 000000100111000101000100</a:t>
            </a:r>
          </a:p>
          <a:p>
            <a:r>
              <a:rPr lang="en-US" sz="1000" dirty="0">
                <a:latin typeface="Times New Roman" pitchFamily="18" charset="0"/>
              </a:rPr>
              <a:t>000000000110010001110010 000001010111010000010010</a:t>
            </a:r>
          </a:p>
          <a:p>
            <a:r>
              <a:rPr lang="en-US" sz="1000" dirty="0">
                <a:latin typeface="Times New Roman" pitchFamily="18" charset="0"/>
              </a:rPr>
              <a:t>000001010111010100110111 000001100111000101000111</a:t>
            </a:r>
          </a:p>
          <a:p>
            <a:r>
              <a:rPr lang="en-US" sz="1000" dirty="0">
                <a:latin typeface="Times New Roman" pitchFamily="18" charset="0"/>
              </a:rPr>
              <a:t>000001010111010101100101 000001100111010101000011</a:t>
            </a:r>
          </a:p>
          <a:p>
            <a:r>
              <a:rPr lang="en-US" sz="1000" dirty="0">
                <a:latin typeface="Times New Roman" pitchFamily="18" charset="0"/>
              </a:rPr>
              <a:t>000001110000000101010101 000001100110000101010001</a:t>
            </a:r>
          </a:p>
          <a:p>
            <a:r>
              <a:rPr lang="en-US" sz="1000" dirty="0">
                <a:latin typeface="Times New Roman" pitchFamily="18" charset="0"/>
              </a:rPr>
              <a:t>000001100010000101000101 000001100001010100110111</a:t>
            </a:r>
          </a:p>
          <a:p>
            <a:r>
              <a:rPr lang="en-US" sz="1000" dirty="0">
                <a:latin typeface="Times New Roman" pitchFamily="18" charset="0"/>
              </a:rPr>
              <a:t>000000000110010001110010 000000000100010000010010</a:t>
            </a:r>
          </a:p>
          <a:p>
            <a:r>
              <a:rPr lang="en-US" sz="1000" dirty="0">
                <a:latin typeface="Times New Roman" pitchFamily="18" charset="0"/>
              </a:rPr>
              <a:t>000001100010000001010110 000001100011000101000101</a:t>
            </a:r>
          </a:p>
          <a:p>
            <a:r>
              <a:rPr lang="en-US" sz="1000" dirty="0">
                <a:latin typeface="Times New Roman" pitchFamily="18" charset="0"/>
              </a:rPr>
              <a:t>000001010111010000010001 000001010111010100110111</a:t>
            </a:r>
          </a:p>
          <a:p>
            <a:r>
              <a:rPr lang="en-US" sz="1000" dirty="0">
                <a:latin typeface="Times New Roman" pitchFamily="18" charset="0"/>
              </a:rPr>
              <a:t>000001100000010101010101 000001100111000101010001</a:t>
            </a:r>
          </a:p>
          <a:p>
            <a:r>
              <a:rPr lang="en-US" sz="1000" dirty="0">
                <a:latin typeface="Times New Roman" pitchFamily="18" charset="0"/>
              </a:rPr>
              <a:t>000000000100010001110011 000001110001010001010110</a:t>
            </a:r>
          </a:p>
          <a:p>
            <a:r>
              <a:rPr lang="en-US" sz="1000" dirty="0">
                <a:latin typeface="Times New Roman" pitchFamily="18" charset="0"/>
              </a:rPr>
              <a:t>000001100110000101000011 000000110001000000010001</a:t>
            </a:r>
          </a:p>
          <a:p>
            <a:r>
              <a:rPr lang="en-US" sz="1000" dirty="0">
                <a:latin typeface="Times New Roman" pitchFamily="18" charset="0"/>
              </a:rPr>
              <a:t>000000000100010001110011 000001110010000001010110</a:t>
            </a:r>
          </a:p>
          <a:p>
            <a:r>
              <a:rPr lang="en-US" sz="1000" dirty="0">
                <a:latin typeface="Times New Roman" pitchFamily="18" charset="0"/>
              </a:rPr>
              <a:t>000001110000000101110001 000000000100010101000101</a:t>
            </a:r>
          </a:p>
          <a:p>
            <a:r>
              <a:rPr lang="en-US" sz="1000" dirty="0">
                <a:latin typeface="Times New Roman" pitchFamily="18" charset="0"/>
              </a:rPr>
              <a:t>000000110001000001100011 000000000100010001110011</a:t>
            </a:r>
          </a:p>
          <a:p>
            <a:r>
              <a:rPr lang="en-US" sz="1000" dirty="0">
                <a:latin typeface="Times New Roman" pitchFamily="18" charset="0"/>
              </a:rPr>
              <a:t>000001100010010001010110 000001100010000101010110</a:t>
            </a:r>
          </a:p>
          <a:p>
            <a:r>
              <a:rPr lang="en-US" sz="1000" dirty="0">
                <a:latin typeface="Times New Roman" pitchFamily="18" charset="0"/>
              </a:rPr>
              <a:t>000001100011000101000101 000000000101000000010101</a:t>
            </a:r>
          </a:p>
          <a:p>
            <a:r>
              <a:rPr lang="en-US" sz="1000" dirty="0">
                <a:latin typeface="Times New Roman" pitchFamily="18" charset="0"/>
              </a:rPr>
              <a:t>000001110010000001010110 000001110100000101000101</a:t>
            </a:r>
          </a:p>
          <a:p>
            <a:r>
              <a:rPr lang="en-US" sz="1000" dirty="0">
                <a:latin typeface="Times New Roman" pitchFamily="18" charset="0"/>
              </a:rPr>
              <a:t>000000000110010101100100 000000000100010000010010</a:t>
            </a:r>
          </a:p>
          <a:p>
            <a:endParaRPr lang="en-US" sz="1000" dirty="0">
              <a:latin typeface="Times New Roman" pitchFamily="18" charset="0"/>
            </a:endParaRPr>
          </a:p>
          <a:p>
            <a:r>
              <a:rPr lang="en-US" sz="1000" dirty="0">
                <a:latin typeface="Times New Roman" pitchFamily="18" charset="0"/>
              </a:rPr>
              <a:t>… this goes on for another 74 lines...</a:t>
            </a:r>
            <a:endParaRPr lang="en-US" sz="2400" dirty="0">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Computer History</a:t>
            </a:r>
          </a:p>
        </p:txBody>
      </p:sp>
      <p:sp>
        <p:nvSpPr>
          <p:cNvPr id="36867" name="Rectangle 3"/>
          <p:cNvSpPr>
            <a:spLocks noGrp="1" noChangeArrowheads="1"/>
          </p:cNvSpPr>
          <p:nvPr>
            <p:ph type="body" idx="1"/>
          </p:nvPr>
        </p:nvSpPr>
        <p:spPr/>
        <p:txBody>
          <a:bodyPr/>
          <a:lstStyle/>
          <a:p>
            <a:pPr eaLnBrk="1" hangingPunct="1"/>
            <a:r>
              <a:rPr lang="en-US" smtClean="0"/>
              <a:t>Early Computers required a programmer to write in machine language:</a:t>
            </a:r>
          </a:p>
          <a:p>
            <a:pPr lvl="1" eaLnBrk="1" hangingPunct="1"/>
            <a:r>
              <a:rPr lang="en-US" smtClean="0"/>
              <a:t>It was easy to make mistakes.</a:t>
            </a:r>
          </a:p>
          <a:p>
            <a:pPr lvl="1" eaLnBrk="1" hangingPunct="1"/>
            <a:r>
              <a:rPr lang="en-US" smtClean="0"/>
              <a:t>The mistakes were hard to find.</a:t>
            </a:r>
          </a:p>
          <a:p>
            <a:pPr lvl="1" eaLnBrk="1" hangingPunct="1"/>
            <a:r>
              <a:rPr lang="en-US" smtClean="0"/>
              <a:t>The resulting program was not </a:t>
            </a:r>
            <a:r>
              <a:rPr lang="en-US" i="1" smtClean="0"/>
              <a:t>portable.</a:t>
            </a:r>
          </a:p>
          <a:p>
            <a:pPr eaLnBrk="1" hangingPunct="1"/>
            <a:r>
              <a:rPr lang="en-US" smtClean="0"/>
              <a:t>As a result, programming in machine language was very difficult. </a:t>
            </a:r>
          </a:p>
        </p:txBody>
      </p:sp>
      <p:sp>
        <p:nvSpPr>
          <p:cNvPr id="36868" name="Rectangle 4"/>
          <p:cNvSpPr>
            <a:spLocks noChangeArrowheads="1"/>
          </p:cNvSpPr>
          <p:nvPr/>
        </p:nvSpPr>
        <p:spPr bwMode="auto">
          <a:xfrm>
            <a:off x="8763000" y="0"/>
            <a:ext cx="381000" cy="457200"/>
          </a:xfrm>
          <a:prstGeom prst="rect">
            <a:avLst/>
          </a:prstGeom>
          <a:solidFill>
            <a:schemeClr val="bg1"/>
          </a:solidFill>
          <a:ln w="9525">
            <a:noFill/>
            <a:miter lim="800000"/>
            <a:headEnd/>
            <a:tailEnd/>
          </a:ln>
        </p:spPr>
        <p:txBody>
          <a:bodyPr anchor="ctr"/>
          <a:lstStyle/>
          <a:p>
            <a:pPr algn="r" eaLnBrk="1" hangingPunct="1"/>
            <a:fld id="{DD8A3FB3-744B-433C-ACCE-AECA6F691710}" type="slidenum">
              <a:rPr lang="en-US" sz="900">
                <a:latin typeface="Arial Unicode MS" pitchFamily="34" charset="-128"/>
              </a:rPr>
              <a:pPr algn="r" eaLnBrk="1" hangingPunct="1"/>
              <a:t>47</a:t>
            </a:fld>
            <a:endParaRPr lang="en-US" sz="900">
              <a:latin typeface="Arial Unicode MS" pitchFamily="34" charset="-128"/>
            </a:endParaRPr>
          </a:p>
        </p:txBody>
      </p:sp>
    </p:spTree>
  </p:cSld>
  <p:clrMapOvr>
    <a:masterClrMapping/>
  </p:clrMapOvr>
  <p:transition>
    <p:cut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Assembly Language</a:t>
            </a:r>
          </a:p>
        </p:txBody>
      </p:sp>
      <p:sp>
        <p:nvSpPr>
          <p:cNvPr id="37891" name="Rectangle 3"/>
          <p:cNvSpPr>
            <a:spLocks noGrp="1" noChangeArrowheads="1"/>
          </p:cNvSpPr>
          <p:nvPr>
            <p:ph type="body" idx="1"/>
          </p:nvPr>
        </p:nvSpPr>
        <p:spPr>
          <a:xfrm>
            <a:off x="381000" y="1524000"/>
            <a:ext cx="7848600" cy="4038600"/>
          </a:xfrm>
        </p:spPr>
        <p:txBody>
          <a:bodyPr/>
          <a:lstStyle/>
          <a:p>
            <a:pPr eaLnBrk="1" hangingPunct="1">
              <a:buFontTx/>
              <a:buChar char=" "/>
            </a:pPr>
            <a:r>
              <a:rPr lang="en-US" smtClean="0"/>
              <a:t>To make programming easier, you can:</a:t>
            </a:r>
          </a:p>
          <a:p>
            <a:pPr lvl="1" eaLnBrk="1" hangingPunct="1"/>
            <a:r>
              <a:rPr lang="en-US" smtClean="0"/>
              <a:t>Devise a set of abbreviations corresponding to the machine language instructions.</a:t>
            </a:r>
          </a:p>
          <a:p>
            <a:pPr lvl="1" eaLnBrk="1" hangingPunct="1"/>
            <a:r>
              <a:rPr lang="en-US" smtClean="0"/>
              <a:t>Create a program to translate them into machine language.</a:t>
            </a:r>
          </a:p>
          <a:p>
            <a:pPr eaLnBrk="1" hangingPunct="1">
              <a:buFont typeface="Arial" charset="0"/>
              <a:buNone/>
            </a:pPr>
            <a:endParaRPr lang="en-US" smtClean="0"/>
          </a:p>
          <a:p>
            <a:pPr eaLnBrk="1" hangingPunct="1">
              <a:buFont typeface="Arial" charset="0"/>
              <a:buNone/>
            </a:pPr>
            <a:endParaRPr lang="en-US" sz="2800" smtClean="0"/>
          </a:p>
        </p:txBody>
      </p:sp>
      <p:sp>
        <p:nvSpPr>
          <p:cNvPr id="37892" name="Line 4"/>
          <p:cNvSpPr>
            <a:spLocks noChangeShapeType="1"/>
          </p:cNvSpPr>
          <p:nvPr/>
        </p:nvSpPr>
        <p:spPr bwMode="auto">
          <a:xfrm>
            <a:off x="2559050" y="5181600"/>
            <a:ext cx="3200400" cy="0"/>
          </a:xfrm>
          <a:prstGeom prst="line">
            <a:avLst/>
          </a:prstGeom>
          <a:noFill/>
          <a:ln w="9525">
            <a:solidFill>
              <a:schemeClr val="tx1"/>
            </a:solidFill>
            <a:miter lim="800000"/>
            <a:headEnd/>
            <a:tailEnd type="triangle" w="med" len="med"/>
          </a:ln>
        </p:spPr>
        <p:txBody>
          <a:bodyPr wrap="none" anchor="ctr"/>
          <a:lstStyle/>
          <a:p>
            <a:endParaRPr lang="en-US"/>
          </a:p>
        </p:txBody>
      </p:sp>
      <p:sp>
        <p:nvSpPr>
          <p:cNvPr id="37893" name="Text Box 5"/>
          <p:cNvSpPr txBox="1">
            <a:spLocks noChangeArrowheads="1"/>
          </p:cNvSpPr>
          <p:nvPr/>
        </p:nvSpPr>
        <p:spPr bwMode="auto">
          <a:xfrm>
            <a:off x="5759450" y="4953000"/>
            <a:ext cx="2622550" cy="1187450"/>
          </a:xfrm>
          <a:prstGeom prst="rect">
            <a:avLst/>
          </a:prstGeom>
          <a:noFill/>
          <a:ln w="9525">
            <a:noFill/>
            <a:miter lim="800000"/>
            <a:headEnd/>
            <a:tailEnd/>
          </a:ln>
        </p:spPr>
        <p:txBody>
          <a:bodyPr wrap="none">
            <a:spAutoFit/>
          </a:bodyPr>
          <a:lstStyle/>
          <a:p>
            <a:r>
              <a:rPr lang="en-US" sz="2400">
                <a:latin typeface="Times New Roman" pitchFamily="18" charset="0"/>
              </a:rPr>
              <a:t>0010111010101001</a:t>
            </a:r>
          </a:p>
          <a:p>
            <a:r>
              <a:rPr lang="en-US" sz="2400">
                <a:latin typeface="Times New Roman" pitchFamily="18" charset="0"/>
              </a:rPr>
              <a:t>0110101010110101</a:t>
            </a:r>
          </a:p>
          <a:p>
            <a:r>
              <a:rPr lang="en-US" sz="2400">
                <a:latin typeface="Times New Roman" pitchFamily="18" charset="0"/>
              </a:rPr>
              <a:t>1010011010111100</a:t>
            </a:r>
          </a:p>
        </p:txBody>
      </p:sp>
      <p:sp>
        <p:nvSpPr>
          <p:cNvPr id="37894" name="Text Box 6"/>
          <p:cNvSpPr txBox="1">
            <a:spLocks noChangeArrowheads="1"/>
          </p:cNvSpPr>
          <p:nvPr/>
        </p:nvSpPr>
        <p:spPr bwMode="auto">
          <a:xfrm>
            <a:off x="577850" y="4953000"/>
            <a:ext cx="2011363" cy="1187450"/>
          </a:xfrm>
          <a:prstGeom prst="rect">
            <a:avLst/>
          </a:prstGeom>
          <a:noFill/>
          <a:ln w="9525">
            <a:noFill/>
            <a:miter lim="800000"/>
            <a:headEnd/>
            <a:tailEnd/>
          </a:ln>
        </p:spPr>
        <p:txBody>
          <a:bodyPr wrap="none">
            <a:spAutoFit/>
          </a:bodyPr>
          <a:lstStyle/>
          <a:p>
            <a:r>
              <a:rPr lang="en-US" sz="2400" b="1">
                <a:latin typeface="Courier New" pitchFamily="49" charset="0"/>
              </a:rPr>
              <a:t>MOV	x,ACC</a:t>
            </a:r>
          </a:p>
          <a:p>
            <a:r>
              <a:rPr lang="en-US" sz="2400" b="1">
                <a:latin typeface="Courier New" pitchFamily="49" charset="0"/>
              </a:rPr>
              <a:t>ADD	1,ACC</a:t>
            </a:r>
          </a:p>
          <a:p>
            <a:r>
              <a:rPr lang="en-US" sz="2400" b="1">
                <a:latin typeface="Courier New" pitchFamily="49" charset="0"/>
              </a:rPr>
              <a:t>STO	ACC,y</a:t>
            </a:r>
          </a:p>
        </p:txBody>
      </p:sp>
      <p:sp>
        <p:nvSpPr>
          <p:cNvPr id="37895" name="Line 7"/>
          <p:cNvSpPr>
            <a:spLocks noChangeShapeType="1"/>
          </p:cNvSpPr>
          <p:nvPr/>
        </p:nvSpPr>
        <p:spPr bwMode="auto">
          <a:xfrm>
            <a:off x="2559050" y="5562600"/>
            <a:ext cx="3200400" cy="0"/>
          </a:xfrm>
          <a:prstGeom prst="line">
            <a:avLst/>
          </a:prstGeom>
          <a:noFill/>
          <a:ln w="9525">
            <a:solidFill>
              <a:schemeClr val="tx1"/>
            </a:solidFill>
            <a:miter lim="800000"/>
            <a:headEnd/>
            <a:tailEnd type="triangle" w="med" len="med"/>
          </a:ln>
        </p:spPr>
        <p:txBody>
          <a:bodyPr wrap="none" anchor="ctr"/>
          <a:lstStyle/>
          <a:p>
            <a:endParaRPr lang="en-US"/>
          </a:p>
        </p:txBody>
      </p:sp>
      <p:sp>
        <p:nvSpPr>
          <p:cNvPr id="37896" name="Line 8"/>
          <p:cNvSpPr>
            <a:spLocks noChangeShapeType="1"/>
          </p:cNvSpPr>
          <p:nvPr/>
        </p:nvSpPr>
        <p:spPr bwMode="auto">
          <a:xfrm>
            <a:off x="2559050" y="5943600"/>
            <a:ext cx="3200400" cy="0"/>
          </a:xfrm>
          <a:prstGeom prst="line">
            <a:avLst/>
          </a:prstGeom>
          <a:noFill/>
          <a:ln w="9525">
            <a:solidFill>
              <a:schemeClr val="tx1"/>
            </a:solidFill>
            <a:miter lim="800000"/>
            <a:headEnd/>
            <a:tailEnd type="triangle" w="med" len="med"/>
          </a:ln>
        </p:spPr>
        <p:txBody>
          <a:bodyPr wrap="none" anchor="ctr"/>
          <a:lstStyle/>
          <a:p>
            <a:endParaRPr lang="en-US"/>
          </a:p>
        </p:txBody>
      </p:sp>
      <p:sp>
        <p:nvSpPr>
          <p:cNvPr id="37897" name="AutoShape 9"/>
          <p:cNvSpPr>
            <a:spLocks noChangeArrowheads="1"/>
          </p:cNvSpPr>
          <p:nvPr/>
        </p:nvSpPr>
        <p:spPr bwMode="auto">
          <a:xfrm>
            <a:off x="3244850" y="4572000"/>
            <a:ext cx="1752600" cy="1752600"/>
          </a:xfrm>
          <a:prstGeom prst="flowChartAlternateProcess">
            <a:avLst/>
          </a:prstGeom>
          <a:solidFill>
            <a:srgbClr val="A8A8C6"/>
          </a:solidFill>
          <a:ln w="9525">
            <a:solidFill>
              <a:schemeClr val="tx1"/>
            </a:solidFill>
            <a:miter lim="800000"/>
            <a:headEnd/>
            <a:tailEnd/>
          </a:ln>
        </p:spPr>
        <p:txBody>
          <a:bodyPr wrap="none" anchor="ctr"/>
          <a:lstStyle/>
          <a:p>
            <a:pPr algn="ctr"/>
            <a:r>
              <a:rPr lang="en-US" sz="2400">
                <a:latin typeface="Times New Roman" pitchFamily="18" charset="0"/>
              </a:rPr>
              <a:t>Assembler</a:t>
            </a:r>
          </a:p>
          <a:p>
            <a:pPr algn="ctr"/>
            <a:endParaRPr lang="en-US" sz="2400">
              <a:latin typeface="Times New Roman" pitchFamily="18" charset="0"/>
            </a:endParaRPr>
          </a:p>
          <a:p>
            <a:pPr algn="ctr"/>
            <a:endParaRPr lang="en-US" sz="2400">
              <a:latin typeface="Times New Roman" pitchFamily="18" charset="0"/>
            </a:endParaRPr>
          </a:p>
          <a:p>
            <a:pPr algn="ctr"/>
            <a:endParaRPr lang="en-US" sz="2400">
              <a:latin typeface="Times New Roman" pitchFamily="18" charset="0"/>
            </a:endParaRPr>
          </a:p>
        </p:txBody>
      </p:sp>
      <p:sp>
        <p:nvSpPr>
          <p:cNvPr id="37898" name="Rectangle 10"/>
          <p:cNvSpPr>
            <a:spLocks noChangeArrowheads="1"/>
          </p:cNvSpPr>
          <p:nvPr/>
        </p:nvSpPr>
        <p:spPr bwMode="auto">
          <a:xfrm>
            <a:off x="8763000" y="0"/>
            <a:ext cx="381000" cy="457200"/>
          </a:xfrm>
          <a:prstGeom prst="rect">
            <a:avLst/>
          </a:prstGeom>
          <a:solidFill>
            <a:schemeClr val="bg1"/>
          </a:solidFill>
          <a:ln w="9525">
            <a:noFill/>
            <a:miter lim="800000"/>
            <a:headEnd/>
            <a:tailEnd/>
          </a:ln>
        </p:spPr>
        <p:txBody>
          <a:bodyPr anchor="ctr"/>
          <a:lstStyle/>
          <a:p>
            <a:pPr algn="r" eaLnBrk="1" hangingPunct="1"/>
            <a:fld id="{B7B0E97F-A2DD-44EF-8DE7-D36B96FF9BA8}" type="slidenum">
              <a:rPr lang="en-US" sz="900">
                <a:latin typeface="Arial Unicode MS" pitchFamily="34" charset="-128"/>
              </a:rPr>
              <a:pPr algn="r" eaLnBrk="1" hangingPunct="1"/>
              <a:t>48</a:t>
            </a:fld>
            <a:endParaRPr lang="en-US" sz="900">
              <a:latin typeface="Arial Unicode MS" pitchFamily="34" charset="-128"/>
            </a:endParaRPr>
          </a:p>
        </p:txBody>
      </p:sp>
    </p:spTree>
  </p:cSld>
  <p:clrMapOvr>
    <a:masterClrMapping/>
  </p:clrMapOvr>
  <p:transition>
    <p:cut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0"/>
          </p:nvPr>
        </p:nvSpPr>
        <p:spPr/>
        <p:txBody>
          <a:bodyPr/>
          <a:lstStyle/>
          <a:p>
            <a:fld id="{EB5F1947-2730-48D1-AFC2-92E1D107ED70}" type="slidenum">
              <a:rPr lang="en-US" smtClean="0"/>
              <a:pPr/>
              <a:t>49</a:t>
            </a:fld>
            <a:endParaRPr lang="en-US" smtClean="0"/>
          </a:p>
        </p:txBody>
      </p:sp>
      <p:sp>
        <p:nvSpPr>
          <p:cNvPr id="38915" name="Rectangle 2"/>
          <p:cNvSpPr>
            <a:spLocks noGrp="1" noChangeArrowheads="1"/>
          </p:cNvSpPr>
          <p:nvPr>
            <p:ph type="title"/>
          </p:nvPr>
        </p:nvSpPr>
        <p:spPr>
          <a:xfrm>
            <a:off x="685800" y="457200"/>
            <a:ext cx="7772400" cy="1143000"/>
          </a:xfrm>
        </p:spPr>
        <p:txBody>
          <a:bodyPr/>
          <a:lstStyle/>
          <a:p>
            <a:pPr eaLnBrk="1" hangingPunct="1"/>
            <a:r>
              <a:rPr lang="en-US" smtClean="0"/>
              <a:t>The Real Example</a:t>
            </a:r>
          </a:p>
        </p:txBody>
      </p:sp>
      <p:sp>
        <p:nvSpPr>
          <p:cNvPr id="38916" name="Text Box 3"/>
          <p:cNvSpPr txBox="1">
            <a:spLocks noChangeArrowheads="1"/>
          </p:cNvSpPr>
          <p:nvPr/>
        </p:nvSpPr>
        <p:spPr bwMode="auto">
          <a:xfrm>
            <a:off x="152400" y="1525588"/>
            <a:ext cx="3613150" cy="4319587"/>
          </a:xfrm>
          <a:prstGeom prst="rect">
            <a:avLst/>
          </a:prstGeom>
          <a:noFill/>
          <a:ln w="9525">
            <a:noFill/>
            <a:miter lim="800000"/>
            <a:headEnd/>
            <a:tailEnd/>
          </a:ln>
        </p:spPr>
        <p:txBody>
          <a:bodyPr wrap="none">
            <a:spAutoFit/>
          </a:bodyPr>
          <a:lstStyle/>
          <a:p>
            <a:r>
              <a:rPr lang="en-US">
                <a:latin typeface="Arial Unicode MS" pitchFamily="34" charset="-128"/>
              </a:rPr>
              <a:t>Intel Pentium assembly language:</a:t>
            </a:r>
          </a:p>
          <a:p>
            <a:endParaRPr lang="en-US" sz="2000">
              <a:latin typeface="Times New Roman" pitchFamily="18" charset="0"/>
            </a:endParaRPr>
          </a:p>
          <a:p>
            <a:r>
              <a:rPr lang="en-US" sz="1400" b="1">
                <a:latin typeface="Courier New" pitchFamily="49" charset="0"/>
              </a:rPr>
              <a:t>_main:</a:t>
            </a:r>
          </a:p>
          <a:p>
            <a:r>
              <a:rPr lang="en-US" sz="1400" b="1">
                <a:latin typeface="Courier New" pitchFamily="49" charset="0"/>
              </a:rPr>
              <a:t>	pushl %ebp</a:t>
            </a:r>
          </a:p>
          <a:p>
            <a:r>
              <a:rPr lang="en-US" sz="1400" b="1">
                <a:latin typeface="Courier New" pitchFamily="49" charset="0"/>
              </a:rPr>
              <a:t>	movl %esp,%ebp</a:t>
            </a:r>
          </a:p>
          <a:p>
            <a:r>
              <a:rPr lang="en-US" sz="1400" b="1">
                <a:latin typeface="Courier New" pitchFamily="49" charset="0"/>
              </a:rPr>
              <a:t>	subl $24,%esp</a:t>
            </a:r>
          </a:p>
          <a:p>
            <a:r>
              <a:rPr lang="en-US" sz="1400" b="1">
                <a:latin typeface="Courier New" pitchFamily="49" charset="0"/>
              </a:rPr>
              <a:t>	call ___main</a:t>
            </a:r>
          </a:p>
          <a:p>
            <a:r>
              <a:rPr lang="en-US" sz="1400" b="1">
                <a:latin typeface="Courier New" pitchFamily="49" charset="0"/>
              </a:rPr>
              <a:t>	movl $1,-4(%ebp)</a:t>
            </a:r>
          </a:p>
          <a:p>
            <a:r>
              <a:rPr lang="en-US" sz="1400" b="1">
                <a:latin typeface="Courier New" pitchFamily="49" charset="0"/>
              </a:rPr>
              <a:t>	movl -4(%ebp),%eax</a:t>
            </a:r>
          </a:p>
          <a:p>
            <a:r>
              <a:rPr lang="en-US" sz="1400" b="1">
                <a:latin typeface="Courier New" pitchFamily="49" charset="0"/>
              </a:rPr>
              <a:t>	addl $2,%eax</a:t>
            </a:r>
          </a:p>
          <a:p>
            <a:r>
              <a:rPr lang="en-US" sz="1400" b="1">
                <a:latin typeface="Courier New" pitchFamily="49" charset="0"/>
              </a:rPr>
              <a:t>	movl %eax,-8(%ebp)</a:t>
            </a:r>
          </a:p>
          <a:p>
            <a:r>
              <a:rPr lang="en-US" sz="1400" b="1">
                <a:latin typeface="Courier New" pitchFamily="49" charset="0"/>
              </a:rPr>
              <a:t>	xorl %eax,%eax</a:t>
            </a:r>
          </a:p>
          <a:p>
            <a:r>
              <a:rPr lang="en-US" sz="1400" b="1">
                <a:latin typeface="Courier New" pitchFamily="49" charset="0"/>
              </a:rPr>
              <a:t>	jmp L2</a:t>
            </a:r>
          </a:p>
          <a:p>
            <a:r>
              <a:rPr lang="en-US" sz="1400" b="1">
                <a:latin typeface="Courier New" pitchFamily="49" charset="0"/>
              </a:rPr>
              <a:t>	.align 4</a:t>
            </a:r>
          </a:p>
          <a:p>
            <a:r>
              <a:rPr lang="en-US" sz="1400" b="1">
                <a:latin typeface="Courier New" pitchFamily="49" charset="0"/>
              </a:rPr>
              <a:t>L2:</a:t>
            </a:r>
          </a:p>
          <a:p>
            <a:r>
              <a:rPr lang="en-US" sz="1400" b="1">
                <a:latin typeface="Courier New" pitchFamily="49" charset="0"/>
              </a:rPr>
              <a:t>	movl %ebp,%esp</a:t>
            </a:r>
          </a:p>
          <a:p>
            <a:r>
              <a:rPr lang="en-US" sz="1400" b="1">
                <a:latin typeface="Courier New" pitchFamily="49" charset="0"/>
              </a:rPr>
              <a:t>	popl %ebp</a:t>
            </a:r>
          </a:p>
          <a:p>
            <a:r>
              <a:rPr lang="en-US" sz="1400" b="1">
                <a:latin typeface="Courier New" pitchFamily="49" charset="0"/>
              </a:rPr>
              <a:t>	ret</a:t>
            </a:r>
          </a:p>
          <a:p>
            <a:endParaRPr lang="en-US" sz="1600">
              <a:latin typeface="Times New Roman" pitchFamily="18" charset="0"/>
            </a:endParaRPr>
          </a:p>
        </p:txBody>
      </p:sp>
      <p:sp>
        <p:nvSpPr>
          <p:cNvPr id="38917" name="Text Box 4"/>
          <p:cNvSpPr txBox="1">
            <a:spLocks noChangeArrowheads="1"/>
          </p:cNvSpPr>
          <p:nvPr/>
        </p:nvSpPr>
        <p:spPr bwMode="auto">
          <a:xfrm>
            <a:off x="4724400" y="1524000"/>
            <a:ext cx="3502025" cy="4379913"/>
          </a:xfrm>
          <a:prstGeom prst="rect">
            <a:avLst/>
          </a:prstGeom>
          <a:noFill/>
          <a:ln w="9525">
            <a:noFill/>
            <a:miter lim="800000"/>
            <a:headEnd/>
            <a:tailEnd/>
          </a:ln>
        </p:spPr>
        <p:txBody>
          <a:bodyPr wrap="none">
            <a:spAutoFit/>
          </a:bodyPr>
          <a:lstStyle/>
          <a:p>
            <a:r>
              <a:rPr lang="en-US">
                <a:latin typeface="Arial Unicode MS" pitchFamily="34" charset="-128"/>
              </a:rPr>
              <a:t>SPARC assembly language:</a:t>
            </a:r>
            <a:endParaRPr lang="en-US" sz="1400">
              <a:latin typeface="Arial Unicode MS" pitchFamily="34" charset="-128"/>
            </a:endParaRPr>
          </a:p>
          <a:p>
            <a:endParaRPr lang="en-US" sz="2000">
              <a:latin typeface="Arial Unicode MS" pitchFamily="34" charset="-128"/>
            </a:endParaRPr>
          </a:p>
          <a:p>
            <a:r>
              <a:rPr lang="en-US" sz="1400" b="1">
                <a:latin typeface="Courier New" pitchFamily="49" charset="0"/>
              </a:rPr>
              <a:t>main:</a:t>
            </a:r>
          </a:p>
          <a:p>
            <a:r>
              <a:rPr lang="en-US" sz="1400" b="1">
                <a:latin typeface="Courier New" pitchFamily="49" charset="0"/>
              </a:rPr>
              <a:t>	save	%sp, -120, %sp</a:t>
            </a:r>
          </a:p>
          <a:p>
            <a:r>
              <a:rPr lang="en-US" sz="1400" b="1">
                <a:latin typeface="Courier New" pitchFamily="49" charset="0"/>
              </a:rPr>
              <a:t>	mov	1, %o0</a:t>
            </a:r>
          </a:p>
          <a:p>
            <a:r>
              <a:rPr lang="en-US" sz="1400" b="1">
                <a:latin typeface="Courier New" pitchFamily="49" charset="0"/>
              </a:rPr>
              <a:t>	st	%o0, [%fp-20]</a:t>
            </a:r>
          </a:p>
          <a:p>
            <a:r>
              <a:rPr lang="en-US" sz="1400" b="1">
                <a:latin typeface="Courier New" pitchFamily="49" charset="0"/>
              </a:rPr>
              <a:t>	ld	[%fp-20], %o0</a:t>
            </a:r>
          </a:p>
          <a:p>
            <a:r>
              <a:rPr lang="en-US" sz="1400" b="1">
                <a:latin typeface="Courier New" pitchFamily="49" charset="0"/>
              </a:rPr>
              <a:t>	add	%o0, 2, %o1</a:t>
            </a:r>
          </a:p>
          <a:p>
            <a:r>
              <a:rPr lang="en-US" sz="1400" b="1">
                <a:latin typeface="Courier New" pitchFamily="49" charset="0"/>
              </a:rPr>
              <a:t>	st	%o1, [%fp-24]</a:t>
            </a:r>
          </a:p>
          <a:p>
            <a:r>
              <a:rPr lang="en-US" sz="1400" b="1">
                <a:latin typeface="Courier New" pitchFamily="49" charset="0"/>
              </a:rPr>
              <a:t>	mov	0, %i0</a:t>
            </a:r>
          </a:p>
          <a:p>
            <a:r>
              <a:rPr lang="en-US" sz="1400" b="1">
                <a:latin typeface="Courier New" pitchFamily="49" charset="0"/>
              </a:rPr>
              <a:t>	b	.LL2</a:t>
            </a:r>
          </a:p>
          <a:p>
            <a:r>
              <a:rPr lang="en-US" sz="1400" b="1">
                <a:latin typeface="Courier New" pitchFamily="49" charset="0"/>
              </a:rPr>
              <a:t>	 nop</a:t>
            </a:r>
          </a:p>
          <a:p>
            <a:r>
              <a:rPr lang="en-US" sz="1400" b="1">
                <a:latin typeface="Courier New" pitchFamily="49" charset="0"/>
              </a:rPr>
              <a:t>	mov	0, %i0</a:t>
            </a:r>
          </a:p>
          <a:p>
            <a:r>
              <a:rPr lang="en-US" sz="1400" b="1">
                <a:latin typeface="Courier New" pitchFamily="49" charset="0"/>
              </a:rPr>
              <a:t>	b	.LL2</a:t>
            </a:r>
          </a:p>
          <a:p>
            <a:r>
              <a:rPr lang="en-US" sz="1400" b="1">
                <a:latin typeface="Courier New" pitchFamily="49" charset="0"/>
              </a:rPr>
              <a:t>	 nop</a:t>
            </a:r>
          </a:p>
          <a:p>
            <a:r>
              <a:rPr lang="en-US" sz="1400" b="1">
                <a:latin typeface="Courier New" pitchFamily="49" charset="0"/>
              </a:rPr>
              <a:t>.LL2:</a:t>
            </a:r>
          </a:p>
          <a:p>
            <a:r>
              <a:rPr lang="en-US" sz="1400" b="1">
                <a:latin typeface="Courier New" pitchFamily="49" charset="0"/>
              </a:rPr>
              <a:t>	ret</a:t>
            </a:r>
          </a:p>
          <a:p>
            <a:r>
              <a:rPr lang="en-US" sz="1400" b="1">
                <a:latin typeface="Courier New" pitchFamily="49" charset="0"/>
              </a:rPr>
              <a:t>	restore</a:t>
            </a:r>
          </a:p>
          <a:p>
            <a:endParaRPr lang="en-US" sz="200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98BDB14-8D87-45A0-BF80-DB63B3BFC51E}" type="slidenum">
              <a:rPr lang="en-US"/>
              <a:pPr/>
              <a:t>5</a:t>
            </a:fld>
            <a:endParaRPr lang="en-US"/>
          </a:p>
        </p:txBody>
      </p:sp>
      <p:sp>
        <p:nvSpPr>
          <p:cNvPr id="223234" name="Rectangle 2"/>
          <p:cNvSpPr>
            <a:spLocks noGrp="1" noChangeArrowheads="1"/>
          </p:cNvSpPr>
          <p:nvPr>
            <p:ph type="title"/>
          </p:nvPr>
        </p:nvSpPr>
        <p:spPr>
          <a:xfrm>
            <a:off x="304800" y="457200"/>
            <a:ext cx="8839200" cy="1066800"/>
          </a:xfrm>
        </p:spPr>
        <p:txBody>
          <a:bodyPr/>
          <a:lstStyle/>
          <a:p>
            <a:r>
              <a:rPr lang="en-US" dirty="0" smtClean="0"/>
              <a:t>Iterative/Incremental Development</a:t>
            </a:r>
            <a:endParaRPr lang="en-US" dirty="0"/>
          </a:p>
        </p:txBody>
      </p:sp>
      <p:sp>
        <p:nvSpPr>
          <p:cNvPr id="223235" name="Rectangle 3"/>
          <p:cNvSpPr>
            <a:spLocks noGrp="1" noChangeArrowheads="1"/>
          </p:cNvSpPr>
          <p:nvPr>
            <p:ph type="body" idx="1"/>
          </p:nvPr>
        </p:nvSpPr>
        <p:spPr>
          <a:xfrm>
            <a:off x="457200" y="1600200"/>
            <a:ext cx="8305800" cy="4495800"/>
          </a:xfrm>
        </p:spPr>
        <p:txBody>
          <a:bodyPr/>
          <a:lstStyle/>
          <a:p>
            <a:r>
              <a:rPr lang="en-US" dirty="0" smtClean="0"/>
              <a:t>Development involves these basic phases:</a:t>
            </a:r>
          </a:p>
          <a:p>
            <a:pPr marL="971550" lvl="1" indent="-514350">
              <a:buFont typeface="+mj-lt"/>
              <a:buAutoNum type="arabicPeriod"/>
            </a:pPr>
            <a:r>
              <a:rPr lang="en-US" dirty="0" smtClean="0">
                <a:hlinkClick r:id="" action="ppaction://customshow?id=6&amp;return=true"/>
              </a:rPr>
              <a:t>Analysis</a:t>
            </a:r>
            <a:r>
              <a:rPr lang="en-US" dirty="0" smtClean="0"/>
              <a:t>;</a:t>
            </a:r>
          </a:p>
          <a:p>
            <a:pPr marL="971550" lvl="1" indent="-514350">
              <a:buFont typeface="+mj-lt"/>
              <a:buAutoNum type="arabicPeriod"/>
            </a:pPr>
            <a:r>
              <a:rPr lang="en-US" dirty="0" smtClean="0">
                <a:hlinkClick r:id="" action="ppaction://customshow?id=7&amp;return=true"/>
              </a:rPr>
              <a:t>Design</a:t>
            </a:r>
            <a:r>
              <a:rPr lang="en-US" dirty="0" smtClean="0"/>
              <a:t>;</a:t>
            </a:r>
          </a:p>
          <a:p>
            <a:pPr marL="971550" lvl="1" indent="-514350">
              <a:buFont typeface="+mj-lt"/>
              <a:buAutoNum type="arabicPeriod"/>
            </a:pPr>
            <a:r>
              <a:rPr lang="en-US" dirty="0" smtClean="0">
                <a:hlinkClick r:id="" action="ppaction://customshow?id=8&amp;return=true"/>
              </a:rPr>
              <a:t>Implementation</a:t>
            </a:r>
            <a:r>
              <a:rPr lang="en-US" dirty="0" smtClean="0"/>
              <a:t>;</a:t>
            </a:r>
          </a:p>
          <a:p>
            <a:pPr marL="971550" lvl="1" indent="-514350">
              <a:buFont typeface="+mj-lt"/>
              <a:buAutoNum type="arabicPeriod"/>
            </a:pPr>
            <a:r>
              <a:rPr lang="en-US" dirty="0" smtClean="0">
                <a:hlinkClick r:id="" action="ppaction://customshow?id=9&amp;return=true"/>
              </a:rPr>
              <a:t>Testing</a:t>
            </a:r>
            <a:r>
              <a:rPr lang="en-US" dirty="0" smtClean="0"/>
              <a:t>.</a:t>
            </a:r>
          </a:p>
          <a:p>
            <a:pPr marL="571500" indent="-514350"/>
            <a:r>
              <a:rPr lang="en-US" dirty="0" smtClean="0">
                <a:hlinkClick r:id="" action="ppaction://customshow?id=10&amp;return=true"/>
              </a:rPr>
              <a:t>Development proceeds </a:t>
            </a:r>
            <a:r>
              <a:rPr lang="en-US" i="1" dirty="0" smtClean="0">
                <a:hlinkClick r:id="" action="ppaction://customshow?id=10&amp;return=true"/>
              </a:rPr>
              <a:t>iteratively</a:t>
            </a:r>
            <a:r>
              <a:rPr lang="en-US" dirty="0" smtClean="0">
                <a:hlinkClick r:id="" action="ppaction://customshow?id=10&amp;return=true"/>
              </a:rPr>
              <a:t> and </a:t>
            </a:r>
            <a:r>
              <a:rPr lang="en-US" i="1" dirty="0" smtClean="0">
                <a:hlinkClick r:id="" action="ppaction://customshow?id=10&amp;return=true"/>
              </a:rPr>
              <a:t>incrementally</a:t>
            </a:r>
            <a:r>
              <a:rPr lang="en-US" dirty="0" smtClean="0">
                <a:hlinkClick r:id="" action="ppaction://customshow?id=10&amp;return=true"/>
              </a:rPr>
              <a:t>.</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0"/>
          </p:nvPr>
        </p:nvSpPr>
        <p:spPr/>
        <p:txBody>
          <a:bodyPr/>
          <a:lstStyle/>
          <a:p>
            <a:fld id="{690549C9-8798-47DD-A6DB-047DE672E22B}" type="slidenum">
              <a:rPr lang="en-US" smtClean="0"/>
              <a:pPr/>
              <a:t>50</a:t>
            </a:fld>
            <a:endParaRPr lang="en-US" smtClean="0"/>
          </a:p>
        </p:txBody>
      </p:sp>
      <p:sp>
        <p:nvSpPr>
          <p:cNvPr id="39939" name="Rectangle 2"/>
          <p:cNvSpPr>
            <a:spLocks noGrp="1" noChangeArrowheads="1"/>
          </p:cNvSpPr>
          <p:nvPr>
            <p:ph type="title"/>
          </p:nvPr>
        </p:nvSpPr>
        <p:spPr>
          <a:xfrm>
            <a:off x="685800" y="457200"/>
            <a:ext cx="7772400" cy="1143000"/>
          </a:xfrm>
        </p:spPr>
        <p:txBody>
          <a:bodyPr/>
          <a:lstStyle/>
          <a:p>
            <a:pPr eaLnBrk="1" hangingPunct="1"/>
            <a:r>
              <a:rPr lang="en-US" smtClean="0"/>
              <a:t>The Real Example</a:t>
            </a:r>
          </a:p>
        </p:txBody>
      </p:sp>
      <p:sp>
        <p:nvSpPr>
          <p:cNvPr id="39940" name="Text Box 3"/>
          <p:cNvSpPr txBox="1">
            <a:spLocks noChangeArrowheads="1"/>
          </p:cNvSpPr>
          <p:nvPr/>
        </p:nvSpPr>
        <p:spPr bwMode="auto">
          <a:xfrm>
            <a:off x="152400" y="1525588"/>
            <a:ext cx="3613150" cy="4319587"/>
          </a:xfrm>
          <a:prstGeom prst="rect">
            <a:avLst/>
          </a:prstGeom>
          <a:noFill/>
          <a:ln w="9525">
            <a:noFill/>
            <a:miter lim="800000"/>
            <a:headEnd/>
            <a:tailEnd/>
          </a:ln>
        </p:spPr>
        <p:txBody>
          <a:bodyPr wrap="none">
            <a:spAutoFit/>
          </a:bodyPr>
          <a:lstStyle/>
          <a:p>
            <a:r>
              <a:rPr lang="en-US">
                <a:latin typeface="Arial Unicode MS" pitchFamily="34" charset="-128"/>
              </a:rPr>
              <a:t>Intel Pentium assembly language:</a:t>
            </a:r>
          </a:p>
          <a:p>
            <a:endParaRPr lang="en-US" sz="2000">
              <a:latin typeface="Arial Unicode MS" pitchFamily="34" charset="-128"/>
            </a:endParaRPr>
          </a:p>
          <a:p>
            <a:r>
              <a:rPr lang="en-US" sz="1400" b="1">
                <a:latin typeface="Courier New" pitchFamily="49" charset="0"/>
              </a:rPr>
              <a:t>_main:</a:t>
            </a:r>
          </a:p>
          <a:p>
            <a:r>
              <a:rPr lang="en-US" sz="1400" b="1">
                <a:latin typeface="Courier New" pitchFamily="49" charset="0"/>
              </a:rPr>
              <a:t>	pushl %ebp</a:t>
            </a:r>
          </a:p>
          <a:p>
            <a:r>
              <a:rPr lang="en-US" sz="1400" b="1">
                <a:latin typeface="Courier New" pitchFamily="49" charset="0"/>
              </a:rPr>
              <a:t>	movl %esp,%ebp</a:t>
            </a:r>
          </a:p>
          <a:p>
            <a:r>
              <a:rPr lang="en-US" sz="1400" b="1">
                <a:latin typeface="Courier New" pitchFamily="49" charset="0"/>
              </a:rPr>
              <a:t>	subl $24,%esp</a:t>
            </a:r>
          </a:p>
          <a:p>
            <a:r>
              <a:rPr lang="en-US" sz="1400" b="1">
                <a:latin typeface="Courier New" pitchFamily="49" charset="0"/>
              </a:rPr>
              <a:t>	call ___main</a:t>
            </a:r>
          </a:p>
          <a:p>
            <a:r>
              <a:rPr lang="en-US" sz="1400" b="1">
                <a:latin typeface="Courier New" pitchFamily="49" charset="0"/>
              </a:rPr>
              <a:t>	movl $1,-4(%ebp)</a:t>
            </a:r>
          </a:p>
          <a:p>
            <a:r>
              <a:rPr lang="en-US" sz="1400" b="1">
                <a:latin typeface="Courier New" pitchFamily="49" charset="0"/>
              </a:rPr>
              <a:t>	movl -4(%ebp),%eax</a:t>
            </a:r>
          </a:p>
          <a:p>
            <a:r>
              <a:rPr lang="en-US" sz="1400" b="1">
                <a:latin typeface="Courier New" pitchFamily="49" charset="0"/>
              </a:rPr>
              <a:t>	addl $2,%eax</a:t>
            </a:r>
          </a:p>
          <a:p>
            <a:r>
              <a:rPr lang="en-US" sz="1400" b="1">
                <a:latin typeface="Courier New" pitchFamily="49" charset="0"/>
              </a:rPr>
              <a:t>	movl %eax,-8(%ebp)</a:t>
            </a:r>
          </a:p>
          <a:p>
            <a:r>
              <a:rPr lang="en-US" sz="1400" b="1">
                <a:latin typeface="Courier New" pitchFamily="49" charset="0"/>
              </a:rPr>
              <a:t>	xorl %eax,%eax</a:t>
            </a:r>
          </a:p>
          <a:p>
            <a:r>
              <a:rPr lang="en-US" sz="1400" b="1">
                <a:latin typeface="Courier New" pitchFamily="49" charset="0"/>
              </a:rPr>
              <a:t>	jmp L2</a:t>
            </a:r>
          </a:p>
          <a:p>
            <a:r>
              <a:rPr lang="en-US" sz="1400" b="1">
                <a:latin typeface="Courier New" pitchFamily="49" charset="0"/>
              </a:rPr>
              <a:t>	.align 4</a:t>
            </a:r>
          </a:p>
          <a:p>
            <a:r>
              <a:rPr lang="en-US" sz="1400" b="1">
                <a:latin typeface="Courier New" pitchFamily="49" charset="0"/>
              </a:rPr>
              <a:t>L2:</a:t>
            </a:r>
          </a:p>
          <a:p>
            <a:r>
              <a:rPr lang="en-US" sz="1400" b="1">
                <a:latin typeface="Courier New" pitchFamily="49" charset="0"/>
              </a:rPr>
              <a:t>	movl %ebp,%esp</a:t>
            </a:r>
          </a:p>
          <a:p>
            <a:r>
              <a:rPr lang="en-US" sz="1400" b="1">
                <a:latin typeface="Courier New" pitchFamily="49" charset="0"/>
              </a:rPr>
              <a:t>	popl %ebp</a:t>
            </a:r>
          </a:p>
          <a:p>
            <a:r>
              <a:rPr lang="en-US" sz="1400" b="1">
                <a:latin typeface="Courier New" pitchFamily="49" charset="0"/>
              </a:rPr>
              <a:t>	ret</a:t>
            </a:r>
          </a:p>
          <a:p>
            <a:endParaRPr lang="en-US" sz="1600">
              <a:latin typeface="Times New Roman" pitchFamily="18" charset="0"/>
            </a:endParaRPr>
          </a:p>
        </p:txBody>
      </p:sp>
      <p:sp>
        <p:nvSpPr>
          <p:cNvPr id="39941" name="Text Box 4"/>
          <p:cNvSpPr txBox="1">
            <a:spLocks noChangeArrowheads="1"/>
          </p:cNvSpPr>
          <p:nvPr/>
        </p:nvSpPr>
        <p:spPr bwMode="auto">
          <a:xfrm>
            <a:off x="4724400" y="1524000"/>
            <a:ext cx="3502025" cy="4287838"/>
          </a:xfrm>
          <a:prstGeom prst="rect">
            <a:avLst/>
          </a:prstGeom>
          <a:noFill/>
          <a:ln w="9525">
            <a:noFill/>
            <a:miter lim="800000"/>
            <a:headEnd/>
            <a:tailEnd/>
          </a:ln>
        </p:spPr>
        <p:txBody>
          <a:bodyPr wrap="none">
            <a:spAutoFit/>
          </a:bodyPr>
          <a:lstStyle/>
          <a:p>
            <a:r>
              <a:rPr lang="en-US">
                <a:latin typeface="Arial Unicode MS" pitchFamily="34" charset="-128"/>
              </a:rPr>
              <a:t>SPARC assembly language:</a:t>
            </a:r>
            <a:endParaRPr lang="en-US" sz="1400">
              <a:latin typeface="Arial Unicode MS" pitchFamily="34" charset="-128"/>
            </a:endParaRPr>
          </a:p>
          <a:p>
            <a:endParaRPr lang="en-US" sz="1400">
              <a:latin typeface="Arial Unicode MS" pitchFamily="34" charset="-128"/>
            </a:endParaRPr>
          </a:p>
          <a:p>
            <a:r>
              <a:rPr lang="en-US" sz="1400" b="1">
                <a:latin typeface="Courier New" pitchFamily="49" charset="0"/>
              </a:rPr>
              <a:t>main:</a:t>
            </a:r>
          </a:p>
          <a:p>
            <a:r>
              <a:rPr lang="en-US" sz="1400" b="1">
                <a:latin typeface="Courier New" pitchFamily="49" charset="0"/>
              </a:rPr>
              <a:t>	save	%sp, -120, %sp</a:t>
            </a:r>
          </a:p>
          <a:p>
            <a:r>
              <a:rPr lang="en-US" sz="1400" b="1">
                <a:latin typeface="Courier New" pitchFamily="49" charset="0"/>
              </a:rPr>
              <a:t>	mov	1, %o0</a:t>
            </a:r>
          </a:p>
          <a:p>
            <a:r>
              <a:rPr lang="en-US" sz="1400" b="1">
                <a:latin typeface="Courier New" pitchFamily="49" charset="0"/>
              </a:rPr>
              <a:t>	st	%o0, [%fp-20]</a:t>
            </a:r>
          </a:p>
          <a:p>
            <a:r>
              <a:rPr lang="en-US" sz="1400" b="1">
                <a:latin typeface="Courier New" pitchFamily="49" charset="0"/>
              </a:rPr>
              <a:t>	ld	[%fp-20], %o0</a:t>
            </a:r>
          </a:p>
          <a:p>
            <a:r>
              <a:rPr lang="en-US" sz="1400" b="1">
                <a:latin typeface="Courier New" pitchFamily="49" charset="0"/>
              </a:rPr>
              <a:t>	add	%o0, 2, %o1</a:t>
            </a:r>
          </a:p>
          <a:p>
            <a:r>
              <a:rPr lang="en-US" sz="1400" b="1">
                <a:latin typeface="Courier New" pitchFamily="49" charset="0"/>
              </a:rPr>
              <a:t>	st	%o1, [%fp-24]</a:t>
            </a:r>
          </a:p>
          <a:p>
            <a:r>
              <a:rPr lang="en-US" sz="1400" b="1">
                <a:latin typeface="Courier New" pitchFamily="49" charset="0"/>
              </a:rPr>
              <a:t>	mov	0, %i0</a:t>
            </a:r>
          </a:p>
          <a:p>
            <a:r>
              <a:rPr lang="en-US" sz="1400" b="1">
                <a:latin typeface="Courier New" pitchFamily="49" charset="0"/>
              </a:rPr>
              <a:t>	b	.LL2</a:t>
            </a:r>
          </a:p>
          <a:p>
            <a:r>
              <a:rPr lang="en-US" sz="1400" b="1">
                <a:latin typeface="Courier New" pitchFamily="49" charset="0"/>
              </a:rPr>
              <a:t>	 nop</a:t>
            </a:r>
          </a:p>
          <a:p>
            <a:r>
              <a:rPr lang="en-US" sz="1400" b="1">
                <a:latin typeface="Courier New" pitchFamily="49" charset="0"/>
              </a:rPr>
              <a:t>	mov	0, %i0</a:t>
            </a:r>
          </a:p>
          <a:p>
            <a:r>
              <a:rPr lang="en-US" sz="1400" b="1">
                <a:latin typeface="Courier New" pitchFamily="49" charset="0"/>
              </a:rPr>
              <a:t>	b	.LL2</a:t>
            </a:r>
          </a:p>
          <a:p>
            <a:r>
              <a:rPr lang="en-US" sz="1400" b="1">
                <a:latin typeface="Courier New" pitchFamily="49" charset="0"/>
              </a:rPr>
              <a:t>	 nop</a:t>
            </a:r>
          </a:p>
          <a:p>
            <a:r>
              <a:rPr lang="en-US" sz="1400" b="1">
                <a:latin typeface="Courier New" pitchFamily="49" charset="0"/>
              </a:rPr>
              <a:t>.LL2:</a:t>
            </a:r>
          </a:p>
          <a:p>
            <a:r>
              <a:rPr lang="en-US" sz="1400" b="1">
                <a:latin typeface="Courier New" pitchFamily="49" charset="0"/>
              </a:rPr>
              <a:t>	ret</a:t>
            </a:r>
          </a:p>
          <a:p>
            <a:r>
              <a:rPr lang="en-US" sz="1400" b="1">
                <a:latin typeface="Courier New" pitchFamily="49" charset="0"/>
              </a:rPr>
              <a:t>	restore</a:t>
            </a:r>
          </a:p>
          <a:p>
            <a:endParaRPr lang="en-US" sz="2000">
              <a:latin typeface="Times New Roman" pitchFamily="18" charset="0"/>
            </a:endParaRPr>
          </a:p>
        </p:txBody>
      </p:sp>
      <p:sp>
        <p:nvSpPr>
          <p:cNvPr id="39942" name="Text Box 5"/>
          <p:cNvSpPr txBox="1">
            <a:spLocks noChangeArrowheads="1"/>
          </p:cNvSpPr>
          <p:nvPr/>
        </p:nvSpPr>
        <p:spPr bwMode="auto">
          <a:xfrm>
            <a:off x="2667000" y="4556125"/>
            <a:ext cx="1755775" cy="2225675"/>
          </a:xfrm>
          <a:prstGeom prst="rect">
            <a:avLst/>
          </a:prstGeom>
          <a:noFill/>
          <a:ln w="9525">
            <a:noFill/>
            <a:miter lim="800000"/>
            <a:headEnd/>
            <a:tailEnd/>
          </a:ln>
        </p:spPr>
        <p:txBody>
          <a:bodyPr wrap="none">
            <a:spAutoFit/>
          </a:bodyPr>
          <a:lstStyle/>
          <a:p>
            <a:r>
              <a:rPr lang="en-US" sz="500">
                <a:latin typeface="Times New Roman" pitchFamily="18" charset="0"/>
              </a:rPr>
              <a:t>000001110111010100000101 000001000110000100000110</a:t>
            </a:r>
          </a:p>
          <a:p>
            <a:r>
              <a:rPr lang="en-US" sz="500">
                <a:latin typeface="Times New Roman" pitchFamily="18" charset="0"/>
              </a:rPr>
              <a:t>000000000000010000000010 000000000000010000000000 </a:t>
            </a:r>
          </a:p>
          <a:p>
            <a:r>
              <a:rPr lang="en-US" sz="500">
                <a:latin typeface="Times New Roman" pitchFamily="18" charset="0"/>
              </a:rPr>
              <a:t>000000000000000000000000 000000000000000000000000</a:t>
            </a:r>
          </a:p>
          <a:p>
            <a:r>
              <a:rPr lang="en-US" sz="500">
                <a:latin typeface="Times New Roman" pitchFamily="18" charset="0"/>
              </a:rPr>
              <a:t>000000000000000000000000 000000000000000000000000</a:t>
            </a:r>
          </a:p>
          <a:p>
            <a:r>
              <a:rPr lang="en-US" sz="500">
                <a:latin typeface="Times New Roman" pitchFamily="18" charset="0"/>
              </a:rPr>
              <a:t>000000000000000000000010 000000000000000000000010</a:t>
            </a:r>
          </a:p>
          <a:p>
            <a:r>
              <a:rPr lang="en-US" sz="500">
                <a:latin typeface="Times New Roman" pitchFamily="18" charset="0"/>
              </a:rPr>
              <a:t>000000000000000000000000 000000000000000000000001 </a:t>
            </a:r>
          </a:p>
          <a:p>
            <a:r>
              <a:rPr lang="en-US" sz="500">
                <a:latin typeface="Times New Roman" pitchFamily="18" charset="0"/>
              </a:rPr>
              <a:t>000000000000000000000001 000000000011010000110000</a:t>
            </a:r>
          </a:p>
          <a:p>
            <a:r>
              <a:rPr lang="en-US" sz="500">
                <a:latin typeface="Times New Roman" pitchFamily="18" charset="0"/>
              </a:rPr>
              <a:t>000000000000000000000000 000000000000000001100100</a:t>
            </a:r>
          </a:p>
          <a:p>
            <a:r>
              <a:rPr lang="en-US" sz="500">
                <a:latin typeface="Times New Roman" pitchFamily="18" charset="0"/>
              </a:rPr>
              <a:t>000000000000000000000000 000000010011000100100100</a:t>
            </a:r>
          </a:p>
          <a:p>
            <a:r>
              <a:rPr lang="en-US" sz="500">
                <a:latin typeface="Times New Roman" pitchFamily="18" charset="0"/>
              </a:rPr>
              <a:t>000000000000000000000000 000000000000000000000000 </a:t>
            </a:r>
          </a:p>
          <a:p>
            <a:r>
              <a:rPr lang="en-US" sz="500">
                <a:latin typeface="Times New Roman" pitchFamily="18" charset="0"/>
              </a:rPr>
              <a:t>000000000000000001100100 000000000000000001000000</a:t>
            </a:r>
          </a:p>
          <a:p>
            <a:r>
              <a:rPr lang="en-US" sz="500">
                <a:latin typeface="Times New Roman" pitchFamily="18" charset="0"/>
              </a:rPr>
              <a:t>000000000000000000000101 000000000000000001010000</a:t>
            </a:r>
          </a:p>
          <a:p>
            <a:r>
              <a:rPr lang="en-US" sz="500">
                <a:latin typeface="Times New Roman" pitchFamily="18" charset="0"/>
              </a:rPr>
              <a:t>000000000000000000110011 000000000000000000110001</a:t>
            </a:r>
          </a:p>
          <a:p>
            <a:r>
              <a:rPr lang="en-US" sz="500">
                <a:latin typeface="Times New Roman" pitchFamily="18" charset="0"/>
              </a:rPr>
              <a:t>000000000000000000000000 000000000000000000000110 </a:t>
            </a:r>
          </a:p>
          <a:p>
            <a:r>
              <a:rPr lang="en-US" sz="500">
                <a:latin typeface="Times New Roman" pitchFamily="18" charset="0"/>
              </a:rPr>
              <a:t>000000000000000000000000 000000000000000001100100</a:t>
            </a:r>
          </a:p>
          <a:p>
            <a:r>
              <a:rPr lang="en-US" sz="500">
                <a:latin typeface="Times New Roman" pitchFamily="18" charset="0"/>
              </a:rPr>
              <a:t>000000000000000000000001 000000000000000001100100</a:t>
            </a:r>
          </a:p>
          <a:p>
            <a:r>
              <a:rPr lang="en-US" sz="500">
                <a:latin typeface="Times New Roman" pitchFamily="18" charset="0"/>
              </a:rPr>
              <a:t>000000000000000000000000 000000000000000000000000</a:t>
            </a:r>
          </a:p>
          <a:p>
            <a:r>
              <a:rPr lang="en-US" sz="500">
                <a:latin typeface="Times New Roman" pitchFamily="18" charset="0"/>
              </a:rPr>
              <a:t>000000000000000000000000 000000000000001001000000</a:t>
            </a:r>
          </a:p>
          <a:p>
            <a:r>
              <a:rPr lang="en-US" sz="500">
                <a:latin typeface="Times New Roman" pitchFamily="18" charset="0"/>
              </a:rPr>
              <a:t>000000000000000000000000 000000000000001001000000</a:t>
            </a:r>
          </a:p>
          <a:p>
            <a:r>
              <a:rPr lang="en-US" sz="500">
                <a:latin typeface="Times New Roman" pitchFamily="18" charset="0"/>
              </a:rPr>
              <a:t>000000000000000000000000 000000000000000000000101</a:t>
            </a:r>
          </a:p>
          <a:p>
            <a:r>
              <a:rPr lang="en-US" sz="500">
                <a:latin typeface="Times New Roman" pitchFamily="18" charset="0"/>
              </a:rPr>
              <a:t>000000000000000000000000 000000000000000000000000</a:t>
            </a:r>
          </a:p>
          <a:p>
            <a:r>
              <a:rPr lang="en-US" sz="500">
                <a:latin typeface="Times New Roman" pitchFamily="18" charset="0"/>
              </a:rPr>
              <a:t>000000000000000000000000 000000000000000000000011 </a:t>
            </a:r>
          </a:p>
          <a:p>
            <a:r>
              <a:rPr lang="en-US" sz="500">
                <a:latin typeface="Times New Roman" pitchFamily="18" charset="0"/>
              </a:rPr>
              <a:t>000000000000000000000000 000000000000001100100100</a:t>
            </a:r>
          </a:p>
          <a:p>
            <a:r>
              <a:rPr lang="en-US" sz="500">
                <a:latin typeface="Times New Roman" pitchFamily="18" charset="0"/>
              </a:rPr>
              <a:t>000000000000000000000000 000000000000000000000000</a:t>
            </a:r>
          </a:p>
          <a:p>
            <a:r>
              <a:rPr lang="en-US" sz="500">
                <a:latin typeface="Times New Roman" pitchFamily="18" charset="0"/>
              </a:rPr>
              <a:t>000000000000000000000000 000000000000000000000000</a:t>
            </a:r>
          </a:p>
          <a:p>
            <a:r>
              <a:rPr lang="en-US" sz="500">
                <a:latin typeface="Times New Roman" pitchFamily="18" charset="0"/>
              </a:rPr>
              <a:t>000000000000000000000000 000000000000000000100001</a:t>
            </a:r>
            <a:r>
              <a:rPr lang="en-US" sz="1000">
                <a:latin typeface="Times New Roman" pitchFamily="18" charset="0"/>
              </a:rPr>
              <a:t> </a:t>
            </a:r>
          </a:p>
          <a:p>
            <a:endParaRPr lang="en-US" sz="500">
              <a:latin typeface="Times New Roman" pitchFamily="18" charset="0"/>
            </a:endParaRPr>
          </a:p>
        </p:txBody>
      </p:sp>
      <p:sp>
        <p:nvSpPr>
          <p:cNvPr id="39943" name="Text Box 6"/>
          <p:cNvSpPr txBox="1">
            <a:spLocks noChangeArrowheads="1"/>
          </p:cNvSpPr>
          <p:nvPr/>
        </p:nvSpPr>
        <p:spPr bwMode="auto">
          <a:xfrm>
            <a:off x="7115175" y="4495800"/>
            <a:ext cx="1724025" cy="2073275"/>
          </a:xfrm>
          <a:prstGeom prst="rect">
            <a:avLst/>
          </a:prstGeom>
          <a:noFill/>
          <a:ln w="9525">
            <a:noFill/>
            <a:miter lim="800000"/>
            <a:headEnd/>
            <a:tailEnd/>
          </a:ln>
        </p:spPr>
        <p:txBody>
          <a:bodyPr wrap="none">
            <a:spAutoFit/>
          </a:bodyPr>
          <a:lstStyle/>
          <a:p>
            <a:r>
              <a:rPr lang="en-US" sz="500">
                <a:latin typeface="Times New Roman" pitchFamily="18" charset="0"/>
              </a:rPr>
              <a:t>000000100111000000010001 000001100100010101000110</a:t>
            </a:r>
          </a:p>
          <a:p>
            <a:r>
              <a:rPr lang="en-US" sz="500">
                <a:latin typeface="Times New Roman" pitchFamily="18" charset="0"/>
              </a:rPr>
              <a:t>000001100010010101010100 000000100001000000010001</a:t>
            </a:r>
          </a:p>
          <a:p>
            <a:r>
              <a:rPr lang="en-US" sz="500">
                <a:latin typeface="Times New Roman" pitchFamily="18" charset="0"/>
              </a:rPr>
              <a:t>000001100111000101010001 000001110001000101100100</a:t>
            </a:r>
          </a:p>
          <a:p>
            <a:r>
              <a:rPr lang="en-US" sz="500">
                <a:latin typeface="Times New Roman" pitchFamily="18" charset="0"/>
              </a:rPr>
              <a:t>000000100111000101010111 000000100001000101000011</a:t>
            </a:r>
          </a:p>
          <a:p>
            <a:r>
              <a:rPr lang="en-US" sz="500">
                <a:latin typeface="Times New Roman" pitchFamily="18" charset="0"/>
              </a:rPr>
              <a:t>000000000101000000010101 000001100001010101000111</a:t>
            </a:r>
          </a:p>
          <a:p>
            <a:r>
              <a:rPr lang="en-US" sz="500">
                <a:latin typeface="Times New Roman" pitchFamily="18" charset="0"/>
              </a:rPr>
              <a:t>000000110001000101000011 000001100001010100110111</a:t>
            </a:r>
          </a:p>
          <a:p>
            <a:r>
              <a:rPr lang="en-US" sz="500">
                <a:latin typeface="Times New Roman" pitchFamily="18" charset="0"/>
              </a:rPr>
              <a:t>000001100110010101010111 000001100100010101100000</a:t>
            </a:r>
          </a:p>
          <a:p>
            <a:r>
              <a:rPr lang="en-US" sz="500">
                <a:latin typeface="Times New Roman" pitchFamily="18" charset="0"/>
              </a:rPr>
              <a:t>000001100010010101010100 000000100111000101000100</a:t>
            </a:r>
          </a:p>
          <a:p>
            <a:r>
              <a:rPr lang="en-US" sz="500">
                <a:latin typeface="Times New Roman" pitchFamily="18" charset="0"/>
              </a:rPr>
              <a:t>000000000110010001110010 000001010111010000010010</a:t>
            </a:r>
          </a:p>
          <a:p>
            <a:r>
              <a:rPr lang="en-US" sz="500">
                <a:latin typeface="Times New Roman" pitchFamily="18" charset="0"/>
              </a:rPr>
              <a:t>000001010111010100110111 000001100111000101000111</a:t>
            </a:r>
          </a:p>
          <a:p>
            <a:r>
              <a:rPr lang="en-US" sz="500">
                <a:latin typeface="Times New Roman" pitchFamily="18" charset="0"/>
              </a:rPr>
              <a:t>000001010111010101100101 000001100111010101000011</a:t>
            </a:r>
          </a:p>
          <a:p>
            <a:r>
              <a:rPr lang="en-US" sz="500">
                <a:latin typeface="Times New Roman" pitchFamily="18" charset="0"/>
              </a:rPr>
              <a:t>000001110000000101010101 000001100110000101010001</a:t>
            </a:r>
          </a:p>
          <a:p>
            <a:r>
              <a:rPr lang="en-US" sz="500">
                <a:latin typeface="Times New Roman" pitchFamily="18" charset="0"/>
              </a:rPr>
              <a:t>000001100010000101000101 000001100001010100110111</a:t>
            </a:r>
          </a:p>
          <a:p>
            <a:r>
              <a:rPr lang="en-US" sz="500">
                <a:latin typeface="Times New Roman" pitchFamily="18" charset="0"/>
              </a:rPr>
              <a:t>000000000110010001110010 000000000100010000010010</a:t>
            </a:r>
          </a:p>
          <a:p>
            <a:r>
              <a:rPr lang="en-US" sz="500">
                <a:latin typeface="Times New Roman" pitchFamily="18" charset="0"/>
              </a:rPr>
              <a:t>000001100010000001010110 000001100011000101000101</a:t>
            </a:r>
          </a:p>
          <a:p>
            <a:r>
              <a:rPr lang="en-US" sz="500">
                <a:latin typeface="Times New Roman" pitchFamily="18" charset="0"/>
              </a:rPr>
              <a:t>000001010111010000010001 000001010111010100110111</a:t>
            </a:r>
          </a:p>
          <a:p>
            <a:r>
              <a:rPr lang="en-US" sz="500">
                <a:latin typeface="Times New Roman" pitchFamily="18" charset="0"/>
              </a:rPr>
              <a:t>000001100000010101010101 000001100111000101010001</a:t>
            </a:r>
          </a:p>
          <a:p>
            <a:r>
              <a:rPr lang="en-US" sz="500">
                <a:latin typeface="Times New Roman" pitchFamily="18" charset="0"/>
              </a:rPr>
              <a:t>000000000100010001110011 000001110001010001010110</a:t>
            </a:r>
          </a:p>
          <a:p>
            <a:r>
              <a:rPr lang="en-US" sz="500">
                <a:latin typeface="Times New Roman" pitchFamily="18" charset="0"/>
              </a:rPr>
              <a:t>000001100110000101000011 000000110001000000010001</a:t>
            </a:r>
          </a:p>
          <a:p>
            <a:r>
              <a:rPr lang="en-US" sz="500">
                <a:latin typeface="Times New Roman" pitchFamily="18" charset="0"/>
              </a:rPr>
              <a:t>000000000100010001110011 000001110010000001010110</a:t>
            </a:r>
          </a:p>
          <a:p>
            <a:r>
              <a:rPr lang="en-US" sz="500">
                <a:latin typeface="Times New Roman" pitchFamily="18" charset="0"/>
              </a:rPr>
              <a:t>000001110000000101110001 000000000100010101000101</a:t>
            </a:r>
          </a:p>
          <a:p>
            <a:r>
              <a:rPr lang="en-US" sz="500">
                <a:latin typeface="Times New Roman" pitchFamily="18" charset="0"/>
              </a:rPr>
              <a:t>000000110001000001100011 000000000100010001110011</a:t>
            </a:r>
          </a:p>
          <a:p>
            <a:r>
              <a:rPr lang="en-US" sz="500">
                <a:latin typeface="Times New Roman" pitchFamily="18" charset="0"/>
              </a:rPr>
              <a:t>000001100010010001010110 000001100010000101010110</a:t>
            </a:r>
          </a:p>
          <a:p>
            <a:r>
              <a:rPr lang="en-US" sz="500">
                <a:latin typeface="Times New Roman" pitchFamily="18" charset="0"/>
              </a:rPr>
              <a:t>000001100011000101000101 000000000101000000010101</a:t>
            </a:r>
          </a:p>
          <a:p>
            <a:r>
              <a:rPr lang="en-US" sz="500">
                <a:latin typeface="Times New Roman" pitchFamily="18" charset="0"/>
              </a:rPr>
              <a:t>000001110010000001010110 000001110100000101000101</a:t>
            </a:r>
          </a:p>
          <a:p>
            <a:r>
              <a:rPr lang="en-US" sz="500">
                <a:latin typeface="Times New Roman" pitchFamily="18" charset="0"/>
              </a:rPr>
              <a:t>000000000110010101100100 000000000100010000010010</a:t>
            </a:r>
            <a:endParaRPr lang="en-US" sz="1000">
              <a:latin typeface="Times New Roman" pitchFamily="18" charset="0"/>
            </a:endParaRPr>
          </a:p>
        </p:txBody>
      </p:sp>
      <p:sp>
        <p:nvSpPr>
          <p:cNvPr id="39944" name="AutoShape 7"/>
          <p:cNvSpPr>
            <a:spLocks noChangeArrowheads="1"/>
          </p:cNvSpPr>
          <p:nvPr/>
        </p:nvSpPr>
        <p:spPr bwMode="auto">
          <a:xfrm rot="5427022">
            <a:off x="3238500" y="3848100"/>
            <a:ext cx="609600" cy="685800"/>
          </a:xfrm>
          <a:custGeom>
            <a:avLst/>
            <a:gdLst>
              <a:gd name="T0" fmla="*/ 12047755 w 21600"/>
              <a:gd name="T1" fmla="*/ 0 h 21600"/>
              <a:gd name="T2" fmla="*/ 12047755 w 21600"/>
              <a:gd name="T3" fmla="*/ 12256008 h 21600"/>
              <a:gd name="T4" fmla="*/ 2578241 w 21600"/>
              <a:gd name="T5" fmla="*/ 21774150 h 21600"/>
              <a:gd name="T6" fmla="*/ 17204267 w 21600"/>
              <a:gd name="T7" fmla="*/ 612800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A8A8C6"/>
          </a:solidFill>
          <a:ln w="9525">
            <a:solidFill>
              <a:schemeClr val="tx1"/>
            </a:solidFill>
            <a:miter lim="800000"/>
            <a:headEnd/>
            <a:tailEnd/>
          </a:ln>
        </p:spPr>
        <p:txBody>
          <a:bodyPr wrap="none" anchor="ctr"/>
          <a:lstStyle/>
          <a:p>
            <a:endParaRPr lang="en-US"/>
          </a:p>
        </p:txBody>
      </p:sp>
      <p:sp>
        <p:nvSpPr>
          <p:cNvPr id="39945" name="AutoShape 8"/>
          <p:cNvSpPr>
            <a:spLocks noChangeArrowheads="1"/>
          </p:cNvSpPr>
          <p:nvPr/>
        </p:nvSpPr>
        <p:spPr bwMode="auto">
          <a:xfrm rot="5427022">
            <a:off x="7658100" y="3771900"/>
            <a:ext cx="609600" cy="685800"/>
          </a:xfrm>
          <a:custGeom>
            <a:avLst/>
            <a:gdLst>
              <a:gd name="T0" fmla="*/ 12047755 w 21600"/>
              <a:gd name="T1" fmla="*/ 0 h 21600"/>
              <a:gd name="T2" fmla="*/ 12047755 w 21600"/>
              <a:gd name="T3" fmla="*/ 12256008 h 21600"/>
              <a:gd name="T4" fmla="*/ 2578241 w 21600"/>
              <a:gd name="T5" fmla="*/ 21774150 h 21600"/>
              <a:gd name="T6" fmla="*/ 17204267 w 21600"/>
              <a:gd name="T7" fmla="*/ 612800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A8A8C6"/>
          </a:solidFill>
          <a:ln w="9525">
            <a:solidFill>
              <a:schemeClr val="tx1"/>
            </a:solidFill>
            <a:miter lim="800000"/>
            <a:headEnd/>
            <a:tailEnd/>
          </a:ln>
        </p:spPr>
        <p:txBody>
          <a:bodyPr wrap="none" anchor="ctr"/>
          <a:lstStyle/>
          <a:p>
            <a:endParaRPr lang="en-US"/>
          </a:p>
        </p:txBody>
      </p:sp>
      <p:sp>
        <p:nvSpPr>
          <p:cNvPr id="39946" name="Text Box 9"/>
          <p:cNvSpPr txBox="1">
            <a:spLocks noChangeArrowheads="1"/>
          </p:cNvSpPr>
          <p:nvPr/>
        </p:nvSpPr>
        <p:spPr bwMode="auto">
          <a:xfrm>
            <a:off x="3657600" y="3582988"/>
            <a:ext cx="1022350" cy="517525"/>
          </a:xfrm>
          <a:prstGeom prst="rect">
            <a:avLst/>
          </a:prstGeom>
          <a:noFill/>
          <a:ln w="9525">
            <a:noFill/>
            <a:miter lim="800000"/>
            <a:headEnd/>
            <a:tailEnd/>
          </a:ln>
        </p:spPr>
        <p:txBody>
          <a:bodyPr wrap="none">
            <a:spAutoFit/>
          </a:bodyPr>
          <a:lstStyle/>
          <a:p>
            <a:r>
              <a:rPr lang="en-US" sz="1400">
                <a:latin typeface="Arial Unicode MS" pitchFamily="34" charset="-128"/>
              </a:rPr>
              <a:t>Intel</a:t>
            </a:r>
          </a:p>
          <a:p>
            <a:r>
              <a:rPr lang="en-US" sz="1400">
                <a:latin typeface="Arial Unicode MS" pitchFamily="34" charset="-128"/>
              </a:rPr>
              <a:t>Assembler</a:t>
            </a:r>
            <a:endParaRPr lang="en-US" sz="2400">
              <a:latin typeface="Arial Unicode MS" pitchFamily="34" charset="-128"/>
            </a:endParaRPr>
          </a:p>
        </p:txBody>
      </p:sp>
      <p:sp>
        <p:nvSpPr>
          <p:cNvPr id="39947" name="Text Box 10"/>
          <p:cNvSpPr txBox="1">
            <a:spLocks noChangeArrowheads="1"/>
          </p:cNvSpPr>
          <p:nvPr/>
        </p:nvSpPr>
        <p:spPr bwMode="auto">
          <a:xfrm>
            <a:off x="8077200" y="3506788"/>
            <a:ext cx="1022350" cy="517525"/>
          </a:xfrm>
          <a:prstGeom prst="rect">
            <a:avLst/>
          </a:prstGeom>
          <a:noFill/>
          <a:ln w="9525">
            <a:noFill/>
            <a:miter lim="800000"/>
            <a:headEnd/>
            <a:tailEnd/>
          </a:ln>
        </p:spPr>
        <p:txBody>
          <a:bodyPr wrap="none">
            <a:spAutoFit/>
          </a:bodyPr>
          <a:lstStyle/>
          <a:p>
            <a:r>
              <a:rPr lang="en-US" sz="1400">
                <a:latin typeface="Arial Unicode MS" pitchFamily="34" charset="-128"/>
              </a:rPr>
              <a:t>Sun</a:t>
            </a:r>
          </a:p>
          <a:p>
            <a:r>
              <a:rPr lang="en-US" sz="1400">
                <a:latin typeface="Arial Unicode MS" pitchFamily="34" charset="-128"/>
              </a:rPr>
              <a:t>Assembler</a:t>
            </a:r>
            <a:endParaRPr lang="en-US" sz="2400">
              <a:latin typeface="Arial Unicode MS"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Computer History</a:t>
            </a:r>
          </a:p>
        </p:txBody>
      </p:sp>
      <p:sp>
        <p:nvSpPr>
          <p:cNvPr id="40963" name="Rectangle 3"/>
          <p:cNvSpPr>
            <a:spLocks noGrp="1" noChangeArrowheads="1"/>
          </p:cNvSpPr>
          <p:nvPr>
            <p:ph type="body" idx="1"/>
          </p:nvPr>
        </p:nvSpPr>
        <p:spPr/>
        <p:txBody>
          <a:bodyPr/>
          <a:lstStyle/>
          <a:p>
            <a:pPr eaLnBrk="1" hangingPunct="1"/>
            <a:r>
              <a:rPr lang="en-US" smtClean="0"/>
              <a:t>The EDSAC (1949) was the first computer credited with using an assembler.</a:t>
            </a:r>
          </a:p>
          <a:p>
            <a:pPr eaLnBrk="1" hangingPunct="1"/>
            <a:r>
              <a:rPr lang="en-US" smtClean="0"/>
              <a:t>Assemblers allowed programmers to use mnemonics:</a:t>
            </a:r>
          </a:p>
          <a:p>
            <a:pPr lvl="1" eaLnBrk="1" hangingPunct="1">
              <a:buFontTx/>
              <a:buChar char="+"/>
            </a:pPr>
            <a:r>
              <a:rPr lang="en-US" smtClean="0"/>
              <a:t>The programs were much easier to read.</a:t>
            </a:r>
          </a:p>
          <a:p>
            <a:pPr lvl="1" eaLnBrk="1" hangingPunct="1">
              <a:buFontTx/>
              <a:buChar char="+"/>
            </a:pPr>
            <a:r>
              <a:rPr lang="en-US" smtClean="0"/>
              <a:t>It was much easier to find and fix mistakes.</a:t>
            </a:r>
          </a:p>
          <a:p>
            <a:pPr lvl="1" eaLnBrk="1" hangingPunct="1"/>
            <a:r>
              <a:rPr lang="en-US" smtClean="0"/>
              <a:t>The programs were still not portable.</a:t>
            </a:r>
          </a:p>
        </p:txBody>
      </p:sp>
      <p:sp>
        <p:nvSpPr>
          <p:cNvPr id="40964" name="Rectangle 4"/>
          <p:cNvSpPr>
            <a:spLocks noChangeArrowheads="1"/>
          </p:cNvSpPr>
          <p:nvPr/>
        </p:nvSpPr>
        <p:spPr bwMode="auto">
          <a:xfrm>
            <a:off x="8763000" y="0"/>
            <a:ext cx="381000" cy="457200"/>
          </a:xfrm>
          <a:prstGeom prst="rect">
            <a:avLst/>
          </a:prstGeom>
          <a:solidFill>
            <a:schemeClr val="bg1"/>
          </a:solidFill>
          <a:ln w="9525">
            <a:noFill/>
            <a:miter lim="800000"/>
            <a:headEnd/>
            <a:tailEnd/>
          </a:ln>
        </p:spPr>
        <p:txBody>
          <a:bodyPr anchor="ctr"/>
          <a:lstStyle/>
          <a:p>
            <a:pPr algn="r" eaLnBrk="1" hangingPunct="1"/>
            <a:fld id="{05A94285-2E54-481A-B1E4-02B82D5AB27B}" type="slidenum">
              <a:rPr lang="en-US" sz="900">
                <a:latin typeface="Arial Unicode MS" pitchFamily="34" charset="-128"/>
              </a:rPr>
              <a:pPr algn="r" eaLnBrk="1" hangingPunct="1"/>
              <a:t>51</a:t>
            </a:fld>
            <a:endParaRPr lang="en-US" sz="900">
              <a:latin typeface="Arial Unicode MS" pitchFamily="34" charset="-128"/>
            </a:endParaRPr>
          </a:p>
        </p:txBody>
      </p:sp>
    </p:spTree>
  </p:cSld>
  <p:clrMapOvr>
    <a:masterClrMapping/>
  </p:clrMapOvr>
  <p:transition>
    <p:cut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High Level Language</a:t>
            </a:r>
          </a:p>
        </p:txBody>
      </p:sp>
      <p:sp>
        <p:nvSpPr>
          <p:cNvPr id="41987" name="Rectangle 3"/>
          <p:cNvSpPr>
            <a:spLocks noGrp="1" noChangeArrowheads="1"/>
          </p:cNvSpPr>
          <p:nvPr>
            <p:ph type="body" idx="1"/>
          </p:nvPr>
        </p:nvSpPr>
        <p:spPr>
          <a:xfrm>
            <a:off x="228600" y="1600200"/>
            <a:ext cx="8763000" cy="4191000"/>
          </a:xfrm>
        </p:spPr>
        <p:txBody>
          <a:bodyPr/>
          <a:lstStyle/>
          <a:p>
            <a:pPr eaLnBrk="1" hangingPunct="1">
              <a:buFontTx/>
              <a:buChar char=" "/>
            </a:pPr>
            <a:r>
              <a:rPr lang="en-US" smtClean="0"/>
              <a:t>To improve on assembly language, you can:</a:t>
            </a:r>
          </a:p>
          <a:p>
            <a:pPr lvl="1" eaLnBrk="1" hangingPunct="1"/>
            <a:r>
              <a:rPr lang="en-US" smtClean="0"/>
              <a:t>Devise a set of instructions modeled on well-understood human formalisms, e.g.,</a:t>
            </a:r>
          </a:p>
          <a:p>
            <a:pPr lvl="1" eaLnBrk="1" hangingPunct="1"/>
            <a:endParaRPr lang="en-US" smtClean="0"/>
          </a:p>
          <a:p>
            <a:pPr lvl="1" eaLnBrk="1" hangingPunct="1"/>
            <a:endParaRPr lang="en-US" smtClean="0"/>
          </a:p>
          <a:p>
            <a:pPr lvl="1" eaLnBrk="1" hangingPunct="1"/>
            <a:r>
              <a:rPr lang="en-US" smtClean="0"/>
              <a:t>Create a program to translate them into ML:</a:t>
            </a:r>
          </a:p>
          <a:p>
            <a:pPr lvl="2" eaLnBrk="1" hangingPunct="1"/>
            <a:r>
              <a:rPr lang="en-US" smtClean="0"/>
              <a:t>Compiler</a:t>
            </a:r>
          </a:p>
          <a:p>
            <a:pPr lvl="2" eaLnBrk="1" hangingPunct="1"/>
            <a:r>
              <a:rPr lang="en-US" smtClean="0"/>
              <a:t>Interpreter</a:t>
            </a:r>
          </a:p>
        </p:txBody>
      </p:sp>
      <p:sp>
        <p:nvSpPr>
          <p:cNvPr id="41988" name="Text Box 4"/>
          <p:cNvSpPr txBox="1">
            <a:spLocks noChangeArrowheads="1"/>
          </p:cNvSpPr>
          <p:nvPr/>
        </p:nvSpPr>
        <p:spPr bwMode="auto">
          <a:xfrm>
            <a:off x="3048000" y="3276600"/>
            <a:ext cx="1431925" cy="701675"/>
          </a:xfrm>
          <a:prstGeom prst="rect">
            <a:avLst/>
          </a:prstGeom>
          <a:noFill/>
          <a:ln w="9525">
            <a:noFill/>
            <a:miter lim="800000"/>
            <a:headEnd/>
            <a:tailEnd/>
          </a:ln>
        </p:spPr>
        <p:txBody>
          <a:bodyPr>
            <a:spAutoFit/>
          </a:bodyPr>
          <a:lstStyle/>
          <a:p>
            <a:r>
              <a:rPr lang="en-US" sz="2000" b="1">
                <a:latin typeface="Courier New" pitchFamily="49" charset="0"/>
              </a:rPr>
              <a:t>x = 1;</a:t>
            </a:r>
          </a:p>
          <a:p>
            <a:r>
              <a:rPr lang="en-US" sz="2000" b="1">
                <a:latin typeface="Courier New" pitchFamily="49" charset="0"/>
              </a:rPr>
              <a:t>y = x+2;</a:t>
            </a:r>
          </a:p>
        </p:txBody>
      </p:sp>
      <p:sp>
        <p:nvSpPr>
          <p:cNvPr id="41989" name="Rectangle 5"/>
          <p:cNvSpPr>
            <a:spLocks noChangeArrowheads="1"/>
          </p:cNvSpPr>
          <p:nvPr/>
        </p:nvSpPr>
        <p:spPr bwMode="auto">
          <a:xfrm>
            <a:off x="8763000" y="0"/>
            <a:ext cx="381000" cy="457200"/>
          </a:xfrm>
          <a:prstGeom prst="rect">
            <a:avLst/>
          </a:prstGeom>
          <a:solidFill>
            <a:schemeClr val="bg1"/>
          </a:solidFill>
          <a:ln w="9525">
            <a:noFill/>
            <a:miter lim="800000"/>
            <a:headEnd/>
            <a:tailEnd/>
          </a:ln>
        </p:spPr>
        <p:txBody>
          <a:bodyPr anchor="ctr"/>
          <a:lstStyle/>
          <a:p>
            <a:pPr algn="r" eaLnBrk="1" hangingPunct="1"/>
            <a:fld id="{580C7FE4-6C22-48E6-86DF-52304B48DC50}" type="slidenum">
              <a:rPr lang="en-US" sz="900">
                <a:latin typeface="Arial Unicode MS" pitchFamily="34" charset="-128"/>
              </a:rPr>
              <a:pPr algn="r" eaLnBrk="1" hangingPunct="1"/>
              <a:t>52</a:t>
            </a:fld>
            <a:endParaRPr lang="en-US" sz="900">
              <a:latin typeface="Arial Unicode MS" pitchFamily="34" charset="-128"/>
            </a:endParaRPr>
          </a:p>
        </p:txBody>
      </p:sp>
    </p:spTree>
  </p:cSld>
  <p:clrMapOvr>
    <a:masterClrMapping/>
  </p:clrMapOvr>
  <p:transition>
    <p:cut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Compilers</a:t>
            </a:r>
          </a:p>
        </p:txBody>
      </p:sp>
      <p:sp>
        <p:nvSpPr>
          <p:cNvPr id="43011" name="Rectangle 3"/>
          <p:cNvSpPr>
            <a:spLocks noGrp="1" noChangeArrowheads="1"/>
          </p:cNvSpPr>
          <p:nvPr>
            <p:ph type="body" idx="1"/>
          </p:nvPr>
        </p:nvSpPr>
        <p:spPr>
          <a:xfrm>
            <a:off x="457200" y="1524000"/>
            <a:ext cx="7772400" cy="4191000"/>
          </a:xfrm>
        </p:spPr>
        <p:txBody>
          <a:bodyPr/>
          <a:lstStyle/>
          <a:p>
            <a:pPr eaLnBrk="1" hangingPunct="1">
              <a:buFontTx/>
              <a:buChar char=" "/>
            </a:pPr>
            <a:r>
              <a:rPr lang="en-US" smtClean="0"/>
              <a:t>A </a:t>
            </a:r>
            <a:r>
              <a:rPr lang="en-US" i="1" smtClean="0"/>
              <a:t>compiler</a:t>
            </a:r>
            <a:r>
              <a:rPr lang="en-US" smtClean="0"/>
              <a:t> translates an entire program into machine language.</a:t>
            </a:r>
          </a:p>
        </p:txBody>
      </p:sp>
      <p:sp>
        <p:nvSpPr>
          <p:cNvPr id="43012" name="Line 4"/>
          <p:cNvSpPr>
            <a:spLocks noChangeShapeType="1"/>
          </p:cNvSpPr>
          <p:nvPr/>
        </p:nvSpPr>
        <p:spPr bwMode="auto">
          <a:xfrm>
            <a:off x="2438400" y="4114800"/>
            <a:ext cx="3048000" cy="0"/>
          </a:xfrm>
          <a:prstGeom prst="line">
            <a:avLst/>
          </a:prstGeom>
          <a:noFill/>
          <a:ln w="9525">
            <a:solidFill>
              <a:schemeClr val="tx1"/>
            </a:solidFill>
            <a:miter lim="800000"/>
            <a:headEnd/>
            <a:tailEnd type="triangle" w="med" len="med"/>
          </a:ln>
        </p:spPr>
        <p:txBody>
          <a:bodyPr wrap="none" anchor="ctr"/>
          <a:lstStyle/>
          <a:p>
            <a:endParaRPr lang="en-US"/>
          </a:p>
        </p:txBody>
      </p:sp>
      <p:sp>
        <p:nvSpPr>
          <p:cNvPr id="43013" name="Text Box 5"/>
          <p:cNvSpPr txBox="1">
            <a:spLocks noChangeArrowheads="1"/>
          </p:cNvSpPr>
          <p:nvPr/>
        </p:nvSpPr>
        <p:spPr bwMode="auto">
          <a:xfrm>
            <a:off x="5562600" y="3048000"/>
            <a:ext cx="2698750" cy="2647950"/>
          </a:xfrm>
          <a:prstGeom prst="rect">
            <a:avLst/>
          </a:prstGeom>
          <a:noFill/>
          <a:ln w="9525">
            <a:noFill/>
            <a:miter lim="800000"/>
            <a:headEnd/>
            <a:tailEnd/>
          </a:ln>
        </p:spPr>
        <p:txBody>
          <a:bodyPr wrap="none">
            <a:spAutoFit/>
          </a:bodyPr>
          <a:lstStyle/>
          <a:p>
            <a:pPr>
              <a:spcBef>
                <a:spcPct val="20000"/>
              </a:spcBef>
            </a:pPr>
            <a:r>
              <a:rPr lang="en-US" sz="2400">
                <a:latin typeface="Times New Roman" pitchFamily="18" charset="0"/>
              </a:rPr>
              <a:t>1010110011110101 </a:t>
            </a:r>
          </a:p>
          <a:p>
            <a:pPr>
              <a:spcBef>
                <a:spcPct val="20000"/>
              </a:spcBef>
            </a:pPr>
            <a:r>
              <a:rPr lang="en-US" sz="2400">
                <a:latin typeface="Times New Roman" pitchFamily="18" charset="0"/>
              </a:rPr>
              <a:t>0000000000010000</a:t>
            </a:r>
          </a:p>
          <a:p>
            <a:pPr>
              <a:spcBef>
                <a:spcPct val="20000"/>
              </a:spcBef>
            </a:pPr>
            <a:r>
              <a:rPr lang="en-US" sz="2400">
                <a:latin typeface="Times New Roman" pitchFamily="18" charset="0"/>
              </a:rPr>
              <a:t>0010111010110101</a:t>
            </a:r>
          </a:p>
          <a:p>
            <a:pPr>
              <a:spcBef>
                <a:spcPct val="20000"/>
              </a:spcBef>
            </a:pPr>
            <a:r>
              <a:rPr lang="en-US" sz="2400">
                <a:latin typeface="Times New Roman" pitchFamily="18" charset="0"/>
              </a:rPr>
              <a:t>0000000000010010</a:t>
            </a:r>
          </a:p>
          <a:p>
            <a:pPr>
              <a:spcBef>
                <a:spcPct val="20000"/>
              </a:spcBef>
            </a:pPr>
            <a:r>
              <a:rPr lang="en-US" sz="2400">
                <a:latin typeface="Times New Roman" pitchFamily="18" charset="0"/>
              </a:rPr>
              <a:t>0010111011111101</a:t>
            </a:r>
          </a:p>
          <a:p>
            <a:pPr>
              <a:spcBef>
                <a:spcPct val="20000"/>
              </a:spcBef>
            </a:pPr>
            <a:r>
              <a:rPr lang="en-US" sz="2400">
                <a:latin typeface="Times New Roman" pitchFamily="18" charset="0"/>
              </a:rPr>
              <a:t>0000000000010100</a:t>
            </a:r>
          </a:p>
        </p:txBody>
      </p:sp>
      <p:sp>
        <p:nvSpPr>
          <p:cNvPr id="43014" name="Text Box 6"/>
          <p:cNvSpPr txBox="1">
            <a:spLocks noChangeArrowheads="1"/>
          </p:cNvSpPr>
          <p:nvPr/>
        </p:nvSpPr>
        <p:spPr bwMode="auto">
          <a:xfrm>
            <a:off x="1066800" y="3733800"/>
            <a:ext cx="1431925" cy="701675"/>
          </a:xfrm>
          <a:prstGeom prst="rect">
            <a:avLst/>
          </a:prstGeom>
          <a:noFill/>
          <a:ln w="9525">
            <a:noFill/>
            <a:miter lim="800000"/>
            <a:headEnd/>
            <a:tailEnd/>
          </a:ln>
        </p:spPr>
        <p:txBody>
          <a:bodyPr>
            <a:spAutoFit/>
          </a:bodyPr>
          <a:lstStyle/>
          <a:p>
            <a:r>
              <a:rPr lang="en-US" sz="2000" b="1">
                <a:latin typeface="Courier New" pitchFamily="49" charset="0"/>
              </a:rPr>
              <a:t>x = 1;</a:t>
            </a:r>
          </a:p>
          <a:p>
            <a:r>
              <a:rPr lang="en-US" sz="2000" b="1">
                <a:latin typeface="Courier New" pitchFamily="49" charset="0"/>
              </a:rPr>
              <a:t>y = x+2;</a:t>
            </a:r>
          </a:p>
        </p:txBody>
      </p:sp>
      <p:sp>
        <p:nvSpPr>
          <p:cNvPr id="43015" name="AutoShape 7"/>
          <p:cNvSpPr>
            <a:spLocks noChangeArrowheads="1"/>
          </p:cNvSpPr>
          <p:nvPr/>
        </p:nvSpPr>
        <p:spPr bwMode="auto">
          <a:xfrm>
            <a:off x="3048000" y="3657600"/>
            <a:ext cx="1752600" cy="914400"/>
          </a:xfrm>
          <a:prstGeom prst="flowChartAlternateProcess">
            <a:avLst/>
          </a:prstGeom>
          <a:solidFill>
            <a:srgbClr val="A8A8C6"/>
          </a:solidFill>
          <a:ln w="9525">
            <a:solidFill>
              <a:schemeClr val="tx1"/>
            </a:solidFill>
            <a:miter lim="800000"/>
            <a:headEnd/>
            <a:tailEnd/>
          </a:ln>
        </p:spPr>
        <p:txBody>
          <a:bodyPr wrap="none" anchor="ctr"/>
          <a:lstStyle/>
          <a:p>
            <a:pPr algn="ctr"/>
            <a:r>
              <a:rPr lang="en-US" sz="2400">
                <a:latin typeface="Times New Roman" pitchFamily="18" charset="0"/>
              </a:rPr>
              <a:t>Compiler</a:t>
            </a:r>
          </a:p>
        </p:txBody>
      </p:sp>
      <p:sp>
        <p:nvSpPr>
          <p:cNvPr id="43016" name="Rectangle 8"/>
          <p:cNvSpPr>
            <a:spLocks noChangeArrowheads="1"/>
          </p:cNvSpPr>
          <p:nvPr/>
        </p:nvSpPr>
        <p:spPr bwMode="auto">
          <a:xfrm>
            <a:off x="8763000" y="0"/>
            <a:ext cx="381000" cy="457200"/>
          </a:xfrm>
          <a:prstGeom prst="rect">
            <a:avLst/>
          </a:prstGeom>
          <a:solidFill>
            <a:schemeClr val="bg1"/>
          </a:solidFill>
          <a:ln w="9525">
            <a:noFill/>
            <a:miter lim="800000"/>
            <a:headEnd/>
            <a:tailEnd/>
          </a:ln>
        </p:spPr>
        <p:txBody>
          <a:bodyPr anchor="ctr"/>
          <a:lstStyle/>
          <a:p>
            <a:pPr algn="r" eaLnBrk="1" hangingPunct="1"/>
            <a:fld id="{F68C906E-4B0A-4094-834C-7F07BC3A72D1}" type="slidenum">
              <a:rPr lang="en-US" sz="900">
                <a:latin typeface="Arial Unicode MS" pitchFamily="34" charset="-128"/>
              </a:rPr>
              <a:pPr algn="r" eaLnBrk="1" hangingPunct="1"/>
              <a:t>53</a:t>
            </a:fld>
            <a:endParaRPr lang="en-US" sz="900">
              <a:latin typeface="Arial Unicode MS" pitchFamily="34" charset="-128"/>
            </a:endParaRPr>
          </a:p>
        </p:txBody>
      </p:sp>
    </p:spTree>
  </p:cSld>
  <p:clrMapOvr>
    <a:masterClrMapping/>
  </p:clrMapOvr>
  <p:transition>
    <p:cut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p:txBody>
          <a:bodyPr/>
          <a:lstStyle/>
          <a:p>
            <a:fld id="{8E2ED783-CBB8-4F64-BB0C-D62FB48B113D}" type="slidenum">
              <a:rPr lang="en-US" smtClean="0"/>
              <a:pPr/>
              <a:t>54</a:t>
            </a:fld>
            <a:endParaRPr lang="en-US" smtClean="0"/>
          </a:p>
        </p:txBody>
      </p:sp>
      <p:sp>
        <p:nvSpPr>
          <p:cNvPr id="44035" name="Rectangle 2"/>
          <p:cNvSpPr>
            <a:spLocks noGrp="1" noChangeArrowheads="1"/>
          </p:cNvSpPr>
          <p:nvPr>
            <p:ph type="title"/>
          </p:nvPr>
        </p:nvSpPr>
        <p:spPr>
          <a:xfrm>
            <a:off x="533400" y="762000"/>
            <a:ext cx="3352800" cy="1143000"/>
          </a:xfrm>
        </p:spPr>
        <p:txBody>
          <a:bodyPr/>
          <a:lstStyle/>
          <a:p>
            <a:pPr eaLnBrk="1" hangingPunct="1"/>
            <a:r>
              <a:rPr lang="en-US" smtClean="0"/>
              <a:t>The Real Example</a:t>
            </a:r>
          </a:p>
        </p:txBody>
      </p:sp>
      <p:sp>
        <p:nvSpPr>
          <p:cNvPr id="44036" name="Text Box 3"/>
          <p:cNvSpPr txBox="1">
            <a:spLocks noChangeArrowheads="1"/>
          </p:cNvSpPr>
          <p:nvPr/>
        </p:nvSpPr>
        <p:spPr bwMode="auto">
          <a:xfrm>
            <a:off x="609600" y="2590800"/>
            <a:ext cx="2012950" cy="2225675"/>
          </a:xfrm>
          <a:prstGeom prst="rect">
            <a:avLst/>
          </a:prstGeom>
          <a:noFill/>
          <a:ln w="9525">
            <a:noFill/>
            <a:miter lim="800000"/>
            <a:headEnd/>
            <a:tailEnd/>
          </a:ln>
        </p:spPr>
        <p:txBody>
          <a:bodyPr wrap="none">
            <a:spAutoFit/>
          </a:bodyPr>
          <a:lstStyle/>
          <a:p>
            <a:r>
              <a:rPr lang="en-US" sz="2000" b="1">
                <a:latin typeface="Courier New" pitchFamily="49" charset="0"/>
              </a:rPr>
              <a:t>int main()</a:t>
            </a:r>
          </a:p>
          <a:p>
            <a:r>
              <a:rPr lang="en-US" sz="2000" b="1">
                <a:latin typeface="Courier New" pitchFamily="49" charset="0"/>
              </a:rPr>
              <a:t>{</a:t>
            </a:r>
          </a:p>
          <a:p>
            <a:r>
              <a:rPr lang="en-US" sz="2000" b="1">
                <a:latin typeface="Courier New" pitchFamily="49" charset="0"/>
              </a:rPr>
              <a:t>  int x, y;</a:t>
            </a:r>
          </a:p>
          <a:p>
            <a:r>
              <a:rPr lang="en-US" sz="2000" b="1">
                <a:latin typeface="Courier New" pitchFamily="49" charset="0"/>
              </a:rPr>
              <a:t>  x = 1;</a:t>
            </a:r>
          </a:p>
          <a:p>
            <a:r>
              <a:rPr lang="en-US" sz="2000" b="1">
                <a:latin typeface="Courier New" pitchFamily="49" charset="0"/>
              </a:rPr>
              <a:t>  y = x + 2;</a:t>
            </a:r>
          </a:p>
          <a:p>
            <a:r>
              <a:rPr lang="en-US" sz="2000" b="1">
                <a:latin typeface="Courier New" pitchFamily="49" charset="0"/>
              </a:rPr>
              <a:t>  return 0;</a:t>
            </a:r>
          </a:p>
          <a:p>
            <a:r>
              <a:rPr lang="en-US" sz="2000" b="1">
                <a:latin typeface="Courier New" pitchFamily="49" charset="0"/>
              </a:rPr>
              <a:t>}</a:t>
            </a:r>
          </a:p>
        </p:txBody>
      </p:sp>
      <p:sp>
        <p:nvSpPr>
          <p:cNvPr id="44037" name="Text Box 4"/>
          <p:cNvSpPr txBox="1">
            <a:spLocks noChangeArrowheads="1"/>
          </p:cNvSpPr>
          <p:nvPr/>
        </p:nvSpPr>
        <p:spPr bwMode="auto">
          <a:xfrm>
            <a:off x="5943600" y="2819400"/>
            <a:ext cx="1739900" cy="3597275"/>
          </a:xfrm>
          <a:prstGeom prst="rect">
            <a:avLst/>
          </a:prstGeom>
          <a:noFill/>
          <a:ln w="9525">
            <a:noFill/>
            <a:miter lim="800000"/>
            <a:headEnd/>
            <a:tailEnd/>
          </a:ln>
        </p:spPr>
        <p:txBody>
          <a:bodyPr wrap="none">
            <a:spAutoFit/>
          </a:bodyPr>
          <a:lstStyle/>
          <a:p>
            <a:r>
              <a:rPr lang="en-US" sz="500">
                <a:latin typeface="Times New Roman" pitchFamily="18" charset="0"/>
              </a:rPr>
              <a:t>000001110111010100000101 000001000110000100000110</a:t>
            </a:r>
          </a:p>
          <a:p>
            <a:r>
              <a:rPr lang="en-US" sz="500">
                <a:latin typeface="Times New Roman" pitchFamily="18" charset="0"/>
              </a:rPr>
              <a:t>000000000000010000000010 000000000000010000000000 </a:t>
            </a:r>
          </a:p>
          <a:p>
            <a:r>
              <a:rPr lang="en-US" sz="500">
                <a:latin typeface="Times New Roman" pitchFamily="18" charset="0"/>
              </a:rPr>
              <a:t>000000000000000000000000 000000000000000000000000</a:t>
            </a:r>
          </a:p>
          <a:p>
            <a:r>
              <a:rPr lang="en-US" sz="500">
                <a:latin typeface="Times New Roman" pitchFamily="18" charset="0"/>
              </a:rPr>
              <a:t>000000000000000000000000 000000000000000000000000</a:t>
            </a:r>
          </a:p>
          <a:p>
            <a:r>
              <a:rPr lang="en-US" sz="500">
                <a:latin typeface="Times New Roman" pitchFamily="18" charset="0"/>
              </a:rPr>
              <a:t>000000000000000000000010 000000000000000000000010</a:t>
            </a:r>
          </a:p>
          <a:p>
            <a:r>
              <a:rPr lang="en-US" sz="500">
                <a:latin typeface="Times New Roman" pitchFamily="18" charset="0"/>
              </a:rPr>
              <a:t>000000000000000000000000 000000000000000000000001 </a:t>
            </a:r>
          </a:p>
          <a:p>
            <a:r>
              <a:rPr lang="en-US" sz="500">
                <a:latin typeface="Times New Roman" pitchFamily="18" charset="0"/>
              </a:rPr>
              <a:t>000000000000000000000001 000000000011010000110000</a:t>
            </a:r>
          </a:p>
          <a:p>
            <a:r>
              <a:rPr lang="en-US" sz="500">
                <a:latin typeface="Times New Roman" pitchFamily="18" charset="0"/>
              </a:rPr>
              <a:t>000000000000000000000000 000000000000000001100100</a:t>
            </a:r>
          </a:p>
          <a:p>
            <a:r>
              <a:rPr lang="en-US" sz="500">
                <a:latin typeface="Times New Roman" pitchFamily="18" charset="0"/>
              </a:rPr>
              <a:t>000000000000000000000000 000000010011000100100100</a:t>
            </a:r>
          </a:p>
          <a:p>
            <a:r>
              <a:rPr lang="en-US" sz="500">
                <a:latin typeface="Times New Roman" pitchFamily="18" charset="0"/>
              </a:rPr>
              <a:t>000000000000000000000000 000000000000000000000000 </a:t>
            </a:r>
          </a:p>
          <a:p>
            <a:r>
              <a:rPr lang="en-US" sz="500">
                <a:latin typeface="Times New Roman" pitchFamily="18" charset="0"/>
              </a:rPr>
              <a:t>000000000000000001100100 000000000000000001000000</a:t>
            </a:r>
          </a:p>
          <a:p>
            <a:r>
              <a:rPr lang="en-US" sz="500">
                <a:latin typeface="Times New Roman" pitchFamily="18" charset="0"/>
              </a:rPr>
              <a:t>000000000000000000000101 000000000000000001010000</a:t>
            </a:r>
          </a:p>
          <a:p>
            <a:r>
              <a:rPr lang="en-US" sz="500">
                <a:latin typeface="Times New Roman" pitchFamily="18" charset="0"/>
              </a:rPr>
              <a:t>000000000000000000110011 000000000000000000110001</a:t>
            </a:r>
          </a:p>
          <a:p>
            <a:r>
              <a:rPr lang="en-US" sz="500">
                <a:latin typeface="Times New Roman" pitchFamily="18" charset="0"/>
              </a:rPr>
              <a:t>000000000000000000000000 000000000000000000000110 </a:t>
            </a:r>
          </a:p>
          <a:p>
            <a:r>
              <a:rPr lang="en-US" sz="500">
                <a:latin typeface="Times New Roman" pitchFamily="18" charset="0"/>
              </a:rPr>
              <a:t>000000000000000000000000 000000000000000001100100</a:t>
            </a:r>
          </a:p>
          <a:p>
            <a:r>
              <a:rPr lang="en-US" sz="500">
                <a:latin typeface="Times New Roman" pitchFamily="18" charset="0"/>
              </a:rPr>
              <a:t>000000000000000000000001 000000000000000001100100</a:t>
            </a:r>
          </a:p>
          <a:p>
            <a:r>
              <a:rPr lang="en-US" sz="500">
                <a:latin typeface="Times New Roman" pitchFamily="18" charset="0"/>
              </a:rPr>
              <a:t>000000000000000000000000 000000000000000000000000</a:t>
            </a:r>
          </a:p>
          <a:p>
            <a:r>
              <a:rPr lang="en-US" sz="500">
                <a:latin typeface="Times New Roman" pitchFamily="18" charset="0"/>
              </a:rPr>
              <a:t>000000000000000000000000 000000000000001001000000</a:t>
            </a:r>
          </a:p>
          <a:p>
            <a:r>
              <a:rPr lang="en-US" sz="500">
                <a:latin typeface="Times New Roman" pitchFamily="18" charset="0"/>
              </a:rPr>
              <a:t>000000000000000000000000 000000000000001001000000</a:t>
            </a:r>
          </a:p>
          <a:p>
            <a:r>
              <a:rPr lang="en-US" sz="500">
                <a:latin typeface="Times New Roman" pitchFamily="18" charset="0"/>
              </a:rPr>
              <a:t>000000000000000000000000 000000000000000000000101</a:t>
            </a:r>
          </a:p>
          <a:p>
            <a:r>
              <a:rPr lang="en-US" sz="500">
                <a:latin typeface="Times New Roman" pitchFamily="18" charset="0"/>
              </a:rPr>
              <a:t>000000000000000000000000 000000000000000000000000</a:t>
            </a:r>
          </a:p>
          <a:p>
            <a:r>
              <a:rPr lang="en-US" sz="500">
                <a:latin typeface="Times New Roman" pitchFamily="18" charset="0"/>
              </a:rPr>
              <a:t>000000000000000000000000 000000000000000000000011 </a:t>
            </a:r>
          </a:p>
          <a:p>
            <a:r>
              <a:rPr lang="en-US" sz="500">
                <a:latin typeface="Times New Roman" pitchFamily="18" charset="0"/>
              </a:rPr>
              <a:t>000000000000000000000000 000000000000001100100100</a:t>
            </a:r>
          </a:p>
          <a:p>
            <a:r>
              <a:rPr lang="en-US" sz="500">
                <a:latin typeface="Times New Roman" pitchFamily="18" charset="0"/>
              </a:rPr>
              <a:t>000000000000000000000000 000000000000000000000000</a:t>
            </a:r>
          </a:p>
          <a:p>
            <a:r>
              <a:rPr lang="en-US" sz="500">
                <a:latin typeface="Times New Roman" pitchFamily="18" charset="0"/>
              </a:rPr>
              <a:t>000000000000000000000000 000000000000000000000000</a:t>
            </a:r>
          </a:p>
          <a:p>
            <a:r>
              <a:rPr lang="en-US" sz="500">
                <a:latin typeface="Times New Roman" pitchFamily="18" charset="0"/>
              </a:rPr>
              <a:t>000000000000000000000000 000000000000000000100001 </a:t>
            </a:r>
          </a:p>
          <a:p>
            <a:r>
              <a:rPr lang="en-US" sz="500">
                <a:latin typeface="Times New Roman" pitchFamily="18" charset="0"/>
              </a:rPr>
              <a:t>000001110111010100000101 000001000110000100000110</a:t>
            </a:r>
          </a:p>
          <a:p>
            <a:r>
              <a:rPr lang="en-US" sz="500">
                <a:latin typeface="Times New Roman" pitchFamily="18" charset="0"/>
              </a:rPr>
              <a:t>000000000000010000000010 000000000000010000000000 </a:t>
            </a:r>
          </a:p>
          <a:p>
            <a:r>
              <a:rPr lang="en-US" sz="500">
                <a:latin typeface="Times New Roman" pitchFamily="18" charset="0"/>
              </a:rPr>
              <a:t>000000000000000000000000 000000000000000000000000</a:t>
            </a:r>
          </a:p>
          <a:p>
            <a:r>
              <a:rPr lang="en-US" sz="500">
                <a:latin typeface="Times New Roman" pitchFamily="18" charset="0"/>
              </a:rPr>
              <a:t>000000000000000000000000 000000000000000000000000</a:t>
            </a:r>
          </a:p>
          <a:p>
            <a:r>
              <a:rPr lang="en-US" sz="500">
                <a:latin typeface="Times New Roman" pitchFamily="18" charset="0"/>
              </a:rPr>
              <a:t>000000000000000000000010 000000000000000000000010</a:t>
            </a:r>
          </a:p>
          <a:p>
            <a:r>
              <a:rPr lang="en-US" sz="500">
                <a:latin typeface="Times New Roman" pitchFamily="18" charset="0"/>
              </a:rPr>
              <a:t>000000000000000000000000 000000000000000000000001 </a:t>
            </a:r>
          </a:p>
          <a:p>
            <a:r>
              <a:rPr lang="en-US" sz="500">
                <a:latin typeface="Times New Roman" pitchFamily="18" charset="0"/>
              </a:rPr>
              <a:t>000000000000000000000001 000000000011010000110000</a:t>
            </a:r>
          </a:p>
          <a:p>
            <a:r>
              <a:rPr lang="en-US" sz="500">
                <a:latin typeface="Times New Roman" pitchFamily="18" charset="0"/>
              </a:rPr>
              <a:t>000000000000000000000000 000000000000000001100100</a:t>
            </a:r>
          </a:p>
          <a:p>
            <a:r>
              <a:rPr lang="en-US" sz="500">
                <a:latin typeface="Times New Roman" pitchFamily="18" charset="0"/>
              </a:rPr>
              <a:t>000000000000000000000000 000000010011000100100100</a:t>
            </a:r>
          </a:p>
          <a:p>
            <a:r>
              <a:rPr lang="en-US" sz="500">
                <a:latin typeface="Times New Roman" pitchFamily="18" charset="0"/>
              </a:rPr>
              <a:t>000000000000000000000000 000000000000000000000000 </a:t>
            </a:r>
          </a:p>
          <a:p>
            <a:r>
              <a:rPr lang="en-US" sz="500">
                <a:latin typeface="Times New Roman" pitchFamily="18" charset="0"/>
              </a:rPr>
              <a:t>000000000000000001100100 000000000000000001000000</a:t>
            </a:r>
          </a:p>
          <a:p>
            <a:r>
              <a:rPr lang="en-US" sz="500">
                <a:latin typeface="Times New Roman" pitchFamily="18" charset="0"/>
              </a:rPr>
              <a:t>000000000000000000000101 000000000000000001010000</a:t>
            </a:r>
          </a:p>
          <a:p>
            <a:r>
              <a:rPr lang="en-US" sz="500">
                <a:latin typeface="Times New Roman" pitchFamily="18" charset="0"/>
              </a:rPr>
              <a:t>000000000000000000110011 000000000000000000110001</a:t>
            </a:r>
          </a:p>
          <a:p>
            <a:r>
              <a:rPr lang="en-US" sz="500">
                <a:latin typeface="Times New Roman" pitchFamily="18" charset="0"/>
              </a:rPr>
              <a:t>000000000000000000000000 000000000000000000000110 </a:t>
            </a:r>
          </a:p>
          <a:p>
            <a:r>
              <a:rPr lang="en-US" sz="500">
                <a:latin typeface="Times New Roman" pitchFamily="18" charset="0"/>
              </a:rPr>
              <a:t>000000000000000000000000 000000000000000001100100</a:t>
            </a:r>
          </a:p>
          <a:p>
            <a:r>
              <a:rPr lang="en-US" sz="500">
                <a:latin typeface="Times New Roman" pitchFamily="18" charset="0"/>
              </a:rPr>
              <a:t>000000000000000000000001 000000000000000001100100</a:t>
            </a:r>
          </a:p>
          <a:p>
            <a:r>
              <a:rPr lang="en-US" sz="500">
                <a:latin typeface="Times New Roman" pitchFamily="18" charset="0"/>
              </a:rPr>
              <a:t>000000000000000000000000 000000000000000000000000</a:t>
            </a:r>
          </a:p>
          <a:p>
            <a:r>
              <a:rPr lang="en-US" sz="500">
                <a:latin typeface="Times New Roman" pitchFamily="18" charset="0"/>
              </a:rPr>
              <a:t>000000000000000000000000 000000000000001001000000</a:t>
            </a:r>
          </a:p>
          <a:p>
            <a:r>
              <a:rPr lang="en-US" sz="500">
                <a:latin typeface="Times New Roman" pitchFamily="18" charset="0"/>
              </a:rPr>
              <a:t>000000000000000000000000 000000000000001001000000</a:t>
            </a:r>
          </a:p>
          <a:p>
            <a:r>
              <a:rPr lang="en-US" sz="500">
                <a:latin typeface="Times New Roman" pitchFamily="18" charset="0"/>
              </a:rPr>
              <a:t>000000000000000000000000 000000000000000000000101</a:t>
            </a:r>
          </a:p>
        </p:txBody>
      </p:sp>
      <p:sp>
        <p:nvSpPr>
          <p:cNvPr id="44038" name="Text Box 5"/>
          <p:cNvSpPr txBox="1">
            <a:spLocks noChangeArrowheads="1"/>
          </p:cNvSpPr>
          <p:nvPr/>
        </p:nvSpPr>
        <p:spPr bwMode="auto">
          <a:xfrm>
            <a:off x="5943600" y="609600"/>
            <a:ext cx="1724025" cy="2073275"/>
          </a:xfrm>
          <a:prstGeom prst="rect">
            <a:avLst/>
          </a:prstGeom>
          <a:noFill/>
          <a:ln w="9525">
            <a:noFill/>
            <a:miter lim="800000"/>
            <a:headEnd/>
            <a:tailEnd/>
          </a:ln>
        </p:spPr>
        <p:txBody>
          <a:bodyPr wrap="none">
            <a:spAutoFit/>
          </a:bodyPr>
          <a:lstStyle/>
          <a:p>
            <a:r>
              <a:rPr lang="en-US" sz="500">
                <a:latin typeface="Times New Roman" pitchFamily="18" charset="0"/>
              </a:rPr>
              <a:t>000000100111000000010001 000001100100010101000110</a:t>
            </a:r>
          </a:p>
          <a:p>
            <a:r>
              <a:rPr lang="en-US" sz="500">
                <a:latin typeface="Times New Roman" pitchFamily="18" charset="0"/>
              </a:rPr>
              <a:t>000001100010010101010100 000000100001000000010001</a:t>
            </a:r>
          </a:p>
          <a:p>
            <a:r>
              <a:rPr lang="en-US" sz="500">
                <a:latin typeface="Times New Roman" pitchFamily="18" charset="0"/>
              </a:rPr>
              <a:t>000001100111000101010001 000001110001000101100100</a:t>
            </a:r>
          </a:p>
          <a:p>
            <a:r>
              <a:rPr lang="en-US" sz="500">
                <a:latin typeface="Times New Roman" pitchFamily="18" charset="0"/>
              </a:rPr>
              <a:t>000000100111000101010111 000000100001000101000011</a:t>
            </a:r>
          </a:p>
          <a:p>
            <a:r>
              <a:rPr lang="en-US" sz="500">
                <a:latin typeface="Times New Roman" pitchFamily="18" charset="0"/>
              </a:rPr>
              <a:t>000000000101000000010101 000001100001010101000111</a:t>
            </a:r>
          </a:p>
          <a:p>
            <a:r>
              <a:rPr lang="en-US" sz="500">
                <a:latin typeface="Times New Roman" pitchFamily="18" charset="0"/>
              </a:rPr>
              <a:t>000000110001000101000011 000001100001010100110111</a:t>
            </a:r>
          </a:p>
          <a:p>
            <a:r>
              <a:rPr lang="en-US" sz="500">
                <a:latin typeface="Times New Roman" pitchFamily="18" charset="0"/>
              </a:rPr>
              <a:t>000001100110010101010111 000001100100010101100000</a:t>
            </a:r>
          </a:p>
          <a:p>
            <a:r>
              <a:rPr lang="en-US" sz="500">
                <a:latin typeface="Times New Roman" pitchFamily="18" charset="0"/>
              </a:rPr>
              <a:t>000001100010010101010100 000000100111000101000100</a:t>
            </a:r>
          </a:p>
          <a:p>
            <a:r>
              <a:rPr lang="en-US" sz="500">
                <a:latin typeface="Times New Roman" pitchFamily="18" charset="0"/>
              </a:rPr>
              <a:t>000000000110010001110010 000001010111010000010010</a:t>
            </a:r>
          </a:p>
          <a:p>
            <a:r>
              <a:rPr lang="en-US" sz="500">
                <a:latin typeface="Times New Roman" pitchFamily="18" charset="0"/>
              </a:rPr>
              <a:t>000001010111010100110111 000001100111000101000111</a:t>
            </a:r>
          </a:p>
          <a:p>
            <a:r>
              <a:rPr lang="en-US" sz="500">
                <a:latin typeface="Times New Roman" pitchFamily="18" charset="0"/>
              </a:rPr>
              <a:t>000001010111010101100101 000001100111010101000011</a:t>
            </a:r>
          </a:p>
          <a:p>
            <a:r>
              <a:rPr lang="en-US" sz="500">
                <a:latin typeface="Times New Roman" pitchFamily="18" charset="0"/>
              </a:rPr>
              <a:t>000001110000000101010101 000001100110000101010001</a:t>
            </a:r>
          </a:p>
          <a:p>
            <a:r>
              <a:rPr lang="en-US" sz="500">
                <a:latin typeface="Times New Roman" pitchFamily="18" charset="0"/>
              </a:rPr>
              <a:t>000001100010000101000101 000001100001010100110111</a:t>
            </a:r>
          </a:p>
          <a:p>
            <a:r>
              <a:rPr lang="en-US" sz="500">
                <a:latin typeface="Times New Roman" pitchFamily="18" charset="0"/>
              </a:rPr>
              <a:t>000000000110010001110010 000000000100010000010010</a:t>
            </a:r>
          </a:p>
          <a:p>
            <a:r>
              <a:rPr lang="en-US" sz="500">
                <a:latin typeface="Times New Roman" pitchFamily="18" charset="0"/>
              </a:rPr>
              <a:t>000001100010000001010110 000001100011000101000101</a:t>
            </a:r>
          </a:p>
          <a:p>
            <a:r>
              <a:rPr lang="en-US" sz="500">
                <a:latin typeface="Times New Roman" pitchFamily="18" charset="0"/>
              </a:rPr>
              <a:t>000001010111010000010001 000001010111010100110111</a:t>
            </a:r>
          </a:p>
          <a:p>
            <a:r>
              <a:rPr lang="en-US" sz="500">
                <a:latin typeface="Times New Roman" pitchFamily="18" charset="0"/>
              </a:rPr>
              <a:t>000001100000010101010101 000001100111000101010001</a:t>
            </a:r>
          </a:p>
          <a:p>
            <a:r>
              <a:rPr lang="en-US" sz="500">
                <a:latin typeface="Times New Roman" pitchFamily="18" charset="0"/>
              </a:rPr>
              <a:t>000000000100010001110011 000001110001010001010110</a:t>
            </a:r>
          </a:p>
          <a:p>
            <a:r>
              <a:rPr lang="en-US" sz="500">
                <a:latin typeface="Times New Roman" pitchFamily="18" charset="0"/>
              </a:rPr>
              <a:t>000001100110000101000011 000000110001000000010001</a:t>
            </a:r>
          </a:p>
          <a:p>
            <a:r>
              <a:rPr lang="en-US" sz="500">
                <a:latin typeface="Times New Roman" pitchFamily="18" charset="0"/>
              </a:rPr>
              <a:t>000000000100010001110011 000001110010000001010110</a:t>
            </a:r>
          </a:p>
          <a:p>
            <a:r>
              <a:rPr lang="en-US" sz="500">
                <a:latin typeface="Times New Roman" pitchFamily="18" charset="0"/>
              </a:rPr>
              <a:t>000001110000000101110001 000000000100010101000101</a:t>
            </a:r>
          </a:p>
          <a:p>
            <a:r>
              <a:rPr lang="en-US" sz="500">
                <a:latin typeface="Times New Roman" pitchFamily="18" charset="0"/>
              </a:rPr>
              <a:t>000000110001000001100011 000000000100010001110011</a:t>
            </a:r>
          </a:p>
          <a:p>
            <a:r>
              <a:rPr lang="en-US" sz="500">
                <a:latin typeface="Times New Roman" pitchFamily="18" charset="0"/>
              </a:rPr>
              <a:t>000001100010010001010110 000001100010000101010110</a:t>
            </a:r>
          </a:p>
          <a:p>
            <a:r>
              <a:rPr lang="en-US" sz="500">
                <a:latin typeface="Times New Roman" pitchFamily="18" charset="0"/>
              </a:rPr>
              <a:t>000001100011000101000101 000000000101000000010101</a:t>
            </a:r>
          </a:p>
          <a:p>
            <a:r>
              <a:rPr lang="en-US" sz="500">
                <a:latin typeface="Times New Roman" pitchFamily="18" charset="0"/>
              </a:rPr>
              <a:t>000001110010000001010110 000001110100000101000101</a:t>
            </a:r>
          </a:p>
          <a:p>
            <a:r>
              <a:rPr lang="en-US" sz="500">
                <a:latin typeface="Times New Roman" pitchFamily="18" charset="0"/>
              </a:rPr>
              <a:t>000000000110010101100100 000000000100010000010010</a:t>
            </a:r>
            <a:endParaRPr lang="en-US" sz="1000">
              <a:latin typeface="Times New Roman" pitchFamily="18" charset="0"/>
            </a:endParaRPr>
          </a:p>
        </p:txBody>
      </p:sp>
      <p:sp>
        <p:nvSpPr>
          <p:cNvPr id="44039" name="AutoShape 6"/>
          <p:cNvSpPr>
            <a:spLocks noChangeArrowheads="1"/>
          </p:cNvSpPr>
          <p:nvPr/>
        </p:nvSpPr>
        <p:spPr bwMode="auto">
          <a:xfrm rot="-587135">
            <a:off x="3276600" y="2133600"/>
            <a:ext cx="2286000" cy="457200"/>
          </a:xfrm>
          <a:prstGeom prst="rightArrow">
            <a:avLst>
              <a:gd name="adj1" fmla="val 49083"/>
              <a:gd name="adj2" fmla="val 52292"/>
            </a:avLst>
          </a:prstGeom>
          <a:solidFill>
            <a:srgbClr val="A8A8C6"/>
          </a:solidFill>
          <a:ln w="9525">
            <a:solidFill>
              <a:schemeClr val="tx1"/>
            </a:solidFill>
            <a:miter lim="800000"/>
            <a:headEnd/>
            <a:tailEnd/>
          </a:ln>
        </p:spPr>
        <p:txBody>
          <a:bodyPr wrap="none" anchor="ctr"/>
          <a:lstStyle/>
          <a:p>
            <a:endParaRPr lang="en-US"/>
          </a:p>
        </p:txBody>
      </p:sp>
      <p:sp>
        <p:nvSpPr>
          <p:cNvPr id="44040" name="AutoShape 7"/>
          <p:cNvSpPr>
            <a:spLocks noChangeArrowheads="1"/>
          </p:cNvSpPr>
          <p:nvPr/>
        </p:nvSpPr>
        <p:spPr bwMode="auto">
          <a:xfrm rot="802372">
            <a:off x="3276600" y="4419600"/>
            <a:ext cx="2286000" cy="457200"/>
          </a:xfrm>
          <a:prstGeom prst="rightArrow">
            <a:avLst>
              <a:gd name="adj1" fmla="val 49083"/>
              <a:gd name="adj2" fmla="val 52292"/>
            </a:avLst>
          </a:prstGeom>
          <a:solidFill>
            <a:srgbClr val="A8A8C6"/>
          </a:solidFill>
          <a:ln w="9525">
            <a:solidFill>
              <a:schemeClr val="tx1"/>
            </a:solidFill>
            <a:miter lim="800000"/>
            <a:headEnd/>
            <a:tailEnd/>
          </a:ln>
        </p:spPr>
        <p:txBody>
          <a:bodyPr wrap="none" anchor="ctr"/>
          <a:lstStyle/>
          <a:p>
            <a:endParaRPr lang="en-US"/>
          </a:p>
        </p:txBody>
      </p:sp>
      <p:sp>
        <p:nvSpPr>
          <p:cNvPr id="44041" name="Text Box 8"/>
          <p:cNvSpPr txBox="1">
            <a:spLocks noChangeArrowheads="1"/>
          </p:cNvSpPr>
          <p:nvPr/>
        </p:nvSpPr>
        <p:spPr bwMode="auto">
          <a:xfrm>
            <a:off x="3886200" y="2590800"/>
            <a:ext cx="1179513" cy="517525"/>
          </a:xfrm>
          <a:prstGeom prst="rect">
            <a:avLst/>
          </a:prstGeom>
          <a:noFill/>
          <a:ln w="9525">
            <a:noFill/>
            <a:miter lim="800000"/>
            <a:headEnd/>
            <a:tailEnd/>
          </a:ln>
        </p:spPr>
        <p:txBody>
          <a:bodyPr wrap="none">
            <a:spAutoFit/>
          </a:bodyPr>
          <a:lstStyle/>
          <a:p>
            <a:r>
              <a:rPr lang="en-US" sz="1400">
                <a:latin typeface="Times New Roman" pitchFamily="18" charset="0"/>
              </a:rPr>
              <a:t>Intel</a:t>
            </a:r>
          </a:p>
          <a:p>
            <a:r>
              <a:rPr lang="en-US" sz="1400">
                <a:latin typeface="Times New Roman" pitchFamily="18" charset="0"/>
              </a:rPr>
              <a:t>C++ compiler</a:t>
            </a:r>
            <a:endParaRPr lang="en-US" sz="2400">
              <a:latin typeface="Times New Roman" pitchFamily="18" charset="0"/>
            </a:endParaRPr>
          </a:p>
        </p:txBody>
      </p:sp>
      <p:sp>
        <p:nvSpPr>
          <p:cNvPr id="44042" name="Text Box 9"/>
          <p:cNvSpPr txBox="1">
            <a:spLocks noChangeArrowheads="1"/>
          </p:cNvSpPr>
          <p:nvPr/>
        </p:nvSpPr>
        <p:spPr bwMode="auto">
          <a:xfrm>
            <a:off x="3810000" y="4800600"/>
            <a:ext cx="1179513" cy="517525"/>
          </a:xfrm>
          <a:prstGeom prst="rect">
            <a:avLst/>
          </a:prstGeom>
          <a:noFill/>
          <a:ln w="9525">
            <a:noFill/>
            <a:miter lim="800000"/>
            <a:headEnd/>
            <a:tailEnd/>
          </a:ln>
        </p:spPr>
        <p:txBody>
          <a:bodyPr wrap="none">
            <a:spAutoFit/>
          </a:bodyPr>
          <a:lstStyle/>
          <a:p>
            <a:r>
              <a:rPr lang="en-US" sz="1400">
                <a:latin typeface="Times New Roman" pitchFamily="18" charset="0"/>
              </a:rPr>
              <a:t>Sun</a:t>
            </a:r>
          </a:p>
          <a:p>
            <a:r>
              <a:rPr lang="en-US" sz="1400">
                <a:latin typeface="Times New Roman" pitchFamily="18" charset="0"/>
              </a:rPr>
              <a:t>C++ compiler</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Interpreters</a:t>
            </a:r>
          </a:p>
        </p:txBody>
      </p:sp>
      <p:sp>
        <p:nvSpPr>
          <p:cNvPr id="45059" name="Rectangle 3"/>
          <p:cNvSpPr>
            <a:spLocks noGrp="1" noChangeArrowheads="1"/>
          </p:cNvSpPr>
          <p:nvPr>
            <p:ph type="body" idx="1"/>
          </p:nvPr>
        </p:nvSpPr>
        <p:spPr>
          <a:xfrm>
            <a:off x="609600" y="1600200"/>
            <a:ext cx="7924800" cy="4191000"/>
          </a:xfrm>
        </p:spPr>
        <p:txBody>
          <a:bodyPr/>
          <a:lstStyle/>
          <a:p>
            <a:pPr eaLnBrk="1" hangingPunct="1"/>
            <a:r>
              <a:rPr lang="en-US" smtClean="0">
                <a:latin typeface="Arial Unicode MS" pitchFamily="34" charset="-128"/>
              </a:rPr>
              <a:t>An </a:t>
            </a:r>
            <a:r>
              <a:rPr lang="en-US" i="1" smtClean="0">
                <a:latin typeface="Arial Unicode MS" pitchFamily="34" charset="-128"/>
              </a:rPr>
              <a:t>interpreter</a:t>
            </a:r>
            <a:r>
              <a:rPr lang="en-US" smtClean="0">
                <a:latin typeface="Arial Unicode MS" pitchFamily="34" charset="-128"/>
              </a:rPr>
              <a:t> decodes each individual instruction and then executes it:</a:t>
            </a:r>
          </a:p>
          <a:p>
            <a:pPr lvl="1" eaLnBrk="1" hangingPunct="1"/>
            <a:r>
              <a:rPr lang="en-US" smtClean="0">
                <a:latin typeface="Arial Unicode MS" pitchFamily="34" charset="-128"/>
              </a:rPr>
              <a:t>development is easier</a:t>
            </a:r>
          </a:p>
          <a:p>
            <a:pPr lvl="1" eaLnBrk="1" hangingPunct="1"/>
            <a:r>
              <a:rPr lang="en-US" smtClean="0">
                <a:latin typeface="Arial Unicode MS" pitchFamily="34" charset="-128"/>
              </a:rPr>
              <a:t>execution is slower</a:t>
            </a:r>
          </a:p>
          <a:p>
            <a:pPr eaLnBrk="1" hangingPunct="1"/>
            <a:endParaRPr lang="en-US" smtClean="0">
              <a:latin typeface="Arial Unicode MS" pitchFamily="34" charset="-128"/>
            </a:endParaRPr>
          </a:p>
          <a:p>
            <a:pPr eaLnBrk="1" hangingPunct="1"/>
            <a:endParaRPr lang="en-US" smtClean="0">
              <a:latin typeface="Arial Unicode MS" pitchFamily="34" charset="-128"/>
            </a:endParaRPr>
          </a:p>
          <a:p>
            <a:pPr eaLnBrk="1" hangingPunct="1"/>
            <a:endParaRPr lang="en-US" sz="800" smtClean="0">
              <a:latin typeface="Arial Unicode MS" pitchFamily="34" charset="-128"/>
            </a:endParaRPr>
          </a:p>
          <a:p>
            <a:pPr eaLnBrk="1" hangingPunct="1"/>
            <a:r>
              <a:rPr lang="en-US" smtClean="0">
                <a:latin typeface="Arial Unicode MS" pitchFamily="34" charset="-128"/>
              </a:rPr>
              <a:t>Some languages (e.g., Lisp) allow both interpretation and compilation.</a:t>
            </a:r>
          </a:p>
        </p:txBody>
      </p:sp>
      <p:sp>
        <p:nvSpPr>
          <p:cNvPr id="45060" name="Line 4"/>
          <p:cNvSpPr>
            <a:spLocks noChangeShapeType="1"/>
          </p:cNvSpPr>
          <p:nvPr/>
        </p:nvSpPr>
        <p:spPr bwMode="auto">
          <a:xfrm>
            <a:off x="3703638" y="4343400"/>
            <a:ext cx="2819400" cy="0"/>
          </a:xfrm>
          <a:prstGeom prst="line">
            <a:avLst/>
          </a:prstGeom>
          <a:noFill/>
          <a:ln w="9525">
            <a:solidFill>
              <a:schemeClr val="tx1"/>
            </a:solidFill>
            <a:miter lim="800000"/>
            <a:headEnd/>
            <a:tailEnd type="triangle" w="med" len="med"/>
          </a:ln>
        </p:spPr>
        <p:txBody>
          <a:bodyPr wrap="none" anchor="ctr"/>
          <a:lstStyle/>
          <a:p>
            <a:endParaRPr lang="en-US"/>
          </a:p>
        </p:txBody>
      </p:sp>
      <p:sp>
        <p:nvSpPr>
          <p:cNvPr id="45061" name="Text Box 5"/>
          <p:cNvSpPr txBox="1">
            <a:spLocks noChangeArrowheads="1"/>
          </p:cNvSpPr>
          <p:nvPr/>
        </p:nvSpPr>
        <p:spPr bwMode="auto">
          <a:xfrm>
            <a:off x="6599238" y="4114800"/>
            <a:ext cx="792162" cy="457200"/>
          </a:xfrm>
          <a:prstGeom prst="rect">
            <a:avLst/>
          </a:prstGeom>
          <a:noFill/>
          <a:ln w="9525">
            <a:noFill/>
            <a:miter lim="800000"/>
            <a:headEnd/>
            <a:tailEnd/>
          </a:ln>
        </p:spPr>
        <p:txBody>
          <a:bodyPr wrap="none">
            <a:spAutoFit/>
          </a:bodyPr>
          <a:lstStyle/>
          <a:p>
            <a:pPr>
              <a:spcBef>
                <a:spcPct val="20000"/>
              </a:spcBef>
            </a:pPr>
            <a:r>
              <a:rPr lang="en-US" sz="2400">
                <a:latin typeface="Times New Roman" pitchFamily="18" charset="0"/>
              </a:rPr>
              <a:t>hello</a:t>
            </a:r>
          </a:p>
        </p:txBody>
      </p:sp>
      <p:sp>
        <p:nvSpPr>
          <p:cNvPr id="45062" name="Text Box 6"/>
          <p:cNvSpPr txBox="1">
            <a:spLocks noChangeArrowheads="1"/>
          </p:cNvSpPr>
          <p:nvPr/>
        </p:nvSpPr>
        <p:spPr bwMode="auto">
          <a:xfrm>
            <a:off x="1570038" y="4114800"/>
            <a:ext cx="2095500" cy="457200"/>
          </a:xfrm>
          <a:prstGeom prst="rect">
            <a:avLst/>
          </a:prstGeom>
          <a:noFill/>
          <a:ln w="9525">
            <a:noFill/>
            <a:miter lim="800000"/>
            <a:headEnd/>
            <a:tailEnd/>
          </a:ln>
        </p:spPr>
        <p:txBody>
          <a:bodyPr wrap="none">
            <a:spAutoFit/>
          </a:bodyPr>
          <a:lstStyle/>
          <a:p>
            <a:pPr>
              <a:spcBef>
                <a:spcPct val="20000"/>
              </a:spcBef>
            </a:pPr>
            <a:r>
              <a:rPr lang="en-US" sz="2400">
                <a:latin typeface="Times New Roman" pitchFamily="18" charset="0"/>
              </a:rPr>
              <a:t>PRINT “hello” </a:t>
            </a:r>
          </a:p>
        </p:txBody>
      </p:sp>
      <p:sp>
        <p:nvSpPr>
          <p:cNvPr id="45063" name="AutoShape 7"/>
          <p:cNvSpPr>
            <a:spLocks noChangeArrowheads="1"/>
          </p:cNvSpPr>
          <p:nvPr/>
        </p:nvSpPr>
        <p:spPr bwMode="auto">
          <a:xfrm>
            <a:off x="4084638" y="3886200"/>
            <a:ext cx="1752600" cy="914400"/>
          </a:xfrm>
          <a:prstGeom prst="flowChartAlternateProcess">
            <a:avLst/>
          </a:prstGeom>
          <a:solidFill>
            <a:srgbClr val="A8A8C6"/>
          </a:solidFill>
          <a:ln w="9525">
            <a:solidFill>
              <a:schemeClr val="tx1"/>
            </a:solidFill>
            <a:miter lim="800000"/>
            <a:headEnd/>
            <a:tailEnd/>
          </a:ln>
        </p:spPr>
        <p:txBody>
          <a:bodyPr wrap="none" anchor="ctr"/>
          <a:lstStyle/>
          <a:p>
            <a:pPr algn="ctr"/>
            <a:r>
              <a:rPr lang="en-US" sz="2400">
                <a:latin typeface="Times New Roman" pitchFamily="18" charset="0"/>
              </a:rPr>
              <a:t>Interpreter</a:t>
            </a:r>
          </a:p>
        </p:txBody>
      </p:sp>
      <p:sp>
        <p:nvSpPr>
          <p:cNvPr id="45064" name="Rectangle 8"/>
          <p:cNvSpPr>
            <a:spLocks noChangeArrowheads="1"/>
          </p:cNvSpPr>
          <p:nvPr/>
        </p:nvSpPr>
        <p:spPr bwMode="auto">
          <a:xfrm>
            <a:off x="8763000" y="0"/>
            <a:ext cx="381000" cy="457200"/>
          </a:xfrm>
          <a:prstGeom prst="rect">
            <a:avLst/>
          </a:prstGeom>
          <a:solidFill>
            <a:schemeClr val="bg1"/>
          </a:solidFill>
          <a:ln w="9525">
            <a:noFill/>
            <a:miter lim="800000"/>
            <a:headEnd/>
            <a:tailEnd/>
          </a:ln>
        </p:spPr>
        <p:txBody>
          <a:bodyPr anchor="ctr"/>
          <a:lstStyle/>
          <a:p>
            <a:pPr algn="r" eaLnBrk="1" hangingPunct="1"/>
            <a:fld id="{7F76B572-D179-4C81-80F8-B98D37B3BECA}" type="slidenum">
              <a:rPr lang="en-US" sz="900">
                <a:latin typeface="Arial Unicode MS" pitchFamily="34" charset="-128"/>
              </a:rPr>
              <a:pPr algn="r" eaLnBrk="1" hangingPunct="1"/>
              <a:t>55</a:t>
            </a:fld>
            <a:endParaRPr lang="en-US" sz="900">
              <a:latin typeface="Arial Unicode MS" pitchFamily="34" charset="-128"/>
            </a:endParaRPr>
          </a:p>
        </p:txBody>
      </p:sp>
    </p:spTree>
  </p:cSld>
  <p:clrMapOvr>
    <a:masterClrMapping/>
  </p:clrMapOvr>
  <p:transition>
    <p:cut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Compilation + Interpretation</a:t>
            </a:r>
          </a:p>
        </p:txBody>
      </p:sp>
      <p:sp>
        <p:nvSpPr>
          <p:cNvPr id="46083" name="Rectangle 3"/>
          <p:cNvSpPr>
            <a:spLocks noGrp="1" noChangeArrowheads="1"/>
          </p:cNvSpPr>
          <p:nvPr>
            <p:ph type="body" idx="1"/>
          </p:nvPr>
        </p:nvSpPr>
        <p:spPr>
          <a:xfrm>
            <a:off x="457200" y="1524000"/>
            <a:ext cx="7772400" cy="4191000"/>
          </a:xfrm>
        </p:spPr>
        <p:txBody>
          <a:bodyPr/>
          <a:lstStyle/>
          <a:p>
            <a:pPr eaLnBrk="1" hangingPunct="1">
              <a:buFontTx/>
              <a:buChar char=" "/>
            </a:pPr>
            <a:r>
              <a:rPr lang="en-US" smtClean="0"/>
              <a:t>Languages can combine compilation and interpretation.</a:t>
            </a:r>
          </a:p>
        </p:txBody>
      </p:sp>
      <p:sp>
        <p:nvSpPr>
          <p:cNvPr id="46084" name="Line 4"/>
          <p:cNvSpPr>
            <a:spLocks noChangeShapeType="1"/>
          </p:cNvSpPr>
          <p:nvPr/>
        </p:nvSpPr>
        <p:spPr bwMode="auto">
          <a:xfrm>
            <a:off x="1828800" y="4267200"/>
            <a:ext cx="1981200" cy="0"/>
          </a:xfrm>
          <a:prstGeom prst="line">
            <a:avLst/>
          </a:prstGeom>
          <a:noFill/>
          <a:ln w="9525">
            <a:solidFill>
              <a:schemeClr val="tx1"/>
            </a:solidFill>
            <a:miter lim="800000"/>
            <a:headEnd/>
            <a:tailEnd type="triangle" w="med" len="med"/>
          </a:ln>
        </p:spPr>
        <p:txBody>
          <a:bodyPr wrap="none" anchor="ctr"/>
          <a:lstStyle/>
          <a:p>
            <a:endParaRPr lang="en-US"/>
          </a:p>
        </p:txBody>
      </p:sp>
      <p:sp>
        <p:nvSpPr>
          <p:cNvPr id="46085" name="AutoShape 5"/>
          <p:cNvSpPr>
            <a:spLocks noChangeArrowheads="1"/>
          </p:cNvSpPr>
          <p:nvPr/>
        </p:nvSpPr>
        <p:spPr bwMode="auto">
          <a:xfrm>
            <a:off x="2133600" y="3886200"/>
            <a:ext cx="1295400" cy="685800"/>
          </a:xfrm>
          <a:prstGeom prst="flowChartAlternateProcess">
            <a:avLst/>
          </a:prstGeom>
          <a:solidFill>
            <a:srgbClr val="A8A8C6"/>
          </a:solidFill>
          <a:ln w="9525">
            <a:solidFill>
              <a:schemeClr val="tx1"/>
            </a:solidFill>
            <a:miter lim="800000"/>
            <a:headEnd/>
            <a:tailEnd/>
          </a:ln>
        </p:spPr>
        <p:txBody>
          <a:bodyPr wrap="none" anchor="ctr"/>
          <a:lstStyle/>
          <a:p>
            <a:pPr algn="ctr"/>
            <a:r>
              <a:rPr lang="en-US" sz="2400">
                <a:latin typeface="Times New Roman" pitchFamily="18" charset="0"/>
              </a:rPr>
              <a:t>Compiler</a:t>
            </a:r>
          </a:p>
        </p:txBody>
      </p:sp>
      <p:sp>
        <p:nvSpPr>
          <p:cNvPr id="46086" name="Text Box 6"/>
          <p:cNvSpPr txBox="1">
            <a:spLocks noChangeArrowheads="1"/>
          </p:cNvSpPr>
          <p:nvPr/>
        </p:nvSpPr>
        <p:spPr bwMode="auto">
          <a:xfrm>
            <a:off x="304800" y="3505200"/>
            <a:ext cx="1981200" cy="1735138"/>
          </a:xfrm>
          <a:prstGeom prst="rect">
            <a:avLst/>
          </a:prstGeom>
          <a:noFill/>
          <a:ln w="9525">
            <a:noFill/>
            <a:miter lim="800000"/>
            <a:headEnd/>
            <a:tailEnd/>
          </a:ln>
        </p:spPr>
        <p:txBody>
          <a:bodyPr>
            <a:spAutoFit/>
          </a:bodyPr>
          <a:lstStyle/>
          <a:p>
            <a:r>
              <a:rPr lang="en-US" sz="1200" b="1">
                <a:latin typeface="Times New Roman" pitchFamily="18" charset="0"/>
              </a:rPr>
              <a:t>class intro {</a:t>
            </a:r>
          </a:p>
          <a:p>
            <a:r>
              <a:rPr lang="en-US" sz="1200" b="1">
                <a:latin typeface="Times New Roman" pitchFamily="18" charset="0"/>
              </a:rPr>
              <a:t>  public static void main </a:t>
            </a:r>
          </a:p>
          <a:p>
            <a:r>
              <a:rPr lang="en-US" sz="1200" b="1">
                <a:latin typeface="Times New Roman" pitchFamily="18" charset="0"/>
              </a:rPr>
              <a:t>            (String args[]) {</a:t>
            </a:r>
          </a:p>
          <a:p>
            <a:r>
              <a:rPr lang="en-US" sz="1200" b="1">
                <a:latin typeface="Times New Roman" pitchFamily="18" charset="0"/>
              </a:rPr>
              <a:t>    int x, y;</a:t>
            </a:r>
          </a:p>
          <a:p>
            <a:r>
              <a:rPr lang="en-US" sz="1200" b="1">
                <a:latin typeface="Times New Roman" pitchFamily="18" charset="0"/>
              </a:rPr>
              <a:t>    x = 1;</a:t>
            </a:r>
          </a:p>
          <a:p>
            <a:r>
              <a:rPr lang="en-US" sz="1200" b="1">
                <a:latin typeface="Times New Roman" pitchFamily="18" charset="0"/>
              </a:rPr>
              <a:t>    y = x + 2;</a:t>
            </a:r>
          </a:p>
          <a:p>
            <a:r>
              <a:rPr lang="en-US" sz="1200" b="1">
                <a:latin typeface="Times New Roman" pitchFamily="18" charset="0"/>
              </a:rPr>
              <a:t>    return;</a:t>
            </a:r>
          </a:p>
          <a:p>
            <a:r>
              <a:rPr lang="en-US" sz="1200" b="1">
                <a:latin typeface="Times New Roman" pitchFamily="18" charset="0"/>
              </a:rPr>
              <a:t>    }</a:t>
            </a:r>
          </a:p>
          <a:p>
            <a:r>
              <a:rPr lang="en-US" sz="1200" b="1">
                <a:latin typeface="Times New Roman" pitchFamily="18" charset="0"/>
              </a:rPr>
              <a:t>}</a:t>
            </a:r>
          </a:p>
        </p:txBody>
      </p:sp>
      <p:sp>
        <p:nvSpPr>
          <p:cNvPr id="46087" name="AutoShape 7"/>
          <p:cNvSpPr>
            <a:spLocks noChangeArrowheads="1"/>
          </p:cNvSpPr>
          <p:nvPr/>
        </p:nvSpPr>
        <p:spPr bwMode="auto">
          <a:xfrm>
            <a:off x="7315200" y="2590800"/>
            <a:ext cx="1447800" cy="838200"/>
          </a:xfrm>
          <a:prstGeom prst="flowChartAlternateProcess">
            <a:avLst/>
          </a:prstGeom>
          <a:solidFill>
            <a:srgbClr val="A8A8C6"/>
          </a:solidFill>
          <a:ln w="9525">
            <a:solidFill>
              <a:schemeClr val="tx1"/>
            </a:solidFill>
            <a:miter lim="800000"/>
            <a:headEnd/>
            <a:tailEnd/>
          </a:ln>
        </p:spPr>
        <p:txBody>
          <a:bodyPr wrap="none" anchor="ctr"/>
          <a:lstStyle/>
          <a:p>
            <a:pPr algn="ctr"/>
            <a:r>
              <a:rPr lang="en-US" sz="2000">
                <a:latin typeface="Times New Roman" pitchFamily="18" charset="0"/>
              </a:rPr>
              <a:t>Interpreter</a:t>
            </a:r>
          </a:p>
          <a:p>
            <a:pPr algn="ctr"/>
            <a:r>
              <a:rPr lang="en-US" sz="2000">
                <a:latin typeface="Times New Roman" pitchFamily="18" charset="0"/>
              </a:rPr>
              <a:t>for UNIX</a:t>
            </a:r>
            <a:endParaRPr lang="en-US" sz="2400">
              <a:latin typeface="Times New Roman" pitchFamily="18" charset="0"/>
            </a:endParaRPr>
          </a:p>
        </p:txBody>
      </p:sp>
      <p:sp>
        <p:nvSpPr>
          <p:cNvPr id="46088" name="AutoShape 8"/>
          <p:cNvSpPr>
            <a:spLocks noChangeArrowheads="1"/>
          </p:cNvSpPr>
          <p:nvPr/>
        </p:nvSpPr>
        <p:spPr bwMode="auto">
          <a:xfrm>
            <a:off x="7315200" y="3810000"/>
            <a:ext cx="1447800" cy="838200"/>
          </a:xfrm>
          <a:prstGeom prst="flowChartAlternateProcess">
            <a:avLst/>
          </a:prstGeom>
          <a:solidFill>
            <a:srgbClr val="A8A8C6"/>
          </a:solidFill>
          <a:ln w="9525">
            <a:solidFill>
              <a:schemeClr val="tx1"/>
            </a:solidFill>
            <a:miter lim="800000"/>
            <a:headEnd/>
            <a:tailEnd/>
          </a:ln>
        </p:spPr>
        <p:txBody>
          <a:bodyPr wrap="none" anchor="ctr"/>
          <a:lstStyle/>
          <a:p>
            <a:pPr algn="ctr"/>
            <a:r>
              <a:rPr lang="en-US" sz="2000">
                <a:latin typeface="Times New Roman" pitchFamily="18" charset="0"/>
              </a:rPr>
              <a:t>Interpreter</a:t>
            </a:r>
          </a:p>
          <a:p>
            <a:pPr algn="ctr"/>
            <a:r>
              <a:rPr lang="en-US" sz="2000">
                <a:latin typeface="Times New Roman" pitchFamily="18" charset="0"/>
              </a:rPr>
              <a:t>for Windows</a:t>
            </a:r>
          </a:p>
        </p:txBody>
      </p:sp>
      <p:sp>
        <p:nvSpPr>
          <p:cNvPr id="46089" name="AutoShape 9"/>
          <p:cNvSpPr>
            <a:spLocks noChangeArrowheads="1"/>
          </p:cNvSpPr>
          <p:nvPr/>
        </p:nvSpPr>
        <p:spPr bwMode="auto">
          <a:xfrm>
            <a:off x="7315200" y="5029200"/>
            <a:ext cx="1447800" cy="838200"/>
          </a:xfrm>
          <a:prstGeom prst="flowChartAlternateProcess">
            <a:avLst/>
          </a:prstGeom>
          <a:solidFill>
            <a:srgbClr val="A8A8C6"/>
          </a:solidFill>
          <a:ln w="9525">
            <a:solidFill>
              <a:schemeClr val="tx1"/>
            </a:solidFill>
            <a:miter lim="800000"/>
            <a:headEnd/>
            <a:tailEnd/>
          </a:ln>
        </p:spPr>
        <p:txBody>
          <a:bodyPr wrap="none" anchor="ctr"/>
          <a:lstStyle/>
          <a:p>
            <a:pPr algn="ctr"/>
            <a:r>
              <a:rPr lang="en-US" sz="2000">
                <a:latin typeface="Times New Roman" pitchFamily="18" charset="0"/>
              </a:rPr>
              <a:t>Interpreter</a:t>
            </a:r>
          </a:p>
          <a:p>
            <a:pPr algn="ctr"/>
            <a:r>
              <a:rPr lang="en-US" sz="2000">
                <a:latin typeface="Times New Roman" pitchFamily="18" charset="0"/>
              </a:rPr>
              <a:t>for MacOS</a:t>
            </a:r>
          </a:p>
        </p:txBody>
      </p:sp>
      <p:sp>
        <p:nvSpPr>
          <p:cNvPr id="46090" name="Line 10"/>
          <p:cNvSpPr>
            <a:spLocks noChangeShapeType="1"/>
          </p:cNvSpPr>
          <p:nvPr/>
        </p:nvSpPr>
        <p:spPr bwMode="auto">
          <a:xfrm flipV="1">
            <a:off x="6096000" y="3124200"/>
            <a:ext cx="1219200" cy="1066800"/>
          </a:xfrm>
          <a:prstGeom prst="line">
            <a:avLst/>
          </a:prstGeom>
          <a:noFill/>
          <a:ln w="9525">
            <a:solidFill>
              <a:schemeClr val="tx1"/>
            </a:solidFill>
            <a:round/>
            <a:headEnd/>
            <a:tailEnd type="triangle" w="med" len="med"/>
          </a:ln>
        </p:spPr>
        <p:txBody>
          <a:bodyPr wrap="none" anchor="ctr"/>
          <a:lstStyle/>
          <a:p>
            <a:endParaRPr lang="en-US"/>
          </a:p>
        </p:txBody>
      </p:sp>
      <p:sp>
        <p:nvSpPr>
          <p:cNvPr id="46091" name="Line 11"/>
          <p:cNvSpPr>
            <a:spLocks noChangeShapeType="1"/>
          </p:cNvSpPr>
          <p:nvPr/>
        </p:nvSpPr>
        <p:spPr bwMode="auto">
          <a:xfrm>
            <a:off x="6096000" y="4191000"/>
            <a:ext cx="1219200" cy="0"/>
          </a:xfrm>
          <a:prstGeom prst="line">
            <a:avLst/>
          </a:prstGeom>
          <a:noFill/>
          <a:ln w="9525">
            <a:solidFill>
              <a:schemeClr val="tx1"/>
            </a:solidFill>
            <a:round/>
            <a:headEnd/>
            <a:tailEnd type="triangle" w="med" len="med"/>
          </a:ln>
        </p:spPr>
        <p:txBody>
          <a:bodyPr wrap="none" anchor="ctr"/>
          <a:lstStyle/>
          <a:p>
            <a:endParaRPr lang="en-US"/>
          </a:p>
        </p:txBody>
      </p:sp>
      <p:sp>
        <p:nvSpPr>
          <p:cNvPr id="46092" name="Line 12"/>
          <p:cNvSpPr>
            <a:spLocks noChangeShapeType="1"/>
          </p:cNvSpPr>
          <p:nvPr/>
        </p:nvSpPr>
        <p:spPr bwMode="auto">
          <a:xfrm>
            <a:off x="6096000" y="4191000"/>
            <a:ext cx="1219200" cy="1219200"/>
          </a:xfrm>
          <a:prstGeom prst="line">
            <a:avLst/>
          </a:prstGeom>
          <a:noFill/>
          <a:ln w="9525">
            <a:solidFill>
              <a:schemeClr val="tx1"/>
            </a:solidFill>
            <a:round/>
            <a:headEnd/>
            <a:tailEnd type="triangle" w="med" len="med"/>
          </a:ln>
        </p:spPr>
        <p:txBody>
          <a:bodyPr wrap="none" anchor="ctr"/>
          <a:lstStyle/>
          <a:p>
            <a:endParaRPr lang="en-US"/>
          </a:p>
        </p:txBody>
      </p:sp>
      <p:sp>
        <p:nvSpPr>
          <p:cNvPr id="46093" name="Text Box 13"/>
          <p:cNvSpPr txBox="1">
            <a:spLocks noChangeArrowheads="1"/>
          </p:cNvSpPr>
          <p:nvPr/>
        </p:nvSpPr>
        <p:spPr bwMode="auto">
          <a:xfrm>
            <a:off x="3810000" y="3352800"/>
            <a:ext cx="2332038" cy="2657475"/>
          </a:xfrm>
          <a:prstGeom prst="rect">
            <a:avLst/>
          </a:prstGeom>
          <a:noFill/>
          <a:ln w="9525">
            <a:noFill/>
            <a:miter lim="800000"/>
            <a:headEnd/>
            <a:tailEnd/>
          </a:ln>
        </p:spPr>
        <p:txBody>
          <a:bodyPr wrap="none">
            <a:spAutoFit/>
          </a:bodyPr>
          <a:lstStyle/>
          <a:p>
            <a:r>
              <a:rPr lang="en-US" sz="800" b="1">
                <a:latin typeface="Times New Roman" pitchFamily="18" charset="0"/>
              </a:rPr>
              <a:t>class intro extends java.lang.Object {</a:t>
            </a:r>
          </a:p>
          <a:p>
            <a:r>
              <a:rPr lang="en-US" sz="800" b="1">
                <a:latin typeface="Times New Roman" pitchFamily="18" charset="0"/>
              </a:rPr>
              <a:t>    intro();</a:t>
            </a:r>
          </a:p>
          <a:p>
            <a:r>
              <a:rPr lang="en-US" sz="800" b="1">
                <a:latin typeface="Times New Roman" pitchFamily="18" charset="0"/>
              </a:rPr>
              <a:t>    public static void main(java.lang.String[]);</a:t>
            </a:r>
          </a:p>
          <a:p>
            <a:r>
              <a:rPr lang="en-US" sz="800" b="1">
                <a:latin typeface="Times New Roman" pitchFamily="18" charset="0"/>
              </a:rPr>
              <a:t>}</a:t>
            </a:r>
          </a:p>
          <a:p>
            <a:endParaRPr lang="en-US" sz="800" b="1">
              <a:latin typeface="Times New Roman" pitchFamily="18" charset="0"/>
            </a:endParaRPr>
          </a:p>
          <a:p>
            <a:r>
              <a:rPr lang="en-US" sz="800" b="1">
                <a:latin typeface="Times New Roman" pitchFamily="18" charset="0"/>
              </a:rPr>
              <a:t>Method intro()</a:t>
            </a:r>
          </a:p>
          <a:p>
            <a:r>
              <a:rPr lang="en-US" sz="800" b="1">
                <a:latin typeface="Times New Roman" pitchFamily="18" charset="0"/>
              </a:rPr>
              <a:t>   0 aload_0</a:t>
            </a:r>
          </a:p>
          <a:p>
            <a:r>
              <a:rPr lang="en-US" sz="800" b="1">
                <a:latin typeface="Times New Roman" pitchFamily="18" charset="0"/>
              </a:rPr>
              <a:t>   1 invokespecial #1 &lt;Method java.lang.Object()&gt;</a:t>
            </a:r>
          </a:p>
          <a:p>
            <a:r>
              <a:rPr lang="en-US" sz="800" b="1">
                <a:latin typeface="Times New Roman" pitchFamily="18" charset="0"/>
              </a:rPr>
              <a:t>   4 return</a:t>
            </a:r>
          </a:p>
          <a:p>
            <a:endParaRPr lang="en-US" sz="800" b="1">
              <a:latin typeface="Times New Roman" pitchFamily="18" charset="0"/>
            </a:endParaRPr>
          </a:p>
          <a:p>
            <a:r>
              <a:rPr lang="en-US" sz="800" b="1">
                <a:latin typeface="Times New Roman" pitchFamily="18" charset="0"/>
              </a:rPr>
              <a:t>Method void main(java.lang.String[])</a:t>
            </a:r>
          </a:p>
          <a:p>
            <a:r>
              <a:rPr lang="en-US" sz="800" b="1">
                <a:latin typeface="Times New Roman" pitchFamily="18" charset="0"/>
              </a:rPr>
              <a:t>   0 iconst_1</a:t>
            </a:r>
          </a:p>
          <a:p>
            <a:r>
              <a:rPr lang="en-US" sz="800" b="1">
                <a:latin typeface="Times New Roman" pitchFamily="18" charset="0"/>
              </a:rPr>
              <a:t>   1 istore_1</a:t>
            </a:r>
          </a:p>
          <a:p>
            <a:r>
              <a:rPr lang="en-US" sz="800" b="1">
                <a:latin typeface="Times New Roman" pitchFamily="18" charset="0"/>
              </a:rPr>
              <a:t>   2 iload_1</a:t>
            </a:r>
          </a:p>
          <a:p>
            <a:r>
              <a:rPr lang="en-US" sz="800" b="1">
                <a:latin typeface="Times New Roman" pitchFamily="18" charset="0"/>
              </a:rPr>
              <a:t>   3 iconst_2</a:t>
            </a:r>
          </a:p>
          <a:p>
            <a:r>
              <a:rPr lang="en-US" sz="800" b="1">
                <a:latin typeface="Times New Roman" pitchFamily="18" charset="0"/>
              </a:rPr>
              <a:t>   4 iadd</a:t>
            </a:r>
          </a:p>
          <a:p>
            <a:r>
              <a:rPr lang="en-US" sz="800" b="1">
                <a:latin typeface="Times New Roman" pitchFamily="18" charset="0"/>
              </a:rPr>
              <a:t>   5 istore_2</a:t>
            </a:r>
          </a:p>
          <a:p>
            <a:r>
              <a:rPr lang="en-US" sz="800" b="1">
                <a:latin typeface="Times New Roman" pitchFamily="18" charset="0"/>
              </a:rPr>
              <a:t>   6 return</a:t>
            </a:r>
          </a:p>
          <a:p>
            <a:endParaRPr lang="en-US" sz="2400">
              <a:latin typeface="Times New Roman" pitchFamily="18" charset="0"/>
            </a:endParaRPr>
          </a:p>
        </p:txBody>
      </p:sp>
      <p:sp>
        <p:nvSpPr>
          <p:cNvPr id="46094" name="Rectangle 14"/>
          <p:cNvSpPr>
            <a:spLocks noChangeArrowheads="1"/>
          </p:cNvSpPr>
          <p:nvPr/>
        </p:nvSpPr>
        <p:spPr bwMode="auto">
          <a:xfrm>
            <a:off x="8763000" y="0"/>
            <a:ext cx="381000" cy="457200"/>
          </a:xfrm>
          <a:prstGeom prst="rect">
            <a:avLst/>
          </a:prstGeom>
          <a:solidFill>
            <a:schemeClr val="bg1"/>
          </a:solidFill>
          <a:ln w="9525">
            <a:noFill/>
            <a:miter lim="800000"/>
            <a:headEnd/>
            <a:tailEnd/>
          </a:ln>
        </p:spPr>
        <p:txBody>
          <a:bodyPr anchor="ctr"/>
          <a:lstStyle/>
          <a:p>
            <a:pPr algn="r" eaLnBrk="1" hangingPunct="1"/>
            <a:fld id="{D5A5AF12-EED0-4CC9-8121-2F8FADF49A29}" type="slidenum">
              <a:rPr lang="en-US" sz="900">
                <a:latin typeface="Arial Unicode MS" pitchFamily="34" charset="-128"/>
              </a:rPr>
              <a:pPr algn="r" eaLnBrk="1" hangingPunct="1"/>
              <a:t>56</a:t>
            </a:fld>
            <a:endParaRPr lang="en-US" sz="900">
              <a:latin typeface="Arial Unicode MS" pitchFamily="34" charset="-128"/>
            </a:endParaRPr>
          </a:p>
        </p:txBody>
      </p:sp>
    </p:spTree>
  </p:cSld>
  <p:clrMapOvr>
    <a:masterClrMapping/>
  </p:clrMapOvr>
  <p:transition>
    <p:cut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75D9493D-EB73-4791-9C19-B2F7D63F84A6}" type="slidenum">
              <a:rPr lang="en-US"/>
              <a:pPr/>
              <a:t>57</a:t>
            </a:fld>
            <a:endParaRPr lang="en-US"/>
          </a:p>
        </p:txBody>
      </p:sp>
      <p:sp>
        <p:nvSpPr>
          <p:cNvPr id="184322" name="Rectangle 2"/>
          <p:cNvSpPr>
            <a:spLocks noGrp="1" noChangeArrowheads="1"/>
          </p:cNvSpPr>
          <p:nvPr>
            <p:ph type="body" idx="1"/>
          </p:nvPr>
        </p:nvSpPr>
        <p:spPr>
          <a:xfrm>
            <a:off x="457200" y="1905000"/>
            <a:ext cx="4953000" cy="4724400"/>
          </a:xfrm>
        </p:spPr>
        <p:txBody>
          <a:bodyPr/>
          <a:lstStyle/>
          <a:p>
            <a:endParaRPr lang="en-US"/>
          </a:p>
          <a:p>
            <a:r>
              <a:rPr lang="en-US">
                <a:latin typeface="Arial Unicode MS" pitchFamily="34" charset="-128"/>
              </a:rPr>
              <a:t>1995</a:t>
            </a:r>
          </a:p>
          <a:p>
            <a:r>
              <a:rPr lang="en-US">
                <a:latin typeface="Arial Unicode MS" pitchFamily="34" charset="-128"/>
              </a:rPr>
              <a:t>Java was designed to run in a heterogeneous, networked environment.</a:t>
            </a:r>
          </a:p>
          <a:p>
            <a:r>
              <a:rPr lang="en-US">
                <a:latin typeface="Arial Unicode MS" pitchFamily="34" charset="-128"/>
              </a:rPr>
              <a:t>Sun’s mantra:</a:t>
            </a:r>
          </a:p>
          <a:p>
            <a:pPr>
              <a:buFont typeface="Arial" charset="0"/>
              <a:buChar char=" "/>
            </a:pPr>
            <a:r>
              <a:rPr lang="en-US" sz="2800" i="1">
                <a:latin typeface="Arial Unicode MS" pitchFamily="34" charset="-128"/>
              </a:rPr>
              <a:t>“Write once, run anywhere.”</a:t>
            </a:r>
            <a:endParaRPr lang="en-US" sz="2800">
              <a:latin typeface="Arial Unicode MS" pitchFamily="34" charset="-128"/>
            </a:endParaRPr>
          </a:p>
        </p:txBody>
      </p:sp>
      <p:sp>
        <p:nvSpPr>
          <p:cNvPr id="184323" name="Rectangle 3"/>
          <p:cNvSpPr>
            <a:spLocks noGrp="1" noChangeArrowheads="1"/>
          </p:cNvSpPr>
          <p:nvPr>
            <p:ph type="title"/>
          </p:nvPr>
        </p:nvSpPr>
        <p:spPr>
          <a:xfrm>
            <a:off x="2209800" y="609600"/>
            <a:ext cx="6400800" cy="1143000"/>
          </a:xfrm>
          <a:noFill/>
          <a:ln/>
        </p:spPr>
        <p:txBody>
          <a:bodyPr/>
          <a:lstStyle/>
          <a:p>
            <a:r>
              <a:rPr lang="en-US"/>
              <a:t>James Gosling </a:t>
            </a:r>
            <a:r>
              <a:rPr lang="en-US" sz="3200"/>
              <a:t>(1956- )</a:t>
            </a:r>
            <a:br>
              <a:rPr lang="en-US" sz="3200"/>
            </a:br>
            <a:r>
              <a:rPr lang="en-US" sz="3200" i="1"/>
              <a:t>Java</a:t>
            </a:r>
          </a:p>
        </p:txBody>
      </p:sp>
      <p:pic>
        <p:nvPicPr>
          <p:cNvPr id="184324" name="Picture 4" descr="gosling_small"/>
          <p:cNvPicPr>
            <a:picLocks noChangeAspect="1" noChangeArrowheads="1"/>
          </p:cNvPicPr>
          <p:nvPr/>
        </p:nvPicPr>
        <p:blipFill>
          <a:blip r:embed="rId3" cstate="print"/>
          <a:srcRect/>
          <a:stretch>
            <a:fillRect/>
          </a:stretch>
        </p:blipFill>
        <p:spPr bwMode="auto">
          <a:xfrm>
            <a:off x="609600" y="457200"/>
            <a:ext cx="1524000" cy="1600200"/>
          </a:xfrm>
          <a:prstGeom prst="rect">
            <a:avLst/>
          </a:prstGeom>
          <a:noFill/>
        </p:spPr>
      </p:pic>
      <p:pic>
        <p:nvPicPr>
          <p:cNvPr id="184325" name="Picture 5" descr="green_bbq"/>
          <p:cNvPicPr>
            <a:picLocks noChangeAspect="1" noChangeArrowheads="1"/>
          </p:cNvPicPr>
          <p:nvPr/>
        </p:nvPicPr>
        <p:blipFill>
          <a:blip r:embed="rId4" cstate="print"/>
          <a:srcRect/>
          <a:stretch>
            <a:fillRect/>
          </a:stretch>
        </p:blipFill>
        <p:spPr bwMode="auto">
          <a:xfrm>
            <a:off x="5410200" y="2813050"/>
            <a:ext cx="3444875" cy="2138363"/>
          </a:xfrm>
          <a:prstGeom prst="rect">
            <a:avLst/>
          </a:prstGeom>
          <a:noFill/>
        </p:spPr>
      </p:pic>
      <p:pic>
        <p:nvPicPr>
          <p:cNvPr id="184326" name="Picture 6" descr="javalogo52x88"/>
          <p:cNvPicPr>
            <a:picLocks noChangeAspect="1" noChangeArrowheads="1"/>
          </p:cNvPicPr>
          <p:nvPr/>
        </p:nvPicPr>
        <p:blipFill>
          <a:blip r:embed="rId5" cstate="print"/>
          <a:srcRect/>
          <a:stretch>
            <a:fillRect/>
          </a:stretch>
        </p:blipFill>
        <p:spPr bwMode="auto">
          <a:xfrm>
            <a:off x="8433391" y="5590953"/>
            <a:ext cx="360363" cy="609600"/>
          </a:xfrm>
          <a:prstGeom prst="rect">
            <a:avLst/>
          </a:prstGeom>
          <a:noFill/>
        </p:spPr>
      </p:pic>
      <p:sp>
        <p:nvSpPr>
          <p:cNvPr id="184327" name="Text Box 7"/>
          <p:cNvSpPr txBox="1">
            <a:spLocks noChangeArrowheads="1"/>
          </p:cNvSpPr>
          <p:nvPr/>
        </p:nvSpPr>
        <p:spPr bwMode="auto">
          <a:xfrm>
            <a:off x="7769225" y="6477000"/>
            <a:ext cx="1374775" cy="228600"/>
          </a:xfrm>
          <a:prstGeom prst="rect">
            <a:avLst/>
          </a:prstGeom>
          <a:noFill/>
          <a:ln w="9525">
            <a:noFill/>
            <a:miter lim="800000"/>
            <a:headEnd/>
            <a:tailEnd/>
          </a:ln>
          <a:effectLst/>
        </p:spPr>
        <p:txBody>
          <a:bodyPr wrap="none">
            <a:spAutoFit/>
          </a:bodyPr>
          <a:lstStyle/>
          <a:p>
            <a:r>
              <a:rPr lang="en-US" sz="900" dirty="0">
                <a:latin typeface="Times New Roman" pitchFamily="18" charset="0"/>
              </a:rPr>
              <a:t>images from javasoft.com</a:t>
            </a:r>
          </a:p>
        </p:txBody>
      </p:sp>
      <p:sp>
        <p:nvSpPr>
          <p:cNvPr id="184328" name="Text Box 8"/>
          <p:cNvSpPr txBox="1">
            <a:spLocks noChangeArrowheads="1"/>
          </p:cNvSpPr>
          <p:nvPr/>
        </p:nvSpPr>
        <p:spPr bwMode="auto">
          <a:xfrm>
            <a:off x="5470525" y="4905375"/>
            <a:ext cx="3292475" cy="517525"/>
          </a:xfrm>
          <a:prstGeom prst="rect">
            <a:avLst/>
          </a:prstGeom>
          <a:noFill/>
          <a:ln w="9525">
            <a:noFill/>
            <a:miter lim="800000"/>
            <a:headEnd/>
            <a:tailEnd/>
          </a:ln>
          <a:effectLst/>
        </p:spPr>
        <p:txBody>
          <a:bodyPr>
            <a:spAutoFit/>
          </a:bodyPr>
          <a:lstStyle/>
          <a:p>
            <a:r>
              <a:rPr lang="en-US" sz="1400">
                <a:latin typeface="Times New Roman" pitchFamily="18" charset="0"/>
              </a:rPr>
              <a:t>Sun’s “Green Team” was commissioned to ponder the next wave of computing.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7D2C94D0-B9A4-42C1-96C2-0A61AB3D91ED}" type="slidenum">
              <a:rPr lang="en-US"/>
              <a:pPr/>
              <a:t>58</a:t>
            </a:fld>
            <a:endParaRPr lang="en-US"/>
          </a:p>
        </p:txBody>
      </p:sp>
      <p:sp>
        <p:nvSpPr>
          <p:cNvPr id="214018" name="Rectangle 2"/>
          <p:cNvSpPr>
            <a:spLocks noGrp="1" noChangeArrowheads="1"/>
          </p:cNvSpPr>
          <p:nvPr>
            <p:ph type="body" idx="1"/>
          </p:nvPr>
        </p:nvSpPr>
        <p:spPr>
          <a:xfrm>
            <a:off x="457200" y="1905000"/>
            <a:ext cx="6629400" cy="4114800"/>
          </a:xfrm>
        </p:spPr>
        <p:txBody>
          <a:bodyPr/>
          <a:lstStyle/>
          <a:p>
            <a:endParaRPr lang="en-US"/>
          </a:p>
          <a:p>
            <a:r>
              <a:rPr lang="en-US"/>
              <a:t>Publications:</a:t>
            </a:r>
            <a:endParaRPr lang="en-US" i="1"/>
          </a:p>
          <a:p>
            <a:pPr lvl="1"/>
            <a:r>
              <a:rPr lang="en-US" sz="2400" i="1"/>
              <a:t>The Art of Computer Programming</a:t>
            </a:r>
          </a:p>
          <a:p>
            <a:pPr lvl="1"/>
            <a:r>
              <a:rPr lang="en-US" sz="2400" i="1"/>
              <a:t>The TeXbook</a:t>
            </a:r>
            <a:endParaRPr lang="en-US" sz="2400"/>
          </a:p>
          <a:p>
            <a:pPr lvl="1"/>
            <a:r>
              <a:rPr lang="en-US" sz="2400" i="1"/>
              <a:t>3:16 Bible Texts Illuminated</a:t>
            </a:r>
          </a:p>
          <a:p>
            <a:r>
              <a:rPr lang="en-US" sz="2800" i="1">
                <a:latin typeface="Arial Unicode MS" pitchFamily="34" charset="-128"/>
              </a:rPr>
              <a:t>“Programmers who subconsciously view themselves as artists will enjoy what they do and will do it better.”                                 		</a:t>
            </a:r>
            <a:r>
              <a:rPr lang="en-US" sz="2400" i="1">
                <a:latin typeface="Arial Unicode MS" pitchFamily="34" charset="-128"/>
              </a:rPr>
              <a:t>- Programming as an Art, </a:t>
            </a:r>
            <a:r>
              <a:rPr lang="en-US" sz="2400">
                <a:latin typeface="Arial Unicode MS" pitchFamily="34" charset="-128"/>
              </a:rPr>
              <a:t>1974</a:t>
            </a:r>
          </a:p>
          <a:p>
            <a:endParaRPr lang="en-US" sz="2400"/>
          </a:p>
        </p:txBody>
      </p:sp>
      <p:sp>
        <p:nvSpPr>
          <p:cNvPr id="214019" name="Rectangle 3"/>
          <p:cNvSpPr>
            <a:spLocks noGrp="1" noChangeArrowheads="1"/>
          </p:cNvSpPr>
          <p:nvPr>
            <p:ph type="title"/>
          </p:nvPr>
        </p:nvSpPr>
        <p:spPr>
          <a:xfrm>
            <a:off x="2209800" y="609600"/>
            <a:ext cx="6400800" cy="1143000"/>
          </a:xfrm>
          <a:noFill/>
          <a:ln/>
        </p:spPr>
        <p:txBody>
          <a:bodyPr/>
          <a:lstStyle/>
          <a:p>
            <a:r>
              <a:rPr lang="en-US"/>
              <a:t>Donald Knuth </a:t>
            </a:r>
            <a:br>
              <a:rPr lang="en-US"/>
            </a:br>
            <a:r>
              <a:rPr lang="en-US" sz="3200"/>
              <a:t>(1938 - )</a:t>
            </a:r>
          </a:p>
        </p:txBody>
      </p:sp>
      <p:pic>
        <p:nvPicPr>
          <p:cNvPr id="214021" name="Picture 5" descr="don"/>
          <p:cNvPicPr>
            <a:picLocks noChangeAspect="1" noChangeArrowheads="1"/>
          </p:cNvPicPr>
          <p:nvPr/>
        </p:nvPicPr>
        <p:blipFill>
          <a:blip r:embed="rId3" cstate="print"/>
          <a:srcRect/>
          <a:stretch>
            <a:fillRect/>
          </a:stretch>
        </p:blipFill>
        <p:spPr bwMode="auto">
          <a:xfrm>
            <a:off x="762000" y="457200"/>
            <a:ext cx="1333500" cy="1828800"/>
          </a:xfrm>
          <a:prstGeom prst="rect">
            <a:avLst/>
          </a:prstGeom>
          <a:noFill/>
        </p:spPr>
      </p:pic>
      <p:pic>
        <p:nvPicPr>
          <p:cNvPr id="214022" name="Picture 6" descr="gaoduhnah"/>
          <p:cNvPicPr>
            <a:picLocks noChangeAspect="1" noChangeArrowheads="1"/>
          </p:cNvPicPr>
          <p:nvPr/>
        </p:nvPicPr>
        <p:blipFill>
          <a:blip r:embed="rId4" cstate="print"/>
          <a:srcRect/>
          <a:stretch>
            <a:fillRect/>
          </a:stretch>
        </p:blipFill>
        <p:spPr bwMode="auto">
          <a:xfrm>
            <a:off x="2133600" y="1981200"/>
            <a:ext cx="914400" cy="304800"/>
          </a:xfrm>
          <a:prstGeom prst="rect">
            <a:avLst/>
          </a:prstGeom>
          <a:noFill/>
        </p:spPr>
      </p:pic>
      <p:pic>
        <p:nvPicPr>
          <p:cNvPr id="214023" name="Picture 7" descr="organ"/>
          <p:cNvPicPr>
            <a:picLocks noChangeAspect="1" noChangeArrowheads="1"/>
          </p:cNvPicPr>
          <p:nvPr/>
        </p:nvPicPr>
        <p:blipFill>
          <a:blip r:embed="rId5" cstate="print"/>
          <a:srcRect/>
          <a:stretch>
            <a:fillRect/>
          </a:stretch>
        </p:blipFill>
        <p:spPr bwMode="auto">
          <a:xfrm>
            <a:off x="6858000" y="2590800"/>
            <a:ext cx="2163763" cy="3048000"/>
          </a:xfrm>
          <a:prstGeom prst="rect">
            <a:avLst/>
          </a:prstGeom>
          <a:noFill/>
        </p:spPr>
      </p:pic>
      <p:grpSp>
        <p:nvGrpSpPr>
          <p:cNvPr id="2" name="Group 8"/>
          <p:cNvGrpSpPr>
            <a:grpSpLocks/>
          </p:cNvGrpSpPr>
          <p:nvPr/>
        </p:nvGrpSpPr>
        <p:grpSpPr bwMode="auto">
          <a:xfrm>
            <a:off x="8229600" y="457200"/>
            <a:ext cx="825500" cy="1006475"/>
            <a:chOff x="5184" y="96"/>
            <a:chExt cx="520" cy="634"/>
          </a:xfrm>
        </p:grpSpPr>
        <p:pic>
          <p:nvPicPr>
            <p:cNvPr id="214025" name="Picture 9"/>
            <p:cNvPicPr>
              <a:picLocks noChangeAspect="1" noChangeArrowheads="1"/>
            </p:cNvPicPr>
            <p:nvPr/>
          </p:nvPicPr>
          <p:blipFill>
            <a:blip r:embed="rId6" cstate="print"/>
            <a:srcRect/>
            <a:stretch>
              <a:fillRect/>
            </a:stretch>
          </p:blipFill>
          <p:spPr bwMode="auto">
            <a:xfrm>
              <a:off x="5318" y="96"/>
              <a:ext cx="284" cy="432"/>
            </a:xfrm>
            <a:prstGeom prst="rect">
              <a:avLst/>
            </a:prstGeom>
            <a:noFill/>
            <a:ln w="9525">
              <a:noFill/>
              <a:miter lim="800000"/>
              <a:headEnd/>
              <a:tailEnd/>
            </a:ln>
            <a:effectLst/>
          </p:spPr>
        </p:pic>
        <p:sp>
          <p:nvSpPr>
            <p:cNvPr id="214026" name="Text Box 10"/>
            <p:cNvSpPr txBox="1">
              <a:spLocks noChangeArrowheads="1"/>
            </p:cNvSpPr>
            <p:nvPr/>
          </p:nvSpPr>
          <p:spPr bwMode="auto">
            <a:xfrm>
              <a:off x="5184" y="480"/>
              <a:ext cx="520" cy="250"/>
            </a:xfrm>
            <a:prstGeom prst="rect">
              <a:avLst/>
            </a:prstGeom>
            <a:noFill/>
            <a:ln w="9525">
              <a:noFill/>
              <a:miter lim="800000"/>
              <a:headEnd/>
              <a:tailEnd/>
            </a:ln>
            <a:effectLst/>
          </p:spPr>
          <p:txBody>
            <a:bodyPr wrap="none">
              <a:spAutoFit/>
            </a:bodyPr>
            <a:lstStyle/>
            <a:p>
              <a:pPr algn="ctr"/>
              <a:r>
                <a:rPr lang="en-US" sz="1000" b="1"/>
                <a:t>What’s the</a:t>
              </a:r>
            </a:p>
            <a:p>
              <a:pPr algn="ctr"/>
              <a:r>
                <a:rPr lang="en-US" sz="1000" b="1"/>
                <a:t>Big Idea</a:t>
              </a:r>
              <a:endParaRPr lang="en-US" sz="2400">
                <a:latin typeface="Times New Roman" pitchFamily="18" charset="0"/>
              </a:endParaRPr>
            </a:p>
          </p:txBody>
        </p:sp>
      </p:grpSp>
      <p:sp>
        <p:nvSpPr>
          <p:cNvPr id="214027" name="Text Box 11"/>
          <p:cNvSpPr txBox="1">
            <a:spLocks noChangeArrowheads="1"/>
          </p:cNvSpPr>
          <p:nvPr/>
        </p:nvSpPr>
        <p:spPr bwMode="auto">
          <a:xfrm>
            <a:off x="7769225" y="6477000"/>
            <a:ext cx="1355725" cy="228600"/>
          </a:xfrm>
          <a:prstGeom prst="rect">
            <a:avLst/>
          </a:prstGeom>
          <a:noFill/>
          <a:ln w="9525">
            <a:noFill/>
            <a:miter lim="800000"/>
            <a:headEnd/>
            <a:tailEnd/>
          </a:ln>
          <a:effectLst/>
        </p:spPr>
        <p:txBody>
          <a:bodyPr wrap="none">
            <a:spAutoFit/>
          </a:bodyPr>
          <a:lstStyle/>
          <a:p>
            <a:r>
              <a:rPr lang="en-US" sz="900">
                <a:latin typeface="Times New Roman" pitchFamily="18" charset="0"/>
              </a:rPr>
              <a:t>images from stanford.edu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98BDB14-8D87-45A0-BF80-DB63B3BFC51E}" type="slidenum">
              <a:rPr lang="en-US"/>
              <a:pPr/>
              <a:t>6</a:t>
            </a:fld>
            <a:endParaRPr lang="en-US"/>
          </a:p>
        </p:txBody>
      </p:sp>
      <p:sp>
        <p:nvSpPr>
          <p:cNvPr id="223234" name="Rectangle 2"/>
          <p:cNvSpPr>
            <a:spLocks noGrp="1" noChangeArrowheads="1"/>
          </p:cNvSpPr>
          <p:nvPr>
            <p:ph type="title"/>
          </p:nvPr>
        </p:nvSpPr>
        <p:spPr/>
        <p:txBody>
          <a:bodyPr/>
          <a:lstStyle/>
          <a:p>
            <a:r>
              <a:rPr lang="en-US" dirty="0" smtClean="0"/>
              <a:t>Preliminary Analysis</a:t>
            </a:r>
            <a:endParaRPr lang="en-US" dirty="0"/>
          </a:p>
        </p:txBody>
      </p:sp>
      <p:sp>
        <p:nvSpPr>
          <p:cNvPr id="223235" name="Rectangle 3"/>
          <p:cNvSpPr>
            <a:spLocks noGrp="1" noChangeArrowheads="1"/>
          </p:cNvSpPr>
          <p:nvPr>
            <p:ph type="body" idx="1"/>
          </p:nvPr>
        </p:nvSpPr>
        <p:spPr>
          <a:xfrm>
            <a:off x="457200" y="1600200"/>
            <a:ext cx="8305800" cy="4495800"/>
          </a:xfrm>
        </p:spPr>
        <p:txBody>
          <a:bodyPr/>
          <a:lstStyle/>
          <a:p>
            <a:r>
              <a:rPr lang="en-US" dirty="0"/>
              <a:t>Always start by understanding </a:t>
            </a:r>
            <a:r>
              <a:rPr lang="en-US" dirty="0" smtClean="0"/>
              <a:t>and articulating the goals of the user experience you are trying to create.</a:t>
            </a:r>
            <a:endParaRPr lang="en-US" dirty="0"/>
          </a:p>
          <a:p>
            <a:r>
              <a:rPr lang="en-US" dirty="0" smtClean="0"/>
              <a:t>This </a:t>
            </a:r>
            <a:r>
              <a:rPr lang="en-US" dirty="0"/>
              <a:t>requires that </a:t>
            </a:r>
            <a:r>
              <a:rPr lang="en-US" dirty="0" smtClean="0"/>
              <a:t>you:</a:t>
            </a:r>
          </a:p>
          <a:p>
            <a:pPr lvl="1"/>
            <a:r>
              <a:rPr lang="en-US" dirty="0" smtClean="0"/>
              <a:t>communicate with your stakeholders;</a:t>
            </a:r>
          </a:p>
          <a:p>
            <a:pPr lvl="1"/>
            <a:r>
              <a:rPr lang="en-US" dirty="0" smtClean="0"/>
              <a:t>produce a written articulation of the goal of the project.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39D373A-FA4B-46C4-8DC7-5B38E2DCFB0C}" type="slidenum">
              <a:rPr lang="en-US">
                <a:ea typeface="Arial Unicode MS" pitchFamily="34" charset="-128"/>
                <a:cs typeface="Arial Unicode MS" pitchFamily="34" charset="-128"/>
              </a:rPr>
              <a:pPr/>
              <a:t>7</a:t>
            </a:fld>
            <a:endParaRPr lang="en-US">
              <a:ea typeface="Arial Unicode MS" pitchFamily="34" charset="-128"/>
              <a:cs typeface="Arial Unicode MS" pitchFamily="34" charset="-128"/>
            </a:endParaRPr>
          </a:p>
        </p:txBody>
      </p:sp>
      <p:sp>
        <p:nvSpPr>
          <p:cNvPr id="144386" name="Rectangle 2"/>
          <p:cNvSpPr>
            <a:spLocks noGrp="1" noChangeArrowheads="1"/>
          </p:cNvSpPr>
          <p:nvPr>
            <p:ph type="title"/>
          </p:nvPr>
        </p:nvSpPr>
        <p:spPr/>
        <p:txBody>
          <a:bodyPr/>
          <a:lstStyle/>
          <a:p>
            <a:r>
              <a:rPr lang="en-US" dirty="0" smtClean="0">
                <a:latin typeface="Arial Unicode MS" pitchFamily="34" charset="-128"/>
                <a:ea typeface="Arial Unicode MS" pitchFamily="34" charset="-128"/>
                <a:cs typeface="Arial Unicode MS" pitchFamily="34" charset="-128"/>
              </a:rPr>
              <a:t>Example: Analysis (1)</a:t>
            </a:r>
            <a:endParaRPr lang="en-US" dirty="0">
              <a:latin typeface="Arial Unicode MS" pitchFamily="34" charset="-128"/>
              <a:ea typeface="Arial Unicode MS" pitchFamily="34" charset="-128"/>
              <a:cs typeface="Arial Unicode MS" pitchFamily="34" charset="-128"/>
            </a:endParaRPr>
          </a:p>
        </p:txBody>
      </p:sp>
      <p:pic>
        <p:nvPicPr>
          <p:cNvPr id="249858" name="Picture 2" descr="File:Archery Target 80cm.svg"/>
          <p:cNvPicPr>
            <a:picLocks noChangeAspect="1" noChangeArrowheads="1"/>
          </p:cNvPicPr>
          <p:nvPr/>
        </p:nvPicPr>
        <p:blipFill>
          <a:blip r:embed="rId3" cstate="print"/>
          <a:srcRect/>
          <a:stretch>
            <a:fillRect/>
          </a:stretch>
        </p:blipFill>
        <p:spPr bwMode="auto">
          <a:xfrm>
            <a:off x="6019800" y="1828800"/>
            <a:ext cx="2971800" cy="2971800"/>
          </a:xfrm>
          <a:prstGeom prst="rect">
            <a:avLst/>
          </a:prstGeom>
          <a:noFill/>
        </p:spPr>
      </p:pic>
      <p:sp>
        <p:nvSpPr>
          <p:cNvPr id="6" name="Text Box 11"/>
          <p:cNvSpPr txBox="1">
            <a:spLocks noChangeArrowheads="1"/>
          </p:cNvSpPr>
          <p:nvPr/>
        </p:nvSpPr>
        <p:spPr bwMode="auto">
          <a:xfrm>
            <a:off x="7676932" y="6477000"/>
            <a:ext cx="1467068" cy="230832"/>
          </a:xfrm>
          <a:prstGeom prst="rect">
            <a:avLst/>
          </a:prstGeom>
          <a:noFill/>
          <a:ln w="9525">
            <a:noFill/>
            <a:miter lim="800000"/>
            <a:headEnd/>
            <a:tailEnd/>
          </a:ln>
          <a:effectLst/>
        </p:spPr>
        <p:txBody>
          <a:bodyPr wrap="none">
            <a:spAutoFit/>
          </a:bodyPr>
          <a:lstStyle/>
          <a:p>
            <a:pPr algn="r"/>
            <a:r>
              <a:rPr lang="en-US" sz="900" dirty="0" smtClean="0">
                <a:latin typeface="Arial Unicode MS" pitchFamily="34" charset="-128"/>
                <a:ea typeface="Arial Unicode MS" pitchFamily="34" charset="-128"/>
                <a:cs typeface="Arial Unicode MS" pitchFamily="34" charset="-128"/>
              </a:rPr>
              <a:t>image </a:t>
            </a:r>
            <a:r>
              <a:rPr lang="en-US" sz="900" dirty="0">
                <a:latin typeface="Arial Unicode MS" pitchFamily="34" charset="-128"/>
                <a:ea typeface="Arial Unicode MS" pitchFamily="34" charset="-128"/>
                <a:cs typeface="Arial Unicode MS" pitchFamily="34" charset="-128"/>
              </a:rPr>
              <a:t>from </a:t>
            </a:r>
            <a:r>
              <a:rPr lang="en-US" sz="900" dirty="0" smtClean="0">
                <a:latin typeface="Arial Unicode MS" pitchFamily="34" charset="-128"/>
                <a:ea typeface="Arial Unicode MS" pitchFamily="34" charset="-128"/>
                <a:cs typeface="Arial Unicode MS" pitchFamily="34" charset="-128"/>
              </a:rPr>
              <a:t>wikipedia.org</a:t>
            </a:r>
            <a:endParaRPr lang="en-US" sz="900" dirty="0">
              <a:latin typeface="Arial Unicode MS" pitchFamily="34" charset="-128"/>
              <a:ea typeface="Arial Unicode MS" pitchFamily="34" charset="-128"/>
              <a:cs typeface="Arial Unicode MS" pitchFamily="34" charset="-128"/>
            </a:endParaRPr>
          </a:p>
        </p:txBody>
      </p:sp>
      <p:sp>
        <p:nvSpPr>
          <p:cNvPr id="12" name="Content Placeholder 11"/>
          <p:cNvSpPr>
            <a:spLocks noGrp="1"/>
          </p:cNvSpPr>
          <p:nvPr>
            <p:ph idx="1"/>
          </p:nvPr>
        </p:nvSpPr>
        <p:spPr>
          <a:xfrm>
            <a:off x="457200" y="1600200"/>
            <a:ext cx="6096000" cy="4724400"/>
          </a:xfrm>
        </p:spPr>
        <p:txBody>
          <a:bodyPr/>
          <a:lstStyle/>
          <a:p>
            <a:r>
              <a:rPr lang="en-US" dirty="0" smtClean="0">
                <a:latin typeface="Arial Unicode MS" pitchFamily="34" charset="-128"/>
                <a:ea typeface="Arial Unicode MS" pitchFamily="34" charset="-128"/>
                <a:cs typeface="Arial Unicode MS" pitchFamily="34" charset="-128"/>
              </a:rPr>
              <a:t>We’d like to draw an                 official FITA archery target                        for use as a graphical icon.</a:t>
            </a:r>
          </a:p>
          <a:p>
            <a:r>
              <a:rPr lang="en-US" dirty="0" smtClean="0">
                <a:latin typeface="Arial Unicode MS" pitchFamily="34" charset="-128"/>
                <a:ea typeface="Arial Unicode MS" pitchFamily="34" charset="-128"/>
                <a:cs typeface="Arial Unicode MS" pitchFamily="34" charset="-128"/>
              </a:rPr>
              <a:t>The icon should   communicate a sense of shared purpose.</a:t>
            </a:r>
          </a:p>
          <a:p>
            <a:r>
              <a:rPr lang="en-US" dirty="0" smtClean="0">
                <a:latin typeface="Arial Unicode MS" pitchFamily="34" charset="-128"/>
                <a:ea typeface="Arial Unicode MS" pitchFamily="34" charset="-128"/>
                <a:cs typeface="Arial Unicode MS" pitchFamily="34" charset="-128"/>
              </a:rPr>
              <a:t>A sample image is shown here.</a:t>
            </a:r>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A19503-914A-4C8C-8205-E0BEE78DC3CD}" type="slidenum">
              <a:rPr lang="en-US"/>
              <a:pPr/>
              <a:t>8</a:t>
            </a:fld>
            <a:endParaRPr lang="en-US"/>
          </a:p>
        </p:txBody>
      </p:sp>
      <p:sp>
        <p:nvSpPr>
          <p:cNvPr id="225282" name="Rectangle 2"/>
          <p:cNvSpPr>
            <a:spLocks noGrp="1" noChangeArrowheads="1"/>
          </p:cNvSpPr>
          <p:nvPr>
            <p:ph type="title"/>
          </p:nvPr>
        </p:nvSpPr>
        <p:spPr/>
        <p:txBody>
          <a:bodyPr/>
          <a:lstStyle/>
          <a:p>
            <a:r>
              <a:rPr lang="en-US" dirty="0">
                <a:latin typeface="Arial Unicode MS" pitchFamily="34" charset="-128"/>
                <a:ea typeface="Arial Unicode MS" pitchFamily="34" charset="-128"/>
                <a:cs typeface="Arial Unicode MS" pitchFamily="34" charset="-128"/>
              </a:rPr>
              <a:t>Notes on Analysis </a:t>
            </a:r>
          </a:p>
        </p:txBody>
      </p:sp>
      <p:sp>
        <p:nvSpPr>
          <p:cNvPr id="225283" name="Rectangle 3"/>
          <p:cNvSpPr>
            <a:spLocks noGrp="1" noChangeArrowheads="1"/>
          </p:cNvSpPr>
          <p:nvPr>
            <p:ph type="body" idx="1"/>
          </p:nvPr>
        </p:nvSpPr>
        <p:spPr>
          <a:xfrm>
            <a:off x="457200" y="1600200"/>
            <a:ext cx="8458200" cy="4114800"/>
          </a:xfrm>
        </p:spPr>
        <p:txBody>
          <a:bodyPr/>
          <a:lstStyle/>
          <a:p>
            <a:r>
              <a:rPr lang="en-US" dirty="0" smtClean="0">
                <a:latin typeface="Arial Unicode MS" pitchFamily="34" charset="-128"/>
                <a:ea typeface="Arial Unicode MS" pitchFamily="34" charset="-128"/>
                <a:cs typeface="Arial Unicode MS" pitchFamily="34" charset="-128"/>
              </a:rPr>
              <a:t>Analysis answers “what” questions</a:t>
            </a:r>
          </a:p>
          <a:p>
            <a:r>
              <a:rPr lang="en-US" dirty="0" smtClean="0">
                <a:latin typeface="Arial Unicode MS" pitchFamily="34" charset="-128"/>
                <a:ea typeface="Arial Unicode MS" pitchFamily="34" charset="-128"/>
                <a:cs typeface="Arial Unicode MS" pitchFamily="34" charset="-128"/>
              </a:rPr>
              <a:t>Good analysts know how to work with people and to think carefully about process.</a:t>
            </a:r>
          </a:p>
          <a:p>
            <a:r>
              <a:rPr lang="en-US" dirty="0" smtClean="0">
                <a:latin typeface="Arial Unicode MS" pitchFamily="34" charset="-128"/>
                <a:ea typeface="Arial Unicode MS" pitchFamily="34" charset="-128"/>
                <a:cs typeface="Arial Unicode MS" pitchFamily="34" charset="-128"/>
              </a:rPr>
              <a:t>Written/drawn analyses are a good way to communicate with stakeholders.</a:t>
            </a:r>
          </a:p>
          <a:p>
            <a:r>
              <a:rPr lang="en-US" dirty="0" smtClean="0">
                <a:latin typeface="Arial Unicode MS" pitchFamily="34" charset="-128"/>
                <a:ea typeface="Arial Unicode MS" pitchFamily="34" charset="-128"/>
                <a:cs typeface="Arial Unicode MS" pitchFamily="34" charset="-128"/>
              </a:rPr>
              <a:t>It’s often hard to anticipate everything here.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8399DA-A751-4B87-8F47-DAE846ED0847}" type="slidenum">
              <a:rPr lang="en-US"/>
              <a:pPr/>
              <a:t>9</a:t>
            </a:fld>
            <a:endParaRPr lang="en-US"/>
          </a:p>
        </p:txBody>
      </p:sp>
      <p:sp>
        <p:nvSpPr>
          <p:cNvPr id="227330" name="Rectangle 2"/>
          <p:cNvSpPr>
            <a:spLocks noGrp="1" noChangeArrowheads="1"/>
          </p:cNvSpPr>
          <p:nvPr>
            <p:ph type="title"/>
          </p:nvPr>
        </p:nvSpPr>
        <p:spPr/>
        <p:txBody>
          <a:bodyPr/>
          <a:lstStyle/>
          <a:p>
            <a:r>
              <a:rPr lang="en-US" dirty="0" smtClean="0"/>
              <a:t>Preliminary Design</a:t>
            </a:r>
            <a:endParaRPr lang="en-US" dirty="0"/>
          </a:p>
        </p:txBody>
      </p:sp>
      <p:sp>
        <p:nvSpPr>
          <p:cNvPr id="227331" name="Rectangle 3"/>
          <p:cNvSpPr>
            <a:spLocks noGrp="1" noChangeArrowheads="1"/>
          </p:cNvSpPr>
          <p:nvPr>
            <p:ph type="body" idx="1"/>
          </p:nvPr>
        </p:nvSpPr>
        <p:spPr>
          <a:xfrm>
            <a:off x="457200" y="1600200"/>
            <a:ext cx="8305800" cy="4953000"/>
          </a:xfrm>
        </p:spPr>
        <p:txBody>
          <a:bodyPr/>
          <a:lstStyle/>
          <a:p>
            <a:pPr marL="609600" indent="-609600"/>
            <a:r>
              <a:rPr lang="en-US" dirty="0"/>
              <a:t>When </a:t>
            </a:r>
            <a:r>
              <a:rPr lang="en-US" dirty="0" smtClean="0"/>
              <a:t>you understand </a:t>
            </a:r>
            <a:r>
              <a:rPr lang="en-US" dirty="0"/>
              <a:t>the </a:t>
            </a:r>
            <a:r>
              <a:rPr lang="en-US" dirty="0" smtClean="0"/>
              <a:t>goals of the user experience, you plan out a solution.</a:t>
            </a:r>
          </a:p>
          <a:p>
            <a:pPr marL="609600" indent="-609600"/>
            <a:r>
              <a:rPr lang="en-US" dirty="0" smtClean="0"/>
              <a:t>This requires that you:</a:t>
            </a:r>
          </a:p>
          <a:p>
            <a:pPr marL="1009650" lvl="1" indent="-609600"/>
            <a:r>
              <a:rPr lang="en-US" dirty="0" smtClean="0"/>
              <a:t>Specify data structures and algorithms;</a:t>
            </a:r>
          </a:p>
          <a:p>
            <a:pPr marL="1009650" lvl="1" indent="-609600"/>
            <a:r>
              <a:rPr lang="en-US" dirty="0" smtClean="0"/>
              <a:t>Identify the geometric elements of any sample images created during analysis.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3300"/>
      </a:dk1>
      <a:lt1>
        <a:srgbClr val="FFFFFF"/>
      </a:lt1>
      <a:dk2>
        <a:srgbClr val="000000"/>
      </a:dk2>
      <a:lt2>
        <a:srgbClr val="336600"/>
      </a:lt2>
      <a:accent1>
        <a:srgbClr val="D5D000"/>
      </a:accent1>
      <a:accent2>
        <a:srgbClr val="669900"/>
      </a:accent2>
      <a:accent3>
        <a:srgbClr val="FFFFFF"/>
      </a:accent3>
      <a:accent4>
        <a:srgbClr val="002A00"/>
      </a:accent4>
      <a:accent5>
        <a:srgbClr val="E7E4AA"/>
      </a:accent5>
      <a:accent6>
        <a:srgbClr val="5C8A00"/>
      </a:accent6>
      <a:hlink>
        <a:srgbClr val="333300"/>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blank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blank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blank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blank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996600"/>
        </a:hlink>
        <a:folHlink>
          <a:srgbClr val="CC99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99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3643</TotalTime>
  <Words>6679</Words>
  <Application>Microsoft Macintosh PowerPoint</Application>
  <PresentationFormat>On-screen Show (4:3)</PresentationFormat>
  <Paragraphs>961</Paragraphs>
  <Slides>58</Slides>
  <Notes>58</Notes>
  <HiddenSlides>1</HiddenSlides>
  <MMClips>0</MMClips>
  <ScaleCrop>false</ScaleCrop>
  <HeadingPairs>
    <vt:vector size="6" baseType="variant">
      <vt:variant>
        <vt:lpstr>Design Template</vt:lpstr>
      </vt:variant>
      <vt:variant>
        <vt:i4>1</vt:i4>
      </vt:variant>
      <vt:variant>
        <vt:lpstr>Slide Titles</vt:lpstr>
      </vt:variant>
      <vt:variant>
        <vt:i4>58</vt:i4>
      </vt:variant>
      <vt:variant>
        <vt:lpstr>Custom Shows</vt:lpstr>
      </vt:variant>
      <vt:variant>
        <vt:i4>12</vt:i4>
      </vt:variant>
    </vt:vector>
  </HeadingPairs>
  <TitlesOfParts>
    <vt:vector size="71" baseType="lpstr">
      <vt:lpstr>blank</vt:lpstr>
      <vt:lpstr>Slide 1</vt:lpstr>
      <vt:lpstr>Introduction to Programming</vt:lpstr>
      <vt:lpstr>Programming</vt:lpstr>
      <vt:lpstr>Programming Languages</vt:lpstr>
      <vt:lpstr>Iterative/Incremental Development</vt:lpstr>
      <vt:lpstr>Preliminary Analysis</vt:lpstr>
      <vt:lpstr>Example: Analysis (1)</vt:lpstr>
      <vt:lpstr>Notes on Analysis </vt:lpstr>
      <vt:lpstr>Preliminary Design</vt:lpstr>
      <vt:lpstr>Example: Design (1)</vt:lpstr>
      <vt:lpstr>Geometric Coordinate Systems</vt:lpstr>
      <vt:lpstr>Pixels and Coordinates</vt:lpstr>
      <vt:lpstr>Algorithm</vt:lpstr>
      <vt:lpstr>Notes on Design </vt:lpstr>
      <vt:lpstr>Implementation</vt:lpstr>
      <vt:lpstr>Example: Implementation (1)</vt:lpstr>
      <vt:lpstr>Statements</vt:lpstr>
      <vt:lpstr>Calling Methods</vt:lpstr>
      <vt:lpstr>Documentation</vt:lpstr>
      <vt:lpstr>Slide 20</vt:lpstr>
      <vt:lpstr>Notes on Implementation</vt:lpstr>
      <vt:lpstr>Testing</vt:lpstr>
      <vt:lpstr>Example: Testing (1)</vt:lpstr>
      <vt:lpstr>Notes on Testing</vt:lpstr>
      <vt:lpstr>Example: Analysis (2)</vt:lpstr>
      <vt:lpstr>Example: Design (2)</vt:lpstr>
      <vt:lpstr>Upgraded Algorithm</vt:lpstr>
      <vt:lpstr>Example: Implementation (2)</vt:lpstr>
      <vt:lpstr>Drawing Ellipses</vt:lpstr>
      <vt:lpstr>Smoothing</vt:lpstr>
      <vt:lpstr>Filling and Grayscale Color</vt:lpstr>
      <vt:lpstr>Slide 32</vt:lpstr>
      <vt:lpstr>Running the Program</vt:lpstr>
      <vt:lpstr>Example: Test (2)</vt:lpstr>
      <vt:lpstr>Iteration 3</vt:lpstr>
      <vt:lpstr>Iteration 4</vt:lpstr>
      <vt:lpstr>RGB Color</vt:lpstr>
      <vt:lpstr>Iteration 5</vt:lpstr>
      <vt:lpstr>Bitmap Images</vt:lpstr>
      <vt:lpstr>Iteration 6</vt:lpstr>
      <vt:lpstr>Typesetting and Text</vt:lpstr>
      <vt:lpstr>Slide 42</vt:lpstr>
      <vt:lpstr>Engineering a Program</vt:lpstr>
      <vt:lpstr>Machine Language</vt:lpstr>
      <vt:lpstr>           An Example (hypothetical)</vt:lpstr>
      <vt:lpstr>A Real Example</vt:lpstr>
      <vt:lpstr>Computer History</vt:lpstr>
      <vt:lpstr>Assembly Language</vt:lpstr>
      <vt:lpstr>The Real Example</vt:lpstr>
      <vt:lpstr>The Real Example</vt:lpstr>
      <vt:lpstr>Computer History</vt:lpstr>
      <vt:lpstr>High Level Language</vt:lpstr>
      <vt:lpstr>Compilers</vt:lpstr>
      <vt:lpstr>The Real Example</vt:lpstr>
      <vt:lpstr>Interpreters</vt:lpstr>
      <vt:lpstr>Compilation + Interpretation</vt:lpstr>
      <vt:lpstr>James Gosling (1956- ) Java</vt:lpstr>
      <vt:lpstr>Donald Knuth  (1938 - )</vt:lpstr>
      <vt:lpstr>programming</vt:lpstr>
      <vt:lpstr>art</vt:lpstr>
      <vt:lpstr>engineering</vt:lpstr>
      <vt:lpstr>machine language</vt:lpstr>
      <vt:lpstr>assembly language</vt:lpstr>
      <vt:lpstr>high-level language</vt:lpstr>
      <vt:lpstr>analysis</vt:lpstr>
      <vt:lpstr>design</vt:lpstr>
      <vt:lpstr>implementation</vt:lpstr>
      <vt:lpstr>testing</vt:lpstr>
      <vt:lpstr>furtherIterations</vt:lpstr>
      <vt:lpstr>iid</vt:lpstr>
    </vt:vector>
  </TitlesOfParts>
  <Company>Calvin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108 - Intro to Computing - Calvin College</dc:title>
  <dc:creator>Keith Vander Linden</dc:creator>
  <cp:lastModifiedBy>Serita Nelesen</cp:lastModifiedBy>
  <cp:revision>394</cp:revision>
  <cp:lastPrinted>2010-08-16T18:44:44Z</cp:lastPrinted>
  <dcterms:created xsi:type="dcterms:W3CDTF">2010-09-13T18:51:09Z</dcterms:created>
  <dcterms:modified xsi:type="dcterms:W3CDTF">2010-09-13T18:52:17Z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kvlinden@calvin.edu</vt:lpwstr>
  </property>
  <property fmtid="{D5CDD505-2E9C-101B-9397-08002B2CF9AE}" pid="8" name="HomePage">
    <vt:lpwstr>http://www.calvin.edu/~kvlinden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D:\Courses\330</vt:lpwstr>
  </property>
</Properties>
</file>