
<file path=[Content_Types].xml><?xml version="1.0" encoding="utf-8"?>
<Types xmlns="http://schemas.openxmlformats.org/package/2006/content-types">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docProps/custom.xml" ContentType="application/vnd.openxmlformats-officedocument.custom-properties+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Override PartName="/ppt/notesSlides/notesSlide29.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notesSlides/notesSlide28.xml" ContentType="application/vnd.openxmlformats-officedocument.presentationml.notes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notesSlides/notesSlide24.xml" ContentType="application/vnd.openxmlformats-officedocument.presentationml.notesSlide+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Default Extension="bin" ContentType="application/vnd.openxmlformats-officedocument.presentationml.printerSettings"/>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83" r:id="rId1"/>
  </p:sldMasterIdLst>
  <p:notesMasterIdLst>
    <p:notesMasterId r:id="rId32"/>
  </p:notesMasterIdLst>
  <p:handoutMasterIdLst>
    <p:handoutMasterId r:id="rId33"/>
  </p:handoutMasterIdLst>
  <p:sldIdLst>
    <p:sldId id="256" r:id="rId2"/>
    <p:sldId id="257" r:id="rId3"/>
    <p:sldId id="295" r:id="rId4"/>
    <p:sldId id="259" r:id="rId5"/>
    <p:sldId id="270" r:id="rId6"/>
    <p:sldId id="262" r:id="rId7"/>
    <p:sldId id="282" r:id="rId8"/>
    <p:sldId id="284" r:id="rId9"/>
    <p:sldId id="289" r:id="rId10"/>
    <p:sldId id="286" r:id="rId11"/>
    <p:sldId id="287" r:id="rId12"/>
    <p:sldId id="291" r:id="rId13"/>
    <p:sldId id="290" r:id="rId14"/>
    <p:sldId id="264" r:id="rId15"/>
    <p:sldId id="283" r:id="rId16"/>
    <p:sldId id="288" r:id="rId17"/>
    <p:sldId id="285" r:id="rId18"/>
    <p:sldId id="294" r:id="rId19"/>
    <p:sldId id="272" r:id="rId20"/>
    <p:sldId id="292" r:id="rId21"/>
    <p:sldId id="296" r:id="rId22"/>
    <p:sldId id="300" r:id="rId23"/>
    <p:sldId id="297" r:id="rId24"/>
    <p:sldId id="298" r:id="rId25"/>
    <p:sldId id="299" r:id="rId26"/>
    <p:sldId id="273" r:id="rId27"/>
    <p:sldId id="274" r:id="rId28"/>
    <p:sldId id="280" r:id="rId29"/>
    <p:sldId id="281" r:id="rId30"/>
    <p:sldId id="268" r:id="rId31"/>
  </p:sldIdLst>
  <p:sldSz cx="9144000" cy="6858000" type="screen4x3"/>
  <p:notesSz cx="6858000" cy="9236075"/>
  <p:custShowLst>
    <p:custShow name="software engineering" id="0">
      <p:sldLst>
        <p:sld r:id="rId27"/>
        <p:sld r:id="rId28"/>
        <p:sld r:id="rId29"/>
        <p:sld r:id="rId30"/>
      </p:sldLst>
    </p:custShow>
    <p:custShow name="perspective" id="1">
      <p:sldLst>
        <p:sld r:id="rId31"/>
      </p:sldLst>
    </p:custShow>
    <p:custShow name="computing" id="2">
      <p:sldLst>
        <p:sld r:id="rId6"/>
        <p:sld r:id="rId7"/>
      </p:sldLst>
    </p:custShow>
    <p:custShow name="algorithms" id="3">
      <p:sldLst>
        <p:sld r:id="rId8"/>
        <p:sld r:id="rId9"/>
        <p:sld r:id="rId10"/>
        <p:sld r:id="rId11"/>
        <p:sld r:id="rId12"/>
        <p:sld r:id="rId13"/>
        <p:sld r:id="rId14"/>
        <p:sld r:id="rId17"/>
        <p:sld r:id="rId15"/>
        <p:sld r:id="rId16"/>
      </p:sldLst>
    </p:custShow>
    <p:custShow name="data" id="4">
      <p:sldLst>
        <p:sld r:id="rId18"/>
        <p:sld r:id="rId19"/>
        <p:sld r:id="rId20"/>
        <p:sld r:id="rId21"/>
      </p:sldLst>
    </p:custShow>
    <p:custShow name="examples" id="5">
      <p:sldLst>
        <p:sld r:id="rId22"/>
        <p:sld r:id="rId23"/>
        <p:sld r:id="rId25"/>
      </p:sldLst>
    </p:custShow>
    <p:custShow name="processing" id="6">
      <p:sldLst>
        <p:sld r:id="rId24"/>
        <p:sld r:id="rId26"/>
      </p:sldLst>
    </p:custShow>
  </p:custShow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clrMru>
    <a:srgbClr val="C8C300"/>
    <a:srgbClr val="00B3F2"/>
    <a:srgbClr val="C8C86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9110" autoAdjust="0"/>
    <p:restoredTop sz="53863" autoAdjust="0"/>
  </p:normalViewPr>
  <p:slideViewPr>
    <p:cSldViewPr>
      <p:cViewPr varScale="1">
        <p:scale>
          <a:sx n="82" d="100"/>
          <a:sy n="82" d="100"/>
        </p:scale>
        <p:origin x="-2880" y="-1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593" cy="461172"/>
          </a:xfrm>
          <a:prstGeom prst="rect">
            <a:avLst/>
          </a:prstGeom>
          <a:noFill/>
          <a:ln w="9525">
            <a:noFill/>
            <a:miter lim="800000"/>
            <a:headEnd/>
            <a:tailEnd/>
          </a:ln>
          <a:effectLst/>
        </p:spPr>
        <p:txBody>
          <a:bodyPr vert="horz" wrap="square" lIns="91952" tIns="45976" rIns="91952" bIns="45976" numCol="1" anchor="t" anchorCtr="0" compatLnSpc="1">
            <a:prstTxWarp prst="textNoShape">
              <a:avLst/>
            </a:prstTxWarp>
          </a:bodyPr>
          <a:lstStyle>
            <a:lvl1pPr defTabSz="919484">
              <a:defRPr sz="1200">
                <a:latin typeface="Times New Roman" pitchFamily="18" charset="0"/>
              </a:defRPr>
            </a:lvl1pPr>
          </a:lstStyle>
          <a:p>
            <a:pPr>
              <a:defRPr/>
            </a:pPr>
            <a:endParaRPr lang="en-US"/>
          </a:p>
        </p:txBody>
      </p:sp>
      <p:sp>
        <p:nvSpPr>
          <p:cNvPr id="12291" name="Rectangle 3"/>
          <p:cNvSpPr>
            <a:spLocks noGrp="1" noChangeArrowheads="1"/>
          </p:cNvSpPr>
          <p:nvPr>
            <p:ph type="dt" sz="quarter" idx="1"/>
          </p:nvPr>
        </p:nvSpPr>
        <p:spPr bwMode="auto">
          <a:xfrm>
            <a:off x="3886408" y="0"/>
            <a:ext cx="2971593" cy="461172"/>
          </a:xfrm>
          <a:prstGeom prst="rect">
            <a:avLst/>
          </a:prstGeom>
          <a:noFill/>
          <a:ln w="9525">
            <a:noFill/>
            <a:miter lim="800000"/>
            <a:headEnd/>
            <a:tailEnd/>
          </a:ln>
          <a:effectLst/>
        </p:spPr>
        <p:txBody>
          <a:bodyPr vert="horz" wrap="square" lIns="91952" tIns="45976" rIns="91952" bIns="45976" numCol="1" anchor="t" anchorCtr="0" compatLnSpc="1">
            <a:prstTxWarp prst="textNoShape">
              <a:avLst/>
            </a:prstTxWarp>
          </a:bodyPr>
          <a:lstStyle>
            <a:lvl1pPr algn="r" defTabSz="919484">
              <a:defRPr sz="1200">
                <a:latin typeface="Times New Roman" pitchFamily="18" charset="0"/>
              </a:defRPr>
            </a:lvl1pPr>
          </a:lstStyle>
          <a:p>
            <a:pPr>
              <a:defRPr/>
            </a:pPr>
            <a:endParaRPr lang="en-US"/>
          </a:p>
        </p:txBody>
      </p:sp>
      <p:sp>
        <p:nvSpPr>
          <p:cNvPr id="12292" name="Rectangle 4"/>
          <p:cNvSpPr>
            <a:spLocks noGrp="1" noChangeArrowheads="1"/>
          </p:cNvSpPr>
          <p:nvPr>
            <p:ph type="ftr" sz="quarter" idx="2"/>
          </p:nvPr>
        </p:nvSpPr>
        <p:spPr bwMode="auto">
          <a:xfrm>
            <a:off x="0" y="8774903"/>
            <a:ext cx="2971593" cy="461172"/>
          </a:xfrm>
          <a:prstGeom prst="rect">
            <a:avLst/>
          </a:prstGeom>
          <a:noFill/>
          <a:ln w="9525">
            <a:noFill/>
            <a:miter lim="800000"/>
            <a:headEnd/>
            <a:tailEnd/>
          </a:ln>
          <a:effectLst/>
        </p:spPr>
        <p:txBody>
          <a:bodyPr vert="horz" wrap="square" lIns="91952" tIns="45976" rIns="91952" bIns="45976" numCol="1" anchor="b" anchorCtr="0" compatLnSpc="1">
            <a:prstTxWarp prst="textNoShape">
              <a:avLst/>
            </a:prstTxWarp>
          </a:bodyPr>
          <a:lstStyle>
            <a:lvl1pPr defTabSz="919484">
              <a:defRPr sz="1200">
                <a:latin typeface="Times New Roman" pitchFamily="18" charset="0"/>
              </a:defRPr>
            </a:lvl1pPr>
          </a:lstStyle>
          <a:p>
            <a:pPr>
              <a:defRPr/>
            </a:pPr>
            <a:endParaRPr lang="en-US"/>
          </a:p>
        </p:txBody>
      </p:sp>
      <p:sp>
        <p:nvSpPr>
          <p:cNvPr id="12293" name="Rectangle 5"/>
          <p:cNvSpPr>
            <a:spLocks noGrp="1" noChangeArrowheads="1"/>
          </p:cNvSpPr>
          <p:nvPr>
            <p:ph type="sldNum" sz="quarter" idx="3"/>
          </p:nvPr>
        </p:nvSpPr>
        <p:spPr bwMode="auto">
          <a:xfrm>
            <a:off x="3886408" y="8774903"/>
            <a:ext cx="2971593" cy="461172"/>
          </a:xfrm>
          <a:prstGeom prst="rect">
            <a:avLst/>
          </a:prstGeom>
          <a:noFill/>
          <a:ln w="9525">
            <a:noFill/>
            <a:miter lim="800000"/>
            <a:headEnd/>
            <a:tailEnd/>
          </a:ln>
          <a:effectLst/>
        </p:spPr>
        <p:txBody>
          <a:bodyPr vert="horz" wrap="square" lIns="91952" tIns="45976" rIns="91952" bIns="45976" numCol="1" anchor="b" anchorCtr="0" compatLnSpc="1">
            <a:prstTxWarp prst="textNoShape">
              <a:avLst/>
            </a:prstTxWarp>
          </a:bodyPr>
          <a:lstStyle>
            <a:lvl1pPr algn="r" defTabSz="919484">
              <a:defRPr sz="1200">
                <a:latin typeface="Times New Roman" pitchFamily="18" charset="0"/>
              </a:defRPr>
            </a:lvl1pPr>
          </a:lstStyle>
          <a:p>
            <a:pPr>
              <a:defRPr/>
            </a:pPr>
            <a:fld id="{7AA862BA-5DB8-4D26-A883-EB6981371B3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593" cy="461172"/>
          </a:xfrm>
          <a:prstGeom prst="rect">
            <a:avLst/>
          </a:prstGeom>
          <a:noFill/>
          <a:ln w="9525">
            <a:noFill/>
            <a:miter lim="800000"/>
            <a:headEnd/>
            <a:tailEnd/>
          </a:ln>
          <a:effectLst/>
        </p:spPr>
        <p:txBody>
          <a:bodyPr vert="horz" wrap="square" lIns="91952" tIns="45976" rIns="91952" bIns="45976" numCol="1" anchor="t" anchorCtr="0" compatLnSpc="1">
            <a:prstTxWarp prst="textNoShape">
              <a:avLst/>
            </a:prstTxWarp>
          </a:bodyPr>
          <a:lstStyle>
            <a:lvl1pPr defTabSz="919484">
              <a:defRPr sz="12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3886408" y="0"/>
            <a:ext cx="2971593" cy="461172"/>
          </a:xfrm>
          <a:prstGeom prst="rect">
            <a:avLst/>
          </a:prstGeom>
          <a:noFill/>
          <a:ln w="9525">
            <a:noFill/>
            <a:miter lim="800000"/>
            <a:headEnd/>
            <a:tailEnd/>
          </a:ln>
          <a:effectLst/>
        </p:spPr>
        <p:txBody>
          <a:bodyPr vert="horz" wrap="square" lIns="91952" tIns="45976" rIns="91952" bIns="45976" numCol="1" anchor="t" anchorCtr="0" compatLnSpc="1">
            <a:prstTxWarp prst="textNoShape">
              <a:avLst/>
            </a:prstTxWarp>
          </a:bodyPr>
          <a:lstStyle>
            <a:lvl1pPr algn="r" defTabSz="919484">
              <a:defRPr sz="1200">
                <a:latin typeface="Times New Roman" pitchFamily="18" charset="0"/>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20775" y="693738"/>
            <a:ext cx="4616450" cy="346233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815" y="4387452"/>
            <a:ext cx="5028370" cy="4155287"/>
          </a:xfrm>
          <a:prstGeom prst="rect">
            <a:avLst/>
          </a:prstGeom>
          <a:noFill/>
          <a:ln w="9525">
            <a:noFill/>
            <a:miter lim="800000"/>
            <a:headEnd/>
            <a:tailEnd/>
          </a:ln>
          <a:effectLst/>
        </p:spPr>
        <p:txBody>
          <a:bodyPr vert="horz" wrap="square" lIns="91952" tIns="45976" rIns="91952" bIns="4597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774903"/>
            <a:ext cx="2971593" cy="461172"/>
          </a:xfrm>
          <a:prstGeom prst="rect">
            <a:avLst/>
          </a:prstGeom>
          <a:noFill/>
          <a:ln w="9525">
            <a:noFill/>
            <a:miter lim="800000"/>
            <a:headEnd/>
            <a:tailEnd/>
          </a:ln>
          <a:effectLst/>
        </p:spPr>
        <p:txBody>
          <a:bodyPr vert="horz" wrap="square" lIns="91952" tIns="45976" rIns="91952" bIns="45976" numCol="1" anchor="b" anchorCtr="0" compatLnSpc="1">
            <a:prstTxWarp prst="textNoShape">
              <a:avLst/>
            </a:prstTxWarp>
          </a:bodyPr>
          <a:lstStyle>
            <a:lvl1pPr defTabSz="919484">
              <a:defRPr sz="12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3886408" y="8774903"/>
            <a:ext cx="2971593" cy="461172"/>
          </a:xfrm>
          <a:prstGeom prst="rect">
            <a:avLst/>
          </a:prstGeom>
          <a:noFill/>
          <a:ln w="9525">
            <a:noFill/>
            <a:miter lim="800000"/>
            <a:headEnd/>
            <a:tailEnd/>
          </a:ln>
          <a:effectLst/>
        </p:spPr>
        <p:txBody>
          <a:bodyPr vert="horz" wrap="square" lIns="91952" tIns="45976" rIns="91952" bIns="45976" numCol="1" anchor="b" anchorCtr="0" compatLnSpc="1">
            <a:prstTxWarp prst="textNoShape">
              <a:avLst/>
            </a:prstTxWarp>
          </a:bodyPr>
          <a:lstStyle>
            <a:lvl1pPr algn="r" defTabSz="919484">
              <a:defRPr sz="1200">
                <a:latin typeface="Times New Roman" pitchFamily="18" charset="0"/>
              </a:defRPr>
            </a:lvl1pPr>
          </a:lstStyle>
          <a:p>
            <a:pPr>
              <a:defRPr/>
            </a:pPr>
            <a:fld id="{660E4C79-4C4A-4853-B322-9D1D118B71A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D3ECE075-AB27-46CA-A6B1-BEDB4D7978D2}" type="slidenum">
              <a:rPr lang="en-US" smtClean="0"/>
              <a:pPr/>
              <a:t>1</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r>
              <a:rPr lang="en-US" baseline="0" dirty="0" smtClean="0"/>
              <a:t>Monday: course intro </a:t>
            </a:r>
            <a:r>
              <a:rPr lang="en-US" dirty="0" smtClean="0"/>
              <a:t>(with</a:t>
            </a:r>
            <a:r>
              <a:rPr lang="en-US" baseline="0" dirty="0" smtClean="0"/>
              <a:t> exercise if appropriate</a:t>
            </a:r>
            <a:r>
              <a:rPr lang="en-US" dirty="0" smtClean="0"/>
              <a:t>)</a:t>
            </a:r>
          </a:p>
          <a:p>
            <a:r>
              <a:rPr lang="en-US" dirty="0" smtClean="0"/>
              <a:t>Wednesday: algorithms &amp; Processing</a:t>
            </a:r>
            <a:r>
              <a:rPr lang="en-US" baseline="0" dirty="0" smtClean="0"/>
              <a:t> example</a:t>
            </a:r>
            <a:endParaRPr lang="en-US" dirty="0" smtClean="0"/>
          </a:p>
          <a:p>
            <a:r>
              <a:rPr lang="en-US" dirty="0" smtClean="0"/>
              <a:t>Friday: lab recap, software engineering</a:t>
            </a:r>
          </a:p>
          <a:p>
            <a:r>
              <a:rPr lang="en-US" dirty="0" smtClean="0"/>
              <a:t>If there are only 2 days in the first week</a:t>
            </a:r>
            <a:r>
              <a:rPr lang="en-US" baseline="0" dirty="0" smtClean="0"/>
              <a:t> and hold off on course logistics and shift day 3 to the next Monday. </a:t>
            </a:r>
          </a:p>
          <a:p>
            <a:endParaRPr lang="en-US" baseline="0" dirty="0" smtClean="0"/>
          </a:p>
          <a:p>
            <a:r>
              <a:rPr lang="en-US" baseline="0" dirty="0" smtClean="0"/>
              <a:t>Send email survey before the first session:</a:t>
            </a:r>
          </a:p>
          <a:p>
            <a:r>
              <a:rPr lang="en-US" dirty="0" smtClean="0"/>
              <a:t>Welcome to CS 108, Introduction to Computing. I'm happy to have you in this course this semester. As we get started, it would be helpful for me to know a little bit about you, so could you please respond to this email (to me only!) with answers to these questions: 0. What is your class level? (</a:t>
            </a:r>
            <a:r>
              <a:rPr lang="en-US" dirty="0" err="1" smtClean="0"/>
              <a:t>fr</a:t>
            </a:r>
            <a:r>
              <a:rPr lang="en-US" dirty="0" smtClean="0"/>
              <a:t>/so/</a:t>
            </a:r>
            <a:r>
              <a:rPr lang="en-US" dirty="0" err="1" smtClean="0"/>
              <a:t>jr</a:t>
            </a:r>
            <a:r>
              <a:rPr lang="en-US" dirty="0" smtClean="0"/>
              <a:t>/</a:t>
            </a:r>
            <a:r>
              <a:rPr lang="en-US" dirty="0" err="1" smtClean="0"/>
              <a:t>sr</a:t>
            </a:r>
            <a:r>
              <a:rPr lang="en-US" dirty="0" smtClean="0"/>
              <a:t>) 1. What is your major? 2. Why are you taking this course? 3. What would you most like to get out of this course? Be sure to reply only to me (kvlinden@calvin.edu), not to the whole class. If you are using Webmail, you click "Reply" rather than "Reply to All". Looking forward to meeting you all today. many thanks, </a:t>
            </a:r>
            <a:r>
              <a:rPr lang="en-US" dirty="0" err="1" smtClean="0"/>
              <a:t>keith</a:t>
            </a:r>
            <a:r>
              <a:rPr lang="en-US" dirty="0" smtClean="0"/>
              <a:t> </a:t>
            </a:r>
          </a:p>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E724CEF4-A0DF-4BAD-B9BF-D316DEACD6EC}" type="slidenum">
              <a:rPr lang="en-US" smtClean="0"/>
              <a:pPr/>
              <a:t>10</a:t>
            </a:fld>
            <a:endParaRPr lang="en-US" smtClean="0"/>
          </a:p>
        </p:txBody>
      </p:sp>
      <p:sp>
        <p:nvSpPr>
          <p:cNvPr id="37891"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ln/>
        </p:spPr>
        <p:txBody>
          <a:bodyPr/>
          <a:lstStyle/>
          <a:p>
            <a:pPr marL="225948" indent="-225948">
              <a:defRPr/>
            </a:pPr>
            <a:r>
              <a:rPr lang="en-US" dirty="0" smtClean="0"/>
              <a:t>Example:</a:t>
            </a:r>
            <a:endParaRPr lang="en-US" baseline="0" dirty="0" smtClean="0"/>
          </a:p>
          <a:p>
            <a:pPr marL="225948" indent="-225948">
              <a:buFont typeface="+mj-lt"/>
              <a:buAutoNum type="arabicPeriod"/>
              <a:defRPr/>
            </a:pPr>
            <a:r>
              <a:rPr lang="en-US" baseline="0" dirty="0" smtClean="0"/>
              <a:t>Find out how many students want brownies. (details to be worked out)</a:t>
            </a:r>
          </a:p>
          <a:p>
            <a:pPr marL="225948" indent="-225948">
              <a:buFont typeface="+mj-lt"/>
              <a:buAutoNum type="arabicPeriod"/>
              <a:defRPr/>
            </a:pPr>
            <a:r>
              <a:rPr lang="en-US" baseline="0" dirty="0" smtClean="0"/>
              <a:t>Cut the brownies.</a:t>
            </a:r>
          </a:p>
          <a:p>
            <a:pPr marL="225948" indent="-225948">
              <a:buFont typeface="+mj-lt"/>
              <a:buAutoNum type="arabicPeriod"/>
              <a:defRPr/>
            </a:pPr>
            <a:r>
              <a:rPr lang="en-US" baseline="0" dirty="0" smtClean="0"/>
              <a:t>Distribute the brownies.</a:t>
            </a:r>
          </a:p>
          <a:p>
            <a:pPr marL="225948" indent="-225948">
              <a:buFont typeface="+mj-lt"/>
              <a:buAutoNum type="arabicPeriod"/>
              <a:defRPr/>
            </a:pPr>
            <a:r>
              <a:rPr lang="en-US" baseline="0" dirty="0" smtClean="0"/>
              <a:t>Clean up.</a:t>
            </a:r>
          </a:p>
          <a:p>
            <a:pPr marL="225948" indent="-225948">
              <a:defRPr/>
            </a:pPr>
            <a:endParaRPr lang="en-US" dirty="0" smtClean="0"/>
          </a:p>
          <a:p>
            <a:pPr marL="225948" indent="-225948">
              <a:defRPr/>
            </a:pPr>
            <a:r>
              <a:rPr lang="en-US" dirty="0" smtClean="0"/>
              <a:t>Example:</a:t>
            </a:r>
          </a:p>
          <a:p>
            <a:pPr marL="677845" lvl="1" indent="-225948">
              <a:defRPr/>
            </a:pPr>
            <a:r>
              <a:rPr lang="en-US" dirty="0" smtClean="0"/>
              <a:t>Get Up.</a:t>
            </a:r>
          </a:p>
          <a:p>
            <a:pPr marL="677845" lvl="1" indent="-225948">
              <a:defRPr/>
            </a:pPr>
            <a:r>
              <a:rPr lang="en-US" dirty="0" smtClean="0"/>
              <a:t>Wash.</a:t>
            </a:r>
          </a:p>
          <a:p>
            <a:pPr marL="677845" lvl="1" indent="-225948">
              <a:defRPr/>
            </a:pPr>
            <a:r>
              <a:rPr lang="en-US" dirty="0" smtClean="0"/>
              <a:t>Go to bed. </a:t>
            </a:r>
          </a:p>
          <a:p>
            <a:pPr marL="225948" indent="-225948">
              <a:defRPr/>
            </a:pPr>
            <a:r>
              <a:rPr lang="en-US" dirty="0" smtClean="0"/>
              <a:t>Paraphrased from </a:t>
            </a:r>
            <a:r>
              <a:rPr lang="en-US" i="1" dirty="0" smtClean="0"/>
              <a:t>Innocents Abroad</a:t>
            </a:r>
            <a:r>
              <a:rPr lang="en-US" dirty="0" smtClean="0"/>
              <a:t>, Mark Twain, chapter 59 (see http://www.mtwain.com/Innocents_Abroad/60.html) .</a:t>
            </a:r>
          </a:p>
          <a:p>
            <a:pPr marL="225948" indent="-225948">
              <a:defRPr/>
            </a:pPr>
            <a:r>
              <a:rPr lang="en-US" dirty="0" smtClean="0"/>
              <a:t>This algorithm specifies that Mark Twain</a:t>
            </a:r>
            <a:r>
              <a:rPr lang="en-US" baseline="0" dirty="0" smtClean="0"/>
              <a:t> </a:t>
            </a:r>
            <a:r>
              <a:rPr lang="en-US" dirty="0" smtClean="0"/>
              <a:t>does three things in order from top to bottom.</a:t>
            </a:r>
          </a:p>
          <a:p>
            <a:pPr marL="225948" indent="-225948">
              <a:defRPr/>
            </a:pPr>
            <a:r>
              <a:rPr lang="en-US" dirty="0" smtClean="0"/>
              <a:t>Draw the flow chart.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D532884-45D9-49E3-90F0-C0378377B379}" type="slidenum">
              <a:rPr lang="en-US" smtClean="0"/>
              <a:pPr/>
              <a:t>11</a:t>
            </a:fld>
            <a:endParaRPr lang="en-US" smtClean="0"/>
          </a:p>
        </p:txBody>
      </p:sp>
      <p:sp>
        <p:nvSpPr>
          <p:cNvPr id="38915"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ln/>
        </p:spPr>
        <p:txBody>
          <a:bodyPr/>
          <a:lstStyle/>
          <a:p>
            <a:pPr>
              <a:buFont typeface="Arial" pitchFamily="34" charset="0"/>
              <a:buChar char="•"/>
            </a:pPr>
            <a:r>
              <a:rPr lang="en-US" i="1" u="sng" dirty="0" smtClean="0"/>
              <a:t>condition</a:t>
            </a:r>
            <a:r>
              <a:rPr lang="en-US" dirty="0" smtClean="0"/>
              <a:t> is a simple true/false condition. If </a:t>
            </a:r>
            <a:r>
              <a:rPr lang="en-US" i="1" u="sng" dirty="0" smtClean="0"/>
              <a:t>condition</a:t>
            </a:r>
            <a:r>
              <a:rPr lang="en-US" dirty="0" smtClean="0"/>
              <a:t> is true, then the </a:t>
            </a:r>
            <a:r>
              <a:rPr lang="en-US" i="1" u="sng" dirty="0" smtClean="0"/>
              <a:t>set of operations</a:t>
            </a:r>
            <a:r>
              <a:rPr lang="en-US" i="1" baseline="-25000" dirty="0" smtClean="0"/>
              <a:t>1</a:t>
            </a:r>
            <a:r>
              <a:rPr lang="en-US" dirty="0" smtClean="0"/>
              <a:t> is performed. Otherwise </a:t>
            </a:r>
            <a:r>
              <a:rPr lang="en-US" i="1" u="sng" dirty="0" smtClean="0"/>
              <a:t>set of operations</a:t>
            </a:r>
            <a:r>
              <a:rPr lang="en-US" i="1" baseline="-25000" dirty="0" smtClean="0"/>
              <a:t>1</a:t>
            </a:r>
            <a:r>
              <a:rPr lang="en-US" dirty="0" smtClean="0"/>
              <a:t> is not performed.</a:t>
            </a:r>
          </a:p>
          <a:p>
            <a:pPr>
              <a:buFont typeface="Arial" pitchFamily="34" charset="0"/>
              <a:buChar char="•"/>
            </a:pPr>
            <a:r>
              <a:rPr lang="en-US" dirty="0" smtClean="0"/>
              <a:t>The </a:t>
            </a:r>
            <a:r>
              <a:rPr lang="en-US" b="1" dirty="0" smtClean="0"/>
              <a:t>else</a:t>
            </a:r>
            <a:r>
              <a:rPr lang="en-US" dirty="0" smtClean="0"/>
              <a:t> and accompanying </a:t>
            </a:r>
            <a:r>
              <a:rPr lang="en-US" i="1" u="sng" dirty="0" smtClean="0"/>
              <a:t>set of operations</a:t>
            </a:r>
            <a:r>
              <a:rPr lang="en-US" i="1" baseline="-25000" dirty="0" smtClean="0"/>
              <a:t>2</a:t>
            </a:r>
            <a:r>
              <a:rPr lang="en-US" dirty="0" smtClean="0"/>
              <a:t> is optional. If the </a:t>
            </a:r>
            <a:r>
              <a:rPr lang="en-US" b="1" dirty="0" smtClean="0"/>
              <a:t>else</a:t>
            </a:r>
            <a:r>
              <a:rPr lang="en-US" dirty="0" smtClean="0"/>
              <a:t> is included and </a:t>
            </a:r>
            <a:r>
              <a:rPr lang="en-US" i="1" u="sng" dirty="0" smtClean="0"/>
              <a:t>condition</a:t>
            </a:r>
            <a:r>
              <a:rPr lang="en-US" dirty="0" smtClean="0"/>
              <a:t> is false, then the </a:t>
            </a:r>
            <a:r>
              <a:rPr lang="en-US" i="1" u="sng" dirty="0" smtClean="0"/>
              <a:t>set of operations</a:t>
            </a:r>
            <a:r>
              <a:rPr lang="en-US" i="1" baseline="-25000" dirty="0" smtClean="0"/>
              <a:t>2</a:t>
            </a:r>
            <a:r>
              <a:rPr lang="en-US" dirty="0" smtClean="0"/>
              <a:t> is performed.</a:t>
            </a:r>
          </a:p>
          <a:p>
            <a:pPr>
              <a:defRPr/>
            </a:pPr>
            <a:r>
              <a:rPr lang="en-US" dirty="0" smtClean="0"/>
              <a:t>This algorithm specifies that Twain doesn’t do any of the actions on weekends. Note that the selectively executed operations are indented in the </a:t>
            </a:r>
            <a:r>
              <a:rPr lang="en-US" dirty="0" err="1" smtClean="0"/>
              <a:t>pseudocode</a:t>
            </a:r>
            <a:r>
              <a:rPr lang="en-US" dirty="0" smtClean="0"/>
              <a:t> to make it clear what the condition is and what the selected operations are.</a:t>
            </a:r>
          </a:p>
          <a:p>
            <a:pPr>
              <a:defRPr/>
            </a:pPr>
            <a:r>
              <a:rPr lang="en-US" dirty="0" smtClean="0"/>
              <a:t>Draw the flow chart.</a:t>
            </a:r>
          </a:p>
          <a:p>
            <a:pPr>
              <a:defRPr/>
            </a:pPr>
            <a:r>
              <a:rPr lang="en-US" dirty="0" smtClean="0"/>
              <a:t>Example:</a:t>
            </a:r>
          </a:p>
          <a:p>
            <a:pPr>
              <a:defRPr/>
            </a:pPr>
            <a:r>
              <a:rPr lang="en-US" b="0" baseline="0" dirty="0" smtClean="0"/>
              <a:t>   </a:t>
            </a:r>
            <a:r>
              <a:rPr lang="en-US" b="1" baseline="0" dirty="0" smtClean="0"/>
              <a:t>if</a:t>
            </a:r>
            <a:r>
              <a:rPr lang="en-US" baseline="0" dirty="0" smtClean="0"/>
              <a:t> student wants a brownie </a:t>
            </a:r>
            <a:r>
              <a:rPr lang="en-US" b="1" baseline="0" dirty="0" smtClean="0"/>
              <a:t>then</a:t>
            </a:r>
          </a:p>
          <a:p>
            <a:pPr>
              <a:defRPr/>
            </a:pPr>
            <a:r>
              <a:rPr lang="en-US" baseline="0" dirty="0" smtClean="0"/>
              <a:t>      increment the count of students wanting brownies</a:t>
            </a:r>
          </a:p>
          <a:p>
            <a:pPr>
              <a:defRPr/>
            </a:pPr>
            <a:r>
              <a:rPr lang="en-US" baseline="0" dirty="0" smtClean="0"/>
              <a:t>      </a:t>
            </a:r>
            <a:r>
              <a:rPr lang="en-US" b="1" baseline="0" dirty="0" smtClean="0"/>
              <a:t>go on to the next </a:t>
            </a:r>
            <a:r>
              <a:rPr lang="en-US" baseline="0" dirty="0" smtClean="0"/>
              <a:t>student</a:t>
            </a:r>
            <a:endParaRPr lang="en-US" dirty="0" smtClean="0"/>
          </a:p>
          <a:p>
            <a:pPr>
              <a:defRPr/>
            </a:pPr>
            <a:r>
              <a:rPr lang="en-US" dirty="0" smtClean="0"/>
              <a:t>Example:</a:t>
            </a:r>
          </a:p>
          <a:p>
            <a:pPr>
              <a:defRPr/>
            </a:pPr>
            <a:r>
              <a:rPr lang="en-US" b="1" baseline="0" dirty="0" smtClean="0"/>
              <a:t>   </a:t>
            </a:r>
            <a:r>
              <a:rPr lang="en-US" b="1" dirty="0" smtClean="0"/>
              <a:t>if</a:t>
            </a:r>
            <a:r>
              <a:rPr lang="en-US" dirty="0" smtClean="0"/>
              <a:t> it’s not the weekend </a:t>
            </a:r>
            <a:r>
              <a:rPr lang="en-US" b="1" dirty="0" smtClean="0"/>
              <a:t>then</a:t>
            </a:r>
            <a:r>
              <a:rPr lang="en-US" dirty="0" smtClean="0"/>
              <a:t> </a:t>
            </a:r>
          </a:p>
          <a:p>
            <a:pPr>
              <a:defRPr/>
            </a:pPr>
            <a:r>
              <a:rPr lang="en-US" baseline="0" dirty="0" smtClean="0"/>
              <a:t>      </a:t>
            </a:r>
            <a:r>
              <a:rPr lang="en-US" dirty="0" smtClean="0"/>
              <a:t>Get Up.</a:t>
            </a:r>
          </a:p>
          <a:p>
            <a:pPr>
              <a:defRPr/>
            </a:pPr>
            <a:r>
              <a:rPr lang="en-US" baseline="0" dirty="0" smtClean="0"/>
              <a:t>      </a:t>
            </a:r>
            <a:r>
              <a:rPr lang="en-US" dirty="0" smtClean="0"/>
              <a:t>Wash.</a:t>
            </a:r>
          </a:p>
          <a:p>
            <a:pPr>
              <a:defRPr/>
            </a:pPr>
            <a:r>
              <a:rPr lang="en-US" baseline="0" dirty="0" smtClean="0"/>
              <a:t>      </a:t>
            </a:r>
            <a:r>
              <a:rPr lang="en-US" dirty="0" smtClean="0"/>
              <a:t>Go to bed. </a:t>
            </a:r>
          </a:p>
          <a:p>
            <a:pPr>
              <a:defRPr/>
            </a:pPr>
            <a:r>
              <a:rPr lang="en-US" dirty="0" smtClean="0"/>
              <a:t>      </a:t>
            </a:r>
            <a:r>
              <a:rPr lang="en-US" b="1" dirty="0" smtClean="0"/>
              <a:t>go on to the next </a:t>
            </a:r>
            <a:r>
              <a:rPr lang="en-US" dirty="0" smtClean="0"/>
              <a:t>day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D532884-45D9-49E3-90F0-C0378377B379}" type="slidenum">
              <a:rPr lang="en-US" smtClean="0"/>
              <a:pPr/>
              <a:t>12</a:t>
            </a:fld>
            <a:endParaRPr lang="en-US" smtClean="0"/>
          </a:p>
        </p:txBody>
      </p:sp>
      <p:sp>
        <p:nvSpPr>
          <p:cNvPr id="38915"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ln/>
        </p:spPr>
        <p:txBody>
          <a:bodyPr/>
          <a:lstStyle/>
          <a:p>
            <a:pPr>
              <a:defRPr/>
            </a:pPr>
            <a:r>
              <a:rPr lang="en-US" dirty="0" smtClean="0"/>
              <a:t>This one handles lists of things.  Use</a:t>
            </a:r>
            <a:r>
              <a:rPr lang="en-US" baseline="0" dirty="0" smtClean="0"/>
              <a:t> it for the brownies example (i.e., for each student).</a:t>
            </a:r>
            <a:endParaRPr lang="en-US" dirty="0" smtClean="0"/>
          </a:p>
          <a:p>
            <a:pPr>
              <a:buFont typeface="Arial" pitchFamily="34" charset="0"/>
              <a:buChar char="•"/>
            </a:pPr>
            <a:r>
              <a:rPr lang="en-US" i="1" u="sng" dirty="0" smtClean="0"/>
              <a:t>list</a:t>
            </a:r>
            <a:r>
              <a:rPr lang="en-US" dirty="0" smtClean="0"/>
              <a:t> is some list of similar elements (e.g., CDs, days, files).</a:t>
            </a:r>
          </a:p>
          <a:p>
            <a:pPr>
              <a:buFont typeface="Arial" pitchFamily="34" charset="0"/>
              <a:buChar char="•"/>
            </a:pPr>
            <a:r>
              <a:rPr lang="en-US" i="1" dirty="0" smtClean="0"/>
              <a:t>Work with the</a:t>
            </a:r>
            <a:r>
              <a:rPr lang="en-US" dirty="0" smtClean="0"/>
              <a:t> </a:t>
            </a:r>
            <a:r>
              <a:rPr lang="en-US" b="1" dirty="0" smtClean="0"/>
              <a:t>current</a:t>
            </a:r>
            <a:r>
              <a:rPr lang="en-US" dirty="0" smtClean="0"/>
              <a:t> </a:t>
            </a:r>
            <a:r>
              <a:rPr lang="en-US" i="1" u="sng" dirty="0" smtClean="0"/>
              <a:t>list element</a:t>
            </a:r>
            <a:r>
              <a:rPr lang="en-US" dirty="0" smtClean="0"/>
              <a:t> is the place in the algorithm where you do whatever work you need to do on the list elements. Note that inside the loop you only work with one element at a time (i.e., the “current” element); more complicated operations like “just look over the whole list” are too ambiguous to implement directly.</a:t>
            </a:r>
          </a:p>
          <a:p>
            <a:pPr>
              <a:buFont typeface="Arial" pitchFamily="34" charset="0"/>
              <a:buChar char="•"/>
            </a:pPr>
            <a:r>
              <a:rPr lang="en-US" b="1" dirty="0" smtClean="0"/>
              <a:t>Go on to the next</a:t>
            </a:r>
            <a:r>
              <a:rPr lang="en-US" dirty="0" smtClean="0"/>
              <a:t> </a:t>
            </a:r>
            <a:r>
              <a:rPr lang="en-US" i="1" u="sng" dirty="0" smtClean="0"/>
              <a:t>list element</a:t>
            </a:r>
            <a:r>
              <a:rPr lang="en-US" dirty="0" smtClean="0"/>
              <a:t> is the statement at the end of the loop body that sends control back to the beginning of the loop to work on the next element in the list.</a:t>
            </a:r>
          </a:p>
          <a:p>
            <a:pPr>
              <a:buFont typeface="Arial" pitchFamily="34" charset="0"/>
              <a:buNone/>
            </a:pPr>
            <a:r>
              <a:rPr lang="en-US" dirty="0" smtClean="0"/>
              <a:t>This algorithm specifies that Twain does the actions each day. </a:t>
            </a:r>
            <a:endParaRPr lang="en-US" i="1" u="sng" dirty="0" smtClean="0"/>
          </a:p>
          <a:p>
            <a:pPr>
              <a:defRPr/>
            </a:pPr>
            <a:r>
              <a:rPr lang="en-US" dirty="0" smtClean="0"/>
              <a:t>Draw the flow chart.</a:t>
            </a:r>
          </a:p>
          <a:p>
            <a:pPr>
              <a:defRPr/>
            </a:pPr>
            <a:r>
              <a:rPr lang="en-US" dirty="0" smtClean="0"/>
              <a:t>Example:</a:t>
            </a:r>
          </a:p>
          <a:p>
            <a:pPr>
              <a:defRPr/>
            </a:pPr>
            <a:r>
              <a:rPr lang="en-US" b="1" dirty="0" smtClean="0"/>
              <a:t>   repeat</a:t>
            </a:r>
            <a:r>
              <a:rPr lang="en-US" b="1" baseline="0" dirty="0" smtClean="0"/>
              <a:t> for each </a:t>
            </a:r>
            <a:r>
              <a:rPr lang="en-US" baseline="0" dirty="0" smtClean="0"/>
              <a:t>student in the class</a:t>
            </a:r>
          </a:p>
          <a:p>
            <a:pPr>
              <a:defRPr/>
            </a:pPr>
            <a:r>
              <a:rPr lang="en-US" baseline="0" dirty="0" smtClean="0"/>
              <a:t>      serve the </a:t>
            </a:r>
            <a:r>
              <a:rPr lang="en-US" b="1" baseline="0" dirty="0" smtClean="0"/>
              <a:t>current</a:t>
            </a:r>
            <a:r>
              <a:rPr lang="en-US" baseline="0" dirty="0" smtClean="0"/>
              <a:t> student a brownie</a:t>
            </a:r>
            <a:endParaRPr lang="en-US" dirty="0" smtClean="0"/>
          </a:p>
          <a:p>
            <a:pPr>
              <a:defRPr/>
            </a:pPr>
            <a:r>
              <a:rPr lang="en-US" dirty="0" smtClean="0"/>
              <a:t>Example:</a:t>
            </a:r>
          </a:p>
          <a:p>
            <a:pPr lvl="1">
              <a:defRPr/>
            </a:pPr>
            <a:r>
              <a:rPr lang="en-US" b="1" dirty="0" smtClean="0"/>
              <a:t>Repeat for each </a:t>
            </a:r>
            <a:r>
              <a:rPr lang="en-US" b="0" dirty="0" smtClean="0"/>
              <a:t>day</a:t>
            </a:r>
            <a:r>
              <a:rPr lang="en-US" b="0" baseline="0" dirty="0" smtClean="0"/>
              <a:t> of the week</a:t>
            </a:r>
            <a:endParaRPr lang="en-US" dirty="0" smtClean="0"/>
          </a:p>
          <a:p>
            <a:pPr lvl="1">
              <a:defRPr/>
            </a:pPr>
            <a:r>
              <a:rPr lang="en-US" dirty="0" smtClean="0"/>
              <a:t>	Get Up.</a:t>
            </a:r>
          </a:p>
          <a:p>
            <a:pPr lvl="1">
              <a:defRPr/>
            </a:pPr>
            <a:r>
              <a:rPr lang="en-US" dirty="0" smtClean="0"/>
              <a:t>	Wash.</a:t>
            </a:r>
          </a:p>
          <a:p>
            <a:pPr lvl="1">
              <a:defRPr/>
            </a:pPr>
            <a:r>
              <a:rPr lang="en-US" dirty="0" smtClean="0"/>
              <a:t>	Go to bed. </a:t>
            </a:r>
          </a:p>
          <a:p>
            <a:pPr lvl="1">
              <a:defRPr/>
            </a:pPr>
            <a:r>
              <a:rPr lang="en-US" b="1" dirty="0" smtClean="0"/>
              <a:t>	Go on to the next</a:t>
            </a:r>
            <a:r>
              <a:rPr lang="en-US" dirty="0" smtClean="0"/>
              <a:t> day</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D532884-45D9-49E3-90F0-C0378377B379}" type="slidenum">
              <a:rPr lang="en-US" smtClean="0"/>
              <a:pPr/>
              <a:t>13</a:t>
            </a:fld>
            <a:endParaRPr lang="en-US" smtClean="0"/>
          </a:p>
        </p:txBody>
      </p:sp>
      <p:sp>
        <p:nvSpPr>
          <p:cNvPr id="38915"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ln/>
        </p:spPr>
        <p:txBody>
          <a:bodyPr/>
          <a:lstStyle/>
          <a:p>
            <a:pPr>
              <a:buFont typeface="Arial" pitchFamily="34" charset="0"/>
              <a:buNone/>
            </a:pPr>
            <a:r>
              <a:rPr lang="en-US" i="0" u="none" dirty="0" smtClean="0"/>
              <a:t>This one handles</a:t>
            </a:r>
            <a:r>
              <a:rPr lang="en-US" i="0" u="none" baseline="0" dirty="0" smtClean="0"/>
              <a:t> looping when you don’t know how long you should repeat.</a:t>
            </a:r>
            <a:endParaRPr lang="en-US" i="0" u="none" dirty="0" smtClean="0"/>
          </a:p>
          <a:p>
            <a:pPr>
              <a:buFont typeface="Arial" pitchFamily="34" charset="0"/>
              <a:buChar char="•"/>
            </a:pPr>
            <a:r>
              <a:rPr lang="en-US" i="1" u="sng" dirty="0" smtClean="0"/>
              <a:t>condition </a:t>
            </a:r>
            <a:r>
              <a:rPr lang="en-US" dirty="0" smtClean="0"/>
              <a:t>is some </a:t>
            </a:r>
            <a:r>
              <a:rPr lang="en-US" dirty="0" err="1" smtClean="0"/>
              <a:t>boolean</a:t>
            </a:r>
            <a:r>
              <a:rPr lang="en-US" dirty="0" smtClean="0"/>
              <a:t> condition</a:t>
            </a:r>
          </a:p>
          <a:p>
            <a:pPr>
              <a:buFont typeface="Arial" pitchFamily="34" charset="0"/>
              <a:buChar char="•"/>
            </a:pPr>
            <a:r>
              <a:rPr lang="en-US" i="1" dirty="0" smtClean="0"/>
              <a:t>Work with the</a:t>
            </a:r>
            <a:r>
              <a:rPr lang="en-US" dirty="0" smtClean="0"/>
              <a:t> </a:t>
            </a:r>
            <a:r>
              <a:rPr lang="en-US" b="1" dirty="0" smtClean="0"/>
              <a:t>current</a:t>
            </a:r>
            <a:r>
              <a:rPr lang="en-US" dirty="0" smtClean="0"/>
              <a:t> </a:t>
            </a:r>
            <a:r>
              <a:rPr lang="en-US" i="1" u="sng" dirty="0" smtClean="0"/>
              <a:t>list element</a:t>
            </a:r>
            <a:r>
              <a:rPr lang="en-US" dirty="0" smtClean="0"/>
              <a:t> is the place in the algorithm where you do whatever work you need to do on the list elements. Note that inside the loop you only work with one element at a time (i.e., the “current” element); more complicated operations like “just look over the whole list” are too ambiguous to implement directly.</a:t>
            </a:r>
          </a:p>
          <a:p>
            <a:pPr>
              <a:buFont typeface="Arial" pitchFamily="34" charset="0"/>
              <a:buChar char="•"/>
            </a:pPr>
            <a:r>
              <a:rPr lang="en-US" b="1" dirty="0" smtClean="0"/>
              <a:t>Go on to the next</a:t>
            </a:r>
            <a:r>
              <a:rPr lang="en-US" dirty="0" smtClean="0"/>
              <a:t> </a:t>
            </a:r>
            <a:r>
              <a:rPr lang="en-US" i="1" u="sng" dirty="0" smtClean="0"/>
              <a:t>list element</a:t>
            </a:r>
            <a:r>
              <a:rPr lang="en-US" dirty="0" smtClean="0"/>
              <a:t> is the statement at the end of the loop body that sends control back to the beginning of the loop to work on the next element in the list.</a:t>
            </a:r>
          </a:p>
          <a:p>
            <a:pPr defTabSz="903793"/>
            <a:r>
              <a:rPr lang="en-US" dirty="0" smtClean="0"/>
              <a:t>Draw the flow chart.</a:t>
            </a:r>
          </a:p>
          <a:p>
            <a:pPr defTabSz="903793"/>
            <a:r>
              <a:rPr lang="en-US" dirty="0" smtClean="0"/>
              <a:t>Example:</a:t>
            </a:r>
          </a:p>
          <a:p>
            <a:pPr defTabSz="903793"/>
            <a:r>
              <a:rPr lang="en-US" dirty="0" smtClean="0"/>
              <a:t>   This sort of loop didn’t come up in the brownie example.</a:t>
            </a:r>
          </a:p>
          <a:p>
            <a:pPr defTabSz="903793"/>
            <a:r>
              <a:rPr lang="en-US" dirty="0" smtClean="0"/>
              <a:t>Example</a:t>
            </a:r>
            <a:r>
              <a:rPr lang="en-US" baseline="0" dirty="0" smtClean="0"/>
              <a:t>: </a:t>
            </a:r>
          </a:p>
          <a:p>
            <a:pPr defTabSz="903793"/>
            <a:r>
              <a:rPr lang="en-US" baseline="0" dirty="0" smtClean="0"/>
              <a:t>   Use Euclid’s algorithm here.</a:t>
            </a: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F703162E-F844-4644-AC1B-B1CA367EF9D4}" type="slidenum">
              <a:rPr lang="en-US" smtClean="0"/>
              <a:pPr/>
              <a:t>14</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r>
              <a:rPr lang="en-US" smtClean="0"/>
              <a:t>See http://en.wikipedia.org/wiki/Greatest_common_divisor</a:t>
            </a:r>
          </a:p>
          <a:p>
            <a:r>
              <a:rPr lang="en-US" smtClean="0"/>
              <a:t>This is a procedure with a finite, ordered, unambiguous set of operations, i.e., an algorithm.  We’ll work through an example of this later in the lecture.  For now, just note that:</a:t>
            </a:r>
          </a:p>
          <a:p>
            <a:pPr>
              <a:buFontTx/>
              <a:buChar char="•"/>
            </a:pPr>
            <a:r>
              <a:rPr lang="en-US" b="1" smtClean="0"/>
              <a:t>Algorithms</a:t>
            </a:r>
            <a:r>
              <a:rPr lang="en-US" smtClean="0"/>
              <a:t> really are important for computing, so when we’re helping you in this class, we’ll likely irritate you by first focusing on your algorithm (or lack thereof) before even looking at your code.</a:t>
            </a:r>
          </a:p>
          <a:p>
            <a:pPr>
              <a:buFontTx/>
              <a:buChar char="•"/>
            </a:pPr>
            <a:r>
              <a:rPr lang="en-US" b="1" smtClean="0"/>
              <a:t>Algorithmic thinking</a:t>
            </a:r>
            <a:r>
              <a:rPr lang="en-US" smtClean="0"/>
              <a:t> is very important, regardless of whether you go into CS/IS or not.  All organizations have “procedures” that must be formulated and followed.  E.g., Calvin College admissions/scholarships – we have to have a good answer to the question “why did person A get accepted and not person B?”.  E.g., A business has to have a standardized procedure for hiring new employees.  Etc. etc. etc.</a:t>
            </a:r>
          </a:p>
          <a:p>
            <a:endParaRPr lang="en-US" smtClean="0"/>
          </a:p>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BB520F38-5101-4290-A25D-8AC17FE9409E}" type="slidenum">
              <a:rPr lang="en-US" smtClean="0"/>
              <a:pPr/>
              <a:t>15</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r>
              <a:rPr lang="en-US" dirty="0" smtClean="0"/>
              <a:t>Do an example, explicitly writing out the variables a, b, and remainder:</a:t>
            </a:r>
          </a:p>
          <a:p>
            <a:r>
              <a:rPr lang="en-US" dirty="0" smtClean="0"/>
              <a:t>GCD(36,16): 36 = 16*2 + 4   -&gt;  GCD(16,4): 16 = 4 * 4  with 0 remainder -&gt; “GCD is 4”</a:t>
            </a:r>
          </a:p>
          <a:p>
            <a:r>
              <a:rPr lang="en-US" dirty="0" smtClean="0"/>
              <a:t>GCD(1260,198): 1260 = 198*6 + 72  -&gt; GCD(198,72): 198 = 72*2 + 54 -&gt; GCD(72,54): 72 = 54*1 + 18 -&gt; GCD(54,18): 54 = 18*3 + 0 with 0 remainder -&gt;  GCD(1260,198) = 18</a:t>
            </a:r>
          </a:p>
          <a:p>
            <a:r>
              <a:rPr lang="en-US" dirty="0" smtClean="0"/>
              <a:t>Note the following things:</a:t>
            </a:r>
          </a:p>
          <a:p>
            <a:pPr>
              <a:buFontTx/>
              <a:buChar char="•"/>
            </a:pPr>
            <a:r>
              <a:rPr lang="en-US" dirty="0" smtClean="0"/>
              <a:t>The algorithm is finite, ordered (using the 3 control structures) and unambiguous (using the appropriate level of abstraction).</a:t>
            </a:r>
          </a:p>
          <a:p>
            <a:pPr>
              <a:buFontTx/>
              <a:buChar char="•"/>
            </a:pPr>
            <a:r>
              <a:rPr lang="en-US" dirty="0" smtClean="0"/>
              <a:t>The algorithm is not “obviously” correct, but if you follow it faithfully, you’ll get the right answer.  Euclid proved that this would be case, no matter what the input.  It’s actually boring to “execute” the algorithm, that’s why we program computers to do it for us; we get the more interesting task of writing the algorithm - computers are </a:t>
            </a:r>
            <a:r>
              <a:rPr lang="en-US" b="1" dirty="0" smtClean="0"/>
              <a:t>fast</a:t>
            </a:r>
            <a:r>
              <a:rPr lang="en-US" dirty="0" smtClean="0"/>
              <a:t> but </a:t>
            </a:r>
            <a:r>
              <a:rPr lang="en-US" b="1" dirty="0" smtClean="0"/>
              <a:t>dumb</a:t>
            </a:r>
            <a:r>
              <a:rPr lang="en-US" dirty="0" smtClean="0"/>
              <a:t>.</a:t>
            </a:r>
          </a:p>
          <a:p>
            <a:pPr>
              <a:buFontTx/>
              <a:buChar char="•"/>
            </a:pPr>
            <a:r>
              <a:rPr lang="en-US" dirty="0" smtClean="0"/>
              <a:t>We assume that a &amp; b are positive, natural numbers.  Be careful about your assumptions – violated assumptions sink ships.</a:t>
            </a:r>
          </a:p>
          <a:p>
            <a:pPr>
              <a:buFontTx/>
              <a:buChar char="•"/>
            </a:pPr>
            <a:r>
              <a:rPr lang="en-US" dirty="0" smtClean="0"/>
              <a:t>Always think about test cases – you can’t test everything, but come up with some test cases that will expose potential problems with the algorithm. Use pathological test cases (e.g., GCD(1,1), GCD(240,1), GCD(1260,198) )</a:t>
            </a:r>
          </a:p>
          <a:p>
            <a:pPr>
              <a:buFontTx/>
              <a:buChar char="•"/>
            </a:pPr>
            <a:r>
              <a:rPr lang="en-US" dirty="0" smtClean="0"/>
              <a:t>Missing test cases crash airplanes.</a:t>
            </a:r>
          </a:p>
          <a:p>
            <a:pPr>
              <a:buFontTx/>
              <a:buChar char="•"/>
            </a:pPr>
            <a:r>
              <a:rPr lang="en-US" dirty="0" smtClean="0"/>
              <a:t>The variables store values.  Write them out (a, b and remainder) – computers are </a:t>
            </a:r>
            <a:r>
              <a:rPr lang="en-US" b="1" dirty="0" smtClean="0"/>
              <a:t>forgetful</a:t>
            </a:r>
            <a:r>
              <a:rPr lang="en-US" dirty="0" smtClean="0"/>
              <a:t>. Variables can only have 1 value at a time.</a:t>
            </a:r>
          </a:p>
          <a:p>
            <a:pPr>
              <a:buFontTx/>
              <a:buChar char="•"/>
            </a:pPr>
            <a:r>
              <a:rPr lang="en-US" dirty="0" smtClean="0"/>
              <a:t>Indentation makes the structure clear – computers are </a:t>
            </a:r>
            <a:r>
              <a:rPr lang="en-US" b="1" dirty="0" smtClean="0"/>
              <a:t>pedantic</a:t>
            </a:r>
            <a:r>
              <a:rPr lang="en-US" dirty="0" smtClean="0"/>
              <a:t>.</a:t>
            </a:r>
          </a:p>
          <a:p>
            <a:r>
              <a:rPr lang="en-US" dirty="0" smtClean="0"/>
              <a:t>We’ll do more with algorithms in labs #1 &amp; 2.</a:t>
            </a:r>
          </a:p>
          <a:p>
            <a:pPr defTabSz="903793">
              <a:defRPr/>
            </a:pPr>
            <a:r>
              <a:rPr lang="en-US" dirty="0" smtClean="0"/>
              <a:t>http://en.wikipedia.org/wiki/Euclidean_algorithm</a:t>
            </a:r>
          </a:p>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D532884-45D9-49E3-90F0-C0378377B379}" type="slidenum">
              <a:rPr lang="en-US" smtClean="0"/>
              <a:pPr/>
              <a:t>16</a:t>
            </a:fld>
            <a:endParaRPr lang="en-US" smtClean="0"/>
          </a:p>
        </p:txBody>
      </p:sp>
      <p:sp>
        <p:nvSpPr>
          <p:cNvPr id="38915"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ln/>
        </p:spPr>
        <p:txBody>
          <a:bodyPr/>
          <a:lstStyle/>
          <a:p>
            <a:pPr defTabSz="903793">
              <a:defRPr/>
            </a:pPr>
            <a:r>
              <a:rPr lang="en-US" dirty="0" smtClean="0"/>
              <a:t>It turns out that these three operation types and a reasonable set of computable operations give us the power to write algorithms for any number of problems, from the very small (e.g., multiplying m-digit numbers) to the very large (e.g., managing a modern operating system or an enterprise banking application). There are theoretical computability limits, as shown by Kurt Gödel, and some other practical limits on computing time and space, but the potential power of these algorithms is, nevertheless, immense.</a:t>
            </a:r>
          </a:p>
          <a:p>
            <a:pPr defTabSz="903793">
              <a:defRPr/>
            </a:pPr>
            <a:r>
              <a:rPr lang="en-US" dirty="0" smtClean="0"/>
              <a:t>Example:</a:t>
            </a:r>
          </a:p>
          <a:p>
            <a:pPr defTabSz="903793">
              <a:defRPr/>
            </a:pPr>
            <a:r>
              <a:rPr lang="en-US" dirty="0" smtClean="0"/>
              <a:t>   </a:t>
            </a:r>
            <a:r>
              <a:rPr lang="en-US" b="1" dirty="0" smtClean="0"/>
              <a:t>print</a:t>
            </a:r>
            <a:r>
              <a:rPr lang="en-US" dirty="0" smtClean="0"/>
              <a:t> </a:t>
            </a:r>
            <a:r>
              <a:rPr lang="en-US" baseline="0" dirty="0" smtClean="0"/>
              <a:t>raise your hand if you want a brownie.</a:t>
            </a:r>
          </a:p>
          <a:p>
            <a:pPr defTabSz="903793">
              <a:defRPr/>
            </a:pPr>
            <a:r>
              <a:rPr lang="en-US" baseline="0" dirty="0" smtClean="0"/>
              <a:t>   </a:t>
            </a:r>
            <a:r>
              <a:rPr lang="en-US" b="1" baseline="0" dirty="0" smtClean="0"/>
              <a:t>set</a:t>
            </a:r>
            <a:r>
              <a:rPr lang="en-US" baseline="0" dirty="0" smtClean="0"/>
              <a:t> counter = 0</a:t>
            </a:r>
            <a:endParaRPr lang="en-US" dirty="0" smtClean="0"/>
          </a:p>
          <a:p>
            <a:pPr defTabSz="903793">
              <a:defRPr/>
            </a:pPr>
            <a:r>
              <a:rPr lang="en-US" dirty="0" smtClean="0"/>
              <a:t>   </a:t>
            </a:r>
            <a:r>
              <a:rPr lang="en-US" b="1" dirty="0" smtClean="0"/>
              <a:t>for</a:t>
            </a:r>
            <a:r>
              <a:rPr lang="en-US" dirty="0" smtClean="0"/>
              <a:t> each student</a:t>
            </a:r>
          </a:p>
          <a:p>
            <a:pPr defTabSz="903793">
              <a:defRPr/>
            </a:pPr>
            <a:r>
              <a:rPr lang="en-US" dirty="0" smtClean="0"/>
              <a:t>      </a:t>
            </a:r>
            <a:r>
              <a:rPr lang="en-US" b="1" dirty="0" smtClean="0"/>
              <a:t>if</a:t>
            </a:r>
            <a:r>
              <a:rPr lang="en-US" dirty="0" smtClean="0"/>
              <a:t> the </a:t>
            </a:r>
            <a:r>
              <a:rPr lang="en-US" b="1" dirty="0" smtClean="0"/>
              <a:t>current</a:t>
            </a:r>
            <a:r>
              <a:rPr lang="en-US" dirty="0" smtClean="0"/>
              <a:t> student has their hand raised </a:t>
            </a:r>
            <a:r>
              <a:rPr lang="en-US" b="1" dirty="0" smtClean="0"/>
              <a:t>then</a:t>
            </a:r>
          </a:p>
          <a:p>
            <a:pPr defTabSz="903793">
              <a:defRPr/>
            </a:pPr>
            <a:r>
              <a:rPr lang="en-US" dirty="0" smtClean="0"/>
              <a:t>         </a:t>
            </a:r>
            <a:r>
              <a:rPr lang="en-US" b="1" dirty="0" smtClean="0"/>
              <a:t>set</a:t>
            </a:r>
            <a:r>
              <a:rPr lang="en-US" dirty="0" smtClean="0"/>
              <a:t> count = count + 1</a:t>
            </a:r>
          </a:p>
          <a:p>
            <a:pPr defTabSz="903793">
              <a:defRPr/>
            </a:pPr>
            <a:r>
              <a:rPr lang="en-US" dirty="0" smtClean="0"/>
              <a:t>         ask student to lower their hand</a:t>
            </a:r>
          </a:p>
          <a:p>
            <a:pPr defTabSz="903793">
              <a:defRPr/>
            </a:pPr>
            <a:r>
              <a:rPr lang="en-US" dirty="0" smtClean="0"/>
              <a:t>      </a:t>
            </a:r>
            <a:r>
              <a:rPr lang="en-US" b="1" dirty="0" smtClean="0"/>
              <a:t>go on to the next </a:t>
            </a:r>
            <a:r>
              <a:rPr lang="en-US" dirty="0" smtClean="0"/>
              <a:t>student</a:t>
            </a:r>
          </a:p>
          <a:p>
            <a:pPr defTabSz="903793">
              <a:defRPr/>
            </a:pPr>
            <a:r>
              <a:rPr lang="en-US" dirty="0" smtClean="0"/>
              <a:t>   </a:t>
            </a:r>
            <a:r>
              <a:rPr lang="en-US" b="1" dirty="0" smtClean="0"/>
              <a:t>stop</a:t>
            </a:r>
          </a:p>
          <a:p>
            <a:pPr marL="0" marR="0" indent="0" algn="l" defTabSz="903793" rtl="0" eaLnBrk="0" fontAlgn="base" latinLnBrk="0" hangingPunct="0">
              <a:lnSpc>
                <a:spcPct val="100000"/>
              </a:lnSpc>
              <a:spcBef>
                <a:spcPct val="30000"/>
              </a:spcBef>
              <a:spcAft>
                <a:spcPct val="0"/>
              </a:spcAft>
              <a:buClrTx/>
              <a:buSzTx/>
              <a:buFontTx/>
              <a:buNone/>
              <a:tabLst/>
              <a:defRPr/>
            </a:pPr>
            <a:r>
              <a:rPr lang="en-US" b="0" dirty="0" smtClean="0"/>
              <a:t>The</a:t>
            </a:r>
            <a:r>
              <a:rPr lang="en-US" b="0" baseline="0" dirty="0" smtClean="0"/>
              <a:t> people who write these algorithms must be non-computer-like (imaginative, non-myopic, </a:t>
            </a:r>
            <a:r>
              <a:rPr lang="en-US" b="0" baseline="0" dirty="0" err="1" smtClean="0"/>
              <a:t>rememberful</a:t>
            </a:r>
            <a:r>
              <a:rPr lang="en-US" b="0" baseline="0" dirty="0" smtClean="0"/>
              <a:t>, clued-in).</a:t>
            </a:r>
          </a:p>
          <a:p>
            <a:pPr marL="0" marR="0" indent="0" algn="l" defTabSz="903793" rtl="0" eaLnBrk="0" fontAlgn="base" latinLnBrk="0" hangingPunct="0">
              <a:lnSpc>
                <a:spcPct val="100000"/>
              </a:lnSpc>
              <a:spcBef>
                <a:spcPct val="30000"/>
              </a:spcBef>
              <a:spcAft>
                <a:spcPct val="0"/>
              </a:spcAft>
              <a:buClrTx/>
              <a:buSzTx/>
              <a:buFontTx/>
              <a:buNone/>
              <a:tabLst/>
              <a:defRPr/>
            </a:pPr>
            <a:endParaRPr lang="en-US" b="1" dirty="0" smtClean="0"/>
          </a:p>
          <a:p>
            <a:pPr marL="225948" indent="-225948">
              <a:defRPr/>
            </a:pPr>
            <a:r>
              <a:rPr lang="en-US" dirty="0" smtClean="0"/>
              <a:t>Example:</a:t>
            </a:r>
          </a:p>
          <a:p>
            <a:pPr marL="225948" indent="-225948">
              <a:defRPr/>
            </a:pPr>
            <a:r>
              <a:rPr lang="en-US" b="1" dirty="0" smtClean="0"/>
              <a:t>	repeat for each</a:t>
            </a:r>
            <a:r>
              <a:rPr lang="en-US" dirty="0" smtClean="0"/>
              <a:t> day of the week </a:t>
            </a:r>
          </a:p>
          <a:p>
            <a:pPr marL="225948" indent="-225948">
              <a:defRPr/>
            </a:pPr>
            <a:r>
              <a:rPr lang="en-US" b="1" dirty="0" smtClean="0"/>
              <a:t>		if</a:t>
            </a:r>
            <a:r>
              <a:rPr lang="en-US" dirty="0" smtClean="0"/>
              <a:t> it’s not the weekend </a:t>
            </a:r>
            <a:r>
              <a:rPr lang="en-US" b="1" dirty="0" smtClean="0"/>
              <a:t>then</a:t>
            </a:r>
            <a:endParaRPr lang="en-US" dirty="0" smtClean="0"/>
          </a:p>
          <a:p>
            <a:pPr marL="225948" indent="-225948">
              <a:defRPr/>
            </a:pPr>
            <a:r>
              <a:rPr lang="en-US" dirty="0" smtClean="0"/>
              <a:t>			Get Up.</a:t>
            </a:r>
          </a:p>
          <a:p>
            <a:pPr marL="225948" indent="-225948">
              <a:defRPr/>
            </a:pPr>
            <a:r>
              <a:rPr lang="en-US" dirty="0" smtClean="0"/>
              <a:t>			Wash.</a:t>
            </a:r>
          </a:p>
          <a:p>
            <a:pPr marL="225948" indent="-225948">
              <a:defRPr/>
            </a:pPr>
            <a:r>
              <a:rPr lang="en-US" dirty="0" smtClean="0"/>
              <a:t>			Go to bed. </a:t>
            </a:r>
          </a:p>
          <a:p>
            <a:pPr marL="225948" indent="-225948">
              <a:defRPr/>
            </a:pPr>
            <a:r>
              <a:rPr lang="en-US" b="1" dirty="0" smtClean="0"/>
              <a:t>		go on to the next</a:t>
            </a:r>
            <a:r>
              <a:rPr lang="en-US" dirty="0" smtClean="0"/>
              <a:t> day </a:t>
            </a:r>
          </a:p>
          <a:p>
            <a:pPr marL="225948" indent="-225948">
              <a:defRPr/>
            </a:pPr>
            <a:r>
              <a:rPr lang="en-US" b="1" dirty="0" smtClean="0"/>
              <a:t>	stop</a:t>
            </a:r>
            <a:r>
              <a:rPr lang="en-US" dirty="0" smtClean="0"/>
              <a:t> </a:t>
            </a:r>
          </a:p>
          <a:p>
            <a:pPr marL="225948" indent="-225948">
              <a:defRPr/>
            </a:pPr>
            <a:r>
              <a:rPr lang="en-US" dirty="0" smtClean="0"/>
              <a:t>This algorithm is a more concise (though admittedly less engaging)</a:t>
            </a:r>
            <a:r>
              <a:rPr lang="en-US" baseline="0" dirty="0" smtClean="0"/>
              <a:t> way of phrasing some journal entries </a:t>
            </a:r>
            <a:r>
              <a:rPr lang="en-US" dirty="0" smtClean="0"/>
              <a:t>from </a:t>
            </a:r>
            <a:r>
              <a:rPr lang="en-US" i="1" dirty="0" smtClean="0"/>
              <a:t>Innocents Abroad</a:t>
            </a:r>
            <a:r>
              <a:rPr lang="en-US" dirty="0" smtClean="0"/>
              <a:t>, Mark Twain, chapter 59:</a:t>
            </a:r>
          </a:p>
          <a:p>
            <a:pPr>
              <a:defRPr/>
            </a:pPr>
            <a:r>
              <a:rPr lang="en-US" dirty="0" smtClean="0"/>
              <a:t>It reminds me of the journal I opened with the New Year, once, when I was a boy … Please accept of an extract: </a:t>
            </a:r>
            <a:br>
              <a:rPr lang="en-US" dirty="0" smtClean="0"/>
            </a:br>
            <a:r>
              <a:rPr lang="en-US" dirty="0" smtClean="0"/>
              <a:t>     "Monday--Got up, washed, went to bed. </a:t>
            </a:r>
            <a:br>
              <a:rPr lang="en-US" dirty="0" smtClean="0"/>
            </a:br>
            <a:r>
              <a:rPr lang="en-US" dirty="0" smtClean="0"/>
              <a:t>     "Tuesday--Got up, washed, went to bed. </a:t>
            </a:r>
            <a:br>
              <a:rPr lang="en-US" dirty="0" smtClean="0"/>
            </a:br>
            <a:r>
              <a:rPr lang="en-US" dirty="0" smtClean="0"/>
              <a:t>     "Wednesday--Got up, washed, went to bed. </a:t>
            </a:r>
            <a:br>
              <a:rPr lang="en-US" dirty="0" smtClean="0"/>
            </a:br>
            <a:r>
              <a:rPr lang="en-US" dirty="0" smtClean="0"/>
              <a:t>     "Thursday--Got up, washed, went to bed. </a:t>
            </a:r>
            <a:br>
              <a:rPr lang="en-US" dirty="0" smtClean="0"/>
            </a:br>
            <a:r>
              <a:rPr lang="en-US" dirty="0" smtClean="0"/>
              <a:t>     "Friday--Got up, washed, went to bed. </a:t>
            </a:r>
            <a:br>
              <a:rPr lang="en-US" dirty="0" smtClean="0"/>
            </a:br>
            <a:r>
              <a:rPr lang="en-US" dirty="0" smtClean="0"/>
              <a:t>     "Next Friday--Got up, washed, went to bed. </a:t>
            </a:r>
            <a:br>
              <a:rPr lang="en-US" dirty="0" smtClean="0"/>
            </a:br>
            <a:r>
              <a:rPr lang="en-US" dirty="0" smtClean="0"/>
              <a:t>     "Friday fortnight--Got up, washed, went to bed. </a:t>
            </a:r>
            <a:br>
              <a:rPr lang="en-US" dirty="0" smtClean="0"/>
            </a:br>
            <a:r>
              <a:rPr lang="en-US" dirty="0" smtClean="0"/>
              <a:t>     "Following month--Got up, washed, went to bed." </a:t>
            </a:r>
            <a:br>
              <a:rPr lang="en-US" dirty="0" smtClean="0"/>
            </a:br>
            <a:r>
              <a:rPr lang="en-US" dirty="0" smtClean="0"/>
              <a:t>I stopped, then, discouraged. Startling events appeared to be too rare, in my career, to render a diary necessary. I still reflect with pride, however, that even at that early age I washed when I got up. </a:t>
            </a:r>
          </a:p>
          <a:p>
            <a:pPr>
              <a:defRPr/>
            </a:pPr>
            <a:r>
              <a:rPr lang="en-US" dirty="0" smtClean="0"/>
              <a:t>(see http://www.mtwain.com/Innocents_Abroad/60.html)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C659C3EE-4D02-40FE-8CD8-E43E6A41449D}" type="slidenum">
              <a:rPr lang="en-US" smtClean="0"/>
              <a:pPr/>
              <a:t>17</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r>
              <a:rPr lang="en-US" dirty="0" smtClean="0"/>
              <a:t>Unambiguous algorithms require unambiguous abstract data structure specifications (note that “abstract” is not the same as “vague” – “positive integer” is precise and abstract, “number” is probably too vague because it could be integer, real, etc.).</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two things:</a:t>
            </a:r>
          </a:p>
          <a:p>
            <a:pPr>
              <a:buFont typeface="Arial" pitchFamily="34" charset="0"/>
              <a:buChar char="•"/>
            </a:pPr>
            <a:r>
              <a:rPr lang="en-US" dirty="0" smtClean="0"/>
              <a:t> The graph data structure is really important to this problem;</a:t>
            </a:r>
            <a:r>
              <a:rPr lang="en-US" baseline="0" dirty="0" smtClean="0"/>
              <a:t> it specifies what paths are possible.</a:t>
            </a:r>
            <a:endParaRPr lang="en-US" dirty="0" smtClean="0"/>
          </a:p>
          <a:p>
            <a:pPr>
              <a:buFont typeface="Arial" pitchFamily="34" charset="0"/>
              <a:buChar char="•"/>
            </a:pPr>
            <a:r>
              <a:rPr lang="en-US" dirty="0" smtClean="0"/>
              <a:t> The test case is a four-</a:t>
            </a:r>
            <a:r>
              <a:rPr lang="en-US" dirty="0" err="1" smtClean="0"/>
              <a:t>tuple</a:t>
            </a:r>
            <a:r>
              <a:rPr lang="en-US" baseline="0" dirty="0" smtClean="0"/>
              <a:t> </a:t>
            </a:r>
            <a:r>
              <a:rPr lang="en-US" dirty="0" smtClean="0"/>
              <a:t>(graph, start vertex, end vertex,</a:t>
            </a:r>
            <a:r>
              <a:rPr lang="en-US" baseline="0" dirty="0" smtClean="0"/>
              <a:t> </a:t>
            </a:r>
            <a:r>
              <a:rPr lang="en-US" dirty="0" smtClean="0"/>
              <a:t>correct distance).</a:t>
            </a:r>
            <a:endParaRPr lang="en-US" dirty="0"/>
          </a:p>
        </p:txBody>
      </p:sp>
      <p:sp>
        <p:nvSpPr>
          <p:cNvPr id="4" name="Slide Number Placeholder 3"/>
          <p:cNvSpPr>
            <a:spLocks noGrp="1"/>
          </p:cNvSpPr>
          <p:nvPr>
            <p:ph type="sldNum" sz="quarter" idx="10"/>
          </p:nvPr>
        </p:nvSpPr>
        <p:spPr/>
        <p:txBody>
          <a:bodyPr/>
          <a:lstStyle/>
          <a:p>
            <a:pPr>
              <a:defRPr/>
            </a:pPr>
            <a:fld id="{660E4C79-4C4A-4853-B322-9D1D118B71A6}"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0C89F469-9D22-4609-8D1E-24AB7AD061E1}" type="slidenum">
              <a:rPr lang="en-US" smtClean="0"/>
              <a:pPr/>
              <a:t>19</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marL="225948" indent="-225948"/>
            <a:r>
              <a:rPr lang="en-US" dirty="0" smtClean="0"/>
              <a:t>See the </a:t>
            </a:r>
            <a:r>
              <a:rPr lang="en-US" dirty="0" err="1" smtClean="0"/>
              <a:t>pseudocode</a:t>
            </a:r>
            <a:r>
              <a:rPr lang="en-US" dirty="0" smtClean="0"/>
              <a:t> for this algorithm at http://en.wikipedia.org/wiki/Dijkstra's_algorithm</a:t>
            </a:r>
          </a:p>
          <a:p>
            <a:pPr marL="225948" indent="-225948"/>
            <a:r>
              <a:rPr lang="en-US" dirty="0" smtClean="0"/>
              <a:t>They don’t need to understand the algorithm, but they should understand why one would care about it.</a:t>
            </a:r>
          </a:p>
          <a:p>
            <a:pPr marL="225948" indent="-225948">
              <a:buFontTx/>
              <a:buChar char="•"/>
            </a:pPr>
            <a:r>
              <a:rPr lang="en-US" b="1" dirty="0" smtClean="0"/>
              <a:t>Open Shortest Path First</a:t>
            </a:r>
            <a:r>
              <a:rPr lang="en-US" dirty="0" smtClean="0"/>
              <a:t> (</a:t>
            </a:r>
            <a:r>
              <a:rPr lang="en-US" b="1" dirty="0" smtClean="0"/>
              <a:t>OSPF</a:t>
            </a:r>
            <a:r>
              <a:rPr lang="en-US" dirty="0" smtClean="0"/>
              <a:t>) protocol is used for network routing.</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B1EAAD-3253-4BBC-804B-3A5EBFEDABDE}" type="slidenum">
              <a:rPr lang="en-US" smtClean="0"/>
              <a:pPr/>
              <a:t>2</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r>
              <a:rPr lang="en-US" dirty="0" smtClean="0"/>
              <a:t>I can’t determine if </a:t>
            </a:r>
            <a:r>
              <a:rPr lang="en-US" dirty="0" err="1" smtClean="0"/>
              <a:t>Dijkstra</a:t>
            </a:r>
            <a:r>
              <a:rPr lang="en-US" dirty="0" smtClean="0"/>
              <a:t> actually ever said this, but here are some similar quotes: </a:t>
            </a:r>
          </a:p>
          <a:p>
            <a:pPr lvl="0">
              <a:buFont typeface="Arial" pitchFamily="34" charset="0"/>
              <a:buChar char="•"/>
            </a:pPr>
            <a:r>
              <a:rPr lang="en-US" dirty="0" smtClean="0"/>
              <a:t>“Computer science is no more about computers than astronomy is about telescopes, biology is about microscopes or chemistry is about beakers and test tubes.  Science is not about tools.  It is about how we use them and what we find out when we do.”  – Fellows/</a:t>
            </a:r>
            <a:r>
              <a:rPr lang="en-US" dirty="0" err="1" smtClean="0"/>
              <a:t>Parberry</a:t>
            </a:r>
            <a:r>
              <a:rPr lang="en-US" dirty="0" smtClean="0"/>
              <a:t>, Computing Research News, 1993</a:t>
            </a:r>
          </a:p>
          <a:p>
            <a:pPr lvl="0">
              <a:buFont typeface="Arial" pitchFamily="34" charset="0"/>
              <a:buChar char="•"/>
            </a:pPr>
            <a:r>
              <a:rPr lang="en-US" dirty="0" smtClean="0"/>
              <a:t>“Computer Science is no more about computers than the music industry is about microphones” – CS4FN website </a:t>
            </a:r>
          </a:p>
          <a:p>
            <a:r>
              <a:rPr lang="en-US" dirty="0" smtClean="0"/>
              <a:t>Point out right from the start that computing involves more than just programming computers.  Programming may be “at its core” in some sense and it will certainly be hard to miss in this course, but computing also involves other stuff that we’ll talk about (people and communication skills, creativity).</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BB520F38-5101-4290-A25D-8AC17FE9409E}" type="slidenum">
              <a:rPr lang="en-US" smtClean="0"/>
              <a:pPr/>
              <a:t>20</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r>
              <a:rPr lang="en-US" baseline="0" dirty="0" smtClean="0"/>
              <a:t>Note:</a:t>
            </a:r>
          </a:p>
          <a:p>
            <a:pPr>
              <a:buFont typeface="Arial" pitchFamily="34" charset="0"/>
              <a:buChar char="•"/>
            </a:pPr>
            <a:r>
              <a:rPr lang="en-US" baseline="0" dirty="0" smtClean="0"/>
              <a:t> </a:t>
            </a:r>
            <a:r>
              <a:rPr lang="en-US" dirty="0" smtClean="0"/>
              <a:t>The test cases for this problem are four-</a:t>
            </a:r>
            <a:r>
              <a:rPr lang="en-US" dirty="0" err="1" smtClean="0"/>
              <a:t>tuples</a:t>
            </a:r>
            <a:r>
              <a:rPr lang="en-US" baseline="0" dirty="0" smtClean="0"/>
              <a:t> &lt;</a:t>
            </a:r>
            <a:r>
              <a:rPr lang="en-US" dirty="0" smtClean="0"/>
              <a:t>graph, start vertex, end vertex,</a:t>
            </a:r>
            <a:r>
              <a:rPr lang="en-US" baseline="0" dirty="0" smtClean="0"/>
              <a:t> </a:t>
            </a:r>
            <a:r>
              <a:rPr lang="en-US" dirty="0" smtClean="0"/>
              <a:t>correct distance&gt;. The first 3 are given, the last is the correct answer. </a:t>
            </a:r>
            <a:endParaRPr lang="en-US" baseline="0" dirty="0" smtClean="0"/>
          </a:p>
          <a:p>
            <a:pPr>
              <a:buFont typeface="Arial" pitchFamily="34" charset="0"/>
              <a:buChar char="•"/>
            </a:pPr>
            <a:r>
              <a:rPr lang="en-US" baseline="0" dirty="0" smtClean="0"/>
              <a:t> The use of advanced data structures (e.g., graph &amp; priority queue).</a:t>
            </a:r>
            <a:endParaRPr lang="en-US" dirty="0" smtClean="0"/>
          </a:p>
          <a:p>
            <a:r>
              <a:rPr lang="en-US" dirty="0" smtClean="0"/>
              <a:t>Ignore:</a:t>
            </a:r>
          </a:p>
          <a:p>
            <a:pPr>
              <a:buFont typeface="Arial" pitchFamily="34" charset="0"/>
              <a:buChar char="•"/>
            </a:pPr>
            <a:r>
              <a:rPr lang="en-US" baseline="0" dirty="0" smtClean="0"/>
              <a:t>The details of the algorithm encoding (you’ll see it in an algorithms course) – Just note that you do understand all the operation notation (just not the data structure notation).</a:t>
            </a:r>
          </a:p>
          <a:p>
            <a:pPr>
              <a:buFont typeface="Arial" pitchFamily="34" charset="0"/>
              <a:buChar char="•"/>
            </a:pPr>
            <a:r>
              <a:rPr lang="en-US" baseline="0" dirty="0" smtClean="0"/>
              <a:t> How the algorithm works (frankly, this doesn’t matter, just implement it faithfully and it will work) - </a:t>
            </a:r>
            <a:r>
              <a:rPr lang="en-US" dirty="0" err="1" smtClean="0"/>
              <a:t>Dijkstra’s</a:t>
            </a:r>
            <a:r>
              <a:rPr lang="en-US" dirty="0" smtClean="0"/>
              <a:t> algorithm actually finds the shortest path from the starting point to all nodes, so</a:t>
            </a:r>
            <a:r>
              <a:rPr lang="en-US" baseline="0" dirty="0" smtClean="0"/>
              <a:t> it’s doing more work than it needs to and not receiving </a:t>
            </a:r>
          </a:p>
          <a:p>
            <a:pPr defTabSz="903793">
              <a:defRPr/>
            </a:pPr>
            <a:r>
              <a:rPr lang="en-US" dirty="0" smtClean="0"/>
              <a:t>http://</a:t>
            </a:r>
            <a:r>
              <a:rPr lang="en-US" dirty="0" err="1" smtClean="0"/>
              <a:t>en.wikipedia.org</a:t>
            </a:r>
            <a:r>
              <a:rPr lang="en-US" dirty="0" smtClean="0"/>
              <a:t>/wiki/</a:t>
            </a:r>
            <a:r>
              <a:rPr lang="en-US" dirty="0" err="1" smtClean="0"/>
              <a:t>Dijkstra’s_algorithm</a:t>
            </a:r>
            <a:endParaRPr lang="en-US" dirty="0" smtClean="0"/>
          </a:p>
          <a:p>
            <a:r>
              <a:rPr lang="en-US" baseline="0" dirty="0" smtClean="0"/>
              <a:t> </a:t>
            </a:r>
            <a:endParaRPr lang="en-US" dirty="0" smtClean="0"/>
          </a:p>
          <a:p>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b="0" i="0" kern="1200" dirty="0" smtClean="0">
                <a:solidFill>
                  <a:schemeClr val="tx1"/>
                </a:solidFill>
                <a:latin typeface="Times New Roman" pitchFamily="18" charset="0"/>
                <a:ea typeface="+mn-ea"/>
                <a:cs typeface="+mn-cs"/>
              </a:rPr>
              <a:t>Talk about</a:t>
            </a:r>
            <a:r>
              <a:rPr lang="en-US" sz="1200" b="0" i="0" kern="1200" baseline="0" dirty="0" smtClean="0">
                <a:solidFill>
                  <a:schemeClr val="tx1"/>
                </a:solidFill>
                <a:latin typeface="Times New Roman" pitchFamily="18" charset="0"/>
                <a:ea typeface="+mn-ea"/>
                <a:cs typeface="+mn-cs"/>
              </a:rPr>
              <a:t> the brownies algorithm/data structures. Here’s a reasonable solution:</a:t>
            </a:r>
            <a:r>
              <a:rPr lang="en-US" sz="1200" b="0" i="0" kern="1200" dirty="0" smtClean="0">
                <a:solidFill>
                  <a:schemeClr val="tx1"/>
                </a:solidFill>
                <a:latin typeface="Times New Roman" pitchFamily="18" charset="0"/>
                <a:ea typeface="+mn-ea"/>
                <a:cs typeface="+mn-cs"/>
              </a:rPr>
              <a:t> </a:t>
            </a:r>
          </a:p>
          <a:p>
            <a:r>
              <a:rPr lang="en-US" sz="1200" b="0" i="0" kern="1200" dirty="0" smtClean="0">
                <a:solidFill>
                  <a:schemeClr val="tx1"/>
                </a:solidFill>
                <a:latin typeface="Times New Roman" pitchFamily="18" charset="0"/>
                <a:ea typeface="+mn-ea"/>
                <a:cs typeface="+mn-cs"/>
              </a:rPr>
              <a:t>Given: </a:t>
            </a:r>
          </a:p>
          <a:p>
            <a:r>
              <a:rPr lang="en-US" sz="1200" b="0" i="0" kern="1200" dirty="0" smtClean="0">
                <a:solidFill>
                  <a:schemeClr val="tx1"/>
                </a:solidFill>
                <a:latin typeface="Times New Roman" pitchFamily="18" charset="0"/>
                <a:ea typeface="+mn-ea"/>
                <a:cs typeface="+mn-cs"/>
              </a:rPr>
              <a:t>n - the number of students in the class </a:t>
            </a:r>
          </a:p>
          <a:p>
            <a:r>
              <a:rPr lang="en-US" sz="1200" b="0" i="0" kern="1200" dirty="0" err="1" smtClean="0">
                <a:solidFill>
                  <a:schemeClr val="tx1"/>
                </a:solidFill>
                <a:latin typeface="Times New Roman" pitchFamily="18" charset="0"/>
                <a:ea typeface="+mn-ea"/>
                <a:cs typeface="+mn-cs"/>
              </a:rPr>
              <a:t>panWidth</a:t>
            </a:r>
            <a:r>
              <a:rPr lang="en-US" sz="1200" b="0" i="0" kern="1200" dirty="0" smtClean="0">
                <a:solidFill>
                  <a:schemeClr val="tx1"/>
                </a:solidFill>
                <a:latin typeface="Times New Roman" pitchFamily="18" charset="0"/>
                <a:ea typeface="+mn-ea"/>
                <a:cs typeface="+mn-cs"/>
              </a:rPr>
              <a:t> - the width of the pan </a:t>
            </a:r>
          </a:p>
          <a:p>
            <a:r>
              <a:rPr lang="en-US" sz="1200" b="0" i="0" kern="1200" dirty="0" err="1" smtClean="0">
                <a:solidFill>
                  <a:schemeClr val="tx1"/>
                </a:solidFill>
                <a:latin typeface="Times New Roman" pitchFamily="18" charset="0"/>
                <a:ea typeface="+mn-ea"/>
                <a:cs typeface="+mn-cs"/>
              </a:rPr>
              <a:t>panLength</a:t>
            </a:r>
            <a:r>
              <a:rPr lang="en-US" sz="1200" b="0" i="0" kern="1200" dirty="0" smtClean="0">
                <a:solidFill>
                  <a:schemeClr val="tx1"/>
                </a:solidFill>
                <a:latin typeface="Times New Roman" pitchFamily="18" charset="0"/>
                <a:ea typeface="+mn-ea"/>
                <a:cs typeface="+mn-cs"/>
              </a:rPr>
              <a:t> - the length of the pan </a:t>
            </a:r>
          </a:p>
          <a:p>
            <a:r>
              <a:rPr lang="en-US" sz="1200" b="0" i="0" kern="1200" dirty="0" smtClean="0">
                <a:solidFill>
                  <a:schemeClr val="tx1"/>
                </a:solidFill>
                <a:latin typeface="Times New Roman" pitchFamily="18" charset="0"/>
                <a:ea typeface="+mn-ea"/>
                <a:cs typeface="+mn-cs"/>
              </a:rPr>
              <a:t>Algorithm: </a:t>
            </a:r>
          </a:p>
          <a:p>
            <a:r>
              <a:rPr lang="en-US" sz="1200" b="1" i="0" kern="1200" dirty="0" smtClean="0">
                <a:solidFill>
                  <a:schemeClr val="tx1"/>
                </a:solidFill>
                <a:latin typeface="Times New Roman" pitchFamily="18" charset="0"/>
                <a:ea typeface="+mn-ea"/>
                <a:cs typeface="+mn-cs"/>
              </a:rPr>
              <a:t>Set</a:t>
            </a:r>
            <a:r>
              <a:rPr lang="en-US" sz="1200" b="0" i="0" kern="1200" dirty="0" smtClean="0">
                <a:solidFill>
                  <a:schemeClr val="tx1"/>
                </a:solidFill>
                <a:latin typeface="Times New Roman" pitchFamily="18" charset="0"/>
                <a:ea typeface="+mn-ea"/>
                <a:cs typeface="+mn-cs"/>
              </a:rPr>
              <a:t> </a:t>
            </a:r>
            <a:r>
              <a:rPr lang="en-US" sz="1200" b="0" i="0" kern="1200" dirty="0" err="1" smtClean="0">
                <a:solidFill>
                  <a:schemeClr val="tx1"/>
                </a:solidFill>
                <a:latin typeface="Times New Roman" pitchFamily="18" charset="0"/>
                <a:ea typeface="+mn-ea"/>
                <a:cs typeface="+mn-cs"/>
              </a:rPr>
              <a:t>numberOfRows</a:t>
            </a:r>
            <a:r>
              <a:rPr lang="en-US" sz="1200" b="0" i="0" kern="1200" dirty="0" smtClean="0">
                <a:solidFill>
                  <a:schemeClr val="tx1"/>
                </a:solidFill>
                <a:latin typeface="Times New Roman" pitchFamily="18" charset="0"/>
                <a:ea typeface="+mn-ea"/>
                <a:cs typeface="+mn-cs"/>
              </a:rPr>
              <a:t> = ceiling(</a:t>
            </a:r>
            <a:r>
              <a:rPr lang="en-US" sz="1200" b="0" i="0" kern="1200" dirty="0" err="1" smtClean="0">
                <a:solidFill>
                  <a:schemeClr val="tx1"/>
                </a:solidFill>
                <a:latin typeface="Times New Roman" pitchFamily="18" charset="0"/>
                <a:ea typeface="+mn-ea"/>
                <a:cs typeface="+mn-cs"/>
              </a:rPr>
              <a:t>squareRoot</a:t>
            </a:r>
            <a:r>
              <a:rPr lang="en-US" sz="1200" b="0" i="0" kern="1200" dirty="0" smtClean="0">
                <a:solidFill>
                  <a:schemeClr val="tx1"/>
                </a:solidFill>
                <a:latin typeface="Times New Roman" pitchFamily="18" charset="0"/>
                <a:ea typeface="+mn-ea"/>
                <a:cs typeface="+mn-cs"/>
              </a:rPr>
              <a:t>(n)) </a:t>
            </a:r>
          </a:p>
          <a:p>
            <a:r>
              <a:rPr lang="en-US" sz="1200" b="0" i="0" kern="1200" dirty="0" smtClean="0">
                <a:solidFill>
                  <a:schemeClr val="tx1"/>
                </a:solidFill>
                <a:latin typeface="Times New Roman" pitchFamily="18" charset="0"/>
                <a:ea typeface="+mn-ea"/>
                <a:cs typeface="+mn-cs"/>
              </a:rPr>
              <a:t>Cut width into rows of width </a:t>
            </a:r>
            <a:r>
              <a:rPr lang="en-US" sz="1200" b="0" i="0" kern="1200" dirty="0" err="1" smtClean="0">
                <a:solidFill>
                  <a:schemeClr val="tx1"/>
                </a:solidFill>
                <a:latin typeface="Times New Roman" pitchFamily="18" charset="0"/>
                <a:ea typeface="+mn-ea"/>
                <a:cs typeface="+mn-cs"/>
              </a:rPr>
              <a:t>numberOfRows</a:t>
            </a:r>
            <a:r>
              <a:rPr lang="en-US" sz="1200" b="0" i="0" kern="1200" dirty="0" smtClean="0">
                <a:solidFill>
                  <a:schemeClr val="tx1"/>
                </a:solidFill>
                <a:latin typeface="Times New Roman" pitchFamily="18" charset="0"/>
                <a:ea typeface="+mn-ea"/>
                <a:cs typeface="+mn-cs"/>
              </a:rPr>
              <a:t>/</a:t>
            </a:r>
            <a:r>
              <a:rPr lang="en-US" sz="1200" b="0" i="0" kern="1200" dirty="0" err="1" smtClean="0">
                <a:solidFill>
                  <a:schemeClr val="tx1"/>
                </a:solidFill>
                <a:latin typeface="Times New Roman" pitchFamily="18" charset="0"/>
                <a:ea typeface="+mn-ea"/>
                <a:cs typeface="+mn-cs"/>
              </a:rPr>
              <a:t>panWidth</a:t>
            </a:r>
            <a:r>
              <a:rPr lang="en-US" sz="1200" b="0" i="0" kern="1200" dirty="0" smtClean="0">
                <a:solidFill>
                  <a:schemeClr val="tx1"/>
                </a:solidFill>
                <a:latin typeface="Times New Roman" pitchFamily="18" charset="0"/>
                <a:ea typeface="+mn-ea"/>
                <a:cs typeface="+mn-cs"/>
              </a:rPr>
              <a:t> </a:t>
            </a:r>
          </a:p>
          <a:p>
            <a:r>
              <a:rPr lang="en-US" sz="1200" b="0" i="0" kern="1200" dirty="0" smtClean="0">
                <a:solidFill>
                  <a:schemeClr val="tx1"/>
                </a:solidFill>
                <a:latin typeface="Times New Roman" pitchFamily="18" charset="0"/>
                <a:ea typeface="+mn-ea"/>
                <a:cs typeface="+mn-cs"/>
              </a:rPr>
              <a:t>Cut length into rows of width </a:t>
            </a:r>
            <a:r>
              <a:rPr lang="en-US" sz="1200" b="0" i="0" kern="1200" dirty="0" err="1" smtClean="0">
                <a:solidFill>
                  <a:schemeClr val="tx1"/>
                </a:solidFill>
                <a:latin typeface="Times New Roman" pitchFamily="18" charset="0"/>
                <a:ea typeface="+mn-ea"/>
                <a:cs typeface="+mn-cs"/>
              </a:rPr>
              <a:t>numberOfRows</a:t>
            </a:r>
            <a:r>
              <a:rPr lang="en-US" sz="1200" b="0" i="0" kern="1200" dirty="0" smtClean="0">
                <a:solidFill>
                  <a:schemeClr val="tx1"/>
                </a:solidFill>
                <a:latin typeface="Times New Roman" pitchFamily="18" charset="0"/>
                <a:ea typeface="+mn-ea"/>
                <a:cs typeface="+mn-cs"/>
              </a:rPr>
              <a:t>/</a:t>
            </a:r>
            <a:r>
              <a:rPr lang="en-US" sz="1200" b="0" i="0" kern="1200" dirty="0" err="1" smtClean="0">
                <a:solidFill>
                  <a:schemeClr val="tx1"/>
                </a:solidFill>
                <a:latin typeface="Times New Roman" pitchFamily="18" charset="0"/>
                <a:ea typeface="+mn-ea"/>
                <a:cs typeface="+mn-cs"/>
              </a:rPr>
              <a:t>panLength</a:t>
            </a:r>
            <a:r>
              <a:rPr lang="en-US" sz="1200" b="0" i="0" kern="1200" dirty="0" smtClean="0">
                <a:solidFill>
                  <a:schemeClr val="tx1"/>
                </a:solidFill>
                <a:latin typeface="Times New Roman" pitchFamily="18" charset="0"/>
                <a:ea typeface="+mn-ea"/>
                <a:cs typeface="+mn-cs"/>
              </a:rPr>
              <a:t> </a:t>
            </a:r>
          </a:p>
          <a:p>
            <a:r>
              <a:rPr lang="en-US" sz="1200" b="1" i="0" kern="1200" dirty="0" smtClean="0">
                <a:solidFill>
                  <a:schemeClr val="tx1"/>
                </a:solidFill>
                <a:latin typeface="Times New Roman" pitchFamily="18" charset="0"/>
                <a:ea typeface="+mn-ea"/>
                <a:cs typeface="+mn-cs"/>
              </a:rPr>
              <a:t>Repeat for each</a:t>
            </a:r>
            <a:r>
              <a:rPr lang="en-US" sz="1200" b="0" i="0" kern="1200" dirty="0" smtClean="0">
                <a:solidFill>
                  <a:schemeClr val="tx1"/>
                </a:solidFill>
                <a:latin typeface="Times New Roman" pitchFamily="18" charset="0"/>
                <a:ea typeface="+mn-ea"/>
                <a:cs typeface="+mn-cs"/>
              </a:rPr>
              <a:t> student in the class </a:t>
            </a:r>
          </a:p>
          <a:p>
            <a:r>
              <a:rPr lang="en-US" sz="1200" b="0" i="0" kern="1200" dirty="0" smtClean="0">
                <a:solidFill>
                  <a:schemeClr val="tx1"/>
                </a:solidFill>
                <a:latin typeface="Times New Roman" pitchFamily="18" charset="0"/>
                <a:ea typeface="+mn-ea"/>
                <a:cs typeface="+mn-cs"/>
              </a:rPr>
              <a:t>    Ask student if they want a brownie </a:t>
            </a:r>
          </a:p>
          <a:p>
            <a:r>
              <a:rPr lang="en-US" sz="1200" b="0" i="0" kern="1200" dirty="0" smtClean="0">
                <a:solidFill>
                  <a:schemeClr val="tx1"/>
                </a:solidFill>
                <a:latin typeface="Times New Roman" pitchFamily="18" charset="0"/>
                <a:ea typeface="+mn-ea"/>
                <a:cs typeface="+mn-cs"/>
              </a:rPr>
              <a:t>    </a:t>
            </a:r>
            <a:r>
              <a:rPr lang="en-US" sz="1200" b="1" i="0" kern="1200" dirty="0" smtClean="0">
                <a:solidFill>
                  <a:schemeClr val="tx1"/>
                </a:solidFill>
                <a:latin typeface="Times New Roman" pitchFamily="18" charset="0"/>
                <a:ea typeface="+mn-ea"/>
                <a:cs typeface="+mn-cs"/>
              </a:rPr>
              <a:t>If</a:t>
            </a:r>
            <a:r>
              <a:rPr lang="en-US" sz="1200" b="0" i="0" kern="1200" dirty="0" smtClean="0">
                <a:solidFill>
                  <a:schemeClr val="tx1"/>
                </a:solidFill>
                <a:latin typeface="Times New Roman" pitchFamily="18" charset="0"/>
                <a:ea typeface="+mn-ea"/>
                <a:cs typeface="+mn-cs"/>
              </a:rPr>
              <a:t> they want a brownie </a:t>
            </a:r>
            <a:r>
              <a:rPr lang="en-US" sz="1200" b="1" i="0" kern="1200" dirty="0" smtClean="0">
                <a:solidFill>
                  <a:schemeClr val="tx1"/>
                </a:solidFill>
                <a:latin typeface="Times New Roman" pitchFamily="18" charset="0"/>
                <a:ea typeface="+mn-ea"/>
                <a:cs typeface="+mn-cs"/>
              </a:rPr>
              <a:t>then</a:t>
            </a:r>
            <a:endParaRPr lang="en-US" sz="1200" b="0" i="0" kern="1200" dirty="0" smtClean="0">
              <a:solidFill>
                <a:schemeClr val="tx1"/>
              </a:solidFill>
              <a:latin typeface="Times New Roman" pitchFamily="18" charset="0"/>
              <a:ea typeface="+mn-ea"/>
              <a:cs typeface="+mn-cs"/>
            </a:endParaRPr>
          </a:p>
          <a:p>
            <a:r>
              <a:rPr lang="en-US" sz="1200" b="0" i="0" kern="1200" dirty="0" smtClean="0">
                <a:solidFill>
                  <a:schemeClr val="tx1"/>
                </a:solidFill>
                <a:latin typeface="Times New Roman" pitchFamily="18" charset="0"/>
                <a:ea typeface="+mn-ea"/>
                <a:cs typeface="+mn-cs"/>
              </a:rPr>
              <a:t>        Place one napkin on the table </a:t>
            </a:r>
          </a:p>
          <a:p>
            <a:r>
              <a:rPr lang="en-US" sz="1200" b="0" i="0" kern="1200" dirty="0" smtClean="0">
                <a:solidFill>
                  <a:schemeClr val="tx1"/>
                </a:solidFill>
                <a:latin typeface="Times New Roman" pitchFamily="18" charset="0"/>
                <a:ea typeface="+mn-ea"/>
                <a:cs typeface="+mn-cs"/>
              </a:rPr>
              <a:t>        Use the spatula to remove one brownie </a:t>
            </a:r>
          </a:p>
          <a:p>
            <a:r>
              <a:rPr lang="en-US" sz="1200" b="0" i="0" kern="1200" dirty="0" smtClean="0">
                <a:solidFill>
                  <a:schemeClr val="tx1"/>
                </a:solidFill>
                <a:latin typeface="Times New Roman" pitchFamily="18" charset="0"/>
                <a:ea typeface="+mn-ea"/>
                <a:cs typeface="+mn-cs"/>
              </a:rPr>
              <a:t>        Place the brownie on the napkin </a:t>
            </a:r>
          </a:p>
          <a:p>
            <a:r>
              <a:rPr lang="en-US" sz="1200" b="0" i="0" kern="1200" dirty="0" smtClean="0">
                <a:solidFill>
                  <a:schemeClr val="tx1"/>
                </a:solidFill>
                <a:latin typeface="Times New Roman" pitchFamily="18" charset="0"/>
                <a:ea typeface="+mn-ea"/>
                <a:cs typeface="+mn-cs"/>
              </a:rPr>
              <a:t>        Give the brownie to the current student </a:t>
            </a:r>
          </a:p>
          <a:p>
            <a:r>
              <a:rPr lang="en-US" sz="1200" b="0" i="0" kern="1200" dirty="0" smtClean="0">
                <a:solidFill>
                  <a:schemeClr val="tx1"/>
                </a:solidFill>
                <a:latin typeface="Times New Roman" pitchFamily="18" charset="0"/>
                <a:ea typeface="+mn-ea"/>
                <a:cs typeface="+mn-cs"/>
              </a:rPr>
              <a:t>    </a:t>
            </a:r>
            <a:r>
              <a:rPr lang="en-US" sz="1200" b="1" i="0" kern="1200" dirty="0" smtClean="0">
                <a:solidFill>
                  <a:schemeClr val="tx1"/>
                </a:solidFill>
                <a:latin typeface="Times New Roman" pitchFamily="18" charset="0"/>
                <a:ea typeface="+mn-ea"/>
                <a:cs typeface="+mn-cs"/>
              </a:rPr>
              <a:t>Go on to the next student </a:t>
            </a:r>
          </a:p>
          <a:p>
            <a:r>
              <a:rPr lang="en-US" sz="1200" b="0" i="0" kern="1200" dirty="0" smtClean="0">
                <a:solidFill>
                  <a:schemeClr val="tx1"/>
                </a:solidFill>
                <a:latin typeface="Times New Roman" pitchFamily="18" charset="0"/>
                <a:ea typeface="+mn-ea"/>
                <a:cs typeface="+mn-cs"/>
              </a:rPr>
              <a:t>Put the knife, spatula and napkins into the brownie pan. </a:t>
            </a:r>
          </a:p>
          <a:p>
            <a:r>
              <a:rPr lang="en-US" sz="1200" b="0" i="0" kern="1200" dirty="0" smtClean="0">
                <a:solidFill>
                  <a:schemeClr val="tx1"/>
                </a:solidFill>
                <a:latin typeface="Times New Roman" pitchFamily="18" charset="0"/>
                <a:ea typeface="+mn-ea"/>
                <a:cs typeface="+mn-cs"/>
              </a:rPr>
              <a:t>Put the lid back on the brownie pan. </a:t>
            </a:r>
          </a:p>
          <a:p>
            <a:r>
              <a:rPr lang="en-US" sz="1200" b="1" i="0" kern="1200" dirty="0" smtClean="0">
                <a:solidFill>
                  <a:schemeClr val="tx1"/>
                </a:solidFill>
                <a:latin typeface="Times New Roman" pitchFamily="18" charset="0"/>
                <a:ea typeface="+mn-ea"/>
                <a:cs typeface="+mn-cs"/>
              </a:rPr>
              <a:t>Stop</a:t>
            </a:r>
          </a:p>
          <a:p>
            <a:endParaRPr lang="en-US" sz="1200" b="0" i="0" kern="1200" dirty="0" smtClean="0">
              <a:solidFill>
                <a:schemeClr val="tx1"/>
              </a:solidFill>
              <a:latin typeface="Times New Roman" pitchFamily="18" charset="0"/>
              <a:ea typeface="+mn-ea"/>
              <a:cs typeface="+mn-cs"/>
            </a:endParaRPr>
          </a:p>
          <a:p>
            <a:r>
              <a:rPr lang="en-US" sz="1200" b="0" i="0" kern="1200" dirty="0" smtClean="0">
                <a:solidFill>
                  <a:schemeClr val="tx1"/>
                </a:solidFill>
                <a:latin typeface="Times New Roman" pitchFamily="18" charset="0"/>
                <a:ea typeface="+mn-ea"/>
                <a:cs typeface="+mn-cs"/>
              </a:rPr>
              <a:t>Note that this algorithm works for all pan and class sizes, but it sometimes creates very small/large brownies and can cut more brownies than are needed.</a:t>
            </a:r>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660E4C79-4C4A-4853-B322-9D1D118B71A6}"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Here’s a card-sorting activity</a:t>
            </a:r>
            <a:r>
              <a:rPr lang="en-US" baseline="0" dirty="0" smtClean="0"/>
              <a:t> that illustrates sort algorithms in a simple, physical way. I can’t remember the website from which I grabbed this specification:</a:t>
            </a:r>
          </a:p>
          <a:p>
            <a:endParaRPr lang="en-US" dirty="0" smtClean="0"/>
          </a:p>
          <a:p>
            <a:r>
              <a:rPr lang="en-US" dirty="0" smtClean="0"/>
              <a:t>Have them write instructions for sorting playing cards:</a:t>
            </a:r>
          </a:p>
          <a:p>
            <a:r>
              <a:rPr lang="en-US" dirty="0" smtClean="0"/>
              <a:t>1. The cards start face down on the table</a:t>
            </a:r>
          </a:p>
          <a:p>
            <a:r>
              <a:rPr lang="en-US" dirty="0" smtClean="0"/>
              <a:t>2. The instructions must be for only one person.</a:t>
            </a:r>
          </a:p>
          <a:p>
            <a:r>
              <a:rPr lang="en-US" dirty="0" smtClean="0"/>
              <a:t>3. The person moving the cards can only have one card in each hand at any point (i.e. s/he can only look at the values of two cards)</a:t>
            </a:r>
          </a:p>
          <a:p>
            <a:r>
              <a:rPr lang="en-US" dirty="0" smtClean="0"/>
              <a:t>4. The instructions can't require that the person remember the value of a card once they put it down. You can however use the space on the table however you like.</a:t>
            </a:r>
          </a:p>
          <a:p>
            <a:endParaRPr lang="en-US" dirty="0" smtClean="0"/>
          </a:p>
          <a:p>
            <a:r>
              <a:rPr lang="en-US" dirty="0" smtClean="0"/>
              <a:t>Then we share.</a:t>
            </a:r>
          </a:p>
          <a:p>
            <a:endParaRPr lang="en-US" dirty="0" smtClean="0"/>
          </a:p>
          <a:p>
            <a:r>
              <a:rPr lang="en-US" dirty="0" smtClean="0"/>
              <a:t>This works really well for me for a number of reasons:</a:t>
            </a:r>
          </a:p>
          <a:p>
            <a:endParaRPr lang="en-US" dirty="0" smtClean="0"/>
          </a:p>
          <a:p>
            <a:r>
              <a:rPr lang="en-US" dirty="0" smtClean="0"/>
              <a:t>1. If there are enough groups you'll usually see all of the n^2 sorting algorithms come out...on the first day! At least one group does selection-sort, another insertion-sort, another bubble-sort, and you even get crazy mixes, it's quite fascinating. This pays huge dividends down the line when you actually have to teach the sorts. Just </a:t>
            </a:r>
            <a:r>
              <a:rPr lang="en-US" dirty="0" err="1" smtClean="0"/>
              <a:t>harken</a:t>
            </a:r>
            <a:r>
              <a:rPr lang="en-US" dirty="0" smtClean="0"/>
              <a:t> back to day 1.</a:t>
            </a:r>
          </a:p>
          <a:p>
            <a:endParaRPr lang="en-US" dirty="0" smtClean="0"/>
          </a:p>
          <a:p>
            <a:r>
              <a:rPr lang="en-US" dirty="0" smtClean="0"/>
              <a:t>2. The students don't feel patronized. Sorting is a deep, but accessible problem. They haven't touched a computer in the class yet, but they can understand that a computer needs to process things as a series of steps and this exercise immediately gets to the depth of that, showing that sorting things is not just something a computer can "do." There are choices that have to be made, trade-offs to be considered. Students also immediately, innately, start asking good questions - "what if the list is already in order?" - "What's the 'worst' order it could be in?"</a:t>
            </a:r>
          </a:p>
          <a:p>
            <a:endParaRPr lang="en-US" dirty="0" smtClean="0"/>
          </a:p>
          <a:p>
            <a:r>
              <a:rPr lang="en-US" dirty="0" smtClean="0"/>
              <a:t>3. I usually have one group read their instructions to me (I'm the computer) and follow *EXACTLY* what they say to make the point about ambiguity in instructions.</a:t>
            </a:r>
          </a:p>
          <a:p>
            <a:endParaRPr lang="en-US" dirty="0" smtClean="0"/>
          </a:p>
          <a:p>
            <a:r>
              <a:rPr lang="en-US" dirty="0" smtClean="0"/>
              <a:t>4. Once the kids have struggled with this, you can demonstrate </a:t>
            </a:r>
            <a:r>
              <a:rPr lang="en-US" dirty="0" err="1" smtClean="0"/>
              <a:t>mergesort</a:t>
            </a:r>
            <a:r>
              <a:rPr lang="en-US" dirty="0" smtClean="0"/>
              <a:t> on a set of cards (I sometimes wait until later in the year) and it's like magic to them. They love it, and see immediately why/how it works. I'm sure many of them use it as a party trick.</a:t>
            </a:r>
            <a:endParaRPr lang="en-US" smtClean="0"/>
          </a:p>
          <a:p>
            <a:endParaRPr lang="en-US" smtClean="0"/>
          </a:p>
          <a:p>
            <a:endParaRPr lang="en-US" dirty="0" smtClean="0"/>
          </a:p>
        </p:txBody>
      </p:sp>
      <p:sp>
        <p:nvSpPr>
          <p:cNvPr id="4" name="Slide Number Placeholder 3"/>
          <p:cNvSpPr>
            <a:spLocks noGrp="1"/>
          </p:cNvSpPr>
          <p:nvPr>
            <p:ph type="sldNum" sz="quarter" idx="10"/>
          </p:nvPr>
        </p:nvSpPr>
        <p:spPr/>
        <p:txBody>
          <a:bodyPr/>
          <a:lstStyle/>
          <a:p>
            <a:pPr>
              <a:defRPr/>
            </a:pPr>
            <a:fld id="{660E4C79-4C4A-4853-B322-9D1D118B71A6}"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5D65B9-E289-465B-8627-0E6FD55757F4}" type="slidenum">
              <a:rPr lang="en-US"/>
              <a:pPr/>
              <a:t>23</a:t>
            </a:fld>
            <a:endParaRPr lang="en-US"/>
          </a:p>
        </p:txBody>
      </p:sp>
      <p:sp>
        <p:nvSpPr>
          <p:cNvPr id="222210" name="Rectangle 2"/>
          <p:cNvSpPr>
            <a:spLocks noGrp="1" noRot="1" noChangeAspect="1" noChangeArrowheads="1" noTextEdit="1"/>
          </p:cNvSpPr>
          <p:nvPr>
            <p:ph type="sldImg"/>
          </p:nvPr>
        </p:nvSpPr>
        <p:spPr>
          <a:ln/>
        </p:spPr>
      </p:sp>
      <p:sp>
        <p:nvSpPr>
          <p:cNvPr id="222211" name="Rectangle 3"/>
          <p:cNvSpPr>
            <a:spLocks noGrp="1" noChangeArrowheads="1"/>
          </p:cNvSpPr>
          <p:nvPr>
            <p:ph type="body" idx="1"/>
          </p:nvPr>
        </p:nvSpPr>
        <p:spPr/>
        <p:txBody>
          <a:bodyPr/>
          <a:lstStyle/>
          <a:p>
            <a:r>
              <a:rPr lang="en-US" dirty="0" smtClean="0"/>
              <a:t>We’ll use Processing,</a:t>
            </a:r>
            <a:r>
              <a:rPr lang="en-US" baseline="0" dirty="0" smtClean="0"/>
              <a:t> </a:t>
            </a:r>
            <a:r>
              <a:rPr lang="en-US" dirty="0" smtClean="0"/>
              <a:t>a good language to use for graphical animations,</a:t>
            </a:r>
            <a:r>
              <a:rPr lang="en-US" baseline="0" dirty="0" smtClean="0"/>
              <a:t> in the next example</a:t>
            </a:r>
            <a:endParaRPr lang="en-US" dirty="0" smtClean="0"/>
          </a:p>
          <a:p>
            <a:r>
              <a:rPr lang="en-US" dirty="0" smtClean="0"/>
              <a:t>Go through a</a:t>
            </a:r>
            <a:r>
              <a:rPr lang="en-US" baseline="0" dirty="0" smtClean="0"/>
              <a:t> “nothing” example in the Processing IDE. </a:t>
            </a:r>
          </a:p>
          <a:p>
            <a:r>
              <a:rPr lang="en-US" baseline="0" dirty="0" smtClean="0"/>
              <a:t>Notes:</a:t>
            </a:r>
          </a:p>
          <a:p>
            <a:pPr>
              <a:buFont typeface="Arial" pitchFamily="34" charset="0"/>
              <a:buChar char="•"/>
            </a:pPr>
            <a:r>
              <a:rPr lang="en-US" baseline="0" dirty="0" smtClean="0"/>
              <a:t> Describe the elements of the IDE (control panel/run button and the program editor/text output/visual output panes).</a:t>
            </a:r>
          </a:p>
          <a:p>
            <a:pPr>
              <a:buFont typeface="Arial" pitchFamily="34" charset="0"/>
              <a:buChar char="•"/>
            </a:pPr>
            <a:r>
              <a:rPr lang="en-US" baseline="0" dirty="0" smtClean="0"/>
              <a:t> Run a “nothing” program/sketch.</a:t>
            </a:r>
          </a:p>
          <a:p>
            <a:pPr>
              <a:buFont typeface="Arial" pitchFamily="34" charset="0"/>
              <a:buChar char="•"/>
            </a:pPr>
            <a:r>
              <a:rPr lang="en-US" baseline="0" dirty="0" smtClean="0"/>
              <a:t> Demonstrate the basic graphical tools (optional):</a:t>
            </a:r>
          </a:p>
          <a:p>
            <a:pPr lvl="1">
              <a:buFont typeface="Arial" pitchFamily="34" charset="0"/>
              <a:buChar char="•"/>
            </a:pPr>
            <a:r>
              <a:rPr lang="en-US" baseline="0" dirty="0" smtClean="0"/>
              <a:t> the text’s “hello, earth” example;</a:t>
            </a:r>
          </a:p>
          <a:p>
            <a:pPr lvl="1">
              <a:buFont typeface="Arial" pitchFamily="34" charset="0"/>
              <a:buChar char="•"/>
            </a:pPr>
            <a:r>
              <a:rPr lang="en-US" baseline="0" dirty="0" smtClean="0"/>
              <a:t> the basic 2D shapes (point, line, </a:t>
            </a:r>
            <a:r>
              <a:rPr lang="en-US" baseline="0" dirty="0" err="1" smtClean="0"/>
              <a:t>rect</a:t>
            </a:r>
            <a:r>
              <a:rPr lang="en-US" baseline="0" dirty="0" smtClean="0"/>
              <a:t>, ellipse).</a:t>
            </a:r>
          </a:p>
          <a:p>
            <a:pPr>
              <a:buFont typeface="Arial" pitchFamily="34" charset="0"/>
              <a:buChar char="•"/>
            </a:pPr>
            <a:r>
              <a:rPr lang="en-US" baseline="0" dirty="0" smtClean="0"/>
              <a:t> Show how to run a traditional, printed “hello, world!” example (optional).</a:t>
            </a:r>
          </a:p>
          <a:p>
            <a:pPr>
              <a:buFont typeface="Arial" pitchFamily="34" charset="0"/>
              <a:buNone/>
            </a:pPr>
            <a:r>
              <a:rPr lang="en-US" baseline="0" dirty="0" smtClean="0"/>
              <a:t>The key point here is the use of code to produce/characterize output. Programming is not WYSIWYG. You might ask the students why anyone would bother with this code-sketch cycle when WYSIWYG is so much simpler to understand.</a:t>
            </a:r>
          </a:p>
          <a:p>
            <a:endParaRPr lang="en-US" dirty="0" smtClean="0"/>
          </a:p>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Do the </a:t>
            </a:r>
            <a:r>
              <a:rPr lang="en-US" dirty="0" err="1" smtClean="0"/>
              <a:t>PointDraw</a:t>
            </a:r>
            <a:r>
              <a:rPr lang="en-US" dirty="0" smtClean="0"/>
              <a:t> program example in Processing.</a:t>
            </a:r>
            <a:r>
              <a:rPr lang="en-US" baseline="0" dirty="0" smtClean="0"/>
              <a:t> Show the processing environment and then b</a:t>
            </a:r>
            <a:r>
              <a:rPr lang="en-US" dirty="0" smtClean="0"/>
              <a:t>uild this program up statement by statement, illustrating the use of the three control</a:t>
            </a:r>
            <a:r>
              <a:rPr lang="en-US" baseline="0" dirty="0" smtClean="0"/>
              <a:t> structures and data structures.</a:t>
            </a:r>
          </a:p>
          <a:p>
            <a:endParaRPr lang="en-US" dirty="0" smtClean="0"/>
          </a:p>
          <a:p>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 * </a:t>
            </a:r>
            <a:r>
              <a:rPr lang="en-US" dirty="0" err="1" smtClean="0">
                <a:latin typeface="Courier New" pitchFamily="49" charset="0"/>
                <a:cs typeface="Courier New" pitchFamily="49" charset="0"/>
              </a:rPr>
              <a:t>PointDraw</a:t>
            </a:r>
            <a:r>
              <a:rPr lang="en-US" dirty="0" smtClean="0">
                <a:latin typeface="Courier New" pitchFamily="49" charset="0"/>
                <a:cs typeface="Courier New" pitchFamily="49" charset="0"/>
              </a:rPr>
              <a:t> draws random points in random colors.</a:t>
            </a:r>
          </a:p>
          <a:p>
            <a:r>
              <a:rPr lang="en-US" dirty="0" smtClean="0">
                <a:latin typeface="Courier New" pitchFamily="49" charset="0"/>
                <a:cs typeface="Courier New" pitchFamily="49" charset="0"/>
              </a:rPr>
              <a:t> *</a:t>
            </a:r>
          </a:p>
          <a:p>
            <a:r>
              <a:rPr lang="en-US" dirty="0" smtClean="0">
                <a:latin typeface="Courier New" pitchFamily="49" charset="0"/>
                <a:cs typeface="Courier New" pitchFamily="49" charset="0"/>
              </a:rPr>
              <a:t> * @author </a:t>
            </a:r>
            <a:r>
              <a:rPr lang="en-US" dirty="0" err="1" smtClean="0">
                <a:latin typeface="Courier New" pitchFamily="49" charset="0"/>
                <a:cs typeface="Courier New" pitchFamily="49" charset="0"/>
              </a:rPr>
              <a:t>jnyhoff</a:t>
            </a:r>
            <a:r>
              <a:rPr lang="en-US" dirty="0" smtClean="0">
                <a:latin typeface="Courier New" pitchFamily="49" charset="0"/>
                <a:cs typeface="Courier New" pitchFamily="49" charset="0"/>
              </a:rPr>
              <a:t> (adapted by </a:t>
            </a:r>
            <a:r>
              <a:rPr lang="en-US" dirty="0" err="1" smtClean="0">
                <a:latin typeface="Courier New" pitchFamily="49" charset="0"/>
                <a:cs typeface="Courier New" pitchFamily="49" charset="0"/>
              </a:rPr>
              <a:t>kvlinden</a:t>
            </a:r>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 * @version 19june2009</a:t>
            </a:r>
          </a:p>
          <a:p>
            <a:r>
              <a:rPr lang="en-US" dirty="0" smtClean="0">
                <a:latin typeface="Courier New" pitchFamily="49" charset="0"/>
                <a:cs typeface="Courier New" pitchFamily="49" charset="0"/>
              </a:rPr>
              <a:t> */</a:t>
            </a:r>
          </a:p>
          <a:p>
            <a:r>
              <a:rPr lang="en-US" dirty="0" smtClean="0">
                <a:latin typeface="Courier New" pitchFamily="49" charset="0"/>
                <a:cs typeface="Courier New" pitchFamily="49" charset="0"/>
              </a:rPr>
              <a:t> </a:t>
            </a:r>
          </a:p>
          <a:p>
            <a:r>
              <a:rPr lang="en-US" dirty="0" smtClean="0">
                <a:latin typeface="Courier New" pitchFamily="49" charset="0"/>
                <a:cs typeface="Courier New" pitchFamily="49" charset="0"/>
              </a:rPr>
              <a:t>size(150, 100);</a:t>
            </a:r>
          </a:p>
          <a:p>
            <a:r>
              <a:rPr lang="en-US" dirty="0" smtClean="0">
                <a:latin typeface="Courier New" pitchFamily="49" charset="0"/>
                <a:cs typeface="Courier New" pitchFamily="49" charset="0"/>
              </a:rPr>
              <a:t>for (</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counter = 0; counter &lt; 10000; counter++) {</a:t>
            </a:r>
          </a:p>
          <a:p>
            <a:r>
              <a:rPr lang="en-US" dirty="0" smtClean="0">
                <a:latin typeface="Courier New" pitchFamily="49" charset="0"/>
                <a:cs typeface="Courier New" pitchFamily="49" charset="0"/>
              </a:rPr>
              <a:t>  if (random(2) &gt;= 1) {</a:t>
            </a:r>
          </a:p>
          <a:p>
            <a:r>
              <a:rPr lang="en-US" dirty="0" smtClean="0">
                <a:latin typeface="Courier New" pitchFamily="49" charset="0"/>
                <a:cs typeface="Courier New" pitchFamily="49" charset="0"/>
              </a:rPr>
              <a:t>    stroke(255, 0, 0);</a:t>
            </a:r>
          </a:p>
          <a:p>
            <a:r>
              <a:rPr lang="en-US" dirty="0" smtClean="0">
                <a:latin typeface="Courier New" pitchFamily="49" charset="0"/>
                <a:cs typeface="Courier New" pitchFamily="49" charset="0"/>
              </a:rPr>
              <a:t>  } else {</a:t>
            </a:r>
          </a:p>
          <a:p>
            <a:r>
              <a:rPr lang="en-US" dirty="0" smtClean="0">
                <a:latin typeface="Courier New" pitchFamily="49" charset="0"/>
                <a:cs typeface="Courier New" pitchFamily="49" charset="0"/>
              </a:rPr>
              <a:t>    stroke(0, 0, 255);</a:t>
            </a:r>
          </a:p>
          <a:p>
            <a:r>
              <a:rPr lang="en-US" dirty="0" smtClean="0">
                <a:latin typeface="Courier New" pitchFamily="49" charset="0"/>
                <a:cs typeface="Courier New" pitchFamily="49" charset="0"/>
              </a:rPr>
              <a:t>  }</a:t>
            </a:r>
          </a:p>
          <a:p>
            <a:r>
              <a:rPr lang="en-US" dirty="0" smtClean="0">
                <a:latin typeface="Courier New" pitchFamily="49" charset="0"/>
                <a:cs typeface="Courier New" pitchFamily="49" charset="0"/>
              </a:rPr>
              <a:t>  point(random(150), random(100));</a:t>
            </a:r>
          </a:p>
          <a:p>
            <a:r>
              <a:rPr lang="en-US" dirty="0" smtClean="0">
                <a:latin typeface="Courier New" pitchFamily="49" charset="0"/>
                <a:cs typeface="Courier New" pitchFamily="49" charset="0"/>
              </a:rPr>
              <a:t>}</a:t>
            </a:r>
          </a:p>
          <a:p>
            <a:endParaRPr lang="en-US" dirty="0" smtClean="0">
              <a:latin typeface="Courier New" pitchFamily="49" charset="0"/>
              <a:cs typeface="Courier New" pitchFamily="49"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What are some of the basic operations that Processing provides? (e.g., </a:t>
            </a:r>
            <a:r>
              <a:rPr lang="en-US" baseline="0" dirty="0" err="1" smtClean="0"/>
              <a:t>rect</a:t>
            </a:r>
            <a:r>
              <a:rPr lang="en-US" baseline="0" dirty="0" smtClean="0"/>
              <a:t>(), ellipse()).</a:t>
            </a:r>
          </a:p>
          <a:p>
            <a:endParaRPr lang="en-US" dirty="0">
              <a:latin typeface="Courier New" pitchFamily="49" charset="0"/>
              <a:cs typeface="Courier New" pitchFamily="49" charset="0"/>
            </a:endParaRPr>
          </a:p>
        </p:txBody>
      </p:sp>
      <p:sp>
        <p:nvSpPr>
          <p:cNvPr id="4" name="Slide Number Placeholder 3"/>
          <p:cNvSpPr>
            <a:spLocks noGrp="1"/>
          </p:cNvSpPr>
          <p:nvPr>
            <p:ph type="sldNum" sz="quarter" idx="10"/>
          </p:nvPr>
        </p:nvSpPr>
        <p:spPr/>
        <p:txBody>
          <a:bodyPr/>
          <a:lstStyle/>
          <a:p>
            <a:pPr>
              <a:defRPr/>
            </a:pPr>
            <a:fld id="{660E4C79-4C4A-4853-B322-9D1D118B71A6}"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39C3A6-0C67-4062-9925-2B2B9B3EE599}" type="slidenum">
              <a:rPr lang="en-US"/>
              <a:pPr/>
              <a:t>25</a:t>
            </a:fld>
            <a:endParaRPr lang="en-US"/>
          </a:p>
        </p:txBody>
      </p:sp>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Note</a:t>
            </a:r>
            <a:r>
              <a:rPr lang="en-US" baseline="0" dirty="0" smtClean="0"/>
              <a:t>: </a:t>
            </a:r>
            <a:r>
              <a:rPr lang="en-US" dirty="0" smtClean="0"/>
              <a:t>hyperlinks on</a:t>
            </a:r>
            <a:r>
              <a:rPr lang="en-US" baseline="0" dirty="0" smtClean="0"/>
              <a:t> </a:t>
            </a:r>
            <a:r>
              <a:rPr lang="en-US" dirty="0" smtClean="0"/>
              <a:t>“MIT Media</a:t>
            </a:r>
            <a:r>
              <a:rPr lang="en-US" baseline="0" dirty="0" smtClean="0"/>
              <a:t> Lab,” “Aesthetics + Computation,” </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“Seed Media Group” and “Design | Media Arts, UCLA,” “Dancing Spirals” (image),</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“Ben Fry,” and “Casey </a:t>
            </a:r>
            <a:r>
              <a:rPr lang="en-US" baseline="0" dirty="0" err="1" smtClean="0"/>
              <a:t>Reas</a:t>
            </a:r>
            <a:r>
              <a:rPr lang="en-US" baseline="0" dirty="0" smtClean="0"/>
              <a:t>.”</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Casey</a:t>
            </a:r>
            <a:r>
              <a:rPr lang="en-US" baseline="0" dirty="0" smtClean="0"/>
              <a:t> </a:t>
            </a:r>
            <a:r>
              <a:rPr lang="en-US" baseline="0" dirty="0" err="1" smtClean="0"/>
              <a:t>Reas</a:t>
            </a:r>
            <a:r>
              <a:rPr lang="en-US" baseline="0" dirty="0" smtClean="0"/>
              <a:t>, on creating </a:t>
            </a:r>
            <a:r>
              <a:rPr lang="en-US" i="1" baseline="0" dirty="0" smtClean="0"/>
              <a:t>Processing</a:t>
            </a:r>
            <a:r>
              <a:rPr lang="en-US" baseline="0" dirty="0" smtClean="0"/>
              <a:t>:</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“Ben and I are both teachers doing all our work in software and we are really frustrated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with the current software environments that exist for doing this kind of work. Nobody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has really designed a software environment for working in the way that we like to work,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so that's why we started building it. We always worked in software environments like C,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C++, Java, and OpenGL. These environments are too complex. They're trying to do everything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so they're just massively difficult to use. And what we need is just something that is specifically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tailored for the work that we want to do. So in our language for example, we have a simpler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and better control over color than any other programming language that I have ever seen before.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So it's specifically designed for the things we find important.</a:t>
            </a:r>
            <a:r>
              <a:rPr lang="en-US" b="1" dirty="0" smtClean="0"/>
              <a:t>…</a:t>
            </a:r>
            <a:r>
              <a:rPr lang="en-US" dirty="0" smtClean="0"/>
              <a:t>it's specifically made for what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we call electronic arts.”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Ira</a:t>
            </a:r>
            <a:r>
              <a:rPr lang="en-US" baseline="0" dirty="0" smtClean="0"/>
              <a:t> Greenberg -  http://www.iragreenberg.com</a:t>
            </a:r>
            <a:br>
              <a:rPr lang="en-US" baseline="0" dirty="0" smtClean="0"/>
            </a:br>
            <a:r>
              <a:rPr lang="en-US" baseline="0" dirty="0" smtClean="0"/>
              <a:t>-Ira is also one of those contributing to the </a:t>
            </a:r>
            <a:r>
              <a:rPr lang="en-US" i="1" baseline="0" dirty="0" smtClean="0"/>
              <a:t>ongoing</a:t>
            </a:r>
            <a:r>
              <a:rPr lang="en-US" i="0" baseline="0" dirty="0" smtClean="0"/>
              <a:t> development of Processing.</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Few Computer Science professors at large have even heard of processing…yet.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r>
              <a:rPr lang="en-US" baseline="0" dirty="0" smtClean="0"/>
              <a:t>We in the CS department at Calvin [Jeff Nyhoff, really] discovered Processing during </a:t>
            </a:r>
          </a:p>
          <a:p>
            <a:r>
              <a:rPr lang="en-US" baseline="0" dirty="0" smtClean="0"/>
              <a:t>explorations into opportunities for integrating more digital art and media into </a:t>
            </a:r>
          </a:p>
          <a:p>
            <a:r>
              <a:rPr lang="en-US" baseline="0" dirty="0" smtClean="0"/>
              <a:t>the study of computing, in addition to the strong tradition of approaching </a:t>
            </a:r>
          </a:p>
          <a:p>
            <a:r>
              <a:rPr lang="en-US" baseline="0" dirty="0" smtClean="0"/>
              <a:t>computing in a mathematical and scientific way.  </a:t>
            </a:r>
          </a:p>
          <a:p>
            <a:endParaRPr lang="en-US" baseline="0" dirty="0" smtClean="0"/>
          </a:p>
          <a:p>
            <a:r>
              <a:rPr lang="en-US" baseline="0" dirty="0" smtClean="0"/>
              <a:t>We see this as consistent with our mission within a Christian Liberal Arts college.</a:t>
            </a:r>
          </a:p>
          <a:p>
            <a:r>
              <a:rPr lang="en-US" baseline="0" dirty="0" smtClean="0"/>
              <a:t>We truly believe almost </a:t>
            </a:r>
            <a:r>
              <a:rPr lang="en-US" i="1" baseline="0" dirty="0" smtClean="0"/>
              <a:t>any</a:t>
            </a:r>
            <a:r>
              <a:rPr lang="en-US" i="0" baseline="0" dirty="0" smtClean="0"/>
              <a:t> Calvin student would benefit from learning programming</a:t>
            </a:r>
            <a:br>
              <a:rPr lang="en-US" i="0" baseline="0" dirty="0" smtClean="0"/>
            </a:br>
            <a:r>
              <a:rPr lang="en-US" i="0" baseline="0" dirty="0" smtClean="0"/>
              <a:t>in order to be best prepared for Kingdom work in this information age.  We want to make</a:t>
            </a:r>
          </a:p>
          <a:p>
            <a:r>
              <a:rPr lang="en-US" i="0" baseline="0" dirty="0" smtClean="0"/>
              <a:t>it easier and more interesting for students from a wider range of fields to do so.</a:t>
            </a:r>
          </a:p>
          <a:p>
            <a:endParaRPr lang="en-US" i="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Thus, while Processing was originally developed by artists and for artists,  we see the way</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it brings together math and science with artistic creation as offering a wonderful way </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for </a:t>
            </a:r>
            <a:r>
              <a:rPr lang="en-US" i="1" baseline="0" dirty="0" smtClean="0"/>
              <a:t>anyone</a:t>
            </a:r>
            <a:r>
              <a:rPr lang="en-US" i="0" baseline="0" dirty="0" smtClean="0"/>
              <a:t> to learn to program – certainly for students and professors at a Christian </a:t>
            </a:r>
          </a:p>
          <a:p>
            <a:pPr marL="0" marR="0" indent="0" algn="l" defTabSz="914400" rtl="0" eaLnBrk="0" fontAlgn="base" latinLnBrk="0" hangingPunct="0">
              <a:lnSpc>
                <a:spcPct val="100000"/>
              </a:lnSpc>
              <a:spcBef>
                <a:spcPct val="30000"/>
              </a:spcBef>
              <a:spcAft>
                <a:spcPct val="0"/>
              </a:spcAft>
              <a:buClrTx/>
              <a:buSzTx/>
              <a:buFontTx/>
              <a:buNone/>
              <a:tabLst/>
              <a:defRPr/>
            </a:pPr>
            <a:r>
              <a:rPr lang="en-US" i="0" baseline="0" dirty="0" smtClean="0"/>
              <a:t>Liberal Arts college such as ours.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i="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i="0" baseline="0"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0D7DACBA-0164-46BD-B569-5318208DD1FF}" type="slidenum">
              <a:rPr lang="en-US" smtClean="0"/>
              <a:pPr/>
              <a:t>26</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r>
              <a:rPr lang="en-US" dirty="0" smtClean="0"/>
              <a:t>We’ve got to design and implement algorithms that have these properties.</a:t>
            </a:r>
          </a:p>
          <a:p>
            <a:r>
              <a:rPr lang="en-US" dirty="0" smtClean="0"/>
              <a:t>Give examples of programs that don’t (and do) these things:</a:t>
            </a:r>
          </a:p>
          <a:p>
            <a:r>
              <a:rPr lang="en-US" dirty="0" smtClean="0"/>
              <a:t>Correctness (it actually solves the problem):</a:t>
            </a:r>
          </a:p>
          <a:p>
            <a:r>
              <a:rPr lang="en-US" baseline="0" dirty="0" smtClean="0"/>
              <a:t>     bad: radiation gone bad (linear accelerators programs functioning incorrectly -- http://well.blogs.nytimes.com/2010/01/23/when-radiation-treatment-turns-deadly/)</a:t>
            </a:r>
            <a:endParaRPr lang="en-US" dirty="0" smtClean="0"/>
          </a:p>
          <a:p>
            <a:r>
              <a:rPr lang="en-US" dirty="0" smtClean="0"/>
              <a:t>     bad: the patriot missile system (&gt;100 hours had cumulative timing fault)</a:t>
            </a:r>
          </a:p>
          <a:p>
            <a:r>
              <a:rPr lang="en-US" baseline="0" dirty="0" smtClean="0"/>
              <a:t>     </a:t>
            </a:r>
            <a:r>
              <a:rPr lang="en-US" dirty="0" smtClean="0"/>
              <a:t>good: What we hope most any</a:t>
            </a:r>
            <a:r>
              <a:rPr lang="en-US" baseline="0" dirty="0" smtClean="0"/>
              <a:t> program actually is</a:t>
            </a:r>
            <a:endParaRPr lang="en-US" dirty="0" smtClean="0"/>
          </a:p>
          <a:p>
            <a:r>
              <a:rPr lang="en-US" dirty="0" smtClean="0"/>
              <a:t>Efficiency (without wasting time or space) :</a:t>
            </a:r>
          </a:p>
          <a:p>
            <a:r>
              <a:rPr lang="en-US" dirty="0" smtClean="0"/>
              <a:t>     bad: A full-search chess program; </a:t>
            </a:r>
          </a:p>
          <a:p>
            <a:r>
              <a:rPr lang="en-US" dirty="0" smtClean="0"/>
              <a:t>     bad: Chad VP’s GR library search program (using </a:t>
            </a:r>
            <a:r>
              <a:rPr lang="en-US" dirty="0" err="1" smtClean="0"/>
              <a:t>grep</a:t>
            </a:r>
            <a:r>
              <a:rPr lang="en-US" dirty="0" smtClean="0"/>
              <a:t>)</a:t>
            </a:r>
          </a:p>
          <a:p>
            <a:r>
              <a:rPr lang="en-US" baseline="0" dirty="0" smtClean="0"/>
              <a:t>     </a:t>
            </a:r>
            <a:r>
              <a:rPr lang="en-US" dirty="0" smtClean="0"/>
              <a:t>good: the new Oracle-based GR library program</a:t>
            </a:r>
          </a:p>
          <a:p>
            <a:r>
              <a:rPr lang="en-US" dirty="0" smtClean="0"/>
              <a:t>Readability (understandable by another person):</a:t>
            </a:r>
          </a:p>
          <a:p>
            <a:r>
              <a:rPr lang="en-US" dirty="0" smtClean="0"/>
              <a:t>     bad: “Watch this Steve”</a:t>
            </a:r>
          </a:p>
          <a:p>
            <a:r>
              <a:rPr lang="en-US" dirty="0" smtClean="0"/>
              <a:t>     good: code with whitespace, informative</a:t>
            </a:r>
            <a:r>
              <a:rPr lang="en-US" baseline="0" dirty="0" smtClean="0"/>
              <a:t> variable names</a:t>
            </a:r>
            <a:endParaRPr lang="en-US" dirty="0" smtClean="0"/>
          </a:p>
          <a:p>
            <a:r>
              <a:rPr lang="en-US" dirty="0" smtClean="0"/>
              <a:t>usability (in a way that is easy for its user to learn and use):</a:t>
            </a:r>
          </a:p>
          <a:p>
            <a:r>
              <a:rPr lang="en-US" dirty="0" smtClean="0"/>
              <a:t>     bad: dragging the disk to the trash can on the </a:t>
            </a:r>
            <a:r>
              <a:rPr lang="en-US" dirty="0" err="1" smtClean="0"/>
              <a:t>mac</a:t>
            </a:r>
            <a:r>
              <a:rPr lang="en-US" dirty="0" smtClean="0"/>
              <a:t>?!</a:t>
            </a:r>
          </a:p>
          <a:p>
            <a:r>
              <a:rPr lang="en-US" dirty="0" smtClean="0"/>
              <a:t>     good:  the rest of the </a:t>
            </a:r>
            <a:r>
              <a:rPr lang="en-US" dirty="0" err="1" smtClean="0"/>
              <a:t>mac</a:t>
            </a:r>
            <a:r>
              <a:rPr lang="en-US" dirty="0" smtClean="0"/>
              <a:t> interface - it’s worth the extra money.</a:t>
            </a:r>
          </a:p>
          <a:p>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DB6D8B03-3F4A-4E3A-97B2-BE43ED9E08E0}" type="slidenum">
              <a:rPr lang="en-US" smtClean="0"/>
              <a:pPr/>
              <a:t>27</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r>
              <a:rPr lang="en-US" dirty="0" smtClean="0"/>
              <a:t>I’ll say a bit about each of these tasks, sometimes called “phases”:</a:t>
            </a:r>
          </a:p>
          <a:p>
            <a:pPr>
              <a:buFont typeface="Arial" pitchFamily="34" charset="0"/>
              <a:buChar char="•"/>
            </a:pPr>
            <a:r>
              <a:rPr lang="en-US" dirty="0" smtClean="0"/>
              <a:t>Analysis – Understand the goals of the problem;</a:t>
            </a:r>
            <a:r>
              <a:rPr lang="en-US" baseline="0" dirty="0" smtClean="0"/>
              <a:t> ask </a:t>
            </a:r>
            <a:r>
              <a:rPr lang="en-US" dirty="0" smtClean="0"/>
              <a:t>“what” questions.</a:t>
            </a:r>
          </a:p>
          <a:p>
            <a:pPr>
              <a:buFont typeface="Arial" pitchFamily="34" charset="0"/>
              <a:buChar char="•"/>
            </a:pPr>
            <a:r>
              <a:rPr lang="en-US" dirty="0" smtClean="0"/>
              <a:t>Design – Layout the solution; draw sketches; specify data structures &amp; algorithms; ask “how” questions.</a:t>
            </a:r>
          </a:p>
          <a:p>
            <a:pPr>
              <a:buFont typeface="Arial" pitchFamily="34" charset="0"/>
              <a:buChar char="•"/>
            </a:pPr>
            <a:r>
              <a:rPr lang="en-US" dirty="0" smtClean="0"/>
              <a:t>Implementation – Faithfully</a:t>
            </a:r>
            <a:r>
              <a:rPr lang="en-US" baseline="0" dirty="0" smtClean="0"/>
              <a:t> translate the design into a running prototype; “do” it.</a:t>
            </a:r>
            <a:endParaRPr lang="en-US" dirty="0" smtClean="0"/>
          </a:p>
          <a:p>
            <a:pPr>
              <a:buFont typeface="Arial" pitchFamily="34" charset="0"/>
              <a:buChar char="•"/>
            </a:pPr>
            <a:r>
              <a:rPr lang="en-US" dirty="0" smtClean="0"/>
              <a:t>Testing – Verify that the prototype actually satisfies</a:t>
            </a:r>
            <a:r>
              <a:rPr lang="en-US" baseline="0" dirty="0" smtClean="0"/>
              <a:t> the goals of given in analysis; “evaluate” it.</a:t>
            </a:r>
            <a:endParaRPr lang="en-US" dirty="0" smtClean="0"/>
          </a:p>
          <a:p>
            <a:pPr>
              <a:buFont typeface="Arial" pitchFamily="34" charset="0"/>
              <a:buChar char="•"/>
            </a:pPr>
            <a:r>
              <a:rPr lang="en-US" dirty="0" smtClean="0"/>
              <a:t>Maintenance</a:t>
            </a:r>
            <a:r>
              <a:rPr lang="en-US" baseline="0" dirty="0" smtClean="0"/>
              <a:t> – deploy and maintain it.</a:t>
            </a:r>
            <a:endParaRPr lang="en-US" dirty="0" smtClean="0"/>
          </a:p>
          <a:p>
            <a:r>
              <a:rPr lang="en-US" dirty="0" smtClean="0"/>
              <a:t>In</a:t>
            </a:r>
            <a:r>
              <a:rPr lang="en-US" baseline="0" dirty="0" smtClean="0"/>
              <a:t> this course, w</a:t>
            </a:r>
            <a:r>
              <a:rPr lang="en-US" dirty="0" smtClean="0"/>
              <a:t>e’ll focus heavily on design, implementation and testing.</a:t>
            </a:r>
          </a:p>
          <a:p>
            <a:endParaRPr lang="en-US" dirty="0" smtClean="0"/>
          </a:p>
          <a:p>
            <a:pPr lvl="1"/>
            <a:endParaRPr lang="en-US" sz="500" dirty="0" smtClean="0"/>
          </a:p>
          <a:p>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070B70BD-5FA7-4551-BECC-7F130DC9A789}" type="slidenum">
              <a:rPr lang="en-US" smtClean="0"/>
              <a:pPr/>
              <a:t>28</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r>
              <a:rPr lang="en-US" smtClean="0"/>
              <a:t>The so-called</a:t>
            </a:r>
            <a:r>
              <a:rPr lang="en-US" b="1" smtClean="0"/>
              <a:t> waterfall model</a:t>
            </a:r>
            <a:r>
              <a:rPr lang="en-US" smtClean="0"/>
              <a:t>. Much maligned, much used nevertheless.</a:t>
            </a:r>
          </a:p>
          <a:p>
            <a:endParaRPr lang="en-US" b="1"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82029896-77D8-47A7-A9A7-5C0388CC175B}" type="slidenum">
              <a:rPr lang="en-US" smtClean="0"/>
              <a:pPr/>
              <a:t>29</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r>
              <a:rPr lang="en-US" dirty="0" smtClean="0"/>
              <a:t>We’ll call this IID (Iterative/Incremental</a:t>
            </a:r>
            <a:r>
              <a:rPr lang="en-US" baseline="0" dirty="0" smtClean="0"/>
              <a:t> Development). Note that the “D” is not design here, it’s the whole development process.</a:t>
            </a:r>
            <a:endParaRPr lang="en-US" dirty="0" smtClean="0"/>
          </a:p>
          <a:p>
            <a:endParaRPr lang="en-US" dirty="0" smtClean="0"/>
          </a:p>
          <a:p>
            <a:r>
              <a:rPr lang="en-US" dirty="0" smtClean="0"/>
              <a:t>However you orchestrate the phases, you should always follow one critical rule: “Think first, program later”.</a:t>
            </a:r>
            <a:endParaRPr lang="en-US" b="1"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Do an algorithmic exercise if there is</a:t>
            </a:r>
            <a:r>
              <a:rPr lang="en-US" baseline="0" dirty="0" smtClean="0"/>
              <a:t> time for it and the algorithms lecture before the first lab.</a:t>
            </a:r>
          </a:p>
          <a:p>
            <a:r>
              <a:rPr lang="en-US" baseline="0" dirty="0" smtClean="0"/>
              <a:t>Bring a closed tray of uncut brownies/bars/cake, a knife and napkins. Ask them to write instructions for distributing the goodies to those who want them. We’ll do two passes; they will get something to eat if they succeed.  Rules:</a:t>
            </a:r>
          </a:p>
          <a:p>
            <a:pPr>
              <a:buFontTx/>
              <a:buChar char="-"/>
            </a:pPr>
            <a:r>
              <a:rPr lang="en-US" baseline="0" dirty="0" smtClean="0"/>
              <a:t>The instructions must be written.</a:t>
            </a:r>
          </a:p>
          <a:p>
            <a:pPr>
              <a:buFontTx/>
              <a:buChar char="-"/>
            </a:pPr>
            <a:r>
              <a:rPr lang="en-US" baseline="0" dirty="0" smtClean="0"/>
              <a:t> Be detailed; assume that I am </a:t>
            </a:r>
            <a:r>
              <a:rPr lang="en-US" i="1" dirty="0" smtClean="0"/>
              <a:t>unimaginative, forgetful, myopic, and</a:t>
            </a:r>
            <a:r>
              <a:rPr lang="en-US" dirty="0" smtClean="0"/>
              <a:t> </a:t>
            </a:r>
            <a:r>
              <a:rPr lang="en-US" i="1" dirty="0" smtClean="0"/>
              <a:t>clueless.</a:t>
            </a:r>
          </a:p>
          <a:p>
            <a:pPr>
              <a:buFontTx/>
              <a:buChar char="-"/>
            </a:pPr>
            <a:r>
              <a:rPr lang="en-US" i="0" dirty="0" smtClean="0"/>
              <a:t> I understand</a:t>
            </a:r>
            <a:r>
              <a:rPr lang="en-US" i="0" baseline="0" dirty="0" smtClean="0"/>
              <a:t> basic physical objects, people, spatial relations, and the table in front of me.</a:t>
            </a:r>
            <a:endParaRPr lang="en-US" i="0" dirty="0" smtClean="0"/>
          </a:p>
          <a:p>
            <a:pPr>
              <a:buFontTx/>
              <a:buNone/>
            </a:pPr>
            <a:r>
              <a:rPr lang="en-US" i="0" dirty="0" smtClean="0"/>
              <a:t>Basic tasks I expect to see in the result:</a:t>
            </a:r>
          </a:p>
          <a:p>
            <a:pPr marL="225948" indent="-225948">
              <a:buFontTx/>
              <a:buAutoNum type="arabicPeriod"/>
            </a:pPr>
            <a:r>
              <a:rPr lang="en-US" i="0" dirty="0" smtClean="0"/>
              <a:t>Open the pan</a:t>
            </a:r>
          </a:p>
          <a:p>
            <a:pPr marL="225948" indent="-225948">
              <a:buFontTx/>
              <a:buAutoNum type="arabicPeriod"/>
            </a:pPr>
            <a:r>
              <a:rPr lang="en-US" i="0" dirty="0" smtClean="0"/>
              <a:t>Cut the goodies in the appropriate number of pieces</a:t>
            </a:r>
            <a:r>
              <a:rPr lang="en-US" i="0" baseline="0" dirty="0" smtClean="0"/>
              <a:t> - cut x rows/columns where x = ceil(</a:t>
            </a:r>
            <a:r>
              <a:rPr lang="en-US" i="0" baseline="0" dirty="0" err="1" smtClean="0"/>
              <a:t>sqrt</a:t>
            </a:r>
            <a:r>
              <a:rPr lang="en-US" i="0" baseline="0" dirty="0" smtClean="0"/>
              <a:t>(n))</a:t>
            </a:r>
            <a:endParaRPr lang="en-US" i="0" dirty="0" smtClean="0"/>
          </a:p>
          <a:p>
            <a:pPr marL="225948" indent="-225948">
              <a:buFontTx/>
              <a:buAutoNum type="arabicPeriod"/>
            </a:pPr>
            <a:r>
              <a:rPr lang="en-US" i="0" dirty="0" smtClean="0"/>
              <a:t>Distribute the goodies (with napkins) to those</a:t>
            </a:r>
            <a:r>
              <a:rPr lang="en-US" i="0" baseline="0" dirty="0" smtClean="0"/>
              <a:t> who want them.</a:t>
            </a:r>
          </a:p>
          <a:p>
            <a:pPr marL="225948" indent="-225948">
              <a:buFontTx/>
              <a:buAutoNum type="arabicPeriod"/>
            </a:pPr>
            <a:r>
              <a:rPr lang="en-US" i="0" baseline="0" dirty="0" smtClean="0"/>
              <a:t>Clean up.</a:t>
            </a:r>
          </a:p>
          <a:p>
            <a:pPr marL="225948" indent="-225948"/>
            <a:r>
              <a:rPr lang="en-US" i="0" baseline="0" dirty="0" smtClean="0"/>
              <a:t>Eating the goodies will be left to the students themselves (an OO approach!).</a:t>
            </a:r>
          </a:p>
          <a:p>
            <a:pPr marL="225948" indent="-225948" defTabSz="903793">
              <a:defRPr/>
            </a:pPr>
            <a:r>
              <a:rPr lang="en-US" i="0" baseline="0" dirty="0" smtClean="0"/>
              <a:t>Morals of the story: be precise, expose all unstated assumptions, test on a non-critical infrastructure, clean up after yourself, scaling is important (e.g., Being this careful may not matter with a dozen people, but for food service operations with &gt;1000 people it definitely would!)</a:t>
            </a:r>
          </a:p>
          <a:p>
            <a:endParaRPr lang="en-US" dirty="0"/>
          </a:p>
        </p:txBody>
      </p:sp>
      <p:sp>
        <p:nvSpPr>
          <p:cNvPr id="4" name="Slide Number Placeholder 3"/>
          <p:cNvSpPr>
            <a:spLocks noGrp="1"/>
          </p:cNvSpPr>
          <p:nvPr>
            <p:ph type="sldNum" sz="quarter" idx="10"/>
          </p:nvPr>
        </p:nvSpPr>
        <p:spPr/>
        <p:txBody>
          <a:bodyPr/>
          <a:lstStyle/>
          <a:p>
            <a:pPr>
              <a:defRPr/>
            </a:pPr>
            <a:fld id="{660E4C79-4C4A-4853-B322-9D1D118B71A6}"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765ED299-5B7D-46FC-A457-B4AA3FF0060C}" type="slidenum">
              <a:rPr lang="en-US" smtClean="0"/>
              <a:pPr/>
              <a:t>30</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r>
              <a:rPr lang="en-US" i="1" dirty="0" smtClean="0"/>
              <a:t>The Mythical Man Month </a:t>
            </a:r>
            <a:r>
              <a:rPr lang="en-US" dirty="0" smtClean="0"/>
              <a:t>chronicles IBM’s OS/360 project, the largest software project up </a:t>
            </a:r>
            <a:r>
              <a:rPr lang="en-US" dirty="0" err="1" smtClean="0"/>
              <a:t>til</a:t>
            </a:r>
            <a:r>
              <a:rPr lang="en-US" dirty="0" smtClean="0"/>
              <a:t> 1964.  Brooks was the project leader.  Note that he explicitly talked about how the </a:t>
            </a:r>
            <a:r>
              <a:rPr lang="en-US" b="1" dirty="0" smtClean="0"/>
              <a:t>waterfall model</a:t>
            </a:r>
            <a:r>
              <a:rPr lang="en-US" dirty="0" smtClean="0"/>
              <a:t> on the previous page is wrong (he advocated iterative design or the “growing” or software).</a:t>
            </a:r>
          </a:p>
          <a:p>
            <a:r>
              <a:rPr lang="en-US" dirty="0" smtClean="0"/>
              <a:t>Joys of the craft (I.e., programming):</a:t>
            </a:r>
          </a:p>
          <a:p>
            <a:r>
              <a:rPr lang="en-US" dirty="0" smtClean="0"/>
              <a:t>1. The joy of building things.  “I think this delight must be an image of God’s delight in making things, a delight shown in the distinctness and newness of each leaf and each snowflake.</a:t>
            </a:r>
          </a:p>
          <a:p>
            <a:r>
              <a:rPr lang="en-US" dirty="0" smtClean="0"/>
              <a:t>2. The pleasure of making useful things.</a:t>
            </a:r>
          </a:p>
          <a:p>
            <a:r>
              <a:rPr lang="en-US" dirty="0" smtClean="0"/>
              <a:t>3. The fascination of making complex artifacts.</a:t>
            </a:r>
          </a:p>
          <a:p>
            <a:r>
              <a:rPr lang="en-US" dirty="0" smtClean="0"/>
              <a:t>4. The joy of always learning.</a:t>
            </a:r>
          </a:p>
          <a:p>
            <a:r>
              <a:rPr lang="en-US" dirty="0" smtClean="0"/>
              <a:t>5. The joy of using the computer (flexible, scalable)</a:t>
            </a:r>
          </a:p>
          <a:p>
            <a:endParaRPr lang="en-US" dirty="0" smtClean="0"/>
          </a:p>
          <a:p>
            <a:r>
              <a:rPr lang="en-US" dirty="0" smtClean="0"/>
              <a:t>Woes of the craft:</a:t>
            </a:r>
          </a:p>
          <a:p>
            <a:r>
              <a:rPr lang="en-US" dirty="0" smtClean="0"/>
              <a:t>1. The smallest errors mess things up.</a:t>
            </a:r>
          </a:p>
          <a:p>
            <a:r>
              <a:rPr lang="en-US" dirty="0" smtClean="0"/>
              <a:t>2. Other people set your agenda</a:t>
            </a:r>
          </a:p>
          <a:p>
            <a:r>
              <a:rPr lang="en-US" dirty="0" smtClean="0"/>
              <a:t>3. Picky details are a pain.</a:t>
            </a:r>
          </a:p>
          <a:p>
            <a:r>
              <a:rPr lang="en-US" dirty="0" smtClean="0"/>
              <a:t>4. Debugging/testing drags on and on.</a:t>
            </a:r>
          </a:p>
          <a:p>
            <a:r>
              <a:rPr lang="en-US" dirty="0" smtClean="0"/>
              <a:t>5. The product becomes obsolete so quickly.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09175B9C-AC87-4F08-890B-25494E671660}" type="slidenum">
              <a:rPr lang="en-US" smtClean="0"/>
              <a:pPr/>
              <a:t>4</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i="0" baseline="0" dirty="0" smtClean="0"/>
              <a:t>Highlight final projects (show some examples)</a:t>
            </a:r>
            <a:endParaRPr lang="en-US" i="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F5BF0EBC-FEEF-4C47-98C3-B5C22E1D4292}" type="slidenum">
              <a:rPr lang="en-US" smtClean="0"/>
              <a:pPr/>
              <a:t>5</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r>
              <a:rPr lang="en-US" dirty="0" smtClean="0"/>
              <a:t>aka “Computer Science”</a:t>
            </a:r>
          </a:p>
          <a:p>
            <a:r>
              <a:rPr lang="en-US" dirty="0" smtClean="0"/>
              <a:t>The “computing is not” points are partially true, but incomplete:</a:t>
            </a:r>
          </a:p>
          <a:p>
            <a:pPr>
              <a:buFontTx/>
              <a:buChar char="•"/>
            </a:pPr>
            <a:r>
              <a:rPr lang="en-US" dirty="0" smtClean="0"/>
              <a:t>We study computers like astronomers study telescopes, they are important </a:t>
            </a:r>
            <a:r>
              <a:rPr lang="en-US" b="1" dirty="0" smtClean="0"/>
              <a:t>tools</a:t>
            </a:r>
            <a:r>
              <a:rPr lang="en-US" dirty="0" smtClean="0"/>
              <a:t> but nothing more.  Science does not study tools.</a:t>
            </a:r>
          </a:p>
          <a:p>
            <a:pPr>
              <a:buFontTx/>
              <a:buChar char="•"/>
            </a:pPr>
            <a:r>
              <a:rPr lang="en-US" dirty="0" smtClean="0"/>
              <a:t>We write programs like engineers build bridges, they are important </a:t>
            </a:r>
            <a:r>
              <a:rPr lang="en-US" b="1" dirty="0" smtClean="0"/>
              <a:t>products</a:t>
            </a:r>
            <a:r>
              <a:rPr lang="en-US" dirty="0" smtClean="0"/>
              <a:t> but nothing more.  We’ll focus here in this class.</a:t>
            </a:r>
          </a:p>
          <a:p>
            <a:pPr>
              <a:buFontTx/>
              <a:buChar char="•"/>
            </a:pPr>
            <a:r>
              <a:rPr lang="en-US" dirty="0" smtClean="0"/>
              <a:t>We use computer applications like drivers use cars, we care about drivers but we’re more like automotive engineers.  Computer applications have changed every discipline in fundamentals ways.</a:t>
            </a:r>
          </a:p>
          <a:p>
            <a:r>
              <a:rPr lang="en-US" dirty="0" smtClean="0"/>
              <a:t>These 3 things are aspects of computing, not the whole.</a:t>
            </a:r>
          </a:p>
          <a:p>
            <a:r>
              <a:rPr lang="en-US" dirty="0" smtClean="0"/>
              <a:t>We’ll work with an example algorithm in lab #1.</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46A73A9-1470-4927-B82A-3CED11AD8A7D}" type="slidenum">
              <a:rPr lang="en-US" smtClean="0"/>
              <a:pPr/>
              <a:t>6</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r>
              <a:rPr lang="en-US" dirty="0" smtClean="0"/>
              <a:t>He didn’t invent base-10, he just described it in a book that was widely read in Europe (when it was finally translated into Latin 2 or 3 hundred years later).</a:t>
            </a:r>
          </a:p>
          <a:p>
            <a:r>
              <a:rPr lang="en-US" i="1" dirty="0" err="1" smtClean="0"/>
              <a:t>Kitab</a:t>
            </a:r>
            <a:r>
              <a:rPr lang="en-US" i="1" dirty="0" smtClean="0"/>
              <a:t> al </a:t>
            </a:r>
            <a:r>
              <a:rPr lang="en-US" i="1" dirty="0" err="1" smtClean="0"/>
              <a:t>jabr</a:t>
            </a:r>
            <a:r>
              <a:rPr lang="en-US" i="1" dirty="0" smtClean="0"/>
              <a:t> </a:t>
            </a:r>
            <a:r>
              <a:rPr lang="en-US" i="1" dirty="0" err="1" smtClean="0"/>
              <a:t>w’al</a:t>
            </a:r>
            <a:r>
              <a:rPr lang="en-US" i="1" dirty="0" smtClean="0"/>
              <a:t> </a:t>
            </a:r>
            <a:r>
              <a:rPr lang="en-US" i="1" dirty="0" err="1" smtClean="0"/>
              <a:t>muqabala</a:t>
            </a:r>
            <a:r>
              <a:rPr lang="en-US" dirty="0" smtClean="0"/>
              <a:t> was about manipulating equations so that you’d “treat both sides alike”.  The title gives us the word “algebra”.</a:t>
            </a:r>
          </a:p>
          <a:p>
            <a:r>
              <a:rPr lang="en-US" dirty="0" smtClean="0"/>
              <a:t>We now call procedures/recipes by the name “Algorithm”, which is derived from his name. This</a:t>
            </a:r>
            <a:r>
              <a:rPr lang="en-US" baseline="0" dirty="0" smtClean="0"/>
              <a:t> concept precedes computing machines by a millennium. </a:t>
            </a: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BDDD4CA7-826D-4093-AAB3-D1B128E7C1EE}" type="slidenum">
              <a:rPr lang="en-US" smtClean="0"/>
              <a:pPr/>
              <a:t>7</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r>
              <a:rPr lang="en-US" dirty="0" smtClean="0"/>
              <a:t>Algorithmic</a:t>
            </a:r>
            <a:r>
              <a:rPr lang="en-US" baseline="0" dirty="0" smtClean="0"/>
              <a:t> thinking – it’s more common than you think it is! Implemented algorithms are to the information revolution what machines were to the industrial revolution.</a:t>
            </a:r>
            <a:endParaRPr lang="en-US" dirty="0" smtClean="0"/>
          </a:p>
          <a:p>
            <a:r>
              <a:rPr lang="en-US" dirty="0" smtClean="0"/>
              <a:t>Recall that an algorithm is procedure that solves a problem using a finite, ordered &amp; unambiguous set of operations (see earlier slide).  </a:t>
            </a:r>
          </a:p>
          <a:p>
            <a:pPr marL="225948" indent="-225948">
              <a:buFontTx/>
              <a:buChar char="•"/>
            </a:pPr>
            <a:r>
              <a:rPr lang="en-US" dirty="0" smtClean="0"/>
              <a:t>Make the algorithm </a:t>
            </a:r>
            <a:r>
              <a:rPr lang="en-US" b="1" dirty="0" smtClean="0"/>
              <a:t>finite</a:t>
            </a:r>
            <a:r>
              <a:rPr lang="en-US" dirty="0" smtClean="0"/>
              <a:t> so that it can be implemented on a computer.  </a:t>
            </a:r>
          </a:p>
          <a:p>
            <a:pPr marL="225948" indent="-225948">
              <a:buFontTx/>
              <a:buChar char="•"/>
            </a:pPr>
            <a:r>
              <a:rPr lang="en-US" b="1" dirty="0" smtClean="0"/>
              <a:t>Order</a:t>
            </a:r>
            <a:r>
              <a:rPr lang="en-US" dirty="0" smtClean="0"/>
              <a:t> the algorithm using the 3 basic control structures (using indentation to indicate scoping).  These are discussed on the next slide.</a:t>
            </a:r>
          </a:p>
          <a:p>
            <a:pPr marL="225948" indent="-225948">
              <a:buFontTx/>
              <a:buChar char="•"/>
            </a:pPr>
            <a:r>
              <a:rPr lang="en-US" dirty="0" smtClean="0"/>
              <a:t>Make the algorithm </a:t>
            </a:r>
            <a:r>
              <a:rPr lang="en-US" b="1" dirty="0" smtClean="0"/>
              <a:t>unambiguous</a:t>
            </a:r>
            <a:r>
              <a:rPr lang="en-US" dirty="0" smtClean="0"/>
              <a:t> by using the appropriate level of detail for both operations and data.  </a:t>
            </a:r>
          </a:p>
          <a:p>
            <a:pPr marL="677845" lvl="1" indent="-225948"/>
            <a:r>
              <a:rPr lang="en-US" dirty="0" smtClean="0"/>
              <a:t>- 	Non-programmers shouldn't use "just </a:t>
            </a:r>
            <a:r>
              <a:rPr lang="en-US" dirty="0" err="1" smtClean="0"/>
              <a:t>kinda</a:t>
            </a:r>
            <a:r>
              <a:rPr lang="en-US" dirty="0" smtClean="0"/>
              <a:t>" steps that rely on their subconscious (because it's hard to program the sub-conscious).  </a:t>
            </a:r>
          </a:p>
          <a:p>
            <a:pPr marL="677845" lvl="1" indent="-225948">
              <a:buFontTx/>
              <a:buChar char="-"/>
            </a:pPr>
            <a:r>
              <a:rPr lang="en-US" dirty="0" smtClean="0"/>
              <a:t>Programmers shouldn't write code (because it takes too much time and obscures the real algorithm that they should be thinking about).</a:t>
            </a:r>
          </a:p>
          <a:p>
            <a:pPr marL="677845" lvl="1" indent="-225948">
              <a:buFontTx/>
              <a:buChar char="-"/>
            </a:pPr>
            <a:r>
              <a:rPr lang="en-US" dirty="0" smtClean="0"/>
              <a:t>Don’t forget to be clear about the data structures.</a:t>
            </a:r>
          </a:p>
          <a:p>
            <a:pPr marL="225948" indent="-225948"/>
            <a:endParaRPr lang="en-US" dirty="0" smtClean="0"/>
          </a:p>
          <a:p>
            <a:pPr marL="225948" indent="-225948"/>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EF0637CA-F003-4110-B8D9-59B2E2EDE224}" type="slidenum">
              <a:rPr lang="en-US" smtClean="0"/>
              <a:pPr/>
              <a:t>8</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marL="225948" indent="-225948"/>
            <a:r>
              <a:rPr lang="en-US" dirty="0" smtClean="0"/>
              <a:t>Any basic operation is fine,</a:t>
            </a:r>
            <a:r>
              <a:rPr lang="en-US" baseline="0" dirty="0" smtClean="0"/>
              <a:t> so long as it is finite and unambiguous. No “miracle” functions are allowed.</a:t>
            </a:r>
          </a:p>
          <a:p>
            <a:pPr marL="225948" indent="-225948"/>
            <a:r>
              <a:rPr lang="en-US" baseline="0" dirty="0" smtClean="0"/>
              <a:t>Your job as a programmer is to take the operations (i.e., the “tools”) provided by your programming language and use them to write programs that perform useful or interesting tasks.</a:t>
            </a:r>
          </a:p>
          <a:p>
            <a:pPr marL="225948" indent="-225948"/>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EF0637CA-F003-4110-B8D9-59B2E2EDE224}" type="slidenum">
              <a:rPr lang="en-US" smtClean="0"/>
              <a:pPr/>
              <a:t>9</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marL="225948" indent="-225948"/>
            <a:r>
              <a:rPr lang="en-US" dirty="0" smtClean="0"/>
              <a:t>Exactly</a:t>
            </a:r>
            <a:r>
              <a:rPr lang="en-US" baseline="0" dirty="0" smtClean="0"/>
              <a:t> 3, no more, no less.</a:t>
            </a:r>
          </a:p>
          <a:p>
            <a:pPr marL="225948" indent="-225948"/>
            <a:r>
              <a:rPr lang="en-US" baseline="0" dirty="0" smtClean="0"/>
              <a:t>Do examples on the next few pages based on the class exercise if possible.</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hidden">
          <a:xfrm>
            <a:off x="0" y="0"/>
            <a:ext cx="3505200" cy="6858000"/>
          </a:xfrm>
          <a:prstGeom prst="rect">
            <a:avLst/>
          </a:prstGeom>
          <a:gradFill rotWithShape="1">
            <a:gsLst>
              <a:gs pos="0">
                <a:srgbClr val="C8C864">
                  <a:alpha val="50999"/>
                </a:srgbClr>
              </a:gs>
              <a:gs pos="100000">
                <a:srgbClr val="C8C864">
                  <a:gamma/>
                  <a:shade val="46275"/>
                  <a:invGamma/>
                  <a:alpha val="0"/>
                </a:srgbClr>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5" name="Rectangle 4"/>
          <p:cNvSpPr>
            <a:spLocks noChangeArrowheads="1"/>
          </p:cNvSpPr>
          <p:nvPr/>
        </p:nvSpPr>
        <p:spPr bwMode="hidden">
          <a:xfrm>
            <a:off x="0" y="1690688"/>
            <a:ext cx="9144000" cy="2533650"/>
          </a:xfrm>
          <a:prstGeom prst="rect">
            <a:avLst/>
          </a:prstGeom>
          <a:gradFill rotWithShape="1">
            <a:gsLst>
              <a:gs pos="0">
                <a:srgbClr val="C8C864"/>
              </a:gs>
              <a:gs pos="100000">
                <a:srgbClr val="C8C864">
                  <a:gamma/>
                  <a:shade val="46275"/>
                  <a:invGamma/>
                  <a:alpha val="0"/>
                </a:srgbClr>
              </a:gs>
            </a:gsLst>
            <a:lin ang="0" scaled="1"/>
          </a:gradFill>
          <a:ln w="9525">
            <a:noFill/>
            <a:miter lim="800000"/>
            <a:headEnd/>
            <a:tailEnd/>
          </a:ln>
        </p:spPr>
        <p:txBody>
          <a:bodyPr/>
          <a:lstStyle/>
          <a:p>
            <a:pPr eaLnBrk="1" hangingPunct="1">
              <a:defRPr/>
            </a:pPr>
            <a:endParaRPr lang="en-US" sz="2400">
              <a:latin typeface="Times New Roman" pitchFamily="18" charset="0"/>
            </a:endParaRPr>
          </a:p>
        </p:txBody>
      </p:sp>
      <p:sp>
        <p:nvSpPr>
          <p:cNvPr id="119827" name="Rectangle 19"/>
          <p:cNvSpPr>
            <a:spLocks noGrp="1" noChangeArrowheads="1"/>
          </p:cNvSpPr>
          <p:nvPr>
            <p:ph type="ctrTitle"/>
          </p:nvPr>
        </p:nvSpPr>
        <p:spPr>
          <a:xfrm>
            <a:off x="609600" y="1828800"/>
            <a:ext cx="8382000" cy="2209800"/>
          </a:xfrm>
        </p:spPr>
        <p:txBody>
          <a:bodyPr/>
          <a:lstStyle>
            <a:lvl1pPr>
              <a:defRPr sz="5000">
                <a:solidFill>
                  <a:srgbClr val="FFFFFF"/>
                </a:solidFill>
              </a:defRPr>
            </a:lvl1pPr>
          </a:lstStyle>
          <a:p>
            <a:r>
              <a:rPr lang="en-US"/>
              <a:t>Click to edit Master title style</a:t>
            </a:r>
          </a:p>
        </p:txBody>
      </p:sp>
      <p:sp>
        <p:nvSpPr>
          <p:cNvPr id="119828" name="Rectangle 20"/>
          <p:cNvSpPr>
            <a:spLocks noGrp="1" noChangeArrowheads="1"/>
          </p:cNvSpPr>
          <p:nvPr>
            <p:ph type="subTitle" idx="1"/>
          </p:nvPr>
        </p:nvSpPr>
        <p:spPr>
          <a:xfrm>
            <a:off x="609600" y="4267200"/>
            <a:ext cx="8382000" cy="1752600"/>
          </a:xfrm>
        </p:spPr>
        <p:txBody>
          <a:bodyPr/>
          <a:lstStyle>
            <a:lvl1pPr marL="0" indent="0">
              <a:buFont typeface="Arial" charset="0"/>
              <a:buNone/>
              <a:defRPr sz="34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sz="quarter" idx="10"/>
          </p:nvPr>
        </p:nvSpPr>
        <p:spPr>
          <a:ln/>
        </p:spPr>
        <p:txBody>
          <a:bodyPr/>
          <a:lstStyle>
            <a:lvl1pPr>
              <a:defRPr/>
            </a:lvl1pPr>
          </a:lstStyle>
          <a:p>
            <a:pPr>
              <a:defRPr/>
            </a:pPr>
            <a:fld id="{2EF11923-D350-4A3B-AD07-9DEBA6318AA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sz="quarter" idx="10"/>
          </p:nvPr>
        </p:nvSpPr>
        <p:spPr>
          <a:ln/>
        </p:spPr>
        <p:txBody>
          <a:bodyPr/>
          <a:lstStyle>
            <a:lvl1pPr>
              <a:defRPr/>
            </a:lvl1pPr>
          </a:lstStyle>
          <a:p>
            <a:pPr>
              <a:defRPr/>
            </a:pPr>
            <a:fld id="{9D6ACB67-8229-4B13-9D64-B754A039E56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sz="quarter" idx="10"/>
          </p:nvPr>
        </p:nvSpPr>
        <p:spPr>
          <a:ln/>
        </p:spPr>
        <p:txBody>
          <a:bodyPr/>
          <a:lstStyle>
            <a:lvl1pPr>
              <a:defRPr/>
            </a:lvl1pPr>
          </a:lstStyle>
          <a:p>
            <a:pPr>
              <a:defRPr/>
            </a:pPr>
            <a:fld id="{B1ED559F-D372-45EC-8493-39DC8E1ADD7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sldNum" sz="quarter" idx="10"/>
          </p:nvPr>
        </p:nvSpPr>
        <p:spPr>
          <a:ln/>
        </p:spPr>
        <p:txBody>
          <a:bodyPr/>
          <a:lstStyle>
            <a:lvl1pPr>
              <a:defRPr/>
            </a:lvl1pPr>
          </a:lstStyle>
          <a:p>
            <a:pPr>
              <a:defRPr/>
            </a:pPr>
            <a:fld id="{9FBA2998-645E-4823-B15B-795A1C68BCB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sldNum" sz="quarter" idx="10"/>
          </p:nvPr>
        </p:nvSpPr>
        <p:spPr>
          <a:ln/>
        </p:spPr>
        <p:txBody>
          <a:bodyPr/>
          <a:lstStyle>
            <a:lvl1pPr>
              <a:defRPr/>
            </a:lvl1pPr>
          </a:lstStyle>
          <a:p>
            <a:pPr>
              <a:defRPr/>
            </a:pPr>
            <a:fld id="{A7BEF08A-702B-4B39-83EA-4CE0E0E403D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sldNum" sz="quarter" idx="10"/>
          </p:nvPr>
        </p:nvSpPr>
        <p:spPr>
          <a:ln/>
        </p:spPr>
        <p:txBody>
          <a:bodyPr/>
          <a:lstStyle>
            <a:lvl1pPr>
              <a:defRPr/>
            </a:lvl1pPr>
          </a:lstStyle>
          <a:p>
            <a:pPr>
              <a:defRPr/>
            </a:pPr>
            <a:fld id="{9CBFCE70-8DB9-4938-8B94-22C9E7E6900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sldNum" sz="quarter" idx="10"/>
          </p:nvPr>
        </p:nvSpPr>
        <p:spPr>
          <a:ln/>
        </p:spPr>
        <p:txBody>
          <a:bodyPr/>
          <a:lstStyle>
            <a:lvl1pPr>
              <a:defRPr/>
            </a:lvl1pPr>
          </a:lstStyle>
          <a:p>
            <a:pPr>
              <a:defRPr/>
            </a:pPr>
            <a:fld id="{7ABEC063-DA4B-4DA9-A89D-BB08B65D11D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sldNum" sz="quarter" idx="10"/>
          </p:nvPr>
        </p:nvSpPr>
        <p:spPr>
          <a:ln/>
        </p:spPr>
        <p:txBody>
          <a:bodyPr/>
          <a:lstStyle>
            <a:lvl1pPr>
              <a:defRPr/>
            </a:lvl1pPr>
          </a:lstStyle>
          <a:p>
            <a:pPr>
              <a:defRPr/>
            </a:pPr>
            <a:fld id="{81A8B6BD-CFF8-49B8-BDB7-96B13E36EC7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sldNum" sz="quarter" idx="10"/>
          </p:nvPr>
        </p:nvSpPr>
        <p:spPr>
          <a:ln/>
        </p:spPr>
        <p:txBody>
          <a:bodyPr/>
          <a:lstStyle>
            <a:lvl1pPr>
              <a:defRPr/>
            </a:lvl1pPr>
          </a:lstStyle>
          <a:p>
            <a:pPr>
              <a:defRPr/>
            </a:pPr>
            <a:fld id="{7A24EEC6-57B5-4DEC-8B18-5F2DCFD1ECE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sldNum" sz="quarter" idx="10"/>
          </p:nvPr>
        </p:nvSpPr>
        <p:spPr>
          <a:ln/>
        </p:spPr>
        <p:txBody>
          <a:bodyPr/>
          <a:lstStyle>
            <a:lvl1pPr>
              <a:defRPr/>
            </a:lvl1pPr>
          </a:lstStyle>
          <a:p>
            <a:pPr>
              <a:defRPr/>
            </a:pPr>
            <a:fld id="{53435795-5CDA-49EC-A86C-64AD9AA54B4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18790" name="Rectangle 6"/>
          <p:cNvSpPr>
            <a:spLocks noChangeArrowheads="1"/>
          </p:cNvSpPr>
          <p:nvPr/>
        </p:nvSpPr>
        <p:spPr bwMode="auto">
          <a:xfrm>
            <a:off x="0" y="0"/>
            <a:ext cx="9144000" cy="457200"/>
          </a:xfrm>
          <a:prstGeom prst="rect">
            <a:avLst/>
          </a:prstGeom>
          <a:gradFill rotWithShape="1">
            <a:gsLst>
              <a:gs pos="0">
                <a:srgbClr val="C8C864"/>
              </a:gs>
              <a:gs pos="100000">
                <a:srgbClr val="C8C864">
                  <a:gamma/>
                  <a:shade val="46275"/>
                  <a:invGamma/>
                  <a:alpha val="0"/>
                </a:srgbClr>
              </a:gs>
            </a:gsLst>
            <a:lin ang="0" scaled="1"/>
          </a:gradFill>
          <a:ln w="9525">
            <a:noFill/>
            <a:miter lim="800000"/>
            <a:headEnd/>
            <a:tailEnd/>
          </a:ln>
        </p:spPr>
        <p:txBody>
          <a:bodyPr/>
          <a:lstStyle/>
          <a:p>
            <a:pPr eaLnBrk="1" hangingPunct="1">
              <a:defRPr/>
            </a:pPr>
            <a:endParaRPr lang="en-US" sz="2400">
              <a:latin typeface="Times New Roman" pitchFamily="18" charset="0"/>
            </a:endParaRPr>
          </a:p>
        </p:txBody>
      </p:sp>
      <p:sp>
        <p:nvSpPr>
          <p:cNvPr id="1027" name="Rectangle 14"/>
          <p:cNvSpPr>
            <a:spLocks noGrp="1" noChangeArrowheads="1"/>
          </p:cNvSpPr>
          <p:nvPr>
            <p:ph type="title"/>
          </p:nvPr>
        </p:nvSpPr>
        <p:spPr bwMode="auto">
          <a:xfrm>
            <a:off x="457200" y="4572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15"/>
          <p:cNvSpPr>
            <a:spLocks noGrp="1" noChangeArrowheads="1"/>
          </p:cNvSpPr>
          <p:nvPr>
            <p:ph type="body" idx="1"/>
          </p:nvPr>
        </p:nvSpPr>
        <p:spPr bwMode="auto">
          <a:xfrm>
            <a:off x="457200" y="16002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8802" name="Rectangle 18"/>
          <p:cNvSpPr>
            <a:spLocks noChangeArrowheads="1"/>
          </p:cNvSpPr>
          <p:nvPr/>
        </p:nvSpPr>
        <p:spPr bwMode="auto">
          <a:xfrm>
            <a:off x="7239000" y="6629400"/>
            <a:ext cx="1905000" cy="228600"/>
          </a:xfrm>
          <a:prstGeom prst="rect">
            <a:avLst/>
          </a:prstGeom>
          <a:noFill/>
          <a:ln w="9525">
            <a:noFill/>
            <a:miter lim="800000"/>
            <a:headEnd/>
            <a:tailEnd/>
          </a:ln>
          <a:effectLst/>
        </p:spPr>
        <p:txBody>
          <a:bodyPr/>
          <a:lstStyle/>
          <a:p>
            <a:pPr algn="r">
              <a:defRPr/>
            </a:pPr>
            <a:r>
              <a:rPr lang="en-US" sz="900" dirty="0">
                <a:latin typeface="Arial Unicode MS" pitchFamily="34" charset="-128"/>
              </a:rPr>
              <a:t>© </a:t>
            </a:r>
            <a:r>
              <a:rPr lang="en-US" sz="900" dirty="0" smtClean="0">
                <a:latin typeface="Arial Unicode MS" pitchFamily="34" charset="-128"/>
              </a:rPr>
              <a:t>Calvin</a:t>
            </a:r>
            <a:r>
              <a:rPr lang="en-US" sz="900" baseline="0" dirty="0" smtClean="0">
                <a:latin typeface="Arial Unicode MS" pitchFamily="34" charset="-128"/>
              </a:rPr>
              <a:t> College</a:t>
            </a:r>
            <a:r>
              <a:rPr lang="en-US" sz="900" dirty="0" smtClean="0">
                <a:latin typeface="Arial Unicode MS" pitchFamily="34" charset="-128"/>
              </a:rPr>
              <a:t>, 2009</a:t>
            </a:r>
          </a:p>
          <a:p>
            <a:pPr algn="r">
              <a:defRPr/>
            </a:pPr>
            <a:endParaRPr lang="en-US" sz="900" dirty="0">
              <a:latin typeface="Arial Unicode MS" pitchFamily="34" charset="-128"/>
            </a:endParaRPr>
          </a:p>
        </p:txBody>
      </p:sp>
      <p:sp>
        <p:nvSpPr>
          <p:cNvPr id="118787" name="Rectangle 3"/>
          <p:cNvSpPr>
            <a:spLocks noGrp="1" noChangeArrowheads="1"/>
          </p:cNvSpPr>
          <p:nvPr>
            <p:ph type="sldNum" sz="quarter" idx="4"/>
          </p:nvPr>
        </p:nvSpPr>
        <p:spPr bwMode="auto">
          <a:xfrm>
            <a:off x="8763000" y="0"/>
            <a:ext cx="381000" cy="457200"/>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hangingPunct="1">
              <a:defRPr sz="900">
                <a:latin typeface="Arial Unicode MS" pitchFamily="34" charset="-128"/>
              </a:defRPr>
            </a:lvl1pPr>
          </a:lstStyle>
          <a:p>
            <a:pPr>
              <a:defRPr/>
            </a:pPr>
            <a:fld id="{8BFC4D69-6BEE-452F-A49E-0D6C1CBC8C0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0"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hf hdr="0" ft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80000"/>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65000"/>
        <a:buChar char="•"/>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70000"/>
        <a:buFont typeface="Times New Roman" pitchFamily="18" charset="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Font typeface="Wingdings" pitchFamily="2" charset="2"/>
        <a:buChar char=" "/>
        <a:defRPr sz="2000">
          <a:solidFill>
            <a:schemeClr val="tx1"/>
          </a:solidFill>
          <a:latin typeface="+mn-lt"/>
        </a:defRPr>
      </a:lvl5pPr>
      <a:lvl6pPr marL="25146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6pPr>
      <a:lvl7pPr marL="29718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7pPr>
      <a:lvl8pPr marL="34290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8pPr>
      <a:lvl9pPr marL="38862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hyperlink" Target="http://www.tugurium.com/" TargetMode="External"/><Relationship Id="rId4" Type="http://schemas.openxmlformats.org/officeDocument/2006/relationships/image" Target="../media/image5.jpeg"/><Relationship Id="rId5" Type="http://schemas.openxmlformats.org/officeDocument/2006/relationships/image" Target="../media/image6.png"/><Relationship Id="rId6"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hyperlink" Target="http://www.visualp5.net/conferencias/2008/intro_processing/presentacion/images/casey_reas.jpg" TargetMode="External"/><Relationship Id="rId4" Type="http://schemas.openxmlformats.org/officeDocument/2006/relationships/image" Target="../media/image10.png"/><Relationship Id="rId5" Type="http://schemas.openxmlformats.org/officeDocument/2006/relationships/hyperlink" Target="http://www.iragreenberg.com/ira_greenberg_data/code/trig_series2/dancing_spirals.html" TargetMode="External"/><Relationship Id="rId6" Type="http://schemas.openxmlformats.org/officeDocument/2006/relationships/image" Target="../media/image11.png"/><Relationship Id="rId7"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image" Target="../media/image13.jpeg"/><Relationship Id="rId4" Type="http://schemas.openxmlformats.org/officeDocument/2006/relationships/image" Target="../media/image12.png"/><Relationship Id="rId5" Type="http://schemas.openxmlformats.org/officeDocument/2006/relationships/image" Target="../media/image14.jpeg"/><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1828800"/>
            <a:ext cx="8534400" cy="2209800"/>
          </a:xfrm>
        </p:spPr>
        <p:txBody>
          <a:bodyPr/>
          <a:lstStyle/>
          <a:p>
            <a:pPr eaLnBrk="1" hangingPunct="1"/>
            <a:r>
              <a:rPr lang="en-US" b="1" dirty="0" smtClean="0">
                <a:solidFill>
                  <a:schemeClr val="tx1"/>
                </a:solidFill>
              </a:rPr>
              <a:t>Processing &amp; Java</a:t>
            </a:r>
            <a:r>
              <a:rPr lang="en-US" dirty="0" smtClean="0">
                <a:solidFill>
                  <a:schemeClr val="tx1"/>
                </a:solidFill>
              </a:rPr>
              <a:t>                          An Introduction to Computing</a:t>
            </a:r>
          </a:p>
        </p:txBody>
      </p:sp>
      <p:sp>
        <p:nvSpPr>
          <p:cNvPr id="3075" name="Rectangle 3"/>
          <p:cNvSpPr>
            <a:spLocks noGrp="1" noChangeArrowheads="1"/>
          </p:cNvSpPr>
          <p:nvPr>
            <p:ph type="subTitle" idx="1"/>
          </p:nvPr>
        </p:nvSpPr>
        <p:spPr>
          <a:xfrm>
            <a:off x="381000" y="4267200"/>
            <a:ext cx="8610600" cy="1752600"/>
          </a:xfrm>
        </p:spPr>
        <p:txBody>
          <a:bodyPr/>
          <a:lstStyle/>
          <a:p>
            <a:pPr eaLnBrk="1" hangingPunct="1"/>
            <a:r>
              <a:rPr lang="en-US" i="1" u="sng" dirty="0"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p:txBody>
          <a:bodyPr/>
          <a:lstStyle/>
          <a:p>
            <a:fld id="{C85D2B64-416A-44B8-B190-02A265A94BBD}" type="slidenum">
              <a:rPr lang="en-US" smtClean="0"/>
              <a:pPr/>
              <a:t>10</a:t>
            </a:fld>
            <a:endParaRPr lang="en-US" smtClean="0"/>
          </a:p>
        </p:txBody>
      </p:sp>
      <p:sp>
        <p:nvSpPr>
          <p:cNvPr id="12291" name="Rectangle 2"/>
          <p:cNvSpPr>
            <a:spLocks noGrp="1" noChangeArrowheads="1"/>
          </p:cNvSpPr>
          <p:nvPr>
            <p:ph type="title"/>
          </p:nvPr>
        </p:nvSpPr>
        <p:spPr/>
        <p:txBody>
          <a:bodyPr/>
          <a:lstStyle/>
          <a:p>
            <a:pPr eaLnBrk="1" hangingPunct="1"/>
            <a:r>
              <a:rPr lang="en-US" dirty="0" smtClean="0"/>
              <a:t>Sequence	</a:t>
            </a:r>
          </a:p>
        </p:txBody>
      </p:sp>
      <p:sp>
        <p:nvSpPr>
          <p:cNvPr id="12292" name="Rectangle 3"/>
          <p:cNvSpPr>
            <a:spLocks noChangeArrowheads="1"/>
          </p:cNvSpPr>
          <p:nvPr/>
        </p:nvSpPr>
        <p:spPr bwMode="auto">
          <a:xfrm>
            <a:off x="457200" y="1600200"/>
            <a:ext cx="8229600" cy="5105400"/>
          </a:xfrm>
          <a:prstGeom prst="rect">
            <a:avLst/>
          </a:prstGeom>
          <a:noFill/>
          <a:ln w="9525">
            <a:noFill/>
            <a:miter lim="800000"/>
            <a:headEnd/>
            <a:tailEnd/>
          </a:ln>
        </p:spPr>
        <p:txBody>
          <a:bodyPr/>
          <a:lstStyle/>
          <a:p>
            <a:pPr marL="342900" indent="-342900" eaLnBrk="1" hangingPunct="1">
              <a:spcBef>
                <a:spcPct val="20000"/>
              </a:spcBef>
              <a:buClr>
                <a:schemeClr val="tx1"/>
              </a:buClr>
              <a:buSzPct val="75000"/>
              <a:buFont typeface="Arial" charset="0"/>
              <a:buChar char="●"/>
            </a:pPr>
            <a:endParaRPr lang="en-US" sz="3200"/>
          </a:p>
        </p:txBody>
      </p:sp>
      <p:sp>
        <p:nvSpPr>
          <p:cNvPr id="12293" name="Rectangle 4"/>
          <p:cNvSpPr>
            <a:spLocks noGrp="1" noChangeArrowheads="1"/>
          </p:cNvSpPr>
          <p:nvPr>
            <p:ph type="body" idx="1"/>
          </p:nvPr>
        </p:nvSpPr>
        <p:spPr>
          <a:xfrm>
            <a:off x="457200" y="1600200"/>
            <a:ext cx="8382000" cy="4724400"/>
          </a:xfrm>
          <a:noFill/>
        </p:spPr>
        <p:txBody>
          <a:bodyPr/>
          <a:lstStyle/>
          <a:p>
            <a:pPr eaLnBrk="1" hangingPunct="1"/>
            <a:r>
              <a:rPr lang="en-US" dirty="0" smtClean="0">
                <a:latin typeface="Arial Unicode MS" pitchFamily="34" charset="-128"/>
                <a:ea typeface="Arial Unicode MS" pitchFamily="34" charset="-128"/>
                <a:cs typeface="Arial Unicode MS" pitchFamily="34" charset="-128"/>
              </a:rPr>
              <a:t>A sequence of multiple operations is executed in order.  Pattern:</a:t>
            </a:r>
            <a:endParaRPr lang="en-US" b="1" dirty="0" smtClean="0">
              <a:latin typeface="Courier New" pitchFamily="49" charset="0"/>
              <a:ea typeface="Arial Unicode MS" pitchFamily="34" charset="-128"/>
              <a:cs typeface="Courier New" pitchFamily="49" charset="0"/>
            </a:endParaRPr>
          </a:p>
          <a:p>
            <a:pPr lvl="2" eaLnBrk="1" hangingPunct="1">
              <a:buFontTx/>
              <a:buNone/>
            </a:pPr>
            <a:r>
              <a:rPr lang="en-US" dirty="0" smtClean="0">
                <a:latin typeface="Courier New" pitchFamily="49" charset="0"/>
                <a:ea typeface="Arial Unicode MS" pitchFamily="34" charset="-128"/>
                <a:cs typeface="Courier New" pitchFamily="49" charset="0"/>
              </a:rPr>
              <a:t>	</a:t>
            </a:r>
            <a:r>
              <a:rPr lang="en-US" i="1" u="sng" dirty="0" smtClean="0">
                <a:latin typeface="Courier New" pitchFamily="49" charset="0"/>
                <a:ea typeface="Arial Unicode MS" pitchFamily="34" charset="-128"/>
                <a:cs typeface="Courier New" pitchFamily="49" charset="0"/>
              </a:rPr>
              <a:t>operation</a:t>
            </a:r>
            <a:r>
              <a:rPr lang="en-US" baseline="-25000" dirty="0" smtClean="0">
                <a:latin typeface="Courier New" pitchFamily="49" charset="0"/>
                <a:ea typeface="Arial Unicode MS" pitchFamily="34" charset="-128"/>
                <a:cs typeface="Courier New" pitchFamily="49" charset="0"/>
              </a:rPr>
              <a:t>1</a:t>
            </a:r>
            <a:r>
              <a:rPr lang="en-US" dirty="0" smtClean="0">
                <a:latin typeface="Courier New" pitchFamily="49" charset="0"/>
                <a:ea typeface="Arial Unicode MS" pitchFamily="34" charset="-128"/>
                <a:cs typeface="Courier New" pitchFamily="49" charset="0"/>
              </a:rPr>
              <a:t> </a:t>
            </a:r>
          </a:p>
          <a:p>
            <a:pPr lvl="2" eaLnBrk="1" hangingPunct="1">
              <a:buFontTx/>
              <a:buNone/>
            </a:pPr>
            <a:r>
              <a:rPr lang="en-US" dirty="0" smtClean="0">
                <a:latin typeface="Courier New" pitchFamily="49" charset="0"/>
                <a:ea typeface="Arial Unicode MS" pitchFamily="34" charset="-128"/>
                <a:cs typeface="Courier New" pitchFamily="49" charset="0"/>
              </a:rPr>
              <a:t>	</a:t>
            </a:r>
            <a:r>
              <a:rPr lang="en-US" i="1" u="sng" dirty="0" smtClean="0">
                <a:latin typeface="Courier New" pitchFamily="49" charset="0"/>
                <a:ea typeface="Arial Unicode MS" pitchFamily="34" charset="-128"/>
                <a:cs typeface="Courier New" pitchFamily="49" charset="0"/>
              </a:rPr>
              <a:t>operation</a:t>
            </a:r>
            <a:r>
              <a:rPr lang="en-US" baseline="-25000" dirty="0" smtClean="0">
                <a:latin typeface="Courier New" pitchFamily="49" charset="0"/>
                <a:ea typeface="Arial Unicode MS" pitchFamily="34" charset="-128"/>
                <a:cs typeface="Courier New" pitchFamily="49" charset="0"/>
              </a:rPr>
              <a:t>2</a:t>
            </a:r>
          </a:p>
          <a:p>
            <a:pPr lvl="2" eaLnBrk="1" hangingPunct="1">
              <a:buFontTx/>
              <a:buNone/>
            </a:pPr>
            <a:r>
              <a:rPr lang="en-US" dirty="0" smtClean="0">
                <a:latin typeface="Courier New" pitchFamily="49" charset="0"/>
                <a:ea typeface="Arial Unicode MS" pitchFamily="34" charset="-128"/>
                <a:cs typeface="Courier New" pitchFamily="49" charset="0"/>
              </a:rPr>
              <a:t>	…</a:t>
            </a:r>
          </a:p>
          <a:p>
            <a:pPr lvl="2" eaLnBrk="1" hangingPunct="1">
              <a:buFontTx/>
              <a:buNone/>
            </a:pPr>
            <a:r>
              <a:rPr lang="en-US" dirty="0" smtClean="0">
                <a:latin typeface="Courier New" pitchFamily="49" charset="0"/>
                <a:ea typeface="Arial Unicode MS" pitchFamily="34" charset="-128"/>
                <a:cs typeface="Courier New" pitchFamily="49" charset="0"/>
              </a:rPr>
              <a:t>	</a:t>
            </a:r>
            <a:r>
              <a:rPr lang="en-US" i="1" u="sng" dirty="0" err="1" smtClean="0">
                <a:latin typeface="Courier New" pitchFamily="49" charset="0"/>
                <a:ea typeface="Arial Unicode MS" pitchFamily="34" charset="-128"/>
                <a:cs typeface="Courier New" pitchFamily="49" charset="0"/>
              </a:rPr>
              <a:t>operation</a:t>
            </a:r>
            <a:r>
              <a:rPr lang="en-US" baseline="-25000" dirty="0" err="1" smtClean="0">
                <a:latin typeface="Courier New" pitchFamily="49" charset="0"/>
                <a:ea typeface="Arial Unicode MS" pitchFamily="34" charset="-128"/>
                <a:cs typeface="Courier New" pitchFamily="49" charset="0"/>
              </a:rPr>
              <a:t>n</a:t>
            </a:r>
            <a:r>
              <a:rPr lang="en-US" dirty="0" smtClean="0">
                <a:latin typeface="Courier New" pitchFamily="49" charset="0"/>
                <a:ea typeface="Arial Unicode MS" pitchFamily="34" charset="-128"/>
                <a:cs typeface="Courier New" pitchFamily="49" charset="0"/>
              </a:rPr>
              <a:t> </a:t>
            </a:r>
            <a:endParaRPr lang="en-US" dirty="0" smtClean="0">
              <a:latin typeface="Arial Unicode MS" pitchFamily="34" charset="-128"/>
              <a:ea typeface="Arial Unicode MS" pitchFamily="34" charset="-128"/>
              <a:cs typeface="Arial Unicode MS" pitchFamily="34" charset="-128"/>
            </a:endParaRPr>
          </a:p>
          <a:p>
            <a:pPr eaLnBrk="1" hangingPunct="1"/>
            <a:r>
              <a:rPr lang="en-US" dirty="0" smtClean="0"/>
              <a:t>Example:</a:t>
            </a:r>
          </a:p>
          <a:p>
            <a:pPr eaLnBrk="1" hangingPunct="1">
              <a:buFont typeface="Arial" charset="0"/>
              <a:buNone/>
            </a:pPr>
            <a:endParaRPr lang="en-US" dirty="0" smtClean="0"/>
          </a:p>
          <a:p>
            <a:pPr eaLnBrk="1" hangingPunct="1">
              <a:buFont typeface="Arial" charset="0"/>
              <a:buNone/>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p:txBody>
          <a:bodyPr/>
          <a:lstStyle/>
          <a:p>
            <a:fld id="{E82900C4-FF83-4BD0-A74C-D7039BA38FDD}" type="slidenum">
              <a:rPr lang="en-US" smtClean="0"/>
              <a:pPr/>
              <a:t>11</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Selection	</a:t>
            </a:r>
          </a:p>
        </p:txBody>
      </p:sp>
      <p:sp>
        <p:nvSpPr>
          <p:cNvPr id="13316" name="Rectangle 3"/>
          <p:cNvSpPr>
            <a:spLocks noChangeArrowheads="1"/>
          </p:cNvSpPr>
          <p:nvPr/>
        </p:nvSpPr>
        <p:spPr bwMode="auto">
          <a:xfrm>
            <a:off x="457200" y="1600200"/>
            <a:ext cx="8229600" cy="5105400"/>
          </a:xfrm>
          <a:prstGeom prst="rect">
            <a:avLst/>
          </a:prstGeom>
          <a:noFill/>
          <a:ln w="9525">
            <a:noFill/>
            <a:miter lim="800000"/>
            <a:headEnd/>
            <a:tailEnd/>
          </a:ln>
        </p:spPr>
        <p:txBody>
          <a:bodyPr/>
          <a:lstStyle/>
          <a:p>
            <a:pPr marL="342900" indent="-342900" eaLnBrk="1" hangingPunct="1">
              <a:spcBef>
                <a:spcPct val="20000"/>
              </a:spcBef>
              <a:buClr>
                <a:schemeClr val="tx1"/>
              </a:buClr>
              <a:buSzPct val="75000"/>
              <a:buFont typeface="Arial" charset="0"/>
              <a:buChar char="●"/>
            </a:pPr>
            <a:endParaRPr lang="en-US" sz="3200"/>
          </a:p>
        </p:txBody>
      </p:sp>
      <p:sp>
        <p:nvSpPr>
          <p:cNvPr id="13317" name="Rectangle 4"/>
          <p:cNvSpPr>
            <a:spLocks noGrp="1" noChangeArrowheads="1"/>
          </p:cNvSpPr>
          <p:nvPr>
            <p:ph type="body" idx="1"/>
          </p:nvPr>
        </p:nvSpPr>
        <p:spPr>
          <a:xfrm>
            <a:off x="457200" y="1600200"/>
            <a:ext cx="8382000" cy="4724400"/>
          </a:xfrm>
          <a:noFill/>
        </p:spPr>
        <p:txBody>
          <a:bodyPr/>
          <a:lstStyle/>
          <a:p>
            <a:pPr eaLnBrk="1" hangingPunct="1"/>
            <a:r>
              <a:rPr lang="en-US" dirty="0" smtClean="0">
                <a:latin typeface="Arial Unicode MS" pitchFamily="34" charset="-128"/>
                <a:ea typeface="Arial Unicode MS" pitchFamily="34" charset="-128"/>
                <a:cs typeface="Arial Unicode MS" pitchFamily="34" charset="-128"/>
              </a:rPr>
              <a:t>Selective operations are executed conditionally.  Pattern:</a:t>
            </a:r>
            <a:endParaRPr lang="en-US" b="1" dirty="0" smtClean="0">
              <a:latin typeface="Courier New" pitchFamily="49" charset="0"/>
              <a:ea typeface="Arial Unicode MS" pitchFamily="34" charset="-128"/>
              <a:cs typeface="Courier New" pitchFamily="49" charset="0"/>
            </a:endParaRPr>
          </a:p>
          <a:p>
            <a:pPr lvl="2" eaLnBrk="1" hangingPunct="1">
              <a:buFontTx/>
              <a:buNone/>
            </a:pPr>
            <a:r>
              <a:rPr lang="en-US" b="1" dirty="0" smtClean="0">
                <a:latin typeface="Courier New" pitchFamily="49" charset="0"/>
                <a:cs typeface="Courier New" pitchFamily="49" charset="0"/>
              </a:rPr>
              <a:t>if</a:t>
            </a:r>
            <a:r>
              <a:rPr lang="en-US" b="1" i="1" dirty="0" smtClean="0">
                <a:latin typeface="Courier New" pitchFamily="49" charset="0"/>
                <a:cs typeface="Courier New" pitchFamily="49" charset="0"/>
              </a:rPr>
              <a:t> </a:t>
            </a:r>
            <a:r>
              <a:rPr lang="en-US" i="1" u="sng" dirty="0" smtClean="0">
                <a:latin typeface="Courier New" pitchFamily="49" charset="0"/>
                <a:cs typeface="Courier New" pitchFamily="49" charset="0"/>
              </a:rPr>
              <a:t>condition</a:t>
            </a:r>
            <a:r>
              <a:rPr lang="en-US" b="1" i="1" dirty="0" smtClean="0">
                <a:latin typeface="Courier New" pitchFamily="49" charset="0"/>
                <a:cs typeface="Courier New" pitchFamily="49" charset="0"/>
              </a:rPr>
              <a:t> </a:t>
            </a:r>
            <a:r>
              <a:rPr lang="en-US" b="1" dirty="0" smtClean="0">
                <a:latin typeface="Courier New" pitchFamily="49" charset="0"/>
                <a:cs typeface="Courier New" pitchFamily="49" charset="0"/>
              </a:rPr>
              <a:t>then </a:t>
            </a:r>
          </a:p>
          <a:p>
            <a:pPr lvl="2" eaLnBrk="1" hangingPunct="1">
              <a:buFontTx/>
              <a:buNone/>
            </a:pPr>
            <a:r>
              <a:rPr lang="en-US" b="1" i="1" dirty="0" smtClean="0">
                <a:latin typeface="Courier New" pitchFamily="49" charset="0"/>
                <a:cs typeface="Courier New" pitchFamily="49" charset="0"/>
              </a:rPr>
              <a:t>		</a:t>
            </a:r>
            <a:r>
              <a:rPr lang="en-US" i="1" u="sng" dirty="0" smtClean="0">
                <a:latin typeface="Courier New" pitchFamily="49" charset="0"/>
                <a:cs typeface="Courier New" pitchFamily="49" charset="0"/>
              </a:rPr>
              <a:t>set of operations</a:t>
            </a:r>
            <a:r>
              <a:rPr lang="en-US" i="1" baseline="-25000" dirty="0" smtClean="0">
                <a:latin typeface="Courier New" pitchFamily="49" charset="0"/>
                <a:cs typeface="Courier New" pitchFamily="49" charset="0"/>
              </a:rPr>
              <a:t>1</a:t>
            </a:r>
            <a:r>
              <a:rPr lang="en-US" i="1" dirty="0" smtClean="0">
                <a:latin typeface="Courier New" pitchFamily="49" charset="0"/>
                <a:cs typeface="Courier New" pitchFamily="49" charset="0"/>
              </a:rPr>
              <a:t> </a:t>
            </a:r>
          </a:p>
          <a:p>
            <a:pPr lvl="2" eaLnBrk="1" hangingPunct="1">
              <a:buFontTx/>
              <a:buNone/>
            </a:pPr>
            <a:r>
              <a:rPr lang="en-US" b="1" dirty="0" smtClean="0">
                <a:latin typeface="Courier New" pitchFamily="49" charset="0"/>
                <a:cs typeface="Courier New" pitchFamily="49" charset="0"/>
              </a:rPr>
              <a:t>else </a:t>
            </a:r>
          </a:p>
          <a:p>
            <a:pPr lvl="2" eaLnBrk="1" hangingPunct="1">
              <a:buFontTx/>
              <a:buNone/>
            </a:pPr>
            <a:r>
              <a:rPr lang="en-US" b="1" i="1" dirty="0" smtClean="0">
                <a:latin typeface="Courier New" pitchFamily="49" charset="0"/>
                <a:cs typeface="Courier New" pitchFamily="49" charset="0"/>
              </a:rPr>
              <a:t>		</a:t>
            </a:r>
            <a:r>
              <a:rPr lang="en-US" i="1" u="sng" dirty="0" smtClean="0">
                <a:latin typeface="Courier New" pitchFamily="49" charset="0"/>
                <a:cs typeface="Courier New" pitchFamily="49" charset="0"/>
              </a:rPr>
              <a:t>set of operations</a:t>
            </a:r>
            <a:r>
              <a:rPr lang="en-US" i="1" baseline="-25000" dirty="0" smtClean="0">
                <a:latin typeface="Courier New" pitchFamily="49" charset="0"/>
                <a:cs typeface="Courier New" pitchFamily="49" charset="0"/>
              </a:rPr>
              <a:t>2</a:t>
            </a:r>
            <a:r>
              <a:rPr lang="en-US" i="1" dirty="0" smtClean="0">
                <a:latin typeface="Courier New" pitchFamily="49" charset="0"/>
                <a:cs typeface="Courier New" pitchFamily="49" charset="0"/>
              </a:rPr>
              <a:t> </a:t>
            </a:r>
            <a:endParaRPr lang="en-US" i="1" dirty="0" smtClean="0">
              <a:latin typeface="Courier New" pitchFamily="49" charset="0"/>
              <a:ea typeface="Arial Unicode MS" pitchFamily="34" charset="-128"/>
              <a:cs typeface="Courier New" pitchFamily="49" charset="0"/>
            </a:endParaRPr>
          </a:p>
          <a:p>
            <a:pPr eaLnBrk="1" hangingPunct="1"/>
            <a:r>
              <a:rPr lang="en-US" dirty="0" smtClean="0"/>
              <a:t>Example:</a:t>
            </a:r>
          </a:p>
          <a:p>
            <a:pPr eaLnBrk="1" hangingPunct="1">
              <a:buFont typeface="Arial" charset="0"/>
              <a:buNone/>
            </a:pPr>
            <a:endParaRPr lang="en-US" dirty="0" smtClean="0"/>
          </a:p>
          <a:p>
            <a:pPr eaLnBrk="1" hangingPunct="1">
              <a:buFont typeface="Arial" charset="0"/>
              <a:buNone/>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p:txBody>
          <a:bodyPr/>
          <a:lstStyle/>
          <a:p>
            <a:fld id="{E82900C4-FF83-4BD0-A74C-D7039BA38FDD}" type="slidenum">
              <a:rPr lang="en-US" smtClean="0"/>
              <a:pPr/>
              <a:t>12</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Repetition </a:t>
            </a:r>
            <a:r>
              <a:rPr lang="en-US" sz="2800" dirty="0" smtClean="0"/>
              <a:t>(list version)</a:t>
            </a:r>
            <a:r>
              <a:rPr lang="en-US" dirty="0" smtClean="0"/>
              <a:t>	</a:t>
            </a:r>
          </a:p>
        </p:txBody>
      </p:sp>
      <p:sp>
        <p:nvSpPr>
          <p:cNvPr id="13316" name="Rectangle 3"/>
          <p:cNvSpPr>
            <a:spLocks noChangeArrowheads="1"/>
          </p:cNvSpPr>
          <p:nvPr/>
        </p:nvSpPr>
        <p:spPr bwMode="auto">
          <a:xfrm>
            <a:off x="457200" y="1600200"/>
            <a:ext cx="8229600" cy="5105400"/>
          </a:xfrm>
          <a:prstGeom prst="rect">
            <a:avLst/>
          </a:prstGeom>
          <a:noFill/>
          <a:ln w="9525">
            <a:noFill/>
            <a:miter lim="800000"/>
            <a:headEnd/>
            <a:tailEnd/>
          </a:ln>
        </p:spPr>
        <p:txBody>
          <a:bodyPr/>
          <a:lstStyle/>
          <a:p>
            <a:pPr marL="342900" indent="-342900" eaLnBrk="1" hangingPunct="1">
              <a:spcBef>
                <a:spcPct val="20000"/>
              </a:spcBef>
              <a:buClr>
                <a:schemeClr val="tx1"/>
              </a:buClr>
              <a:buSzPct val="75000"/>
              <a:buFont typeface="Arial" charset="0"/>
              <a:buChar char="●"/>
            </a:pPr>
            <a:endParaRPr lang="en-US" sz="3200"/>
          </a:p>
        </p:txBody>
      </p:sp>
      <p:sp>
        <p:nvSpPr>
          <p:cNvPr id="13317" name="Rectangle 4"/>
          <p:cNvSpPr>
            <a:spLocks noGrp="1" noChangeArrowheads="1"/>
          </p:cNvSpPr>
          <p:nvPr>
            <p:ph type="body" idx="1"/>
          </p:nvPr>
        </p:nvSpPr>
        <p:spPr>
          <a:xfrm>
            <a:off x="457200" y="1600200"/>
            <a:ext cx="8686800" cy="4724400"/>
          </a:xfrm>
          <a:noFill/>
        </p:spPr>
        <p:txBody>
          <a:bodyPr/>
          <a:lstStyle/>
          <a:p>
            <a:pPr eaLnBrk="1" hangingPunct="1"/>
            <a:r>
              <a:rPr lang="en-US" dirty="0" smtClean="0">
                <a:latin typeface="Arial Unicode MS" pitchFamily="34" charset="-128"/>
                <a:ea typeface="Arial Unicode MS" pitchFamily="34" charset="-128"/>
                <a:cs typeface="Arial Unicode MS" pitchFamily="34" charset="-128"/>
              </a:rPr>
              <a:t>Repetitive operations are executed iteratively. Some repetitive operations process lists of items.  Pattern:</a:t>
            </a:r>
            <a:endParaRPr lang="en-US" b="1" dirty="0" smtClean="0">
              <a:latin typeface="Courier New" pitchFamily="49" charset="0"/>
              <a:ea typeface="Arial Unicode MS" pitchFamily="34" charset="-128"/>
              <a:cs typeface="Courier New" pitchFamily="49" charset="0"/>
            </a:endParaRPr>
          </a:p>
          <a:p>
            <a:pPr lvl="2" eaLnBrk="1" hangingPunct="1">
              <a:buFontTx/>
              <a:buNone/>
            </a:pPr>
            <a:r>
              <a:rPr lang="en-US" b="1" dirty="0" smtClean="0">
                <a:latin typeface="Courier New" pitchFamily="49" charset="0"/>
                <a:cs typeface="Courier New" pitchFamily="49" charset="0"/>
              </a:rPr>
              <a:t>Repeat for each </a:t>
            </a:r>
            <a:r>
              <a:rPr lang="en-US" i="1" u="sng" dirty="0" smtClean="0">
                <a:latin typeface="Courier New" pitchFamily="49" charset="0"/>
                <a:cs typeface="Courier New" pitchFamily="49" charset="0"/>
              </a:rPr>
              <a:t>list element</a:t>
            </a:r>
            <a:endParaRPr lang="en-US" dirty="0" smtClean="0">
              <a:latin typeface="Courier New" pitchFamily="49" charset="0"/>
              <a:cs typeface="Courier New" pitchFamily="49" charset="0"/>
            </a:endParaRPr>
          </a:p>
          <a:p>
            <a:pPr lvl="2" eaLnBrk="1" hangingPunct="1">
              <a:buFontTx/>
              <a:buNone/>
            </a:pPr>
            <a:r>
              <a:rPr lang="en-US" b="1" i="1" dirty="0" smtClean="0">
                <a:latin typeface="Courier New" pitchFamily="49" charset="0"/>
                <a:cs typeface="Courier New" pitchFamily="49" charset="0"/>
              </a:rPr>
              <a:t>		</a:t>
            </a:r>
            <a:r>
              <a:rPr lang="en-US" i="1" u="sng" dirty="0" smtClean="0">
                <a:latin typeface="Courier New" pitchFamily="49" charset="0"/>
                <a:cs typeface="Courier New" pitchFamily="49" charset="0"/>
              </a:rPr>
              <a:t>set of operations on </a:t>
            </a:r>
            <a:r>
              <a:rPr lang="en-US" b="1" dirty="0" smtClean="0">
                <a:latin typeface="Courier New" pitchFamily="49" charset="0"/>
                <a:cs typeface="Courier New" pitchFamily="49" charset="0"/>
              </a:rPr>
              <a:t>current</a:t>
            </a:r>
            <a:r>
              <a:rPr lang="en-US" i="1" dirty="0" smtClean="0">
                <a:latin typeface="Courier New" pitchFamily="49" charset="0"/>
                <a:cs typeface="Courier New" pitchFamily="49" charset="0"/>
              </a:rPr>
              <a:t> </a:t>
            </a:r>
            <a:r>
              <a:rPr lang="en-US" i="1" u="sng" dirty="0" smtClean="0">
                <a:latin typeface="Courier New" pitchFamily="49" charset="0"/>
                <a:cs typeface="Courier New" pitchFamily="49" charset="0"/>
              </a:rPr>
              <a:t>element</a:t>
            </a:r>
            <a:r>
              <a:rPr lang="en-US" u="sng" dirty="0" smtClean="0">
                <a:latin typeface="Courier New" pitchFamily="49" charset="0"/>
                <a:cs typeface="Courier New" pitchFamily="49" charset="0"/>
              </a:rPr>
              <a:t> </a:t>
            </a:r>
          </a:p>
          <a:p>
            <a:pPr lvl="2" eaLnBrk="1" hangingPunct="1">
              <a:buFontTx/>
              <a:buNone/>
            </a:pPr>
            <a:r>
              <a:rPr lang="en-US" b="1" dirty="0" smtClean="0">
                <a:latin typeface="Courier New" pitchFamily="49" charset="0"/>
                <a:cs typeface="Courier New" pitchFamily="49" charset="0"/>
              </a:rPr>
              <a:t>		Go on to next </a:t>
            </a:r>
            <a:r>
              <a:rPr lang="en-US" i="1" u="sng" dirty="0" smtClean="0">
                <a:latin typeface="Courier New" pitchFamily="49" charset="0"/>
                <a:cs typeface="Courier New" pitchFamily="49" charset="0"/>
              </a:rPr>
              <a:t>list element</a:t>
            </a:r>
            <a:r>
              <a:rPr lang="en-US" b="1" i="1" dirty="0" smtClean="0">
                <a:latin typeface="Courier New" pitchFamily="49" charset="0"/>
                <a:cs typeface="Courier New" pitchFamily="49" charset="0"/>
              </a:rPr>
              <a:t>	</a:t>
            </a:r>
            <a:endParaRPr lang="en-US" b="1" i="1" dirty="0" smtClean="0">
              <a:latin typeface="Courier New" pitchFamily="49" charset="0"/>
              <a:ea typeface="Arial Unicode MS" pitchFamily="34" charset="-128"/>
              <a:cs typeface="Courier New" pitchFamily="49" charset="0"/>
            </a:endParaRPr>
          </a:p>
          <a:p>
            <a:pPr eaLnBrk="1" hangingPunct="1"/>
            <a:r>
              <a:rPr lang="en-US" dirty="0" smtClean="0"/>
              <a:t>Example:</a:t>
            </a:r>
          </a:p>
          <a:p>
            <a:pPr eaLnBrk="1" hangingPunct="1">
              <a:buFont typeface="Arial" charset="0"/>
              <a:buNone/>
            </a:pPr>
            <a:endParaRPr lang="en-US" dirty="0" smtClean="0"/>
          </a:p>
          <a:p>
            <a:pPr eaLnBrk="1" hangingPunct="1">
              <a:buFont typeface="Arial" charset="0"/>
              <a:buNone/>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p:txBody>
          <a:bodyPr/>
          <a:lstStyle/>
          <a:p>
            <a:fld id="{E82900C4-FF83-4BD0-A74C-D7039BA38FDD}" type="slidenum">
              <a:rPr lang="en-US" smtClean="0"/>
              <a:pPr/>
              <a:t>13</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Repetition </a:t>
            </a:r>
            <a:r>
              <a:rPr lang="en-US" sz="2800" dirty="0" smtClean="0">
                <a:solidFill>
                  <a:srgbClr val="003300"/>
                </a:solidFill>
              </a:rPr>
              <a:t>(conditional version) </a:t>
            </a:r>
            <a:r>
              <a:rPr lang="en-US" dirty="0" smtClean="0"/>
              <a:t>	</a:t>
            </a:r>
          </a:p>
        </p:txBody>
      </p:sp>
      <p:sp>
        <p:nvSpPr>
          <p:cNvPr id="13316" name="Rectangle 3"/>
          <p:cNvSpPr>
            <a:spLocks noChangeArrowheads="1"/>
          </p:cNvSpPr>
          <p:nvPr/>
        </p:nvSpPr>
        <p:spPr bwMode="auto">
          <a:xfrm>
            <a:off x="457200" y="1600200"/>
            <a:ext cx="8229600" cy="5105400"/>
          </a:xfrm>
          <a:prstGeom prst="rect">
            <a:avLst/>
          </a:prstGeom>
          <a:noFill/>
          <a:ln w="9525">
            <a:noFill/>
            <a:miter lim="800000"/>
            <a:headEnd/>
            <a:tailEnd/>
          </a:ln>
        </p:spPr>
        <p:txBody>
          <a:bodyPr/>
          <a:lstStyle/>
          <a:p>
            <a:pPr marL="342900" indent="-342900" eaLnBrk="1" hangingPunct="1">
              <a:spcBef>
                <a:spcPct val="20000"/>
              </a:spcBef>
              <a:buClr>
                <a:schemeClr val="tx1"/>
              </a:buClr>
              <a:buSzPct val="75000"/>
              <a:buFont typeface="Arial" charset="0"/>
              <a:buChar char="●"/>
            </a:pPr>
            <a:endParaRPr lang="en-US" sz="3200"/>
          </a:p>
        </p:txBody>
      </p:sp>
      <p:sp>
        <p:nvSpPr>
          <p:cNvPr id="13317" name="Rectangle 4"/>
          <p:cNvSpPr>
            <a:spLocks noGrp="1" noChangeArrowheads="1"/>
          </p:cNvSpPr>
          <p:nvPr>
            <p:ph type="body" idx="1"/>
          </p:nvPr>
        </p:nvSpPr>
        <p:spPr>
          <a:xfrm>
            <a:off x="457200" y="1600200"/>
            <a:ext cx="8686800" cy="4724400"/>
          </a:xfrm>
          <a:noFill/>
        </p:spPr>
        <p:txBody>
          <a:bodyPr/>
          <a:lstStyle/>
          <a:p>
            <a:pPr eaLnBrk="1" hangingPunct="1"/>
            <a:r>
              <a:rPr lang="en-US" dirty="0" smtClean="0">
                <a:latin typeface="Arial Unicode MS" pitchFamily="34" charset="-128"/>
                <a:ea typeface="Arial Unicode MS" pitchFamily="34" charset="-128"/>
                <a:cs typeface="Arial Unicode MS" pitchFamily="34" charset="-128"/>
              </a:rPr>
              <a:t>Some repetitive operations are conditional.  Pattern:</a:t>
            </a:r>
            <a:endParaRPr lang="en-US" b="1" dirty="0" smtClean="0">
              <a:latin typeface="Courier New" pitchFamily="49" charset="0"/>
              <a:ea typeface="Arial Unicode MS" pitchFamily="34" charset="-128"/>
              <a:cs typeface="Courier New" pitchFamily="49" charset="0"/>
            </a:endParaRPr>
          </a:p>
          <a:p>
            <a:pPr lvl="2" eaLnBrk="1" hangingPunct="1">
              <a:buFontTx/>
              <a:buNone/>
            </a:pPr>
            <a:r>
              <a:rPr lang="en-US" b="1" dirty="0" smtClean="0">
                <a:latin typeface="Courier New" pitchFamily="49" charset="0"/>
                <a:cs typeface="Courier New" pitchFamily="49" charset="0"/>
              </a:rPr>
              <a:t>Repeat while </a:t>
            </a:r>
            <a:r>
              <a:rPr lang="en-US" i="1" u="sng" dirty="0" smtClean="0">
                <a:latin typeface="Courier New" pitchFamily="49" charset="0"/>
                <a:cs typeface="Courier New" pitchFamily="49" charset="0"/>
              </a:rPr>
              <a:t>condition</a:t>
            </a:r>
            <a:endParaRPr lang="en-US" dirty="0" smtClean="0">
              <a:latin typeface="Courier New" pitchFamily="49" charset="0"/>
              <a:cs typeface="Courier New" pitchFamily="49" charset="0"/>
            </a:endParaRPr>
          </a:p>
          <a:p>
            <a:pPr lvl="2" eaLnBrk="1" hangingPunct="1">
              <a:buFontTx/>
              <a:buNone/>
            </a:pPr>
            <a:r>
              <a:rPr lang="en-US" b="1" i="1" dirty="0" smtClean="0">
                <a:latin typeface="Courier New" pitchFamily="49" charset="0"/>
                <a:cs typeface="Courier New" pitchFamily="49" charset="0"/>
              </a:rPr>
              <a:t>		</a:t>
            </a:r>
            <a:r>
              <a:rPr lang="en-US" i="1" u="sng" dirty="0" smtClean="0">
                <a:latin typeface="Courier New" pitchFamily="49" charset="0"/>
                <a:cs typeface="Courier New" pitchFamily="49" charset="0"/>
              </a:rPr>
              <a:t>set of operations</a:t>
            </a:r>
            <a:endParaRPr lang="en-US" dirty="0" smtClean="0">
              <a:latin typeface="Courier New" pitchFamily="49" charset="0"/>
              <a:cs typeface="Courier New" pitchFamily="49" charset="0"/>
            </a:endParaRPr>
          </a:p>
          <a:p>
            <a:pPr lvl="2" eaLnBrk="1" hangingPunct="1">
              <a:buFontTx/>
              <a:buNone/>
            </a:pPr>
            <a:r>
              <a:rPr lang="en-US" b="1" dirty="0" smtClean="0">
                <a:latin typeface="Courier New" pitchFamily="49" charset="0"/>
                <a:cs typeface="Courier New" pitchFamily="49" charset="0"/>
              </a:rPr>
              <a:t>		Go on to next iteration</a:t>
            </a:r>
            <a:r>
              <a:rPr lang="en-US" b="1" i="1" dirty="0" smtClean="0">
                <a:latin typeface="Courier New" pitchFamily="49" charset="0"/>
                <a:cs typeface="Courier New" pitchFamily="49" charset="0"/>
              </a:rPr>
              <a:t>	</a:t>
            </a:r>
            <a:endParaRPr lang="en-US" b="1" i="1" dirty="0" smtClean="0">
              <a:latin typeface="Courier New" pitchFamily="49" charset="0"/>
              <a:ea typeface="Arial Unicode MS" pitchFamily="34" charset="-128"/>
              <a:cs typeface="Courier New" pitchFamily="49" charset="0"/>
            </a:endParaRPr>
          </a:p>
          <a:p>
            <a:pPr eaLnBrk="1" hangingPunct="1"/>
            <a:r>
              <a:rPr lang="en-US" dirty="0" smtClean="0"/>
              <a:t>Example:</a:t>
            </a:r>
          </a:p>
          <a:p>
            <a:pPr eaLnBrk="1" hangingPunct="1">
              <a:buFont typeface="Arial" charset="0"/>
              <a:buNone/>
            </a:pPr>
            <a:endParaRPr lang="en-US" dirty="0" smtClean="0"/>
          </a:p>
          <a:p>
            <a:pPr eaLnBrk="1" hangingPunct="1">
              <a:buFont typeface="Arial" charset="0"/>
              <a:buNone/>
            </a:pP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p:txBody>
          <a:bodyPr/>
          <a:lstStyle/>
          <a:p>
            <a:fld id="{9C19F96C-7244-4DB8-BB9A-867438095F04}" type="slidenum">
              <a:rPr lang="en-US" smtClean="0"/>
              <a:pPr/>
              <a:t>14</a:t>
            </a:fld>
            <a:endParaRPr lang="en-US" smtClean="0"/>
          </a:p>
        </p:txBody>
      </p:sp>
      <p:sp>
        <p:nvSpPr>
          <p:cNvPr id="8195" name="Rectangle 2"/>
          <p:cNvSpPr>
            <a:spLocks noChangeArrowheads="1"/>
          </p:cNvSpPr>
          <p:nvPr/>
        </p:nvSpPr>
        <p:spPr bwMode="auto">
          <a:xfrm>
            <a:off x="2286000" y="685800"/>
            <a:ext cx="6858000" cy="1143000"/>
          </a:xfrm>
          <a:prstGeom prst="rect">
            <a:avLst/>
          </a:prstGeom>
          <a:noFill/>
          <a:ln w="9525">
            <a:noFill/>
            <a:miter lim="800000"/>
            <a:headEnd/>
            <a:tailEnd/>
          </a:ln>
        </p:spPr>
        <p:txBody>
          <a:bodyPr anchor="ctr"/>
          <a:lstStyle/>
          <a:p>
            <a:pPr eaLnBrk="1" hangingPunct="1"/>
            <a:r>
              <a:rPr lang="en-US" sz="4400"/>
              <a:t>Euclid of Alexandria </a:t>
            </a:r>
            <a:r>
              <a:rPr lang="en-US" sz="2000"/>
              <a:t>(325-265BC) </a:t>
            </a:r>
            <a:br>
              <a:rPr lang="en-US" sz="2000"/>
            </a:br>
            <a:r>
              <a:rPr lang="en-US" sz="3200" i="1"/>
              <a:t>The Elements</a:t>
            </a:r>
          </a:p>
        </p:txBody>
      </p:sp>
      <p:sp>
        <p:nvSpPr>
          <p:cNvPr id="8196" name="Rectangle 3"/>
          <p:cNvSpPr>
            <a:spLocks noChangeArrowheads="1"/>
          </p:cNvSpPr>
          <p:nvPr/>
        </p:nvSpPr>
        <p:spPr bwMode="auto">
          <a:xfrm>
            <a:off x="228600" y="2514600"/>
            <a:ext cx="4419600" cy="3352800"/>
          </a:xfrm>
          <a:prstGeom prst="rect">
            <a:avLst/>
          </a:prstGeom>
          <a:noFill/>
          <a:ln w="9525">
            <a:noFill/>
            <a:miter lim="800000"/>
            <a:headEnd/>
            <a:tailEnd/>
          </a:ln>
        </p:spPr>
        <p:txBody>
          <a:bodyPr/>
          <a:lstStyle/>
          <a:p>
            <a:pPr marL="342900" indent="-342900" eaLnBrk="1" hangingPunct="1">
              <a:spcBef>
                <a:spcPct val="20000"/>
              </a:spcBef>
              <a:buClr>
                <a:schemeClr val="tx1"/>
              </a:buClr>
              <a:buSzPct val="75000"/>
              <a:buFontTx/>
              <a:buChar char=" "/>
            </a:pPr>
            <a:r>
              <a:rPr lang="en-US" sz="3200" dirty="0"/>
              <a:t>Euclid’s Algorithm finds the greatest common divisor of two positive natural numbers, a &amp; b (where a </a:t>
            </a:r>
            <a:r>
              <a:rPr lang="en-US" sz="3200" dirty="0">
                <a:cs typeface="Arial" charset="0"/>
              </a:rPr>
              <a:t>≥ </a:t>
            </a:r>
            <a:r>
              <a:rPr lang="en-US" sz="3200" dirty="0"/>
              <a:t>b</a:t>
            </a:r>
            <a:r>
              <a:rPr lang="en-US" sz="3200" dirty="0" smtClean="0"/>
              <a:t>).</a:t>
            </a:r>
            <a:endParaRPr lang="en-US" sz="3200" dirty="0"/>
          </a:p>
        </p:txBody>
      </p:sp>
      <p:pic>
        <p:nvPicPr>
          <p:cNvPr id="8197" name="Picture 4" descr="Euclid_4"/>
          <p:cNvPicPr>
            <a:picLocks noChangeAspect="1" noChangeArrowheads="1"/>
          </p:cNvPicPr>
          <p:nvPr/>
        </p:nvPicPr>
        <p:blipFill>
          <a:blip r:embed="rId3" cstate="print"/>
          <a:srcRect/>
          <a:stretch>
            <a:fillRect/>
          </a:stretch>
        </p:blipFill>
        <p:spPr bwMode="auto">
          <a:xfrm>
            <a:off x="882650" y="457200"/>
            <a:ext cx="1231900" cy="1905000"/>
          </a:xfrm>
          <a:prstGeom prst="rect">
            <a:avLst/>
          </a:prstGeom>
          <a:noFill/>
          <a:ln w="9525">
            <a:noFill/>
            <a:miter lim="800000"/>
            <a:headEnd/>
            <a:tailEnd/>
          </a:ln>
        </p:spPr>
      </p:pic>
      <p:sp>
        <p:nvSpPr>
          <p:cNvPr id="8198" name="Text Box 5"/>
          <p:cNvSpPr txBox="1">
            <a:spLocks noChangeArrowheads="1"/>
          </p:cNvSpPr>
          <p:nvPr/>
        </p:nvSpPr>
        <p:spPr bwMode="auto">
          <a:xfrm>
            <a:off x="5714856" y="6477000"/>
            <a:ext cx="3429144" cy="230832"/>
          </a:xfrm>
          <a:prstGeom prst="rect">
            <a:avLst/>
          </a:prstGeom>
          <a:noFill/>
          <a:ln w="9525">
            <a:noFill/>
            <a:miter lim="800000"/>
            <a:headEnd/>
            <a:tailEnd/>
          </a:ln>
        </p:spPr>
        <p:txBody>
          <a:bodyPr wrap="none">
            <a:spAutoFit/>
          </a:bodyPr>
          <a:lstStyle/>
          <a:p>
            <a:pPr algn="r"/>
            <a:r>
              <a:rPr lang="en-US" sz="900" dirty="0" smtClean="0">
                <a:latin typeface="Arial Unicode MS" pitchFamily="34" charset="-128"/>
              </a:rPr>
              <a:t>Images </a:t>
            </a:r>
            <a:r>
              <a:rPr lang="en-US" sz="900" dirty="0">
                <a:latin typeface="Arial Unicode MS" pitchFamily="34" charset="-128"/>
              </a:rPr>
              <a:t>from </a:t>
            </a:r>
            <a:r>
              <a:rPr lang="en-US" sz="900" dirty="0" smtClean="0">
                <a:latin typeface="Arial Unicode MS" pitchFamily="34" charset="-128"/>
              </a:rPr>
              <a:t>www-groups.dcs.st-andrews.ac.uk &amp; wikipedia.org</a:t>
            </a:r>
            <a:endParaRPr lang="en-US" sz="900" dirty="0">
              <a:latin typeface="Arial Unicode MS" pitchFamily="34" charset="-128"/>
            </a:endParaRPr>
          </a:p>
        </p:txBody>
      </p:sp>
      <p:pic>
        <p:nvPicPr>
          <p:cNvPr id="29698" name="Picture 2" descr="http://upload.wikimedia.org/wikipedia/commons/thumb/1/1c/Oxyrhynchus_papyrus_with_Euclid%27s_Elements.jpg/290px-Oxyrhynchus_papyrus_with_Euclid%27s_Elements.jpg"/>
          <p:cNvPicPr>
            <a:picLocks noChangeAspect="1" noChangeArrowheads="1"/>
          </p:cNvPicPr>
          <p:nvPr/>
        </p:nvPicPr>
        <p:blipFill>
          <a:blip r:embed="rId4" cstate="print"/>
          <a:srcRect/>
          <a:stretch>
            <a:fillRect/>
          </a:stretch>
        </p:blipFill>
        <p:spPr bwMode="auto">
          <a:xfrm>
            <a:off x="4724400" y="2514600"/>
            <a:ext cx="3995116" cy="24384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p:txBody>
          <a:bodyPr/>
          <a:lstStyle/>
          <a:p>
            <a:fld id="{D66A6839-7B7F-4B7A-A632-CC3808C106FE}" type="slidenum">
              <a:rPr lang="en-US" smtClean="0"/>
              <a:pPr/>
              <a:t>15</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Example: Euclid’s Algorithm 	</a:t>
            </a:r>
          </a:p>
        </p:txBody>
      </p:sp>
      <p:sp>
        <p:nvSpPr>
          <p:cNvPr id="10244" name="Rectangle 3"/>
          <p:cNvSpPr>
            <a:spLocks noGrp="1" noChangeArrowheads="1"/>
          </p:cNvSpPr>
          <p:nvPr>
            <p:ph type="body" idx="1"/>
          </p:nvPr>
        </p:nvSpPr>
        <p:spPr>
          <a:xfrm>
            <a:off x="76200" y="1447800"/>
            <a:ext cx="9067800" cy="4876800"/>
          </a:xfrm>
        </p:spPr>
        <p:txBody>
          <a:bodyPr/>
          <a:lstStyle/>
          <a:p>
            <a:pPr lvl="1" eaLnBrk="1" hangingPunct="1">
              <a:lnSpc>
                <a:spcPct val="90000"/>
              </a:lnSpc>
              <a:buFontTx/>
              <a:buNone/>
            </a:pPr>
            <a:r>
              <a:rPr lang="en-US" sz="2400" b="1" dirty="0" smtClean="0">
                <a:latin typeface="Arial Unicode MS" pitchFamily="34" charset="-128"/>
              </a:rPr>
              <a:t>Test Cases: </a:t>
            </a:r>
          </a:p>
          <a:p>
            <a:pPr lvl="1" eaLnBrk="1" hangingPunct="1">
              <a:lnSpc>
                <a:spcPct val="90000"/>
              </a:lnSpc>
              <a:buFontTx/>
              <a:buNone/>
            </a:pPr>
            <a:r>
              <a:rPr lang="en-US" sz="2400" b="1" dirty="0" smtClean="0">
                <a:latin typeface="Arial Unicode MS" pitchFamily="34" charset="-128"/>
              </a:rPr>
              <a:t>	</a:t>
            </a:r>
            <a:r>
              <a:rPr lang="en-US" sz="2400" dirty="0" smtClean="0">
                <a:latin typeface="Arial Unicode MS" pitchFamily="34" charset="-128"/>
              </a:rPr>
              <a:t>GCD(36,16)</a:t>
            </a:r>
            <a:r>
              <a:rPr lang="en-US" sz="3200" dirty="0" smtClean="0">
                <a:latin typeface="Arial Unicode MS" pitchFamily="34" charset="-128"/>
              </a:rPr>
              <a:t>→</a:t>
            </a:r>
            <a:r>
              <a:rPr lang="en-US" sz="2400" dirty="0" smtClean="0">
                <a:latin typeface="Arial Unicode MS" pitchFamily="34" charset="-128"/>
              </a:rPr>
              <a:t>4; GCD(1,1)</a:t>
            </a:r>
            <a:r>
              <a:rPr lang="en-US" sz="3200" dirty="0" smtClean="0">
                <a:latin typeface="Arial Unicode MS" pitchFamily="34" charset="-128"/>
              </a:rPr>
              <a:t>→</a:t>
            </a:r>
            <a:r>
              <a:rPr lang="en-US" sz="2400" dirty="0" smtClean="0">
                <a:latin typeface="Arial Unicode MS" pitchFamily="34" charset="-128"/>
              </a:rPr>
              <a:t>1; GCD(1260,198)</a:t>
            </a:r>
            <a:r>
              <a:rPr lang="en-US" sz="3200" dirty="0" smtClean="0">
                <a:latin typeface="Arial Unicode MS" pitchFamily="34" charset="-128"/>
              </a:rPr>
              <a:t>→</a:t>
            </a:r>
            <a:r>
              <a:rPr lang="en-US" sz="2400" dirty="0" smtClean="0">
                <a:latin typeface="Arial Unicode MS" pitchFamily="34" charset="-128"/>
              </a:rPr>
              <a:t>18</a:t>
            </a:r>
            <a:endParaRPr lang="en-US" sz="1000" b="1" dirty="0" smtClean="0">
              <a:latin typeface="Arial Unicode MS" pitchFamily="34" charset="-128"/>
            </a:endParaRPr>
          </a:p>
          <a:p>
            <a:pPr lvl="1" eaLnBrk="1" hangingPunct="1">
              <a:lnSpc>
                <a:spcPct val="90000"/>
              </a:lnSpc>
              <a:buFontTx/>
              <a:buNone/>
            </a:pPr>
            <a:r>
              <a:rPr lang="en-US" sz="2400" b="1" dirty="0" smtClean="0">
                <a:latin typeface="Arial Unicode MS" pitchFamily="34" charset="-128"/>
              </a:rPr>
              <a:t>Given: </a:t>
            </a:r>
          </a:p>
          <a:p>
            <a:pPr lvl="1" eaLnBrk="1" hangingPunct="1">
              <a:lnSpc>
                <a:spcPct val="90000"/>
              </a:lnSpc>
              <a:buFontTx/>
              <a:buNone/>
            </a:pPr>
            <a:r>
              <a:rPr lang="en-US" sz="2400" b="1" dirty="0" smtClean="0">
                <a:latin typeface="Arial Unicode MS" pitchFamily="34" charset="-128"/>
              </a:rPr>
              <a:t>	</a:t>
            </a:r>
            <a:r>
              <a:rPr lang="en-US" sz="2400" dirty="0" smtClean="0">
                <a:latin typeface="Arial Unicode MS" pitchFamily="34" charset="-128"/>
              </a:rPr>
              <a:t>Two positive natural numbers a &amp; b</a:t>
            </a:r>
          </a:p>
          <a:p>
            <a:pPr lvl="1" eaLnBrk="1" hangingPunct="1">
              <a:lnSpc>
                <a:spcPct val="90000"/>
              </a:lnSpc>
              <a:buFontTx/>
              <a:buNone/>
            </a:pPr>
            <a:endParaRPr lang="en-US" sz="1000" dirty="0" smtClean="0">
              <a:latin typeface="Arial Unicode MS" pitchFamily="34" charset="-128"/>
            </a:endParaRPr>
          </a:p>
          <a:p>
            <a:pPr lvl="1" eaLnBrk="1" hangingPunct="1">
              <a:lnSpc>
                <a:spcPct val="90000"/>
              </a:lnSpc>
              <a:buFontTx/>
              <a:buNone/>
            </a:pPr>
            <a:r>
              <a:rPr lang="en-US" sz="2400" b="1" dirty="0" smtClean="0">
                <a:latin typeface="Arial Unicode MS" pitchFamily="34" charset="-128"/>
              </a:rPr>
              <a:t>Set </a:t>
            </a:r>
            <a:r>
              <a:rPr lang="en-US" sz="2400" i="1" dirty="0" smtClean="0">
                <a:latin typeface="Arial Unicode MS" pitchFamily="34" charset="-128"/>
              </a:rPr>
              <a:t>remainder</a:t>
            </a:r>
            <a:r>
              <a:rPr lang="en-US" sz="2400" dirty="0" smtClean="0">
                <a:latin typeface="Arial Unicode MS" pitchFamily="34" charset="-128"/>
              </a:rPr>
              <a:t> = some non-zero value</a:t>
            </a:r>
          </a:p>
          <a:p>
            <a:pPr lvl="1" eaLnBrk="1" hangingPunct="1">
              <a:lnSpc>
                <a:spcPct val="90000"/>
              </a:lnSpc>
              <a:buFontTx/>
              <a:buNone/>
            </a:pPr>
            <a:r>
              <a:rPr lang="en-US" sz="2400" b="1" dirty="0" smtClean="0">
                <a:latin typeface="Arial Unicode MS" pitchFamily="34" charset="-128"/>
              </a:rPr>
              <a:t>Repeat </a:t>
            </a:r>
            <a:r>
              <a:rPr lang="en-US" sz="2400" dirty="0" smtClean="0">
                <a:latin typeface="Arial Unicode MS" pitchFamily="34" charset="-128"/>
              </a:rPr>
              <a:t>these steps</a:t>
            </a:r>
            <a:r>
              <a:rPr lang="en-US" sz="2400" b="1" dirty="0" smtClean="0">
                <a:latin typeface="Arial Unicode MS" pitchFamily="34" charset="-128"/>
              </a:rPr>
              <a:t> until</a:t>
            </a:r>
            <a:r>
              <a:rPr lang="en-US" sz="2400" dirty="0" smtClean="0">
                <a:latin typeface="Arial Unicode MS" pitchFamily="34" charset="-128"/>
              </a:rPr>
              <a:t> </a:t>
            </a:r>
            <a:r>
              <a:rPr lang="en-US" sz="2400" i="1" dirty="0" smtClean="0">
                <a:latin typeface="Arial Unicode MS" pitchFamily="34" charset="-128"/>
              </a:rPr>
              <a:t>remainder</a:t>
            </a:r>
            <a:r>
              <a:rPr lang="en-US" sz="2400" dirty="0" smtClean="0">
                <a:latin typeface="Arial Unicode MS" pitchFamily="34" charset="-128"/>
              </a:rPr>
              <a:t> = 0</a:t>
            </a:r>
          </a:p>
          <a:p>
            <a:pPr lvl="1" eaLnBrk="1" hangingPunct="1">
              <a:lnSpc>
                <a:spcPct val="90000"/>
              </a:lnSpc>
              <a:buFontTx/>
              <a:buNone/>
            </a:pPr>
            <a:r>
              <a:rPr lang="en-US" sz="2400" dirty="0" smtClean="0">
                <a:latin typeface="Arial Unicode MS" pitchFamily="34" charset="-128"/>
              </a:rPr>
              <a:t>      </a:t>
            </a:r>
            <a:r>
              <a:rPr lang="en-US" sz="2400" b="1" dirty="0" smtClean="0">
                <a:latin typeface="Arial Unicode MS" pitchFamily="34" charset="-128"/>
              </a:rPr>
              <a:t>Set</a:t>
            </a:r>
            <a:r>
              <a:rPr lang="en-US" sz="2400" dirty="0" smtClean="0">
                <a:latin typeface="Arial Unicode MS" pitchFamily="34" charset="-128"/>
              </a:rPr>
              <a:t> </a:t>
            </a:r>
            <a:r>
              <a:rPr lang="en-US" sz="2400" i="1" dirty="0" smtClean="0">
                <a:latin typeface="Arial Unicode MS" pitchFamily="34" charset="-128"/>
              </a:rPr>
              <a:t>remainder</a:t>
            </a:r>
            <a:r>
              <a:rPr lang="en-US" sz="2400" dirty="0" smtClean="0">
                <a:latin typeface="Arial Unicode MS" pitchFamily="34" charset="-128"/>
              </a:rPr>
              <a:t> = the remainder of </a:t>
            </a:r>
            <a:r>
              <a:rPr lang="en-US" sz="2400" i="1" dirty="0" smtClean="0">
                <a:latin typeface="Arial Unicode MS" pitchFamily="34" charset="-128"/>
              </a:rPr>
              <a:t>a</a:t>
            </a:r>
            <a:r>
              <a:rPr lang="en-US" sz="2400" dirty="0" smtClean="0">
                <a:latin typeface="Arial Unicode MS" pitchFamily="34" charset="-128"/>
              </a:rPr>
              <a:t> divided by </a:t>
            </a:r>
            <a:r>
              <a:rPr lang="en-US" sz="2400" i="1" dirty="0" smtClean="0">
                <a:latin typeface="Arial Unicode MS" pitchFamily="34" charset="-128"/>
              </a:rPr>
              <a:t>b</a:t>
            </a:r>
          </a:p>
          <a:p>
            <a:pPr lvl="1" eaLnBrk="1" hangingPunct="1">
              <a:lnSpc>
                <a:spcPct val="90000"/>
              </a:lnSpc>
              <a:buFontTx/>
              <a:buNone/>
            </a:pPr>
            <a:r>
              <a:rPr lang="en-US" sz="2400" dirty="0" smtClean="0">
                <a:latin typeface="Arial Unicode MS" pitchFamily="34" charset="-128"/>
              </a:rPr>
              <a:t>      </a:t>
            </a:r>
            <a:r>
              <a:rPr lang="en-US" sz="2400" b="1" dirty="0" smtClean="0">
                <a:latin typeface="Arial Unicode MS" pitchFamily="34" charset="-128"/>
              </a:rPr>
              <a:t>If</a:t>
            </a:r>
            <a:r>
              <a:rPr lang="en-US" sz="2400" dirty="0" smtClean="0">
                <a:latin typeface="Arial Unicode MS" pitchFamily="34" charset="-128"/>
              </a:rPr>
              <a:t> </a:t>
            </a:r>
            <a:r>
              <a:rPr lang="en-US" sz="2400" i="1" dirty="0" smtClean="0">
                <a:latin typeface="Arial Unicode MS" pitchFamily="34" charset="-128"/>
              </a:rPr>
              <a:t>remainder</a:t>
            </a:r>
            <a:r>
              <a:rPr lang="en-US" sz="2400" dirty="0" smtClean="0">
                <a:latin typeface="Arial Unicode MS" pitchFamily="34" charset="-128"/>
              </a:rPr>
              <a:t> = 0 </a:t>
            </a:r>
            <a:r>
              <a:rPr lang="en-US" sz="2400" b="1" dirty="0" smtClean="0">
                <a:latin typeface="Arial Unicode MS" pitchFamily="34" charset="-128"/>
              </a:rPr>
              <a:t>Then</a:t>
            </a:r>
          </a:p>
          <a:p>
            <a:pPr lvl="1" eaLnBrk="1" hangingPunct="1">
              <a:lnSpc>
                <a:spcPct val="90000"/>
              </a:lnSpc>
              <a:buFontTx/>
              <a:buNone/>
            </a:pPr>
            <a:r>
              <a:rPr lang="en-US" sz="2400" dirty="0" smtClean="0">
                <a:latin typeface="Arial Unicode MS" pitchFamily="34" charset="-128"/>
              </a:rPr>
              <a:t>           </a:t>
            </a:r>
            <a:r>
              <a:rPr lang="en-US" sz="2400" b="1" dirty="0" smtClean="0">
                <a:latin typeface="Arial Unicode MS" pitchFamily="34" charset="-128"/>
              </a:rPr>
              <a:t>Print</a:t>
            </a:r>
            <a:r>
              <a:rPr lang="en-US" sz="2400" dirty="0" smtClean="0">
                <a:latin typeface="Arial Unicode MS" pitchFamily="34" charset="-128"/>
              </a:rPr>
              <a:t> GCD is </a:t>
            </a:r>
            <a:r>
              <a:rPr lang="en-US" sz="2400" i="1" dirty="0" smtClean="0">
                <a:latin typeface="Arial Unicode MS" pitchFamily="34" charset="-128"/>
              </a:rPr>
              <a:t>b</a:t>
            </a:r>
          </a:p>
          <a:p>
            <a:pPr lvl="1" eaLnBrk="1" hangingPunct="1">
              <a:lnSpc>
                <a:spcPct val="90000"/>
              </a:lnSpc>
              <a:buFontTx/>
              <a:buNone/>
            </a:pPr>
            <a:r>
              <a:rPr lang="en-US" sz="2400" dirty="0" smtClean="0">
                <a:latin typeface="Arial Unicode MS" pitchFamily="34" charset="-128"/>
              </a:rPr>
              <a:t>      </a:t>
            </a:r>
            <a:r>
              <a:rPr lang="en-US" sz="2400" b="1" dirty="0" smtClean="0">
                <a:latin typeface="Arial Unicode MS" pitchFamily="34" charset="-128"/>
              </a:rPr>
              <a:t>Else</a:t>
            </a:r>
          </a:p>
          <a:p>
            <a:pPr lvl="1" eaLnBrk="1" hangingPunct="1">
              <a:lnSpc>
                <a:spcPct val="90000"/>
              </a:lnSpc>
              <a:buFontTx/>
              <a:buNone/>
            </a:pPr>
            <a:r>
              <a:rPr lang="en-US" sz="2400" dirty="0" smtClean="0">
                <a:latin typeface="Arial Unicode MS" pitchFamily="34" charset="-128"/>
              </a:rPr>
              <a:t>           </a:t>
            </a:r>
            <a:r>
              <a:rPr lang="en-US" sz="2400" b="1" dirty="0" smtClean="0">
                <a:latin typeface="Arial Unicode MS" pitchFamily="34" charset="-128"/>
              </a:rPr>
              <a:t>Set</a:t>
            </a:r>
            <a:r>
              <a:rPr lang="en-US" sz="2400" dirty="0" smtClean="0">
                <a:latin typeface="Arial Unicode MS" pitchFamily="34" charset="-128"/>
              </a:rPr>
              <a:t> </a:t>
            </a:r>
            <a:r>
              <a:rPr lang="en-US" sz="2400" i="1" dirty="0" smtClean="0">
                <a:latin typeface="Arial Unicode MS" pitchFamily="34" charset="-128"/>
              </a:rPr>
              <a:t>a</a:t>
            </a:r>
            <a:r>
              <a:rPr lang="en-US" sz="2400" dirty="0" smtClean="0">
                <a:latin typeface="Arial Unicode MS" pitchFamily="34" charset="-128"/>
              </a:rPr>
              <a:t> = </a:t>
            </a:r>
            <a:r>
              <a:rPr lang="en-US" sz="2400" i="1" dirty="0" smtClean="0">
                <a:latin typeface="Arial Unicode MS" pitchFamily="34" charset="-128"/>
              </a:rPr>
              <a:t>b</a:t>
            </a:r>
            <a:r>
              <a:rPr lang="en-US" sz="2400" dirty="0" smtClean="0">
                <a:latin typeface="Arial Unicode MS" pitchFamily="34" charset="-128"/>
              </a:rPr>
              <a:t> and </a:t>
            </a:r>
            <a:r>
              <a:rPr lang="en-US" sz="2400" i="1" dirty="0" smtClean="0">
                <a:latin typeface="Arial Unicode MS" pitchFamily="34" charset="-128"/>
              </a:rPr>
              <a:t>b</a:t>
            </a:r>
            <a:r>
              <a:rPr lang="en-US" sz="2400" dirty="0" smtClean="0">
                <a:latin typeface="Arial Unicode MS" pitchFamily="34" charset="-128"/>
              </a:rPr>
              <a:t> = </a:t>
            </a:r>
            <a:r>
              <a:rPr lang="en-US" sz="2400" i="1" dirty="0" smtClean="0">
                <a:latin typeface="Arial Unicode MS" pitchFamily="34" charset="-128"/>
              </a:rPr>
              <a:t>remainder</a:t>
            </a:r>
          </a:p>
          <a:p>
            <a:pPr lvl="1" eaLnBrk="1" hangingPunct="1">
              <a:lnSpc>
                <a:spcPct val="90000"/>
              </a:lnSpc>
              <a:buFontTx/>
              <a:buNone/>
            </a:pPr>
            <a:r>
              <a:rPr lang="en-US" sz="2400" i="1" dirty="0" smtClean="0">
                <a:latin typeface="Arial Unicode MS" pitchFamily="34" charset="-128"/>
              </a:rPr>
              <a:t>		</a:t>
            </a:r>
            <a:r>
              <a:rPr lang="en-US" sz="2400" b="1" dirty="0" smtClean="0">
                <a:latin typeface="Arial Unicode MS" pitchFamily="34" charset="-128"/>
              </a:rPr>
              <a:t>Go on to the next </a:t>
            </a:r>
            <a:r>
              <a:rPr lang="en-US" sz="2400" dirty="0" smtClean="0">
                <a:latin typeface="Arial Unicode MS" pitchFamily="34" charset="-128"/>
              </a:rPr>
              <a:t>repetition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p:txBody>
          <a:bodyPr/>
          <a:lstStyle/>
          <a:p>
            <a:fld id="{E82900C4-FF83-4BD0-A74C-D7039BA38FDD}" type="slidenum">
              <a:rPr lang="en-US" smtClean="0"/>
              <a:pPr/>
              <a:t>16</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Designing Algorithms	</a:t>
            </a:r>
          </a:p>
        </p:txBody>
      </p:sp>
      <p:sp>
        <p:nvSpPr>
          <p:cNvPr id="13316" name="Rectangle 3"/>
          <p:cNvSpPr>
            <a:spLocks noChangeArrowheads="1"/>
          </p:cNvSpPr>
          <p:nvPr/>
        </p:nvSpPr>
        <p:spPr bwMode="auto">
          <a:xfrm>
            <a:off x="457200" y="1600200"/>
            <a:ext cx="8229600" cy="5105400"/>
          </a:xfrm>
          <a:prstGeom prst="rect">
            <a:avLst/>
          </a:prstGeom>
          <a:noFill/>
          <a:ln w="9525">
            <a:noFill/>
            <a:miter lim="800000"/>
            <a:headEnd/>
            <a:tailEnd/>
          </a:ln>
        </p:spPr>
        <p:txBody>
          <a:bodyPr/>
          <a:lstStyle/>
          <a:p>
            <a:pPr marL="342900" indent="-342900" eaLnBrk="1" hangingPunct="1">
              <a:spcBef>
                <a:spcPct val="20000"/>
              </a:spcBef>
              <a:buClr>
                <a:schemeClr val="tx1"/>
              </a:buClr>
              <a:buSzPct val="75000"/>
              <a:buFont typeface="Arial" charset="0"/>
              <a:buChar char="●"/>
            </a:pPr>
            <a:endParaRPr lang="en-US" sz="3200"/>
          </a:p>
        </p:txBody>
      </p:sp>
      <p:sp>
        <p:nvSpPr>
          <p:cNvPr id="13317" name="Rectangle 4"/>
          <p:cNvSpPr>
            <a:spLocks noGrp="1" noChangeArrowheads="1"/>
          </p:cNvSpPr>
          <p:nvPr>
            <p:ph type="body" idx="1"/>
          </p:nvPr>
        </p:nvSpPr>
        <p:spPr>
          <a:xfrm>
            <a:off x="457200" y="1600200"/>
            <a:ext cx="8382000" cy="4724400"/>
          </a:xfrm>
          <a:noFill/>
        </p:spPr>
        <p:txBody>
          <a:bodyPr/>
          <a:lstStyle/>
          <a:p>
            <a:pPr eaLnBrk="1" hangingPunct="1"/>
            <a:r>
              <a:rPr lang="en-US" dirty="0" smtClean="0">
                <a:latin typeface="Arial Unicode MS" pitchFamily="34" charset="-128"/>
                <a:ea typeface="Arial Unicode MS" pitchFamily="34" charset="-128"/>
                <a:cs typeface="Arial Unicode MS" pitchFamily="34" charset="-128"/>
              </a:rPr>
              <a:t>Algorithms addressing myriad problems can be designed by recursively using a reasonable set of computable operations and the three control structures.</a:t>
            </a:r>
          </a:p>
          <a:p>
            <a:pPr eaLnBrk="1" hangingPunct="1">
              <a:buFont typeface="Arial" charset="0"/>
              <a:buNone/>
            </a:pPr>
            <a:endParaRPr lang="en-US" dirty="0" smtClean="0"/>
          </a:p>
          <a:p>
            <a:pPr eaLnBrk="1" hangingPunct="1">
              <a:buFont typeface="Arial" charset="0"/>
              <a:buNone/>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p:txBody>
          <a:bodyPr/>
          <a:lstStyle/>
          <a:p>
            <a:fld id="{CF0190A5-F8D1-4AC7-B3EC-02E53D10F36D}" type="slidenum">
              <a:rPr lang="en-US" smtClean="0"/>
              <a:pPr/>
              <a:t>17</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Data Structures	</a:t>
            </a:r>
          </a:p>
        </p:txBody>
      </p:sp>
      <p:sp>
        <p:nvSpPr>
          <p:cNvPr id="15364" name="Rectangle 3"/>
          <p:cNvSpPr>
            <a:spLocks noChangeArrowheads="1"/>
          </p:cNvSpPr>
          <p:nvPr/>
        </p:nvSpPr>
        <p:spPr bwMode="auto">
          <a:xfrm>
            <a:off x="457200" y="1600200"/>
            <a:ext cx="8229600" cy="5105400"/>
          </a:xfrm>
          <a:prstGeom prst="rect">
            <a:avLst/>
          </a:prstGeom>
          <a:noFill/>
          <a:ln w="9525">
            <a:noFill/>
            <a:miter lim="800000"/>
            <a:headEnd/>
            <a:tailEnd/>
          </a:ln>
        </p:spPr>
        <p:txBody>
          <a:bodyPr/>
          <a:lstStyle/>
          <a:p>
            <a:pPr marL="342900" indent="-342900" eaLnBrk="1" hangingPunct="1">
              <a:spcBef>
                <a:spcPct val="20000"/>
              </a:spcBef>
              <a:buClr>
                <a:schemeClr val="tx1"/>
              </a:buClr>
              <a:buSzPct val="75000"/>
              <a:buFont typeface="Arial" charset="0"/>
              <a:buChar char="●"/>
            </a:pPr>
            <a:endParaRPr lang="en-US" sz="3200"/>
          </a:p>
        </p:txBody>
      </p:sp>
      <p:sp>
        <p:nvSpPr>
          <p:cNvPr id="15365" name="Rectangle 4"/>
          <p:cNvSpPr>
            <a:spLocks noGrp="1" noChangeArrowheads="1"/>
          </p:cNvSpPr>
          <p:nvPr>
            <p:ph type="body" idx="1"/>
          </p:nvPr>
        </p:nvSpPr>
        <p:spPr>
          <a:noFill/>
        </p:spPr>
        <p:txBody>
          <a:bodyPr/>
          <a:lstStyle/>
          <a:p>
            <a:pPr eaLnBrk="1" hangingPunct="1"/>
            <a:r>
              <a:rPr lang="en-US" dirty="0" smtClean="0"/>
              <a:t>Algorithms operate on data.</a:t>
            </a:r>
          </a:p>
          <a:p>
            <a:pPr eaLnBrk="1" hangingPunct="1"/>
            <a:r>
              <a:rPr lang="en-US" dirty="0" smtClean="0"/>
              <a:t>An algorithm must be precise about the abstract data structures that it manipulates.</a:t>
            </a:r>
          </a:p>
          <a:p>
            <a:pPr eaLnBrk="1" hangingPunct="1"/>
            <a:endParaRPr lang="en-US" dirty="0" smtClean="0"/>
          </a:p>
          <a:p>
            <a:pPr eaLnBrk="1" hangingPunct="1">
              <a:buFont typeface="Arial" charset="0"/>
              <a:buNone/>
            </a:pPr>
            <a:endParaRPr lang="en-US" dirty="0" smtClean="0"/>
          </a:p>
          <a:p>
            <a:pPr eaLnBrk="1" hangingPunct="1">
              <a:buFont typeface="Arial" charset="0"/>
              <a:buNone/>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B1ED559F-D372-45EC-8493-39DC8E1ADD79}" type="slidenum">
              <a:rPr lang="en-US" smtClean="0"/>
              <a:pPr>
                <a:defRPr/>
              </a:pPr>
              <a:t>18</a:t>
            </a:fld>
            <a:endParaRPr lang="en-US"/>
          </a:p>
        </p:txBody>
      </p:sp>
      <p:sp>
        <p:nvSpPr>
          <p:cNvPr id="6" name="Rounded Rectangle 5"/>
          <p:cNvSpPr/>
          <p:nvPr/>
        </p:nvSpPr>
        <p:spPr bwMode="auto">
          <a:xfrm>
            <a:off x="1219200" y="2362200"/>
            <a:ext cx="1295400" cy="5334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7" name="Rounded Rectangle 6"/>
          <p:cNvSpPr/>
          <p:nvPr/>
        </p:nvSpPr>
        <p:spPr bwMode="auto">
          <a:xfrm>
            <a:off x="3657600" y="1600200"/>
            <a:ext cx="1676400" cy="6858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8" name="Rounded Rectangle 7"/>
          <p:cNvSpPr/>
          <p:nvPr/>
        </p:nvSpPr>
        <p:spPr bwMode="auto">
          <a:xfrm>
            <a:off x="5867400" y="685800"/>
            <a:ext cx="1295400" cy="6096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Rounded Rectangle 8"/>
          <p:cNvSpPr/>
          <p:nvPr/>
        </p:nvSpPr>
        <p:spPr bwMode="auto">
          <a:xfrm>
            <a:off x="1676400" y="3962400"/>
            <a:ext cx="23622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 name="Rounded Rectangle 9"/>
          <p:cNvSpPr/>
          <p:nvPr/>
        </p:nvSpPr>
        <p:spPr bwMode="auto">
          <a:xfrm>
            <a:off x="1676400" y="5638800"/>
            <a:ext cx="1447800" cy="6096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 name="Rounded Rectangle 10"/>
          <p:cNvSpPr/>
          <p:nvPr/>
        </p:nvSpPr>
        <p:spPr bwMode="auto">
          <a:xfrm>
            <a:off x="3886200" y="5562600"/>
            <a:ext cx="1371600" cy="6096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3" name="Rounded Rectangle 12"/>
          <p:cNvSpPr/>
          <p:nvPr/>
        </p:nvSpPr>
        <p:spPr bwMode="auto">
          <a:xfrm>
            <a:off x="7239000" y="3810000"/>
            <a:ext cx="1371600" cy="6858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4" name="Rounded Rectangle 13"/>
          <p:cNvSpPr/>
          <p:nvPr/>
        </p:nvSpPr>
        <p:spPr bwMode="auto">
          <a:xfrm>
            <a:off x="6172200" y="1828800"/>
            <a:ext cx="1066800" cy="6096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pic>
        <p:nvPicPr>
          <p:cNvPr id="15" name="Picture 14" descr="residenceHalls.png"/>
          <p:cNvPicPr>
            <a:picLocks noChangeAspect="1"/>
          </p:cNvPicPr>
          <p:nvPr/>
        </p:nvPicPr>
        <p:blipFill>
          <a:blip r:embed="rId3" cstate="print"/>
          <a:stretch>
            <a:fillRect/>
          </a:stretch>
        </p:blipFill>
        <p:spPr>
          <a:xfrm>
            <a:off x="4572000" y="1981200"/>
            <a:ext cx="4419600" cy="2973431"/>
          </a:xfrm>
          <a:prstGeom prst="rect">
            <a:avLst/>
          </a:prstGeom>
        </p:spPr>
      </p:pic>
      <p:sp>
        <p:nvSpPr>
          <p:cNvPr id="16" name="Rectangle 2"/>
          <p:cNvSpPr>
            <a:spLocks noGrp="1" noChangeArrowheads="1"/>
          </p:cNvSpPr>
          <p:nvPr>
            <p:ph type="title"/>
          </p:nvPr>
        </p:nvSpPr>
        <p:spPr>
          <a:xfrm>
            <a:off x="457200" y="457200"/>
            <a:ext cx="8229600" cy="1066800"/>
          </a:xfrm>
        </p:spPr>
        <p:txBody>
          <a:bodyPr/>
          <a:lstStyle/>
          <a:p>
            <a:pPr eaLnBrk="1" hangingPunct="1"/>
            <a:r>
              <a:rPr lang="en-US" dirty="0" smtClean="0"/>
              <a:t>Shortest Path Problems	</a:t>
            </a:r>
          </a:p>
        </p:txBody>
      </p:sp>
      <p:sp>
        <p:nvSpPr>
          <p:cNvPr id="17" name="Rectangle 4"/>
          <p:cNvSpPr txBox="1">
            <a:spLocks noChangeArrowheads="1"/>
          </p:cNvSpPr>
          <p:nvPr/>
        </p:nvSpPr>
        <p:spPr bwMode="auto">
          <a:xfrm>
            <a:off x="457200" y="1600200"/>
            <a:ext cx="42672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tx1"/>
              </a:buClr>
              <a:buSzPct val="75000"/>
              <a:buFont typeface="Arial" charset="0"/>
              <a:buChar char="●"/>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SP problems find a path between two</a:t>
            </a:r>
            <a:r>
              <a:rPr kumimoji="0" lang="en-US" sz="3200" b="0" i="0" u="none" strike="noStrike" kern="0" cap="none" spc="0" normalizeH="0" noProof="0" dirty="0" smtClean="0">
                <a:ln>
                  <a:noFill/>
                </a:ln>
                <a:solidFill>
                  <a:schemeClr val="tx1"/>
                </a:solidFill>
                <a:effectLst/>
                <a:uLnTx/>
                <a:uFillTx/>
                <a:latin typeface="+mn-lt"/>
                <a:ea typeface="+mn-ea"/>
                <a:cs typeface="+mn-cs"/>
              </a:rPr>
              <a:t> </a:t>
            </a:r>
            <a:r>
              <a:rPr lang="en-US" sz="3200" kern="0" dirty="0" smtClean="0">
                <a:latin typeface="+mn-lt"/>
              </a:rPr>
              <a:t>points </a:t>
            </a:r>
            <a:r>
              <a:rPr kumimoji="0" lang="en-US" sz="3200" b="0" i="0" u="none" strike="noStrike" kern="0" cap="none" spc="0" normalizeH="0" noProof="0" dirty="0" smtClean="0">
                <a:ln>
                  <a:noFill/>
                </a:ln>
                <a:solidFill>
                  <a:schemeClr val="tx1"/>
                </a:solidFill>
                <a:effectLst/>
                <a:uLnTx/>
                <a:uFillTx/>
                <a:latin typeface="+mn-lt"/>
                <a:ea typeface="+mn-ea"/>
                <a:cs typeface="+mn-cs"/>
              </a:rPr>
              <a:t>with minimum total weight</a:t>
            </a:r>
            <a:r>
              <a:rPr kumimoji="0" lang="en-US" sz="3200" b="0" i="0" u="none" strike="noStrike" kern="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base" latinLnBrk="0" hangingPunct="1">
              <a:lnSpc>
                <a:spcPct val="100000"/>
              </a:lnSpc>
              <a:spcBef>
                <a:spcPct val="20000"/>
              </a:spcBef>
              <a:spcAft>
                <a:spcPct val="0"/>
              </a:spcAft>
              <a:buClr>
                <a:schemeClr val="tx1"/>
              </a:buClr>
              <a:buSzPct val="75000"/>
              <a:buFont typeface="Arial" charset="0"/>
              <a:buChar char="●"/>
              <a:tabLst/>
              <a:defRPr/>
            </a:pPr>
            <a:r>
              <a:rPr lang="en-US" sz="3200" kern="0" dirty="0" smtClean="0">
                <a:latin typeface="+mn-lt"/>
              </a:rPr>
              <a:t>Given graph G, starting point KH &amp; destination CDH, the shortest path is 595 yards.</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tx1"/>
              </a:buClr>
              <a:buSzPct val="75000"/>
              <a:buFont typeface="Arial" charset="0"/>
              <a:buNone/>
              <a:tabLst/>
              <a:defRPr/>
            </a:pP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tx1"/>
              </a:buClr>
              <a:buSzPct val="75000"/>
              <a:buFont typeface="Arial" charset="0"/>
              <a:buNone/>
              <a:tabLst/>
              <a:defRPr/>
            </a:pP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18" name="Rounded Rectangle 17"/>
          <p:cNvSpPr/>
          <p:nvPr/>
        </p:nvSpPr>
        <p:spPr bwMode="auto">
          <a:xfrm>
            <a:off x="5029200" y="2895600"/>
            <a:ext cx="685800" cy="3048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9" name="Rounded Rectangle 18"/>
          <p:cNvSpPr/>
          <p:nvPr/>
        </p:nvSpPr>
        <p:spPr bwMode="auto">
          <a:xfrm>
            <a:off x="6248400" y="2514600"/>
            <a:ext cx="914400" cy="3810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0" name="Rounded Rectangle 19"/>
          <p:cNvSpPr/>
          <p:nvPr/>
        </p:nvSpPr>
        <p:spPr bwMode="auto">
          <a:xfrm>
            <a:off x="5257800" y="3733800"/>
            <a:ext cx="1219200" cy="2286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1" name="Rounded Rectangle 20"/>
          <p:cNvSpPr/>
          <p:nvPr/>
        </p:nvSpPr>
        <p:spPr bwMode="auto">
          <a:xfrm>
            <a:off x="5334000" y="4572000"/>
            <a:ext cx="685800" cy="3048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2" name="Rounded Rectangle 21"/>
          <p:cNvSpPr/>
          <p:nvPr/>
        </p:nvSpPr>
        <p:spPr bwMode="auto">
          <a:xfrm>
            <a:off x="6400800" y="4572000"/>
            <a:ext cx="685800" cy="3048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3" name="Rounded Rectangle 22"/>
          <p:cNvSpPr/>
          <p:nvPr/>
        </p:nvSpPr>
        <p:spPr bwMode="auto">
          <a:xfrm>
            <a:off x="7391400" y="2057400"/>
            <a:ext cx="685800" cy="3048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4" name="Rounded Rectangle 23"/>
          <p:cNvSpPr/>
          <p:nvPr/>
        </p:nvSpPr>
        <p:spPr bwMode="auto">
          <a:xfrm>
            <a:off x="7543800" y="2590800"/>
            <a:ext cx="533400" cy="3048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5" name="Rounded Rectangle 24"/>
          <p:cNvSpPr/>
          <p:nvPr/>
        </p:nvSpPr>
        <p:spPr bwMode="auto">
          <a:xfrm>
            <a:off x="8077200" y="3581400"/>
            <a:ext cx="762000" cy="3048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6" name="Rounded Rectangle 25"/>
          <p:cNvSpPr/>
          <p:nvPr/>
        </p:nvSpPr>
        <p:spPr bwMode="auto">
          <a:xfrm>
            <a:off x="7391400" y="4114800"/>
            <a:ext cx="533400" cy="3048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36" name="Straight Connector 35"/>
          <p:cNvCxnSpPr>
            <a:stCxn id="23" idx="1"/>
          </p:cNvCxnSpPr>
          <p:nvPr/>
        </p:nvCxnSpPr>
        <p:spPr bwMode="auto">
          <a:xfrm rot="10800000" flipV="1">
            <a:off x="6705600" y="2209800"/>
            <a:ext cx="685800" cy="304800"/>
          </a:xfrm>
          <a:prstGeom prst="line">
            <a:avLst/>
          </a:prstGeom>
          <a:solidFill>
            <a:schemeClr val="accent1"/>
          </a:solidFill>
          <a:ln w="25400" cap="rnd" cmpd="sng" algn="ctr">
            <a:solidFill>
              <a:schemeClr val="tx1"/>
            </a:solidFill>
            <a:prstDash val="solid"/>
            <a:round/>
            <a:headEnd type="oval" w="med" len="med"/>
            <a:tailEnd type="oval" w="med" len="med"/>
          </a:ln>
          <a:effectLst/>
        </p:spPr>
      </p:cxnSp>
      <p:cxnSp>
        <p:nvCxnSpPr>
          <p:cNvPr id="38" name="Straight Connector 37"/>
          <p:cNvCxnSpPr>
            <a:stCxn id="23" idx="2"/>
            <a:endCxn id="24" idx="0"/>
          </p:cNvCxnSpPr>
          <p:nvPr/>
        </p:nvCxnSpPr>
        <p:spPr bwMode="auto">
          <a:xfrm rot="16200000" flipH="1">
            <a:off x="7658100" y="2438400"/>
            <a:ext cx="228600" cy="76200"/>
          </a:xfrm>
          <a:prstGeom prst="line">
            <a:avLst/>
          </a:prstGeom>
          <a:solidFill>
            <a:schemeClr val="accent1"/>
          </a:solidFill>
          <a:ln w="25400" cap="rnd" cmpd="sng" algn="ctr">
            <a:solidFill>
              <a:schemeClr val="tx1"/>
            </a:solidFill>
            <a:prstDash val="solid"/>
            <a:round/>
            <a:headEnd type="oval" w="med" len="med"/>
            <a:tailEnd type="oval" w="med" len="med"/>
          </a:ln>
          <a:effectLst/>
        </p:spPr>
      </p:cxnSp>
      <p:cxnSp>
        <p:nvCxnSpPr>
          <p:cNvPr id="39" name="Straight Connector 38"/>
          <p:cNvCxnSpPr>
            <a:stCxn id="19" idx="1"/>
            <a:endCxn id="18" idx="3"/>
          </p:cNvCxnSpPr>
          <p:nvPr/>
        </p:nvCxnSpPr>
        <p:spPr bwMode="auto">
          <a:xfrm rot="10800000" flipV="1">
            <a:off x="5715000" y="2705100"/>
            <a:ext cx="533400" cy="342900"/>
          </a:xfrm>
          <a:prstGeom prst="line">
            <a:avLst/>
          </a:prstGeom>
          <a:solidFill>
            <a:schemeClr val="accent1"/>
          </a:solidFill>
          <a:ln w="25400" cap="rnd" cmpd="sng" algn="ctr">
            <a:solidFill>
              <a:schemeClr val="tx1"/>
            </a:solidFill>
            <a:prstDash val="solid"/>
            <a:round/>
            <a:headEnd type="oval" w="med" len="med"/>
            <a:tailEnd type="oval" w="med" len="med"/>
          </a:ln>
          <a:effectLst/>
        </p:spPr>
      </p:cxnSp>
      <p:cxnSp>
        <p:nvCxnSpPr>
          <p:cNvPr id="44" name="Straight Connector 43"/>
          <p:cNvCxnSpPr>
            <a:stCxn id="24" idx="2"/>
            <a:endCxn id="25" idx="0"/>
          </p:cNvCxnSpPr>
          <p:nvPr/>
        </p:nvCxnSpPr>
        <p:spPr bwMode="auto">
          <a:xfrm rot="16200000" flipH="1">
            <a:off x="7791450" y="2914650"/>
            <a:ext cx="685800" cy="647700"/>
          </a:xfrm>
          <a:prstGeom prst="line">
            <a:avLst/>
          </a:prstGeom>
          <a:solidFill>
            <a:schemeClr val="accent1"/>
          </a:solidFill>
          <a:ln w="25400" cap="rnd" cmpd="sng" algn="ctr">
            <a:solidFill>
              <a:schemeClr val="tx1"/>
            </a:solidFill>
            <a:prstDash val="solid"/>
            <a:round/>
            <a:headEnd type="oval" w="med" len="med"/>
            <a:tailEnd type="oval" w="med" len="med"/>
          </a:ln>
          <a:effectLst/>
        </p:spPr>
      </p:cxnSp>
      <p:cxnSp>
        <p:nvCxnSpPr>
          <p:cNvPr id="47" name="Straight Connector 46"/>
          <p:cNvCxnSpPr>
            <a:stCxn id="24" idx="2"/>
            <a:endCxn id="26" idx="0"/>
          </p:cNvCxnSpPr>
          <p:nvPr/>
        </p:nvCxnSpPr>
        <p:spPr bwMode="auto">
          <a:xfrm rot="5400000">
            <a:off x="7124700" y="3429000"/>
            <a:ext cx="1219200" cy="152400"/>
          </a:xfrm>
          <a:prstGeom prst="line">
            <a:avLst/>
          </a:prstGeom>
          <a:solidFill>
            <a:schemeClr val="accent1"/>
          </a:solidFill>
          <a:ln w="25400" cap="rnd" cmpd="sng" algn="ctr">
            <a:solidFill>
              <a:schemeClr val="tx1"/>
            </a:solidFill>
            <a:prstDash val="solid"/>
            <a:round/>
            <a:headEnd type="oval" w="med" len="med"/>
            <a:tailEnd type="oval" w="med" len="med"/>
          </a:ln>
          <a:effectLst/>
        </p:spPr>
      </p:cxnSp>
      <p:cxnSp>
        <p:nvCxnSpPr>
          <p:cNvPr id="50" name="Straight Connector 49"/>
          <p:cNvCxnSpPr>
            <a:stCxn id="20" idx="0"/>
            <a:endCxn id="19" idx="2"/>
          </p:cNvCxnSpPr>
          <p:nvPr/>
        </p:nvCxnSpPr>
        <p:spPr bwMode="auto">
          <a:xfrm rot="5400000" flipH="1" flipV="1">
            <a:off x="5867400" y="2895600"/>
            <a:ext cx="838200" cy="838200"/>
          </a:xfrm>
          <a:prstGeom prst="line">
            <a:avLst/>
          </a:prstGeom>
          <a:solidFill>
            <a:schemeClr val="accent1"/>
          </a:solidFill>
          <a:ln w="25400" cap="rnd" cmpd="sng" algn="ctr">
            <a:solidFill>
              <a:schemeClr val="tx1"/>
            </a:solidFill>
            <a:prstDash val="solid"/>
            <a:round/>
            <a:headEnd type="oval" w="med" len="med"/>
            <a:tailEnd type="oval" w="med" len="med"/>
          </a:ln>
          <a:effectLst/>
        </p:spPr>
      </p:cxnSp>
      <p:cxnSp>
        <p:nvCxnSpPr>
          <p:cNvPr id="53" name="Straight Connector 52"/>
          <p:cNvCxnSpPr>
            <a:stCxn id="20" idx="0"/>
            <a:endCxn id="18" idx="2"/>
          </p:cNvCxnSpPr>
          <p:nvPr/>
        </p:nvCxnSpPr>
        <p:spPr bwMode="auto">
          <a:xfrm rot="16200000" flipV="1">
            <a:off x="5353050" y="3219450"/>
            <a:ext cx="533400" cy="495300"/>
          </a:xfrm>
          <a:prstGeom prst="line">
            <a:avLst/>
          </a:prstGeom>
          <a:solidFill>
            <a:schemeClr val="accent1"/>
          </a:solidFill>
          <a:ln w="25400" cap="rnd" cmpd="sng" algn="ctr">
            <a:solidFill>
              <a:schemeClr val="tx1"/>
            </a:solidFill>
            <a:prstDash val="solid"/>
            <a:round/>
            <a:headEnd type="oval" w="med" len="med"/>
            <a:tailEnd type="oval" w="med" len="med"/>
          </a:ln>
          <a:effectLst/>
        </p:spPr>
      </p:cxnSp>
      <p:cxnSp>
        <p:nvCxnSpPr>
          <p:cNvPr id="56" name="Straight Connector 55"/>
          <p:cNvCxnSpPr>
            <a:stCxn id="24" idx="1"/>
            <a:endCxn id="19" idx="3"/>
          </p:cNvCxnSpPr>
          <p:nvPr/>
        </p:nvCxnSpPr>
        <p:spPr bwMode="auto">
          <a:xfrm rot="10800000">
            <a:off x="7162800" y="2705100"/>
            <a:ext cx="381000" cy="38100"/>
          </a:xfrm>
          <a:prstGeom prst="line">
            <a:avLst/>
          </a:prstGeom>
          <a:solidFill>
            <a:schemeClr val="accent1"/>
          </a:solidFill>
          <a:ln w="25400" cap="rnd" cmpd="sng" algn="ctr">
            <a:solidFill>
              <a:schemeClr val="tx1"/>
            </a:solidFill>
            <a:prstDash val="solid"/>
            <a:round/>
            <a:headEnd type="oval" w="med" len="med"/>
            <a:tailEnd type="oval" w="med" len="med"/>
          </a:ln>
          <a:effectLst/>
        </p:spPr>
      </p:cxnSp>
      <p:cxnSp>
        <p:nvCxnSpPr>
          <p:cNvPr id="59" name="Straight Connector 58"/>
          <p:cNvCxnSpPr>
            <a:stCxn id="26" idx="1"/>
            <a:endCxn id="20" idx="3"/>
          </p:cNvCxnSpPr>
          <p:nvPr/>
        </p:nvCxnSpPr>
        <p:spPr bwMode="auto">
          <a:xfrm rot="10800000">
            <a:off x="6477000" y="3848100"/>
            <a:ext cx="914400" cy="419100"/>
          </a:xfrm>
          <a:prstGeom prst="line">
            <a:avLst/>
          </a:prstGeom>
          <a:solidFill>
            <a:schemeClr val="accent1"/>
          </a:solidFill>
          <a:ln w="25400" cap="rnd" cmpd="sng" algn="ctr">
            <a:solidFill>
              <a:schemeClr val="tx1"/>
            </a:solidFill>
            <a:prstDash val="solid"/>
            <a:round/>
            <a:headEnd type="oval" w="med" len="med"/>
            <a:tailEnd type="oval" w="med" len="med"/>
          </a:ln>
          <a:effectLst/>
        </p:spPr>
      </p:cxnSp>
      <p:cxnSp>
        <p:nvCxnSpPr>
          <p:cNvPr id="62" name="Straight Connector 61"/>
          <p:cNvCxnSpPr>
            <a:stCxn id="21" idx="0"/>
            <a:endCxn id="20" idx="2"/>
          </p:cNvCxnSpPr>
          <p:nvPr/>
        </p:nvCxnSpPr>
        <p:spPr bwMode="auto">
          <a:xfrm rot="5400000" flipH="1" flipV="1">
            <a:off x="5467350" y="4171950"/>
            <a:ext cx="609600" cy="190500"/>
          </a:xfrm>
          <a:prstGeom prst="line">
            <a:avLst/>
          </a:prstGeom>
          <a:solidFill>
            <a:schemeClr val="accent1"/>
          </a:solidFill>
          <a:ln w="25400" cap="rnd" cmpd="sng" algn="ctr">
            <a:solidFill>
              <a:schemeClr val="tx1"/>
            </a:solidFill>
            <a:prstDash val="solid"/>
            <a:round/>
            <a:headEnd type="oval" w="med" len="med"/>
            <a:tailEnd type="oval" w="med" len="med"/>
          </a:ln>
          <a:effectLst/>
        </p:spPr>
      </p:cxnSp>
      <p:cxnSp>
        <p:nvCxnSpPr>
          <p:cNvPr id="65" name="Straight Connector 64"/>
          <p:cNvCxnSpPr>
            <a:stCxn id="22" idx="0"/>
            <a:endCxn id="26" idx="1"/>
          </p:cNvCxnSpPr>
          <p:nvPr/>
        </p:nvCxnSpPr>
        <p:spPr bwMode="auto">
          <a:xfrm rot="5400000" flipH="1" flipV="1">
            <a:off x="6915150" y="4095750"/>
            <a:ext cx="304800" cy="647700"/>
          </a:xfrm>
          <a:prstGeom prst="line">
            <a:avLst/>
          </a:prstGeom>
          <a:solidFill>
            <a:schemeClr val="accent1"/>
          </a:solidFill>
          <a:ln w="25400" cap="rnd" cmpd="sng" algn="ctr">
            <a:solidFill>
              <a:schemeClr val="tx1"/>
            </a:solidFill>
            <a:prstDash val="solid"/>
            <a:round/>
            <a:headEnd type="oval" w="med" len="med"/>
            <a:tailEnd type="oval" w="med" len="med"/>
          </a:ln>
          <a:effectLst/>
        </p:spPr>
      </p:cxnSp>
      <p:cxnSp>
        <p:nvCxnSpPr>
          <p:cNvPr id="68" name="Straight Connector 67"/>
          <p:cNvCxnSpPr>
            <a:stCxn id="21" idx="3"/>
            <a:endCxn id="22" idx="1"/>
          </p:cNvCxnSpPr>
          <p:nvPr/>
        </p:nvCxnSpPr>
        <p:spPr bwMode="auto">
          <a:xfrm>
            <a:off x="6019800" y="4724400"/>
            <a:ext cx="381000" cy="1588"/>
          </a:xfrm>
          <a:prstGeom prst="line">
            <a:avLst/>
          </a:prstGeom>
          <a:solidFill>
            <a:schemeClr val="accent1"/>
          </a:solidFill>
          <a:ln w="25400" cap="rnd" cmpd="sng" algn="ctr">
            <a:solidFill>
              <a:schemeClr val="tx1"/>
            </a:solidFill>
            <a:prstDash val="solid"/>
            <a:round/>
            <a:headEnd type="oval" w="med" len="med"/>
            <a:tailEnd type="oval" w="med" len="med"/>
          </a:ln>
          <a:effectLst/>
        </p:spPr>
      </p:cxnSp>
      <p:cxnSp>
        <p:nvCxnSpPr>
          <p:cNvPr id="71" name="Straight Connector 70"/>
          <p:cNvCxnSpPr>
            <a:stCxn id="22" idx="0"/>
            <a:endCxn id="20" idx="2"/>
          </p:cNvCxnSpPr>
          <p:nvPr/>
        </p:nvCxnSpPr>
        <p:spPr bwMode="auto">
          <a:xfrm rot="16200000" flipV="1">
            <a:off x="6000750" y="3829050"/>
            <a:ext cx="609600" cy="876300"/>
          </a:xfrm>
          <a:prstGeom prst="line">
            <a:avLst/>
          </a:prstGeom>
          <a:solidFill>
            <a:schemeClr val="accent1"/>
          </a:solidFill>
          <a:ln w="25400" cap="rnd" cmpd="sng" algn="ctr">
            <a:solidFill>
              <a:schemeClr val="tx1"/>
            </a:solidFill>
            <a:prstDash val="solid"/>
            <a:round/>
            <a:headEnd type="oval" w="med" len="med"/>
            <a:tailEnd type="oval" w="med" len="med"/>
          </a:ln>
          <a:effectLst/>
        </p:spPr>
      </p:cxnSp>
      <p:cxnSp>
        <p:nvCxnSpPr>
          <p:cNvPr id="96" name="Straight Connector 95"/>
          <p:cNvCxnSpPr/>
          <p:nvPr/>
        </p:nvCxnSpPr>
        <p:spPr bwMode="auto">
          <a:xfrm flipV="1">
            <a:off x="8001000" y="3886200"/>
            <a:ext cx="457200" cy="381000"/>
          </a:xfrm>
          <a:prstGeom prst="line">
            <a:avLst/>
          </a:prstGeom>
          <a:solidFill>
            <a:schemeClr val="accent1"/>
          </a:solidFill>
          <a:ln w="25400" cap="rnd" cmpd="sng" algn="ctr">
            <a:solidFill>
              <a:schemeClr val="tx1"/>
            </a:solidFill>
            <a:prstDash val="solid"/>
            <a:round/>
            <a:headEnd type="oval" w="med" len="med"/>
            <a:tailEnd type="oval" w="med" len="med"/>
          </a:ln>
          <a:effectLst/>
        </p:spPr>
      </p:cxnSp>
      <p:sp>
        <p:nvSpPr>
          <p:cNvPr id="99" name="TextBox 98"/>
          <p:cNvSpPr txBox="1"/>
          <p:nvPr/>
        </p:nvSpPr>
        <p:spPr>
          <a:xfrm>
            <a:off x="5943600" y="4766846"/>
            <a:ext cx="526106" cy="338554"/>
          </a:xfrm>
          <a:prstGeom prst="rect">
            <a:avLst/>
          </a:prstGeom>
          <a:noFill/>
        </p:spPr>
        <p:txBody>
          <a:bodyPr wrap="none" rtlCol="0">
            <a:spAutoFit/>
          </a:bodyPr>
          <a:lstStyle/>
          <a:p>
            <a:r>
              <a:rPr lang="en-US" sz="1600" b="1" dirty="0" smtClean="0"/>
              <a:t>100</a:t>
            </a:r>
            <a:endParaRPr lang="en-US" sz="1600" b="1" dirty="0"/>
          </a:p>
        </p:txBody>
      </p:sp>
      <p:sp>
        <p:nvSpPr>
          <p:cNvPr id="100" name="TextBox 99"/>
          <p:cNvSpPr txBox="1"/>
          <p:nvPr/>
        </p:nvSpPr>
        <p:spPr>
          <a:xfrm>
            <a:off x="5334000" y="4004846"/>
            <a:ext cx="526106" cy="338554"/>
          </a:xfrm>
          <a:prstGeom prst="rect">
            <a:avLst/>
          </a:prstGeom>
          <a:noFill/>
        </p:spPr>
        <p:txBody>
          <a:bodyPr wrap="none" rtlCol="0">
            <a:spAutoFit/>
          </a:bodyPr>
          <a:lstStyle/>
          <a:p>
            <a:r>
              <a:rPr lang="en-US" sz="1600" b="1" dirty="0" smtClean="0"/>
              <a:t>175</a:t>
            </a:r>
            <a:endParaRPr lang="en-US" sz="1600" b="1" dirty="0"/>
          </a:p>
        </p:txBody>
      </p:sp>
      <p:sp>
        <p:nvSpPr>
          <p:cNvPr id="101" name="TextBox 100"/>
          <p:cNvSpPr txBox="1"/>
          <p:nvPr/>
        </p:nvSpPr>
        <p:spPr>
          <a:xfrm>
            <a:off x="6179494" y="3962400"/>
            <a:ext cx="526106" cy="338554"/>
          </a:xfrm>
          <a:prstGeom prst="rect">
            <a:avLst/>
          </a:prstGeom>
          <a:noFill/>
        </p:spPr>
        <p:txBody>
          <a:bodyPr wrap="none" rtlCol="0">
            <a:spAutoFit/>
          </a:bodyPr>
          <a:lstStyle/>
          <a:p>
            <a:r>
              <a:rPr lang="en-US" sz="1600" b="1" dirty="0" smtClean="0"/>
              <a:t>200</a:t>
            </a:r>
            <a:endParaRPr lang="en-US" sz="1600" b="1" dirty="0"/>
          </a:p>
        </p:txBody>
      </p:sp>
      <p:sp>
        <p:nvSpPr>
          <p:cNvPr id="102" name="TextBox 101"/>
          <p:cNvSpPr txBox="1"/>
          <p:nvPr/>
        </p:nvSpPr>
        <p:spPr>
          <a:xfrm>
            <a:off x="7017694" y="4385846"/>
            <a:ext cx="526106" cy="338554"/>
          </a:xfrm>
          <a:prstGeom prst="rect">
            <a:avLst/>
          </a:prstGeom>
          <a:noFill/>
        </p:spPr>
        <p:txBody>
          <a:bodyPr wrap="none" rtlCol="0">
            <a:spAutoFit/>
          </a:bodyPr>
          <a:lstStyle/>
          <a:p>
            <a:r>
              <a:rPr lang="en-US" sz="1600" b="1" dirty="0" smtClean="0"/>
              <a:t>150</a:t>
            </a:r>
            <a:endParaRPr lang="en-US" sz="1600" b="1" dirty="0"/>
          </a:p>
        </p:txBody>
      </p:sp>
      <p:sp>
        <p:nvSpPr>
          <p:cNvPr id="103" name="TextBox 102"/>
          <p:cNvSpPr txBox="1"/>
          <p:nvPr/>
        </p:nvSpPr>
        <p:spPr>
          <a:xfrm>
            <a:off x="6712894" y="3733800"/>
            <a:ext cx="526106" cy="338554"/>
          </a:xfrm>
          <a:prstGeom prst="rect">
            <a:avLst/>
          </a:prstGeom>
          <a:noFill/>
        </p:spPr>
        <p:txBody>
          <a:bodyPr wrap="none" rtlCol="0">
            <a:spAutoFit/>
          </a:bodyPr>
          <a:lstStyle/>
          <a:p>
            <a:r>
              <a:rPr lang="en-US" sz="1600" b="1" dirty="0" smtClean="0"/>
              <a:t>190</a:t>
            </a:r>
            <a:endParaRPr lang="en-US" sz="1600" b="1" dirty="0"/>
          </a:p>
        </p:txBody>
      </p:sp>
      <p:sp>
        <p:nvSpPr>
          <p:cNvPr id="104" name="TextBox 103"/>
          <p:cNvSpPr txBox="1"/>
          <p:nvPr/>
        </p:nvSpPr>
        <p:spPr>
          <a:xfrm>
            <a:off x="6324600" y="3124200"/>
            <a:ext cx="526106" cy="338554"/>
          </a:xfrm>
          <a:prstGeom prst="rect">
            <a:avLst/>
          </a:prstGeom>
          <a:noFill/>
        </p:spPr>
        <p:txBody>
          <a:bodyPr wrap="none" rtlCol="0">
            <a:spAutoFit/>
          </a:bodyPr>
          <a:lstStyle/>
          <a:p>
            <a:r>
              <a:rPr lang="en-US" sz="1600" b="1" dirty="0" smtClean="0"/>
              <a:t>330</a:t>
            </a:r>
            <a:endParaRPr lang="en-US" sz="1600" b="1" dirty="0"/>
          </a:p>
        </p:txBody>
      </p:sp>
      <p:sp>
        <p:nvSpPr>
          <p:cNvPr id="105" name="TextBox 104"/>
          <p:cNvSpPr txBox="1"/>
          <p:nvPr/>
        </p:nvSpPr>
        <p:spPr>
          <a:xfrm>
            <a:off x="5036494" y="3276600"/>
            <a:ext cx="526106" cy="338554"/>
          </a:xfrm>
          <a:prstGeom prst="rect">
            <a:avLst/>
          </a:prstGeom>
          <a:noFill/>
        </p:spPr>
        <p:txBody>
          <a:bodyPr wrap="none" rtlCol="0">
            <a:spAutoFit/>
          </a:bodyPr>
          <a:lstStyle/>
          <a:p>
            <a:r>
              <a:rPr lang="en-US" sz="1600" b="1" dirty="0" smtClean="0"/>
              <a:t>100</a:t>
            </a:r>
            <a:endParaRPr lang="en-US" sz="1600" b="1" dirty="0"/>
          </a:p>
        </p:txBody>
      </p:sp>
      <p:sp>
        <p:nvSpPr>
          <p:cNvPr id="106" name="TextBox 105"/>
          <p:cNvSpPr txBox="1"/>
          <p:nvPr/>
        </p:nvSpPr>
        <p:spPr>
          <a:xfrm>
            <a:off x="5638800" y="2557046"/>
            <a:ext cx="526106" cy="338554"/>
          </a:xfrm>
          <a:prstGeom prst="rect">
            <a:avLst/>
          </a:prstGeom>
          <a:noFill/>
        </p:spPr>
        <p:txBody>
          <a:bodyPr wrap="none" rtlCol="0">
            <a:spAutoFit/>
          </a:bodyPr>
          <a:lstStyle/>
          <a:p>
            <a:r>
              <a:rPr lang="en-US" sz="1600" b="1" dirty="0" smtClean="0"/>
              <a:t>260</a:t>
            </a:r>
            <a:endParaRPr lang="en-US" sz="1600" b="1" dirty="0"/>
          </a:p>
        </p:txBody>
      </p:sp>
      <p:sp>
        <p:nvSpPr>
          <p:cNvPr id="107" name="TextBox 106"/>
          <p:cNvSpPr txBox="1"/>
          <p:nvPr/>
        </p:nvSpPr>
        <p:spPr>
          <a:xfrm>
            <a:off x="6636694" y="2057400"/>
            <a:ext cx="526106" cy="338554"/>
          </a:xfrm>
          <a:prstGeom prst="rect">
            <a:avLst/>
          </a:prstGeom>
          <a:noFill/>
        </p:spPr>
        <p:txBody>
          <a:bodyPr wrap="none" rtlCol="0">
            <a:spAutoFit/>
          </a:bodyPr>
          <a:lstStyle/>
          <a:p>
            <a:r>
              <a:rPr lang="en-US" sz="1600" b="1" dirty="0" smtClean="0"/>
              <a:t>220</a:t>
            </a:r>
            <a:endParaRPr lang="en-US" sz="1600" b="1" dirty="0"/>
          </a:p>
        </p:txBody>
      </p:sp>
      <p:sp>
        <p:nvSpPr>
          <p:cNvPr id="108" name="TextBox 107"/>
          <p:cNvSpPr txBox="1"/>
          <p:nvPr/>
        </p:nvSpPr>
        <p:spPr>
          <a:xfrm>
            <a:off x="7086600" y="2819400"/>
            <a:ext cx="412292" cy="338554"/>
          </a:xfrm>
          <a:prstGeom prst="rect">
            <a:avLst/>
          </a:prstGeom>
          <a:noFill/>
        </p:spPr>
        <p:txBody>
          <a:bodyPr wrap="none" rtlCol="0">
            <a:spAutoFit/>
          </a:bodyPr>
          <a:lstStyle/>
          <a:p>
            <a:r>
              <a:rPr lang="en-US" sz="1600" b="1" dirty="0" smtClean="0"/>
              <a:t>90</a:t>
            </a:r>
            <a:endParaRPr lang="en-US" sz="1600" b="1" dirty="0"/>
          </a:p>
        </p:txBody>
      </p:sp>
      <p:sp>
        <p:nvSpPr>
          <p:cNvPr id="109" name="TextBox 108"/>
          <p:cNvSpPr txBox="1"/>
          <p:nvPr/>
        </p:nvSpPr>
        <p:spPr>
          <a:xfrm>
            <a:off x="7969708" y="2328446"/>
            <a:ext cx="412292" cy="338554"/>
          </a:xfrm>
          <a:prstGeom prst="rect">
            <a:avLst/>
          </a:prstGeom>
          <a:noFill/>
        </p:spPr>
        <p:txBody>
          <a:bodyPr wrap="none" rtlCol="0">
            <a:spAutoFit/>
          </a:bodyPr>
          <a:lstStyle/>
          <a:p>
            <a:r>
              <a:rPr lang="en-US" sz="1600" b="1" dirty="0" smtClean="0"/>
              <a:t>80</a:t>
            </a:r>
            <a:endParaRPr lang="en-US" sz="1600" b="1" dirty="0"/>
          </a:p>
        </p:txBody>
      </p:sp>
      <p:sp>
        <p:nvSpPr>
          <p:cNvPr id="110" name="TextBox 109"/>
          <p:cNvSpPr txBox="1"/>
          <p:nvPr/>
        </p:nvSpPr>
        <p:spPr>
          <a:xfrm>
            <a:off x="8122108" y="3014246"/>
            <a:ext cx="526106" cy="338554"/>
          </a:xfrm>
          <a:prstGeom prst="rect">
            <a:avLst/>
          </a:prstGeom>
          <a:noFill/>
        </p:spPr>
        <p:txBody>
          <a:bodyPr wrap="none" rtlCol="0">
            <a:spAutoFit/>
          </a:bodyPr>
          <a:lstStyle/>
          <a:p>
            <a:r>
              <a:rPr lang="en-US" sz="1600" b="1" dirty="0" smtClean="0"/>
              <a:t>120</a:t>
            </a:r>
            <a:endParaRPr lang="en-US" sz="1600" b="1" dirty="0"/>
          </a:p>
        </p:txBody>
      </p:sp>
      <p:sp>
        <p:nvSpPr>
          <p:cNvPr id="111" name="TextBox 110"/>
          <p:cNvSpPr txBox="1"/>
          <p:nvPr/>
        </p:nvSpPr>
        <p:spPr>
          <a:xfrm>
            <a:off x="7239000" y="3276600"/>
            <a:ext cx="526106" cy="338554"/>
          </a:xfrm>
          <a:prstGeom prst="rect">
            <a:avLst/>
          </a:prstGeom>
          <a:noFill/>
        </p:spPr>
        <p:txBody>
          <a:bodyPr wrap="none" rtlCol="0">
            <a:spAutoFit/>
          </a:bodyPr>
          <a:lstStyle/>
          <a:p>
            <a:r>
              <a:rPr lang="en-US" sz="1600" b="1" dirty="0" smtClean="0"/>
              <a:t>310</a:t>
            </a:r>
            <a:endParaRPr lang="en-US" sz="1600" b="1" dirty="0"/>
          </a:p>
        </p:txBody>
      </p:sp>
      <p:sp>
        <p:nvSpPr>
          <p:cNvPr id="112" name="TextBox 111"/>
          <p:cNvSpPr txBox="1"/>
          <p:nvPr/>
        </p:nvSpPr>
        <p:spPr>
          <a:xfrm>
            <a:off x="8153400" y="4004846"/>
            <a:ext cx="526106" cy="338554"/>
          </a:xfrm>
          <a:prstGeom prst="rect">
            <a:avLst/>
          </a:prstGeom>
          <a:noFill/>
        </p:spPr>
        <p:txBody>
          <a:bodyPr wrap="none" rtlCol="0">
            <a:spAutoFit/>
          </a:bodyPr>
          <a:lstStyle/>
          <a:p>
            <a:r>
              <a:rPr lang="en-US" sz="1600" b="1" dirty="0" smtClean="0"/>
              <a:t>145</a:t>
            </a:r>
            <a:endParaRPr lang="en-US" sz="1600" b="1" dirty="0"/>
          </a:p>
        </p:txBody>
      </p:sp>
      <p:sp>
        <p:nvSpPr>
          <p:cNvPr id="113" name="TextBox 112"/>
          <p:cNvSpPr txBox="1"/>
          <p:nvPr/>
        </p:nvSpPr>
        <p:spPr>
          <a:xfrm>
            <a:off x="4561661" y="1944469"/>
            <a:ext cx="543739" cy="646331"/>
          </a:xfrm>
          <a:prstGeom prst="rect">
            <a:avLst/>
          </a:prstGeom>
          <a:noFill/>
        </p:spPr>
        <p:txBody>
          <a:bodyPr wrap="none" rtlCol="0">
            <a:spAutoFit/>
          </a:bodyPr>
          <a:lstStyle/>
          <a:p>
            <a:r>
              <a:rPr lang="en-US" sz="3600" b="1" kern="0" dirty="0" smtClean="0"/>
              <a:t>G</a:t>
            </a:r>
            <a:endParaRPr lang="en-US" sz="36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p:txBody>
          <a:bodyPr/>
          <a:lstStyle/>
          <a:p>
            <a:fld id="{1437F740-D965-42DD-9D5E-EB05DE29D5F2}" type="slidenum">
              <a:rPr lang="en-US" smtClean="0"/>
              <a:pPr/>
              <a:t>19</a:t>
            </a:fld>
            <a:endParaRPr lang="en-US" smtClean="0"/>
          </a:p>
        </p:txBody>
      </p:sp>
      <p:sp>
        <p:nvSpPr>
          <p:cNvPr id="14339" name="Rectangle 2"/>
          <p:cNvSpPr>
            <a:spLocks noChangeArrowheads="1"/>
          </p:cNvSpPr>
          <p:nvPr/>
        </p:nvSpPr>
        <p:spPr bwMode="auto">
          <a:xfrm>
            <a:off x="2286000" y="685800"/>
            <a:ext cx="6858000" cy="1143000"/>
          </a:xfrm>
          <a:prstGeom prst="rect">
            <a:avLst/>
          </a:prstGeom>
          <a:noFill/>
          <a:ln w="9525">
            <a:noFill/>
            <a:miter lim="800000"/>
            <a:headEnd/>
            <a:tailEnd/>
          </a:ln>
        </p:spPr>
        <p:txBody>
          <a:bodyPr anchor="ctr"/>
          <a:lstStyle/>
          <a:p>
            <a:pPr eaLnBrk="1" hangingPunct="1"/>
            <a:r>
              <a:rPr lang="en-US" sz="4400"/>
              <a:t>Edsger Dijkstra </a:t>
            </a:r>
            <a:r>
              <a:rPr lang="en-US" sz="2400"/>
              <a:t>(1930-2002)</a:t>
            </a:r>
            <a:r>
              <a:rPr lang="en-US" sz="2000"/>
              <a:t> </a:t>
            </a:r>
            <a:br>
              <a:rPr lang="en-US" sz="2000"/>
            </a:br>
            <a:r>
              <a:rPr lang="en-US" sz="3200" i="1"/>
              <a:t>Shortest Path Algorithm</a:t>
            </a:r>
          </a:p>
        </p:txBody>
      </p:sp>
      <p:sp>
        <p:nvSpPr>
          <p:cNvPr id="14340" name="Rectangle 3"/>
          <p:cNvSpPr>
            <a:spLocks noChangeArrowheads="1"/>
          </p:cNvSpPr>
          <p:nvPr/>
        </p:nvSpPr>
        <p:spPr bwMode="auto">
          <a:xfrm>
            <a:off x="228600" y="2743200"/>
            <a:ext cx="5105400" cy="3352800"/>
          </a:xfrm>
          <a:prstGeom prst="rect">
            <a:avLst/>
          </a:prstGeom>
          <a:noFill/>
          <a:ln w="9525">
            <a:noFill/>
            <a:miter lim="800000"/>
            <a:headEnd/>
            <a:tailEnd/>
          </a:ln>
        </p:spPr>
        <p:txBody>
          <a:bodyPr/>
          <a:lstStyle/>
          <a:p>
            <a:pPr marL="342900" indent="-342900" eaLnBrk="1" hangingPunct="1">
              <a:spcBef>
                <a:spcPct val="20000"/>
              </a:spcBef>
              <a:buClr>
                <a:schemeClr val="tx1"/>
              </a:buClr>
              <a:buSzPct val="75000"/>
              <a:buFontTx/>
              <a:buChar char=" "/>
            </a:pPr>
            <a:r>
              <a:rPr lang="en-US" sz="3200" dirty="0" err="1"/>
              <a:t>Dijkstra’s</a:t>
            </a:r>
            <a:r>
              <a:rPr lang="en-US" sz="3200" dirty="0"/>
              <a:t> algorithm solves the single-source shortest path problem for a </a:t>
            </a:r>
            <a:r>
              <a:rPr lang="en-US" sz="3200" dirty="0" smtClean="0"/>
              <a:t>graph </a:t>
            </a:r>
            <a:r>
              <a:rPr lang="en-US" sz="3200" dirty="0"/>
              <a:t>with nonnegative edge weights.  </a:t>
            </a:r>
            <a:endParaRPr lang="en-US" sz="2000" dirty="0"/>
          </a:p>
          <a:p>
            <a:pPr marL="342900" indent="-342900" eaLnBrk="1" hangingPunct="1">
              <a:spcBef>
                <a:spcPct val="20000"/>
              </a:spcBef>
              <a:buClr>
                <a:schemeClr val="tx1"/>
              </a:buClr>
              <a:buSzPct val="75000"/>
              <a:buFontTx/>
              <a:buChar char=" "/>
            </a:pPr>
            <a:r>
              <a:rPr lang="en-US" i="1" dirty="0" err="1"/>
              <a:t>Numerische</a:t>
            </a:r>
            <a:r>
              <a:rPr lang="en-US" i="1" dirty="0"/>
              <a:t> </a:t>
            </a:r>
            <a:r>
              <a:rPr lang="en-US" i="1" dirty="0" err="1"/>
              <a:t>Mathematik</a:t>
            </a:r>
            <a:r>
              <a:rPr lang="en-US" dirty="0"/>
              <a:t> (1959), p. 269–271</a:t>
            </a:r>
          </a:p>
        </p:txBody>
      </p:sp>
      <p:sp>
        <p:nvSpPr>
          <p:cNvPr id="14341" name="Text Box 5"/>
          <p:cNvSpPr txBox="1">
            <a:spLocks noChangeArrowheads="1"/>
          </p:cNvSpPr>
          <p:nvPr/>
        </p:nvSpPr>
        <p:spPr bwMode="auto">
          <a:xfrm>
            <a:off x="4248150" y="6438900"/>
            <a:ext cx="4895850" cy="228600"/>
          </a:xfrm>
          <a:prstGeom prst="rect">
            <a:avLst/>
          </a:prstGeom>
          <a:noFill/>
          <a:ln w="9525">
            <a:noFill/>
            <a:miter lim="800000"/>
            <a:headEnd/>
            <a:tailEnd/>
          </a:ln>
        </p:spPr>
        <p:txBody>
          <a:bodyPr wrap="none">
            <a:spAutoFit/>
          </a:bodyPr>
          <a:lstStyle/>
          <a:p>
            <a:pPr algn="r"/>
            <a:r>
              <a:rPr lang="en-US" sz="900">
                <a:latin typeface="Arial Unicode MS" pitchFamily="34" charset="-128"/>
              </a:rPr>
              <a:t>images from </a:t>
            </a:r>
            <a:r>
              <a:rPr lang="en-US" sz="900">
                <a:latin typeface="Arial Unicode MS" pitchFamily="34" charset="-128"/>
                <a:hlinkClick r:id="rId3"/>
              </a:rPr>
              <a:t>www.tugurium.com</a:t>
            </a:r>
            <a:r>
              <a:rPr lang="en-US" sz="900">
                <a:latin typeface="Arial Unicode MS" pitchFamily="34" charset="-128"/>
              </a:rPr>
              <a:t>, www-b2.is.tokushima-u.ac.jp &amp; www.pocketpcthoughts.com</a:t>
            </a:r>
          </a:p>
        </p:txBody>
      </p:sp>
      <p:pic>
        <p:nvPicPr>
          <p:cNvPr id="14342" name="Picture 6" descr="Dijkstra_Edsger_Wybe"/>
          <p:cNvPicPr>
            <a:picLocks noChangeAspect="1" noChangeArrowheads="1"/>
          </p:cNvPicPr>
          <p:nvPr/>
        </p:nvPicPr>
        <p:blipFill>
          <a:blip r:embed="rId4" cstate="print"/>
          <a:srcRect/>
          <a:stretch>
            <a:fillRect/>
          </a:stretch>
        </p:blipFill>
        <p:spPr bwMode="auto">
          <a:xfrm>
            <a:off x="685800" y="533400"/>
            <a:ext cx="1398588" cy="1905000"/>
          </a:xfrm>
          <a:prstGeom prst="rect">
            <a:avLst/>
          </a:prstGeom>
          <a:noFill/>
          <a:ln w="9525">
            <a:noFill/>
            <a:miter lim="800000"/>
            <a:headEnd/>
            <a:tailEnd/>
          </a:ln>
        </p:spPr>
      </p:pic>
      <p:pic>
        <p:nvPicPr>
          <p:cNvPr id="14343" name="Picture 9"/>
          <p:cNvPicPr>
            <a:picLocks noChangeAspect="1" noChangeArrowheads="1"/>
          </p:cNvPicPr>
          <p:nvPr/>
        </p:nvPicPr>
        <p:blipFill>
          <a:blip r:embed="rId5" cstate="print"/>
          <a:srcRect l="13194" t="24821" r="53473" b="41766"/>
          <a:stretch>
            <a:fillRect/>
          </a:stretch>
        </p:blipFill>
        <p:spPr bwMode="auto">
          <a:xfrm>
            <a:off x="5334000" y="2819400"/>
            <a:ext cx="3657600" cy="2667000"/>
          </a:xfrm>
          <a:prstGeom prst="rect">
            <a:avLst/>
          </a:prstGeom>
          <a:noFill/>
          <a:ln w="9525">
            <a:noFill/>
            <a:miter lim="800000"/>
            <a:headEnd/>
            <a:tailEnd/>
          </a:ln>
        </p:spPr>
      </p:pic>
      <p:pic>
        <p:nvPicPr>
          <p:cNvPr id="445450" name="Picture 10" descr="garyg-mar4-officetohome2d"/>
          <p:cNvPicPr>
            <a:picLocks noChangeAspect="1" noChangeArrowheads="1"/>
          </p:cNvPicPr>
          <p:nvPr/>
        </p:nvPicPr>
        <p:blipFill>
          <a:blip r:embed="rId6" cstate="print"/>
          <a:srcRect b="6557"/>
          <a:stretch>
            <a:fillRect/>
          </a:stretch>
        </p:blipFill>
        <p:spPr bwMode="auto">
          <a:xfrm>
            <a:off x="5391150" y="2057400"/>
            <a:ext cx="3486150" cy="4343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54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Slide Number Placeholder 1"/>
          <p:cNvSpPr>
            <a:spLocks noGrp="1"/>
          </p:cNvSpPr>
          <p:nvPr>
            <p:ph type="sldNum" sz="quarter" idx="10"/>
          </p:nvPr>
        </p:nvSpPr>
        <p:spPr/>
        <p:txBody>
          <a:bodyPr/>
          <a:lstStyle/>
          <a:p>
            <a:fld id="{D92FD2CE-DAFF-4A40-BF13-90EA2E542B18}" type="slidenum">
              <a:rPr lang="en-US" smtClean="0"/>
              <a:pPr/>
              <a:t>2</a:t>
            </a:fld>
            <a:endParaRPr lang="en-US" smtClean="0"/>
          </a:p>
        </p:txBody>
      </p:sp>
      <p:sp>
        <p:nvSpPr>
          <p:cNvPr id="4099" name="Text Box 2"/>
          <p:cNvSpPr txBox="1">
            <a:spLocks noChangeArrowheads="1"/>
          </p:cNvSpPr>
          <p:nvPr/>
        </p:nvSpPr>
        <p:spPr bwMode="auto">
          <a:xfrm>
            <a:off x="1219200" y="2286000"/>
            <a:ext cx="6781800" cy="1200329"/>
          </a:xfrm>
          <a:prstGeom prst="rect">
            <a:avLst/>
          </a:prstGeom>
          <a:noFill/>
          <a:ln w="9525">
            <a:noFill/>
            <a:miter lim="800000"/>
            <a:headEnd/>
            <a:tailEnd/>
          </a:ln>
        </p:spPr>
        <p:txBody>
          <a:bodyPr>
            <a:spAutoFit/>
          </a:bodyPr>
          <a:lstStyle/>
          <a:p>
            <a:r>
              <a:rPr lang="en-US" sz="2400" i="1" dirty="0">
                <a:latin typeface="Arial Unicode MS" pitchFamily="34" charset="-128"/>
                <a:ea typeface="Arial Unicode MS" pitchFamily="34" charset="-128"/>
                <a:cs typeface="Arial Unicode MS" pitchFamily="34" charset="-128"/>
              </a:rPr>
              <a:t>Computer Science is no more about computers than astronomy is about telescopes.</a:t>
            </a:r>
            <a:r>
              <a:rPr lang="en-US" sz="2400" dirty="0">
                <a:latin typeface="Arial Unicode MS" pitchFamily="34" charset="-128"/>
                <a:ea typeface="Arial Unicode MS" pitchFamily="34" charset="-128"/>
                <a:cs typeface="Arial Unicode MS" pitchFamily="34" charset="-128"/>
              </a:rPr>
              <a:t> </a:t>
            </a:r>
          </a:p>
          <a:p>
            <a:r>
              <a:rPr lang="en-US" sz="2400" dirty="0">
                <a:latin typeface="Arial Unicode MS" pitchFamily="34" charset="-128"/>
                <a:ea typeface="Arial Unicode MS" pitchFamily="34" charset="-128"/>
                <a:cs typeface="Arial Unicode MS" pitchFamily="34" charset="-128"/>
              </a:rPr>
              <a:t>			</a:t>
            </a:r>
            <a:r>
              <a:rPr lang="en-US" dirty="0">
                <a:latin typeface="Arial Unicode MS" pitchFamily="34" charset="-128"/>
                <a:ea typeface="Arial Unicode MS" pitchFamily="34" charset="-128"/>
                <a:cs typeface="Arial Unicode MS" pitchFamily="34" charset="-128"/>
              </a:rPr>
              <a:t>- attributed to E.W. </a:t>
            </a:r>
            <a:r>
              <a:rPr lang="en-US" dirty="0" err="1">
                <a:latin typeface="Arial Unicode MS" pitchFamily="34" charset="-128"/>
                <a:ea typeface="Arial Unicode MS" pitchFamily="34" charset="-128"/>
                <a:cs typeface="Arial Unicode MS" pitchFamily="34" charset="-128"/>
              </a:rPr>
              <a:t>Dijkstra</a:t>
            </a:r>
            <a:endParaRPr lang="en-US"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p:txBody>
          <a:bodyPr/>
          <a:lstStyle/>
          <a:p>
            <a:fld id="{D66A6839-7B7F-4B7A-A632-CC3808C106FE}" type="slidenum">
              <a:rPr lang="en-US" smtClean="0"/>
              <a:pPr/>
              <a:t>20</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Example: </a:t>
            </a:r>
            <a:r>
              <a:rPr lang="en-US" dirty="0" err="1" smtClean="0"/>
              <a:t>Dijkstra’s</a:t>
            </a:r>
            <a:r>
              <a:rPr lang="en-US" dirty="0" smtClean="0"/>
              <a:t> Algorithm	</a:t>
            </a:r>
          </a:p>
        </p:txBody>
      </p:sp>
      <p:sp>
        <p:nvSpPr>
          <p:cNvPr id="10244" name="Rectangle 3"/>
          <p:cNvSpPr>
            <a:spLocks noGrp="1" noChangeArrowheads="1"/>
          </p:cNvSpPr>
          <p:nvPr>
            <p:ph type="body" idx="1"/>
          </p:nvPr>
        </p:nvSpPr>
        <p:spPr>
          <a:xfrm>
            <a:off x="76200" y="1447800"/>
            <a:ext cx="9067800" cy="5410200"/>
          </a:xfrm>
        </p:spPr>
        <p:txBody>
          <a:bodyPr/>
          <a:lstStyle/>
          <a:p>
            <a:pPr lvl="1" eaLnBrk="1" hangingPunct="1">
              <a:lnSpc>
                <a:spcPct val="90000"/>
              </a:lnSpc>
              <a:buFontTx/>
              <a:buNone/>
            </a:pPr>
            <a:r>
              <a:rPr lang="en-US" sz="2400" b="1" dirty="0" smtClean="0">
                <a:latin typeface="Arial Unicode MS" pitchFamily="34" charset="-128"/>
              </a:rPr>
              <a:t>Test Cases:	</a:t>
            </a:r>
            <a:r>
              <a:rPr lang="en-US" sz="2400" dirty="0" smtClean="0">
                <a:latin typeface="Arial Unicode MS" pitchFamily="34" charset="-128"/>
              </a:rPr>
              <a:t>&lt;G, KH, CDH, 595&gt;, &lt;G, BHT, CDH, 80&gt;</a:t>
            </a:r>
          </a:p>
          <a:p>
            <a:pPr lvl="1" eaLnBrk="1" hangingPunct="1">
              <a:lnSpc>
                <a:spcPct val="90000"/>
              </a:lnSpc>
              <a:buFontTx/>
              <a:buNone/>
            </a:pPr>
            <a:r>
              <a:rPr lang="en-US" sz="2400" b="1" dirty="0" smtClean="0">
                <a:latin typeface="Arial Unicode MS" pitchFamily="34" charset="-128"/>
              </a:rPr>
              <a:t>Given:            	</a:t>
            </a:r>
            <a:r>
              <a:rPr lang="en-US" sz="2400" dirty="0" smtClean="0">
                <a:latin typeface="Arial Unicode MS" pitchFamily="34" charset="-128"/>
              </a:rPr>
              <a:t>A weighted graph – G(vertexes, edges)</a:t>
            </a:r>
          </a:p>
          <a:p>
            <a:pPr lvl="1" eaLnBrk="1" hangingPunct="1">
              <a:lnSpc>
                <a:spcPct val="90000"/>
              </a:lnSpc>
              <a:buFontTx/>
              <a:buNone/>
            </a:pPr>
            <a:r>
              <a:rPr lang="en-US" sz="2400" dirty="0" smtClean="0">
                <a:latin typeface="Arial Unicode MS" pitchFamily="34" charset="-128"/>
              </a:rPr>
              <a:t>			       	A current starting vertex – </a:t>
            </a:r>
            <a:r>
              <a:rPr lang="en-US" sz="2400" i="1" dirty="0" smtClean="0">
                <a:latin typeface="Arial Unicode MS" pitchFamily="34" charset="-128"/>
              </a:rPr>
              <a:t>v</a:t>
            </a:r>
            <a:r>
              <a:rPr lang="en-US" sz="2400" dirty="0" smtClean="0">
                <a:latin typeface="Arial Unicode MS" pitchFamily="34" charset="-128"/>
              </a:rPr>
              <a:t> </a:t>
            </a:r>
          </a:p>
          <a:p>
            <a:pPr lvl="1" eaLnBrk="1" hangingPunct="1">
              <a:lnSpc>
                <a:spcPct val="90000"/>
              </a:lnSpc>
              <a:buFontTx/>
              <a:buNone/>
            </a:pPr>
            <a:endParaRPr lang="en-US" sz="800" dirty="0" smtClean="0">
              <a:latin typeface="Arial Unicode MS" pitchFamily="34" charset="-128"/>
            </a:endParaRPr>
          </a:p>
          <a:p>
            <a:pPr lvl="1">
              <a:buNone/>
            </a:pPr>
            <a:r>
              <a:rPr lang="en-US" sz="2000" b="1" dirty="0" smtClean="0"/>
              <a:t>set</a:t>
            </a:r>
            <a:r>
              <a:rPr lang="en-US" sz="2000" dirty="0" smtClean="0"/>
              <a:t> </a:t>
            </a:r>
            <a:r>
              <a:rPr lang="en-US" sz="2000" i="1" dirty="0" smtClean="0"/>
              <a:t>D[v]=0</a:t>
            </a:r>
          </a:p>
          <a:p>
            <a:pPr lvl="1">
              <a:buNone/>
            </a:pPr>
            <a:r>
              <a:rPr lang="en-US" sz="2000" b="1" dirty="0" smtClean="0"/>
              <a:t>repeat for each </a:t>
            </a:r>
            <a:r>
              <a:rPr lang="en-US" sz="2000" dirty="0" smtClean="0"/>
              <a:t>vertex </a:t>
            </a:r>
            <a:r>
              <a:rPr lang="en-US" sz="2000" i="1" dirty="0" err="1" smtClean="0"/>
              <a:t>u</a:t>
            </a:r>
            <a:r>
              <a:rPr lang="en-US" sz="2000" dirty="0" err="1" smtClean="0"/>
              <a:t>≠</a:t>
            </a:r>
            <a:r>
              <a:rPr lang="en-US" sz="2000" i="1" dirty="0" err="1" smtClean="0"/>
              <a:t>v</a:t>
            </a:r>
            <a:r>
              <a:rPr lang="en-US" sz="2000" dirty="0" smtClean="0"/>
              <a:t> of G </a:t>
            </a:r>
          </a:p>
          <a:p>
            <a:pPr lvl="1">
              <a:buNone/>
            </a:pPr>
            <a:r>
              <a:rPr lang="en-US" sz="2000" dirty="0" smtClean="0"/>
              <a:t>	</a:t>
            </a:r>
            <a:r>
              <a:rPr lang="en-US" sz="2000" b="1" dirty="0" smtClean="0"/>
              <a:t>set</a:t>
            </a:r>
            <a:r>
              <a:rPr lang="en-US" sz="2000" dirty="0" smtClean="0"/>
              <a:t> </a:t>
            </a:r>
            <a:r>
              <a:rPr lang="en-US" sz="2000" i="1" dirty="0" smtClean="0"/>
              <a:t>D[u] = +∞</a:t>
            </a:r>
          </a:p>
          <a:p>
            <a:pPr lvl="1">
              <a:buNone/>
            </a:pPr>
            <a:r>
              <a:rPr lang="en-US" sz="2000" b="1" dirty="0" smtClean="0"/>
              <a:t>set</a:t>
            </a:r>
            <a:r>
              <a:rPr lang="en-US" sz="2000" i="1" dirty="0" smtClean="0"/>
              <a:t> Q = </a:t>
            </a:r>
            <a:r>
              <a:rPr lang="en-US" sz="2000" dirty="0" smtClean="0"/>
              <a:t>priority queue of G’s edges based on weights</a:t>
            </a:r>
          </a:p>
          <a:p>
            <a:pPr lvl="1">
              <a:buNone/>
            </a:pPr>
            <a:r>
              <a:rPr lang="en-US" sz="2000" b="1" dirty="0" smtClean="0"/>
              <a:t>repeat while </a:t>
            </a:r>
            <a:r>
              <a:rPr lang="en-US" sz="2000" dirty="0" smtClean="0"/>
              <a:t>Q is not empty</a:t>
            </a:r>
          </a:p>
          <a:p>
            <a:pPr lvl="1">
              <a:buNone/>
            </a:pPr>
            <a:r>
              <a:rPr lang="en-US" sz="2000" dirty="0" smtClean="0"/>
              <a:t>	</a:t>
            </a:r>
            <a:r>
              <a:rPr lang="en-US" sz="2000" b="1" dirty="0" smtClean="0"/>
              <a:t>set</a:t>
            </a:r>
            <a:r>
              <a:rPr lang="en-US" sz="2000" dirty="0" smtClean="0"/>
              <a:t> </a:t>
            </a:r>
            <a:r>
              <a:rPr lang="en-US" sz="2000" i="1" dirty="0" smtClean="0"/>
              <a:t>u</a:t>
            </a:r>
            <a:r>
              <a:rPr lang="en-US" sz="2000" dirty="0" smtClean="0"/>
              <a:t>  =  minimum distance vertex in Q</a:t>
            </a:r>
          </a:p>
          <a:p>
            <a:pPr lvl="1">
              <a:buNone/>
            </a:pPr>
            <a:r>
              <a:rPr lang="en-US" sz="2000" dirty="0" smtClean="0"/>
              <a:t>	</a:t>
            </a:r>
            <a:r>
              <a:rPr lang="en-US" sz="2000" b="1" dirty="0" smtClean="0"/>
              <a:t>repeat for each </a:t>
            </a:r>
            <a:r>
              <a:rPr lang="en-US" sz="2000" dirty="0" smtClean="0"/>
              <a:t>vertex </a:t>
            </a:r>
            <a:r>
              <a:rPr lang="en-US" sz="2000" i="1" dirty="0" smtClean="0"/>
              <a:t>v</a:t>
            </a:r>
            <a:r>
              <a:rPr lang="en-US" sz="2000" dirty="0" smtClean="0"/>
              <a:t> in Q adjacent to </a:t>
            </a:r>
            <a:r>
              <a:rPr lang="en-US" sz="2000" i="1" dirty="0" smtClean="0"/>
              <a:t>u</a:t>
            </a:r>
          </a:p>
          <a:p>
            <a:pPr lvl="1">
              <a:buNone/>
            </a:pPr>
            <a:r>
              <a:rPr lang="en-US" sz="2000" dirty="0" smtClean="0"/>
              <a:t> 		</a:t>
            </a:r>
            <a:r>
              <a:rPr lang="en-US" sz="2000" b="1" dirty="0" smtClean="0"/>
              <a:t>if </a:t>
            </a:r>
            <a:r>
              <a:rPr lang="en-US" sz="2000" i="1" dirty="0" smtClean="0"/>
              <a:t>D[u]+weight(</a:t>
            </a:r>
            <a:r>
              <a:rPr lang="en-US" sz="2000" i="1" dirty="0" err="1" smtClean="0"/>
              <a:t>u,z</a:t>
            </a:r>
            <a:r>
              <a:rPr lang="en-US" sz="2000" i="1" dirty="0" smtClean="0"/>
              <a:t>)&lt;D[z] </a:t>
            </a:r>
            <a:r>
              <a:rPr lang="en-US" sz="2000" b="1" dirty="0" smtClean="0"/>
              <a:t>then</a:t>
            </a:r>
          </a:p>
          <a:p>
            <a:pPr lvl="1">
              <a:buNone/>
            </a:pPr>
            <a:r>
              <a:rPr lang="en-US" sz="2000" b="1" dirty="0" smtClean="0"/>
              <a:t>		    set </a:t>
            </a:r>
            <a:r>
              <a:rPr lang="en-US" sz="2000" i="1" dirty="0" smtClean="0"/>
              <a:t>D[z] = D[u]+weight(</a:t>
            </a:r>
            <a:r>
              <a:rPr lang="en-US" sz="2000" i="1" dirty="0" err="1" smtClean="0"/>
              <a:t>u,z</a:t>
            </a:r>
            <a:r>
              <a:rPr lang="en-US" sz="2000" i="1" dirty="0" smtClean="0"/>
              <a:t>)</a:t>
            </a:r>
            <a:r>
              <a:rPr lang="en-US" sz="2000" b="1" dirty="0" smtClean="0"/>
              <a:t>	</a:t>
            </a:r>
          </a:p>
          <a:p>
            <a:pPr lvl="1">
              <a:buNone/>
            </a:pPr>
            <a:r>
              <a:rPr lang="en-US" sz="2000" b="1" dirty="0" smtClean="0"/>
              <a:t>		    set </a:t>
            </a:r>
            <a:r>
              <a:rPr lang="en-US" sz="2000" i="1" dirty="0" smtClean="0"/>
              <a:t>Q(z).key = D[z]</a:t>
            </a:r>
          </a:p>
          <a:p>
            <a:pPr lvl="1" eaLnBrk="1" hangingPunct="1">
              <a:lnSpc>
                <a:spcPct val="90000"/>
              </a:lnSpc>
              <a:buFontTx/>
              <a:buNone/>
            </a:pPr>
            <a:endParaRPr lang="en-US" sz="2400" dirty="0" smtClean="0">
              <a:latin typeface="Arial Unicode MS" pitchFamily="34"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B1ED559F-D372-45EC-8493-39DC8E1ADD79}" type="slidenum">
              <a:rPr lang="en-US" smtClean="0"/>
              <a:pPr>
                <a:defRPr/>
              </a:pPr>
              <a:t>21</a:t>
            </a:fld>
            <a:endParaRPr lang="en-US"/>
          </a:p>
        </p:txBody>
      </p:sp>
      <p:sp>
        <p:nvSpPr>
          <p:cNvPr id="5" name="Rectangle 2"/>
          <p:cNvSpPr>
            <a:spLocks noGrp="1" noChangeArrowheads="1"/>
          </p:cNvSpPr>
          <p:nvPr>
            <p:ph type="title"/>
          </p:nvPr>
        </p:nvSpPr>
        <p:spPr>
          <a:xfrm>
            <a:off x="457200" y="457200"/>
            <a:ext cx="8229600" cy="1066800"/>
          </a:xfrm>
        </p:spPr>
        <p:txBody>
          <a:bodyPr/>
          <a:lstStyle/>
          <a:p>
            <a:pPr eaLnBrk="1" hangingPunct="1"/>
            <a:r>
              <a:rPr lang="en-US" dirty="0" smtClean="0"/>
              <a:t>Example: Brownies	</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B1ED559F-D372-45EC-8493-39DC8E1ADD79}" type="slidenum">
              <a:rPr lang="en-US" smtClean="0"/>
              <a:pPr>
                <a:defRPr/>
              </a:pPr>
              <a:t>22</a:t>
            </a:fld>
            <a:endParaRPr lang="en-US"/>
          </a:p>
        </p:txBody>
      </p:sp>
      <p:sp>
        <p:nvSpPr>
          <p:cNvPr id="5" name="Rectangle 2"/>
          <p:cNvSpPr>
            <a:spLocks noGrp="1" noChangeArrowheads="1"/>
          </p:cNvSpPr>
          <p:nvPr>
            <p:ph type="title"/>
          </p:nvPr>
        </p:nvSpPr>
        <p:spPr>
          <a:xfrm>
            <a:off x="457200" y="457200"/>
            <a:ext cx="8229600" cy="1066800"/>
          </a:xfrm>
        </p:spPr>
        <p:txBody>
          <a:bodyPr/>
          <a:lstStyle/>
          <a:p>
            <a:pPr eaLnBrk="1" hangingPunct="1"/>
            <a:r>
              <a:rPr lang="en-US" dirty="0" smtClean="0"/>
              <a:t>Example: Card Sorting	</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919DD9D0-60D1-42A2-94D0-0BF2B8A16A25}" type="slidenum">
              <a:rPr lang="en-US"/>
              <a:pPr/>
              <a:t>23</a:t>
            </a:fld>
            <a:endParaRPr lang="en-US"/>
          </a:p>
        </p:txBody>
      </p:sp>
      <p:sp>
        <p:nvSpPr>
          <p:cNvPr id="221186" name="Rectangle 2"/>
          <p:cNvSpPr>
            <a:spLocks noGrp="1" noChangeArrowheads="1"/>
          </p:cNvSpPr>
          <p:nvPr>
            <p:ph type="title"/>
          </p:nvPr>
        </p:nvSpPr>
        <p:spPr/>
        <p:txBody>
          <a:bodyPr/>
          <a:lstStyle/>
          <a:p>
            <a:r>
              <a:rPr lang="en-US" dirty="0" smtClean="0"/>
              <a:t>Processing IDE</a:t>
            </a:r>
            <a:endParaRPr lang="en-US" dirty="0"/>
          </a:p>
        </p:txBody>
      </p:sp>
      <p:pic>
        <p:nvPicPr>
          <p:cNvPr id="8" name="Picture 3"/>
          <p:cNvPicPr>
            <a:picLocks noChangeAspect="1" noChangeArrowheads="1"/>
          </p:cNvPicPr>
          <p:nvPr/>
        </p:nvPicPr>
        <p:blipFill>
          <a:blip r:embed="rId3" cstate="print"/>
          <a:srcRect/>
          <a:stretch>
            <a:fillRect/>
          </a:stretch>
        </p:blipFill>
        <p:spPr bwMode="auto">
          <a:xfrm>
            <a:off x="1371600" y="1584960"/>
            <a:ext cx="4038600" cy="4846320"/>
          </a:xfrm>
          <a:prstGeom prst="rect">
            <a:avLst/>
          </a:prstGeom>
          <a:noFill/>
          <a:ln w="9525">
            <a:noFill/>
            <a:miter lim="800000"/>
            <a:headEnd/>
            <a:tailEnd/>
          </a:ln>
        </p:spPr>
      </p:pic>
      <p:pic>
        <p:nvPicPr>
          <p:cNvPr id="9" name="Picture 4"/>
          <p:cNvPicPr>
            <a:picLocks noChangeAspect="1" noChangeArrowheads="1"/>
          </p:cNvPicPr>
          <p:nvPr/>
        </p:nvPicPr>
        <p:blipFill>
          <a:blip r:embed="rId4" cstate="print"/>
          <a:srcRect/>
          <a:stretch>
            <a:fillRect/>
          </a:stretch>
        </p:blipFill>
        <p:spPr bwMode="auto">
          <a:xfrm>
            <a:off x="5715000" y="1584960"/>
            <a:ext cx="1082345" cy="12923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B1ED559F-D372-45EC-8493-39DC8E1ADD79}" type="slidenum">
              <a:rPr lang="en-US" smtClean="0"/>
              <a:pPr>
                <a:defRPr/>
              </a:pPr>
              <a:t>24</a:t>
            </a:fld>
            <a:endParaRPr lang="en-US"/>
          </a:p>
        </p:txBody>
      </p:sp>
      <p:sp>
        <p:nvSpPr>
          <p:cNvPr id="5" name="Rectangle 2"/>
          <p:cNvSpPr>
            <a:spLocks noGrp="1" noChangeArrowheads="1"/>
          </p:cNvSpPr>
          <p:nvPr>
            <p:ph type="title"/>
          </p:nvPr>
        </p:nvSpPr>
        <p:spPr>
          <a:xfrm>
            <a:off x="457200" y="457200"/>
            <a:ext cx="8229600" cy="1066800"/>
          </a:xfrm>
        </p:spPr>
        <p:txBody>
          <a:bodyPr/>
          <a:lstStyle/>
          <a:p>
            <a:pPr eaLnBrk="1" hangingPunct="1"/>
            <a:r>
              <a:rPr lang="en-US" dirty="0" smtClean="0"/>
              <a:t>Example: Random Dots	</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Slide Number Placeholder 3"/>
          <p:cNvSpPr>
            <a:spLocks noGrp="1"/>
          </p:cNvSpPr>
          <p:nvPr>
            <p:ph type="sldNum" sz="quarter" idx="10"/>
          </p:nvPr>
        </p:nvSpPr>
        <p:spPr/>
        <p:txBody>
          <a:bodyPr/>
          <a:lstStyle/>
          <a:p>
            <a:fld id="{7D2C94D0-B9A4-42C1-96C2-0A61AB3D91ED}" type="slidenum">
              <a:rPr lang="en-US"/>
              <a:pPr/>
              <a:t>25</a:t>
            </a:fld>
            <a:endParaRPr lang="en-US"/>
          </a:p>
        </p:txBody>
      </p:sp>
      <p:sp>
        <p:nvSpPr>
          <p:cNvPr id="214018" name="Rectangle 2"/>
          <p:cNvSpPr>
            <a:spLocks noGrp="1" noChangeArrowheads="1"/>
          </p:cNvSpPr>
          <p:nvPr>
            <p:ph type="body" idx="1"/>
          </p:nvPr>
        </p:nvSpPr>
        <p:spPr>
          <a:xfrm>
            <a:off x="457200" y="2174631"/>
            <a:ext cx="5209953" cy="4683369"/>
          </a:xfrm>
        </p:spPr>
        <p:txBody>
          <a:bodyPr/>
          <a:lstStyle/>
          <a:p>
            <a:r>
              <a:rPr lang="en-US" i="1" dirty="0" smtClean="0"/>
              <a:t>Processing</a:t>
            </a:r>
            <a:r>
              <a:rPr lang="en-US" dirty="0" smtClean="0"/>
              <a:t>, 2001</a:t>
            </a:r>
          </a:p>
          <a:p>
            <a:r>
              <a:rPr lang="en-US" dirty="0" smtClean="0"/>
              <a:t>Developed by </a:t>
            </a:r>
            <a:r>
              <a:rPr lang="en-US" dirty="0" err="1" smtClean="0"/>
              <a:t>Reas</a:t>
            </a:r>
            <a:r>
              <a:rPr lang="en-US" dirty="0" smtClean="0"/>
              <a:t> &amp; Fry when they were PhD students at the Aesthetics and Computation Group  at the MIT Media Lab</a:t>
            </a:r>
          </a:p>
          <a:p>
            <a:r>
              <a:rPr lang="en-US" dirty="0" smtClean="0"/>
              <a:t>Designed for electronic arts and visual design</a:t>
            </a:r>
          </a:p>
        </p:txBody>
      </p:sp>
      <p:sp>
        <p:nvSpPr>
          <p:cNvPr id="214019" name="Rectangle 3"/>
          <p:cNvSpPr>
            <a:spLocks noGrp="1" noChangeArrowheads="1"/>
          </p:cNvSpPr>
          <p:nvPr>
            <p:ph type="title"/>
          </p:nvPr>
        </p:nvSpPr>
        <p:spPr>
          <a:xfrm>
            <a:off x="3753293" y="652135"/>
            <a:ext cx="5390707" cy="1383323"/>
          </a:xfrm>
          <a:noFill/>
          <a:ln/>
        </p:spPr>
        <p:txBody>
          <a:bodyPr/>
          <a:lstStyle/>
          <a:p>
            <a:r>
              <a:rPr lang="en-US" dirty="0" smtClean="0"/>
              <a:t>Casey </a:t>
            </a:r>
            <a:r>
              <a:rPr lang="en-US" dirty="0" err="1" smtClean="0"/>
              <a:t>Reas</a:t>
            </a:r>
            <a:r>
              <a:rPr lang="en-US" dirty="0" smtClean="0"/>
              <a:t> </a:t>
            </a:r>
            <a:r>
              <a:rPr lang="en-US" sz="3200" dirty="0" smtClean="0"/>
              <a:t>(1972 - )</a:t>
            </a:r>
            <a:r>
              <a:rPr lang="en-US" dirty="0" smtClean="0"/>
              <a:t/>
            </a:r>
            <a:br>
              <a:rPr lang="en-US" dirty="0" smtClean="0"/>
            </a:br>
            <a:r>
              <a:rPr lang="en-US" dirty="0" smtClean="0"/>
              <a:t>&amp;  Ben Fry </a:t>
            </a:r>
            <a:r>
              <a:rPr lang="en-US" sz="3200" dirty="0" smtClean="0"/>
              <a:t>(1975 - ) </a:t>
            </a:r>
            <a:r>
              <a:rPr lang="en-US" dirty="0" smtClean="0"/>
              <a:t/>
            </a:r>
            <a:br>
              <a:rPr lang="en-US" dirty="0" smtClean="0"/>
            </a:br>
            <a:r>
              <a:rPr lang="en-US" sz="3200" dirty="0" smtClean="0"/>
              <a:t> 	    		</a:t>
            </a:r>
            <a:endParaRPr lang="en-US" sz="3200" dirty="0"/>
          </a:p>
        </p:txBody>
      </p:sp>
      <p:pic>
        <p:nvPicPr>
          <p:cNvPr id="1026" name="Picture 2">
            <a:hlinkClick r:id="rId3"/>
          </p:cNvPr>
          <p:cNvPicPr>
            <a:picLocks noChangeAspect="1" noChangeArrowheads="1"/>
          </p:cNvPicPr>
          <p:nvPr/>
        </p:nvPicPr>
        <p:blipFill>
          <a:blip r:embed="rId4" cstate="print"/>
          <a:srcRect/>
          <a:stretch>
            <a:fillRect/>
          </a:stretch>
        </p:blipFill>
        <p:spPr bwMode="auto">
          <a:xfrm>
            <a:off x="332548" y="458837"/>
            <a:ext cx="3420745" cy="1322056"/>
          </a:xfrm>
          <a:prstGeom prst="rect">
            <a:avLst/>
          </a:prstGeom>
          <a:noFill/>
          <a:ln w="9525">
            <a:noFill/>
            <a:miter lim="800000"/>
            <a:headEnd/>
            <a:tailEnd/>
          </a:ln>
          <a:effectLst/>
        </p:spPr>
      </p:pic>
      <p:pic>
        <p:nvPicPr>
          <p:cNvPr id="2" name="Picture 2">
            <a:hlinkClick r:id="rId5"/>
          </p:cNvPr>
          <p:cNvPicPr>
            <a:picLocks noChangeAspect="1" noChangeArrowheads="1"/>
          </p:cNvPicPr>
          <p:nvPr/>
        </p:nvPicPr>
        <p:blipFill>
          <a:blip r:embed="rId6" cstate="print"/>
          <a:srcRect/>
          <a:stretch>
            <a:fillRect/>
          </a:stretch>
        </p:blipFill>
        <p:spPr bwMode="auto">
          <a:xfrm>
            <a:off x="5713990" y="2680963"/>
            <a:ext cx="3255875" cy="2369519"/>
          </a:xfrm>
          <a:prstGeom prst="rect">
            <a:avLst/>
          </a:prstGeom>
          <a:noFill/>
          <a:ln w="9525">
            <a:noFill/>
            <a:miter lim="800000"/>
            <a:headEnd/>
            <a:tailEnd/>
          </a:ln>
          <a:effectLst/>
        </p:spPr>
      </p:pic>
      <p:sp>
        <p:nvSpPr>
          <p:cNvPr id="7" name="TextBox 6"/>
          <p:cNvSpPr txBox="1"/>
          <p:nvPr/>
        </p:nvSpPr>
        <p:spPr>
          <a:xfrm>
            <a:off x="5773480" y="5061873"/>
            <a:ext cx="2992150" cy="461665"/>
          </a:xfrm>
          <a:prstGeom prst="rect">
            <a:avLst/>
          </a:prstGeom>
          <a:noFill/>
        </p:spPr>
        <p:txBody>
          <a:bodyPr wrap="square" rtlCol="0">
            <a:spAutoFit/>
          </a:bodyPr>
          <a:lstStyle/>
          <a:p>
            <a:r>
              <a:rPr lang="en-US" sz="1200" dirty="0" smtClean="0"/>
              <a:t>“Dancing Spirals” by Ira Greenberg </a:t>
            </a:r>
            <a:br>
              <a:rPr lang="en-US" sz="1200" dirty="0" smtClean="0"/>
            </a:br>
            <a:endParaRPr lang="en-US" sz="1200" dirty="0" smtClean="0"/>
          </a:p>
        </p:txBody>
      </p:sp>
      <p:sp>
        <p:nvSpPr>
          <p:cNvPr id="8" name="Text Box 7"/>
          <p:cNvSpPr txBox="1">
            <a:spLocks noChangeArrowheads="1"/>
          </p:cNvSpPr>
          <p:nvPr/>
        </p:nvSpPr>
        <p:spPr bwMode="auto">
          <a:xfrm>
            <a:off x="6514531" y="6477000"/>
            <a:ext cx="2608406" cy="230832"/>
          </a:xfrm>
          <a:prstGeom prst="rect">
            <a:avLst/>
          </a:prstGeom>
          <a:noFill/>
          <a:ln w="9525">
            <a:noFill/>
            <a:miter lim="800000"/>
            <a:headEnd/>
            <a:tailEnd/>
          </a:ln>
          <a:effectLst/>
        </p:spPr>
        <p:txBody>
          <a:bodyPr wrap="none">
            <a:spAutoFit/>
          </a:bodyPr>
          <a:lstStyle/>
          <a:p>
            <a:r>
              <a:rPr lang="en-US" sz="900" dirty="0">
                <a:latin typeface="Times New Roman" pitchFamily="18" charset="0"/>
              </a:rPr>
              <a:t>images </a:t>
            </a:r>
            <a:r>
              <a:rPr lang="en-US" sz="900" dirty="0" smtClean="0">
                <a:latin typeface="Times New Roman" pitchFamily="18" charset="0"/>
              </a:rPr>
              <a:t>from albagcorral.com and iragreenberg.com/</a:t>
            </a:r>
            <a:endParaRPr lang="en-US" sz="900" dirty="0">
              <a:latin typeface="Times New Roman" pitchFamily="18" charset="0"/>
            </a:endParaRPr>
          </a:p>
        </p:txBody>
      </p:sp>
      <p:grpSp>
        <p:nvGrpSpPr>
          <p:cNvPr id="3" name="Group 8"/>
          <p:cNvGrpSpPr>
            <a:grpSpLocks/>
          </p:cNvGrpSpPr>
          <p:nvPr/>
        </p:nvGrpSpPr>
        <p:grpSpPr bwMode="auto">
          <a:xfrm>
            <a:off x="8229600" y="457200"/>
            <a:ext cx="825500" cy="1006475"/>
            <a:chOff x="5184" y="96"/>
            <a:chExt cx="520" cy="634"/>
          </a:xfrm>
        </p:grpSpPr>
        <p:pic>
          <p:nvPicPr>
            <p:cNvPr id="10" name="Picture 9"/>
            <p:cNvPicPr>
              <a:picLocks noChangeAspect="1" noChangeArrowheads="1"/>
            </p:cNvPicPr>
            <p:nvPr/>
          </p:nvPicPr>
          <p:blipFill>
            <a:blip r:embed="rId7" cstate="print"/>
            <a:srcRect/>
            <a:stretch>
              <a:fillRect/>
            </a:stretch>
          </p:blipFill>
          <p:spPr bwMode="auto">
            <a:xfrm>
              <a:off x="5318" y="96"/>
              <a:ext cx="284" cy="432"/>
            </a:xfrm>
            <a:prstGeom prst="rect">
              <a:avLst/>
            </a:prstGeom>
            <a:noFill/>
            <a:ln w="9525">
              <a:noFill/>
              <a:miter lim="800000"/>
              <a:headEnd/>
              <a:tailEnd/>
            </a:ln>
            <a:effectLst/>
          </p:spPr>
        </p:pic>
        <p:sp>
          <p:nvSpPr>
            <p:cNvPr id="12" name="Text Box 10"/>
            <p:cNvSpPr txBox="1">
              <a:spLocks noChangeArrowheads="1"/>
            </p:cNvSpPr>
            <p:nvPr/>
          </p:nvSpPr>
          <p:spPr bwMode="auto">
            <a:xfrm>
              <a:off x="5184" y="480"/>
              <a:ext cx="520" cy="250"/>
            </a:xfrm>
            <a:prstGeom prst="rect">
              <a:avLst/>
            </a:prstGeom>
            <a:noFill/>
            <a:ln w="9525">
              <a:noFill/>
              <a:miter lim="800000"/>
              <a:headEnd/>
              <a:tailEnd/>
            </a:ln>
            <a:effectLst/>
          </p:spPr>
          <p:txBody>
            <a:bodyPr wrap="none">
              <a:spAutoFit/>
            </a:bodyPr>
            <a:lstStyle/>
            <a:p>
              <a:pPr algn="ctr"/>
              <a:r>
                <a:rPr lang="en-US" sz="1000" b="1"/>
                <a:t>What’s the</a:t>
              </a:r>
            </a:p>
            <a:p>
              <a:pPr algn="ctr"/>
              <a:r>
                <a:rPr lang="en-US" sz="1000" b="1"/>
                <a:t>Big Idea</a:t>
              </a:r>
              <a:endParaRPr lang="en-US" sz="2400">
                <a:latin typeface="Times New Roman" pitchFamily="18" charset="0"/>
              </a:endParaRP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fld id="{4EBA40F3-255C-495E-8637-36E84D42F9DD}" type="slidenum">
              <a:rPr lang="en-US" smtClean="0"/>
              <a:pPr/>
              <a:t>26</a:t>
            </a:fld>
            <a:endParaRPr lang="en-US" smtClean="0"/>
          </a:p>
        </p:txBody>
      </p:sp>
      <p:sp>
        <p:nvSpPr>
          <p:cNvPr id="17411" name="Rectangle 2"/>
          <p:cNvSpPr>
            <a:spLocks noGrp="1" noChangeArrowheads="1"/>
          </p:cNvSpPr>
          <p:nvPr>
            <p:ph type="title"/>
          </p:nvPr>
        </p:nvSpPr>
        <p:spPr/>
        <p:txBody>
          <a:bodyPr/>
          <a:lstStyle/>
          <a:p>
            <a:pPr eaLnBrk="1" hangingPunct="1"/>
            <a:r>
              <a:rPr lang="en-US" smtClean="0"/>
              <a:t>Software Engineering</a:t>
            </a:r>
          </a:p>
        </p:txBody>
      </p:sp>
      <p:sp>
        <p:nvSpPr>
          <p:cNvPr id="17412" name="Rectangle 3"/>
          <p:cNvSpPr>
            <a:spLocks noGrp="1" noChangeArrowheads="1"/>
          </p:cNvSpPr>
          <p:nvPr>
            <p:ph type="body" idx="1"/>
          </p:nvPr>
        </p:nvSpPr>
        <p:spPr>
          <a:xfrm>
            <a:off x="457200" y="1600200"/>
            <a:ext cx="8229600" cy="5105400"/>
          </a:xfrm>
        </p:spPr>
        <p:txBody>
          <a:bodyPr/>
          <a:lstStyle/>
          <a:p>
            <a:pPr eaLnBrk="1" hangingPunct="1"/>
            <a:r>
              <a:rPr lang="en-US" dirty="0" smtClean="0"/>
              <a:t>The goal of software engineering is to produce systems that have the following characteristics:</a:t>
            </a:r>
          </a:p>
          <a:p>
            <a:pPr lvl="1" eaLnBrk="1" hangingPunct="1">
              <a:buFontTx/>
              <a:buChar char="-"/>
            </a:pPr>
            <a:r>
              <a:rPr lang="en-US" dirty="0" smtClean="0"/>
              <a:t>The algorithm and data structures solve the problem</a:t>
            </a:r>
            <a:r>
              <a:rPr lang="en-US" i="1" dirty="0" smtClean="0"/>
              <a:t> correctly</a:t>
            </a:r>
            <a:r>
              <a:rPr lang="en-US" dirty="0" smtClean="0"/>
              <a:t> and </a:t>
            </a:r>
            <a:r>
              <a:rPr lang="en-US" i="1" dirty="0" smtClean="0"/>
              <a:t>efficiently.</a:t>
            </a:r>
            <a:endParaRPr lang="en-US" dirty="0" smtClean="0"/>
          </a:p>
          <a:p>
            <a:pPr lvl="1" eaLnBrk="1" hangingPunct="1">
              <a:buFontTx/>
              <a:buChar char="-"/>
            </a:pPr>
            <a:r>
              <a:rPr lang="en-US" dirty="0" smtClean="0"/>
              <a:t>The encoded algorithm is</a:t>
            </a:r>
            <a:r>
              <a:rPr lang="en-US" i="1" dirty="0" smtClean="0"/>
              <a:t> understandable.</a:t>
            </a:r>
            <a:endParaRPr lang="en-US" dirty="0" smtClean="0"/>
          </a:p>
          <a:p>
            <a:pPr lvl="1" eaLnBrk="1" hangingPunct="1">
              <a:buFontTx/>
              <a:buChar char="-"/>
            </a:pPr>
            <a:r>
              <a:rPr lang="en-US" dirty="0" smtClean="0"/>
              <a:t>The resulting system is </a:t>
            </a:r>
            <a:r>
              <a:rPr lang="en-US" i="1" dirty="0" smtClean="0"/>
              <a:t>usable.</a:t>
            </a:r>
            <a:endParaRPr lang="en-US" dirty="0" smtClean="0"/>
          </a:p>
          <a:p>
            <a:pPr eaLnBrk="1" hangingPunct="1"/>
            <a:r>
              <a:rPr lang="en-US" dirty="0" smtClean="0"/>
              <a:t>Achieving this for large problems requires creativity and ingenuity.</a:t>
            </a:r>
          </a:p>
          <a:p>
            <a:pPr eaLnBrk="1" hangingPunct="1">
              <a:buFont typeface="Arial" charset="0"/>
              <a:buNone/>
            </a:pP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p:txBody>
          <a:bodyPr/>
          <a:lstStyle/>
          <a:p>
            <a:fld id="{9306E7BF-F83F-48C8-8C81-8456BFAC97EE}" type="slidenum">
              <a:rPr lang="en-US" smtClean="0"/>
              <a:pPr/>
              <a:t>27</a:t>
            </a:fld>
            <a:endParaRPr lang="en-US" smtClean="0"/>
          </a:p>
        </p:txBody>
      </p:sp>
      <p:sp>
        <p:nvSpPr>
          <p:cNvPr id="18435" name="Rectangle 2"/>
          <p:cNvSpPr>
            <a:spLocks noGrp="1" noChangeArrowheads="1"/>
          </p:cNvSpPr>
          <p:nvPr>
            <p:ph type="title"/>
          </p:nvPr>
        </p:nvSpPr>
        <p:spPr/>
        <p:txBody>
          <a:bodyPr/>
          <a:lstStyle/>
          <a:p>
            <a:pPr eaLnBrk="1" hangingPunct="1"/>
            <a:r>
              <a:rPr lang="en-US" smtClean="0"/>
              <a:t>The Development Life-Cycle</a:t>
            </a:r>
          </a:p>
        </p:txBody>
      </p:sp>
      <p:sp>
        <p:nvSpPr>
          <p:cNvPr id="18436" name="Rectangle 3"/>
          <p:cNvSpPr>
            <a:spLocks noGrp="1" noChangeArrowheads="1"/>
          </p:cNvSpPr>
          <p:nvPr>
            <p:ph type="body" idx="1"/>
          </p:nvPr>
        </p:nvSpPr>
        <p:spPr>
          <a:xfrm>
            <a:off x="457200" y="1600200"/>
            <a:ext cx="8458200" cy="4724400"/>
          </a:xfrm>
        </p:spPr>
        <p:txBody>
          <a:bodyPr/>
          <a:lstStyle/>
          <a:p>
            <a:pPr eaLnBrk="1" hangingPunct="1">
              <a:buFont typeface="Arial" charset="0"/>
              <a:buChar char=" "/>
            </a:pPr>
            <a:r>
              <a:rPr lang="en-US" dirty="0" smtClean="0"/>
              <a:t>Realistic problems tend to be large enough to require the disciplined effort of multiple people, coordinated into phases:</a:t>
            </a:r>
          </a:p>
          <a:p>
            <a:pPr lvl="1" eaLnBrk="1" hangingPunct="1"/>
            <a:r>
              <a:rPr lang="en-US" dirty="0" smtClean="0"/>
              <a:t>Analysis;</a:t>
            </a:r>
          </a:p>
          <a:p>
            <a:pPr lvl="1" eaLnBrk="1" hangingPunct="1"/>
            <a:r>
              <a:rPr lang="en-US" dirty="0" smtClean="0"/>
              <a:t>Design;</a:t>
            </a:r>
            <a:endParaRPr lang="en-US" sz="1200" dirty="0" smtClean="0"/>
          </a:p>
          <a:p>
            <a:pPr lvl="1" eaLnBrk="1" hangingPunct="1"/>
            <a:r>
              <a:rPr lang="en-US" dirty="0" smtClean="0"/>
              <a:t>Implementation;</a:t>
            </a:r>
            <a:endParaRPr lang="en-US" sz="1200" dirty="0" smtClean="0"/>
          </a:p>
          <a:p>
            <a:pPr lvl="1" eaLnBrk="1" hangingPunct="1"/>
            <a:r>
              <a:rPr lang="en-US" dirty="0" smtClean="0"/>
              <a:t>Testing;</a:t>
            </a:r>
            <a:endParaRPr lang="en-US" sz="1200" dirty="0" smtClean="0"/>
          </a:p>
          <a:p>
            <a:pPr lvl="1" eaLnBrk="1" hangingPunct="1"/>
            <a:r>
              <a:rPr lang="en-US" dirty="0" smtClean="0"/>
              <a:t>Maintenance.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p:txBody>
          <a:bodyPr/>
          <a:lstStyle/>
          <a:p>
            <a:fld id="{06B084FC-6EA6-4A79-9779-5D03049FC9FA}" type="slidenum">
              <a:rPr lang="en-US" smtClean="0"/>
              <a:pPr/>
              <a:t>28</a:t>
            </a:fld>
            <a:endParaRPr lang="en-US" smtClean="0"/>
          </a:p>
        </p:txBody>
      </p:sp>
      <p:sp>
        <p:nvSpPr>
          <p:cNvPr id="24579" name="AutoShape 14"/>
          <p:cNvSpPr>
            <a:spLocks noChangeArrowheads="1"/>
          </p:cNvSpPr>
          <p:nvPr/>
        </p:nvSpPr>
        <p:spPr bwMode="auto">
          <a:xfrm rot="5400000">
            <a:off x="5612606" y="4521994"/>
            <a:ext cx="357188" cy="609600"/>
          </a:xfrm>
          <a:custGeom>
            <a:avLst/>
            <a:gdLst>
              <a:gd name="T0" fmla="*/ 68399609 w 21600"/>
              <a:gd name="T1" fmla="*/ 0 h 21600"/>
              <a:gd name="T2" fmla="*/ 68399609 w 21600"/>
              <a:gd name="T3" fmla="*/ 273297692 h 21600"/>
              <a:gd name="T4" fmla="*/ 14637778 w 21600"/>
              <a:gd name="T5" fmla="*/ 485542386 h 21600"/>
              <a:gd name="T6" fmla="*/ 97674908 w 21600"/>
              <a:gd name="T7" fmla="*/ 136648846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969696"/>
          </a:solidFill>
          <a:ln w="9525">
            <a:solidFill>
              <a:schemeClr val="tx1"/>
            </a:solidFill>
            <a:miter lim="800000"/>
            <a:headEnd/>
            <a:tailEnd/>
          </a:ln>
        </p:spPr>
        <p:txBody>
          <a:bodyPr wrap="none" anchor="ctr"/>
          <a:lstStyle/>
          <a:p>
            <a:endParaRPr lang="en-US"/>
          </a:p>
        </p:txBody>
      </p:sp>
      <p:sp>
        <p:nvSpPr>
          <p:cNvPr id="24580" name="Rectangle 2"/>
          <p:cNvSpPr>
            <a:spLocks noGrp="1" noChangeArrowheads="1"/>
          </p:cNvSpPr>
          <p:nvPr>
            <p:ph type="title"/>
          </p:nvPr>
        </p:nvSpPr>
        <p:spPr/>
        <p:txBody>
          <a:bodyPr/>
          <a:lstStyle/>
          <a:p>
            <a:pPr eaLnBrk="1" hangingPunct="1"/>
            <a:r>
              <a:rPr lang="en-US" dirty="0" smtClean="0"/>
              <a:t>Sequential Development</a:t>
            </a:r>
          </a:p>
        </p:txBody>
      </p:sp>
      <p:sp>
        <p:nvSpPr>
          <p:cNvPr id="24581" name="Rectangle 3"/>
          <p:cNvSpPr>
            <a:spLocks noGrp="1" noChangeArrowheads="1"/>
          </p:cNvSpPr>
          <p:nvPr>
            <p:ph type="body" idx="1"/>
          </p:nvPr>
        </p:nvSpPr>
        <p:spPr>
          <a:xfrm>
            <a:off x="381000" y="1600200"/>
            <a:ext cx="8686800" cy="4724400"/>
          </a:xfrm>
        </p:spPr>
        <p:txBody>
          <a:bodyPr/>
          <a:lstStyle/>
          <a:p>
            <a:pPr eaLnBrk="1" hangingPunct="1">
              <a:buFont typeface="Arial" charset="0"/>
              <a:buChar char=" "/>
            </a:pPr>
            <a:r>
              <a:rPr lang="en-US" dirty="0" smtClean="0"/>
              <a:t>The software development life-cycle is traditionally viewed sequentially.</a:t>
            </a:r>
          </a:p>
        </p:txBody>
      </p:sp>
      <p:sp>
        <p:nvSpPr>
          <p:cNvPr id="24582" name="Rectangle 7"/>
          <p:cNvSpPr>
            <a:spLocks noChangeArrowheads="1"/>
          </p:cNvSpPr>
          <p:nvPr/>
        </p:nvSpPr>
        <p:spPr bwMode="auto">
          <a:xfrm>
            <a:off x="914400" y="2971800"/>
            <a:ext cx="1371600" cy="609600"/>
          </a:xfrm>
          <a:prstGeom prst="rect">
            <a:avLst/>
          </a:prstGeom>
          <a:solidFill>
            <a:srgbClr val="C8C864"/>
          </a:solidFill>
          <a:ln w="9525">
            <a:solidFill>
              <a:schemeClr val="tx1"/>
            </a:solidFill>
            <a:miter lim="800000"/>
            <a:headEnd/>
            <a:tailEnd/>
          </a:ln>
        </p:spPr>
        <p:txBody>
          <a:bodyPr wrap="none" anchor="ctr"/>
          <a:lstStyle/>
          <a:p>
            <a:pPr algn="ctr"/>
            <a:r>
              <a:rPr lang="en-US" sz="2400">
                <a:latin typeface="Arial Unicode MS" pitchFamily="34" charset="-128"/>
              </a:rPr>
              <a:t>Analysis</a:t>
            </a:r>
          </a:p>
        </p:txBody>
      </p:sp>
      <p:sp>
        <p:nvSpPr>
          <p:cNvPr id="24583" name="Rectangle 9"/>
          <p:cNvSpPr>
            <a:spLocks noChangeArrowheads="1"/>
          </p:cNvSpPr>
          <p:nvPr/>
        </p:nvSpPr>
        <p:spPr bwMode="auto">
          <a:xfrm>
            <a:off x="3429000" y="4343400"/>
            <a:ext cx="2133600" cy="609600"/>
          </a:xfrm>
          <a:prstGeom prst="rect">
            <a:avLst/>
          </a:prstGeom>
          <a:solidFill>
            <a:srgbClr val="C8C864"/>
          </a:solidFill>
          <a:ln w="9525" algn="ctr">
            <a:solidFill>
              <a:schemeClr val="tx1"/>
            </a:solidFill>
            <a:miter lim="800000"/>
            <a:headEnd/>
            <a:tailEnd/>
          </a:ln>
        </p:spPr>
        <p:txBody>
          <a:bodyPr wrap="none" anchor="ctr"/>
          <a:lstStyle/>
          <a:p>
            <a:pPr algn="ctr"/>
            <a:r>
              <a:rPr lang="en-US" sz="2400">
                <a:latin typeface="Arial Unicode MS" pitchFamily="34" charset="-128"/>
              </a:rPr>
              <a:t>Implementation</a:t>
            </a:r>
          </a:p>
        </p:txBody>
      </p:sp>
      <p:sp>
        <p:nvSpPr>
          <p:cNvPr id="24584" name="Rectangle 10"/>
          <p:cNvSpPr>
            <a:spLocks noChangeArrowheads="1"/>
          </p:cNvSpPr>
          <p:nvPr/>
        </p:nvSpPr>
        <p:spPr bwMode="auto">
          <a:xfrm>
            <a:off x="5562600" y="5029200"/>
            <a:ext cx="1371600" cy="609600"/>
          </a:xfrm>
          <a:prstGeom prst="rect">
            <a:avLst/>
          </a:prstGeom>
          <a:solidFill>
            <a:srgbClr val="C8C864"/>
          </a:solidFill>
          <a:ln w="9525" algn="ctr">
            <a:solidFill>
              <a:schemeClr val="tx1"/>
            </a:solidFill>
            <a:miter lim="800000"/>
            <a:headEnd/>
            <a:tailEnd/>
          </a:ln>
        </p:spPr>
        <p:txBody>
          <a:bodyPr wrap="none" anchor="ctr"/>
          <a:lstStyle/>
          <a:p>
            <a:pPr algn="ctr"/>
            <a:r>
              <a:rPr lang="en-US" sz="2400">
                <a:latin typeface="Arial Unicode MS" pitchFamily="34" charset="-128"/>
              </a:rPr>
              <a:t>Testing</a:t>
            </a:r>
          </a:p>
        </p:txBody>
      </p:sp>
      <p:sp>
        <p:nvSpPr>
          <p:cNvPr id="24585" name="Rectangle 11"/>
          <p:cNvSpPr>
            <a:spLocks noChangeArrowheads="1"/>
          </p:cNvSpPr>
          <p:nvPr/>
        </p:nvSpPr>
        <p:spPr bwMode="auto">
          <a:xfrm>
            <a:off x="6858000" y="5715000"/>
            <a:ext cx="1905000" cy="609600"/>
          </a:xfrm>
          <a:prstGeom prst="rect">
            <a:avLst/>
          </a:prstGeom>
          <a:solidFill>
            <a:srgbClr val="C8C864"/>
          </a:solidFill>
          <a:ln w="9525" algn="ctr">
            <a:solidFill>
              <a:schemeClr val="tx1"/>
            </a:solidFill>
            <a:miter lim="800000"/>
            <a:headEnd/>
            <a:tailEnd/>
          </a:ln>
        </p:spPr>
        <p:txBody>
          <a:bodyPr wrap="none" anchor="ctr"/>
          <a:lstStyle/>
          <a:p>
            <a:pPr algn="ctr"/>
            <a:r>
              <a:rPr lang="en-US" sz="2400">
                <a:latin typeface="Arial Unicode MS" pitchFamily="34" charset="-128"/>
              </a:rPr>
              <a:t>Maintenance</a:t>
            </a:r>
          </a:p>
        </p:txBody>
      </p:sp>
      <p:sp>
        <p:nvSpPr>
          <p:cNvPr id="24586" name="AutoShape 12"/>
          <p:cNvSpPr>
            <a:spLocks noChangeArrowheads="1"/>
          </p:cNvSpPr>
          <p:nvPr/>
        </p:nvSpPr>
        <p:spPr bwMode="auto">
          <a:xfrm rot="5400000">
            <a:off x="2412206" y="3150394"/>
            <a:ext cx="357188" cy="609600"/>
          </a:xfrm>
          <a:custGeom>
            <a:avLst/>
            <a:gdLst>
              <a:gd name="T0" fmla="*/ 68399609 w 21600"/>
              <a:gd name="T1" fmla="*/ 0 h 21600"/>
              <a:gd name="T2" fmla="*/ 68399609 w 21600"/>
              <a:gd name="T3" fmla="*/ 273297692 h 21600"/>
              <a:gd name="T4" fmla="*/ 14637778 w 21600"/>
              <a:gd name="T5" fmla="*/ 485542386 h 21600"/>
              <a:gd name="T6" fmla="*/ 97674908 w 21600"/>
              <a:gd name="T7" fmla="*/ 136648846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969696"/>
          </a:solidFill>
          <a:ln w="9525">
            <a:solidFill>
              <a:schemeClr val="tx1"/>
            </a:solidFill>
            <a:miter lim="800000"/>
            <a:headEnd/>
            <a:tailEnd/>
          </a:ln>
        </p:spPr>
        <p:txBody>
          <a:bodyPr wrap="none" anchor="ctr"/>
          <a:lstStyle/>
          <a:p>
            <a:endParaRPr lang="en-US"/>
          </a:p>
        </p:txBody>
      </p:sp>
      <p:sp>
        <p:nvSpPr>
          <p:cNvPr id="24587" name="AutoShape 13"/>
          <p:cNvSpPr>
            <a:spLocks noChangeArrowheads="1"/>
          </p:cNvSpPr>
          <p:nvPr/>
        </p:nvSpPr>
        <p:spPr bwMode="auto">
          <a:xfrm rot="5400000">
            <a:off x="3783806" y="3836194"/>
            <a:ext cx="357188" cy="609600"/>
          </a:xfrm>
          <a:custGeom>
            <a:avLst/>
            <a:gdLst>
              <a:gd name="T0" fmla="*/ 68399609 w 21600"/>
              <a:gd name="T1" fmla="*/ 0 h 21600"/>
              <a:gd name="T2" fmla="*/ 68399609 w 21600"/>
              <a:gd name="T3" fmla="*/ 273297692 h 21600"/>
              <a:gd name="T4" fmla="*/ 14637778 w 21600"/>
              <a:gd name="T5" fmla="*/ 485542386 h 21600"/>
              <a:gd name="T6" fmla="*/ 97674908 w 21600"/>
              <a:gd name="T7" fmla="*/ 136648846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969696"/>
          </a:solidFill>
          <a:ln w="9525">
            <a:solidFill>
              <a:schemeClr val="tx1"/>
            </a:solidFill>
            <a:miter lim="800000"/>
            <a:headEnd/>
            <a:tailEnd/>
          </a:ln>
        </p:spPr>
        <p:txBody>
          <a:bodyPr wrap="none" anchor="ctr"/>
          <a:lstStyle/>
          <a:p>
            <a:endParaRPr lang="en-US"/>
          </a:p>
        </p:txBody>
      </p:sp>
      <p:sp>
        <p:nvSpPr>
          <p:cNvPr id="24588" name="AutoShape 15"/>
          <p:cNvSpPr>
            <a:spLocks noChangeArrowheads="1"/>
          </p:cNvSpPr>
          <p:nvPr/>
        </p:nvSpPr>
        <p:spPr bwMode="auto">
          <a:xfrm rot="5400000">
            <a:off x="7060406" y="5207794"/>
            <a:ext cx="357188" cy="609600"/>
          </a:xfrm>
          <a:custGeom>
            <a:avLst/>
            <a:gdLst>
              <a:gd name="T0" fmla="*/ 68399609 w 21600"/>
              <a:gd name="T1" fmla="*/ 0 h 21600"/>
              <a:gd name="T2" fmla="*/ 68399609 w 21600"/>
              <a:gd name="T3" fmla="*/ 273297692 h 21600"/>
              <a:gd name="T4" fmla="*/ 14637778 w 21600"/>
              <a:gd name="T5" fmla="*/ 485542386 h 21600"/>
              <a:gd name="T6" fmla="*/ 97674908 w 21600"/>
              <a:gd name="T7" fmla="*/ 136648846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969696"/>
          </a:solidFill>
          <a:ln w="9525">
            <a:solidFill>
              <a:schemeClr val="tx1"/>
            </a:solidFill>
            <a:miter lim="800000"/>
            <a:headEnd/>
            <a:tailEnd/>
          </a:ln>
        </p:spPr>
        <p:txBody>
          <a:bodyPr wrap="none" anchor="ctr"/>
          <a:lstStyle/>
          <a:p>
            <a:endParaRPr lang="en-US"/>
          </a:p>
        </p:txBody>
      </p:sp>
      <p:sp>
        <p:nvSpPr>
          <p:cNvPr id="24589" name="Rectangle 8"/>
          <p:cNvSpPr>
            <a:spLocks noChangeArrowheads="1"/>
          </p:cNvSpPr>
          <p:nvPr/>
        </p:nvSpPr>
        <p:spPr bwMode="auto">
          <a:xfrm>
            <a:off x="2362200" y="3657600"/>
            <a:ext cx="1371600" cy="609600"/>
          </a:xfrm>
          <a:prstGeom prst="rect">
            <a:avLst/>
          </a:prstGeom>
          <a:solidFill>
            <a:srgbClr val="C8C864"/>
          </a:solidFill>
          <a:ln w="9525" algn="ctr">
            <a:solidFill>
              <a:schemeClr val="tx1"/>
            </a:solidFill>
            <a:miter lim="800000"/>
            <a:headEnd/>
            <a:tailEnd/>
          </a:ln>
        </p:spPr>
        <p:txBody>
          <a:bodyPr wrap="none" anchor="ctr"/>
          <a:lstStyle/>
          <a:p>
            <a:pPr algn="ctr"/>
            <a:r>
              <a:rPr lang="en-US" sz="2400">
                <a:latin typeface="Arial Unicode MS" pitchFamily="34" charset="-128"/>
              </a:rPr>
              <a:t>Design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p:txBody>
          <a:bodyPr/>
          <a:lstStyle/>
          <a:p>
            <a:fld id="{7BB876D6-E53A-4887-AD15-460421D0C95C}" type="slidenum">
              <a:rPr lang="en-US" smtClean="0"/>
              <a:pPr/>
              <a:t>29</a:t>
            </a:fld>
            <a:endParaRPr lang="en-US" smtClean="0"/>
          </a:p>
        </p:txBody>
      </p:sp>
      <p:sp>
        <p:nvSpPr>
          <p:cNvPr id="25603" name="Rectangle 3"/>
          <p:cNvSpPr>
            <a:spLocks noGrp="1" noChangeArrowheads="1"/>
          </p:cNvSpPr>
          <p:nvPr>
            <p:ph type="title"/>
          </p:nvPr>
        </p:nvSpPr>
        <p:spPr>
          <a:xfrm>
            <a:off x="228600" y="457200"/>
            <a:ext cx="8915400" cy="1066800"/>
          </a:xfrm>
        </p:spPr>
        <p:txBody>
          <a:bodyPr/>
          <a:lstStyle/>
          <a:p>
            <a:pPr eaLnBrk="1" hangingPunct="1"/>
            <a:r>
              <a:rPr lang="en-US" dirty="0" smtClean="0"/>
              <a:t>Iterative/Incremental Development</a:t>
            </a:r>
          </a:p>
        </p:txBody>
      </p:sp>
      <p:sp>
        <p:nvSpPr>
          <p:cNvPr id="25604" name="Rectangle 4"/>
          <p:cNvSpPr>
            <a:spLocks noGrp="1" noChangeArrowheads="1"/>
          </p:cNvSpPr>
          <p:nvPr>
            <p:ph type="body" idx="1"/>
          </p:nvPr>
        </p:nvSpPr>
        <p:spPr>
          <a:xfrm>
            <a:off x="381000" y="1600200"/>
            <a:ext cx="8458200" cy="4724400"/>
          </a:xfrm>
        </p:spPr>
        <p:txBody>
          <a:bodyPr/>
          <a:lstStyle/>
          <a:p>
            <a:pPr eaLnBrk="1" hangingPunct="1">
              <a:buFont typeface="Arial" charset="0"/>
              <a:buChar char=" "/>
            </a:pPr>
            <a:r>
              <a:rPr lang="en-US" dirty="0" smtClean="0"/>
              <a:t>Agile development tends to use a more iterative and incremental model. </a:t>
            </a:r>
          </a:p>
        </p:txBody>
      </p:sp>
      <p:sp>
        <p:nvSpPr>
          <p:cNvPr id="25605" name="AutoShape 22"/>
          <p:cNvSpPr>
            <a:spLocks noChangeArrowheads="1"/>
          </p:cNvSpPr>
          <p:nvPr/>
        </p:nvSpPr>
        <p:spPr bwMode="auto">
          <a:xfrm rot="1777375" flipV="1">
            <a:off x="4114800" y="3352800"/>
            <a:ext cx="2895600" cy="1447800"/>
          </a:xfrm>
          <a:prstGeom prst="curvedUpArrow">
            <a:avLst>
              <a:gd name="adj1" fmla="val 40000"/>
              <a:gd name="adj2" fmla="val 80000"/>
              <a:gd name="adj3" fmla="val 33333"/>
            </a:avLst>
          </a:prstGeom>
          <a:solidFill>
            <a:srgbClr val="969696"/>
          </a:solidFill>
          <a:ln w="9525">
            <a:solidFill>
              <a:schemeClr val="tx1"/>
            </a:solidFill>
            <a:miter lim="800000"/>
            <a:headEnd/>
            <a:tailEnd/>
          </a:ln>
        </p:spPr>
        <p:txBody>
          <a:bodyPr wrap="none" anchor="ctr"/>
          <a:lstStyle/>
          <a:p>
            <a:endParaRPr lang="en-US"/>
          </a:p>
        </p:txBody>
      </p:sp>
      <p:sp>
        <p:nvSpPr>
          <p:cNvPr id="25606" name="AutoShape 23"/>
          <p:cNvSpPr>
            <a:spLocks noChangeArrowheads="1"/>
          </p:cNvSpPr>
          <p:nvPr/>
        </p:nvSpPr>
        <p:spPr bwMode="auto">
          <a:xfrm rot="12516696" flipV="1">
            <a:off x="3141658" y="4491110"/>
            <a:ext cx="2895600" cy="1447800"/>
          </a:xfrm>
          <a:prstGeom prst="curvedUpArrow">
            <a:avLst>
              <a:gd name="adj1" fmla="val 40000"/>
              <a:gd name="adj2" fmla="val 80000"/>
              <a:gd name="adj3" fmla="val 33333"/>
            </a:avLst>
          </a:prstGeom>
          <a:solidFill>
            <a:srgbClr val="969696"/>
          </a:solidFill>
          <a:ln w="9525">
            <a:solidFill>
              <a:schemeClr val="tx1"/>
            </a:solidFill>
            <a:miter lim="800000"/>
            <a:headEnd/>
            <a:tailEnd/>
          </a:ln>
        </p:spPr>
        <p:txBody>
          <a:bodyPr wrap="none" anchor="ctr"/>
          <a:lstStyle/>
          <a:p>
            <a:endParaRPr lang="en-US"/>
          </a:p>
        </p:txBody>
      </p:sp>
      <p:sp>
        <p:nvSpPr>
          <p:cNvPr id="25608" name="Rectangle 25"/>
          <p:cNvSpPr>
            <a:spLocks noChangeArrowheads="1"/>
          </p:cNvSpPr>
          <p:nvPr/>
        </p:nvSpPr>
        <p:spPr bwMode="auto">
          <a:xfrm>
            <a:off x="6096000" y="3352800"/>
            <a:ext cx="2209800" cy="685800"/>
          </a:xfrm>
          <a:prstGeom prst="rect">
            <a:avLst/>
          </a:prstGeom>
          <a:solidFill>
            <a:srgbClr val="C8C864"/>
          </a:solidFill>
          <a:ln w="9525" algn="ctr">
            <a:solidFill>
              <a:schemeClr val="tx1"/>
            </a:solidFill>
            <a:miter lim="800000"/>
            <a:headEnd/>
            <a:tailEnd/>
          </a:ln>
        </p:spPr>
        <p:txBody>
          <a:bodyPr wrap="none" anchor="ctr"/>
          <a:lstStyle/>
          <a:p>
            <a:pPr algn="ctr"/>
            <a:r>
              <a:rPr lang="en-US" sz="2400" dirty="0" smtClean="0">
                <a:latin typeface="Arial Unicode MS" pitchFamily="34" charset="-128"/>
              </a:rPr>
              <a:t>Design</a:t>
            </a:r>
            <a:endParaRPr lang="en-US" sz="2400" dirty="0">
              <a:latin typeface="Arial Unicode MS" pitchFamily="34" charset="-128"/>
            </a:endParaRPr>
          </a:p>
        </p:txBody>
      </p:sp>
      <p:sp>
        <p:nvSpPr>
          <p:cNvPr id="25609" name="Rectangle 26"/>
          <p:cNvSpPr>
            <a:spLocks noChangeArrowheads="1"/>
          </p:cNvSpPr>
          <p:nvPr/>
        </p:nvSpPr>
        <p:spPr bwMode="auto">
          <a:xfrm>
            <a:off x="2667000" y="4876800"/>
            <a:ext cx="1905000" cy="685800"/>
          </a:xfrm>
          <a:prstGeom prst="rect">
            <a:avLst/>
          </a:prstGeom>
          <a:solidFill>
            <a:srgbClr val="C8C864"/>
          </a:solidFill>
          <a:ln w="9525" algn="ctr">
            <a:solidFill>
              <a:schemeClr val="tx1"/>
            </a:solidFill>
            <a:miter lim="800000"/>
            <a:headEnd/>
            <a:tailEnd/>
          </a:ln>
        </p:spPr>
        <p:txBody>
          <a:bodyPr wrap="none" anchor="ctr"/>
          <a:lstStyle/>
          <a:p>
            <a:pPr algn="ctr"/>
            <a:r>
              <a:rPr lang="en-US" sz="2400" dirty="0" smtClean="0">
                <a:latin typeface="Arial Unicode MS" pitchFamily="34" charset="-128"/>
              </a:rPr>
              <a:t>Testing</a:t>
            </a:r>
            <a:endParaRPr lang="en-US" sz="2400" dirty="0">
              <a:latin typeface="Arial Unicode MS" pitchFamily="34" charset="-128"/>
            </a:endParaRPr>
          </a:p>
        </p:txBody>
      </p:sp>
      <p:sp>
        <p:nvSpPr>
          <p:cNvPr id="25610" name="Rectangle 27"/>
          <p:cNvSpPr>
            <a:spLocks noChangeArrowheads="1"/>
          </p:cNvSpPr>
          <p:nvPr/>
        </p:nvSpPr>
        <p:spPr bwMode="auto">
          <a:xfrm>
            <a:off x="5715000" y="5410200"/>
            <a:ext cx="2286000" cy="685800"/>
          </a:xfrm>
          <a:prstGeom prst="rect">
            <a:avLst/>
          </a:prstGeom>
          <a:solidFill>
            <a:srgbClr val="C8C864"/>
          </a:solidFill>
          <a:ln w="9525" algn="ctr">
            <a:solidFill>
              <a:schemeClr val="tx1"/>
            </a:solidFill>
            <a:miter lim="800000"/>
            <a:headEnd/>
            <a:tailEnd/>
          </a:ln>
        </p:spPr>
        <p:txBody>
          <a:bodyPr wrap="none" anchor="ctr"/>
          <a:lstStyle/>
          <a:p>
            <a:pPr algn="ctr"/>
            <a:r>
              <a:rPr lang="en-US" sz="2400" dirty="0" smtClean="0">
                <a:latin typeface="Arial Unicode MS" pitchFamily="34" charset="-128"/>
              </a:rPr>
              <a:t>Implementation</a:t>
            </a:r>
            <a:endParaRPr lang="en-US" sz="2400" dirty="0">
              <a:latin typeface="Arial Unicode MS" pitchFamily="34" charset="-128"/>
            </a:endParaRPr>
          </a:p>
        </p:txBody>
      </p:sp>
      <p:sp>
        <p:nvSpPr>
          <p:cNvPr id="25611" name="Rectangle 28"/>
          <p:cNvSpPr>
            <a:spLocks noChangeArrowheads="1"/>
          </p:cNvSpPr>
          <p:nvPr/>
        </p:nvSpPr>
        <p:spPr bwMode="auto">
          <a:xfrm>
            <a:off x="3657600" y="2971800"/>
            <a:ext cx="1524000" cy="685800"/>
          </a:xfrm>
          <a:prstGeom prst="rect">
            <a:avLst/>
          </a:prstGeom>
          <a:solidFill>
            <a:srgbClr val="C8C864"/>
          </a:solidFill>
          <a:ln w="9525" algn="ctr">
            <a:solidFill>
              <a:schemeClr val="tx1"/>
            </a:solidFill>
            <a:miter lim="800000"/>
            <a:headEnd/>
            <a:tailEnd/>
          </a:ln>
        </p:spPr>
        <p:txBody>
          <a:bodyPr wrap="none" anchor="ctr"/>
          <a:lstStyle/>
          <a:p>
            <a:pPr algn="ctr"/>
            <a:r>
              <a:rPr lang="en-US" sz="2400" dirty="0" smtClean="0">
                <a:latin typeface="Arial Unicode MS" pitchFamily="34" charset="-128"/>
              </a:rPr>
              <a:t>Analysis</a:t>
            </a:r>
            <a:endParaRPr lang="en-US" sz="2400" dirty="0">
              <a:latin typeface="Arial Unicode MS" pitchFamily="34" charset="-128"/>
            </a:endParaRPr>
          </a:p>
        </p:txBody>
      </p:sp>
      <p:sp>
        <p:nvSpPr>
          <p:cNvPr id="12" name="Right Arrow 11"/>
          <p:cNvSpPr/>
          <p:nvPr/>
        </p:nvSpPr>
        <p:spPr bwMode="auto">
          <a:xfrm>
            <a:off x="1676400" y="2971800"/>
            <a:ext cx="1905000" cy="685800"/>
          </a:xfrm>
          <a:prstGeom prst="rightArrow">
            <a:avLst>
              <a:gd name="adj1" fmla="val 50000"/>
              <a:gd name="adj2" fmla="val 41534"/>
            </a:avLst>
          </a:prstGeom>
          <a:solidFill>
            <a:srgbClr val="969696"/>
          </a:solidFill>
          <a:ln w="9525">
            <a:solidFill>
              <a:schemeClr val="tx1"/>
            </a:solidFill>
            <a:miter lim="800000"/>
            <a:headEnd/>
            <a:tailEnd/>
          </a:ln>
        </p:spPr>
        <p:txBody>
          <a:bodyPr wrap="none" anchor="ctr"/>
          <a:lstStyle/>
          <a:p>
            <a:pPr marL="0" marR="0" indent="0" defTabSz="914400" latinLnBrk="0">
              <a:lnSpc>
                <a:spcPct val="100000"/>
              </a:lnSpc>
              <a:buClrTx/>
              <a:buSzTx/>
              <a:buFontTx/>
              <a:buNone/>
              <a:tabLst/>
            </a:pP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81A8B6BD-CFF8-49B8-BDB7-96B13E36EC79}" type="slidenum">
              <a:rPr lang="en-US" smtClean="0"/>
              <a:pPr>
                <a:defRPr/>
              </a:pPr>
              <a:t>3</a:t>
            </a:fld>
            <a:endParaRPr lang="en-US"/>
          </a:p>
        </p:txBody>
      </p:sp>
      <p:sp>
        <p:nvSpPr>
          <p:cNvPr id="3" name="TextBox 2"/>
          <p:cNvSpPr txBox="1"/>
          <p:nvPr/>
        </p:nvSpPr>
        <p:spPr>
          <a:xfrm>
            <a:off x="533400" y="1447800"/>
            <a:ext cx="8458200" cy="4832092"/>
          </a:xfrm>
          <a:prstGeom prst="rect">
            <a:avLst/>
          </a:prstGeom>
          <a:noFill/>
        </p:spPr>
        <p:txBody>
          <a:bodyPr wrap="square" rtlCol="0">
            <a:spAutoFit/>
          </a:bodyPr>
          <a:lstStyle/>
          <a:p>
            <a:r>
              <a:rPr lang="en-US" sz="2800" dirty="0" smtClean="0"/>
              <a:t>Write a set of instructions for distributing a brownie from a pan to each student in the class who wants one. Note the following:</a:t>
            </a:r>
          </a:p>
          <a:p>
            <a:pPr lvl="1">
              <a:buFont typeface="Arial" pitchFamily="34" charset="0"/>
              <a:buChar char="•"/>
            </a:pPr>
            <a:r>
              <a:rPr lang="en-US" sz="2800" dirty="0" smtClean="0"/>
              <a:t> Be detailed enough for an unimaginative,   	forgetful, myopic, clueless instructor to 	execute correctly.</a:t>
            </a:r>
          </a:p>
          <a:p>
            <a:pPr lvl="1">
              <a:buFont typeface="Arial" pitchFamily="34" charset="0"/>
              <a:buChar char="•"/>
            </a:pPr>
            <a:r>
              <a:rPr lang="en-US" sz="2800" dirty="0" smtClean="0"/>
              <a:t> Be clear about your assumptions.</a:t>
            </a:r>
          </a:p>
          <a:p>
            <a:pPr lvl="1">
              <a:buFont typeface="Arial" pitchFamily="34" charset="0"/>
              <a:buChar char="•"/>
            </a:pPr>
            <a:r>
              <a:rPr lang="en-US" sz="2800" dirty="0" smtClean="0"/>
              <a:t> Be general with respect to different class sizes 	and different pan dimensions.</a:t>
            </a:r>
          </a:p>
          <a:p>
            <a:r>
              <a:rPr lang="en-US" sz="2800" dirty="0" smtClean="0"/>
              <a:t>Work in teams and write your instructions out on paper.</a:t>
            </a:r>
            <a:endParaRPr lang="en-US" sz="2800" dirty="0"/>
          </a:p>
        </p:txBody>
      </p:sp>
      <p:sp>
        <p:nvSpPr>
          <p:cNvPr id="5" name="Rectangle 2"/>
          <p:cNvSpPr txBox="1">
            <a:spLocks noChangeArrowheads="1"/>
          </p:cNvSpPr>
          <p:nvPr/>
        </p:nvSpPr>
        <p:spPr>
          <a:xfrm>
            <a:off x="457200" y="609600"/>
            <a:ext cx="8229600" cy="1066800"/>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solidFill>
                  <a:schemeClr val="tx1"/>
                </a:solidFill>
                <a:effectLst/>
                <a:uLnTx/>
                <a:uFillTx/>
                <a:latin typeface="+mj-lt"/>
                <a:ea typeface="+mj-ea"/>
                <a:cs typeface="+mj-cs"/>
              </a:rPr>
              <a:t>Exercise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p:txBody>
          <a:bodyPr/>
          <a:lstStyle/>
          <a:p>
            <a:fld id="{F315E125-ADB5-4B86-BD85-D7DA883E5B6A}" type="slidenum">
              <a:rPr lang="en-US" smtClean="0"/>
              <a:pPr/>
              <a:t>30</a:t>
            </a:fld>
            <a:endParaRPr lang="en-US" smtClean="0"/>
          </a:p>
        </p:txBody>
      </p:sp>
      <p:sp>
        <p:nvSpPr>
          <p:cNvPr id="26627" name="Rectangle 2"/>
          <p:cNvSpPr>
            <a:spLocks noGrp="1" noChangeArrowheads="1"/>
          </p:cNvSpPr>
          <p:nvPr>
            <p:ph type="title"/>
          </p:nvPr>
        </p:nvSpPr>
        <p:spPr>
          <a:xfrm>
            <a:off x="2286000" y="685800"/>
            <a:ext cx="6294438" cy="1066800"/>
          </a:xfrm>
          <a:noFill/>
        </p:spPr>
        <p:txBody>
          <a:bodyPr/>
          <a:lstStyle/>
          <a:p>
            <a:pPr eaLnBrk="1" hangingPunct="1"/>
            <a:r>
              <a:rPr lang="en-US" smtClean="0">
                <a:latin typeface="Arial Unicode MS" pitchFamily="34" charset="-128"/>
              </a:rPr>
              <a:t>Fredrick P. Brooks </a:t>
            </a:r>
            <a:r>
              <a:rPr lang="en-US" sz="2400" smtClean="0">
                <a:latin typeface="Arial Unicode MS" pitchFamily="34" charset="-128"/>
              </a:rPr>
              <a:t>(1931- )</a:t>
            </a:r>
            <a:br>
              <a:rPr lang="en-US" sz="2400" smtClean="0">
                <a:latin typeface="Arial Unicode MS" pitchFamily="34" charset="-128"/>
              </a:rPr>
            </a:br>
            <a:r>
              <a:rPr lang="en-US" sz="3200" i="1" smtClean="0">
                <a:latin typeface="Arial Unicode MS" pitchFamily="34" charset="-128"/>
              </a:rPr>
              <a:t>The Mythical Man-Month</a:t>
            </a:r>
          </a:p>
        </p:txBody>
      </p:sp>
      <p:pic>
        <p:nvPicPr>
          <p:cNvPr id="26628" name="Picture 3" descr="brooks"/>
          <p:cNvPicPr>
            <a:picLocks noChangeAspect="1" noChangeArrowheads="1"/>
          </p:cNvPicPr>
          <p:nvPr/>
        </p:nvPicPr>
        <p:blipFill>
          <a:blip r:embed="rId3" cstate="print"/>
          <a:srcRect/>
          <a:stretch>
            <a:fillRect/>
          </a:stretch>
        </p:blipFill>
        <p:spPr bwMode="auto">
          <a:xfrm>
            <a:off x="755650" y="457200"/>
            <a:ext cx="1354138" cy="1981200"/>
          </a:xfrm>
          <a:prstGeom prst="rect">
            <a:avLst/>
          </a:prstGeom>
          <a:noFill/>
          <a:ln w="9525">
            <a:noFill/>
            <a:miter lim="800000"/>
            <a:headEnd/>
            <a:tailEnd/>
          </a:ln>
        </p:spPr>
      </p:pic>
      <p:grpSp>
        <p:nvGrpSpPr>
          <p:cNvPr id="26629" name="Group 7"/>
          <p:cNvGrpSpPr>
            <a:grpSpLocks/>
          </p:cNvGrpSpPr>
          <p:nvPr/>
        </p:nvGrpSpPr>
        <p:grpSpPr bwMode="auto">
          <a:xfrm>
            <a:off x="8229600" y="457200"/>
            <a:ext cx="825500" cy="1006475"/>
            <a:chOff x="5184" y="96"/>
            <a:chExt cx="520" cy="634"/>
          </a:xfrm>
        </p:grpSpPr>
        <p:pic>
          <p:nvPicPr>
            <p:cNvPr id="26635" name="Picture 8"/>
            <p:cNvPicPr>
              <a:picLocks noChangeAspect="1" noChangeArrowheads="1"/>
            </p:cNvPicPr>
            <p:nvPr/>
          </p:nvPicPr>
          <p:blipFill>
            <a:blip r:embed="rId4" cstate="print"/>
            <a:srcRect/>
            <a:stretch>
              <a:fillRect/>
            </a:stretch>
          </p:blipFill>
          <p:spPr bwMode="auto">
            <a:xfrm>
              <a:off x="5318" y="96"/>
              <a:ext cx="284" cy="432"/>
            </a:xfrm>
            <a:prstGeom prst="rect">
              <a:avLst/>
            </a:prstGeom>
            <a:noFill/>
            <a:ln w="9525">
              <a:noFill/>
              <a:miter lim="800000"/>
              <a:headEnd/>
              <a:tailEnd/>
            </a:ln>
          </p:spPr>
        </p:pic>
        <p:sp>
          <p:nvSpPr>
            <p:cNvPr id="26636" name="Text Box 9"/>
            <p:cNvSpPr txBox="1">
              <a:spLocks noChangeArrowheads="1"/>
            </p:cNvSpPr>
            <p:nvPr/>
          </p:nvSpPr>
          <p:spPr bwMode="auto">
            <a:xfrm>
              <a:off x="5184" y="480"/>
              <a:ext cx="520" cy="250"/>
            </a:xfrm>
            <a:prstGeom prst="rect">
              <a:avLst/>
            </a:prstGeom>
            <a:noFill/>
            <a:ln w="9525">
              <a:noFill/>
              <a:miter lim="800000"/>
              <a:headEnd/>
              <a:tailEnd/>
            </a:ln>
          </p:spPr>
          <p:txBody>
            <a:bodyPr wrap="none">
              <a:spAutoFit/>
            </a:bodyPr>
            <a:lstStyle/>
            <a:p>
              <a:pPr algn="ctr"/>
              <a:r>
                <a:rPr lang="en-US" sz="1000" b="1"/>
                <a:t>What’s the</a:t>
              </a:r>
            </a:p>
            <a:p>
              <a:pPr algn="ctr"/>
              <a:r>
                <a:rPr lang="en-US" sz="1000" b="1"/>
                <a:t>Big Idea</a:t>
              </a:r>
              <a:endParaRPr lang="en-US" sz="2400">
                <a:latin typeface="Times New Roman" pitchFamily="18" charset="0"/>
              </a:endParaRPr>
            </a:p>
          </p:txBody>
        </p:sp>
      </p:grpSp>
      <p:pic>
        <p:nvPicPr>
          <p:cNvPr id="26630" name="Picture 10" descr="mythical-man-month"/>
          <p:cNvPicPr>
            <a:picLocks noChangeAspect="1" noChangeArrowheads="1"/>
          </p:cNvPicPr>
          <p:nvPr/>
        </p:nvPicPr>
        <p:blipFill>
          <a:blip r:embed="rId5" cstate="print"/>
          <a:srcRect/>
          <a:stretch>
            <a:fillRect/>
          </a:stretch>
        </p:blipFill>
        <p:spPr bwMode="auto">
          <a:xfrm>
            <a:off x="3886200" y="2559050"/>
            <a:ext cx="1498600" cy="2209800"/>
          </a:xfrm>
          <a:prstGeom prst="rect">
            <a:avLst/>
          </a:prstGeom>
          <a:noFill/>
          <a:ln w="9525">
            <a:noFill/>
            <a:miter lim="800000"/>
            <a:headEnd/>
            <a:tailEnd/>
          </a:ln>
        </p:spPr>
      </p:pic>
      <p:sp>
        <p:nvSpPr>
          <p:cNvPr id="26631" name="Text Box 11"/>
          <p:cNvSpPr txBox="1">
            <a:spLocks noChangeArrowheads="1"/>
          </p:cNvSpPr>
          <p:nvPr/>
        </p:nvSpPr>
        <p:spPr bwMode="auto">
          <a:xfrm>
            <a:off x="76200" y="2482850"/>
            <a:ext cx="3733800" cy="2287588"/>
          </a:xfrm>
          <a:prstGeom prst="rect">
            <a:avLst/>
          </a:prstGeom>
          <a:noFill/>
          <a:ln w="9525">
            <a:noFill/>
            <a:miter lim="800000"/>
            <a:headEnd/>
            <a:tailEnd/>
          </a:ln>
        </p:spPr>
        <p:txBody>
          <a:bodyPr>
            <a:spAutoFit/>
          </a:bodyPr>
          <a:lstStyle/>
          <a:p>
            <a:pPr algn="r"/>
            <a:r>
              <a:rPr lang="en-US" sz="2800" b="1">
                <a:latin typeface="Arial Unicode MS" pitchFamily="34" charset="-128"/>
              </a:rPr>
              <a:t>Joys of programming</a:t>
            </a:r>
          </a:p>
          <a:p>
            <a:pPr algn="r"/>
            <a:endParaRPr lang="en-US" sz="800" b="1">
              <a:latin typeface="Arial Unicode MS" pitchFamily="34" charset="-128"/>
            </a:endParaRPr>
          </a:p>
          <a:p>
            <a:pPr algn="r"/>
            <a:r>
              <a:rPr lang="en-US" sz="2000">
                <a:latin typeface="Arial Unicode MS" pitchFamily="34" charset="-128"/>
              </a:rPr>
              <a:t>We enjoy designing things because we are created in the image of God.</a:t>
            </a:r>
          </a:p>
          <a:p>
            <a:pPr algn="r"/>
            <a:endParaRPr lang="en-US" sz="800">
              <a:latin typeface="Arial Unicode MS" pitchFamily="34" charset="-128"/>
            </a:endParaRPr>
          </a:p>
          <a:p>
            <a:pPr algn="r"/>
            <a:r>
              <a:rPr lang="en-US" sz="2000">
                <a:latin typeface="Arial Unicode MS" pitchFamily="34" charset="-128"/>
              </a:rPr>
              <a:t>The computer is a powerful and rewarding tool to use.</a:t>
            </a:r>
          </a:p>
        </p:txBody>
      </p:sp>
      <p:sp>
        <p:nvSpPr>
          <p:cNvPr id="26632" name="Text Box 12"/>
          <p:cNvSpPr txBox="1">
            <a:spLocks noChangeArrowheads="1"/>
          </p:cNvSpPr>
          <p:nvPr/>
        </p:nvSpPr>
        <p:spPr bwMode="auto">
          <a:xfrm>
            <a:off x="5410200" y="2482850"/>
            <a:ext cx="3810000" cy="2287588"/>
          </a:xfrm>
          <a:prstGeom prst="rect">
            <a:avLst/>
          </a:prstGeom>
          <a:noFill/>
          <a:ln w="9525">
            <a:noFill/>
            <a:miter lim="800000"/>
            <a:headEnd/>
            <a:tailEnd/>
          </a:ln>
        </p:spPr>
        <p:txBody>
          <a:bodyPr>
            <a:spAutoFit/>
          </a:bodyPr>
          <a:lstStyle/>
          <a:p>
            <a:r>
              <a:rPr lang="en-US" sz="2800" b="1">
                <a:latin typeface="Arial Unicode MS" pitchFamily="34" charset="-128"/>
              </a:rPr>
              <a:t>Woes of programming</a:t>
            </a:r>
          </a:p>
          <a:p>
            <a:endParaRPr lang="en-US" sz="800" b="1">
              <a:latin typeface="Arial Unicode MS" pitchFamily="34" charset="-128"/>
            </a:endParaRPr>
          </a:p>
          <a:p>
            <a:r>
              <a:rPr lang="en-US" sz="2000">
                <a:latin typeface="Arial Unicode MS" pitchFamily="34" charset="-128"/>
              </a:rPr>
              <a:t>The “mindless” details can be excessively tedious.</a:t>
            </a:r>
          </a:p>
          <a:p>
            <a:endParaRPr lang="en-US" sz="800">
              <a:latin typeface="Arial Unicode MS" pitchFamily="34" charset="-128"/>
            </a:endParaRPr>
          </a:p>
          <a:p>
            <a:endParaRPr lang="en-US" sz="2000">
              <a:latin typeface="Arial Unicode MS" pitchFamily="34" charset="-128"/>
            </a:endParaRPr>
          </a:p>
          <a:p>
            <a:r>
              <a:rPr lang="en-US" sz="2000">
                <a:latin typeface="Arial Unicode MS" pitchFamily="34" charset="-128"/>
              </a:rPr>
              <a:t>Products become obsolete too quickly.</a:t>
            </a:r>
          </a:p>
        </p:txBody>
      </p:sp>
      <p:sp>
        <p:nvSpPr>
          <p:cNvPr id="156685" name="Text Box 13"/>
          <p:cNvSpPr txBox="1">
            <a:spLocks noChangeArrowheads="1"/>
          </p:cNvSpPr>
          <p:nvPr/>
        </p:nvSpPr>
        <p:spPr bwMode="auto">
          <a:xfrm>
            <a:off x="533400" y="5180013"/>
            <a:ext cx="8305800" cy="1220787"/>
          </a:xfrm>
          <a:prstGeom prst="rect">
            <a:avLst/>
          </a:prstGeom>
          <a:noFill/>
          <a:ln w="9525">
            <a:noFill/>
            <a:miter lim="800000"/>
            <a:headEnd/>
            <a:tailEnd/>
          </a:ln>
        </p:spPr>
        <p:txBody>
          <a:bodyPr>
            <a:spAutoFit/>
          </a:bodyPr>
          <a:lstStyle/>
          <a:p>
            <a:r>
              <a:rPr lang="en-US" i="1" dirty="0">
                <a:latin typeface="Times New Roman" pitchFamily="18" charset="0"/>
              </a:rPr>
              <a:t>As the child delights in his mud pie, so the adult enjoys building things, especially things of his own design.  I think this delight must be an image of God's delight in making things, a delight shown in the distinctness and newness of each leaf and each snowflake.</a:t>
            </a:r>
          </a:p>
          <a:p>
            <a:r>
              <a:rPr lang="en-US" sz="2000" dirty="0">
                <a:latin typeface="Times New Roman" pitchFamily="18" charset="0"/>
              </a:rPr>
              <a:t>			         </a:t>
            </a:r>
            <a:r>
              <a:rPr lang="en-US" sz="1400" dirty="0">
                <a:latin typeface="Times New Roman" pitchFamily="18" charset="0"/>
              </a:rPr>
              <a:t>- F. P. Brooks, Jr.  </a:t>
            </a:r>
            <a:r>
              <a:rPr lang="en-US" sz="1400" i="1" dirty="0">
                <a:latin typeface="Times New Roman" pitchFamily="18" charset="0"/>
              </a:rPr>
              <a:t>The Mythical Man-Month</a:t>
            </a:r>
            <a:r>
              <a:rPr lang="en-US" sz="1400" dirty="0">
                <a:latin typeface="Times New Roman" pitchFamily="18" charset="0"/>
              </a:rPr>
              <a:t>, 1975</a:t>
            </a:r>
            <a:r>
              <a:rPr lang="en-US" sz="1600" dirty="0">
                <a:latin typeface="Times New Roman" pitchFamily="18" charset="0"/>
              </a:rPr>
              <a:t> </a:t>
            </a:r>
          </a:p>
        </p:txBody>
      </p:sp>
      <p:sp>
        <p:nvSpPr>
          <p:cNvPr id="26634" name="Text Box 14"/>
          <p:cNvSpPr txBox="1">
            <a:spLocks noChangeArrowheads="1"/>
          </p:cNvSpPr>
          <p:nvPr/>
        </p:nvSpPr>
        <p:spPr bwMode="auto">
          <a:xfrm>
            <a:off x="6692900" y="6477000"/>
            <a:ext cx="2495550" cy="228600"/>
          </a:xfrm>
          <a:prstGeom prst="rect">
            <a:avLst/>
          </a:prstGeom>
          <a:noFill/>
          <a:ln w="9525">
            <a:noFill/>
            <a:miter lim="800000"/>
            <a:headEnd/>
            <a:tailEnd/>
          </a:ln>
        </p:spPr>
        <p:txBody>
          <a:bodyPr wrap="none">
            <a:spAutoFit/>
          </a:bodyPr>
          <a:lstStyle/>
          <a:p>
            <a:r>
              <a:rPr lang="en-US" sz="900">
                <a:latin typeface="Times New Roman" pitchFamily="18" charset="0"/>
              </a:rPr>
              <a:t>                  images from: http://www.amazon.com/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66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85"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p:txBody>
          <a:bodyPr/>
          <a:lstStyle/>
          <a:p>
            <a:fld id="{1B2B0DE9-7580-4268-8BE5-003FEC6BC649}" type="slidenum">
              <a:rPr lang="en-US" smtClean="0"/>
              <a:pPr/>
              <a:t>4</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Introduction</a:t>
            </a:r>
          </a:p>
        </p:txBody>
      </p:sp>
      <p:sp>
        <p:nvSpPr>
          <p:cNvPr id="5124" name="Rectangle 3"/>
          <p:cNvSpPr>
            <a:spLocks noGrp="1" noChangeArrowheads="1"/>
          </p:cNvSpPr>
          <p:nvPr>
            <p:ph type="body" idx="1"/>
          </p:nvPr>
        </p:nvSpPr>
        <p:spPr>
          <a:xfrm>
            <a:off x="457200" y="1600200"/>
            <a:ext cx="8305800" cy="4114800"/>
          </a:xfrm>
        </p:spPr>
        <p:txBody>
          <a:bodyPr/>
          <a:lstStyle/>
          <a:p>
            <a:pPr eaLnBrk="1" hangingPunct="1"/>
            <a:r>
              <a:rPr lang="en-US" dirty="0" smtClean="0"/>
              <a:t>The course home page</a:t>
            </a:r>
            <a:r>
              <a:rPr lang="en-US" sz="1800" dirty="0" smtClean="0"/>
              <a:t> 		</a:t>
            </a:r>
            <a:endParaRPr lang="en-US" sz="2400" dirty="0" smtClean="0"/>
          </a:p>
          <a:p>
            <a:pPr eaLnBrk="1" hangingPunct="1"/>
            <a:r>
              <a:rPr lang="en-US" dirty="0" smtClean="0">
                <a:hlinkClick r:id="" action="ppaction://customshow?id=2&amp;return=true"/>
              </a:rPr>
              <a:t>Computing</a:t>
            </a:r>
            <a:endParaRPr lang="en-US" dirty="0" smtClean="0"/>
          </a:p>
          <a:p>
            <a:pPr lvl="1" eaLnBrk="1" hangingPunct="1"/>
            <a:r>
              <a:rPr lang="en-US" dirty="0" smtClean="0">
                <a:hlinkClick r:id="" action="ppaction://customshow?id=3&amp;return=true"/>
              </a:rPr>
              <a:t>Algorithms</a:t>
            </a:r>
            <a:endParaRPr lang="en-US" dirty="0" smtClean="0"/>
          </a:p>
          <a:p>
            <a:pPr lvl="1" eaLnBrk="1" hangingPunct="1"/>
            <a:r>
              <a:rPr lang="en-US" dirty="0" smtClean="0">
                <a:hlinkClick r:id="" action="ppaction://customshow?id=4&amp;return=true"/>
              </a:rPr>
              <a:t>Data Structures</a:t>
            </a:r>
            <a:endParaRPr lang="en-US" dirty="0" smtClean="0"/>
          </a:p>
          <a:p>
            <a:pPr lvl="1" eaLnBrk="1" hangingPunct="1"/>
            <a:r>
              <a:rPr lang="en-US" dirty="0" smtClean="0">
                <a:hlinkClick r:id="" action="ppaction://customshow?id=5&amp;return=true"/>
              </a:rPr>
              <a:t>Examples</a:t>
            </a:r>
            <a:endParaRPr lang="en-US" dirty="0" smtClean="0"/>
          </a:p>
          <a:p>
            <a:pPr eaLnBrk="1" hangingPunct="1"/>
            <a:r>
              <a:rPr lang="en-US" dirty="0" smtClean="0">
                <a:hlinkClick r:id="" action="ppaction://customshow?id=6&amp;return=true"/>
              </a:rPr>
              <a:t>Processing</a:t>
            </a:r>
            <a:endParaRPr lang="en-US" dirty="0" smtClean="0"/>
          </a:p>
          <a:p>
            <a:pPr eaLnBrk="1" hangingPunct="1"/>
            <a:r>
              <a:rPr lang="en-US" dirty="0" smtClean="0">
                <a:hlinkClick r:id="" action="ppaction://customshow?id=0&amp;return=true"/>
              </a:rPr>
              <a:t>Software Engineering</a:t>
            </a:r>
            <a:r>
              <a:rPr lang="en-US" dirty="0" smtClean="0"/>
              <a:t>	</a:t>
            </a:r>
          </a:p>
          <a:p>
            <a:pPr eaLnBrk="1" hangingPunct="1"/>
            <a:r>
              <a:rPr lang="en-US" dirty="0" smtClean="0">
                <a:hlinkClick r:id="" action="ppaction://customshow?id=1&amp;return=true"/>
              </a:rPr>
              <a:t>A Broader Perspective</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p:txBody>
          <a:bodyPr/>
          <a:lstStyle/>
          <a:p>
            <a:fld id="{24234D6A-AD8C-4A2E-86E4-A72988AB9878}" type="slidenum">
              <a:rPr lang="en-US" smtClean="0"/>
              <a:pPr/>
              <a:t>5</a:t>
            </a:fld>
            <a:endParaRPr lang="en-US" smtClean="0"/>
          </a:p>
        </p:txBody>
      </p:sp>
      <p:sp>
        <p:nvSpPr>
          <p:cNvPr id="6147" name="Rectangle 2"/>
          <p:cNvSpPr>
            <a:spLocks noGrp="1" noChangeArrowheads="1"/>
          </p:cNvSpPr>
          <p:nvPr>
            <p:ph type="title"/>
          </p:nvPr>
        </p:nvSpPr>
        <p:spPr/>
        <p:txBody>
          <a:bodyPr/>
          <a:lstStyle/>
          <a:p>
            <a:pPr eaLnBrk="1" hangingPunct="1"/>
            <a:r>
              <a:rPr lang="en-US" smtClean="0"/>
              <a:t>Computing	</a:t>
            </a:r>
          </a:p>
        </p:txBody>
      </p:sp>
      <p:sp>
        <p:nvSpPr>
          <p:cNvPr id="6148" name="Rectangle 3"/>
          <p:cNvSpPr>
            <a:spLocks noGrp="1" noChangeArrowheads="1"/>
          </p:cNvSpPr>
          <p:nvPr>
            <p:ph type="body" idx="1"/>
          </p:nvPr>
        </p:nvSpPr>
        <p:spPr>
          <a:xfrm>
            <a:off x="457200" y="1600200"/>
            <a:ext cx="8229600" cy="5029200"/>
          </a:xfrm>
        </p:spPr>
        <p:txBody>
          <a:bodyPr/>
          <a:lstStyle/>
          <a:p>
            <a:pPr eaLnBrk="1" hangingPunct="1"/>
            <a:r>
              <a:rPr lang="en-US" smtClean="0"/>
              <a:t>Computing is not:</a:t>
            </a:r>
          </a:p>
          <a:p>
            <a:pPr lvl="1" eaLnBrk="1" hangingPunct="1"/>
            <a:r>
              <a:rPr lang="en-US" smtClean="0"/>
              <a:t>The study of computers</a:t>
            </a:r>
          </a:p>
          <a:p>
            <a:pPr lvl="1" eaLnBrk="1" hangingPunct="1"/>
            <a:r>
              <a:rPr lang="en-US" smtClean="0"/>
              <a:t>The study of how to write programs</a:t>
            </a:r>
          </a:p>
          <a:p>
            <a:pPr lvl="1" eaLnBrk="1" hangingPunct="1"/>
            <a:r>
              <a:rPr lang="en-US" smtClean="0"/>
              <a:t>The study of computer applications</a:t>
            </a:r>
          </a:p>
          <a:p>
            <a:pPr eaLnBrk="1" hangingPunct="1"/>
            <a:r>
              <a:rPr lang="en-US" smtClean="0"/>
              <a:t>Computing is the study of algorithms, where an </a:t>
            </a:r>
            <a:r>
              <a:rPr lang="en-US" i="1" smtClean="0"/>
              <a:t>algorithm</a:t>
            </a:r>
            <a:r>
              <a:rPr lang="en-US" smtClean="0"/>
              <a:t> is a procedure that solves a problem using an ordered, unambiguous, finite set of operations.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p:txBody>
          <a:bodyPr/>
          <a:lstStyle/>
          <a:p>
            <a:fld id="{86DA51DC-9C85-4041-BBAC-AEE05F07B724}" type="slidenum">
              <a:rPr lang="en-US" smtClean="0"/>
              <a:pPr/>
              <a:t>6</a:t>
            </a:fld>
            <a:endParaRPr lang="en-US" smtClean="0"/>
          </a:p>
        </p:txBody>
      </p:sp>
      <p:sp>
        <p:nvSpPr>
          <p:cNvPr id="7171" name="Rectangle 2"/>
          <p:cNvSpPr>
            <a:spLocks noGrp="1" noChangeArrowheads="1"/>
          </p:cNvSpPr>
          <p:nvPr>
            <p:ph type="title"/>
          </p:nvPr>
        </p:nvSpPr>
        <p:spPr>
          <a:xfrm>
            <a:off x="2286000" y="838200"/>
            <a:ext cx="6553200" cy="1447800"/>
          </a:xfrm>
          <a:noFill/>
        </p:spPr>
        <p:txBody>
          <a:bodyPr/>
          <a:lstStyle/>
          <a:p>
            <a:pPr eaLnBrk="1" hangingPunct="1"/>
            <a:r>
              <a:rPr lang="en-US" dirty="0" smtClean="0"/>
              <a:t>Muhammad </a:t>
            </a:r>
            <a:r>
              <a:rPr lang="en-US" dirty="0" err="1" smtClean="0"/>
              <a:t>ibn</a:t>
            </a:r>
            <a:r>
              <a:rPr lang="en-US" dirty="0" smtClean="0"/>
              <a:t> Musa </a:t>
            </a:r>
            <a:r>
              <a:rPr lang="en-US" dirty="0" err="1" smtClean="0"/>
              <a:t>al'Khwarizmi</a:t>
            </a:r>
            <a:r>
              <a:rPr lang="en-US" dirty="0" smtClean="0"/>
              <a:t> </a:t>
            </a:r>
            <a:r>
              <a:rPr lang="en-US" sz="2400" dirty="0" smtClean="0"/>
              <a:t>	(780-850)</a:t>
            </a:r>
            <a:br>
              <a:rPr lang="en-US" sz="2400" dirty="0" smtClean="0"/>
            </a:br>
            <a:r>
              <a:rPr lang="en-US" sz="3200" i="1" dirty="0" smtClean="0"/>
              <a:t>Algorithms</a:t>
            </a:r>
          </a:p>
        </p:txBody>
      </p:sp>
      <p:pic>
        <p:nvPicPr>
          <p:cNvPr id="7172" name="Picture 3" descr="khwar"/>
          <p:cNvPicPr>
            <a:picLocks noChangeAspect="1" noChangeArrowheads="1"/>
          </p:cNvPicPr>
          <p:nvPr/>
        </p:nvPicPr>
        <p:blipFill>
          <a:blip r:embed="rId3" cstate="print"/>
          <a:srcRect r="22401" b="25641"/>
          <a:stretch>
            <a:fillRect/>
          </a:stretch>
        </p:blipFill>
        <p:spPr bwMode="auto">
          <a:xfrm>
            <a:off x="685800" y="457200"/>
            <a:ext cx="1600200" cy="2209800"/>
          </a:xfrm>
          <a:prstGeom prst="rect">
            <a:avLst/>
          </a:prstGeom>
          <a:noFill/>
          <a:ln w="9525">
            <a:noFill/>
            <a:miter lim="800000"/>
            <a:headEnd/>
            <a:tailEnd/>
          </a:ln>
        </p:spPr>
      </p:pic>
      <p:sp>
        <p:nvSpPr>
          <p:cNvPr id="7173" name="Text Box 4"/>
          <p:cNvSpPr txBox="1">
            <a:spLocks noChangeArrowheads="1"/>
          </p:cNvSpPr>
          <p:nvPr/>
        </p:nvSpPr>
        <p:spPr bwMode="auto">
          <a:xfrm>
            <a:off x="7340600" y="6438900"/>
            <a:ext cx="1803400" cy="228600"/>
          </a:xfrm>
          <a:prstGeom prst="rect">
            <a:avLst/>
          </a:prstGeom>
          <a:noFill/>
          <a:ln w="9525">
            <a:noFill/>
            <a:miter lim="800000"/>
            <a:headEnd/>
            <a:tailEnd/>
          </a:ln>
        </p:spPr>
        <p:txBody>
          <a:bodyPr wrap="none">
            <a:spAutoFit/>
          </a:bodyPr>
          <a:lstStyle/>
          <a:p>
            <a:pPr algn="r"/>
            <a:r>
              <a:rPr lang="en-US" sz="900">
                <a:latin typeface="Arial Unicode MS" pitchFamily="34" charset="-128"/>
              </a:rPr>
              <a:t>image  from www.computer.org </a:t>
            </a:r>
          </a:p>
        </p:txBody>
      </p:sp>
      <p:sp>
        <p:nvSpPr>
          <p:cNvPr id="7174" name="Rectangle 5"/>
          <p:cNvSpPr>
            <a:spLocks noGrp="1" noChangeArrowheads="1"/>
          </p:cNvSpPr>
          <p:nvPr>
            <p:ph type="body" idx="1"/>
          </p:nvPr>
        </p:nvSpPr>
        <p:spPr>
          <a:xfrm>
            <a:off x="609600" y="2743200"/>
            <a:ext cx="8001000" cy="3352800"/>
          </a:xfrm>
          <a:noFill/>
        </p:spPr>
        <p:txBody>
          <a:bodyPr/>
          <a:lstStyle/>
          <a:p>
            <a:pPr eaLnBrk="1" hangingPunct="1">
              <a:buFont typeface="Arial" charset="0"/>
              <a:buNone/>
            </a:pPr>
            <a:r>
              <a:rPr lang="en-US" dirty="0" smtClean="0"/>
              <a:t>Persian mathematician famous for:</a:t>
            </a:r>
          </a:p>
          <a:p>
            <a:pPr lvl="1" eaLnBrk="1" hangingPunct="1"/>
            <a:r>
              <a:rPr lang="en-US" dirty="0" smtClean="0"/>
              <a:t>Introducing base-10 numbering to the west</a:t>
            </a:r>
          </a:p>
          <a:p>
            <a:pPr lvl="1" eaLnBrk="1" hangingPunct="1"/>
            <a:r>
              <a:rPr lang="en-US" dirty="0" smtClean="0"/>
              <a:t>Writing</a:t>
            </a:r>
            <a:r>
              <a:rPr lang="en-US" i="1" dirty="0" smtClean="0"/>
              <a:t> </a:t>
            </a:r>
            <a:r>
              <a:rPr lang="en-US" i="1" dirty="0" err="1" smtClean="0"/>
              <a:t>Kitab</a:t>
            </a:r>
            <a:r>
              <a:rPr lang="en-US" i="1" dirty="0" smtClean="0"/>
              <a:t> al </a:t>
            </a:r>
            <a:r>
              <a:rPr lang="en-US" i="1" dirty="0" err="1" smtClean="0"/>
              <a:t>jabr</a:t>
            </a:r>
            <a:r>
              <a:rPr lang="en-US" i="1" dirty="0" smtClean="0"/>
              <a:t> </a:t>
            </a:r>
            <a:r>
              <a:rPr lang="en-US" i="1" dirty="0" err="1" smtClean="0"/>
              <a:t>w’al</a:t>
            </a:r>
            <a:r>
              <a:rPr lang="en-US" i="1" dirty="0" smtClean="0"/>
              <a:t> </a:t>
            </a:r>
            <a:r>
              <a:rPr lang="en-US" i="1" dirty="0" err="1" smtClean="0"/>
              <a:t>muqabala</a:t>
            </a:r>
            <a:r>
              <a:rPr lang="en-US" i="1" dirty="0" smtClean="0"/>
              <a:t> </a:t>
            </a:r>
            <a:r>
              <a:rPr lang="en-US" dirty="0" smtClean="0"/>
              <a:t>(The Rules of Restoration and Reduction)</a:t>
            </a:r>
          </a:p>
          <a:p>
            <a:pPr lvl="1" eaLnBrk="1" hangingPunct="1"/>
            <a:r>
              <a:rPr lang="en-US" dirty="0" smtClean="0"/>
              <a:t>Specifying finite, ordered, and unambiguous operations for solving problems, i.e., </a:t>
            </a:r>
            <a:r>
              <a:rPr lang="en-US" i="1" dirty="0" smtClean="0"/>
              <a:t>algorithms</a:t>
            </a:r>
            <a:r>
              <a:rPr lang="en-US" dirty="0" smtClean="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p:txBody>
          <a:bodyPr/>
          <a:lstStyle/>
          <a:p>
            <a:fld id="{46B4F18A-FCA0-4AFD-8765-FF2ED6644DB7}" type="slidenum">
              <a:rPr lang="en-US" smtClean="0"/>
              <a:pPr/>
              <a:t>7</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Algorithms</a:t>
            </a:r>
          </a:p>
        </p:txBody>
      </p:sp>
      <p:sp>
        <p:nvSpPr>
          <p:cNvPr id="9220" name="Rectangle 4"/>
          <p:cNvSpPr>
            <a:spLocks noChangeArrowheads="1"/>
          </p:cNvSpPr>
          <p:nvPr/>
        </p:nvSpPr>
        <p:spPr bwMode="auto">
          <a:xfrm>
            <a:off x="457200" y="1600200"/>
            <a:ext cx="8229600" cy="5105400"/>
          </a:xfrm>
          <a:prstGeom prst="rect">
            <a:avLst/>
          </a:prstGeom>
          <a:noFill/>
          <a:ln w="9525">
            <a:noFill/>
            <a:miter lim="800000"/>
            <a:headEnd/>
            <a:tailEnd/>
          </a:ln>
        </p:spPr>
        <p:txBody>
          <a:bodyPr/>
          <a:lstStyle/>
          <a:p>
            <a:pPr marL="342900" indent="-342900" eaLnBrk="1" hangingPunct="1">
              <a:spcBef>
                <a:spcPct val="20000"/>
              </a:spcBef>
              <a:buClr>
                <a:schemeClr val="tx1"/>
              </a:buClr>
              <a:buSzPct val="75000"/>
              <a:buFont typeface="Arial" charset="0"/>
              <a:buChar char="●"/>
            </a:pPr>
            <a:endParaRPr lang="en-US" sz="3200"/>
          </a:p>
        </p:txBody>
      </p:sp>
      <p:sp>
        <p:nvSpPr>
          <p:cNvPr id="9221" name="Rectangle 6"/>
          <p:cNvSpPr>
            <a:spLocks noGrp="1" noChangeArrowheads="1"/>
          </p:cNvSpPr>
          <p:nvPr>
            <p:ph type="body" idx="1"/>
          </p:nvPr>
        </p:nvSpPr>
        <p:spPr>
          <a:noFill/>
        </p:spPr>
        <p:txBody>
          <a:bodyPr/>
          <a:lstStyle/>
          <a:p>
            <a:pPr eaLnBrk="1" hangingPunct="1"/>
            <a:r>
              <a:rPr lang="en-US" dirty="0" smtClean="0"/>
              <a:t>Algorithms are powerful constructs used in problem solving.</a:t>
            </a:r>
          </a:p>
          <a:p>
            <a:pPr eaLnBrk="1" hangingPunct="1"/>
            <a:r>
              <a:rPr lang="en-US" dirty="0" smtClean="0"/>
              <a:t>To be computed, they must have the following properties:</a:t>
            </a:r>
          </a:p>
          <a:p>
            <a:pPr lvl="1" eaLnBrk="1" hangingPunct="1"/>
            <a:r>
              <a:rPr lang="en-US" dirty="0" smtClean="0"/>
              <a:t>Finite</a:t>
            </a:r>
          </a:p>
          <a:p>
            <a:pPr lvl="1" eaLnBrk="1" hangingPunct="1"/>
            <a:endParaRPr lang="en-US" sz="800" dirty="0" smtClean="0"/>
          </a:p>
          <a:p>
            <a:pPr lvl="1" eaLnBrk="1" hangingPunct="1"/>
            <a:r>
              <a:rPr lang="en-US" dirty="0" smtClean="0"/>
              <a:t>Ordered</a:t>
            </a:r>
          </a:p>
          <a:p>
            <a:pPr lvl="1" eaLnBrk="1" hangingPunct="1"/>
            <a:endParaRPr lang="en-US" sz="800" dirty="0" smtClean="0"/>
          </a:p>
          <a:p>
            <a:pPr lvl="1" eaLnBrk="1" hangingPunct="1"/>
            <a:r>
              <a:rPr lang="en-US" dirty="0" smtClean="0"/>
              <a:t>Unambiguous</a:t>
            </a:r>
          </a:p>
          <a:p>
            <a:pPr eaLnBrk="1" hangingPunct="1">
              <a:buFont typeface="Arial" charset="0"/>
              <a:buNone/>
            </a:pPr>
            <a:endParaRPr lang="en-US" dirty="0" smtClean="0"/>
          </a:p>
          <a:p>
            <a:pPr eaLnBrk="1" hangingPunct="1">
              <a:buFont typeface="Arial" charset="0"/>
              <a:buNone/>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p:txBody>
          <a:bodyPr/>
          <a:lstStyle/>
          <a:p>
            <a:fld id="{33E14DA0-03FC-4A1B-A0C9-0D16D1FDB640}" type="slidenum">
              <a:rPr lang="en-US" smtClean="0"/>
              <a:pPr/>
              <a:t>8</a:t>
            </a:fld>
            <a:endParaRPr lang="en-US" smtClean="0"/>
          </a:p>
        </p:txBody>
      </p:sp>
      <p:sp>
        <p:nvSpPr>
          <p:cNvPr id="11267" name="Rectangle 2"/>
          <p:cNvSpPr>
            <a:spLocks noGrp="1" noChangeArrowheads="1"/>
          </p:cNvSpPr>
          <p:nvPr>
            <p:ph type="title"/>
          </p:nvPr>
        </p:nvSpPr>
        <p:spPr/>
        <p:txBody>
          <a:bodyPr/>
          <a:lstStyle/>
          <a:p>
            <a:pPr eaLnBrk="1" hangingPunct="1"/>
            <a:r>
              <a:rPr lang="en-US" dirty="0" smtClean="0"/>
              <a:t>Operations</a:t>
            </a:r>
          </a:p>
        </p:txBody>
      </p:sp>
      <p:sp>
        <p:nvSpPr>
          <p:cNvPr id="11268" name="Rectangle 3"/>
          <p:cNvSpPr>
            <a:spLocks noChangeArrowheads="1"/>
          </p:cNvSpPr>
          <p:nvPr/>
        </p:nvSpPr>
        <p:spPr bwMode="auto">
          <a:xfrm>
            <a:off x="457200" y="1600200"/>
            <a:ext cx="8229600" cy="5105400"/>
          </a:xfrm>
          <a:prstGeom prst="rect">
            <a:avLst/>
          </a:prstGeom>
          <a:noFill/>
          <a:ln w="9525">
            <a:noFill/>
            <a:miter lim="800000"/>
            <a:headEnd/>
            <a:tailEnd/>
          </a:ln>
        </p:spPr>
        <p:txBody>
          <a:bodyPr/>
          <a:lstStyle/>
          <a:p>
            <a:pPr marL="342900" indent="-342900" eaLnBrk="1" hangingPunct="1">
              <a:spcBef>
                <a:spcPct val="20000"/>
              </a:spcBef>
              <a:buClr>
                <a:schemeClr val="tx1"/>
              </a:buClr>
              <a:buSzPct val="75000"/>
              <a:buFont typeface="Arial" charset="0"/>
              <a:buChar char="●"/>
            </a:pPr>
            <a:endParaRPr lang="en-US" sz="3200"/>
          </a:p>
        </p:txBody>
      </p:sp>
      <p:sp>
        <p:nvSpPr>
          <p:cNvPr id="11269" name="Rectangle 4"/>
          <p:cNvSpPr>
            <a:spLocks noGrp="1" noChangeArrowheads="1"/>
          </p:cNvSpPr>
          <p:nvPr>
            <p:ph type="body" idx="1"/>
          </p:nvPr>
        </p:nvSpPr>
        <p:spPr>
          <a:noFill/>
        </p:spPr>
        <p:txBody>
          <a:bodyPr/>
          <a:lstStyle/>
          <a:p>
            <a:r>
              <a:rPr lang="en-US" dirty="0" smtClean="0"/>
              <a:t>The operations used in algorithms are primitive tasks that can be executed.</a:t>
            </a:r>
          </a:p>
          <a:p>
            <a:r>
              <a:rPr lang="en-US" dirty="0" smtClean="0"/>
              <a:t>Primitive operations are the “basic” operations in the application domain, e.g., basic arithmetic, drawing graphical shapes.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p:txBody>
          <a:bodyPr/>
          <a:lstStyle/>
          <a:p>
            <a:fld id="{33E14DA0-03FC-4A1B-A0C9-0D16D1FDB640}" type="slidenum">
              <a:rPr lang="en-US" smtClean="0"/>
              <a:pPr/>
              <a:t>9</a:t>
            </a:fld>
            <a:endParaRPr lang="en-US" smtClean="0"/>
          </a:p>
        </p:txBody>
      </p:sp>
      <p:sp>
        <p:nvSpPr>
          <p:cNvPr id="11267" name="Rectangle 2"/>
          <p:cNvSpPr>
            <a:spLocks noGrp="1" noChangeArrowheads="1"/>
          </p:cNvSpPr>
          <p:nvPr>
            <p:ph type="title"/>
          </p:nvPr>
        </p:nvSpPr>
        <p:spPr/>
        <p:txBody>
          <a:bodyPr/>
          <a:lstStyle/>
          <a:p>
            <a:pPr eaLnBrk="1" hangingPunct="1"/>
            <a:r>
              <a:rPr lang="en-US" smtClean="0"/>
              <a:t>Control Structures	</a:t>
            </a:r>
          </a:p>
        </p:txBody>
      </p:sp>
      <p:sp>
        <p:nvSpPr>
          <p:cNvPr id="11268" name="Rectangle 3"/>
          <p:cNvSpPr>
            <a:spLocks noChangeArrowheads="1"/>
          </p:cNvSpPr>
          <p:nvPr/>
        </p:nvSpPr>
        <p:spPr bwMode="auto">
          <a:xfrm>
            <a:off x="457200" y="1600200"/>
            <a:ext cx="8229600" cy="5105400"/>
          </a:xfrm>
          <a:prstGeom prst="rect">
            <a:avLst/>
          </a:prstGeom>
          <a:noFill/>
          <a:ln w="9525">
            <a:noFill/>
            <a:miter lim="800000"/>
            <a:headEnd/>
            <a:tailEnd/>
          </a:ln>
        </p:spPr>
        <p:txBody>
          <a:bodyPr/>
          <a:lstStyle/>
          <a:p>
            <a:pPr marL="342900" indent="-342900" eaLnBrk="1" hangingPunct="1">
              <a:spcBef>
                <a:spcPct val="20000"/>
              </a:spcBef>
              <a:buClr>
                <a:schemeClr val="tx1"/>
              </a:buClr>
              <a:buSzPct val="75000"/>
              <a:buFont typeface="Arial" charset="0"/>
              <a:buChar char="●"/>
            </a:pPr>
            <a:endParaRPr lang="en-US" sz="3200"/>
          </a:p>
        </p:txBody>
      </p:sp>
      <p:sp>
        <p:nvSpPr>
          <p:cNvPr id="11269" name="Rectangle 4"/>
          <p:cNvSpPr>
            <a:spLocks noGrp="1" noChangeArrowheads="1"/>
          </p:cNvSpPr>
          <p:nvPr>
            <p:ph type="body" idx="1"/>
          </p:nvPr>
        </p:nvSpPr>
        <p:spPr>
          <a:noFill/>
        </p:spPr>
        <p:txBody>
          <a:bodyPr/>
          <a:lstStyle/>
          <a:p>
            <a:pPr eaLnBrk="1" hangingPunct="1"/>
            <a:r>
              <a:rPr lang="en-US" dirty="0" smtClean="0"/>
              <a:t>Control structures specify the ordering of the operations in the algorithm.</a:t>
            </a:r>
          </a:p>
          <a:p>
            <a:pPr eaLnBrk="1" hangingPunct="1"/>
            <a:r>
              <a:rPr lang="en-US" dirty="0" smtClean="0"/>
              <a:t>There are three basic control structures:</a:t>
            </a:r>
          </a:p>
          <a:p>
            <a:pPr lvl="1" eaLnBrk="1" hangingPunct="1"/>
            <a:r>
              <a:rPr lang="en-US" dirty="0" smtClean="0"/>
              <a:t>Sequence</a:t>
            </a:r>
          </a:p>
          <a:p>
            <a:pPr lvl="1" eaLnBrk="1" hangingPunct="1"/>
            <a:endParaRPr lang="en-US" sz="800" dirty="0" smtClean="0"/>
          </a:p>
          <a:p>
            <a:pPr lvl="1" eaLnBrk="1" hangingPunct="1"/>
            <a:r>
              <a:rPr lang="en-US" dirty="0" smtClean="0"/>
              <a:t>Selection</a:t>
            </a:r>
          </a:p>
          <a:p>
            <a:pPr lvl="1" eaLnBrk="1" hangingPunct="1"/>
            <a:endParaRPr lang="en-US" sz="800" dirty="0" smtClean="0"/>
          </a:p>
          <a:p>
            <a:pPr lvl="1" eaLnBrk="1" hangingPunct="1"/>
            <a:r>
              <a:rPr lang="en-US" dirty="0" smtClean="0"/>
              <a:t>Repetition</a:t>
            </a:r>
          </a:p>
          <a:p>
            <a:pPr eaLnBrk="1" hangingPunct="1">
              <a:buFont typeface="Arial" charset="0"/>
              <a:buNone/>
            </a:pPr>
            <a:endParaRPr lang="en-US" dirty="0" smtClean="0"/>
          </a:p>
          <a:p>
            <a:pPr eaLnBrk="1" hangingPunct="1">
              <a:buFont typeface="Arial" charset="0"/>
              <a:buNone/>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
      <a:dk1>
        <a:srgbClr val="003300"/>
      </a:dk1>
      <a:lt1>
        <a:srgbClr val="FFFFFF"/>
      </a:lt1>
      <a:dk2>
        <a:srgbClr val="000000"/>
      </a:dk2>
      <a:lt2>
        <a:srgbClr val="336600"/>
      </a:lt2>
      <a:accent1>
        <a:srgbClr val="D5D000"/>
      </a:accent1>
      <a:accent2>
        <a:srgbClr val="669900"/>
      </a:accent2>
      <a:accent3>
        <a:srgbClr val="FFFFFF"/>
      </a:accent3>
      <a:accent4>
        <a:srgbClr val="002A00"/>
      </a:accent4>
      <a:accent5>
        <a:srgbClr val="E7E4AA"/>
      </a:accent5>
      <a:accent6>
        <a:srgbClr val="5C8A00"/>
      </a:accent6>
      <a:hlink>
        <a:srgbClr val="333300"/>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blank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blank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blank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blank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blank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blank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blank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blank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blank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blank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blank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blank 13">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996600"/>
        </a:hlink>
        <a:folHlink>
          <a:srgbClr val="CC9900"/>
        </a:folHlink>
      </a:clrScheme>
      <a:clrMap bg1="lt1" tx1="dk1" bg2="lt2" tx2="dk2" accent1="accent1" accent2="accent2" accent3="accent3" accent4="accent4" accent5="accent5" accent6="accent6" hlink="hlink" folHlink="folHlink"/>
    </a:extraClrScheme>
    <a:extraClrScheme>
      <a:clrScheme name="blank 14">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blank 15">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754E27"/>
        </a:hlink>
        <a:folHlink>
          <a:srgbClr val="CC9900"/>
        </a:folHlink>
      </a:clrScheme>
      <a:clrMap bg1="lt1" tx1="dk1" bg2="lt2" tx2="dk2" accent1="accent1" accent2="accent2" accent3="accent3" accent4="accent4" accent5="accent5" accent6="accent6" hlink="hlink" folHlink="folHlink"/>
    </a:extraClrScheme>
    <a:extraClrScheme>
      <a:clrScheme name="blank 16">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754E27"/>
        </a:hlink>
        <a:folHlink>
          <a:srgbClr val="CC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1863</TotalTime>
  <Words>6298</Words>
  <Application>Microsoft Macintosh PowerPoint</Application>
  <PresentationFormat>On-screen Show (4:3)</PresentationFormat>
  <Paragraphs>548</Paragraphs>
  <Slides>30</Slides>
  <Notes>30</Notes>
  <HiddenSlides>0</HiddenSlides>
  <MMClips>0</MMClips>
  <ScaleCrop>false</ScaleCrop>
  <HeadingPairs>
    <vt:vector size="6" baseType="variant">
      <vt:variant>
        <vt:lpstr>Design Template</vt:lpstr>
      </vt:variant>
      <vt:variant>
        <vt:i4>1</vt:i4>
      </vt:variant>
      <vt:variant>
        <vt:lpstr>Slide Titles</vt:lpstr>
      </vt:variant>
      <vt:variant>
        <vt:i4>30</vt:i4>
      </vt:variant>
      <vt:variant>
        <vt:lpstr>Custom Shows</vt:lpstr>
      </vt:variant>
      <vt:variant>
        <vt:i4>7</vt:i4>
      </vt:variant>
    </vt:vector>
  </HeadingPairs>
  <TitlesOfParts>
    <vt:vector size="38" baseType="lpstr">
      <vt:lpstr>blank</vt:lpstr>
      <vt:lpstr>Processing &amp; Java                          An Introduction to Computing</vt:lpstr>
      <vt:lpstr>Slide 2</vt:lpstr>
      <vt:lpstr>Slide 3</vt:lpstr>
      <vt:lpstr>Introduction</vt:lpstr>
      <vt:lpstr>Computing </vt:lpstr>
      <vt:lpstr>Muhammad ibn Musa al'Khwarizmi  (780-850) Algorithms</vt:lpstr>
      <vt:lpstr>Algorithms</vt:lpstr>
      <vt:lpstr>Operations</vt:lpstr>
      <vt:lpstr>Control Structures </vt:lpstr>
      <vt:lpstr>Sequence </vt:lpstr>
      <vt:lpstr>Selection </vt:lpstr>
      <vt:lpstr>Repetition (list version) </vt:lpstr>
      <vt:lpstr>Repetition (conditional version)  </vt:lpstr>
      <vt:lpstr>Slide 14</vt:lpstr>
      <vt:lpstr>Example: Euclid’s Algorithm  </vt:lpstr>
      <vt:lpstr>Designing Algorithms </vt:lpstr>
      <vt:lpstr>Data Structures </vt:lpstr>
      <vt:lpstr>Shortest Path Problems </vt:lpstr>
      <vt:lpstr>Slide 19</vt:lpstr>
      <vt:lpstr>Example: Dijkstra’s Algorithm </vt:lpstr>
      <vt:lpstr>Example: Brownies </vt:lpstr>
      <vt:lpstr>Example: Card Sorting </vt:lpstr>
      <vt:lpstr>Processing IDE</vt:lpstr>
      <vt:lpstr>Example: Random Dots </vt:lpstr>
      <vt:lpstr>Casey Reas (1972 - ) &amp;  Ben Fry (1975 - )          </vt:lpstr>
      <vt:lpstr>Software Engineering</vt:lpstr>
      <vt:lpstr>The Development Life-Cycle</vt:lpstr>
      <vt:lpstr>Sequential Development</vt:lpstr>
      <vt:lpstr>Iterative/Incremental Development</vt:lpstr>
      <vt:lpstr>Fredrick P. Brooks (1931- ) The Mythical Man-Month</vt:lpstr>
      <vt:lpstr>software engineering</vt:lpstr>
      <vt:lpstr>perspective</vt:lpstr>
      <vt:lpstr>computing</vt:lpstr>
      <vt:lpstr>algorithms</vt:lpstr>
      <vt:lpstr>data</vt:lpstr>
      <vt:lpstr>examples</vt:lpstr>
      <vt:lpstr>processing</vt:lpstr>
    </vt:vector>
  </TitlesOfParts>
  <Company>Calvin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108 - Intro to Computing - Calvin College</dc:title>
  <dc:creator>Keith Vander Linden</dc:creator>
  <cp:lastModifiedBy>Serita Nelesen</cp:lastModifiedBy>
  <cp:revision>359</cp:revision>
  <cp:lastPrinted>1998-09-04T12:28:27Z</cp:lastPrinted>
  <dcterms:created xsi:type="dcterms:W3CDTF">2010-08-16T15:46:48Z</dcterms:created>
  <dcterms:modified xsi:type="dcterms:W3CDTF">2010-08-16T15:54:36Z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2</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kvlinden@calvin.edu</vt:lpwstr>
  </property>
  <property fmtid="{D5CDD505-2E9C-101B-9397-08002B2CF9AE}" pid="8" name="HomePage">
    <vt:lpwstr>http://www.calvin.edu/~kvlinden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3</vt:i4>
  </property>
  <property fmtid="{D5CDD505-2E9C-101B-9397-08002B2CF9AE}" pid="21" name="OutputDir">
    <vt:lpwstr>D:\Courses\330</vt:lpwstr>
  </property>
</Properties>
</file>