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558" r:id="rId2"/>
    <p:sldId id="567" r:id="rId3"/>
    <p:sldId id="5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4AA742-2CD3-864F-8111-D505ACFA3DB4}" v="2" dt="2024-09-07T15:19:26.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5102"/>
  </p:normalViewPr>
  <p:slideViewPr>
    <p:cSldViewPr snapToGrid="0">
      <p:cViewPr varScale="1">
        <p:scale>
          <a:sx n="94" d="100"/>
          <a:sy n="94" d="100"/>
        </p:scale>
        <p:origin x="1816" y="20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ek Schuurman" userId="8e1668da-d3e4-4d1c-a4cf-3662b884562a" providerId="ADAL" clId="{6F4AA742-2CD3-864F-8111-D505ACFA3DB4}"/>
    <pc:docChg chg="custSel addSld modSld sldOrd">
      <pc:chgData name="Derek Schuurman" userId="8e1668da-d3e4-4d1c-a4cf-3662b884562a" providerId="ADAL" clId="{6F4AA742-2CD3-864F-8111-D505ACFA3DB4}" dt="2024-09-07T15:20:05.927" v="11" actId="14100"/>
      <pc:docMkLst>
        <pc:docMk/>
      </pc:docMkLst>
      <pc:sldChg chg="delSp modSp add mod ord delAnim modNotesTx">
        <pc:chgData name="Derek Schuurman" userId="8e1668da-d3e4-4d1c-a4cf-3662b884562a" providerId="ADAL" clId="{6F4AA742-2CD3-864F-8111-D505ACFA3DB4}" dt="2024-09-07T15:20:05.927" v="11" actId="14100"/>
        <pc:sldMkLst>
          <pc:docMk/>
          <pc:sldMk cId="0" sldId="558"/>
        </pc:sldMkLst>
        <pc:spChg chg="mod">
          <ac:chgData name="Derek Schuurman" userId="8e1668da-d3e4-4d1c-a4cf-3662b884562a" providerId="ADAL" clId="{6F4AA742-2CD3-864F-8111-D505ACFA3DB4}" dt="2024-09-07T15:20:05.927" v="11" actId="14100"/>
          <ac:spMkLst>
            <pc:docMk/>
            <pc:sldMk cId="0" sldId="558"/>
            <ac:spMk id="24" creationId="{7099420C-27BF-57E0-69CF-114E3BAE54F8}"/>
          </ac:spMkLst>
        </pc:spChg>
        <pc:spChg chg="mod">
          <ac:chgData name="Derek Schuurman" userId="8e1668da-d3e4-4d1c-a4cf-3662b884562a" providerId="ADAL" clId="{6F4AA742-2CD3-864F-8111-D505ACFA3DB4}" dt="2024-09-07T15:19:59.411" v="10" actId="1076"/>
          <ac:spMkLst>
            <pc:docMk/>
            <pc:sldMk cId="0" sldId="558"/>
            <ac:spMk id="332" creationId="{00000000-0000-0000-0000-000000000000}"/>
          </ac:spMkLst>
        </pc:spChg>
        <pc:picChg chg="del">
          <ac:chgData name="Derek Schuurman" userId="8e1668da-d3e4-4d1c-a4cf-3662b884562a" providerId="ADAL" clId="{6F4AA742-2CD3-864F-8111-D505ACFA3DB4}" dt="2024-09-07T15:19:38.188" v="8" actId="478"/>
          <ac:picMkLst>
            <pc:docMk/>
            <pc:sldMk cId="0" sldId="558"/>
            <ac:picMk id="29" creationId="{CF6D9988-5A9C-6F89-A785-833B9B50BB6A}"/>
          </ac:picMkLst>
        </pc:picChg>
      </pc:sldChg>
      <pc:sldChg chg="modSp add mod modNotesTx">
        <pc:chgData name="Derek Schuurman" userId="8e1668da-d3e4-4d1c-a4cf-3662b884562a" providerId="ADAL" clId="{6F4AA742-2CD3-864F-8111-D505ACFA3DB4}" dt="2024-09-07T15:18:49.098" v="5" actId="1076"/>
        <pc:sldMkLst>
          <pc:docMk/>
          <pc:sldMk cId="0" sldId="559"/>
        </pc:sldMkLst>
        <pc:spChg chg="mod">
          <ac:chgData name="Derek Schuurman" userId="8e1668da-d3e4-4d1c-a4cf-3662b884562a" providerId="ADAL" clId="{6F4AA742-2CD3-864F-8111-D505ACFA3DB4}" dt="2024-09-07T15:18:42.089" v="3" actId="1076"/>
          <ac:spMkLst>
            <pc:docMk/>
            <pc:sldMk cId="0" sldId="559"/>
            <ac:spMk id="4" creationId="{D284CCD6-8E40-C4CF-8720-9E51292EB06F}"/>
          </ac:spMkLst>
        </pc:spChg>
        <pc:spChg chg="mod">
          <ac:chgData name="Derek Schuurman" userId="8e1668da-d3e4-4d1c-a4cf-3662b884562a" providerId="ADAL" clId="{6F4AA742-2CD3-864F-8111-D505ACFA3DB4}" dt="2024-09-07T15:18:42.089" v="3" actId="1076"/>
          <ac:spMkLst>
            <pc:docMk/>
            <pc:sldMk cId="0" sldId="559"/>
            <ac:spMk id="6" creationId="{97CB634F-5D33-5C5E-4A86-8CCF005F9F3B}"/>
          </ac:spMkLst>
        </pc:spChg>
        <pc:spChg chg="mod">
          <ac:chgData name="Derek Schuurman" userId="8e1668da-d3e4-4d1c-a4cf-3662b884562a" providerId="ADAL" clId="{6F4AA742-2CD3-864F-8111-D505ACFA3DB4}" dt="2024-09-07T15:18:42.089" v="3" actId="1076"/>
          <ac:spMkLst>
            <pc:docMk/>
            <pc:sldMk cId="0" sldId="559"/>
            <ac:spMk id="7" creationId="{46D40AA7-2303-96C6-3D0E-6DFD89C70A30}"/>
          </ac:spMkLst>
        </pc:spChg>
        <pc:spChg chg="mod">
          <ac:chgData name="Derek Schuurman" userId="8e1668da-d3e4-4d1c-a4cf-3662b884562a" providerId="ADAL" clId="{6F4AA742-2CD3-864F-8111-D505ACFA3DB4}" dt="2024-09-07T15:18:42.089" v="3" actId="1076"/>
          <ac:spMkLst>
            <pc:docMk/>
            <pc:sldMk cId="0" sldId="559"/>
            <ac:spMk id="8" creationId="{FB99D452-58A5-93C4-14CA-27F9CFAE4C57}"/>
          </ac:spMkLst>
        </pc:spChg>
        <pc:spChg chg="mod">
          <ac:chgData name="Derek Schuurman" userId="8e1668da-d3e4-4d1c-a4cf-3662b884562a" providerId="ADAL" clId="{6F4AA742-2CD3-864F-8111-D505ACFA3DB4}" dt="2024-09-07T15:18:42.089" v="3" actId="1076"/>
          <ac:spMkLst>
            <pc:docMk/>
            <pc:sldMk cId="0" sldId="559"/>
            <ac:spMk id="9" creationId="{03C858E1-EBED-F06C-4A2A-3EF21DB11AAC}"/>
          </ac:spMkLst>
        </pc:spChg>
        <pc:spChg chg="mod">
          <ac:chgData name="Derek Schuurman" userId="8e1668da-d3e4-4d1c-a4cf-3662b884562a" providerId="ADAL" clId="{6F4AA742-2CD3-864F-8111-D505ACFA3DB4}" dt="2024-09-07T15:18:42.089" v="3" actId="1076"/>
          <ac:spMkLst>
            <pc:docMk/>
            <pc:sldMk cId="0" sldId="559"/>
            <ac:spMk id="10" creationId="{86585080-FC31-3EE2-1BBE-2CF18F67CFE0}"/>
          </ac:spMkLst>
        </pc:spChg>
        <pc:spChg chg="mod">
          <ac:chgData name="Derek Schuurman" userId="8e1668da-d3e4-4d1c-a4cf-3662b884562a" providerId="ADAL" clId="{6F4AA742-2CD3-864F-8111-D505ACFA3DB4}" dt="2024-09-07T15:18:42.089" v="3" actId="1076"/>
          <ac:spMkLst>
            <pc:docMk/>
            <pc:sldMk cId="0" sldId="559"/>
            <ac:spMk id="11" creationId="{E96052E8-ABEB-C819-98B8-30D7DFF02649}"/>
          </ac:spMkLst>
        </pc:spChg>
        <pc:spChg chg="mod">
          <ac:chgData name="Derek Schuurman" userId="8e1668da-d3e4-4d1c-a4cf-3662b884562a" providerId="ADAL" clId="{6F4AA742-2CD3-864F-8111-D505ACFA3DB4}" dt="2024-09-07T15:18:42.089" v="3" actId="1076"/>
          <ac:spMkLst>
            <pc:docMk/>
            <pc:sldMk cId="0" sldId="559"/>
            <ac:spMk id="12" creationId="{D77D1B7A-47BD-2B6C-DA43-123178029506}"/>
          </ac:spMkLst>
        </pc:spChg>
        <pc:spChg chg="mod">
          <ac:chgData name="Derek Schuurman" userId="8e1668da-d3e4-4d1c-a4cf-3662b884562a" providerId="ADAL" clId="{6F4AA742-2CD3-864F-8111-D505ACFA3DB4}" dt="2024-09-07T15:18:49.098" v="5" actId="1076"/>
          <ac:spMkLst>
            <pc:docMk/>
            <pc:sldMk cId="0" sldId="559"/>
            <ac:spMk id="13" creationId="{5DA4CAF5-6F10-764F-8E15-23B9361340AD}"/>
          </ac:spMkLst>
        </pc:spChg>
        <pc:spChg chg="mod">
          <ac:chgData name="Derek Schuurman" userId="8e1668da-d3e4-4d1c-a4cf-3662b884562a" providerId="ADAL" clId="{6F4AA742-2CD3-864F-8111-D505ACFA3DB4}" dt="2024-09-07T15:18:45.951" v="4" actId="1076"/>
          <ac:spMkLst>
            <pc:docMk/>
            <pc:sldMk cId="0" sldId="559"/>
            <ac:spMk id="428" creationId="{00000000-0000-0000-0000-000000000000}"/>
          </ac:spMkLst>
        </pc:spChg>
        <pc:graphicFrameChg chg="mod">
          <ac:chgData name="Derek Schuurman" userId="8e1668da-d3e4-4d1c-a4cf-3662b884562a" providerId="ADAL" clId="{6F4AA742-2CD3-864F-8111-D505ACFA3DB4}" dt="2024-09-07T15:18:42.089" v="3" actId="1076"/>
          <ac:graphicFrameMkLst>
            <pc:docMk/>
            <pc:sldMk cId="0" sldId="559"/>
            <ac:graphicFrameMk id="5" creationId="{544F2702-2A49-D541-A16C-6461CE0A6A25}"/>
          </ac:graphicFrameMkLst>
        </pc:graphicFrameChg>
        <pc:picChg chg="mod">
          <ac:chgData name="Derek Schuurman" userId="8e1668da-d3e4-4d1c-a4cf-3662b884562a" providerId="ADAL" clId="{6F4AA742-2CD3-864F-8111-D505ACFA3DB4}" dt="2024-09-07T15:18:42.089" v="3" actId="1076"/>
          <ac:picMkLst>
            <pc:docMk/>
            <pc:sldMk cId="0" sldId="559"/>
            <ac:picMk id="30" creationId="{CD0349DC-823C-D247-8E07-9368EF8A1D33}"/>
          </ac:picMkLst>
        </pc:picChg>
        <pc:picChg chg="mod">
          <ac:chgData name="Derek Schuurman" userId="8e1668da-d3e4-4d1c-a4cf-3662b884562a" providerId="ADAL" clId="{6F4AA742-2CD3-864F-8111-D505ACFA3DB4}" dt="2024-09-07T15:18:42.089" v="3" actId="1076"/>
          <ac:picMkLst>
            <pc:docMk/>
            <pc:sldMk cId="0" sldId="559"/>
            <ac:picMk id="31" creationId="{D0E3B158-5DE0-7E4F-A80A-7BA2B5AF21A9}"/>
          </ac:picMkLst>
        </pc:picChg>
        <pc:picChg chg="mod">
          <ac:chgData name="Derek Schuurman" userId="8e1668da-d3e4-4d1c-a4cf-3662b884562a" providerId="ADAL" clId="{6F4AA742-2CD3-864F-8111-D505ACFA3DB4}" dt="2024-09-07T15:18:42.089" v="3" actId="1076"/>
          <ac:picMkLst>
            <pc:docMk/>
            <pc:sldMk cId="0" sldId="559"/>
            <ac:picMk id="32" creationId="{D926F206-00E5-0E4C-BB88-3BD1E9295850}"/>
          </ac:picMkLst>
        </pc:picChg>
        <pc:picChg chg="mod">
          <ac:chgData name="Derek Schuurman" userId="8e1668da-d3e4-4d1c-a4cf-3662b884562a" providerId="ADAL" clId="{6F4AA742-2CD3-864F-8111-D505ACFA3DB4}" dt="2024-09-07T15:18:42.089" v="3" actId="1076"/>
          <ac:picMkLst>
            <pc:docMk/>
            <pc:sldMk cId="0" sldId="559"/>
            <ac:picMk id="33" creationId="{B5E03C89-BDC6-C749-8564-E935A0770427}"/>
          </ac:picMkLst>
        </pc:picChg>
        <pc:picChg chg="mod">
          <ac:chgData name="Derek Schuurman" userId="8e1668da-d3e4-4d1c-a4cf-3662b884562a" providerId="ADAL" clId="{6F4AA742-2CD3-864F-8111-D505ACFA3DB4}" dt="2024-09-07T15:18:42.089" v="3" actId="1076"/>
          <ac:picMkLst>
            <pc:docMk/>
            <pc:sldMk cId="0" sldId="559"/>
            <ac:picMk id="34" creationId="{1BD89000-B04C-7943-BCC6-E7E94ADD0BC9}"/>
          </ac:picMkLst>
        </pc:picChg>
        <pc:picChg chg="mod">
          <ac:chgData name="Derek Schuurman" userId="8e1668da-d3e4-4d1c-a4cf-3662b884562a" providerId="ADAL" clId="{6F4AA742-2CD3-864F-8111-D505ACFA3DB4}" dt="2024-09-07T15:18:42.089" v="3" actId="1076"/>
          <ac:picMkLst>
            <pc:docMk/>
            <pc:sldMk cId="0" sldId="559"/>
            <ac:picMk id="35" creationId="{94BA867A-287A-964D-814C-7C602A5E19C0}"/>
          </ac:picMkLst>
        </pc:picChg>
        <pc:picChg chg="mod">
          <ac:chgData name="Derek Schuurman" userId="8e1668da-d3e4-4d1c-a4cf-3662b884562a" providerId="ADAL" clId="{6F4AA742-2CD3-864F-8111-D505ACFA3DB4}" dt="2024-09-07T15:18:42.089" v="3" actId="1076"/>
          <ac:picMkLst>
            <pc:docMk/>
            <pc:sldMk cId="0" sldId="559"/>
            <ac:picMk id="36" creationId="{74A5E08F-1011-5A46-9AD0-C82F9DEEAFC2}"/>
          </ac:picMkLst>
        </pc:picChg>
        <pc:picChg chg="mod">
          <ac:chgData name="Derek Schuurman" userId="8e1668da-d3e4-4d1c-a4cf-3662b884562a" providerId="ADAL" clId="{6F4AA742-2CD3-864F-8111-D505ACFA3DB4}" dt="2024-09-07T15:18:42.089" v="3" actId="1076"/>
          <ac:picMkLst>
            <pc:docMk/>
            <pc:sldMk cId="0" sldId="559"/>
            <ac:picMk id="37" creationId="{B4CFFB53-171D-A540-95DF-A3BDF48C01B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76507-9EEE-9644-B323-DE0B248C87DB}" type="datetimeFigureOut">
              <a:rPr lang="en-US" smtClean="0"/>
              <a:t>9/7/24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AA8CC9-8753-A941-9E3A-385F5C2073C8}" type="slidenum">
              <a:rPr lang="en-US" smtClean="0"/>
              <a:t>‹#›</a:t>
            </a:fld>
            <a:endParaRPr lang="en-US"/>
          </a:p>
        </p:txBody>
      </p:sp>
    </p:spTree>
    <p:extLst>
      <p:ext uri="{BB962C8B-B14F-4D97-AF65-F5344CB8AC3E}">
        <p14:creationId xmlns:p14="http://schemas.microsoft.com/office/powerpoint/2010/main" val="1310720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2225" y="900113"/>
            <a:ext cx="7885113" cy="44354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656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3400" y="763588"/>
            <a:ext cx="6704013" cy="3771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50877532-53FE-4D25-A6C9-F6A9F1EA3A61}" type="slidenum">
              <a:rPr lang="en-US" sz="1400" b="0" strike="noStrike" spc="-1" smtClean="0">
                <a:latin typeface="Times New Roman"/>
              </a:rPr>
              <a:t>3</a:t>
            </a:fld>
            <a:endParaRPr lang="en-US" sz="1400" b="0" strike="noStrike" spc="-1">
              <a:latin typeface="Times New Roman"/>
            </a:endParaRPr>
          </a:p>
        </p:txBody>
      </p:sp>
    </p:spTree>
    <p:extLst>
      <p:ext uri="{BB962C8B-B14F-4D97-AF65-F5344CB8AC3E}">
        <p14:creationId xmlns:p14="http://schemas.microsoft.com/office/powerpoint/2010/main" val="230792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FE765-E140-A776-5E3E-7242DEB07F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0B31E4-4E69-E47B-2C85-104E33C18A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E6CA6B-D1C7-1223-18A5-22668F8FE092}"/>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5" name="Footer Placeholder 4">
            <a:extLst>
              <a:ext uri="{FF2B5EF4-FFF2-40B4-BE49-F238E27FC236}">
                <a16:creationId xmlns:a16="http://schemas.microsoft.com/office/drawing/2014/main" id="{B03A45C9-232E-8CE4-4E43-5EF705B4F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982D4B-49D4-2BC7-2BA8-4BA36D442261}"/>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2378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AEE0-300C-01C1-A692-C85AFC9FEE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5320B7-11B6-104E-5786-703CD76497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11FCB5-A5C6-FA21-50D2-CA37B86B029A}"/>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5" name="Footer Placeholder 4">
            <a:extLst>
              <a:ext uri="{FF2B5EF4-FFF2-40B4-BE49-F238E27FC236}">
                <a16:creationId xmlns:a16="http://schemas.microsoft.com/office/drawing/2014/main" id="{2E899981-291D-A430-CB6E-0CA194AFF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004CD-E72F-8E59-4C49-159741CFC99B}"/>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366493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A578FA-83CB-C535-77A8-BD1AE58478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87FB6C-987D-4EA4-CBEC-BD590F5A28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410CA4-622B-65B2-1A5D-C845E43CAAD6}"/>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5" name="Footer Placeholder 4">
            <a:extLst>
              <a:ext uri="{FF2B5EF4-FFF2-40B4-BE49-F238E27FC236}">
                <a16:creationId xmlns:a16="http://schemas.microsoft.com/office/drawing/2014/main" id="{72DD35E4-D6E6-4284-A302-7E9E94F2D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C6CD2-383D-D2CA-04C5-B8998C61AD9E}"/>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102263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B4D54-B84C-EDA5-E138-F7541F33AE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6630D0-F0F3-5C9A-C5E9-2E2797A68F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1D301-FA74-B2BF-E666-4E6E9460EFA5}"/>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5" name="Footer Placeholder 4">
            <a:extLst>
              <a:ext uri="{FF2B5EF4-FFF2-40B4-BE49-F238E27FC236}">
                <a16:creationId xmlns:a16="http://schemas.microsoft.com/office/drawing/2014/main" id="{3037DA50-B89A-88C7-8A10-6F88867C8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25CDC-7907-DA10-1FC0-16E87032B42D}"/>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305963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BF3A-0D10-1D57-8881-206491FCAE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7099FF-EC45-8D8E-1248-6A3F164DB1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364E25-FEEE-1F6D-128F-1EE00253BE1E}"/>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5" name="Footer Placeholder 4">
            <a:extLst>
              <a:ext uri="{FF2B5EF4-FFF2-40B4-BE49-F238E27FC236}">
                <a16:creationId xmlns:a16="http://schemas.microsoft.com/office/drawing/2014/main" id="{6BAC929E-EBE1-B3DD-EE2B-51726EDE5C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100C2-B6EE-FCED-4E45-D6863A6F121A}"/>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91079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FE982-08E0-6F98-856B-A31585482C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336484-33D0-BD11-DA7B-C29D853682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F954FD-B1DC-EA32-776B-EC861C1A9C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411DF3-2045-6929-D69B-C0A2F583EB4F}"/>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6" name="Footer Placeholder 5">
            <a:extLst>
              <a:ext uri="{FF2B5EF4-FFF2-40B4-BE49-F238E27FC236}">
                <a16:creationId xmlns:a16="http://schemas.microsoft.com/office/drawing/2014/main" id="{55E4C633-6672-B358-F236-5390E5C22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DC23E-1801-94BD-7922-403FAD6914BA}"/>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61961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E1ED-0F9D-FBDE-27E0-34697A87CC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CE95AC-84B5-2966-A63E-C41A4FE53F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8E8914-4839-17F9-0A9C-955F70B880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6974B7-2CBB-DB8C-172E-EA84801B0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19F549-8A17-AFC9-9898-FB0FD1961E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5F751C-1421-330C-8974-1472A72671A7}"/>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8" name="Footer Placeholder 7">
            <a:extLst>
              <a:ext uri="{FF2B5EF4-FFF2-40B4-BE49-F238E27FC236}">
                <a16:creationId xmlns:a16="http://schemas.microsoft.com/office/drawing/2014/main" id="{5E802434-D650-AFE1-411D-1FE8564817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AAB979-C139-3DEB-126C-1FF79B5486C9}"/>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50876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78375-684E-3F1C-3D30-950C547EAC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3E788E-C284-CF18-AA3B-426AB760E4D7}"/>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4" name="Footer Placeholder 3">
            <a:extLst>
              <a:ext uri="{FF2B5EF4-FFF2-40B4-BE49-F238E27FC236}">
                <a16:creationId xmlns:a16="http://schemas.microsoft.com/office/drawing/2014/main" id="{1AABBFE6-24CE-25BC-3BCB-8DE4BF1ADD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19659E-2CF5-70CB-8746-E8FE7EDE9B4B}"/>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428545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E00452-D1AC-A65A-5F15-68364AACF5CF}"/>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3" name="Footer Placeholder 2">
            <a:extLst>
              <a:ext uri="{FF2B5EF4-FFF2-40B4-BE49-F238E27FC236}">
                <a16:creationId xmlns:a16="http://schemas.microsoft.com/office/drawing/2014/main" id="{472A7747-BA73-A703-BD19-3215AD7857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EA917D-5F15-4F06-7969-8D4F69523847}"/>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192545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B9CAB-019F-1C5E-9BC0-9F309A5573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184508-D42E-1882-1C79-32A5A8BD6A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942CA1-8CF6-0D82-9CFA-D764BE133F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7637E2-5CBA-6BA3-BF41-B7892FBF09B4}"/>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6" name="Footer Placeholder 5">
            <a:extLst>
              <a:ext uri="{FF2B5EF4-FFF2-40B4-BE49-F238E27FC236}">
                <a16:creationId xmlns:a16="http://schemas.microsoft.com/office/drawing/2014/main" id="{296792CE-35CC-0BB3-0122-C6BDDF3C5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227D09-544F-0A8D-4A0D-F0442D5870F3}"/>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247759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3015-DA43-3336-5C24-56D4445205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FA52D1-C961-4148-4C3D-D53185CFE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E8DD5A-9858-BF38-2E5F-05E85C84EF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4EB21F-520C-7CD6-6A43-CC43DFACB095}"/>
              </a:ext>
            </a:extLst>
          </p:cNvPr>
          <p:cNvSpPr>
            <a:spLocks noGrp="1"/>
          </p:cNvSpPr>
          <p:nvPr>
            <p:ph type="dt" sz="half" idx="10"/>
          </p:nvPr>
        </p:nvSpPr>
        <p:spPr/>
        <p:txBody>
          <a:bodyPr/>
          <a:lstStyle/>
          <a:p>
            <a:fld id="{448CF323-B5B1-DC42-A34F-DE91438A2B81}" type="datetimeFigureOut">
              <a:rPr lang="en-US" smtClean="0"/>
              <a:t>9/7/24</a:t>
            </a:fld>
            <a:endParaRPr lang="en-US"/>
          </a:p>
        </p:txBody>
      </p:sp>
      <p:sp>
        <p:nvSpPr>
          <p:cNvPr id="6" name="Footer Placeholder 5">
            <a:extLst>
              <a:ext uri="{FF2B5EF4-FFF2-40B4-BE49-F238E27FC236}">
                <a16:creationId xmlns:a16="http://schemas.microsoft.com/office/drawing/2014/main" id="{B03C9F45-69B6-42F2-3B26-9A6D059DB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AA76B3-335F-B1E3-F86B-C70131A4EF02}"/>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390752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9720CF-28F1-B5EB-3313-0D5B2CB6D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5C205B-A911-81E6-73A0-B79E5A7D2F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C6557-279D-9977-0A63-010D1207B6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48CF323-B5B1-DC42-A34F-DE91438A2B81}" type="datetimeFigureOut">
              <a:rPr lang="en-US" smtClean="0"/>
              <a:t>9/7/24</a:t>
            </a:fld>
            <a:endParaRPr lang="en-US"/>
          </a:p>
        </p:txBody>
      </p:sp>
      <p:sp>
        <p:nvSpPr>
          <p:cNvPr id="5" name="Footer Placeholder 4">
            <a:extLst>
              <a:ext uri="{FF2B5EF4-FFF2-40B4-BE49-F238E27FC236}">
                <a16:creationId xmlns:a16="http://schemas.microsoft.com/office/drawing/2014/main" id="{C80EA331-6FBF-3B08-C16D-B8ABB95F65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B49C429-8C8D-E7D9-8DDB-59C188F424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8A352D5-9507-B24A-8625-25E5EEC4820E}" type="slidenum">
              <a:rPr lang="en-US" smtClean="0"/>
              <a:t>‹#›</a:t>
            </a:fld>
            <a:endParaRPr lang="en-US"/>
          </a:p>
        </p:txBody>
      </p:sp>
    </p:spTree>
    <p:extLst>
      <p:ext uri="{BB962C8B-B14F-4D97-AF65-F5344CB8AC3E}">
        <p14:creationId xmlns:p14="http://schemas.microsoft.com/office/powerpoint/2010/main" val="2941283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TextShape 2"/>
          <p:cNvSpPr txBox="1"/>
          <p:nvPr/>
        </p:nvSpPr>
        <p:spPr>
          <a:xfrm>
            <a:off x="512216" y="-125952"/>
            <a:ext cx="10028770" cy="1144555"/>
          </a:xfrm>
          <a:prstGeom prst="rect">
            <a:avLst/>
          </a:prstGeom>
          <a:noFill/>
          <a:ln w="0">
            <a:noFill/>
          </a:ln>
        </p:spPr>
        <p:txBody>
          <a:bodyPr lIns="0" tIns="0" rIns="0" bIns="0" anchor="ctr">
            <a:noAutofit/>
          </a:bodyPr>
          <a:lstStyle/>
          <a:p>
            <a:r>
              <a:rPr lang="en-US" sz="3048" spc="-1" dirty="0">
                <a:solidFill>
                  <a:srgbClr val="A50021"/>
                </a:solidFill>
                <a:latin typeface="Arial"/>
              </a:rPr>
              <a:t>The Modal Aspects: Laws and Norms</a:t>
            </a:r>
          </a:p>
        </p:txBody>
      </p:sp>
      <p:pic>
        <p:nvPicPr>
          <p:cNvPr id="3" name="Picture 2" descr="Table&#10;&#10;Description automatically generated">
            <a:extLst>
              <a:ext uri="{FF2B5EF4-FFF2-40B4-BE49-F238E27FC236}">
                <a16:creationId xmlns:a16="http://schemas.microsoft.com/office/drawing/2014/main" id="{D9B12C0E-AEE9-714F-9463-F8374BCC82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1688" y="854138"/>
            <a:ext cx="1593585" cy="5796384"/>
          </a:xfrm>
          <a:prstGeom prst="rect">
            <a:avLst/>
          </a:prstGeom>
        </p:spPr>
      </p:pic>
      <p:sp>
        <p:nvSpPr>
          <p:cNvPr id="4" name="TextBox 3">
            <a:extLst>
              <a:ext uri="{FF2B5EF4-FFF2-40B4-BE49-F238E27FC236}">
                <a16:creationId xmlns:a16="http://schemas.microsoft.com/office/drawing/2014/main" id="{6A171808-9B9C-AD45-A4F7-2EDDAC188DB2}"/>
              </a:ext>
            </a:extLst>
          </p:cNvPr>
          <p:cNvSpPr txBox="1"/>
          <p:nvPr/>
        </p:nvSpPr>
        <p:spPr>
          <a:xfrm>
            <a:off x="7542114" y="916280"/>
            <a:ext cx="4368677" cy="293285"/>
          </a:xfrm>
          <a:prstGeom prst="rect">
            <a:avLst/>
          </a:prstGeom>
          <a:noFill/>
        </p:spPr>
        <p:txBody>
          <a:bodyPr wrap="square" rtlCol="0">
            <a:spAutoFit/>
          </a:bodyPr>
          <a:lstStyle/>
          <a:p>
            <a:r>
              <a:rPr lang="en-US" sz="1306" spc="-1" dirty="0"/>
              <a:t>commitment, trust, faith, certainty, aspiration, vision</a:t>
            </a:r>
          </a:p>
        </p:txBody>
      </p:sp>
      <p:sp>
        <p:nvSpPr>
          <p:cNvPr id="10" name="TextBox 9">
            <a:extLst>
              <a:ext uri="{FF2B5EF4-FFF2-40B4-BE49-F238E27FC236}">
                <a16:creationId xmlns:a16="http://schemas.microsoft.com/office/drawing/2014/main" id="{9B28BDDA-AC3A-A749-B859-D729ED11B8D1}"/>
              </a:ext>
            </a:extLst>
          </p:cNvPr>
          <p:cNvSpPr txBox="1"/>
          <p:nvPr/>
        </p:nvSpPr>
        <p:spPr>
          <a:xfrm>
            <a:off x="7542114" y="1302821"/>
            <a:ext cx="4368677" cy="293285"/>
          </a:xfrm>
          <a:prstGeom prst="rect">
            <a:avLst/>
          </a:prstGeom>
          <a:noFill/>
        </p:spPr>
        <p:txBody>
          <a:bodyPr wrap="square" rtlCol="0">
            <a:spAutoFit/>
          </a:bodyPr>
          <a:lstStyle/>
          <a:p>
            <a:pPr>
              <a:lnSpc>
                <a:spcPct val="100000"/>
              </a:lnSpc>
            </a:pPr>
            <a:r>
              <a:rPr lang="en-US" sz="1306" spc="-1"/>
              <a:t>self-giving love, generosity, care, and attitude</a:t>
            </a:r>
          </a:p>
        </p:txBody>
      </p:sp>
      <p:sp>
        <p:nvSpPr>
          <p:cNvPr id="11" name="TextBox 10">
            <a:extLst>
              <a:ext uri="{FF2B5EF4-FFF2-40B4-BE49-F238E27FC236}">
                <a16:creationId xmlns:a16="http://schemas.microsoft.com/office/drawing/2014/main" id="{CEB1FD56-5AD0-964C-AEAA-42A9B57930E3}"/>
              </a:ext>
            </a:extLst>
          </p:cNvPr>
          <p:cNvSpPr txBox="1"/>
          <p:nvPr/>
        </p:nvSpPr>
        <p:spPr>
          <a:xfrm>
            <a:off x="7565272" y="1671644"/>
            <a:ext cx="4368677" cy="293285"/>
          </a:xfrm>
          <a:prstGeom prst="rect">
            <a:avLst/>
          </a:prstGeom>
          <a:noFill/>
        </p:spPr>
        <p:txBody>
          <a:bodyPr wrap="square" rtlCol="0">
            <a:spAutoFit/>
          </a:bodyPr>
          <a:lstStyle/>
          <a:p>
            <a:pPr>
              <a:lnSpc>
                <a:spcPct val="100000"/>
              </a:lnSpc>
            </a:pPr>
            <a:r>
              <a:rPr lang="en-US" sz="1306" spc="-1" dirty="0"/>
              <a:t>what is due, justice, legality, rights, responsibilities</a:t>
            </a:r>
          </a:p>
        </p:txBody>
      </p:sp>
      <p:sp>
        <p:nvSpPr>
          <p:cNvPr id="12" name="TextBox 11">
            <a:extLst>
              <a:ext uri="{FF2B5EF4-FFF2-40B4-BE49-F238E27FC236}">
                <a16:creationId xmlns:a16="http://schemas.microsoft.com/office/drawing/2014/main" id="{E2260237-C636-4F4E-8B76-3229AC6E5E25}"/>
              </a:ext>
            </a:extLst>
          </p:cNvPr>
          <p:cNvSpPr txBox="1"/>
          <p:nvPr/>
        </p:nvSpPr>
        <p:spPr>
          <a:xfrm>
            <a:off x="7542114" y="2063371"/>
            <a:ext cx="4368677" cy="293285"/>
          </a:xfrm>
          <a:prstGeom prst="rect">
            <a:avLst/>
          </a:prstGeom>
          <a:noFill/>
        </p:spPr>
        <p:txBody>
          <a:bodyPr wrap="square" rtlCol="0">
            <a:spAutoFit/>
          </a:bodyPr>
          <a:lstStyle/>
          <a:p>
            <a:pPr>
              <a:lnSpc>
                <a:spcPct val="100000"/>
              </a:lnSpc>
            </a:pPr>
            <a:r>
              <a:rPr lang="en-US" sz="1306" spc="-1"/>
              <a:t>beauty, harmony, surprise, delight, and playfulness</a:t>
            </a:r>
          </a:p>
        </p:txBody>
      </p:sp>
      <p:sp>
        <p:nvSpPr>
          <p:cNvPr id="13" name="TextBox 12">
            <a:extLst>
              <a:ext uri="{FF2B5EF4-FFF2-40B4-BE49-F238E27FC236}">
                <a16:creationId xmlns:a16="http://schemas.microsoft.com/office/drawing/2014/main" id="{F330ECD6-C5A2-8241-9EDC-6EFB67221160}"/>
              </a:ext>
            </a:extLst>
          </p:cNvPr>
          <p:cNvSpPr txBox="1"/>
          <p:nvPr/>
        </p:nvSpPr>
        <p:spPr>
          <a:xfrm>
            <a:off x="7542114" y="2455098"/>
            <a:ext cx="4368677" cy="293285"/>
          </a:xfrm>
          <a:prstGeom prst="rect">
            <a:avLst/>
          </a:prstGeom>
          <a:noFill/>
        </p:spPr>
        <p:txBody>
          <a:bodyPr wrap="square" rtlCol="0">
            <a:spAutoFit/>
          </a:bodyPr>
          <a:lstStyle/>
          <a:p>
            <a:pPr>
              <a:lnSpc>
                <a:spcPct val="100000"/>
              </a:lnSpc>
            </a:pPr>
            <a:r>
              <a:rPr lang="en-US" sz="1306" spc="-1" dirty="0"/>
              <a:t>frugality, skilled use of resources, limits, carefulness</a:t>
            </a:r>
          </a:p>
        </p:txBody>
      </p:sp>
      <p:sp>
        <p:nvSpPr>
          <p:cNvPr id="14" name="TextBox 13">
            <a:extLst>
              <a:ext uri="{FF2B5EF4-FFF2-40B4-BE49-F238E27FC236}">
                <a16:creationId xmlns:a16="http://schemas.microsoft.com/office/drawing/2014/main" id="{4A6D630F-C9D2-0849-9C24-1A2C6775D9CF}"/>
              </a:ext>
            </a:extLst>
          </p:cNvPr>
          <p:cNvSpPr txBox="1"/>
          <p:nvPr/>
        </p:nvSpPr>
        <p:spPr>
          <a:xfrm>
            <a:off x="7542114" y="2846825"/>
            <a:ext cx="4368677" cy="293285"/>
          </a:xfrm>
          <a:prstGeom prst="rect">
            <a:avLst/>
          </a:prstGeom>
          <a:noFill/>
        </p:spPr>
        <p:txBody>
          <a:bodyPr wrap="square" rtlCol="0">
            <a:spAutoFit/>
          </a:bodyPr>
          <a:lstStyle/>
          <a:p>
            <a:pPr>
              <a:lnSpc>
                <a:spcPct val="100000"/>
              </a:lnSpc>
            </a:pPr>
            <a:r>
              <a:rPr lang="en-US" sz="1306" spc="-1" dirty="0"/>
              <a:t>social interaction, relationships, roles, institutions</a:t>
            </a:r>
          </a:p>
        </p:txBody>
      </p:sp>
      <p:sp>
        <p:nvSpPr>
          <p:cNvPr id="15" name="TextBox 14">
            <a:extLst>
              <a:ext uri="{FF2B5EF4-FFF2-40B4-BE49-F238E27FC236}">
                <a16:creationId xmlns:a16="http://schemas.microsoft.com/office/drawing/2014/main" id="{44E3476F-7EB7-BA49-9265-408B09520398}"/>
              </a:ext>
            </a:extLst>
          </p:cNvPr>
          <p:cNvSpPr txBox="1"/>
          <p:nvPr/>
        </p:nvSpPr>
        <p:spPr>
          <a:xfrm>
            <a:off x="7520242" y="3235952"/>
            <a:ext cx="4368677" cy="293285"/>
          </a:xfrm>
          <a:prstGeom prst="rect">
            <a:avLst/>
          </a:prstGeom>
          <a:noFill/>
        </p:spPr>
        <p:txBody>
          <a:bodyPr wrap="square" rtlCol="0">
            <a:spAutoFit/>
          </a:bodyPr>
          <a:lstStyle/>
          <a:p>
            <a:pPr>
              <a:lnSpc>
                <a:spcPct val="100000"/>
              </a:lnSpc>
            </a:pPr>
            <a:r>
              <a:rPr lang="en-US" sz="1306" spc="-1"/>
              <a:t>symbolic meaning, signification</a:t>
            </a:r>
          </a:p>
        </p:txBody>
      </p:sp>
      <p:sp>
        <p:nvSpPr>
          <p:cNvPr id="16" name="TextBox 15">
            <a:extLst>
              <a:ext uri="{FF2B5EF4-FFF2-40B4-BE49-F238E27FC236}">
                <a16:creationId xmlns:a16="http://schemas.microsoft.com/office/drawing/2014/main" id="{9D2BE54C-0F27-544D-9BC0-743A94774BFA}"/>
              </a:ext>
            </a:extLst>
          </p:cNvPr>
          <p:cNvSpPr txBox="1"/>
          <p:nvPr/>
        </p:nvSpPr>
        <p:spPr>
          <a:xfrm>
            <a:off x="7520242" y="3619908"/>
            <a:ext cx="4368677" cy="293285"/>
          </a:xfrm>
          <a:prstGeom prst="rect">
            <a:avLst/>
          </a:prstGeom>
          <a:noFill/>
        </p:spPr>
        <p:txBody>
          <a:bodyPr wrap="square" rtlCol="0">
            <a:spAutoFit/>
          </a:bodyPr>
          <a:lstStyle/>
          <a:p>
            <a:pPr>
              <a:lnSpc>
                <a:spcPct val="100000"/>
              </a:lnSpc>
            </a:pPr>
            <a:r>
              <a:rPr lang="en-US" sz="1306" spc="-1" dirty="0"/>
              <a:t>formative power, shaping: in history, culture</a:t>
            </a:r>
          </a:p>
        </p:txBody>
      </p:sp>
      <p:sp>
        <p:nvSpPr>
          <p:cNvPr id="17" name="TextBox 16">
            <a:extLst>
              <a:ext uri="{FF2B5EF4-FFF2-40B4-BE49-F238E27FC236}">
                <a16:creationId xmlns:a16="http://schemas.microsoft.com/office/drawing/2014/main" id="{BBB862DE-76C7-5441-969C-DF2992550FB0}"/>
              </a:ext>
            </a:extLst>
          </p:cNvPr>
          <p:cNvSpPr txBox="1"/>
          <p:nvPr/>
        </p:nvSpPr>
        <p:spPr>
          <a:xfrm>
            <a:off x="7520242" y="3970405"/>
            <a:ext cx="4368677" cy="293285"/>
          </a:xfrm>
          <a:prstGeom prst="rect">
            <a:avLst/>
          </a:prstGeom>
          <a:noFill/>
        </p:spPr>
        <p:txBody>
          <a:bodyPr wrap="square" rtlCol="0">
            <a:spAutoFit/>
          </a:bodyPr>
          <a:lstStyle/>
          <a:p>
            <a:pPr>
              <a:lnSpc>
                <a:spcPct val="100000"/>
              </a:lnSpc>
            </a:pPr>
            <a:r>
              <a:rPr lang="en-US" sz="1306" spc="-1"/>
              <a:t>logical distinction, conceptualizing, and inferring</a:t>
            </a:r>
          </a:p>
        </p:txBody>
      </p:sp>
      <p:sp>
        <p:nvSpPr>
          <p:cNvPr id="18" name="TextBox 17">
            <a:extLst>
              <a:ext uri="{FF2B5EF4-FFF2-40B4-BE49-F238E27FC236}">
                <a16:creationId xmlns:a16="http://schemas.microsoft.com/office/drawing/2014/main" id="{2CC9ED41-19AD-6F45-9D37-5E63CB3A58A9}"/>
              </a:ext>
            </a:extLst>
          </p:cNvPr>
          <p:cNvSpPr txBox="1"/>
          <p:nvPr/>
        </p:nvSpPr>
        <p:spPr>
          <a:xfrm>
            <a:off x="7520242" y="4361053"/>
            <a:ext cx="4368677" cy="293285"/>
          </a:xfrm>
          <a:prstGeom prst="rect">
            <a:avLst/>
          </a:prstGeom>
          <a:noFill/>
        </p:spPr>
        <p:txBody>
          <a:bodyPr wrap="square" rtlCol="0">
            <a:spAutoFit/>
          </a:bodyPr>
          <a:lstStyle/>
          <a:p>
            <a:pPr>
              <a:lnSpc>
                <a:spcPct val="100000"/>
              </a:lnSpc>
            </a:pPr>
            <a:r>
              <a:rPr lang="en-US" sz="1306" spc="-1"/>
              <a:t>sense, perception, feeling, and emotion</a:t>
            </a:r>
          </a:p>
        </p:txBody>
      </p:sp>
      <p:sp>
        <p:nvSpPr>
          <p:cNvPr id="19" name="TextBox 18">
            <a:extLst>
              <a:ext uri="{FF2B5EF4-FFF2-40B4-BE49-F238E27FC236}">
                <a16:creationId xmlns:a16="http://schemas.microsoft.com/office/drawing/2014/main" id="{B4503A0D-46E7-B946-8D23-A41CA1D9FC3C}"/>
              </a:ext>
            </a:extLst>
          </p:cNvPr>
          <p:cNvSpPr txBox="1"/>
          <p:nvPr/>
        </p:nvSpPr>
        <p:spPr>
          <a:xfrm>
            <a:off x="7520242" y="4751701"/>
            <a:ext cx="4368677" cy="293285"/>
          </a:xfrm>
          <a:prstGeom prst="rect">
            <a:avLst/>
          </a:prstGeom>
          <a:noFill/>
        </p:spPr>
        <p:txBody>
          <a:bodyPr wrap="square" rtlCol="0">
            <a:spAutoFit/>
          </a:bodyPr>
          <a:lstStyle/>
          <a:p>
            <a:pPr>
              <a:lnSpc>
                <a:spcPct val="100000"/>
              </a:lnSpc>
            </a:pPr>
            <a:r>
              <a:rPr lang="en-US" sz="1306" spc="-1"/>
              <a:t>life functions, integrity of organism, flourishing</a:t>
            </a:r>
          </a:p>
        </p:txBody>
      </p:sp>
      <p:sp>
        <p:nvSpPr>
          <p:cNvPr id="20" name="TextBox 19">
            <a:extLst>
              <a:ext uri="{FF2B5EF4-FFF2-40B4-BE49-F238E27FC236}">
                <a16:creationId xmlns:a16="http://schemas.microsoft.com/office/drawing/2014/main" id="{2CA70F5B-681E-8E45-9147-4C0175A05297}"/>
              </a:ext>
            </a:extLst>
          </p:cNvPr>
          <p:cNvSpPr txBox="1"/>
          <p:nvPr/>
        </p:nvSpPr>
        <p:spPr>
          <a:xfrm>
            <a:off x="7520242" y="5093230"/>
            <a:ext cx="4368677" cy="293285"/>
          </a:xfrm>
          <a:prstGeom prst="rect">
            <a:avLst/>
          </a:prstGeom>
          <a:noFill/>
        </p:spPr>
        <p:txBody>
          <a:bodyPr wrap="square" rtlCol="0">
            <a:spAutoFit/>
          </a:bodyPr>
          <a:lstStyle/>
          <a:p>
            <a:pPr>
              <a:lnSpc>
                <a:spcPct val="100000"/>
              </a:lnSpc>
            </a:pPr>
            <a:r>
              <a:rPr lang="en-US" sz="1306" spc="-1"/>
              <a:t>energy and matter, forces</a:t>
            </a:r>
          </a:p>
        </p:txBody>
      </p:sp>
      <p:sp>
        <p:nvSpPr>
          <p:cNvPr id="21" name="TextBox 20">
            <a:extLst>
              <a:ext uri="{FF2B5EF4-FFF2-40B4-BE49-F238E27FC236}">
                <a16:creationId xmlns:a16="http://schemas.microsoft.com/office/drawing/2014/main" id="{29A02FB0-E39B-B646-A49E-5683496854F6}"/>
              </a:ext>
            </a:extLst>
          </p:cNvPr>
          <p:cNvSpPr txBox="1"/>
          <p:nvPr/>
        </p:nvSpPr>
        <p:spPr>
          <a:xfrm>
            <a:off x="7520242" y="5461029"/>
            <a:ext cx="4368677" cy="293285"/>
          </a:xfrm>
          <a:prstGeom prst="rect">
            <a:avLst/>
          </a:prstGeom>
          <a:noFill/>
        </p:spPr>
        <p:txBody>
          <a:bodyPr wrap="square" rtlCol="0">
            <a:spAutoFit/>
          </a:bodyPr>
          <a:lstStyle/>
          <a:p>
            <a:pPr>
              <a:lnSpc>
                <a:spcPct val="100000"/>
              </a:lnSpc>
            </a:pPr>
            <a:r>
              <a:rPr lang="en-US" sz="1306" spc="-1"/>
              <a:t>flowing movement</a:t>
            </a:r>
          </a:p>
        </p:txBody>
      </p:sp>
      <p:sp>
        <p:nvSpPr>
          <p:cNvPr id="22" name="TextBox 21">
            <a:extLst>
              <a:ext uri="{FF2B5EF4-FFF2-40B4-BE49-F238E27FC236}">
                <a16:creationId xmlns:a16="http://schemas.microsoft.com/office/drawing/2014/main" id="{9D0D0E41-6E6C-A540-9A2C-FFA3FD734AA6}"/>
              </a:ext>
            </a:extLst>
          </p:cNvPr>
          <p:cNvSpPr txBox="1"/>
          <p:nvPr/>
        </p:nvSpPr>
        <p:spPr>
          <a:xfrm>
            <a:off x="7520242" y="5890655"/>
            <a:ext cx="4368677" cy="293285"/>
          </a:xfrm>
          <a:prstGeom prst="rect">
            <a:avLst/>
          </a:prstGeom>
          <a:noFill/>
        </p:spPr>
        <p:txBody>
          <a:bodyPr wrap="square" rtlCol="0">
            <a:spAutoFit/>
          </a:bodyPr>
          <a:lstStyle/>
          <a:p>
            <a:pPr>
              <a:lnSpc>
                <a:spcPct val="100000"/>
              </a:lnSpc>
            </a:pPr>
            <a:r>
              <a:rPr lang="en-US" sz="1306" spc="-1"/>
              <a:t>continuous extension</a:t>
            </a:r>
          </a:p>
        </p:txBody>
      </p:sp>
      <p:sp>
        <p:nvSpPr>
          <p:cNvPr id="23" name="TextBox 22">
            <a:extLst>
              <a:ext uri="{FF2B5EF4-FFF2-40B4-BE49-F238E27FC236}">
                <a16:creationId xmlns:a16="http://schemas.microsoft.com/office/drawing/2014/main" id="{0283FAC4-9824-3640-9B9E-D0E1397D5E58}"/>
              </a:ext>
            </a:extLst>
          </p:cNvPr>
          <p:cNvSpPr txBox="1"/>
          <p:nvPr/>
        </p:nvSpPr>
        <p:spPr>
          <a:xfrm>
            <a:off x="7542114" y="6284236"/>
            <a:ext cx="4368677" cy="293285"/>
          </a:xfrm>
          <a:prstGeom prst="rect">
            <a:avLst/>
          </a:prstGeom>
          <a:noFill/>
        </p:spPr>
        <p:txBody>
          <a:bodyPr wrap="square" rtlCol="0">
            <a:spAutoFit/>
          </a:bodyPr>
          <a:lstStyle/>
          <a:p>
            <a:pPr>
              <a:lnSpc>
                <a:spcPct val="100000"/>
              </a:lnSpc>
            </a:pPr>
            <a:r>
              <a:rPr lang="en-US" sz="1306" spc="-1"/>
              <a:t>discrete quantity, number, amount</a:t>
            </a:r>
          </a:p>
        </p:txBody>
      </p:sp>
      <p:sp>
        <p:nvSpPr>
          <p:cNvPr id="25" name="TextShape 1">
            <a:extLst>
              <a:ext uri="{FF2B5EF4-FFF2-40B4-BE49-F238E27FC236}">
                <a16:creationId xmlns:a16="http://schemas.microsoft.com/office/drawing/2014/main" id="{7AE1B3F1-BFA2-7242-AC29-B8C74E5E6649}"/>
              </a:ext>
            </a:extLst>
          </p:cNvPr>
          <p:cNvSpPr txBox="1"/>
          <p:nvPr/>
        </p:nvSpPr>
        <p:spPr>
          <a:xfrm>
            <a:off x="862461" y="854137"/>
            <a:ext cx="3411528" cy="3506915"/>
          </a:xfrm>
          <a:prstGeom prst="rect">
            <a:avLst/>
          </a:prstGeom>
          <a:noFill/>
          <a:ln w="36720">
            <a:noFill/>
          </a:ln>
        </p:spPr>
        <p:txBody>
          <a:bodyPr lIns="97959" tIns="48980" rIns="97959" bIns="48980">
            <a:noAutofit/>
          </a:bodyPr>
          <a:lstStyle/>
          <a:p>
            <a:r>
              <a:rPr lang="en-US" sz="2612" b="1" spc="-1" dirty="0">
                <a:latin typeface="Calibri" panose="020F0502020204030204" pitchFamily="34" charset="0"/>
                <a:cs typeface="Calibri" panose="020F0502020204030204" pitchFamily="34" charset="0"/>
              </a:rPr>
              <a:t>Notes</a:t>
            </a:r>
            <a:r>
              <a:rPr lang="en-US" sz="2612" spc="-1" dirty="0">
                <a:latin typeface="Calibri" panose="020F0502020204030204" pitchFamily="34" charset="0"/>
                <a:cs typeface="Calibri" panose="020F0502020204030204" pitchFamily="34" charset="0"/>
              </a:rPr>
              <a:t>:</a:t>
            </a:r>
          </a:p>
          <a:p>
            <a:pPr marL="373212" indent="-373212">
              <a:buFont typeface="Arial" panose="020B0604020202020204" pitchFamily="34" charset="0"/>
              <a:buChar char="•"/>
            </a:pPr>
            <a:r>
              <a:rPr lang="en-US" sz="2394" spc="-1" dirty="0">
                <a:latin typeface="Calibri" panose="020F0502020204030204" pitchFamily="34" charset="0"/>
                <a:cs typeface="Calibri" panose="020F0502020204030204" pitchFamily="34" charset="0"/>
              </a:rPr>
              <a:t>Each aspect cannot simply be </a:t>
            </a:r>
            <a:r>
              <a:rPr lang="en-US" sz="2394" i="1" spc="-1" dirty="0">
                <a:latin typeface="Calibri" panose="020F0502020204030204" pitchFamily="34" charset="0"/>
                <a:cs typeface="Calibri" panose="020F0502020204030204" pitchFamily="34" charset="0"/>
              </a:rPr>
              <a:t>reduced</a:t>
            </a:r>
            <a:r>
              <a:rPr lang="en-US" sz="2394" spc="-1" dirty="0">
                <a:latin typeface="Calibri" panose="020F0502020204030204" pitchFamily="34" charset="0"/>
                <a:cs typeface="Calibri" panose="020F0502020204030204" pitchFamily="34" charset="0"/>
              </a:rPr>
              <a:t> to a lower aspect (</a:t>
            </a:r>
            <a:r>
              <a:rPr lang="en-US" sz="2394" b="1" i="1" spc="-1" dirty="0">
                <a:latin typeface="Calibri" panose="020F0502020204030204" pitchFamily="34" charset="0"/>
                <a:cs typeface="Calibri" panose="020F0502020204030204" pitchFamily="34" charset="0"/>
              </a:rPr>
              <a:t>anti-reductionism</a:t>
            </a:r>
            <a:r>
              <a:rPr lang="en-US" sz="2394" spc="-1" dirty="0">
                <a:latin typeface="Calibri" panose="020F0502020204030204" pitchFamily="34" charset="0"/>
                <a:cs typeface="Calibri" panose="020F0502020204030204" pitchFamily="34" charset="0"/>
              </a:rPr>
              <a:t>)</a:t>
            </a:r>
          </a:p>
          <a:p>
            <a:pPr marL="373212" indent="-373212">
              <a:buFont typeface="Arial" panose="020B0604020202020204" pitchFamily="34" charset="0"/>
              <a:buChar char="•"/>
            </a:pPr>
            <a:r>
              <a:rPr lang="en-US" sz="2394" spc="-1" dirty="0">
                <a:latin typeface="Calibri" panose="020F0502020204030204" pitchFamily="34" charset="0"/>
                <a:cs typeface="Calibri" panose="020F0502020204030204" pitchFamily="34" charset="0"/>
              </a:rPr>
              <a:t>Most human living, being and acting is </a:t>
            </a:r>
            <a:r>
              <a:rPr lang="en-US" sz="2394" b="1" i="1" spc="-1" dirty="0">
                <a:latin typeface="Calibri" panose="020F0502020204030204" pitchFamily="34" charset="0"/>
                <a:cs typeface="Calibri" panose="020F0502020204030204" pitchFamily="34" charset="0"/>
              </a:rPr>
              <a:t>multi-aspectual</a:t>
            </a:r>
            <a:endParaRPr lang="en-US" sz="2394" spc="-1" dirty="0">
              <a:latin typeface="Calibri" panose="020F0502020204030204" pitchFamily="34" charset="0"/>
              <a:cs typeface="Calibri" panose="020F0502020204030204" pitchFamily="34" charset="0"/>
            </a:endParaRPr>
          </a:p>
          <a:p>
            <a:pPr marL="373212" indent="-373212">
              <a:buFont typeface="Arial" panose="020B0604020202020204" pitchFamily="34" charset="0"/>
              <a:buChar char="•"/>
            </a:pPr>
            <a:r>
              <a:rPr lang="en-US" sz="2394" spc="-1" dirty="0">
                <a:latin typeface="Calibri" panose="020F0502020204030204" pitchFamily="34" charset="0"/>
                <a:cs typeface="Calibri" panose="020F0502020204030204" pitchFamily="34" charset="0"/>
              </a:rPr>
              <a:t>Aspects include </a:t>
            </a:r>
            <a:r>
              <a:rPr lang="en-US" sz="2394" b="1" spc="-1" dirty="0">
                <a:latin typeface="Calibri" panose="020F0502020204030204" pitchFamily="34" charset="0"/>
                <a:cs typeface="Calibri" panose="020F0502020204030204" pitchFamily="34" charset="0"/>
              </a:rPr>
              <a:t>laws</a:t>
            </a:r>
            <a:r>
              <a:rPr lang="en-US" sz="2394" spc="-1" dirty="0">
                <a:latin typeface="Calibri" panose="020F0502020204030204" pitchFamily="34" charset="0"/>
                <a:cs typeface="Calibri" panose="020F0502020204030204" pitchFamily="34" charset="0"/>
              </a:rPr>
              <a:t> and </a:t>
            </a:r>
            <a:r>
              <a:rPr lang="en-US" sz="2394" b="1" spc="-1" dirty="0">
                <a:latin typeface="Calibri" panose="020F0502020204030204" pitchFamily="34" charset="0"/>
                <a:cs typeface="Calibri" panose="020F0502020204030204" pitchFamily="34" charset="0"/>
              </a:rPr>
              <a:t>norms</a:t>
            </a:r>
          </a:p>
          <a:p>
            <a:r>
              <a:rPr lang="en-US" sz="2612" i="1" spc="-1" dirty="0">
                <a:latin typeface="Calibri" panose="020F0502020204030204" pitchFamily="34" charset="0"/>
                <a:cs typeface="Calibri" panose="020F0502020204030204" pitchFamily="34" charset="0"/>
              </a:rPr>
              <a:t> </a:t>
            </a:r>
            <a:endParaRPr lang="en-US" sz="2612" i="1" spc="-1" dirty="0">
              <a:solidFill>
                <a:srgbClr val="FFFF00"/>
              </a:solidFill>
              <a:latin typeface="Calibri" panose="020F0502020204030204" pitchFamily="34" charset="0"/>
              <a:cs typeface="Calibri" panose="020F0502020204030204" pitchFamily="34" charset="0"/>
            </a:endParaRPr>
          </a:p>
        </p:txBody>
      </p:sp>
      <p:sp>
        <p:nvSpPr>
          <p:cNvPr id="2" name="Left Brace 1">
            <a:extLst>
              <a:ext uri="{FF2B5EF4-FFF2-40B4-BE49-F238E27FC236}">
                <a16:creationId xmlns:a16="http://schemas.microsoft.com/office/drawing/2014/main" id="{7A002785-D1C1-662E-7972-0904C55E2B86}"/>
              </a:ext>
            </a:extLst>
          </p:cNvPr>
          <p:cNvSpPr/>
          <p:nvPr/>
        </p:nvSpPr>
        <p:spPr>
          <a:xfrm>
            <a:off x="5526601" y="916279"/>
            <a:ext cx="317637" cy="3213016"/>
          </a:xfrm>
          <a:prstGeom prst="leftBrace">
            <a:avLst>
              <a:gd name="adj1" fmla="val 78333"/>
              <a:gd name="adj2" fmla="val 50000"/>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59"/>
          </a:p>
        </p:txBody>
      </p:sp>
      <p:sp>
        <p:nvSpPr>
          <p:cNvPr id="5" name="Left Brace 4">
            <a:extLst>
              <a:ext uri="{FF2B5EF4-FFF2-40B4-BE49-F238E27FC236}">
                <a16:creationId xmlns:a16="http://schemas.microsoft.com/office/drawing/2014/main" id="{CE59C2E5-35CD-557F-D457-74A9DFECB3C5}"/>
              </a:ext>
            </a:extLst>
          </p:cNvPr>
          <p:cNvSpPr/>
          <p:nvPr/>
        </p:nvSpPr>
        <p:spPr>
          <a:xfrm>
            <a:off x="5526601" y="4271899"/>
            <a:ext cx="317637" cy="2295931"/>
          </a:xfrm>
          <a:prstGeom prst="leftBrace">
            <a:avLst>
              <a:gd name="adj1" fmla="val 128333"/>
              <a:gd name="adj2" fmla="val 50000"/>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59"/>
          </a:p>
        </p:txBody>
      </p:sp>
      <p:sp>
        <p:nvSpPr>
          <p:cNvPr id="6" name="TextBox 5">
            <a:extLst>
              <a:ext uri="{FF2B5EF4-FFF2-40B4-BE49-F238E27FC236}">
                <a16:creationId xmlns:a16="http://schemas.microsoft.com/office/drawing/2014/main" id="{D0BA70E4-F755-04C3-4AC7-8D5626F6C1EF}"/>
              </a:ext>
            </a:extLst>
          </p:cNvPr>
          <p:cNvSpPr txBox="1"/>
          <p:nvPr/>
        </p:nvSpPr>
        <p:spPr>
          <a:xfrm>
            <a:off x="4273989" y="2349914"/>
            <a:ext cx="1101932" cy="360227"/>
          </a:xfrm>
          <a:prstGeom prst="rect">
            <a:avLst/>
          </a:prstGeom>
          <a:noFill/>
        </p:spPr>
        <p:txBody>
          <a:bodyPr wrap="square" rtlCol="0">
            <a:spAutoFit/>
          </a:bodyPr>
          <a:lstStyle/>
          <a:p>
            <a:pPr algn="r"/>
            <a:r>
              <a:rPr lang="en-US" sz="1741" b="1" dirty="0"/>
              <a:t>Norms</a:t>
            </a:r>
            <a:endParaRPr lang="en-US" sz="1959" b="1" dirty="0"/>
          </a:p>
        </p:txBody>
      </p:sp>
      <p:sp>
        <p:nvSpPr>
          <p:cNvPr id="7" name="TextBox 6">
            <a:extLst>
              <a:ext uri="{FF2B5EF4-FFF2-40B4-BE49-F238E27FC236}">
                <a16:creationId xmlns:a16="http://schemas.microsoft.com/office/drawing/2014/main" id="{35B74E77-96FA-2284-CF5C-B8C274092FD9}"/>
              </a:ext>
            </a:extLst>
          </p:cNvPr>
          <p:cNvSpPr txBox="1"/>
          <p:nvPr/>
        </p:nvSpPr>
        <p:spPr>
          <a:xfrm>
            <a:off x="4506499" y="5235617"/>
            <a:ext cx="974482" cy="360227"/>
          </a:xfrm>
          <a:prstGeom prst="rect">
            <a:avLst/>
          </a:prstGeom>
          <a:noFill/>
        </p:spPr>
        <p:txBody>
          <a:bodyPr wrap="square" rtlCol="0">
            <a:spAutoFit/>
          </a:bodyPr>
          <a:lstStyle/>
          <a:p>
            <a:pPr algn="r"/>
            <a:r>
              <a:rPr lang="en-US" sz="1741" b="1" dirty="0"/>
              <a:t>Laws</a:t>
            </a:r>
            <a:endParaRPr lang="en-US" sz="1959" b="1" dirty="0"/>
          </a:p>
        </p:txBody>
      </p:sp>
      <p:sp>
        <p:nvSpPr>
          <p:cNvPr id="8" name="Rectangle 7">
            <a:extLst>
              <a:ext uri="{FF2B5EF4-FFF2-40B4-BE49-F238E27FC236}">
                <a16:creationId xmlns:a16="http://schemas.microsoft.com/office/drawing/2014/main" id="{CA9C3B7B-C339-AD3E-F0A0-56335AE1F768}"/>
              </a:ext>
            </a:extLst>
          </p:cNvPr>
          <p:cNvSpPr/>
          <p:nvPr/>
        </p:nvSpPr>
        <p:spPr>
          <a:xfrm>
            <a:off x="5971688" y="854139"/>
            <a:ext cx="1570426" cy="3109381"/>
          </a:xfrm>
          <a:prstGeom prst="rect">
            <a:avLst/>
          </a:prstGeom>
          <a:noFill/>
          <a:ln w="698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959"/>
          </a:p>
        </p:txBody>
      </p:sp>
      <p:sp>
        <p:nvSpPr>
          <p:cNvPr id="26" name="Oval 25">
            <a:extLst>
              <a:ext uri="{FF2B5EF4-FFF2-40B4-BE49-F238E27FC236}">
                <a16:creationId xmlns:a16="http://schemas.microsoft.com/office/drawing/2014/main" id="{BFDF41CF-106D-1750-F20A-C66D1A1CD733}"/>
              </a:ext>
            </a:extLst>
          </p:cNvPr>
          <p:cNvSpPr/>
          <p:nvPr/>
        </p:nvSpPr>
        <p:spPr>
          <a:xfrm>
            <a:off x="4419545" y="2234965"/>
            <a:ext cx="1020101" cy="632706"/>
          </a:xfrm>
          <a:prstGeom prst="ellipse">
            <a:avLst/>
          </a:prstGeom>
          <a:noFill/>
          <a:ln w="603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959"/>
          </a:p>
        </p:txBody>
      </p:sp>
      <p:sp>
        <p:nvSpPr>
          <p:cNvPr id="9" name="TextBox 8">
            <a:extLst>
              <a:ext uri="{FF2B5EF4-FFF2-40B4-BE49-F238E27FC236}">
                <a16:creationId xmlns:a16="http://schemas.microsoft.com/office/drawing/2014/main" id="{F3F0D34D-EC55-B481-8EFE-B3AF30F427E1}"/>
              </a:ext>
            </a:extLst>
          </p:cNvPr>
          <p:cNvSpPr txBox="1"/>
          <p:nvPr/>
        </p:nvSpPr>
        <p:spPr>
          <a:xfrm>
            <a:off x="1874831" y="4977756"/>
            <a:ext cx="2148773" cy="1298304"/>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959" dirty="0"/>
              <a:t>Most engineering programs focus only on these “lower” aspects</a:t>
            </a:r>
          </a:p>
        </p:txBody>
      </p:sp>
      <p:sp>
        <p:nvSpPr>
          <p:cNvPr id="24" name="Right Arrow 23">
            <a:extLst>
              <a:ext uri="{FF2B5EF4-FFF2-40B4-BE49-F238E27FC236}">
                <a16:creationId xmlns:a16="http://schemas.microsoft.com/office/drawing/2014/main" id="{7099420C-27BF-57E0-69CF-114E3BAE54F8}"/>
              </a:ext>
            </a:extLst>
          </p:cNvPr>
          <p:cNvSpPr/>
          <p:nvPr/>
        </p:nvSpPr>
        <p:spPr>
          <a:xfrm rot="20307402">
            <a:off x="3724913" y="5475164"/>
            <a:ext cx="1109714" cy="370803"/>
          </a:xfrm>
          <a:prstGeom prst="rightArrow">
            <a:avLst>
              <a:gd name="adj1" fmla="val 57715"/>
              <a:gd name="adj2"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959"/>
          </a:p>
        </p:txBody>
      </p:sp>
      <p:sp>
        <p:nvSpPr>
          <p:cNvPr id="30" name="TextBox 29">
            <a:extLst>
              <a:ext uri="{FF2B5EF4-FFF2-40B4-BE49-F238E27FC236}">
                <a16:creationId xmlns:a16="http://schemas.microsoft.com/office/drawing/2014/main" id="{0A53EA0E-23F5-830B-F4BE-2537868ABE90}"/>
              </a:ext>
            </a:extLst>
          </p:cNvPr>
          <p:cNvSpPr txBox="1"/>
          <p:nvPr/>
        </p:nvSpPr>
        <p:spPr>
          <a:xfrm>
            <a:off x="3740684" y="6348440"/>
            <a:ext cx="184731" cy="393826"/>
          </a:xfrm>
          <a:prstGeom prst="rect">
            <a:avLst/>
          </a:prstGeom>
          <a:noFill/>
        </p:spPr>
        <p:txBody>
          <a:bodyPr wrap="none" rtlCol="0">
            <a:spAutoFit/>
          </a:bodyPr>
          <a:lstStyle/>
          <a:p>
            <a:endParaRPr lang="en-US" sz="1959"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dissolve">
                                      <p:cBhvr>
                                        <p:cTn id="1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6" grpId="0" animBg="1"/>
      <p:bldP spid="9"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1A45AF6-934B-E7C5-0C27-53C85BC67B06}"/>
              </a:ext>
            </a:extLst>
          </p:cNvPr>
          <p:cNvGraphicFramePr>
            <a:graphicFrameLocks noGrp="1"/>
          </p:cNvGraphicFramePr>
          <p:nvPr>
            <p:extLst>
              <p:ext uri="{D42A27DB-BD31-4B8C-83A1-F6EECF244321}">
                <p14:modId xmlns:p14="http://schemas.microsoft.com/office/powerpoint/2010/main" val="553872409"/>
              </p:ext>
            </p:extLst>
          </p:nvPr>
        </p:nvGraphicFramePr>
        <p:xfrm>
          <a:off x="378372" y="291018"/>
          <a:ext cx="11435255" cy="6275963"/>
        </p:xfrm>
        <a:graphic>
          <a:graphicData uri="http://schemas.openxmlformats.org/drawingml/2006/table">
            <a:tbl>
              <a:tblPr firstRow="1" firstCol="1" bandRow="1">
                <a:tableStyleId>{5C22544A-7EE6-4342-B048-85BDC9FD1C3A}</a:tableStyleId>
              </a:tblPr>
              <a:tblGrid>
                <a:gridCol w="1405190">
                  <a:extLst>
                    <a:ext uri="{9D8B030D-6E8A-4147-A177-3AD203B41FA5}">
                      <a16:colId xmlns:a16="http://schemas.microsoft.com/office/drawing/2014/main" val="1122441371"/>
                    </a:ext>
                  </a:extLst>
                </a:gridCol>
                <a:gridCol w="5304519">
                  <a:extLst>
                    <a:ext uri="{9D8B030D-6E8A-4147-A177-3AD203B41FA5}">
                      <a16:colId xmlns:a16="http://schemas.microsoft.com/office/drawing/2014/main" val="2942486094"/>
                    </a:ext>
                  </a:extLst>
                </a:gridCol>
                <a:gridCol w="4725546">
                  <a:extLst>
                    <a:ext uri="{9D8B030D-6E8A-4147-A177-3AD203B41FA5}">
                      <a16:colId xmlns:a16="http://schemas.microsoft.com/office/drawing/2014/main" val="1542987834"/>
                    </a:ext>
                  </a:extLst>
                </a:gridCol>
              </a:tblGrid>
              <a:tr h="274740">
                <a:tc>
                  <a:txBody>
                    <a:bodyPr/>
                    <a:lstStyle/>
                    <a:p>
                      <a:pPr marL="0" marR="0">
                        <a:lnSpc>
                          <a:spcPct val="115000"/>
                        </a:lnSpc>
                        <a:spcBef>
                          <a:spcPts val="0"/>
                        </a:spcBef>
                        <a:spcAft>
                          <a:spcPts val="0"/>
                        </a:spcAft>
                      </a:pPr>
                      <a:r>
                        <a:rPr lang="en-US" sz="1300" dirty="0">
                          <a:effectLst/>
                        </a:rPr>
                        <a:t>Design Norm</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300" dirty="0">
                          <a:effectLst/>
                        </a:rPr>
                        <a:t>Description</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300" dirty="0">
                          <a:effectLst/>
                        </a:rPr>
                        <a:t>Sample Questions</a:t>
                      </a:r>
                      <a:endParaRPr lang="en-US" sz="13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3524851202"/>
                  </a:ext>
                </a:extLst>
              </a:tr>
              <a:tr h="875507">
                <a:tc>
                  <a:txBody>
                    <a:bodyPr/>
                    <a:lstStyle/>
                    <a:p>
                      <a:pPr marL="0" marR="0">
                        <a:lnSpc>
                          <a:spcPct val="115000"/>
                        </a:lnSpc>
                        <a:spcBef>
                          <a:spcPts val="0"/>
                        </a:spcBef>
                        <a:spcAft>
                          <a:spcPts val="0"/>
                        </a:spcAft>
                      </a:pPr>
                      <a:r>
                        <a:rPr lang="en-US" sz="1300" dirty="0">
                          <a:effectLst/>
                        </a:rPr>
                        <a:t>Cultural </a:t>
                      </a:r>
                      <a:r>
                        <a:rPr lang="en-US" sz="1100" dirty="0">
                          <a:effectLst/>
                        </a:rPr>
                        <a:t>Appropriateness</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Technology products should consider the culture into which they are embedded, cultivating improvement without disrespectful or unnecessary disruption.</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Does the technology relieve burdens while preserving what is good in a cultural context? Is the design appropriate to its context, including questions of centralization vs. decentralization, large scale vs. small scale, and continuity vs. discontinuity.</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3878323624"/>
                  </a:ext>
                </a:extLst>
              </a:tr>
              <a:tr h="846139">
                <a:tc>
                  <a:txBody>
                    <a:bodyPr/>
                    <a:lstStyle/>
                    <a:p>
                      <a:pPr marL="0" marR="0">
                        <a:lnSpc>
                          <a:spcPct val="115000"/>
                        </a:lnSpc>
                        <a:spcBef>
                          <a:spcPts val="0"/>
                        </a:spcBef>
                        <a:spcAft>
                          <a:spcPts val="0"/>
                        </a:spcAft>
                      </a:pPr>
                      <a:r>
                        <a:rPr lang="en-US" sz="1300" dirty="0">
                          <a:effectLst/>
                        </a:rPr>
                        <a:t>Transparency</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Documentation and user interface ought to be clearly understandable by the user without being overwhelming. Users should be informed about potential dangers and guided to diagnose failures. For example, software and dashboards that clearly communicate status and errors.</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Is the documentation clear and unambiguous? Is the layout, color scheme, and icons of the interface helpful? Does the product perform as advertised or does it bear false witness or exaggerate its claims? Are potential dangers clearly indicated to users?</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4099671277"/>
                  </a:ext>
                </a:extLst>
              </a:tr>
              <a:tr h="646751">
                <a:tc>
                  <a:txBody>
                    <a:bodyPr/>
                    <a:lstStyle/>
                    <a:p>
                      <a:pPr marL="0" marR="0">
                        <a:lnSpc>
                          <a:spcPct val="115000"/>
                        </a:lnSpc>
                        <a:spcBef>
                          <a:spcPts val="0"/>
                        </a:spcBef>
                        <a:spcAft>
                          <a:spcPts val="0"/>
                        </a:spcAft>
                      </a:pPr>
                      <a:r>
                        <a:rPr lang="en-US" sz="1300" dirty="0">
                          <a:effectLst/>
                        </a:rPr>
                        <a:t>Social</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The technology should foster good relationships and conviviality among all people involved.</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Does the technology encourage community, hospitality, conviviality, and cooperation? Does the design process foster good teamwork? Does the product contribute to enmity, isolation, or polarization?</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2019428558"/>
                  </a:ext>
                </a:extLst>
              </a:tr>
              <a:tr h="846139">
                <a:tc>
                  <a:txBody>
                    <a:bodyPr/>
                    <a:lstStyle/>
                    <a:p>
                      <a:pPr marL="0" marR="0">
                        <a:lnSpc>
                          <a:spcPct val="115000"/>
                        </a:lnSpc>
                        <a:spcBef>
                          <a:spcPts val="0"/>
                        </a:spcBef>
                        <a:spcAft>
                          <a:spcPts val="0"/>
                        </a:spcAft>
                      </a:pPr>
                      <a:r>
                        <a:rPr lang="en-US" sz="1300" dirty="0">
                          <a:effectLst/>
                        </a:rPr>
                        <a:t>Stewardship</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Use of creational resources should be respectful, frugal, and caring, Design should reflect concern for sustainability and the environment. This norm also includes economic considerations.</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Does the design consider the entire life cycle of the product? Is it repairable and recyclable? Is it efficient, using energy and other resources wisely? Are there waste products result from its use? Is respect paid to all of God’s creatures?</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1699520290"/>
                  </a:ext>
                </a:extLst>
              </a:tr>
              <a:tr h="646751">
                <a:tc>
                  <a:txBody>
                    <a:bodyPr/>
                    <a:lstStyle/>
                    <a:p>
                      <a:pPr marL="0" marR="0">
                        <a:lnSpc>
                          <a:spcPct val="115000"/>
                        </a:lnSpc>
                        <a:spcBef>
                          <a:spcPts val="0"/>
                        </a:spcBef>
                        <a:spcAft>
                          <a:spcPts val="0"/>
                        </a:spcAft>
                      </a:pPr>
                      <a:r>
                        <a:rPr lang="en-US" sz="1300" dirty="0">
                          <a:effectLst/>
                        </a:rPr>
                        <a:t>Aesthetics</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This norm deals with delightful harmony: the form of the technological device should suggest its function and be pleasing and satisfying to use. For example, a hammer’s form implies its function (of pounding).</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Can new users easily intuit the function of this design? Is the user interface clear and pleasing to use? Is it delightful and beautiful?</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4246507456"/>
                  </a:ext>
                </a:extLst>
              </a:tr>
              <a:tr h="846139">
                <a:tc>
                  <a:txBody>
                    <a:bodyPr/>
                    <a:lstStyle/>
                    <a:p>
                      <a:pPr marL="0" marR="0">
                        <a:lnSpc>
                          <a:spcPct val="115000"/>
                        </a:lnSpc>
                        <a:spcBef>
                          <a:spcPts val="0"/>
                        </a:spcBef>
                        <a:spcAft>
                          <a:spcPts val="0"/>
                        </a:spcAft>
                      </a:pPr>
                      <a:r>
                        <a:rPr lang="en-US" sz="1300" dirty="0">
                          <a:effectLst/>
                        </a:rPr>
                        <a:t>Justice</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Technology should correct (not cause) injustice and should encourage justice, i.e., equity and fairness. The design should help give each person their due and facilitate the opportunity for all creatures to be the creature that God intends them to be.</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Does this device promote fairness? Are copyrights and intellectual property respected? Could this design be easily used for unjust purposes? Does it respect intellectual property and privacy?</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3628183264"/>
                  </a:ext>
                </a:extLst>
              </a:tr>
              <a:tr h="646751">
                <a:tc>
                  <a:txBody>
                    <a:bodyPr/>
                    <a:lstStyle/>
                    <a:p>
                      <a:pPr marL="0" marR="0">
                        <a:lnSpc>
                          <a:spcPct val="115000"/>
                        </a:lnSpc>
                        <a:spcBef>
                          <a:spcPts val="0"/>
                        </a:spcBef>
                        <a:spcAft>
                          <a:spcPts val="0"/>
                        </a:spcAft>
                      </a:pPr>
                      <a:r>
                        <a:rPr lang="en-US" sz="1300" dirty="0">
                          <a:effectLst/>
                        </a:rPr>
                        <a:t>Caring</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Our tools should help us serve one another, promote wellness, contribute to healing, show love to our neighbor, and enable fellow creatures to flourish. Design should show loving concern for the welfare of all involved.</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In what ways does this design show care for others? How does it show love for neighbor? Who might be harmed if this device is used? </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2706920295"/>
                  </a:ext>
                </a:extLst>
              </a:tr>
              <a:tr h="646751">
                <a:tc>
                  <a:txBody>
                    <a:bodyPr/>
                    <a:lstStyle/>
                    <a:p>
                      <a:pPr marL="0" marR="0">
                        <a:lnSpc>
                          <a:spcPct val="115000"/>
                        </a:lnSpc>
                        <a:spcBef>
                          <a:spcPts val="0"/>
                        </a:spcBef>
                        <a:spcAft>
                          <a:spcPts val="0"/>
                        </a:spcAft>
                      </a:pPr>
                      <a:r>
                        <a:rPr lang="en-US" sz="1300" dirty="0">
                          <a:effectLst/>
                        </a:rPr>
                        <a:t>Trust</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Technological devices ought to be reliable, especially in situations where safety is a crucial factor. Design should be a response to God and promote faith in him rather than faith in technology of any created thing.</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Can the user depend on the design for its intended purpose. Is the design safe and secure? What habits and practices are associated with the device and how might that shape the user?</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3979125679"/>
                  </a:ext>
                </a:extLst>
              </a:tr>
            </a:tbl>
          </a:graphicData>
        </a:graphic>
      </p:graphicFrame>
    </p:spTree>
    <p:extLst>
      <p:ext uri="{BB962C8B-B14F-4D97-AF65-F5344CB8AC3E}">
        <p14:creationId xmlns:p14="http://schemas.microsoft.com/office/powerpoint/2010/main" val="275673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CustomShape 1"/>
          <p:cNvSpPr/>
          <p:nvPr/>
        </p:nvSpPr>
        <p:spPr>
          <a:xfrm>
            <a:off x="607376" y="54277"/>
            <a:ext cx="10644547" cy="1029329"/>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en-US" sz="3483" spc="-1" dirty="0">
                <a:solidFill>
                  <a:srgbClr val="A50021"/>
                </a:solidFill>
                <a:latin typeface="Arial"/>
                <a:ea typeface="DejaVu Sans"/>
              </a:rPr>
              <a:t>Design Norms</a:t>
            </a:r>
            <a:endParaRPr lang="en-US" sz="3483" spc="-1" dirty="0">
              <a:latin typeface="Arial"/>
            </a:endParaRPr>
          </a:p>
        </p:txBody>
      </p:sp>
      <p:graphicFrame>
        <p:nvGraphicFramePr>
          <p:cNvPr id="5" name="Table 5">
            <a:extLst>
              <a:ext uri="{FF2B5EF4-FFF2-40B4-BE49-F238E27FC236}">
                <a16:creationId xmlns:a16="http://schemas.microsoft.com/office/drawing/2014/main" id="{544F2702-2A49-D541-A16C-6461CE0A6A25}"/>
              </a:ext>
            </a:extLst>
          </p:cNvPr>
          <p:cNvGraphicFramePr>
            <a:graphicFrameLocks noGrp="1"/>
          </p:cNvGraphicFramePr>
          <p:nvPr>
            <p:extLst>
              <p:ext uri="{D42A27DB-BD31-4B8C-83A1-F6EECF244321}">
                <p14:modId xmlns:p14="http://schemas.microsoft.com/office/powerpoint/2010/main" val="4069296340"/>
              </p:ext>
            </p:extLst>
          </p:nvPr>
        </p:nvGraphicFramePr>
        <p:xfrm>
          <a:off x="1465608" y="1179252"/>
          <a:ext cx="4372596" cy="4404424"/>
        </p:xfrm>
        <a:graphic>
          <a:graphicData uri="http://schemas.openxmlformats.org/drawingml/2006/table">
            <a:tbl>
              <a:tblPr firstRow="1" bandRow="1">
                <a:tableStyleId>{2D5ABB26-0587-4C30-8999-92F81FD0307C}</a:tableStyleId>
              </a:tblPr>
              <a:tblGrid>
                <a:gridCol w="4372596">
                  <a:extLst>
                    <a:ext uri="{9D8B030D-6E8A-4147-A177-3AD203B41FA5}">
                      <a16:colId xmlns:a16="http://schemas.microsoft.com/office/drawing/2014/main" val="4170036124"/>
                    </a:ext>
                  </a:extLst>
                </a:gridCol>
              </a:tblGrid>
              <a:tr h="550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b="0" strike="noStrike" spc="-1">
                          <a:solidFill>
                            <a:srgbClr val="000000"/>
                          </a:solidFill>
                          <a:latin typeface="+mn-lt"/>
                          <a:ea typeface="+mn-ea"/>
                        </a:rPr>
                        <a:t>Cultural appropriateness</a:t>
                      </a:r>
                      <a:endParaRPr lang="en-US" sz="2700" b="0" strike="noStrike" spc="-1">
                        <a:latin typeface="+mn-lt"/>
                      </a:endParaRPr>
                    </a:p>
                  </a:txBody>
                  <a:tcPr marL="89568" marR="89568" marT="44784" marB="44784"/>
                </a:tc>
                <a:extLst>
                  <a:ext uri="{0D108BD9-81ED-4DB2-BD59-A6C34878D82A}">
                    <a16:rowId xmlns:a16="http://schemas.microsoft.com/office/drawing/2014/main" val="2467239472"/>
                  </a:ext>
                </a:extLst>
              </a:tr>
              <a:tr h="550553">
                <a:tc>
                  <a:txBody>
                    <a:bodyPr/>
                    <a:lstStyle/>
                    <a:p>
                      <a:r>
                        <a:rPr lang="en-US" sz="2700" b="0" strike="noStrike" spc="-1" dirty="0">
                          <a:solidFill>
                            <a:srgbClr val="000000"/>
                          </a:solidFill>
                          <a:latin typeface="+mn-lt"/>
                          <a:ea typeface="+mn-ea"/>
                        </a:rPr>
                        <a:t>Transparency</a:t>
                      </a:r>
                      <a:endParaRPr lang="en-US" sz="2700" dirty="0"/>
                    </a:p>
                  </a:txBody>
                  <a:tcPr marL="89568" marR="89568" marT="44784" marB="44784"/>
                </a:tc>
                <a:extLst>
                  <a:ext uri="{0D108BD9-81ED-4DB2-BD59-A6C34878D82A}">
                    <a16:rowId xmlns:a16="http://schemas.microsoft.com/office/drawing/2014/main" val="754038139"/>
                  </a:ext>
                </a:extLst>
              </a:tr>
              <a:tr h="550553">
                <a:tc>
                  <a:txBody>
                    <a:bodyPr/>
                    <a:lstStyle/>
                    <a:p>
                      <a:r>
                        <a:rPr lang="en-US" sz="2700" b="0" strike="noStrike" spc="-1">
                          <a:solidFill>
                            <a:srgbClr val="000000"/>
                          </a:solidFill>
                          <a:latin typeface="+mn-lt"/>
                          <a:ea typeface="+mn-ea"/>
                        </a:rPr>
                        <a:t>Social</a:t>
                      </a:r>
                      <a:endParaRPr lang="en-US" sz="2700"/>
                    </a:p>
                  </a:txBody>
                  <a:tcPr marL="89568" marR="89568" marT="44784" marB="44784"/>
                </a:tc>
                <a:extLst>
                  <a:ext uri="{0D108BD9-81ED-4DB2-BD59-A6C34878D82A}">
                    <a16:rowId xmlns:a16="http://schemas.microsoft.com/office/drawing/2014/main" val="4245252454"/>
                  </a:ext>
                </a:extLst>
              </a:tr>
              <a:tr h="550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b="0" strike="noStrike" spc="-1" dirty="0">
                          <a:latin typeface="+mn-lt"/>
                        </a:rPr>
                        <a:t>Stewardship</a:t>
                      </a:r>
                    </a:p>
                  </a:txBody>
                  <a:tcPr marL="89568" marR="89568" marT="44784" marB="44784"/>
                </a:tc>
                <a:extLst>
                  <a:ext uri="{0D108BD9-81ED-4DB2-BD59-A6C34878D82A}">
                    <a16:rowId xmlns:a16="http://schemas.microsoft.com/office/drawing/2014/main" val="3755687692"/>
                  </a:ext>
                </a:extLst>
              </a:tr>
              <a:tr h="550553">
                <a:tc>
                  <a:txBody>
                    <a:bodyPr/>
                    <a:lstStyle/>
                    <a:p>
                      <a:r>
                        <a:rPr lang="en-US" sz="2700" b="0" strike="noStrike" spc="-1" dirty="0">
                          <a:solidFill>
                            <a:srgbClr val="000000"/>
                          </a:solidFill>
                          <a:latin typeface="+mn-lt"/>
                          <a:ea typeface="+mn-ea"/>
                        </a:rPr>
                        <a:t>Delightful Harmony</a:t>
                      </a:r>
                      <a:endParaRPr lang="en-US" sz="2700" dirty="0"/>
                    </a:p>
                  </a:txBody>
                  <a:tcPr marL="89568" marR="89568" marT="44784" marB="44784"/>
                </a:tc>
                <a:extLst>
                  <a:ext uri="{0D108BD9-81ED-4DB2-BD59-A6C34878D82A}">
                    <a16:rowId xmlns:a16="http://schemas.microsoft.com/office/drawing/2014/main" val="2619706243"/>
                  </a:ext>
                </a:extLst>
              </a:tr>
              <a:tr h="5505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b="0" strike="noStrike" spc="-1" dirty="0">
                          <a:solidFill>
                            <a:srgbClr val="000000"/>
                          </a:solidFill>
                          <a:latin typeface="+mn-lt"/>
                          <a:ea typeface="+mn-ea"/>
                        </a:rPr>
                        <a:t>Justice</a:t>
                      </a:r>
                      <a:endParaRPr lang="en-US" sz="2700" b="0" strike="noStrike" spc="-1" dirty="0">
                        <a:latin typeface="+mn-lt"/>
                      </a:endParaRPr>
                    </a:p>
                  </a:txBody>
                  <a:tcPr marL="89568" marR="89568" marT="44784" marB="44784"/>
                </a:tc>
                <a:extLst>
                  <a:ext uri="{0D108BD9-81ED-4DB2-BD59-A6C34878D82A}">
                    <a16:rowId xmlns:a16="http://schemas.microsoft.com/office/drawing/2014/main" val="3185874185"/>
                  </a:ext>
                </a:extLst>
              </a:tr>
              <a:tr h="550553">
                <a:tc>
                  <a:txBody>
                    <a:bodyPr/>
                    <a:lstStyle/>
                    <a:p>
                      <a:r>
                        <a:rPr lang="en-US" sz="2700" b="0" strike="noStrike" spc="-1" dirty="0">
                          <a:solidFill>
                            <a:srgbClr val="000000"/>
                          </a:solidFill>
                          <a:latin typeface="+mn-lt"/>
                          <a:ea typeface="+mn-ea"/>
                        </a:rPr>
                        <a:t>Caring</a:t>
                      </a:r>
                      <a:endParaRPr lang="en-US" sz="2700" dirty="0"/>
                    </a:p>
                  </a:txBody>
                  <a:tcPr marL="89568" marR="89568" marT="44784" marB="44784"/>
                </a:tc>
                <a:extLst>
                  <a:ext uri="{0D108BD9-81ED-4DB2-BD59-A6C34878D82A}">
                    <a16:rowId xmlns:a16="http://schemas.microsoft.com/office/drawing/2014/main" val="930638125"/>
                  </a:ext>
                </a:extLst>
              </a:tr>
              <a:tr h="550553">
                <a:tc>
                  <a:txBody>
                    <a:bodyPr/>
                    <a:lstStyle/>
                    <a:p>
                      <a:r>
                        <a:rPr lang="en-US" sz="2700" b="0" strike="noStrike" spc="-1" dirty="0">
                          <a:solidFill>
                            <a:srgbClr val="000000"/>
                          </a:solidFill>
                          <a:latin typeface="+mn-lt"/>
                          <a:ea typeface="+mn-ea"/>
                        </a:rPr>
                        <a:t>Trust</a:t>
                      </a:r>
                      <a:endParaRPr lang="en-US" sz="2700" dirty="0"/>
                    </a:p>
                  </a:txBody>
                  <a:tcPr marL="89568" marR="89568" marT="44784" marB="44784"/>
                </a:tc>
                <a:extLst>
                  <a:ext uri="{0D108BD9-81ED-4DB2-BD59-A6C34878D82A}">
                    <a16:rowId xmlns:a16="http://schemas.microsoft.com/office/drawing/2014/main" val="21965747"/>
                  </a:ext>
                </a:extLst>
              </a:tr>
            </a:tbl>
          </a:graphicData>
        </a:graphic>
      </p:graphicFrame>
      <p:pic>
        <p:nvPicPr>
          <p:cNvPr id="30" name="Graphic 8_1" descr="Sustainability">
            <a:extLst>
              <a:ext uri="{FF2B5EF4-FFF2-40B4-BE49-F238E27FC236}">
                <a16:creationId xmlns:a16="http://schemas.microsoft.com/office/drawing/2014/main" id="{CD0349DC-823C-D247-8E07-9368EF8A1D33}"/>
              </a:ext>
            </a:extLst>
          </p:cNvPr>
          <p:cNvPicPr/>
          <p:nvPr/>
        </p:nvPicPr>
        <p:blipFill>
          <a:blip r:embed="rId3"/>
          <a:stretch/>
        </p:blipFill>
        <p:spPr>
          <a:xfrm>
            <a:off x="724194" y="2811793"/>
            <a:ext cx="536704" cy="536704"/>
          </a:xfrm>
          <a:prstGeom prst="rect">
            <a:avLst/>
          </a:prstGeom>
          <a:ln w="18360">
            <a:noFill/>
          </a:ln>
        </p:spPr>
      </p:pic>
      <p:pic>
        <p:nvPicPr>
          <p:cNvPr id="31" name="Graphic 16_1" descr="Heart">
            <a:extLst>
              <a:ext uri="{FF2B5EF4-FFF2-40B4-BE49-F238E27FC236}">
                <a16:creationId xmlns:a16="http://schemas.microsoft.com/office/drawing/2014/main" id="{D0E3B158-5DE0-7E4F-A80A-7BA2B5AF21A9}"/>
              </a:ext>
            </a:extLst>
          </p:cNvPr>
          <p:cNvPicPr/>
          <p:nvPr/>
        </p:nvPicPr>
        <p:blipFill>
          <a:blip r:embed="rId4"/>
          <a:stretch/>
        </p:blipFill>
        <p:spPr>
          <a:xfrm>
            <a:off x="655952" y="4435971"/>
            <a:ext cx="565972" cy="565972"/>
          </a:xfrm>
          <a:prstGeom prst="rect">
            <a:avLst/>
          </a:prstGeom>
          <a:ln w="18360">
            <a:noFill/>
          </a:ln>
        </p:spPr>
      </p:pic>
      <p:pic>
        <p:nvPicPr>
          <p:cNvPr id="32" name="Graphic 12_1" descr="Marketing">
            <a:extLst>
              <a:ext uri="{FF2B5EF4-FFF2-40B4-BE49-F238E27FC236}">
                <a16:creationId xmlns:a16="http://schemas.microsoft.com/office/drawing/2014/main" id="{D926F206-00E5-0E4C-BB88-3BD1E9295850}"/>
              </a:ext>
            </a:extLst>
          </p:cNvPr>
          <p:cNvPicPr/>
          <p:nvPr/>
        </p:nvPicPr>
        <p:blipFill>
          <a:blip r:embed="rId5"/>
          <a:stretch/>
        </p:blipFill>
        <p:spPr>
          <a:xfrm>
            <a:off x="783613" y="1729484"/>
            <a:ext cx="501441" cy="501441"/>
          </a:xfrm>
          <a:prstGeom prst="rect">
            <a:avLst/>
          </a:prstGeom>
          <a:ln w="18360">
            <a:noFill/>
          </a:ln>
        </p:spPr>
      </p:pic>
      <p:pic>
        <p:nvPicPr>
          <p:cNvPr id="33" name="Graphic 6_1" descr="Artist">
            <a:extLst>
              <a:ext uri="{FF2B5EF4-FFF2-40B4-BE49-F238E27FC236}">
                <a16:creationId xmlns:a16="http://schemas.microsoft.com/office/drawing/2014/main" id="{B5E03C89-BDC6-C749-8564-E935A0770427}"/>
              </a:ext>
            </a:extLst>
          </p:cNvPr>
          <p:cNvPicPr/>
          <p:nvPr/>
        </p:nvPicPr>
        <p:blipFill>
          <a:blip r:embed="rId6"/>
          <a:stretch/>
        </p:blipFill>
        <p:spPr>
          <a:xfrm>
            <a:off x="740522" y="3376464"/>
            <a:ext cx="501441" cy="501441"/>
          </a:xfrm>
          <a:prstGeom prst="rect">
            <a:avLst/>
          </a:prstGeom>
          <a:ln w="18360">
            <a:noFill/>
          </a:ln>
        </p:spPr>
      </p:pic>
      <p:pic>
        <p:nvPicPr>
          <p:cNvPr id="34" name="Graphic 20_1" descr="Puzzle pieces">
            <a:extLst>
              <a:ext uri="{FF2B5EF4-FFF2-40B4-BE49-F238E27FC236}">
                <a16:creationId xmlns:a16="http://schemas.microsoft.com/office/drawing/2014/main" id="{1BD89000-B04C-7943-BCC6-E7E94ADD0BC9}"/>
              </a:ext>
            </a:extLst>
          </p:cNvPr>
          <p:cNvPicPr/>
          <p:nvPr/>
        </p:nvPicPr>
        <p:blipFill>
          <a:blip r:embed="rId7"/>
          <a:stretch/>
        </p:blipFill>
        <p:spPr>
          <a:xfrm>
            <a:off x="773379" y="1154959"/>
            <a:ext cx="565972" cy="565972"/>
          </a:xfrm>
          <a:prstGeom prst="rect">
            <a:avLst/>
          </a:prstGeom>
          <a:ln w="18360">
            <a:noFill/>
          </a:ln>
        </p:spPr>
      </p:pic>
      <p:pic>
        <p:nvPicPr>
          <p:cNvPr id="35" name="Picture 279_1">
            <a:extLst>
              <a:ext uri="{FF2B5EF4-FFF2-40B4-BE49-F238E27FC236}">
                <a16:creationId xmlns:a16="http://schemas.microsoft.com/office/drawing/2014/main" id="{94BA867A-287A-964D-814C-7C602A5E19C0}"/>
              </a:ext>
            </a:extLst>
          </p:cNvPr>
          <p:cNvPicPr/>
          <p:nvPr/>
        </p:nvPicPr>
        <p:blipFill>
          <a:blip r:embed="rId8"/>
          <a:stretch/>
        </p:blipFill>
        <p:spPr>
          <a:xfrm>
            <a:off x="773379" y="4988522"/>
            <a:ext cx="331121" cy="476404"/>
          </a:xfrm>
          <a:prstGeom prst="rect">
            <a:avLst/>
          </a:prstGeom>
          <a:ln w="18360">
            <a:noFill/>
          </a:ln>
        </p:spPr>
      </p:pic>
      <p:pic>
        <p:nvPicPr>
          <p:cNvPr id="36" name="Graphic 35" descr="Cycle with people outline">
            <a:extLst>
              <a:ext uri="{FF2B5EF4-FFF2-40B4-BE49-F238E27FC236}">
                <a16:creationId xmlns:a16="http://schemas.microsoft.com/office/drawing/2014/main" id="{74A5E08F-1011-5A46-9AD0-C82F9DEEAFC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7376" y="2138200"/>
            <a:ext cx="776317" cy="776317"/>
          </a:xfrm>
          <a:prstGeom prst="rect">
            <a:avLst/>
          </a:prstGeom>
        </p:spPr>
      </p:pic>
      <p:pic>
        <p:nvPicPr>
          <p:cNvPr id="37" name="Graphic 4_0" descr="Scales of justice">
            <a:extLst>
              <a:ext uri="{FF2B5EF4-FFF2-40B4-BE49-F238E27FC236}">
                <a16:creationId xmlns:a16="http://schemas.microsoft.com/office/drawing/2014/main" id="{B4CFFB53-171D-A540-95DF-A3BDF48C01B9}"/>
              </a:ext>
            </a:extLst>
          </p:cNvPr>
          <p:cNvPicPr/>
          <p:nvPr/>
        </p:nvPicPr>
        <p:blipFill>
          <a:blip r:embed="rId11"/>
          <a:stretch/>
        </p:blipFill>
        <p:spPr>
          <a:xfrm>
            <a:off x="674829" y="3923834"/>
            <a:ext cx="536704" cy="536704"/>
          </a:xfrm>
          <a:prstGeom prst="rect">
            <a:avLst/>
          </a:prstGeom>
          <a:ln w="18360">
            <a:noFill/>
          </a:ln>
        </p:spPr>
      </p:pic>
      <p:sp>
        <p:nvSpPr>
          <p:cNvPr id="13" name="TextBox 12">
            <a:extLst>
              <a:ext uri="{FF2B5EF4-FFF2-40B4-BE49-F238E27FC236}">
                <a16:creationId xmlns:a16="http://schemas.microsoft.com/office/drawing/2014/main" id="{5DA4CAF5-6F10-764F-8E15-23B9361340AD}"/>
              </a:ext>
            </a:extLst>
          </p:cNvPr>
          <p:cNvSpPr txBox="1"/>
          <p:nvPr/>
        </p:nvSpPr>
        <p:spPr>
          <a:xfrm>
            <a:off x="1623998" y="6241237"/>
            <a:ext cx="8944003" cy="42736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177" i="1" dirty="0">
                <a:solidFill>
                  <a:schemeClr val="bg1"/>
                </a:solidFill>
              </a:rPr>
              <a:t>“If you go against the grain of the universe, you get splinters.”  </a:t>
            </a:r>
            <a:r>
              <a:rPr lang="en-US" sz="1306" dirty="0">
                <a:solidFill>
                  <a:schemeClr val="bg1"/>
                </a:solidFill>
              </a:rPr>
              <a:t>--H.H. Farmer</a:t>
            </a:r>
          </a:p>
        </p:txBody>
      </p:sp>
      <p:sp>
        <p:nvSpPr>
          <p:cNvPr id="4" name="Line Callout 1 3">
            <a:extLst>
              <a:ext uri="{FF2B5EF4-FFF2-40B4-BE49-F238E27FC236}">
                <a16:creationId xmlns:a16="http://schemas.microsoft.com/office/drawing/2014/main" id="{D284CCD6-8E40-C4CF-8720-9E51292EB06F}"/>
              </a:ext>
            </a:extLst>
          </p:cNvPr>
          <p:cNvSpPr/>
          <p:nvPr/>
        </p:nvSpPr>
        <p:spPr>
          <a:xfrm>
            <a:off x="7026818" y="543873"/>
            <a:ext cx="4027156" cy="727363"/>
          </a:xfrm>
          <a:prstGeom prst="borderCallout1">
            <a:avLst>
              <a:gd name="adj1" fmla="val 35531"/>
              <a:gd name="adj2" fmla="val -1754"/>
              <a:gd name="adj3" fmla="val 126700"/>
              <a:gd name="adj4" fmla="val -4092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6" dirty="0"/>
              <a:t>Does the technology relieve burdens while preserving what is good in a cultural context? Is the design appropriate to its context?</a:t>
            </a:r>
            <a:endParaRPr lang="en-US" sz="1306" dirty="0">
              <a:latin typeface="Arial" panose="020B0604020202020204" pitchFamily="34" charset="0"/>
              <a:ea typeface="Arial" panose="020B0604020202020204" pitchFamily="34" charset="0"/>
            </a:endParaRPr>
          </a:p>
        </p:txBody>
      </p:sp>
      <p:sp>
        <p:nvSpPr>
          <p:cNvPr id="6" name="Line Callout 1 5">
            <a:extLst>
              <a:ext uri="{FF2B5EF4-FFF2-40B4-BE49-F238E27FC236}">
                <a16:creationId xmlns:a16="http://schemas.microsoft.com/office/drawing/2014/main" id="{97CB634F-5D33-5C5E-4A86-8CCF005F9F3B}"/>
              </a:ext>
            </a:extLst>
          </p:cNvPr>
          <p:cNvSpPr/>
          <p:nvPr/>
        </p:nvSpPr>
        <p:spPr>
          <a:xfrm>
            <a:off x="6361527" y="1410837"/>
            <a:ext cx="4550864" cy="727363"/>
          </a:xfrm>
          <a:prstGeom prst="borderCallout1">
            <a:avLst>
              <a:gd name="adj1" fmla="val 35531"/>
              <a:gd name="adj2" fmla="val -1754"/>
              <a:gd name="adj3" fmla="val 86682"/>
              <a:gd name="adj4" fmla="val -5785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5000"/>
              </a:lnSpc>
            </a:pPr>
            <a:r>
              <a:rPr lang="en-US" sz="1306" dirty="0"/>
              <a:t>Is the documentation clear and unambiguous? Is the layout, color scheme, and icons of the interface helpful? Does the product exaggerate its claims?</a:t>
            </a:r>
            <a:endParaRPr lang="en-US" sz="1306" dirty="0">
              <a:latin typeface="Arial" panose="020B0604020202020204" pitchFamily="34" charset="0"/>
              <a:ea typeface="Arial" panose="020B0604020202020204" pitchFamily="34" charset="0"/>
            </a:endParaRPr>
          </a:p>
        </p:txBody>
      </p:sp>
      <p:sp>
        <p:nvSpPr>
          <p:cNvPr id="7" name="Line Callout 1 6">
            <a:extLst>
              <a:ext uri="{FF2B5EF4-FFF2-40B4-BE49-F238E27FC236}">
                <a16:creationId xmlns:a16="http://schemas.microsoft.com/office/drawing/2014/main" id="{46D40AA7-2303-96C6-3D0E-6DFD89C70A30}"/>
              </a:ext>
            </a:extLst>
          </p:cNvPr>
          <p:cNvSpPr/>
          <p:nvPr/>
        </p:nvSpPr>
        <p:spPr>
          <a:xfrm>
            <a:off x="6033404" y="2269374"/>
            <a:ext cx="4550863" cy="504675"/>
          </a:xfrm>
          <a:prstGeom prst="borderCallout1">
            <a:avLst>
              <a:gd name="adj1" fmla="val 35531"/>
              <a:gd name="adj2" fmla="val -1754"/>
              <a:gd name="adj3" fmla="val 53850"/>
              <a:gd name="adj4" fmla="val -7597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5000"/>
              </a:lnSpc>
            </a:pPr>
            <a:r>
              <a:rPr lang="en-US" sz="1306" dirty="0"/>
              <a:t>Does the technology encourage community, hospitality, conviviality, teamwork, and cooperation?</a:t>
            </a:r>
            <a:endParaRPr lang="en-US" sz="1306" dirty="0">
              <a:latin typeface="Arial" panose="020B0604020202020204" pitchFamily="34" charset="0"/>
              <a:ea typeface="Arial" panose="020B0604020202020204" pitchFamily="34" charset="0"/>
            </a:endParaRPr>
          </a:p>
        </p:txBody>
      </p:sp>
      <p:sp>
        <p:nvSpPr>
          <p:cNvPr id="8" name="Line Callout 1 7">
            <a:extLst>
              <a:ext uri="{FF2B5EF4-FFF2-40B4-BE49-F238E27FC236}">
                <a16:creationId xmlns:a16="http://schemas.microsoft.com/office/drawing/2014/main" id="{FB99D452-58A5-93C4-14CA-27F9CFAE4C57}"/>
              </a:ext>
            </a:extLst>
          </p:cNvPr>
          <p:cNvSpPr/>
          <p:nvPr/>
        </p:nvSpPr>
        <p:spPr>
          <a:xfrm>
            <a:off x="6885234" y="2894704"/>
            <a:ext cx="4027156" cy="727363"/>
          </a:xfrm>
          <a:prstGeom prst="borderCallout1">
            <a:avLst>
              <a:gd name="adj1" fmla="val 35531"/>
              <a:gd name="adj2" fmla="val -1754"/>
              <a:gd name="adj3" fmla="val 27302"/>
              <a:gd name="adj4" fmla="val -8382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6" dirty="0"/>
              <a:t>Does the design consider the entire life cycle of the product? Is it repairable and recyclable? Is it efficient, using energy and other resources wisely?</a:t>
            </a:r>
            <a:endParaRPr lang="en-US" sz="1306" dirty="0">
              <a:latin typeface="Arial" panose="020B0604020202020204" pitchFamily="34" charset="0"/>
              <a:ea typeface="Arial" panose="020B0604020202020204" pitchFamily="34" charset="0"/>
            </a:endParaRPr>
          </a:p>
        </p:txBody>
      </p:sp>
      <p:sp>
        <p:nvSpPr>
          <p:cNvPr id="9" name="Line Callout 1 8">
            <a:extLst>
              <a:ext uri="{FF2B5EF4-FFF2-40B4-BE49-F238E27FC236}">
                <a16:creationId xmlns:a16="http://schemas.microsoft.com/office/drawing/2014/main" id="{03C858E1-EBED-F06C-4A2A-3EF21DB11AAC}"/>
              </a:ext>
            </a:extLst>
          </p:cNvPr>
          <p:cNvSpPr/>
          <p:nvPr/>
        </p:nvSpPr>
        <p:spPr>
          <a:xfrm>
            <a:off x="5598225" y="3710966"/>
            <a:ext cx="5266773" cy="504088"/>
          </a:xfrm>
          <a:prstGeom prst="borderCallout1">
            <a:avLst>
              <a:gd name="adj1" fmla="val 35531"/>
              <a:gd name="adj2" fmla="val -1754"/>
              <a:gd name="adj3" fmla="val 1371"/>
              <a:gd name="adj4" fmla="val -1886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5000"/>
              </a:lnSpc>
            </a:pPr>
            <a:r>
              <a:rPr lang="en-US" sz="1306" dirty="0"/>
              <a:t>Can new users easily intuit the function of this design? Is the user interface clear and pleasing to use? Is it delightful and beautiful?</a:t>
            </a:r>
            <a:endParaRPr lang="en-US" sz="1306" dirty="0">
              <a:latin typeface="Arial" panose="020B0604020202020204" pitchFamily="34" charset="0"/>
              <a:ea typeface="Arial" panose="020B0604020202020204" pitchFamily="34" charset="0"/>
            </a:endParaRPr>
          </a:p>
        </p:txBody>
      </p:sp>
      <p:sp>
        <p:nvSpPr>
          <p:cNvPr id="10" name="Line Callout 1 9">
            <a:extLst>
              <a:ext uri="{FF2B5EF4-FFF2-40B4-BE49-F238E27FC236}">
                <a16:creationId xmlns:a16="http://schemas.microsoft.com/office/drawing/2014/main" id="{86585080-FC31-3EE2-1BBE-2CF18F67CFE0}"/>
              </a:ext>
            </a:extLst>
          </p:cNvPr>
          <p:cNvSpPr/>
          <p:nvPr/>
        </p:nvSpPr>
        <p:spPr>
          <a:xfrm>
            <a:off x="7026817" y="4337680"/>
            <a:ext cx="3726081" cy="504088"/>
          </a:xfrm>
          <a:prstGeom prst="borderCallout1">
            <a:avLst>
              <a:gd name="adj1" fmla="val 35531"/>
              <a:gd name="adj2" fmla="val -1754"/>
              <a:gd name="adj3" fmla="val -24037"/>
              <a:gd name="adj4" fmla="val -11298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5000"/>
              </a:lnSpc>
            </a:pPr>
            <a:r>
              <a:rPr lang="en-US" sz="1306" dirty="0"/>
              <a:t>Does this device promote fairness? Could this design be easily used for unjust purposes? </a:t>
            </a:r>
            <a:endParaRPr lang="en-US" sz="1306" dirty="0">
              <a:latin typeface="Arial" panose="020B0604020202020204" pitchFamily="34" charset="0"/>
              <a:ea typeface="Arial" panose="020B0604020202020204" pitchFamily="34" charset="0"/>
            </a:endParaRPr>
          </a:p>
        </p:txBody>
      </p:sp>
      <p:sp>
        <p:nvSpPr>
          <p:cNvPr id="11" name="Line Callout 1 10">
            <a:extLst>
              <a:ext uri="{FF2B5EF4-FFF2-40B4-BE49-F238E27FC236}">
                <a16:creationId xmlns:a16="http://schemas.microsoft.com/office/drawing/2014/main" id="{E96052E8-ABEB-C819-98B8-30D7DFF02649}"/>
              </a:ext>
            </a:extLst>
          </p:cNvPr>
          <p:cNvSpPr/>
          <p:nvPr/>
        </p:nvSpPr>
        <p:spPr>
          <a:xfrm>
            <a:off x="7288247" y="5022395"/>
            <a:ext cx="3464651" cy="730149"/>
          </a:xfrm>
          <a:prstGeom prst="borderCallout1">
            <a:avLst>
              <a:gd name="adj1" fmla="val 35531"/>
              <a:gd name="adj2" fmla="val -1754"/>
              <a:gd name="adj3" fmla="val -30108"/>
              <a:gd name="adj4" fmla="val -13478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5000"/>
              </a:lnSpc>
            </a:pPr>
            <a:r>
              <a:rPr lang="en-US" sz="1306" dirty="0"/>
              <a:t>In what ways does this design show care for others? How does it show love for neighbor? Who might be harmed if this device is used? </a:t>
            </a:r>
            <a:endParaRPr lang="en-US" sz="1306" dirty="0">
              <a:latin typeface="Arial" panose="020B0604020202020204" pitchFamily="34" charset="0"/>
              <a:ea typeface="Arial" panose="020B0604020202020204" pitchFamily="34" charset="0"/>
            </a:endParaRPr>
          </a:p>
        </p:txBody>
      </p:sp>
      <p:sp>
        <p:nvSpPr>
          <p:cNvPr id="12" name="Line Callout 1 11">
            <a:extLst>
              <a:ext uri="{FF2B5EF4-FFF2-40B4-BE49-F238E27FC236}">
                <a16:creationId xmlns:a16="http://schemas.microsoft.com/office/drawing/2014/main" id="{D77D1B7A-47BD-2B6C-DA43-123178029506}"/>
              </a:ext>
            </a:extLst>
          </p:cNvPr>
          <p:cNvSpPr/>
          <p:nvPr/>
        </p:nvSpPr>
        <p:spPr>
          <a:xfrm>
            <a:off x="3251164" y="5431197"/>
            <a:ext cx="3775653" cy="604712"/>
          </a:xfrm>
          <a:prstGeom prst="borderCallout1">
            <a:avLst>
              <a:gd name="adj1" fmla="val 35531"/>
              <a:gd name="adj2" fmla="val -1754"/>
              <a:gd name="adj3" fmla="val -20450"/>
              <a:gd name="adj4" fmla="val -211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5000"/>
              </a:lnSpc>
            </a:pPr>
            <a:r>
              <a:rPr lang="en-US" sz="1306" dirty="0"/>
              <a:t>Can the user depend on the design for its intended purpose. Is the design safe &amp; secure?</a:t>
            </a:r>
            <a:endParaRPr lang="en-US" sz="1306" dirty="0">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958</Words>
  <Application>Microsoft Macintosh PowerPoint</Application>
  <PresentationFormat>Widescreen</PresentationFormat>
  <Paragraphs>70</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Derek Schuurman</dc:creator>
  <cp:lastModifiedBy>Derek Schuurman</cp:lastModifiedBy>
  <cp:revision>1</cp:revision>
  <dcterms:created xsi:type="dcterms:W3CDTF">2024-08-30T14:11:44Z</dcterms:created>
  <dcterms:modified xsi:type="dcterms:W3CDTF">2024-09-07T15:20:08Z</dcterms:modified>
</cp:coreProperties>
</file>