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Default Extension="emf" ContentType="image/x-emf"/>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notesSlides/notesSlide12.xml" ContentType="application/vnd.openxmlformats-officedocument.presentationml.notesSlide+xml"/>
  <Default Extension="jpeg" ContentType="image/jpeg"/>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docProps/custom.xml" ContentType="application/vnd.openxmlformats-officedocument.custom-properties+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Default Extension="xls" ContentType="application/vnd.ms-exce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Default Extension="vml" ContentType="application/vnd.openxmlformats-officedocument.vmlDrawing"/>
  <Override PartName="/ppt/slides/slide3.xml" ContentType="application/vnd.openxmlformats-officedocument.presentationml.slide+xml"/>
  <Override PartName="/ppt/notesSlides/notesSlide14.xml" ContentType="application/vnd.openxmlformats-officedocument.presentationml.notes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9" r:id="rId1"/>
  </p:sldMasterIdLst>
  <p:notesMasterIdLst>
    <p:notesMasterId r:id="rId21"/>
  </p:notesMasterIdLst>
  <p:sldIdLst>
    <p:sldId id="274" r:id="rId2"/>
    <p:sldId id="258" r:id="rId3"/>
    <p:sldId id="276" r:id="rId4"/>
    <p:sldId id="273" r:id="rId5"/>
    <p:sldId id="271" r:id="rId6"/>
    <p:sldId id="272" r:id="rId7"/>
    <p:sldId id="262" r:id="rId8"/>
    <p:sldId id="263" r:id="rId9"/>
    <p:sldId id="264" r:id="rId10"/>
    <p:sldId id="265" r:id="rId11"/>
    <p:sldId id="266" r:id="rId12"/>
    <p:sldId id="278" r:id="rId13"/>
    <p:sldId id="277" r:id="rId14"/>
    <p:sldId id="279" r:id="rId15"/>
    <p:sldId id="275" r:id="rId16"/>
    <p:sldId id="267" r:id="rId17"/>
    <p:sldId id="268" r:id="rId18"/>
    <p:sldId id="280" r:id="rId19"/>
    <p:sldId id="269"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9937" autoAdjust="0"/>
    <p:restoredTop sz="71598" autoAdjust="0"/>
  </p:normalViewPr>
  <p:slideViewPr>
    <p:cSldViewPr>
      <p:cViewPr varScale="1">
        <p:scale>
          <a:sx n="80" d="100"/>
          <a:sy n="80" d="100"/>
        </p:scale>
        <p:origin x="-139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3E55B5A0-430E-41EE-8937-E54EA3E8BFA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 Id="rId3" Type="http://schemas.openxmlformats.org/officeDocument/2006/relationships/hyperlink" Target="http://www.popsci.com/popsci/technology/generaltechnology/d6002684e4646010vgnvcm1000004eecbccdrcrd.html" TargetMode="Externa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 Id="rId3" Type="http://schemas.openxmlformats.org/officeDocument/2006/relationships/hyperlink" Target="http://www.popsci.com/popsci/technology/generaltechnology/d6002684e4646010vgnvcm1000004eecbccdrcrd.html" TargetMode="Externa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 Id="rId3" Type="http://schemas.openxmlformats.org/officeDocument/2006/relationships/hyperlink" Target="http://www.popsci.com/popsci/technology/generaltechnology/d6002684e4646010vgnvcm1000004eecbccdrcrd.html" TargetMode="Externa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 Id="rId3" Type="http://schemas.openxmlformats.org/officeDocument/2006/relationships/hyperlink" Target="http://www.popsci.com/popsci/technology/generaltechnology/d6002684e4646010vgnvcm1000004eecbccdrcrd.html" TargetMode="Externa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CE172A-D831-4801-9342-08726A09B57C}" type="slidenum">
              <a:rPr lang="en-US"/>
              <a:pPr/>
              <a:t>1</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xfrm>
            <a:off x="914400" y="4343400"/>
            <a:ext cx="5029200" cy="4114800"/>
          </a:xfrm>
        </p:spPr>
        <p:txBody>
          <a:bodyPr/>
          <a:lstStyle/>
          <a:p>
            <a:pPr marL="228600" indent="-228600"/>
            <a:r>
              <a:rPr lang="en-US" b="1"/>
              <a:t>It’s a mind-set, not a skill-set.  Brilliance helps, but is not required.</a:t>
            </a:r>
            <a:r>
              <a:rPr lang="en-US"/>
              <a:t>  Instead, adopt these mantras: be stubborn,</a:t>
            </a:r>
            <a:r>
              <a:rPr lang="en-US" b="1"/>
              <a:t> </a:t>
            </a:r>
            <a:r>
              <a:rPr lang="en-US"/>
              <a:t>bossy, lazy, retentive, </a:t>
            </a:r>
            <a:r>
              <a:rPr lang="en-US" b="1"/>
              <a:t>cynical</a:t>
            </a:r>
            <a:r>
              <a:rPr lang="en-US"/>
              <a:t>, plodding, and importunate. Why?  So you can use IT as a tool to do cool stuff…</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431984-667B-463D-A4F8-2A28F3FDFAA6}" type="slidenum">
              <a:rPr lang="en-US"/>
              <a:pPr/>
              <a:t>10</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914400" y="4343400"/>
            <a:ext cx="5029200" cy="4114800"/>
          </a:xfrm>
        </p:spPr>
        <p:txBody>
          <a:bodyPr/>
          <a:lstStyle/>
          <a:p>
            <a:r>
              <a:rPr lang="en-US" dirty="0"/>
              <a:t>Related to the digital divide material included in the computer anatomy lectures.</a:t>
            </a:r>
          </a:p>
          <a:p>
            <a:r>
              <a:rPr lang="en-US" dirty="0"/>
              <a:t>Given the English-centric nature of the web, one might more accurately call it the </a:t>
            </a:r>
            <a:r>
              <a:rPr lang="en-US" b="1" i="1" dirty="0"/>
              <a:t>Western</a:t>
            </a:r>
            <a:r>
              <a:rPr lang="en-US" b="1" dirty="0"/>
              <a:t>-wide web.</a:t>
            </a:r>
          </a:p>
          <a:p>
            <a:r>
              <a:rPr lang="en-US" dirty="0"/>
              <a:t>Digital divide – the WWW is hard to access in:</a:t>
            </a:r>
          </a:p>
          <a:p>
            <a:r>
              <a:rPr lang="en-US" dirty="0"/>
              <a:t>	the developing world</a:t>
            </a:r>
          </a:p>
          <a:p>
            <a:r>
              <a:rPr lang="en-US" dirty="0"/>
              <a:t>	the non-western world</a:t>
            </a:r>
          </a:p>
          <a:p>
            <a:r>
              <a:rPr lang="en-US" dirty="0"/>
              <a:t>	</a:t>
            </a:r>
            <a:r>
              <a:rPr lang="en-US" dirty="0" err="1"/>
              <a:t>underpriviledged</a:t>
            </a:r>
            <a:r>
              <a:rPr lang="en-US" dirty="0"/>
              <a:t> social classes</a:t>
            </a:r>
          </a:p>
          <a:p>
            <a:r>
              <a:rPr lang="en-US" dirty="0"/>
              <a:t>	the disabled community</a:t>
            </a:r>
            <a:endParaRPr lang="en-US" b="1" dirty="0"/>
          </a:p>
          <a:p>
            <a:r>
              <a:rPr lang="en-US" dirty="0"/>
              <a:t>What could we do to help bridge this divide?</a:t>
            </a:r>
          </a:p>
          <a:p>
            <a:r>
              <a:rPr lang="en-US" dirty="0"/>
              <a:t>	Unicode</a:t>
            </a:r>
          </a:p>
          <a:p>
            <a:r>
              <a:rPr lang="en-US" dirty="0"/>
              <a:t>	internationalized domain name resolution</a:t>
            </a:r>
          </a:p>
          <a:p>
            <a:r>
              <a:rPr lang="en-US" dirty="0"/>
              <a:t>	better translation tools</a:t>
            </a:r>
          </a:p>
          <a:p>
            <a:r>
              <a:rPr lang="en-US" dirty="0"/>
              <a:t>	better international/disabled design and testing</a:t>
            </a:r>
          </a:p>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380994-1A56-431B-99D0-0E244E9E1DA9}" type="slidenum">
              <a:rPr lang="en-US"/>
              <a:pPr/>
              <a:t>11</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r>
              <a:rPr lang="en-US"/>
              <a:t>Check out this article on digitally edited photos:</a:t>
            </a:r>
          </a:p>
          <a:p>
            <a:endParaRPr lang="en-US"/>
          </a:p>
          <a:p>
            <a:r>
              <a:rPr lang="en-US"/>
              <a:t>Can Photos Be Trusted? - Popular Science</a:t>
            </a:r>
          </a:p>
          <a:p>
            <a:r>
              <a:rPr lang="en-US">
                <a:hlinkClick r:id="rId3"/>
              </a:rPr>
              <a:t>http://www.popsci.com/popsci/technology/generaltechnology/d6002684e4646010vgnvcm1000004eecbccdrcrd.html</a:t>
            </a:r>
            <a:r>
              <a:rPr lang="en-US"/>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380994-1A56-431B-99D0-0E244E9E1DA9}" type="slidenum">
              <a:rPr lang="en-US"/>
              <a:pPr/>
              <a:t>12</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r>
              <a:rPr lang="en-US" dirty="0"/>
              <a:t>Check out this article on digitally edited photos:</a:t>
            </a:r>
          </a:p>
          <a:p>
            <a:endParaRPr lang="en-US" dirty="0"/>
          </a:p>
          <a:p>
            <a:r>
              <a:rPr lang="en-US" dirty="0"/>
              <a:t>Can Photos Be Trusted? - Popular Science</a:t>
            </a:r>
          </a:p>
          <a:p>
            <a:r>
              <a:rPr lang="en-US" dirty="0">
                <a:hlinkClick r:id="rId3"/>
              </a:rPr>
              <a:t>http://www.popsci.com/popsci/technology/generaltechnology/d6002684e4646010vgnvcm1000004eecbccdrcrd.html</a:t>
            </a:r>
            <a:r>
              <a:rPr lang="en-US" dirty="0"/>
              <a:t>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380994-1A56-431B-99D0-0E244E9E1DA9}" type="slidenum">
              <a:rPr lang="en-US"/>
              <a:pPr/>
              <a:t>13</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r>
              <a:rPr lang="en-US"/>
              <a:t>Check out this article on digitally edited photos:</a:t>
            </a:r>
          </a:p>
          <a:p>
            <a:endParaRPr lang="en-US"/>
          </a:p>
          <a:p>
            <a:r>
              <a:rPr lang="en-US"/>
              <a:t>Can Photos Be Trusted? - Popular Science</a:t>
            </a:r>
          </a:p>
          <a:p>
            <a:r>
              <a:rPr lang="en-US">
                <a:hlinkClick r:id="rId3"/>
              </a:rPr>
              <a:t>http://www.popsci.com/popsci/technology/generaltechnology/d6002684e4646010vgnvcm1000004eecbccdrcrd.html</a:t>
            </a:r>
            <a:r>
              <a:rPr lang="en-US"/>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380994-1A56-431B-99D0-0E244E9E1DA9}" type="slidenum">
              <a:rPr lang="en-US"/>
              <a:pPr/>
              <a:t>14</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r>
              <a:rPr lang="en-US"/>
              <a:t>Check out this article on digitally edited photos:</a:t>
            </a:r>
          </a:p>
          <a:p>
            <a:endParaRPr lang="en-US"/>
          </a:p>
          <a:p>
            <a:r>
              <a:rPr lang="en-US"/>
              <a:t>Can Photos Be Trusted? - Popular Science</a:t>
            </a:r>
          </a:p>
          <a:p>
            <a:r>
              <a:rPr lang="en-US">
                <a:hlinkClick r:id="rId3"/>
              </a:rPr>
              <a:t>http://www.popsci.com/popsci/technology/generaltechnology/d6002684e4646010vgnvcm1000004eecbccdrcrd.html</a:t>
            </a:r>
            <a:r>
              <a:rPr lang="en-US"/>
              <a: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E4F981-F5D6-4E24-807D-E5E7669D3647}" type="slidenum">
              <a:rPr lang="en-US"/>
              <a:pPr/>
              <a:t>15</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r>
              <a:rPr lang="en-US"/>
              <a:t>The bottom picture was hidden in the last 2 bits of the pixel codes of the top picture and recovered.  People looking at the original would never have known that the cat was there, except, perhaps, by noticing that the relatively large size of the image file is not congruent with the relatively poor resolution of image.</a:t>
            </a:r>
          </a:p>
          <a:p>
            <a:endParaRPr lang="en-US"/>
          </a:p>
          <a:p>
            <a:r>
              <a:rPr lang="en-US"/>
              <a:t>http://en.wikipedia.org/wiki/Steganography</a:t>
            </a:r>
          </a:p>
          <a:p>
            <a:r>
              <a:rPr lang="en-US"/>
              <a:t>http://www.calvin.edu/~lave/s-tools/   </a:t>
            </a:r>
          </a:p>
          <a:p>
            <a:endParaRPr lang="en-US"/>
          </a:p>
          <a:p>
            <a:r>
              <a:rPr lang="en-US"/>
              <a:t>This works for GIF but not for JPG (because of the way JPG codes the colors for compression).</a:t>
            </a:r>
          </a:p>
          <a:p>
            <a:endParaRPr lang="en-US"/>
          </a:p>
          <a:p>
            <a:r>
              <a:rPr lang="en-US"/>
              <a:t>http://www.stegoarchive.com/ </a:t>
            </a:r>
          </a:p>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0DC174-0344-4296-83AD-2CB27CFBCF19}" type="slidenum">
              <a:rPr lang="en-US"/>
              <a:pPr/>
              <a:t>16</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xfrm>
            <a:off x="914400" y="4343400"/>
            <a:ext cx="5029200" cy="4114800"/>
          </a:xfrm>
        </p:spPr>
        <p:txBody>
          <a:bodyPr/>
          <a:lstStyle/>
          <a:p>
            <a:r>
              <a:rPr lang="en-US"/>
              <a:t>DRM – digital rights management (see wikipedia)</a:t>
            </a:r>
          </a:p>
          <a:p>
            <a:r>
              <a:rPr lang="en-US"/>
              <a:t>Lossy vs. lossless</a:t>
            </a:r>
          </a:p>
          <a:p>
            <a:r>
              <a:rPr lang="en-US"/>
              <a:t>Fights over “standards”</a:t>
            </a:r>
          </a:p>
          <a:p>
            <a:r>
              <a:rPr lang="en-US"/>
              <a:t>DRM is an ever-more-important issue</a:t>
            </a:r>
          </a:p>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E55B5A0-430E-41EE-8937-E54EA3E8BFAD}"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change the suffix of a file name, Windows thinks it is a different kind of file and</a:t>
            </a:r>
            <a:r>
              <a:rPr lang="en-US" baseline="0" dirty="0" smtClean="0"/>
              <a:t> will try to open it with a </a:t>
            </a:r>
            <a:r>
              <a:rPr lang="en-US" baseline="0" smtClean="0"/>
              <a:t>different program.</a:t>
            </a:r>
            <a:endParaRPr lang="en-US"/>
          </a:p>
        </p:txBody>
      </p:sp>
      <p:sp>
        <p:nvSpPr>
          <p:cNvPr id="4" name="Slide Number Placeholder 3"/>
          <p:cNvSpPr>
            <a:spLocks noGrp="1"/>
          </p:cNvSpPr>
          <p:nvPr>
            <p:ph type="sldNum" sz="quarter" idx="10"/>
          </p:nvPr>
        </p:nvSpPr>
        <p:spPr/>
        <p:txBody>
          <a:bodyPr/>
          <a:lstStyle/>
          <a:p>
            <a:fld id="{3E55B5A0-430E-41EE-8937-E54EA3E8BFAD}"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025D34-2B7C-484D-825C-5B2A6838A42F}" type="slidenum">
              <a:rPr lang="en-US"/>
              <a:pPr/>
              <a:t>19</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xfrm>
            <a:off x="914400" y="4343400"/>
            <a:ext cx="5029200" cy="4114800"/>
          </a:xfrm>
        </p:spPr>
        <p:txBody>
          <a:bodyPr/>
          <a:lstStyle/>
          <a:p>
            <a:r>
              <a:rPr lang="en-US"/>
              <a:t>The weather  (just too much stuff)  (although this is getting much better every year)</a:t>
            </a:r>
          </a:p>
          <a:p>
            <a:r>
              <a:rPr lang="en-US"/>
              <a:t>The human genome (just too much stuff we don’t understand)</a:t>
            </a:r>
          </a:p>
          <a:p>
            <a:r>
              <a:rPr lang="en-US"/>
              <a:t>Human intelligence (AI – to the sussman anomaly example here) - Easy things are hard, hard things are easy. E.g., Being human is harder than it looks. “One year in AI is enough to make one believe in God” – Alan Perlis.</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9CF1C2-3450-4CF7-AB5B-CC27453F36BC}" type="slidenum">
              <a:rPr lang="en-US"/>
              <a:pPr/>
              <a:t>2</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r>
              <a:rPr lang="en-US"/>
              <a:t>It’s surprising (sometimes) what can and can’t be modeled.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E55B5A0-430E-41EE-8937-E54EA3E8BFA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0683C6-0506-4584-9106-9C44C7C17644}" type="slidenum">
              <a:rPr lang="en-US"/>
              <a:pPr/>
              <a:t>4</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xfrm>
            <a:off x="914400" y="4343400"/>
            <a:ext cx="5029200" cy="4114800"/>
          </a:xfrm>
        </p:spPr>
        <p:txBody>
          <a:bodyPr/>
          <a:lstStyle/>
          <a:p>
            <a:r>
              <a:rPr lang="en-US"/>
              <a:t>It’s all binary underneath!</a:t>
            </a:r>
          </a:p>
          <a:p>
            <a:pPr lvl="1"/>
            <a:r>
              <a:rPr lang="en-US" i="1"/>
              <a:t>2’s compliment </a:t>
            </a:r>
            <a:r>
              <a:rPr lang="en-US"/>
              <a:t>for integers</a:t>
            </a:r>
          </a:p>
          <a:p>
            <a:pPr lvl="1"/>
            <a:r>
              <a:rPr lang="en-US" i="1"/>
              <a:t>Floating point </a:t>
            </a:r>
            <a:r>
              <a:rPr lang="en-US"/>
              <a:t>for real numbers</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C4494A-392D-4CDC-BF44-62E07DA8F404}" type="slidenum">
              <a:rPr lang="en-US"/>
              <a:pPr/>
              <a:t>5</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3D3145-40E8-42B6-8B9F-FF2C5172E929}" type="slidenum">
              <a:rPr lang="en-US"/>
              <a:pPr/>
              <a:t>6</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27008F-6DDE-4094-9457-6FBF826A04C9}" type="slidenum">
              <a:rPr lang="en-US"/>
              <a:pPr/>
              <a:t>7</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xfrm>
            <a:off x="914400" y="4343400"/>
            <a:ext cx="5029200" cy="4114800"/>
          </a:xfrm>
        </p:spPr>
        <p:txBody>
          <a:bodyPr/>
          <a:lstStyle/>
          <a:p>
            <a:r>
              <a:rPr lang="en-US"/>
              <a:t>It’s all binary underneath!</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314595-0BBA-4AD1-9E87-EE710DA7F182}" type="slidenum">
              <a:rPr lang="en-US"/>
              <a:pPr/>
              <a:t>8</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xfrm>
            <a:off x="914400" y="4343400"/>
            <a:ext cx="5029200" cy="4114800"/>
          </a:xfrm>
        </p:spPr>
        <p:txBody>
          <a:bodyPr/>
          <a:lstStyle/>
          <a:p>
            <a:r>
              <a:rPr lang="en-US"/>
              <a:t>Note the “numerals” have their own ASCII code which means that “1” is different from 1.  Confusing!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5665FC-8803-4F28-9951-7B2E3A690333}" type="slidenum">
              <a:rPr lang="en-US"/>
              <a:pPr/>
              <a:t>9</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xfrm>
            <a:off x="914400" y="4343400"/>
            <a:ext cx="5029200" cy="4114800"/>
          </a:xfrm>
        </p:spPr>
        <p:txBody>
          <a:bodyPr/>
          <a:lstStyle/>
          <a:p>
            <a:r>
              <a:rPr lang="en-US"/>
              <a:t>This is just a small part of the full unicode support for chinese characters.</a:t>
            </a:r>
          </a:p>
          <a:p>
            <a:r>
              <a:rPr lang="en-US"/>
              <a:t>Unicode is becoming more and more common.</a:t>
            </a:r>
          </a:p>
          <a:p>
            <a:endParaRPr lang="en-US"/>
          </a:p>
          <a:p>
            <a:r>
              <a:rPr lang="en-US"/>
              <a:t>I may have to explain hexadecimal to explain what the row and column numbers mean.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33794" name="Rectangle 2"/>
          <p:cNvSpPr>
            <a:spLocks noChangeArrowheads="1"/>
          </p:cNvSpPr>
          <p:nvPr/>
        </p:nvSpPr>
        <p:spPr bwMode="hidden">
          <a:xfrm>
            <a:off x="0" y="0"/>
            <a:ext cx="3505200" cy="6858000"/>
          </a:xfrm>
          <a:prstGeom prst="rect">
            <a:avLst/>
          </a:prstGeom>
          <a:gradFill rotWithShape="1">
            <a:gsLst>
              <a:gs pos="0">
                <a:srgbClr val="C8C864">
                  <a:alpha val="50999"/>
                </a:srgbClr>
              </a:gs>
              <a:gs pos="100000">
                <a:srgbClr val="C8C864">
                  <a:gamma/>
                  <a:shade val="46275"/>
                  <a:invGamma/>
                  <a:alpha val="0"/>
                </a:srgbClr>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33795" name="Rectangle 3"/>
          <p:cNvSpPr>
            <a:spLocks noChangeArrowheads="1"/>
          </p:cNvSpPr>
          <p:nvPr/>
        </p:nvSpPr>
        <p:spPr bwMode="hidden">
          <a:xfrm>
            <a:off x="0" y="1690688"/>
            <a:ext cx="9144000" cy="2533650"/>
          </a:xfrm>
          <a:prstGeom prst="rect">
            <a:avLst/>
          </a:prstGeom>
          <a:gradFill rotWithShape="1">
            <a:gsLst>
              <a:gs pos="0">
                <a:srgbClr val="C8C864"/>
              </a:gs>
              <a:gs pos="100000">
                <a:srgbClr val="C8C864">
                  <a:gamma/>
                  <a:shade val="46275"/>
                  <a:invGamma/>
                  <a:alpha val="0"/>
                </a:srgbClr>
              </a:gs>
            </a:gsLst>
            <a:lin ang="0" scaled="1"/>
          </a:gradFill>
          <a:ln w="9525">
            <a:noFill/>
            <a:miter lim="800000"/>
            <a:headEnd/>
            <a:tailEnd/>
          </a:ln>
        </p:spPr>
        <p:txBody>
          <a:bodyPr/>
          <a:lstStyle/>
          <a:p>
            <a:pPr eaLnBrk="1" hangingPunct="1"/>
            <a:endParaRPr lang="en-US" sz="2400">
              <a:latin typeface="Times New Roman" pitchFamily="18" charset="0"/>
            </a:endParaRPr>
          </a:p>
        </p:txBody>
      </p:sp>
      <p:sp>
        <p:nvSpPr>
          <p:cNvPr id="33796" name="Rectangle 4"/>
          <p:cNvSpPr>
            <a:spLocks noGrp="1" noChangeArrowheads="1"/>
          </p:cNvSpPr>
          <p:nvPr>
            <p:ph type="ctrTitle"/>
          </p:nvPr>
        </p:nvSpPr>
        <p:spPr>
          <a:xfrm>
            <a:off x="2209800" y="1828800"/>
            <a:ext cx="6781800" cy="2209800"/>
          </a:xfrm>
        </p:spPr>
        <p:txBody>
          <a:bodyPr/>
          <a:lstStyle>
            <a:lvl1pPr>
              <a:defRPr sz="5000">
                <a:solidFill>
                  <a:srgbClr val="FFFFFF"/>
                </a:solidFill>
              </a:defRPr>
            </a:lvl1pPr>
          </a:lstStyle>
          <a:p>
            <a:r>
              <a:rPr lang="en-US"/>
              <a:t>Click to edit Master title style</a:t>
            </a:r>
          </a:p>
        </p:txBody>
      </p:sp>
      <p:sp>
        <p:nvSpPr>
          <p:cNvPr id="33797" name="Rectangle 5"/>
          <p:cNvSpPr>
            <a:spLocks noGrp="1" noChangeArrowheads="1"/>
          </p:cNvSpPr>
          <p:nvPr>
            <p:ph type="subTitle" idx="1"/>
          </p:nvPr>
        </p:nvSpPr>
        <p:spPr>
          <a:xfrm>
            <a:off x="2209800" y="4267200"/>
            <a:ext cx="6781800" cy="1752600"/>
          </a:xfrm>
        </p:spPr>
        <p:txBody>
          <a:bodyPr/>
          <a:lstStyle>
            <a:lvl1pPr marL="0" indent="0">
              <a:buFont typeface="Arial" charset="0"/>
              <a:buNone/>
              <a:defRPr sz="3400"/>
            </a:lvl1pPr>
          </a:lstStyle>
          <a:p>
            <a:r>
              <a:rPr lang="en-US"/>
              <a:t>Click to edit Master subtitle style</a:t>
            </a:r>
          </a:p>
        </p:txBody>
      </p:sp>
      <p:pic>
        <p:nvPicPr>
          <p:cNvPr id="33798" name="Picture 6" descr="calvin-seal"/>
          <p:cNvPicPr>
            <a:picLocks noChangeAspect="1" noChangeArrowheads="1"/>
          </p:cNvPicPr>
          <p:nvPr/>
        </p:nvPicPr>
        <p:blipFill>
          <a:blip r:embed="rId2" cstate="print"/>
          <a:srcRect/>
          <a:stretch>
            <a:fillRect/>
          </a:stretch>
        </p:blipFill>
        <p:spPr bwMode="auto">
          <a:xfrm>
            <a:off x="381000" y="2209800"/>
            <a:ext cx="1447800" cy="14478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E55CD18C-6004-4C25-A0E0-5740C48EC26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8657061-E3AA-40A8-ADC9-8F01F21320D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76006A5-FBED-494F-AB78-47CD8C8230B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B7E3A7EC-4605-4F74-9231-56CB58D47B8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C0117799-ED9B-41C1-AEC6-5D18ABB2F8A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0683FF97-D270-4214-B4E1-CAACBBB99C8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AF8C1E7C-43AC-4944-98EA-A0D10F603F0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49AB684C-D8E1-42A6-87ED-2742918361F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2E3ACA7-2230-47B7-8848-7BBB1BC166B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3452148-805D-4CCF-820E-2461DAD5785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2771" name="Rectangle 3"/>
          <p:cNvSpPr>
            <a:spLocks noChangeArrowheads="1"/>
          </p:cNvSpPr>
          <p:nvPr/>
        </p:nvSpPr>
        <p:spPr bwMode="auto">
          <a:xfrm>
            <a:off x="0" y="0"/>
            <a:ext cx="9144000" cy="457200"/>
          </a:xfrm>
          <a:prstGeom prst="rect">
            <a:avLst/>
          </a:prstGeom>
          <a:gradFill rotWithShape="1">
            <a:gsLst>
              <a:gs pos="0">
                <a:srgbClr val="C8C864"/>
              </a:gs>
              <a:gs pos="100000">
                <a:srgbClr val="C8C864">
                  <a:gamma/>
                  <a:shade val="46275"/>
                  <a:invGamma/>
                  <a:alpha val="0"/>
                </a:srgbClr>
              </a:gs>
            </a:gsLst>
            <a:lin ang="0" scaled="1"/>
          </a:gradFill>
          <a:ln w="9525">
            <a:noFill/>
            <a:miter lim="800000"/>
            <a:headEnd/>
            <a:tailEnd/>
          </a:ln>
        </p:spPr>
        <p:txBody>
          <a:bodyPr/>
          <a:lstStyle/>
          <a:p>
            <a:pPr eaLnBrk="1" hangingPunct="1"/>
            <a:endParaRPr lang="en-US" sz="2400">
              <a:latin typeface="Times New Roman" pitchFamily="18" charset="0"/>
            </a:endParaRPr>
          </a:p>
        </p:txBody>
      </p:sp>
      <p:sp>
        <p:nvSpPr>
          <p:cNvPr id="32770" name="Rectangle 2"/>
          <p:cNvSpPr>
            <a:spLocks noGrp="1" noChangeArrowheads="1"/>
          </p:cNvSpPr>
          <p:nvPr>
            <p:ph type="sldNum" sz="quarter" idx="4"/>
          </p:nvPr>
        </p:nvSpPr>
        <p:spPr bwMode="auto">
          <a:xfrm>
            <a:off x="8763000" y="0"/>
            <a:ext cx="381000" cy="457200"/>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bodyPr>
          <a:lstStyle>
            <a:lvl1pPr algn="r" eaLnBrk="1" hangingPunct="1">
              <a:defRPr sz="900">
                <a:latin typeface="Arial Unicode MS" pitchFamily="34" charset="-128"/>
              </a:defRPr>
            </a:lvl1pPr>
          </a:lstStyle>
          <a:p>
            <a:fld id="{A287E502-D1BB-42AA-8CA6-F27DFAF6A82A}" type="slidenum">
              <a:rPr lang="en-US"/>
              <a:pPr/>
              <a:t>‹#›</a:t>
            </a:fld>
            <a:endParaRPr lang="en-US"/>
          </a:p>
        </p:txBody>
      </p:sp>
      <p:sp>
        <p:nvSpPr>
          <p:cNvPr id="32772" name="Rectangle 4"/>
          <p:cNvSpPr>
            <a:spLocks noGrp="1" noChangeArrowheads="1"/>
          </p:cNvSpPr>
          <p:nvPr>
            <p:ph type="title"/>
          </p:nvPr>
        </p:nvSpPr>
        <p:spPr bwMode="auto">
          <a:xfrm>
            <a:off x="457200" y="457200"/>
            <a:ext cx="8229600"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2773" name="Rectangle 5"/>
          <p:cNvSpPr>
            <a:spLocks noGrp="1" noChangeArrowheads="1"/>
          </p:cNvSpPr>
          <p:nvPr>
            <p:ph type="body" idx="1"/>
          </p:nvPr>
        </p:nvSpPr>
        <p:spPr bwMode="auto">
          <a:xfrm>
            <a:off x="457200" y="1600200"/>
            <a:ext cx="82296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32774" name="Picture 6" descr="calvin-seal"/>
          <p:cNvPicPr>
            <a:picLocks noChangeAspect="1" noChangeArrowheads="1"/>
          </p:cNvPicPr>
          <p:nvPr/>
        </p:nvPicPr>
        <p:blipFill>
          <a:blip r:embed="rId13" cstate="print"/>
          <a:srcRect/>
          <a:stretch>
            <a:fillRect/>
          </a:stretch>
        </p:blipFill>
        <p:spPr bwMode="auto">
          <a:xfrm>
            <a:off x="0" y="0"/>
            <a:ext cx="457200" cy="457200"/>
          </a:xfrm>
          <a:prstGeom prst="rect">
            <a:avLst/>
          </a:prstGeom>
          <a:noFill/>
        </p:spPr>
      </p:pic>
      <p:sp>
        <p:nvSpPr>
          <p:cNvPr id="32775" name="Rectangle 7"/>
          <p:cNvSpPr>
            <a:spLocks noChangeArrowheads="1"/>
          </p:cNvSpPr>
          <p:nvPr/>
        </p:nvSpPr>
        <p:spPr bwMode="auto">
          <a:xfrm>
            <a:off x="7239000" y="6477000"/>
            <a:ext cx="1905000" cy="228600"/>
          </a:xfrm>
          <a:prstGeom prst="rect">
            <a:avLst/>
          </a:prstGeom>
          <a:noFill/>
          <a:ln w="9525">
            <a:noFill/>
            <a:miter lim="800000"/>
            <a:headEnd/>
            <a:tailEnd/>
          </a:ln>
          <a:effectLst/>
        </p:spPr>
        <p:txBody>
          <a:bodyPr/>
          <a:lstStyle/>
          <a:p>
            <a:pPr algn="r"/>
            <a:r>
              <a:rPr lang="en-US" sz="900" dirty="0">
                <a:latin typeface="Arial Unicode MS" pitchFamily="34" charset="-128"/>
              </a:rPr>
              <a:t>© Keith Vander Linden, </a:t>
            </a:r>
            <a:r>
              <a:rPr lang="en-US" sz="900" dirty="0" smtClean="0">
                <a:latin typeface="Arial Unicode MS" pitchFamily="34" charset="-128"/>
              </a:rPr>
              <a:t>2005</a:t>
            </a:r>
          </a:p>
          <a:p>
            <a:pPr algn="r"/>
            <a:r>
              <a:rPr lang="en-US" sz="900" dirty="0" smtClean="0">
                <a:latin typeface="Arial Unicode MS" pitchFamily="34" charset="-128"/>
              </a:rPr>
              <a:t>Jeremy D. Frens,</a:t>
            </a:r>
            <a:r>
              <a:rPr lang="en-US" sz="900" baseline="0" dirty="0" smtClean="0">
                <a:latin typeface="Arial Unicode MS" pitchFamily="34" charset="-128"/>
              </a:rPr>
              <a:t> 2008</a:t>
            </a:r>
            <a:endParaRPr lang="en-US" sz="900" dirty="0">
              <a:latin typeface="Arial Unicode MS" pitchFamily="34"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tx1"/>
        </a:buClr>
        <a:buSzPct val="75000"/>
        <a:buFont typeface="Arial" charset="0"/>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SzPct val="80000"/>
        <a:buFont typeface="Arial" charset="0"/>
        <a:buChar char="–"/>
        <a:defRPr sz="2800">
          <a:solidFill>
            <a:schemeClr val="tx1"/>
          </a:solidFill>
          <a:latin typeface="+mn-lt"/>
        </a:defRPr>
      </a:lvl2pPr>
      <a:lvl3pPr marL="1143000" indent="-228600" algn="l" rtl="0" fontAlgn="base">
        <a:spcBef>
          <a:spcPct val="20000"/>
        </a:spcBef>
        <a:spcAft>
          <a:spcPct val="0"/>
        </a:spcAft>
        <a:buClr>
          <a:schemeClr val="tx1"/>
        </a:buClr>
        <a:buSzPct val="65000"/>
        <a:buChar char="•"/>
        <a:defRPr sz="2400">
          <a:solidFill>
            <a:schemeClr val="tx1"/>
          </a:solidFill>
          <a:latin typeface="+mn-lt"/>
        </a:defRPr>
      </a:lvl3pPr>
      <a:lvl4pPr marL="1600200" indent="-228600" algn="l" rtl="0" fontAlgn="base">
        <a:spcBef>
          <a:spcPct val="20000"/>
        </a:spcBef>
        <a:spcAft>
          <a:spcPct val="0"/>
        </a:spcAft>
        <a:buClr>
          <a:schemeClr val="tx1"/>
        </a:buClr>
        <a:buSzPct val="70000"/>
        <a:buFont typeface="Times New Roman" pitchFamily="18" charset="0"/>
        <a:buChar char="-"/>
        <a:defRPr sz="2000">
          <a:solidFill>
            <a:schemeClr val="tx1"/>
          </a:solidFill>
          <a:latin typeface="+mn-lt"/>
        </a:defRPr>
      </a:lvl4pPr>
      <a:lvl5pPr marL="20574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5pPr>
      <a:lvl6pPr marL="25146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6pPr>
      <a:lvl7pPr marL="29718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7pPr>
      <a:lvl8pPr marL="34290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8pPr>
      <a:lvl9pPr marL="38862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oleObject" Target="../embeddings/Microsoft_Excel_97_-_2004_Worksheet1.xls"/><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Microsoft_Excel_97_-_2004_Worksheet2.xls"/><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unicode.org/" TargetMode="External"/><Relationship Id="rId4" Type="http://schemas.openxmlformats.org/officeDocument/2006/relationships/hyperlink" Target="http://www.unicode.org/charts/PDF/U0400.pdf" TargetMode="External"/><Relationship Id="rId5" Type="http://schemas.openxmlformats.org/officeDocument/2006/relationships/hyperlink" Target="http://www.unicode.org/charts/PDF/U2C80.pdf" TargetMode="External"/><Relationship Id="rId6" Type="http://schemas.openxmlformats.org/officeDocument/2006/relationships/hyperlink" Target="http://www.unicode.org/charts/" TargetMode="External"/><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a:lstStyle/>
          <a:p>
            <a:fld id="{3CA59C9D-0228-41A7-8745-57AC810B9445}" type="slidenum">
              <a:rPr lang="en-US"/>
              <a:pPr/>
              <a:t>1</a:t>
            </a:fld>
            <a:endParaRPr lang="en-US"/>
          </a:p>
        </p:txBody>
      </p:sp>
      <p:sp>
        <p:nvSpPr>
          <p:cNvPr id="45058" name="Text Box 2"/>
          <p:cNvSpPr txBox="1">
            <a:spLocks noChangeArrowheads="1"/>
          </p:cNvSpPr>
          <p:nvPr/>
        </p:nvSpPr>
        <p:spPr bwMode="auto">
          <a:xfrm>
            <a:off x="762000" y="914400"/>
            <a:ext cx="7696200" cy="5143500"/>
          </a:xfrm>
          <a:prstGeom prst="rect">
            <a:avLst/>
          </a:prstGeom>
          <a:noFill/>
          <a:ln w="9525">
            <a:noFill/>
            <a:miter lim="800000"/>
            <a:headEnd/>
            <a:tailEnd/>
          </a:ln>
          <a:effectLst/>
        </p:spPr>
        <p:txBody>
          <a:bodyPr>
            <a:spAutoFit/>
          </a:bodyPr>
          <a:lstStyle/>
          <a:p>
            <a:r>
              <a:rPr lang="en-US" sz="2400" i="1"/>
              <a:t>Open up the box of a computer, and you won't find any numbers in there. You'll find electromagnetic fields. Just as if you open up a person's brain case, you won't find symbols; you'll find neurons. You can use those things, either neurons or electromagnetic fields, to represent any patterns you like. A computer could care less whether those patterns denote words, numbers, or pictures. Sure, in one sense, there are bits inside a computer, but what's important is not that they can do fast arithmetic but that they can manipulate symbols. That's how humans can think, and that's the basic hypothesis I operate from.</a:t>
            </a:r>
            <a:r>
              <a:rPr lang="en-US" sz="2400">
                <a:latin typeface="Times New Roman" pitchFamily="18" charset="0"/>
              </a:rPr>
              <a:t>		</a:t>
            </a:r>
          </a:p>
          <a:p>
            <a:r>
              <a:rPr lang="en-US" sz="2400">
                <a:latin typeface="Times New Roman" pitchFamily="18" charset="0"/>
              </a:rPr>
              <a:t>		</a:t>
            </a:r>
            <a:r>
              <a:rPr lang="en-US" sz="2000"/>
              <a:t>- Herbert Simon, </a:t>
            </a:r>
            <a:r>
              <a:rPr lang="en-US" sz="2000" i="1"/>
              <a:t>OMNI Magazine (June 1994)</a:t>
            </a:r>
            <a:endParaRPr lang="en-US" sz="2000"/>
          </a:p>
          <a:p>
            <a:endParaRPr lang="en-US" sz="200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fld id="{347A4FFD-EF9A-44DA-AE14-BE63A2F05D90}" type="slidenum">
              <a:rPr lang="en-US"/>
              <a:pPr/>
              <a:t>10</a:t>
            </a:fld>
            <a:endParaRPr lang="en-US"/>
          </a:p>
        </p:txBody>
      </p:sp>
      <p:sp>
        <p:nvSpPr>
          <p:cNvPr id="21506" name="Rectangle 2"/>
          <p:cNvSpPr>
            <a:spLocks noGrp="1" noChangeArrowheads="1"/>
          </p:cNvSpPr>
          <p:nvPr>
            <p:ph type="title"/>
          </p:nvPr>
        </p:nvSpPr>
        <p:spPr/>
        <p:txBody>
          <a:bodyPr/>
          <a:lstStyle/>
          <a:p>
            <a:r>
              <a:rPr lang="en-US"/>
              <a:t>Social justice and computing</a:t>
            </a:r>
          </a:p>
        </p:txBody>
      </p:sp>
      <p:sp>
        <p:nvSpPr>
          <p:cNvPr id="21507" name="Rectangle 3"/>
          <p:cNvSpPr>
            <a:spLocks noGrp="1" noChangeArrowheads="1"/>
          </p:cNvSpPr>
          <p:nvPr>
            <p:ph type="body" idx="1"/>
          </p:nvPr>
        </p:nvSpPr>
        <p:spPr/>
        <p:txBody>
          <a:bodyPr/>
          <a:lstStyle/>
          <a:p>
            <a:r>
              <a:rPr lang="en-US" dirty="0"/>
              <a:t>The </a:t>
            </a:r>
            <a:r>
              <a:rPr lang="en-US" i="1" dirty="0"/>
              <a:t>accessibility</a:t>
            </a:r>
            <a:r>
              <a:rPr lang="en-US" dirty="0"/>
              <a:t> of </a:t>
            </a:r>
            <a:r>
              <a:rPr lang="en-US" dirty="0" smtClean="0"/>
              <a:t>computers and readable character sets </a:t>
            </a:r>
            <a:r>
              <a:rPr lang="en-US" dirty="0"/>
              <a:t>can be seen as an issue of social justice.  </a:t>
            </a:r>
            <a:endParaRPr lang="en-US" dirty="0" smtClean="0"/>
          </a:p>
          <a:p>
            <a:endParaRPr lang="en-US" dirty="0" smtClean="0"/>
          </a:p>
        </p:txBody>
      </p:sp>
      <p:grpSp>
        <p:nvGrpSpPr>
          <p:cNvPr id="21508" name="Group 4"/>
          <p:cNvGrpSpPr>
            <a:grpSpLocks/>
          </p:cNvGrpSpPr>
          <p:nvPr/>
        </p:nvGrpSpPr>
        <p:grpSpPr bwMode="auto">
          <a:xfrm>
            <a:off x="8302625" y="363538"/>
            <a:ext cx="841375" cy="1084262"/>
            <a:chOff x="5182" y="47"/>
            <a:chExt cx="530" cy="683"/>
          </a:xfrm>
        </p:grpSpPr>
        <p:sp>
          <p:nvSpPr>
            <p:cNvPr id="21509" name="Text Box 5"/>
            <p:cNvSpPr txBox="1">
              <a:spLocks noChangeArrowheads="1"/>
            </p:cNvSpPr>
            <p:nvPr/>
          </p:nvSpPr>
          <p:spPr bwMode="auto">
            <a:xfrm>
              <a:off x="5184" y="480"/>
              <a:ext cx="520" cy="250"/>
            </a:xfrm>
            <a:prstGeom prst="rect">
              <a:avLst/>
            </a:prstGeom>
            <a:solidFill>
              <a:schemeClr val="bg1"/>
            </a:solidFill>
            <a:ln w="9525">
              <a:noFill/>
              <a:miter lim="800000"/>
              <a:headEnd/>
              <a:tailEnd/>
            </a:ln>
            <a:effectLst/>
          </p:spPr>
          <p:txBody>
            <a:bodyPr wrap="none">
              <a:spAutoFit/>
            </a:bodyPr>
            <a:lstStyle/>
            <a:p>
              <a:pPr algn="ctr"/>
              <a:r>
                <a:rPr lang="en-US" sz="1000" b="1"/>
                <a:t>What’s the</a:t>
              </a:r>
            </a:p>
            <a:p>
              <a:pPr algn="ctr"/>
              <a:r>
                <a:rPr lang="en-US" sz="1000" b="1"/>
                <a:t>Big Idea</a:t>
              </a:r>
              <a:endParaRPr lang="en-US" sz="2400">
                <a:latin typeface="Times New Roman" pitchFamily="18" charset="0"/>
              </a:endParaRPr>
            </a:p>
          </p:txBody>
        </p:sp>
        <p:pic>
          <p:nvPicPr>
            <p:cNvPr id="21510" name="Picture 6" descr="wtbi"/>
            <p:cNvPicPr>
              <a:picLocks noChangeAspect="1" noChangeArrowheads="1"/>
            </p:cNvPicPr>
            <p:nvPr/>
          </p:nvPicPr>
          <p:blipFill>
            <a:blip r:embed="rId3" cstate="print"/>
            <a:srcRect/>
            <a:stretch>
              <a:fillRect/>
            </a:stretch>
          </p:blipFill>
          <p:spPr bwMode="auto">
            <a:xfrm>
              <a:off x="5182" y="47"/>
              <a:ext cx="530" cy="481"/>
            </a:xfrm>
            <a:prstGeom prst="rect">
              <a:avLst/>
            </a:prstGeom>
            <a:noFill/>
            <a:ln w="9525">
              <a:noFill/>
              <a:miter lim="800000"/>
              <a:headEnd/>
              <a:tailEnd/>
            </a:ln>
          </p:spPr>
        </p:pic>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BE2E7AE1-D760-48EF-AC47-2BBACF3A9EB3}" type="slidenum">
              <a:rPr lang="en-US"/>
              <a:pPr/>
              <a:t>11</a:t>
            </a:fld>
            <a:endParaRPr lang="en-US"/>
          </a:p>
        </p:txBody>
      </p:sp>
      <p:sp>
        <p:nvSpPr>
          <p:cNvPr id="23554" name="Rectangle 2"/>
          <p:cNvSpPr>
            <a:spLocks noGrp="1" noChangeArrowheads="1"/>
          </p:cNvSpPr>
          <p:nvPr>
            <p:ph type="title"/>
          </p:nvPr>
        </p:nvSpPr>
        <p:spPr/>
        <p:txBody>
          <a:bodyPr/>
          <a:lstStyle/>
          <a:p>
            <a:r>
              <a:rPr lang="en-US" dirty="0"/>
              <a:t>Digitizing</a:t>
            </a:r>
            <a:r>
              <a:rPr lang="en-US" dirty="0" smtClean="0"/>
              <a:t> Big Data</a:t>
            </a:r>
            <a:endParaRPr lang="en-US" dirty="0"/>
          </a:p>
        </p:txBody>
      </p:sp>
      <p:sp>
        <p:nvSpPr>
          <p:cNvPr id="23555" name="Rectangle 3"/>
          <p:cNvSpPr>
            <a:spLocks noGrp="1" noChangeArrowheads="1"/>
          </p:cNvSpPr>
          <p:nvPr>
            <p:ph type="body" idx="1"/>
          </p:nvPr>
        </p:nvSpPr>
        <p:spPr>
          <a:xfrm>
            <a:off x="381000" y="1600200"/>
            <a:ext cx="7315200" cy="4648200"/>
          </a:xfrm>
        </p:spPr>
        <p:txBody>
          <a:bodyPr/>
          <a:lstStyle/>
          <a:p>
            <a:pPr>
              <a:lnSpc>
                <a:spcPct val="90000"/>
              </a:lnSpc>
            </a:pPr>
            <a:r>
              <a:rPr lang="en-US" sz="2800" dirty="0" smtClean="0"/>
              <a:t>Using numbers and characters, we can digitize and model bigger things:</a:t>
            </a:r>
          </a:p>
          <a:p>
            <a:pPr lvl="1">
              <a:lnSpc>
                <a:spcPct val="90000"/>
              </a:lnSpc>
            </a:pPr>
            <a:r>
              <a:rPr lang="en-US" sz="2400" dirty="0" smtClean="0"/>
              <a:t>Documents</a:t>
            </a:r>
          </a:p>
          <a:p>
            <a:pPr lvl="1">
              <a:lnSpc>
                <a:spcPct val="90000"/>
              </a:lnSpc>
            </a:pPr>
            <a:r>
              <a:rPr lang="en-US" sz="2400" dirty="0" smtClean="0"/>
              <a:t>Accountant’s ledger</a:t>
            </a:r>
          </a:p>
          <a:p>
            <a:pPr lvl="1">
              <a:lnSpc>
                <a:spcPct val="90000"/>
              </a:lnSpc>
            </a:pPr>
            <a:r>
              <a:rPr lang="en-US" sz="2400" dirty="0" smtClean="0"/>
              <a:t>City maps</a:t>
            </a:r>
          </a:p>
          <a:p>
            <a:pPr lvl="1">
              <a:lnSpc>
                <a:spcPct val="90000"/>
              </a:lnSpc>
            </a:pPr>
            <a:r>
              <a:rPr lang="en-US" sz="2400" dirty="0" smtClean="0"/>
              <a:t>Human behaviors</a:t>
            </a:r>
          </a:p>
          <a:p>
            <a:pPr lvl="1">
              <a:lnSpc>
                <a:spcPct val="90000"/>
              </a:lnSpc>
            </a:pPr>
            <a:r>
              <a:rPr lang="en-US" sz="2400" dirty="0" smtClean="0"/>
              <a:t>Calendars</a:t>
            </a:r>
          </a:p>
          <a:p>
            <a:pPr lvl="1">
              <a:lnSpc>
                <a:spcPct val="90000"/>
              </a:lnSpc>
            </a:pPr>
            <a:r>
              <a:rPr lang="en-US" sz="2400" dirty="0" smtClean="0"/>
              <a:t>Images, audio, video</a:t>
            </a:r>
          </a:p>
          <a:p>
            <a:pPr>
              <a:lnSpc>
                <a:spcPct val="90000"/>
              </a:lnSpc>
            </a:pPr>
            <a:r>
              <a:rPr lang="en-US" sz="2800" dirty="0" smtClean="0"/>
              <a:t>Programs make sense of the data.</a:t>
            </a:r>
            <a:endParaRPr lang="en-US" sz="28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BE2E7AE1-D760-48EF-AC47-2BBACF3A9EB3}" type="slidenum">
              <a:rPr lang="en-US"/>
              <a:pPr/>
              <a:t>12</a:t>
            </a:fld>
            <a:endParaRPr lang="en-US"/>
          </a:p>
        </p:txBody>
      </p:sp>
      <p:sp>
        <p:nvSpPr>
          <p:cNvPr id="23554" name="Rectangle 2"/>
          <p:cNvSpPr>
            <a:spLocks noGrp="1" noChangeArrowheads="1"/>
          </p:cNvSpPr>
          <p:nvPr>
            <p:ph type="title"/>
          </p:nvPr>
        </p:nvSpPr>
        <p:spPr/>
        <p:txBody>
          <a:bodyPr/>
          <a:lstStyle/>
          <a:p>
            <a:r>
              <a:rPr lang="en-US" dirty="0"/>
              <a:t>Digitizing</a:t>
            </a:r>
            <a:r>
              <a:rPr lang="en-US" dirty="0" smtClean="0"/>
              <a:t> Multimedia Data</a:t>
            </a:r>
            <a:endParaRPr lang="en-US" dirty="0"/>
          </a:p>
        </p:txBody>
      </p:sp>
      <p:sp>
        <p:nvSpPr>
          <p:cNvPr id="23555" name="Rectangle 3"/>
          <p:cNvSpPr>
            <a:spLocks noGrp="1" noChangeArrowheads="1"/>
          </p:cNvSpPr>
          <p:nvPr>
            <p:ph type="body" idx="1"/>
          </p:nvPr>
        </p:nvSpPr>
        <p:spPr>
          <a:xfrm>
            <a:off x="381000" y="1600200"/>
            <a:ext cx="7315200" cy="4648200"/>
          </a:xfrm>
        </p:spPr>
        <p:txBody>
          <a:bodyPr/>
          <a:lstStyle/>
          <a:p>
            <a:pPr>
              <a:lnSpc>
                <a:spcPct val="90000"/>
              </a:lnSpc>
            </a:pPr>
            <a:r>
              <a:rPr lang="en-US" sz="2800" dirty="0" smtClean="0"/>
              <a:t>Multimedia data is usually</a:t>
            </a:r>
          </a:p>
          <a:p>
            <a:pPr lvl="1">
              <a:lnSpc>
                <a:spcPct val="90000"/>
              </a:lnSpc>
            </a:pPr>
            <a:r>
              <a:rPr lang="en-US" sz="2400" b="1" i="1" dirty="0" smtClean="0"/>
              <a:t>HUGE</a:t>
            </a:r>
          </a:p>
          <a:p>
            <a:pPr lvl="1">
              <a:lnSpc>
                <a:spcPct val="90000"/>
              </a:lnSpc>
            </a:pPr>
            <a:r>
              <a:rPr lang="en-US" sz="2400" dirty="0" smtClean="0"/>
              <a:t>And highly patterned</a:t>
            </a:r>
          </a:p>
          <a:p>
            <a:pPr>
              <a:lnSpc>
                <a:spcPct val="90000"/>
              </a:lnSpc>
            </a:pPr>
            <a:r>
              <a:rPr lang="en-US" sz="2800" i="1" dirty="0" smtClean="0"/>
              <a:t>Compress </a:t>
            </a:r>
            <a:r>
              <a:rPr lang="en-US" sz="2800" dirty="0" smtClean="0"/>
              <a:t>the data by taking advantage of the patterns to take up less space.</a:t>
            </a:r>
          </a:p>
          <a:p>
            <a:pPr lvl="1">
              <a:lnSpc>
                <a:spcPct val="90000"/>
              </a:lnSpc>
            </a:pPr>
            <a:r>
              <a:rPr lang="en-US" sz="2400" dirty="0" smtClean="0"/>
              <a:t>Lossless compression doesn’t lose any information.</a:t>
            </a:r>
          </a:p>
          <a:p>
            <a:pPr lvl="1">
              <a:lnSpc>
                <a:spcPct val="90000"/>
              </a:lnSpc>
            </a:pPr>
            <a:r>
              <a:rPr lang="en-US" sz="2400" dirty="0" err="1" smtClean="0"/>
              <a:t>Lossy</a:t>
            </a:r>
            <a:r>
              <a:rPr lang="en-US" sz="2400" dirty="0" smtClean="0"/>
              <a:t> compression loses some information for better compression.</a:t>
            </a:r>
            <a:endParaRPr lang="en-US" sz="24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BE2E7AE1-D760-48EF-AC47-2BBACF3A9EB3}" type="slidenum">
              <a:rPr lang="en-US"/>
              <a:pPr/>
              <a:t>13</a:t>
            </a:fld>
            <a:endParaRPr lang="en-US"/>
          </a:p>
        </p:txBody>
      </p:sp>
      <p:sp>
        <p:nvSpPr>
          <p:cNvPr id="23554" name="Rectangle 2"/>
          <p:cNvSpPr>
            <a:spLocks noGrp="1" noChangeArrowheads="1"/>
          </p:cNvSpPr>
          <p:nvPr>
            <p:ph type="title"/>
          </p:nvPr>
        </p:nvSpPr>
        <p:spPr/>
        <p:txBody>
          <a:bodyPr/>
          <a:lstStyle/>
          <a:p>
            <a:r>
              <a:rPr lang="en-US"/>
              <a:t>Digitizing Images</a:t>
            </a:r>
          </a:p>
        </p:txBody>
      </p:sp>
      <p:sp>
        <p:nvSpPr>
          <p:cNvPr id="23555" name="Rectangle 3"/>
          <p:cNvSpPr>
            <a:spLocks noGrp="1" noChangeArrowheads="1"/>
          </p:cNvSpPr>
          <p:nvPr>
            <p:ph type="body" idx="1"/>
          </p:nvPr>
        </p:nvSpPr>
        <p:spPr>
          <a:xfrm>
            <a:off x="381000" y="1600200"/>
            <a:ext cx="7315200" cy="4648200"/>
          </a:xfrm>
        </p:spPr>
        <p:txBody>
          <a:bodyPr/>
          <a:lstStyle/>
          <a:p>
            <a:pPr>
              <a:lnSpc>
                <a:spcPct val="90000"/>
              </a:lnSpc>
            </a:pPr>
            <a:r>
              <a:rPr lang="en-US" sz="2800" dirty="0"/>
              <a:t>An image is an array of </a:t>
            </a:r>
            <a:r>
              <a:rPr lang="en-US" sz="2800" dirty="0" smtClean="0"/>
              <a:t>pixels.</a:t>
            </a:r>
            <a:endParaRPr lang="en-US" sz="2800" dirty="0"/>
          </a:p>
          <a:p>
            <a:pPr>
              <a:lnSpc>
                <a:spcPct val="90000"/>
              </a:lnSpc>
            </a:pPr>
            <a:r>
              <a:rPr lang="en-US" sz="2800" dirty="0"/>
              <a:t>Each pixel has:</a:t>
            </a:r>
          </a:p>
          <a:p>
            <a:pPr lvl="1">
              <a:lnSpc>
                <a:spcPct val="90000"/>
              </a:lnSpc>
            </a:pPr>
            <a:r>
              <a:rPr lang="en-US" sz="2400" dirty="0"/>
              <a:t>intensity values for Red, Green &amp; Blue </a:t>
            </a:r>
          </a:p>
          <a:p>
            <a:pPr lvl="1">
              <a:lnSpc>
                <a:spcPct val="90000"/>
              </a:lnSpc>
            </a:pPr>
            <a:r>
              <a:rPr lang="en-US" sz="2400" dirty="0"/>
              <a:t>an optional </a:t>
            </a:r>
            <a:r>
              <a:rPr lang="en-US" sz="2400" i="1" dirty="0"/>
              <a:t>alpha</a:t>
            </a:r>
            <a:r>
              <a:rPr lang="en-US" sz="2400" dirty="0"/>
              <a:t> value for transparency</a:t>
            </a:r>
          </a:p>
          <a:p>
            <a:pPr>
              <a:lnSpc>
                <a:spcPct val="90000"/>
              </a:lnSpc>
            </a:pPr>
            <a:r>
              <a:rPr lang="en-US" sz="2800" dirty="0"/>
              <a:t>Common image file formats include:</a:t>
            </a:r>
          </a:p>
          <a:p>
            <a:pPr lvl="1">
              <a:lnSpc>
                <a:spcPct val="90000"/>
              </a:lnSpc>
            </a:pPr>
            <a:r>
              <a:rPr lang="en-US" sz="2400" dirty="0" smtClean="0"/>
              <a:t>PNG: Lossless</a:t>
            </a:r>
            <a:r>
              <a:rPr lang="en-US" sz="2400" dirty="0"/>
              <a:t>, often seen on the web</a:t>
            </a:r>
            <a:endParaRPr lang="en-US" sz="2400" dirty="0" smtClean="0"/>
          </a:p>
          <a:p>
            <a:pPr lvl="1">
              <a:lnSpc>
                <a:spcPct val="90000"/>
              </a:lnSpc>
            </a:pPr>
            <a:r>
              <a:rPr lang="en-US" sz="2400" dirty="0" smtClean="0"/>
              <a:t>GIF: Lossless, 256 colors max, but patented</a:t>
            </a:r>
          </a:p>
          <a:p>
            <a:pPr lvl="1">
              <a:lnSpc>
                <a:spcPct val="90000"/>
              </a:lnSpc>
            </a:pPr>
            <a:r>
              <a:rPr lang="en-US" sz="2400" dirty="0" smtClean="0"/>
              <a:t>JPEG: </a:t>
            </a:r>
            <a:r>
              <a:rPr lang="en-US" sz="2400" dirty="0" err="1" smtClean="0"/>
              <a:t>Lossy</a:t>
            </a:r>
            <a:r>
              <a:rPr lang="en-US" sz="2400" dirty="0"/>
              <a:t>, compression 3:1 to 60:1</a:t>
            </a:r>
          </a:p>
          <a:p>
            <a:pPr lvl="1">
              <a:lnSpc>
                <a:spcPct val="90000"/>
              </a:lnSpc>
            </a:pPr>
            <a:r>
              <a:rPr lang="en-US" sz="2400" dirty="0" smtClean="0"/>
              <a:t>TIFF: Lossless</a:t>
            </a:r>
          </a:p>
          <a:p>
            <a:pPr lvl="1">
              <a:lnSpc>
                <a:spcPct val="90000"/>
              </a:lnSpc>
            </a:pPr>
            <a:r>
              <a:rPr lang="en-US" sz="2400" dirty="0" smtClean="0"/>
              <a:t>BMP: Uncompressed </a:t>
            </a:r>
            <a:r>
              <a:rPr lang="en-US" sz="2400" dirty="0"/>
              <a:t>Windows format</a:t>
            </a:r>
          </a:p>
        </p:txBody>
      </p:sp>
      <p:pic>
        <p:nvPicPr>
          <p:cNvPr id="23556" name="Picture 4" descr="rgb"/>
          <p:cNvPicPr>
            <a:picLocks noChangeAspect="1" noChangeArrowheads="1"/>
          </p:cNvPicPr>
          <p:nvPr/>
        </p:nvPicPr>
        <p:blipFill>
          <a:blip r:embed="rId3" cstate="print"/>
          <a:srcRect/>
          <a:stretch>
            <a:fillRect/>
          </a:stretch>
        </p:blipFill>
        <p:spPr bwMode="auto">
          <a:xfrm>
            <a:off x="6781800" y="1752600"/>
            <a:ext cx="2133600" cy="2027237"/>
          </a:xfrm>
          <a:prstGeom prst="rect">
            <a:avLst/>
          </a:prstGeom>
          <a:noFill/>
        </p:spPr>
      </p:pic>
      <p:sp>
        <p:nvSpPr>
          <p:cNvPr id="23557" name="Text Box 5"/>
          <p:cNvSpPr txBox="1">
            <a:spLocks noChangeArrowheads="1"/>
          </p:cNvSpPr>
          <p:nvPr/>
        </p:nvSpPr>
        <p:spPr bwMode="auto">
          <a:xfrm>
            <a:off x="6781800" y="3810000"/>
            <a:ext cx="2362200" cy="214312"/>
          </a:xfrm>
          <a:prstGeom prst="rect">
            <a:avLst/>
          </a:prstGeom>
          <a:noFill/>
          <a:ln w="9525">
            <a:noFill/>
            <a:miter lim="800000"/>
            <a:headEnd/>
            <a:tailEnd/>
          </a:ln>
          <a:effectLst/>
        </p:spPr>
        <p:txBody>
          <a:bodyPr>
            <a:spAutoFit/>
          </a:bodyPr>
          <a:lstStyle/>
          <a:p>
            <a:pPr algn="r"/>
            <a:r>
              <a:rPr lang="en-US" sz="800" dirty="0">
                <a:latin typeface="Times New Roman" pitchFamily="18" charset="0"/>
              </a:rPr>
              <a:t>image from Harry </a:t>
            </a:r>
            <a:r>
              <a:rPr lang="en-US" sz="800" dirty="0" err="1">
                <a:latin typeface="Times New Roman" pitchFamily="18" charset="0"/>
              </a:rPr>
              <a:t>Plantinga</a:t>
            </a:r>
            <a:endParaRPr lang="en-US" sz="800" dirty="0">
              <a:latin typeface="Times New Roman" pitchFamily="18"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BE2E7AE1-D760-48EF-AC47-2BBACF3A9EB3}" type="slidenum">
              <a:rPr lang="en-US"/>
              <a:pPr/>
              <a:t>14</a:t>
            </a:fld>
            <a:endParaRPr lang="en-US"/>
          </a:p>
        </p:txBody>
      </p:sp>
      <p:sp>
        <p:nvSpPr>
          <p:cNvPr id="23554" name="Rectangle 2"/>
          <p:cNvSpPr>
            <a:spLocks noGrp="1" noChangeArrowheads="1"/>
          </p:cNvSpPr>
          <p:nvPr>
            <p:ph type="title"/>
          </p:nvPr>
        </p:nvSpPr>
        <p:spPr/>
        <p:txBody>
          <a:bodyPr/>
          <a:lstStyle/>
          <a:p>
            <a:r>
              <a:rPr lang="en-US" dirty="0" smtClean="0"/>
              <a:t>Use of Image Formats</a:t>
            </a:r>
            <a:endParaRPr lang="en-US" dirty="0"/>
          </a:p>
        </p:txBody>
      </p:sp>
      <p:sp>
        <p:nvSpPr>
          <p:cNvPr id="23555" name="Rectangle 3"/>
          <p:cNvSpPr>
            <a:spLocks noGrp="1" noChangeArrowheads="1"/>
          </p:cNvSpPr>
          <p:nvPr>
            <p:ph type="body" idx="1"/>
          </p:nvPr>
        </p:nvSpPr>
        <p:spPr>
          <a:xfrm>
            <a:off x="381000" y="1600200"/>
            <a:ext cx="7315200" cy="4648200"/>
          </a:xfrm>
        </p:spPr>
        <p:txBody>
          <a:bodyPr/>
          <a:lstStyle/>
          <a:p>
            <a:pPr>
              <a:lnSpc>
                <a:spcPct val="90000"/>
              </a:lnSpc>
            </a:pPr>
            <a:r>
              <a:rPr lang="en-US" dirty="0" smtClean="0"/>
              <a:t>PNG: web, logos and text</a:t>
            </a:r>
          </a:p>
          <a:p>
            <a:pPr>
              <a:lnSpc>
                <a:spcPct val="90000"/>
              </a:lnSpc>
            </a:pPr>
            <a:r>
              <a:rPr lang="en-US" dirty="0" smtClean="0"/>
              <a:t>GIF: web, logos and text, animation</a:t>
            </a:r>
          </a:p>
          <a:p>
            <a:pPr>
              <a:lnSpc>
                <a:spcPct val="90000"/>
              </a:lnSpc>
            </a:pPr>
            <a:r>
              <a:rPr lang="en-US" dirty="0" smtClean="0"/>
              <a:t>JPEG: photos</a:t>
            </a:r>
          </a:p>
          <a:p>
            <a:pPr>
              <a:lnSpc>
                <a:spcPct val="90000"/>
              </a:lnSpc>
            </a:pPr>
            <a:r>
              <a:rPr lang="en-US" dirty="0" smtClean="0"/>
              <a:t>TIFF: imaging software</a:t>
            </a:r>
          </a:p>
          <a:p>
            <a:pPr>
              <a:lnSpc>
                <a:spcPct val="90000"/>
              </a:lnSpc>
            </a:pPr>
            <a:r>
              <a:rPr lang="en-US" dirty="0" smtClean="0"/>
              <a:t>BMP: never</a:t>
            </a:r>
            <a:endParaRPr lang="en-US"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fld id="{54C4AD1B-9E5B-47EA-8DA8-05FF54083A12}" type="slidenum">
              <a:rPr lang="en-US"/>
              <a:pPr/>
              <a:t>15</a:t>
            </a:fld>
            <a:endParaRPr lang="en-US"/>
          </a:p>
        </p:txBody>
      </p:sp>
      <p:sp>
        <p:nvSpPr>
          <p:cNvPr id="50178" name="Rectangle 2"/>
          <p:cNvSpPr>
            <a:spLocks noGrp="1" noChangeArrowheads="1"/>
          </p:cNvSpPr>
          <p:nvPr>
            <p:ph type="title"/>
          </p:nvPr>
        </p:nvSpPr>
        <p:spPr/>
        <p:txBody>
          <a:bodyPr/>
          <a:lstStyle/>
          <a:p>
            <a:r>
              <a:rPr lang="en-US"/>
              <a:t>Steganography</a:t>
            </a:r>
          </a:p>
        </p:txBody>
      </p:sp>
      <p:sp>
        <p:nvSpPr>
          <p:cNvPr id="50179" name="Rectangle 3"/>
          <p:cNvSpPr>
            <a:spLocks noGrp="1" noChangeArrowheads="1"/>
          </p:cNvSpPr>
          <p:nvPr>
            <p:ph type="body" idx="1"/>
          </p:nvPr>
        </p:nvSpPr>
        <p:spPr>
          <a:xfrm>
            <a:off x="381000" y="1600200"/>
            <a:ext cx="5562600" cy="4648200"/>
          </a:xfrm>
        </p:spPr>
        <p:txBody>
          <a:bodyPr/>
          <a:lstStyle/>
          <a:p>
            <a:r>
              <a:rPr lang="en-US"/>
              <a:t>Cryptography encrypts messages using encryption keys.</a:t>
            </a:r>
          </a:p>
          <a:p>
            <a:r>
              <a:rPr lang="en-US"/>
              <a:t>Steganography </a:t>
            </a:r>
            <a:r>
              <a:rPr lang="en-US" i="1"/>
              <a:t>hides</a:t>
            </a:r>
            <a:r>
              <a:rPr lang="en-US"/>
              <a:t> messages in other digital media.</a:t>
            </a:r>
          </a:p>
          <a:p>
            <a:endParaRPr lang="en-US"/>
          </a:p>
        </p:txBody>
      </p:sp>
      <p:sp>
        <p:nvSpPr>
          <p:cNvPr id="50181" name="Text Box 5"/>
          <p:cNvSpPr txBox="1">
            <a:spLocks noChangeArrowheads="1"/>
          </p:cNvSpPr>
          <p:nvPr/>
        </p:nvSpPr>
        <p:spPr bwMode="auto">
          <a:xfrm>
            <a:off x="6781800" y="6477000"/>
            <a:ext cx="2362200" cy="214313"/>
          </a:xfrm>
          <a:prstGeom prst="rect">
            <a:avLst/>
          </a:prstGeom>
          <a:noFill/>
          <a:ln w="9525">
            <a:noFill/>
            <a:miter lim="800000"/>
            <a:headEnd/>
            <a:tailEnd/>
          </a:ln>
          <a:effectLst/>
        </p:spPr>
        <p:txBody>
          <a:bodyPr>
            <a:spAutoFit/>
          </a:bodyPr>
          <a:lstStyle/>
          <a:p>
            <a:pPr algn="r"/>
            <a:r>
              <a:rPr lang="en-US" sz="800">
                <a:latin typeface="Times New Roman" pitchFamily="18" charset="0"/>
              </a:rPr>
              <a:t>Images from www.wikipedia.org</a:t>
            </a:r>
          </a:p>
        </p:txBody>
      </p:sp>
      <p:pic>
        <p:nvPicPr>
          <p:cNvPr id="50182" name="Picture 6" descr="StenographyOriginal"/>
          <p:cNvPicPr>
            <a:picLocks noChangeAspect="1" noChangeArrowheads="1"/>
          </p:cNvPicPr>
          <p:nvPr/>
        </p:nvPicPr>
        <p:blipFill>
          <a:blip r:embed="rId3" cstate="print"/>
          <a:srcRect/>
          <a:stretch>
            <a:fillRect/>
          </a:stretch>
        </p:blipFill>
        <p:spPr bwMode="auto">
          <a:xfrm>
            <a:off x="6248400" y="1371600"/>
            <a:ext cx="2209800" cy="2209800"/>
          </a:xfrm>
          <a:prstGeom prst="rect">
            <a:avLst/>
          </a:prstGeom>
          <a:noFill/>
        </p:spPr>
      </p:pic>
      <p:pic>
        <p:nvPicPr>
          <p:cNvPr id="50183" name="Picture 7" descr="StenographyRecovered"/>
          <p:cNvPicPr>
            <a:picLocks noChangeAspect="1" noChangeArrowheads="1"/>
          </p:cNvPicPr>
          <p:nvPr/>
        </p:nvPicPr>
        <p:blipFill>
          <a:blip r:embed="rId4" cstate="print"/>
          <a:srcRect/>
          <a:stretch>
            <a:fillRect/>
          </a:stretch>
        </p:blipFill>
        <p:spPr bwMode="auto">
          <a:xfrm>
            <a:off x="6248400" y="3657600"/>
            <a:ext cx="2209800" cy="2209800"/>
          </a:xfrm>
          <a:prstGeom prst="rect">
            <a:avLst/>
          </a:prstGeom>
          <a:noFill/>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A817A0C-E3B1-4FF4-B861-BD96D3C0FF15}" type="slidenum">
              <a:rPr lang="en-US"/>
              <a:pPr/>
              <a:t>16</a:t>
            </a:fld>
            <a:endParaRPr lang="en-US"/>
          </a:p>
        </p:txBody>
      </p:sp>
      <p:sp>
        <p:nvSpPr>
          <p:cNvPr id="24578" name="Rectangle 2"/>
          <p:cNvSpPr>
            <a:spLocks noGrp="1" noChangeArrowheads="1"/>
          </p:cNvSpPr>
          <p:nvPr>
            <p:ph type="title"/>
          </p:nvPr>
        </p:nvSpPr>
        <p:spPr/>
        <p:txBody>
          <a:bodyPr/>
          <a:lstStyle/>
          <a:p>
            <a:r>
              <a:rPr lang="en-US"/>
              <a:t>Digitizing Audio</a:t>
            </a:r>
          </a:p>
        </p:txBody>
      </p:sp>
      <p:sp>
        <p:nvSpPr>
          <p:cNvPr id="24579" name="Rectangle 3"/>
          <p:cNvSpPr>
            <a:spLocks noGrp="1" noChangeArrowheads="1"/>
          </p:cNvSpPr>
          <p:nvPr>
            <p:ph type="body" idx="1"/>
          </p:nvPr>
        </p:nvSpPr>
        <p:spPr>
          <a:xfrm>
            <a:off x="381000" y="1600200"/>
            <a:ext cx="8915400" cy="4114800"/>
          </a:xfrm>
        </p:spPr>
        <p:txBody>
          <a:bodyPr/>
          <a:lstStyle/>
          <a:p>
            <a:r>
              <a:rPr lang="en-US" sz="2800"/>
              <a:t>Sound can also be digitized.</a:t>
            </a:r>
          </a:p>
          <a:p>
            <a:r>
              <a:rPr lang="en-US" sz="2800"/>
              <a:t>Common sound file formats:</a:t>
            </a:r>
          </a:p>
          <a:p>
            <a:pPr lvl="1">
              <a:buFont typeface="Arial" charset="0"/>
              <a:buChar char=" "/>
            </a:pPr>
            <a:r>
              <a:rPr lang="en-US" sz="2400" b="1"/>
              <a:t>mp3</a:t>
            </a:r>
            <a:r>
              <a:rPr lang="en-US" sz="2400"/>
              <a:t> – open, patented, no DRM, older/less effective</a:t>
            </a:r>
          </a:p>
          <a:p>
            <a:pPr lvl="1">
              <a:buFont typeface="Arial" charset="0"/>
              <a:buChar char=" "/>
            </a:pPr>
            <a:r>
              <a:rPr lang="en-US" sz="2400" b="1"/>
              <a:t>wma</a:t>
            </a:r>
            <a:r>
              <a:rPr lang="en-US" sz="2400"/>
              <a:t> – Windows Media Audio, patented/proprietary, DRM</a:t>
            </a:r>
          </a:p>
          <a:p>
            <a:pPr lvl="1">
              <a:buFont typeface="Arial" charset="0"/>
              <a:buChar char=" "/>
            </a:pPr>
            <a:r>
              <a:rPr lang="en-US" sz="2400" b="1"/>
              <a:t>AAC</a:t>
            </a:r>
            <a:r>
              <a:rPr lang="en-US" sz="2400"/>
              <a:t> – Apple’s iTunes, patented, proprietary, DRM</a:t>
            </a:r>
          </a:p>
          <a:p>
            <a:pPr lvl="1">
              <a:buFont typeface="Arial" charset="0"/>
              <a:buChar char=" "/>
            </a:pPr>
            <a:r>
              <a:rPr lang="en-US" sz="2400" b="1"/>
              <a:t>RealAudio</a:t>
            </a:r>
            <a:r>
              <a:rPr lang="en-US" sz="2400"/>
              <a:t> – patented, proprietary, DRM</a:t>
            </a:r>
          </a:p>
          <a:p>
            <a:pPr lvl="1">
              <a:buFont typeface="Arial" charset="0"/>
              <a:buChar char=" "/>
            </a:pPr>
            <a:r>
              <a:rPr lang="en-US" sz="2400" b="1"/>
              <a:t>Ogg Vorbis</a:t>
            </a:r>
            <a:r>
              <a:rPr lang="en-US" sz="2400"/>
              <a:t> – unpatented, open, no DRM</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2ABADDD-0239-489D-8B35-D7480CC3A8C0}" type="slidenum">
              <a:rPr lang="en-US"/>
              <a:pPr/>
              <a:t>17</a:t>
            </a:fld>
            <a:endParaRPr lang="en-US"/>
          </a:p>
        </p:txBody>
      </p:sp>
      <p:sp>
        <p:nvSpPr>
          <p:cNvPr id="26626" name="Rectangle 2"/>
          <p:cNvSpPr>
            <a:spLocks noGrp="1" noChangeArrowheads="1"/>
          </p:cNvSpPr>
          <p:nvPr>
            <p:ph type="title"/>
          </p:nvPr>
        </p:nvSpPr>
        <p:spPr/>
        <p:txBody>
          <a:bodyPr/>
          <a:lstStyle/>
          <a:p>
            <a:r>
              <a:rPr lang="en-US"/>
              <a:t>Digitizing Video</a:t>
            </a:r>
          </a:p>
        </p:txBody>
      </p:sp>
      <p:sp>
        <p:nvSpPr>
          <p:cNvPr id="26627" name="Rectangle 3"/>
          <p:cNvSpPr>
            <a:spLocks noGrp="1" noChangeArrowheads="1"/>
          </p:cNvSpPr>
          <p:nvPr>
            <p:ph type="body" idx="1"/>
          </p:nvPr>
        </p:nvSpPr>
        <p:spPr/>
        <p:txBody>
          <a:bodyPr/>
          <a:lstStyle/>
          <a:p>
            <a:r>
              <a:rPr lang="en-US"/>
              <a:t>Common movie file formats:</a:t>
            </a:r>
          </a:p>
          <a:p>
            <a:pPr lvl="1">
              <a:buFont typeface="Arial" charset="0"/>
              <a:buChar char=" "/>
            </a:pPr>
            <a:r>
              <a:rPr lang="en-US" b="1"/>
              <a:t>mpeg</a:t>
            </a:r>
            <a:r>
              <a:rPr lang="en-US"/>
              <a:t> – Open (but patented) standard</a:t>
            </a:r>
          </a:p>
          <a:p>
            <a:pPr lvl="1">
              <a:buFont typeface="Arial" charset="0"/>
              <a:buChar char=" "/>
            </a:pPr>
            <a:r>
              <a:rPr lang="en-US" b="1"/>
              <a:t>avi</a:t>
            </a:r>
            <a:r>
              <a:rPr lang="en-US"/>
              <a:t> – Windows Media Player</a:t>
            </a:r>
          </a:p>
          <a:p>
            <a:pPr lvl="1">
              <a:buFont typeface="Arial" charset="0"/>
              <a:buChar char=" "/>
            </a:pPr>
            <a:r>
              <a:rPr lang="en-US" b="1"/>
              <a:t>DV</a:t>
            </a:r>
            <a:r>
              <a:rPr lang="en-US"/>
              <a:t> – As used in digital camcorders</a:t>
            </a:r>
          </a:p>
          <a:p>
            <a:pPr lvl="1">
              <a:buFont typeface="Arial" charset="0"/>
              <a:buChar char=" "/>
            </a:pPr>
            <a:r>
              <a:rPr lang="en-US" b="1"/>
              <a:t>divx</a:t>
            </a:r>
            <a:r>
              <a:rPr lang="en-US"/>
              <a:t> – very high compression ratios</a:t>
            </a:r>
          </a:p>
          <a:p>
            <a:pPr lvl="1">
              <a:buFont typeface="Arial" charset="0"/>
              <a:buNone/>
            </a:pPr>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2ABADDD-0239-489D-8B35-D7480CC3A8C0}" type="slidenum">
              <a:rPr lang="en-US"/>
              <a:pPr/>
              <a:t>18</a:t>
            </a:fld>
            <a:endParaRPr lang="en-US"/>
          </a:p>
        </p:txBody>
      </p:sp>
      <p:sp>
        <p:nvSpPr>
          <p:cNvPr id="26626" name="Rectangle 2"/>
          <p:cNvSpPr>
            <a:spLocks noGrp="1" noChangeArrowheads="1"/>
          </p:cNvSpPr>
          <p:nvPr>
            <p:ph type="title"/>
          </p:nvPr>
        </p:nvSpPr>
        <p:spPr/>
        <p:txBody>
          <a:bodyPr/>
          <a:lstStyle/>
          <a:p>
            <a:r>
              <a:rPr lang="en-US" dirty="0" smtClean="0"/>
              <a:t>How does a computer know what it is looking at?</a:t>
            </a:r>
            <a:endParaRPr lang="en-US" dirty="0"/>
          </a:p>
        </p:txBody>
      </p:sp>
      <p:sp>
        <p:nvSpPr>
          <p:cNvPr id="26627" name="Rectangle 3"/>
          <p:cNvSpPr>
            <a:spLocks noGrp="1" noChangeArrowheads="1"/>
          </p:cNvSpPr>
          <p:nvPr>
            <p:ph type="body" idx="1"/>
          </p:nvPr>
        </p:nvSpPr>
        <p:spPr/>
        <p:txBody>
          <a:bodyPr/>
          <a:lstStyle/>
          <a:p>
            <a:r>
              <a:rPr lang="en-US" dirty="0" smtClean="0"/>
              <a:t>Windows tells what kind of thing is being modeled by looking at a file’s suffix (or </a:t>
            </a:r>
            <a:r>
              <a:rPr lang="en-US" i="1" dirty="0" smtClean="0"/>
              <a:t>extension</a:t>
            </a:r>
            <a:r>
              <a:rPr lang="en-US" dirty="0" smtClean="0"/>
              <a:t>) :</a:t>
            </a:r>
          </a:p>
          <a:p>
            <a:pPr lvl="1"/>
            <a:r>
              <a:rPr lang="en-US" dirty="0" smtClean="0"/>
              <a:t>.txt: text file (in ASCII or Unicode)</a:t>
            </a:r>
          </a:p>
          <a:p>
            <a:pPr lvl="1"/>
            <a:r>
              <a:rPr lang="en-US" dirty="0" smtClean="0"/>
              <a:t>.jpg, .</a:t>
            </a:r>
            <a:r>
              <a:rPr lang="en-US" dirty="0" err="1" smtClean="0"/>
              <a:t>png</a:t>
            </a:r>
            <a:r>
              <a:rPr lang="en-US" dirty="0" smtClean="0"/>
              <a:t>, .bmp: image</a:t>
            </a:r>
          </a:p>
          <a:p>
            <a:pPr lvl="1"/>
            <a:r>
              <a:rPr lang="en-US" dirty="0" smtClean="0"/>
              <a:t>.</a:t>
            </a:r>
            <a:r>
              <a:rPr lang="en-US" dirty="0" err="1" smtClean="0"/>
              <a:t>xls</a:t>
            </a:r>
            <a:r>
              <a:rPr lang="en-US" dirty="0" smtClean="0"/>
              <a:t>, .</a:t>
            </a:r>
            <a:r>
              <a:rPr lang="en-US" dirty="0" err="1" smtClean="0"/>
              <a:t>xlsx</a:t>
            </a:r>
            <a:r>
              <a:rPr lang="en-US" dirty="0" smtClean="0"/>
              <a:t>: Excel spreadsheet</a:t>
            </a:r>
          </a:p>
          <a:p>
            <a:pPr lvl="1"/>
            <a:r>
              <a:rPr lang="en-US" dirty="0" smtClean="0"/>
              <a:t>.zip: a compressed folder of files/folders.</a:t>
            </a:r>
          </a:p>
          <a:p>
            <a:pPr lvl="1"/>
            <a:r>
              <a:rPr lang="en-US" dirty="0" smtClean="0"/>
              <a:t>.doc, .</a:t>
            </a:r>
            <a:r>
              <a:rPr lang="en-US" dirty="0" err="1" smtClean="0"/>
              <a:t>docx</a:t>
            </a:r>
            <a:r>
              <a:rPr lang="en-US" dirty="0" smtClean="0"/>
              <a:t>, .rtf: Word documents</a:t>
            </a:r>
          </a:p>
          <a:p>
            <a:r>
              <a:rPr lang="en-US" dirty="0" smtClean="0"/>
              <a:t>Linux stores file type in the file itself.</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fld id="{5F50F444-8FC9-4254-BFE0-38EF5D2EA3E0}" type="slidenum">
              <a:rPr lang="en-US"/>
              <a:pPr/>
              <a:t>19</a:t>
            </a:fld>
            <a:endParaRPr lang="en-US"/>
          </a:p>
        </p:txBody>
      </p:sp>
      <p:sp>
        <p:nvSpPr>
          <p:cNvPr id="27650" name="Rectangle 2"/>
          <p:cNvSpPr>
            <a:spLocks noGrp="1" noChangeArrowheads="1"/>
          </p:cNvSpPr>
          <p:nvPr>
            <p:ph type="title"/>
          </p:nvPr>
        </p:nvSpPr>
        <p:spPr/>
        <p:txBody>
          <a:bodyPr/>
          <a:lstStyle/>
          <a:p>
            <a:r>
              <a:rPr lang="en-US"/>
              <a:t>The Difficulty of Modeling</a:t>
            </a:r>
          </a:p>
        </p:txBody>
      </p:sp>
      <p:sp>
        <p:nvSpPr>
          <p:cNvPr id="27651" name="Rectangle 3"/>
          <p:cNvSpPr>
            <a:spLocks noGrp="1" noChangeArrowheads="1"/>
          </p:cNvSpPr>
          <p:nvPr>
            <p:ph type="body" idx="1"/>
          </p:nvPr>
        </p:nvSpPr>
        <p:spPr/>
        <p:txBody>
          <a:bodyPr/>
          <a:lstStyle/>
          <a:p>
            <a:r>
              <a:rPr lang="en-US"/>
              <a:t>Not everything can be easily modeled.</a:t>
            </a:r>
          </a:p>
          <a:p>
            <a:endParaRPr lang="en-US"/>
          </a:p>
          <a:p>
            <a:endParaRPr lang="en-US"/>
          </a:p>
          <a:p>
            <a:endParaRPr lang="en-US"/>
          </a:p>
          <a:p>
            <a:endParaRPr lang="en-US"/>
          </a:p>
          <a:p>
            <a:r>
              <a:rPr lang="en-US"/>
              <a:t>“I praise you because I am fearfully and wonderfully made.”</a:t>
            </a:r>
            <a:r>
              <a:rPr lang="en-US" sz="2400"/>
              <a:t>   - Acts 10:34-35</a:t>
            </a:r>
          </a:p>
          <a:p>
            <a:endParaRPr lang="en-US"/>
          </a:p>
        </p:txBody>
      </p:sp>
      <p:grpSp>
        <p:nvGrpSpPr>
          <p:cNvPr id="27652" name="Group 4"/>
          <p:cNvGrpSpPr>
            <a:grpSpLocks/>
          </p:cNvGrpSpPr>
          <p:nvPr/>
        </p:nvGrpSpPr>
        <p:grpSpPr bwMode="auto">
          <a:xfrm>
            <a:off x="8302625" y="363538"/>
            <a:ext cx="841375" cy="1084262"/>
            <a:chOff x="5182" y="47"/>
            <a:chExt cx="530" cy="683"/>
          </a:xfrm>
        </p:grpSpPr>
        <p:sp>
          <p:nvSpPr>
            <p:cNvPr id="27653" name="Text Box 5"/>
            <p:cNvSpPr txBox="1">
              <a:spLocks noChangeArrowheads="1"/>
            </p:cNvSpPr>
            <p:nvPr/>
          </p:nvSpPr>
          <p:spPr bwMode="auto">
            <a:xfrm>
              <a:off x="5184" y="480"/>
              <a:ext cx="520" cy="250"/>
            </a:xfrm>
            <a:prstGeom prst="rect">
              <a:avLst/>
            </a:prstGeom>
            <a:solidFill>
              <a:schemeClr val="bg1"/>
            </a:solidFill>
            <a:ln w="9525">
              <a:noFill/>
              <a:miter lim="800000"/>
              <a:headEnd/>
              <a:tailEnd/>
            </a:ln>
            <a:effectLst/>
          </p:spPr>
          <p:txBody>
            <a:bodyPr wrap="none">
              <a:spAutoFit/>
            </a:bodyPr>
            <a:lstStyle/>
            <a:p>
              <a:pPr algn="ctr"/>
              <a:r>
                <a:rPr lang="en-US" sz="1000" b="1"/>
                <a:t>What’s the</a:t>
              </a:r>
            </a:p>
            <a:p>
              <a:pPr algn="ctr"/>
              <a:r>
                <a:rPr lang="en-US" sz="1000" b="1"/>
                <a:t>Big Idea</a:t>
              </a:r>
              <a:endParaRPr lang="en-US" sz="2400">
                <a:latin typeface="Times New Roman" pitchFamily="18" charset="0"/>
              </a:endParaRPr>
            </a:p>
          </p:txBody>
        </p:sp>
        <p:pic>
          <p:nvPicPr>
            <p:cNvPr id="27654" name="Picture 6" descr="wtbi"/>
            <p:cNvPicPr>
              <a:picLocks noChangeAspect="1" noChangeArrowheads="1"/>
            </p:cNvPicPr>
            <p:nvPr/>
          </p:nvPicPr>
          <p:blipFill>
            <a:blip r:embed="rId3" cstate="print"/>
            <a:srcRect/>
            <a:stretch>
              <a:fillRect/>
            </a:stretch>
          </p:blipFill>
          <p:spPr bwMode="auto">
            <a:xfrm>
              <a:off x="5182" y="47"/>
              <a:ext cx="530" cy="481"/>
            </a:xfrm>
            <a:prstGeom prst="rect">
              <a:avLst/>
            </a:prstGeom>
            <a:noFill/>
            <a:ln w="9525">
              <a:noFill/>
              <a:miter lim="800000"/>
              <a:headEnd/>
              <a:tailEnd/>
            </a:ln>
          </p:spPr>
        </p:pic>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0D5E0F2-030D-4835-9481-AFA7FC8E800D}" type="slidenum">
              <a:rPr lang="en-US"/>
              <a:pPr/>
              <a:t>2</a:t>
            </a:fld>
            <a:endParaRPr lang="en-US"/>
          </a:p>
        </p:txBody>
      </p:sp>
      <p:sp>
        <p:nvSpPr>
          <p:cNvPr id="8194" name="Rectangle 2"/>
          <p:cNvSpPr>
            <a:spLocks noGrp="1" noChangeArrowheads="1"/>
          </p:cNvSpPr>
          <p:nvPr>
            <p:ph type="title"/>
          </p:nvPr>
        </p:nvSpPr>
        <p:spPr/>
        <p:txBody>
          <a:bodyPr/>
          <a:lstStyle/>
          <a:p>
            <a:r>
              <a:rPr lang="en-US"/>
              <a:t>Digital Modeling</a:t>
            </a:r>
          </a:p>
        </p:txBody>
      </p:sp>
      <p:sp>
        <p:nvSpPr>
          <p:cNvPr id="8195" name="Rectangle 3"/>
          <p:cNvSpPr>
            <a:spLocks noGrp="1" noChangeArrowheads="1"/>
          </p:cNvSpPr>
          <p:nvPr>
            <p:ph type="body" idx="1"/>
          </p:nvPr>
        </p:nvSpPr>
        <p:spPr/>
        <p:txBody>
          <a:bodyPr/>
          <a:lstStyle/>
          <a:p>
            <a:r>
              <a:rPr lang="en-US" dirty="0"/>
              <a:t>Digital computers perform operations on represented data.</a:t>
            </a:r>
            <a:endParaRPr lang="en-US" dirty="0" smtClean="0"/>
          </a:p>
          <a:p>
            <a:r>
              <a:rPr lang="en-US" dirty="0" smtClean="0"/>
              <a:t>All data is represented by numbers.</a:t>
            </a:r>
          </a:p>
          <a:p>
            <a:pPr lvl="1"/>
            <a:r>
              <a:rPr lang="en-US" dirty="0" smtClean="0"/>
              <a:t>What kinds of data (or information) are there?</a:t>
            </a:r>
          </a:p>
          <a:p>
            <a:r>
              <a:rPr lang="en-US" dirty="0" smtClean="0"/>
              <a:t>Mixed </a:t>
            </a:r>
            <a:r>
              <a:rPr lang="en-US" dirty="0"/>
              <a:t>success:</a:t>
            </a:r>
          </a:p>
          <a:p>
            <a:pPr lvl="1"/>
            <a:r>
              <a:rPr lang="en-US" dirty="0"/>
              <a:t>A wide range of things can be modeled.</a:t>
            </a:r>
          </a:p>
          <a:p>
            <a:pPr lvl="1"/>
            <a:r>
              <a:rPr lang="en-US" dirty="0"/>
              <a:t>Some things are very difficult to model</a:t>
            </a:r>
            <a:r>
              <a:rPr lang="en-US" dirty="0" smtClean="0"/>
              <a: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0BDD82AF-F17D-4292-BFE9-1E795B349152}" type="slidenum">
              <a:rPr lang="en-US"/>
              <a:pPr/>
              <a:t>3</a:t>
            </a:fld>
            <a:endParaRPr lang="en-US"/>
          </a:p>
        </p:txBody>
      </p:sp>
      <p:sp>
        <p:nvSpPr>
          <p:cNvPr id="64514" name="Rectangle 2"/>
          <p:cNvSpPr>
            <a:spLocks noGrp="1" noChangeArrowheads="1"/>
          </p:cNvSpPr>
          <p:nvPr>
            <p:ph type="title"/>
          </p:nvPr>
        </p:nvSpPr>
        <p:spPr/>
        <p:txBody>
          <a:bodyPr/>
          <a:lstStyle/>
          <a:p>
            <a:r>
              <a:rPr lang="en-US" dirty="0" smtClean="0"/>
              <a:t>Binary</a:t>
            </a:r>
            <a:endParaRPr lang="en-US" dirty="0"/>
          </a:p>
        </p:txBody>
      </p:sp>
      <p:sp>
        <p:nvSpPr>
          <p:cNvPr id="64515" name="Rectangle 3"/>
          <p:cNvSpPr>
            <a:spLocks noGrp="1" noChangeArrowheads="1"/>
          </p:cNvSpPr>
          <p:nvPr>
            <p:ph type="body" idx="1"/>
          </p:nvPr>
        </p:nvSpPr>
        <p:spPr>
          <a:xfrm>
            <a:off x="457200" y="1600200"/>
            <a:ext cx="6211888" cy="4724400"/>
          </a:xfrm>
        </p:spPr>
        <p:txBody>
          <a:bodyPr/>
          <a:lstStyle/>
          <a:p>
            <a:r>
              <a:rPr lang="en-US" dirty="0"/>
              <a:t>Binary</a:t>
            </a:r>
            <a:r>
              <a:rPr lang="en-US" dirty="0" smtClean="0"/>
              <a:t> is </a:t>
            </a:r>
            <a:r>
              <a:rPr lang="en-US" dirty="0"/>
              <a:t>a </a:t>
            </a:r>
            <a:r>
              <a:rPr lang="en-US" i="1" dirty="0"/>
              <a:t>base-2</a:t>
            </a:r>
            <a:r>
              <a:rPr lang="en-US" dirty="0" smtClean="0"/>
              <a:t> numbering </a:t>
            </a:r>
            <a:r>
              <a:rPr lang="en-US" dirty="0"/>
              <a:t>system.</a:t>
            </a:r>
            <a:endParaRPr lang="en-US" dirty="0" smtClean="0"/>
          </a:p>
          <a:p>
            <a:r>
              <a:rPr lang="en-US" dirty="0" smtClean="0"/>
              <a:t>A </a:t>
            </a:r>
            <a:r>
              <a:rPr lang="en-US" i="1" dirty="0" smtClean="0"/>
              <a:t>bit</a:t>
            </a:r>
            <a:r>
              <a:rPr lang="en-US" dirty="0" smtClean="0"/>
              <a:t> is a “</a:t>
            </a:r>
            <a:r>
              <a:rPr lang="en-US" i="1" dirty="0"/>
              <a:t>b</a:t>
            </a:r>
            <a:r>
              <a:rPr lang="en-US" dirty="0"/>
              <a:t>inary </a:t>
            </a:r>
            <a:r>
              <a:rPr lang="en-US" dirty="0" smtClean="0"/>
              <a:t>dig</a:t>
            </a:r>
            <a:r>
              <a:rPr lang="en-US" i="1" dirty="0" smtClean="0"/>
              <a:t>it</a:t>
            </a:r>
            <a:r>
              <a:rPr lang="en-US" dirty="0" smtClean="0"/>
              <a:t>”: </a:t>
            </a:r>
            <a:endParaRPr lang="en-US" dirty="0"/>
          </a:p>
          <a:p>
            <a:pPr lvl="1"/>
            <a:r>
              <a:rPr lang="en-US" dirty="0"/>
              <a:t>0  (or “off”)</a:t>
            </a:r>
          </a:p>
          <a:p>
            <a:pPr lvl="1"/>
            <a:r>
              <a:rPr lang="en-US" dirty="0"/>
              <a:t>1  (or “on”</a:t>
            </a:r>
            <a:r>
              <a:rPr lang="en-US" dirty="0" smtClean="0"/>
              <a:t>)</a:t>
            </a:r>
          </a:p>
          <a:p>
            <a:r>
              <a:rPr lang="en-US" dirty="0" smtClean="0"/>
              <a:t>Binary is just as powerful as decimal -- no more or less.</a:t>
            </a:r>
            <a:endParaRPr lang="en-US" dirty="0"/>
          </a:p>
        </p:txBody>
      </p:sp>
      <p:graphicFrame>
        <p:nvGraphicFramePr>
          <p:cNvPr id="64516" name="Object 4"/>
          <p:cNvGraphicFramePr>
            <a:graphicFrameLocks noChangeAspect="1"/>
          </p:cNvGraphicFramePr>
          <p:nvPr/>
        </p:nvGraphicFramePr>
        <p:xfrm>
          <a:off x="6781800" y="1828800"/>
          <a:ext cx="1662113" cy="4495800"/>
        </p:xfrm>
        <a:graphic>
          <a:graphicData uri="http://schemas.openxmlformats.org/presentationml/2006/ole">
            <p:oleObj spid="_x0000_s64516" name="Worksheet" r:id="rId4" imgW="1041400" imgH="2794000" progId="Excel.Sheet.8">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850681A-E7E3-47EE-BE0D-DDCD99C72AC4}" type="slidenum">
              <a:rPr lang="en-US"/>
              <a:pPr/>
              <a:t>4</a:t>
            </a:fld>
            <a:endParaRPr lang="en-US"/>
          </a:p>
        </p:txBody>
      </p:sp>
      <p:sp>
        <p:nvSpPr>
          <p:cNvPr id="43010" name="Rectangle 2"/>
          <p:cNvSpPr>
            <a:spLocks noGrp="1" noChangeArrowheads="1"/>
          </p:cNvSpPr>
          <p:nvPr>
            <p:ph type="title"/>
          </p:nvPr>
        </p:nvSpPr>
        <p:spPr/>
        <p:txBody>
          <a:bodyPr/>
          <a:lstStyle/>
          <a:p>
            <a:r>
              <a:rPr lang="en-US"/>
              <a:t>Digitizing Numbers</a:t>
            </a:r>
          </a:p>
        </p:txBody>
      </p:sp>
      <p:sp>
        <p:nvSpPr>
          <p:cNvPr id="43011" name="Rectangle 3"/>
          <p:cNvSpPr>
            <a:spLocks noGrp="1" noChangeArrowheads="1"/>
          </p:cNvSpPr>
          <p:nvPr>
            <p:ph type="body" idx="1"/>
          </p:nvPr>
        </p:nvSpPr>
        <p:spPr>
          <a:xfrm>
            <a:off x="609600" y="1828800"/>
            <a:ext cx="8077200" cy="4648200"/>
          </a:xfrm>
          <a:noFill/>
          <a:ln/>
        </p:spPr>
        <p:txBody>
          <a:bodyPr/>
          <a:lstStyle/>
          <a:p>
            <a:r>
              <a:rPr lang="en-US" dirty="0"/>
              <a:t>Numbers are represented in memory</a:t>
            </a:r>
            <a:r>
              <a:rPr lang="en-US" dirty="0" smtClean="0"/>
              <a:t> using </a:t>
            </a:r>
            <a:r>
              <a:rPr lang="en-US" dirty="0"/>
              <a:t>a binary encoding scheme</a:t>
            </a:r>
            <a:r>
              <a:rPr lang="en-US" i="1" dirty="0" smtClean="0"/>
              <a:t>.</a:t>
            </a:r>
          </a:p>
          <a:p>
            <a:pPr lvl="1"/>
            <a:r>
              <a:rPr lang="en-US" dirty="0" smtClean="0"/>
              <a:t>Storing positive numbers is pretty obvious.</a:t>
            </a:r>
          </a:p>
          <a:p>
            <a:pPr lvl="1"/>
            <a:r>
              <a:rPr lang="en-US" dirty="0" smtClean="0"/>
              <a:t>What about negative numbers?</a:t>
            </a:r>
          </a:p>
          <a:p>
            <a:pPr lvl="1"/>
            <a:r>
              <a:rPr lang="en-US" dirty="0" smtClean="0"/>
              <a:t>What about “decimals”?</a:t>
            </a:r>
          </a:p>
          <a:p>
            <a:pPr lvl="1"/>
            <a:r>
              <a:rPr lang="en-US" dirty="0" smtClean="0"/>
              <a:t>What about really really really big numbers?</a:t>
            </a:r>
          </a:p>
          <a:p>
            <a:r>
              <a:rPr lang="en-US" dirty="0" smtClean="0"/>
              <a:t>That’s why there are standard “encoding schemes”.</a:t>
            </a:r>
          </a:p>
        </p:txBody>
      </p:sp>
    </p:spTree>
  </p:cSld>
  <p:clrMapOvr>
    <a:masterClrMapping/>
  </p:clrMapOvr>
  <p:transition>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 name="Slide Number Placeholder 3"/>
          <p:cNvSpPr>
            <a:spLocks noGrp="1"/>
          </p:cNvSpPr>
          <p:nvPr>
            <p:ph type="sldNum" sz="quarter" idx="10"/>
          </p:nvPr>
        </p:nvSpPr>
        <p:spPr/>
        <p:txBody>
          <a:bodyPr/>
          <a:lstStyle/>
          <a:p>
            <a:fld id="{DAC37167-0025-4E22-8988-FBC6E01FB1BE}" type="slidenum">
              <a:rPr lang="en-US"/>
              <a:pPr/>
              <a:t>5</a:t>
            </a:fld>
            <a:endParaRPr lang="en-US"/>
          </a:p>
        </p:txBody>
      </p:sp>
      <p:sp>
        <p:nvSpPr>
          <p:cNvPr id="38914" name="Rectangle 2"/>
          <p:cNvSpPr>
            <a:spLocks noGrp="1" noChangeArrowheads="1"/>
          </p:cNvSpPr>
          <p:nvPr>
            <p:ph type="title"/>
          </p:nvPr>
        </p:nvSpPr>
        <p:spPr/>
        <p:txBody>
          <a:bodyPr/>
          <a:lstStyle/>
          <a:p>
            <a:r>
              <a:rPr lang="en-US"/>
              <a:t>Decimal Numbers</a:t>
            </a:r>
          </a:p>
        </p:txBody>
      </p:sp>
      <p:sp>
        <p:nvSpPr>
          <p:cNvPr id="38915" name="Text Box 3"/>
          <p:cNvSpPr txBox="1">
            <a:spLocks noChangeArrowheads="1"/>
          </p:cNvSpPr>
          <p:nvPr/>
        </p:nvSpPr>
        <p:spPr bwMode="auto">
          <a:xfrm>
            <a:off x="3657600" y="2514600"/>
            <a:ext cx="946150" cy="701675"/>
          </a:xfrm>
          <a:prstGeom prst="rect">
            <a:avLst/>
          </a:prstGeom>
          <a:noFill/>
          <a:ln w="9525">
            <a:noFill/>
            <a:miter lim="800000"/>
            <a:headEnd/>
            <a:tailEnd/>
          </a:ln>
          <a:effectLst/>
        </p:spPr>
        <p:txBody>
          <a:bodyPr wrap="none">
            <a:spAutoFit/>
          </a:bodyPr>
          <a:lstStyle/>
          <a:p>
            <a:r>
              <a:rPr lang="en-US" sz="4000">
                <a:latin typeface="Times New Roman" pitchFamily="18" charset="0"/>
              </a:rPr>
              <a:t>123</a:t>
            </a:r>
            <a:endParaRPr lang="en-US" sz="2400">
              <a:latin typeface="Times New Roman" pitchFamily="18" charset="0"/>
            </a:endParaRPr>
          </a:p>
        </p:txBody>
      </p:sp>
      <p:sp>
        <p:nvSpPr>
          <p:cNvPr id="38916" name="Rectangle 4"/>
          <p:cNvSpPr>
            <a:spLocks noGrp="1" noChangeArrowheads="1"/>
          </p:cNvSpPr>
          <p:nvPr>
            <p:ph type="body" idx="1"/>
          </p:nvPr>
        </p:nvSpPr>
        <p:spPr>
          <a:xfrm>
            <a:off x="609600" y="1752600"/>
            <a:ext cx="8077200" cy="838200"/>
          </a:xfrm>
          <a:noFill/>
          <a:ln/>
        </p:spPr>
        <p:txBody>
          <a:bodyPr/>
          <a:lstStyle/>
          <a:p>
            <a:pPr>
              <a:buFont typeface="Arial" charset="0"/>
              <a:buNone/>
            </a:pPr>
            <a:r>
              <a:rPr lang="en-US"/>
              <a:t>Decimal numbers are base-10 (using digits 0-9)</a:t>
            </a:r>
          </a:p>
        </p:txBody>
      </p:sp>
      <p:grpSp>
        <p:nvGrpSpPr>
          <p:cNvPr id="38917" name="Group 5"/>
          <p:cNvGrpSpPr>
            <a:grpSpLocks/>
          </p:cNvGrpSpPr>
          <p:nvPr/>
        </p:nvGrpSpPr>
        <p:grpSpPr bwMode="auto">
          <a:xfrm>
            <a:off x="1524000" y="3124200"/>
            <a:ext cx="5562600" cy="1235075"/>
            <a:chOff x="960" y="1968"/>
            <a:chExt cx="3504" cy="778"/>
          </a:xfrm>
        </p:grpSpPr>
        <p:sp>
          <p:nvSpPr>
            <p:cNvPr id="38918" name="Text Box 6"/>
            <p:cNvSpPr txBox="1">
              <a:spLocks noChangeArrowheads="1"/>
            </p:cNvSpPr>
            <p:nvPr/>
          </p:nvSpPr>
          <p:spPr bwMode="auto">
            <a:xfrm>
              <a:off x="960" y="2304"/>
              <a:ext cx="3504" cy="442"/>
            </a:xfrm>
            <a:prstGeom prst="rect">
              <a:avLst/>
            </a:prstGeom>
            <a:noFill/>
            <a:ln w="9525">
              <a:noFill/>
              <a:miter lim="800000"/>
              <a:headEnd/>
              <a:tailEnd/>
            </a:ln>
            <a:effectLst/>
          </p:spPr>
          <p:txBody>
            <a:bodyPr>
              <a:spAutoFit/>
            </a:bodyPr>
            <a:lstStyle/>
            <a:p>
              <a:r>
                <a:rPr lang="en-US" sz="4000">
                  <a:latin typeface="Times New Roman" pitchFamily="18" charset="0"/>
                </a:rPr>
                <a:t>1*10</a:t>
              </a:r>
              <a:r>
                <a:rPr lang="en-US" sz="4000" baseline="30000">
                  <a:latin typeface="Times New Roman" pitchFamily="18" charset="0"/>
                </a:rPr>
                <a:t>2</a:t>
              </a:r>
              <a:r>
                <a:rPr lang="en-US" sz="4000">
                  <a:latin typeface="Times New Roman" pitchFamily="18" charset="0"/>
                </a:rPr>
                <a:t>  +  2*10</a:t>
              </a:r>
              <a:r>
                <a:rPr lang="en-US" sz="4000" baseline="30000">
                  <a:latin typeface="Times New Roman" pitchFamily="18" charset="0"/>
                </a:rPr>
                <a:t>1</a:t>
              </a:r>
              <a:r>
                <a:rPr lang="en-US" sz="4000">
                  <a:latin typeface="Times New Roman" pitchFamily="18" charset="0"/>
                </a:rPr>
                <a:t>  +  3*10</a:t>
              </a:r>
              <a:r>
                <a:rPr lang="en-US" sz="4000" baseline="30000">
                  <a:latin typeface="Times New Roman" pitchFamily="18" charset="0"/>
                </a:rPr>
                <a:t>0</a:t>
              </a:r>
              <a:endParaRPr lang="en-US" sz="2400">
                <a:latin typeface="Times New Roman" pitchFamily="18" charset="0"/>
              </a:endParaRPr>
            </a:p>
          </p:txBody>
        </p:sp>
        <p:sp>
          <p:nvSpPr>
            <p:cNvPr id="38919" name="Line 7"/>
            <p:cNvSpPr>
              <a:spLocks noChangeShapeType="1"/>
            </p:cNvSpPr>
            <p:nvPr/>
          </p:nvSpPr>
          <p:spPr bwMode="auto">
            <a:xfrm flipH="1">
              <a:off x="1824" y="1968"/>
              <a:ext cx="624"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38920" name="Line 8"/>
            <p:cNvSpPr>
              <a:spLocks noChangeShapeType="1"/>
            </p:cNvSpPr>
            <p:nvPr/>
          </p:nvSpPr>
          <p:spPr bwMode="auto">
            <a:xfrm>
              <a:off x="2592" y="196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38921" name="Line 9"/>
            <p:cNvSpPr>
              <a:spLocks noChangeShapeType="1"/>
            </p:cNvSpPr>
            <p:nvPr/>
          </p:nvSpPr>
          <p:spPr bwMode="auto">
            <a:xfrm>
              <a:off x="2784" y="1968"/>
              <a:ext cx="672" cy="336"/>
            </a:xfrm>
            <a:prstGeom prst="line">
              <a:avLst/>
            </a:prstGeom>
            <a:noFill/>
            <a:ln w="19050">
              <a:solidFill>
                <a:schemeClr val="accent2"/>
              </a:solidFill>
              <a:round/>
              <a:headEnd/>
              <a:tailEnd type="stealth" w="med" len="med"/>
            </a:ln>
            <a:effectLst/>
          </p:spPr>
          <p:txBody>
            <a:bodyPr wrap="none" anchor="ctr"/>
            <a:lstStyle/>
            <a:p>
              <a:endParaRPr lang="en-US"/>
            </a:p>
          </p:txBody>
        </p:sp>
      </p:grpSp>
      <p:grpSp>
        <p:nvGrpSpPr>
          <p:cNvPr id="38922" name="Group 10"/>
          <p:cNvGrpSpPr>
            <a:grpSpLocks/>
          </p:cNvGrpSpPr>
          <p:nvPr/>
        </p:nvGrpSpPr>
        <p:grpSpPr bwMode="auto">
          <a:xfrm>
            <a:off x="1524000" y="4267200"/>
            <a:ext cx="5562600" cy="1158875"/>
            <a:chOff x="960" y="2688"/>
            <a:chExt cx="3504" cy="730"/>
          </a:xfrm>
        </p:grpSpPr>
        <p:sp>
          <p:nvSpPr>
            <p:cNvPr id="38923" name="Text Box 11"/>
            <p:cNvSpPr txBox="1">
              <a:spLocks noChangeArrowheads="1"/>
            </p:cNvSpPr>
            <p:nvPr/>
          </p:nvSpPr>
          <p:spPr bwMode="auto">
            <a:xfrm>
              <a:off x="960" y="2976"/>
              <a:ext cx="3504" cy="442"/>
            </a:xfrm>
            <a:prstGeom prst="rect">
              <a:avLst/>
            </a:prstGeom>
            <a:noFill/>
            <a:ln w="9525">
              <a:noFill/>
              <a:miter lim="800000"/>
              <a:headEnd/>
              <a:tailEnd/>
            </a:ln>
            <a:effectLst/>
          </p:spPr>
          <p:txBody>
            <a:bodyPr>
              <a:spAutoFit/>
            </a:bodyPr>
            <a:lstStyle/>
            <a:p>
              <a:r>
                <a:rPr lang="en-US" sz="4000">
                  <a:latin typeface="Times New Roman" pitchFamily="18" charset="0"/>
                </a:rPr>
                <a:t>1*100  +  2*10  +   3*1</a:t>
              </a:r>
              <a:endParaRPr lang="en-US" sz="2400">
                <a:latin typeface="Times New Roman" pitchFamily="18" charset="0"/>
              </a:endParaRPr>
            </a:p>
          </p:txBody>
        </p:sp>
        <p:sp>
          <p:nvSpPr>
            <p:cNvPr id="38924" name="Line 12"/>
            <p:cNvSpPr>
              <a:spLocks noChangeShapeType="1"/>
            </p:cNvSpPr>
            <p:nvPr/>
          </p:nvSpPr>
          <p:spPr bwMode="auto">
            <a:xfrm>
              <a:off x="2592" y="268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38925" name="Line 13"/>
            <p:cNvSpPr>
              <a:spLocks noChangeShapeType="1"/>
            </p:cNvSpPr>
            <p:nvPr/>
          </p:nvSpPr>
          <p:spPr bwMode="auto">
            <a:xfrm>
              <a:off x="1440" y="268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38926" name="Line 14"/>
            <p:cNvSpPr>
              <a:spLocks noChangeShapeType="1"/>
            </p:cNvSpPr>
            <p:nvPr/>
          </p:nvSpPr>
          <p:spPr bwMode="auto">
            <a:xfrm>
              <a:off x="3744" y="2688"/>
              <a:ext cx="0" cy="336"/>
            </a:xfrm>
            <a:prstGeom prst="line">
              <a:avLst/>
            </a:prstGeom>
            <a:noFill/>
            <a:ln w="19050">
              <a:solidFill>
                <a:schemeClr val="accent2"/>
              </a:solidFill>
              <a:round/>
              <a:headEnd/>
              <a:tailEnd type="stealth" w="med" len="med"/>
            </a:ln>
            <a:effectLst/>
          </p:spPr>
          <p:txBody>
            <a:bodyPr wrap="none" anchor="ctr"/>
            <a:lstStyle/>
            <a:p>
              <a:endParaRPr lang="en-US"/>
            </a:p>
          </p:txBody>
        </p:sp>
      </p:grpSp>
      <p:grpSp>
        <p:nvGrpSpPr>
          <p:cNvPr id="38927" name="Group 15"/>
          <p:cNvGrpSpPr>
            <a:grpSpLocks/>
          </p:cNvGrpSpPr>
          <p:nvPr/>
        </p:nvGrpSpPr>
        <p:grpSpPr bwMode="auto">
          <a:xfrm>
            <a:off x="1524000" y="5410200"/>
            <a:ext cx="5562600" cy="1158875"/>
            <a:chOff x="960" y="3408"/>
            <a:chExt cx="3504" cy="730"/>
          </a:xfrm>
        </p:grpSpPr>
        <p:sp>
          <p:nvSpPr>
            <p:cNvPr id="38928" name="Text Box 16"/>
            <p:cNvSpPr txBox="1">
              <a:spLocks noChangeArrowheads="1"/>
            </p:cNvSpPr>
            <p:nvPr/>
          </p:nvSpPr>
          <p:spPr bwMode="auto">
            <a:xfrm>
              <a:off x="960" y="3696"/>
              <a:ext cx="3504" cy="442"/>
            </a:xfrm>
            <a:prstGeom prst="rect">
              <a:avLst/>
            </a:prstGeom>
            <a:noFill/>
            <a:ln w="9525">
              <a:noFill/>
              <a:miter lim="800000"/>
              <a:headEnd/>
              <a:tailEnd/>
            </a:ln>
            <a:effectLst/>
          </p:spPr>
          <p:txBody>
            <a:bodyPr>
              <a:spAutoFit/>
            </a:bodyPr>
            <a:lstStyle/>
            <a:p>
              <a:r>
                <a:rPr lang="en-US" sz="4000">
                  <a:latin typeface="Times New Roman" pitchFamily="18" charset="0"/>
                </a:rPr>
                <a:t>  100    +    20    +     3</a:t>
              </a:r>
              <a:endParaRPr lang="en-US" sz="2400">
                <a:latin typeface="Times New Roman" pitchFamily="18" charset="0"/>
              </a:endParaRPr>
            </a:p>
          </p:txBody>
        </p:sp>
        <p:sp>
          <p:nvSpPr>
            <p:cNvPr id="38929" name="Line 17"/>
            <p:cNvSpPr>
              <a:spLocks noChangeShapeType="1"/>
            </p:cNvSpPr>
            <p:nvPr/>
          </p:nvSpPr>
          <p:spPr bwMode="auto">
            <a:xfrm>
              <a:off x="2592" y="340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38930" name="Line 18"/>
            <p:cNvSpPr>
              <a:spLocks noChangeShapeType="1"/>
            </p:cNvSpPr>
            <p:nvPr/>
          </p:nvSpPr>
          <p:spPr bwMode="auto">
            <a:xfrm>
              <a:off x="1440" y="340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38931" name="Line 19"/>
            <p:cNvSpPr>
              <a:spLocks noChangeShapeType="1"/>
            </p:cNvSpPr>
            <p:nvPr/>
          </p:nvSpPr>
          <p:spPr bwMode="auto">
            <a:xfrm>
              <a:off x="3744" y="3408"/>
              <a:ext cx="0" cy="336"/>
            </a:xfrm>
            <a:prstGeom prst="line">
              <a:avLst/>
            </a:prstGeom>
            <a:noFill/>
            <a:ln w="19050">
              <a:solidFill>
                <a:schemeClr val="accent2"/>
              </a:solidFill>
              <a:round/>
              <a:headEnd/>
              <a:tailEnd type="stealth" w="med" len="med"/>
            </a:ln>
            <a:effectLst/>
          </p:spPr>
          <p:txBody>
            <a:bodyPr wrap="none" anchor="ct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8917"/>
                                        </p:tgtEl>
                                        <p:attrNameLst>
                                          <p:attrName>style.visibility</p:attrName>
                                        </p:attrNameLst>
                                      </p:cBhvr>
                                      <p:to>
                                        <p:strVal val="visible"/>
                                      </p:to>
                                    </p:set>
                                    <p:animEffect transition="in" filter="dissolve">
                                      <p:cBhvr>
                                        <p:cTn id="7" dur="500"/>
                                        <p:tgtEl>
                                          <p:spTgt spid="3891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8922"/>
                                        </p:tgtEl>
                                        <p:attrNameLst>
                                          <p:attrName>style.visibility</p:attrName>
                                        </p:attrNameLst>
                                      </p:cBhvr>
                                      <p:to>
                                        <p:strVal val="visible"/>
                                      </p:to>
                                    </p:set>
                                    <p:animEffect transition="in" filter="dissolve">
                                      <p:cBhvr>
                                        <p:cTn id="12" dur="500"/>
                                        <p:tgtEl>
                                          <p:spTgt spid="3892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8927"/>
                                        </p:tgtEl>
                                        <p:attrNameLst>
                                          <p:attrName>style.visibility</p:attrName>
                                        </p:attrNameLst>
                                      </p:cBhvr>
                                      <p:to>
                                        <p:strVal val="visible"/>
                                      </p:to>
                                    </p:set>
                                    <p:animEffect transition="in" filter="dissolve">
                                      <p:cBhvr>
                                        <p:cTn id="17" dur="500"/>
                                        <p:tgtEl>
                                          <p:spTgt spid="389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 name="Slide Number Placeholder 3"/>
          <p:cNvSpPr>
            <a:spLocks noGrp="1"/>
          </p:cNvSpPr>
          <p:nvPr>
            <p:ph type="sldNum" sz="quarter" idx="10"/>
          </p:nvPr>
        </p:nvSpPr>
        <p:spPr/>
        <p:txBody>
          <a:bodyPr/>
          <a:lstStyle/>
          <a:p>
            <a:fld id="{A82106E5-6CC4-4D56-B898-B769C0FDEBCC}" type="slidenum">
              <a:rPr lang="en-US"/>
              <a:pPr/>
              <a:t>6</a:t>
            </a:fld>
            <a:endParaRPr lang="en-US"/>
          </a:p>
        </p:txBody>
      </p:sp>
      <p:sp>
        <p:nvSpPr>
          <p:cNvPr id="40962" name="Rectangle 2"/>
          <p:cNvSpPr>
            <a:spLocks noGrp="1" noChangeArrowheads="1"/>
          </p:cNvSpPr>
          <p:nvPr>
            <p:ph type="title"/>
          </p:nvPr>
        </p:nvSpPr>
        <p:spPr/>
        <p:txBody>
          <a:bodyPr/>
          <a:lstStyle/>
          <a:p>
            <a:r>
              <a:rPr lang="en-US"/>
              <a:t>Binary Numbers</a:t>
            </a:r>
          </a:p>
        </p:txBody>
      </p:sp>
      <p:sp>
        <p:nvSpPr>
          <p:cNvPr id="40963" name="Text Box 3"/>
          <p:cNvSpPr txBox="1">
            <a:spLocks noChangeArrowheads="1"/>
          </p:cNvSpPr>
          <p:nvPr/>
        </p:nvSpPr>
        <p:spPr bwMode="auto">
          <a:xfrm>
            <a:off x="3657600" y="2438400"/>
            <a:ext cx="1117600" cy="701675"/>
          </a:xfrm>
          <a:prstGeom prst="rect">
            <a:avLst/>
          </a:prstGeom>
          <a:noFill/>
          <a:ln w="9525">
            <a:noFill/>
            <a:miter lim="800000"/>
            <a:headEnd/>
            <a:tailEnd/>
          </a:ln>
          <a:effectLst/>
        </p:spPr>
        <p:txBody>
          <a:bodyPr wrap="none">
            <a:spAutoFit/>
          </a:bodyPr>
          <a:lstStyle/>
          <a:p>
            <a:r>
              <a:rPr lang="en-US" sz="4000">
                <a:latin typeface="Times New Roman" pitchFamily="18" charset="0"/>
              </a:rPr>
              <a:t>110</a:t>
            </a:r>
            <a:r>
              <a:rPr lang="en-US" sz="4000" baseline="-25000">
                <a:latin typeface="Times New Roman" pitchFamily="18" charset="0"/>
              </a:rPr>
              <a:t>2</a:t>
            </a:r>
            <a:endParaRPr lang="en-US" sz="2400">
              <a:latin typeface="Times New Roman" pitchFamily="18" charset="0"/>
            </a:endParaRPr>
          </a:p>
        </p:txBody>
      </p:sp>
      <p:sp>
        <p:nvSpPr>
          <p:cNvPr id="40964" name="Rectangle 4"/>
          <p:cNvSpPr>
            <a:spLocks noGrp="1" noChangeArrowheads="1"/>
          </p:cNvSpPr>
          <p:nvPr>
            <p:ph type="body" idx="1"/>
          </p:nvPr>
        </p:nvSpPr>
        <p:spPr>
          <a:xfrm>
            <a:off x="685800" y="1828800"/>
            <a:ext cx="7848600" cy="838200"/>
          </a:xfrm>
          <a:noFill/>
          <a:ln/>
        </p:spPr>
        <p:txBody>
          <a:bodyPr/>
          <a:lstStyle/>
          <a:p>
            <a:pPr>
              <a:buFont typeface="Arial" charset="0"/>
              <a:buNone/>
            </a:pPr>
            <a:r>
              <a:rPr lang="en-US"/>
              <a:t>Binary numbers are base-2 (using digits 0 &amp; 1)</a:t>
            </a:r>
          </a:p>
        </p:txBody>
      </p:sp>
      <p:grpSp>
        <p:nvGrpSpPr>
          <p:cNvPr id="40965" name="Group 5"/>
          <p:cNvGrpSpPr>
            <a:grpSpLocks/>
          </p:cNvGrpSpPr>
          <p:nvPr/>
        </p:nvGrpSpPr>
        <p:grpSpPr bwMode="auto">
          <a:xfrm>
            <a:off x="1524000" y="3124200"/>
            <a:ext cx="5562600" cy="1235075"/>
            <a:chOff x="960" y="1968"/>
            <a:chExt cx="3504" cy="778"/>
          </a:xfrm>
        </p:grpSpPr>
        <p:sp>
          <p:nvSpPr>
            <p:cNvPr id="40966" name="Text Box 6"/>
            <p:cNvSpPr txBox="1">
              <a:spLocks noChangeArrowheads="1"/>
            </p:cNvSpPr>
            <p:nvPr/>
          </p:nvSpPr>
          <p:spPr bwMode="auto">
            <a:xfrm>
              <a:off x="960" y="2304"/>
              <a:ext cx="3504" cy="442"/>
            </a:xfrm>
            <a:prstGeom prst="rect">
              <a:avLst/>
            </a:prstGeom>
            <a:noFill/>
            <a:ln w="9525">
              <a:noFill/>
              <a:miter lim="800000"/>
              <a:headEnd/>
              <a:tailEnd/>
            </a:ln>
            <a:effectLst/>
          </p:spPr>
          <p:txBody>
            <a:bodyPr>
              <a:spAutoFit/>
            </a:bodyPr>
            <a:lstStyle/>
            <a:p>
              <a:r>
                <a:rPr lang="en-US" sz="4000">
                  <a:latin typeface="Times New Roman" pitchFamily="18" charset="0"/>
                </a:rPr>
                <a:t> 1*2</a:t>
              </a:r>
              <a:r>
                <a:rPr lang="en-US" sz="4000" baseline="30000">
                  <a:latin typeface="Times New Roman" pitchFamily="18" charset="0"/>
                </a:rPr>
                <a:t>2</a:t>
              </a:r>
              <a:r>
                <a:rPr lang="en-US" sz="4000">
                  <a:latin typeface="Times New Roman" pitchFamily="18" charset="0"/>
                </a:rPr>
                <a:t>    +  1*2</a:t>
              </a:r>
              <a:r>
                <a:rPr lang="en-US" sz="4000" baseline="30000">
                  <a:latin typeface="Times New Roman" pitchFamily="18" charset="0"/>
                </a:rPr>
                <a:t>1</a:t>
              </a:r>
              <a:r>
                <a:rPr lang="en-US" sz="4000">
                  <a:latin typeface="Times New Roman" pitchFamily="18" charset="0"/>
                </a:rPr>
                <a:t>   +   0*2</a:t>
              </a:r>
              <a:r>
                <a:rPr lang="en-US" sz="4000" baseline="30000">
                  <a:latin typeface="Times New Roman" pitchFamily="18" charset="0"/>
                </a:rPr>
                <a:t>0</a:t>
              </a:r>
              <a:endParaRPr lang="en-US" sz="2400">
                <a:latin typeface="Times New Roman" pitchFamily="18" charset="0"/>
              </a:endParaRPr>
            </a:p>
          </p:txBody>
        </p:sp>
        <p:sp>
          <p:nvSpPr>
            <p:cNvPr id="40967" name="Line 7"/>
            <p:cNvSpPr>
              <a:spLocks noChangeShapeType="1"/>
            </p:cNvSpPr>
            <p:nvPr/>
          </p:nvSpPr>
          <p:spPr bwMode="auto">
            <a:xfrm flipH="1">
              <a:off x="1824" y="1968"/>
              <a:ext cx="624"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40968" name="Line 8"/>
            <p:cNvSpPr>
              <a:spLocks noChangeShapeType="1"/>
            </p:cNvSpPr>
            <p:nvPr/>
          </p:nvSpPr>
          <p:spPr bwMode="auto">
            <a:xfrm>
              <a:off x="2592" y="196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40969" name="Line 9"/>
            <p:cNvSpPr>
              <a:spLocks noChangeShapeType="1"/>
            </p:cNvSpPr>
            <p:nvPr/>
          </p:nvSpPr>
          <p:spPr bwMode="auto">
            <a:xfrm>
              <a:off x="2784" y="1968"/>
              <a:ext cx="672" cy="336"/>
            </a:xfrm>
            <a:prstGeom prst="line">
              <a:avLst/>
            </a:prstGeom>
            <a:noFill/>
            <a:ln w="19050">
              <a:solidFill>
                <a:schemeClr val="accent2"/>
              </a:solidFill>
              <a:round/>
              <a:headEnd/>
              <a:tailEnd type="stealth" w="med" len="med"/>
            </a:ln>
            <a:effectLst/>
          </p:spPr>
          <p:txBody>
            <a:bodyPr wrap="none" anchor="ctr"/>
            <a:lstStyle/>
            <a:p>
              <a:endParaRPr lang="en-US"/>
            </a:p>
          </p:txBody>
        </p:sp>
      </p:grpSp>
      <p:grpSp>
        <p:nvGrpSpPr>
          <p:cNvPr id="40970" name="Group 10"/>
          <p:cNvGrpSpPr>
            <a:grpSpLocks/>
          </p:cNvGrpSpPr>
          <p:nvPr/>
        </p:nvGrpSpPr>
        <p:grpSpPr bwMode="auto">
          <a:xfrm>
            <a:off x="1524000" y="4267200"/>
            <a:ext cx="5562600" cy="1158875"/>
            <a:chOff x="960" y="2688"/>
            <a:chExt cx="3504" cy="730"/>
          </a:xfrm>
        </p:grpSpPr>
        <p:sp>
          <p:nvSpPr>
            <p:cNvPr id="40971" name="Text Box 11"/>
            <p:cNvSpPr txBox="1">
              <a:spLocks noChangeArrowheads="1"/>
            </p:cNvSpPr>
            <p:nvPr/>
          </p:nvSpPr>
          <p:spPr bwMode="auto">
            <a:xfrm>
              <a:off x="960" y="2976"/>
              <a:ext cx="3504" cy="442"/>
            </a:xfrm>
            <a:prstGeom prst="rect">
              <a:avLst/>
            </a:prstGeom>
            <a:noFill/>
            <a:ln w="9525">
              <a:noFill/>
              <a:miter lim="800000"/>
              <a:headEnd/>
              <a:tailEnd/>
            </a:ln>
            <a:effectLst/>
          </p:spPr>
          <p:txBody>
            <a:bodyPr>
              <a:spAutoFit/>
            </a:bodyPr>
            <a:lstStyle/>
            <a:p>
              <a:r>
                <a:rPr lang="en-US" sz="4000">
                  <a:latin typeface="Times New Roman" pitchFamily="18" charset="0"/>
                </a:rPr>
                <a:t> 1*4     +  1*2     +   0*1</a:t>
              </a:r>
              <a:endParaRPr lang="en-US" sz="2400">
                <a:latin typeface="Times New Roman" pitchFamily="18" charset="0"/>
              </a:endParaRPr>
            </a:p>
          </p:txBody>
        </p:sp>
        <p:sp>
          <p:nvSpPr>
            <p:cNvPr id="40972" name="Line 12"/>
            <p:cNvSpPr>
              <a:spLocks noChangeShapeType="1"/>
            </p:cNvSpPr>
            <p:nvPr/>
          </p:nvSpPr>
          <p:spPr bwMode="auto">
            <a:xfrm>
              <a:off x="2592" y="268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40973" name="Line 13"/>
            <p:cNvSpPr>
              <a:spLocks noChangeShapeType="1"/>
            </p:cNvSpPr>
            <p:nvPr/>
          </p:nvSpPr>
          <p:spPr bwMode="auto">
            <a:xfrm>
              <a:off x="1440" y="268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40974" name="Line 14"/>
            <p:cNvSpPr>
              <a:spLocks noChangeShapeType="1"/>
            </p:cNvSpPr>
            <p:nvPr/>
          </p:nvSpPr>
          <p:spPr bwMode="auto">
            <a:xfrm>
              <a:off x="3744" y="2688"/>
              <a:ext cx="0" cy="336"/>
            </a:xfrm>
            <a:prstGeom prst="line">
              <a:avLst/>
            </a:prstGeom>
            <a:noFill/>
            <a:ln w="19050">
              <a:solidFill>
                <a:schemeClr val="accent2"/>
              </a:solidFill>
              <a:round/>
              <a:headEnd/>
              <a:tailEnd type="stealth" w="med" len="med"/>
            </a:ln>
            <a:effectLst/>
          </p:spPr>
          <p:txBody>
            <a:bodyPr wrap="none" anchor="ctr"/>
            <a:lstStyle/>
            <a:p>
              <a:endParaRPr lang="en-US"/>
            </a:p>
          </p:txBody>
        </p:sp>
      </p:grpSp>
      <p:grpSp>
        <p:nvGrpSpPr>
          <p:cNvPr id="40975" name="Group 15"/>
          <p:cNvGrpSpPr>
            <a:grpSpLocks/>
          </p:cNvGrpSpPr>
          <p:nvPr/>
        </p:nvGrpSpPr>
        <p:grpSpPr bwMode="auto">
          <a:xfrm>
            <a:off x="1524000" y="5410200"/>
            <a:ext cx="6400800" cy="1158875"/>
            <a:chOff x="960" y="3408"/>
            <a:chExt cx="4032" cy="730"/>
          </a:xfrm>
        </p:grpSpPr>
        <p:sp>
          <p:nvSpPr>
            <p:cNvPr id="40976" name="Text Box 16"/>
            <p:cNvSpPr txBox="1">
              <a:spLocks noChangeArrowheads="1"/>
            </p:cNvSpPr>
            <p:nvPr/>
          </p:nvSpPr>
          <p:spPr bwMode="auto">
            <a:xfrm>
              <a:off x="960" y="3696"/>
              <a:ext cx="4032" cy="442"/>
            </a:xfrm>
            <a:prstGeom prst="rect">
              <a:avLst/>
            </a:prstGeom>
            <a:noFill/>
            <a:ln w="9525">
              <a:noFill/>
              <a:miter lim="800000"/>
              <a:headEnd/>
              <a:tailEnd/>
            </a:ln>
            <a:effectLst/>
          </p:spPr>
          <p:txBody>
            <a:bodyPr>
              <a:spAutoFit/>
            </a:bodyPr>
            <a:lstStyle/>
            <a:p>
              <a:r>
                <a:rPr lang="en-US" sz="4000">
                  <a:latin typeface="Times New Roman" pitchFamily="18" charset="0"/>
                </a:rPr>
                <a:t>    4      +     2      +    0   =  6</a:t>
              </a:r>
              <a:r>
                <a:rPr lang="en-US" sz="4000" baseline="-25000">
                  <a:latin typeface="Times New Roman" pitchFamily="18" charset="0"/>
                </a:rPr>
                <a:t>10</a:t>
              </a:r>
              <a:endParaRPr lang="en-US" sz="2400">
                <a:latin typeface="Times New Roman" pitchFamily="18" charset="0"/>
              </a:endParaRPr>
            </a:p>
          </p:txBody>
        </p:sp>
        <p:sp>
          <p:nvSpPr>
            <p:cNvPr id="40977" name="Line 17"/>
            <p:cNvSpPr>
              <a:spLocks noChangeShapeType="1"/>
            </p:cNvSpPr>
            <p:nvPr/>
          </p:nvSpPr>
          <p:spPr bwMode="auto">
            <a:xfrm>
              <a:off x="2592" y="340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40978" name="Line 18"/>
            <p:cNvSpPr>
              <a:spLocks noChangeShapeType="1"/>
            </p:cNvSpPr>
            <p:nvPr/>
          </p:nvSpPr>
          <p:spPr bwMode="auto">
            <a:xfrm>
              <a:off x="1440" y="3408"/>
              <a:ext cx="0" cy="336"/>
            </a:xfrm>
            <a:prstGeom prst="line">
              <a:avLst/>
            </a:prstGeom>
            <a:noFill/>
            <a:ln w="19050">
              <a:solidFill>
                <a:schemeClr val="accent2"/>
              </a:solidFill>
              <a:round/>
              <a:headEnd/>
              <a:tailEnd type="stealth" w="med" len="med"/>
            </a:ln>
            <a:effectLst/>
          </p:spPr>
          <p:txBody>
            <a:bodyPr wrap="none" anchor="ctr"/>
            <a:lstStyle/>
            <a:p>
              <a:endParaRPr lang="en-US"/>
            </a:p>
          </p:txBody>
        </p:sp>
        <p:sp>
          <p:nvSpPr>
            <p:cNvPr id="40979" name="Line 19"/>
            <p:cNvSpPr>
              <a:spLocks noChangeShapeType="1"/>
            </p:cNvSpPr>
            <p:nvPr/>
          </p:nvSpPr>
          <p:spPr bwMode="auto">
            <a:xfrm>
              <a:off x="3744" y="3408"/>
              <a:ext cx="0" cy="336"/>
            </a:xfrm>
            <a:prstGeom prst="line">
              <a:avLst/>
            </a:prstGeom>
            <a:noFill/>
            <a:ln w="19050">
              <a:solidFill>
                <a:schemeClr val="accent2"/>
              </a:solidFill>
              <a:round/>
              <a:headEnd/>
              <a:tailEnd type="stealth" w="med" len="med"/>
            </a:ln>
            <a:effectLst/>
          </p:spPr>
          <p:txBody>
            <a:bodyPr wrap="none" anchor="ct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0965"/>
                                        </p:tgtEl>
                                        <p:attrNameLst>
                                          <p:attrName>style.visibility</p:attrName>
                                        </p:attrNameLst>
                                      </p:cBhvr>
                                      <p:to>
                                        <p:strVal val="visible"/>
                                      </p:to>
                                    </p:set>
                                    <p:animEffect transition="in" filter="dissolve">
                                      <p:cBhvr>
                                        <p:cTn id="7" dur="500"/>
                                        <p:tgtEl>
                                          <p:spTgt spid="4096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0970"/>
                                        </p:tgtEl>
                                        <p:attrNameLst>
                                          <p:attrName>style.visibility</p:attrName>
                                        </p:attrNameLst>
                                      </p:cBhvr>
                                      <p:to>
                                        <p:strVal val="visible"/>
                                      </p:to>
                                    </p:set>
                                    <p:animEffect transition="in" filter="dissolve">
                                      <p:cBhvr>
                                        <p:cTn id="12" dur="500"/>
                                        <p:tgtEl>
                                          <p:spTgt spid="4097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0975"/>
                                        </p:tgtEl>
                                        <p:attrNameLst>
                                          <p:attrName>style.visibility</p:attrName>
                                        </p:attrNameLst>
                                      </p:cBhvr>
                                      <p:to>
                                        <p:strVal val="visible"/>
                                      </p:to>
                                    </p:set>
                                    <p:animEffect transition="in" filter="dissolve">
                                      <p:cBhvr>
                                        <p:cTn id="17" dur="500"/>
                                        <p:tgtEl>
                                          <p:spTgt spid="409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B3B65A8-61DE-461D-9BB3-2ED82AFAD9FB}" type="slidenum">
              <a:rPr lang="en-US"/>
              <a:pPr/>
              <a:t>7</a:t>
            </a:fld>
            <a:endParaRPr lang="en-US"/>
          </a:p>
        </p:txBody>
      </p:sp>
      <p:sp>
        <p:nvSpPr>
          <p:cNvPr id="15362" name="Rectangle 2"/>
          <p:cNvSpPr>
            <a:spLocks noGrp="1" noChangeArrowheads="1"/>
          </p:cNvSpPr>
          <p:nvPr>
            <p:ph type="title"/>
          </p:nvPr>
        </p:nvSpPr>
        <p:spPr/>
        <p:txBody>
          <a:bodyPr/>
          <a:lstStyle/>
          <a:p>
            <a:r>
              <a:rPr lang="en-US"/>
              <a:t>Digitizing Characters</a:t>
            </a:r>
          </a:p>
        </p:txBody>
      </p:sp>
      <p:sp>
        <p:nvSpPr>
          <p:cNvPr id="15363" name="Rectangle 3"/>
          <p:cNvSpPr>
            <a:spLocks noGrp="1" noChangeArrowheads="1"/>
          </p:cNvSpPr>
          <p:nvPr>
            <p:ph type="body" idx="1"/>
          </p:nvPr>
        </p:nvSpPr>
        <p:spPr>
          <a:xfrm>
            <a:off x="609600" y="1828800"/>
            <a:ext cx="8077200" cy="4648200"/>
          </a:xfrm>
          <a:noFill/>
          <a:ln/>
        </p:spPr>
        <p:txBody>
          <a:bodyPr/>
          <a:lstStyle/>
          <a:p>
            <a:r>
              <a:rPr lang="en-US" dirty="0" smtClean="0"/>
              <a:t>Each character is assigned an integer value</a:t>
            </a:r>
            <a:r>
              <a:rPr lang="en-US" i="1" dirty="0" smtClean="0"/>
              <a:t>.</a:t>
            </a:r>
          </a:p>
          <a:p>
            <a:pPr lvl="1"/>
            <a:r>
              <a:rPr lang="en-US" dirty="0" smtClean="0"/>
              <a:t>Programs keep track of which memory locations store character data.</a:t>
            </a:r>
          </a:p>
          <a:p>
            <a:pPr lvl="1"/>
            <a:r>
              <a:rPr lang="en-US" dirty="0" smtClean="0"/>
              <a:t>Programs display the right glyph on the screen.</a:t>
            </a:r>
          </a:p>
          <a:p>
            <a:r>
              <a:rPr lang="en-US" dirty="0" smtClean="0"/>
              <a:t>Two common </a:t>
            </a:r>
            <a:r>
              <a:rPr lang="en-US" dirty="0"/>
              <a:t>schemes:</a:t>
            </a:r>
          </a:p>
          <a:p>
            <a:pPr lvl="1"/>
            <a:r>
              <a:rPr lang="en-US" dirty="0"/>
              <a:t>ASCII</a:t>
            </a:r>
          </a:p>
          <a:p>
            <a:pPr lvl="1"/>
            <a:r>
              <a:rPr lang="en-US" dirty="0"/>
              <a:t>Unicode</a:t>
            </a:r>
          </a:p>
        </p:txBody>
      </p:sp>
    </p:spTree>
  </p:cSld>
  <p:clrMapOvr>
    <a:masterClrMapping/>
  </p:clrMapOvr>
  <p:transition>
    <p:cut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240024A5-8714-401E-8453-EF9C0BBF50AE}" type="slidenum">
              <a:rPr lang="en-US"/>
              <a:pPr/>
              <a:t>8</a:t>
            </a:fld>
            <a:endParaRPr lang="en-US"/>
          </a:p>
        </p:txBody>
      </p:sp>
      <p:sp>
        <p:nvSpPr>
          <p:cNvPr id="17410" name="Rectangle 2"/>
          <p:cNvSpPr>
            <a:spLocks noGrp="1" noChangeArrowheads="1"/>
          </p:cNvSpPr>
          <p:nvPr>
            <p:ph type="title"/>
          </p:nvPr>
        </p:nvSpPr>
        <p:spPr/>
        <p:txBody>
          <a:bodyPr/>
          <a:lstStyle/>
          <a:p>
            <a:r>
              <a:rPr lang="en-US"/>
              <a:t>ASCII</a:t>
            </a:r>
          </a:p>
        </p:txBody>
      </p:sp>
      <p:sp>
        <p:nvSpPr>
          <p:cNvPr id="17411" name="Rectangle 3"/>
          <p:cNvSpPr>
            <a:spLocks noGrp="1" noChangeArrowheads="1"/>
          </p:cNvSpPr>
          <p:nvPr>
            <p:ph type="body" idx="1"/>
          </p:nvPr>
        </p:nvSpPr>
        <p:spPr>
          <a:xfrm>
            <a:off x="533400" y="1371600"/>
            <a:ext cx="5715000" cy="4295775"/>
          </a:xfrm>
        </p:spPr>
        <p:txBody>
          <a:bodyPr/>
          <a:lstStyle/>
          <a:p>
            <a:r>
              <a:rPr lang="en-US" b="1" dirty="0"/>
              <a:t>American </a:t>
            </a:r>
            <a:r>
              <a:rPr lang="en-US" dirty="0"/>
              <a:t>Standard Code for Information Interchange.</a:t>
            </a:r>
          </a:p>
          <a:p>
            <a:r>
              <a:rPr lang="en-US" dirty="0"/>
              <a:t>Uses 7 </a:t>
            </a:r>
            <a:r>
              <a:rPr lang="en-US" dirty="0" smtClean="0"/>
              <a:t>bit integers</a:t>
            </a:r>
          </a:p>
          <a:p>
            <a:pPr lvl="1"/>
            <a:r>
              <a:rPr lang="en-US" dirty="0" smtClean="0"/>
              <a:t>2</a:t>
            </a:r>
            <a:r>
              <a:rPr lang="en-US" baseline="30000" dirty="0" smtClean="0"/>
              <a:t>7</a:t>
            </a:r>
            <a:r>
              <a:rPr lang="en-US" dirty="0" smtClean="0"/>
              <a:t> </a:t>
            </a:r>
            <a:r>
              <a:rPr lang="en-US" dirty="0"/>
              <a:t>= 128 different </a:t>
            </a:r>
            <a:r>
              <a:rPr lang="en-US" dirty="0" smtClean="0"/>
              <a:t>characters</a:t>
            </a:r>
          </a:p>
          <a:p>
            <a:r>
              <a:rPr lang="en-US" dirty="0"/>
              <a:t>Extended ASCII uses 8 </a:t>
            </a:r>
            <a:r>
              <a:rPr lang="en-US" dirty="0" smtClean="0"/>
              <a:t>bit integers</a:t>
            </a:r>
          </a:p>
          <a:p>
            <a:pPr lvl="1"/>
            <a:r>
              <a:rPr lang="en-US" dirty="0" smtClean="0"/>
              <a:t>2</a:t>
            </a:r>
            <a:r>
              <a:rPr lang="en-US" baseline="30000" dirty="0" smtClean="0"/>
              <a:t>8 </a:t>
            </a:r>
            <a:r>
              <a:rPr lang="en-US" dirty="0" smtClean="0"/>
              <a:t>= 256 characters</a:t>
            </a:r>
          </a:p>
          <a:p>
            <a:r>
              <a:rPr lang="en-US" dirty="0"/>
              <a:t>ASCII is the most common code currently used</a:t>
            </a:r>
            <a:r>
              <a:rPr lang="en-US" dirty="0" smtClean="0"/>
              <a:t>.</a:t>
            </a:r>
            <a:endParaRPr lang="en-US" dirty="0"/>
          </a:p>
        </p:txBody>
      </p:sp>
      <p:graphicFrame>
        <p:nvGraphicFramePr>
          <p:cNvPr id="17412" name="Object 4"/>
          <p:cNvGraphicFramePr>
            <a:graphicFrameLocks noChangeAspect="1"/>
          </p:cNvGraphicFramePr>
          <p:nvPr/>
        </p:nvGraphicFramePr>
        <p:xfrm>
          <a:off x="6477000" y="1752600"/>
          <a:ext cx="2025650" cy="4419600"/>
        </p:xfrm>
        <a:graphic>
          <a:graphicData uri="http://schemas.openxmlformats.org/presentationml/2006/ole">
            <p:oleObj spid="_x0000_s17412" name="Worksheet" r:id="rId4" imgW="1346200" imgH="2755900" progId="Excel.Sheet.8">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17518779-7FB5-4A7B-B7A4-00C282E52CE3}" type="slidenum">
              <a:rPr lang="en-US"/>
              <a:pPr/>
              <a:t>9</a:t>
            </a:fld>
            <a:endParaRPr lang="en-US"/>
          </a:p>
        </p:txBody>
      </p:sp>
      <p:sp>
        <p:nvSpPr>
          <p:cNvPr id="19458" name="Rectangle 2"/>
          <p:cNvSpPr>
            <a:spLocks noGrp="1" noChangeArrowheads="1"/>
          </p:cNvSpPr>
          <p:nvPr>
            <p:ph type="title"/>
          </p:nvPr>
        </p:nvSpPr>
        <p:spPr/>
        <p:txBody>
          <a:bodyPr/>
          <a:lstStyle/>
          <a:p>
            <a:r>
              <a:rPr lang="en-US"/>
              <a:t>Unicode</a:t>
            </a:r>
          </a:p>
        </p:txBody>
      </p:sp>
      <p:sp>
        <p:nvSpPr>
          <p:cNvPr id="19459" name="Rectangle 3"/>
          <p:cNvSpPr>
            <a:spLocks noGrp="1" noChangeArrowheads="1"/>
          </p:cNvSpPr>
          <p:nvPr>
            <p:ph type="body" idx="1"/>
          </p:nvPr>
        </p:nvSpPr>
        <p:spPr>
          <a:xfrm>
            <a:off x="533400" y="1600200"/>
            <a:ext cx="5029200" cy="4295775"/>
          </a:xfrm>
        </p:spPr>
        <p:txBody>
          <a:bodyPr/>
          <a:lstStyle/>
          <a:p>
            <a:r>
              <a:rPr lang="en-US" dirty="0"/>
              <a:t>Uses</a:t>
            </a:r>
            <a:r>
              <a:rPr lang="en-US" dirty="0" smtClean="0"/>
              <a:t> </a:t>
            </a:r>
            <a:r>
              <a:rPr lang="en-US" i="1" dirty="0" smtClean="0"/>
              <a:t>8 - 32 bit integers</a:t>
            </a:r>
            <a:endParaRPr lang="en-US" dirty="0" smtClean="0"/>
          </a:p>
          <a:p>
            <a:pPr lvl="1"/>
            <a:r>
              <a:rPr lang="en-US" dirty="0" smtClean="0"/>
              <a:t>over a million characters defined.</a:t>
            </a:r>
          </a:p>
          <a:p>
            <a:r>
              <a:rPr lang="en-US" dirty="0" smtClean="0">
                <a:hlinkClick r:id="rId3"/>
              </a:rPr>
              <a:t>Unicode</a:t>
            </a:r>
            <a:r>
              <a:rPr lang="en-US" dirty="0" smtClean="0"/>
              <a:t> supports </a:t>
            </a:r>
            <a:r>
              <a:rPr lang="en-US" dirty="0"/>
              <a:t>a number of different character </a:t>
            </a:r>
            <a:r>
              <a:rPr lang="en-US" dirty="0" smtClean="0"/>
              <a:t>types.</a:t>
            </a:r>
          </a:p>
          <a:p>
            <a:pPr lvl="1"/>
            <a:r>
              <a:rPr lang="en-US" dirty="0" smtClean="0">
                <a:hlinkClick r:id="rId4"/>
              </a:rPr>
              <a:t>Cyrillic</a:t>
            </a:r>
            <a:endParaRPr lang="en-US" dirty="0" smtClean="0"/>
          </a:p>
          <a:p>
            <a:pPr lvl="1"/>
            <a:r>
              <a:rPr lang="en-US" dirty="0" smtClean="0">
                <a:hlinkClick r:id="rId5"/>
              </a:rPr>
              <a:t>Ancient Coptic</a:t>
            </a:r>
            <a:endParaRPr lang="en-US" dirty="0" smtClean="0"/>
          </a:p>
          <a:p>
            <a:pPr lvl="1"/>
            <a:r>
              <a:rPr lang="en-US" dirty="0" smtClean="0">
                <a:hlinkClick r:id="rId6"/>
              </a:rPr>
              <a:t>All charts</a:t>
            </a:r>
            <a:endParaRPr lang="en-US" dirty="0" smtClean="0"/>
          </a:p>
          <a:p>
            <a:endParaRPr lang="en-US" dirty="0"/>
          </a:p>
        </p:txBody>
      </p:sp>
      <p:pic>
        <p:nvPicPr>
          <p:cNvPr id="19460" name="Picture 4"/>
          <p:cNvPicPr>
            <a:picLocks noChangeAspect="1" noChangeArrowheads="1"/>
          </p:cNvPicPr>
          <p:nvPr/>
        </p:nvPicPr>
        <p:blipFill>
          <a:blip r:embed="rId7" cstate="print"/>
          <a:srcRect l="31250" t="14063" r="31250" b="14844"/>
          <a:stretch>
            <a:fillRect/>
          </a:stretch>
        </p:blipFill>
        <p:spPr bwMode="auto">
          <a:xfrm>
            <a:off x="5715000" y="1524000"/>
            <a:ext cx="3165475" cy="48006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blank">
  <a:themeElements>
    <a:clrScheme name="">
      <a:dk1>
        <a:srgbClr val="003300"/>
      </a:dk1>
      <a:lt1>
        <a:srgbClr val="FFFFFF"/>
      </a:lt1>
      <a:dk2>
        <a:srgbClr val="000000"/>
      </a:dk2>
      <a:lt2>
        <a:srgbClr val="336600"/>
      </a:lt2>
      <a:accent1>
        <a:srgbClr val="D5D000"/>
      </a:accent1>
      <a:accent2>
        <a:srgbClr val="669900"/>
      </a:accent2>
      <a:accent3>
        <a:srgbClr val="FFFFFF"/>
      </a:accent3>
      <a:accent4>
        <a:srgbClr val="002A00"/>
      </a:accent4>
      <a:accent5>
        <a:srgbClr val="E7E4AA"/>
      </a:accent5>
      <a:accent6>
        <a:srgbClr val="5C8A00"/>
      </a:accent6>
      <a:hlink>
        <a:srgbClr val="333300"/>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blank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blank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blank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blank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blank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blank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blank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blank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blank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blank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blank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996600"/>
        </a:hlink>
        <a:folHlink>
          <a:srgbClr val="CC9900"/>
        </a:folHlink>
      </a:clrScheme>
      <a:clrMap bg1="lt1" tx1="dk1" bg2="lt2" tx2="dk2" accent1="accent1" accent2="accent2" accent3="accent3" accent4="accent4" accent5="accent5" accent6="accent6" hlink="hlink" folHlink="folHlink"/>
    </a:extraClrScheme>
    <a:extraClrScheme>
      <a:clrScheme name="blank 14">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blank 15">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754E27"/>
        </a:hlink>
        <a:folHlink>
          <a:srgbClr val="CC9900"/>
        </a:folHlink>
      </a:clrScheme>
      <a:clrMap bg1="lt1" tx1="dk1" bg2="lt2" tx2="dk2" accent1="accent1" accent2="accent2" accent3="accent3" accent4="accent4" accent5="accent5" accent6="accent6" hlink="hlink" folHlink="folHlink"/>
    </a:extraClrScheme>
    <a:extraClrScheme>
      <a:clrScheme name="blank 16">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754E27"/>
        </a:hlink>
        <a:folHlink>
          <a:srgbClr val="CC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551</TotalTime>
  <Words>1577</Words>
  <Application>Microsoft Macintosh PowerPoint</Application>
  <PresentationFormat>On-screen Show (4:3)</PresentationFormat>
  <Paragraphs>221</Paragraphs>
  <Slides>19</Slides>
  <Notes>19</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blank</vt:lpstr>
      <vt:lpstr>Worksheet</vt:lpstr>
      <vt:lpstr>Slide 1</vt:lpstr>
      <vt:lpstr>Digital Modeling</vt:lpstr>
      <vt:lpstr>Binary</vt:lpstr>
      <vt:lpstr>Digitizing Numbers</vt:lpstr>
      <vt:lpstr>Decimal Numbers</vt:lpstr>
      <vt:lpstr>Binary Numbers</vt:lpstr>
      <vt:lpstr>Digitizing Characters</vt:lpstr>
      <vt:lpstr>ASCII</vt:lpstr>
      <vt:lpstr>Unicode</vt:lpstr>
      <vt:lpstr>Social justice and computing</vt:lpstr>
      <vt:lpstr>Digitizing Big Data</vt:lpstr>
      <vt:lpstr>Digitizing Multimedia Data</vt:lpstr>
      <vt:lpstr>Digitizing Images</vt:lpstr>
      <vt:lpstr>Use of Image Formats</vt:lpstr>
      <vt:lpstr>Steganography</vt:lpstr>
      <vt:lpstr>Digitizing Audio</vt:lpstr>
      <vt:lpstr>Digitizing Video</vt:lpstr>
      <vt:lpstr>How does a computer know what it is looking at?</vt:lpstr>
      <vt:lpstr>The Difficulty of Modeling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Serita Nelesen</cp:lastModifiedBy>
  <cp:revision>62</cp:revision>
  <cp:lastPrinted>1601-01-01T00:00:00Z</cp:lastPrinted>
  <dcterms:created xsi:type="dcterms:W3CDTF">2010-10-03T18:32:47Z</dcterms:created>
  <dcterms:modified xsi:type="dcterms:W3CDTF">2010-10-03T18:44:14Z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