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9" r:id="rId3"/>
    <p:sldId id="322" r:id="rId4"/>
    <p:sldId id="320" r:id="rId5"/>
    <p:sldId id="400" r:id="rId6"/>
    <p:sldId id="401" r:id="rId7"/>
    <p:sldId id="402" r:id="rId8"/>
    <p:sldId id="403" r:id="rId9"/>
    <p:sldId id="404" r:id="rId10"/>
    <p:sldId id="405" r:id="rId11"/>
    <p:sldId id="406" r:id="rId12"/>
    <p:sldId id="407" r:id="rId1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76" d="100"/>
          <a:sy n="76" d="100"/>
        </p:scale>
        <p:origin x="454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2668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4007ADF-C77D-44D8-8522-FEDC678928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8348AE-15D1-4172-B7BD-959982EE73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r">
              <a:defRPr sz="1200"/>
            </a:lvl1pPr>
          </a:lstStyle>
          <a:p>
            <a:fld id="{B010C16F-4073-48FB-A32F-C7CF5C367F1F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2F8526-B3B9-4BD7-BF7B-B1886972CB6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9"/>
            <a:ext cx="3037840" cy="466433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81DA17-24B6-426D-AB93-44B2B9BDFF0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9"/>
            <a:ext cx="3037840" cy="466433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r">
              <a:defRPr sz="1200"/>
            </a:lvl1pPr>
          </a:lstStyle>
          <a:p>
            <a:fld id="{A5573422-0970-4F9A-B9F9-189C91CFA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95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r">
              <a:defRPr sz="1200"/>
            </a:lvl1pPr>
          </a:lstStyle>
          <a:p>
            <a:fld id="{A167AB5A-4673-463C-B428-D9047DB15A65}" type="datetimeFigureOut">
              <a:rPr lang="en-US" smtClean="0"/>
              <a:t>3/29/2023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5" rIns="93167" bIns="4658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5" rIns="93167" bIns="4658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r">
              <a:defRPr sz="1200"/>
            </a:lvl1pPr>
          </a:lstStyle>
          <a:p>
            <a:fld id="{66D81A5E-BBB9-4A3B-A0E8-2655DE429B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737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81A5E-BBB9-4A3B-A0E8-2655DE429BE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073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30BBC-F610-4F5F-9B14-883B0E106004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135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56792-866C-4ADE-8EBD-F427EBFA8BA9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00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325C0-B546-47BB-B82C-DD148134EFD5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609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015F-D237-4262-AB37-2CF5105861C5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34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8A97844-6C57-4717-969C-E21939588925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2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BB35-D24F-4556-8C77-6BEE45F51BFB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277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8D30E-D16E-4A1C-8570-5DE9C75A9496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264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3124-D6D3-4BA1-9A67-5066ECAE8516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181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ED444-F02A-4D6E-AFB5-E3747D4C4639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84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4224-CA9D-49C5-8335-936A6C52EF9F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56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4BFD-F7D5-4D93-A347-7DF5CE1F9442}" type="datetime1">
              <a:rPr lang="en-US" smtClean="0"/>
              <a:t>3/29/2023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41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2CC9FD8-001A-4224-846E-CCA4734FB11C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60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bgp.he.net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bgp.he.net/net/140.135.0.0/16#_netinfo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.ripe.net/widget/bgplay" TargetMode="External"/><Relationship Id="rId2" Type="http://schemas.openxmlformats.org/officeDocument/2006/relationships/hyperlink" Target="https://stat.ripe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hatismyip.com/ip-whois-lookup/" TargetMode="External"/><Relationship Id="rId2" Type="http://schemas.openxmlformats.org/officeDocument/2006/relationships/hyperlink" Target="http://whois.tanet.edu.tw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ipvoid.com/ip-to-asn/" TargetMode="External"/><Relationship Id="rId4" Type="http://schemas.openxmlformats.org/officeDocument/2006/relationships/hyperlink" Target="https://hackertarget.com/as-ip-lookup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erfops.net/traceroute-from-australi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t.princeton.edu/traceroute.html" TargetMode="External"/><Relationship Id="rId2" Type="http://schemas.openxmlformats.org/officeDocument/2006/relationships/hyperlink" Target="http://www.net.princeton.ed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Internet protocol (part 4: Routing)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724400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Rocky K. C. Chang</a:t>
            </a:r>
          </a:p>
          <a:p>
            <a:r>
              <a:rPr lang="en-US" dirty="0"/>
              <a:t>Chung Yuan Christian University</a:t>
            </a:r>
          </a:p>
          <a:p>
            <a:r>
              <a:rPr lang="en-US" dirty="0"/>
              <a:t>Dept. Information and computer engineering</a:t>
            </a:r>
          </a:p>
          <a:p>
            <a:r>
              <a:rPr lang="en-US" dirty="0"/>
              <a:t>March 29,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73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6001-E77A-472D-9C45-64D73D7F8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C2FBA-EC69-4202-B052-D8E2459CF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050792"/>
          </a:xfrm>
        </p:spPr>
        <p:txBody>
          <a:bodyPr/>
          <a:lstStyle/>
          <a:p>
            <a:r>
              <a:rPr lang="en-US" sz="2800" dirty="0" err="1"/>
              <a:t>TANet</a:t>
            </a:r>
            <a:r>
              <a:rPr lang="en-US" sz="2800" dirty="0"/>
              <a:t> is a single AS.</a:t>
            </a:r>
          </a:p>
          <a:p>
            <a:r>
              <a:rPr lang="en-US" sz="2800" dirty="0"/>
              <a:t>What is its ASN?</a:t>
            </a:r>
          </a:p>
          <a:p>
            <a:r>
              <a:rPr lang="en-US" sz="2800" dirty="0"/>
              <a:t>What are the IP addresses under this AS?</a:t>
            </a:r>
          </a:p>
          <a:p>
            <a:pPr lvl="1"/>
            <a:r>
              <a:rPr lang="en-US" sz="2400" dirty="0">
                <a:hlinkClick r:id="rId2"/>
              </a:rPr>
              <a:t>https://bgp.he.net</a:t>
            </a:r>
            <a:endParaRPr lang="en-US" sz="2400" dirty="0"/>
          </a:p>
          <a:p>
            <a:pPr lvl="1"/>
            <a:r>
              <a:rPr lang="en-US" sz="2400" dirty="0"/>
              <a:t>Wiki </a:t>
            </a:r>
            <a:r>
              <a:rPr lang="en-US" sz="2400" dirty="0" err="1"/>
              <a:t>TANet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B7C1F8-06D2-47B4-B50B-1F3987DA3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700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EBA5A-CE85-40EF-B720-EA13DBF78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AFA2B-6263-4066-A6EB-D27028B86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Go to </a:t>
            </a:r>
            <a:r>
              <a:rPr lang="en-US" sz="2800" dirty="0">
                <a:hlinkClick r:id="rId2"/>
              </a:rPr>
              <a:t>https://bgp.he.net/net/140.135.0.0/16#_netinfo</a:t>
            </a:r>
            <a:endParaRPr lang="en-US" sz="2800" dirty="0"/>
          </a:p>
          <a:p>
            <a:r>
              <a:rPr lang="en-US" sz="2800" dirty="0"/>
              <a:t>Click at AS 1659 to view various information about this AS.</a:t>
            </a:r>
          </a:p>
          <a:p>
            <a:r>
              <a:rPr lang="en-US" sz="2800" dirty="0"/>
              <a:t>Find out the route propagation paths from AS 1659 to other </a:t>
            </a:r>
            <a:r>
              <a:rPr lang="en-US" sz="2800" dirty="0" err="1"/>
              <a:t>ASes</a:t>
            </a:r>
            <a:r>
              <a:rPr lang="en-US" sz="2800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66D37B-5A47-450F-AC8E-59E0BEC14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720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D0330-5763-4EF4-8A0D-122CCF543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22B2C-3FD2-4C8A-8B0D-0A67FA357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Go to </a:t>
            </a:r>
            <a:r>
              <a:rPr lang="en-US" sz="2800" dirty="0">
                <a:hlinkClick r:id="rId2"/>
              </a:rPr>
              <a:t>https://stat.ripe.net/</a:t>
            </a:r>
            <a:r>
              <a:rPr lang="en-US" sz="2800" dirty="0"/>
              <a:t> and type in 140.135.0.0/16. What new information do you find about this address block?</a:t>
            </a:r>
          </a:p>
          <a:p>
            <a:r>
              <a:rPr lang="en-US" sz="2800" dirty="0"/>
              <a:t>Go to </a:t>
            </a:r>
            <a:r>
              <a:rPr lang="en-US" sz="2800" dirty="0">
                <a:hlinkClick r:id="rId3"/>
              </a:rPr>
              <a:t>https://stat.ripe.net/widget/bgplay</a:t>
            </a:r>
            <a:r>
              <a:rPr lang="en-US" sz="2800" dirty="0"/>
              <a:t> and visualize the route to 140.135.0.0/16.</a:t>
            </a:r>
          </a:p>
          <a:p>
            <a:r>
              <a:rPr lang="en-US" sz="2800" dirty="0"/>
              <a:t>Try the above for Taiwan Central University and observe the differences.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5AF95B-69CC-4D94-8700-9484C33C5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325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routing problem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Problem: How can a router/host determine the path to a destination (i.e., </a:t>
            </a:r>
            <a:r>
              <a:rPr lang="en-US" sz="2800" dirty="0">
                <a:solidFill>
                  <a:srgbClr val="0070C0"/>
                </a:solidFill>
              </a:rPr>
              <a:t>the route</a:t>
            </a:r>
            <a:r>
              <a:rPr lang="en-US" sz="2800" dirty="0"/>
              <a:t>)?</a:t>
            </a:r>
          </a:p>
          <a:p>
            <a:r>
              <a:rPr lang="en-US" sz="2800" dirty="0"/>
              <a:t>Any </a:t>
            </a:r>
            <a:r>
              <a:rPr lang="en-US" sz="2800" dirty="0">
                <a:solidFill>
                  <a:srgbClr val="0070C0"/>
                </a:solidFill>
              </a:rPr>
              <a:t>routing protocol </a:t>
            </a:r>
            <a:r>
              <a:rPr lang="en-US" sz="2800" dirty="0"/>
              <a:t>must allow routers to make a corporate, consistent, and correct </a:t>
            </a:r>
            <a:r>
              <a:rPr lang="en-US" sz="2800" dirty="0">
                <a:solidFill>
                  <a:srgbClr val="FF0000"/>
                </a:solidFill>
              </a:rPr>
              <a:t>local</a:t>
            </a:r>
            <a:r>
              <a:rPr lang="en-US" sz="2800" dirty="0"/>
              <a:t> forwarding decisions regarding any destination in a </a:t>
            </a:r>
            <a:r>
              <a:rPr lang="en-US" sz="2800" dirty="0">
                <a:solidFill>
                  <a:srgbClr val="FF0000"/>
                </a:solidFill>
              </a:rPr>
              <a:t>global</a:t>
            </a:r>
            <a:r>
              <a:rPr lang="en-US" sz="2800" dirty="0"/>
              <a:t> routing fabric.</a:t>
            </a:r>
          </a:p>
          <a:p>
            <a:pPr lvl="1"/>
            <a:r>
              <a:rPr lang="en-US" sz="2400" dirty="0"/>
              <a:t>Sources and destinations are generally not directly connected.</a:t>
            </a:r>
          </a:p>
          <a:p>
            <a:pPr lvl="1"/>
            <a:r>
              <a:rPr lang="en-US" sz="2400" dirty="0"/>
              <a:t>Routers are generally not directly connected.</a:t>
            </a:r>
          </a:p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34DC769-0A83-4BE6-8DBC-6936F14520F9}" type="slidenum">
              <a:rPr lang="en-GB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065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issues</a:t>
            </a:r>
          </a:p>
        </p:txBody>
      </p:sp>
      <p:sp>
        <p:nvSpPr>
          <p:cNvPr id="74755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Scalability</a:t>
            </a:r>
            <a:r>
              <a:rPr lang="en-US" sz="2800" dirty="0"/>
              <a:t>: scale to the number of networks</a:t>
            </a:r>
          </a:p>
          <a:p>
            <a:pPr lvl="1"/>
            <a:r>
              <a:rPr lang="en-US" sz="2400" dirty="0"/>
              <a:t>Routing table size</a:t>
            </a:r>
          </a:p>
          <a:p>
            <a:pPr lvl="1"/>
            <a:r>
              <a:rPr lang="en-US" sz="2400" dirty="0"/>
              <a:t>Routing messages</a:t>
            </a:r>
          </a:p>
          <a:p>
            <a:pPr lvl="1"/>
            <a:r>
              <a:rPr lang="en-US" sz="2400" dirty="0"/>
              <a:t>Time to converge</a:t>
            </a:r>
          </a:p>
          <a:p>
            <a:r>
              <a:rPr lang="en-US" sz="2800" dirty="0">
                <a:solidFill>
                  <a:srgbClr val="FF0000"/>
                </a:solidFill>
              </a:rPr>
              <a:t>Free of </a:t>
            </a:r>
            <a:r>
              <a:rPr lang="en-US" sz="2800" dirty="0"/>
              <a:t>permanent/transient </a:t>
            </a:r>
            <a:r>
              <a:rPr lang="en-US" sz="2800" dirty="0">
                <a:solidFill>
                  <a:srgbClr val="FF0000"/>
                </a:solidFill>
              </a:rPr>
              <a:t>routing loops</a:t>
            </a:r>
          </a:p>
          <a:p>
            <a:r>
              <a:rPr lang="en-US" sz="2800" dirty="0">
                <a:solidFill>
                  <a:srgbClr val="FF0000"/>
                </a:solidFill>
              </a:rPr>
              <a:t>Optimal</a:t>
            </a:r>
            <a:r>
              <a:rPr lang="en-US" sz="2800" dirty="0"/>
              <a:t> paths: hop count, type-of-service, quality-of-service, etc.</a:t>
            </a:r>
          </a:p>
          <a:p>
            <a:r>
              <a:rPr lang="en-US" sz="2800" dirty="0">
                <a:solidFill>
                  <a:srgbClr val="FF0000"/>
                </a:solidFill>
              </a:rPr>
              <a:t>Security</a:t>
            </a:r>
          </a:p>
          <a:p>
            <a:r>
              <a:rPr lang="en-US" sz="2800" dirty="0"/>
              <a:t>Host mobility and perhaps router mobility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331AB76B-FFFE-41D0-905C-E0B13CE3B52E}" type="slidenum">
              <a:rPr lang="en-GB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725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choices</a:t>
            </a:r>
          </a:p>
        </p:txBody>
      </p:sp>
      <p:sp>
        <p:nvSpPr>
          <p:cNvPr id="72707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Centralized vs </a:t>
            </a:r>
            <a:r>
              <a:rPr lang="en-US" sz="2800" dirty="0">
                <a:solidFill>
                  <a:srgbClr val="0070C0"/>
                </a:solidFill>
              </a:rPr>
              <a:t>decentralized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 central processor computes the routes.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Source-based vs </a:t>
            </a:r>
            <a:r>
              <a:rPr lang="en-US" sz="2800" dirty="0">
                <a:solidFill>
                  <a:srgbClr val="0070C0"/>
                </a:solidFill>
              </a:rPr>
              <a:t>hop-by-hop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E.g., source routing and destination-based routing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</a:rPr>
              <a:t>With or without </a:t>
            </a:r>
            <a:r>
              <a:rPr lang="en-US" sz="2800" dirty="0"/>
              <a:t>the global topological info.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E.g., OSPF vs RIP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</a:rPr>
              <a:t>Dynamic</a:t>
            </a:r>
            <a:r>
              <a:rPr lang="en-US" sz="2800" dirty="0"/>
              <a:t> (or state-dependent) vs static routing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IP routing vs ATM routing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</a:rPr>
              <a:t>Single-path</a:t>
            </a:r>
            <a:r>
              <a:rPr lang="en-US" sz="2800" dirty="0"/>
              <a:t> vs </a:t>
            </a:r>
            <a:r>
              <a:rPr lang="en-US" sz="2800" dirty="0">
                <a:solidFill>
                  <a:srgbClr val="0070C0"/>
                </a:solidFill>
              </a:rPr>
              <a:t>multiple path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3C13691F-9EEE-439D-BBD6-9448B0549468}" type="slidenum">
              <a:rPr lang="en-GB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465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020A-E967-49DF-B254-3302B3894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A6DFF-D928-498A-8A1B-7E1A6672A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Intra-domain routing (inside AS) vs inter-domain routing (inter-AS)</a:t>
            </a:r>
          </a:p>
          <a:p>
            <a:r>
              <a:rPr lang="en-US" sz="2800" dirty="0"/>
              <a:t>AS: Autonomous system (AS number or ASN)</a:t>
            </a:r>
          </a:p>
          <a:p>
            <a:r>
              <a:rPr lang="en-US" sz="2800" dirty="0"/>
              <a:t>Not all routers are equal.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</a:rPr>
              <a:t>Interior routers</a:t>
            </a:r>
            <a:r>
              <a:rPr lang="en-US" sz="2400" dirty="0"/>
              <a:t>: Only know how to route datagrams to destinations within the same AS.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</a:rPr>
              <a:t>Border routers</a:t>
            </a:r>
            <a:r>
              <a:rPr lang="en-US" sz="2400" dirty="0"/>
              <a:t>: Interface between its AS and other AS’s:</a:t>
            </a:r>
          </a:p>
          <a:p>
            <a:pPr lvl="2"/>
            <a:r>
              <a:rPr lang="en-US" sz="2000" dirty="0"/>
              <a:t>A </a:t>
            </a:r>
            <a:r>
              <a:rPr lang="en-US" sz="2000" u="sng" dirty="0" err="1">
                <a:solidFill>
                  <a:srgbClr val="FF0000"/>
                </a:solidFill>
              </a:rPr>
              <a:t>nonbackbone</a:t>
            </a:r>
            <a:r>
              <a:rPr lang="en-US" sz="2000" dirty="0">
                <a:solidFill>
                  <a:srgbClr val="FF0000"/>
                </a:solidFill>
              </a:rPr>
              <a:t> router </a:t>
            </a:r>
            <a:r>
              <a:rPr lang="en-US" sz="2000" dirty="0"/>
              <a:t>usually has a “default route” to another “more knowledgeable” router for “unknown destinations.”</a:t>
            </a:r>
          </a:p>
          <a:p>
            <a:pPr lvl="2"/>
            <a:r>
              <a:rPr lang="en-US" sz="2000" dirty="0"/>
              <a:t>A </a:t>
            </a:r>
            <a:r>
              <a:rPr lang="en-US" sz="2000" dirty="0">
                <a:solidFill>
                  <a:srgbClr val="FF0000"/>
                </a:solidFill>
              </a:rPr>
              <a:t>default-free router </a:t>
            </a:r>
            <a:r>
              <a:rPr lang="en-US" sz="2000" dirty="0"/>
              <a:t>is supposed to know every “IP network” in the Internet.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0A743A-B74B-47F7-9705-278DFF3C3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418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26EB7-839E-49EA-93A6-2B3AB5932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Autonomous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AD3BF-E0BD-4C56-B3E7-596F4EB99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Autonomous system </a:t>
            </a:r>
            <a:r>
              <a:rPr lang="en-US" sz="2800" dirty="0"/>
              <a:t>(AS): A set of networking resources governed by a single administrative authority.</a:t>
            </a:r>
          </a:p>
          <a:p>
            <a:r>
              <a:rPr lang="en-US" sz="2800" dirty="0"/>
              <a:t>AS’s can be classified into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</a:rPr>
              <a:t>Stub AS</a:t>
            </a:r>
            <a:r>
              <a:rPr lang="en-US" sz="2400" dirty="0"/>
              <a:t>: has only a single connection to one other AS, and it only carries local traffic.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</a:rPr>
              <a:t>Multihomed AS</a:t>
            </a:r>
            <a:r>
              <a:rPr lang="en-US" sz="2400" dirty="0"/>
              <a:t>: has connections to more than one other AS, but refuses to carry transit traffic.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</a:rPr>
              <a:t>Transit AS</a:t>
            </a:r>
            <a:r>
              <a:rPr lang="en-US" sz="2400" dirty="0"/>
              <a:t>: has connections to more than one other AS, and is designed to carry both transit and local traffic.</a:t>
            </a:r>
          </a:p>
          <a:p>
            <a:r>
              <a:rPr lang="en-US" sz="2800" dirty="0"/>
              <a:t>AS number: </a:t>
            </a:r>
            <a:r>
              <a:rPr lang="en-US" sz="2800" dirty="0">
                <a:solidFill>
                  <a:srgbClr val="FF0000"/>
                </a:solidFill>
              </a:rPr>
              <a:t>1659 for </a:t>
            </a:r>
            <a:r>
              <a:rPr lang="en-US" sz="2800" dirty="0" err="1">
                <a:solidFill>
                  <a:srgbClr val="FF0000"/>
                </a:solidFill>
              </a:rPr>
              <a:t>TANet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and </a:t>
            </a:r>
            <a:r>
              <a:rPr lang="en-US" sz="2800" dirty="0">
                <a:solidFill>
                  <a:srgbClr val="FF0000"/>
                </a:solidFill>
              </a:rPr>
              <a:t>4616 for </a:t>
            </a:r>
            <a:r>
              <a:rPr lang="en-US" sz="2800" dirty="0" err="1">
                <a:solidFill>
                  <a:srgbClr val="FF0000"/>
                </a:solidFill>
              </a:rPr>
              <a:t>PolyU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/>
              <a:t>Nodes: AS; links: peer-peer, provider-consumer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1E1E8-C63F-4B2F-A38D-B7F7FC5F2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447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71DD0-B964-43B9-B652-9F5FE04EA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5CABE-F59C-4DFA-95B6-DA7552555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Traceroute to 103.16.128.2 and find out how many </a:t>
            </a:r>
            <a:r>
              <a:rPr lang="en-US" sz="2800" dirty="0" err="1"/>
              <a:t>ASes</a:t>
            </a:r>
            <a:r>
              <a:rPr lang="en-US" sz="2800" dirty="0"/>
              <a:t> are involved. Find out their ASNs.</a:t>
            </a:r>
          </a:p>
          <a:p>
            <a:r>
              <a:rPr lang="en-US" sz="2800" dirty="0"/>
              <a:t>These tools are useful:</a:t>
            </a:r>
          </a:p>
          <a:p>
            <a:pPr lvl="1"/>
            <a:r>
              <a:rPr lang="en-US" sz="2400" dirty="0">
                <a:hlinkClick r:id="rId2"/>
              </a:rPr>
              <a:t>http://whois.tanet.edu.tw/</a:t>
            </a:r>
            <a:endParaRPr lang="en-US" sz="2400" dirty="0"/>
          </a:p>
          <a:p>
            <a:pPr lvl="1"/>
            <a:r>
              <a:rPr lang="en-US" sz="2400" dirty="0">
                <a:hlinkClick r:id="rId3"/>
              </a:rPr>
              <a:t>https://www.whatismyip.com/ip-whois-lookup/</a:t>
            </a:r>
            <a:endParaRPr lang="en-US" sz="2400" dirty="0"/>
          </a:p>
          <a:p>
            <a:pPr lvl="1"/>
            <a:r>
              <a:rPr lang="en-US" sz="2400" dirty="0">
                <a:hlinkClick r:id="rId4"/>
              </a:rPr>
              <a:t>https://hackertarget.com/as-ip-lookup/</a:t>
            </a:r>
            <a:endParaRPr lang="en-US" sz="2400" dirty="0"/>
          </a:p>
          <a:p>
            <a:pPr lvl="1"/>
            <a:r>
              <a:rPr lang="en-US" sz="2400" dirty="0">
                <a:hlinkClick r:id="rId5"/>
              </a:rPr>
              <a:t>https://www.ipvoid.com/ip-to-asn/</a:t>
            </a:r>
            <a:r>
              <a:rPr lang="en-US" sz="2400" dirty="0"/>
              <a:t> (use this for IP</a:t>
            </a:r>
            <a:r>
              <a:rPr lang="en-US" sz="2400" dirty="0">
                <a:sym typeface="Wingdings" panose="05000000000000000000" pitchFamily="2" charset="2"/>
              </a:rPr>
              <a:t>ASN)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B00514-9195-4060-B0AF-0BB054F82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30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B1697-6D31-4848-A39A-2266AC6A6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DD4DF-ACEF-4BD5-8A7C-8D938941C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Perform traceroute from </a:t>
            </a:r>
            <a:r>
              <a:rPr lang="en-US" sz="2800" dirty="0">
                <a:hlinkClick r:id="rId2"/>
              </a:rPr>
              <a:t>https://perfops.net/traceroute-from-australia</a:t>
            </a:r>
            <a:r>
              <a:rPr lang="en-US" sz="2800" dirty="0"/>
              <a:t> (Brisbane) to your machine.</a:t>
            </a:r>
          </a:p>
          <a:p>
            <a:r>
              <a:rPr lang="en-US" sz="2800" dirty="0"/>
              <a:t>What are the similarities and differences between this reverse traceroute and the forward traceroute obtained in the last slide?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D6D20A-FAAF-49AC-8FC3-898ABE141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449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DD65C-B940-46F1-9171-BE01BC393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03BDA-AF61-4F72-AF47-6A466D397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Repeat the last two exercises for </a:t>
            </a:r>
            <a:r>
              <a:rPr lang="en-US" sz="2800" dirty="0">
                <a:hlinkClick r:id="rId2"/>
              </a:rPr>
              <a:t>www.net.princeton.edu</a:t>
            </a:r>
            <a:r>
              <a:rPr lang="en-US" sz="2800" dirty="0"/>
              <a:t>.</a:t>
            </a:r>
          </a:p>
          <a:p>
            <a:r>
              <a:rPr lang="en-US" sz="2800" dirty="0"/>
              <a:t>The reverse traceroute can be performed from </a:t>
            </a:r>
            <a:r>
              <a:rPr lang="en-US" sz="2800" dirty="0">
                <a:hlinkClick r:id="rId3"/>
              </a:rPr>
              <a:t>https://www.net.princeton.edu/traceroute.html</a:t>
            </a:r>
            <a:r>
              <a:rPr lang="en-US" sz="2800" dirty="0"/>
              <a:t>.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48D30-4C16-4300-A112-233C1822C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2219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35253</TotalTime>
  <Words>689</Words>
  <Application>Microsoft Office PowerPoint</Application>
  <PresentationFormat>Widescreen</PresentationFormat>
  <Paragraphs>85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Rockwell</vt:lpstr>
      <vt:lpstr>Rockwell Condensed</vt:lpstr>
      <vt:lpstr>Wingdings</vt:lpstr>
      <vt:lpstr>Wood Type</vt:lpstr>
      <vt:lpstr>Internet protocol (part 4: Routing)</vt:lpstr>
      <vt:lpstr>The routing problem</vt:lpstr>
      <vt:lpstr>Design issues</vt:lpstr>
      <vt:lpstr>Design choices</vt:lpstr>
      <vt:lpstr>Levels of routing</vt:lpstr>
      <vt:lpstr>Autonomous system</vt:lpstr>
      <vt:lpstr>Exercise 1</vt:lpstr>
      <vt:lpstr>Exercise 2</vt:lpstr>
      <vt:lpstr>Exercise 3</vt:lpstr>
      <vt:lpstr>Exercise 4</vt:lpstr>
      <vt:lpstr>Exercise 5</vt:lpstr>
      <vt:lpstr>Exercise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Foundation</dc:title>
  <dc:creator>Rocky Chang</dc:creator>
  <cp:lastModifiedBy>Rocky Chang</cp:lastModifiedBy>
  <cp:revision>288</cp:revision>
  <cp:lastPrinted>2021-12-13T13:02:21Z</cp:lastPrinted>
  <dcterms:created xsi:type="dcterms:W3CDTF">2016-01-15T01:10:02Z</dcterms:created>
  <dcterms:modified xsi:type="dcterms:W3CDTF">2023-03-29T07:20:09Z</dcterms:modified>
</cp:coreProperties>
</file>