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4" r:id="rId6"/>
    <p:sldId id="265" r:id="rId7"/>
    <p:sldId id="260" r:id="rId8"/>
    <p:sldId id="261" r:id="rId9"/>
    <p:sldId id="262" r:id="rId10"/>
    <p:sldId id="263" r:id="rId11"/>
    <p:sldId id="266" r:id="rId12"/>
    <p:sldId id="268" r:id="rId13"/>
    <p:sldId id="269" r:id="rId14"/>
    <p:sldId id="270" r:id="rId15"/>
    <p:sldId id="284" r:id="rId16"/>
    <p:sldId id="271" r:id="rId17"/>
    <p:sldId id="275" r:id="rId18"/>
    <p:sldId id="272" r:id="rId19"/>
    <p:sldId id="273" r:id="rId20"/>
    <p:sldId id="282" r:id="rId21"/>
    <p:sldId id="283" r:id="rId22"/>
    <p:sldId id="274" r:id="rId2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435"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2014/3/17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2014/3/17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2014/3/17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2014/3/17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2014/3/17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2014/3/17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2014/3/17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2014/3/17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2014/3/17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2014/3/17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2014/3/17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2014/3/17</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owasp.org/index.php/SQL_Injection_Prevention_Cheat_Sheet"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acunetix.com/websitesecurity/xss/"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owasp.org/index.php/DOM_based_XSS_Prevention_Cheat_Sheet"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4.comp.polyu.edu.hk/~oneprobe/ta/WebGoat-5.4-OWASP_Standard_Win32.zip" TargetMode="External"/><Relationship Id="rId2" Type="http://schemas.openxmlformats.org/officeDocument/2006/relationships/hyperlink" Target="https://webgoat.googlecode.com/files/WebGoat-5.4-OWASP_Standard_Win32.zip" TargetMode="External"/><Relationship Id="rId1" Type="http://schemas.openxmlformats.org/officeDocument/2006/relationships/slideLayout" Target="../slideLayouts/slideLayout2.xml"/><Relationship Id="rId6" Type="http://schemas.openxmlformats.org/officeDocument/2006/relationships/hyperlink" Target="https://www.owasp.org/index.php/Category:OWASP_WebGoat_Project" TargetMode="External"/><Relationship Id="rId5" Type="http://schemas.openxmlformats.org/officeDocument/2006/relationships/hyperlink" Target="http://localhost:8080/WebGoat/attack" TargetMode="External"/><Relationship Id="rId4" Type="http://schemas.openxmlformats.org/officeDocument/2006/relationships/hyperlink" Target="http://localhost/WebGoat/attac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owasp.org/index.php/Category:OWASP_WebScarab_Project" TargetMode="External"/><Relationship Id="rId2" Type="http://schemas.openxmlformats.org/officeDocument/2006/relationships/hyperlink" Target="http://www4.comp.polyu.edu.hk/~oneprobe/ta/webscarab-installer-20070504-1631.jar"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158.132.255.33:25008/ZVulDrill" TargetMode="External"/><Relationship Id="rId2" Type="http://schemas.openxmlformats.org/officeDocument/2006/relationships/hyperlink" Target="http://158.132.255.33/ZVulDril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owasp.org/index.php/Main_Pag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owasptop10.googlecode.com/files/OWASP%20Top%2010%20-%202013.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dirty="0" smtClean="0"/>
              <a:t>Workshop 3</a:t>
            </a:r>
            <a:br>
              <a:rPr lang="en-US" altLang="zh-CN" dirty="0" smtClean="0"/>
            </a:br>
            <a:r>
              <a:rPr lang="en-US" altLang="zh-CN" dirty="0" smtClean="0"/>
              <a:t>Web Application Security</a:t>
            </a:r>
            <a:endParaRPr lang="zh-CN" altLang="en-US" dirty="0"/>
          </a:p>
        </p:txBody>
      </p:sp>
      <p:sp>
        <p:nvSpPr>
          <p:cNvPr id="3" name="副标题 2"/>
          <p:cNvSpPr>
            <a:spLocks noGrp="1"/>
          </p:cNvSpPr>
          <p:nvPr>
            <p:ph type="subTitle" idx="1"/>
          </p:nvPr>
        </p:nvSpPr>
        <p:spPr/>
        <p:txBody>
          <a:bodyPr/>
          <a:lstStyle/>
          <a:p>
            <a:r>
              <a:rPr lang="en-US" altLang="zh-CN" dirty="0" smtClean="0"/>
              <a:t>Li Weichao</a:t>
            </a:r>
          </a:p>
          <a:p>
            <a:r>
              <a:rPr lang="en-US" altLang="zh-CN" dirty="0" smtClean="0"/>
              <a:t>March 14 2014</a:t>
            </a:r>
            <a:endParaRPr lang="zh-CN"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SQL injection</a:t>
            </a:r>
            <a:endParaRPr lang="zh-CN" altLang="en-US" dirty="0"/>
          </a:p>
        </p:txBody>
      </p:sp>
      <p:sp>
        <p:nvSpPr>
          <p:cNvPr id="3" name="内容占位符 2"/>
          <p:cNvSpPr>
            <a:spLocks noGrp="1"/>
          </p:cNvSpPr>
          <p:nvPr>
            <p:ph idx="1"/>
          </p:nvPr>
        </p:nvSpPr>
        <p:spPr/>
        <p:txBody>
          <a:bodyPr>
            <a:normAutofit/>
          </a:bodyPr>
          <a:lstStyle/>
          <a:p>
            <a:r>
              <a:rPr lang="en-US" altLang="zh-CN" dirty="0" smtClean="0"/>
              <a:t>Structure Query Language (SQL)</a:t>
            </a:r>
          </a:p>
          <a:p>
            <a:pPr lvl="1"/>
            <a:r>
              <a:rPr lang="en-US" altLang="zh-CN" dirty="0" smtClean="0"/>
              <a:t>Designed for managing data held in a relational database management system (RDBMS)</a:t>
            </a:r>
          </a:p>
          <a:p>
            <a:r>
              <a:rPr lang="en-US" altLang="zh-CN" dirty="0" smtClean="0"/>
              <a:t>SQL injection</a:t>
            </a:r>
          </a:p>
          <a:p>
            <a:pPr lvl="1"/>
            <a:r>
              <a:rPr lang="en-US" altLang="zh-CN" dirty="0" smtClean="0"/>
              <a:t>Insert malicious SQL statements into an entry field for database execution (e.g., dump the database content to the attacker)</a:t>
            </a:r>
          </a:p>
          <a:p>
            <a:endParaRPr lang="zh-CN"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Example attack scenarios</a:t>
            </a:r>
            <a:endParaRPr lang="zh-CN" altLang="en-US" dirty="0"/>
          </a:p>
        </p:txBody>
      </p:sp>
      <p:sp>
        <p:nvSpPr>
          <p:cNvPr id="3" name="内容占位符 2"/>
          <p:cNvSpPr>
            <a:spLocks noGrp="1"/>
          </p:cNvSpPr>
          <p:nvPr>
            <p:ph idx="1"/>
          </p:nvPr>
        </p:nvSpPr>
        <p:spPr/>
        <p:txBody>
          <a:bodyPr>
            <a:normAutofit fontScale="85000" lnSpcReduction="10000"/>
          </a:bodyPr>
          <a:lstStyle/>
          <a:p>
            <a:r>
              <a:rPr lang="en-US" altLang="zh-CN" dirty="0" smtClean="0"/>
              <a:t>Suppose a URL to accept the user inquiry: </a:t>
            </a:r>
            <a:r>
              <a:rPr lang="en-US" altLang="zh-CN" u="sng" dirty="0" smtClean="0"/>
              <a:t>http://example.com/app/accountView?id=</a:t>
            </a:r>
            <a:r>
              <a:rPr lang="en-US" altLang="zh-CN" i="1" u="sng" dirty="0" smtClean="0">
                <a:solidFill>
                  <a:srgbClr val="FF0000"/>
                </a:solidFill>
              </a:rPr>
              <a:t>1</a:t>
            </a:r>
          </a:p>
          <a:p>
            <a:r>
              <a:rPr lang="en-US" altLang="zh-CN" dirty="0" smtClean="0"/>
              <a:t>The web system parse the inquiry and generate a SQL statement to query the database: </a:t>
            </a:r>
            <a:r>
              <a:rPr lang="en-US" altLang="zh-CN" u="sng" dirty="0" smtClean="0"/>
              <a:t>SELECT * FROM accounts WHERE </a:t>
            </a:r>
            <a:r>
              <a:rPr lang="en-US" altLang="zh-CN" u="sng" dirty="0" err="1" smtClean="0"/>
              <a:t>custID</a:t>
            </a:r>
            <a:r>
              <a:rPr lang="en-US" altLang="zh-CN" u="sng" dirty="0" smtClean="0"/>
              <a:t>=‘</a:t>
            </a:r>
            <a:r>
              <a:rPr lang="en-US" altLang="zh-CN" i="1" u="sng" dirty="0" smtClean="0">
                <a:solidFill>
                  <a:srgbClr val="FF0000"/>
                </a:solidFill>
              </a:rPr>
              <a:t>1</a:t>
            </a:r>
            <a:r>
              <a:rPr lang="en-US" altLang="zh-CN" i="1" u="sng" dirty="0" smtClean="0"/>
              <a:t>’</a:t>
            </a:r>
            <a:endParaRPr lang="en-US" altLang="zh-CN" u="sng" dirty="0" smtClean="0"/>
          </a:p>
          <a:p>
            <a:r>
              <a:rPr lang="en-US" altLang="zh-CN" dirty="0" smtClean="0"/>
              <a:t>If the attacker request: </a:t>
            </a:r>
            <a:r>
              <a:rPr lang="en-US" altLang="zh-CN" u="sng" dirty="0" smtClean="0"/>
              <a:t>http://example.com/app/accountView?id=</a:t>
            </a:r>
            <a:r>
              <a:rPr lang="en-US" altLang="zh-CN" i="1" u="sng" dirty="0" smtClean="0">
                <a:solidFill>
                  <a:srgbClr val="FF0000"/>
                </a:solidFill>
              </a:rPr>
              <a:t>1’ or ’1’=‘1</a:t>
            </a:r>
            <a:endParaRPr lang="en-US" altLang="zh-CN" u="sng" dirty="0" smtClean="0"/>
          </a:p>
          <a:p>
            <a:r>
              <a:rPr lang="en-US" altLang="zh-CN" dirty="0" smtClean="0"/>
              <a:t>The SQL statement will be changed to: </a:t>
            </a:r>
            <a:r>
              <a:rPr lang="en-US" altLang="zh-CN" u="sng" dirty="0" smtClean="0"/>
              <a:t>SELECT * FROM accounts WHERE </a:t>
            </a:r>
            <a:r>
              <a:rPr lang="en-US" altLang="zh-CN" u="sng" dirty="0" err="1" smtClean="0"/>
              <a:t>custID</a:t>
            </a:r>
            <a:r>
              <a:rPr lang="en-US" altLang="zh-CN" u="sng" dirty="0" smtClean="0"/>
              <a:t>=‘</a:t>
            </a:r>
            <a:r>
              <a:rPr lang="en-US" altLang="zh-CN" i="1" u="sng" dirty="0" smtClean="0">
                <a:solidFill>
                  <a:srgbClr val="FF0000"/>
                </a:solidFill>
              </a:rPr>
              <a:t>1’ or ’1’=‘1</a:t>
            </a:r>
            <a:r>
              <a:rPr lang="en-US" altLang="zh-CN" i="1" u="sng" dirty="0" smtClean="0"/>
              <a:t>’</a:t>
            </a:r>
            <a:r>
              <a:rPr lang="en-US" altLang="zh-CN" dirty="0" smtClean="0"/>
              <a:t>, equivalent to </a:t>
            </a:r>
            <a:r>
              <a:rPr lang="en-US" altLang="zh-CN" u="sng" dirty="0" smtClean="0"/>
              <a:t>SELECT * FROM accounts WHERE 1</a:t>
            </a:r>
          </a:p>
          <a:p>
            <a:r>
              <a:rPr lang="en-US" altLang="zh-CN" dirty="0" smtClean="0"/>
              <a:t>All the records in the table “accounts” will be shown</a:t>
            </a:r>
            <a:endParaRPr lang="zh-CN" altLang="en-US" dirty="0" smtClean="0"/>
          </a:p>
          <a:p>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Defenses</a:t>
            </a:r>
            <a:endParaRPr lang="zh-CN" altLang="en-US" dirty="0"/>
          </a:p>
        </p:txBody>
      </p:sp>
      <p:sp>
        <p:nvSpPr>
          <p:cNvPr id="3" name="内容占位符 2"/>
          <p:cNvSpPr>
            <a:spLocks noGrp="1"/>
          </p:cNvSpPr>
          <p:nvPr>
            <p:ph idx="1"/>
          </p:nvPr>
        </p:nvSpPr>
        <p:spPr/>
        <p:txBody>
          <a:bodyPr>
            <a:normAutofit fontScale="77500" lnSpcReduction="20000"/>
          </a:bodyPr>
          <a:lstStyle/>
          <a:p>
            <a:r>
              <a:rPr lang="en-US" altLang="zh-CN" dirty="0" smtClean="0"/>
              <a:t>Prepared statements (parameterized queries)</a:t>
            </a:r>
          </a:p>
          <a:p>
            <a:pPr lvl="1"/>
            <a:r>
              <a:rPr lang="en-US" altLang="zh-CN" dirty="0" smtClean="0"/>
              <a:t>Developer first defines the SQL code as a template (prepare)</a:t>
            </a:r>
          </a:p>
          <a:p>
            <a:pPr lvl="1"/>
            <a:r>
              <a:rPr lang="en-US" altLang="zh-CN" dirty="0" smtClean="0"/>
              <a:t>When performing query, the constant values in the template are substituted by the entire inputs (execute)</a:t>
            </a:r>
          </a:p>
          <a:p>
            <a:pPr lvl="1"/>
            <a:r>
              <a:rPr lang="en-US" altLang="zh-CN" dirty="0" smtClean="0"/>
              <a:t>Supported by many languages(e.g., PHP PDO)</a:t>
            </a:r>
          </a:p>
          <a:p>
            <a:r>
              <a:rPr lang="en-US" altLang="zh-CN" dirty="0" smtClean="0"/>
              <a:t>Stored procedures</a:t>
            </a:r>
          </a:p>
          <a:p>
            <a:pPr lvl="1"/>
            <a:r>
              <a:rPr lang="en-US" altLang="zh-CN" dirty="0" smtClean="0"/>
              <a:t>Similar to prepared statement</a:t>
            </a:r>
          </a:p>
          <a:p>
            <a:pPr lvl="1"/>
            <a:r>
              <a:rPr lang="en-US" altLang="zh-CN" dirty="0" smtClean="0"/>
              <a:t>The template is stored in the database itself</a:t>
            </a:r>
          </a:p>
          <a:p>
            <a:r>
              <a:rPr lang="en-US" altLang="zh-CN" dirty="0" smtClean="0"/>
              <a:t>Escaping all user supplied input</a:t>
            </a:r>
          </a:p>
          <a:p>
            <a:pPr lvl="1"/>
            <a:r>
              <a:rPr lang="en-US" altLang="zh-CN" dirty="0" smtClean="0"/>
              <a:t>Encode and replace (escape) some vulnerable characters before pass them in the SQL statement</a:t>
            </a:r>
          </a:p>
          <a:p>
            <a:pPr lvl="1"/>
            <a:r>
              <a:rPr lang="en-US" altLang="zh-CN" dirty="0" smtClean="0"/>
              <a:t>Frailer than the previous two methods</a:t>
            </a:r>
            <a:endParaRPr lang="zh-CN" altLang="en-US" dirty="0"/>
          </a:p>
        </p:txBody>
      </p:sp>
      <p:sp>
        <p:nvSpPr>
          <p:cNvPr id="4" name="TextBox 3"/>
          <p:cNvSpPr txBox="1"/>
          <p:nvPr/>
        </p:nvSpPr>
        <p:spPr>
          <a:xfrm>
            <a:off x="683568" y="5805264"/>
            <a:ext cx="7848872" cy="646331"/>
          </a:xfrm>
          <a:prstGeom prst="rect">
            <a:avLst/>
          </a:prstGeom>
          <a:noFill/>
        </p:spPr>
        <p:txBody>
          <a:bodyPr wrap="square" rtlCol="0">
            <a:spAutoFit/>
          </a:bodyPr>
          <a:lstStyle/>
          <a:p>
            <a:r>
              <a:rPr lang="en-US" altLang="zh-CN" dirty="0" smtClean="0"/>
              <a:t>For more details, please refer to </a:t>
            </a:r>
            <a:r>
              <a:rPr lang="en-US" altLang="zh-CN" dirty="0" smtClean="0">
                <a:hlinkClick r:id="rId2"/>
              </a:rPr>
              <a:t>https://www.owasp.org/index.php/SQL_Injection_Prevention_Cheat_Sheet</a:t>
            </a:r>
            <a:endParaRPr lang="zh-CN"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Cross-site scripting (XSS)</a:t>
            </a:r>
            <a:endParaRPr lang="zh-CN" altLang="en-US" dirty="0"/>
          </a:p>
        </p:txBody>
      </p:sp>
      <p:sp>
        <p:nvSpPr>
          <p:cNvPr id="3" name="内容占位符 2"/>
          <p:cNvSpPr>
            <a:spLocks noGrp="1"/>
          </p:cNvSpPr>
          <p:nvPr>
            <p:ph idx="1"/>
          </p:nvPr>
        </p:nvSpPr>
        <p:spPr/>
        <p:txBody>
          <a:bodyPr>
            <a:normAutofit fontScale="92500" lnSpcReduction="10000"/>
          </a:bodyPr>
          <a:lstStyle/>
          <a:p>
            <a:r>
              <a:rPr lang="en-US" altLang="zh-CN" dirty="0" smtClean="0"/>
              <a:t>Same-origin policy</a:t>
            </a:r>
          </a:p>
          <a:p>
            <a:pPr lvl="1"/>
            <a:r>
              <a:rPr lang="en-US" altLang="zh-CN" dirty="0" smtClean="0"/>
              <a:t>An important concept in the web application security model</a:t>
            </a:r>
          </a:p>
          <a:p>
            <a:pPr lvl="1"/>
            <a:r>
              <a:rPr lang="en-US" altLang="zh-CN" dirty="0" smtClean="0"/>
              <a:t>Permits scripts running on pages originating from the same site  (a combination of scheme, hostname, and port number) to access each other's DOM with no specific restrictions, but prevents access to DOM on different sites</a:t>
            </a:r>
          </a:p>
          <a:p>
            <a:pPr lvl="1"/>
            <a:r>
              <a:rPr lang="en-US" altLang="zh-CN" dirty="0" smtClean="0"/>
              <a:t>E.g., it is not allowed for the script in the page “</a:t>
            </a:r>
            <a:r>
              <a:rPr lang="en-US" altLang="zh-CN" u="sng" dirty="0" smtClean="0"/>
              <a:t>http://example.com/index.htm</a:t>
            </a:r>
            <a:r>
              <a:rPr lang="en-US" altLang="zh-CN" dirty="0" smtClean="0"/>
              <a:t>” to access the link “</a:t>
            </a:r>
            <a:r>
              <a:rPr lang="en-US" altLang="zh-CN" u="sng" dirty="0" smtClean="0"/>
              <a:t>http://www.facebook.com</a:t>
            </a:r>
            <a:r>
              <a:rPr lang="en-US" altLang="zh-CN" dirty="0" smtClean="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Cross-site scripting (XSS) (cont’d)</a:t>
            </a:r>
            <a:endParaRPr lang="zh-CN" altLang="en-US" dirty="0"/>
          </a:p>
        </p:txBody>
      </p:sp>
      <p:sp>
        <p:nvSpPr>
          <p:cNvPr id="3" name="内容占位符 2"/>
          <p:cNvSpPr>
            <a:spLocks noGrp="1"/>
          </p:cNvSpPr>
          <p:nvPr>
            <p:ph idx="1"/>
          </p:nvPr>
        </p:nvSpPr>
        <p:spPr/>
        <p:txBody>
          <a:bodyPr>
            <a:normAutofit/>
          </a:bodyPr>
          <a:lstStyle/>
          <a:p>
            <a:r>
              <a:rPr lang="en-US" altLang="zh-CN" dirty="0" smtClean="0"/>
              <a:t>Attackers inject client-side script into Web pages and bypass the same-origin access controls</a:t>
            </a:r>
          </a:p>
          <a:p>
            <a:r>
              <a:rPr lang="en-US" altLang="zh-CN" dirty="0" smtClean="0"/>
              <a:t>XSS attacks can be carried out by using HTML, JavaScript, VBScript, ActiveX, Flash, …</a:t>
            </a:r>
          </a:p>
          <a:p>
            <a:r>
              <a:rPr lang="en-US" altLang="zh-CN" dirty="0" smtClean="0"/>
              <a:t>Can result in account hijacking, changing of client settings, cookie theft/poisoning, false advertising, …</a:t>
            </a:r>
            <a:endParaRPr lang="zh-CN" altLang="en-US" dirty="0" smtClean="0"/>
          </a:p>
          <a:p>
            <a:endParaRPr lang="zh-CN"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High level view</a:t>
            </a:r>
            <a:endParaRPr lang="zh-CN" altLang="en-US" dirty="0"/>
          </a:p>
        </p:txBody>
      </p:sp>
      <p:sp>
        <p:nvSpPr>
          <p:cNvPr id="3" name="内容占位符 2"/>
          <p:cNvSpPr>
            <a:spLocks noGrp="1"/>
          </p:cNvSpPr>
          <p:nvPr>
            <p:ph idx="1"/>
          </p:nvPr>
        </p:nvSpPr>
        <p:spPr/>
        <p:txBody>
          <a:bodyPr/>
          <a:lstStyle/>
          <a:p>
            <a:endParaRPr lang="zh-CN" altLang="en-US"/>
          </a:p>
        </p:txBody>
      </p:sp>
      <p:pic>
        <p:nvPicPr>
          <p:cNvPr id="1026" name="Picture 2" descr="High Level View of an XSS Attack"/>
          <p:cNvPicPr>
            <a:picLocks noChangeAspect="1" noChangeArrowheads="1"/>
          </p:cNvPicPr>
          <p:nvPr/>
        </p:nvPicPr>
        <p:blipFill>
          <a:blip r:embed="rId2" cstate="print"/>
          <a:srcRect/>
          <a:stretch>
            <a:fillRect/>
          </a:stretch>
        </p:blipFill>
        <p:spPr bwMode="auto">
          <a:xfrm>
            <a:off x="1763688" y="2060848"/>
            <a:ext cx="5753100" cy="3638551"/>
          </a:xfrm>
          <a:prstGeom prst="rect">
            <a:avLst/>
          </a:prstGeom>
          <a:noFill/>
        </p:spPr>
      </p:pic>
      <p:sp>
        <p:nvSpPr>
          <p:cNvPr id="5" name="TextBox 4"/>
          <p:cNvSpPr txBox="1"/>
          <p:nvPr/>
        </p:nvSpPr>
        <p:spPr>
          <a:xfrm>
            <a:off x="2051720" y="6021288"/>
            <a:ext cx="5402697" cy="369332"/>
          </a:xfrm>
          <a:prstGeom prst="rect">
            <a:avLst/>
          </a:prstGeom>
          <a:noFill/>
        </p:spPr>
        <p:txBody>
          <a:bodyPr wrap="none" rtlCol="0">
            <a:spAutoFit/>
          </a:bodyPr>
          <a:lstStyle/>
          <a:p>
            <a:r>
              <a:rPr lang="en-US" altLang="zh-CN" dirty="0" smtClean="0"/>
              <a:t>(From </a:t>
            </a:r>
            <a:r>
              <a:rPr lang="en-US" altLang="zh-CN" dirty="0" smtClean="0">
                <a:hlinkClick r:id="rId3"/>
              </a:rPr>
              <a:t>https://www.acunetix.com/websitesecurity/xss/</a:t>
            </a:r>
            <a:r>
              <a:rPr lang="en-US" altLang="zh-CN" dirty="0" smtClean="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Example attack scenarios</a:t>
            </a:r>
            <a:endParaRPr lang="zh-CN" altLang="en-US" dirty="0"/>
          </a:p>
        </p:txBody>
      </p:sp>
      <p:sp>
        <p:nvSpPr>
          <p:cNvPr id="3" name="内容占位符 2"/>
          <p:cNvSpPr>
            <a:spLocks noGrp="1"/>
          </p:cNvSpPr>
          <p:nvPr>
            <p:ph idx="1"/>
          </p:nvPr>
        </p:nvSpPr>
        <p:spPr/>
        <p:txBody>
          <a:bodyPr>
            <a:normAutofit lnSpcReduction="10000"/>
          </a:bodyPr>
          <a:lstStyle/>
          <a:p>
            <a:r>
              <a:rPr lang="en-US" altLang="zh-CN" sz="2800" dirty="0" smtClean="0"/>
              <a:t>A web page will accept a URL parameter “CC” and process it in this way (without validation or escaping): </a:t>
            </a:r>
          </a:p>
          <a:p>
            <a:endParaRPr lang="en-US" altLang="zh-CN" sz="2800" dirty="0" smtClean="0"/>
          </a:p>
          <a:p>
            <a:endParaRPr lang="en-US" altLang="zh-CN" sz="2800" dirty="0" smtClean="0"/>
          </a:p>
          <a:p>
            <a:r>
              <a:rPr lang="en-US" altLang="zh-CN" sz="2800" dirty="0" smtClean="0"/>
              <a:t>The attacker modifies the ‘CC’ parameter in his browser to: </a:t>
            </a:r>
          </a:p>
          <a:p>
            <a:endParaRPr lang="en-US" altLang="zh-CN" sz="2800" dirty="0" smtClean="0"/>
          </a:p>
          <a:p>
            <a:r>
              <a:rPr lang="en-US" altLang="zh-CN" sz="2800" dirty="0" smtClean="0"/>
              <a:t>This causes the victim’s session ID to be exposed:</a:t>
            </a:r>
          </a:p>
          <a:p>
            <a:pPr lvl="1">
              <a:buNone/>
            </a:pPr>
            <a:r>
              <a:rPr lang="en-US" altLang="zh-CN" sz="2000" dirty="0"/>
              <a:t> </a:t>
            </a:r>
            <a:endParaRPr lang="en-US" altLang="zh-CN" sz="2000" dirty="0" smtClean="0"/>
          </a:p>
          <a:p>
            <a:pPr lvl="1">
              <a:buNone/>
            </a:pPr>
            <a:r>
              <a:rPr lang="en-US" altLang="zh-CN" sz="2000" dirty="0" smtClean="0"/>
              <a:t> </a:t>
            </a:r>
            <a:endParaRPr lang="en-US" altLang="zh-CN" sz="2400" dirty="0" smtClean="0"/>
          </a:p>
        </p:txBody>
      </p:sp>
      <p:sp>
        <p:nvSpPr>
          <p:cNvPr id="5" name="TextBox 4"/>
          <p:cNvSpPr txBox="1"/>
          <p:nvPr/>
        </p:nvSpPr>
        <p:spPr>
          <a:xfrm>
            <a:off x="1475656" y="2492896"/>
            <a:ext cx="6336704" cy="646331"/>
          </a:xfrm>
          <a:prstGeom prst="rect">
            <a:avLst/>
          </a:prstGeom>
          <a:solidFill>
            <a:schemeClr val="bg2">
              <a:lumMod val="90000"/>
            </a:schemeClr>
          </a:solidFill>
        </p:spPr>
        <p:txBody>
          <a:bodyPr wrap="square" rtlCol="0">
            <a:spAutoFit/>
          </a:bodyPr>
          <a:lstStyle/>
          <a:p>
            <a:r>
              <a:rPr lang="en-US" altLang="zh-CN" dirty="0" smtClean="0"/>
              <a:t>(String) page += "</a:t>
            </a:r>
            <a:r>
              <a:rPr lang="en-US" altLang="zh-CN" dirty="0" smtClean="0">
                <a:solidFill>
                  <a:srgbClr val="FF0000"/>
                </a:solidFill>
              </a:rPr>
              <a:t>&lt;</a:t>
            </a:r>
            <a:r>
              <a:rPr lang="en-US" altLang="zh-CN" dirty="0" smtClean="0"/>
              <a:t>input name='</a:t>
            </a:r>
            <a:r>
              <a:rPr lang="en-US" altLang="zh-CN" dirty="0" err="1" smtClean="0"/>
              <a:t>creditcard</a:t>
            </a:r>
            <a:r>
              <a:rPr lang="en-US" altLang="zh-CN" dirty="0" smtClean="0"/>
              <a:t>' type='TEXT' value='" + </a:t>
            </a:r>
            <a:r>
              <a:rPr lang="en-US" altLang="zh-CN" dirty="0" err="1" smtClean="0"/>
              <a:t>request.getParameter</a:t>
            </a:r>
            <a:r>
              <a:rPr lang="en-US" altLang="zh-CN" dirty="0" smtClean="0"/>
              <a:t>("CC") + "'</a:t>
            </a:r>
            <a:r>
              <a:rPr lang="en-US" altLang="zh-CN" dirty="0" smtClean="0">
                <a:solidFill>
                  <a:srgbClr val="FF0000"/>
                </a:solidFill>
              </a:rPr>
              <a:t>&gt;</a:t>
            </a:r>
            <a:r>
              <a:rPr lang="en-US" altLang="zh-CN" dirty="0" smtClean="0"/>
              <a:t>";</a:t>
            </a:r>
            <a:endParaRPr lang="zh-CN" altLang="en-US" dirty="0"/>
          </a:p>
        </p:txBody>
      </p:sp>
      <p:sp>
        <p:nvSpPr>
          <p:cNvPr id="6" name="TextBox 5"/>
          <p:cNvSpPr txBox="1"/>
          <p:nvPr/>
        </p:nvSpPr>
        <p:spPr>
          <a:xfrm>
            <a:off x="1475656" y="4293096"/>
            <a:ext cx="6336704" cy="369332"/>
          </a:xfrm>
          <a:prstGeom prst="rect">
            <a:avLst/>
          </a:prstGeom>
          <a:solidFill>
            <a:schemeClr val="bg2">
              <a:lumMod val="90000"/>
            </a:schemeClr>
          </a:solidFill>
        </p:spPr>
        <p:txBody>
          <a:bodyPr wrap="square" rtlCol="0">
            <a:spAutoFit/>
          </a:bodyPr>
          <a:lstStyle/>
          <a:p>
            <a:r>
              <a:rPr lang="en-US" altLang="zh-CN" dirty="0" smtClean="0"/>
              <a:t>'&gt;&lt;script&gt;alert(</a:t>
            </a:r>
            <a:r>
              <a:rPr lang="en-US" altLang="zh-CN" dirty="0" err="1" smtClean="0"/>
              <a:t>document.cookie</a:t>
            </a:r>
            <a:r>
              <a:rPr lang="en-US" altLang="zh-CN" dirty="0" smtClean="0"/>
              <a:t>)&lt;/script&gt;'</a:t>
            </a:r>
            <a:endParaRPr lang="zh-CN" altLang="en-US" dirty="0"/>
          </a:p>
        </p:txBody>
      </p:sp>
      <p:sp>
        <p:nvSpPr>
          <p:cNvPr id="7" name="TextBox 6"/>
          <p:cNvSpPr txBox="1"/>
          <p:nvPr/>
        </p:nvSpPr>
        <p:spPr>
          <a:xfrm>
            <a:off x="1475656" y="5301208"/>
            <a:ext cx="6264696" cy="923330"/>
          </a:xfrm>
          <a:prstGeom prst="rect">
            <a:avLst/>
          </a:prstGeom>
          <a:solidFill>
            <a:schemeClr val="bg2">
              <a:lumMod val="90000"/>
            </a:schemeClr>
          </a:solidFill>
        </p:spPr>
        <p:txBody>
          <a:bodyPr wrap="square" rtlCol="0">
            <a:spAutoFit/>
          </a:bodyPr>
          <a:lstStyle/>
          <a:p>
            <a:r>
              <a:rPr lang="en-US" altLang="zh-CN" dirty="0" smtClean="0"/>
              <a:t>(String) page += "</a:t>
            </a:r>
            <a:r>
              <a:rPr lang="en-US" altLang="zh-CN" dirty="0" smtClean="0">
                <a:solidFill>
                  <a:srgbClr val="FF0000"/>
                </a:solidFill>
              </a:rPr>
              <a:t>&lt;</a:t>
            </a:r>
            <a:r>
              <a:rPr lang="en-US" altLang="zh-CN" dirty="0" smtClean="0"/>
              <a:t>input name='</a:t>
            </a:r>
            <a:r>
              <a:rPr lang="en-US" altLang="zh-CN" dirty="0" err="1" smtClean="0"/>
              <a:t>creditcard</a:t>
            </a:r>
            <a:r>
              <a:rPr lang="en-US" altLang="zh-CN" dirty="0" smtClean="0"/>
              <a:t>' type='TEXT' value=</a:t>
            </a:r>
            <a:r>
              <a:rPr lang="en-US" altLang="zh-CN" dirty="0" smtClean="0">
                <a:solidFill>
                  <a:srgbClr val="FF0000"/>
                </a:solidFill>
              </a:rPr>
              <a:t>'</a:t>
            </a:r>
            <a:r>
              <a:rPr lang="en-US" altLang="zh-CN" dirty="0" smtClean="0"/>
              <a:t>" + </a:t>
            </a:r>
            <a:r>
              <a:rPr lang="en-US" altLang="zh-CN" dirty="0" err="1" smtClean="0"/>
              <a:t>request.getParameter</a:t>
            </a:r>
            <a:r>
              <a:rPr lang="en-US" altLang="zh-CN" dirty="0" smtClean="0"/>
              <a:t>("</a:t>
            </a:r>
            <a:r>
              <a:rPr lang="en-US" altLang="zh-CN" dirty="0" smtClean="0">
                <a:solidFill>
                  <a:srgbClr val="FF0000"/>
                </a:solidFill>
              </a:rPr>
              <a:t>'&gt;</a:t>
            </a:r>
            <a:r>
              <a:rPr lang="en-US" altLang="zh-CN" dirty="0" smtClean="0">
                <a:solidFill>
                  <a:srgbClr val="0070C0"/>
                </a:solidFill>
              </a:rPr>
              <a:t>&lt;script&gt;alert(</a:t>
            </a:r>
            <a:r>
              <a:rPr lang="en-US" altLang="zh-CN" dirty="0" err="1" smtClean="0">
                <a:solidFill>
                  <a:srgbClr val="0070C0"/>
                </a:solidFill>
              </a:rPr>
              <a:t>document.cookie</a:t>
            </a:r>
            <a:r>
              <a:rPr lang="en-US" altLang="zh-CN" dirty="0" smtClean="0">
                <a:solidFill>
                  <a:srgbClr val="0070C0"/>
                </a:solidFill>
              </a:rPr>
              <a:t>)&lt;/script&gt;</a:t>
            </a:r>
            <a:r>
              <a:rPr lang="en-US" altLang="zh-CN" dirty="0" smtClean="0"/>
              <a:t>'") + "'&gt;";</a:t>
            </a:r>
            <a:endParaRPr lang="zh-CN"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Type of XSS attacks</a:t>
            </a:r>
            <a:endParaRPr lang="zh-CN" altLang="en-US" dirty="0"/>
          </a:p>
        </p:txBody>
      </p:sp>
      <p:sp>
        <p:nvSpPr>
          <p:cNvPr id="3" name="内容占位符 2"/>
          <p:cNvSpPr>
            <a:spLocks noGrp="1"/>
          </p:cNvSpPr>
          <p:nvPr>
            <p:ph idx="1"/>
          </p:nvPr>
        </p:nvSpPr>
        <p:spPr/>
        <p:txBody>
          <a:bodyPr>
            <a:normAutofit fontScale="92500" lnSpcReduction="10000"/>
          </a:bodyPr>
          <a:lstStyle/>
          <a:p>
            <a:r>
              <a:rPr lang="en-US" altLang="zh-CN" dirty="0" smtClean="0"/>
              <a:t>Stored</a:t>
            </a:r>
          </a:p>
          <a:p>
            <a:pPr lvl="1"/>
            <a:r>
              <a:rPr lang="en-US" altLang="zh-CN" dirty="0" smtClean="0"/>
              <a:t>The injected script is permanently stored on the target server (e.g., via forum or blog posts)</a:t>
            </a:r>
          </a:p>
          <a:p>
            <a:r>
              <a:rPr lang="en-US" altLang="zh-CN" dirty="0" smtClean="0"/>
              <a:t>Reflected</a:t>
            </a:r>
          </a:p>
          <a:p>
            <a:pPr lvl="1"/>
            <a:r>
              <a:rPr lang="en-US" altLang="zh-CN" dirty="0" smtClean="0"/>
              <a:t>The script is not stored on the target server</a:t>
            </a:r>
          </a:p>
          <a:p>
            <a:pPr lvl="1"/>
            <a:r>
              <a:rPr lang="en-US" altLang="zh-CN" dirty="0" smtClean="0"/>
              <a:t>Attacker usually needs to construct a malicious URL</a:t>
            </a:r>
          </a:p>
          <a:p>
            <a:r>
              <a:rPr lang="en-US" altLang="zh-CN" dirty="0" smtClean="0"/>
              <a:t>DOM based</a:t>
            </a:r>
          </a:p>
          <a:p>
            <a:pPr lvl="1"/>
            <a:r>
              <a:rPr lang="en-US" altLang="zh-CN" dirty="0" smtClean="0"/>
              <a:t>Attacker also needs to construct a malicious URL</a:t>
            </a:r>
          </a:p>
          <a:p>
            <a:pPr lvl="1"/>
            <a:r>
              <a:rPr lang="en-US" altLang="zh-CN" dirty="0" smtClean="0"/>
              <a:t>But the parameter of this URL is not processed by the web server, but executed by the browser directly</a:t>
            </a:r>
          </a:p>
          <a:p>
            <a:endParaRPr lang="en-US" altLang="zh-CN"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Defenses</a:t>
            </a:r>
            <a:endParaRPr lang="zh-CN" altLang="en-US" dirty="0"/>
          </a:p>
        </p:txBody>
      </p:sp>
      <p:sp>
        <p:nvSpPr>
          <p:cNvPr id="3" name="内容占位符 2"/>
          <p:cNvSpPr>
            <a:spLocks noGrp="1"/>
          </p:cNvSpPr>
          <p:nvPr>
            <p:ph idx="1"/>
          </p:nvPr>
        </p:nvSpPr>
        <p:spPr/>
        <p:txBody>
          <a:bodyPr>
            <a:normAutofit/>
          </a:bodyPr>
          <a:lstStyle/>
          <a:p>
            <a:r>
              <a:rPr lang="en-US" altLang="zh-CN" sz="2800" dirty="0" smtClean="0"/>
              <a:t>Never insert </a:t>
            </a:r>
            <a:r>
              <a:rPr lang="en-US" altLang="zh-CN" sz="2800" dirty="0" err="1" smtClean="0"/>
              <a:t>untrusted</a:t>
            </a:r>
            <a:r>
              <a:rPr lang="en-US" altLang="zh-CN" sz="2800" dirty="0" smtClean="0"/>
              <a:t> data except in allowed locations</a:t>
            </a:r>
          </a:p>
          <a:p>
            <a:r>
              <a:rPr lang="en-US" altLang="zh-CN" sz="2800" dirty="0" smtClean="0"/>
              <a:t>Character escape</a:t>
            </a:r>
          </a:p>
          <a:p>
            <a:pPr lvl="1"/>
            <a:r>
              <a:rPr lang="en-US" altLang="zh-CN" sz="2400" dirty="0" smtClean="0"/>
              <a:t>HTML, attribute, JavaScript, CSS, URL, …</a:t>
            </a:r>
          </a:p>
          <a:p>
            <a:r>
              <a:rPr lang="en-US" altLang="zh-CN" sz="2800" dirty="0" smtClean="0"/>
              <a:t>Sanitize HTML markup with a library designed for the job</a:t>
            </a:r>
          </a:p>
          <a:p>
            <a:r>
              <a:rPr lang="en-US" altLang="zh-CN" sz="2800" dirty="0" smtClean="0"/>
              <a:t>Prevent DOM-based XSS by using </a:t>
            </a:r>
            <a:r>
              <a:rPr lang="en-US" altLang="zh-CN" sz="2800" dirty="0" err="1" smtClean="0"/>
              <a:t>HTTPOnly</a:t>
            </a:r>
            <a:r>
              <a:rPr lang="en-US" altLang="zh-CN" sz="2800" dirty="0" smtClean="0"/>
              <a:t> cookie flag and implementing content security policy</a:t>
            </a:r>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zh-CN" altLang="en-US" dirty="0"/>
          </a:p>
        </p:txBody>
      </p:sp>
      <p:sp>
        <p:nvSpPr>
          <p:cNvPr id="4" name="TextBox 3"/>
          <p:cNvSpPr txBox="1"/>
          <p:nvPr/>
        </p:nvSpPr>
        <p:spPr>
          <a:xfrm>
            <a:off x="755576" y="5877272"/>
            <a:ext cx="7704856" cy="646331"/>
          </a:xfrm>
          <a:prstGeom prst="rect">
            <a:avLst/>
          </a:prstGeom>
          <a:noFill/>
        </p:spPr>
        <p:txBody>
          <a:bodyPr wrap="square" rtlCol="0">
            <a:spAutoFit/>
          </a:bodyPr>
          <a:lstStyle/>
          <a:p>
            <a:r>
              <a:rPr lang="en-US" altLang="zh-CN" dirty="0" smtClean="0"/>
              <a:t>For more details, please refer to </a:t>
            </a:r>
            <a:r>
              <a:rPr lang="en-US" altLang="zh-CN" dirty="0" smtClean="0">
                <a:hlinkClick r:id="rId2"/>
              </a:rPr>
              <a:t>https://www.owasp.org/index.php/DOM_based_XSS_Prevention_Cheat_Sheet</a:t>
            </a:r>
            <a:endParaRPr lang="zh-CN"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Exercise - </a:t>
            </a:r>
            <a:r>
              <a:rPr lang="en-US" altLang="zh-CN" dirty="0" err="1" smtClean="0"/>
              <a:t>WebGoat</a:t>
            </a:r>
            <a:endParaRPr lang="zh-CN" altLang="en-US" dirty="0"/>
          </a:p>
        </p:txBody>
      </p:sp>
      <p:sp>
        <p:nvSpPr>
          <p:cNvPr id="3" name="内容占位符 2"/>
          <p:cNvSpPr>
            <a:spLocks noGrp="1"/>
          </p:cNvSpPr>
          <p:nvPr>
            <p:ph idx="1"/>
          </p:nvPr>
        </p:nvSpPr>
        <p:spPr/>
        <p:txBody>
          <a:bodyPr>
            <a:noAutofit/>
          </a:bodyPr>
          <a:lstStyle/>
          <a:p>
            <a:r>
              <a:rPr lang="en-US" altLang="zh-CN" sz="2400" dirty="0" smtClean="0"/>
              <a:t>Download and extract </a:t>
            </a:r>
            <a:r>
              <a:rPr lang="en-US" altLang="zh-CN" sz="2400" dirty="0" err="1" smtClean="0"/>
              <a:t>WebGoat</a:t>
            </a:r>
            <a:r>
              <a:rPr lang="en-US" altLang="zh-CN" sz="2400" dirty="0" smtClean="0"/>
              <a:t>: </a:t>
            </a:r>
            <a:r>
              <a:rPr lang="en-US" altLang="zh-CN" sz="2400" dirty="0" smtClean="0">
                <a:hlinkClick r:id="rId2"/>
              </a:rPr>
              <a:t>https://webgoat.googlecode.com/files/WebGoat-5.4-OWASP_Standard_Win32.zip</a:t>
            </a:r>
            <a:endParaRPr lang="en-US" altLang="zh-CN" sz="2400" dirty="0" smtClean="0"/>
          </a:p>
          <a:p>
            <a:pPr>
              <a:buNone/>
            </a:pPr>
            <a:r>
              <a:rPr lang="en-US" altLang="zh-CN" sz="2400" dirty="0" smtClean="0"/>
              <a:t>	Or </a:t>
            </a:r>
            <a:r>
              <a:rPr lang="en-US" altLang="zh-CN" sz="2400" dirty="0" smtClean="0">
                <a:hlinkClick r:id="rId3"/>
              </a:rPr>
              <a:t>http://www4.comp.polyu.edu.hk/~oneprobe/ta/WebGoat-5.4-OWASP_Standard_Win32.zip</a:t>
            </a:r>
            <a:endParaRPr lang="en-US" altLang="zh-CN" sz="2400" dirty="0" smtClean="0"/>
          </a:p>
          <a:p>
            <a:r>
              <a:rPr lang="en-US" altLang="zh-CN" sz="2400" dirty="0" smtClean="0"/>
              <a:t>Run “webgoat.bat” and visit </a:t>
            </a:r>
            <a:r>
              <a:rPr lang="en-US" altLang="zh-CN" sz="2400" dirty="0" smtClean="0">
                <a:hlinkClick r:id="rId4"/>
              </a:rPr>
              <a:t>http://localhost/WebGoat/attack</a:t>
            </a:r>
            <a:endParaRPr lang="en-US" altLang="zh-CN" sz="2400" dirty="0" smtClean="0"/>
          </a:p>
          <a:p>
            <a:r>
              <a:rPr lang="en-US" altLang="zh-CN" sz="2400" dirty="0" smtClean="0"/>
              <a:t>Or run “webgoat_8080.bat” and visit</a:t>
            </a:r>
            <a:r>
              <a:rPr lang="zh-CN" altLang="en-US" sz="2400" dirty="0" smtClean="0"/>
              <a:t> </a:t>
            </a:r>
            <a:r>
              <a:rPr lang="en-US" altLang="zh-CN" sz="2400" dirty="0" smtClean="0">
                <a:hlinkClick r:id="rId5"/>
              </a:rPr>
              <a:t>http://localhost:8080/WebGoat/attack</a:t>
            </a:r>
            <a:endParaRPr lang="en-US" altLang="zh-CN" sz="2400" dirty="0" smtClean="0"/>
          </a:p>
          <a:p>
            <a:r>
              <a:rPr lang="en-US" altLang="zh-CN" sz="2400" dirty="0" smtClean="0"/>
              <a:t>Username &amp; PW: “guest”</a:t>
            </a:r>
          </a:p>
        </p:txBody>
      </p:sp>
      <p:sp>
        <p:nvSpPr>
          <p:cNvPr id="4" name="TextBox 3"/>
          <p:cNvSpPr txBox="1"/>
          <p:nvPr/>
        </p:nvSpPr>
        <p:spPr>
          <a:xfrm>
            <a:off x="755576" y="5877272"/>
            <a:ext cx="7848872" cy="646331"/>
          </a:xfrm>
          <a:prstGeom prst="rect">
            <a:avLst/>
          </a:prstGeom>
          <a:noFill/>
        </p:spPr>
        <p:txBody>
          <a:bodyPr wrap="square" rtlCol="0">
            <a:spAutoFit/>
          </a:bodyPr>
          <a:lstStyle/>
          <a:p>
            <a:r>
              <a:rPr lang="en-US" altLang="zh-CN" dirty="0" smtClean="0"/>
              <a:t>Official site of </a:t>
            </a:r>
            <a:r>
              <a:rPr lang="en-US" altLang="zh-CN" dirty="0" err="1" smtClean="0"/>
              <a:t>WebGoat</a:t>
            </a:r>
            <a:r>
              <a:rPr lang="en-US" altLang="zh-CN" dirty="0" smtClean="0"/>
              <a:t> project: </a:t>
            </a:r>
            <a:r>
              <a:rPr lang="en-US" altLang="zh-CN" dirty="0" smtClean="0">
                <a:hlinkClick r:id="rId6"/>
              </a:rPr>
              <a:t>https://www.owasp.org/index.php/Category:OWASP_WebGoat_Project</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Objectives</a:t>
            </a:r>
            <a:endParaRPr lang="zh-CN" altLang="en-US" dirty="0"/>
          </a:p>
        </p:txBody>
      </p:sp>
      <p:sp>
        <p:nvSpPr>
          <p:cNvPr id="3" name="内容占位符 2"/>
          <p:cNvSpPr>
            <a:spLocks noGrp="1"/>
          </p:cNvSpPr>
          <p:nvPr>
            <p:ph idx="1"/>
          </p:nvPr>
        </p:nvSpPr>
        <p:spPr/>
        <p:txBody>
          <a:bodyPr/>
          <a:lstStyle/>
          <a:p>
            <a:r>
              <a:rPr lang="en-US" altLang="zh-CN" dirty="0" smtClean="0"/>
              <a:t>Understand the foundational principles of web application security.</a:t>
            </a:r>
          </a:p>
          <a:p>
            <a:r>
              <a:rPr lang="en-US" altLang="zh-CN" dirty="0" smtClean="0"/>
              <a:t>Understand the top ten security risks and how to prevent them.</a:t>
            </a:r>
          </a:p>
          <a:p>
            <a:r>
              <a:rPr lang="en-US" altLang="zh-CN" dirty="0" smtClean="0"/>
              <a:t>Obtain hands-on experience for some of the attacking methods, such as SQL injection, </a:t>
            </a:r>
            <a:r>
              <a:rPr lang="en-US" altLang="zh-CN" smtClean="0"/>
              <a:t>cross-site scripting.</a:t>
            </a:r>
            <a:endParaRPr lang="zh-CN"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Exercise - </a:t>
            </a:r>
            <a:r>
              <a:rPr lang="en-US" altLang="zh-CN" dirty="0" err="1" smtClean="0"/>
              <a:t>WebScarab</a:t>
            </a:r>
            <a:endParaRPr lang="zh-CN" altLang="en-US" dirty="0"/>
          </a:p>
        </p:txBody>
      </p:sp>
      <p:sp>
        <p:nvSpPr>
          <p:cNvPr id="3" name="内容占位符 2"/>
          <p:cNvSpPr>
            <a:spLocks noGrp="1"/>
          </p:cNvSpPr>
          <p:nvPr>
            <p:ph idx="1"/>
          </p:nvPr>
        </p:nvSpPr>
        <p:spPr/>
        <p:txBody>
          <a:bodyPr>
            <a:normAutofit fontScale="92500" lnSpcReduction="20000"/>
          </a:bodyPr>
          <a:lstStyle/>
          <a:p>
            <a:r>
              <a:rPr lang="en-US" altLang="zh-CN" dirty="0" smtClean="0"/>
              <a:t>A tool for analyzing applications that communicate using the HTTP and HTTPS protocols</a:t>
            </a:r>
          </a:p>
          <a:p>
            <a:r>
              <a:rPr lang="en-US" altLang="zh-CN" dirty="0" smtClean="0"/>
              <a:t>Download the installation file: </a:t>
            </a:r>
            <a:r>
              <a:rPr lang="en-US" altLang="zh-CN" dirty="0" smtClean="0">
                <a:hlinkClick r:id="rId2"/>
              </a:rPr>
              <a:t>http://www4.comp.polyu.edu.hk/~oneprobe/ta/webscarab-installer-20070504-1631.jar</a:t>
            </a:r>
            <a:endParaRPr lang="en-US" altLang="zh-CN" dirty="0" smtClean="0"/>
          </a:p>
          <a:p>
            <a:r>
              <a:rPr lang="en-US" altLang="zh-CN" dirty="0" smtClean="0"/>
              <a:t>Make sure you have installed JRE or JDK</a:t>
            </a:r>
          </a:p>
          <a:p>
            <a:r>
              <a:rPr lang="en-US" altLang="zh-CN" dirty="0" smtClean="0"/>
              <a:t>Double click the jar file and install the tool</a:t>
            </a:r>
          </a:p>
          <a:p>
            <a:r>
              <a:rPr lang="en-US" altLang="zh-CN" dirty="0" smtClean="0"/>
              <a:t>Run the tool and set the proxy of browser to “</a:t>
            </a:r>
            <a:r>
              <a:rPr lang="en-US" altLang="zh-CN" dirty="0" err="1" smtClean="0"/>
              <a:t>localhost</a:t>
            </a:r>
            <a:r>
              <a:rPr lang="en-US" altLang="zh-CN" dirty="0" smtClean="0"/>
              <a:t>” and port “8008”</a:t>
            </a:r>
            <a:endParaRPr lang="zh-CN" altLang="en-US" dirty="0"/>
          </a:p>
        </p:txBody>
      </p:sp>
      <p:sp>
        <p:nvSpPr>
          <p:cNvPr id="4" name="TextBox 3"/>
          <p:cNvSpPr txBox="1"/>
          <p:nvPr/>
        </p:nvSpPr>
        <p:spPr>
          <a:xfrm>
            <a:off x="827584" y="5949280"/>
            <a:ext cx="7704856" cy="646331"/>
          </a:xfrm>
          <a:prstGeom prst="rect">
            <a:avLst/>
          </a:prstGeom>
          <a:noFill/>
        </p:spPr>
        <p:txBody>
          <a:bodyPr wrap="square" rtlCol="0">
            <a:spAutoFit/>
          </a:bodyPr>
          <a:lstStyle/>
          <a:p>
            <a:r>
              <a:rPr lang="en-US" altLang="zh-CN" dirty="0" smtClean="0"/>
              <a:t>Official site of </a:t>
            </a:r>
            <a:r>
              <a:rPr lang="en-US" altLang="zh-CN" dirty="0" err="1" smtClean="0"/>
              <a:t>WebScarab</a:t>
            </a:r>
            <a:r>
              <a:rPr lang="en-US" altLang="zh-CN" dirty="0" smtClean="0"/>
              <a:t>: </a:t>
            </a:r>
            <a:r>
              <a:rPr lang="en-US" altLang="zh-CN" dirty="0" smtClean="0">
                <a:hlinkClick r:id="rId3"/>
              </a:rPr>
              <a:t>https://www.owasp.org/index.php/Category:OWASP_WebScarab_Project</a:t>
            </a:r>
            <a:endParaRPr lang="zh-CN"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Questions</a:t>
            </a:r>
            <a:endParaRPr lang="zh-CN" altLang="en-US" dirty="0"/>
          </a:p>
        </p:txBody>
      </p:sp>
      <p:sp>
        <p:nvSpPr>
          <p:cNvPr id="3" name="内容占位符 2"/>
          <p:cNvSpPr>
            <a:spLocks noGrp="1"/>
          </p:cNvSpPr>
          <p:nvPr>
            <p:ph idx="1"/>
          </p:nvPr>
        </p:nvSpPr>
        <p:spPr/>
        <p:txBody>
          <a:bodyPr>
            <a:normAutofit fontScale="85000" lnSpcReduction="10000"/>
          </a:bodyPr>
          <a:lstStyle/>
          <a:p>
            <a:r>
              <a:rPr lang="en-US" altLang="zh-CN" dirty="0" smtClean="0"/>
              <a:t>Visit the vulnerable site </a:t>
            </a:r>
            <a:r>
              <a:rPr lang="en-US" altLang="zh-CN" dirty="0" smtClean="0">
                <a:hlinkClick r:id="rId2"/>
              </a:rPr>
              <a:t>http://158.132.255.33/ZVulDrill</a:t>
            </a:r>
            <a:r>
              <a:rPr lang="en-US" altLang="zh-CN" dirty="0" smtClean="0"/>
              <a:t> (or </a:t>
            </a:r>
            <a:r>
              <a:rPr lang="en-US" altLang="zh-CN" dirty="0" smtClean="0">
                <a:hlinkClick r:id="rId3"/>
              </a:rPr>
              <a:t>http://158.132.255.33:25008/ZVulDrill</a:t>
            </a:r>
            <a:r>
              <a:rPr lang="en-US" altLang="zh-CN" dirty="0" smtClean="0"/>
              <a:t> from outside of the campus)</a:t>
            </a:r>
          </a:p>
          <a:p>
            <a:pPr marL="971550" lvl="1" indent="-514350">
              <a:buFont typeface="+mj-lt"/>
              <a:buAutoNum type="arabicPeriod"/>
            </a:pPr>
            <a:r>
              <a:rPr lang="en-US" altLang="zh-CN" dirty="0" smtClean="0"/>
              <a:t>Log into the system as an existing user by using SQL injection (10 marks)</a:t>
            </a:r>
          </a:p>
          <a:p>
            <a:pPr marL="971550" lvl="1" indent="-514350">
              <a:buFont typeface="+mj-lt"/>
              <a:buAutoNum type="arabicPeriod"/>
            </a:pPr>
            <a:r>
              <a:rPr lang="en-US" altLang="zh-CN" dirty="0" smtClean="0"/>
              <a:t>Register a new user (with your student ID), and use that account to perform a stored XSS attack (10 marks)</a:t>
            </a:r>
          </a:p>
          <a:p>
            <a:pPr marL="971550" lvl="1" indent="-514350">
              <a:buFont typeface="+mj-lt"/>
              <a:buAutoNum type="arabicPeriod"/>
            </a:pPr>
            <a:r>
              <a:rPr lang="en-US" altLang="zh-CN" dirty="0" smtClean="0"/>
              <a:t>Construct a URL and perform a reflected XSS attack (10 marks)</a:t>
            </a:r>
          </a:p>
          <a:p>
            <a:pPr marL="971550" lvl="1" indent="-514350">
              <a:buFont typeface="+mj-lt"/>
              <a:buAutoNum type="arabicPeriod"/>
            </a:pPr>
            <a:r>
              <a:rPr lang="en-US" altLang="zh-CN" dirty="0" smtClean="0"/>
              <a:t>If you have successfully stolen the secret information, how can you sent it to your own web site? (10 marks)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90056"/>
            <a:ext cx="8229600" cy="1143000"/>
          </a:xfrm>
        </p:spPr>
        <p:txBody>
          <a:bodyPr/>
          <a:lstStyle/>
          <a:p>
            <a:r>
              <a:rPr lang="en-US" altLang="zh-CN" dirty="0" smtClean="0"/>
              <a:t>Q &amp; A</a:t>
            </a:r>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Web application security</a:t>
            </a:r>
            <a:endParaRPr lang="zh-CN" altLang="en-US" dirty="0"/>
          </a:p>
        </p:txBody>
      </p:sp>
      <p:sp>
        <p:nvSpPr>
          <p:cNvPr id="3" name="内容占位符 2"/>
          <p:cNvSpPr>
            <a:spLocks noGrp="1"/>
          </p:cNvSpPr>
          <p:nvPr>
            <p:ph idx="1"/>
          </p:nvPr>
        </p:nvSpPr>
        <p:spPr/>
        <p:txBody>
          <a:bodyPr>
            <a:normAutofit fontScale="85000" lnSpcReduction="10000"/>
          </a:bodyPr>
          <a:lstStyle/>
          <a:p>
            <a:r>
              <a:rPr lang="en-US" altLang="zh-CN" dirty="0" smtClean="0"/>
              <a:t>A branch of Information Security that deals specifically with security of websites, web applications and web services (from Wikipedia)</a:t>
            </a:r>
          </a:p>
          <a:p>
            <a:r>
              <a:rPr lang="en-US" altLang="zh-CN" dirty="0" smtClean="0"/>
              <a:t>The Open Web Application Security Project (OWASP)</a:t>
            </a:r>
          </a:p>
          <a:p>
            <a:pPr lvl="1"/>
            <a:r>
              <a:rPr lang="en-US" altLang="zh-CN" dirty="0" smtClean="0"/>
              <a:t>An open-source web application security project</a:t>
            </a:r>
          </a:p>
          <a:p>
            <a:pPr lvl="1"/>
            <a:r>
              <a:rPr lang="en-US" altLang="zh-CN" dirty="0" smtClean="0"/>
              <a:t>The community includes corporations, educational organizations, and individuals from around the world </a:t>
            </a:r>
          </a:p>
          <a:p>
            <a:pPr lvl="1"/>
            <a:r>
              <a:rPr lang="en-US" altLang="zh-CN" dirty="0" smtClean="0"/>
              <a:t>Works to create freely-available articles, methodologies, documentation, tools, and technologies</a:t>
            </a:r>
          </a:p>
          <a:p>
            <a:pPr lvl="1"/>
            <a:r>
              <a:rPr lang="en-US" altLang="zh-CN" dirty="0" smtClean="0">
                <a:hlinkClick r:id="rId2"/>
              </a:rPr>
              <a:t>https://www.owasp.org/index.php/Main_Page</a:t>
            </a:r>
            <a:endParaRPr lang="en-US" altLang="zh-CN"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Background knowledge</a:t>
            </a:r>
            <a:endParaRPr lang="zh-CN" altLang="en-US" dirty="0"/>
          </a:p>
        </p:txBody>
      </p:sp>
      <p:sp>
        <p:nvSpPr>
          <p:cNvPr id="3" name="内容占位符 2"/>
          <p:cNvSpPr>
            <a:spLocks noGrp="1"/>
          </p:cNvSpPr>
          <p:nvPr>
            <p:ph idx="1"/>
          </p:nvPr>
        </p:nvSpPr>
        <p:spPr/>
        <p:txBody>
          <a:bodyPr/>
          <a:lstStyle/>
          <a:p>
            <a:r>
              <a:rPr lang="en-US" altLang="zh-CN" dirty="0" smtClean="0"/>
              <a:t>Web</a:t>
            </a:r>
          </a:p>
          <a:p>
            <a:pPr lvl="1"/>
            <a:r>
              <a:rPr lang="en-US" altLang="zh-CN" dirty="0" smtClean="0"/>
              <a:t>Abbreviation of “World Wide Web (WWW)”, an Internet system based on hypertext</a:t>
            </a:r>
          </a:p>
          <a:p>
            <a:r>
              <a:rPr lang="en-US" altLang="zh-CN" dirty="0" smtClean="0"/>
              <a:t>Web application and service</a:t>
            </a:r>
          </a:p>
          <a:p>
            <a:pPr lvl="1"/>
            <a:r>
              <a:rPr lang="en-US" altLang="zh-CN" dirty="0" smtClean="0"/>
              <a:t>The application software or communication method over the WWW</a:t>
            </a:r>
          </a:p>
          <a:p>
            <a:pPr lvl="1"/>
            <a:r>
              <a:rPr lang="en-US" altLang="zh-CN" dirty="0" smtClean="0"/>
              <a:t>Usually runs in or is supported by a web browser</a:t>
            </a:r>
          </a:p>
          <a:p>
            <a:pPr lvl="1"/>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smtClean="0"/>
              <a:t>Characteristics of modern web system</a:t>
            </a:r>
            <a:endParaRPr lang="zh-CN" altLang="en-US" dirty="0"/>
          </a:p>
        </p:txBody>
      </p:sp>
      <p:sp>
        <p:nvSpPr>
          <p:cNvPr id="3" name="内容占位符 2"/>
          <p:cNvSpPr>
            <a:spLocks noGrp="1"/>
          </p:cNvSpPr>
          <p:nvPr>
            <p:ph idx="1"/>
          </p:nvPr>
        </p:nvSpPr>
        <p:spPr/>
        <p:txBody>
          <a:bodyPr/>
          <a:lstStyle/>
          <a:p>
            <a:r>
              <a:rPr lang="en-US" altLang="zh-CN" dirty="0" smtClean="0"/>
              <a:t>Typical client/server model (B/S model)</a:t>
            </a:r>
          </a:p>
          <a:p>
            <a:r>
              <a:rPr lang="en-US" altLang="zh-CN" dirty="0" smtClean="0"/>
              <a:t>The messages are encapsulated by hypertext languages, e.g., HTML, XML, …</a:t>
            </a:r>
          </a:p>
          <a:p>
            <a:r>
              <a:rPr lang="en-US" altLang="zh-CN" dirty="0" smtClean="0"/>
              <a:t>Evolves from static web to dynamic web</a:t>
            </a:r>
          </a:p>
          <a:p>
            <a:r>
              <a:rPr lang="en-US" altLang="zh-CN" dirty="0" err="1" smtClean="0"/>
              <a:t>Stylesheets</a:t>
            </a:r>
            <a:r>
              <a:rPr lang="en-US" altLang="zh-CN" dirty="0" smtClean="0"/>
              <a:t>, scripting languages, third-party </a:t>
            </a:r>
            <a:r>
              <a:rPr lang="en-US" altLang="zh-CN" dirty="0" err="1" smtClean="0"/>
              <a:t>pluggins</a:t>
            </a:r>
            <a:r>
              <a:rPr lang="en-US" altLang="zh-CN" dirty="0" smtClean="0"/>
              <a:t> are allowed to improve user experience</a:t>
            </a:r>
          </a:p>
          <a:p>
            <a:endParaRPr lang="en-US" altLang="zh-CN" dirty="0" smtClean="0"/>
          </a:p>
          <a:p>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smtClean="0"/>
              <a:t>Characteristics of modern web system (cont’d)</a:t>
            </a:r>
            <a:endParaRPr lang="zh-CN" altLang="en-US" dirty="0"/>
          </a:p>
        </p:txBody>
      </p:sp>
      <p:sp>
        <p:nvSpPr>
          <p:cNvPr id="3" name="内容占位符 2"/>
          <p:cNvSpPr>
            <a:spLocks noGrp="1"/>
          </p:cNvSpPr>
          <p:nvPr>
            <p:ph idx="1"/>
          </p:nvPr>
        </p:nvSpPr>
        <p:spPr/>
        <p:txBody>
          <a:bodyPr/>
          <a:lstStyle/>
          <a:p>
            <a:r>
              <a:rPr lang="en-US" altLang="zh-CN" dirty="0" smtClean="0"/>
              <a:t>The modern web server is usually not a standalone server, but a server farm that consists of multiple servers, such cache server, front-end server, database server, …</a:t>
            </a:r>
          </a:p>
          <a:p>
            <a:r>
              <a:rPr lang="en-US" altLang="zh-CN" dirty="0" smtClean="0"/>
              <a:t>Many languages can be used for developing a web system, e.g., PHP, Perl, Java, Ruby, …</a:t>
            </a:r>
            <a:endParaRPr lang="zh-CN"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Top 10 security risks (2013)</a:t>
            </a:r>
            <a:endParaRPr lang="zh-CN" altLang="en-US" dirty="0"/>
          </a:p>
        </p:txBody>
      </p:sp>
      <p:sp>
        <p:nvSpPr>
          <p:cNvPr id="3" name="内容占位符 2"/>
          <p:cNvSpPr>
            <a:spLocks noGrp="1"/>
          </p:cNvSpPr>
          <p:nvPr>
            <p:ph idx="1"/>
          </p:nvPr>
        </p:nvSpPr>
        <p:spPr/>
        <p:txBody>
          <a:bodyPr/>
          <a:lstStyle/>
          <a:p>
            <a:r>
              <a:rPr lang="en-US" altLang="zh-CN" dirty="0" smtClean="0"/>
              <a:t>Injection</a:t>
            </a:r>
          </a:p>
          <a:p>
            <a:r>
              <a:rPr lang="en-US" altLang="zh-CN" dirty="0" smtClean="0"/>
              <a:t>Broken authentication and session management</a:t>
            </a:r>
          </a:p>
          <a:p>
            <a:r>
              <a:rPr lang="en-US" altLang="zh-CN" dirty="0" smtClean="0"/>
              <a:t>Cross-site scripting (XSS)</a:t>
            </a:r>
          </a:p>
          <a:p>
            <a:r>
              <a:rPr lang="en-US" altLang="zh-CN" dirty="0" smtClean="0"/>
              <a:t>Insecure direct object references</a:t>
            </a:r>
          </a:p>
          <a:p>
            <a:r>
              <a:rPr lang="en-US" altLang="zh-CN" dirty="0" smtClean="0"/>
              <a:t>Security </a:t>
            </a:r>
            <a:r>
              <a:rPr lang="en-US" altLang="zh-CN" dirty="0" err="1" smtClean="0"/>
              <a:t>misconfiguration</a:t>
            </a:r>
            <a:endParaRPr lang="en-US" altLang="zh-CN" dirty="0" smtClean="0"/>
          </a:p>
          <a:p>
            <a:endParaRPr lang="zh-CN"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Top 10 security risks (2013) (cont’d)</a:t>
            </a:r>
            <a:endParaRPr lang="zh-CN" altLang="en-US" dirty="0"/>
          </a:p>
        </p:txBody>
      </p:sp>
      <p:sp>
        <p:nvSpPr>
          <p:cNvPr id="3" name="内容占位符 2"/>
          <p:cNvSpPr>
            <a:spLocks noGrp="1"/>
          </p:cNvSpPr>
          <p:nvPr>
            <p:ph idx="1"/>
          </p:nvPr>
        </p:nvSpPr>
        <p:spPr/>
        <p:txBody>
          <a:bodyPr/>
          <a:lstStyle/>
          <a:p>
            <a:r>
              <a:rPr lang="en-US" altLang="zh-CN" dirty="0" smtClean="0"/>
              <a:t>Sensitive data exposure</a:t>
            </a:r>
          </a:p>
          <a:p>
            <a:r>
              <a:rPr lang="en-US" altLang="zh-CN" dirty="0" smtClean="0"/>
              <a:t>Missing function level access control</a:t>
            </a:r>
          </a:p>
          <a:p>
            <a:r>
              <a:rPr lang="en-US" altLang="zh-CN" dirty="0" smtClean="0"/>
              <a:t>Cross-site request forgery (CSRF)</a:t>
            </a:r>
          </a:p>
          <a:p>
            <a:r>
              <a:rPr lang="en-US" altLang="zh-CN" dirty="0" smtClean="0"/>
              <a:t>Using components with known vulnerabilities</a:t>
            </a:r>
          </a:p>
          <a:p>
            <a:r>
              <a:rPr lang="en-US" altLang="zh-CN" dirty="0" err="1" smtClean="0"/>
              <a:t>Unvalidated</a:t>
            </a:r>
            <a:r>
              <a:rPr lang="en-US" altLang="zh-CN" dirty="0" smtClean="0"/>
              <a:t> redirects and forwards</a:t>
            </a:r>
          </a:p>
          <a:p>
            <a:endParaRPr lang="zh-CN" altLang="en-US" dirty="0"/>
          </a:p>
        </p:txBody>
      </p:sp>
      <p:sp>
        <p:nvSpPr>
          <p:cNvPr id="4" name="TextBox 3"/>
          <p:cNvSpPr txBox="1"/>
          <p:nvPr/>
        </p:nvSpPr>
        <p:spPr>
          <a:xfrm>
            <a:off x="611560" y="5373216"/>
            <a:ext cx="7920880" cy="1015663"/>
          </a:xfrm>
          <a:prstGeom prst="rect">
            <a:avLst/>
          </a:prstGeom>
          <a:noFill/>
        </p:spPr>
        <p:txBody>
          <a:bodyPr wrap="square" rtlCol="0">
            <a:spAutoFit/>
          </a:bodyPr>
          <a:lstStyle/>
          <a:p>
            <a:r>
              <a:rPr lang="en-US" altLang="zh-CN" sz="2000" dirty="0" smtClean="0"/>
              <a:t>For more details, please refer to </a:t>
            </a:r>
            <a:r>
              <a:rPr lang="en-US" altLang="zh-CN" sz="2000" dirty="0" smtClean="0">
                <a:hlinkClick r:id="rId2"/>
              </a:rPr>
              <a:t>http://owasptop10.googlecode.com/files/OWASP%20Top%2010%20-%202013.pdf</a:t>
            </a:r>
            <a:endParaRPr lang="zh-CN" alt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Injection</a:t>
            </a:r>
            <a:endParaRPr lang="zh-CN" altLang="en-US" dirty="0"/>
          </a:p>
        </p:txBody>
      </p:sp>
      <p:sp>
        <p:nvSpPr>
          <p:cNvPr id="3" name="内容占位符 2"/>
          <p:cNvSpPr>
            <a:spLocks noGrp="1"/>
          </p:cNvSpPr>
          <p:nvPr>
            <p:ph idx="1"/>
          </p:nvPr>
        </p:nvSpPr>
        <p:spPr/>
        <p:txBody>
          <a:bodyPr/>
          <a:lstStyle/>
          <a:p>
            <a:r>
              <a:rPr lang="en-US" altLang="zh-CN" dirty="0" smtClean="0"/>
              <a:t>Changes the normal execution by appending code into the program</a:t>
            </a:r>
          </a:p>
          <a:p>
            <a:r>
              <a:rPr lang="en-US" altLang="zh-CN" dirty="0" smtClean="0"/>
              <a:t>Can trick the interpreter into executing unintended commands or accessing data without proper authorization</a:t>
            </a:r>
          </a:p>
          <a:p>
            <a:r>
              <a:rPr lang="en-US" altLang="zh-CN" dirty="0" smtClean="0"/>
              <a:t>Can be found in SQL, LDAP, </a:t>
            </a:r>
            <a:r>
              <a:rPr lang="en-US" altLang="zh-CN" dirty="0" err="1" smtClean="0"/>
              <a:t>Xpath</a:t>
            </a:r>
            <a:r>
              <a:rPr lang="en-US" altLang="zh-CN" dirty="0" smtClean="0"/>
              <a:t>, or </a:t>
            </a:r>
            <a:r>
              <a:rPr lang="en-US" altLang="zh-CN" dirty="0" err="1" smtClean="0"/>
              <a:t>NoSQL</a:t>
            </a:r>
            <a:r>
              <a:rPr lang="en-US" altLang="zh-CN" dirty="0" smtClean="0"/>
              <a:t> queries; OS commands; XML parsers; …</a:t>
            </a:r>
            <a:endParaRPr lang="zh-CN" altLang="en-US" dirty="0"/>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2605</TotalTime>
  <Words>1135</Words>
  <Application>Microsoft Office PowerPoint</Application>
  <PresentationFormat>On-screen Show (4:3)</PresentationFormat>
  <Paragraphs>133</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主题</vt:lpstr>
      <vt:lpstr>Workshop 3 Web Application Security</vt:lpstr>
      <vt:lpstr>Objectives</vt:lpstr>
      <vt:lpstr>Web application security</vt:lpstr>
      <vt:lpstr>Background knowledge</vt:lpstr>
      <vt:lpstr>Characteristics of modern web system</vt:lpstr>
      <vt:lpstr>Characteristics of modern web system (cont’d)</vt:lpstr>
      <vt:lpstr>Top 10 security risks (2013)</vt:lpstr>
      <vt:lpstr>Top 10 security risks (2013) (cont’d)</vt:lpstr>
      <vt:lpstr>Injection</vt:lpstr>
      <vt:lpstr>SQL injection</vt:lpstr>
      <vt:lpstr>Example attack scenarios</vt:lpstr>
      <vt:lpstr>Defenses</vt:lpstr>
      <vt:lpstr>Cross-site scripting (XSS)</vt:lpstr>
      <vt:lpstr>Cross-site scripting (XSS) (cont’d)</vt:lpstr>
      <vt:lpstr>High level view</vt:lpstr>
      <vt:lpstr>Example attack scenarios</vt:lpstr>
      <vt:lpstr>Type of XSS attacks</vt:lpstr>
      <vt:lpstr>Defenses</vt:lpstr>
      <vt:lpstr>Exercise - WebGoat</vt:lpstr>
      <vt:lpstr>Exercise - WebScarab</vt:lpstr>
      <vt:lpstr>Questions</vt:lpstr>
      <vt:lpstr>Q &amp; 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3 Web Application Security</dc:title>
  <dc:creator>Rocky Chang</dc:creator>
  <cp:lastModifiedBy>Rocky Chang</cp:lastModifiedBy>
  <cp:revision>253</cp:revision>
  <dcterms:modified xsi:type="dcterms:W3CDTF">2014-03-17T06:41:03Z</dcterms:modified>
</cp:coreProperties>
</file>