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68" r:id="rId1"/>
  </p:sldMasterIdLst>
  <p:notesMasterIdLst>
    <p:notesMasterId r:id="rId14"/>
  </p:notesMasterIdLst>
  <p:sldIdLst>
    <p:sldId id="256" r:id="rId2"/>
    <p:sldId id="258" r:id="rId3"/>
    <p:sldId id="257" r:id="rId4"/>
    <p:sldId id="260" r:id="rId5"/>
    <p:sldId id="273" r:id="rId6"/>
    <p:sldId id="261" r:id="rId7"/>
    <p:sldId id="262" r:id="rId8"/>
    <p:sldId id="263" r:id="rId9"/>
    <p:sldId id="264" r:id="rId10"/>
    <p:sldId id="265" r:id="rId11"/>
    <p:sldId id="271" r:id="rId12"/>
    <p:sldId id="272" r:id="rId13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3" d="100"/>
          <a:sy n="93" d="100"/>
        </p:scale>
        <p:origin x="-215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533FF7F-7E6A-4A57-87E4-DAED034639F2}" type="datetimeFigureOut">
              <a:rPr lang="zh-CN" altLang="en-US" smtClean="0"/>
              <a:pPr/>
              <a:t>2014-4-25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F48007-269D-4328-80CA-8394BB75427E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16369110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altLang="zh-CN" smtClean="0"/>
              <a:t>Click to edit Master subtitle style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1BBD6A-BD2D-45DE-AD1E-D7B63C6B3817}" type="datetime1">
              <a:rPr lang="zh-CN" altLang="en-US" smtClean="0"/>
              <a:pPr/>
              <a:t>2014-4-25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160958821"/>
      </p:ext>
    </p:extLst>
  </p:cSld>
  <p:clrMapOvr>
    <a:masterClrMapping/>
  </p:clrMapOvr>
  <p:hf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1BBD6A-BD2D-45DE-AD1E-D7B63C6B3817}" type="datetime1">
              <a:rPr lang="zh-CN" altLang="en-US" smtClean="0"/>
              <a:pPr/>
              <a:t>2014-4-25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2034784094"/>
      </p:ext>
    </p:extLst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1BBD6A-BD2D-45DE-AD1E-D7B63C6B3817}" type="datetime1">
              <a:rPr lang="zh-CN" altLang="en-US" smtClean="0"/>
              <a:pPr/>
              <a:t>2014-4-25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3033277529"/>
      </p:ext>
    </p:extLst>
  </p:cSld>
  <p:clrMapOvr>
    <a:masterClrMapping/>
  </p:clrMapOvr>
  <p:hf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1BBD6A-BD2D-45DE-AD1E-D7B63C6B3817}" type="datetime1">
              <a:rPr lang="zh-CN" altLang="en-US" smtClean="0"/>
              <a:pPr/>
              <a:t>2014-4-25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3564409208"/>
      </p:ext>
    </p:extLst>
  </p:cSld>
  <p:clrMapOvr>
    <a:masterClrMapping/>
  </p:clrMapOvr>
  <p:hf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1BBD6A-BD2D-45DE-AD1E-D7B63C6B3817}" type="datetime1">
              <a:rPr lang="zh-CN" altLang="en-US" smtClean="0"/>
              <a:pPr/>
              <a:t>2014-4-25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877075150"/>
      </p:ext>
    </p:extLst>
  </p:cSld>
  <p:clrMapOvr>
    <a:masterClrMapping/>
  </p:clrMapOvr>
  <p:hf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1BBD6A-BD2D-45DE-AD1E-D7B63C6B3817}" type="datetime1">
              <a:rPr lang="zh-CN" altLang="en-US" smtClean="0"/>
              <a:pPr/>
              <a:t>2014-4-25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2172966530"/>
      </p:ext>
    </p:extLst>
  </p:cSld>
  <p:clrMapOvr>
    <a:masterClrMapping/>
  </p:clrMapOvr>
  <p:hf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1BBD6A-BD2D-45DE-AD1E-D7B63C6B3817}" type="datetime1">
              <a:rPr lang="zh-CN" altLang="en-US" smtClean="0"/>
              <a:pPr/>
              <a:t>2014-4-25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1585016195"/>
      </p:ext>
    </p:extLst>
  </p:cSld>
  <p:clrMapOvr>
    <a:masterClrMapping/>
  </p:clrMapOvr>
  <p:hf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1BBD6A-BD2D-45DE-AD1E-D7B63C6B3817}" type="datetime1">
              <a:rPr lang="zh-CN" altLang="en-US" smtClean="0"/>
              <a:pPr/>
              <a:t>2014-4-25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3613436555"/>
      </p:ext>
    </p:extLst>
  </p:cSld>
  <p:clrMapOvr>
    <a:masterClrMapping/>
  </p:clrMapOvr>
  <p:hf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1BBD6A-BD2D-45DE-AD1E-D7B63C6B3817}" type="datetime1">
              <a:rPr lang="zh-CN" altLang="en-US" smtClean="0"/>
              <a:pPr/>
              <a:t>2014-4-25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1854471494"/>
      </p:ext>
    </p:extLst>
  </p:cSld>
  <p:clrMapOvr>
    <a:masterClrMapping/>
  </p:clrMapOvr>
  <p:hf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1BBD6A-BD2D-45DE-AD1E-D7B63C6B3817}" type="datetime1">
              <a:rPr lang="zh-CN" altLang="en-US" smtClean="0"/>
              <a:pPr/>
              <a:t>2014-4-25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1405160641"/>
      </p:ext>
    </p:extLst>
  </p:cSld>
  <p:clrMapOvr>
    <a:masterClrMapping/>
  </p:clrMapOvr>
  <p:hf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1BBD6A-BD2D-45DE-AD1E-D7B63C6B3817}" type="datetime1">
              <a:rPr lang="zh-CN" altLang="en-US" smtClean="0"/>
              <a:pPr/>
              <a:t>2014-4-25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16283789"/>
      </p:ext>
    </p:extLst>
  </p:cSld>
  <p:clrMapOvr>
    <a:masterClrMapping/>
  </p:clrMapOvr>
  <p:hf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1BBD6A-BD2D-45DE-AD1E-D7B63C6B3817}" type="datetime1">
              <a:rPr lang="zh-CN" altLang="en-US" smtClean="0"/>
              <a:pPr/>
              <a:t>2014-4-25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1782769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acebook.com/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polyu.edu.hk/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www.thoughtcrime.org/software/sslstrip/index.html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thoughtcrime.org/software/sslstrip/sslstrip-0.9.tar.gz" TargetMode="External"/><Relationship Id="rId2" Type="http://schemas.openxmlformats.org/officeDocument/2006/relationships/hyperlink" Target="https://docs.google.com/file/d/0B80v2ixuaO4ObDVVUXBxVDJ1LTA/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://www.google.com/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1700809"/>
            <a:ext cx="7772400" cy="1899642"/>
          </a:xfrm>
        </p:spPr>
        <p:txBody>
          <a:bodyPr>
            <a:normAutofit/>
          </a:bodyPr>
          <a:lstStyle/>
          <a:p>
            <a:r>
              <a:rPr lang="en-US" altLang="zh-TW" sz="5400" dirty="0"/>
              <a:t>Workshop </a:t>
            </a:r>
            <a:r>
              <a:rPr lang="en-US" altLang="zh-TW" sz="5400" dirty="0" smtClean="0"/>
              <a:t>6: </a:t>
            </a:r>
            <a:r>
              <a:rPr lang="en-US" altLang="zh-CN" sz="4900" dirty="0" smtClean="0"/>
              <a:t>SSL/TLS</a:t>
            </a:r>
            <a:r>
              <a:rPr lang="en-US" altLang="zh-CN" dirty="0" smtClean="0"/>
              <a:t/>
            </a:r>
            <a:br>
              <a:rPr lang="en-US" altLang="zh-CN" dirty="0" smtClean="0"/>
            </a:br>
            <a:r>
              <a:rPr lang="en-US" altLang="zh-CN" sz="2800" dirty="0" smtClean="0"/>
              <a:t>The </a:t>
            </a:r>
            <a:r>
              <a:rPr lang="en-US" altLang="zh-CN" sz="2800" dirty="0"/>
              <a:t>HTTPS stripping attacks</a:t>
            </a:r>
            <a:endParaRPr lang="zh-CN" altLang="en-US" sz="2800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altLang="zh-CN" dirty="0" smtClean="0"/>
              <a:t>Zhou Peng and </a:t>
            </a:r>
            <a:r>
              <a:rPr lang="en-US" altLang="zh-CN" dirty="0" err="1" smtClean="0"/>
              <a:t>Daoyuan</a:t>
            </a:r>
            <a:r>
              <a:rPr lang="en-US" altLang="zh-CN" dirty="0" smtClean="0"/>
              <a:t> Wu</a:t>
            </a:r>
          </a:p>
          <a:p>
            <a:r>
              <a:rPr lang="en-US" altLang="zh-CN" dirty="0" smtClean="0"/>
              <a:t>25 April 2014</a:t>
            </a:r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CN" dirty="0" smtClean="0"/>
              <a:t>Step 6  (Use </a:t>
            </a:r>
            <a:r>
              <a:rPr lang="en-US" altLang="zh-CN" dirty="0" err="1" smtClean="0"/>
              <a:t>sslstrip</a:t>
            </a:r>
            <a:r>
              <a:rPr lang="en-US" altLang="zh-CN" dirty="0" smtClean="0"/>
              <a:t> to steal your credentials)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altLang="zh-CN" dirty="0" smtClean="0"/>
              <a:t>Run “python sslstrip.py -p -w logpw.txt -l 8080” in your </a:t>
            </a:r>
            <a:r>
              <a:rPr lang="en-US" altLang="zh-CN" b="1" dirty="0" smtClean="0"/>
              <a:t>Terminal </a:t>
            </a:r>
          </a:p>
          <a:p>
            <a:pPr marL="514350" indent="-514350">
              <a:buFont typeface="+mj-lt"/>
              <a:buAutoNum type="arabicPeriod"/>
            </a:pPr>
            <a:r>
              <a:rPr lang="en-US" altLang="zh-CN" dirty="0" smtClean="0"/>
              <a:t>Visit </a:t>
            </a:r>
            <a:r>
              <a:rPr lang="en-US" altLang="zh-CN" dirty="0" smtClean="0">
                <a:hlinkClick r:id="rId2"/>
              </a:rPr>
              <a:t>http://www.facebook.com/</a:t>
            </a:r>
            <a:r>
              <a:rPr lang="en-US" altLang="zh-CN" dirty="0" smtClean="0"/>
              <a:t> using Firefox browser</a:t>
            </a:r>
          </a:p>
          <a:p>
            <a:pPr marL="514350" indent="-514350">
              <a:buFont typeface="+mj-lt"/>
              <a:buAutoNum type="arabicPeriod"/>
            </a:pPr>
            <a:r>
              <a:rPr lang="en-US" altLang="zh-CN" dirty="0" smtClean="0"/>
              <a:t>Input “some username” in the username entry and input “some password” in the password entry</a:t>
            </a:r>
          </a:p>
          <a:p>
            <a:pPr marL="514350" indent="-514350">
              <a:buFont typeface="+mj-lt"/>
              <a:buAutoNum type="arabicPeriod"/>
            </a:pPr>
            <a:r>
              <a:rPr lang="en-US" altLang="zh-CN" dirty="0" smtClean="0"/>
              <a:t>Click </a:t>
            </a:r>
            <a:r>
              <a:rPr lang="en-US" altLang="zh-CN" b="1" dirty="0" smtClean="0"/>
              <a:t>Sign in </a:t>
            </a:r>
            <a:r>
              <a:rPr lang="en-US" altLang="zh-CN" dirty="0" smtClean="0"/>
              <a:t> </a:t>
            </a:r>
          </a:p>
          <a:p>
            <a:pPr marL="514350" indent="-514350">
              <a:buFont typeface="+mj-lt"/>
              <a:buAutoNum type="arabicPeriod"/>
            </a:pPr>
            <a:r>
              <a:rPr lang="en-US" altLang="zh-CN" dirty="0" smtClean="0"/>
              <a:t>Terminate </a:t>
            </a:r>
            <a:r>
              <a:rPr lang="en-US" altLang="zh-CN" dirty="0" err="1" smtClean="0"/>
              <a:t>sslstrip</a:t>
            </a:r>
            <a:r>
              <a:rPr lang="en-US" altLang="zh-CN" dirty="0" smtClean="0"/>
              <a:t> using command “</a:t>
            </a:r>
            <a:r>
              <a:rPr lang="en-US" altLang="zh-CN" dirty="0" err="1" smtClean="0"/>
              <a:t>Ctrl+c</a:t>
            </a:r>
            <a:r>
              <a:rPr lang="en-US" altLang="zh-CN" dirty="0" smtClean="0"/>
              <a:t>” and read the file logpw.txt</a:t>
            </a:r>
          </a:p>
          <a:p>
            <a:pPr marL="514350" indent="-514350">
              <a:buFont typeface="+mj-lt"/>
              <a:buAutoNum type="arabicPeriod"/>
            </a:pPr>
            <a:r>
              <a:rPr lang="en-US" altLang="zh-CN" dirty="0" smtClean="0"/>
              <a:t>Search “email” or “pass” in the log file. What do you find </a:t>
            </a:r>
            <a:r>
              <a:rPr lang="en-US" altLang="zh-CN" dirty="0" smtClean="0">
                <a:sym typeface="Wingdings" pitchFamily="2" charset="2"/>
              </a:rPr>
              <a:t>  [Or simply search your email address]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10</a:t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Questions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altLang="zh-CN" dirty="0" smtClean="0"/>
              <a:t>Use </a:t>
            </a:r>
            <a:r>
              <a:rPr lang="en-US" altLang="zh-CN" dirty="0" err="1" smtClean="0"/>
              <a:t>sslstrip</a:t>
            </a:r>
            <a:r>
              <a:rPr lang="en-US" altLang="zh-CN" dirty="0" smtClean="0"/>
              <a:t> to intercept your traffic when you visit </a:t>
            </a:r>
            <a:r>
              <a:rPr lang="en-US" altLang="zh-CN" dirty="0" smtClean="0">
                <a:hlinkClick r:id="rId2"/>
              </a:rPr>
              <a:t>www.polyu.edu.hk</a:t>
            </a:r>
            <a:r>
              <a:rPr lang="en-US" altLang="zh-CN" dirty="0" smtClean="0"/>
              <a:t> and answer the question: How many HTTPS links have been found and what are they? (5 marks)</a:t>
            </a:r>
          </a:p>
          <a:p>
            <a:pPr marL="514350" indent="-514350">
              <a:buFont typeface="+mj-lt"/>
              <a:buAutoNum type="arabicPeriod"/>
            </a:pPr>
            <a:endParaRPr lang="en-US" altLang="zh-CN" dirty="0" smtClean="0"/>
          </a:p>
          <a:p>
            <a:pPr marL="514350" indent="-514350">
              <a:buFont typeface="+mj-lt"/>
              <a:buAutoNum type="arabicPeriod"/>
            </a:pPr>
            <a:r>
              <a:rPr lang="en-US" altLang="zh-CN" dirty="0" smtClean="0"/>
              <a:t>Given that </a:t>
            </a:r>
            <a:r>
              <a:rPr lang="en-US" altLang="zh-CN" dirty="0" err="1" smtClean="0"/>
              <a:t>sslstrip</a:t>
            </a:r>
            <a:r>
              <a:rPr lang="en-US" altLang="zh-CN" dirty="0" smtClean="0"/>
              <a:t> can access all your connections to the Internet. Now, you will login to your Facebook account, how do you prevent </a:t>
            </a:r>
            <a:r>
              <a:rPr lang="en-US" altLang="zh-CN" dirty="0" err="1" smtClean="0"/>
              <a:t>sslstrip</a:t>
            </a:r>
            <a:r>
              <a:rPr lang="en-US" altLang="zh-CN" dirty="0" smtClean="0"/>
              <a:t> from stealing your passwords? </a:t>
            </a:r>
            <a:r>
              <a:rPr lang="en-US" altLang="zh-CN" dirty="0"/>
              <a:t>(5 </a:t>
            </a:r>
            <a:r>
              <a:rPr lang="en-US" altLang="zh-CN" dirty="0" smtClean="0"/>
              <a:t>marks)</a:t>
            </a:r>
          </a:p>
          <a:p>
            <a:pPr marL="857250" lvl="1" indent="-457200"/>
            <a:r>
              <a:rPr lang="en-US" altLang="zh-CN" dirty="0" smtClean="0"/>
              <a:t>Hint: </a:t>
            </a:r>
            <a:r>
              <a:rPr lang="en-US" altLang="zh-CN" dirty="0" err="1" smtClean="0"/>
              <a:t>sslstrip</a:t>
            </a:r>
            <a:r>
              <a:rPr lang="en-US" altLang="zh-CN" dirty="0" smtClean="0"/>
              <a:t> can only intercept HTTP connections.</a:t>
            </a:r>
            <a:endParaRPr lang="en-US" altLang="zh-CN" dirty="0"/>
          </a:p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11</a:t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Questions?</a:t>
            </a:r>
            <a:endParaRPr lang="en-US" dirty="0"/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12</a:t>
            </a:fld>
            <a:endParaRPr lang="zh-CN" alt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44624"/>
            <a:ext cx="8229600" cy="1143000"/>
          </a:xfrm>
        </p:spPr>
        <p:txBody>
          <a:bodyPr/>
          <a:lstStyle/>
          <a:p>
            <a:r>
              <a:rPr lang="en-US" altLang="zh-CN" dirty="0" err="1" smtClean="0"/>
              <a:t>SSLStrip</a:t>
            </a:r>
            <a:r>
              <a:rPr lang="en-US" altLang="zh-CN" dirty="0" smtClean="0"/>
              <a:t> Background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688632"/>
          </a:xfrm>
        </p:spPr>
        <p:txBody>
          <a:bodyPr>
            <a:normAutofit/>
          </a:bodyPr>
          <a:lstStyle/>
          <a:p>
            <a:r>
              <a:rPr lang="en-US" altLang="zh-CN" dirty="0" smtClean="0"/>
              <a:t>The </a:t>
            </a:r>
            <a:r>
              <a:rPr lang="en-US" altLang="zh-CN" dirty="0"/>
              <a:t>HTTPS stripping </a:t>
            </a:r>
            <a:r>
              <a:rPr lang="en-US" altLang="zh-CN" dirty="0" smtClean="0"/>
              <a:t>steps </a:t>
            </a:r>
          </a:p>
          <a:p>
            <a:pPr lvl="1"/>
            <a:r>
              <a:rPr lang="en-US" altLang="zh-CN" dirty="0" smtClean="0"/>
              <a:t>Transparently hijacking </a:t>
            </a:r>
            <a:r>
              <a:rPr lang="en-US" altLang="zh-CN" dirty="0"/>
              <a:t>HTTP </a:t>
            </a:r>
            <a:r>
              <a:rPr lang="en-US" altLang="zh-CN" dirty="0" smtClean="0"/>
              <a:t>traffic</a:t>
            </a:r>
          </a:p>
          <a:p>
            <a:pPr lvl="1"/>
            <a:r>
              <a:rPr lang="en-US" altLang="zh-CN" dirty="0" smtClean="0"/>
              <a:t>Discovering HTTPS links and redirects</a:t>
            </a:r>
          </a:p>
          <a:p>
            <a:pPr lvl="1"/>
            <a:r>
              <a:rPr lang="en-US" altLang="zh-CN" dirty="0" smtClean="0"/>
              <a:t>Mapping HTTPS </a:t>
            </a:r>
            <a:r>
              <a:rPr lang="en-US" altLang="zh-CN" dirty="0"/>
              <a:t>links into </a:t>
            </a:r>
            <a:r>
              <a:rPr lang="en-US" altLang="zh-CN" dirty="0" smtClean="0"/>
              <a:t>look-alike </a:t>
            </a:r>
            <a:r>
              <a:rPr lang="en-US" altLang="zh-CN" dirty="0"/>
              <a:t>HTTP links </a:t>
            </a:r>
            <a:endParaRPr lang="en-US" altLang="zh-CN" dirty="0" smtClean="0"/>
          </a:p>
          <a:p>
            <a:endParaRPr lang="en-US" altLang="zh-CN" dirty="0" smtClean="0"/>
          </a:p>
          <a:p>
            <a:endParaRPr lang="en-US" altLang="zh-CN" dirty="0" smtClean="0"/>
          </a:p>
          <a:p>
            <a:endParaRPr lang="en-US" altLang="zh-CN" dirty="0"/>
          </a:p>
          <a:p>
            <a:r>
              <a:rPr lang="en-US" altLang="zh-CN" dirty="0" smtClean="0"/>
              <a:t>References:</a:t>
            </a:r>
            <a:endParaRPr lang="en-US" altLang="zh-CN" dirty="0"/>
          </a:p>
          <a:p>
            <a:pPr lvl="1"/>
            <a:r>
              <a:rPr lang="en-US" altLang="zh-CN" dirty="0">
                <a:hlinkClick r:id="rId2"/>
              </a:rPr>
              <a:t>http://www.thoughtcrime.org/software/sslstrip/index.html</a:t>
            </a:r>
            <a:endParaRPr lang="en-US" altLang="zh-CN" dirty="0" smtClean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2</a:t>
            </a:fld>
            <a:endParaRPr lang="zh-CN" altLang="en-US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281558" y="3573016"/>
            <a:ext cx="626745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Objectives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600200"/>
            <a:ext cx="8507288" cy="4525963"/>
          </a:xfrm>
        </p:spPr>
        <p:txBody>
          <a:bodyPr>
            <a:normAutofit/>
          </a:bodyPr>
          <a:lstStyle/>
          <a:p>
            <a:r>
              <a:rPr lang="en-US" altLang="zh-CN" dirty="0" smtClean="0"/>
              <a:t>Provide hands-on experience on attacking HTTPS connections using </a:t>
            </a:r>
            <a:r>
              <a:rPr lang="en-US" altLang="zh-CN" dirty="0" err="1" smtClean="0"/>
              <a:t>sslstrip</a:t>
            </a:r>
            <a:endParaRPr lang="en-US" altLang="zh-CN" dirty="0" smtClean="0"/>
          </a:p>
          <a:p>
            <a:endParaRPr lang="en-US" altLang="zh-CN" dirty="0" smtClean="0"/>
          </a:p>
          <a:p>
            <a:r>
              <a:rPr lang="en-US" altLang="zh-CN" dirty="0" smtClean="0"/>
              <a:t>Understand how </a:t>
            </a:r>
            <a:r>
              <a:rPr lang="en-US" altLang="zh-CN" dirty="0" err="1" smtClean="0"/>
              <a:t>sslstrip</a:t>
            </a:r>
            <a:r>
              <a:rPr lang="en-US" altLang="zh-CN" dirty="0" smtClean="0"/>
              <a:t> can steal your credentials (e.g., your </a:t>
            </a:r>
            <a:r>
              <a:rPr lang="en-US" altLang="zh-CN" dirty="0" err="1" smtClean="0"/>
              <a:t>Facebook</a:t>
            </a:r>
            <a:r>
              <a:rPr lang="en-US" altLang="zh-CN" dirty="0" smtClean="0"/>
              <a:t> username and password)</a:t>
            </a: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3</a:t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Overview of This Lab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600200"/>
            <a:ext cx="8363272" cy="4525963"/>
          </a:xfrm>
        </p:spPr>
        <p:txBody>
          <a:bodyPr>
            <a:normAutofit fontScale="92500"/>
          </a:bodyPr>
          <a:lstStyle/>
          <a:p>
            <a:r>
              <a:rPr lang="en-US" altLang="zh-CN" b="1" dirty="0" smtClean="0"/>
              <a:t>Preparation Step</a:t>
            </a:r>
          </a:p>
          <a:p>
            <a:pPr lvl="1"/>
            <a:r>
              <a:rPr lang="en-US" altLang="zh-CN" b="1" dirty="0" smtClean="0"/>
              <a:t>Step 1: </a:t>
            </a:r>
            <a:r>
              <a:rPr lang="en-US" altLang="zh-CN" dirty="0" smtClean="0"/>
              <a:t>Boot your system</a:t>
            </a:r>
          </a:p>
          <a:p>
            <a:pPr lvl="1"/>
            <a:r>
              <a:rPr lang="en-US" altLang="zh-CN" b="1" dirty="0" smtClean="0"/>
              <a:t>Step 2: </a:t>
            </a:r>
            <a:r>
              <a:rPr lang="en-US" altLang="zh-CN" dirty="0" smtClean="0"/>
              <a:t>Configure your Firefox browser</a:t>
            </a:r>
          </a:p>
          <a:p>
            <a:r>
              <a:rPr lang="en-US" altLang="zh-CN" b="1" dirty="0" err="1" smtClean="0"/>
              <a:t>Sslstrip</a:t>
            </a:r>
            <a:r>
              <a:rPr lang="en-US" altLang="zh-CN" b="1" dirty="0" smtClean="0"/>
              <a:t> Attacking Step</a:t>
            </a:r>
            <a:endParaRPr lang="en-US" altLang="zh-CN" b="1" u="sng" dirty="0" smtClean="0"/>
          </a:p>
          <a:p>
            <a:pPr lvl="1"/>
            <a:r>
              <a:rPr lang="en-US" altLang="zh-CN" b="1" dirty="0" smtClean="0"/>
              <a:t>Step 3: </a:t>
            </a:r>
            <a:r>
              <a:rPr lang="en-US" altLang="zh-CN" dirty="0"/>
              <a:t>Download and </a:t>
            </a:r>
            <a:r>
              <a:rPr lang="en-US" altLang="zh-CN" dirty="0" smtClean="0"/>
              <a:t>run </a:t>
            </a:r>
            <a:r>
              <a:rPr lang="en-US" altLang="zh-CN" dirty="0" err="1" smtClean="0"/>
              <a:t>sslstrip</a:t>
            </a:r>
            <a:endParaRPr lang="en-US" altLang="zh-CN" dirty="0" smtClean="0"/>
          </a:p>
          <a:p>
            <a:pPr lvl="1"/>
            <a:r>
              <a:rPr lang="en-US" altLang="zh-CN" b="1" dirty="0" smtClean="0"/>
              <a:t>Step 4: </a:t>
            </a:r>
            <a:r>
              <a:rPr lang="en-US" altLang="zh-CN" dirty="0" smtClean="0"/>
              <a:t>Browse HTTPS web sites</a:t>
            </a:r>
          </a:p>
          <a:p>
            <a:pPr lvl="1"/>
            <a:r>
              <a:rPr lang="en-US" altLang="zh-CN" b="1" dirty="0" smtClean="0"/>
              <a:t>Step </a:t>
            </a:r>
            <a:r>
              <a:rPr lang="en-US" altLang="zh-CN" b="1" dirty="0"/>
              <a:t>5</a:t>
            </a:r>
            <a:r>
              <a:rPr lang="en-US" altLang="zh-CN" b="1" dirty="0" smtClean="0"/>
              <a:t>: </a:t>
            </a:r>
            <a:r>
              <a:rPr lang="en-US" altLang="zh-CN" dirty="0" smtClean="0"/>
              <a:t>Analyze how </a:t>
            </a:r>
            <a:r>
              <a:rPr lang="en-US" altLang="zh-CN" dirty="0" err="1" smtClean="0"/>
              <a:t>sslstrip</a:t>
            </a:r>
            <a:r>
              <a:rPr lang="en-US" altLang="zh-CN" dirty="0" smtClean="0"/>
              <a:t> intercept your connections</a:t>
            </a:r>
          </a:p>
          <a:p>
            <a:pPr lvl="1"/>
            <a:r>
              <a:rPr lang="en-US" altLang="zh-CN" b="1" dirty="0" smtClean="0"/>
              <a:t>Step 6: </a:t>
            </a:r>
            <a:r>
              <a:rPr lang="en-US" altLang="zh-CN" dirty="0" smtClean="0"/>
              <a:t>Use </a:t>
            </a:r>
            <a:r>
              <a:rPr lang="en-US" altLang="zh-CN" dirty="0" err="1" smtClean="0"/>
              <a:t>sslstrip</a:t>
            </a:r>
            <a:r>
              <a:rPr lang="en-US" altLang="zh-CN" dirty="0" smtClean="0"/>
              <a:t> to steal </a:t>
            </a:r>
            <a:r>
              <a:rPr lang="en-US" altLang="zh-CN" dirty="0"/>
              <a:t>your </a:t>
            </a:r>
            <a:r>
              <a:rPr lang="en-US" altLang="zh-CN" dirty="0" smtClean="0"/>
              <a:t>credentials </a:t>
            </a:r>
          </a:p>
          <a:p>
            <a:r>
              <a:rPr lang="en-US" altLang="zh-CN" b="1" dirty="0" smtClean="0"/>
              <a:t>Lab Assignment </a:t>
            </a:r>
            <a:endParaRPr lang="en-US" altLang="zh-CN" dirty="0" smtClean="0"/>
          </a:p>
          <a:p>
            <a:pPr lvl="1"/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4</a:t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CN" dirty="0" smtClean="0"/>
              <a:t>Step 1 (Boot your system)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CN" dirty="0" smtClean="0"/>
              <a:t>Reboot your computer to </a:t>
            </a:r>
            <a:r>
              <a:rPr lang="en-US" altLang="zh-CN" b="1" dirty="0" smtClean="0"/>
              <a:t>Mac OS</a:t>
            </a:r>
            <a:endParaRPr lang="en-US" altLang="zh-CN" b="1" dirty="0" smtClean="0"/>
          </a:p>
          <a:p>
            <a:r>
              <a:rPr lang="en-US" altLang="zh-CN" dirty="0" smtClean="0"/>
              <a:t>Find </a:t>
            </a:r>
            <a:r>
              <a:rPr lang="en-US" altLang="zh-CN" b="1" dirty="0" smtClean="0"/>
              <a:t>Terminal</a:t>
            </a:r>
            <a:r>
              <a:rPr lang="en-US" altLang="zh-CN" dirty="0" smtClean="0"/>
              <a:t> in </a:t>
            </a:r>
            <a:r>
              <a:rPr lang="en-US" altLang="zh-CN" dirty="0" err="1" smtClean="0"/>
              <a:t>Launchpad</a:t>
            </a:r>
            <a:r>
              <a:rPr lang="en-US" altLang="zh-CN" dirty="0" smtClean="0"/>
              <a:t>.</a:t>
            </a:r>
          </a:p>
          <a:p>
            <a:r>
              <a:rPr lang="en-US" altLang="zh-CN" dirty="0" smtClean="0"/>
              <a:t>Find </a:t>
            </a:r>
            <a:r>
              <a:rPr lang="en-US" altLang="zh-CN" b="1" dirty="0" smtClean="0"/>
              <a:t>Firefox</a:t>
            </a:r>
            <a:r>
              <a:rPr lang="en-US" altLang="zh-CN" dirty="0" smtClean="0"/>
              <a:t> in </a:t>
            </a:r>
            <a:r>
              <a:rPr lang="en-US" altLang="zh-CN" dirty="0" err="1" smtClean="0"/>
              <a:t>Launchpad</a:t>
            </a:r>
            <a:r>
              <a:rPr lang="en-US" altLang="zh-CN" dirty="0" smtClean="0"/>
              <a:t>.</a:t>
            </a:r>
            <a:endParaRPr lang="en-US" altLang="zh-CN" dirty="0" smtClean="0"/>
          </a:p>
          <a:p>
            <a:r>
              <a:rPr lang="en-US" altLang="zh-CN" dirty="0" smtClean="0"/>
              <a:t>Find </a:t>
            </a:r>
            <a:r>
              <a:rPr lang="en-US" altLang="zh-CN" b="1" dirty="0" smtClean="0"/>
              <a:t>Python</a:t>
            </a:r>
            <a:r>
              <a:rPr lang="en-US" altLang="zh-CN" dirty="0" smtClean="0"/>
              <a:t> 2.7 environment</a:t>
            </a:r>
          </a:p>
          <a:p>
            <a:pPr lvl="1"/>
            <a:r>
              <a:rPr lang="en-US" altLang="zh-CN" dirty="0" smtClean="0"/>
              <a:t>It should be </a:t>
            </a:r>
            <a:r>
              <a:rPr lang="en-US" altLang="zh-CN" dirty="0" smtClean="0"/>
              <a:t>by default accessible in Terminal.</a:t>
            </a:r>
            <a:endParaRPr lang="en-US" altLang="zh-CN" b="1" dirty="0" smtClean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5</a:t>
            </a:fld>
            <a:endParaRPr lang="zh-CN" altLang="en-US"/>
          </a:p>
        </p:txBody>
      </p:sp>
      <p:sp>
        <p:nvSpPr>
          <p:cNvPr id="5" name="矩形 4"/>
          <p:cNvSpPr/>
          <p:nvPr/>
        </p:nvSpPr>
        <p:spPr>
          <a:xfrm>
            <a:off x="1835696" y="5445224"/>
            <a:ext cx="5400600" cy="792088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lvl="1"/>
            <a:r>
              <a:rPr lang="en-US" altLang="zh-CN" sz="2400" dirty="0" smtClean="0"/>
              <a:t>$   </a:t>
            </a:r>
            <a:r>
              <a:rPr lang="en-US" altLang="zh-CN" sz="2400" dirty="0" err="1" smtClean="0"/>
              <a:t>cd</a:t>
            </a:r>
            <a:r>
              <a:rPr lang="en-US" altLang="zh-CN" sz="2400" dirty="0" smtClean="0"/>
              <a:t> Documents</a:t>
            </a:r>
            <a:endParaRPr lang="en-US" altLang="zh-CN" sz="2400" dirty="0" smtClean="0"/>
          </a:p>
          <a:p>
            <a:pPr lvl="1"/>
            <a:r>
              <a:rPr lang="en-US" altLang="zh-CN" sz="2400" dirty="0" smtClean="0"/>
              <a:t>Documents $   python  sslstrip.py -h</a:t>
            </a:r>
            <a:endParaRPr lang="en-US" altLang="zh-CN" sz="2400" dirty="0" smtClean="0"/>
          </a:p>
        </p:txBody>
      </p:sp>
      <p:sp>
        <p:nvSpPr>
          <p:cNvPr id="6" name="TextBox 5"/>
          <p:cNvSpPr txBox="1"/>
          <p:nvPr/>
        </p:nvSpPr>
        <p:spPr>
          <a:xfrm>
            <a:off x="539552" y="4941168"/>
            <a:ext cx="16561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 smtClean="0"/>
              <a:t>An example:</a:t>
            </a:r>
            <a:endParaRPr lang="zh-CN" alt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altLang="zh-CN" sz="4000" dirty="0" smtClean="0"/>
              <a:t>Step 2  (Configure your Firefox browser)</a:t>
            </a:r>
            <a:endParaRPr lang="zh-CN" altLang="en-US" sz="4000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4525963"/>
          </a:xfrm>
        </p:spPr>
        <p:txBody>
          <a:bodyPr>
            <a:normAutofit fontScale="92500" lnSpcReduction="20000"/>
          </a:bodyPr>
          <a:lstStyle/>
          <a:p>
            <a:r>
              <a:rPr lang="en-US" altLang="zh-CN" dirty="0" smtClean="0"/>
              <a:t>Start Firefox via </a:t>
            </a:r>
            <a:r>
              <a:rPr lang="en-US" altLang="zh-CN" dirty="0" err="1" smtClean="0"/>
              <a:t>Launchpad</a:t>
            </a:r>
            <a:endParaRPr lang="en-US" altLang="zh-CN" dirty="0" smtClean="0"/>
          </a:p>
          <a:p>
            <a:r>
              <a:rPr lang="en-US" altLang="zh-CN" dirty="0" smtClean="0"/>
              <a:t>Click </a:t>
            </a:r>
            <a:r>
              <a:rPr lang="en-US" altLang="zh-CN" b="1" dirty="0" smtClean="0"/>
              <a:t>Edit &gt; Preferences</a:t>
            </a:r>
          </a:p>
          <a:p>
            <a:r>
              <a:rPr lang="en-US" altLang="zh-CN" dirty="0" smtClean="0"/>
              <a:t>Click on </a:t>
            </a:r>
            <a:r>
              <a:rPr lang="en-US" altLang="zh-CN" b="1" dirty="0" smtClean="0"/>
              <a:t>Advanced</a:t>
            </a:r>
            <a:r>
              <a:rPr lang="en-US" altLang="zh-CN" dirty="0" smtClean="0"/>
              <a:t> and Select </a:t>
            </a:r>
            <a:r>
              <a:rPr lang="en-US" altLang="zh-CN" b="1" dirty="0" smtClean="0"/>
              <a:t>Network</a:t>
            </a:r>
            <a:r>
              <a:rPr lang="en-US" altLang="zh-CN" dirty="0" smtClean="0"/>
              <a:t> Tab</a:t>
            </a:r>
          </a:p>
          <a:p>
            <a:r>
              <a:rPr lang="en-US" altLang="zh-CN" dirty="0" smtClean="0"/>
              <a:t>Click</a:t>
            </a:r>
            <a:r>
              <a:rPr lang="en-US" altLang="zh-CN" b="1" dirty="0" smtClean="0"/>
              <a:t> Settings… </a:t>
            </a:r>
            <a:r>
              <a:rPr lang="en-US" altLang="zh-CN" dirty="0" smtClean="0"/>
              <a:t>and Select </a:t>
            </a:r>
            <a:r>
              <a:rPr lang="en-US" altLang="zh-CN" b="1" dirty="0" smtClean="0"/>
              <a:t>Manual proxy configuration</a:t>
            </a:r>
          </a:p>
          <a:p>
            <a:r>
              <a:rPr lang="en-US" altLang="zh-CN" dirty="0" smtClean="0"/>
              <a:t>Configure</a:t>
            </a:r>
            <a:r>
              <a:rPr lang="en-US" altLang="zh-CN" b="1" dirty="0" smtClean="0"/>
              <a:t> HTTP Proxy </a:t>
            </a:r>
            <a:r>
              <a:rPr lang="en-US" altLang="zh-CN" dirty="0" smtClean="0"/>
              <a:t>as</a:t>
            </a:r>
            <a:r>
              <a:rPr lang="en-US" altLang="zh-CN" b="1" dirty="0" smtClean="0"/>
              <a:t> </a:t>
            </a:r>
            <a:r>
              <a:rPr lang="en-US" altLang="zh-CN" b="1" dirty="0" smtClean="0">
                <a:solidFill>
                  <a:srgbClr val="C00000"/>
                </a:solidFill>
              </a:rPr>
              <a:t>127.0.0.1</a:t>
            </a:r>
            <a:r>
              <a:rPr lang="en-US" altLang="zh-CN" b="1" dirty="0" smtClean="0"/>
              <a:t> </a:t>
            </a:r>
            <a:r>
              <a:rPr lang="en-US" altLang="zh-CN" dirty="0" smtClean="0"/>
              <a:t>and the </a:t>
            </a:r>
            <a:r>
              <a:rPr lang="en-US" altLang="zh-CN" b="1" dirty="0" smtClean="0"/>
              <a:t>Port </a:t>
            </a:r>
            <a:r>
              <a:rPr lang="en-US" altLang="zh-CN" dirty="0" smtClean="0"/>
              <a:t>is</a:t>
            </a:r>
            <a:r>
              <a:rPr lang="en-US" altLang="zh-CN" b="1" dirty="0" smtClean="0"/>
              <a:t> </a:t>
            </a:r>
            <a:r>
              <a:rPr lang="en-US" altLang="zh-CN" b="1" dirty="0" smtClean="0">
                <a:solidFill>
                  <a:srgbClr val="C00000"/>
                </a:solidFill>
              </a:rPr>
              <a:t>8080</a:t>
            </a:r>
            <a:r>
              <a:rPr lang="en-US" altLang="zh-CN" b="1" dirty="0" smtClean="0"/>
              <a:t> </a:t>
            </a:r>
          </a:p>
          <a:p>
            <a:pPr lvl="1"/>
            <a:r>
              <a:rPr lang="en-US" altLang="zh-CN" dirty="0" smtClean="0"/>
              <a:t>Please</a:t>
            </a:r>
            <a:r>
              <a:rPr lang="en-US" altLang="zh-CN" b="1" dirty="0" smtClean="0"/>
              <a:t> </a:t>
            </a:r>
            <a:r>
              <a:rPr lang="en-US" altLang="zh-CN" b="1" dirty="0" smtClean="0">
                <a:solidFill>
                  <a:srgbClr val="C00000"/>
                </a:solidFill>
              </a:rPr>
              <a:t>do not </a:t>
            </a:r>
            <a:r>
              <a:rPr lang="en-US" altLang="zh-CN" dirty="0" smtClean="0"/>
              <a:t>enable “Use this proxy server for all protocols”</a:t>
            </a:r>
            <a:endParaRPr lang="en-US" altLang="zh-CN" dirty="0"/>
          </a:p>
          <a:p>
            <a:r>
              <a:rPr lang="en-US" altLang="zh-CN" dirty="0" smtClean="0"/>
              <a:t>Leave other entries (including </a:t>
            </a:r>
            <a:r>
              <a:rPr lang="en-US" altLang="zh-CN" b="1" dirty="0" smtClean="0"/>
              <a:t>SSL Proxy</a:t>
            </a:r>
            <a:r>
              <a:rPr lang="en-US" altLang="zh-CN" dirty="0" smtClean="0"/>
              <a:t>, </a:t>
            </a:r>
            <a:r>
              <a:rPr lang="en-US" altLang="zh-CN" b="1" dirty="0" smtClean="0"/>
              <a:t>FTP Proxy </a:t>
            </a:r>
            <a:r>
              <a:rPr lang="en-US" altLang="zh-CN" dirty="0" smtClean="0"/>
              <a:t>and </a:t>
            </a:r>
            <a:r>
              <a:rPr lang="en-US" altLang="zh-CN" b="1" dirty="0" smtClean="0"/>
              <a:t>SOCKS Host</a:t>
            </a:r>
            <a:r>
              <a:rPr lang="en-US" altLang="zh-CN" dirty="0" smtClean="0"/>
              <a:t>) empty </a:t>
            </a:r>
          </a:p>
          <a:p>
            <a:r>
              <a:rPr lang="en-US" altLang="zh-CN" b="1" dirty="0" smtClean="0">
                <a:solidFill>
                  <a:srgbClr val="C00000"/>
                </a:solidFill>
              </a:rPr>
              <a:t>Erase</a:t>
            </a:r>
            <a:r>
              <a:rPr lang="en-US" altLang="zh-CN" dirty="0" smtClean="0"/>
              <a:t> </a:t>
            </a:r>
            <a:r>
              <a:rPr lang="en-US" altLang="zh-CN" b="1" dirty="0" smtClean="0"/>
              <a:t>No Proxy For </a:t>
            </a:r>
            <a:r>
              <a:rPr lang="en-US" altLang="zh-CN" dirty="0" smtClean="0"/>
              <a:t>entry </a:t>
            </a:r>
          </a:p>
          <a:p>
            <a:r>
              <a:rPr lang="en-US" altLang="zh-CN" dirty="0" smtClean="0"/>
              <a:t>Save your settings</a:t>
            </a:r>
          </a:p>
          <a:p>
            <a:pPr marL="0" indent="0">
              <a:buNone/>
            </a:pPr>
            <a:endParaRPr lang="en-US" altLang="zh-CN" u="sng" dirty="0" smtClean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6</a:t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Step 3 (Download and run </a:t>
            </a:r>
            <a:r>
              <a:rPr lang="en-US" altLang="zh-CN" dirty="0" err="1" smtClean="0"/>
              <a:t>sslstrip</a:t>
            </a:r>
            <a:r>
              <a:rPr lang="en-US" altLang="zh-CN" dirty="0" smtClean="0"/>
              <a:t>)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3136"/>
          </a:xfrm>
        </p:spPr>
        <p:txBody>
          <a:bodyPr>
            <a:normAutofit fontScale="92500" lnSpcReduction="10000"/>
          </a:bodyPr>
          <a:lstStyle/>
          <a:p>
            <a:r>
              <a:rPr lang="en-US" altLang="zh-CN" dirty="0" smtClean="0"/>
              <a:t>Click </a:t>
            </a:r>
            <a:r>
              <a:rPr lang="en-US" altLang="zh-CN" b="1" dirty="0" smtClean="0"/>
              <a:t>Terminal </a:t>
            </a:r>
            <a:r>
              <a:rPr lang="en-US" altLang="zh-CN" dirty="0" smtClean="0"/>
              <a:t>in Mac</a:t>
            </a:r>
            <a:endParaRPr lang="en-US" altLang="zh-CN" dirty="0" smtClean="0"/>
          </a:p>
          <a:p>
            <a:r>
              <a:rPr lang="en-US" altLang="zh-CN" dirty="0" smtClean="0"/>
              <a:t>Download </a:t>
            </a:r>
            <a:r>
              <a:rPr lang="en-US" altLang="zh-CN" dirty="0" err="1"/>
              <a:t>sslstrip</a:t>
            </a:r>
            <a:r>
              <a:rPr lang="en-US" altLang="zh-CN" dirty="0"/>
              <a:t> </a:t>
            </a:r>
            <a:endParaRPr lang="en-US" altLang="zh-CN" dirty="0" smtClean="0"/>
          </a:p>
          <a:p>
            <a:pPr marL="0" indent="0">
              <a:buNone/>
            </a:pPr>
            <a:r>
              <a:rPr lang="en-US" altLang="zh-CN" sz="2000" dirty="0" smtClean="0"/>
              <a:t>        </a:t>
            </a:r>
            <a:r>
              <a:rPr lang="en-US" altLang="zh-CN" sz="2000" dirty="0" smtClean="0">
                <a:hlinkClick r:id="rId2"/>
              </a:rPr>
              <a:t>https://docs.google.com/file/d/0B80v2ixuaO4ObDVVUXBxVDJ1LTA/</a:t>
            </a:r>
            <a:r>
              <a:rPr lang="en-US" altLang="zh-CN" sz="2000" dirty="0" smtClean="0"/>
              <a:t> </a:t>
            </a:r>
            <a:br>
              <a:rPr lang="en-US" altLang="zh-CN" sz="2000" dirty="0" smtClean="0"/>
            </a:br>
            <a:r>
              <a:rPr lang="en-US" altLang="zh-CN" sz="2000" dirty="0" smtClean="0"/>
              <a:t>        Or </a:t>
            </a:r>
            <a:r>
              <a:rPr lang="en-US" altLang="zh-CN" sz="2000" u="sng" dirty="0" smtClean="0">
                <a:hlinkClick r:id="rId3"/>
              </a:rPr>
              <a:t>http</a:t>
            </a:r>
            <a:r>
              <a:rPr lang="en-US" altLang="zh-CN" sz="2000" u="sng" dirty="0">
                <a:hlinkClick r:id="rId3"/>
              </a:rPr>
              <a:t>://</a:t>
            </a:r>
            <a:r>
              <a:rPr lang="en-US" altLang="zh-CN" sz="2000" u="sng" dirty="0" smtClean="0">
                <a:hlinkClick r:id="rId3"/>
              </a:rPr>
              <a:t>www.thoughtcrime.org/software/sslstrip/sslstrip-0.9.tar.gz</a:t>
            </a:r>
            <a:endParaRPr lang="en-US" altLang="zh-CN" sz="2000" dirty="0"/>
          </a:p>
          <a:p>
            <a:r>
              <a:rPr lang="en-US" altLang="zh-CN" dirty="0"/>
              <a:t>Decompress </a:t>
            </a:r>
            <a:r>
              <a:rPr lang="en-US" altLang="zh-CN" dirty="0" err="1" smtClean="0"/>
              <a:t>sslstrip</a:t>
            </a:r>
            <a:r>
              <a:rPr lang="en-US" altLang="zh-CN" dirty="0" smtClean="0"/>
              <a:t> (to Documents directory)</a:t>
            </a:r>
            <a:endParaRPr lang="en-US" altLang="zh-CN" dirty="0"/>
          </a:p>
          <a:p>
            <a:pPr marL="457200" lvl="1" indent="0">
              <a:buNone/>
            </a:pPr>
            <a:r>
              <a:rPr lang="en-US" altLang="zh-CN" sz="2000" dirty="0" smtClean="0"/>
              <a:t>Use 7zip to unzip the sslstrip-0.9.zip</a:t>
            </a:r>
            <a:br>
              <a:rPr lang="en-US" altLang="zh-CN" sz="2000" dirty="0" smtClean="0"/>
            </a:br>
            <a:r>
              <a:rPr lang="en-US" altLang="zh-CN" sz="2000" dirty="0" smtClean="0"/>
              <a:t>tar </a:t>
            </a:r>
            <a:r>
              <a:rPr lang="en-US" altLang="zh-CN" sz="2000" dirty="0"/>
              <a:t>-</a:t>
            </a:r>
            <a:r>
              <a:rPr lang="en-US" altLang="zh-CN" sz="2000" dirty="0" err="1"/>
              <a:t>zxf</a:t>
            </a:r>
            <a:r>
              <a:rPr lang="en-US" altLang="zh-CN" sz="2000" dirty="0"/>
              <a:t> </a:t>
            </a:r>
            <a:r>
              <a:rPr lang="en-US" altLang="zh-CN" sz="2000" dirty="0" smtClean="0"/>
              <a:t>sslstrip-0.9.tar.gz &amp; cd </a:t>
            </a:r>
            <a:r>
              <a:rPr lang="en-US" altLang="zh-CN" sz="2000" dirty="0"/>
              <a:t>sslstrip-0.9</a:t>
            </a:r>
          </a:p>
          <a:p>
            <a:r>
              <a:rPr lang="en-US" altLang="zh-CN" dirty="0" smtClean="0"/>
              <a:t>Run </a:t>
            </a:r>
            <a:r>
              <a:rPr lang="en-US" altLang="zh-CN" dirty="0" err="1" smtClean="0"/>
              <a:t>sslstrip</a:t>
            </a:r>
            <a:r>
              <a:rPr lang="en-US" altLang="zh-CN" dirty="0" smtClean="0"/>
              <a:t> with help (see what options </a:t>
            </a:r>
            <a:r>
              <a:rPr lang="en-US" altLang="zh-CN" dirty="0" err="1" smtClean="0"/>
              <a:t>sslstrip</a:t>
            </a:r>
            <a:r>
              <a:rPr lang="en-US" altLang="zh-CN" dirty="0" smtClean="0"/>
              <a:t> supports)</a:t>
            </a:r>
            <a:endParaRPr lang="en-US" altLang="zh-CN" dirty="0"/>
          </a:p>
          <a:p>
            <a:pPr marL="457200" lvl="1" indent="0">
              <a:buNone/>
            </a:pPr>
            <a:r>
              <a:rPr lang="en-US" altLang="zh-CN" sz="2000" dirty="0" smtClean="0"/>
              <a:t>python sslstrip.py -h</a:t>
            </a:r>
            <a:endParaRPr lang="en-US" altLang="zh-CN" sz="2000" dirty="0"/>
          </a:p>
          <a:p>
            <a:r>
              <a:rPr lang="en-US" altLang="zh-CN" dirty="0" smtClean="0"/>
              <a:t>Run </a:t>
            </a:r>
            <a:r>
              <a:rPr lang="en-US" altLang="zh-CN" dirty="0" err="1"/>
              <a:t>sslstrip</a:t>
            </a:r>
            <a:endParaRPr lang="en-US" altLang="zh-CN" dirty="0"/>
          </a:p>
          <a:p>
            <a:pPr marL="457200" lvl="1" indent="0">
              <a:buNone/>
            </a:pPr>
            <a:r>
              <a:rPr lang="en-US" altLang="zh-CN" sz="2000" dirty="0" smtClean="0"/>
              <a:t>python sslstrip.py -a -w log.txt -l </a:t>
            </a:r>
            <a:r>
              <a:rPr lang="en-US" altLang="zh-CN" sz="2000" dirty="0" smtClean="0">
                <a:solidFill>
                  <a:srgbClr val="C00000"/>
                </a:solidFill>
              </a:rPr>
              <a:t>8080</a:t>
            </a:r>
            <a:r>
              <a:rPr lang="en-US" altLang="zh-CN" sz="2000" dirty="0" smtClean="0"/>
              <a:t>   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7</a:t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CN" dirty="0" smtClean="0"/>
              <a:t>Step 4  (Browser HTTPS web sites)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514350" lvl="0" indent="-514350">
              <a:buFont typeface="+mj-lt"/>
              <a:buAutoNum type="arabicPeriod"/>
            </a:pPr>
            <a:r>
              <a:rPr lang="en-US" altLang="zh-CN" dirty="0" smtClean="0"/>
              <a:t>Input </a:t>
            </a:r>
            <a:r>
              <a:rPr lang="en-US" altLang="zh-CN" dirty="0" smtClean="0">
                <a:hlinkClick r:id="rId2"/>
              </a:rPr>
              <a:t>www.google.com</a:t>
            </a:r>
            <a:r>
              <a:rPr lang="en-US" altLang="zh-CN" dirty="0" smtClean="0"/>
              <a:t> in the </a:t>
            </a:r>
            <a:r>
              <a:rPr lang="en-US" altLang="zh-CN" b="1" dirty="0" smtClean="0"/>
              <a:t>address bar </a:t>
            </a:r>
            <a:r>
              <a:rPr lang="en-US" altLang="zh-CN" dirty="0" smtClean="0"/>
              <a:t>of </a:t>
            </a:r>
            <a:r>
              <a:rPr lang="en-US" altLang="zh-CN" dirty="0"/>
              <a:t>F</a:t>
            </a:r>
            <a:r>
              <a:rPr lang="en-US" altLang="zh-CN" dirty="0" smtClean="0"/>
              <a:t>irefox browser</a:t>
            </a:r>
          </a:p>
          <a:p>
            <a:pPr marL="514350" indent="-514350">
              <a:buFont typeface="+mj-lt"/>
              <a:buAutoNum type="arabicPeriod"/>
            </a:pPr>
            <a:r>
              <a:rPr lang="en-US" altLang="zh-CN" dirty="0" smtClean="0"/>
              <a:t>After </a:t>
            </a:r>
            <a:r>
              <a:rPr lang="en-US" altLang="zh-CN" dirty="0">
                <a:hlinkClick r:id="rId2"/>
              </a:rPr>
              <a:t>www.google.com</a:t>
            </a:r>
            <a:r>
              <a:rPr lang="en-US" altLang="zh-CN" dirty="0"/>
              <a:t> is </a:t>
            </a:r>
            <a:r>
              <a:rPr lang="en-US" altLang="zh-CN" dirty="0" smtClean="0"/>
              <a:t>loaded, come to </a:t>
            </a:r>
            <a:r>
              <a:rPr lang="en-US" altLang="zh-CN" dirty="0"/>
              <a:t>your </a:t>
            </a:r>
            <a:r>
              <a:rPr lang="en-US" altLang="zh-CN" b="1" dirty="0"/>
              <a:t>Terminal</a:t>
            </a:r>
            <a:r>
              <a:rPr lang="en-US" altLang="zh-CN" dirty="0"/>
              <a:t> which runs </a:t>
            </a:r>
            <a:r>
              <a:rPr lang="en-US" altLang="zh-CN" dirty="0" err="1" smtClean="0"/>
              <a:t>sslstrip</a:t>
            </a:r>
            <a:r>
              <a:rPr lang="en-US" altLang="zh-CN" dirty="0" smtClean="0"/>
              <a:t> and input command “</a:t>
            </a:r>
            <a:r>
              <a:rPr lang="en-US" altLang="zh-CN" dirty="0" err="1" smtClean="0"/>
              <a:t>Ctrl+c</a:t>
            </a:r>
            <a:r>
              <a:rPr lang="en-US" altLang="zh-CN" dirty="0" smtClean="0"/>
              <a:t>” to terminate </a:t>
            </a:r>
            <a:r>
              <a:rPr lang="en-US" altLang="zh-CN" dirty="0" err="1" smtClean="0"/>
              <a:t>sslstrip</a:t>
            </a:r>
            <a:r>
              <a:rPr lang="en-US" altLang="zh-CN" dirty="0" smtClean="0"/>
              <a:t> 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altLang="zh-CN" dirty="0" smtClean="0"/>
              <a:t>Open the file “log.txt” and </a:t>
            </a:r>
            <a:r>
              <a:rPr lang="en-US" altLang="zh-CN" dirty="0"/>
              <a:t>search “Found secure reference”</a:t>
            </a:r>
            <a:endParaRPr lang="en-US" altLang="zh-CN" dirty="0" smtClean="0"/>
          </a:p>
          <a:p>
            <a:pPr marL="514350" lvl="0" indent="-514350">
              <a:buFont typeface="+mj-lt"/>
              <a:buAutoNum type="arabicPeriod"/>
            </a:pPr>
            <a:r>
              <a:rPr lang="en-US" altLang="zh-CN" dirty="0" smtClean="0"/>
              <a:t>How many https links have been found by </a:t>
            </a:r>
            <a:r>
              <a:rPr lang="en-US" altLang="zh-CN" dirty="0" err="1" smtClean="0"/>
              <a:t>sslstrip</a:t>
            </a:r>
            <a:r>
              <a:rPr lang="en-US" altLang="zh-CN" dirty="0" smtClean="0"/>
              <a:t>?</a:t>
            </a:r>
            <a:endParaRPr lang="zh-CN" altLang="en-US" dirty="0" smtClean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8</a:t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CN" dirty="0" smtClean="0"/>
              <a:t>Step </a:t>
            </a:r>
            <a:r>
              <a:rPr lang="en-US" altLang="zh-CN" dirty="0"/>
              <a:t>5  (Analyze how </a:t>
            </a:r>
            <a:r>
              <a:rPr lang="en-US" altLang="zh-CN" dirty="0" err="1"/>
              <a:t>sslstrip</a:t>
            </a:r>
            <a:r>
              <a:rPr lang="en-US" altLang="zh-CN" dirty="0"/>
              <a:t> intercept your connections)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514350" lvl="0" indent="-514350">
              <a:buFont typeface="+mj-lt"/>
              <a:buAutoNum type="arabicPeriod"/>
            </a:pPr>
            <a:r>
              <a:rPr lang="en-US" altLang="zh-CN" dirty="0"/>
              <a:t>We use “apis.google.com</a:t>
            </a:r>
            <a:r>
              <a:rPr lang="en-US" altLang="zh-CN" dirty="0" smtClean="0"/>
              <a:t>” as a hint to see how </a:t>
            </a:r>
            <a:r>
              <a:rPr lang="en-US" altLang="zh-CN" dirty="0" err="1" smtClean="0"/>
              <a:t>sslstrip</a:t>
            </a:r>
            <a:r>
              <a:rPr lang="en-US" altLang="zh-CN" dirty="0" smtClean="0"/>
              <a:t> intercept your connections</a:t>
            </a:r>
            <a:endParaRPr lang="en-US" altLang="zh-CN" dirty="0"/>
          </a:p>
          <a:p>
            <a:pPr marL="514350" lvl="0" indent="-514350">
              <a:buFont typeface="+mj-lt"/>
              <a:buAutoNum type="arabicPeriod"/>
            </a:pPr>
            <a:r>
              <a:rPr lang="en-US" altLang="zh-CN" dirty="0" smtClean="0"/>
              <a:t>In the file </a:t>
            </a:r>
            <a:r>
              <a:rPr lang="en-US" altLang="zh-CN" dirty="0"/>
              <a:t>“log”, </a:t>
            </a:r>
            <a:r>
              <a:rPr lang="en-US" altLang="zh-CN" dirty="0" smtClean="0"/>
              <a:t>we can find </a:t>
            </a:r>
            <a:r>
              <a:rPr lang="en-US" altLang="zh-CN" i="1" dirty="0" smtClean="0"/>
              <a:t>I.ms</a:t>
            </a:r>
            <a:r>
              <a:rPr lang="en-US" altLang="zh-CN" i="1" dirty="0"/>
              <a:t>="</a:t>
            </a:r>
            <a:r>
              <a:rPr lang="en-US" altLang="zh-CN" i="1" dirty="0">
                <a:solidFill>
                  <a:srgbClr val="C00000"/>
                </a:solidFill>
              </a:rPr>
              <a:t>https</a:t>
            </a:r>
            <a:r>
              <a:rPr lang="en-US" altLang="zh-CN" i="1" dirty="0"/>
              <a:t>://apis.google.com</a:t>
            </a:r>
            <a:r>
              <a:rPr lang="en-US" altLang="zh-CN" i="1" dirty="0" smtClean="0"/>
              <a:t>"; </a:t>
            </a:r>
            <a:r>
              <a:rPr lang="en-US" altLang="zh-CN" dirty="0" smtClean="0"/>
              <a:t>in the HTML document</a:t>
            </a:r>
          </a:p>
          <a:p>
            <a:pPr marL="514350" indent="-514350">
              <a:buFont typeface="+mj-lt"/>
              <a:buAutoNum type="arabicPeriod"/>
            </a:pPr>
            <a:r>
              <a:rPr lang="en-US" altLang="zh-CN" dirty="0" smtClean="0"/>
              <a:t>Back to your Firefox browser, right click at the blank area and select </a:t>
            </a:r>
            <a:r>
              <a:rPr lang="en-US" altLang="zh-CN" b="1" dirty="0" smtClean="0"/>
              <a:t>View page source</a:t>
            </a:r>
          </a:p>
          <a:p>
            <a:pPr marL="514350" indent="-514350">
              <a:buFont typeface="+mj-lt"/>
              <a:buAutoNum type="arabicPeriod"/>
            </a:pPr>
            <a:r>
              <a:rPr lang="en-US" altLang="zh-CN" dirty="0" smtClean="0"/>
              <a:t>Search “</a:t>
            </a:r>
            <a:r>
              <a:rPr lang="en-US" altLang="zh-CN" dirty="0"/>
              <a:t>apis.google.com</a:t>
            </a:r>
            <a:r>
              <a:rPr lang="en-US" altLang="zh-CN" dirty="0" smtClean="0"/>
              <a:t>” in the page source, </a:t>
            </a:r>
            <a:r>
              <a:rPr lang="en-US" altLang="zh-CN" dirty="0"/>
              <a:t>you can find </a:t>
            </a:r>
            <a:r>
              <a:rPr lang="en-US" altLang="zh-CN" i="1" dirty="0" smtClean="0"/>
              <a:t>I.ms="</a:t>
            </a:r>
            <a:r>
              <a:rPr lang="en-US" altLang="zh-CN" i="1" dirty="0" smtClean="0">
                <a:solidFill>
                  <a:srgbClr val="C00000"/>
                </a:solidFill>
              </a:rPr>
              <a:t>http</a:t>
            </a:r>
            <a:r>
              <a:rPr lang="en-US" altLang="zh-CN" i="1" dirty="0"/>
              <a:t>://</a:t>
            </a:r>
            <a:r>
              <a:rPr lang="en-US" altLang="zh-CN" i="1" dirty="0" smtClean="0"/>
              <a:t>apis.google.com"</a:t>
            </a:r>
          </a:p>
          <a:p>
            <a:pPr marL="514350" indent="-514350">
              <a:buFont typeface="+mj-lt"/>
              <a:buAutoNum type="arabicPeriod"/>
            </a:pPr>
            <a:r>
              <a:rPr lang="en-US" altLang="zh-CN" dirty="0"/>
              <a:t>N</a:t>
            </a:r>
            <a:r>
              <a:rPr lang="en-US" altLang="zh-CN" dirty="0" smtClean="0"/>
              <a:t>ow, Do you know how </a:t>
            </a:r>
            <a:r>
              <a:rPr lang="en-US" altLang="zh-CN" dirty="0" err="1" smtClean="0"/>
              <a:t>sslstrip</a:t>
            </a:r>
            <a:r>
              <a:rPr lang="en-US" altLang="zh-CN" dirty="0" smtClean="0"/>
              <a:t> works?</a:t>
            </a: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9</a:t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307</TotalTime>
  <Words>593</Words>
  <Application>Microsoft Office PowerPoint</Application>
  <PresentationFormat>全屏显示(4:3)</PresentationFormat>
  <Paragraphs>91</Paragraphs>
  <Slides>12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12</vt:i4>
      </vt:variant>
    </vt:vector>
  </HeadingPairs>
  <TitlesOfParts>
    <vt:vector size="13" baseType="lpstr">
      <vt:lpstr>Office Theme</vt:lpstr>
      <vt:lpstr>Workshop 6: SSL/TLS The HTTPS stripping attacks</vt:lpstr>
      <vt:lpstr>SSLStrip Background</vt:lpstr>
      <vt:lpstr>Objectives</vt:lpstr>
      <vt:lpstr>Overview of This Lab</vt:lpstr>
      <vt:lpstr>Step 1 (Boot your system)</vt:lpstr>
      <vt:lpstr>Step 2  (Configure your Firefox browser)</vt:lpstr>
      <vt:lpstr>Step 3 (Download and run sslstrip)</vt:lpstr>
      <vt:lpstr>Step 4  (Browser HTTPS web sites)</vt:lpstr>
      <vt:lpstr>Step 5  (Analyze how sslstrip intercept your connections)</vt:lpstr>
      <vt:lpstr>Step 6  (Use sslstrip to steal your credentials)</vt:lpstr>
      <vt:lpstr>Questions</vt:lpstr>
      <vt:lpstr>Questions?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IPSec Lab</dc:title>
  <dc:creator>RockyChang</dc:creator>
  <cp:lastModifiedBy>DaoyuanWU</cp:lastModifiedBy>
  <cp:revision>280</cp:revision>
  <dcterms:modified xsi:type="dcterms:W3CDTF">2014-04-25T02:48:33Z</dcterms:modified>
</cp:coreProperties>
</file>