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21" r:id="rId1"/>
  </p:sldMasterIdLst>
  <p:notesMasterIdLst>
    <p:notesMasterId r:id="rId29"/>
  </p:notesMasterIdLst>
  <p:handoutMasterIdLst>
    <p:handoutMasterId r:id="rId30"/>
  </p:handoutMasterIdLst>
  <p:sldIdLst>
    <p:sldId id="345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  <p:sldId id="370" r:id="rId27"/>
    <p:sldId id="371" r:id="rId28"/>
  </p:sldIdLst>
  <p:sldSz cx="9144000" cy="6858000" type="screen4x3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6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3F629067-B09B-4297-80CA-068DBFAA7AC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5350"/>
            <a:ext cx="49466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9AA2309B-1338-4E66-9558-A74028F967E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E31D7A-A6B6-42A1-B895-4E5ADD8FE701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2309B-1338-4E66-9558-A74028F967E4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B7BA422-DABD-49A3-A3DF-43D8D2DBAD0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8981-C9E1-40FA-8B23-CD6C5D8401E8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98A3-B50F-47BC-A170-AA17E1E5881E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4626-DA36-4BB1-8BE4-49B1969ECD72}" type="slidenum">
              <a:rPr lang="en-GB" smtClean="0"/>
              <a:pPr/>
              <a:t>‹#›</a:t>
            </a:fld>
            <a:endParaRPr lang="en-GB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ADB0E30-A282-4911-A386-E93959151110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9CCE9-E74C-40AB-B42A-72F00C97DEF9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43D1-C0BC-407D-96F0-FBA5F6BFC81E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26F81-14CC-4CD2-8E88-49CDD25FD317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C5D7E-815F-42F5-992F-E719E80C9DC4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2325-EC61-4592-8706-F002B518D949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B1C24-FB33-4A74-8BEC-5590574732A0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827FF0-4F84-4500-8943-4B57E4143BEE}" type="slidenum">
              <a:rPr lang="en-GB" smtClean="0"/>
              <a:pPr/>
              <a:t>‹#›</a:t>
            </a:fld>
            <a:endParaRPr lang="en-GB" smtClean="0"/>
          </a:p>
          <a:p>
            <a:r>
              <a:rPr lang="en-US" altLang="zh-TW" smtClean="0"/>
              <a:t>Rocky K. C. Chang</a:t>
            </a:r>
            <a:endParaRPr lang="en-GB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14400" y="3958208"/>
            <a:ext cx="6858000" cy="694928"/>
          </a:xfrm>
        </p:spPr>
        <p:txBody>
          <a:bodyPr>
            <a:normAutofit/>
          </a:bodyPr>
          <a:lstStyle/>
          <a:p>
            <a:r>
              <a:rPr lang="en-US" altLang="zh-TW" sz="3600" b="1" dirty="0" smtClean="0">
                <a:ea typeface="新細明體" pitchFamily="18" charset="-120"/>
              </a:rPr>
              <a:t>L8. Reviews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5157192"/>
            <a:ext cx="6400800" cy="43242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Rocky K. C. Chang, May 2011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public-key cryptography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CA15-9B1C-4050-ADD7-B21F0CFB6460}" type="slidenum">
              <a:rPr lang="en-GB"/>
              <a:pPr/>
              <a:t>10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140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700213"/>
            <a:ext cx="8229600" cy="4565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TW" sz="2400">
                <a:ea typeface="新細明體" pitchFamily="18" charset="-120"/>
              </a:rPr>
              <a:t>Prime numbers, modulo a prime</a:t>
            </a:r>
          </a:p>
          <a:p>
            <a:pPr>
              <a:lnSpc>
                <a:spcPct val="80000"/>
              </a:lnSpc>
            </a:pPr>
            <a:r>
              <a:rPr lang="en-GB" altLang="zh-TW" sz="2400">
                <a:ea typeface="新細明體" pitchFamily="18" charset="-120"/>
              </a:rPr>
              <a:t>A group for </a:t>
            </a:r>
            <a:r>
              <a:rPr lang="en-US" altLang="zh-TW" sz="2400">
                <a:ea typeface="新細明體" pitchFamily="18" charset="-120"/>
                <a:sym typeface="Symbol" pitchFamily="18" charset="2"/>
              </a:rPr>
              <a:t>the</a:t>
            </a:r>
            <a:r>
              <a:rPr lang="en-US" altLang="zh-TW" sz="2400">
                <a:ea typeface="新細明體" pitchFamily="18" charset="-120"/>
              </a:rPr>
              <a:t> set of numbers modulo a prime p without 0 under multiplication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Compute the multiplicative inverse using the extended Euclid algorithm.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  <a:sym typeface="Symbol" pitchFamily="18" charset="2"/>
              </a:rPr>
              <a:t>Generate a large prime number.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  <a:sym typeface="Symbol" pitchFamily="18" charset="2"/>
              </a:rPr>
              <a:t>The Rabin-Miller test determines whether an odd integer is prime.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Each party involved in a public-key cryptographic system is one secret and one public </a:t>
            </a:r>
            <a:r>
              <a:rPr lang="en-US" altLang="zh-TW" sz="2400">
                <a:latin typeface="Arial"/>
                <a:ea typeface="新細明體" pitchFamily="18" charset="-120"/>
              </a:rPr>
              <a:t>“</a:t>
            </a:r>
            <a:r>
              <a:rPr lang="en-US" altLang="zh-TW" sz="2400">
                <a:ea typeface="新細明體" pitchFamily="18" charset="-120"/>
              </a:rPr>
              <a:t>key</a:t>
            </a:r>
            <a:r>
              <a:rPr lang="en-US" altLang="zh-TW" sz="2400">
                <a:latin typeface="Arial"/>
                <a:ea typeface="新細明體" pitchFamily="18" charset="-120"/>
              </a:rPr>
              <a:t>”</a:t>
            </a:r>
            <a:r>
              <a:rPr lang="en-US" altLang="zh-TW" sz="2400">
                <a:ea typeface="新細明體" pitchFamily="18" charset="-120"/>
              </a:rPr>
              <a:t>.</a:t>
            </a:r>
            <a:endParaRPr lang="en-GB" sz="240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>
                <a:ea typeface="新細明體" pitchFamily="18" charset="-120"/>
              </a:rPr>
              <a:t>The Diffie-Hellman (DH) protocol</a:t>
            </a:r>
            <a:endParaRPr lang="en-GB" sz="40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283C-EF77-453C-9F26-414A7DCDEDC9}" type="slidenum">
              <a:rPr lang="en-GB"/>
              <a:pPr/>
              <a:t>11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150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The DH protocol uses the multiplicative group modulo p, where p is a very large prime.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A generator g generates a set of numbers 1, g, g</a:t>
            </a:r>
            <a:r>
              <a:rPr lang="en-US" altLang="zh-TW" sz="2000" baseline="30000">
                <a:ea typeface="新細明體" pitchFamily="18" charset="-120"/>
              </a:rPr>
              <a:t>2</a:t>
            </a:r>
            <a:r>
              <a:rPr lang="en-US" altLang="zh-TW" sz="2000">
                <a:ea typeface="新細明體" pitchFamily="18" charset="-120"/>
              </a:rPr>
              <a:t>, …, g</a:t>
            </a:r>
            <a:r>
              <a:rPr lang="en-US" altLang="zh-TW" sz="2000" baseline="30000">
                <a:ea typeface="新細明體" pitchFamily="18" charset="-120"/>
              </a:rPr>
              <a:t>t-1</a:t>
            </a:r>
            <a:r>
              <a:rPr lang="en-US" altLang="zh-TW" sz="2000">
                <a:ea typeface="新細明體" pitchFamily="18" charset="-120"/>
              </a:rPr>
              <a:t> (g</a:t>
            </a:r>
            <a:r>
              <a:rPr lang="en-US" altLang="zh-TW" sz="2000" baseline="30000">
                <a:ea typeface="新細明體" pitchFamily="18" charset="-120"/>
              </a:rPr>
              <a:t>t </a:t>
            </a:r>
            <a:r>
              <a:rPr lang="en-US" altLang="zh-TW" sz="2000">
                <a:ea typeface="新細明體" pitchFamily="18" charset="-120"/>
              </a:rPr>
              <a:t>= 1 again).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Subgroups (t &lt; p-1) and group (t = p-1)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The basic Diffie-Hellman (DH) protocol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(g, p) and a random number in (1, 2, </a:t>
            </a:r>
            <a:r>
              <a:rPr lang="en-US" altLang="zh-TW" sz="2000">
                <a:latin typeface="Arial"/>
                <a:ea typeface="新細明體" pitchFamily="18" charset="-120"/>
              </a:rPr>
              <a:t>…</a:t>
            </a:r>
            <a:r>
              <a:rPr lang="en-US" altLang="zh-TW" sz="2000">
                <a:ea typeface="新細明體" pitchFamily="18" charset="-120"/>
              </a:rPr>
              <a:t>, p-1)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 discrete logarithm problem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Security problems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Using a smaller subgroup ({1}, {1, p-1}) and a safe prime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Squares and nonsquares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Man in the middle attack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0AB1-1901-45F3-9A2C-5FB3C0F6EDB7}" type="slidenum">
              <a:rPr lang="en-GB"/>
              <a:pPr/>
              <a:t>12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16067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828675" y="692150"/>
          <a:ext cx="7488238" cy="4695825"/>
        </p:xfrm>
        <a:graphic>
          <a:graphicData uri="http://schemas.openxmlformats.org/presentationml/2006/ole">
            <p:oleObj spid="_x0000_s216067" name="Visio" r:id="rId3" imgW="4704020" imgH="2949561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RSA algorithm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12EB-1182-4932-881B-A70DAE023520}" type="slidenum">
              <a:rPr lang="en-GB"/>
              <a:pPr/>
              <a:t>13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170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In RSA, we perform modulo a composite number n = p </a:t>
            </a:r>
            <a:r>
              <a:rPr lang="en-US" altLang="zh-TW" sz="2400">
                <a:ea typeface="新細明體" pitchFamily="18" charset="-120"/>
                <a:sym typeface="Symbol" pitchFamily="18" charset="2"/>
              </a:rPr>
              <a:t></a:t>
            </a:r>
            <a:r>
              <a:rPr lang="en-US" altLang="zh-TW" sz="2400">
                <a:ea typeface="新細明體" pitchFamily="18" charset="-120"/>
              </a:rPr>
              <a:t> q, where p and q are large primes.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Use 2 different exponents e (public) and d (private), such that e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 </a:t>
            </a:r>
            <a:r>
              <a:rPr lang="en-US" altLang="zh-TW" sz="2000">
                <a:ea typeface="新細明體" pitchFamily="18" charset="-120"/>
              </a:rPr>
              <a:t>d = 1 mod t, where t = lcm(p – 1, q – 1).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To encrypt m, compute c = m</a:t>
            </a:r>
            <a:r>
              <a:rPr lang="en-US" altLang="zh-TW" sz="2400" baseline="30000">
                <a:ea typeface="新細明體" pitchFamily="18" charset="-120"/>
              </a:rPr>
              <a:t>e</a:t>
            </a:r>
            <a:r>
              <a:rPr lang="en-US" altLang="zh-TW" sz="2400">
                <a:ea typeface="新細明體" pitchFamily="18" charset="-120"/>
              </a:rPr>
              <a:t> mod n; to decrypt c, compute c</a:t>
            </a:r>
            <a:r>
              <a:rPr lang="en-US" altLang="zh-TW" sz="2400" baseline="30000">
                <a:ea typeface="新細明體" pitchFamily="18" charset="-120"/>
              </a:rPr>
              <a:t>d</a:t>
            </a:r>
            <a:r>
              <a:rPr lang="en-US" altLang="zh-TW" sz="2400">
                <a:ea typeface="新細明體" pitchFamily="18" charset="-120"/>
              </a:rPr>
              <a:t> mod n = m.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To sign m, compute s = m</a:t>
            </a:r>
            <a:r>
              <a:rPr lang="en-US" altLang="zh-TW" sz="2400" baseline="30000">
                <a:ea typeface="新細明體" pitchFamily="18" charset="-120"/>
              </a:rPr>
              <a:t>1/e</a:t>
            </a:r>
            <a:r>
              <a:rPr lang="en-US" altLang="zh-TW" sz="2400">
                <a:ea typeface="新細明體" pitchFamily="18" charset="-120"/>
              </a:rPr>
              <a:t> mod n; to verify the signature, compute s</a:t>
            </a:r>
            <a:r>
              <a:rPr lang="en-US" altLang="zh-TW" sz="2400" baseline="30000">
                <a:ea typeface="新細明體" pitchFamily="18" charset="-120"/>
              </a:rPr>
              <a:t>e</a:t>
            </a:r>
            <a:r>
              <a:rPr lang="en-US" altLang="zh-TW" sz="2400">
                <a:ea typeface="新細明體" pitchFamily="18" charset="-120"/>
              </a:rPr>
              <a:t> = m mod n.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Choices of e, p, and q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Pitfalls of using RSA, e.g., encrypting a small message, message signing.</a:t>
            </a:r>
            <a:endParaRPr lang="en-GB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FF88A-5EE8-4F9C-90C4-C7FDE3CC90D2}" type="slidenum">
              <a:rPr lang="en-GB"/>
              <a:pPr/>
              <a:t>14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18116" name="Object 4"/>
          <p:cNvGraphicFramePr>
            <a:graphicFrameLocks noChangeAspect="1"/>
          </p:cNvGraphicFramePr>
          <p:nvPr/>
        </p:nvGraphicFramePr>
        <p:xfrm>
          <a:off x="107950" y="1951038"/>
          <a:ext cx="8964613" cy="2917825"/>
        </p:xfrm>
        <a:graphic>
          <a:graphicData uri="http://schemas.openxmlformats.org/presentationml/2006/ole">
            <p:oleObj spid="_x0000_s218116" name="Visio" r:id="rId3" imgW="6460317" imgH="2111474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Authentication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9CE84-C7B9-410C-BE28-078544478568}" type="slidenum">
              <a:rPr lang="en-GB"/>
              <a:pPr/>
              <a:t>15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191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Network-based, password-based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Cryptographic authentication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Symmetric and asymmetric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Challenge and response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Mutual authentication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 2 x one-way authentication.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  <a:sym typeface="Symbol" pitchFamily="18" charset="2"/>
              </a:rPr>
              <a:t>Reflection attack and man in the middle attack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  <a:sym typeface="Symbol" pitchFamily="18" charset="2"/>
              </a:rPr>
              <a:t>Principles: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One-way: Have the responder influence on what she encrypts or hashes.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Have both parties have some influence over the quantity signed.</a:t>
            </a:r>
            <a:endParaRPr lang="en-GB" sz="200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D21FA-8916-4FEA-B7AC-1081FD707A52}" type="slidenum">
              <a:rPr lang="en-GB"/>
              <a:pPr/>
              <a:t>16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20164" name="Object 4"/>
          <p:cNvGraphicFramePr>
            <a:graphicFrameLocks noChangeAspect="1"/>
          </p:cNvGraphicFramePr>
          <p:nvPr/>
        </p:nvGraphicFramePr>
        <p:xfrm>
          <a:off x="107950" y="1951038"/>
          <a:ext cx="8964613" cy="2917825"/>
        </p:xfrm>
        <a:graphic>
          <a:graphicData uri="http://schemas.openxmlformats.org/presentationml/2006/ole">
            <p:oleObj spid="_x0000_s220164" name="Visio" r:id="rId3" imgW="6460317" imgH="2111474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Authenticated key exchange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A4F6-AB2F-4D3C-8D6F-61741A7B1FB5}" type="slidenum">
              <a:rPr lang="en-GB"/>
              <a:pPr/>
              <a:t>17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211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Authenticated Diffie-Hellman exchange</a:t>
            </a:r>
          </a:p>
          <a:p>
            <a:pPr lvl="1"/>
            <a:r>
              <a:rPr lang="en-US" altLang="zh-TW">
                <a:ea typeface="新細明體" pitchFamily="18" charset="-120"/>
              </a:rPr>
              <a:t>Perfect forward secrecy</a:t>
            </a:r>
          </a:p>
          <a:p>
            <a:r>
              <a:rPr lang="en-US" altLang="zh-TW">
                <a:ea typeface="新細明體" pitchFamily="18" charset="-120"/>
              </a:rPr>
              <a:t>Allow both sides to agree on the crypto. algorithms and the DH parameters.</a:t>
            </a:r>
          </a:p>
          <a:p>
            <a:r>
              <a:rPr lang="en-US" altLang="zh-TW">
                <a:ea typeface="新細明體" pitchFamily="18" charset="-120"/>
              </a:rPr>
              <a:t>A partial solution to denial-of service attacks using cookies</a:t>
            </a:r>
          </a:p>
          <a:p>
            <a:r>
              <a:rPr lang="en-US" altLang="zh-TW">
                <a:ea typeface="新細明體" pitchFamily="18" charset="-120"/>
              </a:rPr>
              <a:t>It is prudent to couple the key exchange with authentication.</a:t>
            </a:r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D815-A26C-4376-8F29-9CE638F56DA9}" type="slidenum">
              <a:rPr lang="en-GB"/>
              <a:pPr/>
              <a:t>18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22211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1042988" y="765175"/>
          <a:ext cx="7127875" cy="5381625"/>
        </p:xfrm>
        <a:graphic>
          <a:graphicData uri="http://schemas.openxmlformats.org/presentationml/2006/ole">
            <p:oleObj spid="_x0000_s222211" name="Visio" r:id="rId3" imgW="4781573" imgH="3609193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>
                <a:ea typeface="新細明體" pitchFamily="18" charset="-120"/>
              </a:rPr>
              <a:t>Secure network protocols 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in practice</a:t>
            </a:r>
            <a:endParaRPr lang="en-GB"/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Foci of this course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F4748-799A-4EA4-A00B-45DC1245308B}" type="slidenum">
              <a:rPr lang="en-GB"/>
              <a:pPr/>
              <a:t>2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058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Understand the 3 fundamental cryptographic functions and how they are used in network security.</a:t>
            </a:r>
          </a:p>
          <a:p>
            <a:r>
              <a:rPr lang="en-US" altLang="zh-TW">
                <a:ea typeface="新細明體" pitchFamily="18" charset="-120"/>
              </a:rPr>
              <a:t>Understand the main elements in securing today</a:t>
            </a:r>
            <a:r>
              <a:rPr lang="en-US" altLang="zh-TW">
                <a:latin typeface="Times New Roman"/>
                <a:ea typeface="新細明體" pitchFamily="18" charset="-120"/>
              </a:rPr>
              <a:t>’</a:t>
            </a:r>
            <a:r>
              <a:rPr lang="en-US" altLang="zh-TW">
                <a:ea typeface="新細明體" pitchFamily="18" charset="-120"/>
              </a:rPr>
              <a:t>s Internet infrastructure.</a:t>
            </a:r>
          </a:p>
          <a:p>
            <a:r>
              <a:rPr lang="en-US" altLang="zh-TW">
                <a:ea typeface="新細明體" pitchFamily="18" charset="-120"/>
              </a:rPr>
              <a:t>Exposed to some current Internet security problems.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C839B-BD74-42C5-8D54-1919D9A5E07C}" type="slidenum">
              <a:rPr lang="en-GB"/>
              <a:pPr/>
              <a:t>20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24259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179263" y="1844675"/>
          <a:ext cx="8785225" cy="2871788"/>
        </p:xfrm>
        <a:graphic>
          <a:graphicData uri="http://schemas.openxmlformats.org/presentationml/2006/ole">
            <p:oleObj spid="_x0000_s224259" name="Visio" r:id="rId3" imgW="6460317" imgH="2111474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PKI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DF983-0F40-499F-BFA1-5F30553D7C22}" type="slidenum">
              <a:rPr lang="en-GB"/>
              <a:pPr/>
              <a:t>21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252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Alice generates her public/private key pair.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Keep the private key.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Take the public key to the CA, say k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 CA has to verify that Alice is who she says she is.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 CA then issues a digital statement stating that k belongs to Alice.</a:t>
            </a:r>
            <a:endParaRPr lang="en-GB" sz="2000"/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There will never be a single CA for all or most of all.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There are going to be a large number of PKIs.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Use different key pairs in different PKIs.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Choose between a key server approach and a PKI approach.</a:t>
            </a:r>
            <a:endParaRPr lang="en-GB"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IPSec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E9A11-ED06-4175-90E6-89A4E0EA1162}" type="slidenum">
              <a:rPr lang="en-GB"/>
              <a:pPr/>
              <a:t>22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26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Unicast, unidirectional security association at the IP layer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Authentication Header and Encapsulation Security Payload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Partial solution to the replay attack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Tunnel mode and transport mode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Encryption without authentication is useless.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Outbound and inbound packet processing</a:t>
            </a:r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IKEv.1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9E598-8184-497E-B69E-BA43B72D4E29}" type="slidenum">
              <a:rPr lang="en-GB"/>
              <a:pPr/>
              <a:t>23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273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IKE phase 1 (ISAKMP association) and phase 2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The main mode consists of 3 message pairs.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1st pair: ISAKMP SA negotiation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2nd pair: a D-H exchange and an exchange of nonces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3rd pair: Peer authentication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The phase 1 is protected with encryption and authentication.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Establish IPSec associations and the necessary keys.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A new issue here is hiding the identities of the end points</a:t>
            </a:r>
          </a:p>
          <a:p>
            <a:pPr>
              <a:lnSpc>
                <a:spcPct val="80000"/>
              </a:lnSpc>
            </a:pPr>
            <a:endParaRPr lang="en-GB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1.0/ SSL 3.0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D76F-9525-4D72-8FAD-5089854BE1CD}" type="slidenum">
              <a:rPr lang="en-GB"/>
              <a:pPr/>
              <a:t>24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283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Pros and cons of providing security services at the transport layer instead of the IP layer.</a:t>
            </a:r>
          </a:p>
          <a:p>
            <a:r>
              <a:rPr lang="en-US" altLang="zh-TW">
                <a:ea typeface="新細明體" pitchFamily="18" charset="-120"/>
              </a:rPr>
              <a:t>The TLS Handshake and Record layers.</a:t>
            </a:r>
          </a:p>
          <a:p>
            <a:r>
              <a:rPr lang="en-US" altLang="zh-TW">
                <a:ea typeface="新細明體" pitchFamily="18" charset="-120"/>
              </a:rPr>
              <a:t>Session states and connection states</a:t>
            </a:r>
          </a:p>
          <a:p>
            <a:pPr lvl="1"/>
            <a:r>
              <a:rPr lang="en-US" altLang="zh-TW">
                <a:ea typeface="新細明體" pitchFamily="18" charset="-120"/>
              </a:rPr>
              <a:t>The session states can be reused to establish a new connection.</a:t>
            </a:r>
          </a:p>
          <a:p>
            <a:r>
              <a:rPr lang="en-US" altLang="zh-TW">
                <a:ea typeface="新細明體" pitchFamily="18" charset="-120"/>
              </a:rPr>
              <a:t>Server and client authentication</a:t>
            </a:r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 dirty="0">
                <a:ea typeface="新細明體" pitchFamily="18" charset="-120"/>
              </a:rPr>
              <a:t>Network security is more than the above</a:t>
            </a:r>
            <a:endParaRPr lang="en-GB" sz="4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ACCA-BF00-450A-B31B-E3118C6A8E7E}" type="slidenum">
              <a:rPr lang="en-GB"/>
              <a:pPr/>
              <a:t>25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293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Wireless security: IEEE 802.11i, RFID, Bluetooth, IP telephony, etc</a:t>
            </a:r>
          </a:p>
          <a:p>
            <a:r>
              <a:rPr lang="en-US" altLang="zh-TW" dirty="0">
                <a:ea typeface="新細明體" pitchFamily="18" charset="-120"/>
              </a:rPr>
              <a:t>Worms and buffer overflow attacks</a:t>
            </a:r>
          </a:p>
          <a:p>
            <a:r>
              <a:rPr lang="en-US" altLang="zh-TW" dirty="0">
                <a:ea typeface="新細明體" pitchFamily="18" charset="-120"/>
              </a:rPr>
              <a:t>Denial-of-service and degradation-of-service attacks</a:t>
            </a:r>
          </a:p>
          <a:p>
            <a:r>
              <a:rPr lang="en-US" altLang="zh-TW" dirty="0">
                <a:ea typeface="新細明體" pitchFamily="18" charset="-120"/>
              </a:rPr>
              <a:t>Data security</a:t>
            </a:r>
          </a:p>
          <a:p>
            <a:r>
              <a:rPr lang="en-US" altLang="zh-TW" dirty="0">
                <a:ea typeface="新細明體" pitchFamily="18" charset="-120"/>
              </a:rPr>
              <a:t>Covert channel, privacy protection</a:t>
            </a: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>
                <a:ea typeface="新細明體" pitchFamily="18" charset="-120"/>
              </a:rPr>
              <a:t>Network security is more than the above</a:t>
            </a:r>
            <a:endParaRPr lang="en-GB" sz="40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FA58-1FF1-46F0-ACDD-AAE23917A1C8}" type="slidenum">
              <a:rPr lang="en-GB"/>
              <a:pPr/>
              <a:t>26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304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Security policies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Operational issues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Human issues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Vulnerability analysis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Auditing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Intrusion detection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System security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Program security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etc</a:t>
            </a:r>
            <a:endParaRPr lang="en-GB" sz="2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3568" y="6356350"/>
            <a:ext cx="1981200" cy="365760"/>
          </a:xfrm>
        </p:spPr>
        <p:txBody>
          <a:bodyPr/>
          <a:lstStyle/>
          <a:p>
            <a:fld id="{224F7B6D-A1AA-49FB-8546-543B28BC4585}" type="slidenum">
              <a:rPr lang="en-GB"/>
              <a:pPr/>
              <a:t>27</a:t>
            </a:fld>
            <a:endParaRPr lang="en-GB" dirty="0"/>
          </a:p>
          <a:p>
            <a:r>
              <a:rPr lang="en-US" altLang="zh-TW" dirty="0"/>
              <a:t>Rocky K. C. Chang</a:t>
            </a:r>
            <a:endParaRPr lang="en-GB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832048" y="44069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“Security is a chain; it’s only as secure as the weakest link.”</a:t>
            </a:r>
            <a:br>
              <a:rPr lang="en-US" altLang="zh-TW" sz="3600" dirty="0">
                <a:ea typeface="新細明體" pitchFamily="18" charset="-120"/>
              </a:rPr>
            </a:br>
            <a:r>
              <a:rPr lang="en-US" altLang="zh-TW" sz="3600" dirty="0">
                <a:ea typeface="新細明體" pitchFamily="18" charset="-120"/>
              </a:rPr>
              <a:t/>
            </a:r>
            <a:br>
              <a:rPr lang="en-US" altLang="zh-TW" sz="3600" dirty="0">
                <a:ea typeface="新細明體" pitchFamily="18" charset="-120"/>
              </a:rPr>
            </a:br>
            <a:r>
              <a:rPr lang="en-US" altLang="zh-TW" sz="3600" dirty="0">
                <a:ea typeface="新細明體" pitchFamily="18" charset="-120"/>
              </a:rPr>
              <a:t>“Security is not a product; it itself is a process.”</a:t>
            </a:r>
            <a:br>
              <a:rPr lang="en-US" altLang="zh-TW" sz="3600" dirty="0">
                <a:ea typeface="新細明體" pitchFamily="18" charset="-120"/>
              </a:rPr>
            </a:br>
            <a:r>
              <a:rPr lang="en-US" altLang="zh-TW" sz="3600" dirty="0">
                <a:ea typeface="新細明體" pitchFamily="18" charset="-120"/>
              </a:rPr>
              <a:t/>
            </a:r>
            <a:br>
              <a:rPr lang="en-US" altLang="zh-TW" sz="3600" dirty="0">
                <a:ea typeface="新細明體" pitchFamily="18" charset="-120"/>
              </a:rPr>
            </a:br>
            <a:r>
              <a:rPr lang="en-US" altLang="zh-TW" sz="3600" dirty="0">
                <a:ea typeface="新細明體" pitchFamily="18" charset="-120"/>
              </a:rPr>
              <a:t>Bruce </a:t>
            </a:r>
            <a:r>
              <a:rPr lang="en-US" altLang="zh-TW" sz="3600" dirty="0" err="1">
                <a:ea typeface="新細明體" pitchFamily="18" charset="-120"/>
              </a:rPr>
              <a:t>Schneier</a:t>
            </a:r>
            <a:r>
              <a:rPr lang="en-US" altLang="zh-TW" sz="3600" dirty="0">
                <a:ea typeface="新細明體" pitchFamily="18" charset="-120"/>
              </a:rPr>
              <a:t/>
            </a:r>
            <a:br>
              <a:rPr lang="en-US" altLang="zh-TW" sz="3600" dirty="0">
                <a:ea typeface="新細明體" pitchFamily="18" charset="-120"/>
              </a:rPr>
            </a:br>
            <a:endParaRPr lang="en-GB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Types of attacks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2087144" cy="365760"/>
          </a:xfrm>
        </p:spPr>
        <p:txBody>
          <a:bodyPr/>
          <a:lstStyle/>
          <a:p>
            <a:fld id="{052E7494-D3C1-47FB-8B55-41FE61B8F319}" type="slidenum">
              <a:rPr lang="en-GB"/>
              <a:pPr/>
              <a:t>3</a:t>
            </a:fld>
            <a:endParaRPr lang="en-GB" dirty="0"/>
          </a:p>
          <a:p>
            <a:r>
              <a:rPr lang="en-US" altLang="zh-TW" dirty="0"/>
              <a:t>Rocky K. C. Chang</a:t>
            </a:r>
            <a:endParaRPr lang="en-GB" dirty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zh-TW" sz="2000">
                <a:ea typeface="新細明體" pitchFamily="18" charset="-120"/>
              </a:rPr>
              <a:t>Passive attacks (eavesdropping), e.g.,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ciphertext-only attacks (recognizable plaintext attacks)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Fred has seen some ciphertext.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known-plaintext attacks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Fred has obtained some &lt;plaintext, ciphertext&gt; pairs.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chosen-plaintext attacks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Fred can choose any plaintext he wants.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Active attacks, e.g.,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pretend to be someone else (impersonation)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introduce new messages in the protocol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delete existing messages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substituting one message for another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replay old messages</a:t>
            </a:r>
            <a:endParaRPr lang="zh-TW" altLang="en-US" sz="180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6447-6681-4C6B-9A2D-C1B61BF3DCE5}" type="slidenum">
              <a:rPr lang="en-GB"/>
              <a:pPr/>
              <a:t>4</a:t>
            </a:fld>
            <a:endParaRPr lang="en-GB" dirty="0"/>
          </a:p>
          <a:p>
            <a:r>
              <a:rPr lang="en-US" altLang="zh-TW" dirty="0"/>
              <a:t>Rocky K. C. Chang</a:t>
            </a:r>
            <a:endParaRPr lang="en-GB" dirty="0"/>
          </a:p>
        </p:txBody>
      </p:sp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381000" y="447675"/>
            <a:ext cx="838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zh-TW" sz="4400">
                <a:solidFill>
                  <a:schemeClr val="tx2"/>
                </a:solidFill>
                <a:latin typeface="Garamond" pitchFamily="18" charset="0"/>
                <a:ea typeface="新細明體" pitchFamily="18" charset="-120"/>
              </a:rPr>
              <a:t>Three cryptographic functions</a:t>
            </a:r>
            <a:endParaRPr lang="en-GB" sz="440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207875" name="Rectangle 3"/>
          <p:cNvSpPr>
            <a:spLocks noChangeArrowheads="1"/>
          </p:cNvSpPr>
          <p:nvPr/>
        </p:nvSpPr>
        <p:spPr bwMode="auto">
          <a:xfrm>
            <a:off x="381000" y="1341438"/>
            <a:ext cx="8223250" cy="513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en-US" altLang="zh-TW" sz="2400">
                <a:ea typeface="新細明體" pitchFamily="18" charset="-120"/>
              </a:rPr>
              <a:t>Hash functions: require 0 key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en-US" altLang="zh-TW" sz="2400">
                <a:ea typeface="新細明體" pitchFamily="18" charset="-120"/>
              </a:rPr>
              <a:t>Secret key functions: require 1 key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</a:pPr>
            <a:r>
              <a:rPr lang="en-US" altLang="zh-TW" sz="2400">
                <a:ea typeface="新細明體" pitchFamily="18" charset="-120"/>
              </a:rPr>
              <a:t>Public key functions: require 2 keys</a:t>
            </a:r>
            <a:endParaRPr lang="en-GB" sz="2400"/>
          </a:p>
        </p:txBody>
      </p:sp>
      <p:graphicFrame>
        <p:nvGraphicFramePr>
          <p:cNvPr id="207876" name="Object 4"/>
          <p:cNvGraphicFramePr>
            <a:graphicFrameLocks noChangeAspect="1"/>
          </p:cNvGraphicFramePr>
          <p:nvPr/>
        </p:nvGraphicFramePr>
        <p:xfrm>
          <a:off x="350838" y="3225800"/>
          <a:ext cx="8367712" cy="2724150"/>
        </p:xfrm>
        <a:graphic>
          <a:graphicData uri="http://schemas.openxmlformats.org/presentationml/2006/ole">
            <p:oleObj spid="_x0000_s207876" name="Visio" r:id="rId4" imgW="6469888" imgH="2106273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A67D-6F60-49E1-BE10-EF740ADE6A32}" type="slidenum">
              <a:rPr lang="en-GB"/>
              <a:pPr/>
              <a:t>5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08900" name="Object 4"/>
          <p:cNvGraphicFramePr>
            <a:graphicFrameLocks noChangeAspect="1"/>
          </p:cNvGraphicFramePr>
          <p:nvPr/>
        </p:nvGraphicFramePr>
        <p:xfrm>
          <a:off x="107950" y="1951038"/>
          <a:ext cx="8964613" cy="2917825"/>
        </p:xfrm>
        <a:graphic>
          <a:graphicData uri="http://schemas.openxmlformats.org/presentationml/2006/ole">
            <p:oleObj spid="_x0000_s208900" name="Visio" r:id="rId3" imgW="6460317" imgH="2111474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Symmetric cryptography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3977D-E03E-4AE3-8B70-D0F6D49C4E3B}" type="slidenum">
              <a:rPr lang="en-GB"/>
              <a:pPr/>
              <a:t>6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099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Secret key functions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Stream cipher vs block cipher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Symmetric cryptography based on substitution (confusion) and diffusion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64-bit DES and 128/192/256-bit AES</a:t>
            </a:r>
          </a:p>
          <a:p>
            <a:r>
              <a:rPr lang="en-US" altLang="zh-TW" sz="2400">
                <a:ea typeface="新細明體" pitchFamily="18" charset="-120"/>
              </a:rPr>
              <a:t>Secrecy service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Encrypting data of any size: cipher block chaining (CBC)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Security problems with CBC, e.g., identical and nonidentical ciphertext blocks.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02B45-9945-4418-AEA6-7402A4A43863}" type="slidenum">
              <a:rPr lang="en-GB"/>
              <a:pPr/>
              <a:t>7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10948" name="Object 4"/>
          <p:cNvGraphicFramePr>
            <a:graphicFrameLocks noChangeAspect="1"/>
          </p:cNvGraphicFramePr>
          <p:nvPr/>
        </p:nvGraphicFramePr>
        <p:xfrm>
          <a:off x="107950" y="1951038"/>
          <a:ext cx="8964613" cy="2917825"/>
        </p:xfrm>
        <a:graphic>
          <a:graphicData uri="http://schemas.openxmlformats.org/presentationml/2006/ole">
            <p:oleObj spid="_x0000_s210948" name="Visio" r:id="rId3" imgW="6460317" imgH="2111474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810344"/>
          </a:xfrm>
        </p:spPr>
        <p:txBody>
          <a:bodyPr>
            <a:normAutofit fontScale="90000"/>
          </a:bodyPr>
          <a:lstStyle/>
          <a:p>
            <a:r>
              <a:rPr lang="en-US" altLang="zh-TW" sz="4000" dirty="0">
                <a:ea typeface="新細明體" pitchFamily="18" charset="-120"/>
              </a:rPr>
              <a:t>Cryptographic hash functions and MAC</a:t>
            </a:r>
            <a:endParaRPr lang="en-GB" sz="4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B05D-98CD-4B36-BD47-32DD8E1A31CC}" type="slidenum">
              <a:rPr lang="en-GB"/>
              <a:pPr/>
              <a:t>8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sp>
        <p:nvSpPr>
          <p:cNvPr id="2119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Hash functions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3 properties: pre-image resistance, collision resistance, and mixing transformation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birthday problem and attack</a:t>
            </a:r>
          </a:p>
          <a:p>
            <a:pPr lvl="2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  <a:sym typeface="Symbol" pitchFamily="18" charset="2"/>
              </a:rPr>
              <a:t>k  1.774q, where q is </a:t>
            </a:r>
            <a:r>
              <a:rPr lang="en-US" altLang="zh-TW" sz="1800">
                <a:ea typeface="新細明體" pitchFamily="18" charset="-120"/>
              </a:rPr>
              <a:t>the number of distinct hash outputs</a:t>
            </a:r>
          </a:p>
          <a:p>
            <a:pPr lvl="2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  <a:sym typeface="Symbol" pitchFamily="18" charset="2"/>
              </a:rPr>
              <a:t>The length of a secure hash output ≥ 256 bits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Hash function standards (MDx, SHA-x)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2 problems: length extension and partial message collision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Message authentication codes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 successful attack on MAC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CBC-MAC and HMAC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4BAD8-B43C-4F69-B068-20F3336E0848}" type="slidenum">
              <a:rPr lang="en-GB"/>
              <a:pPr/>
              <a:t>9</a:t>
            </a:fld>
            <a:endParaRPr lang="en-GB"/>
          </a:p>
          <a:p>
            <a:r>
              <a:rPr lang="en-US" altLang="zh-TW"/>
              <a:t>Rocky K. C. Chang</a:t>
            </a:r>
            <a:endParaRPr lang="en-GB"/>
          </a:p>
        </p:txBody>
      </p:sp>
      <p:graphicFrame>
        <p:nvGraphicFramePr>
          <p:cNvPr id="212996" name="Object 4"/>
          <p:cNvGraphicFramePr>
            <a:graphicFrameLocks noChangeAspect="1"/>
          </p:cNvGraphicFramePr>
          <p:nvPr/>
        </p:nvGraphicFramePr>
        <p:xfrm>
          <a:off x="107950" y="1951038"/>
          <a:ext cx="8964613" cy="2917825"/>
        </p:xfrm>
        <a:graphic>
          <a:graphicData uri="http://schemas.openxmlformats.org/presentationml/2006/ole">
            <p:oleObj spid="_x0000_s212996" name="Visio" r:id="rId3" imgW="6460317" imgH="2111474" progId="Visio.Drawing.11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5479</TotalTime>
  <Words>1195</Words>
  <Application>Microsoft Office PowerPoint</Application>
  <PresentationFormat>On-screen Show (4:3)</PresentationFormat>
  <Paragraphs>186</Paragraphs>
  <Slides>27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Origin</vt:lpstr>
      <vt:lpstr>Visio</vt:lpstr>
      <vt:lpstr>L8. Reviews</vt:lpstr>
      <vt:lpstr>Foci of this course</vt:lpstr>
      <vt:lpstr>Types of attacks</vt:lpstr>
      <vt:lpstr>Slide 4</vt:lpstr>
      <vt:lpstr>Slide 5</vt:lpstr>
      <vt:lpstr>Symmetric cryptography</vt:lpstr>
      <vt:lpstr>Slide 7</vt:lpstr>
      <vt:lpstr>Cryptographic hash functions and MAC</vt:lpstr>
      <vt:lpstr>Slide 9</vt:lpstr>
      <vt:lpstr>The public-key cryptography</vt:lpstr>
      <vt:lpstr>The Diffie-Hellman (DH) protocol</vt:lpstr>
      <vt:lpstr>Slide 12</vt:lpstr>
      <vt:lpstr>The RSA algorithm</vt:lpstr>
      <vt:lpstr>Slide 14</vt:lpstr>
      <vt:lpstr>Authentication</vt:lpstr>
      <vt:lpstr>Slide 16</vt:lpstr>
      <vt:lpstr>Authenticated key exchange</vt:lpstr>
      <vt:lpstr>Slide 18</vt:lpstr>
      <vt:lpstr>Secure network protocols  in practice</vt:lpstr>
      <vt:lpstr>Slide 20</vt:lpstr>
      <vt:lpstr>PKI</vt:lpstr>
      <vt:lpstr>IPSec</vt:lpstr>
      <vt:lpstr>IKEv.1</vt:lpstr>
      <vt:lpstr>TLS 1.0/ SSL 3.0</vt:lpstr>
      <vt:lpstr>Network security is more than the above</vt:lpstr>
      <vt:lpstr>Network security is more than the above</vt:lpstr>
      <vt:lpstr>“Security is a chain; it’s only as secure as the weakest link.”  “Security is not a product; it itself is a process.”  Bruce Schneier </vt:lpstr>
    </vt:vector>
  </TitlesOfParts>
  <Company>Hong Kong Polytechnic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Security Primer and Overview of Network Security Protocols</dc:title>
  <dc:creator>Department of Computing</dc:creator>
  <cp:lastModifiedBy>RockyChang</cp:lastModifiedBy>
  <cp:revision>333</cp:revision>
  <cp:lastPrinted>2002-02-05T03:34:00Z</cp:lastPrinted>
  <dcterms:created xsi:type="dcterms:W3CDTF">2000-11-24T02:54:24Z</dcterms:created>
  <dcterms:modified xsi:type="dcterms:W3CDTF">2012-04-10T11:55:00Z</dcterms:modified>
</cp:coreProperties>
</file>