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</p:sldMasterIdLst>
  <p:notesMasterIdLst>
    <p:notesMasterId r:id="rId46"/>
  </p:notesMasterIdLst>
  <p:sldIdLst>
    <p:sldId id="260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1" r:id="rId23"/>
    <p:sldId id="282" r:id="rId24"/>
    <p:sldId id="283" r:id="rId25"/>
    <p:sldId id="284" r:id="rId26"/>
    <p:sldId id="285" r:id="rId27"/>
    <p:sldId id="286" r:id="rId28"/>
    <p:sldId id="287" r:id="rId29"/>
    <p:sldId id="288" r:id="rId30"/>
    <p:sldId id="289" r:id="rId31"/>
    <p:sldId id="290" r:id="rId32"/>
    <p:sldId id="291" r:id="rId33"/>
    <p:sldId id="292" r:id="rId34"/>
    <p:sldId id="293" r:id="rId35"/>
    <p:sldId id="294" r:id="rId36"/>
    <p:sldId id="295" r:id="rId37"/>
    <p:sldId id="296" r:id="rId38"/>
    <p:sldId id="297" r:id="rId39"/>
    <p:sldId id="298" r:id="rId40"/>
    <p:sldId id="299" r:id="rId41"/>
    <p:sldId id="300" r:id="rId42"/>
    <p:sldId id="301" r:id="rId43"/>
    <p:sldId id="302" r:id="rId44"/>
    <p:sldId id="303" r:id="rId45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2021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GB" altLang="zh-TW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n-GB" altLang="zh-TW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zh-TW" smtClean="0"/>
              <a:t>Click to edit Master text styles</a:t>
            </a:r>
          </a:p>
          <a:p>
            <a:pPr lvl="1"/>
            <a:r>
              <a:rPr lang="en-GB" altLang="zh-TW" smtClean="0"/>
              <a:t>Second level</a:t>
            </a:r>
          </a:p>
          <a:p>
            <a:pPr lvl="2"/>
            <a:r>
              <a:rPr lang="en-GB" altLang="zh-TW" smtClean="0"/>
              <a:t>Third level</a:t>
            </a:r>
          </a:p>
          <a:p>
            <a:pPr lvl="3"/>
            <a:r>
              <a:rPr lang="en-GB" altLang="zh-TW" smtClean="0"/>
              <a:t>Fourth level</a:t>
            </a:r>
          </a:p>
          <a:p>
            <a:pPr lvl="4"/>
            <a:r>
              <a:rPr lang="en-GB" altLang="zh-TW" smtClean="0"/>
              <a:t>Fifth level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GB" altLang="zh-TW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CA59EC6D-821E-46F4-AAA0-E474E580E213}" type="slidenum">
              <a:rPr lang="zh-TW" altLang="en-GB"/>
              <a:pPr/>
              <a:t>‹#›</a:t>
            </a:fld>
            <a:endParaRPr lang="en-GB" altLang="zh-TW"/>
          </a:p>
        </p:txBody>
      </p:sp>
    </p:spTree>
    <p:extLst>
      <p:ext uri="{BB962C8B-B14F-4D97-AF65-F5344CB8AC3E}">
        <p14:creationId xmlns:p14="http://schemas.microsoft.com/office/powerpoint/2010/main" val="32225817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8044887-AAE8-45A2-B40A-6EB95E624AD6}" type="slidenum">
              <a:rPr lang="zh-TW" altLang="en-GB"/>
              <a:pPr/>
              <a:t>1</a:t>
            </a:fld>
            <a:endParaRPr lang="en-GB" altLang="zh-TW"/>
          </a:p>
        </p:txBody>
      </p:sp>
      <p:sp>
        <p:nvSpPr>
          <p:cNvPr id="400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0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981D337-719F-4E1B-B728-BE82EBFAC101}" type="slidenum">
              <a:rPr lang="zh-TW" altLang="en-GB"/>
              <a:pPr/>
              <a:t>10</a:t>
            </a:fld>
            <a:endParaRPr lang="en-GB" altLang="zh-TW"/>
          </a:p>
        </p:txBody>
      </p:sp>
      <p:sp>
        <p:nvSpPr>
          <p:cNvPr id="409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DFFDD54-291D-432B-9B6A-E636FA152A5B}" type="slidenum">
              <a:rPr lang="zh-TW" altLang="en-GB"/>
              <a:pPr/>
              <a:t>11</a:t>
            </a:fld>
            <a:endParaRPr lang="en-GB" altLang="zh-TW"/>
          </a:p>
        </p:txBody>
      </p:sp>
      <p:sp>
        <p:nvSpPr>
          <p:cNvPr id="410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794918D-4487-46F0-ABB7-133283363464}" type="slidenum">
              <a:rPr lang="zh-TW" altLang="en-GB"/>
              <a:pPr/>
              <a:t>12</a:t>
            </a:fld>
            <a:endParaRPr lang="en-GB" altLang="zh-TW"/>
          </a:p>
        </p:txBody>
      </p:sp>
      <p:sp>
        <p:nvSpPr>
          <p:cNvPr id="411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1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880AEA7-379D-4BB4-95E4-E3F7DB73AF61}" type="slidenum">
              <a:rPr lang="zh-TW" altLang="en-GB"/>
              <a:pPr/>
              <a:t>13</a:t>
            </a:fld>
            <a:endParaRPr lang="en-GB" altLang="zh-TW"/>
          </a:p>
        </p:txBody>
      </p:sp>
      <p:sp>
        <p:nvSpPr>
          <p:cNvPr id="412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2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2B6542-E1EC-4D5C-A535-EFCF846B64C4}" type="slidenum">
              <a:rPr lang="zh-TW" altLang="en-GB"/>
              <a:pPr/>
              <a:t>14</a:t>
            </a:fld>
            <a:endParaRPr lang="en-GB" altLang="zh-TW"/>
          </a:p>
        </p:txBody>
      </p:sp>
      <p:sp>
        <p:nvSpPr>
          <p:cNvPr id="413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3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EB6A51-A974-4152-BE05-96105F983C2C}" type="slidenum">
              <a:rPr lang="zh-TW" altLang="en-GB"/>
              <a:pPr/>
              <a:t>15</a:t>
            </a:fld>
            <a:endParaRPr lang="en-GB" altLang="zh-TW"/>
          </a:p>
        </p:txBody>
      </p:sp>
      <p:sp>
        <p:nvSpPr>
          <p:cNvPr id="414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4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0CB9EE-15D9-4047-9905-4F53BEB08ED1}" type="slidenum">
              <a:rPr lang="zh-TW" altLang="en-GB"/>
              <a:pPr/>
              <a:t>16</a:t>
            </a:fld>
            <a:endParaRPr lang="en-GB" altLang="zh-TW"/>
          </a:p>
        </p:txBody>
      </p:sp>
      <p:sp>
        <p:nvSpPr>
          <p:cNvPr id="415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5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5333E1D-A3B0-4725-9C6E-2AC15C97D2FC}" type="slidenum">
              <a:rPr lang="zh-TW" altLang="en-GB"/>
              <a:pPr/>
              <a:t>17</a:t>
            </a:fld>
            <a:endParaRPr lang="en-GB" altLang="zh-TW"/>
          </a:p>
        </p:txBody>
      </p:sp>
      <p:sp>
        <p:nvSpPr>
          <p:cNvPr id="416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6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D608E1-65E9-4D98-9A47-29FA2782DC73}" type="slidenum">
              <a:rPr lang="zh-TW" altLang="en-GB"/>
              <a:pPr/>
              <a:t>18</a:t>
            </a:fld>
            <a:endParaRPr lang="en-GB" altLang="zh-TW"/>
          </a:p>
        </p:txBody>
      </p:sp>
      <p:sp>
        <p:nvSpPr>
          <p:cNvPr id="417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7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86ACBB8-020B-4090-A37D-82564E22FE4C}" type="slidenum">
              <a:rPr lang="zh-TW" altLang="en-GB"/>
              <a:pPr/>
              <a:t>19</a:t>
            </a:fld>
            <a:endParaRPr lang="en-GB" altLang="zh-TW"/>
          </a:p>
        </p:txBody>
      </p:sp>
      <p:sp>
        <p:nvSpPr>
          <p:cNvPr id="418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8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DDC41C8-B470-494C-8313-96CDDC3BDB39}" type="slidenum">
              <a:rPr lang="zh-TW" altLang="en-GB"/>
              <a:pPr/>
              <a:t>2</a:t>
            </a:fld>
            <a:endParaRPr lang="en-GB" altLang="zh-TW"/>
          </a:p>
        </p:txBody>
      </p:sp>
      <p:sp>
        <p:nvSpPr>
          <p:cNvPr id="401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1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12C5316-B969-4388-A679-D25886D998D7}" type="slidenum">
              <a:rPr lang="zh-TW" altLang="en-GB"/>
              <a:pPr/>
              <a:t>20</a:t>
            </a:fld>
            <a:endParaRPr lang="en-GB" altLang="zh-TW"/>
          </a:p>
        </p:txBody>
      </p:sp>
      <p:sp>
        <p:nvSpPr>
          <p:cNvPr id="419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B66AC1F-63AD-4A81-AD61-73534568281C}" type="slidenum">
              <a:rPr lang="zh-TW" altLang="en-GB"/>
              <a:pPr/>
              <a:t>21</a:t>
            </a:fld>
            <a:endParaRPr lang="en-GB" altLang="zh-TW"/>
          </a:p>
        </p:txBody>
      </p:sp>
      <p:sp>
        <p:nvSpPr>
          <p:cNvPr id="420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0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E8F6C4D-8957-4351-A52C-3C782E785D81}" type="slidenum">
              <a:rPr lang="zh-TW" altLang="en-GB"/>
              <a:pPr/>
              <a:t>22</a:t>
            </a:fld>
            <a:endParaRPr lang="en-GB" altLang="zh-TW"/>
          </a:p>
        </p:txBody>
      </p:sp>
      <p:sp>
        <p:nvSpPr>
          <p:cNvPr id="421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1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6EE9004-6225-4A39-BD39-B4DA22250CE1}" type="slidenum">
              <a:rPr lang="zh-TW" altLang="en-GB"/>
              <a:pPr/>
              <a:t>23</a:t>
            </a:fld>
            <a:endParaRPr lang="en-GB" altLang="zh-TW"/>
          </a:p>
        </p:txBody>
      </p:sp>
      <p:sp>
        <p:nvSpPr>
          <p:cNvPr id="422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2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F9B9393-F98F-4011-BC79-A5ABA3E98FA5}" type="slidenum">
              <a:rPr lang="zh-TW" altLang="en-GB"/>
              <a:pPr/>
              <a:t>24</a:t>
            </a:fld>
            <a:endParaRPr lang="en-GB" altLang="zh-TW"/>
          </a:p>
        </p:txBody>
      </p:sp>
      <p:sp>
        <p:nvSpPr>
          <p:cNvPr id="423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3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7190238-AE8F-4DE4-831B-81C447390E94}" type="slidenum">
              <a:rPr lang="zh-TW" altLang="en-GB"/>
              <a:pPr/>
              <a:t>25</a:t>
            </a:fld>
            <a:endParaRPr lang="en-GB" altLang="zh-TW"/>
          </a:p>
        </p:txBody>
      </p:sp>
      <p:sp>
        <p:nvSpPr>
          <p:cNvPr id="424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4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0BF55F9-4F84-40CA-AED4-BE3743E753F7}" type="slidenum">
              <a:rPr lang="zh-TW" altLang="en-GB"/>
              <a:pPr/>
              <a:t>26</a:t>
            </a:fld>
            <a:endParaRPr lang="en-GB" altLang="zh-TW"/>
          </a:p>
        </p:txBody>
      </p:sp>
      <p:sp>
        <p:nvSpPr>
          <p:cNvPr id="425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5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5A9368E-6B56-4A1A-BC4A-4E6230621136}" type="slidenum">
              <a:rPr lang="zh-TW" altLang="en-GB"/>
              <a:pPr/>
              <a:t>27</a:t>
            </a:fld>
            <a:endParaRPr lang="en-GB" altLang="zh-TW"/>
          </a:p>
        </p:txBody>
      </p:sp>
      <p:sp>
        <p:nvSpPr>
          <p:cNvPr id="427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7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8AF2520-260F-4F01-A6B5-129B1D3B85A3}" type="slidenum">
              <a:rPr lang="zh-TW" altLang="en-GB"/>
              <a:pPr/>
              <a:t>28</a:t>
            </a:fld>
            <a:endParaRPr lang="en-GB" altLang="zh-TW"/>
          </a:p>
        </p:txBody>
      </p:sp>
      <p:sp>
        <p:nvSpPr>
          <p:cNvPr id="428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8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EA05D1-D2F7-4082-81A1-79422092EE20}" type="slidenum">
              <a:rPr lang="zh-TW" altLang="en-GB"/>
              <a:pPr/>
              <a:t>29</a:t>
            </a:fld>
            <a:endParaRPr lang="en-GB" altLang="zh-TW"/>
          </a:p>
        </p:txBody>
      </p:sp>
      <p:sp>
        <p:nvSpPr>
          <p:cNvPr id="429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9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FEA2743-0610-4E5E-8ECB-E5225E198A9C}" type="slidenum">
              <a:rPr lang="zh-TW" altLang="en-GB"/>
              <a:pPr/>
              <a:t>3</a:t>
            </a:fld>
            <a:endParaRPr lang="en-GB" altLang="zh-TW"/>
          </a:p>
        </p:txBody>
      </p:sp>
      <p:sp>
        <p:nvSpPr>
          <p:cNvPr id="402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2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ED9EA96-C27A-4CDA-8300-8B0D2118E1B7}" type="slidenum">
              <a:rPr lang="zh-TW" altLang="en-GB"/>
              <a:pPr/>
              <a:t>30</a:t>
            </a:fld>
            <a:endParaRPr lang="en-GB" altLang="zh-TW"/>
          </a:p>
        </p:txBody>
      </p:sp>
      <p:sp>
        <p:nvSpPr>
          <p:cNvPr id="430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688D8EC-C180-49C1-947B-1D27F553C1EA}" type="slidenum">
              <a:rPr lang="zh-TW" altLang="en-GB"/>
              <a:pPr/>
              <a:t>31</a:t>
            </a:fld>
            <a:endParaRPr lang="en-GB" altLang="zh-TW"/>
          </a:p>
        </p:txBody>
      </p:sp>
      <p:sp>
        <p:nvSpPr>
          <p:cNvPr id="431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1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23838CE-62FB-4963-A505-E9E6FFDE99E3}" type="slidenum">
              <a:rPr lang="zh-TW" altLang="en-GB"/>
              <a:pPr/>
              <a:t>32</a:t>
            </a:fld>
            <a:endParaRPr lang="en-GB" altLang="zh-TW"/>
          </a:p>
        </p:txBody>
      </p:sp>
      <p:sp>
        <p:nvSpPr>
          <p:cNvPr id="432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2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BAC025A-83AF-4EA2-BACE-3F460B542E6C}" type="slidenum">
              <a:rPr lang="zh-TW" altLang="en-GB"/>
              <a:pPr/>
              <a:t>33</a:t>
            </a:fld>
            <a:endParaRPr lang="en-GB" altLang="zh-TW"/>
          </a:p>
        </p:txBody>
      </p:sp>
      <p:sp>
        <p:nvSpPr>
          <p:cNvPr id="433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3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6C80B4F-73A5-48A8-A55B-381FFA0A0EC3}" type="slidenum">
              <a:rPr lang="zh-TW" altLang="en-GB"/>
              <a:pPr/>
              <a:t>34</a:t>
            </a:fld>
            <a:endParaRPr lang="en-GB" altLang="zh-TW"/>
          </a:p>
        </p:txBody>
      </p:sp>
      <p:sp>
        <p:nvSpPr>
          <p:cNvPr id="434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4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A64D1BF-92F0-4FF3-96B6-37C03FBEB6E0}" type="slidenum">
              <a:rPr lang="zh-TW" altLang="en-GB"/>
              <a:pPr/>
              <a:t>35</a:t>
            </a:fld>
            <a:endParaRPr lang="en-GB" altLang="zh-TW"/>
          </a:p>
        </p:txBody>
      </p:sp>
      <p:sp>
        <p:nvSpPr>
          <p:cNvPr id="435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5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B6BE8E0-272B-4D16-B133-8D1E4FB30B1F}" type="slidenum">
              <a:rPr lang="zh-TW" altLang="en-GB"/>
              <a:pPr/>
              <a:t>36</a:t>
            </a:fld>
            <a:endParaRPr lang="en-GB" altLang="zh-TW"/>
          </a:p>
        </p:txBody>
      </p:sp>
      <p:sp>
        <p:nvSpPr>
          <p:cNvPr id="436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6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B867781-748E-4EA6-9BFC-73A2C25969D5}" type="slidenum">
              <a:rPr lang="zh-TW" altLang="en-GB"/>
              <a:pPr/>
              <a:t>37</a:t>
            </a:fld>
            <a:endParaRPr lang="en-GB" altLang="zh-TW"/>
          </a:p>
        </p:txBody>
      </p:sp>
      <p:sp>
        <p:nvSpPr>
          <p:cNvPr id="437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7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2F794D5-5FA3-4693-9855-4C6F8933E64A}" type="slidenum">
              <a:rPr lang="zh-TW" altLang="en-GB"/>
              <a:pPr/>
              <a:t>38</a:t>
            </a:fld>
            <a:endParaRPr lang="en-GB" altLang="zh-TW"/>
          </a:p>
        </p:txBody>
      </p:sp>
      <p:sp>
        <p:nvSpPr>
          <p:cNvPr id="438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8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91BCF1D-AE67-4A5D-B88B-8E37C934D9E9}" type="slidenum">
              <a:rPr lang="zh-TW" altLang="en-GB"/>
              <a:pPr/>
              <a:t>39</a:t>
            </a:fld>
            <a:endParaRPr lang="en-GB" altLang="zh-TW"/>
          </a:p>
        </p:txBody>
      </p:sp>
      <p:sp>
        <p:nvSpPr>
          <p:cNvPr id="439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9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423A2C-D328-4D68-B616-B23C1D4C2CCA}" type="slidenum">
              <a:rPr lang="zh-TW" altLang="en-GB"/>
              <a:pPr/>
              <a:t>4</a:t>
            </a:fld>
            <a:endParaRPr lang="en-GB" altLang="zh-TW"/>
          </a:p>
        </p:txBody>
      </p:sp>
      <p:sp>
        <p:nvSpPr>
          <p:cNvPr id="403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3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63D1504-D6D1-492B-AD11-13927F7EB306}" type="slidenum">
              <a:rPr lang="zh-TW" altLang="en-GB"/>
              <a:pPr/>
              <a:t>40</a:t>
            </a:fld>
            <a:endParaRPr lang="en-GB" altLang="zh-TW"/>
          </a:p>
        </p:txBody>
      </p:sp>
      <p:sp>
        <p:nvSpPr>
          <p:cNvPr id="440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D4CB864-F6CA-4ABC-8FAC-8E5A49B811C1}" type="slidenum">
              <a:rPr lang="zh-TW" altLang="en-GB"/>
              <a:pPr/>
              <a:t>41</a:t>
            </a:fld>
            <a:endParaRPr lang="en-GB" altLang="zh-TW"/>
          </a:p>
        </p:txBody>
      </p:sp>
      <p:sp>
        <p:nvSpPr>
          <p:cNvPr id="441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1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DB6A3B-AABA-45CF-85E2-2B8C8162D2AA}" type="slidenum">
              <a:rPr lang="zh-TW" altLang="en-GB"/>
              <a:pPr/>
              <a:t>42</a:t>
            </a:fld>
            <a:endParaRPr lang="en-GB" altLang="zh-TW"/>
          </a:p>
        </p:txBody>
      </p:sp>
      <p:sp>
        <p:nvSpPr>
          <p:cNvPr id="442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2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7F760A3-6EEA-4609-95A6-E013AC2C75F2}" type="slidenum">
              <a:rPr lang="zh-TW" altLang="en-GB"/>
              <a:pPr/>
              <a:t>43</a:t>
            </a:fld>
            <a:endParaRPr lang="en-GB" altLang="zh-TW"/>
          </a:p>
        </p:txBody>
      </p:sp>
      <p:sp>
        <p:nvSpPr>
          <p:cNvPr id="443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3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1FB6E56-9635-4ED5-A4D5-A047906DA185}" type="slidenum">
              <a:rPr lang="zh-TW" altLang="en-GB"/>
              <a:pPr/>
              <a:t>44</a:t>
            </a:fld>
            <a:endParaRPr lang="en-GB" altLang="zh-TW"/>
          </a:p>
        </p:txBody>
      </p:sp>
      <p:sp>
        <p:nvSpPr>
          <p:cNvPr id="444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4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431B860-26D0-46AC-B80F-E446976F07BA}" type="slidenum">
              <a:rPr lang="zh-TW" altLang="en-GB"/>
              <a:pPr/>
              <a:t>5</a:t>
            </a:fld>
            <a:endParaRPr lang="en-GB" altLang="zh-TW"/>
          </a:p>
        </p:txBody>
      </p:sp>
      <p:sp>
        <p:nvSpPr>
          <p:cNvPr id="404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4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7F3CBF2-41F1-4CA1-AAD6-7F720067F19D}" type="slidenum">
              <a:rPr lang="zh-TW" altLang="en-GB"/>
              <a:pPr/>
              <a:t>6</a:t>
            </a:fld>
            <a:endParaRPr lang="en-GB" altLang="zh-TW"/>
          </a:p>
        </p:txBody>
      </p:sp>
      <p:sp>
        <p:nvSpPr>
          <p:cNvPr id="405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5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D93E112-DB91-4572-BC1D-60A3FF3EC0AA}" type="slidenum">
              <a:rPr lang="zh-TW" altLang="en-GB"/>
              <a:pPr/>
              <a:t>7</a:t>
            </a:fld>
            <a:endParaRPr lang="en-GB" altLang="zh-TW"/>
          </a:p>
        </p:txBody>
      </p:sp>
      <p:sp>
        <p:nvSpPr>
          <p:cNvPr id="406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6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6525867-2EFE-4D1D-8C91-B9808E0B1888}" type="slidenum">
              <a:rPr lang="zh-TW" altLang="en-GB"/>
              <a:pPr/>
              <a:t>8</a:t>
            </a:fld>
            <a:endParaRPr lang="en-GB" altLang="zh-TW"/>
          </a:p>
        </p:txBody>
      </p:sp>
      <p:sp>
        <p:nvSpPr>
          <p:cNvPr id="407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7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7E24F75-7F3A-464B-8B6E-34376A7EC3F1}" type="slidenum">
              <a:rPr lang="zh-TW" altLang="en-GB"/>
              <a:pPr/>
              <a:t>9</a:t>
            </a:fld>
            <a:endParaRPr lang="en-GB" altLang="zh-TW"/>
          </a:p>
        </p:txBody>
      </p:sp>
      <p:sp>
        <p:nvSpPr>
          <p:cNvPr id="408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8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endParaRPr lang="en-GB" altLang="zh-TW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GB" altLang="zh-TW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07AB11E6-0AFF-4E6E-862D-D10BF4D88633}" type="slidenum">
              <a:rPr lang="zh-TW" altLang="en-GB" smtClean="0"/>
              <a:pPr/>
              <a:t>‹#›</a:t>
            </a:fld>
            <a:endParaRPr lang="en-GB" altLang="zh-TW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 smtClean="0"/>
              <a:t>Rocky, K. C. Chang</a:t>
            </a:r>
            <a:endParaRPr lang="en-GB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771D4-6B6B-488E-ADD0-AB5741DF132F}" type="slidenum">
              <a:rPr lang="zh-TW" altLang="en-GB" smtClean="0"/>
              <a:pPr/>
              <a:t>‹#›</a:t>
            </a:fld>
            <a:endParaRPr lang="en-GB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 smtClean="0"/>
              <a:t>Rocky, K. C. Chang</a:t>
            </a:r>
            <a:endParaRPr lang="en-GB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3816E-32C7-449A-86E1-397C599E2723}" type="slidenum">
              <a:rPr lang="zh-TW" altLang="en-GB" smtClean="0"/>
              <a:pPr/>
              <a:t>‹#›</a:t>
            </a:fld>
            <a:endParaRPr lang="en-GB" altLang="zh-TW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 smtClean="0"/>
              <a:t>Rocky, K. C. Chang</a:t>
            </a:r>
            <a:endParaRPr lang="en-GB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61353-2636-48FE-95BD-C041C7986DBF}" type="slidenum">
              <a:rPr lang="zh-TW" altLang="en-GB" smtClean="0"/>
              <a:pPr/>
              <a:t>‹#›</a:t>
            </a:fld>
            <a:endParaRPr lang="en-GB" altLang="zh-TW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r>
              <a:rPr lang="en-GB" altLang="zh-TW" smtClean="0"/>
              <a:t>Rocky, K. C. Chang</a:t>
            </a:r>
            <a:endParaRPr lang="en-GB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GB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818B8E95-94D7-4151-982D-DFD6C08FA298}" type="slidenum">
              <a:rPr lang="zh-TW" altLang="en-GB" smtClean="0"/>
              <a:pPr/>
              <a:t>‹#›</a:t>
            </a:fld>
            <a:endParaRPr lang="en-GB" altLang="zh-TW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 smtClean="0"/>
              <a:t>Rocky, K. C. Chang</a:t>
            </a:r>
            <a:endParaRPr lang="en-GB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BDF6F-05DB-4E5E-A09A-60A2407C6CAE}" type="slidenum">
              <a:rPr lang="zh-TW" altLang="en-GB" smtClean="0"/>
              <a:pPr/>
              <a:t>‹#›</a:t>
            </a:fld>
            <a:endParaRPr lang="en-GB" altLang="zh-TW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 smtClean="0"/>
              <a:t>Rocky, K. C. Chang</a:t>
            </a:r>
            <a:endParaRPr lang="en-GB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5D7EF-3289-4367-B790-2DD5DA183E33}" type="slidenum">
              <a:rPr lang="zh-TW" altLang="en-GB" smtClean="0"/>
              <a:pPr/>
              <a:t>‹#›</a:t>
            </a:fld>
            <a:endParaRPr lang="en-GB" altLang="zh-TW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 smtClean="0"/>
              <a:t>Rocky, K. C. Chang</a:t>
            </a:r>
            <a:endParaRPr lang="en-GB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91AB9-AA3B-42FA-AD99-F0267413933A}" type="slidenum">
              <a:rPr lang="zh-TW" altLang="en-GB" smtClean="0"/>
              <a:pPr/>
              <a:t>‹#›</a:t>
            </a:fld>
            <a:endParaRPr lang="en-GB" altLang="zh-TW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 smtClean="0"/>
              <a:t>Rocky, K. C. Chang</a:t>
            </a:r>
            <a:endParaRPr lang="en-GB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79721-A537-440F-B5ED-665EA55A518E}" type="slidenum">
              <a:rPr lang="zh-TW" altLang="en-GB" smtClean="0"/>
              <a:pPr/>
              <a:t>‹#›</a:t>
            </a:fld>
            <a:endParaRPr lang="en-GB" altLang="zh-TW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 smtClean="0"/>
              <a:t>Rocky, K. C. Chang</a:t>
            </a:r>
            <a:endParaRPr lang="en-GB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F8572-EE0B-4BF1-91C5-805380A8DA40}" type="slidenum">
              <a:rPr lang="zh-TW" altLang="en-GB" smtClean="0"/>
              <a:pPr/>
              <a:t>‹#›</a:t>
            </a:fld>
            <a:endParaRPr lang="en-GB" altLang="zh-TW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 smtClean="0"/>
              <a:t>Rocky, K. C. Chang</a:t>
            </a:r>
            <a:endParaRPr lang="en-GB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D2213-671E-452D-B97C-02C01C07AD72}" type="slidenum">
              <a:rPr lang="zh-TW" altLang="en-GB" smtClean="0"/>
              <a:pPr/>
              <a:t>‹#›</a:t>
            </a:fld>
            <a:endParaRPr lang="en-GB" altLang="zh-TW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GB" altLang="zh-TW" smtClean="0"/>
              <a:t>Rocky, K. C. Chang</a:t>
            </a:r>
            <a:endParaRPr lang="en-GB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GB" altLang="zh-TW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CCA7790-651B-4F3B-A838-AEB3D280D772}" type="slidenum">
              <a:rPr lang="zh-TW" altLang="en-GB" smtClean="0"/>
              <a:pPr/>
              <a:t>‹#›</a:t>
            </a:fld>
            <a:endParaRPr lang="en-GB" altLang="zh-TW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uild="p"/>
    </p:bldLst>
  </p:timing>
  <p:hf hdr="0" ftr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wmf"/><Relationship Id="rId4" Type="http://schemas.openxmlformats.org/officeDocument/2006/relationships/oleObject" Target="../embeddings/Microsoft_Word_97_-_2003_Document2.doc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wmf"/><Relationship Id="rId4" Type="http://schemas.openxmlformats.org/officeDocument/2006/relationships/oleObject" Target="../embeddings/Microsoft_Word_97_-_2003_Document3.doc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5.wmf"/><Relationship Id="rId4" Type="http://schemas.openxmlformats.org/officeDocument/2006/relationships/oleObject" Target="../embeddings/Microsoft_Word_97_-_2003_Document4.doc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6.wmf"/><Relationship Id="rId4" Type="http://schemas.openxmlformats.org/officeDocument/2006/relationships/oleObject" Target="../embeddings/Microsoft_Word_97_-_2003_Document5.doc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7.wmf"/><Relationship Id="rId4" Type="http://schemas.openxmlformats.org/officeDocument/2006/relationships/oleObject" Target="../embeddings/Microsoft_Word_97_-_2003_Document6.doc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8.emf"/><Relationship Id="rId4" Type="http://schemas.openxmlformats.org/officeDocument/2006/relationships/oleObject" Target="../embeddings/Microsoft_Word_97_-_2003_Document7.doc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9.emf"/><Relationship Id="rId4" Type="http://schemas.openxmlformats.org/officeDocument/2006/relationships/oleObject" Target="../embeddings/Microsoft_Word_97_-_2003_Document8.doc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10.wmf"/><Relationship Id="rId4" Type="http://schemas.openxmlformats.org/officeDocument/2006/relationships/oleObject" Target="../embeddings/Microsoft_Word_97_-_2003_Document9.doc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11.emf"/><Relationship Id="rId4" Type="http://schemas.openxmlformats.org/officeDocument/2006/relationships/oleObject" Target="../embeddings/Microsoft_Word_97_-_2003_Document10.doc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12.wmf"/><Relationship Id="rId4" Type="http://schemas.openxmlformats.org/officeDocument/2006/relationships/oleObject" Target="../embeddings/Microsoft_Word_97_-_2003_Document11.doc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5" Type="http://schemas.openxmlformats.org/officeDocument/2006/relationships/image" Target="../media/image13.wmf"/><Relationship Id="rId4" Type="http://schemas.openxmlformats.org/officeDocument/2006/relationships/oleObject" Target="../embeddings/Microsoft_Word_97_-_2003_Document12.doc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Microsoft_Word_97_-_2003_Document1.doc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330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Internet Key Exchange</a:t>
            </a:r>
            <a:endParaRPr lang="en-GB" altLang="zh-TW" sz="3600" b="1" dirty="0">
              <a:ea typeface="新細明體" charset="-120"/>
            </a:endParaRPr>
          </a:p>
        </p:txBody>
      </p:sp>
      <p:sp>
        <p:nvSpPr>
          <p:cNvPr id="3553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35696" y="5157192"/>
            <a:ext cx="6400800" cy="648072"/>
          </a:xfrm>
        </p:spPr>
        <p:txBody>
          <a:bodyPr/>
          <a:lstStyle/>
          <a:p>
            <a:r>
              <a:rPr lang="en-US" dirty="0"/>
              <a:t>Rocky K. C. </a:t>
            </a:r>
            <a:r>
              <a:rPr lang="en-US" dirty="0" smtClean="0"/>
              <a:t>Chang, March 31, 2011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D26438CD-2119-41F1-A237-741501500027}" type="slidenum">
              <a:rPr lang="zh-TW" altLang="en-GB"/>
              <a:pPr/>
              <a:t>1</a:t>
            </a:fld>
            <a:endParaRPr lang="en-GB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main mode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2A1E0-5BE7-4BD6-AACF-6198792E5F87}" type="slidenum">
              <a:rPr lang="zh-TW" altLang="en-GB"/>
              <a:pPr/>
              <a:t>10</a:t>
            </a:fld>
            <a:endParaRPr lang="en-GB" altLang="zh-TW"/>
          </a:p>
        </p:txBody>
      </p:sp>
      <p:sp>
        <p:nvSpPr>
          <p:cNvPr id="36454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The main mode uses three pairs of messages (three RTTs) to establish an ISAKMP SA.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1st pair: ISAKMP SA negotiation (including an exchange of cookies)</a:t>
            </a:r>
          </a:p>
          <a:p>
            <a:pPr lvl="2">
              <a:lnSpc>
                <a:spcPct val="90000"/>
              </a:lnSpc>
            </a:pPr>
            <a:r>
              <a:rPr lang="en-US" sz="1800"/>
              <a:t>Encryption algorithms, hash algorithms, authentication methods, and D-H group (protection suite)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2nd pair: a D-H exchange and an exchange of nonces</a:t>
            </a:r>
          </a:p>
          <a:p>
            <a:pPr lvl="2">
              <a:lnSpc>
                <a:spcPct val="90000"/>
              </a:lnSpc>
            </a:pPr>
            <a:r>
              <a:rPr lang="en-US" sz="1800"/>
              <a:t>Derive the necessary keys for this ISAKMP SA and for the authentication of the peer in the 3rd pair of the messages.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3rd pair: Peer authentication</a:t>
            </a:r>
          </a:p>
          <a:p>
            <a:pPr lvl="2">
              <a:lnSpc>
                <a:spcPct val="90000"/>
              </a:lnSpc>
            </a:pPr>
            <a:r>
              <a:rPr lang="en-US" sz="1800"/>
              <a:t>Four authentication methods available.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6-message exchange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924F5-A1E5-4E6B-9812-44BBDC57381D}" type="slidenum">
              <a:rPr lang="zh-TW" altLang="en-GB"/>
              <a:pPr/>
              <a:t>11</a:t>
            </a:fld>
            <a:endParaRPr lang="en-GB" altLang="zh-TW"/>
          </a:p>
        </p:txBody>
      </p:sp>
      <p:sp>
        <p:nvSpPr>
          <p:cNvPr id="36557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endParaRPr lang="zh-TW" altLang="en-US">
              <a:ea typeface="新細明體" charset="-120"/>
            </a:endParaRPr>
          </a:p>
        </p:txBody>
      </p:sp>
      <p:graphicFrame>
        <p:nvGraphicFramePr>
          <p:cNvPr id="365572" name="Object 4"/>
          <p:cNvGraphicFramePr>
            <a:graphicFrameLocks noChangeAspect="1"/>
          </p:cNvGraphicFramePr>
          <p:nvPr/>
        </p:nvGraphicFramePr>
        <p:xfrm>
          <a:off x="1187450" y="1412875"/>
          <a:ext cx="6877050" cy="4973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5575" name="Document" r:id="rId4" imgW="7873200" imgH="5956200" progId="Word.Document.8">
                  <p:embed/>
                </p:oleObj>
              </mc:Choice>
              <mc:Fallback>
                <p:oleObj name="Document" r:id="rId4" imgW="7873200" imgH="5956200" progId="Word.Document.8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450" y="1412875"/>
                        <a:ext cx="6877050" cy="4973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ISAKMP header and payloads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894BF-DFF5-4F32-A75E-8CECBC97282C}" type="slidenum">
              <a:rPr lang="zh-TW" altLang="en-GB"/>
              <a:pPr/>
              <a:t>12</a:t>
            </a:fld>
            <a:endParaRPr lang="en-GB" altLang="zh-TW"/>
          </a:p>
        </p:txBody>
      </p:sp>
      <p:sp>
        <p:nvSpPr>
          <p:cNvPr id="36659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/>
              <a:t>ISAKMP header:</a:t>
            </a:r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graphicFrame>
        <p:nvGraphicFramePr>
          <p:cNvPr id="366596" name="Object 4"/>
          <p:cNvGraphicFramePr>
            <a:graphicFrameLocks noChangeAspect="1"/>
          </p:cNvGraphicFramePr>
          <p:nvPr/>
        </p:nvGraphicFramePr>
        <p:xfrm>
          <a:off x="755650" y="2470150"/>
          <a:ext cx="7693025" cy="3406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6599" name="Document" r:id="rId4" imgW="6012720" imgH="3107520" progId="Word.Document.8">
                  <p:embed/>
                </p:oleObj>
              </mc:Choice>
              <mc:Fallback>
                <p:oleObj name="Document" r:id="rId4" imgW="6012720" imgH="3107520" progId="Word.Document.8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2470150"/>
                        <a:ext cx="7693025" cy="3406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ISAKMP header and payloads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0BE5F-9602-4A2B-BC6C-CB29B0C67E50}" type="slidenum">
              <a:rPr lang="zh-TW" altLang="en-GB"/>
              <a:pPr/>
              <a:t>13</a:t>
            </a:fld>
            <a:endParaRPr lang="en-GB" altLang="zh-TW"/>
          </a:p>
        </p:txBody>
      </p:sp>
      <p:sp>
        <p:nvSpPr>
          <p:cNvPr id="36761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lvl="1"/>
            <a:r>
              <a:rPr lang="en-US"/>
              <a:t>Cookies generated by </a:t>
            </a:r>
            <a:r>
              <a:rPr lang="en-US" i="1"/>
              <a:t>I</a:t>
            </a:r>
            <a:r>
              <a:rPr lang="en-US"/>
              <a:t> and </a:t>
            </a:r>
            <a:r>
              <a:rPr lang="en-US" i="1"/>
              <a:t>R</a:t>
            </a:r>
            <a:r>
              <a:rPr lang="en-US"/>
              <a:t>.</a:t>
            </a:r>
          </a:p>
          <a:p>
            <a:pPr lvl="1"/>
            <a:r>
              <a:rPr lang="en-US"/>
              <a:t>Next Payload indicates the type of the payload after the header.</a:t>
            </a:r>
          </a:p>
          <a:p>
            <a:pPr lvl="1"/>
            <a:r>
              <a:rPr lang="en-US"/>
              <a:t>Different (13 at this point) payloads are chained together using the Next Payload field.</a:t>
            </a:r>
          </a:p>
          <a:p>
            <a:r>
              <a:rPr lang="en-US"/>
              <a:t>All payloads begin with a generic header:</a:t>
            </a:r>
          </a:p>
          <a:p>
            <a:endParaRPr lang="en-US"/>
          </a:p>
        </p:txBody>
      </p:sp>
      <p:graphicFrame>
        <p:nvGraphicFramePr>
          <p:cNvPr id="367620" name="Object 4"/>
          <p:cNvGraphicFramePr>
            <a:graphicFrameLocks noChangeAspect="1"/>
          </p:cNvGraphicFramePr>
          <p:nvPr/>
        </p:nvGraphicFramePr>
        <p:xfrm>
          <a:off x="971550" y="4292600"/>
          <a:ext cx="7354888" cy="1109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7623" name="Document" r:id="rId4" imgW="5982480" imgH="903600" progId="Word.Document.8">
                  <p:embed/>
                </p:oleObj>
              </mc:Choice>
              <mc:Fallback>
                <p:oleObj name="Document" r:id="rId4" imgW="5982480" imgH="903600" progId="Word.Document.8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4292600"/>
                        <a:ext cx="7354888" cy="1109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42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450850"/>
            <a:ext cx="8748713" cy="457200"/>
          </a:xfrm>
        </p:spPr>
        <p:txBody>
          <a:bodyPr>
            <a:normAutofit fontScale="90000"/>
          </a:bodyPr>
          <a:lstStyle/>
          <a:p>
            <a:r>
              <a:rPr lang="en-US"/>
              <a:t>(1) ISAKMP SA negotiation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1187E-8334-42C0-AF4A-64C98777D93E}" type="slidenum">
              <a:rPr lang="zh-TW" altLang="en-GB"/>
              <a:pPr/>
              <a:t>14</a:t>
            </a:fld>
            <a:endParaRPr lang="en-GB" altLang="zh-TW"/>
          </a:p>
        </p:txBody>
      </p:sp>
      <p:sp>
        <p:nvSpPr>
          <p:cNvPr id="36864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11188" y="1341438"/>
            <a:ext cx="8012112" cy="482441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/>
              <a:t>Negotiate (through the ISAKMP SA payloads)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Encryption algorithm: used for data encryption, e.g., in the peer authentication in the main mode.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Hash algorithm (PRF): used for deriving secret keys in the D-H key exchange and for authentication, e.g., HMAC-MD5.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Authentication method: select one out of four methods for peer authentication, e.g.,</a:t>
            </a:r>
          </a:p>
          <a:p>
            <a:pPr lvl="2">
              <a:lnSpc>
                <a:spcPct val="90000"/>
              </a:lnSpc>
            </a:pPr>
            <a:r>
              <a:rPr lang="en-US" sz="1600"/>
              <a:t>Symmetric-key encryption, digital signatures, and 2 public-key encryptions.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D-H group: select a group out of five, e.g., OAKLEY group 1:</a:t>
            </a:r>
          </a:p>
          <a:p>
            <a:pPr lvl="2">
              <a:lnSpc>
                <a:spcPct val="90000"/>
              </a:lnSpc>
            </a:pPr>
            <a:r>
              <a:rPr lang="en-US" sz="1600"/>
              <a:t>Use exponentiation over a prime modulus with</a:t>
            </a:r>
            <a:endParaRPr lang="en-US" sz="1600" i="1"/>
          </a:p>
          <a:p>
            <a:pPr lvl="3">
              <a:lnSpc>
                <a:spcPct val="90000"/>
              </a:lnSpc>
            </a:pPr>
            <a:r>
              <a:rPr lang="en-US" sz="1400"/>
              <a:t>p = 2</a:t>
            </a:r>
            <a:r>
              <a:rPr lang="en-US" sz="1400" baseline="30000"/>
              <a:t>768</a:t>
            </a:r>
            <a:r>
              <a:rPr lang="en-US" sz="1400"/>
              <a:t> - 2</a:t>
            </a:r>
            <a:r>
              <a:rPr lang="en-US" sz="1400" baseline="30000"/>
              <a:t>704</a:t>
            </a:r>
            <a:r>
              <a:rPr lang="en-US" sz="1400"/>
              <a:t> - 1 + 2</a:t>
            </a:r>
            <a:r>
              <a:rPr lang="en-US" sz="1400" baseline="30000"/>
              <a:t>64</a:t>
            </a:r>
            <a:r>
              <a:rPr lang="en-US" sz="1400"/>
              <a:t> * { [2</a:t>
            </a:r>
            <a:r>
              <a:rPr lang="en-US" sz="1400" baseline="30000"/>
              <a:t>638</a:t>
            </a:r>
            <a:r>
              <a:rPr lang="en-US" sz="1400">
                <a:sym typeface="Symbol" pitchFamily="18" charset="2"/>
              </a:rPr>
              <a:t></a:t>
            </a:r>
            <a:r>
              <a:rPr lang="en-US" sz="1400"/>
              <a:t>  + 149686 } and g = 2</a:t>
            </a:r>
          </a:p>
          <a:p>
            <a:pPr>
              <a:lnSpc>
                <a:spcPct val="90000"/>
              </a:lnSpc>
            </a:pPr>
            <a:r>
              <a:rPr lang="en-US" sz="2000"/>
              <a:t>I proposes parameters for the SA, and R replies by saying which ones are accepted.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666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450850"/>
            <a:ext cx="8675688" cy="457200"/>
          </a:xfrm>
        </p:spPr>
        <p:txBody>
          <a:bodyPr>
            <a:normAutofit fontScale="90000"/>
          </a:bodyPr>
          <a:lstStyle/>
          <a:p>
            <a:r>
              <a:rPr lang="en-US"/>
              <a:t>(1) ISAKMP SA negotiation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EA58-532B-494A-890C-0C22780A641C}" type="slidenum">
              <a:rPr lang="zh-TW" altLang="en-GB"/>
              <a:pPr/>
              <a:t>15</a:t>
            </a:fld>
            <a:endParaRPr lang="en-GB" altLang="zh-TW"/>
          </a:p>
        </p:txBody>
      </p:sp>
      <p:sp>
        <p:nvSpPr>
          <p:cNvPr id="36966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68413"/>
            <a:ext cx="8229600" cy="28162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/>
              <a:t>Exchange of cookies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How to generate the cookies (not specified in ISAKMP)?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After the cookie exchange, the concatenation of the two cookies identifies the SA.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SA</a:t>
            </a:r>
            <a:r>
              <a:rPr lang="en-US" sz="1800" baseline="-25000"/>
              <a:t>I</a:t>
            </a:r>
            <a:r>
              <a:rPr lang="en-US" sz="1800"/>
              <a:t> is the entire SA payload with all protection suites offered by I to R and  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SA</a:t>
            </a:r>
            <a:r>
              <a:rPr lang="en-US" sz="1800" baseline="-25000"/>
              <a:t>R</a:t>
            </a:r>
            <a:r>
              <a:rPr lang="en-US" sz="1800"/>
              <a:t> is the entire SA that indicates the protection suite accepted by R.</a:t>
            </a:r>
          </a:p>
        </p:txBody>
      </p:sp>
      <p:graphicFrame>
        <p:nvGraphicFramePr>
          <p:cNvPr id="369668" name="Object 4"/>
          <p:cNvGraphicFramePr>
            <a:graphicFrameLocks noChangeAspect="1"/>
          </p:cNvGraphicFramePr>
          <p:nvPr/>
        </p:nvGraphicFramePr>
        <p:xfrm>
          <a:off x="395288" y="4005263"/>
          <a:ext cx="8301037" cy="1782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671" name="Document" r:id="rId4" imgW="5286240" imgH="1294920" progId="Word.Document.8">
                  <p:embed/>
                </p:oleObj>
              </mc:Choice>
              <mc:Fallback>
                <p:oleObj name="Document" r:id="rId4" imgW="5286240" imgH="1294920" progId="Word.Document.8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4005263"/>
                        <a:ext cx="8301037" cy="1782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69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zh-TW">
              <a:ea typeface="新細明體" charset="-120"/>
            </a:endParaRP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C5216-5239-4650-A7AC-72E2E8AE5159}" type="slidenum">
              <a:rPr lang="zh-TW" altLang="en-GB"/>
              <a:pPr/>
              <a:t>16</a:t>
            </a:fld>
            <a:endParaRPr lang="en-GB" altLang="zh-TW"/>
          </a:p>
        </p:txBody>
      </p:sp>
      <p:sp>
        <p:nvSpPr>
          <p:cNvPr id="370690" name="Rectangle 2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endParaRPr lang="zh-TW" altLang="en-US">
              <a:ea typeface="新細明體" charset="-120"/>
            </a:endParaRPr>
          </a:p>
        </p:txBody>
      </p:sp>
      <p:graphicFrame>
        <p:nvGraphicFramePr>
          <p:cNvPr id="370691" name="Object 3"/>
          <p:cNvGraphicFramePr>
            <a:graphicFrameLocks noChangeAspect="1"/>
          </p:cNvGraphicFramePr>
          <p:nvPr/>
        </p:nvGraphicFramePr>
        <p:xfrm>
          <a:off x="755650" y="563563"/>
          <a:ext cx="7993063" cy="6249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0694" name="Document" r:id="rId4" imgW="6005160" imgH="5006520" progId="Word.Document.8">
                  <p:embed/>
                </p:oleObj>
              </mc:Choice>
              <mc:Fallback>
                <p:oleObj name="Document" r:id="rId4" imgW="6005160" imgH="5006520" progId="Word.Document.8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563563"/>
                        <a:ext cx="7993063" cy="62499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Stateless cookies in IKE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8F642-4024-474C-AB79-CE3AAC06E0AA}" type="slidenum">
              <a:rPr lang="zh-TW" altLang="en-GB"/>
              <a:pPr/>
              <a:t>17</a:t>
            </a:fld>
            <a:endParaRPr lang="en-GB" altLang="zh-TW"/>
          </a:p>
        </p:txBody>
      </p:sp>
      <p:sp>
        <p:nvSpPr>
          <p:cNvPr id="37171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741363" y="1557338"/>
            <a:ext cx="7862887" cy="44640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/>
              <a:t>A cookie exchange guards against simple flooding attacks sent with bogus IP sources addresses or UDP ports.</a:t>
            </a:r>
            <a:endParaRPr lang="en-US" sz="2400" i="1"/>
          </a:p>
          <a:p>
            <a:pPr>
              <a:lnSpc>
                <a:spcPct val="80000"/>
              </a:lnSpc>
            </a:pPr>
            <a:r>
              <a:rPr lang="en-US" sz="2400"/>
              <a:t>I generates a cookie (of length between 64 and 128 bits) C</a:t>
            </a:r>
            <a:r>
              <a:rPr lang="en-US" sz="2400" baseline="-25000"/>
              <a:t>I</a:t>
            </a:r>
            <a:r>
              <a:rPr lang="en-US" sz="2400"/>
              <a:t>, and sends it to R.</a:t>
            </a:r>
          </a:p>
          <a:p>
            <a:pPr>
              <a:lnSpc>
                <a:spcPct val="80000"/>
              </a:lnSpc>
            </a:pPr>
            <a:r>
              <a:rPr lang="en-US" sz="2400"/>
              <a:t>R then generates a cookie C</a:t>
            </a:r>
            <a:r>
              <a:rPr lang="en-US" sz="2400" baseline="-25000"/>
              <a:t>R</a:t>
            </a:r>
            <a:r>
              <a:rPr lang="en-US" sz="2400"/>
              <a:t>, and sends it with C</a:t>
            </a:r>
            <a:r>
              <a:rPr lang="en-US" sz="2400" baseline="-25000"/>
              <a:t>I</a:t>
            </a:r>
            <a:r>
              <a:rPr lang="en-US" sz="2400"/>
              <a:t> to I.</a:t>
            </a:r>
          </a:p>
          <a:p>
            <a:pPr>
              <a:lnSpc>
                <a:spcPct val="80000"/>
              </a:lnSpc>
            </a:pPr>
            <a:r>
              <a:rPr lang="en-US" sz="2400"/>
              <a:t>To launch a flooding attack, the attacker has to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complete a cookie exchange with the victim for each spoofed source IP address (read the cookie sent by the victim for each cookie exchange.)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Requirements for cookie generation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98EBD-7D3F-4F84-9DC9-FFAA22E9087C}" type="slidenum">
              <a:rPr lang="zh-TW" altLang="en-GB"/>
              <a:pPr/>
              <a:t>18</a:t>
            </a:fld>
            <a:endParaRPr lang="en-GB" altLang="zh-TW"/>
          </a:p>
        </p:txBody>
      </p:sp>
      <p:sp>
        <p:nvSpPr>
          <p:cNvPr id="37273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400"/>
              <a:t>The cookie must depend on the specific parties. 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This prevents an attacker from obtaining a cookie using a real IP address and UDP port, and 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then using it to swamp the victim with requests from randomly chosen IP addresses or ports.</a:t>
            </a:r>
          </a:p>
          <a:p>
            <a:pPr>
              <a:lnSpc>
                <a:spcPct val="80000"/>
              </a:lnSpc>
            </a:pPr>
            <a:r>
              <a:rPr lang="en-US" sz="2400"/>
              <a:t>It must not be possible for anyone other than the issuing entity to generate cookies that will be accepted by that entity.  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This implies that the issuing entity will use local secret information in the generation and subsequent verification of a cookie.  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It must not be possible to deduce this secret information from any particular cookie.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Requirements for cookie generation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EF41C-7FC9-4386-AA11-FE93C9BC61F2}" type="slidenum">
              <a:rPr lang="zh-TW" altLang="en-GB"/>
              <a:pPr/>
              <a:t>19</a:t>
            </a:fld>
            <a:endParaRPr lang="en-GB" altLang="zh-TW"/>
          </a:p>
        </p:txBody>
      </p:sp>
      <p:sp>
        <p:nvSpPr>
          <p:cNvPr id="37376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The cookie generation and verification methods must be fast to thwart attacks intended to sabotage CPU resources.</a:t>
            </a:r>
          </a:p>
          <a:p>
            <a:pPr>
              <a:lnSpc>
                <a:spcPct val="90000"/>
              </a:lnSpc>
            </a:pPr>
            <a:r>
              <a:rPr lang="en-US" sz="2400"/>
              <a:t>A recommended technique is to use a hashing function, such as MD5.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An incoming cookie can be verified by regenerating it locally from values contained in the incoming datagram and the local secret random value.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For example, cookie = h(secret, source and destination IP addresses, source and destination UDP port numbers)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</a:t>
            </a:r>
            <a:endParaRPr lang="en-GB" altLang="zh-TW">
              <a:ea typeface="新細明體" charset="-12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3F85E-A000-4B7C-BD7C-2383B7EC0F5E}" type="slidenum">
              <a:rPr lang="zh-TW" altLang="en-GB"/>
              <a:pPr/>
              <a:t>2</a:t>
            </a:fld>
            <a:endParaRPr lang="en-GB" altLang="zh-TW"/>
          </a:p>
        </p:txBody>
      </p:sp>
      <p:sp>
        <p:nvSpPr>
          <p:cNvPr id="35635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484313"/>
            <a:ext cx="8229600" cy="4852987"/>
          </a:xfrm>
        </p:spPr>
        <p:txBody>
          <a:bodyPr/>
          <a:lstStyle/>
          <a:p>
            <a:r>
              <a:rPr lang="en-US" altLang="zh-TW">
                <a:ea typeface="新細明體" charset="-120"/>
              </a:rPr>
              <a:t>An overview of IKEv1</a:t>
            </a:r>
          </a:p>
          <a:p>
            <a:r>
              <a:rPr lang="en-US" altLang="zh-TW">
                <a:ea typeface="新細明體" charset="-120"/>
              </a:rPr>
              <a:t>IKE phase 1</a:t>
            </a:r>
          </a:p>
          <a:p>
            <a:pPr lvl="1"/>
            <a:r>
              <a:rPr lang="en-US" altLang="zh-TW">
                <a:ea typeface="新細明體" charset="-120"/>
              </a:rPr>
              <a:t>Main mode and aggressive mode</a:t>
            </a:r>
          </a:p>
          <a:p>
            <a:pPr lvl="1"/>
            <a:r>
              <a:rPr lang="en-US" altLang="zh-TW">
                <a:ea typeface="新細明體" charset="-120"/>
              </a:rPr>
              <a:t>4 different authentication methods</a:t>
            </a:r>
          </a:p>
          <a:p>
            <a:r>
              <a:rPr lang="en-US" altLang="zh-TW">
                <a:ea typeface="新細明體" charset="-120"/>
              </a:rPr>
              <a:t>IKE phase 2</a:t>
            </a:r>
          </a:p>
          <a:p>
            <a:pPr lvl="1"/>
            <a:r>
              <a:rPr lang="en-US" altLang="zh-TW">
                <a:ea typeface="新細明體" charset="-120"/>
              </a:rPr>
              <a:t>Setting up IPSec SAs</a:t>
            </a:r>
          </a:p>
          <a:p>
            <a:pPr lvl="1"/>
            <a:r>
              <a:rPr lang="en-US" altLang="zh-TW">
                <a:ea typeface="新細明體" charset="-120"/>
              </a:rPr>
              <a:t>The quick mode</a:t>
            </a:r>
          </a:p>
          <a:p>
            <a:r>
              <a:rPr lang="en-US" altLang="zh-TW">
                <a:ea typeface="新細明體" charset="-120"/>
              </a:rPr>
              <a:t>The current state of IKE</a:t>
            </a:r>
            <a:endParaRPr lang="en-GB" altLang="zh-TW">
              <a:ea typeface="新細明體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Initiator and responder cookies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15C2A-13BC-429B-93EF-7E39489FFD11}" type="slidenum">
              <a:rPr lang="zh-TW" altLang="en-GB"/>
              <a:pPr/>
              <a:t>20</a:t>
            </a:fld>
            <a:endParaRPr lang="en-GB" altLang="zh-TW"/>
          </a:p>
        </p:txBody>
      </p:sp>
      <p:sp>
        <p:nvSpPr>
          <p:cNvPr id="37478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8229600" cy="463708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/>
              <a:t>The Initiator secret value should be different for each cookie exchange and the secret value is cached.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An alternative, of course, is to cache the cookie itself instead of the secret value.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It is recommended that the cookie be computed over the secret, source and destination IP addresses, and source and destination UDP port numbers.</a:t>
            </a:r>
          </a:p>
          <a:p>
            <a:pPr>
              <a:lnSpc>
                <a:spcPct val="90000"/>
              </a:lnSpc>
            </a:pPr>
            <a:r>
              <a:rPr lang="en-US" sz="2000"/>
              <a:t>The responder secret value may be the same for many different initiators.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This secret value should be changed periodically.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It is recommended that the cookie be computed over the secret, the Initiator cookie, source and destination IP addresses, and UDP port numbers.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(2) The D-H exchange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B8EF6-DA41-4E0F-8D44-8755DCB5F114}" type="slidenum">
              <a:rPr lang="zh-TW" altLang="en-GB"/>
              <a:pPr/>
              <a:t>21</a:t>
            </a:fld>
            <a:endParaRPr lang="en-GB" altLang="zh-TW"/>
          </a:p>
        </p:txBody>
      </p:sp>
      <p:sp>
        <p:nvSpPr>
          <p:cNvPr id="37581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400"/>
              <a:t>A secret key, k, will be generated between the peers using the D-H key exchange.</a:t>
            </a:r>
          </a:p>
          <a:p>
            <a:pPr>
              <a:lnSpc>
                <a:spcPct val="80000"/>
              </a:lnSpc>
            </a:pPr>
            <a:r>
              <a:rPr lang="en-US" sz="2400"/>
              <a:t>Additionally, four secret keys will be generated between the peers: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SKEYID: a string derived from secret material known only to the peers. It is derived differently for each authentication algorithm (why?).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SKEYID</a:t>
            </a:r>
            <a:r>
              <a:rPr lang="en-US" sz="2000" baseline="-25000"/>
              <a:t>d</a:t>
            </a:r>
            <a:r>
              <a:rPr lang="en-US" sz="2000"/>
              <a:t>: the keying material used to derive keys for non-ISAKMP security associations.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SKEYID</a:t>
            </a:r>
            <a:r>
              <a:rPr lang="en-US" sz="2000" baseline="-25000"/>
              <a:t>a</a:t>
            </a:r>
            <a:r>
              <a:rPr lang="en-US" sz="2000"/>
              <a:t>: the keying material used by the ISAKMP SA to authenticate its messages.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SKEYID</a:t>
            </a:r>
            <a:r>
              <a:rPr lang="en-US" sz="2000" baseline="-25000"/>
              <a:t>e</a:t>
            </a:r>
            <a:r>
              <a:rPr lang="en-US" sz="2000"/>
              <a:t>: the keying material used by the ISAKMP SA to protect the confidentiality of its messages.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(2) D-H exchange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3D02E-D1A4-4246-8F01-3462C11061D6}" type="slidenum">
              <a:rPr lang="zh-TW" altLang="en-GB"/>
              <a:pPr/>
              <a:t>22</a:t>
            </a:fld>
            <a:endParaRPr lang="en-GB" altLang="zh-TW"/>
          </a:p>
        </p:txBody>
      </p:sp>
      <p:sp>
        <p:nvSpPr>
          <p:cNvPr id="37683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68413"/>
            <a:ext cx="8229600" cy="4826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/>
              <a:t>SKEYID</a:t>
            </a:r>
            <a:r>
              <a:rPr lang="en-US" sz="2000" baseline="-25000"/>
              <a:t>x</a:t>
            </a:r>
            <a:r>
              <a:rPr lang="en-US" sz="2000"/>
              <a:t>, x = d, a, e, are derived from SKEYID and k: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SKEYID</a:t>
            </a:r>
            <a:r>
              <a:rPr lang="en-US" sz="1800" baseline="-25000"/>
              <a:t>d</a:t>
            </a:r>
            <a:r>
              <a:rPr lang="en-US" sz="1800"/>
              <a:t> = PRF(SKEYID, k | C</a:t>
            </a:r>
            <a:r>
              <a:rPr lang="en-US" sz="1800" baseline="-25000"/>
              <a:t>I</a:t>
            </a:r>
            <a:r>
              <a:rPr lang="en-US" sz="1800"/>
              <a:t> | C</a:t>
            </a:r>
            <a:r>
              <a:rPr lang="en-US" sz="1800" baseline="-25000"/>
              <a:t>R</a:t>
            </a:r>
            <a:r>
              <a:rPr lang="en-US" sz="1800"/>
              <a:t> | 0)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SKEYID</a:t>
            </a:r>
            <a:r>
              <a:rPr lang="en-US" sz="1800" baseline="-25000"/>
              <a:t>a</a:t>
            </a:r>
            <a:r>
              <a:rPr lang="en-US" sz="1800"/>
              <a:t> = PRF(SKEYID, SKEYID</a:t>
            </a:r>
            <a:r>
              <a:rPr lang="en-US" sz="1800" baseline="-25000"/>
              <a:t>d</a:t>
            </a:r>
            <a:r>
              <a:rPr lang="en-US" sz="1800"/>
              <a:t> | k | C</a:t>
            </a:r>
            <a:r>
              <a:rPr lang="en-US" sz="1800" baseline="-25000"/>
              <a:t>I</a:t>
            </a:r>
            <a:r>
              <a:rPr lang="en-US" sz="1800"/>
              <a:t> | C</a:t>
            </a:r>
            <a:r>
              <a:rPr lang="en-US" sz="1800" baseline="-25000"/>
              <a:t>R</a:t>
            </a:r>
            <a:r>
              <a:rPr lang="en-US" sz="1800"/>
              <a:t> | 1)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SKEYID</a:t>
            </a:r>
            <a:r>
              <a:rPr lang="en-US" sz="1800" baseline="-25000"/>
              <a:t>e</a:t>
            </a:r>
            <a:r>
              <a:rPr lang="en-US" sz="1800"/>
              <a:t> = PRF(SKEYID, SKEYID</a:t>
            </a:r>
            <a:r>
              <a:rPr lang="en-US" sz="1800" baseline="-25000"/>
              <a:t>a </a:t>
            </a:r>
            <a:r>
              <a:rPr lang="en-US" sz="1800"/>
              <a:t>| k | C</a:t>
            </a:r>
            <a:r>
              <a:rPr lang="en-US" sz="1800" baseline="-25000"/>
              <a:t>I</a:t>
            </a:r>
            <a:r>
              <a:rPr lang="en-US" sz="1800"/>
              <a:t> | C</a:t>
            </a:r>
            <a:r>
              <a:rPr lang="en-US" sz="1800" baseline="-25000"/>
              <a:t>R</a:t>
            </a:r>
            <a:r>
              <a:rPr lang="en-US" sz="1800"/>
              <a:t> | 2), where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PRF is the keyed pseudo-random function (often a keyed hash function) agreed between the peers in the ISAKMP SA negotiation stage.</a:t>
            </a:r>
          </a:p>
          <a:p>
            <a:pPr>
              <a:lnSpc>
                <a:spcPct val="90000"/>
              </a:lnSpc>
            </a:pPr>
            <a:r>
              <a:rPr lang="en-US" sz="2000"/>
              <a:t>The principle of key separation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Different cryptographic functions should use different and cryptographically independent keys, e.g., not to use </a:t>
            </a:r>
            <a:r>
              <a:rPr lang="en-US" sz="1800" i="1"/>
              <a:t>k</a:t>
            </a:r>
            <a:r>
              <a:rPr lang="en-US" sz="1800"/>
              <a:t> for both encryption and authentication.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Instead, use k as a seed from which other keys are derived.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858" name="Rectangle 2"/>
          <p:cNvSpPr>
            <a:spLocks noGrp="1" noChangeArrowheads="1"/>
          </p:cNvSpPr>
          <p:nvPr>
            <p:ph type="title"/>
          </p:nvPr>
        </p:nvSpPr>
        <p:spPr>
          <a:xfrm>
            <a:off x="252413" y="523875"/>
            <a:ext cx="9144000" cy="457200"/>
          </a:xfrm>
        </p:spPr>
        <p:txBody>
          <a:bodyPr>
            <a:normAutofit fontScale="90000"/>
          </a:bodyPr>
          <a:lstStyle/>
          <a:p>
            <a:r>
              <a:rPr lang="en-US" sz="3200"/>
              <a:t>(2) D-H exchange and (3) peer authentication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F73A-71B6-4CBC-83CC-10FCAC8C85C4}" type="slidenum">
              <a:rPr lang="zh-TW" altLang="en-GB"/>
              <a:pPr/>
              <a:t>23</a:t>
            </a:fld>
            <a:endParaRPr lang="en-GB" altLang="zh-TW"/>
          </a:p>
        </p:txBody>
      </p:sp>
      <p:sp>
        <p:nvSpPr>
          <p:cNvPr id="37785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Derivation of SKEYID, message contents in the D-H exchange, and peer authentication depend on the authentication method chosen.</a:t>
            </a:r>
          </a:p>
          <a:p>
            <a:pPr>
              <a:lnSpc>
                <a:spcPct val="90000"/>
              </a:lnSpc>
            </a:pPr>
            <a:r>
              <a:rPr lang="en-US"/>
              <a:t>Four authentication methods available:</a:t>
            </a:r>
          </a:p>
          <a:p>
            <a:pPr lvl="1">
              <a:lnSpc>
                <a:spcPct val="90000"/>
              </a:lnSpc>
            </a:pPr>
            <a:r>
              <a:rPr lang="en-US"/>
              <a:t>pre-shared keys</a:t>
            </a:r>
          </a:p>
          <a:p>
            <a:pPr lvl="1">
              <a:lnSpc>
                <a:spcPct val="90000"/>
              </a:lnSpc>
            </a:pPr>
            <a:r>
              <a:rPr lang="en-US"/>
              <a:t>digital signatures</a:t>
            </a:r>
          </a:p>
          <a:p>
            <a:pPr lvl="1">
              <a:lnSpc>
                <a:spcPct val="90000"/>
              </a:lnSpc>
            </a:pPr>
            <a:r>
              <a:rPr lang="en-US"/>
              <a:t>public key encryption with four encryption</a:t>
            </a:r>
          </a:p>
          <a:p>
            <a:pPr lvl="1">
              <a:lnSpc>
                <a:spcPct val="90000"/>
              </a:lnSpc>
            </a:pPr>
            <a:r>
              <a:rPr lang="en-US"/>
              <a:t>public key encryption with two encryption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4 authentication methods?</a:t>
            </a:r>
            <a:endParaRPr lang="en-GB" altLang="zh-TW">
              <a:ea typeface="新細明體" charset="-12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84512-6D20-4608-9F9E-271F87103869}" type="slidenum">
              <a:rPr lang="zh-TW" altLang="en-GB"/>
              <a:pPr/>
              <a:t>24</a:t>
            </a:fld>
            <a:endParaRPr lang="en-GB" altLang="zh-TW"/>
          </a:p>
        </p:txBody>
      </p:sp>
      <p:sp>
        <p:nvSpPr>
          <p:cNvPr id="37888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400"/>
              <a:t>The pre-shared key method is simple to configure and fast.</a:t>
            </a:r>
          </a:p>
          <a:p>
            <a:r>
              <a:rPr lang="en-US" sz="2400"/>
              <a:t>Why 2 public-key encryption methods?</a:t>
            </a:r>
          </a:p>
          <a:p>
            <a:pPr lvl="1"/>
            <a:r>
              <a:rPr lang="en-US" sz="2000"/>
              <a:t>The original public-key encryption method is not efficient.</a:t>
            </a:r>
          </a:p>
          <a:p>
            <a:r>
              <a:rPr lang="en-US" sz="2400"/>
              <a:t>Why public-key encryption and signature?</a:t>
            </a:r>
          </a:p>
          <a:p>
            <a:pPr lvl="1"/>
            <a:r>
              <a:rPr lang="en-US" sz="2000"/>
              <a:t>The public-key encryption method may be unusable, because I is required to know R’s public key.</a:t>
            </a:r>
          </a:p>
          <a:p>
            <a:pPr lvl="1"/>
            <a:r>
              <a:rPr lang="en-US" sz="2000"/>
              <a:t>Using the signature method, one has to reveal its identity to the other first.</a:t>
            </a:r>
            <a:endParaRPr lang="en-GB" altLang="zh-TW" sz="2000">
              <a:ea typeface="新細明體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Pre-shared key authentication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F4541-7D14-4D58-8EB2-B679A246A69F}" type="slidenum">
              <a:rPr lang="zh-TW" altLang="en-GB"/>
              <a:pPr/>
              <a:t>25</a:t>
            </a:fld>
            <a:endParaRPr lang="en-GB" altLang="zh-TW"/>
          </a:p>
        </p:txBody>
      </p:sp>
      <p:sp>
        <p:nvSpPr>
          <p:cNvPr id="37990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000"/>
              <a:t>PSKEY: pre-shared key</a:t>
            </a:r>
          </a:p>
          <a:p>
            <a:pPr>
              <a:lnSpc>
                <a:spcPct val="90000"/>
              </a:lnSpc>
            </a:pPr>
            <a:r>
              <a:rPr lang="en-US" sz="2000"/>
              <a:t>A nonce is a large pseudo-random number, 64-2048 bits in length, adds randomness to the key negotiation process.</a:t>
            </a:r>
          </a:p>
          <a:p>
            <a:pPr>
              <a:lnSpc>
                <a:spcPct val="90000"/>
              </a:lnSpc>
            </a:pPr>
            <a:r>
              <a:rPr lang="en-US" sz="2000"/>
              <a:t>SKEYID = PRF(PSKEY, N</a:t>
            </a:r>
            <a:r>
              <a:rPr lang="en-US" sz="2000" baseline="-25000"/>
              <a:t>I</a:t>
            </a:r>
            <a:r>
              <a:rPr lang="en-US" sz="2000"/>
              <a:t> | N</a:t>
            </a:r>
            <a:r>
              <a:rPr lang="en-US" sz="2000" baseline="-25000"/>
              <a:t>R</a:t>
            </a:r>
            <a:r>
              <a:rPr lang="en-US" sz="2000"/>
              <a:t>)</a:t>
            </a:r>
          </a:p>
          <a:p>
            <a:pPr>
              <a:lnSpc>
                <a:spcPct val="90000"/>
              </a:lnSpc>
            </a:pPr>
            <a:r>
              <a:rPr lang="en-US" sz="2000"/>
              <a:t>ID is a unique identification of I and R, e.g. IP address, domain name, email address, etc.</a:t>
            </a:r>
          </a:p>
          <a:p>
            <a:pPr>
              <a:lnSpc>
                <a:spcPct val="90000"/>
              </a:lnSpc>
            </a:pPr>
            <a:r>
              <a:rPr lang="en-US" sz="2000"/>
              <a:t>Authentication: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HASH</a:t>
            </a:r>
            <a:r>
              <a:rPr lang="en-US" sz="1800" baseline="-25000"/>
              <a:t>I</a:t>
            </a:r>
            <a:r>
              <a:rPr lang="en-US" sz="1800"/>
              <a:t> = PRF(SKEYID, X | Y | C</a:t>
            </a:r>
            <a:r>
              <a:rPr lang="en-US" sz="1800" baseline="-25000"/>
              <a:t>I</a:t>
            </a:r>
            <a:r>
              <a:rPr lang="en-US" sz="1800"/>
              <a:t> | C</a:t>
            </a:r>
            <a:r>
              <a:rPr lang="en-US" sz="1800" baseline="-25000"/>
              <a:t>R</a:t>
            </a:r>
            <a:r>
              <a:rPr lang="en-US" sz="1800"/>
              <a:t> | SA</a:t>
            </a:r>
            <a:r>
              <a:rPr lang="en-US" sz="1800" baseline="-25000"/>
              <a:t>I</a:t>
            </a:r>
            <a:r>
              <a:rPr lang="en-US" sz="1800"/>
              <a:t> | ID</a:t>
            </a:r>
            <a:r>
              <a:rPr lang="en-US" sz="1800" baseline="-25000"/>
              <a:t>I</a:t>
            </a:r>
            <a:r>
              <a:rPr lang="en-US" sz="1800"/>
              <a:t>)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HASH</a:t>
            </a:r>
            <a:r>
              <a:rPr lang="en-US" sz="1800" baseline="-25000"/>
              <a:t>R</a:t>
            </a:r>
            <a:r>
              <a:rPr lang="en-US" sz="1800"/>
              <a:t> = PRF(SKEYID, Y | X | C</a:t>
            </a:r>
            <a:r>
              <a:rPr lang="en-US" sz="1800" baseline="-25000"/>
              <a:t>R</a:t>
            </a:r>
            <a:r>
              <a:rPr lang="en-US" sz="1800"/>
              <a:t> | C</a:t>
            </a:r>
            <a:r>
              <a:rPr lang="en-US" sz="1800" baseline="-25000"/>
              <a:t>I</a:t>
            </a:r>
            <a:r>
              <a:rPr lang="en-US" sz="1800"/>
              <a:t> | SA</a:t>
            </a:r>
            <a:r>
              <a:rPr lang="en-US" sz="1800" baseline="-25000"/>
              <a:t>I</a:t>
            </a:r>
            <a:r>
              <a:rPr lang="en-US" sz="1800"/>
              <a:t> | ID</a:t>
            </a:r>
            <a:r>
              <a:rPr lang="en-US" sz="1800" baseline="-25000"/>
              <a:t>R</a:t>
            </a:r>
            <a:r>
              <a:rPr lang="en-US" sz="1800"/>
              <a:t>)</a:t>
            </a:r>
          </a:p>
          <a:p>
            <a:pPr>
              <a:lnSpc>
                <a:spcPct val="90000"/>
              </a:lnSpc>
            </a:pPr>
            <a:r>
              <a:rPr lang="en-US" sz="2000"/>
              <a:t>Messages (5) and (6) are encrypted with SKEYID</a:t>
            </a:r>
            <a:r>
              <a:rPr lang="en-US" sz="2000" baseline="-25000"/>
              <a:t>e</a:t>
            </a:r>
            <a:r>
              <a:rPr lang="en-US" sz="2000"/>
              <a:t> (the ISAKMP headers are not encrypted).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Pre-shared key authentication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ACC82-1A50-493D-845C-FCAC37DC9083}" type="slidenum">
              <a:rPr lang="zh-TW" altLang="en-GB"/>
              <a:pPr/>
              <a:t>26</a:t>
            </a:fld>
            <a:endParaRPr lang="en-GB" altLang="zh-TW"/>
          </a:p>
        </p:txBody>
      </p:sp>
      <p:sp>
        <p:nvSpPr>
          <p:cNvPr id="38093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endParaRPr lang="zh-TW" altLang="en-US">
              <a:ea typeface="新細明體" charset="-120"/>
            </a:endParaRPr>
          </a:p>
        </p:txBody>
      </p:sp>
      <p:graphicFrame>
        <p:nvGraphicFramePr>
          <p:cNvPr id="380932" name="Object 4"/>
          <p:cNvGraphicFramePr>
            <a:graphicFrameLocks noChangeAspect="1"/>
          </p:cNvGraphicFramePr>
          <p:nvPr/>
        </p:nvGraphicFramePr>
        <p:xfrm>
          <a:off x="823913" y="1404938"/>
          <a:ext cx="7337425" cy="4856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0935" name="Document" r:id="rId4" imgW="8606363" imgH="5492463" progId="Word.Document.8">
                  <p:embed/>
                </p:oleObj>
              </mc:Choice>
              <mc:Fallback>
                <p:oleObj name="Document" r:id="rId4" imgW="8606363" imgH="5492463" progId="Word.Document.8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3913" y="1404938"/>
                        <a:ext cx="7337425" cy="4856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9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/>
              <a:t>Disadv. of pre-shared key authen.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1FD14-EF28-4DFE-9AFC-7CB0F24ABA0B}" type="slidenum">
              <a:rPr lang="zh-TW" altLang="en-GB"/>
              <a:pPr/>
              <a:t>27</a:t>
            </a:fld>
            <a:endParaRPr lang="en-GB" altLang="zh-TW"/>
          </a:p>
        </p:txBody>
      </p:sp>
      <p:sp>
        <p:nvSpPr>
          <p:cNvPr id="38195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400"/>
              <a:t>When R receives message (5), he cannot view ID</a:t>
            </a:r>
            <a:r>
              <a:rPr lang="en-US" sz="2400" baseline="-25000"/>
              <a:t>I</a:t>
            </a:r>
            <a:r>
              <a:rPr lang="en-US" sz="2400"/>
              <a:t> due to the encrypted ISAKMP payloads.</a:t>
            </a:r>
          </a:p>
          <a:p>
            <a:pPr lvl="1"/>
            <a:r>
              <a:rPr lang="en-US" sz="2000"/>
              <a:t>Therefore, R could not retrieve the shared key corresponding to ID</a:t>
            </a:r>
            <a:r>
              <a:rPr lang="en-US" sz="2000" baseline="-25000"/>
              <a:t>I</a:t>
            </a:r>
            <a:r>
              <a:rPr lang="en-US" sz="2000"/>
              <a:t>.</a:t>
            </a:r>
          </a:p>
          <a:p>
            <a:pPr lvl="1"/>
            <a:r>
              <a:rPr lang="en-US" sz="2000"/>
              <a:t>As a result, ID</a:t>
            </a:r>
            <a:r>
              <a:rPr lang="en-US" sz="2000" baseline="-25000"/>
              <a:t>I</a:t>
            </a:r>
            <a:r>
              <a:rPr lang="en-US" sz="2000"/>
              <a:t> in this case must be based on the IP header information (the source IP address).</a:t>
            </a:r>
          </a:p>
          <a:p>
            <a:pPr lvl="1"/>
            <a:r>
              <a:rPr lang="en-US" sz="2000"/>
              <a:t>If I is allocated with a different IP address due to DHCP, NAT, Mobile IP, etc, R would not be able to retrieve the correct shared key.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9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/>
              <a:t>Public-key signature authentication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61ABF-0F7A-4C05-8676-4C6623E6BA54}" type="slidenum">
              <a:rPr lang="zh-TW" altLang="en-GB"/>
              <a:pPr/>
              <a:t>28</a:t>
            </a:fld>
            <a:endParaRPr lang="en-GB" altLang="zh-TW"/>
          </a:p>
        </p:txBody>
      </p:sp>
      <p:sp>
        <p:nvSpPr>
          <p:cNvPr id="38297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000"/>
              <a:t>In the messages (3) and (4), each peer can optionally request a digital certificate from another side.</a:t>
            </a:r>
          </a:p>
          <a:p>
            <a:pPr>
              <a:lnSpc>
                <a:spcPct val="90000"/>
              </a:lnSpc>
            </a:pPr>
            <a:r>
              <a:rPr lang="en-US" sz="2000"/>
              <a:t>SKEYID = PRF(N</a:t>
            </a:r>
            <a:r>
              <a:rPr lang="en-US" sz="2000" baseline="-25000"/>
              <a:t>I</a:t>
            </a:r>
            <a:r>
              <a:rPr lang="en-US" sz="2000"/>
              <a:t> | N</a:t>
            </a:r>
            <a:r>
              <a:rPr lang="en-US" sz="2000" baseline="-25000"/>
              <a:t>R</a:t>
            </a:r>
            <a:r>
              <a:rPr lang="en-US" sz="2000"/>
              <a:t>, k)</a:t>
            </a:r>
          </a:p>
          <a:p>
            <a:pPr>
              <a:lnSpc>
                <a:spcPct val="90000"/>
              </a:lnSpc>
            </a:pPr>
            <a:r>
              <a:rPr lang="en-US" sz="2000"/>
              <a:t>HASH</a:t>
            </a:r>
            <a:r>
              <a:rPr lang="en-US" sz="2000" baseline="-25000"/>
              <a:t>I</a:t>
            </a:r>
            <a:r>
              <a:rPr lang="en-US" sz="2000"/>
              <a:t> and HASH</a:t>
            </a:r>
            <a:r>
              <a:rPr lang="en-US" sz="2000" baseline="-25000"/>
              <a:t>R</a:t>
            </a:r>
            <a:r>
              <a:rPr lang="en-US" sz="2000"/>
              <a:t> are the same as before.</a:t>
            </a:r>
          </a:p>
          <a:p>
            <a:pPr>
              <a:lnSpc>
                <a:spcPct val="90000"/>
              </a:lnSpc>
            </a:pPr>
            <a:r>
              <a:rPr lang="en-US" sz="2000"/>
              <a:t>Each side signs its HASH value: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SIG</a:t>
            </a:r>
            <a:r>
              <a:rPr lang="en-US" sz="1800" baseline="-25000"/>
              <a:t>I</a:t>
            </a:r>
            <a:r>
              <a:rPr lang="en-US" sz="1800"/>
              <a:t> = PRVKEY</a:t>
            </a:r>
            <a:r>
              <a:rPr lang="en-US" sz="1800" baseline="-25000"/>
              <a:t>I</a:t>
            </a:r>
            <a:r>
              <a:rPr lang="en-US" sz="1800"/>
              <a:t>(HASH</a:t>
            </a:r>
            <a:r>
              <a:rPr lang="en-US" sz="1800" baseline="-25000"/>
              <a:t>I</a:t>
            </a:r>
            <a:r>
              <a:rPr lang="en-US" sz="1800"/>
              <a:t>)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SIG</a:t>
            </a:r>
            <a:r>
              <a:rPr lang="en-US" sz="1800" baseline="-25000"/>
              <a:t>R</a:t>
            </a:r>
            <a:r>
              <a:rPr lang="en-US" sz="1800"/>
              <a:t> = PRVKEY</a:t>
            </a:r>
            <a:r>
              <a:rPr lang="en-US" sz="1800" baseline="-25000"/>
              <a:t>R</a:t>
            </a:r>
            <a:r>
              <a:rPr lang="en-US" sz="1800"/>
              <a:t>(HASH</a:t>
            </a:r>
            <a:r>
              <a:rPr lang="en-US" sz="1800" baseline="-25000"/>
              <a:t>R</a:t>
            </a:r>
            <a:r>
              <a:rPr lang="en-US" sz="1800"/>
              <a:t>)</a:t>
            </a:r>
          </a:p>
          <a:p>
            <a:pPr>
              <a:lnSpc>
                <a:spcPct val="90000"/>
              </a:lnSpc>
            </a:pPr>
            <a:r>
              <a:rPr lang="en-US" sz="2000"/>
              <a:t>The other side could verify the digital signature based on the other side’s public key obtained from the certificate.</a:t>
            </a:r>
          </a:p>
          <a:p>
            <a:pPr>
              <a:lnSpc>
                <a:spcPct val="90000"/>
              </a:lnSpc>
            </a:pPr>
            <a:r>
              <a:rPr lang="en-US" sz="2000"/>
              <a:t>Messages (5) and (6) are encrypted with SKEYID</a:t>
            </a:r>
            <a:r>
              <a:rPr lang="en-US" sz="2000" baseline="-25000"/>
              <a:t>e</a:t>
            </a:r>
            <a:r>
              <a:rPr lang="en-US" sz="2000"/>
              <a:t> (the ISAKMP headers are not encrypted).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0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60648"/>
            <a:ext cx="8229600" cy="738336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Public-key signature authentication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F8254-1243-48D9-A744-FD21838B20EA}" type="slidenum">
              <a:rPr lang="zh-TW" altLang="en-GB"/>
              <a:pPr/>
              <a:t>29</a:t>
            </a:fld>
            <a:endParaRPr lang="en-GB" altLang="zh-TW"/>
          </a:p>
        </p:txBody>
      </p:sp>
      <p:sp>
        <p:nvSpPr>
          <p:cNvPr id="38400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endParaRPr lang="zh-TW" altLang="en-US">
              <a:ea typeface="新細明體" charset="-120"/>
            </a:endParaRPr>
          </a:p>
        </p:txBody>
      </p:sp>
      <p:graphicFrame>
        <p:nvGraphicFramePr>
          <p:cNvPr id="384004" name="Object 4"/>
          <p:cNvGraphicFramePr>
            <a:graphicFrameLocks noChangeAspect="1"/>
          </p:cNvGraphicFramePr>
          <p:nvPr/>
        </p:nvGraphicFramePr>
        <p:xfrm>
          <a:off x="957263" y="1408113"/>
          <a:ext cx="7359650" cy="4803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4007" name="Document" r:id="rId4" imgW="8646680" imgH="5643519" progId="Word.Document.8">
                  <p:embed/>
                </p:oleObj>
              </mc:Choice>
              <mc:Fallback>
                <p:oleObj name="Document" r:id="rId4" imgW="8646680" imgH="5643519" progId="Word.Document.8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7263" y="1408113"/>
                        <a:ext cx="7359650" cy="4803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IKE</a:t>
            </a:r>
            <a:endParaRPr lang="en-GB" altLang="zh-TW">
              <a:ea typeface="新細明體" charset="-12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17242-41F1-43D4-8CF1-8F10C2FBA58B}" type="slidenum">
              <a:rPr lang="zh-TW" altLang="en-GB"/>
              <a:pPr/>
              <a:t>3</a:t>
            </a:fld>
            <a:endParaRPr lang="en-GB" altLang="zh-TW"/>
          </a:p>
        </p:txBody>
      </p:sp>
      <p:sp>
        <p:nvSpPr>
          <p:cNvPr id="35737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Internet Key Exchange (IKE) protocol is the default method for IPSec.</a:t>
            </a:r>
          </a:p>
          <a:p>
            <a:pPr lvl="1">
              <a:lnSpc>
                <a:spcPct val="90000"/>
              </a:lnSpc>
            </a:pPr>
            <a:r>
              <a:rPr lang="en-US"/>
              <a:t>IKE is an application-layer protocol using the well-known UDP port 500.</a:t>
            </a:r>
          </a:p>
          <a:p>
            <a:pPr lvl="1">
              <a:lnSpc>
                <a:spcPct val="90000"/>
              </a:lnSpc>
            </a:pPr>
            <a:r>
              <a:rPr lang="en-US"/>
              <a:t>IKE is a general key exchange protocol.</a:t>
            </a:r>
          </a:p>
          <a:p>
            <a:pPr>
              <a:lnSpc>
                <a:spcPct val="90000"/>
              </a:lnSpc>
            </a:pPr>
            <a:r>
              <a:rPr lang="en-US"/>
              <a:t>IKE can be thought of as a combination of the packet formats of ISAKMP and the exchanges of OAKLEY.</a:t>
            </a:r>
          </a:p>
          <a:p>
            <a:pPr lvl="1">
              <a:lnSpc>
                <a:spcPct val="90000"/>
              </a:lnSpc>
            </a:pPr>
            <a:r>
              <a:rPr lang="en-US"/>
              <a:t>Also influenced by SKEME and Photuris.</a:t>
            </a:r>
            <a:endParaRPr lang="en-GB" altLang="zh-TW">
              <a:ea typeface="新細明體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02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Phase 1: The Aggressive Mode</a:t>
            </a:r>
            <a:endParaRPr lang="en-GB" altLang="zh-TW">
              <a:ea typeface="新細明體" charset="-120"/>
            </a:endParaRPr>
          </a:p>
        </p:txBody>
      </p:sp>
      <p:sp>
        <p:nvSpPr>
          <p:cNvPr id="38502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zh-TW">
              <a:ea typeface="新細明體" charset="-12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516CFF85-452F-4FED-A08E-E1C35A0DFE98}" type="slidenum">
              <a:rPr lang="zh-TW" altLang="en-GB"/>
              <a:pPr/>
              <a:t>30</a:t>
            </a:fld>
            <a:endParaRPr lang="en-GB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aggressive mode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B1431-F380-4DE3-A9B7-07D30A3573EC}" type="slidenum">
              <a:rPr lang="zh-TW" altLang="en-GB"/>
              <a:pPr/>
              <a:t>31</a:t>
            </a:fld>
            <a:endParaRPr lang="en-GB" altLang="zh-TW"/>
          </a:p>
        </p:txBody>
      </p:sp>
      <p:sp>
        <p:nvSpPr>
          <p:cNvPr id="38605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400"/>
              <a:t>Aggressive mode is an option defined for each authentication method.</a:t>
            </a:r>
          </a:p>
          <a:p>
            <a:pPr>
              <a:lnSpc>
                <a:spcPct val="80000"/>
              </a:lnSpc>
            </a:pPr>
            <a:r>
              <a:rPr lang="en-US" sz="2400"/>
              <a:t>Differences: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Reduce from 3 RTT to 1.5 RTT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I cannot offer different D-H groups in different protection suites.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ID</a:t>
            </a:r>
            <a:r>
              <a:rPr lang="en-US" sz="2000" baseline="-25000"/>
              <a:t>I</a:t>
            </a:r>
            <a:r>
              <a:rPr lang="en-US" sz="2000"/>
              <a:t> and ID</a:t>
            </a:r>
            <a:r>
              <a:rPr lang="en-US" sz="2000" baseline="-25000"/>
              <a:t>R</a:t>
            </a:r>
            <a:r>
              <a:rPr lang="en-US" sz="2000"/>
              <a:t> are not encrypted; therefore there is no identity protection.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Unlike the pre-shared keys for the main mode, aggressive mode allows PSKEY to be computed based on an IP address in the ID payload rather than the packet’s source IP address.</a:t>
            </a:r>
          </a:p>
          <a:p>
            <a:pPr lvl="1">
              <a:lnSpc>
                <a:spcPct val="80000"/>
              </a:lnSpc>
            </a:pPr>
            <a:endParaRPr lang="en-US" sz="2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Pre-shared key authentication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ED32C-687C-4B57-8B41-5260A30A558F}" type="slidenum">
              <a:rPr lang="zh-TW" altLang="en-GB"/>
              <a:pPr/>
              <a:t>32</a:t>
            </a:fld>
            <a:endParaRPr lang="en-GB" altLang="zh-TW"/>
          </a:p>
        </p:txBody>
      </p:sp>
      <p:sp>
        <p:nvSpPr>
          <p:cNvPr id="38707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endParaRPr lang="zh-TW" altLang="en-US">
              <a:ea typeface="新細明體" charset="-120"/>
            </a:endParaRPr>
          </a:p>
        </p:txBody>
      </p:sp>
      <p:graphicFrame>
        <p:nvGraphicFramePr>
          <p:cNvPr id="387076" name="Object 4"/>
          <p:cNvGraphicFramePr>
            <a:graphicFrameLocks noChangeAspect="1"/>
          </p:cNvGraphicFramePr>
          <p:nvPr/>
        </p:nvGraphicFramePr>
        <p:xfrm>
          <a:off x="755650" y="1524000"/>
          <a:ext cx="7372350" cy="4743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7079" name="Document" r:id="rId4" imgW="8443080" imgH="5440320" progId="Word.Document.8">
                  <p:embed/>
                </p:oleObj>
              </mc:Choice>
              <mc:Fallback>
                <p:oleObj name="Document" r:id="rId4" imgW="8443080" imgH="5440320" progId="Word.Document.8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1524000"/>
                        <a:ext cx="7372350" cy="4743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27384"/>
            <a:ext cx="8229600" cy="990600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Public-key signature authentication</a:t>
            </a:r>
            <a:endParaRPr lang="en-GB" altLang="zh-TW" sz="4000" dirty="0">
              <a:ea typeface="新細明體" charset="-12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C3102-0D83-4F0B-9F03-E7811A74D0D2}" type="slidenum">
              <a:rPr lang="zh-TW" altLang="en-GB"/>
              <a:pPr/>
              <a:t>33</a:t>
            </a:fld>
            <a:endParaRPr lang="en-GB" altLang="zh-TW"/>
          </a:p>
        </p:txBody>
      </p:sp>
      <p:graphicFrame>
        <p:nvGraphicFramePr>
          <p:cNvPr id="388099" name="Object 3"/>
          <p:cNvGraphicFramePr>
            <a:graphicFrameLocks noGrp="1" noChangeAspect="1"/>
          </p:cNvGraphicFramePr>
          <p:nvPr>
            <p:ph sz="quarter" idx="1"/>
          </p:nvPr>
        </p:nvGraphicFramePr>
        <p:xfrm>
          <a:off x="1057275" y="1435100"/>
          <a:ext cx="7000875" cy="450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8102" name="Document" r:id="rId4" imgW="8441110" imgH="5431495" progId="Word.Document.8">
                  <p:embed/>
                </p:oleObj>
              </mc:Choice>
              <mc:Fallback>
                <p:oleObj name="Document" r:id="rId4" imgW="8441110" imgH="5431495" progId="Word.Document.8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7275" y="1435100"/>
                        <a:ext cx="7000875" cy="4503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IKE Phase 2</a:t>
            </a:r>
            <a:endParaRPr lang="en-GB" altLang="zh-TW">
              <a:ea typeface="新細明體" charset="-120"/>
            </a:endParaRPr>
          </a:p>
        </p:txBody>
      </p:sp>
      <p:sp>
        <p:nvSpPr>
          <p:cNvPr id="38912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>
              <a:ea typeface="新細明體" charset="-12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8107D5C8-6261-49B9-B526-D280020DEACD}" type="slidenum">
              <a:rPr lang="zh-TW" altLang="en-GB"/>
              <a:pPr/>
              <a:t>34</a:t>
            </a:fld>
            <a:endParaRPr lang="en-GB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IKE phase 2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79D36-05B8-4887-B898-0A18FFCCC99D}" type="slidenum">
              <a:rPr lang="zh-TW" altLang="en-GB"/>
              <a:pPr/>
              <a:t>35</a:t>
            </a:fld>
            <a:endParaRPr lang="en-GB" altLang="zh-TW"/>
          </a:p>
        </p:txBody>
      </p:sp>
      <p:sp>
        <p:nvSpPr>
          <p:cNvPr id="39014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This second phase can be used to 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negotiate for a nonISAKMP SA (quick mode),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derive new keying material (new group mode), and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send an unacknowledged notification message.</a:t>
            </a:r>
          </a:p>
          <a:p>
            <a:pPr>
              <a:lnSpc>
                <a:spcPct val="90000"/>
              </a:lnSpc>
            </a:pPr>
            <a:r>
              <a:rPr lang="en-US" sz="2400"/>
              <a:t>All phase 2 packets are protected by the ISAKMP SA established in phase 1.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All payloads except for the ISAKMP header are encrypted.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A HASH payload must immediately follow the ISAKMP header.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An SA payload must immediately follow the HASH.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Setting up an IPSec SA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840F5-2E64-49B0-B27F-9C54DF58DD82}" type="slidenum">
              <a:rPr lang="zh-TW" altLang="en-GB"/>
              <a:pPr/>
              <a:t>36</a:t>
            </a:fld>
            <a:endParaRPr lang="en-GB" altLang="zh-TW"/>
          </a:p>
        </p:txBody>
      </p:sp>
      <p:sp>
        <p:nvSpPr>
          <p:cNvPr id="39117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A single SA negotiation results in two IPSec SAs: one inbound and one outbound.</a:t>
            </a:r>
          </a:p>
          <a:p>
            <a:pPr>
              <a:lnSpc>
                <a:spcPct val="90000"/>
              </a:lnSpc>
            </a:pPr>
            <a:r>
              <a:rPr lang="en-US" sz="2400"/>
              <a:t>I sends a set of proposals in SA</a:t>
            </a:r>
            <a:r>
              <a:rPr lang="en-US" sz="2400" baseline="-25000"/>
              <a:t>I</a:t>
            </a:r>
            <a:r>
              <a:rPr lang="en-US" sz="2400"/>
              <a:t> to R, and R accepts one proposal in SA</a:t>
            </a:r>
            <a:r>
              <a:rPr lang="en-US" sz="2400" baseline="-25000"/>
              <a:t>R</a:t>
            </a:r>
            <a:r>
              <a:rPr lang="en-US" sz="2400"/>
              <a:t>.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The values for protocol and SPI are specified in the ISAKMP proposal payloads (SA</a:t>
            </a:r>
            <a:r>
              <a:rPr lang="en-US" sz="2000" baseline="-25000"/>
              <a:t>I</a:t>
            </a:r>
            <a:r>
              <a:rPr lang="en-US" sz="2000"/>
              <a:t> and SA</a:t>
            </a:r>
            <a:r>
              <a:rPr lang="en-US" sz="2000" baseline="-25000"/>
              <a:t>R</a:t>
            </a:r>
            <a:r>
              <a:rPr lang="en-US" sz="2000"/>
              <a:t>).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protocol: PROTO_IPSEC_AH, PROTO_IPSEC_ESP (from DOI)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Each side chooses an SPI, and the IPSec SA’s SPI is specified by the </a:t>
            </a:r>
            <a:r>
              <a:rPr lang="en-US" sz="2000">
                <a:solidFill>
                  <a:srgbClr val="FF0000"/>
                </a:solidFill>
              </a:rPr>
              <a:t>source’s</a:t>
            </a:r>
            <a:r>
              <a:rPr lang="en-US" sz="2000"/>
              <a:t> SPI.</a:t>
            </a:r>
          </a:p>
          <a:p>
            <a:pPr lvl="2">
              <a:lnSpc>
                <a:spcPct val="90000"/>
              </a:lnSpc>
            </a:pPr>
            <a:r>
              <a:rPr lang="en-US" sz="1800"/>
              <a:t>The keying material of the IPSec SA is partly determined from the </a:t>
            </a:r>
            <a:r>
              <a:rPr lang="en-US" sz="1800">
                <a:solidFill>
                  <a:srgbClr val="FF0000"/>
                </a:solidFill>
              </a:rPr>
              <a:t>destination’s</a:t>
            </a:r>
            <a:r>
              <a:rPr lang="en-US" sz="1800"/>
              <a:t> SPI.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9662"/>
            <a:ext cx="8229600" cy="527050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The first message in quick mode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C64DA-FE09-424F-828D-BE91939C8BC7}" type="slidenum">
              <a:rPr lang="zh-TW" altLang="en-GB"/>
              <a:pPr/>
              <a:t>37</a:t>
            </a:fld>
            <a:endParaRPr lang="en-GB" altLang="zh-TW"/>
          </a:p>
        </p:txBody>
      </p:sp>
      <p:sp>
        <p:nvSpPr>
          <p:cNvPr id="39219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endParaRPr lang="zh-TW" altLang="en-US">
              <a:ea typeface="新細明體" charset="-120"/>
            </a:endParaRPr>
          </a:p>
        </p:txBody>
      </p:sp>
      <p:graphicFrame>
        <p:nvGraphicFramePr>
          <p:cNvPr id="392196" name="Object 4"/>
          <p:cNvGraphicFramePr>
            <a:graphicFrameLocks noChangeAspect="1"/>
          </p:cNvGraphicFramePr>
          <p:nvPr/>
        </p:nvGraphicFramePr>
        <p:xfrm>
          <a:off x="1619250" y="1085850"/>
          <a:ext cx="5695950" cy="551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2199" name="Document" r:id="rId4" imgW="6616080" imgH="6400800" progId="Word.Document.8">
                  <p:embed/>
                </p:oleObj>
              </mc:Choice>
              <mc:Fallback>
                <p:oleObj name="Document" r:id="rId4" imgW="6616080" imgH="6400800" progId="Word.Document.8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250" y="1085850"/>
                        <a:ext cx="5695950" cy="551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Perfect forward secrecy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10D8A-554E-45B6-9897-CFB557AE9B0D}" type="slidenum">
              <a:rPr lang="zh-TW" altLang="en-GB"/>
              <a:pPr/>
              <a:t>38</a:t>
            </a:fld>
            <a:endParaRPr lang="en-GB" altLang="zh-TW"/>
          </a:p>
        </p:txBody>
      </p:sp>
      <p:sp>
        <p:nvSpPr>
          <p:cNvPr id="39321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If PFS is required, the peers could derive a new private key using D-H exchange in the quick mode.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When PFS is in effect, if a key used as part of a session is compromised, other keys used to protect later parts of the session are not compromised.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A system would not have PFS if there was a single secret which all symmetric keys were derived.</a:t>
            </a:r>
          </a:p>
          <a:p>
            <a:pPr>
              <a:lnSpc>
                <a:spcPct val="90000"/>
              </a:lnSpc>
            </a:pPr>
            <a:r>
              <a:rPr lang="en-US" sz="2400"/>
              <a:t>Multiple quick mode negotiations may take place simultaneously between two participants, which are distinguished by the message identifier, M</a:t>
            </a:r>
            <a:r>
              <a:rPr lang="en-US" sz="2400" baseline="-25000"/>
              <a:t>ID</a:t>
            </a:r>
            <a:r>
              <a:rPr lang="en-US" sz="240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quick mode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2B20-8CCA-4BE9-B5E6-697A476C05B7}" type="slidenum">
              <a:rPr lang="zh-TW" altLang="en-GB"/>
              <a:pPr/>
              <a:t>39</a:t>
            </a:fld>
            <a:endParaRPr lang="en-GB" altLang="zh-TW"/>
          </a:p>
        </p:txBody>
      </p:sp>
      <p:sp>
        <p:nvSpPr>
          <p:cNvPr id="39424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endParaRPr lang="zh-TW" altLang="en-US">
              <a:ea typeface="新細明體" charset="-120"/>
            </a:endParaRPr>
          </a:p>
        </p:txBody>
      </p:sp>
      <p:graphicFrame>
        <p:nvGraphicFramePr>
          <p:cNvPr id="394244" name="Object 4"/>
          <p:cNvGraphicFramePr>
            <a:graphicFrameLocks noChangeAspect="1"/>
          </p:cNvGraphicFramePr>
          <p:nvPr/>
        </p:nvGraphicFramePr>
        <p:xfrm>
          <a:off x="1116013" y="1628775"/>
          <a:ext cx="7246937" cy="4416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4247" name="Document" r:id="rId4" imgW="8728560" imgH="5315040" progId="Word.Document.8">
                  <p:embed/>
                </p:oleObj>
              </mc:Choice>
              <mc:Fallback>
                <p:oleObj name="Document" r:id="rId4" imgW="8728560" imgH="5315040" progId="Word.Document.8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6013" y="1628775"/>
                        <a:ext cx="7246937" cy="4416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IKE and ISAKMP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19AD5-57BD-4CF3-BAF7-71CC5F1E535A}" type="slidenum">
              <a:rPr lang="zh-TW" altLang="en-GB"/>
              <a:pPr/>
              <a:t>4</a:t>
            </a:fld>
            <a:endParaRPr lang="en-GB" altLang="zh-TW"/>
          </a:p>
        </p:txBody>
      </p:sp>
      <p:sp>
        <p:nvSpPr>
          <p:cNvPr id="35840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Internet Security Association and Key Management Protocol (ISAKMP), which defines 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the procedures for authenticating a communicating peer, 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creation and management of Security Associations, 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key generation techniques, and 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threat mitigation (e.g.  denial of service and replay attacks)</a:t>
            </a:r>
          </a:p>
          <a:p>
            <a:pPr>
              <a:lnSpc>
                <a:spcPct val="90000"/>
              </a:lnSpc>
            </a:pPr>
            <a:r>
              <a:rPr lang="en-US" sz="2400"/>
              <a:t>ISAKMP does not define how a particular key exchange is done, and the attributes necessary for establishing security associations.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Computing the hash values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22261-43AF-453A-8629-C7F98D49F903}" type="slidenum">
              <a:rPr lang="zh-TW" altLang="en-GB"/>
              <a:pPr/>
              <a:t>40</a:t>
            </a:fld>
            <a:endParaRPr lang="en-GB" altLang="zh-TW"/>
          </a:p>
        </p:txBody>
      </p:sp>
      <p:sp>
        <p:nvSpPr>
          <p:cNvPr id="39526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000"/>
              <a:t>HASH(1):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Without PFS: HASH(1) = PRF(SKEYID</a:t>
            </a:r>
            <a:r>
              <a:rPr lang="en-US" sz="1800" baseline="-25000"/>
              <a:t>a</a:t>
            </a:r>
            <a:r>
              <a:rPr lang="en-US" sz="1800"/>
              <a:t>, M</a:t>
            </a:r>
            <a:r>
              <a:rPr lang="en-US" sz="1800" baseline="-25000"/>
              <a:t>ID</a:t>
            </a:r>
            <a:r>
              <a:rPr lang="en-US" sz="1800"/>
              <a:t> | SA</a:t>
            </a:r>
            <a:r>
              <a:rPr lang="en-US" sz="1800" baseline="-25000"/>
              <a:t>I</a:t>
            </a:r>
            <a:r>
              <a:rPr lang="en-US" sz="1800"/>
              <a:t> | N</a:t>
            </a:r>
            <a:r>
              <a:rPr lang="en-US" sz="1800" baseline="-25000"/>
              <a:t>I</a:t>
            </a:r>
            <a:r>
              <a:rPr lang="en-US" sz="1800"/>
              <a:t>)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With PFS: HASH(1) = PRF(SKEYID</a:t>
            </a:r>
            <a:r>
              <a:rPr lang="en-US" sz="1800" baseline="-25000"/>
              <a:t>a</a:t>
            </a:r>
            <a:r>
              <a:rPr lang="en-US" sz="1800"/>
              <a:t>, M</a:t>
            </a:r>
            <a:r>
              <a:rPr lang="en-US" sz="1800" baseline="-25000"/>
              <a:t>ID</a:t>
            </a:r>
            <a:r>
              <a:rPr lang="en-US" sz="1800"/>
              <a:t> | SA</a:t>
            </a:r>
            <a:r>
              <a:rPr lang="en-US" sz="1800" baseline="-25000"/>
              <a:t>I</a:t>
            </a:r>
            <a:r>
              <a:rPr lang="en-US" sz="1800"/>
              <a:t> | N</a:t>
            </a:r>
            <a:r>
              <a:rPr lang="en-US" sz="1800" baseline="-25000"/>
              <a:t>I</a:t>
            </a:r>
            <a:r>
              <a:rPr lang="en-US" sz="1800"/>
              <a:t> | X | ID</a:t>
            </a:r>
            <a:r>
              <a:rPr lang="en-US" sz="1800" baseline="-25000"/>
              <a:t>I</a:t>
            </a:r>
            <a:r>
              <a:rPr lang="en-US" sz="1800"/>
              <a:t> | ID</a:t>
            </a:r>
            <a:r>
              <a:rPr lang="en-US" sz="1800" baseline="-25000"/>
              <a:t>R</a:t>
            </a:r>
            <a:r>
              <a:rPr lang="en-US" sz="1800"/>
              <a:t>)</a:t>
            </a:r>
          </a:p>
          <a:p>
            <a:pPr>
              <a:lnSpc>
                <a:spcPct val="90000"/>
              </a:lnSpc>
            </a:pPr>
            <a:r>
              <a:rPr lang="en-US" sz="2000"/>
              <a:t>HASH(2)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Without PFS: HASH(2) = PRF(SKEYID</a:t>
            </a:r>
            <a:r>
              <a:rPr lang="en-US" sz="1800" baseline="-25000"/>
              <a:t>a</a:t>
            </a:r>
            <a:r>
              <a:rPr lang="en-US" sz="1800"/>
              <a:t>, M</a:t>
            </a:r>
            <a:r>
              <a:rPr lang="en-US" sz="1800" baseline="-25000"/>
              <a:t>ID</a:t>
            </a:r>
            <a:r>
              <a:rPr lang="en-US" sz="1800"/>
              <a:t> | SA</a:t>
            </a:r>
            <a:r>
              <a:rPr lang="en-US" sz="1800" baseline="-25000"/>
              <a:t>R</a:t>
            </a:r>
            <a:r>
              <a:rPr lang="en-US" sz="1800"/>
              <a:t> | N</a:t>
            </a:r>
            <a:r>
              <a:rPr lang="en-US" sz="1800" baseline="-25000"/>
              <a:t>I</a:t>
            </a:r>
            <a:r>
              <a:rPr lang="en-US" sz="1800"/>
              <a:t> | N</a:t>
            </a:r>
            <a:r>
              <a:rPr lang="en-US" sz="1800" baseline="-25000"/>
              <a:t>R</a:t>
            </a:r>
            <a:r>
              <a:rPr lang="en-US" sz="1800"/>
              <a:t>)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With PFS: HASH(2) = PRF(SKEYID</a:t>
            </a:r>
            <a:r>
              <a:rPr lang="en-US" sz="1800" baseline="-25000"/>
              <a:t>a</a:t>
            </a:r>
            <a:r>
              <a:rPr lang="en-US" sz="1800"/>
              <a:t>, M</a:t>
            </a:r>
            <a:r>
              <a:rPr lang="en-US" sz="1800" baseline="-25000"/>
              <a:t>ID</a:t>
            </a:r>
            <a:r>
              <a:rPr lang="en-US" sz="1800"/>
              <a:t> | SA</a:t>
            </a:r>
            <a:r>
              <a:rPr lang="en-US" sz="1800" baseline="-25000"/>
              <a:t>R</a:t>
            </a:r>
            <a:r>
              <a:rPr lang="en-US" sz="1800"/>
              <a:t> | N</a:t>
            </a:r>
            <a:r>
              <a:rPr lang="en-US" sz="1800" baseline="-25000"/>
              <a:t>I</a:t>
            </a:r>
            <a:r>
              <a:rPr lang="en-US" sz="1800"/>
              <a:t> | N</a:t>
            </a:r>
            <a:r>
              <a:rPr lang="en-US" sz="1800" baseline="-25000"/>
              <a:t>R</a:t>
            </a:r>
            <a:r>
              <a:rPr lang="en-US" sz="1800"/>
              <a:t> | Y | ID</a:t>
            </a:r>
            <a:r>
              <a:rPr lang="en-US" sz="1800" baseline="-25000"/>
              <a:t>I</a:t>
            </a:r>
            <a:r>
              <a:rPr lang="en-US" sz="1800"/>
              <a:t> | ID</a:t>
            </a:r>
            <a:r>
              <a:rPr lang="en-US" sz="1800" baseline="-25000"/>
              <a:t>R</a:t>
            </a:r>
            <a:r>
              <a:rPr lang="en-US" sz="1800"/>
              <a:t>)</a:t>
            </a:r>
          </a:p>
          <a:p>
            <a:pPr>
              <a:lnSpc>
                <a:spcPct val="90000"/>
              </a:lnSpc>
            </a:pPr>
            <a:r>
              <a:rPr lang="en-US" sz="2000"/>
              <a:t>HASH(3)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HASH(3) = PRF(SKEYID</a:t>
            </a:r>
            <a:r>
              <a:rPr lang="en-US" sz="1800" baseline="-25000"/>
              <a:t>a</a:t>
            </a:r>
            <a:r>
              <a:rPr lang="en-US" sz="1800"/>
              <a:t>, 0 | M</a:t>
            </a:r>
            <a:r>
              <a:rPr lang="en-US" sz="1800" baseline="-25000"/>
              <a:t>ID</a:t>
            </a:r>
            <a:r>
              <a:rPr lang="en-US" sz="1800"/>
              <a:t> | N</a:t>
            </a:r>
            <a:r>
              <a:rPr lang="en-US" sz="1800" baseline="-25000"/>
              <a:t>I</a:t>
            </a:r>
            <a:r>
              <a:rPr lang="en-US" sz="1800"/>
              <a:t> | N</a:t>
            </a:r>
            <a:r>
              <a:rPr lang="en-US" sz="1800" baseline="-25000"/>
              <a:t>R</a:t>
            </a:r>
            <a:r>
              <a:rPr lang="en-US" sz="1800"/>
              <a:t>)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What is the purpose of this message?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Computing keys for IPSec SAs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62CED-80EF-412B-9A6E-AEB26C5FD093}" type="slidenum">
              <a:rPr lang="zh-TW" altLang="en-GB"/>
              <a:pPr/>
              <a:t>41</a:t>
            </a:fld>
            <a:endParaRPr lang="en-GB" altLang="zh-TW"/>
          </a:p>
        </p:txBody>
      </p:sp>
      <p:sp>
        <p:nvSpPr>
          <p:cNvPr id="39629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/>
              <a:t>If PFS is not used,</a:t>
            </a:r>
          </a:p>
          <a:p>
            <a:pPr lvl="1"/>
            <a:r>
              <a:rPr lang="en-US"/>
              <a:t>KEYMAT = PRF(SKEYID</a:t>
            </a:r>
            <a:r>
              <a:rPr lang="en-US" baseline="-25000"/>
              <a:t>d</a:t>
            </a:r>
            <a:r>
              <a:rPr lang="en-US"/>
              <a:t>, protocol | SPI | N</a:t>
            </a:r>
            <a:r>
              <a:rPr lang="en-US" baseline="-25000"/>
              <a:t>I</a:t>
            </a:r>
            <a:r>
              <a:rPr lang="en-US"/>
              <a:t> | N</a:t>
            </a:r>
            <a:r>
              <a:rPr lang="en-US" baseline="-25000"/>
              <a:t>R</a:t>
            </a:r>
            <a:r>
              <a:rPr lang="en-US"/>
              <a:t>) (key refreshing)</a:t>
            </a:r>
          </a:p>
          <a:p>
            <a:r>
              <a:rPr lang="en-US"/>
              <a:t>If PFS is used,</a:t>
            </a:r>
          </a:p>
          <a:p>
            <a:pPr lvl="1"/>
            <a:r>
              <a:rPr lang="en-US"/>
              <a:t>KEYMAT = PRF(SKEYID</a:t>
            </a:r>
            <a:r>
              <a:rPr lang="en-US" baseline="-25000"/>
              <a:t>d</a:t>
            </a:r>
            <a:r>
              <a:rPr lang="en-US"/>
              <a:t>, k | protocol | SPI | N</a:t>
            </a:r>
            <a:r>
              <a:rPr lang="en-US" baseline="-25000"/>
              <a:t>I</a:t>
            </a:r>
            <a:r>
              <a:rPr lang="en-US"/>
              <a:t> | N</a:t>
            </a:r>
            <a:r>
              <a:rPr lang="en-US" baseline="-25000"/>
              <a:t>R</a:t>
            </a:r>
            <a:r>
              <a:rPr lang="en-US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current state of IKE</a:t>
            </a:r>
            <a:endParaRPr lang="en-GB" altLang="zh-TW">
              <a:ea typeface="新細明體" charset="-12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34000-058D-4544-9AA9-2B74D6D74043}" type="slidenum">
              <a:rPr lang="zh-TW" altLang="en-GB"/>
              <a:pPr/>
              <a:t>42</a:t>
            </a:fld>
            <a:endParaRPr lang="en-GB" altLang="zh-TW"/>
          </a:p>
        </p:txBody>
      </p:sp>
      <p:sp>
        <p:nvSpPr>
          <p:cNvPr id="39731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400"/>
              <a:t>Besides the complexity and unreadability of the RFC documents, a number of flaws have been identified.</a:t>
            </a:r>
          </a:p>
          <a:p>
            <a:pPr>
              <a:lnSpc>
                <a:spcPct val="80000"/>
              </a:lnSpc>
            </a:pPr>
            <a:r>
              <a:rPr lang="en-US" sz="2400"/>
              <a:t>A draft on IKEv2</a:t>
            </a:r>
          </a:p>
          <a:p>
            <a:pPr lvl="1">
              <a:lnSpc>
                <a:spcPct val="80000"/>
              </a:lnSpc>
            </a:pPr>
            <a:r>
              <a:rPr lang="en-GB" altLang="zh-TW" sz="2000">
                <a:ea typeface="新細明體" charset="-120"/>
              </a:rPr>
              <a:t>To define the entire IKE protocol in a single document, replacing RFCs 2407, 2408, and 2409 ….</a:t>
            </a:r>
          </a:p>
          <a:p>
            <a:pPr lvl="1">
              <a:lnSpc>
                <a:spcPct val="80000"/>
              </a:lnSpc>
            </a:pPr>
            <a:r>
              <a:rPr lang="en-GB" altLang="zh-TW" sz="2000">
                <a:ea typeface="新細明體" charset="-120"/>
              </a:rPr>
              <a:t>To simplify IKE by replacing the eight different initial exchanges with a single four message exchange ….</a:t>
            </a:r>
          </a:p>
          <a:p>
            <a:pPr lvl="1">
              <a:lnSpc>
                <a:spcPct val="80000"/>
              </a:lnSpc>
            </a:pPr>
            <a:r>
              <a:rPr lang="en-GB" altLang="zh-TW" sz="2000">
                <a:ea typeface="新細明體" charset="-120"/>
              </a:rPr>
              <a:t>To decrease IKE's latency in the common case by making the initial exchange to 2 round trips (4 messages) ….</a:t>
            </a:r>
          </a:p>
          <a:p>
            <a:pPr lvl="1">
              <a:lnSpc>
                <a:spcPct val="80000"/>
              </a:lnSpc>
            </a:pPr>
            <a:r>
              <a:rPr lang="en-GB" altLang="zh-TW" sz="2000">
                <a:ea typeface="新細明體" charset="-120"/>
              </a:rPr>
              <a:t>To fix cryptographic weaknesses such as the problem with symmetries in hashes used for authentication ….</a:t>
            </a:r>
          </a:p>
          <a:p>
            <a:pPr>
              <a:lnSpc>
                <a:spcPct val="80000"/>
              </a:lnSpc>
            </a:pPr>
            <a:r>
              <a:rPr lang="en-US" sz="2400"/>
              <a:t>Obsoleted by RFC 4306 (December 2005)!</a:t>
            </a:r>
            <a:endParaRPr lang="en-GB" altLang="zh-TW" sz="2400">
              <a:ea typeface="新細明體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Summary</a:t>
            </a:r>
            <a:endParaRPr lang="en-GB" altLang="zh-TW">
              <a:ea typeface="新細明體" charset="-12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92913-F1ED-4BB4-A212-700BA43CB2C5}" type="slidenum">
              <a:rPr lang="zh-TW" altLang="en-GB"/>
              <a:pPr/>
              <a:t>43</a:t>
            </a:fld>
            <a:endParaRPr lang="en-GB" altLang="zh-TW"/>
          </a:p>
        </p:txBody>
      </p:sp>
      <p:sp>
        <p:nvSpPr>
          <p:cNvPr id="39833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/>
              <a:t>Examined how the authenticated DH protocol is implemented in a practical key exchange protocol.</a:t>
            </a:r>
          </a:p>
          <a:p>
            <a:pPr lvl="1"/>
            <a:r>
              <a:rPr lang="en-US"/>
              <a:t>Hiding the identities of the end points</a:t>
            </a:r>
          </a:p>
          <a:p>
            <a:pPr lvl="1"/>
            <a:r>
              <a:rPr lang="en-US"/>
              <a:t>Denial of service protection</a:t>
            </a:r>
          </a:p>
          <a:p>
            <a:r>
              <a:rPr lang="en-US"/>
              <a:t>IKEv1’s complexity, flaws, and the lack of security objectives</a:t>
            </a:r>
          </a:p>
          <a:p>
            <a:r>
              <a:rPr lang="en-US"/>
              <a:t>A better IKE protocol (version 2)</a:t>
            </a:r>
            <a:endParaRPr lang="en-GB" altLang="zh-TW">
              <a:ea typeface="新細明體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8A768-FC14-42CB-A8C5-B040EE3444F9}" type="slidenum">
              <a:rPr lang="zh-TW" altLang="en-GB"/>
              <a:pPr/>
              <a:t>44</a:t>
            </a:fld>
            <a:endParaRPr lang="en-GB" altLang="zh-TW"/>
          </a:p>
        </p:txBody>
      </p:sp>
      <p:sp>
        <p:nvSpPr>
          <p:cNvPr id="39936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000"/>
              <a:t>These lecture notes are based on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M. S. Borella, “Methods and Protocols for Secure Key Negotiation Using IKE,” </a:t>
            </a:r>
            <a:r>
              <a:rPr lang="en-US" sz="1800" i="1"/>
              <a:t>IEEE Network</a:t>
            </a:r>
            <a:r>
              <a:rPr lang="en-US" sz="1800"/>
              <a:t>, pp. 18-29, July/Aug., 2000.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N. Doraswamy and D. Harkins, </a:t>
            </a:r>
            <a:r>
              <a:rPr lang="en-US" sz="1800" i="1"/>
              <a:t>IPSec</a:t>
            </a:r>
            <a:r>
              <a:rPr lang="en-US" sz="1800"/>
              <a:t>, Prentice Hall, 1999.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D. Maughan, M. Schertler, M. Schneider, and J. Turner, "Internet Security Association and Key Management Protocol (ISAKMP)," RFC2408, Nov. 1998.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D. Harkins and D. Carrel, "The Internet Key Exchange (IKE)." RFC2409, Nov. 1998.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D. Piper, "The Internet IP Security Domain of Interpretation for ISAKMP," RFC2407, Nov. 1998.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ISAKMP relationships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72779-7B0F-42F9-8851-AB9CE698ACF2}" type="slidenum">
              <a:rPr lang="zh-TW" altLang="en-GB"/>
              <a:pPr/>
              <a:t>5</a:t>
            </a:fld>
            <a:endParaRPr lang="en-GB" altLang="zh-TW"/>
          </a:p>
        </p:txBody>
      </p:sp>
      <p:sp>
        <p:nvSpPr>
          <p:cNvPr id="35942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endParaRPr lang="zh-TW" altLang="en-US">
              <a:ea typeface="新細明體" charset="-120"/>
            </a:endParaRPr>
          </a:p>
        </p:txBody>
      </p:sp>
      <p:graphicFrame>
        <p:nvGraphicFramePr>
          <p:cNvPr id="359428" name="Object 4"/>
          <p:cNvGraphicFramePr>
            <a:graphicFrameLocks noChangeAspect="1"/>
          </p:cNvGraphicFramePr>
          <p:nvPr/>
        </p:nvGraphicFramePr>
        <p:xfrm>
          <a:off x="457200" y="1447800"/>
          <a:ext cx="8291513" cy="4784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431" name="Document" r:id="rId4" imgW="6341040" imgH="4143240" progId="Word.Document.8">
                  <p:embed/>
                </p:oleObj>
              </mc:Choice>
              <mc:Fallback>
                <p:oleObj name="Document" r:id="rId4" imgW="6341040" imgH="4143240" progId="Word.Document.8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447800"/>
                        <a:ext cx="8291513" cy="4784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DOI and OAKLEY</a:t>
            </a:r>
            <a:endParaRPr lang="en-GB" altLang="zh-TW">
              <a:ea typeface="新細明體" charset="-12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B87BC-D865-427D-A774-6A098A65D027}" type="slidenum">
              <a:rPr lang="zh-TW" altLang="en-GB"/>
              <a:pPr/>
              <a:t>6</a:t>
            </a:fld>
            <a:endParaRPr lang="en-GB" altLang="zh-TW"/>
          </a:p>
        </p:txBody>
      </p:sp>
      <p:sp>
        <p:nvSpPr>
          <p:cNvPr id="36045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An IPSec DOI is also needed to define an IPSec-specific interpretation of certain parts of ISAKMP headers and payloads.</a:t>
            </a:r>
          </a:p>
          <a:p>
            <a:pPr>
              <a:lnSpc>
                <a:spcPct val="90000"/>
              </a:lnSpc>
            </a:pPr>
            <a:r>
              <a:rPr lang="en-US"/>
              <a:t>OAKLEY is a key management framework that describes a family of canonical key negotiation sequences, and the security properties of each.</a:t>
            </a:r>
          </a:p>
          <a:p>
            <a:pPr>
              <a:lnSpc>
                <a:spcPct val="90000"/>
              </a:lnSpc>
            </a:pPr>
            <a:r>
              <a:rPr lang="en-US"/>
              <a:t>IKE (RFC 2409)+ ISAKMP (RFC 2408) + DOI (RFC 2407)</a:t>
            </a:r>
            <a:endParaRPr lang="en-GB" altLang="zh-TW">
              <a:ea typeface="新細明體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2-phase IKE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059A9-F8D9-40D8-8442-70ED6C38300D}" type="slidenum">
              <a:rPr lang="zh-TW" altLang="en-GB"/>
              <a:pPr/>
              <a:t>7</a:t>
            </a:fld>
            <a:endParaRPr lang="en-GB" altLang="zh-TW"/>
          </a:p>
        </p:txBody>
      </p:sp>
      <p:sp>
        <p:nvSpPr>
          <p:cNvPr id="36147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/>
              <a:t>IKE consists of two phases.</a:t>
            </a:r>
          </a:p>
          <a:p>
            <a:pPr lvl="1"/>
            <a:r>
              <a:rPr lang="en-US"/>
              <a:t>IKE phase 1 creates an ISAKMP SA that is a secure channel (encryption and integrity check) for phase 2 negotiation.</a:t>
            </a:r>
          </a:p>
          <a:p>
            <a:pPr lvl="2"/>
            <a:r>
              <a:rPr lang="en-US"/>
              <a:t>Unlike IPSec SAs, an ISAKMP SA is bi-directional.</a:t>
            </a:r>
          </a:p>
          <a:p>
            <a:pPr lvl="2"/>
            <a:r>
              <a:rPr lang="en-US"/>
              <a:t>IKE phase 1 offers two modes---main and aggressive, and 4 authentication methods.</a:t>
            </a:r>
          </a:p>
          <a:p>
            <a:pPr lvl="1"/>
            <a:r>
              <a:rPr lang="en-US"/>
              <a:t>IKE phase 2 is used to establish IPSec SAs, for example.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2 phases?</a:t>
            </a:r>
            <a:endParaRPr lang="en-GB" altLang="zh-TW">
              <a:ea typeface="新細明體" charset="-12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8CFF6-8AF3-49C5-9CC4-E767CC902380}" type="slidenum">
              <a:rPr lang="zh-TW" altLang="en-GB"/>
              <a:pPr/>
              <a:t>8</a:t>
            </a:fld>
            <a:endParaRPr lang="en-GB" altLang="zh-TW"/>
          </a:p>
        </p:txBody>
      </p:sp>
      <p:sp>
        <p:nvSpPr>
          <p:cNvPr id="36249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/>
              <a:t>Q: Why not use a single phase to establish IPSec SAs?</a:t>
            </a:r>
          </a:p>
          <a:p>
            <a:r>
              <a:rPr lang="en-US"/>
              <a:t>A1: Set up a single ISAKMP SA from which multiple IPSec SAs and nonIPSec SAs can be established.</a:t>
            </a:r>
          </a:p>
          <a:p>
            <a:r>
              <a:rPr lang="en-US"/>
              <a:t>A2: Set up IPSec SAs for different flows.</a:t>
            </a:r>
          </a:p>
          <a:p>
            <a:r>
              <a:rPr lang="en-US"/>
              <a:t>A3: It is more efficient for rekeying (or key rollover)</a:t>
            </a:r>
            <a:endParaRPr lang="en-GB" altLang="zh-TW">
              <a:ea typeface="新細明體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5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IKE Phase 1: The Main Mode</a:t>
            </a:r>
            <a:endParaRPr lang="en-GB" altLang="zh-TW">
              <a:ea typeface="新細明體" charset="-120"/>
            </a:endParaRPr>
          </a:p>
        </p:txBody>
      </p:sp>
      <p:sp>
        <p:nvSpPr>
          <p:cNvPr id="36352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>
              <a:ea typeface="新細明體" charset="-12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23A64CB8-3AC9-484C-A4DF-7E8B4CC709E3}" type="slidenum">
              <a:rPr lang="zh-TW" altLang="en-GB"/>
              <a:pPr/>
              <a:t>9</a:t>
            </a:fld>
            <a:endParaRPr lang="en-GB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14134</TotalTime>
  <Words>2983</Words>
  <Application>Microsoft Office PowerPoint</Application>
  <PresentationFormat>On-screen Show (4:3)</PresentationFormat>
  <Paragraphs>352</Paragraphs>
  <Slides>44</Slides>
  <Notes>44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6" baseType="lpstr">
      <vt:lpstr>Origin</vt:lpstr>
      <vt:lpstr>Document</vt:lpstr>
      <vt:lpstr>Internet Key Exchange</vt:lpstr>
      <vt:lpstr>Outline</vt:lpstr>
      <vt:lpstr>IKE</vt:lpstr>
      <vt:lpstr>IKE and ISAKMP</vt:lpstr>
      <vt:lpstr>ISAKMP relationships</vt:lpstr>
      <vt:lpstr>DOI and OAKLEY</vt:lpstr>
      <vt:lpstr>A 2-phase IKE</vt:lpstr>
      <vt:lpstr>Why 2 phases?</vt:lpstr>
      <vt:lpstr>IKE Phase 1: The Main Mode</vt:lpstr>
      <vt:lpstr>The main mode</vt:lpstr>
      <vt:lpstr>A 6-message exchange</vt:lpstr>
      <vt:lpstr>ISAKMP header and payloads</vt:lpstr>
      <vt:lpstr>ISAKMP header and payloads</vt:lpstr>
      <vt:lpstr>(1) ISAKMP SA negotiation</vt:lpstr>
      <vt:lpstr>(1) ISAKMP SA negotiation</vt:lpstr>
      <vt:lpstr>PowerPoint Presentation</vt:lpstr>
      <vt:lpstr>Stateless cookies in IKE</vt:lpstr>
      <vt:lpstr>Requirements for cookie generation</vt:lpstr>
      <vt:lpstr>Requirements for cookie generation</vt:lpstr>
      <vt:lpstr>Initiator and responder cookies</vt:lpstr>
      <vt:lpstr>(2) The D-H exchange</vt:lpstr>
      <vt:lpstr>(2) D-H exchange</vt:lpstr>
      <vt:lpstr>(2) D-H exchange and (3) peer authentication</vt:lpstr>
      <vt:lpstr>Why 4 authentication methods?</vt:lpstr>
      <vt:lpstr>Pre-shared key authentication</vt:lpstr>
      <vt:lpstr>Pre-shared key authentication</vt:lpstr>
      <vt:lpstr>Disadv. of pre-shared key authen.</vt:lpstr>
      <vt:lpstr>Public-key signature authentication</vt:lpstr>
      <vt:lpstr>Public-key signature authentication</vt:lpstr>
      <vt:lpstr>Phase 1: The Aggressive Mode</vt:lpstr>
      <vt:lpstr>The aggressive mode</vt:lpstr>
      <vt:lpstr>Pre-shared key authentication</vt:lpstr>
      <vt:lpstr>Public-key signature authentication</vt:lpstr>
      <vt:lpstr>IKE Phase 2</vt:lpstr>
      <vt:lpstr>IKE phase 2</vt:lpstr>
      <vt:lpstr>Setting up an IPSec SA</vt:lpstr>
      <vt:lpstr>The first message in quick mode</vt:lpstr>
      <vt:lpstr>Perfect forward secrecy </vt:lpstr>
      <vt:lpstr>The quick mode</vt:lpstr>
      <vt:lpstr>Computing the hash values </vt:lpstr>
      <vt:lpstr>Computing keys for IPSec SAs</vt:lpstr>
      <vt:lpstr>The current state of IKE</vt:lpstr>
      <vt:lpstr>Summary</vt:lpstr>
      <vt:lpstr>Acknowledgements</vt:lpstr>
    </vt:vector>
  </TitlesOfParts>
  <Company>hkpu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Short Journey to Secret Key Cryptography</dc:title>
  <dc:creator>Rocky K. C. Chang</dc:creator>
  <cp:lastModifiedBy>Rocky Chang</cp:lastModifiedBy>
  <cp:revision>532</cp:revision>
  <dcterms:created xsi:type="dcterms:W3CDTF">2005-01-25T02:33:17Z</dcterms:created>
  <dcterms:modified xsi:type="dcterms:W3CDTF">2014-04-15T13:56:37Z</dcterms:modified>
</cp:coreProperties>
</file>