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A1FCD6C1-D25A-4DF0-B4DA-A60A00FD2841}" type="slidenum">
              <a:rPr lang="zh-TW" altLang="en-GB"/>
              <a:pPr/>
              <a:t>‹#›</a:t>
            </a:fld>
            <a:endParaRPr lang="en-GB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3446201-F6F5-4F74-9E0C-5B9BAD9FAC9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0247-3DFE-4BC1-9397-B607FE796401}" type="slidenum">
              <a:rPr lang="zh-TW" altLang="en-GB" smtClean="0"/>
              <a:pPr/>
              <a:t>‹#›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6964-F176-48C4-90F2-99E9A7E17B94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7012E-D1E0-477A-A6E9-5A7007A90DB3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5954C2A-B7D6-4781-951A-4CB82F48FC91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F074-CB1E-4A36-A8E5-706422673509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5AA9-747B-4326-A8C3-A31326133BA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8A40-B863-4C27-8C34-BE4949C027AF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00174-654C-4F1C-BE6E-E2CC5B234451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B0EB-7AFB-4299-B205-9390582A002D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F8B6-E298-4341-9098-5170E956A019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BB1E45-409D-4CDB-B52A-5DD8C3B60E2F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3717032"/>
            <a:ext cx="6858000" cy="990600"/>
          </a:xfrm>
        </p:spPr>
        <p:txBody>
          <a:bodyPr>
            <a:noAutofit/>
          </a:bodyPr>
          <a:lstStyle/>
          <a:p>
            <a:r>
              <a:rPr lang="en-US" sz="3600" b="1" dirty="0"/>
              <a:t>Authenticated Key Exchange</a:t>
            </a:r>
            <a:endParaRPr lang="en-GB" altLang="zh-TW" sz="3600" b="1" dirty="0">
              <a:ea typeface="新細明體" charset="-120"/>
            </a:endParaRP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5696" y="5157192"/>
            <a:ext cx="6400800" cy="576064"/>
          </a:xfrm>
        </p:spPr>
        <p:txBody>
          <a:bodyPr>
            <a:normAutofit/>
          </a:bodyPr>
          <a:lstStyle/>
          <a:p>
            <a:r>
              <a:rPr lang="en-US" dirty="0"/>
              <a:t>Rocky K. C. </a:t>
            </a:r>
            <a:r>
              <a:rPr lang="en-US" dirty="0" smtClean="0"/>
              <a:t>Chang, March 31, 2011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D9757B2A-F1F0-4B81-9AC7-0EA935C844BB}" type="slidenum">
              <a:rPr lang="zh-TW" altLang="en-GB"/>
              <a:pPr/>
              <a:t>1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Authenticated DH protocol: v.1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ECBDE-D279-4211-8B62-005E70604E67}" type="slidenum">
              <a:rPr lang="zh-TW" altLang="en-GB"/>
              <a:pPr/>
              <a:t>10</a:t>
            </a:fld>
            <a:endParaRPr lang="en-GB" altLang="zh-TW"/>
          </a:p>
        </p:txBody>
      </p:sp>
      <p:graphicFrame>
        <p:nvGraphicFramePr>
          <p:cNvPr id="319491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827088" y="1531938"/>
          <a:ext cx="7345362" cy="4192587"/>
        </p:xfrm>
        <a:graphic>
          <a:graphicData uri="http://schemas.openxmlformats.org/presentationml/2006/ole">
            <p:oleObj spid="_x0000_s319491" name="Visio" r:id="rId3" imgW="4716645" imgH="2692716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with v. 1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9151-9ACD-44F9-850A-289FD1147502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3205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362950" cy="4565650"/>
          </a:xfrm>
        </p:spPr>
        <p:txBody>
          <a:bodyPr/>
          <a:lstStyle/>
          <a:p>
            <a:r>
              <a:rPr lang="en-US" sz="2400"/>
              <a:t>Let Alice and Bob choose the DH parameters (p, q, g).</a:t>
            </a:r>
          </a:p>
          <a:p>
            <a:r>
              <a:rPr lang="en-US" sz="2400"/>
              <a:t>The number of messages can be reduced.</a:t>
            </a:r>
          </a:p>
          <a:p>
            <a:r>
              <a:rPr lang="en-US" sz="2400"/>
              <a:t>The session key k is used as an argument in authentication.</a:t>
            </a:r>
          </a:p>
          <a:p>
            <a:pPr lvl="1"/>
            <a:r>
              <a:rPr lang="en-US" sz="2000"/>
              <a:t>A good rule of thumb is to use a secret for a single thing.</a:t>
            </a:r>
          </a:p>
          <a:p>
            <a:r>
              <a:rPr lang="en-US" sz="2400"/>
              <a:t>The 2 authentication messages are too similar.</a:t>
            </a:r>
          </a:p>
          <a:p>
            <a:pPr lvl="1"/>
            <a:r>
              <a:rPr lang="en-US" sz="2000"/>
              <a:t>Subject to the replay or similar attacks</a:t>
            </a:r>
            <a:endParaRPr lang="en-GB" altLang="zh-TW" sz="2000">
              <a:ea typeface="新細明體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with v. 1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3DC30-02BD-404B-ADF7-FDEF6A547028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3215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Fix the (p, q, g) in a key exchange protocol would shorten the protocol’s life.</a:t>
            </a:r>
          </a:p>
          <a:p>
            <a:pPr lvl="1"/>
            <a:r>
              <a:rPr lang="en-US"/>
              <a:t>Management of versions</a:t>
            </a:r>
          </a:p>
          <a:p>
            <a:r>
              <a:rPr lang="en-US"/>
              <a:t>Can shorten the number of messages to 2.</a:t>
            </a:r>
          </a:p>
          <a:p>
            <a:r>
              <a:rPr lang="en-US"/>
              <a:t>The data in AUTH</a:t>
            </a:r>
            <a:r>
              <a:rPr lang="en-US" baseline="-25000"/>
              <a:t>A</a:t>
            </a:r>
            <a:r>
              <a:rPr lang="en-US"/>
              <a:t> and AUTH</a:t>
            </a:r>
            <a:r>
              <a:rPr lang="en-US" baseline="-25000"/>
              <a:t>B</a:t>
            </a:r>
            <a:r>
              <a:rPr lang="en-US"/>
              <a:t> consists of all the data exchanged so far.</a:t>
            </a:r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Authenticated DH protocol: v.2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CD478-DEA9-4ED6-B242-79F2490CDE9B}" type="slidenum">
              <a:rPr lang="zh-TW" altLang="en-GB"/>
              <a:pPr/>
              <a:t>13</a:t>
            </a:fld>
            <a:endParaRPr lang="en-GB" altLang="zh-TW"/>
          </a:p>
        </p:txBody>
      </p:sp>
      <p:graphicFrame>
        <p:nvGraphicFramePr>
          <p:cNvPr id="322563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1043608" y="1700808"/>
          <a:ext cx="6815339" cy="3672408"/>
        </p:xfrm>
        <a:graphic>
          <a:graphicData uri="http://schemas.openxmlformats.org/presentationml/2006/ole">
            <p:oleObj spid="_x0000_s322563" name="Visio" r:id="rId3" imgW="4780851" imgH="2576757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with v. 2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38DF-D83F-47CD-8262-FCA3E3135920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3235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What if Bob wants a larger prime than Alice?</a:t>
            </a:r>
          </a:p>
          <a:p>
            <a:pPr lvl="1">
              <a:lnSpc>
                <a:spcPct val="90000"/>
              </a:lnSpc>
            </a:pPr>
            <a:r>
              <a:rPr lang="en-US"/>
              <a:t>Bob will have to abort the protocol and send back an error message.</a:t>
            </a:r>
          </a:p>
          <a:p>
            <a:pPr lvl="1">
              <a:lnSpc>
                <a:spcPct val="90000"/>
              </a:lnSpc>
            </a:pPr>
            <a:r>
              <a:rPr lang="en-US"/>
              <a:t>Alice has to restart again with new DH parameters.</a:t>
            </a:r>
          </a:p>
          <a:p>
            <a:pPr>
              <a:lnSpc>
                <a:spcPct val="90000"/>
              </a:lnSpc>
            </a:pPr>
            <a:r>
              <a:rPr lang="en-US"/>
              <a:t>AUTH</a:t>
            </a:r>
            <a:r>
              <a:rPr lang="en-US" baseline="-25000"/>
              <a:t>A</a:t>
            </a:r>
            <a:r>
              <a:rPr lang="en-US"/>
              <a:t> in the first message cannot securely authenticate Alice. Why?</a:t>
            </a:r>
          </a:p>
          <a:p>
            <a:pPr lvl="1">
              <a:lnSpc>
                <a:spcPct val="90000"/>
              </a:lnSpc>
            </a:pPr>
            <a:r>
              <a:rPr lang="en-US"/>
              <a:t>The purpose of the nonce in the first message?</a:t>
            </a:r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Authenticated DH protocol: v.3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2D8B-8C2B-4347-AC32-3FDADF68320A}" type="slidenum">
              <a:rPr lang="zh-TW" altLang="en-GB"/>
              <a:pPr/>
              <a:t>15</a:t>
            </a:fld>
            <a:endParaRPr lang="en-GB" altLang="zh-TW"/>
          </a:p>
        </p:txBody>
      </p:sp>
      <p:graphicFrame>
        <p:nvGraphicFramePr>
          <p:cNvPr id="324611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971600" y="1327916"/>
          <a:ext cx="6840760" cy="4863710"/>
        </p:xfrm>
        <a:graphic>
          <a:graphicData uri="http://schemas.openxmlformats.org/presentationml/2006/ole">
            <p:oleObj spid="_x0000_s324611" name="Visio" r:id="rId3" imgW="5229214" imgH="3717205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The final authenticated DH protocol</a:t>
            </a:r>
            <a:endParaRPr lang="en-GB" altLang="zh-TW" sz="4000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433-2BEF-47D6-9329-37D3535CBA72}" type="slidenum">
              <a:rPr lang="zh-TW" altLang="en-GB"/>
              <a:pPr/>
              <a:t>16</a:t>
            </a:fld>
            <a:endParaRPr lang="en-GB" altLang="zh-TW"/>
          </a:p>
        </p:txBody>
      </p:sp>
      <p:graphicFrame>
        <p:nvGraphicFramePr>
          <p:cNvPr id="325635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1259632" y="1548670"/>
          <a:ext cx="6120680" cy="4620991"/>
        </p:xfrm>
        <a:graphic>
          <a:graphicData uri="http://schemas.openxmlformats.org/presentationml/2006/ole">
            <p:oleObj spid="_x0000_s325635" name="Visio" r:id="rId3" imgW="4781573" imgH="3609193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Alice’s view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5F25B-43DE-46A1-A8FF-DBF01983D0C7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3266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She receives a single message from Bob.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She is sure that the message is from Bob because of the AUTH</a:t>
            </a:r>
            <a:r>
              <a:rPr lang="en-US" sz="2000" baseline="-25000" dirty="0"/>
              <a:t>B</a:t>
            </a:r>
            <a:r>
              <a:rPr lang="en-US" sz="2000" dirty="0"/>
              <a:t> which includes N</a:t>
            </a:r>
            <a:r>
              <a:rPr lang="en-US" sz="2000" baseline="-25000" dirty="0"/>
              <a:t>a</a:t>
            </a:r>
            <a:r>
              <a:rPr lang="en-US" sz="2000" dirty="0"/>
              <a:t>.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Alice checks that the DH parameters are properly chosen.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When she sends out Y, she knows that only persons who know x such that X = </a:t>
            </a:r>
            <a:r>
              <a:rPr lang="en-US" sz="2000" dirty="0" err="1"/>
              <a:t>g</a:t>
            </a:r>
            <a:r>
              <a:rPr lang="en-US" sz="2000" baseline="30000" dirty="0" err="1"/>
              <a:t>x</a:t>
            </a:r>
            <a:r>
              <a:rPr lang="en-US" sz="2000" dirty="0"/>
              <a:t> mod p can compute k.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Bob authenticated X, and he </a:t>
            </a:r>
            <a:r>
              <a:rPr lang="en-US" altLang="zh-TW" sz="2400" dirty="0">
                <a:ea typeface="新細明體" charset="-120"/>
              </a:rPr>
              <a:t>only </a:t>
            </a:r>
            <a:r>
              <a:rPr lang="en-US" sz="2400" dirty="0"/>
              <a:t>does that when he is following the protocol.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Thus, Bob knows the appropriate x.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Therefore, Alice is sure that only Bob knows the final key k that she derives. </a:t>
            </a:r>
            <a:endParaRPr lang="en-GB" altLang="zh-TW" sz="2400" dirty="0">
              <a:ea typeface="新細明體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Bob’s view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D25C1-79DB-4CE4-AE7A-9DC0CD20256C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3276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29600" cy="4826000"/>
          </a:xfrm>
        </p:spPr>
        <p:txBody>
          <a:bodyPr/>
          <a:lstStyle/>
          <a:p>
            <a:r>
              <a:rPr lang="en-US" sz="2400"/>
              <a:t>The first message that he receives gives him almost no useful information.</a:t>
            </a:r>
          </a:p>
          <a:p>
            <a:r>
              <a:rPr lang="en-US" sz="2400"/>
              <a:t>The third message is definitely from Alice based on the AUTH</a:t>
            </a:r>
            <a:r>
              <a:rPr lang="en-US" sz="2400" baseline="-25000"/>
              <a:t>A</a:t>
            </a:r>
            <a:r>
              <a:rPr lang="en-US" sz="2400"/>
              <a:t> which includes a random value chosen by Bob.</a:t>
            </a:r>
          </a:p>
          <a:p>
            <a:pPr lvl="1"/>
            <a:r>
              <a:rPr lang="en-US" sz="2000"/>
              <a:t>Bob also knows that the first message was proper too.</a:t>
            </a:r>
          </a:p>
          <a:p>
            <a:r>
              <a:rPr lang="en-US" sz="2400"/>
              <a:t>Bob knows that the DH parameters are safe.</a:t>
            </a:r>
          </a:p>
          <a:p>
            <a:r>
              <a:rPr lang="en-US" sz="2400"/>
              <a:t>The rest is similar to the case for Alice.</a:t>
            </a:r>
            <a:endParaRPr lang="en-GB" altLang="zh-TW" sz="2400">
              <a:ea typeface="新細明體" charset="-12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compromise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9FC5-B96B-4744-9A1E-30D4CF5A8AA3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3287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If Alice loses her authentication key without it becoming known to an attacker,</a:t>
            </a:r>
          </a:p>
          <a:p>
            <a:pPr lvl="1">
              <a:lnSpc>
                <a:spcPct val="90000"/>
              </a:lnSpc>
            </a:pPr>
            <a:r>
              <a:rPr lang="en-US"/>
              <a:t>She loses the ability to run the key exchange protocol.</a:t>
            </a:r>
          </a:p>
          <a:p>
            <a:pPr lvl="1">
              <a:lnSpc>
                <a:spcPct val="90000"/>
              </a:lnSpc>
            </a:pPr>
            <a:r>
              <a:rPr lang="en-US"/>
              <a:t>She still can use the session keys that have been established.</a:t>
            </a:r>
          </a:p>
          <a:p>
            <a:pPr>
              <a:lnSpc>
                <a:spcPct val="90000"/>
              </a:lnSpc>
            </a:pPr>
            <a:r>
              <a:rPr lang="en-US"/>
              <a:t>If Alice loses the session key without it becoming known to an attacker,</a:t>
            </a:r>
          </a:p>
          <a:p>
            <a:pPr lvl="1">
              <a:lnSpc>
                <a:spcPct val="90000"/>
              </a:lnSpc>
            </a:pPr>
            <a:r>
              <a:rPr lang="en-US"/>
              <a:t>She will have to run the key exchange protocol to obtain a new session key.</a:t>
            </a:r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F26B-04B1-4F33-BA99-E74C9D6B5888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311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537075"/>
          </a:xfrm>
        </p:spPr>
        <p:txBody>
          <a:bodyPr/>
          <a:lstStyle/>
          <a:p>
            <a:r>
              <a:rPr lang="en-GB" altLang="zh-TW">
                <a:ea typeface="新細明體" charset="-120"/>
              </a:rPr>
              <a:t>The secure key exchange problem</a:t>
            </a:r>
          </a:p>
          <a:p>
            <a:r>
              <a:rPr lang="en-GB" altLang="zh-TW">
                <a:ea typeface="新細明體" charset="-120"/>
              </a:rPr>
              <a:t>Recall the Diffie-Hellman protocol</a:t>
            </a:r>
          </a:p>
          <a:p>
            <a:r>
              <a:rPr lang="en-GB" altLang="zh-TW">
                <a:ea typeface="新細明體" charset="-120"/>
              </a:rPr>
              <a:t>Designing an authenticated Diffie-Hellman protocol</a:t>
            </a:r>
          </a:p>
          <a:p>
            <a:pPr lvl="1"/>
            <a:r>
              <a:rPr lang="en-GB" altLang="zh-TW">
                <a:ea typeface="新細明體" charset="-120"/>
              </a:rPr>
              <a:t>Several versions</a:t>
            </a:r>
          </a:p>
          <a:p>
            <a:r>
              <a:rPr lang="en-GB" altLang="zh-TW">
                <a:ea typeface="新細明體" charset="-120"/>
              </a:rPr>
              <a:t>The perfect forward secrecy property</a:t>
            </a:r>
          </a:p>
          <a:p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Perfect forward secrecy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1C57-D456-4FB8-AF88-1DAD338C0A4A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3297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18488" cy="48625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If Alice’s authentication key is compromised, the attacker can impersonate Alice. </a:t>
            </a:r>
          </a:p>
          <a:p>
            <a:pPr lvl="1">
              <a:lnSpc>
                <a:spcPct val="90000"/>
              </a:lnSpc>
            </a:pPr>
            <a:r>
              <a:rPr lang="en-US"/>
              <a:t>However, the past communications between Alice and Bob still remain secret.</a:t>
            </a:r>
          </a:p>
          <a:p>
            <a:pPr lvl="1">
              <a:lnSpc>
                <a:spcPct val="90000"/>
              </a:lnSpc>
            </a:pPr>
            <a:r>
              <a:rPr lang="en-US"/>
              <a:t>The attacker cannot recover the session key k even if he recorded all messages.</a:t>
            </a:r>
          </a:p>
          <a:p>
            <a:pPr>
              <a:lnSpc>
                <a:spcPct val="90000"/>
              </a:lnSpc>
            </a:pPr>
            <a:r>
              <a:rPr lang="en-US"/>
              <a:t>If the session key is compromised,</a:t>
            </a:r>
          </a:p>
          <a:p>
            <a:pPr lvl="1">
              <a:lnSpc>
                <a:spcPct val="90000"/>
              </a:lnSpc>
            </a:pPr>
            <a:r>
              <a:rPr lang="en-US"/>
              <a:t>It does not provide information about any other key, including the authentication keys.</a:t>
            </a:r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Perfect forward secrecy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7BB-3512-4C4D-B85C-AB35E4301740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3307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PFS: “disclosure of long-term secret keying material does not compromise the secrecy of exchanged keys from earlier runs.”</a:t>
            </a:r>
          </a:p>
          <a:p>
            <a:pPr lvl="1"/>
            <a:r>
              <a:rPr lang="en-US" sz="2000"/>
              <a:t>For example, using public-key to exchange secret keys does not have PFS.</a:t>
            </a:r>
          </a:p>
          <a:p>
            <a:pPr lvl="1"/>
            <a:r>
              <a:rPr lang="en-US" sz="2000"/>
              <a:t>There is currently no other solution to provide the PFS except for the Diffie-Hellman exchange.</a:t>
            </a:r>
          </a:p>
          <a:p>
            <a:r>
              <a:rPr lang="en-US" sz="2400"/>
              <a:t>As a result, the DH protocol has been included in all well-designed key exchange protocols.</a:t>
            </a:r>
            <a:endParaRPr lang="en-GB" altLang="zh-TW" sz="2400">
              <a:ea typeface="新細明體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B2BB-18D6-4626-990A-DFBBB0783E2F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3317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 dirty="0">
                <a:ea typeface="新細明體" charset="-120"/>
              </a:rPr>
              <a:t>We have strengthened the basic DH protocol to an authenticated DH protocol.</a:t>
            </a:r>
          </a:p>
          <a:p>
            <a:r>
              <a:rPr lang="en-US" altLang="zh-TW" sz="2400">
                <a:ea typeface="新細明體" charset="-120"/>
              </a:rPr>
              <a:t>At the end of the protocol, each side is authenticated and </a:t>
            </a:r>
            <a:r>
              <a:rPr lang="en-US" altLang="zh-TW" sz="2400" smtClean="0">
                <a:ea typeface="新細明體" charset="-120"/>
              </a:rPr>
              <a:t>comes </a:t>
            </a:r>
            <a:r>
              <a:rPr lang="en-US" altLang="zh-TW" sz="2400">
                <a:ea typeface="新細明體" charset="-120"/>
              </a:rPr>
              <a:t>up a secret session key.</a:t>
            </a:r>
          </a:p>
          <a:p>
            <a:r>
              <a:rPr lang="en-US" altLang="zh-TW" sz="2400" dirty="0">
                <a:ea typeface="新細明體" charset="-120"/>
              </a:rPr>
              <a:t>The DH protocol possesses the perfect forward secrecy property.</a:t>
            </a:r>
          </a:p>
          <a:p>
            <a:r>
              <a:rPr lang="en-US" altLang="zh-TW" sz="2400" dirty="0">
                <a:ea typeface="新細明體" charset="-120"/>
              </a:rPr>
              <a:t>The DH protocol has been used in a number of key exchange protocols, such as </a:t>
            </a:r>
            <a:r>
              <a:rPr lang="en-US" altLang="zh-TW" sz="2400" dirty="0" err="1">
                <a:ea typeface="新細明體" charset="-120"/>
              </a:rPr>
              <a:t>Photuris</a:t>
            </a:r>
            <a:r>
              <a:rPr lang="en-US" altLang="zh-TW" sz="2400" dirty="0">
                <a:ea typeface="新細明體" charset="-120"/>
              </a:rPr>
              <a:t>, SKIP, and of course IKE.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EFAD-5865-4557-A362-DB5AC1DD62D0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3328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The notes are prepared mostly based on </a:t>
            </a:r>
          </a:p>
          <a:p>
            <a:pPr lvl="1"/>
            <a:r>
              <a:rPr lang="en-US" altLang="zh-TW">
                <a:ea typeface="新細明體" charset="-120"/>
              </a:rPr>
              <a:t>N. Ferguson and B. Schneier, </a:t>
            </a:r>
            <a:r>
              <a:rPr lang="en-US" altLang="zh-TW" i="1">
                <a:ea typeface="新細明體" charset="-120"/>
              </a:rPr>
              <a:t>Practical Cryptography</a:t>
            </a:r>
            <a:r>
              <a:rPr lang="en-US" altLang="zh-TW">
                <a:ea typeface="新細明體" charset="-120"/>
              </a:rPr>
              <a:t>, Wiley, 2003.</a:t>
            </a:r>
          </a:p>
          <a:p>
            <a:pPr lvl="1"/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The secure key exchange problem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CE6-3D4D-48B6-802E-D45E2FCD9731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3123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Before two users can use a private key for encryption or for message authentication, how did they come up the key?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Out-of-band, in-band, or a hybrid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How do two IPSec nodes set up their security associations (SAs)?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Encryption algorithms, authentication algorithms, session keys, etc.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In general, the problem is how to derive a secret (key, identity, etc) between two users over an insecure </a:t>
            </a:r>
            <a:r>
              <a:rPr lang="en-US" sz="2000" dirty="0" smtClean="0"/>
              <a:t>network.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The second problem is how to use the secret (keys) to secure their messages from a certain layer up.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The secure key exchange problem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291-8E2B-45C5-B031-2D74E86B7E14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3133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An acceptable solution (a secure key exchange protocol) to this problem is required to handle</a:t>
            </a:r>
          </a:p>
          <a:p>
            <a:pPr lvl="1"/>
            <a:r>
              <a:rPr lang="en-US"/>
              <a:t>Source authentication</a:t>
            </a:r>
          </a:p>
          <a:p>
            <a:pPr lvl="1"/>
            <a:r>
              <a:rPr lang="en-US"/>
              <a:t>Message authentication</a:t>
            </a:r>
          </a:p>
          <a:p>
            <a:pPr lvl="1"/>
            <a:r>
              <a:rPr lang="en-US"/>
              <a:t>Data confidentiality</a:t>
            </a:r>
          </a:p>
          <a:p>
            <a:pPr lvl="1"/>
            <a:r>
              <a:rPr lang="en-US"/>
              <a:t>Protection against denial-of-service attacks, such as, flooding of messages, replay messages,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Recall from the DH slides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606EAAF-1489-431F-BD86-5184D906B3D3}" type="slidenum">
              <a:rPr lang="zh-TW" altLang="en-GB"/>
              <a:pPr/>
              <a:t>5</a:t>
            </a:fld>
            <a:endParaRPr lang="en-GB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The basic DH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751EE-BA42-43A7-A1C4-E9DB4BDDB390}" type="slidenum">
              <a:rPr lang="zh-TW" altLang="en-GB"/>
              <a:pPr/>
              <a:t>6</a:t>
            </a:fld>
            <a:endParaRPr lang="en-GB" altLang="zh-TW"/>
          </a:p>
        </p:txBody>
      </p:sp>
      <p:graphicFrame>
        <p:nvGraphicFramePr>
          <p:cNvPr id="315395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900113" y="1909763"/>
          <a:ext cx="7488237" cy="3140075"/>
        </p:xfrm>
        <a:graphic>
          <a:graphicData uri="http://schemas.openxmlformats.org/presentationml/2006/ole">
            <p:oleObj spid="_x0000_s315395" name="Visio" r:id="rId3" imgW="4710513" imgH="1974562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The man in the middle attack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4C969-B94A-46E5-A024-D8EB8E4EC8FD}" type="slidenum">
              <a:rPr lang="zh-TW" altLang="en-GB"/>
              <a:pPr/>
              <a:t>7</a:t>
            </a:fld>
            <a:endParaRPr lang="en-GB" altLang="zh-TW"/>
          </a:p>
        </p:txBody>
      </p:sp>
      <p:graphicFrame>
        <p:nvGraphicFramePr>
          <p:cNvPr id="316419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827088" y="1539875"/>
          <a:ext cx="6985000" cy="4403725"/>
        </p:xfrm>
        <a:graphic>
          <a:graphicData uri="http://schemas.openxmlformats.org/presentationml/2006/ole">
            <p:oleObj spid="_x0000_s316419" name="Visio" r:id="rId3" imgW="5270335" imgH="3322365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The final (unauthenticated) DH protocol</a:t>
            </a:r>
            <a:endParaRPr lang="en-GB" altLang="zh-TW" sz="3600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3795-8490-4D53-A38D-3A1ACA625E94}" type="slidenum">
              <a:rPr lang="zh-TW" altLang="en-GB"/>
              <a:pPr/>
              <a:t>8</a:t>
            </a:fld>
            <a:endParaRPr lang="en-GB" altLang="zh-TW"/>
          </a:p>
        </p:txBody>
      </p:sp>
      <p:graphicFrame>
        <p:nvGraphicFramePr>
          <p:cNvPr id="317443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827088" y="1557338"/>
          <a:ext cx="7343775" cy="4605337"/>
        </p:xfrm>
        <a:graphic>
          <a:graphicData uri="http://schemas.openxmlformats.org/presentationml/2006/ole">
            <p:oleObj spid="_x0000_s317443" name="Visio" r:id="rId3" imgW="4704020" imgH="2949561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3789040"/>
            <a:ext cx="6858000" cy="990600"/>
          </a:xfrm>
        </p:spPr>
        <p:txBody>
          <a:bodyPr>
            <a:noAutofit/>
          </a:bodyPr>
          <a:lstStyle/>
          <a:p>
            <a:r>
              <a:rPr lang="en-US" altLang="zh-TW" sz="3600" dirty="0">
                <a:ea typeface="新細明體" charset="-120"/>
              </a:rPr>
              <a:t>Designing an authenticated DH protocol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7BE88D0-1E2C-44B8-AC81-7E7A7F3DF44E}" type="slidenum">
              <a:rPr lang="zh-TW" altLang="en-GB"/>
              <a:pPr/>
              <a:t>9</a:t>
            </a:fld>
            <a:endParaRPr lang="en-GB" altLang="zh-TW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7496</TotalTime>
  <Words>1046</Words>
  <Application>Microsoft Office PowerPoint</Application>
  <PresentationFormat>On-screen Show (4:3)</PresentationFormat>
  <Paragraphs>130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Origin</vt:lpstr>
      <vt:lpstr>Visio</vt:lpstr>
      <vt:lpstr>Authenticated Key Exchange</vt:lpstr>
      <vt:lpstr>Outline</vt:lpstr>
      <vt:lpstr>The secure key exchange problem</vt:lpstr>
      <vt:lpstr>The secure key exchange problem</vt:lpstr>
      <vt:lpstr>Recall from the DH slides</vt:lpstr>
      <vt:lpstr>The basic DH protocol</vt:lpstr>
      <vt:lpstr>The man in the middle attack</vt:lpstr>
      <vt:lpstr>The final (unauthenticated) DH protocol</vt:lpstr>
      <vt:lpstr>Designing an authenticated DH protocol</vt:lpstr>
      <vt:lpstr>Authenticated DH protocol: v.1</vt:lpstr>
      <vt:lpstr>Problems with v. 1</vt:lpstr>
      <vt:lpstr>Problems with v. 1</vt:lpstr>
      <vt:lpstr>Authenticated DH protocol: v.2</vt:lpstr>
      <vt:lpstr>Problems with v. 2</vt:lpstr>
      <vt:lpstr>Authenticated DH protocol: v.3</vt:lpstr>
      <vt:lpstr>The final authenticated DH protocol</vt:lpstr>
      <vt:lpstr>Alice’s view</vt:lpstr>
      <vt:lpstr>Bob’s view</vt:lpstr>
      <vt:lpstr>Key compromise</vt:lpstr>
      <vt:lpstr>Perfect forward secrecy</vt:lpstr>
      <vt:lpstr>Perfect forward secrecy</vt:lpstr>
      <vt:lpstr>Summary</vt:lpstr>
      <vt:lpstr>Acknowledgments</vt:lpstr>
    </vt:vector>
  </TitlesOfParts>
  <Company>hkpu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RockyChang</cp:lastModifiedBy>
  <cp:revision>537</cp:revision>
  <dcterms:created xsi:type="dcterms:W3CDTF">2005-01-25T02:33:17Z</dcterms:created>
  <dcterms:modified xsi:type="dcterms:W3CDTF">2012-03-27T10:29:11Z</dcterms:modified>
</cp:coreProperties>
</file>