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55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7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TW" smtClean="0"/>
              <a:t>Click to edit Master text styles</a:t>
            </a:r>
          </a:p>
          <a:p>
            <a:pPr lvl="1"/>
            <a:r>
              <a:rPr lang="en-GB" altLang="zh-TW" smtClean="0"/>
              <a:t>Second level</a:t>
            </a:r>
          </a:p>
          <a:p>
            <a:pPr lvl="2"/>
            <a:r>
              <a:rPr lang="en-GB" altLang="zh-TW" smtClean="0"/>
              <a:t>Third level</a:t>
            </a:r>
          </a:p>
          <a:p>
            <a:pPr lvl="3"/>
            <a:r>
              <a:rPr lang="en-GB" altLang="zh-TW" smtClean="0"/>
              <a:t>Fourth level</a:t>
            </a:r>
          </a:p>
          <a:p>
            <a:pPr lvl="4"/>
            <a:r>
              <a:rPr lang="en-GB" altLang="zh-TW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zh-TW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671634D-6786-449C-82BD-99D47C06FFD2}" type="slidenum">
              <a:rPr lang="zh-TW" altLang="en-GB"/>
              <a:pPr/>
              <a:t>‹#›</a:t>
            </a:fld>
            <a:endParaRPr lang="en-GB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endParaRPr lang="en-GB" altLang="zh-TW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15BC182B-8751-4312-BE43-715A6D172C75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6579D-FA92-43DE-81A8-7347AD6B3384}" type="slidenum">
              <a:rPr lang="zh-TW" altLang="en-GB" smtClean="0"/>
              <a:pPr/>
              <a:t>‹#›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2DE15-2FC0-49A9-940F-2DB79C0FEC0A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C78A4-AC44-4845-8D2A-6E6A9B3DC91C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GB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CE39F7D-ADB5-4AB0-B3E3-A9B65C4E70F0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D686F-CEF2-4177-92BB-20F0764CFA75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4359-B33F-44FF-9A13-222FEBD2EFE6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7C8CB-C73A-4391-BF71-B6F4B94523C3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0D50D-2FCC-4087-909B-D54EFB88BF82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4E35E-2D36-4825-80CE-900698B87C99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4C093-FAE7-4B99-B1EC-0331043EAA69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GB" altLang="zh-TW" smtClean="0"/>
              <a:t>Rocky, K. C. Chang</a:t>
            </a:r>
            <a:endParaRPr lang="en-GB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 altLang="zh-TW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A447236-E2A9-488E-956C-22808DB12E09}" type="slidenum">
              <a:rPr lang="zh-TW" altLang="en-GB" smtClean="0"/>
              <a:pPr/>
              <a:t>‹#›</a:t>
            </a:fld>
            <a:endParaRPr lang="en-GB" altLang="zh-TW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</p:bldLst>
  </p:timing>
  <p:hf hdr="0" ft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3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4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5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6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7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8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9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0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86408" y="3734544"/>
            <a:ext cx="6858000" cy="990600"/>
          </a:xfrm>
        </p:spPr>
        <p:txBody>
          <a:bodyPr>
            <a:noAutofit/>
          </a:bodyPr>
          <a:lstStyle/>
          <a:p>
            <a:r>
              <a:rPr lang="en-US" sz="3600" b="1" dirty="0"/>
              <a:t>IPSec:</a:t>
            </a:r>
            <a:br>
              <a:rPr lang="en-US" sz="3600" b="1" dirty="0"/>
            </a:br>
            <a:r>
              <a:rPr lang="en-US" sz="3600" b="1" dirty="0"/>
              <a:t>Security at the IP Layer</a:t>
            </a:r>
            <a:endParaRPr lang="en-GB" altLang="zh-TW" sz="3600" b="1" dirty="0">
              <a:ea typeface="新細明體" pitchFamily="18" charset="-120"/>
            </a:endParaRP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35696" y="5157192"/>
            <a:ext cx="6400800" cy="432420"/>
          </a:xfrm>
        </p:spPr>
        <p:txBody>
          <a:bodyPr/>
          <a:lstStyle/>
          <a:p>
            <a:r>
              <a:rPr lang="en-US" dirty="0"/>
              <a:t>Rocky K. C. </a:t>
            </a:r>
            <a:r>
              <a:rPr lang="en-US" dirty="0" smtClean="0"/>
              <a:t>Chang, March 24, 2011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AE1097E1-A62C-454A-86C1-E64DED661C3D}" type="slidenum">
              <a:rPr lang="zh-TW" altLang="en-GB"/>
              <a:pPr/>
              <a:t>1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Two modes: transport and tunnel</a:t>
            </a:r>
          </a:p>
        </p:txBody>
      </p:sp>
      <p:sp>
        <p:nvSpPr>
          <p:cNvPr id="3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24FC-9EC5-4E4C-A998-036AF6A6C2FB}" type="slidenum">
              <a:rPr lang="zh-TW" altLang="en-GB"/>
              <a:pPr/>
              <a:t>10</a:t>
            </a:fld>
            <a:endParaRPr lang="en-GB" altLang="zh-TW"/>
          </a:p>
        </p:txBody>
      </p:sp>
      <p:sp>
        <p:nvSpPr>
          <p:cNvPr id="3102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2875"/>
            <a:ext cx="8229600" cy="4713288"/>
          </a:xfrm>
        </p:spPr>
        <p:txBody>
          <a:bodyPr/>
          <a:lstStyle/>
          <a:p>
            <a:r>
              <a:rPr lang="en-US" dirty="0"/>
              <a:t>For tunnel mode:</a:t>
            </a:r>
          </a:p>
          <a:p>
            <a:pPr lvl="1"/>
            <a:r>
              <a:rPr lang="en-US" dirty="0"/>
              <a:t>ESP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AH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310276" name="Rectangle 4"/>
          <p:cNvSpPr>
            <a:spLocks noChangeArrowheads="1"/>
          </p:cNvSpPr>
          <p:nvPr/>
        </p:nvSpPr>
        <p:spPr bwMode="auto">
          <a:xfrm>
            <a:off x="1066800" y="2514600"/>
            <a:ext cx="74676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277" name="Line 5"/>
          <p:cNvSpPr>
            <a:spLocks noChangeShapeType="1"/>
          </p:cNvSpPr>
          <p:nvPr/>
        </p:nvSpPr>
        <p:spPr bwMode="auto">
          <a:xfrm>
            <a:off x="2133600" y="2514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278" name="Line 6"/>
          <p:cNvSpPr>
            <a:spLocks noChangeShapeType="1"/>
          </p:cNvSpPr>
          <p:nvPr/>
        </p:nvSpPr>
        <p:spPr bwMode="auto">
          <a:xfrm>
            <a:off x="3200400" y="2514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279" name="Line 7"/>
          <p:cNvSpPr>
            <a:spLocks noChangeShapeType="1"/>
          </p:cNvSpPr>
          <p:nvPr/>
        </p:nvSpPr>
        <p:spPr bwMode="auto">
          <a:xfrm>
            <a:off x="7543800" y="2514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280" name="Text Box 8"/>
          <p:cNvSpPr txBox="1">
            <a:spLocks noChangeArrowheads="1"/>
          </p:cNvSpPr>
          <p:nvPr/>
        </p:nvSpPr>
        <p:spPr bwMode="auto">
          <a:xfrm>
            <a:off x="914400" y="2514600"/>
            <a:ext cx="1371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Outer IP header</a:t>
            </a:r>
          </a:p>
        </p:txBody>
      </p:sp>
      <p:sp>
        <p:nvSpPr>
          <p:cNvPr id="310281" name="Text Box 9"/>
          <p:cNvSpPr txBox="1">
            <a:spLocks noChangeArrowheads="1"/>
          </p:cNvSpPr>
          <p:nvPr/>
        </p:nvSpPr>
        <p:spPr bwMode="auto">
          <a:xfrm>
            <a:off x="2133600" y="2514600"/>
            <a:ext cx="106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ESP header</a:t>
            </a:r>
          </a:p>
        </p:txBody>
      </p:sp>
      <p:sp>
        <p:nvSpPr>
          <p:cNvPr id="310282" name="Text Box 10"/>
          <p:cNvSpPr txBox="1">
            <a:spLocks noChangeArrowheads="1"/>
          </p:cNvSpPr>
          <p:nvPr/>
        </p:nvSpPr>
        <p:spPr bwMode="auto">
          <a:xfrm>
            <a:off x="7543800" y="2514600"/>
            <a:ext cx="106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ESP trailer</a:t>
            </a:r>
          </a:p>
        </p:txBody>
      </p:sp>
      <p:sp>
        <p:nvSpPr>
          <p:cNvPr id="310283" name="Text Box 11"/>
          <p:cNvSpPr txBox="1">
            <a:spLocks noChangeArrowheads="1"/>
          </p:cNvSpPr>
          <p:nvPr/>
        </p:nvSpPr>
        <p:spPr bwMode="auto">
          <a:xfrm>
            <a:off x="4800600" y="2667000"/>
            <a:ext cx="228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upper layer data</a:t>
            </a:r>
          </a:p>
        </p:txBody>
      </p:sp>
      <p:sp>
        <p:nvSpPr>
          <p:cNvPr id="310284" name="Text Box 12"/>
          <p:cNvSpPr txBox="1">
            <a:spLocks noChangeArrowheads="1"/>
          </p:cNvSpPr>
          <p:nvPr/>
        </p:nvSpPr>
        <p:spPr bwMode="auto">
          <a:xfrm>
            <a:off x="4724400" y="33528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encrypted</a:t>
            </a:r>
          </a:p>
        </p:txBody>
      </p:sp>
      <p:sp>
        <p:nvSpPr>
          <p:cNvPr id="310285" name="Text Box 13"/>
          <p:cNvSpPr txBox="1">
            <a:spLocks noChangeArrowheads="1"/>
          </p:cNvSpPr>
          <p:nvPr/>
        </p:nvSpPr>
        <p:spPr bwMode="auto">
          <a:xfrm>
            <a:off x="3276600" y="38862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authenticated</a:t>
            </a:r>
          </a:p>
        </p:txBody>
      </p:sp>
      <p:sp>
        <p:nvSpPr>
          <p:cNvPr id="310286" name="Line 14"/>
          <p:cNvSpPr>
            <a:spLocks noChangeShapeType="1"/>
          </p:cNvSpPr>
          <p:nvPr/>
        </p:nvSpPr>
        <p:spPr bwMode="auto">
          <a:xfrm flipH="1">
            <a:off x="3200400" y="36576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287" name="Line 15"/>
          <p:cNvSpPr>
            <a:spLocks noChangeShapeType="1"/>
          </p:cNvSpPr>
          <p:nvPr/>
        </p:nvSpPr>
        <p:spPr bwMode="auto">
          <a:xfrm>
            <a:off x="6248400" y="36576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288" name="Line 16"/>
          <p:cNvSpPr>
            <a:spLocks noChangeShapeType="1"/>
          </p:cNvSpPr>
          <p:nvPr/>
        </p:nvSpPr>
        <p:spPr bwMode="auto">
          <a:xfrm flipH="1">
            <a:off x="2133600" y="4114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289" name="Line 17"/>
          <p:cNvSpPr>
            <a:spLocks noChangeShapeType="1"/>
          </p:cNvSpPr>
          <p:nvPr/>
        </p:nvSpPr>
        <p:spPr bwMode="auto">
          <a:xfrm>
            <a:off x="5334000" y="41148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290" name="Line 18"/>
          <p:cNvSpPr>
            <a:spLocks noChangeShapeType="1"/>
          </p:cNvSpPr>
          <p:nvPr/>
        </p:nvSpPr>
        <p:spPr bwMode="auto">
          <a:xfrm>
            <a:off x="2133600" y="3505200"/>
            <a:ext cx="0" cy="762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291" name="Line 19"/>
          <p:cNvSpPr>
            <a:spLocks noChangeShapeType="1"/>
          </p:cNvSpPr>
          <p:nvPr/>
        </p:nvSpPr>
        <p:spPr bwMode="auto">
          <a:xfrm>
            <a:off x="3200400" y="3429000"/>
            <a:ext cx="0" cy="457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292" name="Line 20"/>
          <p:cNvSpPr>
            <a:spLocks noChangeShapeType="1"/>
          </p:cNvSpPr>
          <p:nvPr/>
        </p:nvSpPr>
        <p:spPr bwMode="auto">
          <a:xfrm>
            <a:off x="7924800" y="3505200"/>
            <a:ext cx="0" cy="762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293" name="Rectangle 21"/>
          <p:cNvSpPr>
            <a:spLocks noChangeArrowheads="1"/>
          </p:cNvSpPr>
          <p:nvPr/>
        </p:nvSpPr>
        <p:spPr bwMode="auto">
          <a:xfrm>
            <a:off x="1066800" y="4876800"/>
            <a:ext cx="64770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294" name="Line 22"/>
          <p:cNvSpPr>
            <a:spLocks noChangeShapeType="1"/>
          </p:cNvSpPr>
          <p:nvPr/>
        </p:nvSpPr>
        <p:spPr bwMode="auto">
          <a:xfrm>
            <a:off x="2133600" y="4876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295" name="Line 23"/>
          <p:cNvSpPr>
            <a:spLocks noChangeShapeType="1"/>
          </p:cNvSpPr>
          <p:nvPr/>
        </p:nvSpPr>
        <p:spPr bwMode="auto">
          <a:xfrm>
            <a:off x="4343400" y="4876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296" name="Line 24"/>
          <p:cNvSpPr>
            <a:spLocks noChangeShapeType="1"/>
          </p:cNvSpPr>
          <p:nvPr/>
        </p:nvSpPr>
        <p:spPr bwMode="auto">
          <a:xfrm>
            <a:off x="3200400" y="4876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297" name="Text Box 25"/>
          <p:cNvSpPr txBox="1">
            <a:spLocks noChangeArrowheads="1"/>
          </p:cNvSpPr>
          <p:nvPr/>
        </p:nvSpPr>
        <p:spPr bwMode="auto">
          <a:xfrm>
            <a:off x="914400" y="4876800"/>
            <a:ext cx="1371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Outer IP header</a:t>
            </a:r>
          </a:p>
        </p:txBody>
      </p:sp>
      <p:sp>
        <p:nvSpPr>
          <p:cNvPr id="310298" name="Text Box 26"/>
          <p:cNvSpPr txBox="1">
            <a:spLocks noChangeArrowheads="1"/>
          </p:cNvSpPr>
          <p:nvPr/>
        </p:nvSpPr>
        <p:spPr bwMode="auto">
          <a:xfrm>
            <a:off x="2133600" y="4876800"/>
            <a:ext cx="106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AH header</a:t>
            </a:r>
          </a:p>
        </p:txBody>
      </p:sp>
      <p:sp>
        <p:nvSpPr>
          <p:cNvPr id="310299" name="Text Box 27"/>
          <p:cNvSpPr txBox="1">
            <a:spLocks noChangeArrowheads="1"/>
          </p:cNvSpPr>
          <p:nvPr/>
        </p:nvSpPr>
        <p:spPr bwMode="auto">
          <a:xfrm>
            <a:off x="4495800" y="50292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upper layer data</a:t>
            </a:r>
          </a:p>
        </p:txBody>
      </p:sp>
      <p:sp>
        <p:nvSpPr>
          <p:cNvPr id="310300" name="Text Box 28"/>
          <p:cNvSpPr txBox="1">
            <a:spLocks noChangeArrowheads="1"/>
          </p:cNvSpPr>
          <p:nvPr/>
        </p:nvSpPr>
        <p:spPr bwMode="auto">
          <a:xfrm>
            <a:off x="3276600" y="58674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authenticated</a:t>
            </a:r>
          </a:p>
        </p:txBody>
      </p:sp>
      <p:sp>
        <p:nvSpPr>
          <p:cNvPr id="310301" name="Line 29"/>
          <p:cNvSpPr>
            <a:spLocks noChangeShapeType="1"/>
          </p:cNvSpPr>
          <p:nvPr/>
        </p:nvSpPr>
        <p:spPr bwMode="auto">
          <a:xfrm flipH="1">
            <a:off x="1066800" y="60960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302" name="Line 30"/>
          <p:cNvSpPr>
            <a:spLocks noChangeShapeType="1"/>
          </p:cNvSpPr>
          <p:nvPr/>
        </p:nvSpPr>
        <p:spPr bwMode="auto">
          <a:xfrm>
            <a:off x="5410200" y="60960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303" name="Line 31"/>
          <p:cNvSpPr>
            <a:spLocks noChangeShapeType="1"/>
          </p:cNvSpPr>
          <p:nvPr/>
        </p:nvSpPr>
        <p:spPr bwMode="auto">
          <a:xfrm>
            <a:off x="1066800" y="5791200"/>
            <a:ext cx="0" cy="457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304" name="Line 32"/>
          <p:cNvSpPr>
            <a:spLocks noChangeShapeType="1"/>
          </p:cNvSpPr>
          <p:nvPr/>
        </p:nvSpPr>
        <p:spPr bwMode="auto">
          <a:xfrm>
            <a:off x="7543800" y="5791200"/>
            <a:ext cx="0" cy="533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305" name="Line 33"/>
          <p:cNvSpPr>
            <a:spLocks noChangeShapeType="1"/>
          </p:cNvSpPr>
          <p:nvPr/>
        </p:nvSpPr>
        <p:spPr bwMode="auto">
          <a:xfrm>
            <a:off x="4343400" y="2514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0306" name="Text Box 34"/>
          <p:cNvSpPr txBox="1">
            <a:spLocks noChangeArrowheads="1"/>
          </p:cNvSpPr>
          <p:nvPr/>
        </p:nvSpPr>
        <p:spPr bwMode="auto">
          <a:xfrm>
            <a:off x="3124200" y="2514600"/>
            <a:ext cx="1371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Inner IP header</a:t>
            </a:r>
          </a:p>
        </p:txBody>
      </p:sp>
      <p:sp>
        <p:nvSpPr>
          <p:cNvPr id="310307" name="Text Box 35"/>
          <p:cNvSpPr txBox="1">
            <a:spLocks noChangeArrowheads="1"/>
          </p:cNvSpPr>
          <p:nvPr/>
        </p:nvSpPr>
        <p:spPr bwMode="auto">
          <a:xfrm>
            <a:off x="3124200" y="4876800"/>
            <a:ext cx="1371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Inner IP header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6713"/>
            <a:ext cx="8229600" cy="527050"/>
          </a:xfrm>
        </p:spPr>
        <p:txBody>
          <a:bodyPr>
            <a:normAutofit fontScale="90000"/>
          </a:bodyPr>
          <a:lstStyle/>
          <a:p>
            <a:r>
              <a:rPr lang="en-US"/>
              <a:t>Security associations in IPSec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F0A67-E983-4E26-AC42-5FB3F5073363}" type="slidenum">
              <a:rPr lang="zh-TW" altLang="en-GB"/>
              <a:pPr/>
              <a:t>11</a:t>
            </a:fld>
            <a:endParaRPr lang="en-GB" altLang="zh-TW"/>
          </a:p>
        </p:txBody>
      </p:sp>
      <p:sp>
        <p:nvSpPr>
          <p:cNvPr id="311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23850" y="1533525"/>
            <a:ext cx="8458200" cy="45593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Before two nodes can use IPSec to protect their traffic, a security association must be established between them.</a:t>
            </a:r>
          </a:p>
          <a:p>
            <a:pPr>
              <a:lnSpc>
                <a:spcPct val="90000"/>
              </a:lnSpc>
            </a:pPr>
            <a:r>
              <a:rPr lang="en-US" sz="2000"/>
              <a:t>A security association (SA) is a simplex “connection” that affords security services to the traffic carried by it.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To secure bi-directional communications between two nodes, two SAs are required. 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SAs are security protocol specific, i.e., each SA is associated with either AH or ESP, but not both.</a:t>
            </a:r>
          </a:p>
          <a:p>
            <a:pPr>
              <a:lnSpc>
                <a:spcPct val="90000"/>
              </a:lnSpc>
            </a:pPr>
            <a:r>
              <a:rPr lang="en-US" sz="2000"/>
              <a:t>An SA is uniquely identified by a triple: 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A security parameter index (SPI), 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Destination’s IP address (unicast, multicast, broadcast), and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A security protocol identifier (AH or ESP).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associations in IPSec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E6985-980C-4793-B181-B671095404B5}" type="slidenum">
              <a:rPr lang="zh-TW" altLang="en-GB"/>
              <a:pPr/>
              <a:t>12</a:t>
            </a:fld>
            <a:endParaRPr lang="en-GB" altLang="zh-TW"/>
          </a:p>
        </p:txBody>
      </p:sp>
      <p:sp>
        <p:nvSpPr>
          <p:cNvPr id="3123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Transport mode and tunnel mode SAs: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 transport mode SA: An SA between two hosts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 tunnel mode SA: An SA applied to an IP tunnel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When either end is a security gateway, the SA must be tunnel mode.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Two hosts may also establish a tunnel mode SA between themselves.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SA management: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Creation of SAs: manually or automatically through a key exchange protocol, such as IKE.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Management of SAs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Deletion of SAs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Nested SAs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policies and selectors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5B7B-DD6F-4EE3-B0A5-E06EC633AD69}" type="slidenum">
              <a:rPr lang="zh-TW" altLang="en-GB"/>
              <a:pPr/>
              <a:t>13</a:t>
            </a:fld>
            <a:endParaRPr lang="en-GB" altLang="zh-TW"/>
          </a:p>
        </p:txBody>
      </p:sp>
      <p:sp>
        <p:nvSpPr>
          <p:cNvPr id="3133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A Security Policy Database (SPD) specifies what services to be offered to IP </a:t>
            </a:r>
            <a:r>
              <a:rPr lang="en-US" sz="2400" dirty="0" err="1"/>
              <a:t>datagrams</a:t>
            </a:r>
            <a:r>
              <a:rPr lang="en-US" sz="2400" dirty="0"/>
              <a:t> and in what fashion.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The SPD contains an ordered list of policy entries.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Each entry is keyed by one or more selectors that define the set of IP traffic encompassed by this policy entry.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Each entry includes also an indication of whether traffic matching this policy will be bypassed, discarded, or subject to IPSec processing.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In the last case, the entry includes an SA (or SA bundle) specification, listing the IPSec protocols, modes, and algorithms to be employed.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policies and selectors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42071-8C43-4156-8D22-0CEF031D6F76}" type="slidenum">
              <a:rPr lang="zh-TW" altLang="en-GB"/>
              <a:pPr/>
              <a:t>14</a:t>
            </a:fld>
            <a:endParaRPr lang="en-GB" altLang="zh-TW"/>
          </a:p>
        </p:txBody>
      </p:sp>
      <p:sp>
        <p:nvSpPr>
          <p:cNvPr id="3143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/>
              <a:t>Example one: Two security gateways in 140.10.0.0/16 and 142.89.0.0/16 may form an opaque tunnel between them, forming a VPN.</a:t>
            </a:r>
          </a:p>
          <a:p>
            <a:pPr lvl="1"/>
            <a:r>
              <a:rPr lang="en-US" sz="2000"/>
              <a:t>The security gateway in 140.10.0.0/16 may have this policy entry: </a:t>
            </a:r>
          </a:p>
          <a:p>
            <a:pPr lvl="2"/>
            <a:r>
              <a:rPr lang="en-US" sz="1800"/>
              <a:t>Source address: 140.10.0.0/16</a:t>
            </a:r>
          </a:p>
          <a:p>
            <a:pPr lvl="2"/>
            <a:r>
              <a:rPr lang="en-US" sz="1800"/>
              <a:t>Destination address: 142.89.0.0/16</a:t>
            </a:r>
          </a:p>
          <a:p>
            <a:pPr lvl="2"/>
            <a:r>
              <a:rPr lang="en-US" sz="1800"/>
              <a:t>Protocol: any</a:t>
            </a:r>
          </a:p>
          <a:p>
            <a:pPr lvl="2"/>
            <a:r>
              <a:rPr lang="en-US" sz="1800"/>
              <a:t>Ports: any</a:t>
            </a:r>
          </a:p>
          <a:p>
            <a:pPr lvl="2"/>
            <a:r>
              <a:rPr lang="en-US" sz="1800"/>
              <a:t>Algorithms: tunnel ESP with 3DES with tunnel destination equal to the other security gateway’s external IP address.</a:t>
            </a:r>
          </a:p>
          <a:p>
            <a:pPr lvl="1"/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policies and selectors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A175A-9096-435C-8DF4-0423F87D0AB2}" type="slidenum">
              <a:rPr lang="zh-TW" altLang="en-GB"/>
              <a:pPr/>
              <a:t>15</a:t>
            </a:fld>
            <a:endParaRPr lang="en-GB" altLang="zh-TW"/>
          </a:p>
        </p:txBody>
      </p:sp>
      <p:sp>
        <p:nvSpPr>
          <p:cNvPr id="3153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/>
              <a:t>Example two: Two hosts with IP addresses 140.10.1.1 and 142.89.1.1 require authentication services between them.</a:t>
            </a:r>
          </a:p>
          <a:p>
            <a:pPr lvl="1"/>
            <a:r>
              <a:rPr lang="en-US" sz="2000"/>
              <a:t>The host with address 140.10.1.1 may have this policy entry: </a:t>
            </a:r>
          </a:p>
          <a:p>
            <a:pPr lvl="2"/>
            <a:r>
              <a:rPr lang="en-US" sz="1800"/>
              <a:t>Source address: 140.10.1.1</a:t>
            </a:r>
          </a:p>
          <a:p>
            <a:pPr lvl="2"/>
            <a:r>
              <a:rPr lang="en-US" sz="1800"/>
              <a:t>Destination address: 142.89.1.1</a:t>
            </a:r>
          </a:p>
          <a:p>
            <a:pPr lvl="2"/>
            <a:r>
              <a:rPr lang="en-US" sz="1800"/>
              <a:t>Protocol: any</a:t>
            </a:r>
          </a:p>
          <a:p>
            <a:pPr lvl="2"/>
            <a:r>
              <a:rPr lang="en-US" sz="1800"/>
              <a:t>Ports: any</a:t>
            </a:r>
          </a:p>
          <a:p>
            <a:pPr lvl="2"/>
            <a:r>
              <a:rPr lang="en-US" sz="1800"/>
              <a:t>Algorithms: transport AH with HMAC MD5</a:t>
            </a:r>
          </a:p>
          <a:p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policies and selectors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96B78-1C9D-4BF8-B6E5-5B23BB38F7B3}" type="slidenum">
              <a:rPr lang="zh-TW" altLang="en-GB"/>
              <a:pPr/>
              <a:t>16</a:t>
            </a:fld>
            <a:endParaRPr lang="en-GB" altLang="zh-TW"/>
          </a:p>
        </p:txBody>
      </p:sp>
      <p:sp>
        <p:nvSpPr>
          <p:cNvPr id="3164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Valid selectors: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Source and destination IP addresses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Names, such as DNS name, X.500 Distinguished Name.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Transport layer protocol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Source and destination port numbers</a:t>
            </a:r>
          </a:p>
          <a:p>
            <a:pPr>
              <a:lnSpc>
                <a:spcPct val="90000"/>
              </a:lnSpc>
            </a:pPr>
            <a:r>
              <a:rPr lang="en-US" dirty="0"/>
              <a:t>The SPD must be consulted during the processing of inbound and outbound traffic, including </a:t>
            </a:r>
            <a:r>
              <a:rPr lang="en-US" dirty="0" err="1"/>
              <a:t>nonIPSec</a:t>
            </a:r>
            <a:r>
              <a:rPr lang="en-US" dirty="0"/>
              <a:t> traffic.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Outbound packet processing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9783D-CF98-49E6-B2B5-AFE133583B2B}" type="slidenum">
              <a:rPr lang="zh-TW" altLang="en-GB"/>
              <a:pPr/>
              <a:t>17</a:t>
            </a:fld>
            <a:endParaRPr lang="en-GB" altLang="zh-TW"/>
          </a:p>
        </p:txBody>
      </p:sp>
      <p:sp>
        <p:nvSpPr>
          <p:cNvPr id="3174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Match the outbound packet’s selector fields against the outbound policies in the SPD.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If no policy defined for the packet, it is discarded.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IPSec processing is not required by the policy (normal IP).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IPSec processing is required by the policy.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In the last case, locate the first entry for the packet. If there is no SA or SA bundle specified in the entry,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Use Internet Key Exchange (IKE) to establish the SA.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The newly established SA is then stored in the node’s SA Database (SAD).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Outbound packet processing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4350-1F63-4ED9-8B7D-6E2D364DA0B4}" type="slidenum">
              <a:rPr lang="zh-TW" altLang="en-GB"/>
              <a:pPr/>
              <a:t>18</a:t>
            </a:fld>
            <a:endParaRPr lang="en-GB" altLang="zh-TW"/>
          </a:p>
        </p:txBody>
      </p:sp>
      <p:sp>
        <p:nvSpPr>
          <p:cNvPr id="3184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84313"/>
            <a:ext cx="8305800" cy="47037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Each SA in the SAD is specified by: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IPSec protocol mode: tunnel or transport; AH or ESP.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Algorithms and parameters:</a:t>
            </a:r>
          </a:p>
          <a:p>
            <a:pPr lvl="2">
              <a:lnSpc>
                <a:spcPct val="90000"/>
              </a:lnSpc>
            </a:pPr>
            <a:r>
              <a:rPr lang="en-US" sz="1600"/>
              <a:t>AH authentication algorithms, keys, etc</a:t>
            </a:r>
          </a:p>
          <a:p>
            <a:pPr lvl="2">
              <a:lnSpc>
                <a:spcPct val="90000"/>
              </a:lnSpc>
            </a:pPr>
            <a:r>
              <a:rPr lang="en-US" sz="1600"/>
              <a:t>ESP encryption algorithm, keys, IV mode, IV, etc</a:t>
            </a:r>
          </a:p>
          <a:p>
            <a:pPr lvl="2">
              <a:lnSpc>
                <a:spcPct val="90000"/>
              </a:lnSpc>
            </a:pPr>
            <a:r>
              <a:rPr lang="en-US" sz="1600"/>
              <a:t>ESP authentication algorithm, keys, etc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Lifetime of this SA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Anti-replay attack related parameters:</a:t>
            </a:r>
          </a:p>
          <a:p>
            <a:pPr lvl="2">
              <a:lnSpc>
                <a:spcPct val="90000"/>
              </a:lnSpc>
            </a:pPr>
            <a:r>
              <a:rPr lang="en-US" sz="1600"/>
              <a:t>sequence number counter</a:t>
            </a:r>
          </a:p>
          <a:p>
            <a:pPr lvl="2">
              <a:lnSpc>
                <a:spcPct val="90000"/>
              </a:lnSpc>
            </a:pPr>
            <a:r>
              <a:rPr lang="en-US" sz="1600"/>
              <a:t>sequence counter overflow flag</a:t>
            </a:r>
          </a:p>
          <a:p>
            <a:pPr lvl="2">
              <a:lnSpc>
                <a:spcPct val="90000"/>
              </a:lnSpc>
            </a:pPr>
            <a:r>
              <a:rPr lang="en-US" sz="1600"/>
              <a:t>anti-replay window</a:t>
            </a:r>
          </a:p>
          <a:p>
            <a:pPr>
              <a:lnSpc>
                <a:spcPct val="90000"/>
              </a:lnSpc>
            </a:pPr>
            <a:r>
              <a:rPr lang="en-US" sz="2000"/>
              <a:t>If there is an SA or SA bundle specified in the entry, 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go to the corresponding SA entry in the SAD, and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perform the required IPSec processing specified there.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Inbound packet processing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61ABC-BE6D-45EC-97F6-562FED4EAC4F}" type="slidenum">
              <a:rPr lang="zh-TW" altLang="en-GB"/>
              <a:pPr/>
              <a:t>19</a:t>
            </a:fld>
            <a:endParaRPr lang="en-GB" altLang="zh-TW"/>
          </a:p>
        </p:txBody>
      </p:sp>
      <p:sp>
        <p:nvSpPr>
          <p:cNvPr id="3194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84313"/>
            <a:ext cx="8305800" cy="47529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If the inbound packet does not contain any IPSec headers, the IPSec layer checks with its SPD to determine how to process the packet.</a:t>
            </a:r>
          </a:p>
          <a:p>
            <a:pPr>
              <a:lnSpc>
                <a:spcPct val="90000"/>
              </a:lnSpc>
            </a:pPr>
            <a:r>
              <a:rPr lang="en-US" sz="2000"/>
              <a:t>If the inbound packet contains an IPSec header,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Use the packet’s destination IP address, IPSec protocol, and SPI to look up the SA in the SAD.</a:t>
            </a:r>
          </a:p>
          <a:p>
            <a:pPr lvl="2">
              <a:lnSpc>
                <a:spcPct val="90000"/>
              </a:lnSpc>
            </a:pPr>
            <a:r>
              <a:rPr lang="en-US" sz="1600"/>
              <a:t>Drop the packet if not found.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Perform appropriate IPSec processing according to the SA found for this packet.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Find an incoming policy in the SPD that matches the packet (using backpointers from the SAs to the SPD or by matching the packet's selectors).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Deliver the packet to the transport layer or forward the packet.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6078-5347-4018-812F-FFB388BB443D}" type="slidenum">
              <a:rPr lang="zh-TW" altLang="en-GB"/>
              <a:pPr/>
              <a:t>2</a:t>
            </a:fld>
            <a:endParaRPr lang="en-GB" altLang="zh-TW"/>
          </a:p>
        </p:txBody>
      </p:sp>
      <p:sp>
        <p:nvSpPr>
          <p:cNvPr id="3020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637088"/>
          </a:xfrm>
        </p:spPr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An overview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The security threats to IP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The security services afforded by IPSec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IP security associations and protocols</a:t>
            </a:r>
          </a:p>
          <a:p>
            <a:r>
              <a:rPr lang="en-US" altLang="zh-TW" dirty="0">
                <a:ea typeface="新細明體" pitchFamily="18" charset="-120"/>
              </a:rPr>
              <a:t>Authentication Header</a:t>
            </a:r>
          </a:p>
          <a:p>
            <a:r>
              <a:rPr lang="en-US" altLang="zh-TW" dirty="0" smtClean="0">
                <a:ea typeface="新細明體" pitchFamily="18" charset="-120"/>
              </a:rPr>
              <a:t>Encapsulating </a:t>
            </a:r>
            <a:r>
              <a:rPr lang="en-US" altLang="zh-TW" dirty="0">
                <a:ea typeface="新細明體" pitchFamily="18" charset="-120"/>
              </a:rPr>
              <a:t>Security Payload</a:t>
            </a:r>
          </a:p>
          <a:p>
            <a:r>
              <a:rPr lang="en-US" altLang="zh-TW" dirty="0">
                <a:ea typeface="新細明體" pitchFamily="18" charset="-120"/>
              </a:rPr>
              <a:t>A few more words</a:t>
            </a:r>
          </a:p>
          <a:p>
            <a:pPr lvl="1"/>
            <a:endParaRPr lang="en-GB" altLang="zh-TW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IPSec document roadmap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E795D-E4FF-4A86-A015-8AB73B03D6D4}" type="slidenum">
              <a:rPr lang="zh-TW" altLang="en-GB"/>
              <a:pPr/>
              <a:t>20</a:t>
            </a:fld>
            <a:endParaRPr lang="en-GB" altLang="zh-TW"/>
          </a:p>
        </p:txBody>
      </p:sp>
      <p:sp>
        <p:nvSpPr>
          <p:cNvPr id="3205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graphicFrame>
        <p:nvGraphicFramePr>
          <p:cNvPr id="320516" name="Object 4"/>
          <p:cNvGraphicFramePr>
            <a:graphicFrameLocks noChangeAspect="1"/>
          </p:cNvGraphicFramePr>
          <p:nvPr/>
        </p:nvGraphicFramePr>
        <p:xfrm>
          <a:off x="1619250" y="1268413"/>
          <a:ext cx="5559425" cy="5213350"/>
        </p:xfrm>
        <a:graphic>
          <a:graphicData uri="http://schemas.openxmlformats.org/presentationml/2006/ole">
            <p:oleObj spid="_x0000_s320516" name="Document" r:id="rId3" imgW="5365080" imgH="503712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Authentication header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3EB47DF5-5096-42AC-BF5D-B904D9546875}" type="slidenum">
              <a:rPr lang="zh-TW" altLang="en-GB"/>
              <a:pPr/>
              <a:t>21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Security services provided by AH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946E-726F-4E5F-9A34-660D766D3AAE}" type="slidenum">
              <a:rPr lang="zh-TW" altLang="en-GB"/>
              <a:pPr/>
              <a:t>22</a:t>
            </a:fld>
            <a:endParaRPr lang="en-GB" altLang="zh-TW"/>
          </a:p>
        </p:txBody>
      </p:sp>
      <p:sp>
        <p:nvSpPr>
          <p:cNvPr id="3225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Security services: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data origin authentication, connectionless message integrity (jointly referred to as authentication), and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an optional anti-replay protection.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In addition to upper level protocol data,  AH provides authentication for as much of the IP header as possible.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Some IP header fields that may change in transit (mutable fields), such as hop limit, will not be protected.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The primary difference between the authentication provided by ESP and AH: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ESP does not protect any IP header fields unless those fields are encapsulated by ESP (tunnel mode).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Authentication header format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F525-0766-491B-A9D8-FBB1736A2F96}" type="slidenum">
              <a:rPr lang="zh-TW" altLang="en-GB"/>
              <a:pPr/>
              <a:t>23</a:t>
            </a:fld>
            <a:endParaRPr lang="en-GB" altLang="zh-TW"/>
          </a:p>
        </p:txBody>
      </p:sp>
      <p:sp>
        <p:nvSpPr>
          <p:cNvPr id="3235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r>
              <a:rPr lang="en-US" sz="2400"/>
              <a:t>The protocol header (IPv4, IPv6) immediately preceding the AH will contain the value 51 in its Protocol field (IPv4) or Next Header field (IPv6).</a:t>
            </a:r>
          </a:p>
          <a:p>
            <a:pPr>
              <a:lnSpc>
                <a:spcPct val="80000"/>
              </a:lnSpc>
            </a:pPr>
            <a:r>
              <a:rPr lang="en-US" sz="2400"/>
              <a:t>The Next Header identifies the type of the next payload after the AH. </a:t>
            </a:r>
          </a:p>
        </p:txBody>
      </p:sp>
      <p:graphicFrame>
        <p:nvGraphicFramePr>
          <p:cNvPr id="323588" name="Object 4"/>
          <p:cNvGraphicFramePr>
            <a:graphicFrameLocks noChangeAspect="1"/>
          </p:cNvGraphicFramePr>
          <p:nvPr/>
        </p:nvGraphicFramePr>
        <p:xfrm>
          <a:off x="755650" y="1122363"/>
          <a:ext cx="7667625" cy="3027362"/>
        </p:xfrm>
        <a:graphic>
          <a:graphicData uri="http://schemas.openxmlformats.org/presentationml/2006/ole">
            <p:oleObj spid="_x0000_s323588" name="Document" r:id="rId3" imgW="8754840" imgH="345276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Authentication header format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B8144-73C8-468D-BDC5-D5E1CA248C9F}" type="slidenum">
              <a:rPr lang="zh-TW" altLang="en-GB"/>
              <a:pPr/>
              <a:t>24</a:t>
            </a:fld>
            <a:endParaRPr lang="en-GB" altLang="zh-TW"/>
          </a:p>
        </p:txBody>
      </p:sp>
      <p:sp>
        <p:nvSpPr>
          <p:cNvPr id="3246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296988"/>
            <a:ext cx="8223250" cy="4797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SPI, together with the destination IP address and security protocol, uniquely defines the SA for this datagram.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The sequence number is to fend off replay attacks.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An attacker may obtain a copy of a valid authentication packet and replay it.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Sequence numbers start from 0 and must not re-cycle.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The authentication data is a variable-length field that contains the Integrity Check Value (ICV) for this packet.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This field must be an integral multiple of 32 bits in length.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Padding may be included to ensure that the length of the AH is an integral multiple of 32 bits for IPv4 and 64 bits for IPv6.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AH in transport mode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4E705-19FB-49A8-81E0-A9ADAD30A25E}" type="slidenum">
              <a:rPr lang="zh-TW" altLang="en-GB"/>
              <a:pPr/>
              <a:t>25</a:t>
            </a:fld>
            <a:endParaRPr lang="en-GB" altLang="zh-TW"/>
          </a:p>
        </p:txBody>
      </p:sp>
      <p:sp>
        <p:nvSpPr>
          <p:cNvPr id="3256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r>
              <a:rPr lang="en-US" sz="2000"/>
              <a:t>The AH is placed after the IP header (and any options that it contains), but before the “upper layer protocol,” e.g. TCP, UDP, ICMP, etc.</a:t>
            </a:r>
          </a:p>
        </p:txBody>
      </p:sp>
      <p:graphicFrame>
        <p:nvGraphicFramePr>
          <p:cNvPr id="325636" name="Object 4"/>
          <p:cNvGraphicFramePr>
            <a:graphicFrameLocks noChangeAspect="1"/>
          </p:cNvGraphicFramePr>
          <p:nvPr/>
        </p:nvGraphicFramePr>
        <p:xfrm>
          <a:off x="1258888" y="1412875"/>
          <a:ext cx="5780087" cy="3148013"/>
        </p:xfrm>
        <a:graphic>
          <a:graphicData uri="http://schemas.openxmlformats.org/presentationml/2006/ole">
            <p:oleObj spid="_x0000_s325636" name="Document" r:id="rId3" imgW="5750640" imgH="313776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AH in tunnel mode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D8E7-028B-4E0C-A64D-40CD620EF402}" type="slidenum">
              <a:rPr lang="zh-TW" altLang="en-GB"/>
              <a:pPr/>
              <a:t>26</a:t>
            </a:fld>
            <a:endParaRPr lang="en-GB" altLang="zh-TW"/>
          </a:p>
        </p:txBody>
      </p:sp>
      <p:sp>
        <p:nvSpPr>
          <p:cNvPr id="3266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r>
              <a:rPr lang="en-US" sz="2400"/>
              <a:t>In tunnel mode, the inner IP header carries the ultimate source and destination addresses.</a:t>
            </a:r>
          </a:p>
          <a:p>
            <a:pPr>
              <a:lnSpc>
                <a:spcPct val="80000"/>
              </a:lnSpc>
            </a:pPr>
            <a:r>
              <a:rPr lang="en-US" sz="2400"/>
              <a:t>The outer IP header may contain distinct addresses, e.g. addresses of security gateways.</a:t>
            </a:r>
          </a:p>
          <a:p>
            <a:pPr>
              <a:lnSpc>
                <a:spcPct val="80000"/>
              </a:lnSpc>
            </a:pPr>
            <a:r>
              <a:rPr lang="en-US" sz="2400"/>
              <a:t>In tunnel mode, AH protects the entire inner IP packet, including the entire inner IP header.</a:t>
            </a:r>
          </a:p>
        </p:txBody>
      </p:sp>
      <p:graphicFrame>
        <p:nvGraphicFramePr>
          <p:cNvPr id="326660" name="Object 4"/>
          <p:cNvGraphicFramePr>
            <a:graphicFrameLocks noChangeAspect="1"/>
          </p:cNvGraphicFramePr>
          <p:nvPr/>
        </p:nvGraphicFramePr>
        <p:xfrm>
          <a:off x="468313" y="1547813"/>
          <a:ext cx="7715250" cy="1881187"/>
        </p:xfrm>
        <a:graphic>
          <a:graphicData uri="http://schemas.openxmlformats.org/presentationml/2006/ole">
            <p:oleObj spid="_x0000_s326660" name="Document" r:id="rId3" imgW="7214760" imgH="176868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Authentication algorithms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07BB8-0AB1-4FC3-B12D-F4E7E734221F}" type="slidenum">
              <a:rPr lang="zh-TW" altLang="en-GB"/>
              <a:pPr/>
              <a:t>27</a:t>
            </a:fld>
            <a:endParaRPr lang="en-GB" altLang="zh-TW"/>
          </a:p>
        </p:txBody>
      </p:sp>
      <p:sp>
        <p:nvSpPr>
          <p:cNvPr id="3276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r>
              <a:rPr lang="en-US" sz="2400" dirty="0"/>
              <a:t>The authentication algorithm employed for the ICV computation is specified by the SA.</a:t>
            </a:r>
          </a:p>
          <a:p>
            <a:r>
              <a:rPr lang="en-US" sz="2400" dirty="0"/>
              <a:t>Mandatory-to-implement authentication algorithms for conformance requirement test are</a:t>
            </a:r>
          </a:p>
          <a:p>
            <a:pPr lvl="1"/>
            <a:r>
              <a:rPr lang="en-US" sz="2000" dirty="0"/>
              <a:t>HMAC with MD5 (RFC 2403)</a:t>
            </a:r>
          </a:p>
          <a:p>
            <a:pPr lvl="1"/>
            <a:r>
              <a:rPr lang="en-US" sz="2000" dirty="0"/>
              <a:t>HMAC with SHA-1 (RFC 2404)</a:t>
            </a:r>
          </a:p>
          <a:p>
            <a:r>
              <a:rPr lang="en-US" sz="2400" dirty="0"/>
              <a:t>ICV computation:</a:t>
            </a:r>
          </a:p>
          <a:p>
            <a:pPr lvl="1"/>
            <a:r>
              <a:rPr lang="en-US" sz="2000" dirty="0"/>
              <a:t>The mutable fields in the IP header are set to 0.</a:t>
            </a:r>
          </a:p>
          <a:p>
            <a:pPr lvl="1"/>
            <a:r>
              <a:rPr lang="en-US" sz="2000" dirty="0"/>
              <a:t>The Authentication Data field in the AH is set to 0, and include padding, if necessary.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95313"/>
            <a:ext cx="8534400" cy="457200"/>
          </a:xfrm>
        </p:spPr>
        <p:txBody>
          <a:bodyPr>
            <a:normAutofit fontScale="90000"/>
          </a:bodyPr>
          <a:lstStyle/>
          <a:p>
            <a:r>
              <a:rPr lang="en-US"/>
              <a:t>AH processing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FEC8-7DBA-42F3-90F7-AAE324C948DA}" type="slidenum">
              <a:rPr lang="zh-TW" altLang="en-GB"/>
              <a:pPr/>
              <a:t>28</a:t>
            </a:fld>
            <a:endParaRPr lang="en-GB" altLang="zh-TW"/>
          </a:p>
        </p:txBody>
      </p:sp>
      <p:sp>
        <p:nvSpPr>
          <p:cNvPr id="3287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Inbound packets: Upon receiving a packet containing an AH,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The node determines the appropriate SA, based on the destination IP address, AH, and the SPI.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It may or may not check the sequence number.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It computes the ICV over the appropriate fields of the packet, and compares with the authentication data.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Outbound packets: AH is applied to an outbound packet only after determining that the packet is associated with an SA that calls for AH processing.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Generate a sequence number.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Compute the ICV using an algorithm specified by the SA.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Insert the AH into the packet and send it out.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Sequence number verification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89B27-764B-426B-B289-6E91A09C17DE}" type="slidenum">
              <a:rPr lang="zh-TW" altLang="en-GB"/>
              <a:pPr/>
              <a:t>29</a:t>
            </a:fld>
            <a:endParaRPr lang="en-GB" altLang="zh-TW"/>
          </a:p>
        </p:txBody>
      </p:sp>
      <p:sp>
        <p:nvSpPr>
          <p:cNvPr id="3297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A receiver uses sequence numbers and a sliding window to defend against replay attacks.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A receiver receives a window of size at least 32.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When a packet is received, the first AH check applied to the packet after identifying the SA is sequence number verification.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If the received packet is within the window and is new, or is to the right of the window, then the receiver proceeds to ICV verification.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If the ICV verification is successful, slide the window to include the corresponding sequence number.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If the received packet is within the window but is old, or is the left of the window, the packet will be dropped.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An overview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73166391-9082-4F61-BE0A-097486A10318}" type="slidenum">
              <a:rPr lang="zh-TW" altLang="en-GB"/>
              <a:pPr/>
              <a:t>3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Sequence number verification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88213-A2CB-4087-910B-8C99CFBE2F74}" type="slidenum">
              <a:rPr lang="zh-TW" altLang="en-GB"/>
              <a:pPr/>
              <a:t>30</a:t>
            </a:fld>
            <a:endParaRPr lang="en-GB" altLang="zh-TW"/>
          </a:p>
        </p:txBody>
      </p:sp>
      <p:sp>
        <p:nvSpPr>
          <p:cNvPr id="3307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The receiver is required to keep track of two parameters and a list</a:t>
            </a:r>
          </a:p>
          <a:p>
            <a:pPr lvl="1">
              <a:lnSpc>
                <a:spcPct val="90000"/>
              </a:lnSpc>
              <a:buFont typeface="Symbol" pitchFamily="18" charset="2"/>
              <a:buChar char="à"/>
            </a:pPr>
            <a:r>
              <a:rPr lang="en-US" sz="1800"/>
              <a:t>L: The highest sequence number (SN) for the set of contiguous packets that have been received correctly, </a:t>
            </a:r>
          </a:p>
          <a:p>
            <a:pPr lvl="1">
              <a:lnSpc>
                <a:spcPct val="90000"/>
              </a:lnSpc>
              <a:buFont typeface="Symbol" pitchFamily="18" charset="2"/>
              <a:buChar char="à"/>
            </a:pPr>
            <a:r>
              <a:rPr lang="en-US" sz="1800"/>
              <a:t>R: The highest SN received so far,</a:t>
            </a:r>
          </a:p>
          <a:p>
            <a:pPr lvl="1">
              <a:lnSpc>
                <a:spcPct val="90000"/>
              </a:lnSpc>
              <a:buFont typeface="Symbol" pitchFamily="18" charset="2"/>
              <a:buChar char="à"/>
            </a:pPr>
            <a:r>
              <a:rPr lang="en-US" sz="1800"/>
              <a:t>List(L, R): A list that contains SNs between L and R for which the packets have been received correctly.</a:t>
            </a:r>
          </a:p>
          <a:p>
            <a:pPr>
              <a:lnSpc>
                <a:spcPct val="90000"/>
              </a:lnSpc>
            </a:pPr>
            <a:r>
              <a:rPr lang="en-US" sz="2000"/>
              <a:t>Sliding window algorithm:</a:t>
            </a:r>
            <a:endParaRPr lang="en-US" sz="2000" u="sng"/>
          </a:p>
          <a:p>
            <a:pPr lvl="1">
              <a:lnSpc>
                <a:spcPct val="90000"/>
              </a:lnSpc>
            </a:pPr>
            <a:r>
              <a:rPr lang="en-US" sz="1800"/>
              <a:t>If SN </a:t>
            </a:r>
            <a:r>
              <a:rPr lang="en-US" sz="1800">
                <a:sym typeface="Symbol" pitchFamily="18" charset="2"/>
              </a:rPr>
              <a:t></a:t>
            </a:r>
            <a:r>
              <a:rPr lang="en-US" sz="1800"/>
              <a:t> L, discard the packet, else</a:t>
            </a:r>
          </a:p>
          <a:p>
            <a:pPr lvl="2">
              <a:lnSpc>
                <a:spcPct val="90000"/>
              </a:lnSpc>
            </a:pPr>
            <a:r>
              <a:rPr lang="en-US" sz="1600"/>
              <a:t>If SN &gt; R, receive the packet and update R with the new SN, else</a:t>
            </a:r>
          </a:p>
          <a:p>
            <a:pPr lvl="2">
              <a:lnSpc>
                <a:spcPct val="90000"/>
              </a:lnSpc>
            </a:pPr>
            <a:r>
              <a:rPr lang="en-US" sz="1600"/>
              <a:t>If  SN </a:t>
            </a:r>
            <a:r>
              <a:rPr lang="en-US" sz="1600">
                <a:sym typeface="Symbol" pitchFamily="18" charset="2"/>
              </a:rPr>
              <a:t></a:t>
            </a:r>
            <a:r>
              <a:rPr lang="en-US" sz="1600"/>
              <a:t> List(L, R), discard the packet, else</a:t>
            </a:r>
          </a:p>
          <a:p>
            <a:pPr lvl="2">
              <a:lnSpc>
                <a:spcPct val="90000"/>
              </a:lnSpc>
            </a:pPr>
            <a:r>
              <a:rPr lang="en-US" sz="1600"/>
              <a:t>Receive the packet and update List(L, R), and possibly update L if the list update results in a new set of contiguous SNs.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Encapsulating </a:t>
            </a:r>
            <a:r>
              <a:rPr lang="en-US" dirty="0"/>
              <a:t>Security Payload</a:t>
            </a:r>
            <a:endParaRPr lang="en-GB" altLang="zh-TW" dirty="0">
              <a:ea typeface="新細明體" pitchFamily="18" charset="-120"/>
            </a:endParaRPr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D99A54FE-EB17-4331-ABBB-392C07989CA0}" type="slidenum">
              <a:rPr lang="zh-TW" altLang="en-GB"/>
              <a:pPr/>
              <a:t>31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Security services provided by ESP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33AF6-6057-4947-8543-D28D7745B79D}" type="slidenum">
              <a:rPr lang="zh-TW" altLang="en-GB"/>
              <a:pPr/>
              <a:t>32</a:t>
            </a:fld>
            <a:endParaRPr lang="en-GB" altLang="zh-TW"/>
          </a:p>
        </p:txBody>
      </p:sp>
      <p:sp>
        <p:nvSpPr>
          <p:cNvPr id="3328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Security services: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all the services provided by AH (the difference in the authentication service is mentioned in the AH slides), plus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data confidentiality, and limited traffic flow confidentiality.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Both authentication and confidentiality are options, e.g.,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confidentiality + authentication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confidentiality only, but without authentication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authentication only, but without confidentiality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illegal to have neither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Traffic flow confidentiality requires selection of tunnel mode, and is most effective if implemented in a security gateway.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ESP in transport mode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B43A6-1770-444B-A39E-77B812FEE79E}" type="slidenum">
              <a:rPr lang="zh-TW" altLang="en-GB"/>
              <a:pPr/>
              <a:t>33</a:t>
            </a:fld>
            <a:endParaRPr lang="en-GB" altLang="zh-TW"/>
          </a:p>
        </p:txBody>
      </p:sp>
      <p:sp>
        <p:nvSpPr>
          <p:cNvPr id="3338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r>
              <a:rPr lang="en-US" sz="2000"/>
              <a:t>The ESP header is placed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after the IP header (and any options that it contains), but before the “upper layer protocol,” e.g. TCP, UDP, ICMP, or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before any other IPSec headers that have already been inserted.</a:t>
            </a:r>
          </a:p>
        </p:txBody>
      </p:sp>
      <p:graphicFrame>
        <p:nvGraphicFramePr>
          <p:cNvPr id="333828" name="Object 4"/>
          <p:cNvGraphicFramePr>
            <a:graphicFrameLocks noChangeAspect="1"/>
          </p:cNvGraphicFramePr>
          <p:nvPr/>
        </p:nvGraphicFramePr>
        <p:xfrm>
          <a:off x="1116013" y="1368425"/>
          <a:ext cx="7037387" cy="2781300"/>
        </p:xfrm>
        <a:graphic>
          <a:graphicData uri="http://schemas.openxmlformats.org/presentationml/2006/ole">
            <p:oleObj spid="_x0000_s333828" name="Document" r:id="rId3" imgW="5750640" imgH="227268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ESP in tunnel mode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9AC5F-2FB7-4DAA-8116-FED484AA3EFE}" type="slidenum">
              <a:rPr lang="zh-TW" altLang="en-GB"/>
              <a:pPr/>
              <a:t>34</a:t>
            </a:fld>
            <a:endParaRPr lang="en-GB" altLang="zh-TW"/>
          </a:p>
        </p:txBody>
      </p:sp>
      <p:sp>
        <p:nvSpPr>
          <p:cNvPr id="3348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r>
              <a:rPr lang="en-US" sz="2400"/>
              <a:t>In tunnel mode, the inner IP header carries the ultimate source and destination addresses.</a:t>
            </a:r>
          </a:p>
          <a:p>
            <a:pPr>
              <a:lnSpc>
                <a:spcPct val="80000"/>
              </a:lnSpc>
            </a:pPr>
            <a:r>
              <a:rPr lang="en-US" sz="2400"/>
              <a:t>The outer IP header may contain distinct addresses, e.g. addresses of security gateways.</a:t>
            </a:r>
          </a:p>
          <a:p>
            <a:pPr>
              <a:lnSpc>
                <a:spcPct val="80000"/>
              </a:lnSpc>
            </a:pPr>
            <a:r>
              <a:rPr lang="en-US" sz="2400"/>
              <a:t>In tunnel mode, ESP protects the entire inner IP packet, including the entire inner IP header.</a:t>
            </a:r>
          </a:p>
        </p:txBody>
      </p:sp>
      <p:graphicFrame>
        <p:nvGraphicFramePr>
          <p:cNvPr id="334852" name="Object 4"/>
          <p:cNvGraphicFramePr>
            <a:graphicFrameLocks noChangeAspect="1"/>
          </p:cNvGraphicFramePr>
          <p:nvPr/>
        </p:nvGraphicFramePr>
        <p:xfrm>
          <a:off x="468313" y="1556792"/>
          <a:ext cx="7885112" cy="1619250"/>
        </p:xfrm>
        <a:graphic>
          <a:graphicData uri="http://schemas.openxmlformats.org/presentationml/2006/ole">
            <p:oleObj spid="_x0000_s334852" name="Document" r:id="rId3" imgW="6722640" imgH="138096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ESP packet format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02622-94FE-4332-9852-9E2D11D4151F}" type="slidenum">
              <a:rPr lang="zh-TW" altLang="en-GB"/>
              <a:pPr/>
              <a:t>35</a:t>
            </a:fld>
            <a:endParaRPr lang="en-GB" altLang="zh-TW"/>
          </a:p>
        </p:txBody>
      </p:sp>
      <p:sp>
        <p:nvSpPr>
          <p:cNvPr id="3358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graphicFrame>
        <p:nvGraphicFramePr>
          <p:cNvPr id="335876" name="Object 4"/>
          <p:cNvGraphicFramePr>
            <a:graphicFrameLocks noChangeAspect="1"/>
          </p:cNvGraphicFramePr>
          <p:nvPr/>
        </p:nvGraphicFramePr>
        <p:xfrm>
          <a:off x="684213" y="1262063"/>
          <a:ext cx="7893050" cy="4986337"/>
        </p:xfrm>
        <a:graphic>
          <a:graphicData uri="http://schemas.openxmlformats.org/presentationml/2006/ole">
            <p:oleObj spid="_x0000_s335876" name="Document" r:id="rId3" imgW="9360360" imgH="592632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ESP packet format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4301B-3B70-48FD-BC75-91608BA5B10F}" type="slidenum">
              <a:rPr lang="zh-TW" altLang="en-GB"/>
              <a:pPr/>
              <a:t>36</a:t>
            </a:fld>
            <a:endParaRPr lang="en-GB" altLang="zh-TW"/>
          </a:p>
        </p:txBody>
      </p:sp>
      <p:sp>
        <p:nvSpPr>
          <p:cNvPr id="3368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39304"/>
            <a:ext cx="8229600" cy="4826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The protocol header (IPv4, IPv6) immediately preceding the ESP packet will contain the value 50 in its Protocol field (IPv4) or Next Header field (IPv6).</a:t>
            </a:r>
          </a:p>
          <a:p>
            <a:pPr>
              <a:lnSpc>
                <a:spcPct val="90000"/>
              </a:lnSpc>
            </a:pPr>
            <a:r>
              <a:rPr lang="en-US" sz="2000"/>
              <a:t>SPI, sequence number: same usage as for the AH.</a:t>
            </a:r>
          </a:p>
          <a:p>
            <a:pPr>
              <a:lnSpc>
                <a:spcPct val="90000"/>
              </a:lnSpc>
            </a:pPr>
            <a:r>
              <a:rPr lang="en-US" sz="2000"/>
              <a:t>Payload Data is a variable-length field containing data described by the Next Header field, consisting of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the encrypted data, and possibly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the cryptographic synchronization data, e.g. an Initialization Vector (IV) (the IV’s length is defined in the SA) for cipher block chaining, required by the encryption algorithm.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ESP packet format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81D26-8D95-49A2-BCCC-37C83AF27CE6}" type="slidenum">
              <a:rPr lang="zh-TW" altLang="en-GB"/>
              <a:pPr/>
              <a:t>37</a:t>
            </a:fld>
            <a:endParaRPr lang="en-GB" altLang="zh-TW"/>
          </a:p>
        </p:txBody>
      </p:sp>
      <p:sp>
        <p:nvSpPr>
          <p:cNvPr id="3379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Padding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Data alignment for encryption algorithms, e.g., block size of a block cipher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Data alignment for the ESP packet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Conceal the actual length of the payload, in support of partial traffic flow confidentiality.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The Authentication Data is a variable-length field containing an ICV computed over the ESP packet minus the Authentication Data.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authentication does not cover headers in front of the ESP packet.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Authentication and encryption algorithms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75654-7E66-4B61-97FF-237294602768}" type="slidenum">
              <a:rPr lang="zh-TW" altLang="en-GB"/>
              <a:pPr/>
              <a:t>38</a:t>
            </a:fld>
            <a:endParaRPr lang="en-GB" altLang="zh-TW"/>
          </a:p>
        </p:txBody>
      </p:sp>
      <p:sp>
        <p:nvSpPr>
          <p:cNvPr id="3389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76363"/>
            <a:ext cx="8229600" cy="47545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The encryption algorithm is specified by the SA.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The ESP is designed for use with symmetric encryption algorithms.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The authentication algorithm is specified by the SA.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Mandatory-to-implement encryption and authentication algorithms for conformance requirement test are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DES in CBC mode (RFC 2405)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HMAC with MD5 (RFC 2403)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HMAC with SHA-1 (RFC 2404)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NULL authentication algorithm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NULL encryption algorithm</a:t>
            </a:r>
          </a:p>
          <a:p>
            <a:pPr>
              <a:lnSpc>
                <a:spcPct val="90000"/>
              </a:lnSpc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ESP outbound processing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EDFCD-EA8E-4A71-9753-91DC28133122}" type="slidenum">
              <a:rPr lang="zh-TW" altLang="en-GB"/>
              <a:pPr/>
              <a:t>39</a:t>
            </a:fld>
            <a:endParaRPr lang="en-GB" altLang="zh-TW"/>
          </a:p>
        </p:txBody>
      </p:sp>
      <p:sp>
        <p:nvSpPr>
          <p:cNvPr id="3399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/>
              <a:t>ESP is applied to an outbound packet only after determining that the packet is associated with an SA that calls for ESP processing.</a:t>
            </a:r>
          </a:p>
          <a:p>
            <a:pPr lvl="1"/>
            <a:r>
              <a:rPr lang="en-US" sz="2000" dirty="0"/>
              <a:t>Encapsulate (into the ESP Payload field)</a:t>
            </a:r>
          </a:p>
          <a:p>
            <a:pPr lvl="2"/>
            <a:r>
              <a:rPr lang="en-US" sz="1800" dirty="0"/>
              <a:t>just the original upper layer protocol information (for transport mode) or</a:t>
            </a:r>
          </a:p>
          <a:p>
            <a:pPr lvl="2"/>
            <a:r>
              <a:rPr lang="en-US" sz="1800" dirty="0"/>
              <a:t>the entire original IP datagram (for tunnel mode).</a:t>
            </a:r>
          </a:p>
          <a:p>
            <a:pPr lvl="1"/>
            <a:r>
              <a:rPr lang="en-US" sz="2000" dirty="0"/>
              <a:t>Add any necessary padding.</a:t>
            </a:r>
          </a:p>
          <a:p>
            <a:pPr lvl="1"/>
            <a:r>
              <a:rPr lang="en-US" sz="2000" dirty="0"/>
              <a:t>Encrypt the result using the key, encryption algorithm, algorithm mode indicated by the SA, and cryptographic synchronization data, if any.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problems with IP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7BD9-1910-40BD-9FDA-CA54EE742FF6}" type="slidenum">
              <a:rPr lang="zh-TW" altLang="en-GB"/>
              <a:pPr/>
              <a:t>4</a:t>
            </a:fld>
            <a:endParaRPr lang="en-GB" altLang="zh-TW"/>
          </a:p>
        </p:txBody>
      </p:sp>
      <p:sp>
        <p:nvSpPr>
          <p:cNvPr id="3041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Forge the IP addresses.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Source authentication problem</a:t>
            </a:r>
          </a:p>
          <a:p>
            <a:pPr>
              <a:lnSpc>
                <a:spcPct val="90000"/>
              </a:lnSpc>
            </a:pPr>
            <a:r>
              <a:rPr lang="en-US" sz="2400"/>
              <a:t>Modify IP datagram’s content.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Data integrity problem</a:t>
            </a:r>
          </a:p>
          <a:p>
            <a:pPr>
              <a:lnSpc>
                <a:spcPct val="90000"/>
              </a:lnSpc>
            </a:pPr>
            <a:r>
              <a:rPr lang="en-US" sz="2400"/>
              <a:t>Replay old IP datagrams.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Sequence integrity problem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Used for replay attack, a type of denial-of-service attack</a:t>
            </a:r>
          </a:p>
          <a:p>
            <a:pPr>
              <a:lnSpc>
                <a:spcPct val="90000"/>
              </a:lnSpc>
            </a:pPr>
            <a:r>
              <a:rPr lang="en-US" sz="2400"/>
              <a:t>Inspect IP datagram’s content.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Data confidentiality problem</a:t>
            </a:r>
          </a:p>
          <a:p>
            <a:pPr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ESP outbound processing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009DD-2A8B-407B-841D-2072342695D9}" type="slidenum">
              <a:rPr lang="zh-TW" altLang="en-GB"/>
              <a:pPr/>
              <a:t>40</a:t>
            </a:fld>
            <a:endParaRPr lang="en-GB" altLang="zh-TW"/>
          </a:p>
        </p:txBody>
      </p:sp>
      <p:sp>
        <p:nvSpPr>
          <p:cNvPr id="3409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If authentication is selected, encryption is performed first, before the authentication. Why not the other way around?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With this order, the encryption does not encompass the AH field.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By simply checking the ICV, it allows a rapid detection and rejection of replayed or bogus packets by the receiver, prior to decrypting the packet.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Besides, it allows parallel processing of packets at the receiver, i.e., decryption takes place in parallel with authentication.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Because the Authentication Data is not protected by encryption, a keyed authentication algorithm must be employed to compute the ICV.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ICV computation in ESP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9F8BE-D369-49D5-B129-17B7766B649B}" type="slidenum">
              <a:rPr lang="zh-TW" altLang="en-GB"/>
              <a:pPr/>
              <a:t>41</a:t>
            </a:fld>
            <a:endParaRPr lang="en-GB" altLang="zh-TW"/>
          </a:p>
        </p:txBody>
      </p:sp>
      <p:sp>
        <p:nvSpPr>
          <p:cNvPr id="3420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Unlike AH, the ICV is computed over</a:t>
            </a:r>
          </a:p>
          <a:p>
            <a:pPr lvl="1"/>
            <a:r>
              <a:rPr lang="en-US"/>
              <a:t>the SPI,</a:t>
            </a:r>
          </a:p>
          <a:p>
            <a:pPr lvl="1"/>
            <a:r>
              <a:rPr lang="en-US"/>
              <a:t>Sequence Number,</a:t>
            </a:r>
          </a:p>
          <a:p>
            <a:pPr lvl="1"/>
            <a:r>
              <a:rPr lang="en-US"/>
              <a:t>Payload Data (may be encrypted),</a:t>
            </a:r>
          </a:p>
          <a:p>
            <a:pPr lvl="1"/>
            <a:r>
              <a:rPr lang="en-US"/>
              <a:t>Padding (if present, may be encrypted),</a:t>
            </a:r>
          </a:p>
          <a:p>
            <a:pPr lvl="1"/>
            <a:r>
              <a:rPr lang="en-US"/>
              <a:t>Pad Length (may be encrypted), and</a:t>
            </a:r>
          </a:p>
          <a:p>
            <a:pPr lvl="1"/>
            <a:r>
              <a:rPr lang="en-US"/>
              <a:t>Next Header (may be encrypted)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ESP inbound processing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69314-3738-42DF-8701-81E346EA80F8}" type="slidenum">
              <a:rPr lang="zh-TW" altLang="en-GB"/>
              <a:pPr/>
              <a:t>42</a:t>
            </a:fld>
            <a:endParaRPr lang="en-GB" altLang="zh-TW"/>
          </a:p>
        </p:txBody>
      </p:sp>
      <p:sp>
        <p:nvSpPr>
          <p:cNvPr id="3430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84313"/>
            <a:ext cx="8305800" cy="47053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Upon receipt of a packet containing an ESP header, 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the receiver determines the appropriate SA, based on the destination IP address, ESP, and the SPI.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It may or may not check the sequence number.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If authentication has been selected, compute the ICV over the ESP packet minus the Authentication Data, and compare with the ICV included in the Authentication Data field.</a:t>
            </a:r>
          </a:p>
          <a:p>
            <a:pPr>
              <a:lnSpc>
                <a:spcPct val="90000"/>
              </a:lnSpc>
            </a:pPr>
            <a:r>
              <a:rPr lang="en-US" sz="2000"/>
              <a:t>Packet decryption: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Decrypt the four fields.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Process the padding.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Reconstruct the original IP datagram from</a:t>
            </a:r>
          </a:p>
          <a:p>
            <a:pPr lvl="2">
              <a:lnSpc>
                <a:spcPct val="90000"/>
              </a:lnSpc>
            </a:pPr>
            <a:r>
              <a:rPr lang="en-US" sz="1600"/>
              <a:t>the original IP header plus the original upper layer protocol information in the ESP Payload field (for transport mode), or</a:t>
            </a:r>
          </a:p>
          <a:p>
            <a:pPr lvl="2">
              <a:lnSpc>
                <a:spcPct val="90000"/>
              </a:lnSpc>
            </a:pPr>
            <a:r>
              <a:rPr lang="en-US" sz="1600"/>
              <a:t>tunnel IP header + the entire IP datagram in the ESP Payload field.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 few more words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>
              <a:ea typeface="新細明體" pitchFamily="18" charset="-12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42B2389C-B8D5-4511-A285-854D65961EF1}" type="slidenum">
              <a:rPr lang="zh-TW" altLang="en-GB"/>
              <a:pPr/>
              <a:t>43</a:t>
            </a:fld>
            <a:endParaRPr lang="en-GB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Combining security associations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D1D7-A80A-4352-BD3A-8FA0D97E3647}" type="slidenum">
              <a:rPr lang="zh-TW" altLang="en-GB"/>
              <a:pPr/>
              <a:t>44</a:t>
            </a:fld>
            <a:endParaRPr lang="en-GB" altLang="zh-TW"/>
          </a:p>
        </p:txBody>
      </p:sp>
      <p:sp>
        <p:nvSpPr>
          <p:cNvPr id="3450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r>
              <a:rPr lang="en-US" sz="2400" dirty="0"/>
              <a:t>IP </a:t>
            </a:r>
            <a:r>
              <a:rPr lang="en-US" sz="2400" dirty="0" err="1"/>
              <a:t>datagrams</a:t>
            </a:r>
            <a:r>
              <a:rPr lang="en-US" sz="2400" dirty="0"/>
              <a:t> transmitted over an individual SA are afforded protection by exactly one security protocol, either AH or ESP, but not both.</a:t>
            </a:r>
          </a:p>
          <a:p>
            <a:r>
              <a:rPr lang="en-US" sz="2400" dirty="0"/>
              <a:t>SAs may be combined into bundles in two ways:</a:t>
            </a:r>
          </a:p>
          <a:p>
            <a:pPr lvl="1"/>
            <a:r>
              <a:rPr lang="en-US" sz="2000" dirty="0"/>
              <a:t>Transport adjacency refers to applying more than one security protocol to the same IP datagram, without invoking tunneling.</a:t>
            </a:r>
          </a:p>
          <a:p>
            <a:pPr lvl="1"/>
            <a:r>
              <a:rPr lang="en-US" sz="2000" dirty="0"/>
              <a:t>Iterated tunneling refers to the application of multiple layers of security protocols effected through IP tunneling.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Combining security associations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9626-2E05-4127-BF39-5ADC3AE35167}" type="slidenum">
              <a:rPr lang="zh-TW" altLang="en-GB"/>
              <a:pPr/>
              <a:t>45</a:t>
            </a:fld>
            <a:endParaRPr lang="en-GB" altLang="zh-TW"/>
          </a:p>
        </p:txBody>
      </p:sp>
      <p:sp>
        <p:nvSpPr>
          <p:cNvPr id="3461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r>
              <a:rPr lang="en-US" dirty="0"/>
              <a:t>Transport adjacency applies to only transport mode SAs.</a:t>
            </a:r>
          </a:p>
          <a:p>
            <a:pPr lvl="1"/>
            <a:r>
              <a:rPr lang="en-US" dirty="0"/>
              <a:t>AH is used in conjunction with ESP in the same IP packet.</a:t>
            </a:r>
          </a:p>
          <a:p>
            <a:pPr lvl="1"/>
            <a:r>
              <a:rPr lang="en-US" dirty="0"/>
              <a:t>AH should appear as the first header after IP, prior to the appearance of ESP.</a:t>
            </a:r>
          </a:p>
          <a:p>
            <a:pPr lvl="1"/>
            <a:endParaRPr lang="en-US" dirty="0"/>
          </a:p>
        </p:txBody>
      </p:sp>
      <p:graphicFrame>
        <p:nvGraphicFramePr>
          <p:cNvPr id="346116" name="Object 4"/>
          <p:cNvGraphicFramePr>
            <a:graphicFrameLocks noChangeAspect="1"/>
          </p:cNvGraphicFramePr>
          <p:nvPr/>
        </p:nvGraphicFramePr>
        <p:xfrm>
          <a:off x="-325488" y="3429000"/>
          <a:ext cx="8497888" cy="1827213"/>
        </p:xfrm>
        <a:graphic>
          <a:graphicData uri="http://schemas.openxmlformats.org/presentationml/2006/ole">
            <p:oleObj spid="_x0000_s346116" name="Document" r:id="rId3" imgW="9676080" imgH="208116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Combining security associations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7460E-2CE9-4E62-B43C-B677203AB7DC}" type="slidenum">
              <a:rPr lang="zh-TW" altLang="en-GB"/>
              <a:pPr/>
              <a:t>46</a:t>
            </a:fld>
            <a:endParaRPr lang="en-GB" altLang="zh-TW"/>
          </a:p>
        </p:txBody>
      </p:sp>
      <p:sp>
        <p:nvSpPr>
          <p:cNvPr id="3471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Iterated tunneling:</a:t>
            </a:r>
          </a:p>
          <a:p>
            <a:pPr lvl="1"/>
            <a:r>
              <a:rPr lang="en-US"/>
              <a:t>Both endpoints for the SAs are the same -- The inner and outer tunnels could each be either AH or ESP.</a:t>
            </a:r>
          </a:p>
        </p:txBody>
      </p:sp>
      <p:graphicFrame>
        <p:nvGraphicFramePr>
          <p:cNvPr id="347140" name="Object 4"/>
          <p:cNvGraphicFramePr>
            <a:graphicFrameLocks noChangeAspect="1"/>
          </p:cNvGraphicFramePr>
          <p:nvPr/>
        </p:nvGraphicFramePr>
        <p:xfrm>
          <a:off x="395536" y="3140968"/>
          <a:ext cx="8958263" cy="2070100"/>
        </p:xfrm>
        <a:graphic>
          <a:graphicData uri="http://schemas.openxmlformats.org/presentationml/2006/ole">
            <p:oleObj spid="_x0000_s347140" name="Document" r:id="rId3" imgW="7514640" imgH="207180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Combining security associations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584D3-8251-4A59-B0CF-2EB288BA6205}" type="slidenum">
              <a:rPr lang="zh-TW" altLang="en-GB"/>
              <a:pPr/>
              <a:t>47</a:t>
            </a:fld>
            <a:endParaRPr lang="en-GB" altLang="zh-TW"/>
          </a:p>
        </p:txBody>
      </p:sp>
      <p:sp>
        <p:nvSpPr>
          <p:cNvPr id="3481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r>
              <a:rPr lang="en-US" dirty="0"/>
              <a:t>One endpoint of the SAs is the same -- The inner and outer tunnels could each be either AH or ESP.</a:t>
            </a:r>
            <a:endParaRPr lang="en-US" dirty="0">
              <a:latin typeface="Courier New" pitchFamily="49" charset="0"/>
            </a:endParaRPr>
          </a:p>
          <a:p>
            <a:endParaRPr lang="en-US" dirty="0">
              <a:latin typeface="Courier New" pitchFamily="49" charset="0"/>
            </a:endParaRPr>
          </a:p>
          <a:p>
            <a:endParaRPr lang="en-US" dirty="0"/>
          </a:p>
        </p:txBody>
      </p:sp>
      <p:graphicFrame>
        <p:nvGraphicFramePr>
          <p:cNvPr id="348164" name="Object 4"/>
          <p:cNvGraphicFramePr>
            <a:graphicFrameLocks noChangeAspect="1"/>
          </p:cNvGraphicFramePr>
          <p:nvPr/>
        </p:nvGraphicFramePr>
        <p:xfrm>
          <a:off x="682625" y="2708920"/>
          <a:ext cx="8137525" cy="1589087"/>
        </p:xfrm>
        <a:graphic>
          <a:graphicData uri="http://schemas.openxmlformats.org/presentationml/2006/ole">
            <p:oleObj spid="_x0000_s348164" name="Document" r:id="rId3" imgW="7641703" imgH="1609132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Combining security associations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AE78-FDDD-4EA7-B667-CE118A0720EE}" type="slidenum">
              <a:rPr lang="zh-TW" altLang="en-GB"/>
              <a:pPr/>
              <a:t>48</a:t>
            </a:fld>
            <a:endParaRPr lang="en-GB" altLang="zh-TW"/>
          </a:p>
        </p:txBody>
      </p:sp>
      <p:sp>
        <p:nvSpPr>
          <p:cNvPr id="3491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340768"/>
            <a:ext cx="8229600" cy="493776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Neither endpoint is the same -- The inner and outer tunnels could each be either AH or ESP.</a:t>
            </a:r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</a:pPr>
            <a:r>
              <a:rPr lang="en-US" sz="2400"/>
              <a:t>These two approaches also can be combined, e.g., an SA bundle could be constructed from one tunnel mode SA and one or two transport mode SAs.</a:t>
            </a:r>
          </a:p>
        </p:txBody>
      </p:sp>
      <p:graphicFrame>
        <p:nvGraphicFramePr>
          <p:cNvPr id="349188" name="Object 4"/>
          <p:cNvGraphicFramePr>
            <a:graphicFrameLocks noChangeAspect="1"/>
          </p:cNvGraphicFramePr>
          <p:nvPr/>
        </p:nvGraphicFramePr>
        <p:xfrm>
          <a:off x="827088" y="2348880"/>
          <a:ext cx="7443787" cy="1719262"/>
        </p:xfrm>
        <a:graphic>
          <a:graphicData uri="http://schemas.openxmlformats.org/presentationml/2006/ole">
            <p:oleObj spid="_x0000_s349188" name="Document" r:id="rId3" imgW="6969240" imgH="1613880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Counterpane’s critique: complexity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8154F-5570-4CC1-B998-0C2048CA833C}" type="slidenum">
              <a:rPr lang="zh-TW" altLang="en-GB"/>
              <a:pPr/>
              <a:t>49</a:t>
            </a:fld>
            <a:endParaRPr lang="en-GB" altLang="zh-TW"/>
          </a:p>
        </p:txBody>
      </p:sp>
      <p:sp>
        <p:nvSpPr>
          <p:cNvPr id="3502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IPSec is too complex to be secure: security’s worst enemy is complexity?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IPSec’s complexity in terms of providing many different ways to accomplish more and less the same thing.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Two modes (transport and tunnel) and two protocols (AH and ESP)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Two hosts authenticate each other can use </a:t>
            </a:r>
            <a:r>
              <a:rPr lang="en-US" sz="1800" dirty="0" err="1"/>
              <a:t>transport+AH</a:t>
            </a:r>
            <a:r>
              <a:rPr lang="en-US" sz="1800" dirty="0"/>
              <a:t>, </a:t>
            </a:r>
            <a:r>
              <a:rPr lang="en-US" sz="1800" dirty="0" err="1"/>
              <a:t>tunnel+AH</a:t>
            </a:r>
            <a:r>
              <a:rPr lang="en-US" sz="1800" dirty="0"/>
              <a:t>, </a:t>
            </a:r>
            <a:r>
              <a:rPr lang="en-US" sz="1800" dirty="0" err="1"/>
              <a:t>transport+ESP</a:t>
            </a:r>
            <a:r>
              <a:rPr lang="en-US" sz="1800" dirty="0"/>
              <a:t> with NULL encryption, or </a:t>
            </a:r>
            <a:r>
              <a:rPr lang="en-US" sz="1800" dirty="0" err="1"/>
              <a:t>tunnel+ESP</a:t>
            </a:r>
            <a:r>
              <a:rPr lang="en-US" sz="1800" dirty="0"/>
              <a:t> with NULL encryption.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The functionality of tunnel mode seems to be superior than that of the transport mode.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Conclusion: Eliminate the transport mode?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services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B94B0-23F0-49E3-B465-A41FA25889B6}" type="slidenum">
              <a:rPr lang="zh-TW" altLang="en-GB"/>
              <a:pPr/>
              <a:t>5</a:t>
            </a:fld>
            <a:endParaRPr lang="en-GB" altLang="zh-TW"/>
          </a:p>
        </p:txBody>
      </p:sp>
      <p:sp>
        <p:nvSpPr>
          <p:cNvPr id="3051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IPSec provides security services between a pair of hosts or a pair of security gateways or between a host and a security gateway on the IP level.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 security gateway is an intermediate system that implements IPSec, e.g. router or firewall.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For both IPv4 and IPv6.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Security services: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Data origin authentication: verify the identity of the claimed source of data.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This service is usually bundled with connectionless integrity service.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Integrity: ensure that modifications of data are detectable.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Connectionless integrity: detect modification of an individual IP datagram, without regard of the packet ordering.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23875"/>
            <a:ext cx="8675687" cy="4572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Counterpane’s critique: complexity</a:t>
            </a:r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3C8D-CA74-4A20-8446-6F8ECCF46229}" type="slidenum">
              <a:rPr lang="zh-TW" altLang="en-GB"/>
              <a:pPr/>
              <a:t>50</a:t>
            </a:fld>
            <a:endParaRPr lang="en-GB" altLang="zh-TW"/>
          </a:p>
        </p:txBody>
      </p:sp>
      <p:sp>
        <p:nvSpPr>
          <p:cNvPr id="3512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AH authenticates the IP header in addition to the payload.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Why do we need to authenticate the header?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Authentication of the payload already proves that it came from someone who knows the proper authentication key.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The IP header is not used for interpreting the data.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Handling of mutable fields are also problematic.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The </a:t>
            </a:r>
            <a:r>
              <a:rPr lang="en-US" sz="2000" dirty="0" err="1"/>
              <a:t>tunnel+ESP</a:t>
            </a:r>
            <a:r>
              <a:rPr lang="en-US" sz="2000" dirty="0"/>
              <a:t> provides the same service but does not need to handle mutable fields.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Conclusion: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Eliminating transport mode allows the elimination of the AH protocol as well, without loss of functionality?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BFF7A-2BF9-480F-B12E-53E1A8A09DB9}" type="slidenum">
              <a:rPr lang="zh-TW" altLang="en-GB"/>
              <a:pPr/>
              <a:t>51</a:t>
            </a:fld>
            <a:endParaRPr lang="en-GB" altLang="zh-TW"/>
          </a:p>
        </p:txBody>
      </p:sp>
      <p:sp>
        <p:nvSpPr>
          <p:cNvPr id="352258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ESP protocol allows the payload to be encrypted without being authenticated.</a:t>
            </a:r>
          </a:p>
          <a:p>
            <a:pPr lvl="1"/>
            <a:r>
              <a:rPr lang="en-US" dirty="0"/>
              <a:t>In virtually all cases, encryption without authentication is not useful.</a:t>
            </a:r>
          </a:p>
          <a:p>
            <a:r>
              <a:rPr lang="en-US" dirty="0"/>
              <a:t>Conclusion:</a:t>
            </a:r>
          </a:p>
          <a:p>
            <a:pPr lvl="1"/>
            <a:r>
              <a:rPr lang="en-US" dirty="0"/>
              <a:t>Without the transport mode or AH protocol to worry about, ESP should always provides its own authentication.</a:t>
            </a:r>
          </a:p>
        </p:txBody>
      </p:sp>
      <p:sp>
        <p:nvSpPr>
          <p:cNvPr id="352259" name="Rectangle 3"/>
          <p:cNvSpPr>
            <a:spLocks noChangeArrowheads="1"/>
          </p:cNvSpPr>
          <p:nvPr/>
        </p:nvSpPr>
        <p:spPr bwMode="auto">
          <a:xfrm>
            <a:off x="323850" y="523875"/>
            <a:ext cx="8820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600" dirty="0" smtClean="0">
                <a:latin typeface="Bookman Old Style" pitchFamily="18" charset="0"/>
              </a:rPr>
              <a:t>Counterpane’s critique: complexity</a:t>
            </a:r>
            <a:endParaRPr lang="en-US" sz="3600" b="1" dirty="0">
              <a:solidFill>
                <a:schemeClr val="tx2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EAD4-7BE2-4614-B9E0-A9EAD231E229}" type="slidenum">
              <a:rPr lang="zh-TW" altLang="en-GB"/>
              <a:pPr/>
              <a:t>52</a:t>
            </a:fld>
            <a:endParaRPr lang="en-GB" altLang="zh-TW"/>
          </a:p>
        </p:txBody>
      </p:sp>
      <p:sp>
        <p:nvSpPr>
          <p:cNvPr id="3532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r>
              <a:rPr lang="en-US" altLang="zh-TW" dirty="0">
                <a:ea typeface="新細明體" pitchFamily="18" charset="-120"/>
              </a:rPr>
              <a:t>The new IPSec headers were added after thought.</a:t>
            </a:r>
          </a:p>
          <a:p>
            <a:r>
              <a:rPr lang="en-US" altLang="zh-TW" dirty="0">
                <a:ea typeface="新細明體" pitchFamily="18" charset="-120"/>
              </a:rPr>
              <a:t>The new IPSec headers have successfully addressed several major security issues at the IP layer.</a:t>
            </a:r>
          </a:p>
          <a:p>
            <a:r>
              <a:rPr lang="en-US" altLang="zh-TW" dirty="0">
                <a:ea typeface="新細明體" pitchFamily="18" charset="-120"/>
              </a:rPr>
              <a:t>The main criticism of IPSec is its complexity.</a:t>
            </a:r>
          </a:p>
          <a:p>
            <a:pPr lvl="1"/>
            <a:r>
              <a:rPr lang="en-US" altLang="zh-TW" dirty="0">
                <a:ea typeface="新細明體" pitchFamily="18" charset="-120"/>
              </a:rPr>
              <a:t>ESP + tunnel mode is sufficient?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Acknowledgments</a:t>
            </a:r>
            <a:endParaRPr lang="en-GB" altLang="zh-TW">
              <a:ea typeface="新細明體" pitchFamily="18" charset="-12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7E931-95EC-46AF-A308-887E077DFA65}" type="slidenum">
              <a:rPr lang="zh-TW" altLang="en-GB"/>
              <a:pPr/>
              <a:t>53</a:t>
            </a:fld>
            <a:endParaRPr lang="en-GB" altLang="zh-TW"/>
          </a:p>
        </p:txBody>
      </p:sp>
      <p:sp>
        <p:nvSpPr>
          <p:cNvPr id="3543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400" dirty="0">
                <a:ea typeface="新細明體" pitchFamily="18" charset="-120"/>
              </a:rPr>
              <a:t>The notes are prepared mostly based on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S. Kent and R. Atkinson, “Security Architecture for the Internet Protocol,” RFC2401, Nov. 1998.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N. </a:t>
            </a:r>
            <a:r>
              <a:rPr lang="en-US" sz="2000" dirty="0" err="1"/>
              <a:t>Doraswamy</a:t>
            </a:r>
            <a:r>
              <a:rPr lang="en-US" sz="2000" dirty="0"/>
              <a:t> and D. Harkins, </a:t>
            </a:r>
            <a:r>
              <a:rPr lang="en-US" sz="2000" i="1" dirty="0"/>
              <a:t>IPSec</a:t>
            </a:r>
            <a:r>
              <a:rPr lang="en-US" sz="2000" dirty="0"/>
              <a:t>, Prentice Hall, 1999.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S. Kent and R. Atkinson, “IP Authentication Header,” RFC2402, Nov. 1998.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S. Kent and R. Atkinson, “</a:t>
            </a:r>
            <a:r>
              <a:rPr lang="en-US" sz="2000"/>
              <a:t>IP </a:t>
            </a:r>
            <a:r>
              <a:rPr lang="en-US" sz="2000" smtClean="0"/>
              <a:t>Encapsulating Security </a:t>
            </a:r>
            <a:r>
              <a:rPr lang="en-US" sz="2000" dirty="0"/>
              <a:t>Payload (ESP),” RFC2406, Nov. 1998.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N. Ferguson, and B. </a:t>
            </a:r>
            <a:r>
              <a:rPr lang="en-US" sz="2000" dirty="0" err="1"/>
              <a:t>Schneier</a:t>
            </a:r>
            <a:r>
              <a:rPr lang="en-US" sz="2000" dirty="0"/>
              <a:t>, “A Cryptographic Evaluation of IPSec,” http://www.counterpane.com/ipsec.html</a:t>
            </a:r>
          </a:p>
          <a:p>
            <a:pPr lvl="1">
              <a:lnSpc>
                <a:spcPct val="90000"/>
              </a:lnSpc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Security services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0543C-A4DC-4E93-BCD6-960A36CDC93D}" type="slidenum">
              <a:rPr lang="zh-TW" altLang="en-GB"/>
              <a:pPr/>
              <a:t>6</a:t>
            </a:fld>
            <a:endParaRPr lang="en-GB" altLang="zh-TW"/>
          </a:p>
        </p:txBody>
      </p:sp>
      <p:sp>
        <p:nvSpPr>
          <p:cNvPr id="3061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00175"/>
            <a:ext cx="8229600" cy="4730750"/>
          </a:xfrm>
        </p:spPr>
        <p:txBody>
          <a:bodyPr/>
          <a:lstStyle/>
          <a:p>
            <a:pPr lvl="2"/>
            <a:r>
              <a:rPr lang="en-US" sz="1800"/>
              <a:t>Partial sequence integrity (or anti-replay integrity): detect arrival of duplicate IP datagrams within a constrained window.</a:t>
            </a:r>
          </a:p>
          <a:p>
            <a:pPr lvl="1"/>
            <a:r>
              <a:rPr lang="en-US" sz="2000"/>
              <a:t>Confidentiality (encryption): protects data from unauthorized disclosure.</a:t>
            </a:r>
          </a:p>
          <a:p>
            <a:pPr lvl="2"/>
            <a:r>
              <a:rPr lang="en-US" sz="1800"/>
              <a:t>Data confidentiality: conceal application data.</a:t>
            </a:r>
          </a:p>
          <a:p>
            <a:pPr lvl="2"/>
            <a:r>
              <a:rPr lang="en-US" sz="1800"/>
              <a:t>Limited traffic flow confidentiality: conceal source and destination addresses, message length, or frequency of communication.</a:t>
            </a:r>
          </a:p>
          <a:p>
            <a:pPr lvl="1"/>
            <a:r>
              <a:rPr lang="en-US" sz="2000"/>
              <a:t>Access control to </a:t>
            </a:r>
          </a:p>
          <a:p>
            <a:pPr lvl="2"/>
            <a:r>
              <a:rPr lang="en-US" sz="1800"/>
              <a:t>a host’s data and/or computing cycles</a:t>
            </a:r>
          </a:p>
          <a:p>
            <a:pPr lvl="2"/>
            <a:r>
              <a:rPr lang="en-US" sz="1800"/>
              <a:t>network or network resources behind a security gateway.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Two main security protocols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4A3D6-9F6D-45CA-B380-BC0311F89D33}" type="slidenum">
              <a:rPr lang="zh-TW" altLang="en-GB"/>
              <a:pPr/>
              <a:t>7</a:t>
            </a:fld>
            <a:endParaRPr lang="en-GB" altLang="zh-TW"/>
          </a:p>
        </p:txBody>
      </p:sp>
      <p:sp>
        <p:nvSpPr>
          <p:cNvPr id="3072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9552"/>
            <a:ext cx="8229600" cy="493776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The IP Authentication Header (AH) in RFC 2402 provides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data origin authentication,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connectionless message integrity, and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an optional anti-replay protection.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The Encapsulating Security Payload (ESP) protocol in RFC 2406 provides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all the services provided by AH, plus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data confidentiality, and limited traffic flow confidentiality.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These two protocols can be used individually or together to provide different security services.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Why two?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Two main security protocols</a:t>
            </a:r>
          </a:p>
        </p:txBody>
      </p:sp>
      <p:sp>
        <p:nvSpPr>
          <p:cNvPr id="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AC232-98F7-4A6D-B8BE-80188B080638}" type="slidenum">
              <a:rPr lang="zh-TW" altLang="en-GB"/>
              <a:pPr/>
              <a:t>8</a:t>
            </a:fld>
            <a:endParaRPr lang="en-GB" altLang="zh-TW"/>
          </a:p>
        </p:txBody>
      </p:sp>
      <p:sp>
        <p:nvSpPr>
          <p:cNvPr id="3082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2875"/>
            <a:ext cx="8229600" cy="4713288"/>
          </a:xfrm>
        </p:spPr>
        <p:txBody>
          <a:bodyPr/>
          <a:lstStyle/>
          <a:p>
            <a:r>
              <a:rPr lang="en-US"/>
              <a:t>ESP (transport mode)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 altLang="zh-TW">
              <a:ea typeface="新細明體" pitchFamily="18" charset="-120"/>
            </a:endParaRPr>
          </a:p>
          <a:p>
            <a:r>
              <a:rPr lang="en-US"/>
              <a:t>AH (transport mode)</a:t>
            </a:r>
          </a:p>
        </p:txBody>
      </p:sp>
      <p:sp>
        <p:nvSpPr>
          <p:cNvPr id="308228" name="Rectangle 4"/>
          <p:cNvSpPr>
            <a:spLocks noChangeArrowheads="1"/>
          </p:cNvSpPr>
          <p:nvPr/>
        </p:nvSpPr>
        <p:spPr bwMode="auto">
          <a:xfrm>
            <a:off x="1371600" y="2060575"/>
            <a:ext cx="66294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29" name="Line 5"/>
          <p:cNvSpPr>
            <a:spLocks noChangeShapeType="1"/>
          </p:cNvSpPr>
          <p:nvPr/>
        </p:nvSpPr>
        <p:spPr bwMode="auto">
          <a:xfrm>
            <a:off x="2438400" y="2060575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30" name="Line 6"/>
          <p:cNvSpPr>
            <a:spLocks noChangeShapeType="1"/>
          </p:cNvSpPr>
          <p:nvPr/>
        </p:nvSpPr>
        <p:spPr bwMode="auto">
          <a:xfrm>
            <a:off x="3505200" y="2060575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31" name="Line 7"/>
          <p:cNvSpPr>
            <a:spLocks noChangeShapeType="1"/>
          </p:cNvSpPr>
          <p:nvPr/>
        </p:nvSpPr>
        <p:spPr bwMode="auto">
          <a:xfrm>
            <a:off x="6858000" y="2060575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32" name="Text Box 8"/>
          <p:cNvSpPr txBox="1">
            <a:spLocks noChangeArrowheads="1"/>
          </p:cNvSpPr>
          <p:nvPr/>
        </p:nvSpPr>
        <p:spPr bwMode="auto">
          <a:xfrm>
            <a:off x="1371600" y="2060575"/>
            <a:ext cx="106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IP header</a:t>
            </a:r>
          </a:p>
        </p:txBody>
      </p:sp>
      <p:sp>
        <p:nvSpPr>
          <p:cNvPr id="308233" name="Text Box 9"/>
          <p:cNvSpPr txBox="1">
            <a:spLocks noChangeArrowheads="1"/>
          </p:cNvSpPr>
          <p:nvPr/>
        </p:nvSpPr>
        <p:spPr bwMode="auto">
          <a:xfrm>
            <a:off x="2438400" y="2060575"/>
            <a:ext cx="106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ESP header</a:t>
            </a:r>
          </a:p>
        </p:txBody>
      </p:sp>
      <p:sp>
        <p:nvSpPr>
          <p:cNvPr id="308234" name="Text Box 10"/>
          <p:cNvSpPr txBox="1">
            <a:spLocks noChangeArrowheads="1"/>
          </p:cNvSpPr>
          <p:nvPr/>
        </p:nvSpPr>
        <p:spPr bwMode="auto">
          <a:xfrm>
            <a:off x="6858000" y="2060575"/>
            <a:ext cx="106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ESP trailer</a:t>
            </a:r>
          </a:p>
        </p:txBody>
      </p:sp>
      <p:sp>
        <p:nvSpPr>
          <p:cNvPr id="308235" name="Text Box 11"/>
          <p:cNvSpPr txBox="1">
            <a:spLocks noChangeArrowheads="1"/>
          </p:cNvSpPr>
          <p:nvPr/>
        </p:nvSpPr>
        <p:spPr bwMode="auto">
          <a:xfrm>
            <a:off x="3810000" y="2212975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upper layer data</a:t>
            </a:r>
          </a:p>
        </p:txBody>
      </p:sp>
      <p:sp>
        <p:nvSpPr>
          <p:cNvPr id="308236" name="Text Box 12"/>
          <p:cNvSpPr txBox="1">
            <a:spLocks noChangeArrowheads="1"/>
          </p:cNvSpPr>
          <p:nvPr/>
        </p:nvSpPr>
        <p:spPr bwMode="auto">
          <a:xfrm>
            <a:off x="5029200" y="2898775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encrypted</a:t>
            </a:r>
          </a:p>
        </p:txBody>
      </p:sp>
      <p:sp>
        <p:nvSpPr>
          <p:cNvPr id="308237" name="Text Box 13"/>
          <p:cNvSpPr txBox="1">
            <a:spLocks noChangeArrowheads="1"/>
          </p:cNvSpPr>
          <p:nvPr/>
        </p:nvSpPr>
        <p:spPr bwMode="auto">
          <a:xfrm>
            <a:off x="3581400" y="3432175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authenticated</a:t>
            </a:r>
          </a:p>
        </p:txBody>
      </p:sp>
      <p:sp>
        <p:nvSpPr>
          <p:cNvPr id="308238" name="Line 14"/>
          <p:cNvSpPr>
            <a:spLocks noChangeShapeType="1"/>
          </p:cNvSpPr>
          <p:nvPr/>
        </p:nvSpPr>
        <p:spPr bwMode="auto">
          <a:xfrm flipH="1">
            <a:off x="3505200" y="3203575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39" name="Line 15"/>
          <p:cNvSpPr>
            <a:spLocks noChangeShapeType="1"/>
          </p:cNvSpPr>
          <p:nvPr/>
        </p:nvSpPr>
        <p:spPr bwMode="auto">
          <a:xfrm>
            <a:off x="6553200" y="3203575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40" name="Line 16"/>
          <p:cNvSpPr>
            <a:spLocks noChangeShapeType="1"/>
          </p:cNvSpPr>
          <p:nvPr/>
        </p:nvSpPr>
        <p:spPr bwMode="auto">
          <a:xfrm flipH="1">
            <a:off x="2438400" y="3660775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41" name="Line 17"/>
          <p:cNvSpPr>
            <a:spLocks noChangeShapeType="1"/>
          </p:cNvSpPr>
          <p:nvPr/>
        </p:nvSpPr>
        <p:spPr bwMode="auto">
          <a:xfrm>
            <a:off x="5638800" y="3660775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42" name="Line 18"/>
          <p:cNvSpPr>
            <a:spLocks noChangeShapeType="1"/>
          </p:cNvSpPr>
          <p:nvPr/>
        </p:nvSpPr>
        <p:spPr bwMode="auto">
          <a:xfrm>
            <a:off x="2438400" y="3051175"/>
            <a:ext cx="0" cy="762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43" name="Line 19"/>
          <p:cNvSpPr>
            <a:spLocks noChangeShapeType="1"/>
          </p:cNvSpPr>
          <p:nvPr/>
        </p:nvSpPr>
        <p:spPr bwMode="auto">
          <a:xfrm>
            <a:off x="3505200" y="2974975"/>
            <a:ext cx="0" cy="457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44" name="Line 20"/>
          <p:cNvSpPr>
            <a:spLocks noChangeShapeType="1"/>
          </p:cNvSpPr>
          <p:nvPr/>
        </p:nvSpPr>
        <p:spPr bwMode="auto">
          <a:xfrm>
            <a:off x="7239000" y="3051175"/>
            <a:ext cx="0" cy="762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45" name="Rectangle 21"/>
          <p:cNvSpPr>
            <a:spLocks noChangeArrowheads="1"/>
          </p:cNvSpPr>
          <p:nvPr/>
        </p:nvSpPr>
        <p:spPr bwMode="auto">
          <a:xfrm>
            <a:off x="1371600" y="4648200"/>
            <a:ext cx="54864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46" name="Line 22"/>
          <p:cNvSpPr>
            <a:spLocks noChangeShapeType="1"/>
          </p:cNvSpPr>
          <p:nvPr/>
        </p:nvSpPr>
        <p:spPr bwMode="auto">
          <a:xfrm>
            <a:off x="2438400" y="4648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47" name="Line 23"/>
          <p:cNvSpPr>
            <a:spLocks noChangeShapeType="1"/>
          </p:cNvSpPr>
          <p:nvPr/>
        </p:nvSpPr>
        <p:spPr bwMode="auto">
          <a:xfrm>
            <a:off x="3505200" y="4648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48" name="Line 24"/>
          <p:cNvSpPr>
            <a:spLocks noChangeShapeType="1"/>
          </p:cNvSpPr>
          <p:nvPr/>
        </p:nvSpPr>
        <p:spPr bwMode="auto">
          <a:xfrm>
            <a:off x="6858000" y="4648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49" name="Text Box 25"/>
          <p:cNvSpPr txBox="1">
            <a:spLocks noChangeArrowheads="1"/>
          </p:cNvSpPr>
          <p:nvPr/>
        </p:nvSpPr>
        <p:spPr bwMode="auto">
          <a:xfrm>
            <a:off x="1371600" y="4648200"/>
            <a:ext cx="106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IP header</a:t>
            </a:r>
          </a:p>
        </p:txBody>
      </p:sp>
      <p:sp>
        <p:nvSpPr>
          <p:cNvPr id="308250" name="Text Box 26"/>
          <p:cNvSpPr txBox="1">
            <a:spLocks noChangeArrowheads="1"/>
          </p:cNvSpPr>
          <p:nvPr/>
        </p:nvSpPr>
        <p:spPr bwMode="auto">
          <a:xfrm>
            <a:off x="2438400" y="4648200"/>
            <a:ext cx="106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AH header</a:t>
            </a:r>
          </a:p>
        </p:txBody>
      </p:sp>
      <p:sp>
        <p:nvSpPr>
          <p:cNvPr id="308251" name="Text Box 27"/>
          <p:cNvSpPr txBox="1">
            <a:spLocks noChangeArrowheads="1"/>
          </p:cNvSpPr>
          <p:nvPr/>
        </p:nvSpPr>
        <p:spPr bwMode="auto">
          <a:xfrm>
            <a:off x="3810000" y="48006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upper layer data</a:t>
            </a:r>
          </a:p>
        </p:txBody>
      </p:sp>
      <p:sp>
        <p:nvSpPr>
          <p:cNvPr id="308252" name="Text Box 28"/>
          <p:cNvSpPr txBox="1">
            <a:spLocks noChangeArrowheads="1"/>
          </p:cNvSpPr>
          <p:nvPr/>
        </p:nvSpPr>
        <p:spPr bwMode="auto">
          <a:xfrm>
            <a:off x="3581400" y="56388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authenticated</a:t>
            </a:r>
          </a:p>
        </p:txBody>
      </p:sp>
      <p:sp>
        <p:nvSpPr>
          <p:cNvPr id="308253" name="Line 29"/>
          <p:cNvSpPr>
            <a:spLocks noChangeShapeType="1"/>
          </p:cNvSpPr>
          <p:nvPr/>
        </p:nvSpPr>
        <p:spPr bwMode="auto">
          <a:xfrm flipH="1">
            <a:off x="1371600" y="58674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54" name="Line 30"/>
          <p:cNvSpPr>
            <a:spLocks noChangeShapeType="1"/>
          </p:cNvSpPr>
          <p:nvPr/>
        </p:nvSpPr>
        <p:spPr bwMode="auto">
          <a:xfrm>
            <a:off x="5638800" y="58674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55" name="Line 31"/>
          <p:cNvSpPr>
            <a:spLocks noChangeShapeType="1"/>
          </p:cNvSpPr>
          <p:nvPr/>
        </p:nvSpPr>
        <p:spPr bwMode="auto">
          <a:xfrm>
            <a:off x="1371600" y="5638800"/>
            <a:ext cx="0" cy="457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56" name="Line 32"/>
          <p:cNvSpPr>
            <a:spLocks noChangeShapeType="1"/>
          </p:cNvSpPr>
          <p:nvPr/>
        </p:nvSpPr>
        <p:spPr bwMode="auto">
          <a:xfrm>
            <a:off x="6858000" y="5562600"/>
            <a:ext cx="0" cy="533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Two modes: transport and tunnel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altLang="zh-TW"/>
              <a:t>Rocky, K. C. Chang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DB3D4-FF4C-4FB7-BE58-BFC97D00F8BF}" type="slidenum">
              <a:rPr lang="zh-TW" altLang="en-GB"/>
              <a:pPr/>
              <a:t>9</a:t>
            </a:fld>
            <a:endParaRPr lang="en-GB" altLang="zh-TW"/>
          </a:p>
        </p:txBody>
      </p:sp>
      <p:sp>
        <p:nvSpPr>
          <p:cNvPr id="3092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Each protocol, AH or ESP, supports two modes of use: transport and tunnel.</a:t>
            </a:r>
          </a:p>
          <a:p>
            <a:pPr lvl="1">
              <a:lnSpc>
                <a:spcPct val="90000"/>
              </a:lnSpc>
            </a:pPr>
            <a:r>
              <a:rPr lang="en-US"/>
              <a:t>In transport mode, the protocols provide protection primarily for upper layer protocols.</a:t>
            </a:r>
          </a:p>
          <a:p>
            <a:pPr lvl="1">
              <a:lnSpc>
                <a:spcPct val="90000"/>
              </a:lnSpc>
            </a:pPr>
            <a:r>
              <a:rPr lang="en-US"/>
              <a:t>In tunnel mode, the protocols are applied for tunneled IP packets.</a:t>
            </a:r>
          </a:p>
          <a:p>
            <a:pPr>
              <a:lnSpc>
                <a:spcPct val="90000"/>
              </a:lnSpc>
            </a:pPr>
            <a:r>
              <a:rPr lang="en-US"/>
              <a:t>Transport mode applies to host-to-host IPSec, while tunnel mode applies to host-to-gateway, gateway-to-host, and gateway-to-gateway.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6216</TotalTime>
  <Words>3938</Words>
  <Application>Microsoft Office PowerPoint</Application>
  <PresentationFormat>On-screen Show (4:3)</PresentationFormat>
  <Paragraphs>505</Paragraphs>
  <Slides>53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5" baseType="lpstr">
      <vt:lpstr>Origin</vt:lpstr>
      <vt:lpstr>Document</vt:lpstr>
      <vt:lpstr>IPSec: Security at the IP Layer</vt:lpstr>
      <vt:lpstr>Outline</vt:lpstr>
      <vt:lpstr>An overview</vt:lpstr>
      <vt:lpstr>Security problems with IP</vt:lpstr>
      <vt:lpstr>Security services</vt:lpstr>
      <vt:lpstr>Security services</vt:lpstr>
      <vt:lpstr>Two main security protocols</vt:lpstr>
      <vt:lpstr>Two main security protocols</vt:lpstr>
      <vt:lpstr>Two modes: transport and tunnel</vt:lpstr>
      <vt:lpstr>Two modes: transport and tunnel</vt:lpstr>
      <vt:lpstr>Security associations in IPSec</vt:lpstr>
      <vt:lpstr>Security associations in IPSec</vt:lpstr>
      <vt:lpstr>Security policies and selectors</vt:lpstr>
      <vt:lpstr>Security policies and selectors</vt:lpstr>
      <vt:lpstr>Security policies and selectors</vt:lpstr>
      <vt:lpstr>Security policies and selectors</vt:lpstr>
      <vt:lpstr>Outbound packet processing</vt:lpstr>
      <vt:lpstr>Outbound packet processing</vt:lpstr>
      <vt:lpstr>Inbound packet processing</vt:lpstr>
      <vt:lpstr>IPSec document roadmap</vt:lpstr>
      <vt:lpstr>Authentication header</vt:lpstr>
      <vt:lpstr>Security services provided by AH</vt:lpstr>
      <vt:lpstr>Authentication header format</vt:lpstr>
      <vt:lpstr>Authentication header format</vt:lpstr>
      <vt:lpstr>AH in transport mode</vt:lpstr>
      <vt:lpstr>AH in tunnel mode</vt:lpstr>
      <vt:lpstr>Authentication algorithms</vt:lpstr>
      <vt:lpstr>AH processing</vt:lpstr>
      <vt:lpstr>Sequence number verification</vt:lpstr>
      <vt:lpstr>Sequence number verification</vt:lpstr>
      <vt:lpstr>Encapsulating Security Payload</vt:lpstr>
      <vt:lpstr>Security services provided by ESP</vt:lpstr>
      <vt:lpstr>ESP in transport mode</vt:lpstr>
      <vt:lpstr>ESP in tunnel mode</vt:lpstr>
      <vt:lpstr>ESP packet format</vt:lpstr>
      <vt:lpstr>ESP packet format</vt:lpstr>
      <vt:lpstr>ESP packet format</vt:lpstr>
      <vt:lpstr>Authentication and encryption algorithms</vt:lpstr>
      <vt:lpstr>ESP outbound processing</vt:lpstr>
      <vt:lpstr>ESP outbound processing</vt:lpstr>
      <vt:lpstr>ICV computation in ESP</vt:lpstr>
      <vt:lpstr>ESP inbound processing</vt:lpstr>
      <vt:lpstr>A few more words</vt:lpstr>
      <vt:lpstr>Combining security associations</vt:lpstr>
      <vt:lpstr>Combining security associations</vt:lpstr>
      <vt:lpstr>Combining security associations</vt:lpstr>
      <vt:lpstr>Combining security associations</vt:lpstr>
      <vt:lpstr>Combining security associations</vt:lpstr>
      <vt:lpstr>Counterpane’s critique: complexity</vt:lpstr>
      <vt:lpstr>Counterpane’s critique: complexity</vt:lpstr>
      <vt:lpstr>Slide 51</vt:lpstr>
      <vt:lpstr>Summary</vt:lpstr>
      <vt:lpstr>Acknowledgments</vt:lpstr>
    </vt:vector>
  </TitlesOfParts>
  <Company>hkpu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Short Journey to Secret Key Cryptography</dc:title>
  <dc:creator>Rocky K. C. Chang</dc:creator>
  <cp:lastModifiedBy>RockyChang</cp:lastModifiedBy>
  <cp:revision>523</cp:revision>
  <dcterms:created xsi:type="dcterms:W3CDTF">2005-01-25T02:33:17Z</dcterms:created>
  <dcterms:modified xsi:type="dcterms:W3CDTF">2013-04-13T04:20:07Z</dcterms:modified>
</cp:coreProperties>
</file>