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1"/>
  </p:sldMasterIdLst>
  <p:notesMasterIdLst>
    <p:notesMasterId r:id="rId38"/>
  </p:notesMasterIdLst>
  <p:sldIdLst>
    <p:sldId id="257" r:id="rId2"/>
    <p:sldId id="292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93" r:id="rId15"/>
    <p:sldId id="271" r:id="rId16"/>
    <p:sldId id="295" r:id="rId17"/>
    <p:sldId id="274" r:id="rId18"/>
    <p:sldId id="275" r:id="rId19"/>
    <p:sldId id="276" r:id="rId20"/>
    <p:sldId id="277" r:id="rId21"/>
    <p:sldId id="287" r:id="rId22"/>
    <p:sldId id="297" r:id="rId23"/>
    <p:sldId id="278" r:id="rId24"/>
    <p:sldId id="294" r:id="rId25"/>
    <p:sldId id="279" r:id="rId26"/>
    <p:sldId id="280" r:id="rId27"/>
    <p:sldId id="281" r:id="rId28"/>
    <p:sldId id="282" r:id="rId29"/>
    <p:sldId id="283" r:id="rId30"/>
    <p:sldId id="284" r:id="rId31"/>
    <p:sldId id="288" r:id="rId32"/>
    <p:sldId id="290" r:id="rId33"/>
    <p:sldId id="289" r:id="rId34"/>
    <p:sldId id="291" r:id="rId35"/>
    <p:sldId id="285" r:id="rId36"/>
    <p:sldId id="286" r:id="rId3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7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 altLang="zh-TW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GB" altLang="zh-TW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TW" smtClean="0"/>
              <a:t>Click to edit Master text styles</a:t>
            </a:r>
          </a:p>
          <a:p>
            <a:pPr lvl="1"/>
            <a:r>
              <a:rPr lang="en-GB" altLang="zh-TW" smtClean="0"/>
              <a:t>Second level</a:t>
            </a:r>
          </a:p>
          <a:p>
            <a:pPr lvl="2"/>
            <a:r>
              <a:rPr lang="en-GB" altLang="zh-TW" smtClean="0"/>
              <a:t>Third level</a:t>
            </a:r>
          </a:p>
          <a:p>
            <a:pPr lvl="3"/>
            <a:r>
              <a:rPr lang="en-GB" altLang="zh-TW" smtClean="0"/>
              <a:t>Fourth level</a:t>
            </a:r>
          </a:p>
          <a:p>
            <a:pPr lvl="4"/>
            <a:r>
              <a:rPr lang="en-GB" altLang="zh-TW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 altLang="zh-TW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58D15677-369E-4281-9FC6-53FB65DB1CFD}" type="slidenum">
              <a:rPr lang="zh-TW" altLang="en-GB"/>
              <a:pPr/>
              <a:t>‹#›</a:t>
            </a:fld>
            <a:endParaRPr lang="en-GB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932360-0838-47E0-941C-FC0965F02F4B}" type="slidenum">
              <a:rPr lang="zh-TW" altLang="en-GB"/>
              <a:pPr/>
              <a:t>1</a:t>
            </a:fld>
            <a:endParaRPr lang="en-GB" altLang="zh-TW"/>
          </a:p>
        </p:txBody>
      </p:sp>
      <p:sp>
        <p:nvSpPr>
          <p:cNvPr id="297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BF4CA4-96C9-41FD-B149-D10576D6052A}" type="slidenum">
              <a:rPr lang="zh-TW" altLang="en-GB"/>
              <a:pPr/>
              <a:t>10</a:t>
            </a:fld>
            <a:endParaRPr lang="en-GB" altLang="zh-TW"/>
          </a:p>
        </p:txBody>
      </p:sp>
      <p:sp>
        <p:nvSpPr>
          <p:cNvPr id="307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7645FC-08DE-4AA0-A1C6-E7F15911F6AF}" type="slidenum">
              <a:rPr lang="zh-TW" altLang="en-GB"/>
              <a:pPr/>
              <a:t>11</a:t>
            </a:fld>
            <a:endParaRPr lang="en-GB" altLang="zh-TW"/>
          </a:p>
        </p:txBody>
      </p:sp>
      <p:sp>
        <p:nvSpPr>
          <p:cNvPr id="308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36B015-01E6-4FE9-A30D-0F4D7DA64DEF}" type="slidenum">
              <a:rPr lang="zh-TW" altLang="en-GB"/>
              <a:pPr/>
              <a:t>12</a:t>
            </a:fld>
            <a:endParaRPr lang="en-GB" altLang="zh-TW"/>
          </a:p>
        </p:txBody>
      </p:sp>
      <p:sp>
        <p:nvSpPr>
          <p:cNvPr id="309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25C3B5-98F3-4567-B381-FF535F9E4902}" type="slidenum">
              <a:rPr lang="zh-TW" altLang="en-GB"/>
              <a:pPr/>
              <a:t>13</a:t>
            </a:fld>
            <a:endParaRPr lang="en-GB" altLang="zh-TW"/>
          </a:p>
        </p:txBody>
      </p:sp>
      <p:sp>
        <p:nvSpPr>
          <p:cNvPr id="310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0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325F90-1D7E-478B-928C-AD599FF5E675}" type="slidenum">
              <a:rPr lang="zh-TW" altLang="en-GB"/>
              <a:pPr/>
              <a:t>14</a:t>
            </a:fld>
            <a:endParaRPr lang="en-GB" altLang="zh-TW"/>
          </a:p>
        </p:txBody>
      </p:sp>
      <p:sp>
        <p:nvSpPr>
          <p:cNvPr id="311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1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D8719E-7767-4567-B56C-77BC048140C6}" type="slidenum">
              <a:rPr lang="zh-TW" altLang="en-GB"/>
              <a:pPr/>
              <a:t>15</a:t>
            </a:fld>
            <a:endParaRPr lang="en-GB" altLang="zh-TW"/>
          </a:p>
        </p:txBody>
      </p:sp>
      <p:sp>
        <p:nvSpPr>
          <p:cNvPr id="312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2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3B8DEF-577F-42B5-8C3E-7580B6529735}" type="slidenum">
              <a:rPr lang="zh-TW" altLang="en-GB"/>
              <a:pPr/>
              <a:t>16</a:t>
            </a:fld>
            <a:endParaRPr lang="en-GB" altLang="zh-TW"/>
          </a:p>
        </p:txBody>
      </p:sp>
      <p:sp>
        <p:nvSpPr>
          <p:cNvPr id="313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F0F7DD-F3BA-431B-BFD4-F59CE3A48001}" type="slidenum">
              <a:rPr lang="zh-TW" altLang="en-GB"/>
              <a:pPr/>
              <a:t>17</a:t>
            </a:fld>
            <a:endParaRPr lang="en-GB" altLang="zh-TW"/>
          </a:p>
        </p:txBody>
      </p:sp>
      <p:sp>
        <p:nvSpPr>
          <p:cNvPr id="314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4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3C13A5-8771-42A7-BEC1-56AAB05139D3}" type="slidenum">
              <a:rPr lang="zh-TW" altLang="en-GB"/>
              <a:pPr/>
              <a:t>18</a:t>
            </a:fld>
            <a:endParaRPr lang="en-GB" altLang="zh-TW"/>
          </a:p>
        </p:txBody>
      </p:sp>
      <p:sp>
        <p:nvSpPr>
          <p:cNvPr id="31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4124C0-A467-44AA-8A6A-B03EDAF9C0F1}" type="slidenum">
              <a:rPr lang="zh-TW" altLang="en-GB"/>
              <a:pPr/>
              <a:t>19</a:t>
            </a:fld>
            <a:endParaRPr lang="en-GB" altLang="zh-TW"/>
          </a:p>
        </p:txBody>
      </p:sp>
      <p:sp>
        <p:nvSpPr>
          <p:cNvPr id="316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6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211677-3AFE-4957-87B5-0DD7B6BCB6A6}" type="slidenum">
              <a:rPr lang="zh-TW" altLang="en-GB"/>
              <a:pPr/>
              <a:t>2</a:t>
            </a:fld>
            <a:endParaRPr lang="en-GB" altLang="zh-TW"/>
          </a:p>
        </p:txBody>
      </p:sp>
      <p:sp>
        <p:nvSpPr>
          <p:cNvPr id="299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9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62458D-AC75-4FA4-BD6F-ADA800BF0E57}" type="slidenum">
              <a:rPr lang="zh-TW" altLang="en-GB"/>
              <a:pPr/>
              <a:t>20</a:t>
            </a:fld>
            <a:endParaRPr lang="en-GB" altLang="zh-TW"/>
          </a:p>
        </p:txBody>
      </p:sp>
      <p:sp>
        <p:nvSpPr>
          <p:cNvPr id="317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88C702-E76A-4CA3-9966-9B976F931651}" type="slidenum">
              <a:rPr lang="zh-TW" altLang="en-GB"/>
              <a:pPr/>
              <a:t>21</a:t>
            </a:fld>
            <a:endParaRPr lang="en-GB" altLang="zh-TW"/>
          </a:p>
        </p:txBody>
      </p:sp>
      <p:sp>
        <p:nvSpPr>
          <p:cNvPr id="318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97A81E-DE1A-4A75-9B98-91D23CC430C8}" type="slidenum">
              <a:rPr lang="zh-TW" altLang="en-GB"/>
              <a:pPr/>
              <a:t>22</a:t>
            </a:fld>
            <a:endParaRPr lang="en-GB" altLang="zh-TW"/>
          </a:p>
        </p:txBody>
      </p:sp>
      <p:sp>
        <p:nvSpPr>
          <p:cNvPr id="319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9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9AF5F2-792C-47E6-9565-5DA35FB3F3D8}" type="slidenum">
              <a:rPr lang="zh-TW" altLang="en-GB"/>
              <a:pPr/>
              <a:t>23</a:t>
            </a:fld>
            <a:endParaRPr lang="en-GB" altLang="zh-TW"/>
          </a:p>
        </p:txBody>
      </p:sp>
      <p:sp>
        <p:nvSpPr>
          <p:cNvPr id="320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0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6A66F8-1023-4C93-99F2-8AEECC72E66F}" type="slidenum">
              <a:rPr lang="zh-TW" altLang="en-GB"/>
              <a:pPr/>
              <a:t>24</a:t>
            </a:fld>
            <a:endParaRPr lang="en-GB" altLang="zh-TW"/>
          </a:p>
        </p:txBody>
      </p:sp>
      <p:sp>
        <p:nvSpPr>
          <p:cNvPr id="321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E8928C-52E7-41C1-9386-0357CBF6EFE2}" type="slidenum">
              <a:rPr lang="zh-TW" altLang="en-GB"/>
              <a:pPr/>
              <a:t>25</a:t>
            </a:fld>
            <a:endParaRPr lang="en-GB" altLang="zh-TW"/>
          </a:p>
        </p:txBody>
      </p:sp>
      <p:sp>
        <p:nvSpPr>
          <p:cNvPr id="322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2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B7FAD6-5C0D-4C00-BE44-5B2635F94267}" type="slidenum">
              <a:rPr lang="zh-TW" altLang="en-GB"/>
              <a:pPr/>
              <a:t>26</a:t>
            </a:fld>
            <a:endParaRPr lang="en-GB" altLang="zh-TW"/>
          </a:p>
        </p:txBody>
      </p:sp>
      <p:sp>
        <p:nvSpPr>
          <p:cNvPr id="323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3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E821BA-083C-488F-8A92-CA303377F17E}" type="slidenum">
              <a:rPr lang="zh-TW" altLang="en-GB"/>
              <a:pPr/>
              <a:t>27</a:t>
            </a:fld>
            <a:endParaRPr lang="en-GB" altLang="zh-TW"/>
          </a:p>
        </p:txBody>
      </p:sp>
      <p:sp>
        <p:nvSpPr>
          <p:cNvPr id="324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4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C216D5-4699-41B0-98E3-94B5AD8C8659}" type="slidenum">
              <a:rPr lang="zh-TW" altLang="en-GB"/>
              <a:pPr/>
              <a:t>28</a:t>
            </a:fld>
            <a:endParaRPr lang="en-GB" altLang="zh-TW"/>
          </a:p>
        </p:txBody>
      </p:sp>
      <p:sp>
        <p:nvSpPr>
          <p:cNvPr id="325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5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17C6A6-4603-459A-9236-3CBD9C824084}" type="slidenum">
              <a:rPr lang="zh-TW" altLang="en-GB"/>
              <a:pPr/>
              <a:t>29</a:t>
            </a:fld>
            <a:endParaRPr lang="en-GB" altLang="zh-TW"/>
          </a:p>
        </p:txBody>
      </p:sp>
      <p:sp>
        <p:nvSpPr>
          <p:cNvPr id="326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6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925928-17CB-49D1-BE2A-439F8767724B}" type="slidenum">
              <a:rPr lang="zh-TW" altLang="en-GB"/>
              <a:pPr/>
              <a:t>3</a:t>
            </a:fld>
            <a:endParaRPr lang="en-GB" altLang="zh-TW"/>
          </a:p>
        </p:txBody>
      </p:sp>
      <p:sp>
        <p:nvSpPr>
          <p:cNvPr id="300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23705D-3A8B-4A11-AB7C-B7218276E291}" type="slidenum">
              <a:rPr lang="zh-TW" altLang="en-GB"/>
              <a:pPr/>
              <a:t>30</a:t>
            </a:fld>
            <a:endParaRPr lang="en-GB" altLang="zh-TW"/>
          </a:p>
        </p:txBody>
      </p:sp>
      <p:sp>
        <p:nvSpPr>
          <p:cNvPr id="327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A159F9-A2EE-48A3-BDD4-AB1139027A16}" type="slidenum">
              <a:rPr lang="zh-TW" altLang="en-GB"/>
              <a:pPr/>
              <a:t>31</a:t>
            </a:fld>
            <a:endParaRPr lang="en-GB" altLang="zh-TW"/>
          </a:p>
        </p:txBody>
      </p:sp>
      <p:sp>
        <p:nvSpPr>
          <p:cNvPr id="328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8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84840F-2E39-40FD-87F6-F97F5E6600CB}" type="slidenum">
              <a:rPr lang="zh-TW" altLang="en-GB"/>
              <a:pPr/>
              <a:t>32</a:t>
            </a:fld>
            <a:endParaRPr lang="en-GB" altLang="zh-TW"/>
          </a:p>
        </p:txBody>
      </p:sp>
      <p:sp>
        <p:nvSpPr>
          <p:cNvPr id="329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9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32D96A-7E51-4EF1-A3EB-241A05365A36}" type="slidenum">
              <a:rPr lang="zh-TW" altLang="en-GB"/>
              <a:pPr/>
              <a:t>33</a:t>
            </a:fld>
            <a:endParaRPr lang="en-GB" altLang="zh-TW"/>
          </a:p>
        </p:txBody>
      </p:sp>
      <p:sp>
        <p:nvSpPr>
          <p:cNvPr id="330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0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B4D8A4-E19D-4864-A35A-9AF83C82CF5B}" type="slidenum">
              <a:rPr lang="zh-TW" altLang="en-GB"/>
              <a:pPr/>
              <a:t>34</a:t>
            </a:fld>
            <a:endParaRPr lang="en-GB" altLang="zh-TW"/>
          </a:p>
        </p:txBody>
      </p:sp>
      <p:sp>
        <p:nvSpPr>
          <p:cNvPr id="331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1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E2EFF9-5EC7-40AF-BB70-E955F39A6A27}" type="slidenum">
              <a:rPr lang="zh-TW" altLang="en-GB"/>
              <a:pPr/>
              <a:t>35</a:t>
            </a:fld>
            <a:endParaRPr lang="en-GB" altLang="zh-TW"/>
          </a:p>
        </p:txBody>
      </p:sp>
      <p:sp>
        <p:nvSpPr>
          <p:cNvPr id="332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2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1F314A-1DBB-4128-A2B9-C7CBEA3B6438}" type="slidenum">
              <a:rPr lang="zh-TW" altLang="en-GB"/>
              <a:pPr/>
              <a:t>36</a:t>
            </a:fld>
            <a:endParaRPr lang="en-GB" altLang="zh-TW"/>
          </a:p>
        </p:txBody>
      </p:sp>
      <p:sp>
        <p:nvSpPr>
          <p:cNvPr id="333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3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BC1CEC-F346-441D-960B-964EFCA769A3}" type="slidenum">
              <a:rPr lang="zh-TW" altLang="en-GB"/>
              <a:pPr/>
              <a:t>4</a:t>
            </a:fld>
            <a:endParaRPr lang="en-GB" altLang="zh-TW"/>
          </a:p>
        </p:txBody>
      </p:sp>
      <p:sp>
        <p:nvSpPr>
          <p:cNvPr id="301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97CC28-2E00-48EA-BDEE-0E505B268E69}" type="slidenum">
              <a:rPr lang="zh-TW" altLang="en-GB"/>
              <a:pPr/>
              <a:t>5</a:t>
            </a:fld>
            <a:endParaRPr lang="en-GB" altLang="zh-TW"/>
          </a:p>
        </p:txBody>
      </p:sp>
      <p:sp>
        <p:nvSpPr>
          <p:cNvPr id="302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517930-9B5F-4491-BBD4-E9124A0D4C8D}" type="slidenum">
              <a:rPr lang="zh-TW" altLang="en-GB"/>
              <a:pPr/>
              <a:t>6</a:t>
            </a:fld>
            <a:endParaRPr lang="en-GB" altLang="zh-TW"/>
          </a:p>
        </p:txBody>
      </p:sp>
      <p:sp>
        <p:nvSpPr>
          <p:cNvPr id="30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97149D-F93A-4016-A6D4-FE1BC1A8F8F0}" type="slidenum">
              <a:rPr lang="zh-TW" altLang="en-GB"/>
              <a:pPr/>
              <a:t>7</a:t>
            </a:fld>
            <a:endParaRPr lang="en-GB" altLang="zh-TW"/>
          </a:p>
        </p:txBody>
      </p:sp>
      <p:sp>
        <p:nvSpPr>
          <p:cNvPr id="30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8008F2-C0A1-4DB9-B33C-C3CE0BC12867}" type="slidenum">
              <a:rPr lang="zh-TW" altLang="en-GB"/>
              <a:pPr/>
              <a:t>8</a:t>
            </a:fld>
            <a:endParaRPr lang="en-GB" altLang="zh-TW"/>
          </a:p>
        </p:txBody>
      </p:sp>
      <p:sp>
        <p:nvSpPr>
          <p:cNvPr id="305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FC6EDA-FB9A-481A-8115-FB366679237B}" type="slidenum">
              <a:rPr lang="zh-TW" altLang="en-GB"/>
              <a:pPr/>
              <a:t>9</a:t>
            </a:fld>
            <a:endParaRPr lang="en-GB" altLang="zh-TW"/>
          </a:p>
        </p:txBody>
      </p:sp>
      <p:sp>
        <p:nvSpPr>
          <p:cNvPr id="306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6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endParaRPr lang="en-GB" altLang="zh-TW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 altLang="zh-TW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839F73F-566E-41D8-82A9-7455F225958B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2942A-3248-46C1-8DBD-B78C784EB1A0}" type="slidenum">
              <a:rPr lang="zh-TW" altLang="en-GB" smtClean="0"/>
              <a:pPr/>
              <a:t>‹#›</a:t>
            </a:fld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DA8C8-32B6-4B44-B785-820479E67760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68413"/>
            <a:ext cx="4038600" cy="4862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8413"/>
            <a:ext cx="4038600" cy="4862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GB" altLang="zh-TW"/>
              <a:t>Rocky, K. C. Chang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C73B919-1B6B-4FB9-AA63-1D585D9595DC}" type="slidenum">
              <a:rPr lang="zh-TW" altLang="en-GB"/>
              <a:pPr/>
              <a:t>‹#›</a:t>
            </a:fld>
            <a:endParaRPr lang="en-GB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B34C8-D59D-417D-9885-82C13ABB521C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108A6461-0C52-4326-8ACB-5EED3BD1BABE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B41AD-B71B-47A4-9ACB-9C598E19F008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7D96-812B-49D9-920C-711F5D619386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7701-BEDD-42C5-BD50-B9D1960ECA59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5B427-8011-4B64-BA3D-666CBD1F6D09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62426-E085-4D61-8A7B-C01F49E055ED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72FC-695D-477B-98CB-E82EDC8975BE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 altLang="zh-TW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818A2EB-90EC-484D-8A17-74D17B39A37D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</p:bldLst>
  </p:timing>
  <p:hf hdr="0" ftr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4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5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6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7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8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9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10.bin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11.bin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17848" y="4005064"/>
            <a:ext cx="7126560" cy="831428"/>
          </a:xfrm>
        </p:spPr>
        <p:txBody>
          <a:bodyPr>
            <a:normAutofit/>
          </a:bodyPr>
          <a:lstStyle/>
          <a:p>
            <a:r>
              <a:rPr lang="en-US" sz="3600" b="1" dirty="0"/>
              <a:t>Authentication Protocols</a:t>
            </a:r>
            <a:endParaRPr lang="en-GB" altLang="zh-TW" sz="3600" b="1" dirty="0">
              <a:ea typeface="新細明體" pitchFamily="18" charset="-120"/>
            </a:endParaRPr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43608" y="5204892"/>
            <a:ext cx="6400800" cy="528364"/>
          </a:xfrm>
        </p:spPr>
        <p:txBody>
          <a:bodyPr/>
          <a:lstStyle/>
          <a:p>
            <a:r>
              <a:rPr lang="en-US" dirty="0"/>
              <a:t>Rocky K. C. </a:t>
            </a:r>
            <a:r>
              <a:rPr lang="en-US" dirty="0" smtClean="0"/>
              <a:t>Chang, 18 March 2011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C7AD4CE9-441F-4BAF-9C3E-745ADDFBC7DF}" type="slidenum">
              <a:rPr lang="zh-TW" altLang="en-GB"/>
              <a:pPr/>
              <a:t>1</a:t>
            </a:fld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 password protocols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90FD6-E4A1-4D3F-B622-2DEE3D56C99B}" type="slidenum">
              <a:rPr lang="zh-TW" altLang="en-GB"/>
              <a:pPr/>
              <a:t>10</a:t>
            </a:fld>
            <a:endParaRPr lang="en-GB" altLang="zh-TW"/>
          </a:p>
        </p:txBody>
      </p:sp>
      <p:sp>
        <p:nvSpPr>
          <p:cNvPr id="2519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12875"/>
            <a:ext cx="8229600" cy="46370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Authentication based on what the entity knows.</a:t>
            </a:r>
          </a:p>
          <a:p>
            <a:pPr>
              <a:lnSpc>
                <a:spcPct val="90000"/>
              </a:lnSpc>
            </a:pPr>
            <a:r>
              <a:rPr lang="en-US" dirty="0"/>
              <a:t>U sends her password to S.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Vulnerability </a:t>
            </a:r>
            <a:r>
              <a:rPr lang="en-US" dirty="0"/>
              <a:t>to eavesdropping</a:t>
            </a:r>
            <a:r>
              <a:rPr lang="en-US" altLang="zh-TW" dirty="0">
                <a:ea typeface="新細明體" pitchFamily="18" charset="-120"/>
              </a:rPr>
              <a:t>, stolen password files, and easy-to-guess passwords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Protection of password files: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/>
              <a:t>In UNIX, one of 4,096 hash functions is used </a:t>
            </a:r>
            <a:r>
              <a:rPr lang="en-US" smtClean="0"/>
              <a:t>to hash </a:t>
            </a:r>
            <a:r>
              <a:rPr lang="en-US"/>
              <a:t>a password into an 11-character string.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 2-character string identifying the hash function is </a:t>
            </a:r>
            <a:r>
              <a:rPr lang="en-US" dirty="0" err="1"/>
              <a:t>prepended</a:t>
            </a:r>
            <a:r>
              <a:rPr lang="en-US" dirty="0"/>
              <a:t> to the 11-character string.</a:t>
            </a:r>
            <a:endParaRPr lang="en-GB" altLang="zh-TW" dirty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Attacks on the basic protocol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05146-CC3F-4DDD-A594-68E519F1C5FA}" type="slidenum">
              <a:rPr lang="zh-TW" altLang="en-GB"/>
              <a:pPr/>
              <a:t>11</a:t>
            </a:fld>
            <a:endParaRPr lang="en-GB" altLang="zh-TW"/>
          </a:p>
        </p:txBody>
      </p:sp>
      <p:sp>
        <p:nvSpPr>
          <p:cNvPr id="2529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384300"/>
            <a:ext cx="8229600" cy="48529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/>
              <a:t>On-line attack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When the hash values are not available to an attacker.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Defense: maximize the time to guess the password, exponential backoff, disconnection, disabling, and jailing.</a:t>
            </a:r>
            <a:endParaRPr lang="en-US" altLang="zh-TW" sz="2000">
              <a:ea typeface="新細明體" pitchFamily="18" charset="-120"/>
            </a:endParaRPr>
          </a:p>
          <a:p>
            <a:pPr>
              <a:lnSpc>
                <a:spcPct val="80000"/>
              </a:lnSpc>
            </a:pPr>
            <a:r>
              <a:rPr lang="en-US" sz="2400"/>
              <a:t>Off-line attack (dictionary attack)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Receive a copy of the hash value, and guess the password (at his leisure).</a:t>
            </a:r>
          </a:p>
          <a:p>
            <a:pPr lvl="1">
              <a:lnSpc>
                <a:spcPct val="80000"/>
              </a:lnSpc>
            </a:pPr>
            <a:r>
              <a:rPr lang="en-GB" altLang="zh-TW" sz="2000">
                <a:ea typeface="新細明體" pitchFamily="18" charset="-120"/>
              </a:rPr>
              <a:t>Run through a list of likely possibilities, often a list of words from a dictionary </a:t>
            </a:r>
            <a:endParaRPr lang="en-US" sz="2000"/>
          </a:p>
          <a:p>
            <a:pPr lvl="1">
              <a:lnSpc>
                <a:spcPct val="80000"/>
              </a:lnSpc>
            </a:pPr>
            <a:r>
              <a:rPr lang="en-US" sz="2000"/>
              <a:t>Defense: append the password with a random string (salt) and hash the result.</a:t>
            </a:r>
            <a:endParaRPr lang="en-US" altLang="zh-TW" sz="2000">
              <a:ea typeface="新細明體" pitchFamily="18" charset="-120"/>
            </a:endParaRP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E.g.,</a:t>
            </a:r>
          </a:p>
          <a:p>
            <a:pPr lvl="2">
              <a:lnSpc>
                <a:spcPct val="80000"/>
              </a:lnSpc>
            </a:pPr>
            <a:r>
              <a:rPr lang="en-GB" altLang="zh-TW" sz="1800">
                <a:ea typeface="新細明體" pitchFamily="18" charset="-120"/>
              </a:rPr>
              <a:t>User ID	Salt value	password hash</a:t>
            </a:r>
          </a:p>
          <a:p>
            <a:pPr lvl="2">
              <a:lnSpc>
                <a:spcPct val="80000"/>
              </a:lnSpc>
            </a:pPr>
            <a:r>
              <a:rPr lang="en-GB" altLang="zh-TW" sz="1800">
                <a:ea typeface="新細明體" pitchFamily="18" charset="-120"/>
              </a:rPr>
              <a:t>Alice		13579		hash(13579,password-alice)</a:t>
            </a:r>
          </a:p>
          <a:p>
            <a:pPr lvl="2">
              <a:lnSpc>
                <a:spcPct val="80000"/>
              </a:lnSpc>
            </a:pPr>
            <a:r>
              <a:rPr lang="en-GB" altLang="zh-TW" sz="1800">
                <a:ea typeface="新細明體" pitchFamily="18" charset="-120"/>
              </a:rPr>
              <a:t>Bob		24680		hash(24680,password-Bob)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Problems with passwords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02FE0-9652-435C-983E-7E9659849CC4}" type="slidenum">
              <a:rPr lang="zh-TW" altLang="en-GB"/>
              <a:pPr/>
              <a:t>12</a:t>
            </a:fld>
            <a:endParaRPr lang="en-GB" altLang="zh-TW"/>
          </a:p>
        </p:txBody>
      </p:sp>
      <p:sp>
        <p:nvSpPr>
          <p:cNvPr id="2539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229600" cy="47085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/>
              <a:t>One fundamental problem with passwords is that they are reusable.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Attacker can reply a captured password.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Force users to age their passwords?</a:t>
            </a:r>
          </a:p>
          <a:p>
            <a:pPr>
              <a:lnSpc>
                <a:spcPct val="80000"/>
              </a:lnSpc>
            </a:pPr>
            <a:r>
              <a:rPr lang="en-US" sz="2400"/>
              <a:t>An alternative is to authenticate in such a way that the transmitted password changes each time.</a:t>
            </a:r>
          </a:p>
          <a:p>
            <a:pPr>
              <a:lnSpc>
                <a:spcPct val="80000"/>
              </a:lnSpc>
            </a:pPr>
            <a:r>
              <a:rPr lang="en-US" sz="2400"/>
              <a:t>Let U and S agree on a secret function f.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S sends a nonce N (the challenge) to U.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U replies with f(N) (the response).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S validates f(N) by computing it separately.</a:t>
            </a:r>
          </a:p>
          <a:p>
            <a:pPr>
              <a:lnSpc>
                <a:spcPct val="80000"/>
              </a:lnSpc>
            </a:pPr>
            <a:r>
              <a:rPr lang="en-GB" altLang="zh-TW" sz="2400">
                <a:ea typeface="新細明體" pitchFamily="18" charset="-120"/>
              </a:rPr>
              <a:t>A nonce (timestamp, random number, etc) is a </a:t>
            </a:r>
            <a:r>
              <a:rPr lang="en-GB" altLang="zh-TW" sz="2400">
                <a:latin typeface="Arial"/>
                <a:ea typeface="新細明體" pitchFamily="18" charset="-120"/>
              </a:rPr>
              <a:t>“</a:t>
            </a:r>
            <a:r>
              <a:rPr lang="en-GB" altLang="zh-TW" sz="2400" u="sng">
                <a:ea typeface="新細明體" pitchFamily="18" charset="-120"/>
              </a:rPr>
              <a:t>n</a:t>
            </a:r>
            <a:r>
              <a:rPr lang="en-GB" altLang="zh-TW" sz="2400">
                <a:ea typeface="新細明體" pitchFamily="18" charset="-120"/>
              </a:rPr>
              <a:t>umber used </a:t>
            </a:r>
            <a:r>
              <a:rPr lang="en-GB" altLang="zh-TW" sz="2400" u="sng">
                <a:ea typeface="新細明體" pitchFamily="18" charset="-120"/>
              </a:rPr>
              <a:t>once</a:t>
            </a:r>
            <a:r>
              <a:rPr lang="en-GB" altLang="zh-TW" sz="2400">
                <a:latin typeface="Arial"/>
                <a:ea typeface="新細明體" pitchFamily="18" charset="-120"/>
              </a:rPr>
              <a:t>”</a:t>
            </a:r>
            <a:r>
              <a:rPr lang="en-GB" altLang="zh-TW" sz="2400">
                <a:ea typeface="新細明體" pitchFamily="18" charset="-120"/>
              </a:rPr>
              <a:t>---non-repeating string freshly chosen by 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One-time passwords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8162-55F2-41D2-B2C7-72E33EAADDA8}" type="slidenum">
              <a:rPr lang="zh-TW" altLang="en-GB"/>
              <a:pPr/>
              <a:t>13</a:t>
            </a:fld>
            <a:endParaRPr lang="en-GB" altLang="zh-TW"/>
          </a:p>
        </p:txBody>
      </p:sp>
      <p:sp>
        <p:nvSpPr>
          <p:cNvPr id="2549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341438"/>
            <a:ext cx="8362950" cy="4781550"/>
          </a:xfrm>
        </p:spPr>
        <p:txBody>
          <a:bodyPr/>
          <a:lstStyle/>
          <a:p>
            <a:r>
              <a:rPr lang="en-US" altLang="zh-TW" sz="2400">
                <a:ea typeface="新細明體" pitchFamily="18" charset="-120"/>
              </a:rPr>
              <a:t>A one-time password is a password that is invalidated as soon as it is used.</a:t>
            </a:r>
          </a:p>
          <a:p>
            <a:r>
              <a:rPr lang="en-US" altLang="zh-TW" sz="2400">
                <a:ea typeface="新細明體" pitchFamily="18" charset="-120"/>
              </a:rPr>
              <a:t>The challenge-response mechanism uses one-time passwords.</a:t>
            </a:r>
          </a:p>
          <a:p>
            <a:r>
              <a:rPr lang="en-US" sz="2400"/>
              <a:t>The response is essentially the “password.”</a:t>
            </a:r>
          </a:p>
          <a:p>
            <a:pPr lvl="1"/>
            <a:r>
              <a:rPr lang="en-US" sz="2000"/>
              <a:t>Every time the password is different (one-time password).</a:t>
            </a:r>
          </a:p>
          <a:p>
            <a:r>
              <a:rPr lang="en-US" sz="2400"/>
              <a:t>For example,</a:t>
            </a:r>
          </a:p>
          <a:p>
            <a:pPr lvl="1"/>
            <a:r>
              <a:rPr lang="en-US" sz="2000"/>
              <a:t>U chooses an initial seed k, and the key generator computes h(k) = k</a:t>
            </a:r>
            <a:r>
              <a:rPr lang="en-US" sz="2000" baseline="-25000"/>
              <a:t>1</a:t>
            </a:r>
            <a:r>
              <a:rPr lang="en-US" sz="2000"/>
              <a:t>, h(k</a:t>
            </a:r>
            <a:r>
              <a:rPr lang="en-US" sz="2000" baseline="-25000"/>
              <a:t>1</a:t>
            </a:r>
            <a:r>
              <a:rPr lang="en-US" sz="2000"/>
              <a:t>) = k</a:t>
            </a:r>
            <a:r>
              <a:rPr lang="en-US" sz="2000" baseline="-25000"/>
              <a:t>2</a:t>
            </a:r>
            <a:r>
              <a:rPr lang="en-US" sz="2000"/>
              <a:t>, …, h(k</a:t>
            </a:r>
            <a:r>
              <a:rPr lang="en-US" sz="2000" baseline="-25000"/>
              <a:t>n-1</a:t>
            </a:r>
            <a:r>
              <a:rPr lang="en-US" sz="2000"/>
              <a:t>) = k</a:t>
            </a:r>
            <a:r>
              <a:rPr lang="en-US" sz="2000" baseline="-25000"/>
              <a:t>n</a:t>
            </a:r>
            <a:r>
              <a:rPr lang="en-US" sz="2000"/>
              <a:t>, where h() is a one-way hash function.</a:t>
            </a:r>
          </a:p>
          <a:p>
            <a:pPr lvl="1"/>
            <a:r>
              <a:rPr lang="en-US" sz="2000"/>
              <a:t>The passwords, in the order they are used, are p</a:t>
            </a:r>
            <a:r>
              <a:rPr lang="en-US" sz="2000" baseline="-25000"/>
              <a:t>1</a:t>
            </a:r>
            <a:r>
              <a:rPr lang="en-US" sz="2000"/>
              <a:t> = k</a:t>
            </a:r>
            <a:r>
              <a:rPr lang="en-US" sz="2000" baseline="-25000"/>
              <a:t>n</a:t>
            </a:r>
            <a:r>
              <a:rPr lang="en-US" sz="2000"/>
              <a:t>, p</a:t>
            </a:r>
            <a:r>
              <a:rPr lang="en-US" sz="2000" baseline="-25000"/>
              <a:t>2</a:t>
            </a:r>
            <a:r>
              <a:rPr lang="en-US" sz="2000"/>
              <a:t> = k</a:t>
            </a:r>
            <a:r>
              <a:rPr lang="en-US" sz="2000" baseline="-25000"/>
              <a:t>n-1</a:t>
            </a:r>
            <a:r>
              <a:rPr lang="en-US" sz="2000"/>
              <a:t>, …, p</a:t>
            </a:r>
            <a:r>
              <a:rPr lang="en-US" sz="2000" baseline="-25000"/>
              <a:t>n</a:t>
            </a:r>
            <a:r>
              <a:rPr lang="en-US" sz="2000"/>
              <a:t> = k</a:t>
            </a:r>
            <a:r>
              <a:rPr lang="en-US" sz="2000" baseline="-25000"/>
              <a:t>1</a:t>
            </a:r>
            <a:r>
              <a:rPr lang="en-US" sz="2000"/>
              <a:t>.</a:t>
            </a:r>
            <a:endParaRPr lang="en-GB" altLang="zh-TW" sz="200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Two-factor authentication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83EF7-6543-4C74-BE46-92B70F0A6B77}" type="slidenum">
              <a:rPr lang="zh-TW" altLang="en-GB"/>
              <a:pPr/>
              <a:t>14</a:t>
            </a:fld>
            <a:endParaRPr lang="en-GB" altLang="zh-TW"/>
          </a:p>
        </p:txBody>
      </p:sp>
      <p:sp>
        <p:nvSpPr>
          <p:cNvPr id="28569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Hardware support for challenge-response procedures:</a:t>
            </a:r>
          </a:p>
          <a:p>
            <a:pPr lvl="1"/>
            <a:r>
              <a:rPr lang="en-US" altLang="zh-TW">
                <a:ea typeface="新細明體" pitchFamily="18" charset="-120"/>
              </a:rPr>
              <a:t>A token that responds to a challenge.</a:t>
            </a:r>
          </a:p>
          <a:p>
            <a:pPr lvl="1"/>
            <a:r>
              <a:rPr lang="en-US" altLang="zh-TW">
                <a:ea typeface="新細明體" pitchFamily="18" charset="-120"/>
              </a:rPr>
              <a:t>A temporal based token: displays a different number, e.g., every 60 seconds.</a:t>
            </a:r>
          </a:p>
          <a:p>
            <a:r>
              <a:rPr lang="en-US" altLang="zh-TW">
                <a:ea typeface="新細明體" pitchFamily="18" charset="-120"/>
              </a:rPr>
              <a:t>Two-factor authentication</a:t>
            </a:r>
          </a:p>
          <a:p>
            <a:pPr lvl="1"/>
            <a:r>
              <a:rPr lang="en-US" altLang="zh-TW">
                <a:ea typeface="新細明體" pitchFamily="18" charset="-120"/>
              </a:rPr>
              <a:t>Authentication based on at least two authentication factors.</a:t>
            </a:r>
          </a:p>
          <a:p>
            <a:pPr lvl="1"/>
            <a:r>
              <a:rPr lang="en-US" altLang="zh-TW">
                <a:ea typeface="新細明體" pitchFamily="18" charset="-120"/>
              </a:rPr>
              <a:t>E.g., the token value (what the entity has) and a password (what the entity knows)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Secret key based</a:t>
            </a:r>
            <a:r>
              <a:rPr lang="en-US"/>
              <a:t> authentication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258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FC7625BE-0760-4E85-9251-2CDE945EF8BF}" type="slidenum">
              <a:rPr lang="zh-TW" altLang="en-GB"/>
              <a:pPr/>
              <a:t>15</a:t>
            </a:fld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A simple, </a:t>
            </a:r>
            <a:r>
              <a:rPr lang="en-US"/>
              <a:t>one-way authentication</a:t>
            </a:r>
            <a:endParaRPr lang="en-US" altLang="zh-TW">
              <a:ea typeface="新細明體" pitchFamily="18" charset="-120"/>
            </a:endParaRP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1BEAB-F6D4-4098-BAFB-CB84F6DD4456}" type="slidenum">
              <a:rPr lang="zh-TW" altLang="en-GB"/>
              <a:pPr/>
              <a:t>16</a:t>
            </a:fld>
            <a:endParaRPr lang="en-GB" altLang="zh-TW"/>
          </a:p>
        </p:txBody>
      </p:sp>
      <p:graphicFrame>
        <p:nvGraphicFramePr>
          <p:cNvPr id="288774" name="Object 6"/>
          <p:cNvGraphicFramePr>
            <a:graphicFrameLocks noChangeAspect="1"/>
          </p:cNvGraphicFramePr>
          <p:nvPr>
            <p:ph sz="quarter" idx="1"/>
          </p:nvPr>
        </p:nvGraphicFramePr>
        <p:xfrm>
          <a:off x="1476375" y="4149725"/>
          <a:ext cx="6264275" cy="1454150"/>
        </p:xfrm>
        <a:graphic>
          <a:graphicData uri="http://schemas.openxmlformats.org/presentationml/2006/ole">
            <p:oleObj spid="_x0000_s288774" name="Visio" r:id="rId4" imgW="3647237" imgH="846125" progId="Visio.Drawing.11">
              <p:embed/>
            </p:oleObj>
          </a:graphicData>
        </a:graphic>
      </p:graphicFrame>
      <p:sp>
        <p:nvSpPr>
          <p:cNvPr id="2887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18864" y="1302792"/>
            <a:ext cx="8229600" cy="4862512"/>
          </a:xfrm>
        </p:spPr>
        <p:txBody>
          <a:bodyPr/>
          <a:lstStyle/>
          <a:p>
            <a:r>
              <a:rPr lang="en-US" altLang="zh-TW" sz="2400" dirty="0">
                <a:ea typeface="新細明體" pitchFamily="18" charset="-120"/>
              </a:rPr>
              <a:t>Assume that S is authentic.</a:t>
            </a:r>
          </a:p>
          <a:p>
            <a:r>
              <a:rPr lang="en-US" altLang="zh-TW" sz="2400" dirty="0">
                <a:ea typeface="新細明體" pitchFamily="18" charset="-120"/>
              </a:rPr>
              <a:t>The server and Alice share a secret key k, and N is a nonce.</a:t>
            </a:r>
          </a:p>
          <a:p>
            <a:pPr lvl="1"/>
            <a:r>
              <a:rPr lang="en-US" altLang="zh-TW" sz="2000" dirty="0">
                <a:ea typeface="新細明體" pitchFamily="18" charset="-120"/>
              </a:rPr>
              <a:t>The nonce is to deduce that Alice is live.</a:t>
            </a:r>
          </a:p>
          <a:p>
            <a:pPr lvl="1"/>
            <a:r>
              <a:rPr lang="en-US" altLang="zh-TW" sz="2000" dirty="0">
                <a:ea typeface="新細明體" pitchFamily="18" charset="-120"/>
              </a:rPr>
              <a:t>The inclusion of S’s identity ensures that Alice has the knowledge of S as her entity peer.</a:t>
            </a:r>
            <a:endParaRPr lang="en-US" altLang="zh-TW" dirty="0">
              <a:ea typeface="新細明體" pitchFamily="18" charset="-120"/>
            </a:endParaRPr>
          </a:p>
          <a:p>
            <a:endParaRPr lang="en-US" altLang="zh-TW" dirty="0">
              <a:ea typeface="新細明體" pitchFamily="18" charset="-120"/>
            </a:endParaRPr>
          </a:p>
          <a:p>
            <a:endParaRPr lang="en-US" altLang="zh-TW" dirty="0">
              <a:ea typeface="新細明體" pitchFamily="18" charset="-120"/>
            </a:endParaRPr>
          </a:p>
          <a:p>
            <a:endParaRPr lang="en-US" altLang="zh-TW" dirty="0">
              <a:ea typeface="新細明體" pitchFamily="18" charset="-120"/>
            </a:endParaRPr>
          </a:p>
          <a:p>
            <a:endParaRPr lang="en-US" altLang="zh-TW" dirty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22052"/>
            <a:ext cx="8229600" cy="774700"/>
          </a:xfrm>
        </p:spPr>
        <p:txBody>
          <a:bodyPr>
            <a:normAutofit fontScale="90000"/>
          </a:bodyPr>
          <a:lstStyle/>
          <a:p>
            <a:r>
              <a:rPr lang="en-US" altLang="zh-TW" sz="3600" dirty="0">
                <a:ea typeface="新細明體" pitchFamily="18" charset="-120"/>
              </a:rPr>
              <a:t>A simple,</a:t>
            </a:r>
            <a:r>
              <a:rPr lang="en-US" sz="3600" dirty="0"/>
              <a:t> mutual authentication</a:t>
            </a:r>
            <a:r>
              <a:rPr lang="en-US" altLang="zh-TW" sz="3600" dirty="0">
                <a:ea typeface="新細明體" pitchFamily="18" charset="-120"/>
              </a:rPr>
              <a:t> protocol</a:t>
            </a:r>
            <a:endParaRPr lang="en-GB" altLang="zh-TW" sz="3600" dirty="0">
              <a:ea typeface="新細明體" pitchFamily="18" charset="-120"/>
            </a:endParaRP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74800"/>
            <a:ext cx="8075613" cy="4862512"/>
          </a:xfrm>
        </p:spPr>
        <p:txBody>
          <a:bodyPr/>
          <a:lstStyle/>
          <a:p>
            <a:r>
              <a:rPr lang="en-US" sz="2400" dirty="0"/>
              <a:t>Mutual authentication </a:t>
            </a:r>
            <a:r>
              <a:rPr lang="en-US" sz="2400" dirty="0">
                <a:sym typeface="Symbol" pitchFamily="18" charset="2"/>
              </a:rPr>
              <a:t> 2 x one-way authentication.</a:t>
            </a:r>
            <a:endParaRPr lang="en-US" altLang="zh-TW" sz="2400" dirty="0">
              <a:ea typeface="新細明體" pitchFamily="18" charset="-120"/>
              <a:sym typeface="Symbol" pitchFamily="18" charset="2"/>
            </a:endParaRPr>
          </a:p>
          <a:p>
            <a:r>
              <a:rPr lang="en-US" altLang="zh-TW" sz="2400" dirty="0">
                <a:ea typeface="新細明體" pitchFamily="18" charset="-120"/>
                <a:sym typeface="Symbol" pitchFamily="18" charset="2"/>
              </a:rPr>
              <a:t>Alice and Bob share a secret key k.</a:t>
            </a:r>
            <a:endParaRPr lang="en-US" sz="2400" dirty="0">
              <a:sym typeface="Symbol" pitchFamily="18" charset="2"/>
            </a:endParaRPr>
          </a:p>
        </p:txBody>
      </p:sp>
      <p:graphicFrame>
        <p:nvGraphicFramePr>
          <p:cNvPr id="261124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1476375" y="2816225"/>
          <a:ext cx="6191250" cy="2901950"/>
        </p:xfrm>
        <a:graphic>
          <a:graphicData uri="http://schemas.openxmlformats.org/presentationml/2006/ole">
            <p:oleObj spid="_x0000_s261124" name="Visio" r:id="rId4" imgW="4118587" imgH="1930852" progId="Visio.Drawing.11">
              <p:embed/>
            </p:oleObj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EB548-80EA-4A50-9C7F-96680255E1AD}" type="slidenum">
              <a:rPr lang="zh-TW" altLang="en-GB"/>
              <a:pPr/>
              <a:t>17</a:t>
            </a:fld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Reduce</a:t>
            </a:r>
            <a:r>
              <a:rPr lang="en-US" altLang="zh-TW">
                <a:ea typeface="新細明體" pitchFamily="18" charset="-120"/>
              </a:rPr>
              <a:t>d</a:t>
            </a:r>
            <a:r>
              <a:rPr lang="en-US"/>
              <a:t> to a 3-way protocol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262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68413"/>
            <a:ext cx="8002588" cy="4862512"/>
          </a:xfrm>
        </p:spPr>
        <p:txBody>
          <a:bodyPr/>
          <a:lstStyle/>
          <a:p>
            <a:r>
              <a:rPr lang="en-US" sz="2400"/>
              <a:t>Besides the reduction in the number of messages, what else is different?</a:t>
            </a:r>
            <a:endParaRPr lang="en-GB" altLang="zh-TW" sz="2400">
              <a:ea typeface="新細明體" pitchFamily="18" charset="-120"/>
            </a:endParaRPr>
          </a:p>
        </p:txBody>
      </p:sp>
      <p:graphicFrame>
        <p:nvGraphicFramePr>
          <p:cNvPr id="262148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827088" y="2957513"/>
          <a:ext cx="7416800" cy="2205037"/>
        </p:xfrm>
        <a:graphic>
          <a:graphicData uri="http://schemas.openxmlformats.org/presentationml/2006/ole">
            <p:oleObj spid="_x0000_s262148" name="Visio" r:id="rId4" imgW="4064481" imgH="1208363" progId="Visio.Drawing.11">
              <p:embed/>
            </p:oleObj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FA97D-CF97-45EB-A84A-FA7BCD009D09}" type="slidenum">
              <a:rPr lang="zh-TW" altLang="en-GB"/>
              <a:pPr/>
              <a:t>18</a:t>
            </a:fld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reflection attack by Eve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412875"/>
            <a:ext cx="8280400" cy="4525963"/>
          </a:xfrm>
        </p:spPr>
        <p:txBody>
          <a:bodyPr/>
          <a:lstStyle/>
          <a:p>
            <a:r>
              <a:rPr lang="en-US" sz="2400"/>
              <a:t>Assume that Eve can open multiple simultaneous sessions with Bob.</a:t>
            </a:r>
            <a:endParaRPr lang="en-GB" altLang="zh-TW" sz="2400">
              <a:ea typeface="新細明體" pitchFamily="18" charset="-120"/>
            </a:endParaRPr>
          </a:p>
        </p:txBody>
      </p:sp>
      <p:graphicFrame>
        <p:nvGraphicFramePr>
          <p:cNvPr id="263172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1474788" y="2493963"/>
          <a:ext cx="5976937" cy="3600450"/>
        </p:xfrm>
        <a:graphic>
          <a:graphicData uri="http://schemas.openxmlformats.org/presentationml/2006/ole">
            <p:oleObj spid="_x0000_s263172" name="Visio" r:id="rId4" imgW="4474769" imgH="2695042" progId="Visio.Drawing.11">
              <p:embed/>
            </p:oleObj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5961-096C-43C9-BFF4-4DF5C522B057}" type="slidenum">
              <a:rPr lang="zh-TW" altLang="en-GB"/>
              <a:pPr/>
              <a:t>19</a:t>
            </a:fld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8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F5B66-1419-4D48-8761-392052F232A4}" type="slidenum">
              <a:rPr lang="zh-TW" altLang="en-GB"/>
              <a:pPr/>
              <a:t>2</a:t>
            </a:fld>
            <a:endParaRPr lang="en-GB" altLang="zh-TW"/>
          </a:p>
        </p:txBody>
      </p:sp>
      <p:graphicFrame>
        <p:nvGraphicFramePr>
          <p:cNvPr id="280580" name="Object 4"/>
          <p:cNvGraphicFramePr>
            <a:graphicFrameLocks noChangeAspect="1"/>
          </p:cNvGraphicFramePr>
          <p:nvPr>
            <p:ph sz="quarter" idx="1"/>
          </p:nvPr>
        </p:nvGraphicFramePr>
        <p:xfrm>
          <a:off x="323850" y="1935163"/>
          <a:ext cx="8532813" cy="2789237"/>
        </p:xfrm>
        <a:graphic>
          <a:graphicData uri="http://schemas.openxmlformats.org/presentationml/2006/ole">
            <p:oleObj spid="_x0000_s280580" name="Visio" r:id="rId4" imgW="6460317" imgH="2111474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key problems and solutions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F42B-BEDF-43A6-99D6-D3638AE90C1A}" type="slidenum">
              <a:rPr lang="zh-TW" altLang="en-GB"/>
              <a:pPr/>
              <a:t>20</a:t>
            </a:fld>
            <a:endParaRPr lang="en-GB" altLang="zh-TW"/>
          </a:p>
        </p:txBody>
      </p:sp>
      <p:sp>
        <p:nvSpPr>
          <p:cNvPr id="2641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341438"/>
            <a:ext cx="8229600" cy="48625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/>
              <a:t>The same key is used by the initiator and responder.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Have them use different keys (maintain a pair of secret keys between two parties).</a:t>
            </a:r>
          </a:p>
          <a:p>
            <a:pPr>
              <a:lnSpc>
                <a:spcPct val="80000"/>
              </a:lnSpc>
            </a:pPr>
            <a:r>
              <a:rPr lang="en-US" sz="2400"/>
              <a:t>Improve the protocol resistance to attacks involving parallel sessions.</a:t>
            </a:r>
          </a:p>
          <a:p>
            <a:pPr>
              <a:lnSpc>
                <a:spcPct val="80000"/>
              </a:lnSpc>
            </a:pPr>
            <a:r>
              <a:rPr lang="en-US" sz="2400"/>
              <a:t>Have the initiator and responder draw from different sets of nonce.</a:t>
            </a:r>
          </a:p>
          <a:p>
            <a:pPr>
              <a:lnSpc>
                <a:spcPct val="80000"/>
              </a:lnSpc>
            </a:pPr>
            <a:r>
              <a:rPr lang="en-US" sz="2400"/>
              <a:t>Have the initiator to prove who she is before the responder’s.</a:t>
            </a:r>
            <a:endParaRPr lang="en-GB" altLang="zh-TW" sz="240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66068"/>
            <a:ext cx="8229600" cy="774700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Will the original 5-way protocol be subject to the reflection attack?</a:t>
            </a:r>
            <a:endParaRPr lang="en-GB" altLang="zh-TW" sz="3200" dirty="0">
              <a:ea typeface="新細明體" pitchFamily="18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3603-6F74-4F08-BA7F-360CFE42D90F}" type="slidenum">
              <a:rPr lang="zh-TW" altLang="en-GB"/>
              <a:pPr/>
              <a:t>21</a:t>
            </a:fld>
            <a:endParaRPr lang="en-GB" altLang="zh-TW"/>
          </a:p>
        </p:txBody>
      </p:sp>
      <p:graphicFrame>
        <p:nvGraphicFramePr>
          <p:cNvPr id="274440" name="Object 8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827088" y="1773238"/>
          <a:ext cx="7704137" cy="3611562"/>
        </p:xfrm>
        <a:graphic>
          <a:graphicData uri="http://schemas.openxmlformats.org/presentationml/2006/ole">
            <p:oleObj spid="_x0000_s274440" name="Visio" r:id="rId4" imgW="4118587" imgH="1930852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816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Will the original 5-way protocol be subject to the reflection attack?</a:t>
            </a:r>
            <a:endParaRPr lang="en-US" altLang="zh-TW" sz="3200" dirty="0">
              <a:ea typeface="新細明體" pitchFamily="18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6072F-FC44-44AB-BB48-E33F44F66F73}" type="slidenum">
              <a:rPr lang="zh-TW" altLang="en-GB"/>
              <a:pPr/>
              <a:t>22</a:t>
            </a:fld>
            <a:endParaRPr lang="en-GB" altLang="zh-TW"/>
          </a:p>
        </p:txBody>
      </p:sp>
      <p:sp>
        <p:nvSpPr>
          <p:cNvPr id="29286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en-US" altLang="zh-TW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Another solution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68413"/>
            <a:ext cx="8075613" cy="4862512"/>
          </a:xfrm>
        </p:spPr>
        <p:txBody>
          <a:bodyPr/>
          <a:lstStyle/>
          <a:p>
            <a:r>
              <a:rPr lang="en-US" altLang="zh-TW" sz="2400">
                <a:ea typeface="新細明體" pitchFamily="18" charset="-120"/>
              </a:rPr>
              <a:t>The main problem is that the encrypted elements in the second and three messages are the same.</a:t>
            </a:r>
          </a:p>
          <a:p>
            <a:pPr lvl="1"/>
            <a:r>
              <a:rPr lang="en-US" sz="2000"/>
              <a:t>Have the responder influence on what she encrypts or hashes.</a:t>
            </a:r>
          </a:p>
          <a:p>
            <a:pPr lvl="1"/>
            <a:r>
              <a:rPr lang="en-US" altLang="zh-TW" sz="2000">
                <a:ea typeface="新細明體" pitchFamily="18" charset="-120"/>
              </a:rPr>
              <a:t>A possible solution:</a:t>
            </a:r>
            <a:endParaRPr lang="en-GB" altLang="zh-TW" sz="2000">
              <a:ea typeface="新細明體" pitchFamily="18" charset="-120"/>
            </a:endParaRPr>
          </a:p>
        </p:txBody>
      </p:sp>
      <p:graphicFrame>
        <p:nvGraphicFramePr>
          <p:cNvPr id="265220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1187450" y="3429000"/>
          <a:ext cx="6913563" cy="2006600"/>
        </p:xfrm>
        <a:graphic>
          <a:graphicData uri="http://schemas.openxmlformats.org/presentationml/2006/ole">
            <p:oleObj spid="_x0000_s265220" name="Visio" r:id="rId4" imgW="4064481" imgH="1178741" progId="Visio.Drawing.11">
              <p:embed/>
            </p:oleObj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833F8-C75D-4383-9D85-B7A8223F5BF9}" type="slidenum">
              <a:rPr lang="zh-TW" altLang="en-GB"/>
              <a:pPr/>
              <a:t>23</a:t>
            </a:fld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Public key based</a:t>
            </a:r>
            <a:r>
              <a:rPr lang="en-US"/>
              <a:t> authentication</a:t>
            </a:r>
            <a:endParaRPr lang="en-US" altLang="zh-TW">
              <a:ea typeface="新細明體" pitchFamily="18" charset="-120"/>
            </a:endParaRPr>
          </a:p>
        </p:txBody>
      </p:sp>
      <p:sp>
        <p:nvSpPr>
          <p:cNvPr id="28672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TW">
              <a:ea typeface="新細明體" pitchFamily="18" charset="-12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E3E73EFC-85A9-4D24-9608-860E82EFFD12}" type="slidenum">
              <a:rPr lang="zh-TW" altLang="en-GB"/>
              <a:pPr/>
              <a:t>24</a:t>
            </a:fld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Public-key authentication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BCAC-8704-41BB-8EAE-3104BE099CC4}" type="slidenum">
              <a:rPr lang="zh-TW" altLang="en-GB"/>
              <a:pPr/>
              <a:t>25</a:t>
            </a:fld>
            <a:endParaRPr lang="en-GB" altLang="zh-TW"/>
          </a:p>
        </p:txBody>
      </p:sp>
      <p:sp>
        <p:nvSpPr>
          <p:cNvPr id="26624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It is very difficult to build a provably secure authentication protocol based on symmetric cryptographic primitives.</a:t>
            </a:r>
          </a:p>
          <a:p>
            <a:r>
              <a:rPr lang="en-US"/>
              <a:t>It is not feasible to use secret-key authentication without a trusted third party.</a:t>
            </a:r>
          </a:p>
          <a:p>
            <a:r>
              <a:rPr lang="en-US"/>
              <a:t>The secret key has to be placed in both parties.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>
                <a:ea typeface="新細明體" pitchFamily="18" charset="-120"/>
              </a:rPr>
              <a:t>A simple</a:t>
            </a:r>
            <a:r>
              <a:rPr lang="en-US" dirty="0"/>
              <a:t>, one-way authentication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68413"/>
            <a:ext cx="8075613" cy="4862512"/>
          </a:xfrm>
        </p:spPr>
        <p:txBody>
          <a:bodyPr/>
          <a:lstStyle/>
          <a:p>
            <a:r>
              <a:rPr lang="en-US" altLang="zh-TW" sz="2400" dirty="0">
                <a:ea typeface="新細明體" pitchFamily="18" charset="-120"/>
              </a:rPr>
              <a:t>Alice signs the challenge from S, and N</a:t>
            </a:r>
            <a:r>
              <a:rPr lang="en-US" altLang="zh-TW" sz="2400" baseline="-25000" dirty="0"/>
              <a:t>S</a:t>
            </a:r>
            <a:r>
              <a:rPr lang="en-US" altLang="zh-TW" sz="2400" dirty="0"/>
              <a:t>, N</a:t>
            </a:r>
            <a:r>
              <a:rPr lang="en-US" altLang="zh-TW" sz="2400" baseline="-25000" dirty="0"/>
              <a:t>A</a:t>
            </a:r>
            <a:r>
              <a:rPr lang="en-US" altLang="zh-TW" sz="2400" dirty="0">
                <a:ea typeface="新細明體" pitchFamily="18" charset="-120"/>
              </a:rPr>
              <a:t> are </a:t>
            </a:r>
            <a:r>
              <a:rPr lang="en-US" altLang="zh-TW" sz="2400" dirty="0" err="1">
                <a:ea typeface="新細明體" pitchFamily="18" charset="-120"/>
              </a:rPr>
              <a:t>nonces</a:t>
            </a:r>
            <a:r>
              <a:rPr lang="en-US" altLang="zh-TW" sz="2400" dirty="0">
                <a:ea typeface="新細明體" pitchFamily="18" charset="-120"/>
              </a:rPr>
              <a:t> picked by S and Alice, respectively.</a:t>
            </a:r>
          </a:p>
          <a:p>
            <a:r>
              <a:rPr lang="en-US" sz="2400" dirty="0"/>
              <a:t>It is important that Alice </a:t>
            </a:r>
            <a:r>
              <a:rPr lang="en-US" altLang="zh-TW" sz="2400" dirty="0">
                <a:ea typeface="新細明體" pitchFamily="18" charset="-120"/>
              </a:rPr>
              <a:t>influences what she signs.</a:t>
            </a:r>
            <a:endParaRPr lang="en-GB" altLang="zh-TW" sz="2400" dirty="0">
              <a:ea typeface="新細明體" pitchFamily="18" charset="-120"/>
            </a:endParaRPr>
          </a:p>
        </p:txBody>
      </p:sp>
      <p:graphicFrame>
        <p:nvGraphicFramePr>
          <p:cNvPr id="267268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936625" y="3176588"/>
          <a:ext cx="6980238" cy="2052637"/>
        </p:xfrm>
        <a:graphic>
          <a:graphicData uri="http://schemas.openxmlformats.org/presentationml/2006/ole">
            <p:oleObj spid="_x0000_s267268" name="Visio" r:id="rId4" imgW="4005377" imgH="1177747" progId="Visio.Drawing.11">
              <p:embed/>
            </p:oleObj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15054-7725-4EF2-B16B-110D1F7C6E7E}" type="slidenum">
              <a:rPr lang="zh-TW" altLang="en-GB"/>
              <a:pPr/>
              <a:t>26</a:t>
            </a:fld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>
                <a:ea typeface="新細明體" pitchFamily="18" charset="-120"/>
              </a:rPr>
              <a:t>A simple</a:t>
            </a:r>
            <a:r>
              <a:rPr lang="en-US" dirty="0"/>
              <a:t>, mutual authentication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68413"/>
            <a:ext cx="8075613" cy="4862512"/>
          </a:xfrm>
        </p:spPr>
        <p:txBody>
          <a:bodyPr/>
          <a:lstStyle/>
          <a:p>
            <a:r>
              <a:rPr lang="en-US" sz="2400"/>
              <a:t>Each side authenticates the other side by requesting for a correct digital signature.</a:t>
            </a:r>
          </a:p>
          <a:p>
            <a:r>
              <a:rPr lang="en-US" sz="2400"/>
              <a:t>Another implementation can have the challenger to encrypt a nonce.</a:t>
            </a:r>
            <a:endParaRPr lang="en-GB" altLang="zh-TW" sz="2400">
              <a:ea typeface="新細明體" pitchFamily="18" charset="-120"/>
            </a:endParaRPr>
          </a:p>
        </p:txBody>
      </p:sp>
      <p:graphicFrame>
        <p:nvGraphicFramePr>
          <p:cNvPr id="268292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817563" y="3503613"/>
          <a:ext cx="7292975" cy="1965325"/>
        </p:xfrm>
        <a:graphic>
          <a:graphicData uri="http://schemas.openxmlformats.org/presentationml/2006/ole">
            <p:oleObj spid="_x0000_s268292" name="Visio" r:id="rId4" imgW="4376014" imgH="1179881" progId="Visio.Drawing.11">
              <p:embed/>
            </p:oleObj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8849D-5667-442E-97C3-03A8DD927245}" type="slidenum">
              <a:rPr lang="zh-TW" altLang="en-GB"/>
              <a:pPr/>
              <a:t>27</a:t>
            </a:fld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 pitfall in this simple C-R protocol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68413"/>
            <a:ext cx="8147050" cy="4862512"/>
          </a:xfrm>
        </p:spPr>
        <p:txBody>
          <a:bodyPr/>
          <a:lstStyle/>
          <a:p>
            <a:r>
              <a:rPr lang="en-US" sz="2400" dirty="0"/>
              <a:t>Eve can impersonate Alice by having Alice’s help in signing Bob’s nonce.</a:t>
            </a:r>
            <a:endParaRPr lang="en-GB" altLang="zh-TW" sz="2400" dirty="0">
              <a:ea typeface="新細明體" pitchFamily="18" charset="-120"/>
            </a:endParaRPr>
          </a:p>
        </p:txBody>
      </p:sp>
      <p:graphicFrame>
        <p:nvGraphicFramePr>
          <p:cNvPr id="269316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684213" y="2870200"/>
          <a:ext cx="7488237" cy="2695575"/>
        </p:xfrm>
        <a:graphic>
          <a:graphicData uri="http://schemas.openxmlformats.org/presentationml/2006/ole">
            <p:oleObj spid="_x0000_s269316" name="Visio" r:id="rId4" imgW="4384853" imgH="1578254" progId="Visio.Drawing.11">
              <p:embed/>
            </p:oleObj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F7BC-1178-4C87-A0ED-FA8C9683CF9C}" type="slidenum">
              <a:rPr lang="zh-TW" altLang="en-GB"/>
              <a:pPr/>
              <a:t>28</a:t>
            </a:fld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2656"/>
            <a:ext cx="8229600" cy="666328"/>
          </a:xfrm>
        </p:spPr>
        <p:txBody>
          <a:bodyPr/>
          <a:lstStyle/>
          <a:p>
            <a:r>
              <a:rPr lang="en-US" dirty="0"/>
              <a:t>The main problem is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86CC7-D01A-4BF7-9200-8368F25E03BA}" type="slidenum">
              <a:rPr lang="zh-TW" altLang="en-GB"/>
              <a:pPr/>
              <a:t>29</a:t>
            </a:fld>
            <a:endParaRPr lang="en-GB" altLang="zh-TW"/>
          </a:p>
        </p:txBody>
      </p:sp>
      <p:sp>
        <p:nvSpPr>
          <p:cNvPr id="27033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The challenged party (Alice) has no influence on what she will sign.</a:t>
            </a:r>
          </a:p>
          <a:p>
            <a:pPr lvl="1"/>
            <a:r>
              <a:rPr lang="en-US"/>
              <a:t>As a general principle, it is better if both parties have some influence over the quantity signed.</a:t>
            </a:r>
          </a:p>
          <a:p>
            <a:pPr lvl="1"/>
            <a:r>
              <a:rPr lang="en-US"/>
              <a:t>Otherwise, the challenger can abuse this protocol to get a signature on any quantity she chooses.</a:t>
            </a:r>
            <a:endParaRPr lang="en-GB" altLang="zh-TW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E75A3-15F9-4F71-85FE-5E670FE0A0DC}" type="slidenum">
              <a:rPr lang="zh-TW" altLang="en-GB"/>
              <a:pPr/>
              <a:t>3</a:t>
            </a:fld>
            <a:endParaRPr lang="en-GB" altLang="zh-TW"/>
          </a:p>
        </p:txBody>
      </p:sp>
      <p:sp>
        <p:nvSpPr>
          <p:cNvPr id="2447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84313"/>
            <a:ext cx="8229600" cy="4852987"/>
          </a:xfrm>
        </p:spPr>
        <p:txBody>
          <a:bodyPr/>
          <a:lstStyle/>
          <a:p>
            <a:r>
              <a:rPr lang="en-US" altLang="zh-TW">
                <a:ea typeface="新細明體" pitchFamily="18" charset="-120"/>
              </a:rPr>
              <a:t>Authentication problems</a:t>
            </a:r>
          </a:p>
          <a:p>
            <a:r>
              <a:rPr lang="en-US" altLang="zh-TW">
                <a:ea typeface="新細明體" pitchFamily="18" charset="-120"/>
              </a:rPr>
              <a:t>Network-based authentication</a:t>
            </a:r>
          </a:p>
          <a:p>
            <a:r>
              <a:rPr lang="en-US" altLang="zh-TW">
                <a:ea typeface="新細明體" pitchFamily="18" charset="-120"/>
              </a:rPr>
              <a:t>Password-based authentication</a:t>
            </a:r>
          </a:p>
          <a:p>
            <a:r>
              <a:rPr lang="en-US" altLang="zh-TW">
                <a:ea typeface="新細明體" pitchFamily="18" charset="-120"/>
              </a:rPr>
              <a:t>Cryptographic authentication protocols (challenge and response)</a:t>
            </a:r>
          </a:p>
          <a:p>
            <a:pPr lvl="1"/>
            <a:r>
              <a:rPr lang="en-US" altLang="zh-TW">
                <a:ea typeface="新細明體" pitchFamily="18" charset="-120"/>
              </a:rPr>
              <a:t>Secret key based</a:t>
            </a:r>
          </a:p>
          <a:p>
            <a:pPr lvl="1"/>
            <a:r>
              <a:rPr lang="en-US" altLang="zh-TW">
                <a:ea typeface="新細明體" pitchFamily="18" charset="-120"/>
              </a:rPr>
              <a:t>Public key based</a:t>
            </a:r>
          </a:p>
          <a:p>
            <a:r>
              <a:rPr lang="en-GB" altLang="zh-TW">
                <a:ea typeface="新細明體" pitchFamily="18" charset="-120"/>
              </a:rPr>
              <a:t>Needham-Schroeder public-key authentication protocol</a:t>
            </a:r>
            <a:endParaRPr lang="en-US" altLang="zh-TW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 improved protocol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68413"/>
            <a:ext cx="8147050" cy="4862512"/>
          </a:xfrm>
        </p:spPr>
        <p:txBody>
          <a:bodyPr/>
          <a:lstStyle/>
          <a:p>
            <a:r>
              <a:rPr lang="en-US" sz="2400"/>
              <a:t>The signer includes her nonce into the message that she is going to sign.</a:t>
            </a:r>
            <a:endParaRPr lang="en-GB" altLang="zh-TW" sz="2400">
              <a:ea typeface="新細明體" pitchFamily="18" charset="-120"/>
            </a:endParaRPr>
          </a:p>
        </p:txBody>
      </p:sp>
      <p:graphicFrame>
        <p:nvGraphicFramePr>
          <p:cNvPr id="271364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887413" y="2970213"/>
          <a:ext cx="7292975" cy="1965325"/>
        </p:xfrm>
        <a:graphic>
          <a:graphicData uri="http://schemas.openxmlformats.org/presentationml/2006/ole">
            <p:oleObj spid="_x0000_s271364" name="Visio" r:id="rId4" imgW="4376014" imgH="1179881" progId="Visio.Drawing.11">
              <p:embed/>
            </p:oleObj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948B9-0070-4C89-9ECD-ABDF5A01CF62}" type="slidenum">
              <a:rPr lang="zh-TW" altLang="en-GB"/>
              <a:pPr/>
              <a:t>30</a:t>
            </a:fld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50838"/>
            <a:ext cx="8229600" cy="774700"/>
          </a:xfrm>
        </p:spPr>
        <p:txBody>
          <a:bodyPr>
            <a:normAutofit fontScale="90000"/>
          </a:bodyPr>
          <a:lstStyle/>
          <a:p>
            <a:r>
              <a:rPr lang="en-GB" altLang="zh-TW" sz="3200">
                <a:ea typeface="新細明體" pitchFamily="18" charset="-120"/>
              </a:rPr>
              <a:t>Needham-Schroeder public-key authentication protocol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8E1D7-3D55-4D08-9B25-6708D504D475}" type="slidenum">
              <a:rPr lang="zh-TW" altLang="en-GB"/>
              <a:pPr/>
              <a:t>31</a:t>
            </a:fld>
            <a:endParaRPr lang="en-GB" altLang="zh-TW"/>
          </a:p>
        </p:txBody>
      </p:sp>
      <p:sp>
        <p:nvSpPr>
          <p:cNvPr id="27648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altLang="zh-TW" sz="2400">
                <a:ea typeface="新細明體" pitchFamily="18" charset="-120"/>
              </a:rPr>
              <a:t>Kerberos is based on the improved Needham-Schroeder public-key authentication protocol.</a:t>
            </a:r>
          </a:p>
          <a:p>
            <a:r>
              <a:rPr lang="en-US" sz="2400"/>
              <a:t>The original protocol had security flaws.</a:t>
            </a:r>
          </a:p>
          <a:p>
            <a:r>
              <a:rPr lang="en-GB" altLang="zh-TW" sz="2400">
                <a:ea typeface="新細明體" pitchFamily="18" charset="-120"/>
              </a:rPr>
              <a:t>Assume that both A and B have a pair of public and private keys. </a:t>
            </a:r>
          </a:p>
          <a:p>
            <a:pPr lvl="1"/>
            <a:r>
              <a:rPr lang="en-GB" altLang="zh-TW" sz="2000">
                <a:ea typeface="新細明體" pitchFamily="18" charset="-120"/>
              </a:rPr>
              <a:t>Denote A's public key by K</a:t>
            </a:r>
            <a:r>
              <a:rPr lang="en-GB" altLang="zh-TW" sz="2000" baseline="-25000">
                <a:ea typeface="新細明體" pitchFamily="18" charset="-120"/>
              </a:rPr>
              <a:t>a</a:t>
            </a:r>
            <a:r>
              <a:rPr lang="en-GB" altLang="zh-TW" sz="2000">
                <a:ea typeface="新細明體" pitchFamily="18" charset="-120"/>
              </a:rPr>
              <a:t> and the private key by K</a:t>
            </a:r>
            <a:r>
              <a:rPr lang="en-GB" altLang="zh-TW" sz="2000" baseline="30000">
                <a:ea typeface="新細明體" pitchFamily="18" charset="-120"/>
              </a:rPr>
              <a:t>-1</a:t>
            </a:r>
            <a:r>
              <a:rPr lang="en-GB" altLang="zh-TW" baseline="-25000">
                <a:ea typeface="新細明體" pitchFamily="18" charset="-120"/>
              </a:rPr>
              <a:t>a</a:t>
            </a:r>
            <a:r>
              <a:rPr lang="en-GB" altLang="zh-TW" sz="2000">
                <a:ea typeface="新細明體" pitchFamily="18" charset="-120"/>
              </a:rPr>
              <a:t>, and similarly for B. </a:t>
            </a:r>
          </a:p>
          <a:p>
            <a:r>
              <a:rPr lang="en-GB" altLang="zh-TW" sz="2400">
                <a:ea typeface="新細明體" pitchFamily="18" charset="-120"/>
              </a:rPr>
              <a:t>We also write {m}</a:t>
            </a:r>
            <a:r>
              <a:rPr lang="en-GB" altLang="zh-TW" sz="2400" baseline="-25000">
                <a:ea typeface="新細明體" pitchFamily="18" charset="-120"/>
              </a:rPr>
              <a:t>K</a:t>
            </a:r>
            <a:r>
              <a:rPr lang="en-GB" altLang="zh-TW" sz="2400">
                <a:ea typeface="新細明體" pitchFamily="18" charset="-120"/>
              </a:rPr>
              <a:t> for message m encrypted with key K. Moreover N</a:t>
            </a:r>
            <a:r>
              <a:rPr lang="en-GB" altLang="zh-TW" sz="2400" baseline="-25000">
                <a:ea typeface="新細明體" pitchFamily="18" charset="-120"/>
              </a:rPr>
              <a:t>a</a:t>
            </a:r>
            <a:r>
              <a:rPr lang="en-GB" altLang="zh-TW" sz="2400">
                <a:ea typeface="新細明體" pitchFamily="18" charset="-120"/>
              </a:rPr>
              <a:t> and N</a:t>
            </a:r>
            <a:r>
              <a:rPr lang="en-GB" altLang="zh-TW" sz="2400" baseline="-25000">
                <a:ea typeface="新細明體" pitchFamily="18" charset="-120"/>
              </a:rPr>
              <a:t>b</a:t>
            </a:r>
            <a:r>
              <a:rPr lang="en-GB" altLang="zh-TW" sz="2400">
                <a:ea typeface="新細明體" pitchFamily="18" charset="-120"/>
              </a:rPr>
              <a:t> are nonces generated by A and B, respectively. </a:t>
            </a:r>
          </a:p>
          <a:p>
            <a:r>
              <a:rPr lang="en-GB" altLang="zh-TW" sz="2400">
                <a:ea typeface="新細明體" pitchFamily="18" charset="-120"/>
              </a:rPr>
              <a:t>We have a trusted key server 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2656"/>
            <a:ext cx="8229600" cy="594320"/>
          </a:xfrm>
        </p:spPr>
        <p:txBody>
          <a:bodyPr/>
          <a:lstStyle/>
          <a:p>
            <a:r>
              <a:rPr lang="en-US"/>
              <a:t>The original protocol was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2D990-2E99-439E-97F8-D82DA962F5F0}" type="slidenum">
              <a:rPr lang="zh-TW" altLang="en-GB"/>
              <a:pPr/>
              <a:t>32</a:t>
            </a:fld>
            <a:endParaRPr lang="en-GB" altLang="zh-TW"/>
          </a:p>
        </p:txBody>
      </p:sp>
      <p:sp>
        <p:nvSpPr>
          <p:cNvPr id="27853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533400" indent="-533400">
              <a:buFont typeface="Wingdings" pitchFamily="2" charset="2"/>
              <a:buAutoNum type="alphaLcPeriod"/>
            </a:pPr>
            <a:r>
              <a:rPr lang="en-US"/>
              <a:t>A </a:t>
            </a:r>
            <a:r>
              <a:rPr lang="en-US">
                <a:sym typeface="Wingdings" pitchFamily="2" charset="2"/>
              </a:rPr>
              <a:t> S: A, B</a:t>
            </a:r>
          </a:p>
          <a:p>
            <a:pPr marL="533400" indent="-533400">
              <a:buFont typeface="Wingdings" pitchFamily="2" charset="2"/>
              <a:buAutoNum type="alphaLcPeriod"/>
            </a:pPr>
            <a:r>
              <a:rPr lang="en-US">
                <a:sym typeface="Wingdings" pitchFamily="2" charset="2"/>
              </a:rPr>
              <a:t>S  A: </a:t>
            </a:r>
            <a:r>
              <a:rPr lang="en-GB" altLang="zh-TW">
                <a:ea typeface="新細明體" pitchFamily="18" charset="-120"/>
              </a:rPr>
              <a:t>{K</a:t>
            </a:r>
            <a:r>
              <a:rPr lang="en-GB" altLang="zh-TW" baseline="-25000">
                <a:ea typeface="新細明體" pitchFamily="18" charset="-120"/>
              </a:rPr>
              <a:t>b</a:t>
            </a:r>
            <a:r>
              <a:rPr lang="en-GB" altLang="zh-TW">
                <a:ea typeface="新細明體" pitchFamily="18" charset="-120"/>
              </a:rPr>
              <a:t>, B}</a:t>
            </a:r>
            <a:r>
              <a:rPr lang="en-GB" altLang="zh-TW" baseline="-14000">
                <a:ea typeface="新細明體" pitchFamily="18" charset="-120"/>
              </a:rPr>
              <a:t>K</a:t>
            </a:r>
            <a:r>
              <a:rPr lang="en-GB" altLang="zh-TW" sz="2400" baseline="4000">
                <a:ea typeface="新細明體" pitchFamily="18" charset="-120"/>
              </a:rPr>
              <a:t>-1</a:t>
            </a:r>
            <a:r>
              <a:rPr lang="en-GB" altLang="zh-TW" baseline="-25000">
                <a:ea typeface="新細明體" pitchFamily="18" charset="-120"/>
              </a:rPr>
              <a:t>s</a:t>
            </a:r>
            <a:endParaRPr lang="en-GB" altLang="zh-TW">
              <a:ea typeface="新細明體" pitchFamily="18" charset="-120"/>
            </a:endParaRPr>
          </a:p>
          <a:p>
            <a:pPr marL="533400" indent="-533400">
              <a:buFont typeface="Wingdings" pitchFamily="2" charset="2"/>
              <a:buAutoNum type="alphaLcPeriod"/>
            </a:pPr>
            <a:r>
              <a:rPr lang="en-GB" altLang="zh-TW">
                <a:ea typeface="新細明體" pitchFamily="18" charset="-120"/>
              </a:rPr>
              <a:t>A </a:t>
            </a:r>
            <a:r>
              <a:rPr lang="en-GB" altLang="zh-TW">
                <a:ea typeface="新細明體" pitchFamily="18" charset="-120"/>
                <a:sym typeface="Wingdings" pitchFamily="2" charset="2"/>
              </a:rPr>
              <a:t> B</a:t>
            </a:r>
            <a:r>
              <a:rPr lang="en-GB" altLang="zh-TW">
                <a:ea typeface="新細明體" pitchFamily="18" charset="-120"/>
              </a:rPr>
              <a:t>: {N</a:t>
            </a:r>
            <a:r>
              <a:rPr lang="en-GB" altLang="zh-TW" baseline="-25000">
                <a:ea typeface="新細明體" pitchFamily="18" charset="-120"/>
              </a:rPr>
              <a:t>a</a:t>
            </a:r>
            <a:r>
              <a:rPr lang="en-GB" altLang="zh-TW">
                <a:ea typeface="新細明體" pitchFamily="18" charset="-120"/>
              </a:rPr>
              <a:t>, A}</a:t>
            </a:r>
            <a:r>
              <a:rPr lang="en-GB" altLang="zh-TW" baseline="-14000">
                <a:ea typeface="新細明體" pitchFamily="18" charset="-120"/>
              </a:rPr>
              <a:t>K</a:t>
            </a:r>
            <a:r>
              <a:rPr lang="en-GB" altLang="zh-TW" baseline="-25000">
                <a:ea typeface="新細明體" pitchFamily="18" charset="-120"/>
              </a:rPr>
              <a:t>b</a:t>
            </a:r>
          </a:p>
          <a:p>
            <a:pPr marL="533400" indent="-533400">
              <a:buFont typeface="Wingdings" pitchFamily="2" charset="2"/>
              <a:buAutoNum type="alphaLcPeriod"/>
            </a:pPr>
            <a:r>
              <a:rPr lang="en-US"/>
              <a:t>B </a:t>
            </a:r>
            <a:r>
              <a:rPr lang="en-US">
                <a:sym typeface="Wingdings" pitchFamily="2" charset="2"/>
              </a:rPr>
              <a:t> S: B, A</a:t>
            </a:r>
            <a:endParaRPr lang="en-GB" altLang="zh-TW">
              <a:ea typeface="新細明體" pitchFamily="18" charset="-120"/>
            </a:endParaRPr>
          </a:p>
          <a:p>
            <a:pPr marL="533400" indent="-533400">
              <a:buFont typeface="Wingdings" pitchFamily="2" charset="2"/>
              <a:buAutoNum type="alphaLcPeriod"/>
            </a:pPr>
            <a:r>
              <a:rPr lang="en-GB" altLang="zh-TW">
                <a:ea typeface="新細明體" pitchFamily="18" charset="-120"/>
              </a:rPr>
              <a:t>S </a:t>
            </a:r>
            <a:r>
              <a:rPr lang="en-GB" altLang="zh-TW">
                <a:ea typeface="新細明體" pitchFamily="18" charset="-120"/>
                <a:sym typeface="Wingdings" pitchFamily="2" charset="2"/>
              </a:rPr>
              <a:t> B</a:t>
            </a:r>
            <a:r>
              <a:rPr lang="en-GB" altLang="zh-TW">
                <a:ea typeface="新細明體" pitchFamily="18" charset="-120"/>
              </a:rPr>
              <a:t>: {K</a:t>
            </a:r>
            <a:r>
              <a:rPr lang="en-GB" altLang="zh-TW" baseline="-25000">
                <a:ea typeface="新細明體" pitchFamily="18" charset="-120"/>
              </a:rPr>
              <a:t>a</a:t>
            </a:r>
            <a:r>
              <a:rPr lang="en-GB" altLang="zh-TW">
                <a:ea typeface="新細明體" pitchFamily="18" charset="-120"/>
              </a:rPr>
              <a:t>, A}</a:t>
            </a:r>
            <a:r>
              <a:rPr lang="en-GB" altLang="zh-TW" baseline="-14000">
                <a:ea typeface="新細明體" pitchFamily="18" charset="-120"/>
              </a:rPr>
              <a:t>K</a:t>
            </a:r>
            <a:r>
              <a:rPr lang="en-GB" altLang="zh-TW" sz="2400" baseline="4000">
                <a:ea typeface="新細明體" pitchFamily="18" charset="-120"/>
              </a:rPr>
              <a:t>-1</a:t>
            </a:r>
            <a:r>
              <a:rPr lang="en-GB" altLang="zh-TW" baseline="-25000">
                <a:ea typeface="新細明體" pitchFamily="18" charset="-120"/>
              </a:rPr>
              <a:t>s</a:t>
            </a:r>
            <a:endParaRPr lang="en-GB" altLang="zh-TW">
              <a:ea typeface="新細明體" pitchFamily="18" charset="-120"/>
            </a:endParaRPr>
          </a:p>
          <a:p>
            <a:pPr marL="533400" indent="-533400">
              <a:buFont typeface="Wingdings" pitchFamily="2" charset="2"/>
              <a:buAutoNum type="alphaLcPeriod"/>
            </a:pPr>
            <a:r>
              <a:rPr lang="en-GB" altLang="zh-TW">
                <a:ea typeface="新細明體" pitchFamily="18" charset="-120"/>
              </a:rPr>
              <a:t>B </a:t>
            </a:r>
            <a:r>
              <a:rPr lang="en-GB" altLang="zh-TW">
                <a:ea typeface="新細明體" pitchFamily="18" charset="-120"/>
                <a:sym typeface="Wingdings" pitchFamily="2" charset="2"/>
              </a:rPr>
              <a:t> A</a:t>
            </a:r>
            <a:r>
              <a:rPr lang="en-GB" altLang="zh-TW">
                <a:ea typeface="新細明體" pitchFamily="18" charset="-120"/>
              </a:rPr>
              <a:t>: {N</a:t>
            </a:r>
            <a:r>
              <a:rPr lang="en-GB" altLang="zh-TW" baseline="-25000">
                <a:ea typeface="新細明體" pitchFamily="18" charset="-120"/>
              </a:rPr>
              <a:t>a</a:t>
            </a:r>
            <a:r>
              <a:rPr lang="en-GB" altLang="zh-TW">
                <a:ea typeface="新細明體" pitchFamily="18" charset="-120"/>
              </a:rPr>
              <a:t>, N</a:t>
            </a:r>
            <a:r>
              <a:rPr lang="en-GB" altLang="zh-TW" baseline="-25000">
                <a:ea typeface="新細明體" pitchFamily="18" charset="-120"/>
              </a:rPr>
              <a:t>b</a:t>
            </a:r>
            <a:r>
              <a:rPr lang="en-GB" altLang="zh-TW">
                <a:ea typeface="新細明體" pitchFamily="18" charset="-120"/>
              </a:rPr>
              <a:t>}</a:t>
            </a:r>
            <a:r>
              <a:rPr lang="en-GB" altLang="zh-TW" baseline="-14000">
                <a:ea typeface="新細明體" pitchFamily="18" charset="-120"/>
              </a:rPr>
              <a:t>K</a:t>
            </a:r>
            <a:r>
              <a:rPr lang="en-GB" altLang="zh-TW" baseline="-25000">
                <a:ea typeface="新細明體" pitchFamily="18" charset="-120"/>
              </a:rPr>
              <a:t>a</a:t>
            </a:r>
            <a:endParaRPr lang="en-GB" altLang="zh-TW">
              <a:ea typeface="新細明體" pitchFamily="18" charset="-120"/>
            </a:endParaRPr>
          </a:p>
          <a:p>
            <a:pPr marL="533400" indent="-533400">
              <a:buFont typeface="Wingdings" pitchFamily="2" charset="2"/>
              <a:buAutoNum type="alphaLcPeriod"/>
            </a:pPr>
            <a:r>
              <a:rPr lang="en-GB" altLang="zh-TW">
                <a:ea typeface="新細明體" pitchFamily="18" charset="-120"/>
              </a:rPr>
              <a:t>A </a:t>
            </a:r>
            <a:r>
              <a:rPr lang="en-GB" altLang="zh-TW">
                <a:ea typeface="新細明體" pitchFamily="18" charset="-120"/>
                <a:sym typeface="Wingdings" pitchFamily="2" charset="2"/>
              </a:rPr>
              <a:t> B</a:t>
            </a:r>
            <a:r>
              <a:rPr lang="en-GB" altLang="zh-TW">
                <a:ea typeface="新細明體" pitchFamily="18" charset="-120"/>
              </a:rPr>
              <a:t>: {N</a:t>
            </a:r>
            <a:r>
              <a:rPr lang="en-GB" altLang="zh-TW" baseline="-25000">
                <a:ea typeface="新細明體" pitchFamily="18" charset="-120"/>
              </a:rPr>
              <a:t>b</a:t>
            </a:r>
            <a:r>
              <a:rPr lang="en-GB" altLang="zh-TW">
                <a:ea typeface="新細明體" pitchFamily="18" charset="-120"/>
              </a:rPr>
              <a:t>}</a:t>
            </a:r>
            <a:r>
              <a:rPr lang="en-GB" altLang="zh-TW" baseline="-14000">
                <a:ea typeface="新細明體" pitchFamily="18" charset="-120"/>
              </a:rPr>
              <a:t>K</a:t>
            </a:r>
            <a:r>
              <a:rPr lang="en-GB" altLang="zh-TW" baseline="-25000">
                <a:ea typeface="新細明體" pitchFamily="18" charset="-120"/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2656"/>
            <a:ext cx="8229600" cy="666328"/>
          </a:xfrm>
        </p:spPr>
        <p:txBody>
          <a:bodyPr/>
          <a:lstStyle/>
          <a:p>
            <a:r>
              <a:rPr lang="en-US" dirty="0"/>
              <a:t>Eve can impersonate Alice by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978AB-80F3-48FA-BAEC-A47CB1F8C1D4}" type="slidenum">
              <a:rPr lang="zh-TW" altLang="en-GB"/>
              <a:pPr/>
              <a:t>33</a:t>
            </a:fld>
            <a:endParaRPr lang="en-GB" altLang="zh-TW"/>
          </a:p>
        </p:txBody>
      </p:sp>
      <p:sp>
        <p:nvSpPr>
          <p:cNvPr id="27750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495300" indent="-495300">
              <a:buFont typeface="Wingdings" pitchFamily="2" charset="2"/>
              <a:buAutoNum type="romanLcPeriod"/>
            </a:pPr>
            <a:r>
              <a:rPr lang="en-GB" altLang="zh-TW" sz="2400" dirty="0">
                <a:ea typeface="新細明體" pitchFamily="18" charset="-120"/>
              </a:rPr>
              <a:t>(1) A </a:t>
            </a:r>
            <a:r>
              <a:rPr lang="en-GB" altLang="zh-TW" sz="2400" dirty="0">
                <a:ea typeface="新細明體" pitchFamily="18" charset="-120"/>
                <a:sym typeface="Wingdings" pitchFamily="2" charset="2"/>
              </a:rPr>
              <a:t> E</a:t>
            </a:r>
            <a:r>
              <a:rPr lang="en-GB" altLang="zh-TW" sz="2400" dirty="0">
                <a:ea typeface="新細明體" pitchFamily="18" charset="-120"/>
              </a:rPr>
              <a:t>: {N</a:t>
            </a:r>
            <a:r>
              <a:rPr lang="en-GB" altLang="zh-TW" sz="2400" baseline="-25000" dirty="0">
                <a:ea typeface="新細明體" pitchFamily="18" charset="-120"/>
              </a:rPr>
              <a:t>a</a:t>
            </a:r>
            <a:r>
              <a:rPr lang="en-GB" altLang="zh-TW" sz="2400" dirty="0">
                <a:ea typeface="新細明體" pitchFamily="18" charset="-120"/>
              </a:rPr>
              <a:t>, A}</a:t>
            </a:r>
            <a:r>
              <a:rPr lang="en-GB" altLang="zh-TW" sz="2400" baseline="-14000" dirty="0" err="1">
                <a:ea typeface="新細明體" pitchFamily="18" charset="-120"/>
              </a:rPr>
              <a:t>K</a:t>
            </a:r>
            <a:r>
              <a:rPr lang="en-GB" altLang="zh-TW" sz="2400" baseline="-25000" dirty="0" err="1">
                <a:ea typeface="新細明體" pitchFamily="18" charset="-120"/>
              </a:rPr>
              <a:t>e</a:t>
            </a:r>
            <a:r>
              <a:rPr lang="en-GB" altLang="zh-TW" sz="2400" dirty="0">
                <a:ea typeface="新細明體" pitchFamily="18" charset="-120"/>
              </a:rPr>
              <a:t> (A establishes a normal session with E.)</a:t>
            </a:r>
          </a:p>
          <a:p>
            <a:pPr marL="495300" indent="-495300">
              <a:buFont typeface="Wingdings" pitchFamily="2" charset="2"/>
              <a:buAutoNum type="romanLcPeriod"/>
            </a:pPr>
            <a:r>
              <a:rPr lang="en-GB" altLang="zh-TW" sz="2400" dirty="0">
                <a:ea typeface="新細明體" pitchFamily="18" charset="-120"/>
              </a:rPr>
              <a:t>(1’) E </a:t>
            </a:r>
            <a:r>
              <a:rPr lang="en-GB" altLang="zh-TW" sz="2400" dirty="0">
                <a:ea typeface="新細明體" pitchFamily="18" charset="-120"/>
                <a:sym typeface="Wingdings" pitchFamily="2" charset="2"/>
              </a:rPr>
              <a:t> B</a:t>
            </a:r>
            <a:r>
              <a:rPr lang="en-GB" altLang="zh-TW" sz="2400" dirty="0">
                <a:ea typeface="新細明體" pitchFamily="18" charset="-120"/>
              </a:rPr>
              <a:t>: {N</a:t>
            </a:r>
            <a:r>
              <a:rPr lang="en-GB" altLang="zh-TW" sz="2400" baseline="-25000" dirty="0">
                <a:ea typeface="新細明體" pitchFamily="18" charset="-120"/>
              </a:rPr>
              <a:t>a</a:t>
            </a:r>
            <a:r>
              <a:rPr lang="en-GB" altLang="zh-TW" sz="2400" dirty="0">
                <a:ea typeface="新細明體" pitchFamily="18" charset="-120"/>
              </a:rPr>
              <a:t>, A}</a:t>
            </a:r>
            <a:r>
              <a:rPr lang="en-GB" altLang="zh-TW" sz="2400" baseline="-14000" dirty="0">
                <a:ea typeface="新細明體" pitchFamily="18" charset="-120"/>
              </a:rPr>
              <a:t>K</a:t>
            </a:r>
            <a:r>
              <a:rPr lang="en-GB" altLang="zh-TW" sz="2400" baseline="-25000" dirty="0">
                <a:ea typeface="新細明體" pitchFamily="18" charset="-120"/>
              </a:rPr>
              <a:t>b</a:t>
            </a:r>
            <a:r>
              <a:rPr lang="en-GB" altLang="zh-TW" sz="2400" dirty="0">
                <a:ea typeface="新細明體" pitchFamily="18" charset="-120"/>
              </a:rPr>
              <a:t> (E attempts to impersonate A when establishing a session with B.)</a:t>
            </a:r>
          </a:p>
          <a:p>
            <a:pPr marL="495300" indent="-495300">
              <a:buFont typeface="Wingdings" pitchFamily="2" charset="2"/>
              <a:buAutoNum type="romanLcPeriod"/>
            </a:pPr>
            <a:r>
              <a:rPr lang="en-GB" altLang="zh-TW" sz="2400" dirty="0">
                <a:ea typeface="新細明體" pitchFamily="18" charset="-120"/>
              </a:rPr>
              <a:t>(2’) B </a:t>
            </a:r>
            <a:r>
              <a:rPr lang="en-GB" altLang="zh-TW" sz="2400" dirty="0">
                <a:ea typeface="新細明體" pitchFamily="18" charset="-120"/>
                <a:sym typeface="Wingdings" pitchFamily="2" charset="2"/>
              </a:rPr>
              <a:t> E</a:t>
            </a:r>
            <a:r>
              <a:rPr lang="en-GB" altLang="zh-TW" sz="2400" dirty="0">
                <a:ea typeface="新細明體" pitchFamily="18" charset="-120"/>
              </a:rPr>
              <a:t>: {N</a:t>
            </a:r>
            <a:r>
              <a:rPr lang="en-GB" altLang="zh-TW" sz="2400" baseline="-25000" dirty="0">
                <a:ea typeface="新細明體" pitchFamily="18" charset="-120"/>
              </a:rPr>
              <a:t>a</a:t>
            </a:r>
            <a:r>
              <a:rPr lang="en-GB" altLang="zh-TW" sz="2400" dirty="0">
                <a:ea typeface="新細明體" pitchFamily="18" charset="-120"/>
              </a:rPr>
              <a:t>, </a:t>
            </a:r>
            <a:r>
              <a:rPr lang="en-GB" altLang="zh-TW" sz="2400" dirty="0" err="1">
                <a:ea typeface="新細明體" pitchFamily="18" charset="-120"/>
              </a:rPr>
              <a:t>N</a:t>
            </a:r>
            <a:r>
              <a:rPr lang="en-GB" altLang="zh-TW" sz="2400" baseline="-25000" dirty="0" err="1">
                <a:ea typeface="新細明體" pitchFamily="18" charset="-120"/>
              </a:rPr>
              <a:t>b</a:t>
            </a:r>
            <a:r>
              <a:rPr lang="en-GB" altLang="zh-TW" sz="2400" dirty="0">
                <a:ea typeface="新細明體" pitchFamily="18" charset="-120"/>
              </a:rPr>
              <a:t>}</a:t>
            </a:r>
            <a:r>
              <a:rPr lang="en-GB" altLang="zh-TW" sz="2400" baseline="-14000" dirty="0">
                <a:ea typeface="新細明體" pitchFamily="18" charset="-120"/>
              </a:rPr>
              <a:t>K</a:t>
            </a:r>
            <a:r>
              <a:rPr lang="en-GB" altLang="zh-TW" sz="2400" baseline="-25000" dirty="0">
                <a:ea typeface="新細明體" pitchFamily="18" charset="-120"/>
              </a:rPr>
              <a:t>a</a:t>
            </a:r>
            <a:r>
              <a:rPr lang="en-GB" altLang="zh-TW" sz="2400" dirty="0">
                <a:ea typeface="新細明體" pitchFamily="18" charset="-120"/>
              </a:rPr>
              <a:t> (B's response to A intercepted by E.)</a:t>
            </a:r>
          </a:p>
          <a:p>
            <a:pPr marL="495300" indent="-495300">
              <a:buFont typeface="Wingdings" pitchFamily="2" charset="2"/>
              <a:buAutoNum type="romanLcPeriod"/>
            </a:pPr>
            <a:r>
              <a:rPr lang="en-GB" altLang="zh-TW" sz="2400" dirty="0">
                <a:ea typeface="新細明體" pitchFamily="18" charset="-120"/>
              </a:rPr>
              <a:t>(2) E </a:t>
            </a:r>
            <a:r>
              <a:rPr lang="en-GB" altLang="zh-TW" sz="2400" dirty="0">
                <a:ea typeface="新細明體" pitchFamily="18" charset="-120"/>
                <a:sym typeface="Wingdings" pitchFamily="2" charset="2"/>
              </a:rPr>
              <a:t> A</a:t>
            </a:r>
            <a:r>
              <a:rPr lang="en-GB" altLang="zh-TW" sz="2400" dirty="0">
                <a:ea typeface="新細明體" pitchFamily="18" charset="-120"/>
              </a:rPr>
              <a:t>: {N</a:t>
            </a:r>
            <a:r>
              <a:rPr lang="en-GB" altLang="zh-TW" sz="2400" baseline="-25000" dirty="0">
                <a:ea typeface="新細明體" pitchFamily="18" charset="-120"/>
              </a:rPr>
              <a:t>a</a:t>
            </a:r>
            <a:r>
              <a:rPr lang="en-GB" altLang="zh-TW" sz="2400" dirty="0">
                <a:ea typeface="新細明體" pitchFamily="18" charset="-120"/>
              </a:rPr>
              <a:t>, </a:t>
            </a:r>
            <a:r>
              <a:rPr lang="en-GB" altLang="zh-TW" sz="2400" dirty="0" err="1">
                <a:ea typeface="新細明體" pitchFamily="18" charset="-120"/>
              </a:rPr>
              <a:t>N</a:t>
            </a:r>
            <a:r>
              <a:rPr lang="en-GB" altLang="zh-TW" sz="2400" baseline="-25000" dirty="0" err="1">
                <a:ea typeface="新細明體" pitchFamily="18" charset="-120"/>
              </a:rPr>
              <a:t>b</a:t>
            </a:r>
            <a:r>
              <a:rPr lang="en-GB" altLang="zh-TW" sz="2400" dirty="0">
                <a:ea typeface="新細明體" pitchFamily="18" charset="-120"/>
              </a:rPr>
              <a:t>}</a:t>
            </a:r>
            <a:r>
              <a:rPr lang="en-GB" altLang="zh-TW" sz="2400" baseline="-14000" dirty="0">
                <a:ea typeface="新細明體" pitchFamily="18" charset="-120"/>
              </a:rPr>
              <a:t>K</a:t>
            </a:r>
            <a:r>
              <a:rPr lang="en-GB" altLang="zh-TW" sz="2400" baseline="-25000" dirty="0">
                <a:ea typeface="新細明體" pitchFamily="18" charset="-120"/>
              </a:rPr>
              <a:t>a</a:t>
            </a:r>
            <a:r>
              <a:rPr lang="en-GB" altLang="zh-TW" sz="2400" dirty="0">
                <a:ea typeface="新細明體" pitchFamily="18" charset="-120"/>
              </a:rPr>
              <a:t> (E forwards B's response to A.)</a:t>
            </a:r>
          </a:p>
          <a:p>
            <a:pPr marL="495300" indent="-495300">
              <a:buFont typeface="Wingdings" pitchFamily="2" charset="2"/>
              <a:buAutoNum type="romanLcPeriod"/>
            </a:pPr>
            <a:r>
              <a:rPr lang="en-GB" altLang="zh-TW" sz="2400" dirty="0">
                <a:ea typeface="新細明體" pitchFamily="18" charset="-120"/>
              </a:rPr>
              <a:t>(3) A </a:t>
            </a:r>
            <a:r>
              <a:rPr lang="en-GB" altLang="zh-TW" sz="2400" dirty="0">
                <a:ea typeface="新細明體" pitchFamily="18" charset="-120"/>
                <a:sym typeface="Wingdings" pitchFamily="2" charset="2"/>
              </a:rPr>
              <a:t> E</a:t>
            </a:r>
            <a:r>
              <a:rPr lang="en-GB" altLang="zh-TW" sz="2400" dirty="0">
                <a:ea typeface="新細明體" pitchFamily="18" charset="-120"/>
              </a:rPr>
              <a:t>: {</a:t>
            </a:r>
            <a:r>
              <a:rPr lang="en-GB" altLang="zh-TW" sz="2400" dirty="0" err="1">
                <a:ea typeface="新細明體" pitchFamily="18" charset="-120"/>
              </a:rPr>
              <a:t>N</a:t>
            </a:r>
            <a:r>
              <a:rPr lang="en-GB" altLang="zh-TW" sz="2400" baseline="-25000" dirty="0" err="1">
                <a:ea typeface="新細明體" pitchFamily="18" charset="-120"/>
              </a:rPr>
              <a:t>b</a:t>
            </a:r>
            <a:r>
              <a:rPr lang="en-GB" altLang="zh-TW" sz="2400" dirty="0">
                <a:ea typeface="新細明體" pitchFamily="18" charset="-120"/>
              </a:rPr>
              <a:t>}</a:t>
            </a:r>
            <a:r>
              <a:rPr lang="en-GB" altLang="zh-TW" sz="2400" baseline="-14000" dirty="0" err="1">
                <a:ea typeface="新細明體" pitchFamily="18" charset="-120"/>
              </a:rPr>
              <a:t>K</a:t>
            </a:r>
            <a:r>
              <a:rPr lang="en-GB" altLang="zh-TW" sz="2400" baseline="-25000" dirty="0" err="1">
                <a:ea typeface="新細明體" pitchFamily="18" charset="-120"/>
              </a:rPr>
              <a:t>e</a:t>
            </a:r>
            <a:r>
              <a:rPr lang="en-GB" altLang="zh-TW" sz="2400" dirty="0">
                <a:ea typeface="新細明體" pitchFamily="18" charset="-120"/>
              </a:rPr>
              <a:t> (A's response to E)</a:t>
            </a:r>
          </a:p>
          <a:p>
            <a:pPr marL="495300" indent="-495300">
              <a:buFont typeface="Wingdings" pitchFamily="2" charset="2"/>
              <a:buAutoNum type="romanLcPeriod"/>
            </a:pPr>
            <a:r>
              <a:rPr lang="en-GB" altLang="zh-TW" sz="2400" dirty="0">
                <a:ea typeface="新細明體" pitchFamily="18" charset="-120"/>
              </a:rPr>
              <a:t>(3’) E </a:t>
            </a:r>
            <a:r>
              <a:rPr lang="en-GB" altLang="zh-TW" sz="2400" dirty="0">
                <a:ea typeface="新細明體" pitchFamily="18" charset="-120"/>
                <a:sym typeface="Wingdings" pitchFamily="2" charset="2"/>
              </a:rPr>
              <a:t> B</a:t>
            </a:r>
            <a:r>
              <a:rPr lang="en-GB" altLang="zh-TW" sz="2400" dirty="0">
                <a:ea typeface="新細明體" pitchFamily="18" charset="-120"/>
              </a:rPr>
              <a:t>: {</a:t>
            </a:r>
            <a:r>
              <a:rPr lang="en-GB" altLang="zh-TW" sz="2400" dirty="0" err="1">
                <a:ea typeface="新細明體" pitchFamily="18" charset="-120"/>
              </a:rPr>
              <a:t>N</a:t>
            </a:r>
            <a:r>
              <a:rPr lang="en-GB" altLang="zh-TW" sz="2400" baseline="-25000" dirty="0" err="1">
                <a:ea typeface="新細明體" pitchFamily="18" charset="-120"/>
              </a:rPr>
              <a:t>b</a:t>
            </a:r>
            <a:r>
              <a:rPr lang="en-GB" altLang="zh-TW" sz="2400" dirty="0">
                <a:ea typeface="新細明體" pitchFamily="18" charset="-120"/>
              </a:rPr>
              <a:t>}</a:t>
            </a:r>
            <a:r>
              <a:rPr lang="en-GB" altLang="zh-TW" sz="2400" baseline="-14000" dirty="0">
                <a:ea typeface="新細明體" pitchFamily="18" charset="-120"/>
              </a:rPr>
              <a:t>K</a:t>
            </a:r>
            <a:r>
              <a:rPr lang="en-GB" altLang="zh-TW" sz="2400" baseline="-25000" dirty="0">
                <a:ea typeface="新細明體" pitchFamily="18" charset="-120"/>
              </a:rPr>
              <a:t>b</a:t>
            </a:r>
            <a:r>
              <a:rPr lang="en-GB" altLang="zh-TW" sz="2400" dirty="0">
                <a:ea typeface="新細明體" pitchFamily="18" charset="-120"/>
              </a:rPr>
              <a:t> (E's response to B, therefore successfully impersonating 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simple fix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1159A-7F35-4D9A-B279-C8E6FA9CE75C}" type="slidenum">
              <a:rPr lang="zh-TW" altLang="en-GB"/>
              <a:pPr/>
              <a:t>34</a:t>
            </a:fld>
            <a:endParaRPr lang="en-GB" altLang="zh-TW"/>
          </a:p>
        </p:txBody>
      </p:sp>
      <p:sp>
        <p:nvSpPr>
          <p:cNvPr id="27955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altLang="zh-TW">
                <a:ea typeface="新細明體" pitchFamily="18" charset="-120"/>
              </a:rPr>
              <a:t>Include B's identity in the response message. That is, the message (f) becomes </a:t>
            </a:r>
          </a:p>
          <a:p>
            <a:pPr lvl="1"/>
            <a:r>
              <a:rPr lang="en-GB" altLang="zh-TW">
                <a:ea typeface="新細明體" pitchFamily="18" charset="-120"/>
              </a:rPr>
              <a:t>B </a:t>
            </a:r>
            <a:r>
              <a:rPr lang="en-GB" altLang="zh-TW">
                <a:ea typeface="新細明體" pitchFamily="18" charset="-120"/>
                <a:sym typeface="Wingdings" pitchFamily="2" charset="2"/>
              </a:rPr>
              <a:t> A</a:t>
            </a:r>
            <a:r>
              <a:rPr lang="en-GB" altLang="zh-TW">
                <a:ea typeface="新細明體" pitchFamily="18" charset="-120"/>
              </a:rPr>
              <a:t>: {B, N</a:t>
            </a:r>
            <a:r>
              <a:rPr lang="en-GB" altLang="zh-TW" baseline="-25000">
                <a:ea typeface="新細明體" pitchFamily="18" charset="-120"/>
              </a:rPr>
              <a:t>a</a:t>
            </a:r>
            <a:r>
              <a:rPr lang="en-GB" altLang="zh-TW">
                <a:ea typeface="新細明體" pitchFamily="18" charset="-120"/>
              </a:rPr>
              <a:t>, N</a:t>
            </a:r>
            <a:r>
              <a:rPr lang="en-GB" altLang="zh-TW" baseline="-25000">
                <a:ea typeface="新細明體" pitchFamily="18" charset="-120"/>
              </a:rPr>
              <a:t>b</a:t>
            </a:r>
            <a:r>
              <a:rPr lang="en-GB" altLang="zh-TW">
                <a:ea typeface="新細明體" pitchFamily="18" charset="-120"/>
              </a:rPr>
              <a:t>}</a:t>
            </a:r>
            <a:r>
              <a:rPr lang="en-GB" altLang="zh-TW" baseline="-14000">
                <a:ea typeface="新細明體" pitchFamily="18" charset="-120"/>
              </a:rPr>
              <a:t>K</a:t>
            </a:r>
            <a:r>
              <a:rPr lang="en-GB" altLang="zh-TW" baseline="-25000">
                <a:ea typeface="新細明體" pitchFamily="18" charset="-120"/>
              </a:rPr>
              <a:t>a</a:t>
            </a:r>
            <a:r>
              <a:rPr lang="en-GB" altLang="zh-TW">
                <a:ea typeface="新細明體" pitchFamily="18" charset="-120"/>
              </a:rPr>
              <a:t>. </a:t>
            </a:r>
          </a:p>
          <a:p>
            <a:r>
              <a:rPr lang="en-GB" altLang="zh-TW">
                <a:ea typeface="新細明體" pitchFamily="18" charset="-120"/>
              </a:rPr>
              <a:t>Therefore, the message (iii) in the attack becomes </a:t>
            </a:r>
          </a:p>
          <a:p>
            <a:pPr lvl="1"/>
            <a:r>
              <a:rPr lang="en-GB" altLang="zh-TW">
                <a:ea typeface="新細明體" pitchFamily="18" charset="-120"/>
              </a:rPr>
              <a:t>B </a:t>
            </a:r>
            <a:r>
              <a:rPr lang="en-GB" altLang="zh-TW">
                <a:ea typeface="新細明體" pitchFamily="18" charset="-120"/>
                <a:sym typeface="Wingdings" pitchFamily="2" charset="2"/>
              </a:rPr>
              <a:t> E</a:t>
            </a:r>
            <a:r>
              <a:rPr lang="en-GB" altLang="zh-TW">
                <a:ea typeface="新細明體" pitchFamily="18" charset="-120"/>
              </a:rPr>
              <a:t>: {B, N</a:t>
            </a:r>
            <a:r>
              <a:rPr lang="en-GB" altLang="zh-TW" baseline="-25000">
                <a:ea typeface="新細明體" pitchFamily="18" charset="-120"/>
              </a:rPr>
              <a:t>a</a:t>
            </a:r>
            <a:r>
              <a:rPr lang="en-GB" altLang="zh-TW">
                <a:ea typeface="新細明體" pitchFamily="18" charset="-120"/>
              </a:rPr>
              <a:t>, N</a:t>
            </a:r>
            <a:r>
              <a:rPr lang="en-GB" altLang="zh-TW" baseline="-25000">
                <a:ea typeface="新細明體" pitchFamily="18" charset="-120"/>
              </a:rPr>
              <a:t>b</a:t>
            </a:r>
            <a:r>
              <a:rPr lang="en-GB" altLang="zh-TW">
                <a:ea typeface="新細明體" pitchFamily="18" charset="-120"/>
              </a:rPr>
              <a:t>}</a:t>
            </a:r>
            <a:r>
              <a:rPr lang="en-GB" altLang="zh-TW" baseline="-14000">
                <a:ea typeface="新細明體" pitchFamily="18" charset="-120"/>
              </a:rPr>
              <a:t>K</a:t>
            </a:r>
            <a:r>
              <a:rPr lang="en-GB" altLang="zh-TW" baseline="-25000">
                <a:ea typeface="新細明體" pitchFamily="18" charset="-120"/>
              </a:rPr>
              <a:t>a</a:t>
            </a:r>
            <a:r>
              <a:rPr lang="en-GB" altLang="zh-TW">
                <a:ea typeface="新細明體" pitchFamily="18" charset="-120"/>
              </a:rPr>
              <a:t>. </a:t>
            </a:r>
          </a:p>
          <a:p>
            <a:r>
              <a:rPr lang="en-GB" altLang="zh-TW">
                <a:ea typeface="新細明體" pitchFamily="18" charset="-120"/>
              </a:rPr>
              <a:t>In this case E cannot replay the message and send it to A, because A expects B's identity in the message.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Conclusions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AEF78-C277-4533-AB45-93E721830763}" type="slidenum">
              <a:rPr lang="zh-TW" altLang="en-GB"/>
              <a:pPr/>
              <a:t>35</a:t>
            </a:fld>
            <a:endParaRPr lang="en-GB" altLang="zh-TW"/>
          </a:p>
        </p:txBody>
      </p:sp>
      <p:sp>
        <p:nvSpPr>
          <p:cNvPr id="27238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/>
              <a:t>Designing a secure and efficient authentication protocol turned out to be more difficult than people thought.</a:t>
            </a:r>
          </a:p>
          <a:p>
            <a:r>
              <a:rPr lang="en-US" sz="2400"/>
              <a:t>We have discussed the basic protocols based on password, secret-key, and public-key.</a:t>
            </a:r>
          </a:p>
          <a:p>
            <a:pPr lvl="1"/>
            <a:r>
              <a:rPr lang="en-US" sz="2000"/>
              <a:t>We have not addressed the system with a trusted third party yet.</a:t>
            </a:r>
          </a:p>
          <a:p>
            <a:r>
              <a:rPr lang="en-US" sz="2400"/>
              <a:t>The result of authentication may also include an agreement of a secret key, i.e., authenticated key exchange (to be addressed later).</a:t>
            </a:r>
            <a:endParaRPr lang="en-GB" altLang="zh-TW" sz="240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Acknowledgments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E59B8-98DD-4509-BB9D-5AEBD503FB31}" type="slidenum">
              <a:rPr lang="zh-TW" altLang="en-GB"/>
              <a:pPr/>
              <a:t>36</a:t>
            </a:fld>
            <a:endParaRPr lang="en-GB" altLang="zh-TW"/>
          </a:p>
        </p:txBody>
      </p:sp>
      <p:sp>
        <p:nvSpPr>
          <p:cNvPr id="27341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The notes are prepared mostly based on </a:t>
            </a:r>
          </a:p>
          <a:p>
            <a:pPr lvl="1"/>
            <a:r>
              <a:rPr lang="en-GB" altLang="zh-TW">
                <a:ea typeface="新細明體" pitchFamily="18" charset="-120"/>
              </a:rPr>
              <a:t>C. Kaufman, R. Perlman and M. Speciner, </a:t>
            </a:r>
            <a:r>
              <a:rPr lang="en-GB" altLang="zh-TW" i="1">
                <a:ea typeface="新細明體" pitchFamily="18" charset="-120"/>
              </a:rPr>
              <a:t>Network Security: Private Communication in a Public World</a:t>
            </a:r>
            <a:r>
              <a:rPr lang="en-GB" altLang="zh-TW">
                <a:ea typeface="新細明體" pitchFamily="18" charset="-120"/>
              </a:rPr>
              <a:t>, Second Edition, Prentice Hall PTR, 2002. </a:t>
            </a:r>
            <a:endParaRPr lang="en-US" altLang="zh-TW">
              <a:ea typeface="新細明體" pitchFamily="18" charset="-120"/>
            </a:endParaRPr>
          </a:p>
          <a:p>
            <a:pPr lvl="1"/>
            <a:r>
              <a:rPr lang="en-US" altLang="zh-TW">
                <a:ea typeface="新細明體" pitchFamily="18" charset="-120"/>
              </a:rPr>
              <a:t>Various articles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The authentication problem</a:t>
            </a:r>
            <a:endParaRPr lang="en-GB" altLang="zh-TW" sz="4000">
              <a:ea typeface="新細明體" pitchFamily="18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2601-0754-4705-92EA-4797BCE99D0E}" type="slidenum">
              <a:rPr lang="zh-TW" altLang="en-GB"/>
              <a:pPr/>
              <a:t>4</a:t>
            </a:fld>
            <a:endParaRPr lang="en-GB" altLang="zh-TW"/>
          </a:p>
        </p:txBody>
      </p:sp>
      <p:sp>
        <p:nvSpPr>
          <p:cNvPr id="24576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Authentication:</a:t>
            </a:r>
          </a:p>
          <a:p>
            <a:pPr lvl="1"/>
            <a:r>
              <a:rPr lang="en-US" altLang="zh-TW">
                <a:ea typeface="新細明體" pitchFamily="18" charset="-120"/>
              </a:rPr>
              <a:t>The process of determining whether someone or something is, in fact, who or what it is declared to be. </a:t>
            </a:r>
          </a:p>
          <a:p>
            <a:pPr lvl="1"/>
            <a:r>
              <a:rPr lang="en-US" altLang="zh-TW">
                <a:ea typeface="新細明體" pitchFamily="18" charset="-120"/>
              </a:rPr>
              <a:t>B</a:t>
            </a:r>
            <a:r>
              <a:rPr lang="en-US"/>
              <a:t>inding of an identity to a </a:t>
            </a:r>
            <a:r>
              <a:rPr lang="en-US" altLang="zh-TW">
                <a:ea typeface="新細明體" pitchFamily="18" charset="-120"/>
              </a:rPr>
              <a:t>subject</a:t>
            </a:r>
            <a:r>
              <a:rPr lang="en-US"/>
              <a:t>.</a:t>
            </a:r>
            <a:endParaRPr lang="en-US" altLang="zh-TW">
              <a:ea typeface="新細明體" pitchFamily="18" charset="-120"/>
            </a:endParaRPr>
          </a:p>
          <a:p>
            <a:r>
              <a:rPr lang="en-US" altLang="zh-TW">
                <a:ea typeface="新細明體" pitchFamily="18" charset="-120"/>
              </a:rPr>
              <a:t>Authentication protocols:</a:t>
            </a:r>
          </a:p>
          <a:p>
            <a:pPr lvl="1"/>
            <a:r>
              <a:rPr lang="en-US" altLang="zh-TW">
                <a:ea typeface="新細明體" pitchFamily="18" charset="-120"/>
              </a:rPr>
              <a:t>Key establishment protocols, e.g., authenticated Diffie-Hellman.</a:t>
            </a:r>
          </a:p>
          <a:p>
            <a:pPr lvl="1"/>
            <a:r>
              <a:rPr lang="en-US" altLang="zh-TW">
                <a:ea typeface="新細明體" pitchFamily="18" charset="-120"/>
              </a:rPr>
              <a:t>Entity authentication protocols, e.g., system login, which is the focus of this set of slides.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Information for authentication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94E-F9FD-4001-84D0-EC5667D480CB}" type="slidenum">
              <a:rPr lang="zh-TW" altLang="en-GB"/>
              <a:pPr/>
              <a:t>5</a:t>
            </a:fld>
            <a:endParaRPr lang="en-GB" altLang="zh-TW"/>
          </a:p>
        </p:txBody>
      </p:sp>
      <p:sp>
        <p:nvSpPr>
          <p:cNvPr id="24678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What the </a:t>
            </a:r>
            <a:r>
              <a:rPr lang="en-US" altLang="zh-TW">
                <a:ea typeface="新細明體" pitchFamily="18" charset="-120"/>
              </a:rPr>
              <a:t>entity</a:t>
            </a:r>
            <a:r>
              <a:rPr lang="en-US"/>
              <a:t> knows (such as passwords or secret information)</a:t>
            </a:r>
          </a:p>
          <a:p>
            <a:r>
              <a:rPr lang="en-US"/>
              <a:t>What the </a:t>
            </a:r>
            <a:r>
              <a:rPr lang="en-US" altLang="zh-TW">
                <a:ea typeface="新細明體" pitchFamily="18" charset="-120"/>
              </a:rPr>
              <a:t>entity</a:t>
            </a:r>
            <a:r>
              <a:rPr lang="en-US"/>
              <a:t> has (such as a badge or card)</a:t>
            </a:r>
          </a:p>
          <a:p>
            <a:r>
              <a:rPr lang="en-US"/>
              <a:t>What the </a:t>
            </a:r>
            <a:r>
              <a:rPr lang="en-US" altLang="zh-TW">
                <a:ea typeface="新細明體" pitchFamily="18" charset="-120"/>
              </a:rPr>
              <a:t>entity</a:t>
            </a:r>
            <a:r>
              <a:rPr lang="en-US"/>
              <a:t> is (such as fingerprints or other biometrics)</a:t>
            </a:r>
          </a:p>
          <a:p>
            <a:r>
              <a:rPr lang="en-US"/>
              <a:t>Where the </a:t>
            </a:r>
            <a:r>
              <a:rPr lang="en-US" altLang="zh-TW">
                <a:ea typeface="新細明體" pitchFamily="18" charset="-120"/>
              </a:rPr>
              <a:t>entity</a:t>
            </a:r>
            <a:r>
              <a:rPr lang="en-US"/>
              <a:t> is (such as in front of a particular terminal)</a:t>
            </a:r>
            <a:endParaRPr lang="en-GB" altLang="zh-TW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authentication process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43696-4CE9-460F-B47F-14C71CD35BFF}" type="slidenum">
              <a:rPr lang="zh-TW" altLang="en-GB"/>
              <a:pPr/>
              <a:t>6</a:t>
            </a:fld>
            <a:endParaRPr lang="en-GB" altLang="zh-TW"/>
          </a:p>
        </p:txBody>
      </p:sp>
      <p:sp>
        <p:nvSpPr>
          <p:cNvPr id="24781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The entire process consists of </a:t>
            </a:r>
          </a:p>
          <a:p>
            <a:pPr lvl="1"/>
            <a:r>
              <a:rPr lang="en-US"/>
              <a:t>Obtaining the required authentication information (e.g., a hashed password)</a:t>
            </a:r>
          </a:p>
          <a:p>
            <a:pPr lvl="1"/>
            <a:r>
              <a:rPr lang="en-US"/>
              <a:t>Analyzing the data (e.g., compare the received password with the stored password), and</a:t>
            </a:r>
          </a:p>
          <a:p>
            <a:pPr lvl="1"/>
            <a:r>
              <a:rPr lang="en-US"/>
              <a:t>Determining if it is associated with the principal (e.g., confirmed if they are the same).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816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Classification of authentication problems</a:t>
            </a:r>
            <a:endParaRPr lang="en-GB" altLang="zh-TW" sz="3600" dirty="0">
              <a:ea typeface="新細明體" pitchFamily="18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036FB-7B01-4B52-8818-EE678823FF7E}" type="slidenum">
              <a:rPr lang="zh-TW" altLang="en-GB"/>
              <a:pPr/>
              <a:t>7</a:t>
            </a:fld>
            <a:endParaRPr lang="en-GB" altLang="zh-TW"/>
          </a:p>
        </p:txBody>
      </p:sp>
      <p:sp>
        <p:nvSpPr>
          <p:cNvPr id="2488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530350"/>
            <a:ext cx="8229600" cy="4600575"/>
          </a:xfrm>
        </p:spPr>
        <p:txBody>
          <a:bodyPr/>
          <a:lstStyle/>
          <a:p>
            <a:r>
              <a:rPr lang="en-US" dirty="0"/>
              <a:t>Authenticated subjects: humans </a:t>
            </a:r>
            <a:r>
              <a:rPr lang="en-US" dirty="0" err="1"/>
              <a:t>vs</a:t>
            </a:r>
            <a:r>
              <a:rPr lang="en-US" dirty="0"/>
              <a:t> machines</a:t>
            </a:r>
          </a:p>
          <a:p>
            <a:r>
              <a:rPr lang="en-US" dirty="0"/>
              <a:t>Authentication methods: address-based, password, or cryptographic</a:t>
            </a:r>
            <a:r>
              <a:rPr lang="en-US" altLang="zh-TW" dirty="0">
                <a:ea typeface="新細明體" pitchFamily="18" charset="-120"/>
              </a:rPr>
              <a:t>.</a:t>
            </a:r>
            <a:endParaRPr lang="en-US" dirty="0"/>
          </a:p>
          <a:p>
            <a:r>
              <a:rPr lang="en-US" dirty="0"/>
              <a:t>Between two </a:t>
            </a:r>
            <a:r>
              <a:rPr lang="en-US" altLang="zh-TW" dirty="0">
                <a:ea typeface="新細明體" pitchFamily="18" charset="-120"/>
              </a:rPr>
              <a:t>entities</a:t>
            </a:r>
            <a:r>
              <a:rPr lang="en-US" dirty="0"/>
              <a:t> or with the help of at least a trusted third party</a:t>
            </a:r>
          </a:p>
          <a:p>
            <a:r>
              <a:rPr lang="en-US" dirty="0"/>
              <a:t>One-way </a:t>
            </a:r>
            <a:r>
              <a:rPr lang="en-US" dirty="0" err="1"/>
              <a:t>vs</a:t>
            </a:r>
            <a:r>
              <a:rPr lang="en-US" dirty="0"/>
              <a:t> mutual authentication</a:t>
            </a:r>
            <a:endParaRPr lang="en-GB" altLang="zh-TW" dirty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Address-based authentication</a:t>
            </a:r>
            <a:endParaRPr lang="zh-TW" altLang="en-US">
              <a:ea typeface="新細明體" pitchFamily="18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01F18-59FC-494C-A32F-C78D51D0990E}" type="slidenum">
              <a:rPr lang="zh-TW" altLang="en-GB"/>
              <a:pPr/>
              <a:t>8</a:t>
            </a:fld>
            <a:endParaRPr lang="en-GB" altLang="zh-TW"/>
          </a:p>
        </p:txBody>
      </p:sp>
      <p:sp>
        <p:nvSpPr>
          <p:cNvPr id="24985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Assume that the identity of the source can be inferred from the (IP or MAC) address of the packet.</a:t>
            </a:r>
          </a:p>
          <a:p>
            <a:pPr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IP source address spoofing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Receiving the response is generally tricky.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Randomized source address selection</a:t>
            </a:r>
          </a:p>
          <a:p>
            <a:pPr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MAC source address spoofing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Many people teach you how to do it.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Detecting them in wireless networks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Password</a:t>
            </a:r>
            <a:r>
              <a:rPr lang="en-US" altLang="zh-TW">
                <a:ea typeface="新細明體" pitchFamily="18" charset="-120"/>
              </a:rPr>
              <a:t>-based</a:t>
            </a:r>
            <a:r>
              <a:rPr lang="en-US"/>
              <a:t> </a:t>
            </a:r>
            <a:r>
              <a:rPr lang="en-US" altLang="zh-TW">
                <a:ea typeface="新細明體" pitchFamily="18" charset="-120"/>
              </a:rPr>
              <a:t>authentications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17E86EA3-84B8-4496-BEE0-58111A75728C}" type="slidenum">
              <a:rPr lang="zh-TW" altLang="en-GB"/>
              <a:pPr/>
              <a:t>9</a:t>
            </a:fld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7738</TotalTime>
  <Words>1955</Words>
  <Application>Microsoft Office PowerPoint</Application>
  <PresentationFormat>On-screen Show (4:3)</PresentationFormat>
  <Paragraphs>272</Paragraphs>
  <Slides>36</Slides>
  <Notes>36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8" baseType="lpstr">
      <vt:lpstr>Origin</vt:lpstr>
      <vt:lpstr>Visio</vt:lpstr>
      <vt:lpstr>Authentication Protocols</vt:lpstr>
      <vt:lpstr>Slide 2</vt:lpstr>
      <vt:lpstr>Outline</vt:lpstr>
      <vt:lpstr>The authentication problem</vt:lpstr>
      <vt:lpstr>Information for authentication</vt:lpstr>
      <vt:lpstr>The authentication process</vt:lpstr>
      <vt:lpstr>Classification of authentication problems</vt:lpstr>
      <vt:lpstr>Address-based authentication</vt:lpstr>
      <vt:lpstr>Password-based authentications</vt:lpstr>
      <vt:lpstr>Basic password protocols</vt:lpstr>
      <vt:lpstr>Attacks on the basic protocol</vt:lpstr>
      <vt:lpstr>Problems with passwords</vt:lpstr>
      <vt:lpstr>One-time passwords</vt:lpstr>
      <vt:lpstr>Two-factor authentication </vt:lpstr>
      <vt:lpstr>Secret key based authentication</vt:lpstr>
      <vt:lpstr>A simple, one-way authentication</vt:lpstr>
      <vt:lpstr>A simple, mutual authentication protocol</vt:lpstr>
      <vt:lpstr>Reduced to a 3-way protocol</vt:lpstr>
      <vt:lpstr>A reflection attack by Eve</vt:lpstr>
      <vt:lpstr>The key problems and solutions</vt:lpstr>
      <vt:lpstr>Will the original 5-way protocol be subject to the reflection attack?</vt:lpstr>
      <vt:lpstr>Will the original 5-way protocol be subject to the reflection attack?</vt:lpstr>
      <vt:lpstr>Another solution</vt:lpstr>
      <vt:lpstr>Public key based authentication</vt:lpstr>
      <vt:lpstr>Public-key authentication</vt:lpstr>
      <vt:lpstr>A simple, one-way authentication</vt:lpstr>
      <vt:lpstr>A simple, mutual authentication</vt:lpstr>
      <vt:lpstr>A pitfall in this simple C-R protocol</vt:lpstr>
      <vt:lpstr>The main problem is</vt:lpstr>
      <vt:lpstr>An improved protocol</vt:lpstr>
      <vt:lpstr>Needham-Schroeder public-key authentication protocol</vt:lpstr>
      <vt:lpstr>The original protocol was</vt:lpstr>
      <vt:lpstr>Eve can impersonate Alice by</vt:lpstr>
      <vt:lpstr>A simple fix</vt:lpstr>
      <vt:lpstr>Conclusions</vt:lpstr>
      <vt:lpstr>Acknowledgments</vt:lpstr>
    </vt:vector>
  </TitlesOfParts>
  <Company>hkpu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Short Journey to Secret Key Cryptography</dc:title>
  <dc:creator>Rocky K. C. Chang</dc:creator>
  <cp:lastModifiedBy>RockyChang</cp:lastModifiedBy>
  <cp:revision>543</cp:revision>
  <dcterms:created xsi:type="dcterms:W3CDTF">2005-01-25T02:33:17Z</dcterms:created>
  <dcterms:modified xsi:type="dcterms:W3CDTF">2013-04-15T09:42:00Z</dcterms:modified>
</cp:coreProperties>
</file>