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5" r:id="rId1"/>
  </p:sldMasterIdLst>
  <p:notesMasterIdLst>
    <p:notesMasterId r:id="rId25"/>
  </p:notesMasterIdLst>
  <p:sldIdLst>
    <p:sldId id="256" r:id="rId2"/>
    <p:sldId id="268" r:id="rId3"/>
    <p:sldId id="269" r:id="rId4"/>
    <p:sldId id="270" r:id="rId5"/>
    <p:sldId id="294" r:id="rId6"/>
    <p:sldId id="293" r:id="rId7"/>
    <p:sldId id="296" r:id="rId8"/>
    <p:sldId id="297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90" r:id="rId22"/>
    <p:sldId id="291" r:id="rId23"/>
    <p:sldId id="292" r:id="rId2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200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TW" smtClean="0"/>
              <a:t>Click to edit Master text styles</a:t>
            </a:r>
          </a:p>
          <a:p>
            <a:pPr lvl="1"/>
            <a:r>
              <a:rPr lang="en-GB" altLang="zh-TW" smtClean="0"/>
              <a:t>Second level</a:t>
            </a:r>
          </a:p>
          <a:p>
            <a:pPr lvl="2"/>
            <a:r>
              <a:rPr lang="en-GB" altLang="zh-TW" smtClean="0"/>
              <a:t>Third level</a:t>
            </a:r>
          </a:p>
          <a:p>
            <a:pPr lvl="3"/>
            <a:r>
              <a:rPr lang="en-GB" altLang="zh-TW" smtClean="0"/>
              <a:t>Fourth level</a:t>
            </a:r>
          </a:p>
          <a:p>
            <a:pPr lvl="4"/>
            <a:r>
              <a:rPr lang="en-GB" altLang="zh-TW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45B218B3-D946-4289-B9E2-89F3B85E9740}" type="slidenum">
              <a:rPr lang="zh-TW" altLang="en-GB"/>
              <a:pPr/>
              <a:t>‹#›</a:t>
            </a:fld>
            <a:endParaRPr lang="en-GB" altLang="zh-TW"/>
          </a:p>
        </p:txBody>
      </p:sp>
    </p:spTree>
    <p:extLst>
      <p:ext uri="{BB962C8B-B14F-4D97-AF65-F5344CB8AC3E}">
        <p14:creationId xmlns:p14="http://schemas.microsoft.com/office/powerpoint/2010/main" val="37094314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6B0BC4-3A36-458B-B425-41E16BB5872B}" type="slidenum">
              <a:rPr lang="zh-TW" altLang="en-GB"/>
              <a:pPr/>
              <a:t>1</a:t>
            </a:fld>
            <a:endParaRPr lang="en-GB" altLang="zh-TW"/>
          </a:p>
        </p:txBody>
      </p:sp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BAD4D8-8F18-4ABF-A52F-46EC73F597DA}" type="slidenum">
              <a:rPr lang="zh-TW" altLang="en-GB"/>
              <a:pPr/>
              <a:t>10</a:t>
            </a:fld>
            <a:endParaRPr lang="en-GB" altLang="zh-TW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EA3C65-FEEF-48B6-B5D2-6E37C815A05D}" type="slidenum">
              <a:rPr lang="zh-TW" altLang="en-GB"/>
              <a:pPr/>
              <a:t>11</a:t>
            </a:fld>
            <a:endParaRPr lang="en-GB" altLang="zh-TW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A37FDF-41AE-4DF6-8421-617486584A72}" type="slidenum">
              <a:rPr lang="zh-TW" altLang="en-GB"/>
              <a:pPr/>
              <a:t>12</a:t>
            </a:fld>
            <a:endParaRPr lang="en-GB" altLang="zh-TW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E2FABE-4E1B-4A24-9759-EE659805E8CF}" type="slidenum">
              <a:rPr lang="zh-TW" altLang="en-GB"/>
              <a:pPr/>
              <a:t>13</a:t>
            </a:fld>
            <a:endParaRPr lang="en-GB" altLang="zh-TW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29FB2E-8EB4-46AE-AF0B-2D708F0F0C52}" type="slidenum">
              <a:rPr lang="zh-TW" altLang="en-GB"/>
              <a:pPr/>
              <a:t>14</a:t>
            </a:fld>
            <a:endParaRPr lang="en-GB" altLang="zh-TW"/>
          </a:p>
        </p:txBody>
      </p:sp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31A372-741E-4D21-BB28-A050ACE50202}" type="slidenum">
              <a:rPr lang="zh-TW" altLang="en-GB"/>
              <a:pPr/>
              <a:t>15</a:t>
            </a:fld>
            <a:endParaRPr lang="en-GB" altLang="zh-TW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944350-0B58-49FE-85D0-B2844F68FFD5}" type="slidenum">
              <a:rPr lang="zh-TW" altLang="en-GB"/>
              <a:pPr/>
              <a:t>16</a:t>
            </a:fld>
            <a:endParaRPr lang="en-GB" altLang="zh-TW"/>
          </a:p>
        </p:txBody>
      </p:sp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A7CB87-AF49-4881-B670-01DFB7B356C2}" type="slidenum">
              <a:rPr lang="zh-TW" altLang="en-GB"/>
              <a:pPr/>
              <a:t>17</a:t>
            </a:fld>
            <a:endParaRPr lang="en-GB" altLang="zh-TW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6A7BD1-8A1E-47E4-8110-36B436EC38AA}" type="slidenum">
              <a:rPr lang="zh-TW" altLang="en-GB"/>
              <a:pPr/>
              <a:t>18</a:t>
            </a:fld>
            <a:endParaRPr lang="en-GB" altLang="zh-TW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EE499B-D529-4080-9C9B-4F73ACA96D15}" type="slidenum">
              <a:rPr lang="zh-TW" altLang="en-GB"/>
              <a:pPr/>
              <a:t>19</a:t>
            </a:fld>
            <a:endParaRPr lang="en-GB" altLang="zh-TW"/>
          </a:p>
        </p:txBody>
      </p:sp>
      <p:sp>
        <p:nvSpPr>
          <p:cNvPr id="2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A770E8-1F10-477D-ADF5-45C9187E999D}" type="slidenum">
              <a:rPr lang="zh-TW" altLang="en-GB"/>
              <a:pPr/>
              <a:t>2</a:t>
            </a:fld>
            <a:endParaRPr lang="en-GB" altLang="zh-TW"/>
          </a:p>
        </p:txBody>
      </p:sp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54A04C-BFC7-4E31-851C-2EBF1C6C33C8}" type="slidenum">
              <a:rPr lang="zh-TW" altLang="en-GB"/>
              <a:pPr/>
              <a:t>20</a:t>
            </a:fld>
            <a:endParaRPr lang="en-GB" altLang="zh-TW"/>
          </a:p>
        </p:txBody>
      </p:sp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80D9E8-2FAB-4AD4-BC17-BB1BBFD01BF5}" type="slidenum">
              <a:rPr lang="zh-TW" altLang="en-GB"/>
              <a:pPr/>
              <a:t>21</a:t>
            </a:fld>
            <a:endParaRPr lang="en-GB" altLang="zh-TW"/>
          </a:p>
        </p:txBody>
      </p:sp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B9E3E5-169B-424B-AE10-F5B187EE91D6}" type="slidenum">
              <a:rPr lang="zh-TW" altLang="en-GB"/>
              <a:pPr/>
              <a:t>22</a:t>
            </a:fld>
            <a:endParaRPr lang="en-GB" altLang="zh-TW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13B424-9037-4919-AB40-2A7AA93C0516}" type="slidenum">
              <a:rPr lang="zh-TW" altLang="en-GB"/>
              <a:pPr/>
              <a:t>23</a:t>
            </a:fld>
            <a:endParaRPr lang="en-GB" altLang="zh-TW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C17544-1E32-4697-B21C-FD2D6B7B4B40}" type="slidenum">
              <a:rPr lang="zh-TW" altLang="en-GB"/>
              <a:pPr/>
              <a:t>3</a:t>
            </a:fld>
            <a:endParaRPr lang="en-GB" altLang="zh-TW"/>
          </a:p>
        </p:txBody>
      </p:sp>
      <p:sp>
        <p:nvSpPr>
          <p:cNvPr id="252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01B247-C418-46F2-B8E8-026851FFF2D9}" type="slidenum">
              <a:rPr lang="zh-TW" altLang="en-GB"/>
              <a:pPr/>
              <a:t>4</a:t>
            </a:fld>
            <a:endParaRPr lang="en-GB" altLang="zh-TW"/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ED54CF-858F-4E8B-9338-826757C0FE87}" type="slidenum">
              <a:rPr lang="zh-TW" altLang="en-GB"/>
              <a:pPr/>
              <a:t>5</a:t>
            </a:fld>
            <a:endParaRPr lang="en-GB" altLang="zh-TW"/>
          </a:p>
        </p:txBody>
      </p:sp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C7C144-AD70-4020-980F-2E3A42217AFC}" type="slidenum">
              <a:rPr lang="zh-TW" altLang="en-GB"/>
              <a:pPr/>
              <a:t>6</a:t>
            </a:fld>
            <a:endParaRPr lang="en-GB" altLang="zh-TW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C880A2-D2B8-4AAF-9CCC-706228CB886A}" type="slidenum">
              <a:rPr lang="zh-TW" altLang="en-GB"/>
              <a:pPr/>
              <a:t>7</a:t>
            </a:fld>
            <a:endParaRPr lang="en-GB" altLang="zh-TW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CF7568-EAA6-4769-A369-B8E2A2CED240}" type="slidenum">
              <a:rPr lang="zh-TW" altLang="en-GB"/>
              <a:pPr/>
              <a:t>8</a:t>
            </a:fld>
            <a:endParaRPr lang="en-GB" altLang="zh-TW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7707B9-83D8-4BB2-A326-DD8607E78E4F}" type="slidenum">
              <a:rPr lang="zh-TW" altLang="en-GB"/>
              <a:pPr/>
              <a:t>9</a:t>
            </a:fld>
            <a:endParaRPr lang="en-GB" altLang="zh-TW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endParaRPr lang="en-GB" altLang="zh-TW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 altLang="zh-TW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1EC6AD5-6708-4F67-878D-8711F94104BE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4009A-B69E-4C71-AF1A-DED7B947ACD8}" type="slidenum">
              <a:rPr lang="zh-TW" altLang="en-GB" smtClean="0"/>
              <a:pPr/>
              <a:t>‹#›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1F8A0-4A10-4C3F-8EC2-55BDE8C9A227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88511-79CB-436E-BD95-7967ADF07E5D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309E4CB-9EEC-47A3-8560-A873BDCDCD06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5F0CA-BFFE-40C5-941B-E7F782F4C1B7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01160-7E3B-449E-ACE7-1702E7F3F5D7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F444-2331-4087-BCA9-6B130656DFA0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A6E85-550B-4AEF-92EE-37C498DF4AE7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D6037-01CC-47A6-9291-330472C137C6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0440-F672-4B3C-8C42-6A1F3A017BAD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 altLang="zh-TW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7EB55F0-4DF0-4F04-8D1B-9EA56F1F7C8D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3608" y="3734544"/>
            <a:ext cx="7128792" cy="990600"/>
          </a:xfrm>
        </p:spPr>
        <p:txBody>
          <a:bodyPr>
            <a:noAutofit/>
          </a:bodyPr>
          <a:lstStyle/>
          <a:p>
            <a:r>
              <a:rPr lang="en-US" sz="3600" b="1" dirty="0" err="1"/>
              <a:t>Diffie</a:t>
            </a:r>
            <a:r>
              <a:rPr lang="en-US" sz="3600" b="1" dirty="0"/>
              <a:t>-Hellman (Key Exchange) Protocol</a:t>
            </a:r>
            <a:endParaRPr lang="en-GB" altLang="zh-TW" sz="3600" b="1" dirty="0">
              <a:ea typeface="新細明體" pitchFamily="18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2AC1731B-228E-4E14-BB51-0F7438DC9239}" type="slidenum">
              <a:rPr lang="zh-TW" altLang="en-GB"/>
              <a:pPr/>
              <a:t>1</a:t>
            </a:fld>
            <a:endParaRPr lang="en-GB" altLang="zh-TW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835696" y="5157192"/>
            <a:ext cx="6400800" cy="5761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Rocky K. C. Chang,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25 February 2011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basic DH protocol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B0D69-9BF1-4909-A148-3F3F0E568E03}" type="slidenum">
              <a:rPr lang="zh-TW" altLang="en-GB"/>
              <a:pPr/>
              <a:t>10</a:t>
            </a:fld>
            <a:endParaRPr lang="en-GB" altLang="zh-TW"/>
          </a:p>
        </p:txBody>
      </p:sp>
      <p:graphicFrame>
        <p:nvGraphicFramePr>
          <p:cNvPr id="223235" name="Object 3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468313" y="1566863"/>
          <a:ext cx="8207375" cy="350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237" name="Visio" r:id="rId4" imgW="4933188" imgH="2104339" progId="Visio.Drawing.11">
                  <p:embed/>
                </p:oleObj>
              </mc:Choice>
              <mc:Fallback>
                <p:oleObj name="Visio" r:id="rId4" imgW="4933188" imgH="2104339" progId="Visio.Drawing.1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566863"/>
                        <a:ext cx="8207375" cy="350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discrete logarithm problem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D117F-F33E-4683-8E1C-6BAD3084DBDE}" type="slidenum">
              <a:rPr lang="zh-TW" altLang="en-GB"/>
              <a:pPr/>
              <a:t>11</a:t>
            </a:fld>
            <a:endParaRPr lang="en-GB" altLang="zh-TW"/>
          </a:p>
        </p:txBody>
      </p:sp>
      <p:sp>
        <p:nvSpPr>
          <p:cNvPr id="2242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Given the knowledge of p, g, g</a:t>
            </a:r>
            <a:r>
              <a:rPr lang="en-US" baseline="30000"/>
              <a:t>x</a:t>
            </a:r>
            <a:r>
              <a:rPr lang="en-US"/>
              <a:t> mod p, and g</a:t>
            </a:r>
            <a:r>
              <a:rPr lang="en-US" baseline="30000"/>
              <a:t>y</a:t>
            </a:r>
            <a:r>
              <a:rPr lang="en-US"/>
              <a:t> mod p, how does an attacker find g</a:t>
            </a:r>
            <a:r>
              <a:rPr lang="en-US" baseline="30000"/>
              <a:t>xy</a:t>
            </a:r>
            <a:r>
              <a:rPr lang="en-US"/>
              <a:t> mod p?</a:t>
            </a:r>
          </a:p>
          <a:p>
            <a:r>
              <a:rPr lang="en-US"/>
              <a:t>The best method known is to solve the </a:t>
            </a:r>
            <a:r>
              <a:rPr lang="en-US" i="1"/>
              <a:t>discrete logarithm problem</a:t>
            </a:r>
            <a:r>
              <a:rPr lang="en-US"/>
              <a:t>.</a:t>
            </a:r>
          </a:p>
          <a:p>
            <a:pPr lvl="1"/>
            <a:r>
              <a:rPr lang="en-US"/>
              <a:t>Given X = g</a:t>
            </a:r>
            <a:r>
              <a:rPr lang="en-US" baseline="30000"/>
              <a:t>x</a:t>
            </a:r>
            <a:r>
              <a:rPr lang="en-US"/>
              <a:t> mod p, g, and p, find x (x = log</a:t>
            </a:r>
            <a:r>
              <a:rPr lang="en-US" baseline="-25000"/>
              <a:t>g</a:t>
            </a:r>
            <a:r>
              <a:rPr lang="en-US"/>
              <a:t>X).</a:t>
            </a:r>
          </a:p>
          <a:p>
            <a:pPr lvl="1"/>
            <a:r>
              <a:rPr lang="en-US"/>
              <a:t>Analogous to computing logarithm in real numbers.</a:t>
            </a:r>
          </a:p>
          <a:p>
            <a:pPr lvl="1"/>
            <a:r>
              <a:rPr lang="en-US"/>
              <a:t>With x and g</a:t>
            </a:r>
            <a:r>
              <a:rPr lang="en-US" baseline="30000"/>
              <a:t>y</a:t>
            </a:r>
            <a:r>
              <a:rPr lang="en-US"/>
              <a:t> mod p, one can compute g</a:t>
            </a:r>
            <a:r>
              <a:rPr lang="en-US" baseline="30000"/>
              <a:t>xy</a:t>
            </a:r>
            <a:r>
              <a:rPr lang="en-US"/>
              <a:t> mod p.</a:t>
            </a:r>
            <a:endParaRPr lang="en-GB" altLang="zh-TW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 example,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5CCBA-8D9D-4D00-8426-B3C112301B0D}" type="slidenum">
              <a:rPr lang="zh-TW" altLang="en-GB"/>
              <a:pPr/>
              <a:t>12</a:t>
            </a:fld>
            <a:endParaRPr lang="en-GB" altLang="zh-TW"/>
          </a:p>
        </p:txBody>
      </p:sp>
      <p:sp>
        <p:nvSpPr>
          <p:cNvPr id="2252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/>
              <a:t>p = 13 and g = 2 is a primitive element </a:t>
            </a:r>
          </a:p>
          <a:p>
            <a:pPr lvl="1"/>
            <a:r>
              <a:rPr lang="en-US" sz="2000"/>
              <a:t>Given g</a:t>
            </a:r>
            <a:r>
              <a:rPr lang="en-US" sz="2000" baseline="30000"/>
              <a:t>x</a:t>
            </a:r>
            <a:r>
              <a:rPr lang="en-US" sz="2000"/>
              <a:t> mod p = 1, x = 0</a:t>
            </a:r>
          </a:p>
          <a:p>
            <a:pPr lvl="1"/>
            <a:r>
              <a:rPr lang="en-US" sz="2000"/>
              <a:t>Given g</a:t>
            </a:r>
            <a:r>
              <a:rPr lang="en-US" sz="2000" baseline="30000"/>
              <a:t>x</a:t>
            </a:r>
            <a:r>
              <a:rPr lang="en-US" sz="2000"/>
              <a:t> mod p = 2, x = 1</a:t>
            </a:r>
          </a:p>
          <a:p>
            <a:pPr lvl="1"/>
            <a:r>
              <a:rPr lang="en-US" sz="2000"/>
              <a:t>Given g</a:t>
            </a:r>
            <a:r>
              <a:rPr lang="en-US" sz="2000" baseline="30000"/>
              <a:t>x</a:t>
            </a:r>
            <a:r>
              <a:rPr lang="en-US" sz="2000"/>
              <a:t> mod p = 3, x = 4</a:t>
            </a:r>
          </a:p>
          <a:p>
            <a:pPr lvl="1"/>
            <a:r>
              <a:rPr lang="en-US" sz="2000"/>
              <a:t>Given g</a:t>
            </a:r>
            <a:r>
              <a:rPr lang="en-US" sz="2000" baseline="30000"/>
              <a:t>x</a:t>
            </a:r>
            <a:r>
              <a:rPr lang="en-US" sz="2000"/>
              <a:t> mod p = 4, x = 2</a:t>
            </a:r>
          </a:p>
          <a:p>
            <a:pPr lvl="1"/>
            <a:r>
              <a:rPr lang="en-US" sz="2000"/>
              <a:t>…</a:t>
            </a:r>
          </a:p>
          <a:p>
            <a:r>
              <a:rPr lang="en-US" sz="2400"/>
              <a:t>Solving the discrete logarithm problem</a:t>
            </a:r>
          </a:p>
          <a:p>
            <a:pPr lvl="1"/>
            <a:r>
              <a:rPr lang="en-US" sz="2000"/>
              <a:t>Exhaustive search by computing g</a:t>
            </a:r>
            <a:r>
              <a:rPr lang="en-US" sz="2000" baseline="30000"/>
              <a:t>1</a:t>
            </a:r>
            <a:r>
              <a:rPr lang="en-US" sz="2000"/>
              <a:t>, g</a:t>
            </a:r>
            <a:r>
              <a:rPr lang="en-US" sz="2000" baseline="30000"/>
              <a:t>2</a:t>
            </a:r>
            <a:r>
              <a:rPr lang="en-US" sz="2000"/>
              <a:t>, g</a:t>
            </a:r>
            <a:r>
              <a:rPr lang="en-US" sz="2000" baseline="30000"/>
              <a:t>3</a:t>
            </a:r>
            <a:r>
              <a:rPr lang="en-US" sz="2000"/>
              <a:t>, …, until g</a:t>
            </a:r>
            <a:r>
              <a:rPr lang="en-US" sz="2000" baseline="30000"/>
              <a:t>x </a:t>
            </a:r>
            <a:r>
              <a:rPr lang="en-US" sz="2000"/>
              <a:t>is found.</a:t>
            </a:r>
          </a:p>
          <a:p>
            <a:pPr lvl="1"/>
            <a:r>
              <a:rPr lang="en-US" sz="2000"/>
              <a:t>Precompute all possible values of g</a:t>
            </a:r>
            <a:r>
              <a:rPr lang="en-US" sz="2000" baseline="30000"/>
              <a:t>i</a:t>
            </a:r>
            <a:r>
              <a:rPr lang="en-US" sz="2000"/>
              <a:t>, and then sort the list of ordered pairs (i, g</a:t>
            </a:r>
            <a:r>
              <a:rPr lang="en-US" sz="2000" baseline="30000"/>
              <a:t>i</a:t>
            </a:r>
            <a:r>
              <a:rPr lang="en-US" sz="2000"/>
              <a:t>) with respect to the second component. Perform a binary search for g</a:t>
            </a:r>
            <a:r>
              <a:rPr lang="en-US" sz="2000" baseline="30000"/>
              <a:t>x</a:t>
            </a:r>
            <a:r>
              <a:rPr lang="en-US" sz="2000"/>
              <a:t>.</a:t>
            </a:r>
          </a:p>
          <a:p>
            <a:pPr lvl="1"/>
            <a:r>
              <a:rPr lang="en-US" sz="2000"/>
              <a:t>Many other smart algorithms</a:t>
            </a:r>
            <a:endParaRPr lang="en-GB" altLang="zh-TW" sz="200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A spoofing </a:t>
            </a:r>
            <a:r>
              <a:rPr lang="en-US"/>
              <a:t>attack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23FD-5A6F-4FE1-BEB6-3B918DF8C6DA}" type="slidenum">
              <a:rPr lang="zh-TW" altLang="en-GB"/>
              <a:pPr/>
              <a:t>13</a:t>
            </a:fld>
            <a:endParaRPr lang="en-GB" altLang="zh-TW"/>
          </a:p>
        </p:txBody>
      </p:sp>
      <p:sp>
        <p:nvSpPr>
          <p:cNvPr id="2263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The basic DH protocol does not protect against the man-in-the-middle attack.</a:t>
            </a:r>
          </a:p>
          <a:p>
            <a:pPr>
              <a:lnSpc>
                <a:spcPct val="90000"/>
              </a:lnSpc>
            </a:pPr>
            <a:r>
              <a:rPr lang="en-US"/>
              <a:t>Alice cannot authenticate whether the other side is Bob, and vice versa.</a:t>
            </a:r>
          </a:p>
          <a:p>
            <a:pPr>
              <a:lnSpc>
                <a:spcPct val="90000"/>
              </a:lnSpc>
            </a:pPr>
            <a:r>
              <a:rPr lang="en-US"/>
              <a:t>Instead, Eve establishes secret keys with Alice and Bob.</a:t>
            </a:r>
          </a:p>
          <a:p>
            <a:pPr lvl="1">
              <a:lnSpc>
                <a:spcPct val="90000"/>
              </a:lnSpc>
            </a:pPr>
            <a:r>
              <a:rPr lang="en-US"/>
              <a:t>Eve can relay the message so that both sides are not aware of the attack.</a:t>
            </a:r>
          </a:p>
          <a:p>
            <a:pPr lvl="1">
              <a:lnSpc>
                <a:spcPct val="90000"/>
              </a:lnSpc>
            </a:pPr>
            <a:r>
              <a:rPr lang="en-US"/>
              <a:t>Need authentication mechanisms.</a:t>
            </a:r>
            <a:endParaRPr lang="en-GB" altLang="zh-TW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A spoofing</a:t>
            </a:r>
            <a:r>
              <a:rPr lang="en-US"/>
              <a:t> attack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353B6-7926-47D8-A138-CF518CFC1D93}" type="slidenum">
              <a:rPr lang="zh-TW" altLang="en-GB"/>
              <a:pPr/>
              <a:t>14</a:t>
            </a:fld>
            <a:endParaRPr lang="en-GB" altLang="zh-TW"/>
          </a:p>
        </p:txBody>
      </p:sp>
      <p:graphicFrame>
        <p:nvGraphicFramePr>
          <p:cNvPr id="227331" name="Object 3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684213" y="1417638"/>
          <a:ext cx="7704137" cy="4846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33" name="Visio" r:id="rId4" imgW="5480914" imgH="3447288" progId="Visio.Drawing.11">
                  <p:embed/>
                </p:oleObj>
              </mc:Choice>
              <mc:Fallback>
                <p:oleObj name="Visio" r:id="rId4" imgW="5480914" imgH="3447288" progId="Visio.Drawing.1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1417638"/>
                        <a:ext cx="7704137" cy="4846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Attacks on reducing the set of keys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5E4D5-9298-4BFA-8537-36C1245F47A5}" type="slidenum">
              <a:rPr lang="zh-TW" altLang="en-GB"/>
              <a:pPr/>
              <a:t>15</a:t>
            </a:fld>
            <a:endParaRPr lang="en-GB" altLang="zh-TW"/>
          </a:p>
        </p:txBody>
      </p:sp>
      <p:sp>
        <p:nvSpPr>
          <p:cNvPr id="2283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435975" cy="4708525"/>
          </a:xfrm>
        </p:spPr>
        <p:txBody>
          <a:bodyPr/>
          <a:lstStyle/>
          <a:p>
            <a:r>
              <a:rPr lang="en-US"/>
              <a:t>Problem 1: </a:t>
            </a:r>
            <a:r>
              <a:rPr lang="en-US" altLang="zh-TW">
                <a:ea typeface="新細明體" pitchFamily="18" charset="-120"/>
              </a:rPr>
              <a:t>Reducing the order to 1.</a:t>
            </a:r>
          </a:p>
          <a:p>
            <a:pPr lvl="1"/>
            <a:r>
              <a:rPr lang="en-US"/>
              <a:t>Eve can intercept g</a:t>
            </a:r>
            <a:r>
              <a:rPr lang="en-US" baseline="30000"/>
              <a:t>x</a:t>
            </a:r>
            <a:r>
              <a:rPr lang="en-US"/>
              <a:t> mod p and g</a:t>
            </a:r>
            <a:r>
              <a:rPr lang="en-US" baseline="30000"/>
              <a:t>y</a:t>
            </a:r>
            <a:r>
              <a:rPr lang="en-US"/>
              <a:t> mod p, and replace them with 1</a:t>
            </a:r>
            <a:r>
              <a:rPr lang="en-US" altLang="zh-TW">
                <a:ea typeface="新細明體" pitchFamily="18" charset="-120"/>
              </a:rPr>
              <a:t>. </a:t>
            </a:r>
            <a:r>
              <a:rPr lang="en-US"/>
              <a:t>Therefore, k = 1. </a:t>
            </a:r>
          </a:p>
          <a:p>
            <a:r>
              <a:rPr lang="en-US"/>
              <a:t>Problem 2: </a:t>
            </a:r>
            <a:r>
              <a:rPr lang="en-US" altLang="zh-TW">
                <a:ea typeface="新細明體" pitchFamily="18" charset="-120"/>
              </a:rPr>
              <a:t>Reducing the order to significantly less than p</a:t>
            </a:r>
            <a:r>
              <a:rPr lang="en-US" altLang="zh-TW">
                <a:latin typeface="Arial"/>
                <a:ea typeface="新細明體" pitchFamily="18" charset="-120"/>
              </a:rPr>
              <a:t>–</a:t>
            </a:r>
            <a:r>
              <a:rPr lang="en-US" altLang="zh-TW">
                <a:ea typeface="新細明體" pitchFamily="18" charset="-120"/>
              </a:rPr>
              <a:t>1.</a:t>
            </a:r>
          </a:p>
          <a:p>
            <a:pPr lvl="1"/>
            <a:r>
              <a:rPr lang="en-US"/>
              <a:t>g may not be a primitive element of Z</a:t>
            </a:r>
            <a:r>
              <a:rPr lang="en-US" baseline="30000"/>
              <a:t>*</a:t>
            </a:r>
            <a:r>
              <a:rPr lang="en-US" baseline="-25000"/>
              <a:t>p</a:t>
            </a:r>
            <a:r>
              <a:rPr lang="en-US" altLang="zh-TW">
                <a:ea typeface="新細明體" pitchFamily="18" charset="-120"/>
              </a:rPr>
              <a:t>, therefore which may have a small order.</a:t>
            </a:r>
          </a:p>
          <a:p>
            <a:pPr lvl="1"/>
            <a:r>
              <a:rPr lang="en-US"/>
              <a:t>Eve intercepts g</a:t>
            </a:r>
            <a:r>
              <a:rPr lang="en-US" baseline="30000"/>
              <a:t>x</a:t>
            </a:r>
            <a:r>
              <a:rPr lang="en-US"/>
              <a:t> mod p and replaces it with h</a:t>
            </a:r>
            <a:r>
              <a:rPr lang="en-US" altLang="zh-TW">
                <a:ea typeface="新細明體" pitchFamily="18" charset="-120"/>
              </a:rPr>
              <a:t> </a:t>
            </a:r>
            <a:r>
              <a:rPr lang="en-US"/>
              <a:t>where h has a small order.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Avoiding small subgroups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AD9B9-A0FC-4088-82E4-BAF6BFB4C46B}" type="slidenum">
              <a:rPr lang="zh-TW" altLang="en-GB"/>
              <a:pPr/>
              <a:t>16</a:t>
            </a:fld>
            <a:endParaRPr lang="en-GB" altLang="zh-TW"/>
          </a:p>
        </p:txBody>
      </p:sp>
      <p:sp>
        <p:nvSpPr>
          <p:cNvPr id="2293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12875"/>
            <a:ext cx="8229600" cy="4752975"/>
          </a:xfrm>
        </p:spPr>
        <p:txBody>
          <a:bodyPr/>
          <a:lstStyle/>
          <a:p>
            <a:r>
              <a:rPr lang="en-US"/>
              <a:t>If p is a large prime, then p–1 is always even. </a:t>
            </a:r>
            <a:r>
              <a:rPr lang="en-US" altLang="zh-TW">
                <a:ea typeface="新細明體" pitchFamily="18" charset="-120"/>
              </a:rPr>
              <a:t>Therefore,</a:t>
            </a:r>
            <a:endParaRPr lang="en-US"/>
          </a:p>
          <a:p>
            <a:pPr lvl="1"/>
            <a:r>
              <a:rPr lang="en-US" altLang="zh-TW">
                <a:ea typeface="新細明體" pitchFamily="18" charset="-120"/>
              </a:rPr>
              <a:t>T</a:t>
            </a:r>
            <a:r>
              <a:rPr lang="en-US"/>
              <a:t>here is a subgroup of size </a:t>
            </a:r>
            <a:r>
              <a:rPr lang="en-US" altLang="zh-TW">
                <a:ea typeface="新細明體" pitchFamily="18" charset="-120"/>
              </a:rPr>
              <a:t>1.</a:t>
            </a:r>
          </a:p>
          <a:p>
            <a:pPr lvl="1"/>
            <a:r>
              <a:rPr lang="en-US" altLang="zh-TW">
                <a:ea typeface="新細明體" pitchFamily="18" charset="-120"/>
              </a:rPr>
              <a:t>T</a:t>
            </a:r>
            <a:r>
              <a:rPr lang="en-US"/>
              <a:t>here is a subgroup of size p–1</a:t>
            </a:r>
            <a:r>
              <a:rPr lang="en-US" altLang="zh-TW">
                <a:ea typeface="新細明體" pitchFamily="18" charset="-120"/>
              </a:rPr>
              <a:t>.</a:t>
            </a:r>
            <a:endParaRPr lang="en-US"/>
          </a:p>
          <a:p>
            <a:pPr lvl="1"/>
            <a:r>
              <a:rPr lang="en-US" altLang="zh-TW">
                <a:ea typeface="新細明體" pitchFamily="18" charset="-120"/>
              </a:rPr>
              <a:t>There are possibly other subgroups, some of them may be too small to be secure.</a:t>
            </a:r>
            <a:endParaRPr lang="en-US"/>
          </a:p>
          <a:p>
            <a:r>
              <a:rPr lang="en-US"/>
              <a:t>Use a </a:t>
            </a:r>
            <a:r>
              <a:rPr lang="en-US" i="1"/>
              <a:t>safe prime</a:t>
            </a:r>
            <a:r>
              <a:rPr lang="en-US"/>
              <a:t> to avoid small subgroups other than the one with size 2, which always present.</a:t>
            </a:r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safe prime approach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1DAFE-0CED-4CC9-A248-E4CB52DD9BDC}" type="slidenum">
              <a:rPr lang="zh-TW" altLang="en-GB"/>
              <a:pPr/>
              <a:t>17</a:t>
            </a:fld>
            <a:endParaRPr lang="en-GB" altLang="zh-TW"/>
          </a:p>
        </p:txBody>
      </p:sp>
      <p:sp>
        <p:nvSpPr>
          <p:cNvPr id="2304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84313"/>
            <a:ext cx="836295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A safe prime is a large enough prime p = 2q + 1, where q is also a prime.</a:t>
            </a:r>
            <a:endParaRPr lang="en-US" altLang="zh-TW" sz="2400">
              <a:ea typeface="新細明體" pitchFamily="18" charset="-120"/>
            </a:endParaRPr>
          </a:p>
          <a:p>
            <a:pPr lvl="1">
              <a:lnSpc>
                <a:spcPct val="90000"/>
              </a:lnSpc>
            </a:pPr>
            <a:r>
              <a:rPr lang="en-US" sz="2000"/>
              <a:t>p–1</a:t>
            </a:r>
            <a:r>
              <a:rPr lang="en-US" altLang="zh-TW" sz="2000">
                <a:ea typeface="新細明體" pitchFamily="18" charset="-120"/>
              </a:rPr>
              <a:t>’s divisors are 1, 2, q, 2q.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Reason for having q as a prime?</a:t>
            </a:r>
            <a:endParaRPr lang="en-US" sz="2000"/>
          </a:p>
          <a:p>
            <a:pPr>
              <a:lnSpc>
                <a:spcPct val="90000"/>
              </a:lnSpc>
            </a:pPr>
            <a:r>
              <a:rPr lang="en-US" sz="2400"/>
              <a:t>Now, Z</a:t>
            </a:r>
            <a:r>
              <a:rPr lang="en-US" sz="2400" baseline="30000"/>
              <a:t>*</a:t>
            </a:r>
            <a:r>
              <a:rPr lang="en-US" sz="2400" baseline="-25000"/>
              <a:t>p</a:t>
            </a:r>
            <a:r>
              <a:rPr lang="en-US" sz="2400"/>
              <a:t> for such a safe prime has the following subgroups.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{1}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{1, p–1}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 subgroup of size q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 subgroup of size</a:t>
            </a:r>
            <a:r>
              <a:rPr lang="en-US" sz="2000">
                <a:solidFill>
                  <a:srgbClr val="FF0000"/>
                </a:solidFill>
              </a:rPr>
              <a:t> </a:t>
            </a:r>
            <a:r>
              <a:rPr lang="en-US" sz="2000"/>
              <a:t>2q (the full group)</a:t>
            </a: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The first 2 subgroups are easy to avoid.</a:t>
            </a: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Use either the </a:t>
            </a:r>
            <a:r>
              <a:rPr lang="en-US" sz="2400"/>
              <a:t>subgroup of size q</a:t>
            </a:r>
            <a:r>
              <a:rPr lang="en-US" altLang="zh-TW" sz="2400">
                <a:ea typeface="新細明體" pitchFamily="18" charset="-120"/>
              </a:rPr>
              <a:t> or the full group.</a:t>
            </a:r>
            <a:endParaRPr lang="en-GB" altLang="zh-TW" sz="240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Why the full group is not secure?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B26E7-5D82-46D9-8AE6-81CFD9410910}" type="slidenum">
              <a:rPr lang="zh-TW" altLang="en-GB"/>
              <a:pPr/>
              <a:t>18</a:t>
            </a:fld>
            <a:endParaRPr lang="en-GB" altLang="zh-TW"/>
          </a:p>
        </p:txBody>
      </p:sp>
      <p:sp>
        <p:nvSpPr>
          <p:cNvPr id="23142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Consider the set of numbers in Z</a:t>
            </a:r>
            <a:r>
              <a:rPr lang="en-US" sz="2000" baseline="30000"/>
              <a:t>*</a:t>
            </a:r>
            <a:r>
              <a:rPr lang="en-US" sz="2000" baseline="-25000"/>
              <a:t>p </a:t>
            </a:r>
            <a:r>
              <a:rPr lang="en-US" sz="2000"/>
              <a:t>that can be written as a square of another number in Z</a:t>
            </a:r>
            <a:r>
              <a:rPr lang="en-US" sz="2000" baseline="30000"/>
              <a:t>*</a:t>
            </a:r>
            <a:r>
              <a:rPr lang="en-US" sz="2000" baseline="-25000"/>
              <a:t>p</a:t>
            </a:r>
            <a:r>
              <a:rPr lang="en-US" sz="2000"/>
              <a:t>.</a:t>
            </a:r>
          </a:p>
          <a:p>
            <a:pPr>
              <a:lnSpc>
                <a:spcPct val="90000"/>
              </a:lnSpc>
            </a:pPr>
            <a:r>
              <a:rPr lang="en-US" sz="2000"/>
              <a:t>For example, p = 7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1</a:t>
            </a:r>
            <a:r>
              <a:rPr lang="en-US" sz="1800" baseline="30000"/>
              <a:t>2</a:t>
            </a:r>
            <a:r>
              <a:rPr lang="en-US" sz="1800"/>
              <a:t> mod 7 = 1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2</a:t>
            </a:r>
            <a:r>
              <a:rPr lang="en-US" sz="1800" baseline="30000"/>
              <a:t>2</a:t>
            </a:r>
            <a:r>
              <a:rPr lang="en-US" sz="1800"/>
              <a:t> mod 7 = 4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3</a:t>
            </a:r>
            <a:r>
              <a:rPr lang="en-US" sz="1800" baseline="30000"/>
              <a:t>2</a:t>
            </a:r>
            <a:r>
              <a:rPr lang="en-US" sz="1800"/>
              <a:t> mod 7 = 2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4</a:t>
            </a:r>
            <a:r>
              <a:rPr lang="en-US" sz="1800" baseline="30000"/>
              <a:t>2</a:t>
            </a:r>
            <a:r>
              <a:rPr lang="en-US" sz="1800"/>
              <a:t> mod 7 = 2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5</a:t>
            </a:r>
            <a:r>
              <a:rPr lang="en-US" sz="1800" baseline="30000"/>
              <a:t>2</a:t>
            </a:r>
            <a:r>
              <a:rPr lang="en-US" sz="1800"/>
              <a:t> mod 7 = 4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6</a:t>
            </a:r>
            <a:r>
              <a:rPr lang="en-US" sz="1800" baseline="30000"/>
              <a:t>2</a:t>
            </a:r>
            <a:r>
              <a:rPr lang="en-US" sz="1800"/>
              <a:t> mod 7 = 1</a:t>
            </a:r>
          </a:p>
          <a:p>
            <a:pPr>
              <a:lnSpc>
                <a:spcPct val="90000"/>
              </a:lnSpc>
            </a:pPr>
            <a:r>
              <a:rPr lang="en-US" sz="2000"/>
              <a:t>{1, 2, 4} is a set of </a:t>
            </a:r>
            <a:r>
              <a:rPr lang="en-US" sz="2000" i="1"/>
              <a:t>squares</a:t>
            </a:r>
            <a:r>
              <a:rPr lang="en-US" sz="2000"/>
              <a:t> for p = 7.</a:t>
            </a:r>
            <a:r>
              <a:rPr lang="en-US" altLang="zh-TW" sz="2000">
                <a:ea typeface="新細明體" pitchFamily="18" charset="-120"/>
              </a:rPr>
              <a:t> Note that it is a subgroup. {3, 5, 6} is a set of nonsquares.</a:t>
            </a:r>
            <a:endParaRPr lang="en-US" sz="2000"/>
          </a:p>
          <a:p>
            <a:pPr>
              <a:lnSpc>
                <a:spcPct val="90000"/>
              </a:lnSpc>
            </a:pPr>
            <a:r>
              <a:rPr lang="en-US" sz="2000"/>
              <a:t>Exactly half the numbers in 1, …, p–1 are squares.</a:t>
            </a:r>
          </a:p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Note that a</a:t>
            </a:r>
            <a:r>
              <a:rPr lang="en-US" sz="2000"/>
              <a:t>ny generator of the entire group </a:t>
            </a:r>
            <a:r>
              <a:rPr lang="en-US" altLang="zh-TW" sz="2000">
                <a:ea typeface="新細明體" pitchFamily="18" charset="-120"/>
              </a:rPr>
              <a:t>must be</a:t>
            </a:r>
            <a:r>
              <a:rPr lang="en-US" sz="2000"/>
              <a:t> a nonsquare (why?).</a:t>
            </a:r>
            <a:endParaRPr lang="en-US" altLang="zh-TW" sz="2000">
              <a:ea typeface="新細明體" pitchFamily="18" charset="-120"/>
            </a:endParaRPr>
          </a:p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g</a:t>
            </a:r>
            <a:r>
              <a:rPr lang="en-US" altLang="zh-TW" sz="2000" baseline="30000">
                <a:ea typeface="新細明體" pitchFamily="18" charset="-120"/>
              </a:rPr>
              <a:t>n</a:t>
            </a:r>
            <a:r>
              <a:rPr lang="en-US" altLang="zh-TW" sz="2000">
                <a:ea typeface="新細明體" pitchFamily="18" charset="-120"/>
              </a:rPr>
              <a:t> is a square (nonsquare) when n is even (odd).</a:t>
            </a:r>
            <a:endParaRPr lang="en-GB" altLang="zh-TW" sz="200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This is the problem: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A9AD-FA76-437E-8F10-C83C9657823B}" type="slidenum">
              <a:rPr lang="zh-TW" altLang="en-GB"/>
              <a:pPr/>
              <a:t>19</a:t>
            </a:fld>
            <a:endParaRPr lang="en-GB" altLang="zh-TW"/>
          </a:p>
        </p:txBody>
      </p:sp>
      <p:sp>
        <p:nvSpPr>
          <p:cNvPr id="23245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/>
              <a:t>Assume </a:t>
            </a:r>
            <a:r>
              <a:rPr lang="en-US" altLang="zh-TW">
                <a:ea typeface="新細明體" pitchFamily="18" charset="-120"/>
              </a:rPr>
              <a:t>that </a:t>
            </a:r>
            <a:r>
              <a:rPr lang="en-US"/>
              <a:t>g is a nonsquare and Alice sends out g</a:t>
            </a:r>
            <a:r>
              <a:rPr lang="en-US" baseline="30000"/>
              <a:t>x</a:t>
            </a:r>
            <a:r>
              <a:rPr lang="en-US"/>
              <a:t> </a:t>
            </a:r>
            <a:r>
              <a:rPr lang="en-US" altLang="zh-TW">
                <a:ea typeface="新細明體" pitchFamily="18" charset="-120"/>
              </a:rPr>
              <a:t>mod p </a:t>
            </a:r>
            <a:r>
              <a:rPr lang="en-US"/>
              <a:t>to Bob.</a:t>
            </a:r>
            <a:endParaRPr lang="en-US" altLang="zh-TW">
              <a:ea typeface="新細明體" pitchFamily="18" charset="-120"/>
            </a:endParaRP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That is, use the full group.</a:t>
            </a:r>
            <a:endParaRPr lang="en-US"/>
          </a:p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Assume</a:t>
            </a:r>
            <a:r>
              <a:rPr lang="en-US"/>
              <a:t> that Eve can determine whether g and g</a:t>
            </a:r>
            <a:r>
              <a:rPr lang="en-US" baseline="30000"/>
              <a:t>x</a:t>
            </a:r>
            <a:r>
              <a:rPr lang="en-US"/>
              <a:t> </a:t>
            </a:r>
            <a:r>
              <a:rPr lang="en-US" altLang="zh-TW">
                <a:ea typeface="新細明體" pitchFamily="18" charset="-120"/>
              </a:rPr>
              <a:t>mod p </a:t>
            </a:r>
            <a:r>
              <a:rPr lang="en-US"/>
              <a:t>are squares</a:t>
            </a:r>
            <a:r>
              <a:rPr lang="en-US" altLang="zh-TW">
                <a:ea typeface="新細明體" pitchFamily="18" charset="-120"/>
              </a:rPr>
              <a:t> or not.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In this case, g is a nonsquare.</a:t>
            </a:r>
          </a:p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W</a:t>
            </a:r>
            <a:r>
              <a:rPr lang="en-US"/>
              <a:t>hat can Eve know</a:t>
            </a:r>
            <a:r>
              <a:rPr lang="en-US" altLang="zh-TW">
                <a:ea typeface="新細明體" pitchFamily="18" charset="-120"/>
              </a:rPr>
              <a:t> about x from g and </a:t>
            </a:r>
            <a:r>
              <a:rPr lang="en-US"/>
              <a:t>g</a:t>
            </a:r>
            <a:r>
              <a:rPr lang="en-US" baseline="30000"/>
              <a:t>x</a:t>
            </a:r>
            <a:r>
              <a:rPr lang="en-US"/>
              <a:t> </a:t>
            </a:r>
            <a:r>
              <a:rPr lang="en-US" altLang="zh-TW">
                <a:ea typeface="新細明體" pitchFamily="18" charset="-120"/>
              </a:rPr>
              <a:t>mod p?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n-US"/>
              <a:t>If g</a:t>
            </a:r>
            <a:r>
              <a:rPr lang="en-US" baseline="30000"/>
              <a:t>x</a:t>
            </a:r>
            <a:r>
              <a:rPr lang="en-US"/>
              <a:t> </a:t>
            </a:r>
            <a:r>
              <a:rPr lang="en-US" altLang="zh-TW">
                <a:ea typeface="新細明體" pitchFamily="18" charset="-120"/>
              </a:rPr>
              <a:t>mod p </a:t>
            </a:r>
            <a:r>
              <a:rPr lang="en-US"/>
              <a:t>is a square, then x is even.</a:t>
            </a:r>
          </a:p>
          <a:p>
            <a:pPr lvl="1">
              <a:lnSpc>
                <a:spcPct val="90000"/>
              </a:lnSpc>
            </a:pPr>
            <a:r>
              <a:rPr lang="en-US"/>
              <a:t>If g</a:t>
            </a:r>
            <a:r>
              <a:rPr lang="en-US" baseline="30000"/>
              <a:t>x</a:t>
            </a:r>
            <a:r>
              <a:rPr lang="en-US"/>
              <a:t> </a:t>
            </a:r>
            <a:r>
              <a:rPr lang="en-US" altLang="zh-TW">
                <a:ea typeface="新細明體" pitchFamily="18" charset="-120"/>
              </a:rPr>
              <a:t>mod p </a:t>
            </a:r>
            <a:r>
              <a:rPr lang="en-US"/>
              <a:t>is a nonsquare, then x is odd.</a:t>
            </a:r>
          </a:p>
          <a:p>
            <a:pPr>
              <a:lnSpc>
                <a:spcPct val="90000"/>
              </a:lnSpc>
            </a:pPr>
            <a:r>
              <a:rPr lang="en-US"/>
              <a:t>That is, Eve knows about the last bit of x.</a:t>
            </a:r>
            <a:endParaRPr lang="en-GB" altLang="zh-TW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CD2F9-8F41-466A-89AE-97DA1AF16BB2}" type="slidenum">
              <a:rPr lang="zh-TW" altLang="en-GB"/>
              <a:pPr/>
              <a:t>2</a:t>
            </a:fld>
            <a:endParaRPr lang="en-GB" altLang="zh-TW"/>
          </a:p>
        </p:txBody>
      </p:sp>
      <p:sp>
        <p:nvSpPr>
          <p:cNvPr id="2160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84313"/>
            <a:ext cx="8229600" cy="4852987"/>
          </a:xfrm>
        </p:spPr>
        <p:txBody>
          <a:bodyPr/>
          <a:lstStyle/>
          <a:p>
            <a:r>
              <a:rPr lang="en-US" altLang="zh-TW" sz="2400">
                <a:ea typeface="新細明體" pitchFamily="18" charset="-120"/>
              </a:rPr>
              <a:t>The basic foundation: m</a:t>
            </a:r>
            <a:r>
              <a:rPr lang="en-US" sz="2400"/>
              <a:t>ultiplicati</a:t>
            </a:r>
            <a:r>
              <a:rPr lang="en-US" altLang="zh-TW" sz="2400">
                <a:ea typeface="新細明體" pitchFamily="18" charset="-120"/>
              </a:rPr>
              <a:t>ve group</a:t>
            </a:r>
            <a:r>
              <a:rPr lang="en-US" sz="2400"/>
              <a:t> modulo prime</a:t>
            </a:r>
            <a:endParaRPr lang="en-US" altLang="zh-TW" sz="2400">
              <a:ea typeface="新細明體" pitchFamily="18" charset="-120"/>
            </a:endParaRPr>
          </a:p>
          <a:p>
            <a:r>
              <a:rPr lang="en-US" altLang="zh-TW" sz="2400">
                <a:ea typeface="新細明體" pitchFamily="18" charset="-120"/>
              </a:rPr>
              <a:t>The basic Diffie-Hellman (DH) protocol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The discrete </a:t>
            </a:r>
            <a:r>
              <a:rPr lang="en-US" sz="2000"/>
              <a:t>logarithm problem</a:t>
            </a:r>
            <a:endParaRPr lang="en-US" altLang="zh-TW" sz="2000">
              <a:ea typeface="新細明體" pitchFamily="18" charset="-120"/>
            </a:endParaRPr>
          </a:p>
          <a:p>
            <a:r>
              <a:rPr lang="en-US" altLang="zh-TW" sz="2400">
                <a:ea typeface="新細明體" pitchFamily="18" charset="-120"/>
              </a:rPr>
              <a:t>The basic protocol is insecure:</a:t>
            </a:r>
            <a:endParaRPr lang="en-US" sz="2400"/>
          </a:p>
          <a:p>
            <a:pPr lvl="1"/>
            <a:r>
              <a:rPr lang="en-US" altLang="zh-TW" sz="2000">
                <a:ea typeface="新細明體" pitchFamily="18" charset="-120"/>
              </a:rPr>
              <a:t>Spoofing attacks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Subgroup attacks</a:t>
            </a:r>
          </a:p>
          <a:p>
            <a:r>
              <a:rPr lang="en-US" altLang="zh-TW" sz="2400">
                <a:ea typeface="新細明體" pitchFamily="18" charset="-120"/>
              </a:rPr>
              <a:t>Use a safe prime approach to address the second insecurity issue.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An enhanced DH protocol</a:t>
            </a:r>
            <a:endParaRPr lang="en-GB" altLang="zh-TW" sz="200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Use the subgroup of size q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0B146-E716-4252-A7AE-A334C6F3B093}" type="slidenum">
              <a:rPr lang="zh-TW" altLang="en-GB"/>
              <a:pPr/>
              <a:t>20</a:t>
            </a:fld>
            <a:endParaRPr lang="en-GB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/>
              <a:t>The solution is to use the subgroup of size q, which contains the set of squares.</a:t>
            </a:r>
          </a:p>
          <a:p>
            <a:pPr lvl="1"/>
            <a:r>
              <a:rPr lang="en-US" sz="2000"/>
              <a:t>A square will only generate a square.</a:t>
            </a:r>
          </a:p>
          <a:p>
            <a:pPr lvl="1"/>
            <a:r>
              <a:rPr lang="en-US" sz="2000"/>
              <a:t>For p = 7, we use the subgroup {1, 2, 4}.</a:t>
            </a:r>
          </a:p>
          <a:p>
            <a:r>
              <a:rPr lang="en-US" sz="2400"/>
              <a:t>To sum up:</a:t>
            </a:r>
          </a:p>
          <a:p>
            <a:pPr lvl="1"/>
            <a:r>
              <a:rPr lang="en-US" sz="2000"/>
              <a:t>Choose (p, q) such that p = 2q + 1, and both p and q are prime.</a:t>
            </a:r>
          </a:p>
          <a:p>
            <a:pPr lvl="1"/>
            <a:r>
              <a:rPr lang="en-US" sz="2000"/>
              <a:t>Choose a random number </a:t>
            </a:r>
            <a:r>
              <a:rPr lang="en-US" sz="2000">
                <a:sym typeface="Symbol" pitchFamily="18" charset="2"/>
              </a:rPr>
              <a:t> in the range [2, p–2] and set g = </a:t>
            </a:r>
            <a:r>
              <a:rPr lang="en-US" sz="2000" baseline="30000">
                <a:sym typeface="Symbol" pitchFamily="18" charset="2"/>
              </a:rPr>
              <a:t>2</a:t>
            </a:r>
            <a:r>
              <a:rPr lang="en-US" sz="2000">
                <a:sym typeface="Symbol" pitchFamily="18" charset="2"/>
              </a:rPr>
              <a:t> mod p.</a:t>
            </a:r>
          </a:p>
          <a:p>
            <a:pPr lvl="1"/>
            <a:r>
              <a:rPr lang="en-US" sz="2000">
                <a:sym typeface="Symbol" pitchFamily="18" charset="2"/>
              </a:rPr>
              <a:t>Make sure g  1 and g  p–1.</a:t>
            </a:r>
            <a:endParaRPr lang="en-US" altLang="zh-TW" sz="2000">
              <a:ea typeface="新細明體" pitchFamily="18" charset="-120"/>
              <a:sym typeface="Symbol" pitchFamily="18" charset="2"/>
            </a:endParaRPr>
          </a:p>
          <a:p>
            <a:r>
              <a:rPr lang="en-US" altLang="zh-TW" sz="2400">
                <a:ea typeface="新細明體" pitchFamily="18" charset="-120"/>
                <a:sym typeface="Symbol" pitchFamily="18" charset="2"/>
              </a:rPr>
              <a:t>In other words, Alice and Bob will agree on </a:t>
            </a:r>
            <a:r>
              <a:rPr lang="en-US" sz="2400"/>
              <a:t>(p, q, g)</a:t>
            </a:r>
            <a:r>
              <a:rPr lang="en-US" altLang="zh-TW" sz="2400">
                <a:ea typeface="新細明體" pitchFamily="18" charset="-120"/>
              </a:rPr>
              <a:t> at the beginning of the DH protocol.</a:t>
            </a:r>
            <a:endParaRPr lang="en-US" sz="2400"/>
          </a:p>
          <a:p>
            <a:endParaRPr lang="en-US" sz="240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final DH protocol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D84B2-3E1E-4A9D-BABD-F0EF22ACD9C6}" type="slidenum">
              <a:rPr lang="zh-TW" altLang="en-GB"/>
              <a:pPr/>
              <a:t>21</a:t>
            </a:fld>
            <a:endParaRPr lang="en-GB" altLang="zh-TW"/>
          </a:p>
        </p:txBody>
      </p:sp>
      <p:graphicFrame>
        <p:nvGraphicFramePr>
          <p:cNvPr id="238595" name="Object 3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827088" y="1570038"/>
          <a:ext cx="7345362" cy="457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597" name="Visio" r:id="rId4" imgW="4933188" imgH="3075737" progId="Visio.Drawing.11">
                  <p:embed/>
                </p:oleObj>
              </mc:Choice>
              <mc:Fallback>
                <p:oleObj name="Visio" r:id="rId4" imgW="4933188" imgH="3075737" progId="Visio.Drawing.1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1570038"/>
                        <a:ext cx="7345362" cy="457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D70B-CD7E-47A1-A8A3-CFFF427A6788}" type="slidenum">
              <a:rPr lang="zh-TW" altLang="en-GB"/>
              <a:pPr/>
              <a:t>22</a:t>
            </a:fld>
            <a:endParaRPr lang="en-GB" altLang="zh-TW"/>
          </a:p>
        </p:txBody>
      </p:sp>
      <p:sp>
        <p:nvSpPr>
          <p:cNvPr id="2396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sz="2400"/>
              <a:t>The DH protocol is based on the difficulty of solving the discrete logarithm problem.</a:t>
            </a:r>
          </a:p>
          <a:p>
            <a:pPr lvl="1">
              <a:buFont typeface="Wingdings" pitchFamily="2" charset="2"/>
              <a:buChar char="q"/>
            </a:pPr>
            <a:r>
              <a:rPr lang="en-US" sz="2000"/>
              <a:t>However, with a trapdoor (x or y), the computation of the key becomes very easy.</a:t>
            </a:r>
          </a:p>
          <a:p>
            <a:pPr lvl="1">
              <a:buFont typeface="Wingdings" pitchFamily="2" charset="2"/>
              <a:buChar char="q"/>
            </a:pPr>
            <a:r>
              <a:rPr lang="en-US" sz="2000"/>
              <a:t>There are other public-key cryptosystems based on the discrete logarithm problem, such as the ElGamal algorithm and Elliptic Curves.</a:t>
            </a:r>
          </a:p>
          <a:p>
            <a:r>
              <a:rPr lang="en-US" sz="2400"/>
              <a:t>We will revisit the DH protocol in the Internet Key Exchange protocol.</a:t>
            </a:r>
          </a:p>
          <a:p>
            <a:pPr lvl="1"/>
            <a:r>
              <a:rPr lang="en-US" sz="2000"/>
              <a:t>Cookies for denial-of-service attacks</a:t>
            </a:r>
          </a:p>
          <a:p>
            <a:pPr lvl="1"/>
            <a:r>
              <a:rPr lang="en-US" sz="2000"/>
              <a:t>Authentication schemes for the man-in-the-middle attack.</a:t>
            </a:r>
            <a:endParaRPr lang="en-GB" altLang="zh-TW" sz="200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Acknowledgments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EEC51-F955-4793-B59E-0A22A46AAD1C}" type="slidenum">
              <a:rPr lang="zh-TW" altLang="en-GB"/>
              <a:pPr/>
              <a:t>23</a:t>
            </a:fld>
            <a:endParaRPr lang="en-GB" altLang="zh-TW"/>
          </a:p>
        </p:txBody>
      </p:sp>
      <p:sp>
        <p:nvSpPr>
          <p:cNvPr id="2406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The notes are prepared mostly based on </a:t>
            </a:r>
          </a:p>
          <a:p>
            <a:pPr lvl="1"/>
            <a:r>
              <a:rPr lang="en-US" altLang="zh-TW">
                <a:ea typeface="新細明體" pitchFamily="18" charset="-120"/>
              </a:rPr>
              <a:t>N. Ferguson and B. Schneier, </a:t>
            </a:r>
            <a:r>
              <a:rPr lang="en-US" altLang="zh-TW" i="1">
                <a:ea typeface="新細明體" pitchFamily="18" charset="-120"/>
              </a:rPr>
              <a:t>Practical Cryptography</a:t>
            </a:r>
            <a:r>
              <a:rPr lang="en-US" altLang="zh-TW">
                <a:ea typeface="新細明體" pitchFamily="18" charset="-120"/>
              </a:rPr>
              <a:t>, Wiley, 2003.</a:t>
            </a:r>
          </a:p>
          <a:p>
            <a:pPr lvl="1"/>
            <a:r>
              <a:rPr lang="en-GB" altLang="zh-TW">
                <a:ea typeface="新細明體" pitchFamily="18" charset="-120"/>
              </a:rPr>
              <a:t>D. Stinson, </a:t>
            </a:r>
            <a:r>
              <a:rPr lang="en-GB" altLang="zh-TW" i="1">
                <a:ea typeface="新細明體" pitchFamily="18" charset="-120"/>
              </a:rPr>
              <a:t>Cryptography: Theory and Practice, Chapman &amp; Hall/CRC, Second Edition, 2002.</a:t>
            </a:r>
            <a:endParaRPr lang="en-US" altLang="zh-TW" i="1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Motivation for the DH protocol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2BC1B-6961-4D78-9367-29342123658F}" type="slidenum">
              <a:rPr lang="zh-TW" altLang="en-GB"/>
              <a:pPr/>
              <a:t>3</a:t>
            </a:fld>
            <a:endParaRPr lang="en-GB" altLang="zh-TW"/>
          </a:p>
        </p:txBody>
      </p:sp>
      <p:sp>
        <p:nvSpPr>
          <p:cNvPr id="2170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12875"/>
            <a:ext cx="8229600" cy="45656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sym typeface="Symbol" pitchFamily="18" charset="2"/>
              </a:rPr>
              <a:t>Using a secret-key cryptosystem, how many secret keys are needed for a group of n people to communicate?</a:t>
            </a:r>
          </a:p>
          <a:p>
            <a:pPr lvl="1">
              <a:lnSpc>
                <a:spcPct val="90000"/>
              </a:lnSpc>
            </a:pPr>
            <a:r>
              <a:rPr lang="en-US" sz="2000">
                <a:sym typeface="Symbol" pitchFamily="18" charset="2"/>
              </a:rPr>
              <a:t>C(n, 2) = n(n–1)/2 = O(n</a:t>
            </a:r>
            <a:r>
              <a:rPr lang="en-US" sz="2000" baseline="30000">
                <a:sym typeface="Symbol" pitchFamily="18" charset="2"/>
              </a:rPr>
              <a:t>2</a:t>
            </a:r>
            <a:r>
              <a:rPr lang="en-US" sz="2000">
                <a:sym typeface="Symbol" pitchFamily="18" charset="2"/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sz="2000">
                <a:sym typeface="Symbol" pitchFamily="18" charset="2"/>
              </a:rPr>
              <a:t>Managing a large number of keys is another problem.</a:t>
            </a:r>
            <a:endParaRPr lang="en-US" altLang="zh-TW" sz="2000">
              <a:ea typeface="新細明體" pitchFamily="18" charset="-120"/>
              <a:sym typeface="Symbol" pitchFamily="18" charset="2"/>
            </a:endParaRP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  <a:sym typeface="Symbol" pitchFamily="18" charset="2"/>
              </a:rPr>
              <a:t>With or without a trusted third party, such as a key server.</a:t>
            </a:r>
            <a:endParaRPr lang="en-US" sz="2000">
              <a:sym typeface="Symbol" pitchFamily="18" charset="2"/>
            </a:endParaRPr>
          </a:p>
          <a:p>
            <a:pPr>
              <a:lnSpc>
                <a:spcPct val="90000"/>
              </a:lnSpc>
            </a:pPr>
            <a:r>
              <a:rPr lang="en-US" sz="2400">
                <a:sym typeface="Symbol" pitchFamily="18" charset="2"/>
              </a:rPr>
              <a:t>Whitfield Diffie and Martin Hellman asked</a:t>
            </a:r>
          </a:p>
          <a:p>
            <a:pPr lvl="1">
              <a:lnSpc>
                <a:spcPct val="90000"/>
              </a:lnSpc>
            </a:pPr>
            <a:r>
              <a:rPr lang="en-US" sz="2000">
                <a:sym typeface="Symbol" pitchFamily="18" charset="2"/>
              </a:rPr>
              <a:t>Whether this can be done more efficiently by having the encryption and decryption keys different.</a:t>
            </a:r>
          </a:p>
          <a:p>
            <a:pPr lvl="1">
              <a:lnSpc>
                <a:spcPct val="90000"/>
              </a:lnSpc>
            </a:pPr>
            <a:r>
              <a:rPr lang="en-US" sz="2000">
                <a:sym typeface="Symbol" pitchFamily="18" charset="2"/>
              </a:rPr>
              <a:t>Came up the Diffie-Hellman (DH) protocol, which is a partial solution.</a:t>
            </a:r>
          </a:p>
          <a:p>
            <a:pPr lvl="1">
              <a:lnSpc>
                <a:spcPct val="90000"/>
              </a:lnSpc>
            </a:pPr>
            <a:r>
              <a:rPr lang="en-US" sz="2000">
                <a:sym typeface="Symbol" pitchFamily="18" charset="2"/>
              </a:rPr>
              <a:t>Agree on a secret key over an insecure channel.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Multiplicati</a:t>
            </a:r>
            <a:r>
              <a:rPr lang="en-US" altLang="zh-TW">
                <a:ea typeface="新細明體" pitchFamily="18" charset="-120"/>
              </a:rPr>
              <a:t>ve group</a:t>
            </a:r>
            <a:r>
              <a:rPr lang="en-US"/>
              <a:t> modulo prime</a:t>
            </a:r>
            <a:endParaRPr lang="en-US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D78BA-FB30-4F1E-A646-9C449E078297}" type="slidenum">
              <a:rPr lang="zh-TW" altLang="en-GB"/>
              <a:pPr/>
              <a:t>4</a:t>
            </a:fld>
            <a:endParaRPr lang="en-GB" altLang="zh-TW"/>
          </a:p>
        </p:txBody>
      </p:sp>
      <p:sp>
        <p:nvSpPr>
          <p:cNvPr id="2181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12875"/>
            <a:ext cx="8229600" cy="4852988"/>
          </a:xfrm>
        </p:spPr>
        <p:txBody>
          <a:bodyPr>
            <a:normAutofit/>
          </a:bodyPr>
          <a:lstStyle/>
          <a:p>
            <a:r>
              <a:rPr lang="en-US" altLang="zh-TW">
                <a:ea typeface="新細明體" pitchFamily="18" charset="-120"/>
              </a:rPr>
              <a:t>The DH protocol derives a secret key from </a:t>
            </a:r>
            <a:r>
              <a:rPr lang="en-US"/>
              <a:t>Z</a:t>
            </a:r>
            <a:r>
              <a:rPr lang="en-US" baseline="30000"/>
              <a:t>*</a:t>
            </a:r>
            <a:r>
              <a:rPr lang="en-US" baseline="-25000"/>
              <a:t>p</a:t>
            </a:r>
            <a:r>
              <a:rPr lang="en-US"/>
              <a:t>, the multiplicative group modulo p</a:t>
            </a:r>
            <a:r>
              <a:rPr lang="en-US" altLang="zh-TW">
                <a:ea typeface="新細明體" pitchFamily="18" charset="-120"/>
              </a:rPr>
              <a:t>.</a:t>
            </a:r>
          </a:p>
          <a:p>
            <a:pPr lvl="1"/>
            <a:r>
              <a:rPr lang="en-US"/>
              <a:t>Z</a:t>
            </a:r>
            <a:r>
              <a:rPr lang="en-US" baseline="30000"/>
              <a:t>*</a:t>
            </a:r>
            <a:r>
              <a:rPr lang="en-US" baseline="-25000"/>
              <a:t>p</a:t>
            </a:r>
            <a:r>
              <a:rPr lang="en-US" altLang="zh-TW">
                <a:ea typeface="新細明體" pitchFamily="18" charset="-120"/>
              </a:rPr>
              <a:t>={1, 2, 3, </a:t>
            </a:r>
            <a:r>
              <a:rPr lang="en-US" altLang="zh-TW">
                <a:latin typeface="Arial"/>
                <a:ea typeface="新細明體" pitchFamily="18" charset="-120"/>
              </a:rPr>
              <a:t>…</a:t>
            </a:r>
            <a:r>
              <a:rPr lang="en-US" altLang="zh-TW">
                <a:ea typeface="新細明體" pitchFamily="18" charset="-120"/>
              </a:rPr>
              <a:t>, p</a:t>
            </a:r>
            <a:r>
              <a:rPr lang="en-US" altLang="zh-TW">
                <a:ea typeface="新細明體" pitchFamily="18" charset="-120"/>
                <a:sym typeface="Symbol" pitchFamily="18" charset="2"/>
              </a:rPr>
              <a:t>1} under modulo multiplication operations.</a:t>
            </a:r>
          </a:p>
          <a:p>
            <a:pPr lvl="1"/>
            <a:r>
              <a:rPr lang="en-US" altLang="zh-TW">
                <a:ea typeface="新細明體" pitchFamily="18" charset="-120"/>
              </a:rPr>
              <a:t>p is a very large prime (e.g., 2000-4000 bits long).</a:t>
            </a:r>
          </a:p>
          <a:p>
            <a:r>
              <a:rPr lang="en-US"/>
              <a:t>Z</a:t>
            </a:r>
            <a:r>
              <a:rPr lang="en-US" baseline="30000"/>
              <a:t>*</a:t>
            </a:r>
            <a:r>
              <a:rPr lang="en-US" baseline="-25000"/>
              <a:t>p</a:t>
            </a:r>
            <a:r>
              <a:rPr lang="en-US" altLang="zh-TW" baseline="-25000">
                <a:ea typeface="新細明體" pitchFamily="18" charset="-120"/>
              </a:rPr>
              <a:t> </a:t>
            </a:r>
            <a:r>
              <a:rPr lang="en-US" altLang="zh-TW">
                <a:ea typeface="新細明體" pitchFamily="18" charset="-120"/>
                <a:sym typeface="Symbol" pitchFamily="18" charset="2"/>
              </a:rPr>
              <a:t>under modulo multiplication operations is a group.</a:t>
            </a:r>
          </a:p>
          <a:p>
            <a:pPr lvl="1"/>
            <a:r>
              <a:rPr lang="en-US" altLang="zh-TW">
                <a:ea typeface="新細明體" pitchFamily="18" charset="-120"/>
                <a:sym typeface="Symbol" pitchFamily="18" charset="2"/>
              </a:rPr>
              <a:t>Closure, associativity, commutative</a:t>
            </a:r>
          </a:p>
          <a:p>
            <a:pPr lvl="1"/>
            <a:r>
              <a:rPr lang="en-US" altLang="zh-TW">
                <a:ea typeface="新細明體" pitchFamily="18" charset="-120"/>
                <a:sym typeface="Symbol" pitchFamily="18" charset="2"/>
              </a:rPr>
              <a:t>The element 1 is the identity.</a:t>
            </a:r>
          </a:p>
          <a:p>
            <a:pPr lvl="1"/>
            <a:r>
              <a:rPr lang="en-US" altLang="zh-TW">
                <a:ea typeface="新細明體" pitchFamily="18" charset="-120"/>
                <a:sym typeface="Symbol" pitchFamily="18" charset="2"/>
              </a:rPr>
              <a:t>Each member has a unique inverse.</a:t>
            </a:r>
          </a:p>
          <a:p>
            <a:endParaRPr lang="en-US" altLang="zh-TW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For example, p = 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9FD1A-E1DB-47C8-92EB-3AB751162843}" type="slidenum">
              <a:rPr lang="zh-TW" altLang="en-GB"/>
              <a:pPr/>
              <a:t>5</a:t>
            </a:fld>
            <a:endParaRPr lang="en-GB" altLang="zh-TW"/>
          </a:p>
        </p:txBody>
      </p:sp>
      <p:sp>
        <p:nvSpPr>
          <p:cNvPr id="2437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/>
              <a:t>Z</a:t>
            </a:r>
            <a:r>
              <a:rPr lang="en-US" sz="2400" baseline="30000"/>
              <a:t>*</a:t>
            </a:r>
            <a:r>
              <a:rPr lang="en-US" altLang="zh-TW" sz="2400" baseline="-25000">
                <a:ea typeface="新細明體" pitchFamily="18" charset="-120"/>
              </a:rPr>
              <a:t>7 </a:t>
            </a:r>
            <a:r>
              <a:rPr lang="en-US" altLang="zh-TW" sz="2400">
                <a:ea typeface="新細明體" pitchFamily="18" charset="-120"/>
              </a:rPr>
              <a:t>= {1, 2, 3, </a:t>
            </a:r>
            <a:r>
              <a:rPr lang="en-US" altLang="zh-TW" sz="2400">
                <a:latin typeface="Arial"/>
                <a:ea typeface="新細明體" pitchFamily="18" charset="-120"/>
              </a:rPr>
              <a:t>…</a:t>
            </a:r>
            <a:r>
              <a:rPr lang="en-US" altLang="zh-TW" sz="2400">
                <a:ea typeface="新細明體" pitchFamily="18" charset="-120"/>
              </a:rPr>
              <a:t>, 6</a:t>
            </a:r>
            <a:r>
              <a:rPr lang="en-US" altLang="zh-TW" sz="2400">
                <a:ea typeface="新細明體" pitchFamily="18" charset="-120"/>
                <a:sym typeface="Symbol" pitchFamily="18" charset="2"/>
              </a:rPr>
              <a:t>}</a:t>
            </a:r>
            <a:endParaRPr lang="en-US" altLang="zh-TW" sz="2400">
              <a:ea typeface="新細明體" pitchFamily="18" charset="-120"/>
            </a:endParaRPr>
          </a:p>
          <a:p>
            <a:pPr lvl="1"/>
            <a:r>
              <a:rPr lang="en-US" altLang="zh-TW" sz="2000">
                <a:ea typeface="新細明體" pitchFamily="18" charset="-120"/>
              </a:rPr>
              <a:t>1’s inverse is 1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2’s inverse is 4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3’s inverse is 5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4’s inverse is 2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5’s inverse is 3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6’s inverse is 6</a:t>
            </a:r>
          </a:p>
          <a:p>
            <a:r>
              <a:rPr lang="en-US" altLang="zh-TW" sz="2400">
                <a:ea typeface="新細明體" pitchFamily="18" charset="-120"/>
              </a:rPr>
              <a:t>Generally,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1’s inverse is 1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p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1’s inverse is </a:t>
            </a:r>
            <a:r>
              <a:rPr lang="en-US" altLang="zh-TW" sz="2000">
                <a:ea typeface="新細明體" pitchFamily="18" charset="-120"/>
              </a:rPr>
              <a:t>p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1 (why?).</a:t>
            </a:r>
          </a:p>
          <a:p>
            <a:pPr lvl="1"/>
            <a:r>
              <a:rPr lang="en-US" altLang="zh-TW" sz="2000">
                <a:ea typeface="新細明體" pitchFamily="18" charset="-120"/>
                <a:sym typeface="Symbol" pitchFamily="18" charset="2"/>
              </a:rPr>
              <a:t>There are methods to find the inverses for other elements between 1 and </a:t>
            </a:r>
            <a:r>
              <a:rPr lang="en-US" altLang="zh-TW" sz="2000">
                <a:ea typeface="新細明體" pitchFamily="18" charset="-120"/>
              </a:rPr>
              <a:t>p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1.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Primitive elements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95DA-ADAE-4FCC-815D-885693ED5043}" type="slidenum">
              <a:rPr lang="zh-TW" altLang="en-GB"/>
              <a:pPr/>
              <a:t>6</a:t>
            </a:fld>
            <a:endParaRPr lang="en-GB" altLang="zh-TW"/>
          </a:p>
        </p:txBody>
      </p:sp>
      <p:sp>
        <p:nvSpPr>
          <p:cNvPr id="2426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T</a:t>
            </a:r>
            <a:r>
              <a:rPr lang="en-US" sz="2400"/>
              <a:t>here exists at least a </a:t>
            </a:r>
            <a:r>
              <a:rPr lang="en-US" sz="2400" i="1"/>
              <a:t>primitive element</a:t>
            </a:r>
            <a:r>
              <a:rPr lang="en-US" sz="2400"/>
              <a:t> in Z</a:t>
            </a:r>
            <a:r>
              <a:rPr lang="en-US" sz="2400" baseline="30000"/>
              <a:t>*</a:t>
            </a:r>
            <a:r>
              <a:rPr lang="en-US" altLang="zh-TW" sz="2400" baseline="-25000">
                <a:ea typeface="新細明體" pitchFamily="18" charset="-120"/>
              </a:rPr>
              <a:t>p</a:t>
            </a:r>
            <a:r>
              <a:rPr lang="en-US" altLang="zh-TW" sz="2400">
                <a:ea typeface="新細明體" pitchFamily="18" charset="-120"/>
              </a:rPr>
              <a:t> that can generate the </a:t>
            </a:r>
            <a:r>
              <a:rPr lang="en-US" altLang="zh-TW" sz="2400">
                <a:ea typeface="新細明體" pitchFamily="18" charset="-120"/>
                <a:sym typeface="Symbol" pitchFamily="18" charset="2"/>
              </a:rPr>
              <a:t>entire </a:t>
            </a:r>
            <a:r>
              <a:rPr lang="en-US" sz="2400"/>
              <a:t>Z</a:t>
            </a:r>
            <a:r>
              <a:rPr lang="en-US" sz="2400" baseline="30000"/>
              <a:t>*</a:t>
            </a:r>
            <a:r>
              <a:rPr lang="en-US" altLang="zh-TW" sz="2400" baseline="-25000">
                <a:ea typeface="新細明體" pitchFamily="18" charset="-120"/>
              </a:rPr>
              <a:t>p </a:t>
            </a:r>
            <a:r>
              <a:rPr lang="en-US" altLang="zh-TW" sz="2400">
                <a:ea typeface="新細明體" pitchFamily="18" charset="-120"/>
              </a:rPr>
              <a:t>by exponentiations.</a:t>
            </a: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For </a:t>
            </a:r>
            <a:r>
              <a:rPr lang="en-US" sz="2400"/>
              <a:t>Z</a:t>
            </a:r>
            <a:r>
              <a:rPr lang="en-US" sz="2400" baseline="30000"/>
              <a:t>*</a:t>
            </a:r>
            <a:r>
              <a:rPr lang="en-US" altLang="zh-TW" sz="2400" baseline="-25000">
                <a:ea typeface="新細明體" pitchFamily="18" charset="-120"/>
              </a:rPr>
              <a:t>7</a:t>
            </a:r>
            <a:r>
              <a:rPr lang="en-US" altLang="zh-TW" sz="2400">
                <a:ea typeface="新細明體" pitchFamily="18" charset="-120"/>
              </a:rPr>
              <a:t>, 3 is a primitive, because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3</a:t>
            </a:r>
            <a:r>
              <a:rPr lang="en-US" sz="2000" baseline="30000"/>
              <a:t>0</a:t>
            </a:r>
            <a:r>
              <a:rPr lang="en-US" sz="2000"/>
              <a:t> mod 7 = 1,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3</a:t>
            </a:r>
            <a:r>
              <a:rPr lang="en-US" sz="2000" baseline="30000"/>
              <a:t>1</a:t>
            </a:r>
            <a:r>
              <a:rPr lang="en-US" sz="2000"/>
              <a:t> mod 7 = 3,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3</a:t>
            </a:r>
            <a:r>
              <a:rPr lang="en-US" sz="2000" baseline="30000"/>
              <a:t>2</a:t>
            </a:r>
            <a:r>
              <a:rPr lang="en-US" sz="2000"/>
              <a:t> mod 7 = 2,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3</a:t>
            </a:r>
            <a:r>
              <a:rPr lang="en-US" sz="2000" baseline="30000"/>
              <a:t>3</a:t>
            </a:r>
            <a:r>
              <a:rPr lang="en-US" sz="2000"/>
              <a:t> mod 7 = 6,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3</a:t>
            </a:r>
            <a:r>
              <a:rPr lang="en-US" sz="2000" baseline="30000"/>
              <a:t>4</a:t>
            </a:r>
            <a:r>
              <a:rPr lang="en-US" sz="2000"/>
              <a:t> mod 7 = 4,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3</a:t>
            </a:r>
            <a:r>
              <a:rPr lang="en-US" sz="2000" baseline="30000"/>
              <a:t>5</a:t>
            </a:r>
            <a:r>
              <a:rPr lang="en-US" sz="2000"/>
              <a:t> mod 7 = 5</a:t>
            </a:r>
            <a:r>
              <a:rPr lang="en-US" altLang="zh-TW" sz="2000">
                <a:ea typeface="新細明體" pitchFamily="18" charset="-120"/>
              </a:rPr>
              <a:t>,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3</a:t>
            </a:r>
            <a:r>
              <a:rPr lang="en-US" altLang="zh-TW" sz="2000" baseline="30000">
                <a:ea typeface="新細明體" pitchFamily="18" charset="-120"/>
              </a:rPr>
              <a:t>6</a:t>
            </a:r>
            <a:r>
              <a:rPr lang="en-US" sz="2000"/>
              <a:t> mod 7 = 1,</a:t>
            </a:r>
            <a:endParaRPr lang="en-US" altLang="zh-TW" sz="2000">
              <a:ea typeface="新細明體" pitchFamily="18" charset="-120"/>
            </a:endParaRPr>
          </a:p>
          <a:p>
            <a:pPr lvl="1">
              <a:lnSpc>
                <a:spcPct val="90000"/>
              </a:lnSpc>
            </a:pPr>
            <a:r>
              <a:rPr lang="en-US" altLang="zh-TW" sz="2000">
                <a:latin typeface="Arial"/>
                <a:ea typeface="新細明體" pitchFamily="18" charset="-120"/>
              </a:rPr>
              <a:t>…</a:t>
            </a:r>
            <a:endParaRPr lang="en-US" altLang="zh-TW" sz="2000">
              <a:ea typeface="新細明體" pitchFamily="18" charset="-120"/>
            </a:endParaRP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You can show that 5 is another primitive element.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For other elements: 1, 2, 4, 6,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B43FD-E5BC-429D-B8AF-42630E52C224}" type="slidenum">
              <a:rPr lang="zh-TW" altLang="en-GB"/>
              <a:pPr/>
              <a:t>7</a:t>
            </a:fld>
            <a:endParaRPr lang="en-GB" altLang="zh-TW"/>
          </a:p>
        </p:txBody>
      </p:sp>
      <p:sp>
        <p:nvSpPr>
          <p:cNvPr id="245769" name="Rectangle 9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sz="2400">
                <a:ea typeface="新細明體" pitchFamily="18" charset="-120"/>
              </a:rPr>
              <a:t>1</a:t>
            </a:r>
            <a:r>
              <a:rPr lang="en-US" sz="2400" baseline="30000"/>
              <a:t>0</a:t>
            </a:r>
            <a:r>
              <a:rPr lang="en-US" sz="2400"/>
              <a:t> mod 7 = 1, </a:t>
            </a:r>
          </a:p>
          <a:p>
            <a:r>
              <a:rPr lang="en-US" altLang="zh-TW" sz="2400">
                <a:ea typeface="新細明體" pitchFamily="18" charset="-120"/>
              </a:rPr>
              <a:t>1</a:t>
            </a:r>
            <a:r>
              <a:rPr lang="en-US" sz="2400" baseline="30000"/>
              <a:t>1</a:t>
            </a:r>
            <a:r>
              <a:rPr lang="en-US" sz="2400"/>
              <a:t> mod 7 = </a:t>
            </a:r>
            <a:r>
              <a:rPr lang="en-US" altLang="zh-TW" sz="2400">
                <a:ea typeface="新細明體" pitchFamily="18" charset="-120"/>
              </a:rPr>
              <a:t>1</a:t>
            </a:r>
            <a:r>
              <a:rPr lang="en-US" sz="2400"/>
              <a:t>, </a:t>
            </a:r>
          </a:p>
          <a:p>
            <a:r>
              <a:rPr lang="en-US" altLang="zh-TW" sz="2400">
                <a:ea typeface="新細明體" pitchFamily="18" charset="-120"/>
              </a:rPr>
              <a:t>…</a:t>
            </a:r>
            <a:r>
              <a:rPr lang="en-US" sz="2400"/>
              <a:t> </a:t>
            </a:r>
            <a:endParaRPr lang="en-US" altLang="zh-TW" sz="2400">
              <a:ea typeface="新細明體" pitchFamily="18" charset="-120"/>
            </a:endParaRPr>
          </a:p>
          <a:p>
            <a:endParaRPr lang="en-US" altLang="zh-TW" sz="2400">
              <a:ea typeface="新細明體" pitchFamily="18" charset="-120"/>
            </a:endParaRPr>
          </a:p>
          <a:p>
            <a:endParaRPr lang="en-US" altLang="zh-TW" sz="2400">
              <a:ea typeface="新細明體" pitchFamily="18" charset="-120"/>
            </a:endParaRPr>
          </a:p>
          <a:p>
            <a:r>
              <a:rPr lang="en-US" altLang="zh-TW" sz="2400">
                <a:ea typeface="新細明體" pitchFamily="18" charset="-120"/>
              </a:rPr>
              <a:t>------------------</a:t>
            </a:r>
            <a:endParaRPr lang="en-US" sz="2400"/>
          </a:p>
          <a:p>
            <a:r>
              <a:rPr lang="en-US" altLang="zh-TW" sz="2400">
                <a:ea typeface="新細明體" pitchFamily="18" charset="-120"/>
              </a:rPr>
              <a:t>2</a:t>
            </a:r>
            <a:r>
              <a:rPr lang="en-US" sz="2400" baseline="30000"/>
              <a:t>0</a:t>
            </a:r>
            <a:r>
              <a:rPr lang="en-US" sz="2400"/>
              <a:t> mod 7 = 1, </a:t>
            </a:r>
          </a:p>
          <a:p>
            <a:r>
              <a:rPr lang="en-US" altLang="zh-TW" sz="2400">
                <a:ea typeface="新細明體" pitchFamily="18" charset="-120"/>
              </a:rPr>
              <a:t>2</a:t>
            </a:r>
            <a:r>
              <a:rPr lang="en-US" sz="2400" baseline="30000"/>
              <a:t>1</a:t>
            </a:r>
            <a:r>
              <a:rPr lang="en-US" sz="2400"/>
              <a:t> mod 7 = </a:t>
            </a:r>
            <a:r>
              <a:rPr lang="en-US" altLang="zh-TW" sz="2400">
                <a:ea typeface="新細明體" pitchFamily="18" charset="-120"/>
              </a:rPr>
              <a:t>2</a:t>
            </a:r>
            <a:r>
              <a:rPr lang="en-US" sz="2400"/>
              <a:t>, </a:t>
            </a:r>
          </a:p>
          <a:p>
            <a:r>
              <a:rPr lang="en-US" altLang="zh-TW" sz="2400">
                <a:ea typeface="新細明體" pitchFamily="18" charset="-120"/>
              </a:rPr>
              <a:t>2</a:t>
            </a:r>
            <a:r>
              <a:rPr lang="en-US" sz="2400" baseline="30000"/>
              <a:t>2</a:t>
            </a:r>
            <a:r>
              <a:rPr lang="en-US" sz="2400"/>
              <a:t> mod 7 = </a:t>
            </a:r>
            <a:r>
              <a:rPr lang="en-US" altLang="zh-TW" sz="2400">
                <a:ea typeface="新細明體" pitchFamily="18" charset="-120"/>
              </a:rPr>
              <a:t>4</a:t>
            </a:r>
            <a:r>
              <a:rPr lang="en-US" sz="2400"/>
              <a:t>, </a:t>
            </a:r>
          </a:p>
          <a:p>
            <a:r>
              <a:rPr lang="en-US" altLang="zh-TW" sz="2400">
                <a:ea typeface="新細明體" pitchFamily="18" charset="-120"/>
              </a:rPr>
              <a:t>2</a:t>
            </a:r>
            <a:r>
              <a:rPr lang="en-US" sz="2400" baseline="30000"/>
              <a:t>3</a:t>
            </a:r>
            <a:r>
              <a:rPr lang="en-US" sz="2400"/>
              <a:t> mod 7 = </a:t>
            </a:r>
            <a:r>
              <a:rPr lang="en-US" altLang="zh-TW" sz="2400">
                <a:ea typeface="新細明體" pitchFamily="18" charset="-120"/>
              </a:rPr>
              <a:t>1</a:t>
            </a:r>
            <a:r>
              <a:rPr lang="en-US" sz="2400"/>
              <a:t>, </a:t>
            </a:r>
            <a:endParaRPr lang="en-US" altLang="zh-TW" sz="2400">
              <a:ea typeface="新細明體" pitchFamily="18" charset="-120"/>
            </a:endParaRPr>
          </a:p>
          <a:p>
            <a:r>
              <a:rPr lang="en-US" altLang="zh-TW" sz="2400">
                <a:ea typeface="新細明體" pitchFamily="18" charset="-120"/>
              </a:rPr>
              <a:t>…</a:t>
            </a:r>
          </a:p>
          <a:p>
            <a:pPr>
              <a:buFont typeface="Wingdings" pitchFamily="2" charset="2"/>
              <a:buNone/>
            </a:pPr>
            <a:endParaRPr lang="en-US" sz="2400"/>
          </a:p>
        </p:txBody>
      </p:sp>
      <p:sp>
        <p:nvSpPr>
          <p:cNvPr id="245770" name="Rectangle 10"/>
          <p:cNvSpPr>
            <a:spLocks noGrp="1" noChangeArrowheads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altLang="zh-TW" sz="2400">
                <a:ea typeface="新細明體" pitchFamily="18" charset="-120"/>
              </a:rPr>
              <a:t>4</a:t>
            </a:r>
            <a:r>
              <a:rPr lang="en-US" sz="2400" baseline="30000"/>
              <a:t>0</a:t>
            </a:r>
            <a:r>
              <a:rPr lang="en-US" sz="2400"/>
              <a:t> mod 7 = 1, </a:t>
            </a:r>
          </a:p>
          <a:p>
            <a:r>
              <a:rPr lang="en-US" altLang="zh-TW" sz="2400">
                <a:ea typeface="新細明體" pitchFamily="18" charset="-120"/>
              </a:rPr>
              <a:t>4</a:t>
            </a:r>
            <a:r>
              <a:rPr lang="en-US" sz="2400" baseline="30000"/>
              <a:t>1</a:t>
            </a:r>
            <a:r>
              <a:rPr lang="en-US" sz="2400"/>
              <a:t> mod 7 = </a:t>
            </a:r>
            <a:r>
              <a:rPr lang="en-US" altLang="zh-TW" sz="2400">
                <a:ea typeface="新細明體" pitchFamily="18" charset="-120"/>
              </a:rPr>
              <a:t>4</a:t>
            </a:r>
            <a:r>
              <a:rPr lang="en-US" sz="2400"/>
              <a:t>, </a:t>
            </a:r>
          </a:p>
          <a:p>
            <a:r>
              <a:rPr lang="en-US" altLang="zh-TW" sz="2400">
                <a:ea typeface="新細明體" pitchFamily="18" charset="-120"/>
              </a:rPr>
              <a:t>4</a:t>
            </a:r>
            <a:r>
              <a:rPr lang="en-US" sz="2400" baseline="30000"/>
              <a:t>2</a:t>
            </a:r>
            <a:r>
              <a:rPr lang="en-US" sz="2400"/>
              <a:t> mod 7 = </a:t>
            </a:r>
            <a:r>
              <a:rPr lang="en-US" altLang="zh-TW" sz="2400">
                <a:ea typeface="新細明體" pitchFamily="18" charset="-120"/>
              </a:rPr>
              <a:t>2</a:t>
            </a:r>
            <a:r>
              <a:rPr lang="en-US" sz="2400"/>
              <a:t>,</a:t>
            </a:r>
            <a:endParaRPr lang="en-US" altLang="zh-TW" sz="2400">
              <a:ea typeface="新細明體" pitchFamily="18" charset="-120"/>
            </a:endParaRPr>
          </a:p>
          <a:p>
            <a:r>
              <a:rPr lang="en-US" altLang="zh-TW" sz="2400">
                <a:ea typeface="新細明體" pitchFamily="18" charset="-120"/>
              </a:rPr>
              <a:t>4</a:t>
            </a:r>
            <a:r>
              <a:rPr lang="en-US" sz="2400" baseline="30000"/>
              <a:t>3</a:t>
            </a:r>
            <a:r>
              <a:rPr lang="en-US" sz="2400"/>
              <a:t> mod 7 = </a:t>
            </a:r>
            <a:r>
              <a:rPr lang="en-US" altLang="zh-TW" sz="2400">
                <a:ea typeface="新細明體" pitchFamily="18" charset="-120"/>
              </a:rPr>
              <a:t>1</a:t>
            </a:r>
            <a:r>
              <a:rPr lang="en-US" sz="2400"/>
              <a:t>, </a:t>
            </a:r>
          </a:p>
          <a:p>
            <a:r>
              <a:rPr lang="en-US" altLang="zh-TW" sz="2400">
                <a:ea typeface="新細明體" pitchFamily="18" charset="-120"/>
              </a:rPr>
              <a:t>…</a:t>
            </a:r>
          </a:p>
          <a:p>
            <a:r>
              <a:rPr lang="en-US" altLang="zh-TW" sz="2400">
                <a:ea typeface="新細明體" pitchFamily="18" charset="-120"/>
              </a:rPr>
              <a:t>------------------</a:t>
            </a:r>
          </a:p>
          <a:p>
            <a:r>
              <a:rPr lang="en-US" altLang="zh-TW" sz="2400">
                <a:ea typeface="新細明體" pitchFamily="18" charset="-120"/>
              </a:rPr>
              <a:t>6</a:t>
            </a:r>
            <a:r>
              <a:rPr lang="en-US" sz="2400" baseline="30000"/>
              <a:t>0</a:t>
            </a:r>
            <a:r>
              <a:rPr lang="en-US" sz="2400"/>
              <a:t> mod 7 = 1, </a:t>
            </a:r>
          </a:p>
          <a:p>
            <a:r>
              <a:rPr lang="en-US" altLang="zh-TW" sz="2400">
                <a:ea typeface="新細明體" pitchFamily="18" charset="-120"/>
              </a:rPr>
              <a:t>6</a:t>
            </a:r>
            <a:r>
              <a:rPr lang="en-US" sz="2400" baseline="30000"/>
              <a:t>1</a:t>
            </a:r>
            <a:r>
              <a:rPr lang="en-US" sz="2400"/>
              <a:t> mod 7 = </a:t>
            </a:r>
            <a:r>
              <a:rPr lang="en-US" altLang="zh-TW" sz="2400">
                <a:ea typeface="新細明體" pitchFamily="18" charset="-120"/>
              </a:rPr>
              <a:t>6</a:t>
            </a:r>
            <a:r>
              <a:rPr lang="en-US" sz="2400"/>
              <a:t>, </a:t>
            </a:r>
          </a:p>
          <a:p>
            <a:r>
              <a:rPr lang="en-US" altLang="zh-TW" sz="2400">
                <a:ea typeface="新細明體" pitchFamily="18" charset="-120"/>
              </a:rPr>
              <a:t>6</a:t>
            </a:r>
            <a:r>
              <a:rPr lang="en-US" sz="2400" baseline="30000"/>
              <a:t>2</a:t>
            </a:r>
            <a:r>
              <a:rPr lang="en-US" sz="2400"/>
              <a:t> mod 7 = </a:t>
            </a:r>
            <a:r>
              <a:rPr lang="en-US" altLang="zh-TW" sz="2400">
                <a:ea typeface="新細明體" pitchFamily="18" charset="-120"/>
              </a:rPr>
              <a:t>1</a:t>
            </a:r>
            <a:r>
              <a:rPr lang="en-US" sz="2400"/>
              <a:t>, </a:t>
            </a:r>
          </a:p>
          <a:p>
            <a:r>
              <a:rPr lang="en-US" altLang="zh-TW" sz="2400">
                <a:ea typeface="新細明體" pitchFamily="18" charset="-120"/>
              </a:rPr>
              <a:t>…</a:t>
            </a:r>
            <a:r>
              <a:rPr lang="en-US" sz="2400"/>
              <a:t> </a:t>
            </a:r>
            <a:endParaRPr lang="en-US" altLang="zh-TW" sz="2400">
              <a:ea typeface="新細明體" pitchFamily="18" charset="-120"/>
            </a:endParaRPr>
          </a:p>
          <a:p>
            <a:endParaRPr lang="en-US" altLang="zh-TW" sz="240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Subgroups and order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D6333-36D3-4EFC-AA68-478F1CDEEF41}" type="slidenum">
              <a:rPr lang="zh-TW" altLang="en-GB"/>
              <a:pPr/>
              <a:t>8</a:t>
            </a:fld>
            <a:endParaRPr lang="en-GB" altLang="zh-TW"/>
          </a:p>
        </p:txBody>
      </p:sp>
      <p:sp>
        <p:nvSpPr>
          <p:cNvPr id="2498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For any divisor of p–1, say d, there is a single </a:t>
            </a:r>
            <a:r>
              <a:rPr lang="en-US" sz="2400" i="1"/>
              <a:t>subgroup</a:t>
            </a:r>
            <a:r>
              <a:rPr lang="en-US" sz="2400"/>
              <a:t> of size d.</a:t>
            </a: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For p = 7 again, p</a:t>
            </a:r>
            <a:r>
              <a:rPr lang="en-US" altLang="zh-TW" sz="2400">
                <a:latin typeface="Arial"/>
                <a:ea typeface="新細明體" pitchFamily="18" charset="-120"/>
              </a:rPr>
              <a:t>–</a:t>
            </a:r>
            <a:r>
              <a:rPr lang="en-US" altLang="zh-TW" sz="2400">
                <a:ea typeface="新細明體" pitchFamily="18" charset="-120"/>
              </a:rPr>
              <a:t>1 = 6 and its divisors are 1, 2, 3, 6.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A subgroup of size 1: {</a:t>
            </a:r>
            <a:r>
              <a:rPr lang="en-US" altLang="zh-TW" sz="2000" b="1">
                <a:ea typeface="新細明體" pitchFamily="18" charset="-120"/>
              </a:rPr>
              <a:t>1</a:t>
            </a:r>
            <a:r>
              <a:rPr lang="en-US" altLang="zh-TW" sz="2000">
                <a:ea typeface="新細明體" pitchFamily="18" charset="-120"/>
              </a:rPr>
              <a:t>}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A subgroup of size 2: {1,</a:t>
            </a:r>
            <a:r>
              <a:rPr lang="en-US" altLang="zh-TW" sz="2000" b="1">
                <a:ea typeface="新細明體" pitchFamily="18" charset="-120"/>
              </a:rPr>
              <a:t>6</a:t>
            </a:r>
            <a:r>
              <a:rPr lang="en-US" altLang="zh-TW" sz="2000">
                <a:ea typeface="新細明體" pitchFamily="18" charset="-120"/>
              </a:rPr>
              <a:t>} 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A subgroup of size 3: {1,</a:t>
            </a:r>
            <a:r>
              <a:rPr lang="en-US" altLang="zh-TW" sz="2000" b="1">
                <a:ea typeface="新細明體" pitchFamily="18" charset="-120"/>
              </a:rPr>
              <a:t>2</a:t>
            </a:r>
            <a:r>
              <a:rPr lang="en-US" altLang="zh-TW" sz="2000">
                <a:ea typeface="新細明體" pitchFamily="18" charset="-120"/>
              </a:rPr>
              <a:t>,</a:t>
            </a:r>
            <a:r>
              <a:rPr lang="en-US" altLang="zh-TW" sz="2000" b="1">
                <a:ea typeface="新細明體" pitchFamily="18" charset="-120"/>
              </a:rPr>
              <a:t>4</a:t>
            </a:r>
            <a:r>
              <a:rPr lang="en-US" altLang="zh-TW" sz="2000">
                <a:ea typeface="新細明體" pitchFamily="18" charset="-120"/>
              </a:rPr>
              <a:t>}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A subgroup of size 6: {1,2,</a:t>
            </a:r>
            <a:r>
              <a:rPr lang="en-US" altLang="zh-TW" sz="2000" b="1">
                <a:ea typeface="新細明體" pitchFamily="18" charset="-120"/>
              </a:rPr>
              <a:t>3</a:t>
            </a:r>
            <a:r>
              <a:rPr lang="en-US" altLang="zh-TW" sz="2000">
                <a:ea typeface="新細明體" pitchFamily="18" charset="-120"/>
              </a:rPr>
              <a:t>,4,</a:t>
            </a:r>
            <a:r>
              <a:rPr lang="en-US" altLang="zh-TW" sz="2000" b="1">
                <a:ea typeface="新細明體" pitchFamily="18" charset="-120"/>
              </a:rPr>
              <a:t>5</a:t>
            </a:r>
            <a:r>
              <a:rPr lang="en-US" altLang="zh-TW" sz="2000">
                <a:ea typeface="新細明體" pitchFamily="18" charset="-120"/>
              </a:rPr>
              <a:t>,6}.</a:t>
            </a: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Order of an element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Order of 1 is 1, because 1</a:t>
            </a:r>
            <a:r>
              <a:rPr lang="en-US" altLang="zh-TW" sz="2000" baseline="30000">
                <a:ea typeface="新細明體" pitchFamily="18" charset="-120"/>
              </a:rPr>
              <a:t>1</a:t>
            </a:r>
            <a:r>
              <a:rPr lang="en-US" sz="2000"/>
              <a:t> mod 7 </a:t>
            </a:r>
            <a:r>
              <a:rPr lang="en-US" altLang="zh-TW" sz="2000">
                <a:ea typeface="新細明體" pitchFamily="18" charset="-120"/>
              </a:rPr>
              <a:t>= </a:t>
            </a:r>
            <a:r>
              <a:rPr lang="en-US" sz="2000"/>
              <a:t>1</a:t>
            </a:r>
            <a:r>
              <a:rPr lang="en-US" altLang="zh-TW" sz="2000">
                <a:ea typeface="新細明體" pitchFamily="18" charset="-120"/>
              </a:rPr>
              <a:t>.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Order of 6 is 2, because 6</a:t>
            </a:r>
            <a:r>
              <a:rPr lang="en-US" altLang="zh-TW" sz="2000" baseline="30000">
                <a:ea typeface="新細明體" pitchFamily="18" charset="-120"/>
              </a:rPr>
              <a:t>2</a:t>
            </a:r>
            <a:r>
              <a:rPr lang="en-US" sz="2000"/>
              <a:t> mod 7 </a:t>
            </a:r>
            <a:r>
              <a:rPr lang="en-US" altLang="zh-TW" sz="2000">
                <a:ea typeface="新細明體" pitchFamily="18" charset="-120"/>
              </a:rPr>
              <a:t>= </a:t>
            </a:r>
            <a:r>
              <a:rPr lang="en-US" sz="2000"/>
              <a:t>1</a:t>
            </a:r>
            <a:r>
              <a:rPr lang="en-US" altLang="zh-TW" sz="2000">
                <a:ea typeface="新細明體" pitchFamily="18" charset="-120"/>
              </a:rPr>
              <a:t>.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Order of 2 and 4 is 3.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Order of 3 and 5 is 6.</a:t>
            </a:r>
          </a:p>
          <a:p>
            <a:pPr lvl="1">
              <a:lnSpc>
                <a:spcPct val="90000"/>
              </a:lnSpc>
            </a:pPr>
            <a:endParaRPr lang="en-US" altLang="zh-TW" sz="200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basic DH protocol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EB98D-0D81-4C91-9E1A-3AAE31D34287}" type="slidenum">
              <a:rPr lang="zh-TW" altLang="en-GB"/>
              <a:pPr/>
              <a:t>9</a:t>
            </a:fld>
            <a:endParaRPr lang="en-GB" altLang="zh-TW"/>
          </a:p>
        </p:txBody>
      </p:sp>
      <p:sp>
        <p:nvSpPr>
          <p:cNvPr id="2222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84313"/>
            <a:ext cx="8229600" cy="4708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Agree on a large prime p and a primitive element g in Z</a:t>
            </a:r>
            <a:r>
              <a:rPr lang="en-US" sz="2400" baseline="30000"/>
              <a:t>*</a:t>
            </a:r>
            <a:r>
              <a:rPr lang="en-US" sz="2400" baseline="-25000"/>
              <a:t>p</a:t>
            </a:r>
            <a:r>
              <a:rPr lang="en-US" altLang="zh-TW" sz="2400">
                <a:ea typeface="新細明體" pitchFamily="18" charset="-120"/>
              </a:rPr>
              <a:t> (g is also called a generator).</a:t>
            </a:r>
            <a:endParaRPr lang="zh-TW" altLang="en-US" sz="2400">
              <a:ea typeface="新細明體" pitchFamily="18" charset="-120"/>
            </a:endParaRPr>
          </a:p>
          <a:p>
            <a:pPr lvl="1">
              <a:lnSpc>
                <a:spcPct val="90000"/>
              </a:lnSpc>
            </a:pPr>
            <a:r>
              <a:rPr lang="en-US" sz="2000"/>
              <a:t>Both p and g are not secrets.</a:t>
            </a:r>
          </a:p>
          <a:p>
            <a:pPr>
              <a:lnSpc>
                <a:spcPct val="90000"/>
              </a:lnSpc>
            </a:pPr>
            <a:r>
              <a:rPr lang="en-US" sz="2400"/>
              <a:t>Alice (Bob) chooses a random x (y) in Z</a:t>
            </a:r>
            <a:r>
              <a:rPr lang="en-US" sz="2400" baseline="30000"/>
              <a:t>*</a:t>
            </a:r>
            <a:r>
              <a:rPr lang="en-US" sz="2400" baseline="-25000"/>
              <a:t>p</a:t>
            </a:r>
            <a:r>
              <a:rPr lang="en-US" sz="2400"/>
              <a:t> (1, 2, …, p–1) and computes g</a:t>
            </a:r>
            <a:r>
              <a:rPr lang="en-US" sz="2400" baseline="30000"/>
              <a:t>x</a:t>
            </a:r>
            <a:r>
              <a:rPr lang="en-US" sz="2400"/>
              <a:t> mod p (g</a:t>
            </a:r>
            <a:r>
              <a:rPr lang="en-US" sz="2400" baseline="30000"/>
              <a:t>y</a:t>
            </a:r>
            <a:r>
              <a:rPr lang="en-US" sz="2400"/>
              <a:t> mod p).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Send the result to Bob (Alice), and the result is not a secret.</a:t>
            </a:r>
          </a:p>
          <a:p>
            <a:pPr>
              <a:lnSpc>
                <a:spcPct val="90000"/>
              </a:lnSpc>
            </a:pPr>
            <a:r>
              <a:rPr lang="en-US" sz="2400"/>
              <a:t>Alice computes the secret key k as (g</a:t>
            </a:r>
            <a:r>
              <a:rPr lang="en-US" sz="2400" baseline="30000"/>
              <a:t>y</a:t>
            </a:r>
            <a:r>
              <a:rPr lang="en-US" sz="2400"/>
              <a:t> mod p)</a:t>
            </a:r>
            <a:r>
              <a:rPr lang="en-US" sz="2400" baseline="30000"/>
              <a:t>x</a:t>
            </a:r>
            <a:r>
              <a:rPr lang="en-US" sz="2400"/>
              <a:t> mod p = g</a:t>
            </a:r>
            <a:r>
              <a:rPr lang="en-US" sz="2400" baseline="30000"/>
              <a:t>xy</a:t>
            </a:r>
            <a:r>
              <a:rPr lang="en-US" sz="2400"/>
              <a:t> mod p.</a:t>
            </a:r>
          </a:p>
          <a:p>
            <a:pPr>
              <a:lnSpc>
                <a:spcPct val="90000"/>
              </a:lnSpc>
            </a:pPr>
            <a:r>
              <a:rPr lang="en-US" sz="2400"/>
              <a:t>Bob computes the secret key k as (g</a:t>
            </a:r>
            <a:r>
              <a:rPr lang="en-US" sz="2400" baseline="30000"/>
              <a:t>x</a:t>
            </a:r>
            <a:r>
              <a:rPr lang="en-US" sz="2400"/>
              <a:t> mod p)</a:t>
            </a:r>
            <a:r>
              <a:rPr lang="en-US" sz="2400" baseline="30000"/>
              <a:t>y</a:t>
            </a:r>
            <a:r>
              <a:rPr lang="en-US" sz="2400"/>
              <a:t> mod p = g</a:t>
            </a:r>
            <a:r>
              <a:rPr lang="en-US" sz="2400" baseline="30000"/>
              <a:t>xy</a:t>
            </a:r>
            <a:r>
              <a:rPr lang="en-US" sz="2400"/>
              <a:t> mod p.</a:t>
            </a:r>
            <a:endParaRPr lang="en-US" altLang="zh-TW" sz="2400">
              <a:ea typeface="新細明體" pitchFamily="18" charset="-120"/>
            </a:endParaRP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Note that k </a:t>
            </a:r>
            <a:r>
              <a:rPr lang="en-US" altLang="zh-TW" sz="2400">
                <a:ea typeface="新細明體" pitchFamily="18" charset="-120"/>
                <a:sym typeface="Symbol" pitchFamily="18" charset="2"/>
              </a:rPr>
              <a:t> </a:t>
            </a:r>
            <a:r>
              <a:rPr lang="en-US" sz="2400"/>
              <a:t>Z</a:t>
            </a:r>
            <a:r>
              <a:rPr lang="en-US" sz="2400" baseline="30000"/>
              <a:t>*</a:t>
            </a:r>
            <a:r>
              <a:rPr lang="en-US" sz="2400" baseline="-25000"/>
              <a:t>p</a:t>
            </a:r>
            <a:r>
              <a:rPr lang="en-US" altLang="zh-TW" sz="2400">
                <a:ea typeface="新細明體" pitchFamily="18" charset="-12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8484</TotalTime>
  <Words>1820</Words>
  <Application>Microsoft Office PowerPoint</Application>
  <PresentationFormat>On-screen Show (4:3)</PresentationFormat>
  <Paragraphs>231</Paragraphs>
  <Slides>23</Slides>
  <Notes>23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Origin</vt:lpstr>
      <vt:lpstr>Visio</vt:lpstr>
      <vt:lpstr>Diffie-Hellman (Key Exchange) Protocol</vt:lpstr>
      <vt:lpstr>Outline</vt:lpstr>
      <vt:lpstr>Motivation for the DH protocol</vt:lpstr>
      <vt:lpstr>Multiplicative group modulo prime</vt:lpstr>
      <vt:lpstr>For example, p = 7</vt:lpstr>
      <vt:lpstr>Primitive elements</vt:lpstr>
      <vt:lpstr>For other elements: 1, 2, 4, 6,</vt:lpstr>
      <vt:lpstr>Subgroups and order</vt:lpstr>
      <vt:lpstr>The basic DH protocol</vt:lpstr>
      <vt:lpstr>The basic DH protocol</vt:lpstr>
      <vt:lpstr>The discrete logarithm problem</vt:lpstr>
      <vt:lpstr>For example,</vt:lpstr>
      <vt:lpstr>A spoofing attack</vt:lpstr>
      <vt:lpstr>A spoofing attack</vt:lpstr>
      <vt:lpstr>Attacks on reducing the set of keys</vt:lpstr>
      <vt:lpstr>Avoiding small subgroups</vt:lpstr>
      <vt:lpstr>A safe prime approach</vt:lpstr>
      <vt:lpstr>Why the full group is not secure?</vt:lpstr>
      <vt:lpstr>This is the problem:</vt:lpstr>
      <vt:lpstr>Use the subgroup of size q</vt:lpstr>
      <vt:lpstr>The final DH protocol</vt:lpstr>
      <vt:lpstr>Summary</vt:lpstr>
      <vt:lpstr>Acknowledgments</vt:lpstr>
    </vt:vector>
  </TitlesOfParts>
  <Company>hkpu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Short Journey to Secret Key Cryptography</dc:title>
  <dc:creator>Rocky K. C. Chang</dc:creator>
  <cp:lastModifiedBy>Rocky Chang</cp:lastModifiedBy>
  <cp:revision>531</cp:revision>
  <dcterms:created xsi:type="dcterms:W3CDTF">2005-01-25T02:33:17Z</dcterms:created>
  <dcterms:modified xsi:type="dcterms:W3CDTF">2014-02-27T13:33:02Z</dcterms:modified>
</cp:coreProperties>
</file>