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9"/>
  </p:notesMasterIdLst>
  <p:sldIdLst>
    <p:sldId id="256" r:id="rId2"/>
    <p:sldId id="259" r:id="rId3"/>
    <p:sldId id="315" r:id="rId4"/>
    <p:sldId id="277" r:id="rId5"/>
    <p:sldId id="292" r:id="rId6"/>
    <p:sldId id="293" r:id="rId7"/>
    <p:sldId id="316" r:id="rId8"/>
    <p:sldId id="291" r:id="rId9"/>
    <p:sldId id="295" r:id="rId10"/>
    <p:sldId id="296" r:id="rId11"/>
    <p:sldId id="312" r:id="rId12"/>
    <p:sldId id="313" r:id="rId13"/>
    <p:sldId id="297" r:id="rId14"/>
    <p:sldId id="298" r:id="rId15"/>
    <p:sldId id="299" r:id="rId16"/>
    <p:sldId id="314" r:id="rId17"/>
    <p:sldId id="301" r:id="rId18"/>
    <p:sldId id="303" r:id="rId19"/>
    <p:sldId id="304" r:id="rId20"/>
    <p:sldId id="305" r:id="rId21"/>
    <p:sldId id="307" r:id="rId22"/>
    <p:sldId id="308" r:id="rId23"/>
    <p:sldId id="309" r:id="rId24"/>
    <p:sldId id="310" r:id="rId25"/>
    <p:sldId id="317" r:id="rId26"/>
    <p:sldId id="290" r:id="rId27"/>
    <p:sldId id="266" r:id="rId2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200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FAAA785-200F-4577-B1FA-23CA3E29A4D6}" type="slidenum">
              <a:rPr lang="zh-TW" altLang="en-GB"/>
              <a:pPr/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35219833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06A31D-F49D-4FAC-A027-7463C8D7BAAA}" type="slidenum">
              <a:rPr lang="zh-TW" altLang="en-GB"/>
              <a:pPr/>
              <a:t>1</a:t>
            </a:fld>
            <a:endParaRPr lang="en-GB" altLang="zh-TW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92760C-78B9-4A5C-988C-59C7D5916CB9}" type="slidenum">
              <a:rPr lang="zh-TW" altLang="en-GB"/>
              <a:pPr/>
              <a:t>10</a:t>
            </a:fld>
            <a:endParaRPr lang="en-GB" altLang="zh-TW"/>
          </a:p>
        </p:txBody>
      </p:sp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99FAEA-3B6C-4033-8B83-09D6BC368BB5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1EBF69-A6FF-409F-AB18-CAD72783A461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365C78-0564-448B-90D7-5ACB64D253BB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E31A94-49FF-4424-BC77-7F246E06FF6B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9D26CC-FEDF-44FE-9437-23DA11B85795}" type="slidenum">
              <a:rPr lang="zh-TW" altLang="en-GB"/>
              <a:pPr/>
              <a:t>15</a:t>
            </a:fld>
            <a:endParaRPr lang="en-GB" altLang="zh-TW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44CB91-4170-44E2-A032-365F012BB1E7}" type="slidenum">
              <a:rPr lang="zh-TW" altLang="en-GB"/>
              <a:pPr/>
              <a:t>16</a:t>
            </a:fld>
            <a:endParaRPr lang="en-GB" altLang="zh-TW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09744A-B305-4E1F-92FF-B6D0D6B5FD61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0DBA02-56E7-4E65-8D54-9E560A8B7EA1}" type="slidenum">
              <a:rPr lang="zh-TW" altLang="en-GB"/>
              <a:pPr/>
              <a:t>18</a:t>
            </a:fld>
            <a:endParaRPr lang="en-GB" altLang="zh-TW"/>
          </a:p>
        </p:txBody>
      </p:sp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467129-608E-4AC5-98CD-D0A25E51D957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B0C8EA-B7CC-4A6B-9ABE-6D4A0A895AB8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B2AAD5-BB4C-46DA-A027-B4EF9925B8A6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700799-2E2A-45B1-8B9A-24F1710B335B}" type="slidenum">
              <a:rPr lang="zh-TW" altLang="en-GB"/>
              <a:pPr/>
              <a:t>21</a:t>
            </a:fld>
            <a:endParaRPr lang="en-GB" altLang="zh-TW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016B6E-B916-4B4B-8BF0-EB673D506804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3285F7-85E2-4C2F-86BB-4DC2225C34A6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6CB2B4-A4FB-4FBD-B233-C056D26DA954}" type="slidenum">
              <a:rPr lang="zh-TW" altLang="en-GB"/>
              <a:pPr/>
              <a:t>24</a:t>
            </a:fld>
            <a:endParaRPr lang="en-GB" altLang="zh-TW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0A7D8E-1631-4039-BAC9-F53F539BDFA9}" type="slidenum">
              <a:rPr lang="zh-TW" altLang="en-GB"/>
              <a:pPr/>
              <a:t>26</a:t>
            </a:fld>
            <a:endParaRPr lang="en-GB" altLang="zh-TW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67B01E-50A8-4495-A6DD-3FA52133D47B}" type="slidenum">
              <a:rPr lang="zh-TW" altLang="en-GB"/>
              <a:pPr/>
              <a:t>27</a:t>
            </a:fld>
            <a:endParaRPr lang="en-GB" altLang="zh-TW"/>
          </a:p>
        </p:txBody>
      </p:sp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80EE32-1CF6-40E6-BFB2-7A4A0D168D08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EB8F97-4FF4-4823-B178-03EFE33F6343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118FE1-15C3-44BA-8A1C-E57879B471F5}" type="slidenum">
              <a:rPr lang="zh-TW" altLang="en-GB"/>
              <a:pPr/>
              <a:t>5</a:t>
            </a:fld>
            <a:endParaRPr lang="en-GB" altLang="zh-TW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C059A1-1FFA-4E63-8447-1092CB1A4B30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3B99C3-B180-4557-B648-F74546AC2393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6D72BD-76C8-48BB-BD2B-71AECC9AD86A}" type="slidenum">
              <a:rPr lang="zh-TW" altLang="en-GB"/>
              <a:pPr/>
              <a:t>8</a:t>
            </a:fld>
            <a:endParaRPr lang="en-GB" altLang="zh-TW"/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F3F7FD-90DE-4EE7-ADBC-B78238E1EEF2}" type="slidenum">
              <a:rPr lang="zh-TW" altLang="en-GB"/>
              <a:pPr/>
              <a:t>9</a:t>
            </a:fld>
            <a:endParaRPr lang="en-GB" altLang="zh-TW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88EE74C-AFFA-48ED-A94D-C9D9A58C409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F9C4-0619-40B4-B3DC-A1C5E5980EE5}" type="slidenum">
              <a:rPr lang="zh-TW" altLang="en-GB" smtClean="0"/>
              <a:pPr/>
              <a:t>‹#›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924F0-16D8-49AA-B9AB-72F32BCF6335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F976D-AF37-4A6A-8291-11E1824BC94E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BDE623D-30A3-478A-969E-A7F776F2C5F1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79C61-D800-41E4-8AA7-DDBE4CB132C8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8648-4AAB-4242-A992-C9108D5DE6DF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43808" y="6381328"/>
            <a:ext cx="350520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9BDAD-83A6-4E67-9537-A0576AFF0504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B7C0-1064-459D-8F7E-D67A6FD128F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42D5B-1162-419A-A218-C5DE09639332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67BB0-2DC3-407D-8515-0A867B4EE1A3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07FEF8-9AF6-4ABA-A574-DEC8B9A6F9D8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>
                <a:ea typeface="新細明體" charset="-120"/>
              </a:rPr>
              <a:t>The RSA Algorithm</a:t>
            </a:r>
            <a:endParaRPr lang="en-GB" altLang="zh-TW" sz="3600" b="1" dirty="0">
              <a:ea typeface="新細明體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43608" y="5157092"/>
            <a:ext cx="6400800" cy="576164"/>
          </a:xfrm>
        </p:spPr>
        <p:txBody>
          <a:bodyPr>
            <a:normAutofit/>
          </a:bodyPr>
          <a:lstStyle/>
          <a:p>
            <a:r>
              <a:rPr lang="en-US" dirty="0"/>
              <a:t>Rocky K. C. </a:t>
            </a:r>
            <a:r>
              <a:rPr lang="en-US" dirty="0" smtClean="0"/>
              <a:t>Chang, </a:t>
            </a:r>
            <a:r>
              <a:rPr lang="en-US" dirty="0" smtClean="0"/>
              <a:t>March 2014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0261271C-1A69-4EBD-9C04-04CB07DB2ADD}" type="slidenum">
              <a:rPr lang="zh-TW" altLang="en-GB"/>
              <a:pPr/>
              <a:t>1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</a:t>
            </a:r>
            <a:r>
              <a:rPr lang="en-US" baseline="-25000"/>
              <a:t>K</a:t>
            </a:r>
            <a:r>
              <a:rPr lang="en-US"/>
              <a:t>(E</a:t>
            </a:r>
            <a:r>
              <a:rPr lang="en-US" baseline="-25000"/>
              <a:t>K</a:t>
            </a:r>
            <a:r>
              <a:rPr lang="en-US"/>
              <a:t>(m)) = m?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BB860-315B-483E-97BE-F4C07AA0D708}" type="slidenum">
              <a:rPr lang="zh-TW" altLang="en-GB"/>
              <a:pPr/>
              <a:t>10</a:t>
            </a:fld>
            <a:endParaRPr lang="en-GB" altLang="zh-TW"/>
          </a:p>
        </p:txBody>
      </p:sp>
      <p:sp>
        <p:nvSpPr>
          <p:cNvPr id="1904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sz="2400" b="1" dirty="0" smtClean="0">
                <a:ea typeface="新細明體" charset="-120"/>
                <a:sym typeface="Symbol" pitchFamily="18" charset="2"/>
              </a:rPr>
              <a:t>Part II</a:t>
            </a:r>
            <a:r>
              <a:rPr lang="en-US" altLang="zh-TW" sz="2400" dirty="0" smtClean="0">
                <a:ea typeface="新細明體" charset="-120"/>
                <a:sym typeface="Symbol" pitchFamily="18" charset="2"/>
              </a:rPr>
              <a:t>: Let’s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consider an m </a:t>
            </a:r>
            <a:r>
              <a:rPr lang="en-US" sz="2400" dirty="0">
                <a:sym typeface="Symbol" pitchFamily="18" charset="2"/>
              </a:rPr>
              <a:t>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 </a:t>
            </a:r>
            <a:r>
              <a:rPr lang="en-US" sz="2400" dirty="0"/>
              <a:t>Z</a:t>
            </a:r>
            <a:r>
              <a:rPr lang="en-US" altLang="zh-TW" sz="2400" baseline="-25000" dirty="0">
                <a:ea typeface="新細明體" charset="-120"/>
              </a:rPr>
              <a:t>n</a:t>
            </a:r>
            <a:r>
              <a:rPr lang="en-US" altLang="zh-TW" sz="2400" dirty="0">
                <a:ea typeface="新細明體" charset="-120"/>
              </a:rPr>
              <a:t>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\</a:t>
            </a:r>
            <a:r>
              <a:rPr lang="en-US" altLang="zh-TW" sz="2400" baseline="-25000" dirty="0">
                <a:ea typeface="新細明體" charset="-120"/>
                <a:sym typeface="Symbol" pitchFamily="18" charset="2"/>
              </a:rPr>
              <a:t> </a:t>
            </a:r>
            <a:r>
              <a:rPr lang="en-US" sz="2400" dirty="0"/>
              <a:t>Z</a:t>
            </a:r>
            <a:r>
              <a:rPr lang="en-US" sz="2400" baseline="30000" dirty="0"/>
              <a:t>*</a:t>
            </a:r>
            <a:r>
              <a:rPr lang="en-US" altLang="zh-TW" sz="2400" baseline="-25000" dirty="0">
                <a:ea typeface="新細明體" charset="-120"/>
              </a:rPr>
              <a:t>n</a:t>
            </a:r>
            <a:r>
              <a:rPr lang="en-US" altLang="zh-TW" sz="2400" dirty="0">
                <a:ea typeface="新細明體" charset="-120"/>
              </a:rPr>
              <a:t>.</a:t>
            </a:r>
          </a:p>
          <a:p>
            <a:r>
              <a:rPr lang="en-US" altLang="zh-TW" sz="2400" dirty="0">
                <a:ea typeface="新細明體" charset="-120"/>
              </a:rPr>
              <a:t>Using the Chinese Remainder Theorem, m mod n can be </a:t>
            </a:r>
            <a:r>
              <a:rPr lang="en-US" altLang="zh-TW" sz="2400" dirty="0" smtClean="0">
                <a:ea typeface="新細明體" charset="-120"/>
              </a:rPr>
              <a:t>uniquely represented </a:t>
            </a:r>
            <a:r>
              <a:rPr lang="en-US" altLang="zh-TW" sz="2400" dirty="0">
                <a:ea typeface="新細明體" charset="-120"/>
              </a:rPr>
              <a:t>by (m mod p, m mod q).</a:t>
            </a:r>
          </a:p>
          <a:p>
            <a:r>
              <a:rPr lang="en-US" altLang="zh-TW" sz="2400" dirty="0">
                <a:ea typeface="新細明體" charset="-120"/>
              </a:rPr>
              <a:t>Note that either the following is true: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m mod p = 0 and m mod q = 0 or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m mod p = 0 and m mod q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</a:t>
            </a:r>
            <a:r>
              <a:rPr lang="en-US" altLang="zh-TW" sz="2000" dirty="0">
                <a:ea typeface="新細明體" charset="-120"/>
              </a:rPr>
              <a:t> 0 or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m mod p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</a:t>
            </a:r>
            <a:r>
              <a:rPr lang="en-US" altLang="zh-TW" sz="2000" dirty="0">
                <a:ea typeface="新細明體" charset="-120"/>
              </a:rPr>
              <a:t> 0 and m mod q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= </a:t>
            </a:r>
            <a:r>
              <a:rPr lang="en-US" altLang="zh-TW" sz="2000" dirty="0">
                <a:ea typeface="新細明體" charset="-120"/>
              </a:rPr>
              <a:t>0</a:t>
            </a:r>
            <a:r>
              <a:rPr lang="en-US" altLang="zh-TW" sz="2000" dirty="0" smtClean="0">
                <a:ea typeface="新細明體" charset="-120"/>
              </a:rPr>
              <a:t>.</a:t>
            </a:r>
          </a:p>
          <a:p>
            <a:r>
              <a:rPr lang="en-US" altLang="zh-TW" sz="2400" dirty="0" smtClean="0">
                <a:ea typeface="新細明體" charset="-120"/>
              </a:rPr>
              <a:t>For m mod p = 0 and m mod q = 0,</a:t>
            </a:r>
          </a:p>
          <a:p>
            <a:pPr lvl="1"/>
            <a:r>
              <a:rPr lang="en-US" sz="2100" dirty="0" smtClean="0">
                <a:ea typeface="新細明體" charset="-120"/>
              </a:rPr>
              <a:t>m</a:t>
            </a:r>
            <a:r>
              <a:rPr lang="en-US" sz="2100" baseline="30000" dirty="0" smtClean="0">
                <a:ea typeface="新細明體" charset="-120"/>
              </a:rPr>
              <a:t>ed </a:t>
            </a:r>
            <a:r>
              <a:rPr lang="en-US" sz="2100" dirty="0" smtClean="0">
                <a:ea typeface="新細明體" charset="-120"/>
              </a:rPr>
              <a:t>mod p = 0 and m</a:t>
            </a:r>
            <a:r>
              <a:rPr lang="en-US" sz="2100" baseline="30000" dirty="0" smtClean="0">
                <a:ea typeface="新細明體" charset="-120"/>
              </a:rPr>
              <a:t>ed </a:t>
            </a:r>
            <a:r>
              <a:rPr lang="en-US" sz="2100" dirty="0" smtClean="0">
                <a:ea typeface="新細明體" charset="-120"/>
              </a:rPr>
              <a:t>mod q = 0.</a:t>
            </a:r>
          </a:p>
          <a:p>
            <a:pPr lvl="1"/>
            <a:r>
              <a:rPr lang="en-US" altLang="zh-TW" sz="2100" dirty="0" smtClean="0">
                <a:ea typeface="新細明體" charset="-120"/>
              </a:rPr>
              <a:t>Therefore, </a:t>
            </a:r>
            <a:r>
              <a:rPr lang="en-US" sz="2100" dirty="0" smtClean="0">
                <a:ea typeface="新細明體" charset="-120"/>
              </a:rPr>
              <a:t>m</a:t>
            </a:r>
            <a:r>
              <a:rPr lang="en-US" sz="2100" baseline="30000" dirty="0" smtClean="0">
                <a:ea typeface="新細明體" charset="-120"/>
              </a:rPr>
              <a:t>ed </a:t>
            </a:r>
            <a:r>
              <a:rPr lang="en-US" altLang="zh-TW" sz="2100" dirty="0" smtClean="0">
                <a:ea typeface="新細明體" charset="-120"/>
                <a:sym typeface="Symbol" pitchFamily="18" charset="2"/>
              </a:rPr>
              <a:t> m (mod p) </a:t>
            </a:r>
            <a:r>
              <a:rPr lang="en-US" sz="2100" dirty="0" smtClean="0">
                <a:ea typeface="新細明體" charset="-120"/>
              </a:rPr>
              <a:t>= 0 and m</a:t>
            </a:r>
            <a:r>
              <a:rPr lang="en-US" sz="2100" baseline="30000" dirty="0" smtClean="0">
                <a:ea typeface="新細明體" charset="-120"/>
              </a:rPr>
              <a:t>ed </a:t>
            </a:r>
            <a:r>
              <a:rPr lang="en-US" altLang="zh-TW" sz="2100" dirty="0" smtClean="0">
                <a:ea typeface="新細明體" charset="-120"/>
                <a:sym typeface="Symbol" pitchFamily="18" charset="2"/>
              </a:rPr>
              <a:t> m (mod q) </a:t>
            </a:r>
            <a:r>
              <a:rPr lang="en-US" sz="2100" dirty="0" smtClean="0">
                <a:ea typeface="新細明體" charset="-120"/>
              </a:rPr>
              <a:t>= 0.</a:t>
            </a:r>
            <a:endParaRPr lang="en-GB" altLang="zh-TW" sz="2100" dirty="0" smtClean="0">
              <a:ea typeface="新細明體" charset="-120"/>
            </a:endParaRPr>
          </a:p>
          <a:p>
            <a:r>
              <a:rPr lang="en-US" altLang="zh-TW" sz="2400" dirty="0" smtClean="0">
                <a:ea typeface="新細明體" charset="-120"/>
              </a:rPr>
              <a:t>For those cases where m mod p = 0 or m mod q = 0,</a:t>
            </a:r>
          </a:p>
          <a:p>
            <a:pPr lvl="1"/>
            <a:r>
              <a:rPr lang="en-US" sz="2000" dirty="0" smtClean="0">
                <a:ea typeface="新細明體" charset="-120"/>
              </a:rPr>
              <a:t>Say </a:t>
            </a:r>
            <a:r>
              <a:rPr lang="en-US" altLang="zh-TW" sz="2000" dirty="0" smtClean="0">
                <a:ea typeface="新細明體" charset="-120"/>
              </a:rPr>
              <a:t>m mod p = 0 or m mod q </a:t>
            </a:r>
            <a:r>
              <a:rPr lang="en-US" altLang="zh-TW" sz="2000" dirty="0" smtClean="0">
                <a:ea typeface="新細明體" charset="-120"/>
                <a:sym typeface="Symbol"/>
              </a:rPr>
              <a:t></a:t>
            </a:r>
            <a:r>
              <a:rPr lang="en-US" altLang="zh-TW" sz="2000" dirty="0" smtClean="0">
                <a:ea typeface="新細明體" charset="-120"/>
              </a:rPr>
              <a:t> 0,</a:t>
            </a:r>
          </a:p>
          <a:p>
            <a:pPr lvl="1"/>
            <a:r>
              <a:rPr lang="en-US" sz="2000" dirty="0" smtClean="0">
                <a:ea typeface="新細明體" charset="-120"/>
              </a:rPr>
              <a:t>By the CRT, m</a:t>
            </a:r>
            <a:r>
              <a:rPr lang="en-US" sz="2000" baseline="30000" dirty="0" smtClean="0">
                <a:ea typeface="新細明體" charset="-120"/>
              </a:rPr>
              <a:t>ed</a:t>
            </a:r>
            <a:r>
              <a:rPr lang="en-US" sz="2000" dirty="0" smtClean="0">
                <a:ea typeface="新細明體" charset="-120"/>
              </a:rPr>
              <a:t> mod n can be represented by (0, </a:t>
            </a:r>
            <a:r>
              <a:rPr lang="en-US" sz="2000" dirty="0" smtClean="0">
                <a:ea typeface="新細明體" charset="-120"/>
              </a:rPr>
              <a:t>m</a:t>
            </a:r>
            <a:r>
              <a:rPr lang="en-US" sz="2000" baseline="30000" dirty="0" smtClean="0">
                <a:ea typeface="新細明體" charset="-120"/>
              </a:rPr>
              <a:t>ed </a:t>
            </a:r>
            <a:r>
              <a:rPr lang="en-US" sz="2000" dirty="0" smtClean="0">
                <a:ea typeface="新細明體" charset="-120"/>
              </a:rPr>
              <a:t>mod q).</a:t>
            </a:r>
          </a:p>
          <a:p>
            <a:pPr lvl="1"/>
            <a:r>
              <a:rPr lang="en-US" altLang="zh-TW" sz="2000" dirty="0" smtClean="0">
                <a:ea typeface="新細明體" charset="-120"/>
              </a:rPr>
              <a:t>Using th</a:t>
            </a:r>
            <a:r>
              <a:rPr lang="en-US" altLang="zh-TW" sz="2000" dirty="0" smtClean="0">
                <a:ea typeface="新細明體" charset="-120"/>
              </a:rPr>
              <a:t>e previous two results, </a:t>
            </a:r>
            <a:r>
              <a:rPr lang="en-US" sz="1800" dirty="0" smtClean="0">
                <a:ea typeface="新細明體" charset="-120"/>
              </a:rPr>
              <a:t>(0, m</a:t>
            </a:r>
            <a:r>
              <a:rPr lang="en-US" sz="1800" baseline="30000" dirty="0" smtClean="0">
                <a:ea typeface="新細明體" charset="-120"/>
              </a:rPr>
              <a:t>ed </a:t>
            </a:r>
            <a:r>
              <a:rPr lang="en-US" sz="1800" dirty="0" smtClean="0">
                <a:ea typeface="新細明體" charset="-120"/>
              </a:rPr>
              <a:t>mod q) is equal to (0, m</a:t>
            </a:r>
            <a:r>
              <a:rPr lang="en-US" sz="1800" baseline="30000" dirty="0" smtClean="0">
                <a:ea typeface="新細明體" charset="-120"/>
              </a:rPr>
              <a:t> </a:t>
            </a:r>
            <a:r>
              <a:rPr lang="en-US" sz="1800" dirty="0" smtClean="0">
                <a:ea typeface="新細明體" charset="-120"/>
              </a:rPr>
              <a:t>mod q).</a:t>
            </a:r>
            <a:endParaRPr lang="en-US" sz="1800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Digital signing using RSA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65E3-7523-4595-8052-C2917F2512E9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2078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To sign a message m, </a:t>
            </a:r>
            <a:r>
              <a:rPr lang="en-US" dirty="0" smtClean="0"/>
              <a:t> Alice </a:t>
            </a:r>
            <a:r>
              <a:rPr lang="en-US" dirty="0"/>
              <a:t>compute</a:t>
            </a:r>
            <a:r>
              <a:rPr lang="en-US" altLang="zh-TW" dirty="0">
                <a:ea typeface="新細明體" charset="-120"/>
              </a:rPr>
              <a:t>s</a:t>
            </a:r>
            <a:r>
              <a:rPr lang="en-US" dirty="0"/>
              <a:t> s = </a:t>
            </a:r>
            <a:r>
              <a:rPr lang="en-US" dirty="0" err="1"/>
              <a:t>m</a:t>
            </a:r>
            <a:r>
              <a:rPr lang="en-US" baseline="30000" dirty="0" err="1"/>
              <a:t>d</a:t>
            </a:r>
            <a:r>
              <a:rPr lang="en-US" dirty="0"/>
              <a:t> mod n.</a:t>
            </a:r>
          </a:p>
          <a:p>
            <a:r>
              <a:rPr lang="en-US" dirty="0"/>
              <a:t>The pair (</a:t>
            </a:r>
            <a:r>
              <a:rPr lang="en-US" dirty="0" err="1"/>
              <a:t>m,s</a:t>
            </a:r>
            <a:r>
              <a:rPr lang="en-US" dirty="0"/>
              <a:t>) is a signed message.</a:t>
            </a:r>
          </a:p>
          <a:p>
            <a:r>
              <a:rPr lang="en-US" dirty="0"/>
              <a:t>To verify the signature, anyone who knows the public key can verify that s</a:t>
            </a:r>
            <a:r>
              <a:rPr lang="en-US" baseline="30000" dirty="0"/>
              <a:t>e</a:t>
            </a:r>
            <a:r>
              <a:rPr lang="en-US" dirty="0"/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</a:t>
            </a:r>
            <a:r>
              <a:rPr lang="en-US" dirty="0"/>
              <a:t> </a:t>
            </a:r>
            <a:r>
              <a:rPr lang="en-US"/>
              <a:t>m </a:t>
            </a:r>
            <a:r>
              <a:rPr lang="en-US" smtClean="0"/>
              <a:t>(mod n), </a:t>
            </a:r>
            <a:r>
              <a:rPr lang="en-US" dirty="0"/>
              <a:t>the message itself.</a:t>
            </a:r>
            <a:endParaRPr lang="en-GB" altLang="zh-TW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Some practical considerations</a:t>
            </a:r>
            <a:endParaRPr lang="en-GB" altLang="zh-TW">
              <a:ea typeface="新細明體" charset="-120"/>
            </a:endParaRPr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D74BD05E-2B09-477C-8D29-4045C2F0BC51}" type="slidenum">
              <a:rPr lang="zh-TW" altLang="en-GB"/>
              <a:pPr/>
              <a:t>12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Generating the RSA parameters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25A69-59D0-40E0-A27B-0027B889F9E9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1914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n-US" dirty="0"/>
              <a:t>Generate 2 large primes, p and q (</a:t>
            </a:r>
            <a:r>
              <a:rPr lang="en-US" altLang="zh-TW" dirty="0">
                <a:ea typeface="新細明體" charset="-120"/>
              </a:rPr>
              <a:t>each with size k/2 bits</a:t>
            </a:r>
            <a:r>
              <a:rPr lang="en-US" altLang="zh-TW" dirty="0" smtClean="0">
                <a:ea typeface="新細明體" charset="-120"/>
              </a:rPr>
              <a:t>).</a:t>
            </a:r>
          </a:p>
          <a:p>
            <a:pPr marL="800100" lvl="1" indent="-288925">
              <a:buFont typeface="Wingdings" panose="05000000000000000000" pitchFamily="2" charset="2"/>
              <a:buChar char="§"/>
            </a:pPr>
            <a:r>
              <a:rPr lang="en-US" dirty="0" smtClean="0"/>
              <a:t>The largest prime number = </a:t>
            </a:r>
            <a:r>
              <a:rPr lang="en-US" dirty="0" smtClean="0"/>
              <a:t>2</a:t>
            </a:r>
            <a:r>
              <a:rPr lang="en-US" baseline="30000" dirty="0" smtClean="0"/>
              <a:t>57885161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–</a:t>
            </a:r>
            <a:r>
              <a:rPr lang="en-US" dirty="0" smtClean="0"/>
              <a:t> 1 (</a:t>
            </a:r>
            <a:r>
              <a:rPr lang="en-US" dirty="0" smtClean="0">
                <a:solidFill>
                  <a:schemeClr val="tx1"/>
                </a:solidFill>
              </a:rPr>
              <a:t>17425170</a:t>
            </a:r>
            <a:r>
              <a:rPr lang="en-US" dirty="0" smtClean="0"/>
              <a:t> digits!)</a:t>
            </a:r>
            <a:endParaRPr lang="en-US" dirty="0"/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dirty="0"/>
              <a:t>n (k </a:t>
            </a:r>
            <a:r>
              <a:rPr lang="en-US" altLang="zh-TW" dirty="0">
                <a:ea typeface="新細明體" charset="-120"/>
              </a:rPr>
              <a:t>≥ 2048 </a:t>
            </a:r>
            <a:r>
              <a:rPr lang="en-US" dirty="0"/>
              <a:t>bits)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/>
              <a:t>p</a:t>
            </a:r>
            <a:r>
              <a:rPr lang="en-US" altLang="zh-TW" dirty="0" err="1">
                <a:ea typeface="新細明體" charset="-120"/>
                <a:sym typeface="Symbol" pitchFamily="18" charset="2"/>
              </a:rPr>
              <a:t></a:t>
            </a:r>
            <a:r>
              <a:rPr lang="en-US" dirty="0" err="1"/>
              <a:t>q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(n)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</a:t>
            </a:r>
            <a:r>
              <a:rPr lang="en-US" dirty="0"/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(p–1)(q–1).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altLang="zh-TW" dirty="0">
                <a:ea typeface="新細明體" charset="-120"/>
                <a:sym typeface="Symbol" pitchFamily="18" charset="2"/>
              </a:rPr>
              <a:t>Choose a random e (1 &lt; e &lt; (n)</a:t>
            </a:r>
            <a:r>
              <a:rPr lang="en-US" altLang="zh-TW" dirty="0">
                <a:ea typeface="新細明體" charset="-120"/>
              </a:rPr>
              <a:t>) such that </a:t>
            </a:r>
            <a:r>
              <a:rPr lang="en-US" altLang="zh-TW" dirty="0" err="1">
                <a:ea typeface="新細明體" charset="-120"/>
              </a:rPr>
              <a:t>gcd</a:t>
            </a:r>
            <a:r>
              <a:rPr lang="en-US" altLang="zh-TW" dirty="0">
                <a:ea typeface="新細明體" charset="-120"/>
              </a:rPr>
              <a:t>(e,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(n)</a:t>
            </a:r>
            <a:r>
              <a:rPr lang="en-US" altLang="zh-TW" dirty="0">
                <a:ea typeface="新細明體" charset="-120"/>
              </a:rPr>
              <a:t>) = 1.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altLang="zh-TW" dirty="0">
                <a:ea typeface="新細明體" charset="-120"/>
              </a:rPr>
              <a:t>d =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e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-1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mod (n)</a:t>
            </a:r>
            <a:r>
              <a:rPr lang="en-US" altLang="zh-TW" dirty="0">
                <a:ea typeface="新細明體" charset="-120"/>
              </a:rPr>
              <a:t>.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altLang="zh-TW" dirty="0">
                <a:ea typeface="新細明體" charset="-120"/>
              </a:rPr>
              <a:t>Publish (</a:t>
            </a:r>
            <a:r>
              <a:rPr lang="en-US" altLang="zh-TW" dirty="0" err="1">
                <a:ea typeface="新細明體" charset="-120"/>
              </a:rPr>
              <a:t>n,e</a:t>
            </a:r>
            <a:r>
              <a:rPr lang="en-US" altLang="zh-TW" dirty="0">
                <a:ea typeface="新細明體" charset="-120"/>
              </a:rPr>
              <a:t>) and safeguard the secret (p, q,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(n)</a:t>
            </a:r>
            <a:r>
              <a:rPr lang="en-US" altLang="zh-TW" dirty="0">
                <a:ea typeface="新細明體" charset="-120"/>
              </a:rPr>
              <a:t>, d).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</a:t>
            </a:r>
            <a:endParaRPr lang="en-GB" altLang="zh-TW" dirty="0">
              <a:ea typeface="新細明體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Generating the RSA parameters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C6CB9-C821-45AC-A232-B44049F4C47B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1925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n-US" dirty="0"/>
              <a:t>Need an efficient algorithm to generate a large prime.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US" dirty="0">
                <a:sym typeface="Symbol" pitchFamily="18" charset="2"/>
              </a:rPr>
              <a:t>Rabin-Miller test determines whether an odd integer n is prime.</a:t>
            </a:r>
            <a:endParaRPr lang="en-US" dirty="0"/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dirty="0"/>
              <a:t>Find 2 large primes</a:t>
            </a:r>
            <a:r>
              <a:rPr lang="en-US" altLang="zh-TW" dirty="0">
                <a:ea typeface="新細明體" charset="-120"/>
              </a:rPr>
              <a:t>.</a:t>
            </a:r>
            <a:endParaRPr lang="en-US" altLang="zh-TW" dirty="0">
              <a:ea typeface="新細明體" charset="-120"/>
              <a:sym typeface="Symbol" pitchFamily="18" charset="2"/>
            </a:endParaRP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altLang="zh-TW" dirty="0">
                <a:ea typeface="新細明體" charset="-120"/>
                <a:sym typeface="Symbol" pitchFamily="18" charset="2"/>
              </a:rPr>
              <a:t>Use the Euclidean algorithm to make sure that </a:t>
            </a:r>
            <a:r>
              <a:rPr lang="en-US" altLang="zh-TW" dirty="0" err="1">
                <a:ea typeface="新細明體" charset="-120"/>
              </a:rPr>
              <a:t>gcd</a:t>
            </a:r>
            <a:r>
              <a:rPr lang="en-US" altLang="zh-TW" dirty="0">
                <a:ea typeface="新細明體" charset="-120"/>
              </a:rPr>
              <a:t>(e,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(n)</a:t>
            </a:r>
            <a:r>
              <a:rPr lang="en-US" altLang="zh-TW" dirty="0">
                <a:ea typeface="新細明體" charset="-120"/>
              </a:rPr>
              <a:t>) = 1.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altLang="zh-TW" dirty="0">
                <a:ea typeface="新細明體" charset="-120"/>
                <a:sym typeface="Symbol" pitchFamily="18" charset="2"/>
              </a:rPr>
              <a:t>Use the extended Euclidean algorithm to compute </a:t>
            </a:r>
            <a:r>
              <a:rPr lang="en-US" altLang="zh-TW" dirty="0">
                <a:ea typeface="新細明體" charset="-120"/>
              </a:rPr>
              <a:t>d =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e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-1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mod (n)</a:t>
            </a:r>
            <a:r>
              <a:rPr lang="en-US" altLang="zh-TW" dirty="0">
                <a:ea typeface="新細明體" charset="-120"/>
              </a:rPr>
              <a:t>.</a:t>
            </a:r>
            <a:endParaRPr lang="en-GB" altLang="zh-TW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Practical considerations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E94CE-F441-49C2-99B9-E5C604031514}" type="slidenum">
              <a:rPr lang="zh-TW" altLang="en-GB"/>
              <a:pPr/>
              <a:t>15</a:t>
            </a:fld>
            <a:endParaRPr lang="en-GB" altLang="zh-TW"/>
          </a:p>
        </p:txBody>
      </p:sp>
      <p:sp>
        <p:nvSpPr>
          <p:cNvPr id="1935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Usually fix the value of e, e.g., e = 3 for signatures and e = 5 for encryption.</a:t>
            </a:r>
          </a:p>
          <a:p>
            <a:pPr lvl="1"/>
            <a:r>
              <a:rPr lang="en-US" altLang="zh-TW" dirty="0">
                <a:ea typeface="新細明體" charset="-120"/>
              </a:rPr>
              <a:t>There are pitfalls when one is using the same exponent for both encryption and signatures.</a:t>
            </a:r>
          </a:p>
          <a:p>
            <a:pPr lvl="1"/>
            <a:r>
              <a:rPr lang="en-US" altLang="zh-TW" dirty="0">
                <a:ea typeface="新細明體" charset="-120"/>
              </a:rPr>
              <a:t>Therefore, p </a:t>
            </a:r>
            <a:r>
              <a:rPr lang="en-US" altLang="zh-TW" dirty="0">
                <a:latin typeface="Arial"/>
                <a:ea typeface="新細明體" charset="-120"/>
              </a:rPr>
              <a:t>–</a:t>
            </a:r>
            <a:r>
              <a:rPr lang="en-US" altLang="zh-TW" dirty="0">
                <a:ea typeface="新細明體" charset="-120"/>
              </a:rPr>
              <a:t> 1 and q </a:t>
            </a:r>
            <a:r>
              <a:rPr lang="en-US" altLang="zh-TW" dirty="0">
                <a:latin typeface="Arial"/>
                <a:ea typeface="新細明體" charset="-120"/>
              </a:rPr>
              <a:t>–</a:t>
            </a:r>
            <a:r>
              <a:rPr lang="en-US" altLang="zh-TW" dirty="0">
                <a:ea typeface="新細明體" charset="-120"/>
              </a:rPr>
              <a:t> 1 cannot be multiples of 3 or 5. </a:t>
            </a:r>
          </a:p>
          <a:p>
            <a:pPr lvl="1"/>
            <a:r>
              <a:rPr lang="en-US" altLang="zh-TW" dirty="0">
                <a:ea typeface="新細明體" charset="-120"/>
              </a:rPr>
              <a:t>Smaller exponent for signatures (why?)</a:t>
            </a:r>
          </a:p>
          <a:p>
            <a:pPr lvl="1"/>
            <a:r>
              <a:rPr lang="en-US" altLang="zh-TW" dirty="0">
                <a:ea typeface="新細明體" charset="-120"/>
              </a:rPr>
              <a:t>Some problems with small exponents (to be discussed shortly).</a:t>
            </a:r>
          </a:p>
          <a:p>
            <a:r>
              <a:rPr lang="en-US" altLang="zh-TW" dirty="0">
                <a:ea typeface="新細明體" charset="-120"/>
              </a:rPr>
              <a:t>Other common values for e are 17 and 65537.</a:t>
            </a:r>
            <a:endParaRPr lang="en-GB" altLang="zh-TW" dirty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RSA’s (in)security</a:t>
            </a:r>
            <a:endParaRPr lang="en-GB" altLang="zh-TW">
              <a:ea typeface="新細明體" charset="-120"/>
            </a:endParaRPr>
          </a:p>
        </p:txBody>
      </p:sp>
      <p:sp>
        <p:nvSpPr>
          <p:cNvPr id="21197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9C155405-60A3-4AD1-A72D-60D534D5420D}" type="slidenum">
              <a:rPr lang="zh-TW" altLang="en-GB"/>
              <a:pPr/>
              <a:t>16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RSA’s security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8C79-DAB6-4395-B203-11F080984844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1955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An obvious attack against RSA is to factor n.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If this can done, then obtain p and q.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Compute </a:t>
            </a:r>
            <a:r>
              <a:rPr lang="en-US" altLang="zh-TW">
                <a:ea typeface="新細明體" charset="-120"/>
                <a:sym typeface="Symbol" pitchFamily="18" charset="2"/>
              </a:rPr>
              <a:t>(p–1)(q–1).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Compute e</a:t>
            </a:r>
            <a:r>
              <a:rPr lang="en-US" altLang="zh-TW" baseline="30000">
                <a:ea typeface="新細明體" charset="-120"/>
              </a:rPr>
              <a:t>-1</a:t>
            </a:r>
            <a:r>
              <a:rPr lang="en-US" altLang="zh-TW">
                <a:ea typeface="新細明體" charset="-120"/>
              </a:rPr>
              <a:t> mod </a:t>
            </a:r>
            <a:r>
              <a:rPr lang="en-US" altLang="zh-TW">
                <a:ea typeface="新細明體" charset="-120"/>
                <a:sym typeface="Symbol" pitchFamily="18" charset="2"/>
              </a:rPr>
              <a:t>(p–1)(q–1) = d.</a:t>
            </a:r>
            <a:endParaRPr lang="en-US" altLang="zh-TW">
              <a:ea typeface="新細明體" charset="-120"/>
            </a:endParaRP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Roughly speaking, breaking the RSA algorithm is as difficult as factoring n.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The </a:t>
            </a:r>
            <a:r>
              <a:rPr lang="en-US" altLang="zh-TW">
                <a:latin typeface="Arial"/>
                <a:ea typeface="新細明體" charset="-120"/>
              </a:rPr>
              <a:t>“</a:t>
            </a:r>
            <a:r>
              <a:rPr lang="en-US" altLang="zh-TW">
                <a:ea typeface="新細明體" charset="-120"/>
              </a:rPr>
              <a:t>current</a:t>
            </a:r>
            <a:r>
              <a:rPr lang="en-US" altLang="zh-TW">
                <a:latin typeface="Arial"/>
                <a:ea typeface="新細明體" charset="-120"/>
              </a:rPr>
              <a:t>”</a:t>
            </a:r>
            <a:r>
              <a:rPr lang="en-US" altLang="zh-TW">
                <a:ea typeface="新細明體" charset="-120"/>
              </a:rPr>
              <a:t> factoring algorithms are able to factor numbers having up to 512 bits.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charset="-120"/>
              </a:rPr>
              <a:t>On the safe side, n ≥ 2048 bits to make the factoring problem computationally infeasible to solve.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RSA’s security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C499-57B3-44C5-A8AC-7C84CD8929C2}" type="slidenum">
              <a:rPr lang="zh-TW" altLang="en-GB"/>
              <a:pPr/>
              <a:t>18</a:t>
            </a:fld>
            <a:endParaRPr lang="en-GB" altLang="zh-TW"/>
          </a:p>
        </p:txBody>
      </p:sp>
      <p:sp>
        <p:nvSpPr>
          <p:cNvPr id="1976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Moreover, if one can obtain </a:t>
            </a:r>
            <a:r>
              <a:rPr lang="en-US" altLang="zh-TW" sz="2400">
                <a:ea typeface="新細明體" charset="-120"/>
                <a:sym typeface="Symbol" pitchFamily="18" charset="2"/>
              </a:rPr>
              <a:t>(n)</a:t>
            </a:r>
            <a:r>
              <a:rPr lang="en-US" altLang="zh-TW" sz="2400">
                <a:ea typeface="新細明體" charset="-120"/>
              </a:rPr>
              <a:t>, one can obtain other elements in the private key.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First of all, one can obtain p and q by solving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n = </a:t>
            </a:r>
            <a:r>
              <a:rPr lang="en-US" sz="2000"/>
              <a:t>p</a:t>
            </a:r>
            <a:r>
              <a:rPr lang="en-US" altLang="zh-TW" sz="2000">
                <a:ea typeface="新細明體" charset="-120"/>
                <a:sym typeface="Symbol" pitchFamily="18" charset="2"/>
              </a:rPr>
              <a:t></a:t>
            </a:r>
            <a:r>
              <a:rPr lang="en-US" sz="2000"/>
              <a:t>q and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  <a:sym typeface="Symbol" pitchFamily="18" charset="2"/>
              </a:rPr>
              <a:t>(n)</a:t>
            </a:r>
            <a:r>
              <a:rPr lang="en-US" altLang="zh-TW" sz="2000">
                <a:ea typeface="新細明體" charset="-120"/>
              </a:rPr>
              <a:t> = </a:t>
            </a:r>
            <a:r>
              <a:rPr lang="en-US" altLang="zh-TW" sz="2000">
                <a:ea typeface="新細明體" charset="-120"/>
                <a:sym typeface="Symbol" pitchFamily="18" charset="2"/>
              </a:rPr>
              <a:t>(p–1)(q–1).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The solution for p is given by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p</a:t>
            </a:r>
            <a:r>
              <a:rPr lang="en-US" altLang="zh-TW" sz="2000" baseline="30000">
                <a:ea typeface="新細明體" charset="-120"/>
              </a:rPr>
              <a:t>2</a:t>
            </a:r>
            <a:r>
              <a:rPr lang="en-US" altLang="zh-TW" sz="2000">
                <a:ea typeface="新細明體" charset="-120"/>
              </a:rPr>
              <a:t> – (n – </a:t>
            </a:r>
            <a:r>
              <a:rPr lang="en-US" altLang="zh-TW" sz="2000">
                <a:ea typeface="新細明體" charset="-120"/>
                <a:sym typeface="Symbol" pitchFamily="18" charset="2"/>
              </a:rPr>
              <a:t>(n)</a:t>
            </a:r>
            <a:r>
              <a:rPr lang="en-US" altLang="zh-TW" sz="2000">
                <a:ea typeface="新細明體" charset="-120"/>
              </a:rPr>
              <a:t> + 1)p + n = 0.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charset="-120"/>
              </a:rPr>
              <a:t>In other words, if one can compute </a:t>
            </a:r>
            <a:r>
              <a:rPr lang="en-US" altLang="zh-TW" sz="2400">
                <a:ea typeface="新細明體" charset="-120"/>
                <a:sym typeface="Symbol" pitchFamily="18" charset="2"/>
              </a:rPr>
              <a:t>(n)</a:t>
            </a:r>
            <a:r>
              <a:rPr lang="en-US" altLang="zh-TW" sz="2400">
                <a:ea typeface="新細明體" charset="-120"/>
              </a:rPr>
              <a:t>, one can factor p and q.</a:t>
            </a:r>
          </a:p>
          <a:p>
            <a:pPr>
              <a:lnSpc>
                <a:spcPct val="90000"/>
              </a:lnSpc>
            </a:pPr>
            <a:r>
              <a:rPr lang="en-US" sz="2400"/>
              <a:t>Lastly, what happen if one can obtain the value of d?</a:t>
            </a:r>
            <a:endParaRPr lang="en-GB" altLang="zh-TW" sz="2400">
              <a:ea typeface="新細明體" charset="-120"/>
            </a:endParaRPr>
          </a:p>
          <a:p>
            <a:pPr lvl="1">
              <a:lnSpc>
                <a:spcPct val="90000"/>
              </a:lnSpc>
            </a:pPr>
            <a:r>
              <a:rPr lang="en-US" sz="2000"/>
              <a:t>n can be factored in polynomial time using a randomized algorithm. </a:t>
            </a:r>
            <a:endParaRPr lang="en-GB" altLang="zh-TW" sz="200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Pitfalls using RSA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F638E-4168-40ED-A502-7AE8758A5255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1996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Problem 1: If Alice signs 2 messages m</a:t>
            </a:r>
            <a:r>
              <a:rPr lang="en-US" altLang="zh-TW" baseline="-25000">
                <a:ea typeface="新細明體" charset="-120"/>
              </a:rPr>
              <a:t>1</a:t>
            </a:r>
            <a:r>
              <a:rPr lang="en-US" altLang="zh-TW">
                <a:ea typeface="新細明體" charset="-120"/>
              </a:rPr>
              <a:t> and m</a:t>
            </a:r>
            <a:r>
              <a:rPr lang="en-US" altLang="zh-TW" baseline="-25000">
                <a:ea typeface="新細明體" charset="-120"/>
              </a:rPr>
              <a:t>2</a:t>
            </a:r>
            <a:r>
              <a:rPr lang="en-US" altLang="zh-TW">
                <a:ea typeface="新細明體" charset="-120"/>
              </a:rPr>
              <a:t>. Eve can compute Alice</a:t>
            </a:r>
            <a:r>
              <a:rPr lang="en-US" altLang="zh-TW">
                <a:latin typeface="Arial"/>
                <a:ea typeface="新細明體" charset="-120"/>
              </a:rPr>
              <a:t>’</a:t>
            </a:r>
            <a:r>
              <a:rPr lang="en-US" altLang="zh-TW">
                <a:ea typeface="新細明體" charset="-120"/>
              </a:rPr>
              <a:t>s signature on m</a:t>
            </a:r>
            <a:r>
              <a:rPr lang="en-US" altLang="zh-TW" baseline="-25000">
                <a:ea typeface="新細明體" charset="-120"/>
              </a:rPr>
              <a:t>3</a:t>
            </a:r>
            <a:r>
              <a:rPr lang="en-US" altLang="zh-TW">
                <a:ea typeface="新細明體" charset="-120"/>
              </a:rPr>
              <a:t> = m</a:t>
            </a:r>
            <a:r>
              <a:rPr lang="en-US" altLang="zh-TW" baseline="-25000">
                <a:ea typeface="新細明體" charset="-120"/>
              </a:rPr>
              <a:t>1</a:t>
            </a:r>
            <a:r>
              <a:rPr lang="en-US" altLang="zh-TW">
                <a:ea typeface="新細明體" charset="-120"/>
              </a:rPr>
              <a:t>m</a:t>
            </a:r>
            <a:r>
              <a:rPr lang="en-US" altLang="zh-TW" baseline="-25000">
                <a:ea typeface="新細明體" charset="-120"/>
              </a:rPr>
              <a:t>2</a:t>
            </a:r>
            <a:r>
              <a:rPr lang="en-US" altLang="zh-TW">
                <a:ea typeface="新細明體" charset="-120"/>
              </a:rPr>
              <a:t> mod n.</a:t>
            </a:r>
          </a:p>
          <a:p>
            <a:pPr lvl="1"/>
            <a:r>
              <a:rPr lang="en-US" altLang="zh-TW">
                <a:ea typeface="新細明體" charset="-120"/>
              </a:rPr>
              <a:t>Original signatures: m</a:t>
            </a:r>
            <a:r>
              <a:rPr lang="en-US" altLang="zh-TW" baseline="-25000">
                <a:ea typeface="新細明體" charset="-120"/>
              </a:rPr>
              <a:t>1</a:t>
            </a:r>
            <a:r>
              <a:rPr lang="en-US" altLang="zh-TW" baseline="30000">
                <a:ea typeface="新細明體" charset="-120"/>
              </a:rPr>
              <a:t>d</a:t>
            </a:r>
            <a:r>
              <a:rPr lang="en-US" altLang="zh-TW">
                <a:ea typeface="新細明體" charset="-120"/>
              </a:rPr>
              <a:t> and m</a:t>
            </a:r>
            <a:r>
              <a:rPr lang="en-US" altLang="zh-TW" baseline="-25000">
                <a:ea typeface="新細明體" charset="-120"/>
              </a:rPr>
              <a:t>2</a:t>
            </a:r>
            <a:r>
              <a:rPr lang="en-US" altLang="zh-TW" baseline="30000">
                <a:ea typeface="新細明體" charset="-120"/>
              </a:rPr>
              <a:t>d</a:t>
            </a:r>
            <a:r>
              <a:rPr lang="en-US" altLang="zh-TW">
                <a:ea typeface="新細明體" charset="-120"/>
              </a:rPr>
              <a:t>.</a:t>
            </a:r>
          </a:p>
          <a:p>
            <a:pPr lvl="1"/>
            <a:r>
              <a:rPr lang="en-US" altLang="zh-TW">
                <a:ea typeface="新細明體" charset="-120"/>
              </a:rPr>
              <a:t>Eve can produce the signature for m</a:t>
            </a:r>
            <a:r>
              <a:rPr lang="en-US" altLang="zh-TW" baseline="-25000">
                <a:ea typeface="新細明體" charset="-120"/>
              </a:rPr>
              <a:t>3</a:t>
            </a:r>
            <a:r>
              <a:rPr lang="en-US" altLang="zh-TW">
                <a:ea typeface="新細明體" charset="-120"/>
              </a:rPr>
              <a:t> by multiplying m</a:t>
            </a:r>
            <a:r>
              <a:rPr lang="en-US" altLang="zh-TW" baseline="-25000">
                <a:ea typeface="新細明體" charset="-120"/>
              </a:rPr>
              <a:t>1</a:t>
            </a:r>
            <a:r>
              <a:rPr lang="en-US" altLang="zh-TW" baseline="30000">
                <a:ea typeface="新細明體" charset="-120"/>
              </a:rPr>
              <a:t>d</a:t>
            </a:r>
            <a:r>
              <a:rPr lang="en-US" altLang="zh-TW">
                <a:ea typeface="新細明體" charset="-120"/>
              </a:rPr>
              <a:t> and m</a:t>
            </a:r>
            <a:r>
              <a:rPr lang="en-US" altLang="zh-TW" baseline="-25000">
                <a:ea typeface="新細明體" charset="-120"/>
              </a:rPr>
              <a:t>2</a:t>
            </a:r>
            <a:r>
              <a:rPr lang="en-US" altLang="zh-TW" baseline="30000">
                <a:ea typeface="新細明體" charset="-120"/>
              </a:rPr>
              <a:t>d</a:t>
            </a:r>
            <a:r>
              <a:rPr lang="en-US" altLang="zh-TW">
                <a:ea typeface="新細明體" charset="-12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altLang="zh-TW">
              <a:ea typeface="新細明體" charset="-120"/>
            </a:endParaRPr>
          </a:p>
          <a:p>
            <a:pPr lvl="1"/>
            <a:endParaRPr lang="en-US" altLang="zh-TW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D696-E729-4B0F-9707-6329A9525497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229600" cy="4852987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Trapdoor one-way function</a:t>
            </a:r>
          </a:p>
          <a:p>
            <a:r>
              <a:rPr lang="en-US" altLang="zh-TW">
                <a:ea typeface="新細明體" charset="-120"/>
              </a:rPr>
              <a:t>The RSA algorithm</a:t>
            </a:r>
          </a:p>
          <a:p>
            <a:r>
              <a:rPr lang="en-US" altLang="zh-TW">
                <a:ea typeface="新細明體" charset="-120"/>
              </a:rPr>
              <a:t>Some practical considerations</a:t>
            </a:r>
          </a:p>
          <a:p>
            <a:r>
              <a:rPr lang="en-US" altLang="zh-TW">
                <a:ea typeface="新細明體" charset="-120"/>
              </a:rPr>
              <a:t>RSA</a:t>
            </a:r>
            <a:r>
              <a:rPr lang="en-US" altLang="zh-TW">
                <a:latin typeface="Arial"/>
                <a:ea typeface="新細明體" charset="-120"/>
              </a:rPr>
              <a:t>’</a:t>
            </a:r>
            <a:r>
              <a:rPr lang="en-US" altLang="zh-TW">
                <a:ea typeface="新細明體" charset="-120"/>
              </a:rPr>
              <a:t>s security</a:t>
            </a:r>
          </a:p>
          <a:p>
            <a:r>
              <a:rPr lang="en-US" altLang="zh-TW">
                <a:ea typeface="新細明體" charset="-120"/>
              </a:rPr>
              <a:t>Some pitfalls of RSA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Pitfalls using RSA</a:t>
            </a:r>
            <a:endParaRPr lang="en-GB" altLang="zh-CN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4317E-CDBA-43B0-9861-DCD62B8CE0F8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2007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Problem 2</a:t>
            </a:r>
            <a:r>
              <a:rPr lang="en-US" sz="2400"/>
              <a:t>: </a:t>
            </a:r>
            <a:r>
              <a:rPr lang="en-US" sz="2400" smtClean="0"/>
              <a:t> When </a:t>
            </a:r>
            <a:r>
              <a:rPr lang="en-US" sz="2400" dirty="0"/>
              <a:t>RSA is used to encrypt a very small message m.</a:t>
            </a:r>
          </a:p>
          <a:p>
            <a:pPr lvl="1"/>
            <a:r>
              <a:rPr lang="en-US" sz="2000" dirty="0"/>
              <a:t>E.g., if e = 5 and m &lt; n</a:t>
            </a:r>
            <a:r>
              <a:rPr lang="en-US" sz="2000" baseline="30000" dirty="0"/>
              <a:t>1/5</a:t>
            </a:r>
            <a:r>
              <a:rPr lang="en-US" sz="2000" dirty="0"/>
              <a:t>, then m</a:t>
            </a:r>
            <a:r>
              <a:rPr lang="en-US" sz="2000" baseline="30000" dirty="0"/>
              <a:t>e</a:t>
            </a:r>
            <a:r>
              <a:rPr lang="en-US" sz="2000" dirty="0"/>
              <a:t> = m</a:t>
            </a:r>
            <a:r>
              <a:rPr lang="en-US" sz="2000" baseline="30000" dirty="0"/>
              <a:t>5</a:t>
            </a:r>
            <a:r>
              <a:rPr lang="en-US" sz="2000" dirty="0"/>
              <a:t> &lt; n. Therefore, no mod n operation needed.</a:t>
            </a:r>
          </a:p>
          <a:p>
            <a:pPr lvl="1"/>
            <a:r>
              <a:rPr lang="en-US" sz="2000" dirty="0"/>
              <a:t>Simply take a fifth root of c to recover m!</a:t>
            </a:r>
          </a:p>
          <a:p>
            <a:pPr lvl="1"/>
            <a:r>
              <a:rPr lang="en-US" sz="2000" dirty="0"/>
              <a:t>For example, if encrypting a 256-bit key using RSA, the encrypted key is less than 2</a:t>
            </a:r>
            <a:r>
              <a:rPr lang="en-US" sz="2000" baseline="30000" dirty="0"/>
              <a:t>256</a:t>
            </a:r>
            <a:r>
              <a:rPr lang="en-US" altLang="zh-TW" sz="2000" baseline="30000" dirty="0">
                <a:ea typeface="新細明體" charset="-120"/>
                <a:sym typeface="Symbol" pitchFamily="18" charset="2"/>
              </a:rPr>
              <a:t>5</a:t>
            </a:r>
            <a:r>
              <a:rPr lang="en-US" sz="2000" dirty="0"/>
              <a:t> = 2</a:t>
            </a:r>
            <a:r>
              <a:rPr lang="en-US" sz="2000" baseline="30000" dirty="0"/>
              <a:t>1280</a:t>
            </a:r>
            <a:r>
              <a:rPr lang="en-US" sz="2000" dirty="0"/>
              <a:t> &lt;&lt; 2</a:t>
            </a:r>
            <a:r>
              <a:rPr lang="en-US" sz="2000" baseline="30000" dirty="0"/>
              <a:t>2048</a:t>
            </a:r>
            <a:r>
              <a:rPr lang="en-US" sz="2000" dirty="0"/>
              <a:t> if n is a 2048-bit integer.</a:t>
            </a:r>
          </a:p>
          <a:p>
            <a:r>
              <a:rPr lang="en-US" sz="2400" dirty="0"/>
              <a:t>The main problem is the existence of a structure in the numbers that RSA operates on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A possible approach is to use an encoding function to destroy the structure as much as possible.</a:t>
            </a:r>
            <a:endParaRPr lang="en-US" sz="2400" dirty="0"/>
          </a:p>
          <a:p>
            <a:endParaRPr lang="en-GB" altLang="zh-CN" sz="2400" dirty="0"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Message encryption using RSA</a:t>
            </a:r>
            <a:endParaRPr lang="en-GB" altLang="zh-CN">
              <a:ea typeface="SimSun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65421-04D0-459F-BEB7-605776C5DA23}" type="slidenum">
              <a:rPr lang="zh-TW" altLang="en-GB"/>
              <a:pPr/>
              <a:t>21</a:t>
            </a:fld>
            <a:endParaRPr lang="en-GB" altLang="zh-TW"/>
          </a:p>
        </p:txBody>
      </p:sp>
      <p:sp>
        <p:nvSpPr>
          <p:cNvPr id="2027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Using RSA to encrypt a message is almost never practiced.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size of the message is limited by the size of n.</a:t>
            </a:r>
          </a:p>
          <a:p>
            <a:pPr>
              <a:lnSpc>
                <a:spcPct val="90000"/>
              </a:lnSpc>
            </a:pPr>
            <a:r>
              <a:rPr lang="en-US" dirty="0"/>
              <a:t>Instead, choose a random secret key K, and encrypt K with the RSA key.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message encryption is based on secret key cryptosystem,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Sending </a:t>
            </a:r>
            <a:r>
              <a:rPr lang="en-US" dirty="0" err="1"/>
              <a:t>K</a:t>
            </a:r>
            <a:r>
              <a:rPr lang="en-US" baseline="30000" dirty="0" err="1">
                <a:sym typeface="Symbol" pitchFamily="18" charset="2"/>
              </a:rPr>
              <a:t>e</a:t>
            </a:r>
            <a:r>
              <a:rPr lang="en-US" dirty="0">
                <a:sym typeface="Symbol" pitchFamily="18" charset="2"/>
              </a:rPr>
              <a:t> mod n, </a:t>
            </a:r>
            <a:r>
              <a:rPr lang="en-US" dirty="0"/>
              <a:t>E</a:t>
            </a:r>
            <a:r>
              <a:rPr lang="en-US" baseline="-25000" dirty="0"/>
              <a:t>K</a:t>
            </a:r>
            <a:r>
              <a:rPr lang="en-US" dirty="0"/>
              <a:t>(m).</a:t>
            </a:r>
            <a:endParaRPr lang="en-GB" altLang="zh-CN" dirty="0"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Message encryption using RSA</a:t>
            </a:r>
            <a:endParaRPr lang="en-GB" altLang="zh-CN">
              <a:ea typeface="SimSun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47292-11BB-4666-A66B-0EA8F465ADDE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2037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better approach is:</a:t>
            </a:r>
          </a:p>
          <a:p>
            <a:pPr lvl="1">
              <a:lnSpc>
                <a:spcPct val="90000"/>
              </a:lnSpc>
            </a:pPr>
            <a:r>
              <a:rPr lang="en-US"/>
              <a:t>Choose a suitable random number r </a:t>
            </a:r>
            <a:r>
              <a:rPr lang="en-US">
                <a:sym typeface="Symbol" pitchFamily="18" charset="2"/>
              </a:rPr>
              <a:t> {0, 1, …, n–1}.</a:t>
            </a:r>
          </a:p>
          <a:p>
            <a:pPr lvl="1">
              <a:lnSpc>
                <a:spcPct val="90000"/>
              </a:lnSpc>
            </a:pPr>
            <a:r>
              <a:rPr lang="en-US">
                <a:sym typeface="Symbol" pitchFamily="18" charset="2"/>
              </a:rPr>
              <a:t>Set K = h(r), where h() is some hash function.</a:t>
            </a:r>
          </a:p>
          <a:p>
            <a:pPr lvl="1">
              <a:lnSpc>
                <a:spcPct val="90000"/>
              </a:lnSpc>
            </a:pPr>
            <a:r>
              <a:rPr lang="en-US">
                <a:sym typeface="Symbol" pitchFamily="18" charset="2"/>
              </a:rPr>
              <a:t>Send r</a:t>
            </a:r>
            <a:r>
              <a:rPr lang="en-US" baseline="30000">
                <a:sym typeface="Symbol" pitchFamily="18" charset="2"/>
              </a:rPr>
              <a:t>e</a:t>
            </a:r>
            <a:r>
              <a:rPr lang="en-US">
                <a:sym typeface="Symbol" pitchFamily="18" charset="2"/>
              </a:rPr>
              <a:t> mod n and </a:t>
            </a:r>
            <a:r>
              <a:rPr lang="en-US"/>
              <a:t>E</a:t>
            </a:r>
            <a:r>
              <a:rPr lang="en-US" baseline="-25000"/>
              <a:t>K</a:t>
            </a:r>
            <a:r>
              <a:rPr lang="en-US"/>
              <a:t>(m).</a:t>
            </a:r>
          </a:p>
          <a:p>
            <a:pPr>
              <a:lnSpc>
                <a:spcPct val="90000"/>
              </a:lnSpc>
            </a:pPr>
            <a:r>
              <a:rPr lang="en-US"/>
              <a:t>Advantages:</a:t>
            </a:r>
          </a:p>
          <a:p>
            <a:pPr lvl="1">
              <a:lnSpc>
                <a:spcPct val="90000"/>
              </a:lnSpc>
            </a:pPr>
            <a:r>
              <a:rPr lang="en-US"/>
              <a:t>There is no structure in r.</a:t>
            </a:r>
          </a:p>
          <a:p>
            <a:pPr lvl="1">
              <a:lnSpc>
                <a:spcPct val="90000"/>
              </a:lnSpc>
            </a:pPr>
            <a:r>
              <a:rPr lang="en-US"/>
              <a:t>The hash function ensures that no structure between r’s propagates to structure in the K’s.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Digital signatures using RSA</a:t>
            </a:r>
            <a:endParaRPr lang="en-GB" altLang="zh-CN">
              <a:ea typeface="SimSun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E38-B728-4980-A4F8-3BC053B84D20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2048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Problem: remove the structures of the messages that are signed.</a:t>
            </a:r>
          </a:p>
          <a:p>
            <a:pPr lvl="1"/>
            <a:r>
              <a:rPr lang="en-US"/>
              <a:t>Use a hash function to hash the messages.</a:t>
            </a:r>
          </a:p>
          <a:p>
            <a:r>
              <a:rPr lang="en-US"/>
              <a:t>The hash function’s output (e.g., 256 bits) is small compared with the size of n (e.g., 2048 bits).</a:t>
            </a:r>
          </a:p>
          <a:p>
            <a:pPr lvl="1"/>
            <a:r>
              <a:rPr lang="en-US"/>
              <a:t>Cannot use the hash function output directly in RSA.</a:t>
            </a:r>
            <a:endParaRPr lang="en-GB" altLang="zh-CN"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Digital signatures using RSA</a:t>
            </a:r>
            <a:endParaRPr lang="en-GB" altLang="zh-CN">
              <a:ea typeface="SimSun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EB566-FC67-4566-A036-CAF49BB04F09}" type="slidenum">
              <a:rPr lang="zh-TW" altLang="en-GB"/>
              <a:pPr/>
              <a:t>24</a:t>
            </a:fld>
            <a:endParaRPr lang="en-GB" altLang="zh-TW"/>
          </a:p>
        </p:txBody>
      </p:sp>
      <p:sp>
        <p:nvSpPr>
          <p:cNvPr id="2058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A solution is to use a pseudorandom mapping to expand h(m) to a random number s </a:t>
            </a:r>
            <a:r>
              <a:rPr lang="en-US">
                <a:sym typeface="Symbol" pitchFamily="18" charset="2"/>
              </a:rPr>
              <a:t> {0, 1, …, n – 1}.</a:t>
            </a:r>
          </a:p>
          <a:p>
            <a:r>
              <a:rPr lang="en-US">
                <a:sym typeface="Symbol" pitchFamily="18" charset="2"/>
              </a:rPr>
              <a:t>If you ask Alice to sign a number of messages m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sym typeface="Symbol" pitchFamily="18" charset="2"/>
              </a:rPr>
              <a:t>, m</a:t>
            </a:r>
            <a:r>
              <a:rPr lang="en-US" baseline="-25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, …, m</a:t>
            </a:r>
            <a:r>
              <a:rPr lang="en-US" baseline="-25000">
                <a:sym typeface="Symbol" pitchFamily="18" charset="2"/>
              </a:rPr>
              <a:t>i</a:t>
            </a:r>
            <a:r>
              <a:rPr lang="en-US">
                <a:sym typeface="Symbol" pitchFamily="18" charset="2"/>
              </a:rPr>
              <a:t>.</a:t>
            </a:r>
          </a:p>
          <a:p>
            <a:pPr lvl="1"/>
            <a:r>
              <a:rPr lang="en-US"/>
              <a:t>Eve can get hold of the (m, s), but the values of s are effectively random.</a:t>
            </a:r>
          </a:p>
          <a:p>
            <a:pPr lvl="1"/>
            <a:r>
              <a:rPr lang="en-US"/>
              <a:t>Thus, the information does not help forge Alice’s signature.</a:t>
            </a:r>
            <a:endParaRPr lang="en-GB" altLang="zh-CN"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ea typeface="新細明體" charset="-120"/>
              </a:rPr>
              <a:t>The RSA Lab’s </a:t>
            </a:r>
            <a:r>
              <a:rPr lang="en-US" altLang="zh-TW" dirty="0" smtClean="0"/>
              <a:t>p</a:t>
            </a:r>
            <a:r>
              <a:rPr lang="en-US" dirty="0" smtClean="0"/>
              <a:t>ublic-key cryptography standard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F976D-AF37-4A6A-8291-11E1824BC94E}" type="slidenum">
              <a:rPr lang="zh-TW" altLang="en-GB" smtClean="0"/>
              <a:pPr/>
              <a:t>25</a:t>
            </a:fld>
            <a:endParaRPr lang="en-GB" altLang="zh-TW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PKCS #1 for RSA or RFC 3447 covers</a:t>
            </a:r>
          </a:p>
          <a:p>
            <a:pPr lvl="1"/>
            <a:r>
              <a:rPr lang="en-US" altLang="zh-CN" dirty="0" smtClean="0">
                <a:ea typeface="SimSun" pitchFamily="2" charset="-122"/>
              </a:rPr>
              <a:t>Data conversion primitives: a text &lt;-&gt; a non-negative integer</a:t>
            </a:r>
          </a:p>
          <a:p>
            <a:pPr lvl="1"/>
            <a:r>
              <a:rPr lang="en-US" altLang="zh-CN" dirty="0" smtClean="0">
                <a:ea typeface="SimSun" pitchFamily="2" charset="-122"/>
              </a:rPr>
              <a:t>Cryptographic primitives</a:t>
            </a:r>
          </a:p>
          <a:p>
            <a:pPr lvl="1"/>
            <a:r>
              <a:rPr lang="en-GB" altLang="zh-CN" dirty="0" smtClean="0">
                <a:ea typeface="SimSun" pitchFamily="2" charset="-122"/>
              </a:rPr>
              <a:t>Encryption schemes</a:t>
            </a:r>
          </a:p>
          <a:p>
            <a:pPr lvl="2"/>
            <a:r>
              <a:rPr lang="en-US" dirty="0" smtClean="0"/>
              <a:t>RSAES-OAEP  (for new applications) – cryptographic primitives + </a:t>
            </a:r>
            <a:r>
              <a:rPr lang="en-US" dirty="0" err="1" smtClean="0"/>
              <a:t>Bellare</a:t>
            </a:r>
            <a:r>
              <a:rPr lang="en-US" dirty="0" smtClean="0"/>
              <a:t> and </a:t>
            </a:r>
            <a:r>
              <a:rPr lang="en-US" dirty="0" err="1" smtClean="0"/>
              <a:t>Rogaway's</a:t>
            </a:r>
            <a:r>
              <a:rPr lang="en-US" dirty="0" smtClean="0"/>
              <a:t> Optimal Asymmetric Encryption scheme</a:t>
            </a:r>
          </a:p>
          <a:p>
            <a:pPr lvl="2"/>
            <a:r>
              <a:rPr lang="en-US" dirty="0" smtClean="0"/>
              <a:t>RSAES-PKCS1-v1_5 (for existing applications) – cryptographic primitives + a PKCS1-v1_5 encoding method</a:t>
            </a:r>
            <a:endParaRPr lang="en-GB" altLang="zh-CN" dirty="0" smtClean="0">
              <a:ea typeface="SimSun" pitchFamily="2" charset="-122"/>
            </a:endParaRPr>
          </a:p>
          <a:p>
            <a:pPr lvl="1"/>
            <a:r>
              <a:rPr lang="en-GB" altLang="zh-CN" dirty="0" smtClean="0">
                <a:ea typeface="SimSun" pitchFamily="2" charset="-122"/>
              </a:rPr>
              <a:t>Digital Signature schemes</a:t>
            </a:r>
          </a:p>
          <a:p>
            <a:pPr lvl="2"/>
            <a:r>
              <a:rPr lang="en-US" dirty="0" smtClean="0"/>
              <a:t>RSASSA-PSS (for new applications) – cryptographic primitives  + a probabilistic signature scheme-based encoding method</a:t>
            </a:r>
          </a:p>
          <a:p>
            <a:pPr lvl="2"/>
            <a:r>
              <a:rPr lang="en-US" dirty="0" smtClean="0"/>
              <a:t>RSASSA-PKCS1-v1_5 (for existing applications) – cryptographic primitives  + a PKCS1-v1_5 encoding method</a:t>
            </a:r>
            <a:endParaRPr lang="en-GB" altLang="zh-CN" dirty="0" smtClean="0">
              <a:ea typeface="SimSun" pitchFamily="2" charset="-122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Conclusions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76442-8F0A-4D9A-B85B-2516E4A979EC}" type="slidenum">
              <a:rPr lang="zh-TW" altLang="en-GB"/>
              <a:pPr/>
              <a:t>26</a:t>
            </a:fld>
            <a:endParaRPr lang="en-GB" altLang="zh-TW"/>
          </a:p>
        </p:txBody>
      </p:sp>
      <p:sp>
        <p:nvSpPr>
          <p:cNvPr id="1771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400">
                <a:ea typeface="新細明體" charset="-120"/>
              </a:rPr>
              <a:t>RSA can be used for encryption as well as digital signatures.</a:t>
            </a:r>
          </a:p>
          <a:p>
            <a:r>
              <a:rPr lang="en-US" altLang="zh-TW" sz="2400">
                <a:ea typeface="新細明體" charset="-120"/>
              </a:rPr>
              <a:t>The security of RSA lies on the difficulty of factoring a large number into 2 primes.</a:t>
            </a:r>
          </a:p>
          <a:p>
            <a:r>
              <a:rPr lang="en-US" altLang="zh-TW" sz="2400">
                <a:ea typeface="新細明體" charset="-120"/>
              </a:rPr>
              <a:t>RSA encryption and decryption require expensive exponentiation operations.</a:t>
            </a:r>
          </a:p>
          <a:p>
            <a:pPr lvl="1"/>
            <a:r>
              <a:rPr lang="en-US" altLang="zh-TW" sz="2000">
                <a:ea typeface="新細明體" charset="-120"/>
              </a:rPr>
              <a:t>The CRT helps accelerate the operations.</a:t>
            </a:r>
          </a:p>
          <a:p>
            <a:r>
              <a:rPr lang="en-US" altLang="zh-TW" sz="2400">
                <a:ea typeface="新細明體" charset="-120"/>
              </a:rPr>
              <a:t>In practice, RSA is used to encrypt a secret key with an encoding function.</a:t>
            </a:r>
          </a:p>
          <a:p>
            <a:r>
              <a:rPr lang="en-US" altLang="zh-TW" sz="2400">
                <a:ea typeface="新細明體" charset="-120"/>
              </a:rPr>
              <a:t>In practice, the messages to be signed have to go through a hash function to destroy the message structures.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Acknowledgments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4208" y="6356350"/>
            <a:ext cx="2245640" cy="365760"/>
          </a:xfrm>
        </p:spPr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72C63-4ED9-4400-A78E-696D5A9BE4EB}" type="slidenum">
              <a:rPr lang="zh-TW" altLang="en-GB"/>
              <a:pPr/>
              <a:t>27</a:t>
            </a:fld>
            <a:endParaRPr lang="en-GB" altLang="zh-TW"/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The notes are prepared mostly based on </a:t>
            </a:r>
          </a:p>
          <a:p>
            <a:pPr lvl="1"/>
            <a:r>
              <a:rPr lang="en-GB" altLang="zh-TW" dirty="0">
                <a:ea typeface="新細明體" charset="-120"/>
              </a:rPr>
              <a:t>D. Stinson, </a:t>
            </a:r>
            <a:r>
              <a:rPr lang="en-GB" altLang="zh-TW" i="1" dirty="0">
                <a:ea typeface="新細明體" charset="-120"/>
              </a:rPr>
              <a:t>Cryptography: Theory and Practice, Chapman &amp; Hall/CRC, Second Edition, 2002.</a:t>
            </a:r>
          </a:p>
          <a:p>
            <a:pPr lvl="1"/>
            <a:r>
              <a:rPr lang="en-US" altLang="zh-TW" dirty="0">
                <a:ea typeface="新細明體" charset="-120"/>
              </a:rPr>
              <a:t>N. Ferguson and B. </a:t>
            </a:r>
            <a:r>
              <a:rPr lang="en-US" altLang="zh-TW" dirty="0" err="1">
                <a:ea typeface="新細明體" charset="-120"/>
              </a:rPr>
              <a:t>Schneier</a:t>
            </a:r>
            <a:r>
              <a:rPr lang="en-US" altLang="zh-TW" dirty="0">
                <a:ea typeface="新細明體" charset="-120"/>
              </a:rPr>
              <a:t>, </a:t>
            </a:r>
            <a:r>
              <a:rPr lang="en-US" altLang="zh-TW" i="1" dirty="0">
                <a:ea typeface="新細明體" charset="-120"/>
              </a:rPr>
              <a:t>Practical Cryptography</a:t>
            </a:r>
            <a:r>
              <a:rPr lang="en-US" altLang="zh-TW" dirty="0">
                <a:ea typeface="新細明體" charset="-120"/>
              </a:rPr>
              <a:t>, Wiley, 2003</a:t>
            </a:r>
            <a:r>
              <a:rPr lang="en-US" altLang="zh-TW" dirty="0" smtClean="0">
                <a:ea typeface="新細明體" charset="-120"/>
              </a:rPr>
              <a:t>.</a:t>
            </a:r>
          </a:p>
          <a:p>
            <a:pPr lvl="1"/>
            <a:r>
              <a:rPr lang="en-US" altLang="zh-TW" smtClean="0">
                <a:ea typeface="新細明體" charset="-120"/>
              </a:rPr>
              <a:t>http://www.rsa.com/rsalabs/pkcs/files/h11300-wp-pkcs-1v2-2-rsa-cryptography-standard.pdf</a:t>
            </a:r>
            <a:endParaRPr lang="en-US" altLang="zh-TW" dirty="0" smtClean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Trapdoor one-way function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270B-52A7-4EF2-A4C4-FBC63A55D0C8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2140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Suppose </a:t>
            </a:r>
            <a:r>
              <a:rPr lang="en-US" altLang="zh-TW">
                <a:ea typeface="新細明體" charset="-120"/>
              </a:rPr>
              <a:t>n = p</a:t>
            </a:r>
            <a:r>
              <a:rPr lang="en-US" altLang="zh-TW">
                <a:ea typeface="新細明體" charset="-120"/>
                <a:sym typeface="Symbol" pitchFamily="18" charset="2"/>
              </a:rPr>
              <a:t>q, where p and q are large primes.</a:t>
            </a:r>
            <a:r>
              <a:rPr lang="en-US"/>
              <a:t> </a:t>
            </a:r>
          </a:p>
          <a:p>
            <a:pPr>
              <a:lnSpc>
                <a:spcPct val="90000"/>
              </a:lnSpc>
            </a:pPr>
            <a:r>
              <a:rPr lang="en-US"/>
              <a:t>Consider f(m) = </a:t>
            </a:r>
            <a:r>
              <a:rPr lang="en-US" altLang="zh-TW">
                <a:ea typeface="新細明體" charset="-120"/>
                <a:sym typeface="Symbol" pitchFamily="18" charset="2"/>
              </a:rPr>
              <a:t>m</a:t>
            </a:r>
            <a:r>
              <a:rPr lang="en-US" altLang="zh-TW" baseline="30000">
                <a:ea typeface="新細明體" charset="-120"/>
                <a:sym typeface="Symbol" pitchFamily="18" charset="2"/>
              </a:rPr>
              <a:t>e</a:t>
            </a:r>
            <a:r>
              <a:rPr lang="en-US" altLang="zh-TW">
                <a:ea typeface="新細明體" charset="-120"/>
                <a:sym typeface="Symbol" pitchFamily="18" charset="2"/>
              </a:rPr>
              <a:t> mod n.</a:t>
            </a:r>
          </a:p>
          <a:p>
            <a:pPr>
              <a:lnSpc>
                <a:spcPct val="90000"/>
              </a:lnSpc>
            </a:pPr>
            <a:r>
              <a:rPr lang="en-US">
                <a:ea typeface="新細明體" charset="-120"/>
                <a:sym typeface="Symbol" pitchFamily="18" charset="2"/>
              </a:rPr>
              <a:t>For </a:t>
            </a:r>
            <a:r>
              <a:rPr lang="en-US" u="sng">
                <a:ea typeface="新細明體" charset="-120"/>
                <a:sym typeface="Symbol" pitchFamily="18" charset="2"/>
              </a:rPr>
              <a:t>certain values of e</a:t>
            </a:r>
            <a:r>
              <a:rPr lang="en-US">
                <a:ea typeface="新細明體" charset="-120"/>
                <a:sym typeface="Symbol" pitchFamily="18" charset="2"/>
              </a:rPr>
              <a:t> and that </a:t>
            </a:r>
            <a:r>
              <a:rPr lang="en-US" u="sng">
                <a:ea typeface="新細明體" charset="-120"/>
                <a:sym typeface="Symbol" pitchFamily="18" charset="2"/>
              </a:rPr>
              <a:t>n is large enough</a:t>
            </a:r>
            <a:r>
              <a:rPr lang="en-US">
                <a:ea typeface="新細明體" charset="-120"/>
                <a:sym typeface="Symbol" pitchFamily="18" charset="2"/>
              </a:rPr>
              <a:t>, f(m) is a one-way function.</a:t>
            </a:r>
          </a:p>
          <a:p>
            <a:pPr lvl="1">
              <a:lnSpc>
                <a:spcPct val="90000"/>
              </a:lnSpc>
            </a:pPr>
            <a:r>
              <a:rPr lang="en-US">
                <a:ea typeface="新細明體" charset="-120"/>
                <a:sym typeface="Symbol" pitchFamily="18" charset="2"/>
              </a:rPr>
              <a:t>It is computationally infeasible to obtain m based on the knowledge of n, e, and f(m).</a:t>
            </a:r>
          </a:p>
          <a:p>
            <a:pPr>
              <a:lnSpc>
                <a:spcPct val="90000"/>
              </a:lnSpc>
            </a:pPr>
            <a:r>
              <a:rPr lang="en-US">
                <a:ea typeface="新細明體" charset="-120"/>
                <a:sym typeface="Symbol" pitchFamily="18" charset="2"/>
              </a:rPr>
              <a:t>However, with the knowledge of a certain </a:t>
            </a:r>
            <a:r>
              <a:rPr lang="en-US" i="1">
                <a:ea typeface="新細明體" charset="-120"/>
                <a:sym typeface="Symbol" pitchFamily="18" charset="2"/>
              </a:rPr>
              <a:t>trapdoor</a:t>
            </a:r>
            <a:r>
              <a:rPr lang="en-US">
                <a:ea typeface="新細明體" charset="-120"/>
                <a:sym typeface="Symbol" pitchFamily="18" charset="2"/>
              </a:rPr>
              <a:t>, the inversion is easy to do.</a:t>
            </a:r>
          </a:p>
          <a:p>
            <a:pPr lvl="1">
              <a:lnSpc>
                <a:spcPct val="90000"/>
              </a:lnSpc>
            </a:pPr>
            <a:r>
              <a:rPr lang="en-US">
                <a:ea typeface="新細明體" charset="-120"/>
                <a:sym typeface="Symbol" pitchFamily="18" charset="2"/>
              </a:rPr>
              <a:t>The trapdoor </a:t>
            </a:r>
            <a:r>
              <a:rPr lang="en-US" altLang="zh-TW">
                <a:ea typeface="新細明體" charset="-120"/>
                <a:sym typeface="Symbol" pitchFamily="18" charset="2"/>
              </a:rPr>
              <a:t>for</a:t>
            </a:r>
            <a:r>
              <a:rPr lang="en-US">
                <a:ea typeface="新細明體" charset="-120"/>
                <a:sym typeface="Symbol" pitchFamily="18" charset="2"/>
              </a:rPr>
              <a:t> RSA is the factorization of n </a:t>
            </a:r>
            <a:r>
              <a:rPr lang="en-US" altLang="zh-TW">
                <a:ea typeface="新細明體" charset="-120"/>
                <a:sym typeface="Symbol" pitchFamily="18" charset="2"/>
              </a:rPr>
              <a:t>(</a:t>
            </a:r>
            <a:r>
              <a:rPr lang="en-US">
                <a:ea typeface="新細明體" charset="-120"/>
                <a:sym typeface="Symbol" pitchFamily="18" charset="2"/>
              </a:rPr>
              <a:t>i.e., the knowledge of p and q</a:t>
            </a:r>
            <a:r>
              <a:rPr lang="en-US" altLang="zh-TW">
                <a:ea typeface="新細明體" charset="-120"/>
                <a:sym typeface="Symbol" pitchFamily="18" charset="2"/>
              </a:rPr>
              <a:t>)</a:t>
            </a:r>
            <a:r>
              <a:rPr lang="en-US">
                <a:ea typeface="新細明體" charset="-120"/>
                <a:sym typeface="Symbol" pitchFamily="18" charset="2"/>
              </a:rPr>
              <a:t>.</a:t>
            </a:r>
            <a:endParaRPr lang="en-GB" altLang="zh-TW">
              <a:ea typeface="新細明體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The RSA algorithm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7ECEE-1822-4037-AC6F-CE0512110DF3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1628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Let n = </a:t>
            </a:r>
            <a:r>
              <a:rPr lang="en-US" altLang="zh-TW" dirty="0" err="1">
                <a:ea typeface="新細明體" charset="-120"/>
              </a:rPr>
              <a:t>p</a:t>
            </a:r>
            <a:r>
              <a:rPr lang="en-US" altLang="zh-TW" dirty="0" err="1">
                <a:ea typeface="新細明體" charset="-120"/>
                <a:sym typeface="Symbol" pitchFamily="18" charset="2"/>
              </a:rPr>
              <a:t>q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, where p and q are primes. Note that n is a composite number.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Let </a:t>
            </a:r>
            <a:r>
              <a:rPr lang="en-US" altLang="zh-TW" b="1" dirty="0">
                <a:ea typeface="新細明體" charset="-120"/>
                <a:sym typeface="Symbol" pitchFamily="18" charset="2"/>
              </a:rPr>
              <a:t>M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= </a:t>
            </a:r>
            <a:r>
              <a:rPr lang="en-US" altLang="zh-TW" b="1" dirty="0">
                <a:ea typeface="新細明體" charset="-120"/>
                <a:sym typeface="Symbol" pitchFamily="18" charset="2"/>
              </a:rPr>
              <a:t>C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= 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n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= {0, 1, 2, …, n–1}.</a:t>
            </a:r>
          </a:p>
          <a:p>
            <a:pPr>
              <a:lnSpc>
                <a:spcPct val="90000"/>
              </a:lnSpc>
            </a:pPr>
            <a:r>
              <a:rPr lang="en-US" altLang="zh-TW" b="1" dirty="0">
                <a:ea typeface="新細明體" charset="-120"/>
                <a:sym typeface="Symbol" pitchFamily="18" charset="2"/>
              </a:rPr>
              <a:t>K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= {(n, p, q, d, e): e  d  1 (mod (n))}.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We will see that (n)</a:t>
            </a:r>
            <a:r>
              <a:rPr lang="en-US" dirty="0"/>
              <a:t> =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(p–1)(q–1).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For K = (n, p, q, d, e), define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E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K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(m) = m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e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mod n, and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D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K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(c) = c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d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mod n, where m, c  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n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The (n, e) comprise the “</a:t>
            </a:r>
            <a:r>
              <a:rPr lang="en-US" altLang="zh-TW" i="1" dirty="0">
                <a:ea typeface="新細明體" charset="-120"/>
                <a:sym typeface="Symbol" pitchFamily="18" charset="2"/>
              </a:rPr>
              <a:t>public </a:t>
            </a:r>
            <a:r>
              <a:rPr lang="en-US" altLang="zh-TW" i="1" dirty="0" smtClean="0">
                <a:ea typeface="新細明體" charset="-120"/>
                <a:sym typeface="Symbol" pitchFamily="18" charset="2"/>
              </a:rPr>
              <a:t>key</a:t>
            </a:r>
            <a:r>
              <a:rPr lang="en-US" altLang="zh-TW" dirty="0" smtClean="0">
                <a:ea typeface="新細明體" charset="-120"/>
                <a:sym typeface="Symbol" pitchFamily="18" charset="2"/>
              </a:rPr>
              <a:t>.”</a:t>
            </a:r>
            <a:endParaRPr lang="en-US" altLang="zh-TW" dirty="0">
              <a:ea typeface="新細明體" charset="-120"/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charset="-120"/>
                <a:sym typeface="Symbol" pitchFamily="18" charset="2"/>
              </a:rPr>
              <a:t>The (p, q, (n), d) comprise the “</a:t>
            </a:r>
            <a:r>
              <a:rPr lang="en-US" altLang="zh-TW" i="1" dirty="0">
                <a:ea typeface="新細明體" charset="-120"/>
                <a:sym typeface="Symbol" pitchFamily="18" charset="2"/>
              </a:rPr>
              <a:t>private key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probe further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9A189-DDF1-47CD-B3E1-BF0841603537}" type="slidenum">
              <a:rPr lang="zh-TW" altLang="en-GB"/>
              <a:pPr/>
              <a:t>5</a:t>
            </a:fld>
            <a:endParaRPr lang="en-GB" altLang="zh-TW"/>
          </a:p>
        </p:txBody>
      </p:sp>
      <p:sp>
        <p:nvSpPr>
          <p:cNvPr id="1863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Both encryption and decryption involve modulo multiplications.</a:t>
            </a:r>
          </a:p>
          <a:p>
            <a:r>
              <a:rPr lang="en-US" altLang="zh-TW" dirty="0">
                <a:ea typeface="新細明體" charset="-120"/>
                <a:sym typeface="Symbol" pitchFamily="18" charset="2"/>
              </a:rPr>
              <a:t>Since n is a composite, 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n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is </a:t>
            </a:r>
            <a:r>
              <a:rPr lang="en-US" altLang="zh-TW" b="1" dirty="0">
                <a:ea typeface="新細明體" charset="-120"/>
                <a:sym typeface="Symbol" pitchFamily="18" charset="2"/>
              </a:rPr>
              <a:t>not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a group under modulo multiplication, i.e., the inverse may not exist.</a:t>
            </a:r>
          </a:p>
          <a:p>
            <a:pPr lvl="1"/>
            <a:r>
              <a:rPr lang="en-US" dirty="0"/>
              <a:t>Z</a:t>
            </a:r>
            <a:r>
              <a:rPr lang="en-US" baseline="30000" dirty="0"/>
              <a:t>*</a:t>
            </a:r>
            <a:r>
              <a:rPr lang="en-US" altLang="zh-TW" baseline="-25000" dirty="0">
                <a:ea typeface="新細明體" charset="-120"/>
              </a:rPr>
              <a:t>n</a:t>
            </a:r>
            <a:r>
              <a:rPr lang="en-US" altLang="zh-TW" dirty="0">
                <a:ea typeface="新細明體" charset="-120"/>
              </a:rPr>
              <a:t> = {a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 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n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: </a:t>
            </a:r>
            <a:r>
              <a:rPr lang="en-US" altLang="zh-TW" dirty="0" err="1">
                <a:ea typeface="新細明體" charset="-120"/>
                <a:sym typeface="Symbol" pitchFamily="18" charset="2"/>
              </a:rPr>
              <a:t>gcd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(</a:t>
            </a:r>
            <a:r>
              <a:rPr lang="en-US" altLang="zh-TW" dirty="0" err="1">
                <a:ea typeface="新細明體" charset="-120"/>
                <a:sym typeface="Symbol" pitchFamily="18" charset="2"/>
              </a:rPr>
              <a:t>a,n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) = 1}.</a:t>
            </a:r>
          </a:p>
          <a:p>
            <a:pPr lvl="1"/>
            <a:r>
              <a:rPr lang="en-US" altLang="zh-TW" dirty="0">
                <a:ea typeface="新細明體" charset="-120"/>
                <a:sym typeface="Symbol" pitchFamily="18" charset="2"/>
              </a:rPr>
              <a:t>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n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\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 </a:t>
            </a:r>
            <a:r>
              <a:rPr lang="en-US" dirty="0"/>
              <a:t>Z</a:t>
            </a:r>
            <a:r>
              <a:rPr lang="en-US" baseline="30000" dirty="0"/>
              <a:t>*</a:t>
            </a:r>
            <a:r>
              <a:rPr lang="en-US" altLang="zh-TW" baseline="-25000" dirty="0">
                <a:ea typeface="新細明體" charset="-120"/>
              </a:rPr>
              <a:t>n</a:t>
            </a:r>
            <a:r>
              <a:rPr lang="en-US" altLang="zh-TW" dirty="0">
                <a:ea typeface="新細明體" charset="-120"/>
              </a:rPr>
              <a:t> = {a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 Z</a:t>
            </a:r>
            <a:r>
              <a:rPr lang="en-US" altLang="zh-TW" baseline="-25000" dirty="0">
                <a:ea typeface="新細明體" charset="-120"/>
                <a:sym typeface="Symbol" pitchFamily="18" charset="2"/>
              </a:rPr>
              <a:t>n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: </a:t>
            </a:r>
            <a:r>
              <a:rPr lang="en-US" altLang="zh-TW" dirty="0" err="1">
                <a:ea typeface="新細明體" charset="-120"/>
                <a:sym typeface="Symbol" pitchFamily="18" charset="2"/>
              </a:rPr>
              <a:t>gcd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(</a:t>
            </a:r>
            <a:r>
              <a:rPr lang="en-US" altLang="zh-TW" dirty="0" err="1">
                <a:ea typeface="新細明體" charset="-120"/>
                <a:sym typeface="Symbol" pitchFamily="18" charset="2"/>
              </a:rPr>
              <a:t>a,n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) &gt; 1}.</a:t>
            </a:r>
          </a:p>
          <a:p>
            <a:r>
              <a:rPr lang="en-US" dirty="0">
                <a:ea typeface="新細明體" charset="-120"/>
                <a:sym typeface="Symbol" pitchFamily="18" charset="2"/>
              </a:rPr>
              <a:t>How many elements in </a:t>
            </a:r>
            <a:r>
              <a:rPr lang="en-US" dirty="0" smtClean="0"/>
              <a:t>Z</a:t>
            </a:r>
            <a:r>
              <a:rPr lang="en-US" baseline="30000" dirty="0" smtClean="0"/>
              <a:t>*</a:t>
            </a:r>
            <a:r>
              <a:rPr lang="en-US" altLang="zh-TW" baseline="-25000" dirty="0" smtClean="0">
                <a:ea typeface="新細明體" charset="-120"/>
              </a:rPr>
              <a:t>n</a:t>
            </a:r>
            <a:r>
              <a:rPr lang="en-US" altLang="zh-TW" dirty="0">
                <a:ea typeface="新細明體" charset="-120"/>
              </a:rPr>
              <a:t>?</a:t>
            </a:r>
            <a:endParaRPr lang="en-US" altLang="zh-TW" dirty="0">
              <a:ea typeface="新細明體" charset="-120"/>
            </a:endParaRPr>
          </a:p>
          <a:p>
            <a:pPr lvl="1"/>
            <a:r>
              <a:rPr lang="en-US" altLang="zh-TW" dirty="0">
                <a:ea typeface="新細明體" charset="-120"/>
                <a:sym typeface="Symbol" pitchFamily="18" charset="2"/>
              </a:rPr>
              <a:t>We denote the number of elements by (n).</a:t>
            </a:r>
          </a:p>
          <a:p>
            <a:pPr lvl="1"/>
            <a:r>
              <a:rPr lang="en-US" altLang="zh-TW" dirty="0">
                <a:ea typeface="新細明體" charset="-120"/>
                <a:sym typeface="Symbol" pitchFamily="18" charset="2"/>
              </a:rPr>
              <a:t>Recall that (n) is used in determining d and e.</a:t>
            </a:r>
            <a:endParaRPr lang="en-GB" altLang="zh-TW" dirty="0">
              <a:ea typeface="新細明體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  <a:sym typeface="Symbol" pitchFamily="18" charset="2"/>
              </a:rPr>
              <a:t>The value of (n)</a:t>
            </a:r>
            <a:endParaRPr lang="en-GB" altLang="zh-TW" dirty="0">
              <a:ea typeface="新細明體" charset="-120"/>
              <a:sym typeface="Symbol" pitchFamily="18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72200" y="6375608"/>
            <a:ext cx="2289048" cy="365760"/>
          </a:xfrm>
        </p:spPr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74806-2837-49BE-B3E5-B2009284E310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1873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Note that </a:t>
            </a:r>
            <a:r>
              <a:rPr lang="en-US" sz="2400" dirty="0" err="1"/>
              <a:t>gcd</a:t>
            </a:r>
            <a:r>
              <a:rPr lang="en-US" sz="2400" dirty="0"/>
              <a:t>(</a:t>
            </a:r>
            <a:r>
              <a:rPr lang="en-US" sz="2400" dirty="0" err="1"/>
              <a:t>a,n</a:t>
            </a:r>
            <a:r>
              <a:rPr lang="en-US" sz="2400" dirty="0"/>
              <a:t>) = 1 </a:t>
            </a:r>
            <a:r>
              <a:rPr lang="en-US" sz="2400" dirty="0" err="1"/>
              <a:t>iff</a:t>
            </a:r>
            <a:r>
              <a:rPr lang="en-US" sz="2400" dirty="0"/>
              <a:t> </a:t>
            </a:r>
            <a:r>
              <a:rPr lang="en-US" sz="2400" dirty="0" err="1"/>
              <a:t>gcd</a:t>
            </a:r>
            <a:r>
              <a:rPr lang="en-US" sz="2400" dirty="0"/>
              <a:t>(</a:t>
            </a:r>
            <a:r>
              <a:rPr lang="en-US" sz="2400" dirty="0" err="1"/>
              <a:t>a,p</a:t>
            </a:r>
            <a:r>
              <a:rPr lang="en-US" sz="2400" dirty="0"/>
              <a:t>) = 1 </a:t>
            </a:r>
            <a:r>
              <a:rPr lang="en-US" sz="2400" b="1" dirty="0"/>
              <a:t>and</a:t>
            </a:r>
            <a:r>
              <a:rPr lang="en-US" sz="2400" dirty="0"/>
              <a:t> </a:t>
            </a:r>
            <a:r>
              <a:rPr lang="en-US" sz="2400" dirty="0" err="1"/>
              <a:t>gcd</a:t>
            </a:r>
            <a:r>
              <a:rPr lang="en-US" sz="2400" dirty="0"/>
              <a:t>(</a:t>
            </a:r>
            <a:r>
              <a:rPr lang="en-US" sz="2400" dirty="0" err="1"/>
              <a:t>a,q</a:t>
            </a:r>
            <a:r>
              <a:rPr lang="en-US" sz="2400" dirty="0"/>
              <a:t>) = 1.</a:t>
            </a:r>
          </a:p>
          <a:p>
            <a:r>
              <a:rPr lang="en-US" sz="2400" dirty="0"/>
              <a:t>There are q numbers in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Z</a:t>
            </a:r>
            <a:r>
              <a:rPr lang="en-US" altLang="zh-TW" sz="2400" baseline="-25000" dirty="0">
                <a:ea typeface="新細明體" charset="-120"/>
                <a:sym typeface="Symbol" pitchFamily="18" charset="2"/>
              </a:rPr>
              <a:t>n </a:t>
            </a:r>
            <a:r>
              <a:rPr lang="en-US" sz="2400" dirty="0"/>
              <a:t>that satisfy a mod p = 0: {0, p, 2p, …, (q–1)p}.</a:t>
            </a:r>
          </a:p>
          <a:p>
            <a:r>
              <a:rPr lang="en-US" sz="2400" dirty="0"/>
              <a:t>There are p numbers in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Z</a:t>
            </a:r>
            <a:r>
              <a:rPr lang="en-US" altLang="zh-TW" sz="2400" baseline="-25000" dirty="0">
                <a:ea typeface="新細明體" charset="-120"/>
                <a:sym typeface="Symbol" pitchFamily="18" charset="2"/>
              </a:rPr>
              <a:t>n </a:t>
            </a:r>
            <a:r>
              <a:rPr lang="en-US" sz="2400" dirty="0"/>
              <a:t>that satisfy </a:t>
            </a:r>
            <a:r>
              <a:rPr lang="en-US" altLang="zh-TW" sz="2400" dirty="0">
                <a:ea typeface="新細明體" charset="-120"/>
              </a:rPr>
              <a:t>a</a:t>
            </a:r>
            <a:r>
              <a:rPr lang="en-US" sz="2400" dirty="0"/>
              <a:t> mod q = 0: {0, q, 2q, …, (p–1)q}.</a:t>
            </a:r>
          </a:p>
          <a:p>
            <a:r>
              <a:rPr lang="en-US" sz="2400" dirty="0"/>
              <a:t>Therefore, the total number of </a:t>
            </a:r>
            <a:r>
              <a:rPr lang="en-US" sz="2400" dirty="0" smtClean="0"/>
              <a:t>numbers</a:t>
            </a:r>
            <a:r>
              <a:rPr lang="en-US" sz="2400" dirty="0" smtClean="0"/>
              <a:t> </a:t>
            </a:r>
            <a:r>
              <a:rPr lang="en-US" sz="2400" dirty="0"/>
              <a:t>in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Z</a:t>
            </a:r>
            <a:r>
              <a:rPr lang="en-US" altLang="zh-TW" sz="2400" baseline="-25000" dirty="0">
                <a:ea typeface="新細明體" charset="-120"/>
                <a:sym typeface="Symbol" pitchFamily="18" charset="2"/>
              </a:rPr>
              <a:t>n </a:t>
            </a:r>
            <a:r>
              <a:rPr lang="en-US" sz="2400" dirty="0"/>
              <a:t>that their </a:t>
            </a:r>
            <a:r>
              <a:rPr lang="en-US" sz="2400" dirty="0" err="1"/>
              <a:t>gcd</a:t>
            </a:r>
            <a:r>
              <a:rPr lang="en-US" sz="2400" dirty="0"/>
              <a:t>(</a:t>
            </a:r>
            <a:r>
              <a:rPr lang="en-US" sz="2400" dirty="0" err="1"/>
              <a:t>a,n</a:t>
            </a:r>
            <a:r>
              <a:rPr lang="en-US" sz="2400" dirty="0"/>
              <a:t>) &gt; 1 is p+q–1.</a:t>
            </a:r>
          </a:p>
          <a:p>
            <a:r>
              <a:rPr lang="en-US" sz="2400" dirty="0"/>
              <a:t>Thus,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(n)</a:t>
            </a:r>
            <a:r>
              <a:rPr lang="en-US" sz="2400" dirty="0"/>
              <a:t> = </a:t>
            </a:r>
            <a:r>
              <a:rPr lang="en-US" sz="2400" dirty="0" err="1"/>
              <a:t>p</a:t>
            </a:r>
            <a:r>
              <a:rPr lang="en-US" altLang="zh-TW" sz="2400" dirty="0" err="1">
                <a:ea typeface="新細明體" charset="-120"/>
                <a:sym typeface="Symbol" pitchFamily="18" charset="2"/>
              </a:rPr>
              <a:t></a:t>
            </a:r>
            <a:r>
              <a:rPr lang="en-US" sz="2400" dirty="0" err="1"/>
              <a:t>q</a:t>
            </a:r>
            <a:r>
              <a:rPr lang="en-US" sz="2400" dirty="0"/>
              <a:t> – (p+q–1) =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(p–1)(q–1).</a:t>
            </a:r>
          </a:p>
          <a:p>
            <a:r>
              <a:rPr lang="en-US" altLang="zh-TW" sz="2400" dirty="0">
                <a:ea typeface="新細明體" charset="-120"/>
              </a:rPr>
              <a:t>Use the well-known </a:t>
            </a:r>
            <a:r>
              <a:rPr lang="en-US" altLang="zh-TW" sz="2400" dirty="0" smtClean="0">
                <a:ea typeface="新細明體" charset="-120"/>
              </a:rPr>
              <a:t>result (in slide 28 of the prelude slides) </a:t>
            </a:r>
            <a:r>
              <a:rPr lang="en-US" altLang="zh-TW" sz="2400" dirty="0">
                <a:ea typeface="新細明體" charset="-120"/>
              </a:rPr>
              <a:t>that</a:t>
            </a:r>
            <a:r>
              <a:rPr lang="en-US" sz="2400" dirty="0"/>
              <a:t> if b </a:t>
            </a:r>
            <a:r>
              <a:rPr lang="en-US" sz="2400" dirty="0">
                <a:sym typeface="Symbol" pitchFamily="18" charset="2"/>
              </a:rPr>
              <a:t> </a:t>
            </a:r>
            <a:r>
              <a:rPr lang="en-US" sz="2400" dirty="0"/>
              <a:t>Z</a:t>
            </a:r>
            <a:r>
              <a:rPr lang="en-US" sz="2400" baseline="30000" dirty="0"/>
              <a:t>*</a:t>
            </a:r>
            <a:r>
              <a:rPr lang="en-US" altLang="zh-TW" sz="2400" baseline="-25000" dirty="0">
                <a:ea typeface="新細明體" charset="-120"/>
              </a:rPr>
              <a:t>n</a:t>
            </a:r>
            <a:r>
              <a:rPr lang="en-US" altLang="zh-TW" sz="2400" dirty="0">
                <a:ea typeface="新細明體" charset="-120"/>
              </a:rPr>
              <a:t>, then b</a:t>
            </a:r>
            <a:r>
              <a:rPr lang="en-US" altLang="zh-TW" sz="2400" baseline="30000" dirty="0">
                <a:ea typeface="新細明體" charset="-120"/>
                <a:sym typeface="Symbol" pitchFamily="18" charset="2"/>
              </a:rPr>
              <a:t>(n)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  1 (mod n).</a:t>
            </a:r>
          </a:p>
          <a:p>
            <a:pPr lvl="1"/>
            <a:r>
              <a:rPr lang="en-US" altLang="zh-TW" sz="2000" dirty="0">
                <a:ea typeface="新細明體" charset="-120"/>
                <a:sym typeface="Symbol" pitchFamily="18" charset="2"/>
              </a:rPr>
              <a:t>Therefore, </a:t>
            </a:r>
            <a:r>
              <a:rPr lang="en-US" altLang="zh-TW" sz="2000" dirty="0">
                <a:ea typeface="新細明體" charset="-120"/>
              </a:rPr>
              <a:t>a</a:t>
            </a:r>
            <a:r>
              <a:rPr lang="en-US" altLang="zh-TW" sz="2000" baseline="30000" dirty="0">
                <a:ea typeface="新細明體" charset="-120"/>
                <a:sym typeface="Symbol" pitchFamily="18" charset="2"/>
              </a:rPr>
              <a:t>(p–1)(q–1)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  1 (mod n), for </a:t>
            </a:r>
            <a:r>
              <a:rPr lang="en-US" sz="2000" dirty="0"/>
              <a:t>a </a:t>
            </a:r>
            <a:r>
              <a:rPr lang="en-US" sz="2000" dirty="0">
                <a:sym typeface="Symbol" pitchFamily="18" charset="2"/>
              </a:rPr>
              <a:t> </a:t>
            </a:r>
            <a:r>
              <a:rPr lang="en-US" sz="2000" dirty="0"/>
              <a:t>Z</a:t>
            </a:r>
            <a:r>
              <a:rPr lang="en-US" sz="2000" baseline="30000" dirty="0"/>
              <a:t>*</a:t>
            </a:r>
            <a:r>
              <a:rPr lang="en-US" altLang="zh-TW" sz="2000" baseline="-25000" dirty="0">
                <a:ea typeface="新細明體" charset="-120"/>
              </a:rPr>
              <a:t>n</a:t>
            </a:r>
            <a:r>
              <a:rPr lang="en-US" altLang="zh-TW" sz="2000" dirty="0">
                <a:ea typeface="新細明體" charset="-120"/>
              </a:rPr>
              <a:t>.</a:t>
            </a:r>
            <a:endParaRPr lang="en-US" altLang="zh-TW" sz="2000" dirty="0">
              <a:ea typeface="新細明體" charset="-120"/>
              <a:sym typeface="Symbol" pitchFamily="18" charset="2"/>
            </a:endParaRPr>
          </a:p>
          <a:p>
            <a:endParaRPr lang="en-US" altLang="zh-TW" sz="2400" dirty="0">
              <a:ea typeface="新細明體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 example,</a:t>
            </a:r>
            <a:endParaRPr lang="en-US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BBA82-024B-42E6-8918-DAD73F554C6D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2150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Let p = </a:t>
            </a:r>
            <a:r>
              <a:rPr lang="en-US" altLang="zh-TW" sz="2400" dirty="0">
                <a:ea typeface="新細明體" charset="-120"/>
              </a:rPr>
              <a:t>3</a:t>
            </a:r>
            <a:r>
              <a:rPr lang="en-US" sz="2400" dirty="0"/>
              <a:t>, q = </a:t>
            </a:r>
            <a:r>
              <a:rPr lang="en-US" altLang="zh-TW" sz="2400" dirty="0">
                <a:ea typeface="新細明體" charset="-120"/>
              </a:rPr>
              <a:t>5. Therefore, </a:t>
            </a:r>
            <a:r>
              <a:rPr lang="en-US" sz="2400" dirty="0"/>
              <a:t>n = </a:t>
            </a:r>
            <a:r>
              <a:rPr lang="en-US" altLang="zh-TW" sz="2400" dirty="0">
                <a:ea typeface="新細明體" charset="-120"/>
              </a:rPr>
              <a:t>1</a:t>
            </a:r>
            <a:r>
              <a:rPr lang="en-US" sz="2400" dirty="0"/>
              <a:t>5</a:t>
            </a:r>
            <a:r>
              <a:rPr lang="en-US" altLang="zh-TW" sz="2400" dirty="0">
                <a:ea typeface="新細明體" charset="-120"/>
              </a:rPr>
              <a:t> and</a:t>
            </a:r>
            <a:r>
              <a:rPr lang="en-US" sz="2400" dirty="0"/>
              <a:t>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(p–1)(q–1) = 8</a:t>
            </a:r>
            <a:r>
              <a:rPr lang="en-US" sz="2400" dirty="0"/>
              <a:t>.</a:t>
            </a:r>
          </a:p>
          <a:p>
            <a:r>
              <a:rPr lang="en-US" sz="2400"/>
              <a:t>For any a </a:t>
            </a:r>
            <a:r>
              <a:rPr lang="en-US" sz="2400">
                <a:sym typeface="Symbol" pitchFamily="18" charset="2"/>
              </a:rPr>
              <a:t></a:t>
            </a:r>
            <a:r>
              <a:rPr lang="en-US" sz="2400"/>
              <a:t> {0, </a:t>
            </a:r>
            <a:r>
              <a:rPr lang="en-US" altLang="zh-TW" sz="2400">
                <a:ea typeface="新細明體" charset="-120"/>
              </a:rPr>
              <a:t>3, 5, 6, 9, 10, 12</a:t>
            </a:r>
            <a:r>
              <a:rPr lang="en-US" sz="2400"/>
              <a:t>}, a</a:t>
            </a:r>
            <a:r>
              <a:rPr lang="en-US" altLang="zh-TW" sz="2400" baseline="30000">
                <a:ea typeface="新細明體" charset="-120"/>
              </a:rPr>
              <a:t>8</a:t>
            </a:r>
            <a:r>
              <a:rPr lang="en-US" sz="2400"/>
              <a:t> </a:t>
            </a:r>
            <a:r>
              <a:rPr lang="en-US" altLang="zh-TW" sz="2400">
                <a:ea typeface="新細明體" charset="-120"/>
              </a:rPr>
              <a:t>!</a:t>
            </a:r>
            <a:r>
              <a:rPr lang="en-US" altLang="zh-TW" sz="2400">
                <a:ea typeface="新細明體" charset="-120"/>
                <a:sym typeface="Symbol" pitchFamily="18" charset="2"/>
              </a:rPr>
              <a:t></a:t>
            </a:r>
            <a:r>
              <a:rPr lang="en-US" sz="2400"/>
              <a:t> </a:t>
            </a:r>
            <a:r>
              <a:rPr lang="en-US" altLang="zh-TW" sz="2400">
                <a:ea typeface="新細明體" charset="-120"/>
              </a:rPr>
              <a:t>1</a:t>
            </a:r>
            <a:r>
              <a:rPr lang="en-US" sz="2400"/>
              <a:t> </a:t>
            </a:r>
            <a:r>
              <a:rPr lang="en-US" sz="2400" smtClean="0"/>
              <a:t>(mod </a:t>
            </a:r>
            <a:r>
              <a:rPr lang="en-US" altLang="zh-TW" sz="2400" smtClean="0">
                <a:ea typeface="新細明體" charset="-120"/>
              </a:rPr>
              <a:t>1</a:t>
            </a:r>
            <a:r>
              <a:rPr lang="en-US" sz="2400" smtClean="0"/>
              <a:t>5).</a:t>
            </a:r>
            <a:endParaRPr lang="en-US" sz="2400"/>
          </a:p>
          <a:p>
            <a:r>
              <a:rPr lang="en-US" sz="2400" dirty="0"/>
              <a:t>For any a </a:t>
            </a:r>
            <a:r>
              <a:rPr lang="en-US" sz="2400" dirty="0">
                <a:sym typeface="Symbol" pitchFamily="18" charset="2"/>
              </a:rPr>
              <a:t></a:t>
            </a:r>
            <a:r>
              <a:rPr lang="en-US" sz="2400" dirty="0"/>
              <a:t> {</a:t>
            </a:r>
            <a:r>
              <a:rPr lang="en-US" altLang="zh-TW" sz="2400" dirty="0">
                <a:ea typeface="新細明體" charset="-120"/>
              </a:rPr>
              <a:t>1</a:t>
            </a:r>
            <a:r>
              <a:rPr lang="en-US" sz="2400" dirty="0"/>
              <a:t>, </a:t>
            </a:r>
            <a:r>
              <a:rPr lang="en-US" altLang="zh-TW" sz="2400" dirty="0">
                <a:ea typeface="新細明體" charset="-120"/>
              </a:rPr>
              <a:t>2, 4, 7, 8, 11, 13, 14</a:t>
            </a:r>
            <a:r>
              <a:rPr lang="en-US" sz="2400" dirty="0"/>
              <a:t>}, a</a:t>
            </a:r>
            <a:r>
              <a:rPr lang="en-US" altLang="zh-TW" sz="2400" baseline="30000" dirty="0">
                <a:ea typeface="新細明體" charset="-120"/>
              </a:rPr>
              <a:t>8</a:t>
            </a:r>
            <a:r>
              <a:rPr lang="en-US" sz="2400" dirty="0"/>
              <a:t> </a:t>
            </a:r>
            <a:r>
              <a:rPr lang="en-US" altLang="zh-TW" sz="2400" dirty="0">
                <a:ea typeface="新細明體" charset="-120"/>
                <a:sym typeface="Symbol" pitchFamily="18" charset="2"/>
              </a:rPr>
              <a:t></a:t>
            </a:r>
            <a:r>
              <a:rPr lang="en-US" sz="2400" dirty="0"/>
              <a:t> 1 </a:t>
            </a:r>
            <a:r>
              <a:rPr lang="en-US" altLang="zh-TW" sz="2400" dirty="0">
                <a:ea typeface="新細明體" charset="-120"/>
              </a:rPr>
              <a:t>(</a:t>
            </a:r>
            <a:r>
              <a:rPr lang="en-US" sz="2400" dirty="0"/>
              <a:t>mod </a:t>
            </a:r>
            <a:r>
              <a:rPr lang="en-US" altLang="zh-TW" sz="2400" dirty="0">
                <a:ea typeface="新細明體" charset="-120"/>
              </a:rPr>
              <a:t>15)</a:t>
            </a:r>
            <a:r>
              <a:rPr lang="en-US" sz="2400" dirty="0"/>
              <a:t>, e.g., </a:t>
            </a:r>
          </a:p>
          <a:p>
            <a:pPr lvl="1"/>
            <a:r>
              <a:rPr lang="en-US" altLang="zh-TW" sz="2000" dirty="0">
                <a:ea typeface="新細明體" charset="-120"/>
              </a:rPr>
              <a:t>2</a:t>
            </a:r>
            <a:r>
              <a:rPr lang="en-US" sz="2000" baseline="30000" dirty="0"/>
              <a:t>4</a:t>
            </a:r>
            <a:r>
              <a:rPr lang="en-US" sz="2000" dirty="0"/>
              <a:t>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</a:t>
            </a:r>
            <a:r>
              <a:rPr lang="en-US" sz="2000" dirty="0"/>
              <a:t> 1 </a:t>
            </a:r>
            <a:r>
              <a:rPr lang="en-US" altLang="zh-TW" sz="2000" dirty="0">
                <a:ea typeface="新細明體" charset="-120"/>
              </a:rPr>
              <a:t>(</a:t>
            </a:r>
            <a:r>
              <a:rPr lang="en-US" sz="2000" dirty="0"/>
              <a:t>mod </a:t>
            </a:r>
            <a:r>
              <a:rPr lang="en-US" altLang="zh-TW" sz="2000" dirty="0">
                <a:ea typeface="新細明體" charset="-120"/>
              </a:rPr>
              <a:t>15).</a:t>
            </a:r>
            <a:endParaRPr lang="en-US" sz="2000" dirty="0"/>
          </a:p>
          <a:p>
            <a:pPr lvl="1"/>
            <a:r>
              <a:rPr lang="en-US" altLang="zh-TW" sz="2000" dirty="0">
                <a:ea typeface="新細明體" charset="-120"/>
              </a:rPr>
              <a:t>4</a:t>
            </a:r>
            <a:r>
              <a:rPr lang="en-US" sz="2000" baseline="30000" dirty="0"/>
              <a:t>2</a:t>
            </a:r>
            <a:r>
              <a:rPr lang="en-US" sz="2000" dirty="0"/>
              <a:t>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</a:t>
            </a:r>
            <a:r>
              <a:rPr lang="en-US" sz="2000" dirty="0"/>
              <a:t> 1 </a:t>
            </a:r>
            <a:r>
              <a:rPr lang="en-US" altLang="zh-TW" sz="2000" dirty="0">
                <a:ea typeface="新細明體" charset="-120"/>
              </a:rPr>
              <a:t>(</a:t>
            </a:r>
            <a:r>
              <a:rPr lang="en-US" sz="2000" dirty="0"/>
              <a:t>mod </a:t>
            </a:r>
            <a:r>
              <a:rPr lang="en-US" altLang="zh-TW" sz="2000" dirty="0">
                <a:ea typeface="新細明體" charset="-120"/>
              </a:rPr>
              <a:t>1</a:t>
            </a:r>
            <a:r>
              <a:rPr lang="en-US" sz="2000" dirty="0"/>
              <a:t>5</a:t>
            </a:r>
            <a:r>
              <a:rPr lang="en-US" altLang="zh-TW" sz="2000" dirty="0">
                <a:ea typeface="新細明體" charset="-120"/>
              </a:rPr>
              <a:t>)</a:t>
            </a:r>
            <a:r>
              <a:rPr lang="en-US" sz="2000" dirty="0"/>
              <a:t>.</a:t>
            </a:r>
            <a:endParaRPr lang="en-US" altLang="zh-TW" sz="2000" dirty="0">
              <a:ea typeface="新細明體" charset="-120"/>
            </a:endParaRPr>
          </a:p>
          <a:p>
            <a:pPr lvl="1"/>
            <a:r>
              <a:rPr lang="en-US" altLang="zh-TW" sz="2000" dirty="0">
                <a:ea typeface="新細明體" charset="-120"/>
              </a:rPr>
              <a:t>7</a:t>
            </a:r>
            <a:r>
              <a:rPr lang="en-US" altLang="zh-TW" sz="2000" baseline="30000" dirty="0">
                <a:ea typeface="新細明體" charset="-120"/>
              </a:rPr>
              <a:t>4</a:t>
            </a:r>
            <a:r>
              <a:rPr lang="en-US" sz="2000" dirty="0"/>
              <a:t>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</a:t>
            </a:r>
            <a:r>
              <a:rPr lang="en-US" sz="2000" dirty="0"/>
              <a:t> 1 </a:t>
            </a:r>
            <a:r>
              <a:rPr lang="en-US" altLang="zh-TW" sz="2000" dirty="0">
                <a:ea typeface="新細明體" charset="-120"/>
              </a:rPr>
              <a:t>(</a:t>
            </a:r>
            <a:r>
              <a:rPr lang="en-US" sz="2000" dirty="0"/>
              <a:t>mod </a:t>
            </a:r>
            <a:r>
              <a:rPr lang="en-US" altLang="zh-TW" sz="2000" dirty="0">
                <a:ea typeface="新細明體" charset="-120"/>
              </a:rPr>
              <a:t>1</a:t>
            </a:r>
            <a:r>
              <a:rPr lang="en-US" sz="2000" dirty="0"/>
              <a:t>5</a:t>
            </a:r>
            <a:r>
              <a:rPr lang="en-US" altLang="zh-TW" sz="2000" dirty="0">
                <a:ea typeface="新細明體" charset="-120"/>
              </a:rPr>
              <a:t>)</a:t>
            </a:r>
            <a:r>
              <a:rPr lang="en-US" sz="2000" dirty="0"/>
              <a:t>.</a:t>
            </a:r>
            <a:endParaRPr lang="en-US" altLang="zh-TW" sz="2000" dirty="0">
              <a:ea typeface="新細明體" charset="-120"/>
            </a:endParaRPr>
          </a:p>
          <a:p>
            <a:pPr lvl="1"/>
            <a:r>
              <a:rPr lang="en-US" altLang="zh-TW" sz="2000" dirty="0">
                <a:ea typeface="新細明體" charset="-120"/>
              </a:rPr>
              <a:t>…</a:t>
            </a:r>
          </a:p>
          <a:p>
            <a:r>
              <a:rPr lang="en-GB" altLang="zh-TW" sz="2400" dirty="0">
                <a:ea typeface="新細明體" charset="-120"/>
              </a:rPr>
              <a:t>Note that primitive elements may not exist in </a:t>
            </a:r>
            <a:r>
              <a:rPr lang="en-US" sz="2400" dirty="0"/>
              <a:t>Z</a:t>
            </a:r>
            <a:r>
              <a:rPr lang="en-US" sz="2400" baseline="30000" dirty="0"/>
              <a:t>*</a:t>
            </a:r>
            <a:r>
              <a:rPr lang="en-US" altLang="zh-TW" sz="2400" baseline="-25000" dirty="0">
                <a:ea typeface="新細明體" charset="-120"/>
              </a:rPr>
              <a:t>n</a:t>
            </a:r>
            <a:r>
              <a:rPr lang="en-US" altLang="zh-TW" sz="2400" dirty="0">
                <a:ea typeface="新細明體" charset="-120"/>
              </a:rPr>
              <a:t>, because n is not a prime.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relationship between e and d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7CFF3-7574-4E4C-81BF-352D5F7F0CCE}" type="slidenum">
              <a:rPr lang="zh-TW" altLang="en-GB"/>
              <a:pPr/>
              <a:t>8</a:t>
            </a:fld>
            <a:endParaRPr lang="en-GB" altLang="zh-TW"/>
          </a:p>
        </p:txBody>
      </p:sp>
      <p:sp>
        <p:nvSpPr>
          <p:cNvPr id="1853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400" dirty="0">
                <a:ea typeface="新細明體" charset="-120"/>
                <a:sym typeface="Symbol" pitchFamily="18" charset="2"/>
              </a:rPr>
              <a:t>The values of e and d have to satisfy</a:t>
            </a:r>
          </a:p>
          <a:p>
            <a:pPr lvl="1"/>
            <a:r>
              <a:rPr lang="en-US" altLang="zh-TW" sz="2000" dirty="0">
                <a:ea typeface="新細明體" charset="-120"/>
                <a:sym typeface="Symbol" pitchFamily="18" charset="2"/>
              </a:rPr>
              <a:t>e  d  1 (mod (p–1)(q–1)).</a:t>
            </a:r>
          </a:p>
          <a:p>
            <a:pPr lvl="1"/>
            <a:r>
              <a:rPr lang="en-US" altLang="zh-TW" sz="2000" dirty="0">
                <a:ea typeface="新細明體" charset="-120"/>
                <a:sym typeface="Symbol" pitchFamily="18" charset="2"/>
              </a:rPr>
              <a:t>Recall that d exists </a:t>
            </a:r>
            <a:r>
              <a:rPr lang="en-US" altLang="zh-TW" sz="2000" dirty="0" err="1">
                <a:ea typeface="新細明體" charset="-120"/>
                <a:sym typeface="Symbol" pitchFamily="18" charset="2"/>
              </a:rPr>
              <a:t>iff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 </a:t>
            </a:r>
            <a:r>
              <a:rPr lang="en-US" altLang="zh-TW" sz="2000" dirty="0" err="1">
                <a:ea typeface="新細明體" charset="-120"/>
                <a:sym typeface="Symbol" pitchFamily="18" charset="2"/>
              </a:rPr>
              <a:t>gcd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(e,(p–1)(q–1)) = </a:t>
            </a:r>
            <a:r>
              <a:rPr lang="en-US" altLang="zh-TW" sz="2000" dirty="0" smtClean="0">
                <a:ea typeface="新細明體" charset="-120"/>
                <a:sym typeface="Symbol" pitchFamily="18" charset="2"/>
              </a:rPr>
              <a:t>1 (slide 17 of the prelude slides).</a:t>
            </a:r>
            <a:endParaRPr lang="en-US" altLang="zh-TW" sz="2000" dirty="0">
              <a:ea typeface="新細明體" charset="-120"/>
              <a:sym typeface="Symbol" pitchFamily="18" charset="2"/>
            </a:endParaRPr>
          </a:p>
          <a:p>
            <a:r>
              <a:rPr lang="en-US" sz="2400" dirty="0">
                <a:ea typeface="新細明體" charset="-120"/>
                <a:sym typeface="Symbol" pitchFamily="18" charset="2"/>
              </a:rPr>
              <a:t>For example, p = 101 and q = 113.</a:t>
            </a:r>
          </a:p>
          <a:p>
            <a:pPr lvl="1"/>
            <a:r>
              <a:rPr lang="en-US" sz="2000" dirty="0">
                <a:ea typeface="新細明體" charset="-120"/>
                <a:sym typeface="Symbol" pitchFamily="18" charset="2"/>
              </a:rPr>
              <a:t>n = </a:t>
            </a:r>
            <a:r>
              <a:rPr lang="en-US" sz="2000" dirty="0" err="1"/>
              <a:t>p</a:t>
            </a:r>
            <a:r>
              <a:rPr lang="en-US" altLang="zh-TW" sz="2000" dirty="0" err="1">
                <a:ea typeface="新細明體" charset="-120"/>
                <a:sym typeface="Symbol" pitchFamily="18" charset="2"/>
              </a:rPr>
              <a:t></a:t>
            </a:r>
            <a:r>
              <a:rPr lang="en-US" sz="2000" dirty="0" err="1"/>
              <a:t>q</a:t>
            </a:r>
            <a:r>
              <a:rPr lang="en-US" sz="2000" dirty="0"/>
              <a:t> = </a:t>
            </a:r>
            <a:r>
              <a:rPr lang="en-US" sz="2000" dirty="0">
                <a:ea typeface="新細明體" charset="-120"/>
                <a:sym typeface="Symbol" pitchFamily="18" charset="2"/>
              </a:rPr>
              <a:t>11413.</a:t>
            </a:r>
          </a:p>
          <a:p>
            <a:pPr lvl="1"/>
            <a:r>
              <a:rPr lang="en-US" altLang="zh-TW" sz="2000" dirty="0">
                <a:ea typeface="新細明體" charset="-120"/>
                <a:sym typeface="Symbol" pitchFamily="18" charset="2"/>
              </a:rPr>
              <a:t>(n)</a:t>
            </a:r>
            <a:r>
              <a:rPr lang="en-US" sz="2000" dirty="0"/>
              <a:t> =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(p–1)(q–1) = 11200 = 2</a:t>
            </a:r>
            <a:r>
              <a:rPr lang="en-US" altLang="zh-TW" sz="2000" baseline="30000" dirty="0">
                <a:ea typeface="新細明體" charset="-120"/>
                <a:sym typeface="Symbol" pitchFamily="18" charset="2"/>
              </a:rPr>
              <a:t>6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5</a:t>
            </a:r>
            <a:r>
              <a:rPr lang="en-US" altLang="zh-TW" sz="2000" baseline="30000" dirty="0">
                <a:ea typeface="新細明體" charset="-120"/>
                <a:sym typeface="Symbol" pitchFamily="18" charset="2"/>
              </a:rPr>
              <a:t>2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7.</a:t>
            </a:r>
          </a:p>
          <a:p>
            <a:pPr lvl="1"/>
            <a:r>
              <a:rPr lang="en-US" altLang="zh-TW" sz="2000" dirty="0">
                <a:ea typeface="新細明體" charset="-120"/>
                <a:sym typeface="Symbol" pitchFamily="18" charset="2"/>
              </a:rPr>
              <a:t>Pick e = 3533, which is not divisible by 2, 5, or 7.</a:t>
            </a:r>
          </a:p>
          <a:p>
            <a:pPr lvl="1"/>
            <a:r>
              <a:rPr lang="en-US" altLang="zh-TW" sz="2000" dirty="0">
                <a:ea typeface="新細明體" charset="-120"/>
                <a:sym typeface="Symbol" pitchFamily="18" charset="2"/>
              </a:rPr>
              <a:t>Use the extended Euclidean algorithm to </a:t>
            </a:r>
            <a:r>
              <a:rPr lang="en-US" altLang="zh-TW" sz="2000" dirty="0" smtClean="0">
                <a:ea typeface="新細明體" charset="-120"/>
                <a:sym typeface="Symbol" pitchFamily="18" charset="2"/>
              </a:rPr>
              <a:t>compute 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d = e</a:t>
            </a:r>
            <a:r>
              <a:rPr lang="en-US" altLang="zh-TW" sz="2000" baseline="30000" dirty="0">
                <a:ea typeface="新細明體" charset="-120"/>
                <a:sym typeface="Symbol" pitchFamily="18" charset="2"/>
              </a:rPr>
              <a:t>-1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 mod 11200 = 6597.</a:t>
            </a:r>
          </a:p>
          <a:p>
            <a:pPr lvl="1"/>
            <a:r>
              <a:rPr lang="en-US" altLang="zh-TW" sz="2000" dirty="0">
                <a:ea typeface="新細明體" charset="-120"/>
                <a:sym typeface="Symbol" pitchFamily="18" charset="2"/>
              </a:rPr>
              <a:t>To encrypt m = 9726, compute 9276</a:t>
            </a:r>
            <a:r>
              <a:rPr lang="en-US" altLang="zh-TW" sz="2000" baseline="30000" dirty="0">
                <a:ea typeface="新細明體" charset="-120"/>
                <a:sym typeface="Symbol" pitchFamily="18" charset="2"/>
              </a:rPr>
              <a:t>3533</a:t>
            </a:r>
            <a:r>
              <a:rPr lang="en-US" altLang="zh-TW" sz="2000" dirty="0">
                <a:ea typeface="新細明體" charset="-120"/>
                <a:sym typeface="Symbol" pitchFamily="18" charset="2"/>
              </a:rPr>
              <a:t> mod 11413 = 5761.</a:t>
            </a:r>
          </a:p>
          <a:p>
            <a:pPr lvl="1"/>
            <a:r>
              <a:rPr lang="en-US" sz="2000" dirty="0">
                <a:ea typeface="新細明體" charset="-120"/>
                <a:sym typeface="Symbol" pitchFamily="18" charset="2"/>
              </a:rPr>
              <a:t>To decrypt c = 5761, compute 5761</a:t>
            </a:r>
            <a:r>
              <a:rPr lang="en-US" sz="2000" baseline="30000" dirty="0">
                <a:ea typeface="新細明體" charset="-120"/>
                <a:sym typeface="Symbol" pitchFamily="18" charset="2"/>
              </a:rPr>
              <a:t>6597</a:t>
            </a:r>
            <a:r>
              <a:rPr lang="en-US" sz="2000" dirty="0">
                <a:ea typeface="新細明體" charset="-120"/>
                <a:sym typeface="Symbol" pitchFamily="18" charset="2"/>
              </a:rPr>
              <a:t> mod 11413 = 9726. </a:t>
            </a:r>
            <a:endParaRPr lang="en-GB" altLang="zh-TW" sz="2000" dirty="0">
              <a:ea typeface="新細明體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</a:t>
            </a:r>
            <a:r>
              <a:rPr lang="en-US" baseline="-25000"/>
              <a:t>K</a:t>
            </a:r>
            <a:r>
              <a:rPr lang="en-US"/>
              <a:t>(E</a:t>
            </a:r>
            <a:r>
              <a:rPr lang="en-US" baseline="-25000"/>
              <a:t>K</a:t>
            </a:r>
            <a:r>
              <a:rPr lang="en-US"/>
              <a:t>(m)) = m?</a:t>
            </a:r>
            <a:endParaRPr lang="en-GB" altLang="zh-TW">
              <a:ea typeface="新細明體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1E11-F275-49A4-A76D-AAFB1F2189CB}" type="slidenum">
              <a:rPr lang="zh-TW" altLang="en-GB"/>
              <a:pPr/>
              <a:t>9</a:t>
            </a:fld>
            <a:endParaRPr lang="en-GB" altLang="zh-TW"/>
          </a:p>
        </p:txBody>
      </p:sp>
      <p:sp>
        <p:nvSpPr>
          <p:cNvPr id="1894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Recall that </a:t>
            </a:r>
            <a:r>
              <a:rPr lang="en-US" altLang="zh-TW" dirty="0" err="1">
                <a:ea typeface="新細明體" charset="-120"/>
                <a:sym typeface="Symbol" pitchFamily="18" charset="2"/>
              </a:rPr>
              <a:t>ed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 1 (mod (n)).</a:t>
            </a:r>
          </a:p>
          <a:p>
            <a:r>
              <a:rPr lang="en-US" altLang="zh-TW" dirty="0">
                <a:ea typeface="新細明體" charset="-120"/>
                <a:sym typeface="Symbol" pitchFamily="18" charset="2"/>
              </a:rPr>
              <a:t>In other words, </a:t>
            </a:r>
            <a:r>
              <a:rPr lang="en-US" altLang="zh-TW" dirty="0" err="1">
                <a:ea typeface="新細明體" charset="-120"/>
                <a:sym typeface="Symbol" pitchFamily="18" charset="2"/>
              </a:rPr>
              <a:t>ed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= t(n)+1, where t is a nonnegative integer.</a:t>
            </a:r>
          </a:p>
          <a:p>
            <a:r>
              <a:rPr lang="en-US" altLang="zh-TW" b="1" dirty="0" smtClean="0">
                <a:ea typeface="新細明體" charset="-120"/>
                <a:sym typeface="Symbol" pitchFamily="18" charset="2"/>
              </a:rPr>
              <a:t>Part 1</a:t>
            </a:r>
            <a:r>
              <a:rPr lang="en-US" altLang="zh-TW" dirty="0" smtClean="0">
                <a:ea typeface="新細明體" charset="-120"/>
                <a:sym typeface="Symbol" pitchFamily="18" charset="2"/>
              </a:rPr>
              <a:t>: Let’s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consider an m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 </a:t>
            </a:r>
            <a:r>
              <a:rPr lang="en-US" dirty="0"/>
              <a:t>Z</a:t>
            </a:r>
            <a:r>
              <a:rPr lang="en-US" baseline="30000" dirty="0"/>
              <a:t>*</a:t>
            </a:r>
            <a:r>
              <a:rPr lang="en-US" altLang="zh-TW" baseline="-25000" dirty="0">
                <a:ea typeface="新細明體" charset="-120"/>
              </a:rPr>
              <a:t>n</a:t>
            </a:r>
            <a:r>
              <a:rPr lang="en-US" altLang="zh-TW" dirty="0">
                <a:ea typeface="新細明體" charset="-120"/>
              </a:rPr>
              <a:t>.</a:t>
            </a:r>
          </a:p>
          <a:p>
            <a:pPr lvl="1"/>
            <a:r>
              <a:rPr lang="en-US" dirty="0">
                <a:ea typeface="新細明體" charset="-120"/>
              </a:rPr>
              <a:t>(m</a:t>
            </a:r>
            <a:r>
              <a:rPr lang="en-US" baseline="30000" dirty="0">
                <a:ea typeface="新細明體" charset="-120"/>
              </a:rPr>
              <a:t>e</a:t>
            </a:r>
            <a:r>
              <a:rPr lang="en-US" dirty="0">
                <a:ea typeface="新細明體" charset="-120"/>
              </a:rPr>
              <a:t>)</a:t>
            </a:r>
            <a:r>
              <a:rPr lang="en-US" baseline="30000" dirty="0">
                <a:ea typeface="新細明體" charset="-120"/>
              </a:rPr>
              <a:t>d</a:t>
            </a:r>
            <a:r>
              <a:rPr lang="en-US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</a:t>
            </a:r>
            <a:r>
              <a:rPr lang="en-US" altLang="zh-TW" dirty="0" err="1">
                <a:ea typeface="新細明體" charset="-120"/>
                <a:sym typeface="Symbol" pitchFamily="18" charset="2"/>
              </a:rPr>
              <a:t>m</a:t>
            </a:r>
            <a:r>
              <a:rPr lang="en-US" altLang="zh-TW" baseline="30000" dirty="0" err="1">
                <a:ea typeface="新細明體" charset="-120"/>
                <a:sym typeface="Symbol" pitchFamily="18" charset="2"/>
              </a:rPr>
              <a:t>t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(n)+1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(mod n).</a:t>
            </a:r>
          </a:p>
          <a:p>
            <a:pPr lvl="1"/>
            <a:r>
              <a:rPr lang="en-US" dirty="0">
                <a:ea typeface="新細明體" charset="-120"/>
              </a:rPr>
              <a:t>(m</a:t>
            </a:r>
            <a:r>
              <a:rPr lang="en-US" baseline="30000" dirty="0">
                <a:ea typeface="新細明體" charset="-120"/>
              </a:rPr>
              <a:t>e</a:t>
            </a:r>
            <a:r>
              <a:rPr lang="en-US" dirty="0">
                <a:ea typeface="新細明體" charset="-120"/>
              </a:rPr>
              <a:t>)</a:t>
            </a:r>
            <a:r>
              <a:rPr lang="en-US" baseline="30000" dirty="0">
                <a:ea typeface="新細明體" charset="-120"/>
              </a:rPr>
              <a:t>d</a:t>
            </a:r>
            <a:r>
              <a:rPr lang="en-US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(m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(n)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)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t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m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(mod n).</a:t>
            </a:r>
            <a:endParaRPr lang="en-GB" altLang="zh-TW" dirty="0">
              <a:ea typeface="新細明體" charset="-120"/>
              <a:sym typeface="Symbol" pitchFamily="18" charset="2"/>
            </a:endParaRPr>
          </a:p>
          <a:p>
            <a:pPr lvl="1"/>
            <a:r>
              <a:rPr lang="en-US" dirty="0">
                <a:ea typeface="新細明體" charset="-120"/>
              </a:rPr>
              <a:t>(m</a:t>
            </a:r>
            <a:r>
              <a:rPr lang="en-US" baseline="30000" dirty="0">
                <a:ea typeface="新細明體" charset="-120"/>
              </a:rPr>
              <a:t>e</a:t>
            </a:r>
            <a:r>
              <a:rPr lang="en-US" dirty="0">
                <a:ea typeface="新細明體" charset="-120"/>
              </a:rPr>
              <a:t>)</a:t>
            </a:r>
            <a:r>
              <a:rPr lang="en-US" baseline="30000" dirty="0">
                <a:ea typeface="新細明體" charset="-120"/>
              </a:rPr>
              <a:t>d</a:t>
            </a:r>
            <a:r>
              <a:rPr lang="en-US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(1)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t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m</a:t>
            </a:r>
            <a:r>
              <a:rPr lang="en-US" altLang="zh-TW" baseline="30000" dirty="0">
                <a:ea typeface="新細明體" charset="-120"/>
                <a:sym typeface="Symbol" pitchFamily="18" charset="2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(mod n).</a:t>
            </a:r>
            <a:endParaRPr lang="en-GB" altLang="zh-TW" dirty="0">
              <a:ea typeface="新細明體" charset="-120"/>
              <a:sym typeface="Symbol" pitchFamily="18" charset="2"/>
            </a:endParaRPr>
          </a:p>
          <a:p>
            <a:pPr lvl="1"/>
            <a:r>
              <a:rPr lang="en-US" dirty="0">
                <a:ea typeface="新細明體" charset="-120"/>
              </a:rPr>
              <a:t>(m</a:t>
            </a:r>
            <a:r>
              <a:rPr lang="en-US" baseline="30000" dirty="0">
                <a:ea typeface="新細明體" charset="-120"/>
              </a:rPr>
              <a:t>e</a:t>
            </a:r>
            <a:r>
              <a:rPr lang="en-US" dirty="0">
                <a:ea typeface="新細明體" charset="-120"/>
              </a:rPr>
              <a:t>)</a:t>
            </a:r>
            <a:r>
              <a:rPr lang="en-US" baseline="30000" dirty="0">
                <a:ea typeface="新細明體" charset="-120"/>
              </a:rPr>
              <a:t>d</a:t>
            </a:r>
            <a:r>
              <a:rPr lang="en-US" dirty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  <a:sym typeface="Symbol" pitchFamily="18" charset="2"/>
              </a:rPr>
              <a:t> m (mod n).</a:t>
            </a:r>
            <a:endParaRPr lang="en-GB" altLang="zh-TW" dirty="0">
              <a:ea typeface="新細明體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16948</TotalTime>
  <Words>2311</Words>
  <Application>Microsoft Office PowerPoint</Application>
  <PresentationFormat>On-screen Show (4:3)</PresentationFormat>
  <Paragraphs>237</Paragraphs>
  <Slides>27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Origin</vt:lpstr>
      <vt:lpstr>The RSA Algorithm</vt:lpstr>
      <vt:lpstr>Outline</vt:lpstr>
      <vt:lpstr>Trapdoor one-way function</vt:lpstr>
      <vt:lpstr>The RSA algorithm</vt:lpstr>
      <vt:lpstr>To probe further</vt:lpstr>
      <vt:lpstr>The value of (n)</vt:lpstr>
      <vt:lpstr>For example,</vt:lpstr>
      <vt:lpstr>The relationship between e and d</vt:lpstr>
      <vt:lpstr>DK(EK(m)) = m?</vt:lpstr>
      <vt:lpstr>DK(EK(m)) = m?</vt:lpstr>
      <vt:lpstr>Digital signing using RSA</vt:lpstr>
      <vt:lpstr>Some practical considerations</vt:lpstr>
      <vt:lpstr>Generating the RSA parameters</vt:lpstr>
      <vt:lpstr>Generating the RSA parameters</vt:lpstr>
      <vt:lpstr>Practical considerations</vt:lpstr>
      <vt:lpstr>RSA’s (in)security</vt:lpstr>
      <vt:lpstr>The RSA’s security</vt:lpstr>
      <vt:lpstr>The RSA’s security</vt:lpstr>
      <vt:lpstr>Pitfalls using RSA</vt:lpstr>
      <vt:lpstr>Pitfalls using RSA</vt:lpstr>
      <vt:lpstr>Message encryption using RSA</vt:lpstr>
      <vt:lpstr>Message encryption using RSA</vt:lpstr>
      <vt:lpstr>Digital signatures using RSA</vt:lpstr>
      <vt:lpstr>Digital signatures using RSA</vt:lpstr>
      <vt:lpstr>The RSA Lab’s public-key cryptography standard </vt:lpstr>
      <vt:lpstr>Conclusions</vt:lpstr>
      <vt:lpstr>Acknowledgments</vt:lpstr>
    </vt:vector>
  </TitlesOfParts>
  <Company>hkpu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 Chang</cp:lastModifiedBy>
  <cp:revision>483</cp:revision>
  <dcterms:created xsi:type="dcterms:W3CDTF">2005-01-25T02:33:17Z</dcterms:created>
  <dcterms:modified xsi:type="dcterms:W3CDTF">2014-03-08T04:29:48Z</dcterms:modified>
</cp:coreProperties>
</file>