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</p:sldMasterIdLst>
  <p:notesMasterIdLst>
    <p:notesMasterId r:id="rId35"/>
  </p:notesMasterIdLst>
  <p:sldIdLst>
    <p:sldId id="256" r:id="rId2"/>
    <p:sldId id="269" r:id="rId3"/>
    <p:sldId id="259" r:id="rId4"/>
    <p:sldId id="277" r:id="rId5"/>
    <p:sldId id="291" r:id="rId6"/>
    <p:sldId id="295" r:id="rId7"/>
    <p:sldId id="299" r:id="rId8"/>
    <p:sldId id="300" r:id="rId9"/>
    <p:sldId id="301" r:id="rId10"/>
    <p:sldId id="302" r:id="rId11"/>
    <p:sldId id="303" r:id="rId12"/>
    <p:sldId id="304" r:id="rId13"/>
    <p:sldId id="292" r:id="rId14"/>
    <p:sldId id="309" r:id="rId15"/>
    <p:sldId id="310" r:id="rId16"/>
    <p:sldId id="275" r:id="rId17"/>
    <p:sldId id="276" r:id="rId18"/>
    <p:sldId id="278" r:id="rId19"/>
    <p:sldId id="279" r:id="rId20"/>
    <p:sldId id="281" r:id="rId21"/>
    <p:sldId id="282" r:id="rId22"/>
    <p:sldId id="293" r:id="rId23"/>
    <p:sldId id="280" r:id="rId24"/>
    <p:sldId id="283" r:id="rId25"/>
    <p:sldId id="284" r:id="rId26"/>
    <p:sldId id="294" r:id="rId27"/>
    <p:sldId id="285" r:id="rId28"/>
    <p:sldId id="286" r:id="rId29"/>
    <p:sldId id="287" r:id="rId30"/>
    <p:sldId id="288" r:id="rId31"/>
    <p:sldId id="289" r:id="rId32"/>
    <p:sldId id="290" r:id="rId33"/>
    <p:sldId id="266" r:id="rId3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202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 altLang="zh-TW" dirty="0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text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 dirty="0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E24E17EE-8295-437F-A8B8-95BBBB76D8A3}" type="slidenum">
              <a:rPr lang="zh-TW" altLang="en-GB"/>
              <a:pPr/>
              <a:t>‹#›</a:t>
            </a:fld>
            <a:endParaRPr lang="en-GB" altLang="zh-TW" dirty="0"/>
          </a:p>
        </p:txBody>
      </p:sp>
    </p:spTree>
    <p:extLst>
      <p:ext uri="{BB962C8B-B14F-4D97-AF65-F5344CB8AC3E}">
        <p14:creationId xmlns:p14="http://schemas.microsoft.com/office/powerpoint/2010/main" val="19259064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FECB7F-75F9-4CAA-BDAC-8A21A770F6F6}" type="slidenum">
              <a:rPr lang="zh-TW" altLang="en-GB"/>
              <a:pPr/>
              <a:t>1</a:t>
            </a:fld>
            <a:endParaRPr lang="en-GB" altLang="zh-TW" dirty="0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EDBEFE-A3C9-4D30-BC8A-4DCFD32FC1B7}" type="slidenum">
              <a:rPr lang="zh-TW" altLang="en-GB"/>
              <a:pPr/>
              <a:t>10</a:t>
            </a:fld>
            <a:endParaRPr lang="en-GB" altLang="zh-TW" dirty="0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B56000-AC26-4033-ABD1-7ED79890D00D}" type="slidenum">
              <a:rPr lang="zh-TW" altLang="en-GB"/>
              <a:pPr/>
              <a:t>11</a:t>
            </a:fld>
            <a:endParaRPr lang="en-GB" altLang="zh-TW" dirty="0"/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C04235-A360-4BFC-A6A1-7C63A94F983F}" type="slidenum">
              <a:rPr lang="zh-TW" altLang="en-GB"/>
              <a:pPr/>
              <a:t>12</a:t>
            </a:fld>
            <a:endParaRPr lang="en-GB" altLang="zh-TW" dirty="0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D8FBB7-0409-432D-9D29-54A00BBD960C}" type="slidenum">
              <a:rPr lang="zh-TW" altLang="en-GB"/>
              <a:pPr/>
              <a:t>13</a:t>
            </a:fld>
            <a:endParaRPr lang="en-GB" altLang="zh-TW" dirty="0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2FD19E-FB00-4875-8936-5DCD00FC63B8}" type="slidenum">
              <a:rPr lang="zh-TW" altLang="en-GB"/>
              <a:pPr/>
              <a:t>14</a:t>
            </a:fld>
            <a:endParaRPr lang="en-GB" altLang="zh-TW" dirty="0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C3B557-FF8C-48B7-AD72-1C0B3C1E9528}" type="slidenum">
              <a:rPr lang="zh-TW" altLang="en-GB"/>
              <a:pPr/>
              <a:t>15</a:t>
            </a:fld>
            <a:endParaRPr lang="en-GB" altLang="zh-TW" dirty="0"/>
          </a:p>
        </p:txBody>
      </p:sp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2B92DB-A44E-415D-B4E6-993893141A69}" type="slidenum">
              <a:rPr lang="zh-TW" altLang="en-GB"/>
              <a:pPr/>
              <a:t>16</a:t>
            </a:fld>
            <a:endParaRPr lang="en-GB" altLang="zh-TW" dirty="0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5EF983-4F23-4768-B27D-17EFB9D6E57B}" type="slidenum">
              <a:rPr lang="zh-TW" altLang="en-GB"/>
              <a:pPr/>
              <a:t>17</a:t>
            </a:fld>
            <a:endParaRPr lang="en-GB" altLang="zh-TW" dirty="0"/>
          </a:p>
        </p:txBody>
      </p:sp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227556-38CB-41CD-B4D2-2C2E5D6A3C0C}" type="slidenum">
              <a:rPr lang="zh-TW" altLang="en-GB"/>
              <a:pPr/>
              <a:t>18</a:t>
            </a:fld>
            <a:endParaRPr lang="en-GB" altLang="zh-TW" dirty="0"/>
          </a:p>
        </p:txBody>
      </p:sp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80332F-B57C-44D3-9DF2-A5506ED8D82F}" type="slidenum">
              <a:rPr lang="zh-TW" altLang="en-GB"/>
              <a:pPr/>
              <a:t>19</a:t>
            </a:fld>
            <a:endParaRPr lang="en-GB" altLang="zh-TW" dirty="0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481806-326C-492F-96EE-1B3E64FD29C5}" type="slidenum">
              <a:rPr lang="zh-TW" altLang="en-GB"/>
              <a:pPr/>
              <a:t>2</a:t>
            </a:fld>
            <a:endParaRPr lang="en-GB" altLang="zh-TW" dirty="0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EBBDF8-813A-4DDC-875D-81413F44225D}" type="slidenum">
              <a:rPr lang="zh-TW" altLang="en-GB"/>
              <a:pPr/>
              <a:t>20</a:t>
            </a:fld>
            <a:endParaRPr lang="en-GB" altLang="zh-TW" dirty="0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A046BF-D79C-4C7E-B15D-35B055962A0F}" type="slidenum">
              <a:rPr lang="zh-TW" altLang="en-GB"/>
              <a:pPr/>
              <a:t>21</a:t>
            </a:fld>
            <a:endParaRPr lang="en-GB" altLang="zh-TW" dirty="0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27559B-56DB-404F-A019-E868EE41A114}" type="slidenum">
              <a:rPr lang="zh-TW" altLang="en-GB"/>
              <a:pPr/>
              <a:t>22</a:t>
            </a:fld>
            <a:endParaRPr lang="en-GB" altLang="zh-TW" dirty="0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4D521C-0C9B-4A58-A61A-3BB9969BE9B3}" type="slidenum">
              <a:rPr lang="zh-TW" altLang="en-GB"/>
              <a:pPr/>
              <a:t>23</a:t>
            </a:fld>
            <a:endParaRPr lang="en-GB" altLang="zh-TW" dirty="0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336078-210E-41F9-BD5C-B4248947721D}" type="slidenum">
              <a:rPr lang="zh-TW" altLang="en-GB"/>
              <a:pPr/>
              <a:t>24</a:t>
            </a:fld>
            <a:endParaRPr lang="en-GB" altLang="zh-TW" dirty="0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4D1397-3FBC-49C8-84A5-E2BB1432CDE3}" type="slidenum">
              <a:rPr lang="zh-TW" altLang="en-GB"/>
              <a:pPr/>
              <a:t>25</a:t>
            </a:fld>
            <a:endParaRPr lang="en-GB" altLang="zh-TW" dirty="0"/>
          </a:p>
        </p:txBody>
      </p:sp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2232F2-AD9D-4C40-913F-ABC043F65974}" type="slidenum">
              <a:rPr lang="zh-TW" altLang="en-GB"/>
              <a:pPr/>
              <a:t>26</a:t>
            </a:fld>
            <a:endParaRPr lang="en-GB" altLang="zh-TW" dirty="0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D06110-E1FE-4970-847E-15C87B11C032}" type="slidenum">
              <a:rPr lang="zh-TW" altLang="en-GB"/>
              <a:pPr/>
              <a:t>27</a:t>
            </a:fld>
            <a:endParaRPr lang="en-GB" altLang="zh-TW" dirty="0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2E4C24-F2F0-40BD-A144-397CDB495062}" type="slidenum">
              <a:rPr lang="zh-TW" altLang="en-GB"/>
              <a:pPr/>
              <a:t>28</a:t>
            </a:fld>
            <a:endParaRPr lang="en-GB" altLang="zh-TW" dirty="0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D67DE6-7C42-4C0C-9C6B-C8627735B351}" type="slidenum">
              <a:rPr lang="zh-TW" altLang="en-GB"/>
              <a:pPr/>
              <a:t>29</a:t>
            </a:fld>
            <a:endParaRPr lang="en-GB" altLang="zh-TW" dirty="0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71B9CA-D152-4939-B584-B7BAD3BD062A}" type="slidenum">
              <a:rPr lang="zh-TW" altLang="en-GB"/>
              <a:pPr/>
              <a:t>3</a:t>
            </a:fld>
            <a:endParaRPr lang="en-GB" altLang="zh-TW" dirty="0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C5CC56-A63B-48FF-AF60-09F7221E3D9D}" type="slidenum">
              <a:rPr lang="zh-TW" altLang="en-GB"/>
              <a:pPr/>
              <a:t>30</a:t>
            </a:fld>
            <a:endParaRPr lang="en-GB" altLang="zh-TW" dirty="0"/>
          </a:p>
        </p:txBody>
      </p:sp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89B38E-A061-4125-AA77-C1DEE023CDF0}" type="slidenum">
              <a:rPr lang="zh-TW" altLang="en-GB"/>
              <a:pPr/>
              <a:t>31</a:t>
            </a:fld>
            <a:endParaRPr lang="en-GB" altLang="zh-TW" dirty="0"/>
          </a:p>
        </p:txBody>
      </p:sp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5D1F2E-AF66-45C9-B58F-FBC6F6EE0A4C}" type="slidenum">
              <a:rPr lang="zh-TW" altLang="en-GB"/>
              <a:pPr/>
              <a:t>32</a:t>
            </a:fld>
            <a:endParaRPr lang="en-GB" altLang="zh-TW" dirty="0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49CD42-7105-4A40-AF86-C0316E673DD2}" type="slidenum">
              <a:rPr lang="zh-TW" altLang="en-GB"/>
              <a:pPr/>
              <a:t>33</a:t>
            </a:fld>
            <a:endParaRPr lang="en-GB" altLang="zh-TW" dirty="0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FFA10B-EB3A-4C73-951B-6715B75B219C}" type="slidenum">
              <a:rPr lang="zh-TW" altLang="en-GB"/>
              <a:pPr/>
              <a:t>4</a:t>
            </a:fld>
            <a:endParaRPr lang="en-GB" altLang="zh-TW" dirty="0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DF39EB-47FF-49B2-B098-4076FB59207B}" type="slidenum">
              <a:rPr lang="zh-TW" altLang="en-GB"/>
              <a:pPr/>
              <a:t>5</a:t>
            </a:fld>
            <a:endParaRPr lang="en-GB" altLang="zh-TW" dirty="0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835B73-9391-48A4-A77A-9ED02789F9F9}" type="slidenum">
              <a:rPr lang="zh-TW" altLang="en-GB"/>
              <a:pPr/>
              <a:t>6</a:t>
            </a:fld>
            <a:endParaRPr lang="en-GB" altLang="zh-TW" dirty="0"/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C97AC1-6AE8-4A4A-AC22-3E5A9D39F1E2}" type="slidenum">
              <a:rPr lang="zh-TW" altLang="en-GB"/>
              <a:pPr/>
              <a:t>7</a:t>
            </a:fld>
            <a:endParaRPr lang="en-GB" altLang="zh-TW" dirty="0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6C4BA0-D7B2-45B8-AAA8-8148D4363B31}" type="slidenum">
              <a:rPr lang="zh-TW" altLang="en-GB"/>
              <a:pPr/>
              <a:t>8</a:t>
            </a:fld>
            <a:endParaRPr lang="en-GB" altLang="zh-TW" dirty="0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C0B4EC-237B-4CB3-AF2F-719FD1B775D5}" type="slidenum">
              <a:rPr lang="zh-TW" altLang="en-GB"/>
              <a:pPr/>
              <a:t>9</a:t>
            </a:fld>
            <a:endParaRPr lang="en-GB" altLang="zh-TW" dirty="0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 altLang="zh-TW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3A7382C-02DE-4E10-8319-6865045DCFEF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A9FF-F7E4-4ADB-9053-15A34DE6DE6D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97364-2334-4283-82E1-B8C26047B880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413"/>
            <a:ext cx="4038600" cy="2354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68413"/>
            <a:ext cx="4038600" cy="2354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775075"/>
            <a:ext cx="8229600" cy="2355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zh-TW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zh-TW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06FAA48-6DB1-483F-A7E0-3EE299792055}" type="slidenum">
              <a:rPr lang="zh-TW" altLang="en-GB"/>
              <a:pPr/>
              <a:t>‹#›</a:t>
            </a:fld>
            <a:endParaRPr lang="en-GB" altLang="zh-TW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8413"/>
            <a:ext cx="4038600" cy="4862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038600" cy="4862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zh-T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469070D-216B-47A9-A4A7-556E1EE79A51}" type="slidenum">
              <a:rPr lang="zh-TW" altLang="en-GB"/>
              <a:pPr/>
              <a:t>‹#›</a:t>
            </a:fld>
            <a:endParaRPr lang="en-GB" altLang="zh-TW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1671C-0EB4-4338-8039-029DD742799E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F7FDCAA-FB3B-4CEA-82E9-76865325D183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9704-4863-47F5-B772-EA1503D843AE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E5CFF-C859-4637-996A-E5BD581902F1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2012B-D650-4960-850D-1DABDF99D1E0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C62D6-30AF-43E2-A7DC-9E63FDD9FE89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2FD2-E6A8-4686-9770-2B7B853D30F6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7E13-01E4-4DAF-922E-B56443FE5059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17D450E-EBAB-4516-9E2E-EED04DF84139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Word_97_-_2003_Document1.doc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640" y="3789040"/>
            <a:ext cx="6858000" cy="990600"/>
          </a:xfrm>
        </p:spPr>
        <p:txBody>
          <a:bodyPr>
            <a:noAutofit/>
          </a:bodyPr>
          <a:lstStyle/>
          <a:p>
            <a:r>
              <a:rPr lang="en-US" altLang="zh-TW" sz="3600" b="1" dirty="0">
                <a:ea typeface="新細明體" charset="-120"/>
              </a:rPr>
              <a:t>Prelude to </a:t>
            </a:r>
            <a:r>
              <a:rPr lang="en-US" sz="3600" b="1" dirty="0"/>
              <a:t>Public-Key Cryptography</a:t>
            </a:r>
            <a:endParaRPr lang="en-GB" altLang="zh-TW" sz="3600" b="1" dirty="0">
              <a:ea typeface="新細明體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229100"/>
            <a:ext cx="6841058" cy="504156"/>
          </a:xfrm>
        </p:spPr>
        <p:txBody>
          <a:bodyPr>
            <a:noAutofit/>
          </a:bodyPr>
          <a:lstStyle/>
          <a:p>
            <a:r>
              <a:rPr lang="en-US" dirty="0" smtClean="0"/>
              <a:t>Rocky </a:t>
            </a:r>
            <a:r>
              <a:rPr lang="en-US" dirty="0"/>
              <a:t>K. C. </a:t>
            </a:r>
            <a:r>
              <a:rPr lang="en-US" dirty="0" smtClean="0"/>
              <a:t>Chang, February 2014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1662E2AC-0368-44CE-845A-31DAB3F596BA}" type="slidenum">
              <a:rPr lang="zh-TW" altLang="en-GB"/>
              <a:pPr/>
              <a:t>1</a:t>
            </a:fld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What is the size of the key space?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BBD7C-B377-4BFF-A60E-603AD550906C}" type="slidenum">
              <a:rPr lang="zh-TW" altLang="en-GB"/>
              <a:pPr/>
              <a:t>10</a:t>
            </a:fld>
            <a:endParaRPr lang="en-GB" altLang="zh-TW" dirty="0"/>
          </a:p>
        </p:txBody>
      </p:sp>
      <p:sp>
        <p:nvSpPr>
          <p:cNvPr id="1955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How many a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 </a:t>
            </a:r>
            <a:r>
              <a:rPr lang="en-US" altLang="zh-TW" dirty="0">
                <a:ea typeface="新細明體" charset="-120"/>
              </a:rPr>
              <a:t>Z</a:t>
            </a:r>
            <a:r>
              <a:rPr lang="en-US" altLang="zh-TW" baseline="-25000" dirty="0">
                <a:ea typeface="新細明體" charset="-120"/>
              </a:rPr>
              <a:t>26</a:t>
            </a:r>
            <a:r>
              <a:rPr lang="en-US" altLang="zh-TW" dirty="0">
                <a:ea typeface="新細明體" charset="-120"/>
              </a:rPr>
              <a:t> for which gcd(a,26) = 1?</a:t>
            </a:r>
          </a:p>
          <a:p>
            <a:pPr lvl="1"/>
            <a:r>
              <a:rPr lang="en-US" altLang="zh-TW" dirty="0">
                <a:ea typeface="新細明體" charset="-120"/>
              </a:rPr>
              <a:t>All odd numbers except for 13 (i.e., 12 of them).</a:t>
            </a:r>
          </a:p>
          <a:p>
            <a:pPr lvl="1"/>
            <a:r>
              <a:rPr lang="en-US" altLang="zh-TW" dirty="0">
                <a:ea typeface="新細明體" charset="-120"/>
              </a:rPr>
              <a:t>Thus, the size of the key space = 12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26 = 312.</a:t>
            </a:r>
          </a:p>
          <a:p>
            <a:r>
              <a:rPr lang="en-US" altLang="zh-TW" dirty="0">
                <a:ea typeface="新細明體" charset="-120"/>
              </a:rPr>
              <a:t>Define a</a:t>
            </a:r>
            <a:r>
              <a:rPr lang="en-US" altLang="zh-TW" baseline="30000" dirty="0">
                <a:ea typeface="新細明體" charset="-120"/>
              </a:rPr>
              <a:t>-1</a:t>
            </a:r>
            <a:r>
              <a:rPr lang="en-US" altLang="zh-TW" dirty="0">
                <a:ea typeface="新細明體" charset="-120"/>
              </a:rPr>
              <a:t> to be the </a:t>
            </a:r>
            <a:r>
              <a:rPr lang="en-US" altLang="zh-TW" i="1" dirty="0">
                <a:ea typeface="新細明體" charset="-120"/>
              </a:rPr>
              <a:t>multiplicative inverse</a:t>
            </a:r>
            <a:r>
              <a:rPr lang="en-US" altLang="zh-TW" dirty="0">
                <a:ea typeface="新細明體" charset="-120"/>
              </a:rPr>
              <a:t> of a for which a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a</a:t>
            </a:r>
            <a:r>
              <a:rPr lang="en-US" altLang="zh-TW" baseline="30000" dirty="0">
                <a:ea typeface="新細明體" charset="-120"/>
              </a:rPr>
              <a:t>-1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</a:t>
            </a:r>
            <a:r>
              <a:rPr lang="en-US" altLang="zh-TW" baseline="30000" dirty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</a:rPr>
              <a:t>a</a:t>
            </a:r>
            <a:r>
              <a:rPr lang="en-US" altLang="zh-TW" baseline="30000" dirty="0">
                <a:ea typeface="新細明體" charset="-120"/>
              </a:rPr>
              <a:t>-1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a </a:t>
            </a:r>
            <a:r>
              <a:rPr lang="en-US" altLang="zh-TW" baseline="30000" dirty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1 (mod 26).</a:t>
            </a:r>
          </a:p>
          <a:p>
            <a:pPr lvl="1"/>
            <a:endParaRPr lang="en-US" altLang="zh-TW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Inverses of a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 </a:t>
            </a:r>
            <a:r>
              <a:rPr lang="en-US" altLang="zh-TW" dirty="0">
                <a:ea typeface="新細明體" charset="-120"/>
              </a:rPr>
              <a:t>Z</a:t>
            </a:r>
            <a:r>
              <a:rPr lang="en-US" altLang="zh-TW" baseline="-25000" dirty="0">
                <a:ea typeface="新細明體" charset="-120"/>
              </a:rPr>
              <a:t>26</a:t>
            </a:r>
            <a:r>
              <a:rPr lang="en-US" altLang="zh-TW" dirty="0">
                <a:ea typeface="新細明體" charset="-120"/>
              </a:rPr>
              <a:t> </a:t>
            </a:r>
          </a:p>
        </p:txBody>
      </p:sp>
      <p:sp>
        <p:nvSpPr>
          <p:cNvPr id="196615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965200" y="2132856"/>
            <a:ext cx="4038600" cy="2736850"/>
          </a:xfrm>
        </p:spPr>
        <p:txBody>
          <a:bodyPr/>
          <a:lstStyle/>
          <a:p>
            <a:r>
              <a:rPr lang="en-US" altLang="zh-TW" sz="2000" u="sng" dirty="0">
                <a:ea typeface="新細明體" charset="-120"/>
              </a:rPr>
              <a:t>a		 a</a:t>
            </a:r>
            <a:r>
              <a:rPr lang="en-US" altLang="zh-TW" sz="2000" u="sng" baseline="30000" dirty="0">
                <a:ea typeface="新細明體" charset="-120"/>
              </a:rPr>
              <a:t>-1	</a:t>
            </a:r>
            <a:endParaRPr lang="en-US" altLang="zh-TW" sz="2000" u="sng" dirty="0">
              <a:ea typeface="新細明體" charset="-120"/>
            </a:endParaRPr>
          </a:p>
          <a:p>
            <a:r>
              <a:rPr lang="en-US" altLang="zh-TW" sz="2000" dirty="0">
                <a:ea typeface="新細明體" charset="-120"/>
              </a:rPr>
              <a:t>1		1</a:t>
            </a:r>
          </a:p>
          <a:p>
            <a:r>
              <a:rPr lang="en-US" altLang="zh-TW" sz="2000" dirty="0">
                <a:ea typeface="新細明體" charset="-120"/>
              </a:rPr>
              <a:t>3		9</a:t>
            </a:r>
          </a:p>
          <a:p>
            <a:r>
              <a:rPr lang="en-US" altLang="zh-TW" sz="2000" dirty="0">
                <a:ea typeface="新細明體" charset="-120"/>
              </a:rPr>
              <a:t>5		21</a:t>
            </a:r>
          </a:p>
          <a:p>
            <a:r>
              <a:rPr lang="en-US" altLang="zh-TW" sz="2000" dirty="0">
                <a:ea typeface="新細明體" charset="-120"/>
              </a:rPr>
              <a:t>7		15</a:t>
            </a:r>
          </a:p>
          <a:p>
            <a:r>
              <a:rPr lang="en-US" altLang="zh-TW" sz="2000" dirty="0">
                <a:ea typeface="新細明體" charset="-120"/>
              </a:rPr>
              <a:t>9		3</a:t>
            </a:r>
          </a:p>
          <a:p>
            <a:r>
              <a:rPr lang="en-US" altLang="zh-TW" sz="2000" dirty="0">
                <a:ea typeface="新細明體" charset="-120"/>
              </a:rPr>
              <a:t>11		19</a:t>
            </a:r>
          </a:p>
          <a:p>
            <a:endParaRPr lang="en-US" altLang="zh-TW" sz="2000" dirty="0">
              <a:ea typeface="新細明體" charset="-120"/>
            </a:endParaRPr>
          </a:p>
        </p:txBody>
      </p:sp>
      <p:sp>
        <p:nvSpPr>
          <p:cNvPr id="196616" name="Rectangle 8"/>
          <p:cNvSpPr>
            <a:spLocks noGrp="1" noChangeArrowheads="1"/>
          </p:cNvSpPr>
          <p:nvPr>
            <p:ph sz="quarter" idx="2"/>
          </p:nvPr>
        </p:nvSpPr>
        <p:spPr>
          <a:xfrm>
            <a:off x="4643438" y="2132856"/>
            <a:ext cx="4043362" cy="2663825"/>
          </a:xfrm>
        </p:spPr>
        <p:txBody>
          <a:bodyPr>
            <a:normAutofit lnSpcReduction="10000"/>
          </a:bodyPr>
          <a:lstStyle/>
          <a:p>
            <a:r>
              <a:rPr lang="en-US" altLang="zh-TW" sz="2000" u="sng" dirty="0">
                <a:ea typeface="新細明體" charset="-120"/>
              </a:rPr>
              <a:t>a		 a</a:t>
            </a:r>
            <a:r>
              <a:rPr lang="en-US" altLang="zh-TW" sz="2000" u="sng" baseline="30000" dirty="0">
                <a:ea typeface="新細明體" charset="-120"/>
              </a:rPr>
              <a:t>-1	</a:t>
            </a:r>
            <a:endParaRPr lang="en-US" altLang="zh-TW" sz="2000" u="sng" dirty="0">
              <a:ea typeface="新細明體" charset="-120"/>
            </a:endParaRPr>
          </a:p>
          <a:p>
            <a:r>
              <a:rPr lang="en-US" altLang="zh-TW" sz="2000" dirty="0">
                <a:ea typeface="新細明體" charset="-120"/>
              </a:rPr>
              <a:t>15		7</a:t>
            </a:r>
          </a:p>
          <a:p>
            <a:r>
              <a:rPr lang="en-US" altLang="zh-TW" sz="2000" dirty="0">
                <a:ea typeface="新細明體" charset="-120"/>
              </a:rPr>
              <a:t>17		23</a:t>
            </a:r>
          </a:p>
          <a:p>
            <a:r>
              <a:rPr lang="en-US" altLang="zh-TW" sz="2000" dirty="0">
                <a:ea typeface="新細明體" charset="-120"/>
              </a:rPr>
              <a:t>19		11</a:t>
            </a:r>
          </a:p>
          <a:p>
            <a:r>
              <a:rPr lang="en-US" altLang="zh-TW" sz="2000" dirty="0">
                <a:ea typeface="新細明體" charset="-120"/>
              </a:rPr>
              <a:t>21		5</a:t>
            </a:r>
          </a:p>
          <a:p>
            <a:r>
              <a:rPr lang="en-US" altLang="zh-TW" sz="2000" dirty="0">
                <a:ea typeface="新細明體" charset="-120"/>
              </a:rPr>
              <a:t>23		17</a:t>
            </a:r>
          </a:p>
          <a:p>
            <a:r>
              <a:rPr lang="en-US" altLang="zh-TW" sz="2000" dirty="0">
                <a:ea typeface="新細明體" charset="-120"/>
              </a:rPr>
              <a:t>25		25</a:t>
            </a:r>
          </a:p>
          <a:p>
            <a:endParaRPr lang="en-US" altLang="zh-TW" sz="2000" dirty="0">
              <a:ea typeface="新細明體" charset="-120"/>
            </a:endParaRP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539750" y="1340769"/>
            <a:ext cx="8229600" cy="720080"/>
          </a:xfrm>
        </p:spPr>
        <p:txBody>
          <a:bodyPr/>
          <a:lstStyle/>
          <a:p>
            <a:r>
              <a:rPr lang="en-US" altLang="zh-TW" sz="2400" dirty="0">
                <a:ea typeface="新細明體" charset="-120"/>
              </a:rPr>
              <a:t>Multiplicative inverses for the set of a for which gcd(a,26) = 1: </a:t>
            </a:r>
          </a:p>
        </p:txBody>
      </p:sp>
      <p:sp>
        <p:nvSpPr>
          <p:cNvPr id="10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55576" y="6381328"/>
            <a:ext cx="2133600" cy="457200"/>
          </a:xfrm>
        </p:spPr>
        <p:txBody>
          <a:bodyPr/>
          <a:lstStyle/>
          <a:p>
            <a:fld id="{586755E3-1800-4386-9AD7-FC149F408503}" type="slidenum">
              <a:rPr lang="zh-TW" altLang="en-GB"/>
              <a:pPr/>
              <a:t>11</a:t>
            </a:fld>
            <a:endParaRPr lang="en-GB" altLang="zh-TW" dirty="0"/>
          </a:p>
        </p:txBody>
      </p:sp>
      <p:sp>
        <p:nvSpPr>
          <p:cNvPr id="196617" name="Rectangle 9"/>
          <p:cNvSpPr>
            <a:spLocks noChangeArrowheads="1"/>
          </p:cNvSpPr>
          <p:nvPr/>
        </p:nvSpPr>
        <p:spPr bwMode="auto">
          <a:xfrm>
            <a:off x="539750" y="5300663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</a:pPr>
            <a:endParaRPr lang="en-US" altLang="zh-TW" sz="2400" dirty="0">
              <a:ea typeface="新細明體" charset="-120"/>
            </a:endParaRPr>
          </a:p>
        </p:txBody>
      </p:sp>
      <p:sp>
        <p:nvSpPr>
          <p:cNvPr id="196618" name="Rectangle 10"/>
          <p:cNvSpPr>
            <a:spLocks noChangeArrowheads="1"/>
          </p:cNvSpPr>
          <p:nvPr/>
        </p:nvSpPr>
        <p:spPr bwMode="auto">
          <a:xfrm>
            <a:off x="519113" y="5229225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</a:pPr>
            <a:r>
              <a:rPr lang="en-US" altLang="zh-TW" sz="2400" dirty="0">
                <a:ea typeface="新細明體" charset="-120"/>
              </a:rPr>
              <a:t>Multiplicative inverses do not exist for the set of a for which gcd(a,26) ≠ 1.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Decryption function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E2B34-7633-452C-85B4-5F446C0C9362}" type="slidenum">
              <a:rPr lang="zh-TW" altLang="en-GB"/>
              <a:pPr/>
              <a:t>12</a:t>
            </a:fld>
            <a:endParaRPr lang="en-GB" altLang="zh-TW" dirty="0"/>
          </a:p>
        </p:txBody>
      </p:sp>
      <p:sp>
        <p:nvSpPr>
          <p:cNvPr id="2007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c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</a:t>
            </a:r>
            <a:r>
              <a:rPr lang="en-US" altLang="zh-TW" dirty="0">
                <a:ea typeface="新細明體" charset="-120"/>
              </a:rPr>
              <a:t>a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m + b (mod 26)</a:t>
            </a:r>
          </a:p>
          <a:p>
            <a:r>
              <a:rPr lang="en-US" altLang="zh-TW" dirty="0">
                <a:ea typeface="新細明體" charset="-120"/>
              </a:rPr>
              <a:t>a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m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c  b (mod 26)</a:t>
            </a:r>
          </a:p>
          <a:p>
            <a:r>
              <a:rPr lang="en-US" altLang="zh-TW" dirty="0">
                <a:ea typeface="新細明體" charset="-120"/>
              </a:rPr>
              <a:t>Assuming that the a</a:t>
            </a:r>
            <a:r>
              <a:rPr lang="en-US" altLang="zh-TW" baseline="30000" dirty="0">
                <a:ea typeface="新細明體" charset="-120"/>
              </a:rPr>
              <a:t>-1</a:t>
            </a:r>
            <a:r>
              <a:rPr lang="en-US" altLang="zh-TW" dirty="0">
                <a:ea typeface="新細明體" charset="-120"/>
              </a:rPr>
              <a:t> exists, we have </a:t>
            </a:r>
            <a:r>
              <a:rPr lang="en-US" altLang="zh-TW" dirty="0" smtClean="0">
                <a:ea typeface="新細明體" charset="-120"/>
              </a:rPr>
              <a:t>a</a:t>
            </a:r>
            <a:r>
              <a:rPr lang="en-US" altLang="zh-TW" baseline="30000" dirty="0" smtClean="0">
                <a:ea typeface="新細明體" charset="-120"/>
              </a:rPr>
              <a:t>-1</a:t>
            </a:r>
            <a:r>
              <a:rPr lang="en-US" altLang="zh-TW" dirty="0" smtClean="0">
                <a:ea typeface="新細明體" charset="-120"/>
              </a:rPr>
              <a:t>(a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m)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</a:t>
            </a:r>
            <a:r>
              <a:rPr lang="en-US" altLang="zh-TW" dirty="0">
                <a:ea typeface="新細明體" charset="-120"/>
              </a:rPr>
              <a:t>a</a:t>
            </a:r>
            <a:r>
              <a:rPr lang="en-US" altLang="zh-TW" baseline="30000" dirty="0">
                <a:ea typeface="新細明體" charset="-120"/>
              </a:rPr>
              <a:t>-1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(c  b) (mod 26)</a:t>
            </a:r>
          </a:p>
          <a:p>
            <a:r>
              <a:rPr lang="en-US" altLang="zh-TW" dirty="0">
                <a:ea typeface="新細明體" charset="-120"/>
                <a:sym typeface="Symbol" pitchFamily="18" charset="2"/>
              </a:rPr>
              <a:t>The left side is </a:t>
            </a:r>
            <a:r>
              <a:rPr lang="en-US" altLang="zh-TW" dirty="0">
                <a:ea typeface="新細明體" charset="-120"/>
              </a:rPr>
              <a:t>a</a:t>
            </a:r>
            <a:r>
              <a:rPr lang="en-US" altLang="zh-TW" baseline="30000" dirty="0">
                <a:ea typeface="新細明體" charset="-120"/>
              </a:rPr>
              <a:t>-1</a:t>
            </a:r>
            <a:r>
              <a:rPr lang="en-US" altLang="zh-TW" dirty="0">
                <a:ea typeface="新細明體" charset="-120"/>
              </a:rPr>
              <a:t>(a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m)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(</a:t>
            </a:r>
            <a:r>
              <a:rPr lang="en-US" altLang="zh-TW" dirty="0">
                <a:ea typeface="新細明體" charset="-120"/>
              </a:rPr>
              <a:t>a</a:t>
            </a:r>
            <a:r>
              <a:rPr lang="en-US" altLang="zh-TW" baseline="30000" dirty="0">
                <a:ea typeface="新細明體" charset="-120"/>
              </a:rPr>
              <a:t>-1</a:t>
            </a:r>
            <a:r>
              <a:rPr lang="en-US" altLang="zh-TW" dirty="0">
                <a:ea typeface="新細明體" charset="-120"/>
              </a:rPr>
              <a:t>a)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m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1</a:t>
            </a:r>
            <a:r>
              <a:rPr lang="en-US" altLang="zh-TW" dirty="0">
                <a:ea typeface="新細明體" charset="-120"/>
              </a:rPr>
              <a:t>m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 </a:t>
            </a:r>
            <a:r>
              <a:rPr lang="en-US" altLang="zh-TW" dirty="0">
                <a:ea typeface="新細明體" charset="-120"/>
              </a:rPr>
              <a:t>m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(mod 26).</a:t>
            </a:r>
          </a:p>
          <a:p>
            <a:r>
              <a:rPr lang="en-US" altLang="zh-TW" dirty="0">
                <a:ea typeface="新細明體" charset="-120"/>
                <a:sym typeface="Symbol" pitchFamily="18" charset="2"/>
              </a:rPr>
              <a:t>Therefore, m = </a:t>
            </a:r>
            <a:r>
              <a:rPr lang="en-US" altLang="zh-TW" dirty="0">
                <a:ea typeface="新細明體" charset="-120"/>
              </a:rPr>
              <a:t>a</a:t>
            </a:r>
            <a:r>
              <a:rPr lang="en-US" altLang="zh-TW" baseline="30000" dirty="0">
                <a:ea typeface="新細明體" charset="-120"/>
              </a:rPr>
              <a:t>-1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(c  b) mod 26.</a:t>
            </a:r>
          </a:p>
          <a:p>
            <a:endParaRPr lang="en-US" altLang="zh-TW" dirty="0">
              <a:ea typeface="新細明體" charset="-120"/>
              <a:sym typeface="Symbol" pitchFamily="18" charset="2"/>
            </a:endParaRPr>
          </a:p>
          <a:p>
            <a:endParaRPr lang="en-US" altLang="zh-TW" dirty="0">
              <a:ea typeface="新細明體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Multiplicative group</a:t>
            </a:r>
          </a:p>
        </p:txBody>
      </p:sp>
      <p:sp>
        <p:nvSpPr>
          <p:cNvPr id="17920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BAADB43-E654-42F5-9B25-31853B82D7E0}" type="slidenum">
              <a:rPr lang="zh-TW" altLang="en-GB"/>
              <a:pPr/>
              <a:t>13</a:t>
            </a:fld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charset="-120"/>
              </a:rPr>
              <a:t>Abelian Group or Commutative Group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4D12-F8D5-41E1-A3DF-3F96E32B0775}" type="slidenum">
              <a:rPr lang="zh-TW" altLang="en-GB"/>
              <a:pPr/>
              <a:t>14</a:t>
            </a:fld>
            <a:endParaRPr lang="en-GB" altLang="zh-TW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229600" cy="48974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group G is a set of numbers together with an operation </a:t>
            </a:r>
            <a:r>
              <a:rPr lang="en-US" dirty="0">
                <a:sym typeface="Symbol" pitchFamily="18" charset="2"/>
              </a:rPr>
              <a:t> </a:t>
            </a:r>
            <a:r>
              <a:rPr lang="en-US" dirty="0"/>
              <a:t>that satisfies the following requirements: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(Closure) </a:t>
            </a:r>
            <a:r>
              <a:rPr lang="en-US" dirty="0"/>
              <a:t>For all a, b </a:t>
            </a:r>
            <a:r>
              <a:rPr lang="en-US" dirty="0">
                <a:sym typeface="Symbol" pitchFamily="18" charset="2"/>
              </a:rPr>
              <a:t> G, a  </a:t>
            </a:r>
            <a:r>
              <a:rPr lang="en-US" dirty="0"/>
              <a:t>b </a:t>
            </a:r>
            <a:r>
              <a:rPr lang="en-US" dirty="0">
                <a:sym typeface="Symbol" pitchFamily="18" charset="2"/>
              </a:rPr>
              <a:t> G.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  <a:sym typeface="Symbol" pitchFamily="18" charset="2"/>
              </a:rPr>
              <a:t>(Associative) </a:t>
            </a:r>
            <a:r>
              <a:rPr lang="en-US" dirty="0">
                <a:sym typeface="Symbol" pitchFamily="18" charset="2"/>
              </a:rPr>
              <a:t>For all a, b, c  G, a  (</a:t>
            </a:r>
            <a:r>
              <a:rPr lang="en-US" dirty="0"/>
              <a:t>b </a:t>
            </a:r>
            <a:r>
              <a:rPr lang="en-US" dirty="0">
                <a:sym typeface="Symbol" pitchFamily="18" charset="2"/>
              </a:rPr>
              <a:t> c) = (a  </a:t>
            </a:r>
            <a:r>
              <a:rPr lang="en-US" dirty="0"/>
              <a:t>b) </a:t>
            </a:r>
            <a:r>
              <a:rPr lang="en-US" dirty="0">
                <a:sym typeface="Symbol" pitchFamily="18" charset="2"/>
              </a:rPr>
              <a:t> c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.</a:t>
            </a:r>
            <a:endParaRPr lang="en-US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  <a:sym typeface="Symbol" pitchFamily="18" charset="2"/>
              </a:rPr>
              <a:t>(Identity) </a:t>
            </a:r>
            <a:r>
              <a:rPr lang="en-US" dirty="0">
                <a:sym typeface="Symbol" pitchFamily="18" charset="2"/>
              </a:rPr>
              <a:t>Exists some unique e  G such that for all a  G, a  </a:t>
            </a:r>
            <a:r>
              <a:rPr lang="en-US" dirty="0"/>
              <a:t>e = </a:t>
            </a:r>
            <a:r>
              <a:rPr lang="en-US" dirty="0">
                <a:sym typeface="Symbol" pitchFamily="18" charset="2"/>
              </a:rPr>
              <a:t>e  </a:t>
            </a:r>
            <a:r>
              <a:rPr lang="en-US" dirty="0"/>
              <a:t>a = a. (e</a:t>
            </a:r>
            <a:r>
              <a:rPr lang="en-US" altLang="zh-TW" dirty="0">
                <a:ea typeface="新細明體" charset="-120"/>
              </a:rPr>
              <a:t> is the</a:t>
            </a:r>
            <a:r>
              <a:rPr lang="en-US" dirty="0"/>
              <a:t> identity element)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(Inverse) </a:t>
            </a:r>
            <a:r>
              <a:rPr lang="en-US" dirty="0"/>
              <a:t>For all a </a:t>
            </a:r>
            <a:r>
              <a:rPr lang="en-US" dirty="0">
                <a:sym typeface="Symbol" pitchFamily="18" charset="2"/>
              </a:rPr>
              <a:t> G, there exists an a</a:t>
            </a:r>
            <a:r>
              <a:rPr lang="en-US" baseline="30000" dirty="0">
                <a:sym typeface="Symbol" pitchFamily="18" charset="2"/>
              </a:rPr>
              <a:t>-1</a:t>
            </a:r>
            <a:r>
              <a:rPr lang="en-US" dirty="0">
                <a:sym typeface="Symbol" pitchFamily="18" charset="2"/>
              </a:rPr>
              <a:t>  G, such that a  a</a:t>
            </a:r>
            <a:r>
              <a:rPr lang="en-US" baseline="30000" dirty="0">
                <a:sym typeface="Symbol" pitchFamily="18" charset="2"/>
              </a:rPr>
              <a:t>-1</a:t>
            </a:r>
            <a:r>
              <a:rPr lang="en-US" dirty="0"/>
              <a:t> = </a:t>
            </a:r>
            <a:r>
              <a:rPr lang="en-US" dirty="0">
                <a:sym typeface="Symbol" pitchFamily="18" charset="2"/>
              </a:rPr>
              <a:t>a</a:t>
            </a:r>
            <a:r>
              <a:rPr lang="en-US" baseline="30000" dirty="0">
                <a:sym typeface="Symbol" pitchFamily="18" charset="2"/>
              </a:rPr>
              <a:t>-1</a:t>
            </a:r>
            <a:r>
              <a:rPr lang="en-US" dirty="0">
                <a:sym typeface="Symbol" pitchFamily="18" charset="2"/>
              </a:rPr>
              <a:t>  </a:t>
            </a:r>
            <a:r>
              <a:rPr lang="en-US" dirty="0"/>
              <a:t>a = e. (</a:t>
            </a:r>
            <a:r>
              <a:rPr lang="en-US" dirty="0">
                <a:sym typeface="Symbol" pitchFamily="18" charset="2"/>
              </a:rPr>
              <a:t>a</a:t>
            </a:r>
            <a:r>
              <a:rPr lang="en-US" baseline="30000" dirty="0">
                <a:sym typeface="Symbol" pitchFamily="18" charset="2"/>
              </a:rPr>
              <a:t>-1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is the</a:t>
            </a:r>
            <a:r>
              <a:rPr lang="en-US" dirty="0">
                <a:sym typeface="Symbol" pitchFamily="18" charset="2"/>
              </a:rPr>
              <a:t> inverse of a).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(Commutative) </a:t>
            </a:r>
            <a:r>
              <a:rPr lang="en-US" dirty="0"/>
              <a:t>For all a</a:t>
            </a:r>
            <a:r>
              <a:rPr lang="en-US" altLang="zh-TW" dirty="0">
                <a:ea typeface="新細明體" charset="-120"/>
              </a:rPr>
              <a:t>, b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 G, a  </a:t>
            </a:r>
            <a:r>
              <a:rPr lang="en-US" dirty="0"/>
              <a:t>b </a:t>
            </a:r>
            <a:r>
              <a:rPr lang="en-US" altLang="zh-TW" dirty="0">
                <a:ea typeface="新細明體" charset="-120"/>
              </a:rPr>
              <a:t>= b </a:t>
            </a:r>
            <a:r>
              <a:rPr lang="en-US" dirty="0">
                <a:sym typeface="Symbol" pitchFamily="18" charset="2"/>
              </a:rPr>
              <a:t>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For example,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EB82C-8C1D-4084-83E2-115F2B060806}" type="slidenum">
              <a:rPr lang="zh-TW" altLang="en-GB"/>
              <a:pPr/>
              <a:t>15</a:t>
            </a:fld>
            <a:endParaRPr lang="en-GB" altLang="zh-TW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The set of real numbers under addition is a (additive) group.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e = 0 and a</a:t>
            </a:r>
            <a:r>
              <a:rPr lang="en-US" baseline="30000" dirty="0">
                <a:sym typeface="Symbol" pitchFamily="18" charset="2"/>
              </a:rPr>
              <a:t>-1</a:t>
            </a:r>
            <a:r>
              <a:rPr lang="en-US" dirty="0">
                <a:sym typeface="Symbol" pitchFamily="18" charset="2"/>
              </a:rPr>
              <a:t> = -a.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The set of non-zero real numbers under multiplication is a (multiplicative) group.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e = 1 and a</a:t>
            </a:r>
            <a:r>
              <a:rPr lang="en-US" baseline="30000" dirty="0">
                <a:sym typeface="Symbol" pitchFamily="18" charset="2"/>
              </a:rPr>
              <a:t>-1 </a:t>
            </a:r>
            <a:r>
              <a:rPr lang="en-US" dirty="0">
                <a:sym typeface="Symbol" pitchFamily="18" charset="2"/>
              </a:rPr>
              <a:t>= 1/a.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The set of integers under addition is a group, but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t</a:t>
            </a:r>
            <a:r>
              <a:rPr lang="en-US" dirty="0">
                <a:sym typeface="Symbol" pitchFamily="18" charset="2"/>
              </a:rPr>
              <a:t>he set of integers under multiplication is not a group.</a:t>
            </a:r>
            <a:endParaRPr lang="en-US" altLang="zh-TW" dirty="0">
              <a:ea typeface="新細明體" charset="-120"/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en-US" dirty="0"/>
              <a:t>Z</a:t>
            </a:r>
            <a:r>
              <a:rPr lang="en-US" altLang="zh-TW" baseline="-25000" dirty="0">
                <a:ea typeface="新細明體" charset="-120"/>
              </a:rPr>
              <a:t>n</a:t>
            </a:r>
            <a:r>
              <a:rPr lang="en-US" dirty="0"/>
              <a:t> = {0, 1, 2, …, </a:t>
            </a:r>
            <a:r>
              <a:rPr lang="en-US" altLang="zh-TW" dirty="0">
                <a:ea typeface="新細明體" charset="-120"/>
              </a:rPr>
              <a:t>n–1</a:t>
            </a:r>
            <a:r>
              <a:rPr lang="en-US" dirty="0"/>
              <a:t>} under addition </a:t>
            </a:r>
            <a:r>
              <a:rPr lang="en-US" altLang="zh-TW" dirty="0">
                <a:ea typeface="新細明體" charset="-120"/>
              </a:rPr>
              <a:t>modulo n is a group.</a:t>
            </a:r>
            <a:endParaRPr lang="zh-TW" altLang="en-US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Multiplicative group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6210B-93D8-4693-BE2F-0F3864E8B91D}" type="slidenum">
              <a:rPr lang="zh-TW" altLang="en-GB"/>
              <a:pPr/>
              <a:t>16</a:t>
            </a:fld>
            <a:endParaRPr lang="en-GB" altLang="zh-TW" dirty="0"/>
          </a:p>
        </p:txBody>
      </p:sp>
      <p:sp>
        <p:nvSpPr>
          <p:cNvPr id="160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229600" cy="51133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charset="-120"/>
                <a:sym typeface="Symbol" pitchFamily="18" charset="2"/>
              </a:rPr>
              <a:t>Let </a:t>
            </a:r>
            <a:r>
              <a:rPr lang="en-US" dirty="0"/>
              <a:t>Z</a:t>
            </a:r>
            <a:r>
              <a:rPr lang="en-US" baseline="30000" dirty="0"/>
              <a:t>*</a:t>
            </a:r>
            <a:r>
              <a:rPr lang="en-US" altLang="zh-TW" baseline="-25000" dirty="0">
                <a:ea typeface="新細明體" charset="-120"/>
              </a:rPr>
              <a:t>26</a:t>
            </a:r>
            <a:r>
              <a:rPr lang="en-US" dirty="0"/>
              <a:t> = {1, 3, 5, 7, 9, 11, 15, 17, 19, 21, 23, 25} under </a:t>
            </a:r>
            <a:r>
              <a:rPr lang="en-US" altLang="zh-TW" dirty="0">
                <a:ea typeface="新細明體" charset="-120"/>
              </a:rPr>
              <a:t>multiplication modulo 26 forms a group.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Z</a:t>
            </a:r>
            <a:r>
              <a:rPr lang="en-US" baseline="30000" dirty="0"/>
              <a:t>*</a:t>
            </a:r>
            <a:r>
              <a:rPr lang="en-US" altLang="zh-TW" baseline="-25000" dirty="0">
                <a:ea typeface="新細明體" charset="-120"/>
              </a:rPr>
              <a:t>26 </a:t>
            </a:r>
            <a:r>
              <a:rPr lang="en-US" dirty="0"/>
              <a:t>is the set of residues modulo 26 that are relatively prime to 26. </a:t>
            </a:r>
            <a:endParaRPr lang="en-US" altLang="zh-TW" dirty="0">
              <a:ea typeface="新細明體" charset="-120"/>
            </a:endParaRPr>
          </a:p>
          <a:p>
            <a:pPr>
              <a:lnSpc>
                <a:spcPct val="90000"/>
              </a:lnSpc>
            </a:pPr>
            <a:r>
              <a:rPr lang="en-US" dirty="0"/>
              <a:t>We can generalize the modulo 26 to any modulo p.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a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m  c (mod p) has a unique solution m  Z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p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for every c  Z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p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iff gcd(a,p) = 1.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  <a:sym typeface="Symbol" pitchFamily="18" charset="2"/>
              </a:rPr>
              <a:t>The number of integers in Z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p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that are relatively prime to p is denoted by (p).</a:t>
            </a:r>
          </a:p>
          <a:p>
            <a:pPr lvl="2">
              <a:lnSpc>
                <a:spcPct val="90000"/>
              </a:lnSpc>
            </a:pPr>
            <a:r>
              <a:rPr lang="en-US" altLang="zh-TW" dirty="0">
                <a:ea typeface="新細明體" charset="-120"/>
                <a:sym typeface="Symbol" pitchFamily="18" charset="2"/>
              </a:rPr>
              <a:t>(26) = ?</a:t>
            </a:r>
          </a:p>
          <a:p>
            <a:pPr lvl="2">
              <a:lnSpc>
                <a:spcPct val="90000"/>
              </a:lnSpc>
            </a:pPr>
            <a:r>
              <a:rPr lang="en-US" altLang="zh-TW" dirty="0">
                <a:ea typeface="新細明體" charset="-120"/>
                <a:sym typeface="Symbol" pitchFamily="18" charset="2"/>
              </a:rPr>
              <a:t>There is a formula to compute (p).</a:t>
            </a:r>
            <a:endParaRPr lang="en-GB" altLang="zh-TW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Multiplicative group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EF28B-79A0-4682-967F-D94EBAA5DAAE}" type="slidenum">
              <a:rPr lang="zh-TW" altLang="en-GB"/>
              <a:pPr/>
              <a:t>17</a:t>
            </a:fld>
            <a:endParaRPr lang="en-GB" altLang="zh-TW" dirty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Suppose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a  Z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p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, a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-1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exists iff gcd(a,p) = 1.</a:t>
            </a:r>
          </a:p>
          <a:p>
            <a:pPr lvl="1"/>
            <a:r>
              <a:rPr lang="en-US" dirty="0">
                <a:ea typeface="新細明體" charset="-120"/>
                <a:sym typeface="Symbol" pitchFamily="18" charset="2"/>
              </a:rPr>
              <a:t>If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a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-1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exists, it is unique.</a:t>
            </a:r>
          </a:p>
          <a:p>
            <a:r>
              <a:rPr lang="en-US" altLang="zh-TW" dirty="0">
                <a:ea typeface="新細明體" charset="-120"/>
                <a:sym typeface="Symbol" pitchFamily="18" charset="2"/>
              </a:rPr>
              <a:t>It is not difficult to prove that </a:t>
            </a:r>
            <a:r>
              <a:rPr lang="en-US" dirty="0"/>
              <a:t>Z</a:t>
            </a:r>
            <a:r>
              <a:rPr lang="en-US" baseline="30000" dirty="0"/>
              <a:t>*</a:t>
            </a:r>
            <a:r>
              <a:rPr lang="en-US" altLang="zh-TW" baseline="-25000" dirty="0">
                <a:ea typeface="新細明體" charset="-120"/>
              </a:rPr>
              <a:t>p</a:t>
            </a:r>
            <a:r>
              <a:rPr lang="en-US" altLang="zh-TW" dirty="0">
                <a:ea typeface="新細明體" charset="-120"/>
              </a:rPr>
              <a:t> forms a group under multiplication modulo p.</a:t>
            </a:r>
            <a:endParaRPr lang="en-US" altLang="zh-TW" dirty="0">
              <a:ea typeface="新細明體" charset="-120"/>
              <a:sym typeface="Symbol" pitchFamily="18" charset="2"/>
            </a:endParaRPr>
          </a:p>
          <a:p>
            <a:r>
              <a:rPr lang="en-US" dirty="0">
                <a:ea typeface="新細明體" charset="-120"/>
                <a:sym typeface="Symbol" pitchFamily="18" charset="2"/>
              </a:rPr>
              <a:t>As a special case, if p is prime, then every nonzero element of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Z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p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has a multiplicative inverse.</a:t>
            </a:r>
          </a:p>
          <a:p>
            <a:pPr lvl="1"/>
            <a:r>
              <a:rPr lang="en-US" altLang="zh-TW" dirty="0">
                <a:ea typeface="新細明體" charset="-120"/>
                <a:sym typeface="Symbol" pitchFamily="18" charset="2"/>
              </a:rPr>
              <a:t>Therefore, (p) = p – 1.</a:t>
            </a:r>
          </a:p>
          <a:p>
            <a:pPr lvl="1"/>
            <a:r>
              <a:rPr lang="en-US" dirty="0"/>
              <a:t>Z</a:t>
            </a:r>
            <a:r>
              <a:rPr lang="en-US" baseline="30000" dirty="0"/>
              <a:t>*</a:t>
            </a:r>
            <a:r>
              <a:rPr lang="en-US" altLang="zh-TW" baseline="-25000" dirty="0">
                <a:ea typeface="新細明體" charset="-120"/>
              </a:rPr>
              <a:t>p</a:t>
            </a:r>
            <a:r>
              <a:rPr lang="en-US" altLang="zh-TW" dirty="0">
                <a:ea typeface="新細明體" charset="-120"/>
              </a:rPr>
              <a:t> =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Z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p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\ {0}.</a:t>
            </a:r>
          </a:p>
          <a:p>
            <a:endParaRPr lang="zh-TW" altLang="en-GB" dirty="0">
              <a:ea typeface="新細明體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How to compute the multiplicative inverse?</a:t>
            </a:r>
            <a:endParaRPr lang="en-GB" altLang="zh-TW" sz="3600" dirty="0">
              <a:ea typeface="新細明體" charset="-120"/>
            </a:endParaRP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8218488" cy="4862512"/>
          </a:xfrm>
        </p:spPr>
        <p:txBody>
          <a:bodyPr/>
          <a:lstStyle/>
          <a:p>
            <a:r>
              <a:rPr lang="en-US" sz="2400" dirty="0"/>
              <a:t>Use the Euclidean algorithm to compute gcd(a,b).</a:t>
            </a:r>
          </a:p>
          <a:p>
            <a:pPr lvl="1"/>
            <a:r>
              <a:rPr lang="en-US" sz="2000" dirty="0"/>
              <a:t>E.g., gcd(108,42) = gcd(42,24) = gcd(24,18) = gcd(18,6) = 6.</a:t>
            </a:r>
          </a:p>
          <a:p>
            <a:pPr lvl="1"/>
            <a:r>
              <a:rPr lang="en-US" sz="2000" dirty="0"/>
              <a:t>E.g., gcd(75,28) = gcd(28,19) = gcd(19,9) = gcd(9,1) = 1.</a:t>
            </a:r>
          </a:p>
          <a:p>
            <a:pPr lvl="1"/>
            <a:r>
              <a:rPr lang="en-US" sz="2000" dirty="0"/>
              <a:t>Can determine whether a positive integer a &lt; p has a multiplicative inverse modulo p.</a:t>
            </a:r>
            <a:endParaRPr lang="en-GB" altLang="zh-TW" sz="2000" dirty="0">
              <a:ea typeface="新細明體" charset="-120"/>
            </a:endParaRPr>
          </a:p>
        </p:txBody>
      </p:sp>
      <p:graphicFrame>
        <p:nvGraphicFramePr>
          <p:cNvPr id="16384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187624" y="3429000"/>
          <a:ext cx="7129463" cy="235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3" name="Document" r:id="rId4" imgW="5241252" imgH="1728151" progId="Word.Document.8">
                  <p:embed/>
                </p:oleObj>
              </mc:Choice>
              <mc:Fallback>
                <p:oleObj name="Document" r:id="rId4" imgW="5241252" imgH="1728151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429000"/>
                        <a:ext cx="7129463" cy="235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1560" y="6381328"/>
            <a:ext cx="2133600" cy="457200"/>
          </a:xfrm>
        </p:spPr>
        <p:txBody>
          <a:bodyPr/>
          <a:lstStyle/>
          <a:p>
            <a:fld id="{191277F0-F73F-4282-ADD7-212DBFA46248}" type="slidenum">
              <a:rPr lang="zh-TW" altLang="en-GB"/>
              <a:pPr/>
              <a:t>18</a:t>
            </a:fld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Extended Euclidean algorithm 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9B928-DAC3-4963-B30A-81C201369DCB}" type="slidenum">
              <a:rPr lang="zh-TW" altLang="en-GB"/>
              <a:pPr/>
              <a:t>19</a:t>
            </a:fld>
            <a:endParaRPr lang="en-GB" altLang="zh-TW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435975" cy="4862512"/>
          </a:xfrm>
        </p:spPr>
        <p:txBody>
          <a:bodyPr/>
          <a:lstStyle/>
          <a:p>
            <a:r>
              <a:rPr lang="en-US" dirty="0"/>
              <a:t>Use the Extended Euclidean algorithm to compute r, s, t, such that s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dirty="0"/>
              <a:t>a + t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dirty="0"/>
              <a:t>b = r = gcd(a,b).</a:t>
            </a:r>
          </a:p>
          <a:p>
            <a:r>
              <a:rPr lang="en-US" dirty="0"/>
              <a:t>For example, a = 108, b = 42 (i.e.,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 err="1"/>
              <a:t>a,b</a:t>
            </a:r>
            <a:r>
              <a:rPr lang="en-US" dirty="0"/>
              <a:t>) &gt; 1</a:t>
            </a:r>
            <a:r>
              <a:rPr lang="en-US" dirty="0" smtClean="0"/>
              <a:t>),</a:t>
            </a:r>
            <a:endParaRPr lang="en-US" dirty="0"/>
          </a:p>
          <a:p>
            <a:pPr lvl="1"/>
            <a:r>
              <a:rPr lang="en-US" dirty="0"/>
              <a:t>108 = 2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42+24 (24 = a–2b)</a:t>
            </a:r>
          </a:p>
          <a:p>
            <a:pPr lvl="1"/>
            <a:r>
              <a:rPr lang="en-US" altLang="zh-TW" dirty="0">
                <a:ea typeface="新細明體" charset="-120"/>
              </a:rPr>
              <a:t>  42 = 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24+18 (b=1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(a–2b)+18 or -a+3b=18)</a:t>
            </a:r>
          </a:p>
          <a:p>
            <a:pPr lvl="1"/>
            <a:r>
              <a:rPr lang="en-US" altLang="zh-TW" dirty="0">
                <a:ea typeface="新細明體" charset="-120"/>
              </a:rPr>
              <a:t>  24 = 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18+6 (a–2b=1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(-a+3b)+6 or 2a–5b=6)</a:t>
            </a:r>
          </a:p>
          <a:p>
            <a:pPr lvl="1"/>
            <a:r>
              <a:rPr lang="en-US" altLang="zh-TW" dirty="0">
                <a:ea typeface="新細明體" charset="-120"/>
              </a:rPr>
              <a:t>  18 = 3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6+0</a:t>
            </a:r>
            <a:endParaRPr lang="en-US" dirty="0"/>
          </a:p>
          <a:p>
            <a:pPr lvl="1"/>
            <a:r>
              <a:rPr lang="en-US" dirty="0"/>
              <a:t>Therefore, </a:t>
            </a:r>
            <a:r>
              <a:rPr lang="en-US" altLang="zh-TW" dirty="0">
                <a:ea typeface="新細明體" charset="-120"/>
              </a:rPr>
              <a:t>2a–5b=6 (s = 2, t = -5, and r = 6).</a:t>
            </a:r>
            <a:endParaRPr lang="en-GB" altLang="zh-TW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The next 2 sets</a:t>
            </a:r>
            <a:r>
              <a:rPr lang="en-US" dirty="0"/>
              <a:t> of slides address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26708-2BC9-4A42-9E3C-8FDA19406885}" type="slidenum">
              <a:rPr lang="zh-TW" altLang="en-GB"/>
              <a:pPr/>
              <a:t>2</a:t>
            </a:fld>
            <a:endParaRPr lang="en-GB" altLang="zh-TW" dirty="0"/>
          </a:p>
        </p:txBody>
      </p:sp>
      <p:graphicFrame>
        <p:nvGraphicFramePr>
          <p:cNvPr id="94212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50825" y="2147888"/>
          <a:ext cx="8820150" cy="288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1" name="Visio" r:id="rId4" imgW="6460317" imgH="2111474" progId="Visio.Drawing.11">
                  <p:embed/>
                </p:oleObj>
              </mc:Choice>
              <mc:Fallback>
                <p:oleObj name="Visio" r:id="rId4" imgW="6460317" imgH="2111474" progId="Visio.Drawing.11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147888"/>
                        <a:ext cx="8820150" cy="288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Extended Euclidean algorithm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2718-4FBF-4438-9333-CE2C08ED6A75}" type="slidenum">
              <a:rPr lang="zh-TW" altLang="en-GB"/>
              <a:pPr/>
              <a:t>20</a:t>
            </a:fld>
            <a:endParaRPr lang="en-GB" altLang="zh-TW" dirty="0"/>
          </a:p>
        </p:txBody>
      </p:sp>
      <p:sp>
        <p:nvSpPr>
          <p:cNvPr id="1679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For example, a = 75, b = </a:t>
            </a:r>
            <a:r>
              <a:rPr lang="en-US" dirty="0" smtClean="0"/>
              <a:t>28 (i.e.,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 = 1),</a:t>
            </a:r>
            <a:endParaRPr lang="en-US" dirty="0"/>
          </a:p>
          <a:p>
            <a:pPr lvl="1"/>
            <a:r>
              <a:rPr lang="en-US" dirty="0"/>
              <a:t>75 = 2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28+19 (19 = a–2b)</a:t>
            </a:r>
          </a:p>
          <a:p>
            <a:pPr lvl="1"/>
            <a:r>
              <a:rPr lang="en-US" altLang="zh-TW" dirty="0">
                <a:ea typeface="新細明體" charset="-120"/>
              </a:rPr>
              <a:t>28 = 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19+9 (b=1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(a–2b)+9 or -a+3b=9)</a:t>
            </a:r>
          </a:p>
          <a:p>
            <a:pPr lvl="1"/>
            <a:r>
              <a:rPr lang="en-US" altLang="zh-TW" dirty="0">
                <a:ea typeface="新細明體" charset="-120"/>
              </a:rPr>
              <a:t>19 = 2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9+1 (a–2b=2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(-a+3b)+1 or 3a–8b=1)</a:t>
            </a:r>
          </a:p>
          <a:p>
            <a:pPr lvl="1"/>
            <a:r>
              <a:rPr lang="en-US" altLang="zh-TW" dirty="0">
                <a:ea typeface="新細明體" charset="-120"/>
              </a:rPr>
              <a:t>  9 = 9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1+0</a:t>
            </a:r>
            <a:endParaRPr lang="en-US" dirty="0"/>
          </a:p>
          <a:p>
            <a:pPr lvl="1"/>
            <a:r>
              <a:rPr lang="en-US" dirty="0"/>
              <a:t>Therefore, </a:t>
            </a:r>
            <a:r>
              <a:rPr lang="en-US" altLang="zh-TW" dirty="0">
                <a:ea typeface="新細明體" charset="-120"/>
              </a:rPr>
              <a:t>3a–8b=1 (s = 3, t = -8, and r = 1).</a:t>
            </a:r>
            <a:endParaRPr lang="en-GB" altLang="zh-TW" dirty="0">
              <a:ea typeface="新細明體" charset="-120"/>
            </a:endParaRPr>
          </a:p>
          <a:p>
            <a:endParaRPr lang="zh-TW" altLang="en-GB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Compute the multiplicative inverse</a:t>
            </a:r>
            <a:endParaRPr lang="en-GB" altLang="zh-TW" sz="4000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9719-533B-4E4C-A4E9-DABA931365D0}" type="slidenum">
              <a:rPr lang="zh-TW" altLang="en-GB"/>
              <a:pPr/>
              <a:t>21</a:t>
            </a:fld>
            <a:endParaRPr lang="en-GB" altLang="zh-TW" dirty="0"/>
          </a:p>
        </p:txBody>
      </p:sp>
      <p:sp>
        <p:nvSpPr>
          <p:cNvPr id="1689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Consider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a  </a:t>
            </a:r>
            <a:r>
              <a:rPr lang="en-US" altLang="zh-TW" dirty="0" err="1" smtClean="0">
                <a:ea typeface="新細明體" charset="-120"/>
                <a:sym typeface="Symbol" pitchFamily="18" charset="2"/>
              </a:rPr>
              <a:t>Z</a:t>
            </a:r>
            <a:r>
              <a:rPr lang="en-US" altLang="zh-TW" baseline="-25000" dirty="0" err="1" smtClean="0">
                <a:ea typeface="新細明體" charset="-120"/>
                <a:sym typeface="Symbol" pitchFamily="18" charset="2"/>
              </a:rPr>
              <a:t>p</a:t>
            </a:r>
            <a:r>
              <a:rPr lang="en-US" altLang="zh-TW" dirty="0" smtClean="0">
                <a:ea typeface="新細明體" charset="-120"/>
                <a:sym typeface="Symbol" pitchFamily="18" charset="2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and gcd(p,a) = 1.</a:t>
            </a:r>
          </a:p>
          <a:p>
            <a:r>
              <a:rPr lang="en-US" altLang="zh-TW" dirty="0">
                <a:ea typeface="新細明體" charset="-120"/>
                <a:sym typeface="Symbol" pitchFamily="18" charset="2"/>
              </a:rPr>
              <a:t>From the Extended Euclid. Algorithm, we have </a:t>
            </a:r>
            <a:r>
              <a:rPr lang="en-US" dirty="0"/>
              <a:t>s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p</a:t>
            </a:r>
            <a:r>
              <a:rPr lang="en-US" dirty="0"/>
              <a:t> + t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a</a:t>
            </a:r>
            <a:r>
              <a:rPr lang="en-US" dirty="0"/>
              <a:t> = 1.</a:t>
            </a:r>
          </a:p>
          <a:p>
            <a:pPr lvl="1"/>
            <a:r>
              <a:rPr lang="en-US" dirty="0"/>
              <a:t>Reducing the above modulo p, we have t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a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 1 (mod p).</a:t>
            </a:r>
          </a:p>
          <a:p>
            <a:pPr lvl="1"/>
            <a:r>
              <a:rPr lang="en-US" dirty="0">
                <a:sym typeface="Symbol" pitchFamily="18" charset="2"/>
              </a:rPr>
              <a:t>F</a:t>
            </a:r>
            <a:r>
              <a:rPr lang="en-US" dirty="0" smtClean="0">
                <a:sym typeface="Symbol" pitchFamily="18" charset="2"/>
              </a:rPr>
              <a:t>or t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 </a:t>
            </a:r>
            <a:r>
              <a:rPr lang="en-US" altLang="zh-TW" dirty="0" err="1" smtClean="0">
                <a:ea typeface="新細明體" charset="-120"/>
                <a:sym typeface="Symbol" pitchFamily="18" charset="2"/>
              </a:rPr>
              <a:t>Z</a:t>
            </a:r>
            <a:r>
              <a:rPr lang="en-US" altLang="zh-TW" baseline="-25000" dirty="0" err="1" smtClean="0">
                <a:ea typeface="新細明體" charset="-120"/>
                <a:sym typeface="Symbol" pitchFamily="18" charset="2"/>
              </a:rPr>
              <a:t>p</a:t>
            </a:r>
            <a:r>
              <a:rPr lang="en-US" dirty="0" smtClean="0">
                <a:sym typeface="Symbol" pitchFamily="18" charset="2"/>
              </a:rPr>
              <a:t>, </a:t>
            </a:r>
            <a:r>
              <a:rPr lang="en-US" dirty="0">
                <a:sym typeface="Symbol" pitchFamily="18" charset="2"/>
              </a:rPr>
              <a:t>t </a:t>
            </a:r>
            <a:r>
              <a:rPr lang="en-US">
                <a:sym typeface="Symbol" pitchFamily="18" charset="2"/>
              </a:rPr>
              <a:t>is </a:t>
            </a:r>
            <a:r>
              <a:rPr lang="en-US" smtClean="0">
                <a:sym typeface="Symbol" pitchFamily="18" charset="2"/>
              </a:rPr>
              <a:t>therefore the </a:t>
            </a:r>
            <a:r>
              <a:rPr lang="en-US" dirty="0">
                <a:sym typeface="Symbol" pitchFamily="18" charset="2"/>
              </a:rPr>
              <a:t>multiplicative inverse of </a:t>
            </a:r>
            <a:r>
              <a:rPr lang="en-US" dirty="0" smtClean="0">
                <a:sym typeface="Symbol" pitchFamily="18" charset="2"/>
              </a:rPr>
              <a:t>a</a:t>
            </a:r>
            <a:r>
              <a:rPr lang="en-US" dirty="0" smtClean="0">
                <a:sym typeface="Symbol" pitchFamily="18" charset="2"/>
              </a:rPr>
              <a:t>, and </a:t>
            </a:r>
            <a:r>
              <a:rPr lang="en-US" dirty="0" smtClean="0">
                <a:sym typeface="Symbol" pitchFamily="18" charset="2"/>
              </a:rPr>
              <a:t>it </a:t>
            </a:r>
            <a:r>
              <a:rPr lang="en-US" dirty="0">
                <a:sym typeface="Symbol" pitchFamily="18" charset="2"/>
              </a:rPr>
              <a:t>is also unique.</a:t>
            </a:r>
          </a:p>
          <a:p>
            <a:r>
              <a:rPr lang="en-US" dirty="0">
                <a:sym typeface="Symbol" pitchFamily="18" charset="2"/>
              </a:rPr>
              <a:t>E.g., </a:t>
            </a:r>
            <a:r>
              <a:rPr lang="en-US" dirty="0"/>
              <a:t>for a =28 and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Z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75</a:t>
            </a:r>
            <a:r>
              <a:rPr lang="en-US" dirty="0"/>
              <a:t>, a</a:t>
            </a:r>
            <a:r>
              <a:rPr lang="en-US" baseline="30000" dirty="0"/>
              <a:t>-1</a:t>
            </a:r>
            <a:r>
              <a:rPr lang="en-US" dirty="0"/>
              <a:t> = -8 mod 75 = 67.</a:t>
            </a:r>
          </a:p>
          <a:p>
            <a:pPr lvl="1"/>
            <a:r>
              <a:rPr lang="en-US" dirty="0">
                <a:sym typeface="Symbol" pitchFamily="18" charset="2"/>
              </a:rPr>
              <a:t>Check a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dirty="0"/>
              <a:t>a</a:t>
            </a:r>
            <a:r>
              <a:rPr lang="en-US" baseline="30000" dirty="0"/>
              <a:t>-1</a:t>
            </a:r>
            <a:r>
              <a:rPr lang="en-US" dirty="0"/>
              <a:t> mod 75 = 1876 mod 75 = 1!</a:t>
            </a:r>
            <a:endParaRPr lang="en-US" dirty="0">
              <a:sym typeface="Symbol" pitchFamily="18" charset="2"/>
            </a:endParaRPr>
          </a:p>
          <a:p>
            <a:pPr lvl="1"/>
            <a:endParaRPr lang="en-US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The Chinese Remainder Theorem</a:t>
            </a:r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8687F71-AD91-4AF9-9CE1-32AC771D3EB0}" type="slidenum">
              <a:rPr lang="zh-TW" altLang="en-GB"/>
              <a:pPr/>
              <a:t>22</a:t>
            </a:fld>
            <a:endParaRPr lang="en-GB" altLang="zh-TW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Chinese Remainder Theorem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2318C-8F77-4374-AA7E-13A1264F582B}" type="slidenum">
              <a:rPr lang="zh-TW" altLang="en-GB"/>
              <a:pPr/>
              <a:t>23</a:t>
            </a:fld>
            <a:endParaRPr lang="en-GB" altLang="zh-TW" dirty="0"/>
          </a:p>
        </p:txBody>
      </p:sp>
      <p:sp>
        <p:nvSpPr>
          <p:cNvPr id="1669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CRT is a method of solving the followings for x, where </a:t>
            </a:r>
            <a:r>
              <a:rPr lang="en-US">
                <a:sym typeface="Symbol" pitchFamily="18" charset="2"/>
              </a:rPr>
              <a:t>gcd(p</a:t>
            </a:r>
            <a:r>
              <a:rPr lang="en-US" baseline="-25000">
                <a:sym typeface="Symbol" pitchFamily="18" charset="2"/>
              </a:rPr>
              <a:t>i</a:t>
            </a:r>
            <a:r>
              <a:rPr lang="en-US" smtClean="0">
                <a:sym typeface="Symbol" pitchFamily="18" charset="2"/>
              </a:rPr>
              <a:t>, p</a:t>
            </a:r>
            <a:r>
              <a:rPr lang="en-US" baseline="-25000" smtClean="0">
                <a:sym typeface="Symbol" pitchFamily="18" charset="2"/>
              </a:rPr>
              <a:t>j</a:t>
            </a:r>
            <a:r>
              <a:rPr lang="en-US" dirty="0">
                <a:sym typeface="Symbol" pitchFamily="18" charset="2"/>
              </a:rPr>
              <a:t>) = 1 for i  j. 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x </a:t>
            </a:r>
            <a:r>
              <a:rPr lang="en-US" dirty="0">
                <a:sym typeface="Symbol" pitchFamily="18" charset="2"/>
              </a:rPr>
              <a:t> a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dirty="0">
                <a:sym typeface="Symbol" pitchFamily="18" charset="2"/>
              </a:rPr>
              <a:t> (mod p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dirty="0">
                <a:sym typeface="Symbol" pitchFamily="18" charset="2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x </a:t>
            </a:r>
            <a:r>
              <a:rPr lang="en-US" dirty="0">
                <a:sym typeface="Symbol" pitchFamily="18" charset="2"/>
              </a:rPr>
              <a:t> a</a:t>
            </a:r>
            <a:r>
              <a:rPr lang="en-US" baseline="-25000" dirty="0">
                <a:sym typeface="Symbol" pitchFamily="18" charset="2"/>
              </a:rPr>
              <a:t>2</a:t>
            </a:r>
            <a:r>
              <a:rPr lang="en-US" dirty="0">
                <a:sym typeface="Symbol" pitchFamily="18" charset="2"/>
              </a:rPr>
              <a:t> (mod p</a:t>
            </a:r>
            <a:r>
              <a:rPr lang="en-US" baseline="-25000" dirty="0">
                <a:sym typeface="Symbol" pitchFamily="18" charset="2"/>
              </a:rPr>
              <a:t>2</a:t>
            </a:r>
            <a:r>
              <a:rPr lang="en-US" dirty="0">
                <a:sym typeface="Symbol" pitchFamily="18" charset="2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…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x </a:t>
            </a:r>
            <a:r>
              <a:rPr lang="en-US" dirty="0">
                <a:sym typeface="Symbol" pitchFamily="18" charset="2"/>
              </a:rPr>
              <a:t> a</a:t>
            </a:r>
            <a:r>
              <a:rPr lang="en-US" baseline="-25000" dirty="0">
                <a:sym typeface="Symbol" pitchFamily="18" charset="2"/>
              </a:rPr>
              <a:t>r</a:t>
            </a:r>
            <a:r>
              <a:rPr lang="en-US" dirty="0">
                <a:sym typeface="Symbol" pitchFamily="18" charset="2"/>
              </a:rPr>
              <a:t> (mod p</a:t>
            </a:r>
            <a:r>
              <a:rPr lang="en-US" baseline="-25000" dirty="0">
                <a:sym typeface="Symbol" pitchFamily="18" charset="2"/>
              </a:rPr>
              <a:t>r</a:t>
            </a:r>
            <a:r>
              <a:rPr lang="en-US" dirty="0">
                <a:sym typeface="Symbol" pitchFamily="18" charset="2"/>
              </a:rPr>
              <a:t>),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The CRT asserts that there is a unique solution in {0, 1, …, p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baseline="-25000" dirty="0">
                <a:sym typeface="Symbol" pitchFamily="18" charset="2"/>
              </a:rPr>
              <a:t> </a:t>
            </a:r>
            <a:r>
              <a:rPr lang="en-US" dirty="0">
                <a:sym typeface="Symbol" pitchFamily="18" charset="2"/>
              </a:rPr>
              <a:t>…</a:t>
            </a:r>
            <a:r>
              <a:rPr lang="en-US" baseline="-25000" dirty="0">
                <a:sym typeface="Symbol" pitchFamily="18" charset="2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dirty="0">
                <a:sym typeface="Symbol" pitchFamily="18" charset="2"/>
              </a:rPr>
              <a:t>p</a:t>
            </a:r>
            <a:r>
              <a:rPr lang="en-US" baseline="-25000" dirty="0">
                <a:sym typeface="Symbol" pitchFamily="18" charset="2"/>
              </a:rPr>
              <a:t>r</a:t>
            </a:r>
            <a:r>
              <a:rPr lang="en-US" dirty="0">
                <a:sym typeface="Symbol" pitchFamily="18" charset="2"/>
              </a:rPr>
              <a:t> – 1}.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To see why, consider mapping x to x mod p</a:t>
            </a:r>
            <a:r>
              <a:rPr lang="en-US" baseline="-25000" dirty="0">
                <a:sym typeface="Symbol" pitchFamily="18" charset="2"/>
              </a:rPr>
              <a:t>i</a:t>
            </a:r>
            <a:r>
              <a:rPr lang="en-US" dirty="0">
                <a:sym typeface="Symbol" pitchFamily="18" charset="2"/>
              </a:rPr>
              <a:t> (called X).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example,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82FB-285B-4A1F-8D6A-91B0B62F3CB4}" type="slidenum">
              <a:rPr lang="zh-TW" altLang="en-GB"/>
              <a:pPr/>
              <a:t>24</a:t>
            </a:fld>
            <a:endParaRPr lang="en-GB" altLang="zh-TW" dirty="0"/>
          </a:p>
        </p:txBody>
      </p:sp>
      <p:sp>
        <p:nvSpPr>
          <p:cNvPr id="1699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Consider p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dirty="0">
                <a:sym typeface="Symbol" pitchFamily="18" charset="2"/>
              </a:rPr>
              <a:t> = 5 p</a:t>
            </a:r>
            <a:r>
              <a:rPr lang="en-US" baseline="-25000" dirty="0">
                <a:sym typeface="Symbol" pitchFamily="18" charset="2"/>
              </a:rPr>
              <a:t>2</a:t>
            </a:r>
            <a:r>
              <a:rPr lang="en-US" dirty="0">
                <a:sym typeface="Symbol" pitchFamily="18" charset="2"/>
              </a:rPr>
              <a:t> = 3, P = p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dirty="0">
                <a:sym typeface="Symbol" pitchFamily="18" charset="2"/>
              </a:rPr>
              <a:t>p</a:t>
            </a:r>
            <a:r>
              <a:rPr lang="en-US" baseline="-25000" dirty="0">
                <a:sym typeface="Symbol" pitchFamily="18" charset="2"/>
              </a:rPr>
              <a:t>2 </a:t>
            </a:r>
            <a:r>
              <a:rPr lang="en-US" dirty="0">
                <a:sym typeface="Symbol" pitchFamily="18" charset="2"/>
              </a:rPr>
              <a:t>= 15, and x  {0, 1, 2, …, 14}.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  X(0) = (0,0),   X(1) = (1,1),   X(2) = (2,2),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  X(3) = (3,0),   X(4) = (4,1),   X(5) = (0,2),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  X(6) = (1,0),   X(7) = (2,1),   X(8) = (3,2),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  X(9) = (4,0), X(10) = (0,1), X(11) = (1,2),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X(12) = (2,0), X(13) = (3,1), X(14) = (4,2)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The mapping X(x) is bijective =&gt; a unique solution to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x </a:t>
            </a:r>
            <a:r>
              <a:rPr lang="en-US" dirty="0">
                <a:sym typeface="Symbol" pitchFamily="18" charset="2"/>
              </a:rPr>
              <a:t> a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dirty="0">
                <a:sym typeface="Symbol" pitchFamily="18" charset="2"/>
              </a:rPr>
              <a:t> (mod p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dirty="0">
                <a:sym typeface="Symbol" pitchFamily="18" charset="2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x </a:t>
            </a:r>
            <a:r>
              <a:rPr lang="en-US" dirty="0">
                <a:sym typeface="Symbol" pitchFamily="18" charset="2"/>
              </a:rPr>
              <a:t> a</a:t>
            </a:r>
            <a:r>
              <a:rPr lang="en-US" baseline="-25000" dirty="0">
                <a:sym typeface="Symbol" pitchFamily="18" charset="2"/>
              </a:rPr>
              <a:t>2</a:t>
            </a:r>
            <a:r>
              <a:rPr lang="en-US" dirty="0">
                <a:sym typeface="Symbol" pitchFamily="18" charset="2"/>
              </a:rPr>
              <a:t> (mod p</a:t>
            </a:r>
            <a:r>
              <a:rPr lang="en-US" baseline="-25000" dirty="0">
                <a:sym typeface="Symbol" pitchFamily="18" charset="2"/>
              </a:rPr>
              <a:t>2</a:t>
            </a:r>
            <a:r>
              <a:rPr lang="en-US" dirty="0">
                <a:sym typeface="Symbol" pitchFamily="18" charset="2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Chinese Remainder Theorem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7ED88-D443-422D-8CFC-539EC7DB8A43}" type="slidenum">
              <a:rPr lang="zh-TW" altLang="en-GB"/>
              <a:pPr/>
              <a:t>25</a:t>
            </a:fld>
            <a:endParaRPr lang="en-GB" altLang="zh-TW" dirty="0"/>
          </a:p>
        </p:txBody>
      </p:sp>
      <p:sp>
        <p:nvSpPr>
          <p:cNvPr id="1710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362950" cy="4862512"/>
          </a:xfrm>
        </p:spPr>
        <p:txBody>
          <a:bodyPr/>
          <a:lstStyle/>
          <a:p>
            <a:r>
              <a:rPr lang="en-US" sz="2400" dirty="0"/>
              <a:t>Suppose p</a:t>
            </a:r>
            <a:r>
              <a:rPr lang="en-US" sz="2400" baseline="-25000" dirty="0"/>
              <a:t>1</a:t>
            </a:r>
            <a:r>
              <a:rPr lang="en-US" sz="2400" dirty="0"/>
              <a:t>, …, p</a:t>
            </a:r>
            <a:r>
              <a:rPr lang="en-US" sz="2400" baseline="-25000" dirty="0"/>
              <a:t>r</a:t>
            </a:r>
            <a:r>
              <a:rPr lang="en-US" sz="2400" dirty="0"/>
              <a:t> are pairwise relatively prime, and a</a:t>
            </a:r>
            <a:r>
              <a:rPr lang="en-US" sz="2400" baseline="-25000" dirty="0"/>
              <a:t>1</a:t>
            </a:r>
            <a:r>
              <a:rPr lang="en-US" sz="2400" dirty="0"/>
              <a:t>, …, a</a:t>
            </a:r>
            <a:r>
              <a:rPr lang="en-US" sz="2400" baseline="-25000" dirty="0"/>
              <a:t>r</a:t>
            </a:r>
            <a:r>
              <a:rPr lang="en-US" sz="2400" dirty="0"/>
              <a:t> are integers. Then the system of r congruences x </a:t>
            </a:r>
            <a:r>
              <a:rPr lang="en-US" sz="2400" dirty="0">
                <a:sym typeface="Symbol" pitchFamily="18" charset="2"/>
              </a:rPr>
              <a:t> a</a:t>
            </a:r>
            <a:r>
              <a:rPr lang="en-US" sz="2400" baseline="-25000" dirty="0">
                <a:sym typeface="Symbol" pitchFamily="18" charset="2"/>
              </a:rPr>
              <a:t>i</a:t>
            </a:r>
            <a:r>
              <a:rPr lang="en-US" sz="2400" dirty="0">
                <a:sym typeface="Symbol" pitchFamily="18" charset="2"/>
              </a:rPr>
              <a:t> (mod p</a:t>
            </a:r>
            <a:r>
              <a:rPr lang="en-US" sz="2400" baseline="-25000" dirty="0">
                <a:sym typeface="Symbol" pitchFamily="18" charset="2"/>
              </a:rPr>
              <a:t>i</a:t>
            </a:r>
            <a:r>
              <a:rPr lang="en-US" sz="2400" dirty="0">
                <a:sym typeface="Symbol" pitchFamily="18" charset="2"/>
              </a:rPr>
              <a:t>) has a unique solution modulo P = p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… p</a:t>
            </a:r>
            <a:r>
              <a:rPr lang="en-US" sz="2400" baseline="-25000" dirty="0">
                <a:sym typeface="Symbol" pitchFamily="18" charset="2"/>
              </a:rPr>
              <a:t>r</a:t>
            </a:r>
            <a:r>
              <a:rPr lang="en-US" sz="2400" dirty="0">
                <a:sym typeface="Symbol" pitchFamily="18" charset="2"/>
              </a:rPr>
              <a:t>, which is given by</a:t>
            </a:r>
          </a:p>
          <a:p>
            <a:pPr lvl="1"/>
            <a:r>
              <a:rPr lang="en-US" sz="2000" dirty="0">
                <a:sym typeface="Symbol" pitchFamily="18" charset="2"/>
              </a:rPr>
              <a:t>x = a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sz="2000" dirty="0">
                <a:sym typeface="Symbol" pitchFamily="18" charset="2"/>
              </a:rPr>
              <a:t>P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sz="2000" dirty="0">
                <a:sym typeface="Symbol" pitchFamily="18" charset="2"/>
              </a:rPr>
              <a:t>y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sz="2000" dirty="0">
                <a:sym typeface="Symbol" pitchFamily="18" charset="2"/>
              </a:rPr>
              <a:t> mod P + … + a</a:t>
            </a:r>
            <a:r>
              <a:rPr lang="en-US" baseline="-25000" dirty="0">
                <a:sym typeface="Symbol" pitchFamily="18" charset="2"/>
              </a:rPr>
              <a:t>r</a:t>
            </a:r>
            <a:r>
              <a:rPr lang="en-US" sz="2000" dirty="0">
                <a:sym typeface="Symbol" pitchFamily="18" charset="2"/>
              </a:rPr>
              <a:t>P</a:t>
            </a:r>
            <a:r>
              <a:rPr lang="en-US" baseline="-25000" dirty="0">
                <a:sym typeface="Symbol" pitchFamily="18" charset="2"/>
              </a:rPr>
              <a:t>r</a:t>
            </a:r>
            <a:r>
              <a:rPr lang="en-US" sz="2000" dirty="0">
                <a:sym typeface="Symbol" pitchFamily="18" charset="2"/>
              </a:rPr>
              <a:t>y</a:t>
            </a:r>
            <a:r>
              <a:rPr lang="en-US" baseline="-25000" dirty="0">
                <a:sym typeface="Symbol" pitchFamily="18" charset="2"/>
              </a:rPr>
              <a:t>r</a:t>
            </a:r>
            <a:r>
              <a:rPr lang="en-US" sz="2000" dirty="0">
                <a:sym typeface="Symbol" pitchFamily="18" charset="2"/>
              </a:rPr>
              <a:t> mod P,</a:t>
            </a:r>
          </a:p>
          <a:p>
            <a:pPr lvl="1"/>
            <a:r>
              <a:rPr lang="en-US" sz="2000" dirty="0">
                <a:sym typeface="Symbol" pitchFamily="18" charset="2"/>
              </a:rPr>
              <a:t>where P</a:t>
            </a:r>
            <a:r>
              <a:rPr lang="en-US" baseline="-25000" dirty="0">
                <a:sym typeface="Symbol" pitchFamily="18" charset="2"/>
              </a:rPr>
              <a:t>i</a:t>
            </a:r>
            <a:r>
              <a:rPr lang="en-US" sz="2000" dirty="0">
                <a:sym typeface="Symbol" pitchFamily="18" charset="2"/>
              </a:rPr>
              <a:t> = P/p</a:t>
            </a:r>
            <a:r>
              <a:rPr lang="en-US" baseline="-25000" dirty="0">
                <a:sym typeface="Symbol" pitchFamily="18" charset="2"/>
              </a:rPr>
              <a:t>i</a:t>
            </a:r>
            <a:r>
              <a:rPr lang="en-US" sz="2000" dirty="0">
                <a:sym typeface="Symbol" pitchFamily="18" charset="2"/>
              </a:rPr>
              <a:t> and y</a:t>
            </a:r>
            <a:r>
              <a:rPr lang="en-US" baseline="-25000" dirty="0">
                <a:sym typeface="Symbol" pitchFamily="18" charset="2"/>
              </a:rPr>
              <a:t>i</a:t>
            </a:r>
            <a:r>
              <a:rPr lang="en-US" sz="2000" dirty="0">
                <a:sym typeface="Symbol" pitchFamily="18" charset="2"/>
              </a:rPr>
              <a:t> = P</a:t>
            </a:r>
            <a:r>
              <a:rPr lang="en-US" baseline="-25000" dirty="0">
                <a:sym typeface="Symbol" pitchFamily="18" charset="2"/>
              </a:rPr>
              <a:t>i</a:t>
            </a:r>
            <a:r>
              <a:rPr lang="en-US" sz="2000" baseline="30000" dirty="0">
                <a:sym typeface="Symbol" pitchFamily="18" charset="2"/>
              </a:rPr>
              <a:t>-1</a:t>
            </a:r>
            <a:r>
              <a:rPr lang="en-US" sz="2000" dirty="0">
                <a:sym typeface="Symbol" pitchFamily="18" charset="2"/>
              </a:rPr>
              <a:t> mod p</a:t>
            </a:r>
            <a:r>
              <a:rPr lang="en-US" baseline="-25000" dirty="0">
                <a:sym typeface="Symbol" pitchFamily="18" charset="2"/>
              </a:rPr>
              <a:t>i</a:t>
            </a:r>
            <a:r>
              <a:rPr lang="en-US" sz="2000" dirty="0">
                <a:sym typeface="Symbol" pitchFamily="18" charset="2"/>
              </a:rPr>
              <a:t>, i=1, …, r.</a:t>
            </a:r>
          </a:p>
          <a:p>
            <a:r>
              <a:rPr lang="en-US" sz="2400" dirty="0">
                <a:sym typeface="Symbol" pitchFamily="18" charset="2"/>
              </a:rPr>
              <a:t>For example, (p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,p</a:t>
            </a:r>
            <a:r>
              <a:rPr lang="en-US" sz="2400" baseline="-25000" dirty="0">
                <a:sym typeface="Symbol" pitchFamily="18" charset="2"/>
              </a:rPr>
              <a:t>2</a:t>
            </a:r>
            <a:r>
              <a:rPr lang="en-US" sz="2400" dirty="0">
                <a:sym typeface="Symbol" pitchFamily="18" charset="2"/>
              </a:rPr>
              <a:t>,p</a:t>
            </a:r>
            <a:r>
              <a:rPr lang="en-US" sz="2400" baseline="-25000" dirty="0">
                <a:sym typeface="Symbol" pitchFamily="18" charset="2"/>
              </a:rPr>
              <a:t>3</a:t>
            </a:r>
            <a:r>
              <a:rPr lang="en-US" sz="2400" dirty="0">
                <a:sym typeface="Symbol" pitchFamily="18" charset="2"/>
              </a:rPr>
              <a:t>) = (7,11,13) and (a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,a</a:t>
            </a:r>
            <a:r>
              <a:rPr lang="en-US" sz="2400" baseline="-25000" dirty="0">
                <a:sym typeface="Symbol" pitchFamily="18" charset="2"/>
              </a:rPr>
              <a:t>2</a:t>
            </a:r>
            <a:r>
              <a:rPr lang="en-US" sz="2400" dirty="0">
                <a:sym typeface="Symbol" pitchFamily="18" charset="2"/>
              </a:rPr>
              <a:t>,a</a:t>
            </a:r>
            <a:r>
              <a:rPr lang="en-US" sz="2400" baseline="-25000" dirty="0">
                <a:sym typeface="Symbol" pitchFamily="18" charset="2"/>
              </a:rPr>
              <a:t>3</a:t>
            </a:r>
            <a:r>
              <a:rPr lang="en-US" sz="2400" dirty="0">
                <a:sym typeface="Symbol" pitchFamily="18" charset="2"/>
              </a:rPr>
              <a:t>)=(5,3,10).</a:t>
            </a:r>
          </a:p>
          <a:p>
            <a:pPr lvl="1"/>
            <a:r>
              <a:rPr lang="en-US" altLang="zh-TW" sz="2000" dirty="0">
                <a:ea typeface="新細明體" charset="-120"/>
                <a:sym typeface="Symbol" pitchFamily="18" charset="2"/>
              </a:rPr>
              <a:t>P</a:t>
            </a:r>
            <a:r>
              <a:rPr lang="en-US" sz="2000" dirty="0">
                <a:sym typeface="Symbol" pitchFamily="18" charset="2"/>
              </a:rPr>
              <a:t> = 1001.</a:t>
            </a:r>
          </a:p>
          <a:p>
            <a:pPr lvl="1"/>
            <a:r>
              <a:rPr lang="en-US" sz="2000" dirty="0">
                <a:sym typeface="Symbol" pitchFamily="18" charset="2"/>
              </a:rPr>
              <a:t>From the Extended Euclid. Algorithm, y</a:t>
            </a:r>
            <a:r>
              <a:rPr lang="en-US" baseline="-25000" dirty="0">
                <a:sym typeface="Symbol" pitchFamily="18" charset="2"/>
              </a:rPr>
              <a:t>1</a:t>
            </a:r>
            <a:r>
              <a:rPr lang="en-US" sz="2000" dirty="0">
                <a:sym typeface="Symbol" pitchFamily="18" charset="2"/>
              </a:rPr>
              <a:t> = 5, y</a:t>
            </a:r>
            <a:r>
              <a:rPr lang="en-US" baseline="-25000" dirty="0">
                <a:sym typeface="Symbol" pitchFamily="18" charset="2"/>
              </a:rPr>
              <a:t>2</a:t>
            </a:r>
            <a:r>
              <a:rPr lang="en-US" sz="2000" dirty="0">
                <a:sym typeface="Symbol" pitchFamily="18" charset="2"/>
              </a:rPr>
              <a:t> = 4, and y</a:t>
            </a:r>
            <a:r>
              <a:rPr lang="en-US" baseline="-25000" dirty="0">
                <a:sym typeface="Symbol" pitchFamily="18" charset="2"/>
              </a:rPr>
              <a:t>3</a:t>
            </a:r>
            <a:r>
              <a:rPr lang="en-US" sz="2000" dirty="0">
                <a:sym typeface="Symbol" pitchFamily="18" charset="2"/>
              </a:rPr>
              <a:t> = 12.</a:t>
            </a:r>
          </a:p>
          <a:p>
            <a:pPr lvl="1"/>
            <a:r>
              <a:rPr lang="en-US" sz="2000" dirty="0">
                <a:sym typeface="Symbol" pitchFamily="18" charset="2"/>
              </a:rPr>
              <a:t>From the CRT, x = ( 5(1113)5 + 3(713)4 + 10(711)12 ) mod 1001 = 894.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0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Multiplicati</a:t>
            </a:r>
            <a:r>
              <a:rPr lang="en-US" altLang="zh-TW" dirty="0">
                <a:ea typeface="新細明體" charset="-120"/>
              </a:rPr>
              <a:t>ve group</a:t>
            </a:r>
            <a:r>
              <a:rPr lang="en-US" dirty="0"/>
              <a:t> modulo prime</a:t>
            </a:r>
            <a:endParaRPr lang="zh-TW" altLang="en-US">
              <a:ea typeface="新細明體" charset="-120"/>
            </a:endParaRP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B519598-448D-4914-80D0-ECF36A895D84}" type="slidenum">
              <a:rPr lang="zh-TW" altLang="en-GB"/>
              <a:pPr/>
              <a:t>26</a:t>
            </a:fld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Lagrange’s theorem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EAA1-3E12-4964-A8F3-F9FB5870160C}" type="slidenum">
              <a:rPr lang="zh-TW" altLang="en-GB"/>
              <a:pPr/>
              <a:t>27</a:t>
            </a:fld>
            <a:endParaRPr lang="en-GB" altLang="zh-TW" dirty="0"/>
          </a:p>
        </p:txBody>
      </p:sp>
      <p:sp>
        <p:nvSpPr>
          <p:cNvPr id="1720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For a finite multiplicative group G under modulo p, define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</a:t>
            </a:r>
            <a:r>
              <a:rPr lang="en-US" sz="2000" i="1" dirty="0"/>
              <a:t>order</a:t>
            </a:r>
            <a:r>
              <a:rPr lang="en-US" sz="2000" dirty="0"/>
              <a:t> of G is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(p</a:t>
            </a:r>
            <a:r>
              <a:rPr lang="en-US" altLang="zh-TW" sz="2000" dirty="0" smtClean="0">
                <a:ea typeface="新細明體" charset="-120"/>
                <a:sym typeface="Symbol" pitchFamily="18" charset="2"/>
              </a:rPr>
              <a:t>) (i.e., the number of elements in G)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The </a:t>
            </a:r>
            <a:r>
              <a:rPr lang="en-US" sz="2000" i="1" dirty="0"/>
              <a:t>order</a:t>
            </a:r>
            <a:r>
              <a:rPr lang="en-US" sz="2000" dirty="0"/>
              <a:t> of an element g </a:t>
            </a:r>
            <a:r>
              <a:rPr lang="en-US" sz="2000" dirty="0">
                <a:sym typeface="Symbol" pitchFamily="18" charset="2"/>
              </a:rPr>
              <a:t> G to be the smallest +ve integer n such that g</a:t>
            </a:r>
            <a:r>
              <a:rPr lang="en-US" sz="2000" baseline="30000" dirty="0">
                <a:sym typeface="Symbol" pitchFamily="18" charset="2"/>
              </a:rPr>
              <a:t>n</a:t>
            </a:r>
            <a:r>
              <a:rPr lang="en-US" sz="2000" dirty="0">
                <a:sym typeface="Symbol" pitchFamily="18" charset="2"/>
              </a:rPr>
              <a:t> mod p = 1.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E.g., for Z</a:t>
            </a:r>
            <a:r>
              <a:rPr lang="en-US" sz="2400" baseline="30000" dirty="0"/>
              <a:t>*</a:t>
            </a:r>
            <a:r>
              <a:rPr lang="en-US" altLang="zh-TW" sz="2400" baseline="-25000" dirty="0">
                <a:ea typeface="新細明體" charset="-120"/>
              </a:rPr>
              <a:t>26</a:t>
            </a:r>
            <a:r>
              <a:rPr lang="en-US" sz="2400" dirty="0"/>
              <a:t> = {1, 3, 5, 7, 9, 11, 15, 17, 19, 21, 23, 25}, recall that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(p) = 12.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The order of 1 is 1.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order of 3 is 3, because 3</a:t>
            </a:r>
            <a:r>
              <a:rPr lang="en-US" sz="2000" baseline="30000" dirty="0"/>
              <a:t>3</a:t>
            </a:r>
            <a:r>
              <a:rPr lang="en-US" sz="2000" dirty="0"/>
              <a:t> mod 26 = 1.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order of 5 is 4, because 5</a:t>
            </a:r>
            <a:r>
              <a:rPr lang="en-US" sz="2000" baseline="30000" dirty="0"/>
              <a:t>4</a:t>
            </a:r>
            <a:r>
              <a:rPr lang="en-US" sz="2000" dirty="0"/>
              <a:t> mod 26 = 1.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…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ea typeface="新細明體" charset="-120"/>
              </a:rPr>
              <a:t>(Lagrange) Suppose G is a </a:t>
            </a:r>
            <a:r>
              <a:rPr lang="en-US" sz="2400" dirty="0"/>
              <a:t>multiplicative group of order n, and g </a:t>
            </a:r>
            <a:r>
              <a:rPr lang="en-US" sz="2400" dirty="0">
                <a:sym typeface="Symbol" pitchFamily="18" charset="2"/>
              </a:rPr>
              <a:t> G. Then the order of g divides 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</a:t>
            </a:r>
            <a:r>
              <a:rPr lang="en-US" altLang="zh-TW" dirty="0">
                <a:ea typeface="新細明體" charset="-120"/>
              </a:rPr>
              <a:t>ve group</a:t>
            </a:r>
            <a:r>
              <a:rPr lang="en-US" dirty="0"/>
              <a:t> modulo prime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6AE90-9C8F-4DF0-A89E-A39FA5A5E015}" type="slidenum">
              <a:rPr lang="zh-TW" altLang="en-GB"/>
              <a:pPr/>
              <a:t>28</a:t>
            </a:fld>
            <a:endParaRPr lang="en-GB" altLang="zh-TW" dirty="0"/>
          </a:p>
        </p:txBody>
      </p:sp>
      <p:sp>
        <p:nvSpPr>
          <p:cNvPr id="1730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From the Lagrange’s theorem, we immediately have </a:t>
            </a:r>
          </a:p>
          <a:p>
            <a:pPr lvl="1"/>
            <a:r>
              <a:rPr lang="en-US" dirty="0"/>
              <a:t>If b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dirty="0"/>
              <a:t>Z</a:t>
            </a:r>
            <a:r>
              <a:rPr lang="en-US" baseline="30000" dirty="0"/>
              <a:t>*</a:t>
            </a:r>
            <a:r>
              <a:rPr lang="en-US" altLang="zh-TW" baseline="-25000" dirty="0">
                <a:ea typeface="新細明體" charset="-120"/>
              </a:rPr>
              <a:t>p</a:t>
            </a:r>
            <a:r>
              <a:rPr lang="en-US" altLang="zh-TW" dirty="0">
                <a:ea typeface="新細明體" charset="-120"/>
              </a:rPr>
              <a:t>, then b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(p)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 1 (mod p).</a:t>
            </a:r>
          </a:p>
          <a:p>
            <a:pPr lvl="1"/>
            <a:r>
              <a:rPr lang="en-US" altLang="zh-TW" dirty="0">
                <a:ea typeface="新細明體" charset="-120"/>
                <a:sym typeface="Symbol" pitchFamily="18" charset="2"/>
              </a:rPr>
              <a:t>If p is a prime and </a:t>
            </a:r>
            <a:r>
              <a:rPr lang="en-US" dirty="0"/>
              <a:t>b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dirty="0"/>
              <a:t>Z</a:t>
            </a:r>
            <a:r>
              <a:rPr lang="en-US" baseline="30000" dirty="0"/>
              <a:t>*</a:t>
            </a:r>
            <a:r>
              <a:rPr lang="en-US" altLang="zh-TW" baseline="-25000" dirty="0">
                <a:ea typeface="新細明體" charset="-120"/>
              </a:rPr>
              <a:t>p</a:t>
            </a:r>
            <a:r>
              <a:rPr lang="en-US" altLang="zh-TW" dirty="0">
                <a:ea typeface="新細明體" charset="-120"/>
              </a:rPr>
              <a:t>, then b</a:t>
            </a:r>
            <a:r>
              <a:rPr lang="en-US" altLang="zh-TW" baseline="34000" dirty="0">
                <a:ea typeface="新細明體" charset="-120"/>
                <a:sym typeface="Symbol" pitchFamily="18" charset="2"/>
              </a:rPr>
              <a:t>p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 b (mod p).</a:t>
            </a:r>
          </a:p>
          <a:p>
            <a:r>
              <a:rPr lang="en-US" dirty="0">
                <a:ea typeface="新細明體" charset="-120"/>
                <a:sym typeface="Symbol" pitchFamily="18" charset="2"/>
              </a:rPr>
              <a:t>If p is prime, then </a:t>
            </a:r>
            <a:r>
              <a:rPr lang="en-US" dirty="0"/>
              <a:t>Z</a:t>
            </a:r>
            <a:r>
              <a:rPr lang="en-US" baseline="30000" dirty="0"/>
              <a:t>*</a:t>
            </a:r>
            <a:r>
              <a:rPr lang="en-US" altLang="zh-TW" baseline="-25000" dirty="0">
                <a:ea typeface="新細明體" charset="-120"/>
              </a:rPr>
              <a:t>p</a:t>
            </a:r>
            <a:r>
              <a:rPr lang="en-US" altLang="zh-TW" dirty="0">
                <a:ea typeface="新細明體" charset="-120"/>
              </a:rPr>
              <a:t> is a </a:t>
            </a:r>
            <a:r>
              <a:rPr lang="en-US" altLang="zh-TW" i="1" dirty="0">
                <a:ea typeface="新細明體" charset="-120"/>
              </a:rPr>
              <a:t>cyclic group</a:t>
            </a:r>
            <a:r>
              <a:rPr lang="en-US" altLang="zh-TW" dirty="0">
                <a:ea typeface="新細明體" charset="-120"/>
              </a:rPr>
              <a:t>.</a:t>
            </a:r>
          </a:p>
          <a:p>
            <a:pPr lvl="1"/>
            <a:r>
              <a:rPr lang="en-US" dirty="0"/>
              <a:t>There exists at least an element g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dirty="0"/>
              <a:t>Z</a:t>
            </a:r>
            <a:r>
              <a:rPr lang="en-US" baseline="30000" dirty="0"/>
              <a:t>*</a:t>
            </a:r>
            <a:r>
              <a:rPr lang="en-US" altLang="zh-TW" baseline="-25000" dirty="0">
                <a:ea typeface="新細明體" charset="-120"/>
              </a:rPr>
              <a:t>p</a:t>
            </a:r>
            <a:r>
              <a:rPr lang="en-US" altLang="zh-TW" dirty="0">
                <a:ea typeface="新細明體" charset="-120"/>
              </a:rPr>
              <a:t> having order equal to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(p) = </a:t>
            </a:r>
            <a:r>
              <a:rPr lang="en-US" altLang="zh-TW" dirty="0">
                <a:ea typeface="新細明體" charset="-120"/>
              </a:rPr>
              <a:t>p – 1.</a:t>
            </a:r>
          </a:p>
          <a:p>
            <a:pPr lvl="1"/>
            <a:r>
              <a:rPr lang="en-US" altLang="zh-TW" dirty="0">
                <a:ea typeface="新細明體" charset="-120"/>
              </a:rPr>
              <a:t>Such element is called the </a:t>
            </a:r>
            <a:r>
              <a:rPr lang="en-US" altLang="zh-TW" i="1" dirty="0">
                <a:ea typeface="新細明體" charset="-120"/>
              </a:rPr>
              <a:t>primitive element</a:t>
            </a:r>
            <a:r>
              <a:rPr lang="en-US" altLang="zh-TW" dirty="0">
                <a:ea typeface="新細明體" charset="-120"/>
              </a:rPr>
              <a:t> modulo p. </a:t>
            </a:r>
          </a:p>
          <a:p>
            <a:pPr lvl="1"/>
            <a:r>
              <a:rPr lang="en-US" altLang="zh-TW" dirty="0">
                <a:ea typeface="新細明體" charset="-120"/>
              </a:rPr>
              <a:t>E.g., for </a:t>
            </a:r>
            <a:r>
              <a:rPr lang="en-US" dirty="0"/>
              <a:t>Z</a:t>
            </a:r>
            <a:r>
              <a:rPr lang="en-US" baseline="30000" dirty="0"/>
              <a:t>*</a:t>
            </a:r>
            <a:r>
              <a:rPr lang="en-US" altLang="zh-TW" baseline="-25000" dirty="0">
                <a:ea typeface="新細明體" charset="-120"/>
              </a:rPr>
              <a:t>7</a:t>
            </a:r>
            <a:r>
              <a:rPr lang="en-US" altLang="zh-TW" dirty="0">
                <a:ea typeface="新細明體" charset="-120"/>
              </a:rPr>
              <a:t>, 3 is a primitive, because 3</a:t>
            </a:r>
            <a:r>
              <a:rPr lang="en-US" altLang="zh-TW" baseline="30000" dirty="0">
                <a:ea typeface="新細明體" charset="-120"/>
              </a:rPr>
              <a:t>i</a:t>
            </a:r>
            <a:r>
              <a:rPr lang="en-US" altLang="zh-TW" dirty="0">
                <a:ea typeface="新細明體" charset="-120"/>
              </a:rPr>
              <a:t> mod 7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</a:t>
            </a:r>
            <a:r>
              <a:rPr lang="en-US" altLang="zh-TW" dirty="0">
                <a:ea typeface="新細明體" charset="-120"/>
              </a:rPr>
              <a:t> 1, i=1,…,5, and 3</a:t>
            </a:r>
            <a:r>
              <a:rPr lang="en-US" altLang="zh-TW" baseline="30000" dirty="0">
                <a:ea typeface="新細明體" charset="-120"/>
              </a:rPr>
              <a:t>7-1</a:t>
            </a:r>
            <a:r>
              <a:rPr lang="en-US" altLang="zh-TW" dirty="0">
                <a:ea typeface="新細明體" charset="-120"/>
              </a:rPr>
              <a:t> mod 7 = 1.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the primitive elements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4BA3D-CC84-46A0-BC51-ECB86CFAA75E}" type="slidenum">
              <a:rPr lang="zh-TW" altLang="en-GB"/>
              <a:pPr/>
              <a:t>29</a:t>
            </a:fld>
            <a:endParaRPr lang="en-GB" altLang="zh-TW" dirty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An element g is a primitive element modulo p iff g</a:t>
            </a:r>
            <a:r>
              <a:rPr lang="en-US" sz="2400" baseline="30000" dirty="0"/>
              <a:t>i</a:t>
            </a:r>
            <a:r>
              <a:rPr lang="en-US" sz="2400" dirty="0"/>
              <a:t>, i = 0, 1, …, p–2, generate Z</a:t>
            </a:r>
            <a:r>
              <a:rPr lang="en-US" sz="2400" baseline="30000" dirty="0"/>
              <a:t>*</a:t>
            </a:r>
            <a:r>
              <a:rPr lang="en-US" altLang="zh-TW" sz="2400" baseline="-25000" dirty="0">
                <a:ea typeface="新細明體" charset="-120"/>
              </a:rPr>
              <a:t>p</a:t>
            </a:r>
            <a:r>
              <a:rPr lang="en-US" altLang="zh-TW" sz="2400" dirty="0">
                <a:ea typeface="新細明體" charset="-120"/>
              </a:rPr>
              <a:t>. E.g., f</a:t>
            </a:r>
            <a:r>
              <a:rPr lang="en-US" sz="2400" dirty="0">
                <a:ea typeface="新細明體" charset="-120"/>
              </a:rPr>
              <a:t>or p = 7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0</a:t>
            </a:r>
            <a:r>
              <a:rPr lang="en-US" sz="2000" dirty="0"/>
              <a:t> mod 7 = 1, 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1</a:t>
            </a:r>
            <a:r>
              <a:rPr lang="en-US" sz="2000" dirty="0"/>
              <a:t> mod 7 = 3, 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2</a:t>
            </a:r>
            <a:r>
              <a:rPr lang="en-US" sz="2000" dirty="0"/>
              <a:t> mod 7 = 2, 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3</a:t>
            </a:r>
            <a:r>
              <a:rPr lang="en-US" sz="2000" dirty="0"/>
              <a:t> mod 7 = 6, 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4</a:t>
            </a:r>
            <a:r>
              <a:rPr lang="en-US" sz="2000" dirty="0"/>
              <a:t> mod 7 = 4, 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5</a:t>
            </a:r>
            <a:r>
              <a:rPr lang="en-US" sz="2000" dirty="0"/>
              <a:t> mod 7 = 5.</a:t>
            </a:r>
          </a:p>
          <a:p>
            <a:r>
              <a:rPr lang="en-US" sz="2400" dirty="0"/>
              <a:t>The order of an element a = g</a:t>
            </a:r>
            <a:r>
              <a:rPr lang="en-US" sz="2400" baseline="30000" dirty="0"/>
              <a:t>i</a:t>
            </a:r>
            <a:r>
              <a:rPr lang="en-US" sz="2400" dirty="0"/>
              <a:t> is given </a:t>
            </a:r>
            <a:r>
              <a:rPr lang="en-US" sz="2400" dirty="0" smtClean="0"/>
              <a:t>by (p–1</a:t>
            </a:r>
            <a:r>
              <a:rPr lang="en-US" sz="2400" dirty="0"/>
              <a:t>)/gcd(p–1,i).</a:t>
            </a:r>
          </a:p>
          <a:p>
            <a:pPr lvl="1"/>
            <a:r>
              <a:rPr lang="en-US" sz="2000" dirty="0"/>
              <a:t>Thus, a = g</a:t>
            </a:r>
            <a:r>
              <a:rPr lang="en-US" sz="2000" baseline="30000" dirty="0"/>
              <a:t>i</a:t>
            </a:r>
            <a:r>
              <a:rPr lang="en-US" sz="2000" dirty="0"/>
              <a:t> is a primitive element iff gcd(p–1,i) = 1.</a:t>
            </a:r>
          </a:p>
          <a:p>
            <a:pPr lvl="1"/>
            <a:r>
              <a:rPr lang="en-US" sz="2000" dirty="0"/>
              <a:t>In other words, the number of primitive elements is 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(</a:t>
            </a:r>
            <a:r>
              <a:rPr lang="en-US" sz="2000" dirty="0"/>
              <a:t>p–1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).</a:t>
            </a:r>
            <a:endParaRPr lang="en-GB" altLang="zh-TW" sz="2000" dirty="0">
              <a:ea typeface="新細明體" charset="-12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1B41D-B84A-4C75-A0A2-51A1655B3E36}" type="slidenum">
              <a:rPr lang="zh-TW" altLang="en-GB"/>
              <a:pPr/>
              <a:t>3</a:t>
            </a:fld>
            <a:endParaRPr lang="en-GB" altLang="zh-TW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229600" cy="4852987"/>
          </a:xfrm>
        </p:spPr>
        <p:txBody>
          <a:bodyPr/>
          <a:lstStyle/>
          <a:p>
            <a:r>
              <a:rPr lang="en-US" altLang="zh-TW" dirty="0">
                <a:ea typeface="新細明體" charset="-120"/>
              </a:rPr>
              <a:t>Motivations for public-key cryptography</a:t>
            </a:r>
          </a:p>
          <a:p>
            <a:r>
              <a:rPr lang="en-US" altLang="zh-TW" dirty="0">
                <a:ea typeface="新細明體" charset="-120"/>
              </a:rPr>
              <a:t>Affine Cipher</a:t>
            </a:r>
          </a:p>
          <a:p>
            <a:r>
              <a:rPr lang="en-US" altLang="zh-TW" dirty="0">
                <a:ea typeface="新細明體" charset="-120"/>
              </a:rPr>
              <a:t>Generalizing Affine Cipher to multiplicative groups.</a:t>
            </a:r>
          </a:p>
          <a:p>
            <a:pPr lvl="1"/>
            <a:r>
              <a:rPr lang="en-US" altLang="zh-TW" dirty="0">
                <a:ea typeface="新細明體" charset="-120"/>
              </a:rPr>
              <a:t>Computing the multiplicative inverses using Euclidean algorithms</a:t>
            </a:r>
          </a:p>
          <a:p>
            <a:r>
              <a:rPr lang="en-US" altLang="zh-TW" dirty="0">
                <a:ea typeface="新細明體" charset="-120"/>
              </a:rPr>
              <a:t>The Chinese Remainder Theorem</a:t>
            </a:r>
          </a:p>
          <a:p>
            <a:r>
              <a:rPr lang="en-US" altLang="zh-TW" dirty="0">
                <a:ea typeface="新細明體" charset="-120"/>
              </a:rPr>
              <a:t>Other useful Group Theory results</a:t>
            </a:r>
          </a:p>
          <a:p>
            <a:pPr lvl="1"/>
            <a:r>
              <a:rPr lang="en-US" dirty="0"/>
              <a:t>Multiplication modulo prime</a:t>
            </a:r>
            <a:endParaRPr lang="en-US" altLang="zh-TW" dirty="0">
              <a:ea typeface="新細明體" charset="-120"/>
            </a:endParaRPr>
          </a:p>
          <a:p>
            <a:pPr lvl="1"/>
            <a:r>
              <a:rPr lang="en-US" altLang="zh-TW" dirty="0">
                <a:ea typeface="新細明體" charset="-120"/>
              </a:rPr>
              <a:t>Primitive elements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example,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72299-9694-4A8D-833D-65E4A098BFC2}" type="slidenum">
              <a:rPr lang="zh-TW" altLang="en-GB"/>
              <a:pPr/>
              <a:t>30</a:t>
            </a:fld>
            <a:endParaRPr lang="en-GB" altLang="zh-TW" dirty="0"/>
          </a:p>
        </p:txBody>
      </p:sp>
      <p:sp>
        <p:nvSpPr>
          <p:cNvPr id="1751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For p = 7, p–1 = 6 = 2</a:t>
            </a:r>
            <a:r>
              <a:rPr lang="en-US" dirty="0">
                <a:sym typeface="Symbol" pitchFamily="18" charset="2"/>
              </a:rPr>
              <a:t>3. Therefore,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(6) = (</a:t>
            </a:r>
            <a:r>
              <a:rPr lang="en-US" dirty="0"/>
              <a:t>2</a:t>
            </a:r>
            <a:r>
              <a:rPr lang="en-US" baseline="30000" dirty="0"/>
              <a:t>1</a:t>
            </a:r>
            <a:r>
              <a:rPr lang="en-US" sz="2000" dirty="0"/>
              <a:t>–</a:t>
            </a:r>
            <a:r>
              <a:rPr lang="en-US" dirty="0"/>
              <a:t>2</a:t>
            </a:r>
            <a:r>
              <a:rPr lang="en-US" baseline="30000" dirty="0"/>
              <a:t>1-1</a:t>
            </a:r>
            <a:r>
              <a:rPr lang="en-US" dirty="0"/>
              <a:t>)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(</a:t>
            </a:r>
            <a:r>
              <a:rPr lang="en-US" dirty="0"/>
              <a:t>3</a:t>
            </a:r>
            <a:r>
              <a:rPr lang="en-US" baseline="30000" dirty="0"/>
              <a:t>1</a:t>
            </a:r>
            <a:r>
              <a:rPr lang="en-US" sz="2000" dirty="0"/>
              <a:t>–</a:t>
            </a:r>
            <a:r>
              <a:rPr lang="en-US" dirty="0"/>
              <a:t>3</a:t>
            </a:r>
            <a:r>
              <a:rPr lang="en-US" baseline="30000" dirty="0"/>
              <a:t>1-1</a:t>
            </a:r>
            <a:r>
              <a:rPr lang="en-US" dirty="0"/>
              <a:t>)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= 2.</a:t>
            </a:r>
          </a:p>
          <a:p>
            <a:r>
              <a:rPr lang="en-US" altLang="zh-TW" dirty="0">
                <a:ea typeface="新細明體" charset="-120"/>
                <a:sym typeface="Symbol" pitchFamily="18" charset="2"/>
              </a:rPr>
              <a:t>Test for primitive elements:</a:t>
            </a:r>
          </a:p>
          <a:p>
            <a:pPr lvl="1"/>
            <a:r>
              <a:rPr lang="en-US" dirty="0"/>
              <a:t>gcd(6,0) = 6</a:t>
            </a:r>
          </a:p>
          <a:p>
            <a:pPr lvl="1"/>
            <a:r>
              <a:rPr lang="en-US" dirty="0"/>
              <a:t>gcd(6,1) = 1 </a:t>
            </a:r>
            <a:r>
              <a:rPr lang="en-US" dirty="0">
                <a:sym typeface="Symbol" pitchFamily="18" charset="2"/>
              </a:rPr>
              <a:t> 3</a:t>
            </a:r>
            <a:r>
              <a:rPr lang="en-US" baseline="30000" dirty="0"/>
              <a:t>1</a:t>
            </a:r>
            <a:r>
              <a:rPr lang="en-US" dirty="0">
                <a:sym typeface="Symbol" pitchFamily="18" charset="2"/>
              </a:rPr>
              <a:t> is a primitive element.</a:t>
            </a:r>
          </a:p>
          <a:p>
            <a:pPr lvl="1"/>
            <a:r>
              <a:rPr lang="en-US" dirty="0"/>
              <a:t>gcd(6,2) = 2</a:t>
            </a:r>
          </a:p>
          <a:p>
            <a:pPr lvl="1"/>
            <a:r>
              <a:rPr lang="en-US" dirty="0"/>
              <a:t>gcd(6,3) = 3</a:t>
            </a:r>
          </a:p>
          <a:p>
            <a:pPr lvl="1"/>
            <a:r>
              <a:rPr lang="en-US" dirty="0"/>
              <a:t>gcd(6,4) = 2</a:t>
            </a:r>
          </a:p>
          <a:p>
            <a:pPr lvl="1"/>
            <a:r>
              <a:rPr lang="en-US" dirty="0"/>
              <a:t>gcd(6,5) = 1 </a:t>
            </a:r>
            <a:r>
              <a:rPr lang="en-US" dirty="0">
                <a:sym typeface="Symbol" pitchFamily="18" charset="2"/>
              </a:rPr>
              <a:t> 3</a:t>
            </a:r>
            <a:r>
              <a:rPr lang="en-US" baseline="30000" dirty="0"/>
              <a:t>5</a:t>
            </a:r>
            <a:r>
              <a:rPr lang="en-US" dirty="0">
                <a:sym typeface="Symbol" pitchFamily="18" charset="2"/>
              </a:rPr>
              <a:t> mod 7 = 5 is another primitive element.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7747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A quicker method for testing for primitive elements</a:t>
            </a:r>
            <a:endParaRPr lang="en-GB" altLang="zh-TW" sz="3200" dirty="0">
              <a:ea typeface="新細明體" charset="-12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44E2F-E3DF-4AE6-94DE-EA88862E4869}" type="slidenum">
              <a:rPr lang="zh-TW" altLang="en-GB"/>
              <a:pPr/>
              <a:t>31</a:t>
            </a:fld>
            <a:endParaRPr lang="en-GB" altLang="zh-TW" dirty="0"/>
          </a:p>
        </p:txBody>
      </p:sp>
      <p:sp>
        <p:nvSpPr>
          <p:cNvPr id="1761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Suppose that p is prime and a </a:t>
            </a:r>
            <a:r>
              <a:rPr lang="en-US" sz="2400" dirty="0">
                <a:sym typeface="Symbol" pitchFamily="18" charset="2"/>
              </a:rPr>
              <a:t> </a:t>
            </a:r>
            <a:r>
              <a:rPr lang="en-US" sz="2400" dirty="0"/>
              <a:t>Z</a:t>
            </a:r>
            <a:r>
              <a:rPr lang="en-US" sz="2400" baseline="30000" dirty="0"/>
              <a:t>*</a:t>
            </a:r>
            <a:r>
              <a:rPr lang="en-US" altLang="zh-TW" sz="2400" baseline="-25000" dirty="0">
                <a:ea typeface="新細明體" charset="-120"/>
              </a:rPr>
              <a:t>p</a:t>
            </a:r>
            <a:r>
              <a:rPr lang="en-US" altLang="zh-TW" sz="2400" dirty="0">
                <a:ea typeface="新細明體" charset="-120"/>
              </a:rPr>
              <a:t>. Then a is a primitive element modulo p iff a</a:t>
            </a:r>
            <a:r>
              <a:rPr lang="en-US" altLang="zh-TW" sz="2400" baseline="30000" dirty="0">
                <a:ea typeface="新細明體" charset="-120"/>
              </a:rPr>
              <a:t>(p–1)/q</a:t>
            </a:r>
            <a:r>
              <a:rPr lang="en-US" altLang="zh-TW" sz="2400" dirty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1 (mod p) for all primes q such that q | (p–1).</a:t>
            </a:r>
          </a:p>
          <a:p>
            <a:r>
              <a:rPr lang="en-US" altLang="zh-TW" sz="2400" dirty="0">
                <a:ea typeface="新細明體" charset="-120"/>
                <a:sym typeface="Symbol" pitchFamily="18" charset="2"/>
              </a:rPr>
              <a:t>Back to </a:t>
            </a:r>
            <a:r>
              <a:rPr lang="en-US" sz="2400" dirty="0"/>
              <a:t>p = 7, </a:t>
            </a:r>
            <a:r>
              <a:rPr lang="en-US" altLang="zh-TW" sz="2400" dirty="0">
                <a:ea typeface="新細明體" charset="-120"/>
              </a:rPr>
              <a:t>all primes, for which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q | (p–1), are 2 and 3.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1 is clearly not a primitive </a:t>
            </a:r>
            <a:r>
              <a:rPr lang="en-US" sz="2000" dirty="0">
                <a:sym typeface="Symbol" pitchFamily="18" charset="2"/>
              </a:rPr>
              <a:t>element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.</a:t>
            </a:r>
            <a:endParaRPr lang="en-US" sz="2000" dirty="0"/>
          </a:p>
          <a:p>
            <a:pPr lvl="1"/>
            <a:r>
              <a:rPr lang="en-US" altLang="zh-TW" sz="2000" dirty="0">
                <a:ea typeface="新細明體" charset="-120"/>
              </a:rPr>
              <a:t>2</a:t>
            </a:r>
            <a:r>
              <a:rPr lang="en-US" altLang="zh-TW" sz="2000" baseline="30000" dirty="0">
                <a:ea typeface="新細明體" charset="-120"/>
              </a:rPr>
              <a:t>6/2</a:t>
            </a:r>
            <a:r>
              <a:rPr lang="en-US" altLang="zh-TW" sz="2000" dirty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1 (mod 7).</a:t>
            </a:r>
            <a:endParaRPr lang="en-US" altLang="zh-TW" sz="2000" dirty="0">
              <a:ea typeface="新細明體" charset="-120"/>
            </a:endParaRPr>
          </a:p>
          <a:p>
            <a:pPr lvl="1"/>
            <a:r>
              <a:rPr lang="en-US" altLang="zh-TW" sz="2000" dirty="0">
                <a:ea typeface="新細明體" charset="-120"/>
              </a:rPr>
              <a:t>3</a:t>
            </a:r>
            <a:r>
              <a:rPr lang="en-US" altLang="zh-TW" sz="2000" baseline="30000" dirty="0">
                <a:ea typeface="新細明體" charset="-120"/>
              </a:rPr>
              <a:t>6/2</a:t>
            </a:r>
            <a:r>
              <a:rPr lang="en-US" altLang="zh-TW" sz="2000" dirty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6 (mod 7) and </a:t>
            </a:r>
            <a:r>
              <a:rPr lang="en-US" altLang="zh-TW" sz="2000" dirty="0">
                <a:ea typeface="新細明體" charset="-120"/>
              </a:rPr>
              <a:t>3</a:t>
            </a:r>
            <a:r>
              <a:rPr lang="en-US" altLang="zh-TW" sz="2000" baseline="30000" dirty="0">
                <a:ea typeface="新細明體" charset="-120"/>
              </a:rPr>
              <a:t>6/3</a:t>
            </a:r>
            <a:r>
              <a:rPr lang="en-US" altLang="zh-TW" sz="2000" dirty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2 (mod 7)</a:t>
            </a:r>
            <a:r>
              <a:rPr lang="en-US" sz="2000" dirty="0">
                <a:sym typeface="Symbol" pitchFamily="18" charset="2"/>
              </a:rPr>
              <a:t>  3 is a primitive element.</a:t>
            </a:r>
            <a:endParaRPr lang="en-US" altLang="zh-TW" sz="2000" dirty="0">
              <a:ea typeface="新細明體" charset="-120"/>
              <a:sym typeface="Symbol" pitchFamily="18" charset="2"/>
            </a:endParaRPr>
          </a:p>
          <a:p>
            <a:pPr lvl="1"/>
            <a:r>
              <a:rPr lang="en-US" altLang="zh-TW" sz="2000" dirty="0">
                <a:ea typeface="新細明體" charset="-120"/>
              </a:rPr>
              <a:t>4</a:t>
            </a:r>
            <a:r>
              <a:rPr lang="en-US" altLang="zh-TW" sz="2000" baseline="30000" dirty="0">
                <a:ea typeface="新細明體" charset="-120"/>
              </a:rPr>
              <a:t>6/2</a:t>
            </a:r>
            <a:r>
              <a:rPr lang="en-US" altLang="zh-TW" sz="2000" dirty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1 (mod 7).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5</a:t>
            </a:r>
            <a:r>
              <a:rPr lang="en-US" altLang="zh-TW" sz="2000" baseline="30000" dirty="0">
                <a:ea typeface="新細明體" charset="-120"/>
              </a:rPr>
              <a:t>6/2</a:t>
            </a:r>
            <a:r>
              <a:rPr lang="en-US" altLang="zh-TW" sz="2000" dirty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6 (mod 7) and </a:t>
            </a:r>
            <a:r>
              <a:rPr lang="en-US" altLang="zh-TW" sz="2000" dirty="0">
                <a:ea typeface="新細明體" charset="-120"/>
              </a:rPr>
              <a:t>5</a:t>
            </a:r>
            <a:r>
              <a:rPr lang="en-US" altLang="zh-TW" sz="2000" baseline="30000" dirty="0">
                <a:ea typeface="新細明體" charset="-120"/>
              </a:rPr>
              <a:t>6/3</a:t>
            </a:r>
            <a:r>
              <a:rPr lang="en-US" altLang="zh-TW" sz="2000" dirty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4 (mod 7) </a:t>
            </a:r>
            <a:r>
              <a:rPr lang="en-US" sz="2000" dirty="0">
                <a:sym typeface="Symbol" pitchFamily="18" charset="2"/>
              </a:rPr>
              <a:t> 5 is a primitive element.</a:t>
            </a:r>
            <a:endParaRPr lang="en-US" sz="2000" dirty="0"/>
          </a:p>
        </p:txBody>
      </p:sp>
      <p:sp>
        <p:nvSpPr>
          <p:cNvPr id="176132" name="Line 4"/>
          <p:cNvSpPr>
            <a:spLocks noChangeShapeType="1"/>
          </p:cNvSpPr>
          <p:nvPr/>
        </p:nvSpPr>
        <p:spPr bwMode="auto">
          <a:xfrm flipH="1">
            <a:off x="4355976" y="1736725"/>
            <a:ext cx="730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Conclusions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39A14-B443-4B68-87AF-611842956AFB}" type="slidenum">
              <a:rPr lang="zh-TW" altLang="en-GB"/>
              <a:pPr/>
              <a:t>32</a:t>
            </a:fld>
            <a:endParaRPr lang="en-GB" altLang="zh-TW" dirty="0"/>
          </a:p>
        </p:txBody>
      </p:sp>
      <p:sp>
        <p:nvSpPr>
          <p:cNvPr id="1771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We have laid down some foundations for understanding the public-key cryptography.</a:t>
            </a:r>
          </a:p>
          <a:p>
            <a:pPr lvl="1"/>
            <a:r>
              <a:rPr lang="en-US" altLang="zh-TW" dirty="0">
                <a:ea typeface="新細明體" charset="-120"/>
              </a:rPr>
              <a:t>Affine Cipher</a:t>
            </a:r>
          </a:p>
          <a:p>
            <a:pPr lvl="1"/>
            <a:r>
              <a:rPr lang="en-US" altLang="zh-TW" dirty="0">
                <a:ea typeface="新細明體" charset="-120"/>
              </a:rPr>
              <a:t>Multiplicative </a:t>
            </a:r>
            <a:r>
              <a:rPr lang="en-US" altLang="zh-TW" dirty="0" smtClean="0">
                <a:ea typeface="新細明體" charset="-120"/>
              </a:rPr>
              <a:t>groups (</a:t>
            </a:r>
            <a:r>
              <a:rPr lang="en-US" altLang="zh-TW" dirty="0" err="1" smtClean="0">
                <a:ea typeface="新細明體" charset="-120"/>
              </a:rPr>
              <a:t>Diffie</a:t>
            </a:r>
            <a:r>
              <a:rPr lang="en-US" altLang="zh-TW" dirty="0" smtClean="0">
                <a:ea typeface="新細明體" charset="-120"/>
              </a:rPr>
              <a:t>-Hellman)</a:t>
            </a:r>
            <a:endParaRPr lang="en-US" altLang="zh-TW" dirty="0">
              <a:ea typeface="新細明體" charset="-120"/>
            </a:endParaRPr>
          </a:p>
          <a:p>
            <a:pPr lvl="1"/>
            <a:r>
              <a:rPr lang="en-US" altLang="zh-TW" dirty="0">
                <a:ea typeface="新細明體" charset="-120"/>
              </a:rPr>
              <a:t>The Chinese Remainder </a:t>
            </a:r>
            <a:r>
              <a:rPr lang="en-US" altLang="zh-TW" dirty="0" smtClean="0">
                <a:ea typeface="新細明體" charset="-120"/>
              </a:rPr>
              <a:t>Theorem (RSA)</a:t>
            </a:r>
            <a:endParaRPr lang="en-US" altLang="zh-TW" dirty="0">
              <a:ea typeface="新細明體" charset="-120"/>
            </a:endParaRPr>
          </a:p>
          <a:p>
            <a:pPr lvl="1"/>
            <a:r>
              <a:rPr lang="en-US" altLang="zh-TW" dirty="0">
                <a:ea typeface="新細明體" charset="-120"/>
              </a:rPr>
              <a:t>Multiplicative groups modulo </a:t>
            </a:r>
            <a:r>
              <a:rPr lang="en-US" altLang="zh-TW" dirty="0" smtClean="0">
                <a:ea typeface="新細明體" charset="-120"/>
              </a:rPr>
              <a:t>prime (</a:t>
            </a:r>
            <a:r>
              <a:rPr lang="en-US" altLang="zh-TW" dirty="0" err="1" smtClean="0">
                <a:ea typeface="新細明體" charset="-120"/>
              </a:rPr>
              <a:t>Diffie</a:t>
            </a:r>
            <a:r>
              <a:rPr lang="en-US" altLang="zh-TW" dirty="0" smtClean="0">
                <a:ea typeface="新細明體" charset="-120"/>
              </a:rPr>
              <a:t>-Hellman)</a:t>
            </a:r>
            <a:endParaRPr lang="en-US" altLang="zh-TW" dirty="0">
              <a:ea typeface="新細明體" charset="-12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Acknowledgments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4D3D-A60A-4683-B41F-68BA853C30C6}" type="slidenum">
              <a:rPr lang="zh-TW" altLang="en-GB"/>
              <a:pPr/>
              <a:t>33</a:t>
            </a:fld>
            <a:endParaRPr lang="en-GB" altLang="zh-TW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The notes are prepared mostly based on </a:t>
            </a:r>
          </a:p>
          <a:p>
            <a:pPr lvl="1"/>
            <a:r>
              <a:rPr lang="en-GB" altLang="zh-TW" dirty="0">
                <a:ea typeface="新細明體" charset="-120"/>
              </a:rPr>
              <a:t>D. Stinson, </a:t>
            </a:r>
            <a:r>
              <a:rPr lang="en-GB" altLang="zh-TW" i="1" dirty="0">
                <a:ea typeface="新細明體" charset="-120"/>
              </a:rPr>
              <a:t>Cryptography: Theory and Practice, Chapman &amp; Hall/CRC, Second Edition, 2002.</a:t>
            </a:r>
            <a:endParaRPr lang="en-US" altLang="zh-TW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Public-key cryptography</a:t>
            </a:r>
            <a:endParaRPr lang="en-GB" altLang="zh-TW" dirty="0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1FD0E-D76F-45D4-A2AA-9B131D670EB6}" type="slidenum">
              <a:rPr lang="zh-TW" altLang="en-GB"/>
              <a:pPr/>
              <a:t>4</a:t>
            </a:fld>
            <a:endParaRPr lang="en-GB" altLang="zh-TW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Drawbacks of the symmetric key cryptosystems:</a:t>
            </a:r>
          </a:p>
          <a:p>
            <a:pPr lvl="1"/>
            <a:r>
              <a:rPr lang="en-US" altLang="zh-TW" dirty="0">
                <a:ea typeface="新細明體" charset="-120"/>
              </a:rPr>
              <a:t>Require a secret key established before sending ciphertext.</a:t>
            </a:r>
          </a:p>
          <a:p>
            <a:pPr lvl="1"/>
            <a:r>
              <a:rPr lang="en-US" altLang="zh-TW" dirty="0">
                <a:ea typeface="新細明體" charset="-120"/>
              </a:rPr>
              <a:t>Cannot be used for digital signatures.</a:t>
            </a:r>
          </a:p>
          <a:p>
            <a:r>
              <a:rPr lang="en-US" altLang="zh-TW" dirty="0">
                <a:ea typeface="新細明體" charset="-120"/>
              </a:rPr>
              <a:t>Main ideas behind the public-key cryptosystems:</a:t>
            </a:r>
          </a:p>
          <a:p>
            <a:pPr lvl="1"/>
            <a:r>
              <a:rPr lang="en-US" altLang="zh-TW" dirty="0">
                <a:ea typeface="新細明體" charset="-120"/>
              </a:rPr>
              <a:t>It is computationally infeasible to determine D</a:t>
            </a:r>
            <a:r>
              <a:rPr lang="en-US" altLang="zh-TW" baseline="-25000" dirty="0">
                <a:ea typeface="新細明體" charset="-120"/>
              </a:rPr>
              <a:t>K</a:t>
            </a:r>
            <a:r>
              <a:rPr lang="en-US" altLang="zh-TW" dirty="0">
                <a:ea typeface="新細明體" charset="-120"/>
              </a:rPr>
              <a:t>() given E</a:t>
            </a:r>
            <a:r>
              <a:rPr lang="en-US" altLang="zh-TW" baseline="-25000" dirty="0">
                <a:ea typeface="新細明體" charset="-120"/>
              </a:rPr>
              <a:t>K</a:t>
            </a:r>
            <a:r>
              <a:rPr lang="en-US" altLang="zh-TW" dirty="0">
                <a:ea typeface="新細明體" charset="-120"/>
              </a:rPr>
              <a:t>().</a:t>
            </a:r>
          </a:p>
          <a:p>
            <a:pPr lvl="1"/>
            <a:r>
              <a:rPr lang="en-US" altLang="zh-TW" dirty="0">
                <a:ea typeface="新細明體" charset="-120"/>
              </a:rPr>
              <a:t>Therefore, E</a:t>
            </a:r>
            <a:r>
              <a:rPr lang="en-US" altLang="zh-TW" baseline="-25000" dirty="0">
                <a:ea typeface="新細明體" charset="-120"/>
              </a:rPr>
              <a:t>K</a:t>
            </a:r>
            <a:r>
              <a:rPr lang="en-US" altLang="zh-TW" dirty="0">
                <a:ea typeface="新細明體" charset="-120"/>
              </a:rPr>
              <a:t>() can be public and D</a:t>
            </a:r>
            <a:r>
              <a:rPr lang="en-US" altLang="zh-TW" baseline="-25000" dirty="0">
                <a:ea typeface="新細明體" charset="-120"/>
              </a:rPr>
              <a:t>K</a:t>
            </a:r>
            <a:r>
              <a:rPr lang="en-US" altLang="zh-TW" dirty="0">
                <a:ea typeface="新細明體" charset="-120"/>
              </a:rPr>
              <a:t>() must be private.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Public-key cryptography</a:t>
            </a:r>
            <a:endParaRPr lang="zh-TW" altLang="en-US">
              <a:ea typeface="新細明體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5316-082B-4B3C-916E-D21901E1059D}" type="slidenum">
              <a:rPr lang="zh-TW" altLang="en-GB"/>
              <a:pPr/>
              <a:t>5</a:t>
            </a:fld>
            <a:endParaRPr lang="en-GB" altLang="zh-TW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Key people behind the public-key cryptography:</a:t>
            </a:r>
          </a:p>
          <a:p>
            <a:pPr lvl="1"/>
            <a:r>
              <a:rPr lang="en-US" altLang="zh-TW" dirty="0">
                <a:ea typeface="新細明體" charset="-120"/>
              </a:rPr>
              <a:t>Diffie and Hellman</a:t>
            </a:r>
          </a:p>
          <a:p>
            <a:pPr lvl="1"/>
            <a:r>
              <a:rPr lang="en-US" altLang="zh-TW" dirty="0">
                <a:ea typeface="新細明體" charset="-120"/>
              </a:rPr>
              <a:t>Rivest, Shamir, and Adleman</a:t>
            </a:r>
          </a:p>
          <a:p>
            <a:r>
              <a:rPr lang="en-US" altLang="zh-TW" dirty="0">
                <a:ea typeface="新細明體" charset="-120"/>
              </a:rPr>
              <a:t>The RSA algorithm is based on the difficulty of factoring large integers.</a:t>
            </a:r>
          </a:p>
          <a:p>
            <a:r>
              <a:rPr lang="en-US" altLang="zh-TW" dirty="0">
                <a:ea typeface="新細明體" charset="-120"/>
              </a:rPr>
              <a:t>ElGamal, Elliptic Curve, and Diffie-Hellman are based on the difficulty of solving the discrete logarithm problem.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The Affine Cipher</a:t>
            </a:r>
          </a:p>
        </p:txBody>
      </p:sp>
      <p:sp>
        <p:nvSpPr>
          <p:cNvPr id="18534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>
              <a:ea typeface="新細明體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068F01F6-A84B-45C3-8597-770D5D5DDCFC}" type="slidenum">
              <a:rPr lang="zh-TW" altLang="en-GB"/>
              <a:pPr/>
              <a:t>6</a:t>
            </a:fld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Recall that the Affine Cipher is: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D9AE-AE09-4E68-9FC9-780156113E69}" type="slidenum">
              <a:rPr lang="zh-TW" altLang="en-GB"/>
              <a:pPr/>
              <a:t>7</a:t>
            </a:fld>
            <a:endParaRPr lang="en-GB" altLang="zh-TW" dirty="0"/>
          </a:p>
        </p:txBody>
      </p:sp>
      <p:sp>
        <p:nvSpPr>
          <p:cNvPr id="1914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Let </a:t>
            </a:r>
            <a:r>
              <a:rPr lang="en-US" altLang="zh-TW" b="1" dirty="0">
                <a:ea typeface="新細明體" charset="-120"/>
              </a:rPr>
              <a:t>M</a:t>
            </a:r>
            <a:r>
              <a:rPr lang="en-US" dirty="0"/>
              <a:t> = </a:t>
            </a:r>
            <a:r>
              <a:rPr lang="en-US" b="1" dirty="0"/>
              <a:t>C</a:t>
            </a:r>
            <a:r>
              <a:rPr lang="en-US" dirty="0"/>
              <a:t> = </a:t>
            </a:r>
            <a:r>
              <a:rPr lang="en-US" altLang="zh-TW" dirty="0">
                <a:ea typeface="新細明體" charset="-120"/>
              </a:rPr>
              <a:t>Z</a:t>
            </a:r>
            <a:r>
              <a:rPr lang="en-US" altLang="zh-TW" baseline="-25000" dirty="0">
                <a:ea typeface="新細明體" charset="-120"/>
              </a:rPr>
              <a:t>26</a:t>
            </a:r>
            <a:r>
              <a:rPr lang="en-US" altLang="zh-TW" dirty="0">
                <a:ea typeface="新細明體" charset="-120"/>
              </a:rPr>
              <a:t> = </a:t>
            </a:r>
            <a:r>
              <a:rPr lang="en-US" dirty="0"/>
              <a:t>{0, 1, 2, …, 25}</a:t>
            </a:r>
          </a:p>
          <a:p>
            <a:pPr>
              <a:lnSpc>
                <a:spcPct val="90000"/>
              </a:lnSpc>
            </a:pPr>
            <a:r>
              <a:rPr lang="en-US" dirty="0"/>
              <a:t>K = </a:t>
            </a:r>
            <a:r>
              <a:rPr lang="en-US" altLang="zh-TW" dirty="0">
                <a:ea typeface="新細明體" charset="-120"/>
              </a:rPr>
              <a:t>(a, b), where a, b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{0, 1, 2, …, 25}</a:t>
            </a:r>
            <a:r>
              <a:rPr lang="en-US" altLang="zh-TW" dirty="0">
                <a:ea typeface="新細明體" charset="-120"/>
              </a:rPr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Encryption and decryption functions: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E</a:t>
            </a:r>
            <a:r>
              <a:rPr lang="en-US" altLang="zh-TW" baseline="-25000" dirty="0">
                <a:ea typeface="新細明體" charset="-120"/>
              </a:rPr>
              <a:t>K</a:t>
            </a:r>
            <a:r>
              <a:rPr lang="en-US" altLang="zh-TW" dirty="0">
                <a:ea typeface="新細明體" charset="-120"/>
              </a:rPr>
              <a:t>(m) = a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dirty="0">
                <a:ea typeface="新細明體" charset="-120"/>
              </a:rPr>
              <a:t>m + b mod 26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D</a:t>
            </a:r>
            <a:r>
              <a:rPr lang="en-US" altLang="zh-TW" baseline="-25000" dirty="0">
                <a:ea typeface="新細明體" charset="-120"/>
              </a:rPr>
              <a:t>K</a:t>
            </a:r>
            <a:r>
              <a:rPr lang="en-US" altLang="zh-TW" dirty="0">
                <a:ea typeface="新細明體" charset="-120"/>
              </a:rPr>
              <a:t>(c) = a</a:t>
            </a:r>
            <a:r>
              <a:rPr lang="en-US" altLang="zh-TW" baseline="30000" dirty="0">
                <a:ea typeface="新細明體" charset="-120"/>
              </a:rPr>
              <a:t>-1</a:t>
            </a:r>
            <a:r>
              <a:rPr lang="en-US" altLang="zh-TW" dirty="0">
                <a:ea typeface="新細明體" charset="-120"/>
              </a:rPr>
              <a:t>(c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 </a:t>
            </a:r>
            <a:r>
              <a:rPr lang="en-US" altLang="zh-TW" dirty="0">
                <a:ea typeface="新細明體" charset="-120"/>
              </a:rPr>
              <a:t>b) mod 26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E</a:t>
            </a:r>
            <a:r>
              <a:rPr lang="en-US" altLang="zh-TW" baseline="-25000" dirty="0">
                <a:ea typeface="新細明體" charset="-120"/>
              </a:rPr>
              <a:t>K</a:t>
            </a:r>
            <a:r>
              <a:rPr lang="en-US" altLang="zh-TW" dirty="0">
                <a:ea typeface="新細明體" charset="-120"/>
              </a:rPr>
              <a:t>(m) is not an one-to-one function for all a.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When a = 1, </a:t>
            </a:r>
            <a:r>
              <a:rPr lang="en-US" altLang="zh-TW" dirty="0" smtClean="0">
                <a:ea typeface="新細明體" charset="-120"/>
              </a:rPr>
              <a:t> Affine </a:t>
            </a:r>
            <a:r>
              <a:rPr lang="en-US" altLang="zh-TW" dirty="0">
                <a:ea typeface="新細明體" charset="-120"/>
              </a:rPr>
              <a:t>Cipher is the same as a Shift Cipher.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Affine Cipher is still a special case of the Substitution Cipher.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3600" dirty="0">
                <a:ea typeface="新細明體" charset="-120"/>
              </a:rPr>
              <a:t>E</a:t>
            </a:r>
            <a:r>
              <a:rPr lang="en-US" altLang="zh-TW" sz="3600" baseline="-25000" dirty="0">
                <a:ea typeface="新細明體" charset="-120"/>
              </a:rPr>
              <a:t>K</a:t>
            </a:r>
            <a:r>
              <a:rPr lang="en-US" altLang="zh-TW" sz="3600" dirty="0">
                <a:ea typeface="新細明體" charset="-120"/>
              </a:rPr>
              <a:t>(m) is not an one-to-one function for all 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E6E9-C629-4D3A-B90C-CB939AC13289}" type="slidenum">
              <a:rPr lang="zh-TW" altLang="en-GB"/>
              <a:pPr/>
              <a:t>8</a:t>
            </a:fld>
            <a:endParaRPr lang="en-GB" altLang="zh-TW" dirty="0"/>
          </a:p>
        </p:txBody>
      </p:sp>
      <p:sp>
        <p:nvSpPr>
          <p:cNvPr id="1925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400" dirty="0">
                <a:ea typeface="新細明體" charset="-120"/>
              </a:rPr>
              <a:t>Not all (a, b) can be used as keys.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E.g., a = 2 and b = 1: E(m) = 2m + 1 mod 26.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But E(0) = E(13) = 1.</a:t>
            </a:r>
          </a:p>
          <a:p>
            <a:r>
              <a:rPr lang="en-US" altLang="zh-TW" sz="2400" dirty="0">
                <a:ea typeface="新細明體" charset="-120"/>
              </a:rPr>
              <a:t>For any c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 </a:t>
            </a:r>
            <a:r>
              <a:rPr lang="en-US" altLang="zh-TW" sz="2400" dirty="0">
                <a:ea typeface="新細明體" charset="-120"/>
              </a:rPr>
              <a:t>Z</a:t>
            </a:r>
            <a:r>
              <a:rPr lang="en-US" altLang="zh-TW" sz="2400" baseline="-25000" dirty="0">
                <a:ea typeface="新細明體" charset="-120"/>
              </a:rPr>
              <a:t>26</a:t>
            </a:r>
            <a:r>
              <a:rPr lang="en-US" altLang="zh-TW" sz="2400" dirty="0">
                <a:ea typeface="新細明體" charset="-120"/>
              </a:rPr>
              <a:t>, the decryption is possible iff the congruence a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sz="2400" dirty="0">
                <a:ea typeface="新細明體" charset="-120"/>
              </a:rPr>
              <a:t>m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 c (mod 26) has a unique solution for m.</a:t>
            </a:r>
          </a:p>
          <a:p>
            <a:pPr lvl="1"/>
            <a:r>
              <a:rPr lang="en-US" altLang="zh-TW" sz="2000" dirty="0">
                <a:ea typeface="新細明體" charset="-120"/>
                <a:sym typeface="Symbol" pitchFamily="18" charset="2"/>
              </a:rPr>
              <a:t>Decryption is possible iff there is a unique solution m in </a:t>
            </a:r>
            <a:r>
              <a:rPr lang="en-US" altLang="zh-TW" sz="2000" dirty="0">
                <a:ea typeface="新細明體" charset="-120"/>
              </a:rPr>
              <a:t>a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sz="2000" dirty="0">
                <a:ea typeface="新細明體" charset="-120"/>
              </a:rPr>
              <a:t>m + b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 c</a:t>
            </a:r>
            <a:r>
              <a:rPr lang="en-US" altLang="zh-TW" sz="2000" dirty="0">
                <a:ea typeface="新細明體" charset="-120"/>
              </a:rPr>
              <a:t> (mod 26) or a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sz="2000" dirty="0">
                <a:ea typeface="新細明體" charset="-120"/>
              </a:rPr>
              <a:t>m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 c  b</a:t>
            </a:r>
            <a:r>
              <a:rPr lang="en-US" altLang="zh-TW" sz="2000" dirty="0">
                <a:ea typeface="新細明體" charset="-120"/>
              </a:rPr>
              <a:t> (mod 26).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Note that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 b</a:t>
            </a:r>
            <a:r>
              <a:rPr lang="en-US" altLang="zh-TW" sz="2000" dirty="0">
                <a:ea typeface="新細明體" charset="-120"/>
              </a:rPr>
              <a:t> just shifts c to the left hand side by b, which gives the same set of values for c.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Thus, decryption is possible iff there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is a unique solution m in </a:t>
            </a:r>
            <a:r>
              <a:rPr lang="en-US" altLang="zh-TW" sz="2000" dirty="0">
                <a:ea typeface="新細明體" charset="-120"/>
              </a:rPr>
              <a:t>a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sz="2000" dirty="0">
                <a:ea typeface="新細明體" charset="-120"/>
              </a:rPr>
              <a:t>m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 c</a:t>
            </a:r>
            <a:r>
              <a:rPr lang="en-US" altLang="zh-TW" sz="2000" dirty="0">
                <a:ea typeface="新細明體" charset="-120"/>
              </a:rPr>
              <a:t> (mod 26).</a:t>
            </a:r>
          </a:p>
          <a:p>
            <a:pPr lvl="1"/>
            <a:endParaRPr lang="en-US" altLang="zh-TW" sz="2000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The values of a: gcd(a,26) = 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63AF9-A8E7-4EE2-B1DF-1F3A1F4B0C48}" type="slidenum">
              <a:rPr lang="zh-TW" altLang="en-GB"/>
              <a:pPr/>
              <a:t>9</a:t>
            </a:fld>
            <a:endParaRPr lang="en-GB" altLang="zh-TW" dirty="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400" dirty="0">
                <a:ea typeface="新細明體" charset="-120"/>
              </a:rPr>
              <a:t>The congruence a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sz="2400" dirty="0">
                <a:ea typeface="新細明體" charset="-120"/>
              </a:rPr>
              <a:t>m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 c (mod 26) has a unique solution f</a:t>
            </a:r>
            <a:r>
              <a:rPr lang="en-US" altLang="zh-TW" sz="2400" dirty="0">
                <a:ea typeface="新細明體" charset="-120"/>
              </a:rPr>
              <a:t>or any c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 </a:t>
            </a:r>
            <a:r>
              <a:rPr lang="en-US" altLang="zh-TW" sz="2400" dirty="0">
                <a:ea typeface="新細明體" charset="-120"/>
              </a:rPr>
              <a:t>Z</a:t>
            </a:r>
            <a:r>
              <a:rPr lang="en-US" altLang="zh-TW" sz="2400" baseline="-25000" dirty="0">
                <a:ea typeface="新細明體" charset="-120"/>
              </a:rPr>
              <a:t>26</a:t>
            </a:r>
            <a:r>
              <a:rPr lang="en-US" altLang="zh-TW" sz="2400" dirty="0">
                <a:ea typeface="新細明體" charset="-120"/>
              </a:rPr>
              <a:t> iff gcd(a,26) = 1 (i.e., a and 26 are relative prime).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Assume that gcd(a,26) = d &gt; 1.</a:t>
            </a:r>
          </a:p>
          <a:p>
            <a:pPr lvl="2"/>
            <a:r>
              <a:rPr lang="en-US" altLang="zh-TW" sz="1800" dirty="0" smtClean="0">
                <a:ea typeface="新細明體" charset="-120"/>
              </a:rPr>
              <a:t>Without loss of generality, take c = 0.</a:t>
            </a:r>
          </a:p>
          <a:p>
            <a:pPr lvl="2"/>
            <a:r>
              <a:rPr lang="en-US" altLang="zh-TW" sz="1800" dirty="0" smtClean="0">
                <a:ea typeface="新細明體" charset="-120"/>
              </a:rPr>
              <a:t>Then </a:t>
            </a:r>
            <a:r>
              <a:rPr lang="en-US" altLang="zh-TW" sz="1800" dirty="0">
                <a:ea typeface="新細明體" charset="-120"/>
              </a:rPr>
              <a:t>a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sz="1800" dirty="0">
                <a:ea typeface="新細明體" charset="-120"/>
              </a:rPr>
              <a:t>m 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 0 (mod 26) has two solutions: m = 0 and m = 26/d.</a:t>
            </a:r>
          </a:p>
          <a:p>
            <a:pPr lvl="2"/>
            <a:r>
              <a:rPr lang="en-US" altLang="zh-TW" sz="1800" dirty="0">
                <a:ea typeface="新細明體" charset="-120"/>
                <a:sym typeface="Symbol" pitchFamily="18" charset="2"/>
              </a:rPr>
              <a:t>The congruence does not have a unique solution.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Assume that gcd(a,26) = 1.</a:t>
            </a:r>
          </a:p>
          <a:p>
            <a:pPr lvl="2"/>
            <a:r>
              <a:rPr lang="en-US" altLang="zh-TW" sz="1800" dirty="0">
                <a:ea typeface="新細明體" charset="-120"/>
              </a:rPr>
              <a:t>Consider some m</a:t>
            </a:r>
            <a:r>
              <a:rPr lang="en-US" altLang="zh-TW" sz="1800" baseline="-25000" dirty="0">
                <a:ea typeface="新細明體" charset="-120"/>
              </a:rPr>
              <a:t>1</a:t>
            </a:r>
            <a:r>
              <a:rPr lang="en-US" altLang="zh-TW" sz="1800" dirty="0">
                <a:ea typeface="新細明體" charset="-120"/>
              </a:rPr>
              <a:t> and m</a:t>
            </a:r>
            <a:r>
              <a:rPr lang="en-US" altLang="zh-TW" sz="1800" baseline="-25000" dirty="0">
                <a:ea typeface="新細明體" charset="-120"/>
              </a:rPr>
              <a:t>2</a:t>
            </a:r>
            <a:r>
              <a:rPr lang="en-US" altLang="zh-TW" sz="1800" dirty="0">
                <a:ea typeface="新細明體" charset="-120"/>
              </a:rPr>
              <a:t> for which a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sz="1800" dirty="0">
                <a:ea typeface="新細明體" charset="-120"/>
              </a:rPr>
              <a:t>m</a:t>
            </a:r>
            <a:r>
              <a:rPr lang="en-US" altLang="zh-TW" sz="1800" baseline="-25000" dirty="0">
                <a:ea typeface="新細明體" charset="-120"/>
              </a:rPr>
              <a:t>1</a:t>
            </a:r>
            <a:r>
              <a:rPr lang="en-US" altLang="zh-TW" sz="1800" dirty="0">
                <a:ea typeface="新細明體" charset="-120"/>
              </a:rPr>
              <a:t> 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</a:t>
            </a:r>
            <a:r>
              <a:rPr lang="en-US" altLang="zh-TW" sz="1800" dirty="0">
                <a:ea typeface="新細明體" charset="-120"/>
              </a:rPr>
              <a:t> a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</a:t>
            </a:r>
            <a:r>
              <a:rPr lang="en-US" altLang="zh-TW" sz="1800" dirty="0">
                <a:ea typeface="新細明體" charset="-120"/>
              </a:rPr>
              <a:t>m</a:t>
            </a:r>
            <a:r>
              <a:rPr lang="en-US" altLang="zh-TW" sz="1800" baseline="-25000" dirty="0">
                <a:ea typeface="新細明體" charset="-120"/>
              </a:rPr>
              <a:t>2</a:t>
            </a:r>
            <a:r>
              <a:rPr lang="en-US" altLang="zh-TW" sz="1800" dirty="0">
                <a:ea typeface="新細明體" charset="-120"/>
              </a:rPr>
              <a:t> (mod 26) or a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(</a:t>
            </a:r>
            <a:r>
              <a:rPr lang="en-US" altLang="zh-TW" sz="1800" dirty="0">
                <a:ea typeface="新細明體" charset="-120"/>
              </a:rPr>
              <a:t>m</a:t>
            </a:r>
            <a:r>
              <a:rPr lang="en-US" altLang="zh-TW" sz="1800" baseline="-25000" dirty="0">
                <a:ea typeface="新細明體" charset="-120"/>
              </a:rPr>
              <a:t>1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</a:t>
            </a:r>
            <a:r>
              <a:rPr lang="en-US" altLang="zh-TW" sz="1800" dirty="0">
                <a:ea typeface="新細明體" charset="-120"/>
              </a:rPr>
              <a:t>m</a:t>
            </a:r>
            <a:r>
              <a:rPr lang="en-US" altLang="zh-TW" sz="1800" baseline="-25000" dirty="0">
                <a:ea typeface="新細明體" charset="-120"/>
              </a:rPr>
              <a:t>2</a:t>
            </a:r>
            <a:r>
              <a:rPr lang="en-US" altLang="zh-TW" sz="1800" dirty="0">
                <a:ea typeface="新細明體" charset="-120"/>
              </a:rPr>
              <a:t>) 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</a:t>
            </a:r>
            <a:r>
              <a:rPr lang="en-US" altLang="zh-TW" sz="1800" dirty="0">
                <a:ea typeface="新細明體" charset="-120"/>
              </a:rPr>
              <a:t> 0 (mod 26).</a:t>
            </a:r>
          </a:p>
          <a:p>
            <a:pPr lvl="2"/>
            <a:r>
              <a:rPr lang="en-US" altLang="zh-TW" sz="1800" dirty="0">
                <a:ea typeface="新細明體" charset="-120"/>
              </a:rPr>
              <a:t>That is, 26 | a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(</a:t>
            </a:r>
            <a:r>
              <a:rPr lang="en-US" altLang="zh-TW" sz="1800" dirty="0">
                <a:ea typeface="新細明體" charset="-120"/>
              </a:rPr>
              <a:t>m</a:t>
            </a:r>
            <a:r>
              <a:rPr lang="en-US" altLang="zh-TW" sz="1800" baseline="-25000" dirty="0">
                <a:ea typeface="新細明體" charset="-120"/>
              </a:rPr>
              <a:t>1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</a:t>
            </a:r>
            <a:r>
              <a:rPr lang="en-US" altLang="zh-TW" sz="1800" dirty="0">
                <a:ea typeface="新細明體" charset="-120"/>
              </a:rPr>
              <a:t>m</a:t>
            </a:r>
            <a:r>
              <a:rPr lang="en-US" altLang="zh-TW" sz="1800" baseline="-25000" dirty="0">
                <a:ea typeface="新細明體" charset="-120"/>
              </a:rPr>
              <a:t>2</a:t>
            </a:r>
            <a:r>
              <a:rPr lang="en-US" altLang="zh-TW" sz="1800" dirty="0">
                <a:ea typeface="新細明體" charset="-120"/>
              </a:rPr>
              <a:t>) </a:t>
            </a:r>
            <a:r>
              <a:rPr lang="en-US" altLang="zh-TW" sz="1800" dirty="0" smtClean="0">
                <a:ea typeface="新細明體" charset="-120"/>
              </a:rPr>
              <a:t>(i.e., 26 </a:t>
            </a:r>
            <a:r>
              <a:rPr lang="en-US" altLang="zh-TW" sz="1800" dirty="0">
                <a:ea typeface="新細明體" charset="-120"/>
              </a:rPr>
              <a:t>divides a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(</a:t>
            </a:r>
            <a:r>
              <a:rPr lang="en-US" altLang="zh-TW" sz="1800" dirty="0">
                <a:ea typeface="新細明體" charset="-120"/>
              </a:rPr>
              <a:t>m</a:t>
            </a:r>
            <a:r>
              <a:rPr lang="en-US" altLang="zh-TW" sz="1800" baseline="-25000" dirty="0">
                <a:ea typeface="新細明體" charset="-120"/>
              </a:rPr>
              <a:t>1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</a:t>
            </a:r>
            <a:r>
              <a:rPr lang="en-US" altLang="zh-TW" sz="1800" dirty="0">
                <a:ea typeface="新細明體" charset="-120"/>
              </a:rPr>
              <a:t>m</a:t>
            </a:r>
            <a:r>
              <a:rPr lang="en-US" altLang="zh-TW" sz="1800" baseline="-25000" dirty="0">
                <a:ea typeface="新細明體" charset="-120"/>
              </a:rPr>
              <a:t>2</a:t>
            </a:r>
            <a:r>
              <a:rPr lang="en-US" altLang="zh-TW" sz="1800" dirty="0">
                <a:ea typeface="新細明體" charset="-120"/>
              </a:rPr>
              <a:t>)).</a:t>
            </a:r>
          </a:p>
          <a:p>
            <a:pPr lvl="2"/>
            <a:r>
              <a:rPr lang="en-US" altLang="zh-TW" sz="1800" dirty="0">
                <a:ea typeface="新細明體" charset="-120"/>
              </a:rPr>
              <a:t>Since gcd(a,26) = 1, we have 26 | 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(</a:t>
            </a:r>
            <a:r>
              <a:rPr lang="en-US" altLang="zh-TW" sz="1800" dirty="0">
                <a:ea typeface="新細明體" charset="-120"/>
              </a:rPr>
              <a:t>m</a:t>
            </a:r>
            <a:r>
              <a:rPr lang="en-US" altLang="zh-TW" sz="1800" baseline="-25000" dirty="0">
                <a:ea typeface="新細明體" charset="-120"/>
              </a:rPr>
              <a:t>1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</a:t>
            </a:r>
            <a:r>
              <a:rPr lang="en-US" altLang="zh-TW" sz="1800" dirty="0">
                <a:ea typeface="新細明體" charset="-120"/>
              </a:rPr>
              <a:t>m</a:t>
            </a:r>
            <a:r>
              <a:rPr lang="en-US" altLang="zh-TW" sz="1800" baseline="-25000" dirty="0">
                <a:ea typeface="新細明體" charset="-120"/>
              </a:rPr>
              <a:t>2</a:t>
            </a:r>
            <a:r>
              <a:rPr lang="en-US" altLang="zh-TW" sz="1800" dirty="0">
                <a:ea typeface="新細明體" charset="-120"/>
              </a:rPr>
              <a:t>).</a:t>
            </a:r>
          </a:p>
          <a:p>
            <a:pPr lvl="2"/>
            <a:r>
              <a:rPr lang="en-US" altLang="zh-TW" sz="1800" dirty="0" smtClean="0">
                <a:ea typeface="新細明體" charset="-120"/>
              </a:rPr>
              <a:t>By definition,</a:t>
            </a:r>
            <a:r>
              <a:rPr lang="en-US" altLang="zh-TW" sz="1800" dirty="0">
                <a:ea typeface="新細明體" charset="-120"/>
              </a:rPr>
              <a:t> </a:t>
            </a:r>
            <a:r>
              <a:rPr lang="en-US" altLang="zh-TW" sz="1800" dirty="0" smtClean="0">
                <a:ea typeface="新細明體" charset="-120"/>
              </a:rPr>
              <a:t>m</a:t>
            </a:r>
            <a:r>
              <a:rPr lang="en-US" altLang="zh-TW" sz="1800" baseline="-25000" dirty="0" smtClean="0">
                <a:ea typeface="新細明體" charset="-120"/>
              </a:rPr>
              <a:t>1</a:t>
            </a:r>
            <a:r>
              <a:rPr lang="en-US" altLang="zh-TW" sz="1800" dirty="0" smtClean="0">
                <a:ea typeface="新細明體" charset="-120"/>
                <a:sym typeface="Symbol" pitchFamily="18" charset="2"/>
              </a:rPr>
              <a:t> 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 </a:t>
            </a:r>
            <a:r>
              <a:rPr lang="en-US" altLang="zh-TW" sz="1800" dirty="0">
                <a:ea typeface="新細明體" charset="-120"/>
              </a:rPr>
              <a:t>m</a:t>
            </a:r>
            <a:r>
              <a:rPr lang="en-US" altLang="zh-TW" sz="1800" baseline="-25000" dirty="0">
                <a:ea typeface="新細明體" charset="-120"/>
              </a:rPr>
              <a:t>2 </a:t>
            </a:r>
            <a:r>
              <a:rPr lang="en-US" altLang="zh-TW" sz="1800" dirty="0">
                <a:ea typeface="新細明體" charset="-120"/>
              </a:rPr>
              <a:t>(mod </a:t>
            </a:r>
            <a:r>
              <a:rPr lang="en-US" altLang="zh-TW" sz="1800" dirty="0" smtClean="0">
                <a:ea typeface="新細明體" charset="-120"/>
              </a:rPr>
              <a:t>26).  </a:t>
            </a:r>
          </a:p>
          <a:p>
            <a:pPr lvl="2"/>
            <a:r>
              <a:rPr lang="en-US" altLang="zh-TW" sz="1800" dirty="0" smtClean="0">
                <a:ea typeface="新細明體" charset="-120"/>
              </a:rPr>
              <a:t>Therefore, a </a:t>
            </a:r>
            <a:r>
              <a:rPr lang="en-US" altLang="zh-TW" sz="1800" dirty="0">
                <a:ea typeface="新細明體" charset="-120"/>
              </a:rPr>
              <a:t>unique solution m </a:t>
            </a:r>
            <a:r>
              <a:rPr lang="en-US" altLang="zh-TW" sz="1800" dirty="0">
                <a:ea typeface="新細明體" charset="-120"/>
                <a:sym typeface="Symbol" pitchFamily="18" charset="2"/>
              </a:rPr>
              <a:t> </a:t>
            </a:r>
            <a:r>
              <a:rPr lang="en-US" altLang="zh-TW" sz="1800" dirty="0">
                <a:ea typeface="新細明體" charset="-120"/>
              </a:rPr>
              <a:t>Z</a:t>
            </a:r>
            <a:r>
              <a:rPr lang="en-US" altLang="zh-TW" sz="1800" baseline="-25000" dirty="0">
                <a:ea typeface="新細明體" charset="-120"/>
              </a:rPr>
              <a:t>26</a:t>
            </a:r>
            <a:r>
              <a:rPr lang="en-US" altLang="zh-TW" sz="1800" dirty="0">
                <a:ea typeface="新細明體" charset="-120"/>
              </a:rPr>
              <a:t>.</a:t>
            </a:r>
          </a:p>
          <a:p>
            <a:pPr lvl="1"/>
            <a:endParaRPr lang="en-US" altLang="zh-TW" sz="2000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6442</TotalTime>
  <Words>2784</Words>
  <Application>Microsoft Office PowerPoint</Application>
  <PresentationFormat>On-screen Show (4:3)</PresentationFormat>
  <Paragraphs>289</Paragraphs>
  <Slides>33</Slides>
  <Notes>33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Origin</vt:lpstr>
      <vt:lpstr>Visio</vt:lpstr>
      <vt:lpstr>Document</vt:lpstr>
      <vt:lpstr>Prelude to Public-Key Cryptography</vt:lpstr>
      <vt:lpstr>The next 2 sets of slides address</vt:lpstr>
      <vt:lpstr>Outline</vt:lpstr>
      <vt:lpstr>Public-key cryptography</vt:lpstr>
      <vt:lpstr>Public-key cryptography</vt:lpstr>
      <vt:lpstr>The Affine Cipher</vt:lpstr>
      <vt:lpstr>Recall that the Affine Cipher is:</vt:lpstr>
      <vt:lpstr>EK(m) is not an one-to-one function for all a.</vt:lpstr>
      <vt:lpstr>The values of a: gcd(a,26) = 1.</vt:lpstr>
      <vt:lpstr>What is the size of the key space?</vt:lpstr>
      <vt:lpstr>Inverses of a  Z26 </vt:lpstr>
      <vt:lpstr>Decryption function</vt:lpstr>
      <vt:lpstr>Multiplicative group</vt:lpstr>
      <vt:lpstr>Abelian Group or Commutative Group</vt:lpstr>
      <vt:lpstr>For example,</vt:lpstr>
      <vt:lpstr>Multiplicative group</vt:lpstr>
      <vt:lpstr>Multiplicative group</vt:lpstr>
      <vt:lpstr>How to compute the multiplicative inverse?</vt:lpstr>
      <vt:lpstr>The Extended Euclidean algorithm </vt:lpstr>
      <vt:lpstr>The Extended Euclidean algorithm</vt:lpstr>
      <vt:lpstr>Compute the multiplicative inverse</vt:lpstr>
      <vt:lpstr>The Chinese Remainder Theorem</vt:lpstr>
      <vt:lpstr>The Chinese Remainder Theorem</vt:lpstr>
      <vt:lpstr>For example,</vt:lpstr>
      <vt:lpstr>The Chinese Remainder Theorem</vt:lpstr>
      <vt:lpstr>Multiplicative group modulo prime</vt:lpstr>
      <vt:lpstr>Lagrange’s theorem</vt:lpstr>
      <vt:lpstr>Multiplicative group modulo prime</vt:lpstr>
      <vt:lpstr>Properties of the primitive elements</vt:lpstr>
      <vt:lpstr>For example,</vt:lpstr>
      <vt:lpstr>A quicker method for testing for primitive elements</vt:lpstr>
      <vt:lpstr>Conclusions</vt:lpstr>
      <vt:lpstr>Acknowledgments</vt:lpstr>
    </vt:vector>
  </TitlesOfParts>
  <Company>hkpu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Journey to Secret Key Cryptography</dc:title>
  <dc:creator>Rocky K. C. Chang</dc:creator>
  <cp:lastModifiedBy>Rocky Chang</cp:lastModifiedBy>
  <cp:revision>407</cp:revision>
  <dcterms:created xsi:type="dcterms:W3CDTF">2005-01-25T02:33:17Z</dcterms:created>
  <dcterms:modified xsi:type="dcterms:W3CDTF">2014-03-06T04:46:51Z</dcterms:modified>
</cp:coreProperties>
</file>