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notesMasterIdLst>
    <p:notesMasterId r:id="rId44"/>
  </p:notesMasterIdLst>
  <p:handoutMasterIdLst>
    <p:handoutMasterId r:id="rId45"/>
  </p:handoutMasterIdLst>
  <p:sldIdLst>
    <p:sldId id="256" r:id="rId2"/>
    <p:sldId id="269" r:id="rId3"/>
    <p:sldId id="259" r:id="rId4"/>
    <p:sldId id="270" r:id="rId5"/>
    <p:sldId id="271" r:id="rId6"/>
    <p:sldId id="299" r:id="rId7"/>
    <p:sldId id="272" r:id="rId8"/>
    <p:sldId id="300" r:id="rId9"/>
    <p:sldId id="318" r:id="rId10"/>
    <p:sldId id="301" r:id="rId11"/>
    <p:sldId id="302" r:id="rId12"/>
    <p:sldId id="303" r:id="rId13"/>
    <p:sldId id="305" r:id="rId14"/>
    <p:sldId id="306" r:id="rId15"/>
    <p:sldId id="307" r:id="rId16"/>
    <p:sldId id="308" r:id="rId17"/>
    <p:sldId id="310" r:id="rId18"/>
    <p:sldId id="311" r:id="rId19"/>
    <p:sldId id="312" r:id="rId20"/>
    <p:sldId id="319" r:id="rId21"/>
    <p:sldId id="317" r:id="rId22"/>
    <p:sldId id="313" r:id="rId23"/>
    <p:sldId id="320" r:id="rId24"/>
    <p:sldId id="281" r:id="rId25"/>
    <p:sldId id="322" r:id="rId26"/>
    <p:sldId id="321" r:id="rId27"/>
    <p:sldId id="323" r:id="rId28"/>
    <p:sldId id="315" r:id="rId29"/>
    <p:sldId id="285" r:id="rId30"/>
    <p:sldId id="288" r:id="rId31"/>
    <p:sldId id="289" r:id="rId32"/>
    <p:sldId id="287" r:id="rId33"/>
    <p:sldId id="290" r:id="rId34"/>
    <p:sldId id="291" r:id="rId35"/>
    <p:sldId id="292" r:id="rId36"/>
    <p:sldId id="293" r:id="rId37"/>
    <p:sldId id="294" r:id="rId38"/>
    <p:sldId id="316" r:id="rId39"/>
    <p:sldId id="297" r:id="rId40"/>
    <p:sldId id="298" r:id="rId41"/>
    <p:sldId id="296" r:id="rId42"/>
    <p:sldId id="266" r:id="rId43"/>
  </p:sldIdLst>
  <p:sldSz cx="9144000" cy="6858000" type="screen4x3"/>
  <p:notesSz cx="6858000" cy="92964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864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C944C2-8237-4A22-8D7C-F52AEF52DEFB}" type="datetimeFigureOut">
              <a:rPr lang="en-US" smtClean="0"/>
              <a:t>2/21/2014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414795-263F-4C67-8A36-F8AD5F2EE5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369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 altLang="zh-TW" dirty="0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5790"/>
            <a:ext cx="548640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TW" smtClean="0"/>
              <a:t>Click to edit Master text styles</a:t>
            </a:r>
          </a:p>
          <a:p>
            <a:pPr lvl="1"/>
            <a:r>
              <a:rPr lang="en-GB" altLang="zh-TW" smtClean="0"/>
              <a:t>Second level</a:t>
            </a:r>
          </a:p>
          <a:p>
            <a:pPr lvl="2"/>
            <a:r>
              <a:rPr lang="en-GB" altLang="zh-TW" smtClean="0"/>
              <a:t>Third level</a:t>
            </a:r>
          </a:p>
          <a:p>
            <a:pPr lvl="3"/>
            <a:r>
              <a:rPr lang="en-GB" altLang="zh-TW" smtClean="0"/>
              <a:t>Fourth level</a:t>
            </a:r>
          </a:p>
          <a:p>
            <a:pPr lvl="4"/>
            <a:r>
              <a:rPr lang="en-GB" altLang="zh-TW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 dirty="0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AA9EAE4-354C-483D-8259-2853174CACA9}" type="slidenum">
              <a:rPr lang="zh-TW" altLang="en-GB"/>
              <a:pPr/>
              <a:t>‹#›</a:t>
            </a:fld>
            <a:endParaRPr lang="en-GB" altLang="zh-TW" dirty="0"/>
          </a:p>
        </p:txBody>
      </p:sp>
    </p:spTree>
    <p:extLst>
      <p:ext uri="{BB962C8B-B14F-4D97-AF65-F5344CB8AC3E}">
        <p14:creationId xmlns:p14="http://schemas.microsoft.com/office/powerpoint/2010/main" val="23395915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D470D3-9ED5-4D29-9E27-5BD63EC7B07E}" type="slidenum">
              <a:rPr lang="zh-TW" altLang="en-GB"/>
              <a:pPr/>
              <a:t>1</a:t>
            </a:fld>
            <a:endParaRPr lang="en-GB" altLang="zh-TW" dirty="0"/>
          </a:p>
        </p:txBody>
      </p:sp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962EC6-57C0-4C30-96A3-A5EEEF4B558E}" type="slidenum">
              <a:rPr lang="zh-TW" altLang="en-GB"/>
              <a:pPr/>
              <a:t>11</a:t>
            </a:fld>
            <a:endParaRPr lang="en-GB" altLang="zh-TW" dirty="0"/>
          </a:p>
        </p:txBody>
      </p:sp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643DD4-F08A-47AF-BAB3-C089229AE2A5}" type="slidenum">
              <a:rPr lang="zh-TW" altLang="en-GB"/>
              <a:pPr/>
              <a:t>12</a:t>
            </a:fld>
            <a:endParaRPr lang="en-GB" altLang="zh-TW" dirty="0"/>
          </a:p>
        </p:txBody>
      </p:sp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C7E072-8D63-4C1A-A396-63594CFC4F62}" type="slidenum">
              <a:rPr lang="zh-TW" altLang="en-GB"/>
              <a:pPr/>
              <a:t>13</a:t>
            </a:fld>
            <a:endParaRPr lang="en-GB" altLang="zh-TW" dirty="0"/>
          </a:p>
        </p:txBody>
      </p:sp>
      <p:sp>
        <p:nvSpPr>
          <p:cNvPr id="16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4B6CCE-F672-434C-AA18-434F5536FE63}" type="slidenum">
              <a:rPr lang="zh-TW" altLang="en-GB"/>
              <a:pPr/>
              <a:t>14</a:t>
            </a:fld>
            <a:endParaRPr lang="en-GB" altLang="zh-TW" dirty="0"/>
          </a:p>
        </p:txBody>
      </p:sp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9562F6-266D-4129-A590-1C9BD6329BA1}" type="slidenum">
              <a:rPr lang="zh-TW" altLang="en-GB"/>
              <a:pPr/>
              <a:t>15</a:t>
            </a:fld>
            <a:endParaRPr lang="en-GB" altLang="zh-TW" dirty="0"/>
          </a:p>
        </p:txBody>
      </p:sp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C12E3B-4051-4E87-9B8F-171CD81A83C0}" type="slidenum">
              <a:rPr lang="zh-TW" altLang="en-GB"/>
              <a:pPr/>
              <a:t>16</a:t>
            </a:fld>
            <a:endParaRPr lang="en-GB" altLang="zh-TW" dirty="0"/>
          </a:p>
        </p:txBody>
      </p:sp>
      <p:sp>
        <p:nvSpPr>
          <p:cNvPr id="172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8E0DEC-7E7F-4B55-931C-7BCB3CB8310E}" type="slidenum">
              <a:rPr lang="zh-TW" altLang="en-GB"/>
              <a:pPr/>
              <a:t>17</a:t>
            </a:fld>
            <a:endParaRPr lang="en-GB" altLang="zh-TW" dirty="0"/>
          </a:p>
        </p:txBody>
      </p:sp>
      <p:sp>
        <p:nvSpPr>
          <p:cNvPr id="174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B513FD-F667-4B23-A4B4-9DA4AAE26A26}" type="slidenum">
              <a:rPr lang="zh-TW" altLang="en-GB"/>
              <a:pPr/>
              <a:t>18</a:t>
            </a:fld>
            <a:endParaRPr lang="en-GB" altLang="zh-TW" dirty="0"/>
          </a:p>
        </p:txBody>
      </p:sp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98E7CD-BD54-487C-8305-B82E6BDCB3B2}" type="slidenum">
              <a:rPr lang="zh-TW" altLang="en-GB"/>
              <a:pPr/>
              <a:t>19</a:t>
            </a:fld>
            <a:endParaRPr lang="en-GB" altLang="zh-TW" dirty="0"/>
          </a:p>
        </p:txBody>
      </p:sp>
      <p:sp>
        <p:nvSpPr>
          <p:cNvPr id="17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0F3150-8C20-458E-9F54-6734C4472EA9}" type="slidenum">
              <a:rPr lang="zh-TW" altLang="en-GB"/>
              <a:pPr/>
              <a:t>21</a:t>
            </a:fld>
            <a:endParaRPr lang="en-GB" altLang="zh-TW" dirty="0"/>
          </a:p>
        </p:txBody>
      </p:sp>
      <p:sp>
        <p:nvSpPr>
          <p:cNvPr id="17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66DEAC-B288-444A-B720-0EA7C89C191F}" type="slidenum">
              <a:rPr lang="zh-TW" altLang="en-GB"/>
              <a:pPr/>
              <a:t>2</a:t>
            </a:fld>
            <a:endParaRPr lang="en-GB" altLang="zh-TW" dirty="0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5CA09A-0025-4468-A435-7D4CF97A1C50}" type="slidenum">
              <a:rPr lang="zh-TW" altLang="en-GB"/>
              <a:pPr/>
              <a:t>22</a:t>
            </a:fld>
            <a:endParaRPr lang="en-GB" altLang="zh-TW" dirty="0"/>
          </a:p>
        </p:txBody>
      </p:sp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154BEA-6B82-4E8D-9E61-B1D714EFB44D}" type="slidenum">
              <a:rPr lang="zh-TW" altLang="en-GB"/>
              <a:pPr/>
              <a:t>24</a:t>
            </a:fld>
            <a:endParaRPr lang="en-GB" altLang="zh-TW" dirty="0"/>
          </a:p>
        </p:txBody>
      </p:sp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4AB20C-E34F-448B-A0F1-CC09120F8D38}" type="slidenum">
              <a:rPr lang="zh-TW" altLang="en-GB"/>
              <a:pPr/>
              <a:t>28</a:t>
            </a:fld>
            <a:endParaRPr lang="en-GB" altLang="zh-TW" dirty="0"/>
          </a:p>
        </p:txBody>
      </p:sp>
      <p:sp>
        <p:nvSpPr>
          <p:cNvPr id="18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BD218E-5BE7-4FC6-933E-28C85F63AD07}" type="slidenum">
              <a:rPr lang="zh-TW" altLang="en-GB"/>
              <a:pPr/>
              <a:t>29</a:t>
            </a:fld>
            <a:endParaRPr lang="en-GB" altLang="zh-TW" dirty="0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203437-0C5C-404F-AB30-7ECB765577C2}" type="slidenum">
              <a:rPr lang="zh-TW" altLang="en-GB"/>
              <a:pPr/>
              <a:t>30</a:t>
            </a:fld>
            <a:endParaRPr lang="en-GB" altLang="zh-TW" dirty="0"/>
          </a:p>
        </p:txBody>
      </p:sp>
      <p:sp>
        <p:nvSpPr>
          <p:cNvPr id="18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2D011F-DA52-41F9-9B1D-16F69EADD61D}" type="slidenum">
              <a:rPr lang="zh-TW" altLang="en-GB"/>
              <a:pPr/>
              <a:t>31</a:t>
            </a:fld>
            <a:endParaRPr lang="en-GB" altLang="zh-TW" dirty="0"/>
          </a:p>
        </p:txBody>
      </p:sp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EA9B2E-AF9C-455A-840E-FAD7CEC637FF}" type="slidenum">
              <a:rPr lang="zh-TW" altLang="en-GB"/>
              <a:pPr/>
              <a:t>32</a:t>
            </a:fld>
            <a:endParaRPr lang="en-GB" altLang="zh-TW" dirty="0"/>
          </a:p>
        </p:txBody>
      </p:sp>
      <p:sp>
        <p:nvSpPr>
          <p:cNvPr id="18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7424AA-A8AB-4E24-9FFD-8E93CC2FF1A4}" type="slidenum">
              <a:rPr lang="zh-TW" altLang="en-GB"/>
              <a:pPr/>
              <a:t>33</a:t>
            </a:fld>
            <a:endParaRPr lang="en-GB" altLang="zh-TW" dirty="0"/>
          </a:p>
        </p:txBody>
      </p:sp>
      <p:sp>
        <p:nvSpPr>
          <p:cNvPr id="18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534542-1D27-4225-9A8C-0F838475E213}" type="slidenum">
              <a:rPr lang="zh-TW" altLang="en-GB"/>
              <a:pPr/>
              <a:t>34</a:t>
            </a:fld>
            <a:endParaRPr lang="en-GB" altLang="zh-TW" dirty="0"/>
          </a:p>
        </p:txBody>
      </p:sp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67ACB7-55E9-4276-A24C-F72463CCEBCC}" type="slidenum">
              <a:rPr lang="zh-TW" altLang="en-GB"/>
              <a:pPr/>
              <a:t>35</a:t>
            </a:fld>
            <a:endParaRPr lang="en-GB" altLang="zh-TW" dirty="0"/>
          </a:p>
        </p:txBody>
      </p:sp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AEBA07-1538-415A-900B-26A4E0E1FE69}" type="slidenum">
              <a:rPr lang="zh-TW" altLang="en-GB"/>
              <a:pPr/>
              <a:t>3</a:t>
            </a:fld>
            <a:endParaRPr lang="en-GB" altLang="zh-TW" dirty="0"/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FB7561-C087-4330-8611-CBFA5D31593C}" type="slidenum">
              <a:rPr lang="zh-TW" altLang="en-GB"/>
              <a:pPr/>
              <a:t>36</a:t>
            </a:fld>
            <a:endParaRPr lang="en-GB" altLang="zh-TW" dirty="0"/>
          </a:p>
        </p:txBody>
      </p:sp>
      <p:sp>
        <p:nvSpPr>
          <p:cNvPr id="19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54E987-A852-4D75-9850-776128349249}" type="slidenum">
              <a:rPr lang="zh-TW" altLang="en-GB"/>
              <a:pPr/>
              <a:t>37</a:t>
            </a:fld>
            <a:endParaRPr lang="en-GB" altLang="zh-TW" dirty="0"/>
          </a:p>
        </p:txBody>
      </p:sp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CCE15B-D884-4B51-B755-3EE394EC3E11}" type="slidenum">
              <a:rPr lang="zh-TW" altLang="en-GB"/>
              <a:pPr/>
              <a:t>38</a:t>
            </a:fld>
            <a:endParaRPr lang="en-GB" altLang="zh-TW" dirty="0"/>
          </a:p>
        </p:txBody>
      </p:sp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DC214E-8512-47C6-9964-DC23ACC1A823}" type="slidenum">
              <a:rPr lang="zh-TW" altLang="en-GB"/>
              <a:pPr/>
              <a:t>39</a:t>
            </a:fld>
            <a:endParaRPr lang="en-GB" altLang="zh-TW" dirty="0"/>
          </a:p>
        </p:txBody>
      </p:sp>
      <p:sp>
        <p:nvSpPr>
          <p:cNvPr id="193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44ECDC-4300-4EC4-A57A-C455AB1990B0}" type="slidenum">
              <a:rPr lang="zh-TW" altLang="en-GB"/>
              <a:pPr/>
              <a:t>40</a:t>
            </a:fld>
            <a:endParaRPr lang="en-GB" altLang="zh-TW" dirty="0"/>
          </a:p>
        </p:txBody>
      </p:sp>
      <p:sp>
        <p:nvSpPr>
          <p:cNvPr id="19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B3E8F9-81F2-45C8-8449-F473D9628833}" type="slidenum">
              <a:rPr lang="zh-TW" altLang="en-GB"/>
              <a:pPr/>
              <a:t>41</a:t>
            </a:fld>
            <a:endParaRPr lang="en-GB" altLang="zh-TW" dirty="0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AA7EE7-8395-42D3-8B20-8695DD3EEDC8}" type="slidenum">
              <a:rPr lang="zh-TW" altLang="en-GB"/>
              <a:pPr/>
              <a:t>42</a:t>
            </a:fld>
            <a:endParaRPr lang="en-GB" altLang="zh-TW" dirty="0"/>
          </a:p>
        </p:txBody>
      </p:sp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DF615F-74CA-4347-804C-09B11D24DF5C}" type="slidenum">
              <a:rPr lang="zh-TW" altLang="en-GB"/>
              <a:pPr/>
              <a:t>4</a:t>
            </a:fld>
            <a:endParaRPr lang="en-GB" altLang="zh-TW" dirty="0"/>
          </a:p>
        </p:txBody>
      </p:sp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D73269-120C-4016-B53B-C119BBD1521C}" type="slidenum">
              <a:rPr lang="zh-TW" altLang="en-GB"/>
              <a:pPr/>
              <a:t>5</a:t>
            </a:fld>
            <a:endParaRPr lang="en-GB" altLang="zh-TW" dirty="0"/>
          </a:p>
        </p:txBody>
      </p:sp>
      <p:sp>
        <p:nvSpPr>
          <p:cNvPr id="160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9D7DD7-5EB9-4F50-ADC2-327CC3D9D5D9}" type="slidenum">
              <a:rPr lang="zh-TW" altLang="en-GB"/>
              <a:pPr/>
              <a:t>6</a:t>
            </a:fld>
            <a:endParaRPr lang="en-GB" altLang="zh-TW" dirty="0"/>
          </a:p>
        </p:txBody>
      </p:sp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12EEEB-4165-4336-9EDC-3454D278CB81}" type="slidenum">
              <a:rPr lang="zh-TW" altLang="en-GB"/>
              <a:pPr/>
              <a:t>7</a:t>
            </a:fld>
            <a:endParaRPr lang="en-GB" altLang="zh-TW" dirty="0"/>
          </a:p>
        </p:txBody>
      </p:sp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2ADBFB-66C1-44EC-9F98-1A733C251EF4}" type="slidenum">
              <a:rPr lang="zh-TW" altLang="en-GB"/>
              <a:pPr/>
              <a:t>8</a:t>
            </a:fld>
            <a:endParaRPr lang="en-GB" altLang="zh-TW" dirty="0"/>
          </a:p>
        </p:txBody>
      </p:sp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361F34-418C-488B-92C7-4C998321122C}" type="slidenum">
              <a:rPr lang="zh-TW" altLang="en-GB"/>
              <a:pPr/>
              <a:t>10</a:t>
            </a:fld>
            <a:endParaRPr lang="en-GB" altLang="zh-TW" dirty="0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endParaRPr lang="en-GB" altLang="zh-TW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F5D4844F-AAA6-4D9C-AC1B-0F4D054F21E8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C0CA5-4D76-4514-A7FA-6B55FE5EEBD2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0AFA9-0F83-4092-8CBA-58E22F82A99D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A7E00-33F1-4A0C-8840-E4302E02F56D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endParaRPr lang="en-GB" alt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CEA0C380-EB95-44BD-971D-263FEF99271E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A682F-6835-4D0F-9B4F-3A72FF12FEEF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7FB37-6B15-425F-9EDD-0B4475133596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9E3FC-6A9A-4632-9530-DCA3781F7722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A14F1-172D-4750-BE8D-A306B62C3B80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B0B6C-D5F4-4A50-B88D-6E6F891BC4FB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3946-50A1-4384-AE7F-A46E16CC2D2C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altLang="zh-TW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altLang="zh-TW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ECFC6BF-82EC-4399-B256-D74A013612F9}" type="slidenum">
              <a:rPr lang="zh-TW" altLang="en-GB" smtClean="0"/>
              <a:pPr/>
              <a:t>‹#›</a:t>
            </a:fld>
            <a:endParaRPr lang="en-GB" altLang="zh-TW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600" y="3734544"/>
            <a:ext cx="6858000" cy="990600"/>
          </a:xfrm>
        </p:spPr>
        <p:txBody>
          <a:bodyPr>
            <a:noAutofit/>
          </a:bodyPr>
          <a:lstStyle/>
          <a:p>
            <a:r>
              <a:rPr lang="en-US" sz="3600" b="1" dirty="0"/>
              <a:t>Cryptographic Hash Functions</a:t>
            </a:r>
            <a:endParaRPr lang="en-GB" altLang="zh-TW" sz="3600" b="1" dirty="0">
              <a:ea typeface="新細明體" pitchFamily="18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5204892"/>
            <a:ext cx="6400800" cy="528364"/>
          </a:xfrm>
        </p:spPr>
        <p:txBody>
          <a:bodyPr/>
          <a:lstStyle/>
          <a:p>
            <a:r>
              <a:rPr lang="en-US" dirty="0"/>
              <a:t>Rocky K. C. </a:t>
            </a:r>
            <a:r>
              <a:rPr lang="en-US" dirty="0" smtClean="0"/>
              <a:t>Chang, </a:t>
            </a:r>
            <a:r>
              <a:rPr lang="en-US" altLang="zh-TW" dirty="0" smtClean="0">
                <a:ea typeface="新細明體" pitchFamily="18" charset="-120"/>
              </a:rPr>
              <a:t>February </a:t>
            </a:r>
            <a:r>
              <a:rPr lang="en-US" altLang="zh-TW" dirty="0" smtClean="0">
                <a:ea typeface="新細明體" pitchFamily="18" charset="-120"/>
              </a:rPr>
              <a:t>2014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9B46AAD3-41EA-4EC5-8290-EAA1E7140604}" type="slidenum">
              <a:rPr lang="zh-TW" altLang="en-GB"/>
              <a:pPr/>
              <a:t>1</a:t>
            </a:fld>
            <a:endParaRPr lang="en-GB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Problem 1: </a:t>
            </a:r>
            <a:r>
              <a:rPr lang="en-US" dirty="0"/>
              <a:t>The preimage problem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3C4BB-8C36-40CD-B2C0-E2A4F09842E8}" type="slidenum">
              <a:rPr lang="zh-TW" altLang="en-GB"/>
              <a:pPr/>
              <a:t>10</a:t>
            </a:fld>
            <a:endParaRPr lang="en-GB" altLang="zh-TW" dirty="0"/>
          </a:p>
        </p:txBody>
      </p:sp>
      <p:sp>
        <p:nvSpPr>
          <p:cNvPr id="1372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i="1" dirty="0" smtClean="0"/>
              <a:t>The </a:t>
            </a:r>
            <a:r>
              <a:rPr lang="en-US" sz="2400" i="1" dirty="0"/>
              <a:t>preimage problem</a:t>
            </a:r>
            <a:r>
              <a:rPr lang="en-US" sz="2400" dirty="0"/>
              <a:t>:</a:t>
            </a:r>
          </a:p>
          <a:p>
            <a:pPr lvl="1"/>
            <a:r>
              <a:rPr lang="en-US" sz="2000" dirty="0"/>
              <a:t>Given a hash function h: </a:t>
            </a:r>
            <a:r>
              <a:rPr lang="en-US" sz="2000" b="1" dirty="0"/>
              <a:t>M</a:t>
            </a:r>
            <a:r>
              <a:rPr lang="en-US" sz="2000" dirty="0"/>
              <a:t> </a:t>
            </a:r>
            <a:r>
              <a:rPr lang="en-US" sz="2000" dirty="0">
                <a:sym typeface="Wingdings" pitchFamily="2" charset="2"/>
              </a:rPr>
              <a:t> </a:t>
            </a:r>
            <a:r>
              <a:rPr lang="en-US" sz="2000" b="1" dirty="0">
                <a:sym typeface="Wingdings" pitchFamily="2" charset="2"/>
              </a:rPr>
              <a:t>X</a:t>
            </a:r>
            <a:r>
              <a:rPr lang="en-US" sz="2000" dirty="0"/>
              <a:t> and an element x </a:t>
            </a:r>
            <a:r>
              <a:rPr lang="en-US" sz="2000" dirty="0">
                <a:sym typeface="Symbol" pitchFamily="18" charset="2"/>
              </a:rPr>
              <a:t> </a:t>
            </a:r>
            <a:r>
              <a:rPr lang="en-US" sz="2000" b="1" dirty="0">
                <a:sym typeface="Symbol" pitchFamily="18" charset="2"/>
              </a:rPr>
              <a:t>X</a:t>
            </a:r>
            <a:r>
              <a:rPr lang="en-US" sz="2000" dirty="0">
                <a:sym typeface="Symbol" pitchFamily="18" charset="2"/>
              </a:rPr>
              <a:t>,</a:t>
            </a:r>
          </a:p>
          <a:p>
            <a:pPr lvl="1"/>
            <a:r>
              <a:rPr lang="en-US" sz="2000" dirty="0">
                <a:sym typeface="Symbol" pitchFamily="18" charset="2"/>
              </a:rPr>
              <a:t>Find m  </a:t>
            </a:r>
            <a:r>
              <a:rPr lang="en-US" sz="2000" b="1" dirty="0">
                <a:sym typeface="Symbol" pitchFamily="18" charset="2"/>
              </a:rPr>
              <a:t>M</a:t>
            </a:r>
            <a:r>
              <a:rPr lang="en-US" sz="2000" dirty="0">
                <a:sym typeface="Symbol" pitchFamily="18" charset="2"/>
              </a:rPr>
              <a:t> such that h(m) = x.</a:t>
            </a:r>
          </a:p>
          <a:p>
            <a:r>
              <a:rPr lang="en-US" sz="2400" dirty="0">
                <a:sym typeface="Symbol" pitchFamily="18" charset="2"/>
              </a:rPr>
              <a:t>If the preimage problem can be solved, then (m, x) is a valid pair.</a:t>
            </a:r>
          </a:p>
          <a:p>
            <a:r>
              <a:rPr lang="en-US" sz="2400" dirty="0">
                <a:sym typeface="Symbol" pitchFamily="18" charset="2"/>
              </a:rPr>
              <a:t>A hash function for which the preimage problem cannot be </a:t>
            </a:r>
            <a:r>
              <a:rPr lang="en-US" sz="2400" u="sng" dirty="0">
                <a:sym typeface="Symbol" pitchFamily="18" charset="2"/>
              </a:rPr>
              <a:t>efficiently</a:t>
            </a:r>
            <a:r>
              <a:rPr lang="en-US" sz="2400" dirty="0">
                <a:sym typeface="Symbol" pitchFamily="18" charset="2"/>
              </a:rPr>
              <a:t> solved is said to be </a:t>
            </a:r>
            <a:r>
              <a:rPr lang="en-US" sz="2400" i="1" dirty="0">
                <a:sym typeface="Symbol" pitchFamily="18" charset="2"/>
              </a:rPr>
              <a:t>one-way</a:t>
            </a:r>
            <a:r>
              <a:rPr lang="en-US" sz="2400" dirty="0">
                <a:sym typeface="Symbol" pitchFamily="18" charset="2"/>
              </a:rPr>
              <a:t> or </a:t>
            </a:r>
            <a:r>
              <a:rPr lang="en-US" sz="2400" i="1" dirty="0">
                <a:sym typeface="Symbol" pitchFamily="18" charset="2"/>
              </a:rPr>
              <a:t>preimage resistant</a:t>
            </a:r>
            <a:r>
              <a:rPr lang="en-US" sz="2400" dirty="0">
                <a:sym typeface="Symbol" pitchFamily="18" charset="2"/>
              </a:rPr>
              <a:t>.</a:t>
            </a:r>
            <a:endParaRPr lang="en-GB" altLang="zh-TW" sz="2400" dirty="0">
              <a:ea typeface="新細明體" pitchFamily="18" charset="-12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sz="3600" dirty="0">
                <a:ea typeface="新細明體" pitchFamily="18" charset="-120"/>
              </a:rPr>
              <a:t>Problem 2: </a:t>
            </a:r>
            <a:r>
              <a:rPr lang="en-US" sz="3600" dirty="0"/>
              <a:t>The second preimage problem</a:t>
            </a:r>
            <a:endParaRPr lang="en-GB" altLang="zh-TW" sz="3600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BC502-A51F-460D-B08E-EEFBB63A94A5}" type="slidenum">
              <a:rPr lang="zh-TW" altLang="en-GB"/>
              <a:pPr/>
              <a:t>11</a:t>
            </a:fld>
            <a:endParaRPr lang="en-GB" altLang="zh-TW" dirty="0"/>
          </a:p>
        </p:txBody>
      </p:sp>
      <p:sp>
        <p:nvSpPr>
          <p:cNvPr id="1382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/>
              <a:t>The</a:t>
            </a:r>
            <a:r>
              <a:rPr lang="en-US" dirty="0"/>
              <a:t> </a:t>
            </a:r>
            <a:r>
              <a:rPr lang="en-US" i="1" dirty="0"/>
              <a:t>second preimage problem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Given a hash function h: </a:t>
            </a:r>
            <a:r>
              <a:rPr lang="en-US" b="1" dirty="0"/>
              <a:t>M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b="1" dirty="0">
                <a:sym typeface="Wingdings" pitchFamily="2" charset="2"/>
              </a:rPr>
              <a:t>X</a:t>
            </a:r>
            <a:r>
              <a:rPr lang="en-US" dirty="0"/>
              <a:t> and an element m </a:t>
            </a:r>
            <a:r>
              <a:rPr lang="en-US" dirty="0">
                <a:sym typeface="Symbol" pitchFamily="18" charset="2"/>
              </a:rPr>
              <a:t> </a:t>
            </a:r>
            <a:r>
              <a:rPr lang="en-US" b="1" dirty="0">
                <a:sym typeface="Symbol" pitchFamily="18" charset="2"/>
              </a:rPr>
              <a:t>M</a:t>
            </a:r>
            <a:r>
              <a:rPr lang="en-US" dirty="0">
                <a:sym typeface="Symbol" pitchFamily="18" charset="2"/>
              </a:rPr>
              <a:t>,</a:t>
            </a:r>
          </a:p>
          <a:p>
            <a:pPr lvl="1"/>
            <a:r>
              <a:rPr lang="en-US" dirty="0">
                <a:sym typeface="Symbol" pitchFamily="18" charset="2"/>
              </a:rPr>
              <a:t>Find an m’  </a:t>
            </a:r>
            <a:r>
              <a:rPr lang="en-US" b="1" dirty="0">
                <a:sym typeface="Symbol" pitchFamily="18" charset="2"/>
              </a:rPr>
              <a:t>M</a:t>
            </a:r>
            <a:r>
              <a:rPr lang="en-US" dirty="0">
                <a:sym typeface="Symbol" pitchFamily="18" charset="2"/>
              </a:rPr>
              <a:t> such that m’  m and h(m’) = h(m).</a:t>
            </a:r>
          </a:p>
          <a:p>
            <a:r>
              <a:rPr lang="en-US" dirty="0">
                <a:sym typeface="Symbol" pitchFamily="18" charset="2"/>
              </a:rPr>
              <a:t>If the 2</a:t>
            </a:r>
            <a:r>
              <a:rPr lang="en-US" baseline="30000" dirty="0">
                <a:sym typeface="Symbol" pitchFamily="18" charset="2"/>
              </a:rPr>
              <a:t>nd</a:t>
            </a:r>
            <a:r>
              <a:rPr lang="en-US" dirty="0">
                <a:sym typeface="Symbol" pitchFamily="18" charset="2"/>
              </a:rPr>
              <a:t> preimage problem can be solved, then (m’, h(m)) is a valid pair.</a:t>
            </a:r>
          </a:p>
          <a:p>
            <a:r>
              <a:rPr lang="en-US" dirty="0">
                <a:sym typeface="Symbol" pitchFamily="18" charset="2"/>
              </a:rPr>
              <a:t>A hash function for which the 2</a:t>
            </a:r>
            <a:r>
              <a:rPr lang="en-US" baseline="30000" dirty="0">
                <a:sym typeface="Symbol" pitchFamily="18" charset="2"/>
              </a:rPr>
              <a:t>nd</a:t>
            </a:r>
            <a:r>
              <a:rPr lang="en-US" dirty="0">
                <a:sym typeface="Symbol" pitchFamily="18" charset="2"/>
              </a:rPr>
              <a:t> preimage problem cannot be </a:t>
            </a:r>
            <a:r>
              <a:rPr lang="en-US" u="sng" dirty="0">
                <a:sym typeface="Symbol" pitchFamily="18" charset="2"/>
              </a:rPr>
              <a:t>efficiently</a:t>
            </a:r>
            <a:r>
              <a:rPr lang="en-US" dirty="0">
                <a:sym typeface="Symbol" pitchFamily="18" charset="2"/>
              </a:rPr>
              <a:t> solved is said to be </a:t>
            </a:r>
            <a:r>
              <a:rPr lang="en-US" i="1" dirty="0">
                <a:sym typeface="Symbol" pitchFamily="18" charset="2"/>
              </a:rPr>
              <a:t>second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i="1" dirty="0">
                <a:sym typeface="Symbol" pitchFamily="18" charset="2"/>
              </a:rPr>
              <a:t>preimage resistant</a:t>
            </a:r>
            <a:r>
              <a:rPr lang="en-US" dirty="0">
                <a:sym typeface="Symbol" pitchFamily="18" charset="2"/>
              </a:rPr>
              <a:t>.</a:t>
            </a:r>
            <a:endParaRPr lang="en-GB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Problem 3: </a:t>
            </a:r>
            <a:r>
              <a:rPr lang="en-US" dirty="0"/>
              <a:t>The collision problem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8E11C-1138-4CCD-8E35-2964DFC39E4A}" type="slidenum">
              <a:rPr lang="zh-TW" altLang="en-GB"/>
              <a:pPr/>
              <a:t>12</a:t>
            </a:fld>
            <a:endParaRPr lang="en-GB" altLang="zh-TW" dirty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/>
              <a:t>The</a:t>
            </a:r>
            <a:r>
              <a:rPr lang="en-US" dirty="0"/>
              <a:t> </a:t>
            </a:r>
            <a:r>
              <a:rPr lang="en-US" i="1" dirty="0"/>
              <a:t>collision problem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Given a hash function h: </a:t>
            </a:r>
            <a:r>
              <a:rPr lang="en-US" b="1" dirty="0"/>
              <a:t>M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b="1" dirty="0">
                <a:sym typeface="Wingdings" pitchFamily="2" charset="2"/>
              </a:rPr>
              <a:t>X</a:t>
            </a:r>
            <a:r>
              <a:rPr lang="en-US" dirty="0"/>
              <a:t>,</a:t>
            </a:r>
          </a:p>
          <a:p>
            <a:pPr lvl="1"/>
            <a:r>
              <a:rPr lang="en-US" dirty="0">
                <a:sym typeface="Symbol" pitchFamily="18" charset="2"/>
              </a:rPr>
              <a:t>Find m, m’  </a:t>
            </a:r>
            <a:r>
              <a:rPr lang="en-US" b="1" dirty="0">
                <a:sym typeface="Symbol" pitchFamily="18" charset="2"/>
              </a:rPr>
              <a:t>M</a:t>
            </a:r>
            <a:r>
              <a:rPr lang="en-US" dirty="0">
                <a:sym typeface="Symbol" pitchFamily="18" charset="2"/>
              </a:rPr>
              <a:t> such that m’  m and h(m’) = h(m).</a:t>
            </a:r>
          </a:p>
          <a:p>
            <a:r>
              <a:rPr lang="en-US" dirty="0">
                <a:sym typeface="Symbol" pitchFamily="18" charset="2"/>
              </a:rPr>
              <a:t>If (m, x) is a valid pair, and m, m’ is a solution to the collision problem, then (m’, x) is also a valid pair.</a:t>
            </a:r>
          </a:p>
          <a:p>
            <a:r>
              <a:rPr lang="en-US" dirty="0">
                <a:sym typeface="Symbol" pitchFamily="18" charset="2"/>
              </a:rPr>
              <a:t>A hash function for which the collision problem cannot be </a:t>
            </a:r>
            <a:r>
              <a:rPr lang="en-US" u="sng" dirty="0">
                <a:sym typeface="Symbol" pitchFamily="18" charset="2"/>
              </a:rPr>
              <a:t>efficiently</a:t>
            </a:r>
            <a:r>
              <a:rPr lang="en-US" dirty="0">
                <a:sym typeface="Symbol" pitchFamily="18" charset="2"/>
              </a:rPr>
              <a:t> solved is said to be </a:t>
            </a:r>
            <a:r>
              <a:rPr lang="en-US" i="1" dirty="0">
                <a:sym typeface="Symbol" pitchFamily="18" charset="2"/>
              </a:rPr>
              <a:t>collision resistant</a:t>
            </a:r>
            <a:r>
              <a:rPr lang="en-US" dirty="0" smtClean="0">
                <a:sym typeface="Symbol" pitchFamily="18" charset="2"/>
              </a:rPr>
              <a:t>.</a:t>
            </a:r>
          </a:p>
          <a:p>
            <a:r>
              <a:rPr lang="en-US" dirty="0" smtClean="0"/>
              <a:t>Which problem is the easiest to solve?</a:t>
            </a:r>
            <a:endParaRPr lang="en-GB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the preimage problem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D59A6-7E30-427D-8405-EE3517271D31}" type="slidenum">
              <a:rPr lang="zh-TW" altLang="en-GB"/>
              <a:pPr/>
              <a:t>13</a:t>
            </a:fld>
            <a:endParaRPr lang="en-GB" altLang="zh-TW" dirty="0"/>
          </a:p>
        </p:txBody>
      </p:sp>
      <p:sp>
        <p:nvSpPr>
          <p:cNvPr id="141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68413"/>
            <a:ext cx="8435975" cy="4862512"/>
          </a:xfrm>
        </p:spPr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en-US" sz="2400" dirty="0"/>
              <a:t>Consider the following algorithm to solve the preimage problem.</a:t>
            </a:r>
          </a:p>
          <a:p>
            <a:pPr marL="914400" lvl="1" indent="-4572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000" dirty="0" smtClean="0"/>
              <a:t>Choose a subset </a:t>
            </a:r>
            <a:r>
              <a:rPr lang="en-US" sz="2000" b="1" dirty="0" smtClean="0">
                <a:sym typeface="Symbol" pitchFamily="18" charset="2"/>
              </a:rPr>
              <a:t>M</a:t>
            </a:r>
            <a:r>
              <a:rPr lang="en-US" sz="2000" b="1" baseline="-25000" dirty="0" smtClean="0">
                <a:sym typeface="Symbol" pitchFamily="18" charset="2"/>
              </a:rPr>
              <a:t>0</a:t>
            </a:r>
            <a:r>
              <a:rPr lang="en-US" sz="2000" dirty="0" smtClean="0"/>
              <a:t> </a:t>
            </a:r>
            <a:r>
              <a:rPr lang="en-US" sz="2000" dirty="0" smtClean="0">
                <a:sym typeface="Symbol"/>
              </a:rPr>
              <a:t> </a:t>
            </a:r>
            <a:r>
              <a:rPr lang="en-US" sz="2000" b="1" dirty="0" smtClean="0">
                <a:sym typeface="Symbol" pitchFamily="18" charset="2"/>
              </a:rPr>
              <a:t>M </a:t>
            </a:r>
            <a:r>
              <a:rPr lang="en-US" sz="2000" dirty="0" smtClean="0">
                <a:sym typeface="Symbol" pitchFamily="18" charset="2"/>
              </a:rPr>
              <a:t>and</a:t>
            </a:r>
            <a:r>
              <a:rPr lang="en-US" sz="2000" b="1" dirty="0" smtClean="0">
                <a:sym typeface="Symbol" pitchFamily="18" charset="2"/>
              </a:rPr>
              <a:t> </a:t>
            </a:r>
            <a:r>
              <a:rPr lang="en-US" sz="2000" dirty="0" smtClean="0">
                <a:sym typeface="Symbol" pitchFamily="18" charset="2"/>
              </a:rPr>
              <a:t>|</a:t>
            </a:r>
            <a:r>
              <a:rPr lang="en-US" sz="2000" b="1" dirty="0" smtClean="0">
                <a:sym typeface="Symbol" pitchFamily="18" charset="2"/>
              </a:rPr>
              <a:t>M</a:t>
            </a:r>
            <a:r>
              <a:rPr lang="en-US" sz="2000" b="1" baseline="-25000" dirty="0" smtClean="0">
                <a:sym typeface="Symbol" pitchFamily="18" charset="2"/>
              </a:rPr>
              <a:t>0</a:t>
            </a:r>
            <a:r>
              <a:rPr lang="en-US" sz="2000" dirty="0" smtClean="0">
                <a:sym typeface="Symbol" pitchFamily="18" charset="2"/>
              </a:rPr>
              <a:t>|</a:t>
            </a:r>
            <a:r>
              <a:rPr lang="en-US" sz="2000" dirty="0" smtClean="0"/>
              <a:t> = q.</a:t>
            </a:r>
          </a:p>
          <a:p>
            <a:pPr marL="914400" lvl="1" indent="-4572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000" dirty="0" smtClean="0"/>
              <a:t>For each m </a:t>
            </a:r>
            <a:r>
              <a:rPr lang="en-US" sz="2000" dirty="0">
                <a:sym typeface="Symbol" pitchFamily="18" charset="2"/>
              </a:rPr>
              <a:t> </a:t>
            </a:r>
            <a:r>
              <a:rPr lang="en-US" sz="2000" b="1" dirty="0" smtClean="0">
                <a:sym typeface="Symbol" pitchFamily="18" charset="2"/>
              </a:rPr>
              <a:t>M</a:t>
            </a:r>
            <a:r>
              <a:rPr lang="en-US" sz="2000" b="1" baseline="-25000" dirty="0" smtClean="0">
                <a:sym typeface="Symbol" pitchFamily="18" charset="2"/>
              </a:rPr>
              <a:t>0</a:t>
            </a:r>
            <a:r>
              <a:rPr lang="en-US" sz="2000" dirty="0" smtClean="0">
                <a:sym typeface="Symbol" pitchFamily="18" charset="2"/>
              </a:rPr>
              <a:t>,</a:t>
            </a:r>
            <a:r>
              <a:rPr lang="en-US" sz="2000" dirty="0">
                <a:sym typeface="Symbol" pitchFamily="18" charset="2"/>
              </a:rPr>
              <a:t> </a:t>
            </a:r>
            <a:r>
              <a:rPr lang="en-US" sz="2000" dirty="0" smtClean="0">
                <a:sym typeface="Symbol" pitchFamily="18" charset="2"/>
              </a:rPr>
              <a:t>if </a:t>
            </a:r>
            <a:r>
              <a:rPr lang="en-US" sz="2000" dirty="0">
                <a:sym typeface="Symbol" pitchFamily="18" charset="2"/>
              </a:rPr>
              <a:t>h(m) = x, return </a:t>
            </a:r>
            <a:r>
              <a:rPr lang="en-US" sz="2000" dirty="0" smtClean="0">
                <a:sym typeface="Symbol" pitchFamily="18" charset="2"/>
              </a:rPr>
              <a:t>m.</a:t>
            </a:r>
            <a:endParaRPr lang="en-US" sz="2000" dirty="0">
              <a:sym typeface="Symbol" pitchFamily="18" charset="2"/>
            </a:endParaRPr>
          </a:p>
          <a:p>
            <a:pPr marL="914400" lvl="1" indent="-4572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000" dirty="0" smtClean="0">
                <a:sym typeface="Symbol" pitchFamily="18" charset="2"/>
              </a:rPr>
              <a:t>Return “unsuccessful.”</a:t>
            </a:r>
            <a:endParaRPr lang="en-US" sz="2000" dirty="0">
              <a:sym typeface="Symbol" pitchFamily="18" charset="2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400" dirty="0">
                <a:sym typeface="Symbol" pitchFamily="18" charset="2"/>
              </a:rPr>
              <a:t>Pr[success] = 1 – Pr[all q attempts are </a:t>
            </a:r>
            <a:r>
              <a:rPr lang="en-US" sz="2400" dirty="0" smtClean="0">
                <a:sym typeface="Symbol" pitchFamily="18" charset="2"/>
              </a:rPr>
              <a:t>unsuc</a:t>
            </a:r>
            <a:r>
              <a:rPr lang="en-US" altLang="zh-TW" sz="2400" dirty="0" smtClean="0">
                <a:ea typeface="新細明體" pitchFamily="18" charset="-120"/>
                <a:sym typeface="Symbol" pitchFamily="18" charset="2"/>
              </a:rPr>
              <a:t>c</a:t>
            </a:r>
            <a:r>
              <a:rPr lang="en-US" altLang="zh-TW" sz="2400" dirty="0" smtClean="0">
                <a:sym typeface="Symbol" pitchFamily="18" charset="2"/>
              </a:rPr>
              <a:t>essful</a:t>
            </a:r>
            <a:r>
              <a:rPr lang="en-US" sz="2400" dirty="0" smtClean="0">
                <a:sym typeface="Symbol" pitchFamily="18" charset="2"/>
              </a:rPr>
              <a:t>].</a:t>
            </a:r>
            <a:endParaRPr lang="en-US" sz="2400" dirty="0">
              <a:sym typeface="Symbol" pitchFamily="18" charset="2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400" dirty="0">
                <a:sym typeface="Symbol" pitchFamily="18" charset="2"/>
              </a:rPr>
              <a:t>Assuming independent events, Pr[all q attempts are </a:t>
            </a:r>
            <a:r>
              <a:rPr lang="en-US" sz="2400" dirty="0" smtClean="0">
                <a:sym typeface="Symbol" pitchFamily="18" charset="2"/>
              </a:rPr>
              <a:t>unsuc</a:t>
            </a:r>
            <a:r>
              <a:rPr lang="en-US" altLang="zh-TW" sz="2400" dirty="0" smtClean="0">
                <a:ea typeface="新細明體" pitchFamily="18" charset="-120"/>
                <a:sym typeface="Symbol" pitchFamily="18" charset="2"/>
              </a:rPr>
              <a:t>c</a:t>
            </a:r>
            <a:r>
              <a:rPr lang="en-US" altLang="zh-TW" sz="2400" dirty="0" smtClean="0">
                <a:sym typeface="Symbol" pitchFamily="18" charset="2"/>
              </a:rPr>
              <a:t>essful</a:t>
            </a:r>
            <a:r>
              <a:rPr lang="en-US" sz="2400" dirty="0" smtClean="0">
                <a:sym typeface="Symbol" pitchFamily="18" charset="2"/>
              </a:rPr>
              <a:t>] </a:t>
            </a:r>
            <a:r>
              <a:rPr lang="en-US" sz="2400" dirty="0">
                <a:sym typeface="Symbol" pitchFamily="18" charset="2"/>
              </a:rPr>
              <a:t>= Pr[an attempt is </a:t>
            </a:r>
            <a:r>
              <a:rPr lang="en-US" sz="2400" dirty="0" smtClean="0">
                <a:sym typeface="Symbol" pitchFamily="18" charset="2"/>
              </a:rPr>
              <a:t>unsu</a:t>
            </a:r>
            <a:r>
              <a:rPr lang="en-US" altLang="zh-TW" sz="2400" dirty="0" smtClean="0">
                <a:ea typeface="新細明體" pitchFamily="18" charset="-120"/>
                <a:sym typeface="Symbol" pitchFamily="18" charset="2"/>
              </a:rPr>
              <a:t>c</a:t>
            </a:r>
            <a:r>
              <a:rPr lang="en-US" sz="2400" dirty="0" smtClean="0">
                <a:sym typeface="Symbol" pitchFamily="18" charset="2"/>
              </a:rPr>
              <a:t>cessful]</a:t>
            </a:r>
            <a:r>
              <a:rPr lang="en-US" sz="2400" baseline="30000" dirty="0" smtClean="0">
                <a:sym typeface="Symbol" pitchFamily="18" charset="2"/>
              </a:rPr>
              <a:t>q</a:t>
            </a:r>
            <a:r>
              <a:rPr lang="en-US" sz="2400" dirty="0">
                <a:sym typeface="Symbol" pitchFamily="18" charset="2"/>
              </a:rPr>
              <a:t>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400" dirty="0">
                <a:sym typeface="Symbol" pitchFamily="18" charset="2"/>
              </a:rPr>
              <a:t>Let |</a:t>
            </a:r>
            <a:r>
              <a:rPr lang="en-US" sz="2400" b="1" dirty="0">
                <a:sym typeface="Symbol" pitchFamily="18" charset="2"/>
              </a:rPr>
              <a:t>X</a:t>
            </a:r>
            <a:r>
              <a:rPr lang="en-US" sz="2400" dirty="0">
                <a:sym typeface="Symbol" pitchFamily="18" charset="2"/>
              </a:rPr>
              <a:t>|=B and Pr[an attempt is </a:t>
            </a:r>
            <a:r>
              <a:rPr lang="en-US" sz="2400" dirty="0" smtClean="0">
                <a:sym typeface="Symbol" pitchFamily="18" charset="2"/>
              </a:rPr>
              <a:t>unsuc</a:t>
            </a:r>
            <a:r>
              <a:rPr lang="en-US" altLang="zh-TW" sz="2400" dirty="0" smtClean="0">
                <a:ea typeface="新細明體" pitchFamily="18" charset="-120"/>
                <a:sym typeface="Symbol" pitchFamily="18" charset="2"/>
              </a:rPr>
              <a:t>c</a:t>
            </a:r>
            <a:r>
              <a:rPr lang="en-US" altLang="zh-TW" sz="2400" dirty="0" smtClean="0">
                <a:sym typeface="Symbol" pitchFamily="18" charset="2"/>
              </a:rPr>
              <a:t>essful</a:t>
            </a:r>
            <a:r>
              <a:rPr lang="en-US" sz="2400" dirty="0" smtClean="0">
                <a:sym typeface="Symbol" pitchFamily="18" charset="2"/>
              </a:rPr>
              <a:t>] </a:t>
            </a:r>
            <a:r>
              <a:rPr lang="en-US" sz="2400" dirty="0">
                <a:sym typeface="Symbol" pitchFamily="18" charset="2"/>
              </a:rPr>
              <a:t>= 1–1/B.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Char char="q"/>
            </a:pPr>
            <a:r>
              <a:rPr lang="en-US" sz="2400" dirty="0">
                <a:sym typeface="Symbol" pitchFamily="18" charset="2"/>
              </a:rPr>
              <a:t>Therefore, Pr[success] =  1–(1–1/B)</a:t>
            </a:r>
            <a:r>
              <a:rPr lang="en-US" sz="2400" baseline="30000" dirty="0">
                <a:sym typeface="Symbol" pitchFamily="18" charset="2"/>
              </a:rPr>
              <a:t>q </a:t>
            </a:r>
            <a:r>
              <a:rPr lang="en-US" sz="2400" dirty="0">
                <a:sym typeface="Symbol" pitchFamily="18" charset="2"/>
              </a:rPr>
              <a:t>≈ q/B if q is small compared to B.</a:t>
            </a:r>
            <a:endParaRPr lang="en-GB" altLang="zh-TW" sz="2400" dirty="0">
              <a:ea typeface="新細明體" pitchFamily="18" charset="-12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the 2</a:t>
            </a:r>
            <a:r>
              <a:rPr lang="en-US" baseline="30000" dirty="0"/>
              <a:t>nd</a:t>
            </a:r>
            <a:r>
              <a:rPr lang="en-US" dirty="0"/>
              <a:t> preimage problem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02DE7-84E7-4412-A37C-B2FA8B9263B7}" type="slidenum">
              <a:rPr lang="zh-TW" altLang="en-GB"/>
              <a:pPr/>
              <a:t>14</a:t>
            </a:fld>
            <a:endParaRPr lang="en-GB" altLang="zh-TW" dirty="0"/>
          </a:p>
        </p:txBody>
      </p:sp>
      <p:sp>
        <p:nvSpPr>
          <p:cNvPr id="1423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Consider the following algorithm to solve the 2</a:t>
            </a:r>
            <a:r>
              <a:rPr lang="en-US" baseline="30000" dirty="0"/>
              <a:t>nd</a:t>
            </a:r>
            <a:r>
              <a:rPr lang="en-US" dirty="0"/>
              <a:t> preimage problem.</a:t>
            </a:r>
          </a:p>
          <a:p>
            <a:pPr lvl="1">
              <a:buFont typeface="Wingdings" pitchFamily="2" charset="2"/>
              <a:buAutoNum type="arabicPeriod"/>
            </a:pPr>
            <a:r>
              <a:rPr lang="en-US" dirty="0"/>
              <a:t>Compute h(m</a:t>
            </a:r>
            <a:r>
              <a:rPr lang="en-US" dirty="0" smtClean="0"/>
              <a:t>).</a:t>
            </a:r>
          </a:p>
          <a:p>
            <a:pPr lvl="1">
              <a:buFont typeface="Wingdings" pitchFamily="2" charset="2"/>
              <a:buAutoNum type="arabicPeriod"/>
            </a:pPr>
            <a:r>
              <a:rPr lang="en-US" sz="2400" dirty="0" smtClean="0"/>
              <a:t>Choose a subset </a:t>
            </a:r>
            <a:r>
              <a:rPr lang="en-US" sz="2400" b="1" dirty="0" smtClean="0">
                <a:sym typeface="Symbol" pitchFamily="18" charset="2"/>
              </a:rPr>
              <a:t>M</a:t>
            </a:r>
            <a:r>
              <a:rPr lang="en-US" sz="2400" b="1" baseline="-25000" dirty="0" smtClean="0">
                <a:sym typeface="Symbol" pitchFamily="18" charset="2"/>
              </a:rPr>
              <a:t>0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 </a:t>
            </a:r>
            <a:r>
              <a:rPr lang="en-US" sz="2400" b="1" dirty="0" smtClean="0">
                <a:sym typeface="Symbol" pitchFamily="18" charset="2"/>
              </a:rPr>
              <a:t>M</a:t>
            </a:r>
            <a:r>
              <a:rPr lang="en-US" sz="2400" dirty="0" smtClean="0">
                <a:sym typeface="Symbol" pitchFamily="18" charset="2"/>
              </a:rPr>
              <a:t>\{m}</a:t>
            </a:r>
            <a:r>
              <a:rPr lang="en-US" sz="2400" b="1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and</a:t>
            </a:r>
            <a:r>
              <a:rPr lang="en-US" sz="2400" b="1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|</a:t>
            </a:r>
            <a:r>
              <a:rPr lang="en-US" sz="2400" b="1" dirty="0" smtClean="0">
                <a:sym typeface="Symbol" pitchFamily="18" charset="2"/>
              </a:rPr>
              <a:t>M</a:t>
            </a:r>
            <a:r>
              <a:rPr lang="en-US" sz="2400" b="1" baseline="-25000" dirty="0" smtClean="0">
                <a:sym typeface="Symbol" pitchFamily="18" charset="2"/>
              </a:rPr>
              <a:t>0</a:t>
            </a:r>
            <a:r>
              <a:rPr lang="en-US" sz="2400" dirty="0" smtClean="0">
                <a:sym typeface="Symbol" pitchFamily="18" charset="2"/>
              </a:rPr>
              <a:t>|</a:t>
            </a:r>
            <a:r>
              <a:rPr lang="en-US" sz="2400" dirty="0" smtClean="0"/>
              <a:t> = q</a:t>
            </a:r>
            <a:r>
              <a:rPr lang="en-US" sz="2400" dirty="0" smtClean="0">
                <a:sym typeface="Symbol" pitchFamily="18" charset="2"/>
              </a:rPr>
              <a:t>–1</a:t>
            </a:r>
            <a:r>
              <a:rPr lang="en-US" sz="2400" dirty="0" smtClean="0"/>
              <a:t>.</a:t>
            </a:r>
            <a:endParaRPr lang="en-US" dirty="0"/>
          </a:p>
          <a:p>
            <a:pPr lvl="1">
              <a:buFont typeface="Wingdings" pitchFamily="2" charset="2"/>
              <a:buAutoNum type="arabicPeriod"/>
            </a:pPr>
            <a:r>
              <a:rPr lang="en-US" dirty="0" smtClean="0"/>
              <a:t>For each m</a:t>
            </a:r>
            <a:r>
              <a:rPr lang="en-US" dirty="0"/>
              <a:t>’ </a:t>
            </a:r>
            <a:r>
              <a:rPr lang="en-US" dirty="0">
                <a:sym typeface="Symbol" pitchFamily="18" charset="2"/>
              </a:rPr>
              <a:t> </a:t>
            </a:r>
            <a:r>
              <a:rPr lang="en-US" b="1" dirty="0" smtClean="0">
                <a:sym typeface="Symbol" pitchFamily="18" charset="2"/>
              </a:rPr>
              <a:t>M</a:t>
            </a:r>
            <a:r>
              <a:rPr lang="en-US" sz="2000" b="1" baseline="-25000" dirty="0" smtClean="0">
                <a:sym typeface="Symbol" pitchFamily="18" charset="2"/>
              </a:rPr>
              <a:t>0</a:t>
            </a:r>
            <a:r>
              <a:rPr lang="en-US" dirty="0" smtClean="0">
                <a:sym typeface="Symbol" pitchFamily="18" charset="2"/>
              </a:rPr>
              <a:t>, if </a:t>
            </a:r>
            <a:r>
              <a:rPr lang="en-US" dirty="0">
                <a:sym typeface="Symbol" pitchFamily="18" charset="2"/>
              </a:rPr>
              <a:t>h(m’) = h(m), return m’.</a:t>
            </a:r>
          </a:p>
          <a:p>
            <a:pPr lvl="1">
              <a:buFont typeface="Wingdings" pitchFamily="2" charset="2"/>
              <a:buAutoNum type="arabicPeriod"/>
            </a:pPr>
            <a:r>
              <a:rPr lang="en-US" dirty="0" smtClean="0">
                <a:sym typeface="Symbol" pitchFamily="18" charset="2"/>
              </a:rPr>
              <a:t>Return “unsuccessful.”</a:t>
            </a:r>
            <a:endParaRPr lang="en-US" dirty="0">
              <a:sym typeface="Symbol" pitchFamily="18" charset="2"/>
            </a:endParaRPr>
          </a:p>
          <a:p>
            <a:pPr>
              <a:buFont typeface="Wingdings" pitchFamily="2" charset="2"/>
              <a:buChar char="q"/>
            </a:pPr>
            <a:r>
              <a:rPr lang="en-US" dirty="0">
                <a:sym typeface="Symbol" pitchFamily="18" charset="2"/>
              </a:rPr>
              <a:t>Pr[success] =  1–(1–1/B)</a:t>
            </a:r>
            <a:r>
              <a:rPr lang="en-US" baseline="30000" dirty="0">
                <a:sym typeface="Symbol" pitchFamily="18" charset="2"/>
              </a:rPr>
              <a:t>q–1 </a:t>
            </a:r>
            <a:r>
              <a:rPr lang="en-US" dirty="0">
                <a:sym typeface="Symbol" pitchFamily="18" charset="2"/>
              </a:rPr>
              <a:t>.</a:t>
            </a:r>
            <a:endParaRPr lang="en-GB" altLang="zh-TW" dirty="0">
              <a:ea typeface="新細明體" pitchFamily="18" charset="-12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the collision problem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3E70B-6B09-44FC-8125-8BF0D3898339}" type="slidenum">
              <a:rPr lang="zh-TW" altLang="en-GB"/>
              <a:pPr/>
              <a:t>15</a:t>
            </a:fld>
            <a:endParaRPr lang="en-GB" altLang="zh-TW" dirty="0"/>
          </a:p>
        </p:txBody>
      </p:sp>
      <p:sp>
        <p:nvSpPr>
          <p:cNvPr id="1433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Consider the following algorithm to solve the collision problem.</a:t>
            </a:r>
          </a:p>
          <a:p>
            <a:pPr lvl="1">
              <a:buFont typeface="Wingdings" pitchFamily="2" charset="2"/>
              <a:buAutoNum type="arabicPeriod"/>
            </a:pPr>
            <a:r>
              <a:rPr lang="en-US" sz="2400" dirty="0" smtClean="0"/>
              <a:t>Choose a subset </a:t>
            </a:r>
            <a:r>
              <a:rPr lang="en-US" sz="2400" b="1" dirty="0" smtClean="0">
                <a:sym typeface="Symbol" pitchFamily="18" charset="2"/>
              </a:rPr>
              <a:t>M</a:t>
            </a:r>
            <a:r>
              <a:rPr lang="en-US" sz="2400" b="1" baseline="-25000" dirty="0" smtClean="0">
                <a:sym typeface="Symbol" pitchFamily="18" charset="2"/>
              </a:rPr>
              <a:t>0</a:t>
            </a:r>
            <a:r>
              <a:rPr lang="en-US" sz="2400" dirty="0" smtClean="0"/>
              <a:t> </a:t>
            </a:r>
            <a:r>
              <a:rPr lang="en-US" sz="2400" dirty="0" smtClean="0">
                <a:sym typeface="Symbol"/>
              </a:rPr>
              <a:t> </a:t>
            </a:r>
            <a:r>
              <a:rPr lang="en-US" sz="2400" b="1" dirty="0" smtClean="0">
                <a:sym typeface="Symbol" pitchFamily="18" charset="2"/>
              </a:rPr>
              <a:t>M </a:t>
            </a:r>
            <a:r>
              <a:rPr lang="en-US" sz="2400" dirty="0" smtClean="0">
                <a:sym typeface="Symbol" pitchFamily="18" charset="2"/>
              </a:rPr>
              <a:t>and</a:t>
            </a:r>
            <a:r>
              <a:rPr lang="en-US" sz="2400" b="1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|</a:t>
            </a:r>
            <a:r>
              <a:rPr lang="en-US" sz="2400" b="1" dirty="0" smtClean="0">
                <a:sym typeface="Symbol" pitchFamily="18" charset="2"/>
              </a:rPr>
              <a:t>M</a:t>
            </a:r>
            <a:r>
              <a:rPr lang="en-US" sz="2400" b="1" baseline="-25000" dirty="0" smtClean="0">
                <a:sym typeface="Symbol" pitchFamily="18" charset="2"/>
              </a:rPr>
              <a:t>0</a:t>
            </a:r>
            <a:r>
              <a:rPr lang="en-US" sz="2400" dirty="0" smtClean="0">
                <a:sym typeface="Symbol" pitchFamily="18" charset="2"/>
              </a:rPr>
              <a:t>|</a:t>
            </a:r>
            <a:r>
              <a:rPr lang="en-US" sz="2400" dirty="0" smtClean="0"/>
              <a:t> = q.</a:t>
            </a:r>
          </a:p>
          <a:p>
            <a:pPr lvl="1">
              <a:buFont typeface="Wingdings" pitchFamily="2" charset="2"/>
              <a:buAutoNum type="arabicPeriod"/>
            </a:pPr>
            <a:r>
              <a:rPr lang="en-US" dirty="0" smtClean="0"/>
              <a:t>For each m </a:t>
            </a:r>
            <a:r>
              <a:rPr lang="en-US" dirty="0">
                <a:sym typeface="Symbol" pitchFamily="18" charset="2"/>
              </a:rPr>
              <a:t> </a:t>
            </a:r>
            <a:r>
              <a:rPr lang="en-US" b="1" dirty="0" smtClean="0">
                <a:sym typeface="Symbol" pitchFamily="18" charset="2"/>
              </a:rPr>
              <a:t>M</a:t>
            </a:r>
            <a:r>
              <a:rPr lang="en-US" sz="2000" b="1" baseline="-25000" dirty="0">
                <a:sym typeface="Symbol" pitchFamily="18" charset="2"/>
              </a:rPr>
              <a:t>0</a:t>
            </a:r>
            <a:r>
              <a:rPr lang="en-US" dirty="0" smtClean="0">
                <a:sym typeface="Symbol" pitchFamily="18" charset="2"/>
              </a:rPr>
              <a:t>, </a:t>
            </a:r>
            <a:r>
              <a:rPr lang="en-US" dirty="0" smtClean="0">
                <a:sym typeface="Symbol" pitchFamily="18" charset="2"/>
              </a:rPr>
              <a:t>evaluate </a:t>
            </a:r>
            <a:r>
              <a:rPr lang="en-US" dirty="0">
                <a:sym typeface="Symbol" pitchFamily="18" charset="2"/>
              </a:rPr>
              <a:t>h(m).</a:t>
            </a:r>
          </a:p>
          <a:p>
            <a:pPr lvl="1">
              <a:buFont typeface="Wingdings" pitchFamily="2" charset="2"/>
              <a:buAutoNum type="arabicPeriod"/>
            </a:pPr>
            <a:r>
              <a:rPr lang="en-US" dirty="0">
                <a:sym typeface="Symbol" pitchFamily="18" charset="2"/>
              </a:rPr>
              <a:t>If h(m) = h(m’) for some m’  m, return </a:t>
            </a:r>
            <a:r>
              <a:rPr lang="en-US" altLang="zh-TW" dirty="0">
                <a:ea typeface="新細明體" pitchFamily="18" charset="-120"/>
                <a:sym typeface="Symbol" pitchFamily="18" charset="2"/>
              </a:rPr>
              <a:t>m</a:t>
            </a:r>
            <a:r>
              <a:rPr lang="en-US" dirty="0">
                <a:sym typeface="Symbol" pitchFamily="18" charset="2"/>
              </a:rPr>
              <a:t>’, m.</a:t>
            </a:r>
          </a:p>
          <a:p>
            <a:pPr lvl="1">
              <a:buFont typeface="Wingdings" pitchFamily="2" charset="2"/>
              <a:buAutoNum type="arabicPeriod"/>
            </a:pPr>
            <a:r>
              <a:rPr lang="en-US" dirty="0">
                <a:sym typeface="Symbol" pitchFamily="18" charset="2"/>
              </a:rPr>
              <a:t>Else, </a:t>
            </a:r>
            <a:r>
              <a:rPr lang="en-US" dirty="0" smtClean="0">
                <a:sym typeface="Symbol" pitchFamily="18" charset="2"/>
              </a:rPr>
              <a:t>return “unsuccessful.”</a:t>
            </a:r>
            <a:endParaRPr lang="en-US" dirty="0">
              <a:sym typeface="Symbol" pitchFamily="18" charset="2"/>
            </a:endParaRPr>
          </a:p>
          <a:p>
            <a:pPr>
              <a:buFont typeface="Wingdings" pitchFamily="2" charset="2"/>
              <a:buChar char="q"/>
            </a:pPr>
            <a:r>
              <a:rPr lang="en-US" dirty="0">
                <a:sym typeface="Symbol" pitchFamily="18" charset="2"/>
              </a:rPr>
              <a:t>To conduct step </a:t>
            </a:r>
            <a:r>
              <a:rPr lang="en-US" dirty="0" smtClean="0">
                <a:sym typeface="Symbol" pitchFamily="18" charset="2"/>
              </a:rPr>
              <a:t>3, </a:t>
            </a:r>
            <a:r>
              <a:rPr lang="en-US" dirty="0">
                <a:sym typeface="Symbol" pitchFamily="18" charset="2"/>
              </a:rPr>
              <a:t>one can sort the values of h</a:t>
            </a:r>
            <a:r>
              <a:rPr lang="en-US" dirty="0" smtClean="0">
                <a:sym typeface="Symbol" pitchFamily="18" charset="2"/>
              </a:rPr>
              <a:t>().</a:t>
            </a:r>
            <a:endParaRPr lang="en-GB" altLang="zh-TW" dirty="0">
              <a:ea typeface="新細明體" pitchFamily="18" charset="-12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the collision problem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3BC0-F3DD-4C84-9B44-B4C6F064CD73}" type="slidenum">
              <a:rPr lang="zh-TW" altLang="en-GB"/>
              <a:pPr/>
              <a:t>16</a:t>
            </a:fld>
            <a:endParaRPr lang="en-GB" altLang="zh-TW" dirty="0"/>
          </a:p>
        </p:txBody>
      </p:sp>
      <p:sp>
        <p:nvSpPr>
          <p:cNvPr id="1443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Problem: what is the success probability of the algorithm to solve the collision </a:t>
            </a:r>
            <a:r>
              <a:rPr lang="en-US" dirty="0" smtClean="0"/>
              <a:t>problem given q attempts?</a:t>
            </a:r>
            <a:endParaRPr lang="en-US" dirty="0"/>
          </a:p>
          <a:p>
            <a:r>
              <a:rPr lang="en-US" dirty="0"/>
              <a:t>Assume uniform probability and independence.</a:t>
            </a:r>
          </a:p>
          <a:p>
            <a:r>
              <a:rPr lang="en-US" dirty="0" smtClean="0"/>
              <a:t>Pr[unsuc</a:t>
            </a:r>
            <a:r>
              <a:rPr lang="en-US" altLang="zh-TW" dirty="0" smtClean="0">
                <a:ea typeface="新細明體" pitchFamily="18" charset="-120"/>
              </a:rPr>
              <a:t>cessful</a:t>
            </a:r>
            <a:r>
              <a:rPr lang="en-US" dirty="0" smtClean="0"/>
              <a:t>] </a:t>
            </a:r>
            <a:r>
              <a:rPr lang="en-US" dirty="0"/>
              <a:t>= Pr[all the q values of h() are different] = (B/B)((B</a:t>
            </a:r>
            <a:r>
              <a:rPr lang="en-US" dirty="0">
                <a:sym typeface="Symbol" pitchFamily="18" charset="2"/>
              </a:rPr>
              <a:t>–</a:t>
            </a:r>
            <a:r>
              <a:rPr lang="en-US" dirty="0"/>
              <a:t>1)/B)((B</a:t>
            </a:r>
            <a:r>
              <a:rPr lang="en-US" dirty="0">
                <a:sym typeface="Symbol" pitchFamily="18" charset="2"/>
              </a:rPr>
              <a:t>–</a:t>
            </a:r>
            <a:r>
              <a:rPr lang="en-US" dirty="0"/>
              <a:t>2)/B) … ((B</a:t>
            </a:r>
            <a:r>
              <a:rPr lang="en-US" dirty="0">
                <a:sym typeface="Symbol" pitchFamily="18" charset="2"/>
              </a:rPr>
              <a:t>–</a:t>
            </a:r>
            <a:r>
              <a:rPr lang="en-US" dirty="0"/>
              <a:t>q+1)/B).</a:t>
            </a:r>
          </a:p>
          <a:p>
            <a:r>
              <a:rPr lang="en-US" dirty="0" smtClean="0"/>
              <a:t>Pr[successful] </a:t>
            </a:r>
            <a:r>
              <a:rPr lang="en-US" dirty="0"/>
              <a:t>= </a:t>
            </a:r>
            <a:r>
              <a:rPr lang="en-US" dirty="0" smtClean="0"/>
              <a:t>1</a:t>
            </a:r>
            <a:r>
              <a:rPr lang="en-US" dirty="0" smtClean="0">
                <a:sym typeface="Symbol" pitchFamily="18" charset="2"/>
              </a:rPr>
              <a:t>–</a:t>
            </a:r>
            <a:r>
              <a:rPr lang="en-US" dirty="0" smtClean="0"/>
              <a:t>Pr[unsuc</a:t>
            </a:r>
            <a:r>
              <a:rPr lang="en-US" altLang="zh-TW" dirty="0" smtClean="0">
                <a:ea typeface="新細明體" pitchFamily="18" charset="-120"/>
              </a:rPr>
              <a:t>cessful</a:t>
            </a:r>
            <a:r>
              <a:rPr lang="en-US" dirty="0" smtClean="0"/>
              <a:t>] </a:t>
            </a:r>
            <a:r>
              <a:rPr lang="en-US" dirty="0"/>
              <a:t>= 1</a:t>
            </a:r>
            <a:r>
              <a:rPr lang="en-US" dirty="0">
                <a:sym typeface="Symbol" pitchFamily="18" charset="2"/>
              </a:rPr>
              <a:t>–</a:t>
            </a:r>
            <a:r>
              <a:rPr lang="en-US" dirty="0"/>
              <a:t>(B/B)((B</a:t>
            </a:r>
            <a:r>
              <a:rPr lang="en-US" dirty="0">
                <a:sym typeface="Symbol" pitchFamily="18" charset="2"/>
              </a:rPr>
              <a:t>–</a:t>
            </a:r>
            <a:r>
              <a:rPr lang="en-US" dirty="0"/>
              <a:t>1)/B)((B</a:t>
            </a:r>
            <a:r>
              <a:rPr lang="en-US" dirty="0">
                <a:sym typeface="Symbol" pitchFamily="18" charset="2"/>
              </a:rPr>
              <a:t>–</a:t>
            </a:r>
            <a:r>
              <a:rPr lang="en-US" dirty="0"/>
              <a:t>2)/B) … ((B</a:t>
            </a:r>
            <a:r>
              <a:rPr lang="en-US" dirty="0">
                <a:sym typeface="Symbol" pitchFamily="18" charset="2"/>
              </a:rPr>
              <a:t>–</a:t>
            </a:r>
            <a:r>
              <a:rPr lang="en-US" dirty="0"/>
              <a:t>q+1)/B). </a:t>
            </a:r>
            <a:endParaRPr lang="en-US" dirty="0" smtClean="0"/>
          </a:p>
          <a:p>
            <a:r>
              <a:rPr lang="en-US" dirty="0" smtClean="0"/>
              <a:t>Pr[successful] </a:t>
            </a:r>
            <a:r>
              <a:rPr lang="en-US" dirty="0" smtClean="0">
                <a:sym typeface="Symbol" pitchFamily="18" charset="2"/>
              </a:rPr>
              <a:t> 1 – e</a:t>
            </a:r>
            <a:r>
              <a:rPr lang="en-US" baseline="30000" dirty="0" smtClean="0">
                <a:sym typeface="Symbol" pitchFamily="18" charset="2"/>
              </a:rPr>
              <a:t>-q(q-1)/2B</a:t>
            </a:r>
            <a:r>
              <a:rPr lang="en-US" dirty="0" smtClean="0">
                <a:sym typeface="Symbol" pitchFamily="18" charset="2"/>
              </a:rPr>
              <a:t> for a sufficiently large 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birthday attack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1F7B9-FBD8-4D81-AD85-5BC734A4BCF4}" type="slidenum">
              <a:rPr lang="zh-TW" altLang="en-GB"/>
              <a:pPr/>
              <a:t>17</a:t>
            </a:fld>
            <a:endParaRPr lang="en-GB" altLang="zh-TW" dirty="0"/>
          </a:p>
        </p:txBody>
      </p:sp>
      <p:sp>
        <p:nvSpPr>
          <p:cNvPr id="1464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Q: How </a:t>
            </a:r>
            <a:r>
              <a:rPr lang="en-US" dirty="0"/>
              <a:t>many attempts </a:t>
            </a:r>
            <a:r>
              <a:rPr lang="en-US" dirty="0" smtClean="0"/>
              <a:t>are needed </a:t>
            </a:r>
            <a:r>
              <a:rPr lang="en-US" dirty="0"/>
              <a:t>so that </a:t>
            </a:r>
            <a:r>
              <a:rPr lang="en-US" dirty="0" smtClean="0"/>
              <a:t>Pr[successful] ≥ </a:t>
            </a:r>
            <a:r>
              <a:rPr lang="en-US" dirty="0"/>
              <a:t>p</a:t>
            </a:r>
            <a:r>
              <a:rPr lang="en-US" dirty="0" smtClean="0"/>
              <a:t>? (birthday problem if B = 365)</a:t>
            </a:r>
          </a:p>
          <a:p>
            <a:r>
              <a:rPr lang="en-US" dirty="0" smtClean="0">
                <a:sym typeface="Symbol" pitchFamily="18" charset="2"/>
              </a:rPr>
              <a:t>After performing more approximation for </a:t>
            </a:r>
            <a:r>
              <a:rPr lang="en-US" dirty="0" smtClean="0"/>
              <a:t>Pr[successful] </a:t>
            </a:r>
            <a:r>
              <a:rPr lang="en-US" dirty="0" smtClean="0">
                <a:sym typeface="Symbol" pitchFamily="18" charset="2"/>
              </a:rPr>
              <a:t> 1 – e</a:t>
            </a:r>
            <a:r>
              <a:rPr lang="en-US" baseline="30000" dirty="0" smtClean="0">
                <a:sym typeface="Symbol" pitchFamily="18" charset="2"/>
              </a:rPr>
              <a:t>-q(q-1)/2B</a:t>
            </a:r>
            <a:r>
              <a:rPr lang="en-US" dirty="0" smtClean="0">
                <a:sym typeface="Symbol" pitchFamily="18" charset="2"/>
              </a:rPr>
              <a:t> , we have</a:t>
            </a:r>
          </a:p>
          <a:p>
            <a:pPr lvl="1"/>
            <a:r>
              <a:rPr lang="en-US" dirty="0" smtClean="0">
                <a:sym typeface="Symbol" pitchFamily="18" charset="2"/>
              </a:rPr>
              <a:t>q  (2B ln(1/(1- </a:t>
            </a:r>
            <a:r>
              <a:rPr lang="en-US" dirty="0" smtClean="0"/>
              <a:t>Pr[successful]</a:t>
            </a:r>
            <a:r>
              <a:rPr lang="en-US" dirty="0" smtClean="0">
                <a:sym typeface="Symbol" pitchFamily="18" charset="2"/>
              </a:rPr>
              <a:t>)))</a:t>
            </a:r>
            <a:r>
              <a:rPr lang="en-US" baseline="30000" dirty="0" smtClean="0">
                <a:sym typeface="Symbol" pitchFamily="18" charset="2"/>
              </a:rPr>
              <a:t>1/2</a:t>
            </a:r>
            <a:r>
              <a:rPr lang="en-US" dirty="0" smtClean="0"/>
              <a:t>. </a:t>
            </a:r>
            <a:endParaRPr lang="en-US" baseline="30000" dirty="0" smtClean="0">
              <a:sym typeface="Symbol" pitchFamily="18" charset="2"/>
            </a:endParaRPr>
          </a:p>
          <a:p>
            <a:pPr>
              <a:lnSpc>
                <a:spcPct val="90000"/>
              </a:lnSpc>
            </a:pPr>
            <a:r>
              <a:rPr lang="en-US" dirty="0" smtClean="0"/>
              <a:t>For </a:t>
            </a:r>
            <a:r>
              <a:rPr lang="en-US" dirty="0" smtClean="0">
                <a:sym typeface="Symbol" pitchFamily="18" charset="2"/>
              </a:rPr>
              <a:t>p = 0.5, q  1.17B.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>
                <a:sym typeface="Symbol" pitchFamily="18" charset="2"/>
              </a:rPr>
              <a:t>Hashing </a:t>
            </a:r>
            <a:r>
              <a:rPr lang="en-US" dirty="0">
                <a:sym typeface="Symbol" pitchFamily="18" charset="2"/>
              </a:rPr>
              <a:t>just over B random elements of </a:t>
            </a:r>
            <a:r>
              <a:rPr lang="en-US" b="1" dirty="0">
                <a:sym typeface="Symbol" pitchFamily="18" charset="2"/>
              </a:rPr>
              <a:t>M</a:t>
            </a:r>
            <a:r>
              <a:rPr lang="en-US" dirty="0">
                <a:sym typeface="Symbol" pitchFamily="18" charset="2"/>
              </a:rPr>
              <a:t> yields a collision probability of </a:t>
            </a:r>
            <a:r>
              <a:rPr lang="en-US" altLang="zh-TW" dirty="0">
                <a:ea typeface="新細明體" pitchFamily="18" charset="-120"/>
                <a:sym typeface="Symbol" pitchFamily="18" charset="2"/>
              </a:rPr>
              <a:t>0.5.</a:t>
            </a:r>
            <a:endParaRPr lang="en-US" dirty="0">
              <a:sym typeface="Symbol" pitchFamily="18" charset="2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Different values of p will give different constant factors, but q is still proportional to B.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For a n-bit hash function, a birthday attack (or square root attack) needs 2</a:t>
            </a:r>
            <a:r>
              <a:rPr lang="en-US" baseline="30000" dirty="0">
                <a:sym typeface="Symbol" pitchFamily="18" charset="2"/>
              </a:rPr>
              <a:t>n/2</a:t>
            </a:r>
            <a:r>
              <a:rPr lang="en-US" dirty="0">
                <a:sym typeface="Symbol" pitchFamily="18" charset="2"/>
              </a:rPr>
              <a:t> random hashes</a:t>
            </a:r>
            <a:r>
              <a:rPr lang="en-US" dirty="0" smtClean="0">
                <a:sym typeface="Symbol" pitchFamily="18" charset="2"/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  <a:sym typeface="Symbol" pitchFamily="18" charset="2"/>
              </a:rPr>
              <a:t>Answer for the birthday </a:t>
            </a:r>
            <a:r>
              <a:rPr lang="en-US" altLang="zh-TW" dirty="0" smtClean="0">
                <a:ea typeface="新細明體" pitchFamily="18" charset="-120"/>
                <a:sym typeface="Symbol" pitchFamily="18" charset="2"/>
              </a:rPr>
              <a:t>problem?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Which </a:t>
            </a:r>
            <a:r>
              <a:rPr lang="en-US" dirty="0" smtClean="0"/>
              <a:t>problem is the easiest to solve?</a:t>
            </a:r>
            <a:endParaRPr lang="en-GB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Re-examining the 3 problems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E9FEF-FC8C-4394-807D-94D2F3E78E7E}" type="slidenum">
              <a:rPr lang="zh-TW" altLang="en-GB"/>
              <a:pPr/>
              <a:t>18</a:t>
            </a:fld>
            <a:endParaRPr lang="en-GB" altLang="zh-TW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If </a:t>
            </a:r>
            <a:r>
              <a:rPr lang="en-US" sz="2400" dirty="0"/>
              <a:t>we can solve the 2</a:t>
            </a:r>
            <a:r>
              <a:rPr lang="en-US" sz="2400" baseline="30000" dirty="0"/>
              <a:t>nd</a:t>
            </a:r>
            <a:r>
              <a:rPr lang="en-US" sz="2400" dirty="0"/>
              <a:t> preimage problem, we can also solve the collision problem.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Randomly choose an m </a:t>
            </a:r>
            <a:r>
              <a:rPr lang="en-US" sz="2000" dirty="0">
                <a:sym typeface="Symbol" pitchFamily="18" charset="2"/>
              </a:rPr>
              <a:t> </a:t>
            </a:r>
            <a:r>
              <a:rPr lang="en-US" sz="2000" b="1" dirty="0">
                <a:sym typeface="Symbol" pitchFamily="18" charset="2"/>
              </a:rPr>
              <a:t>M</a:t>
            </a:r>
            <a:r>
              <a:rPr lang="en-US" sz="2000" dirty="0">
                <a:sym typeface="Symbol" pitchFamily="18" charset="2"/>
              </a:rPr>
              <a:t>.</a:t>
            </a:r>
            <a:r>
              <a:rPr lang="en-US" sz="2000" b="1" dirty="0">
                <a:sym typeface="Symbol" pitchFamily="18" charset="2"/>
              </a:rPr>
              <a:t> 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Use the solution to the 2</a:t>
            </a:r>
            <a:r>
              <a:rPr lang="en-US" sz="2000" baseline="30000" dirty="0">
                <a:sym typeface="Symbol" pitchFamily="18" charset="2"/>
              </a:rPr>
              <a:t>nd</a:t>
            </a:r>
            <a:r>
              <a:rPr lang="en-US" sz="2000" dirty="0">
                <a:sym typeface="Symbol" pitchFamily="18" charset="2"/>
              </a:rPr>
              <a:t> preimage problem to find m’.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Return </a:t>
            </a:r>
            <a:r>
              <a:rPr lang="en-US" altLang="zh-TW" sz="2000" dirty="0">
                <a:ea typeface="新細明體" pitchFamily="18" charset="-120"/>
                <a:sym typeface="Symbol" pitchFamily="18" charset="2"/>
              </a:rPr>
              <a:t>(</a:t>
            </a:r>
            <a:r>
              <a:rPr lang="en-US" sz="2000" dirty="0">
                <a:sym typeface="Symbol" pitchFamily="18" charset="2"/>
              </a:rPr>
              <a:t>m, m’</a:t>
            </a:r>
            <a:r>
              <a:rPr lang="en-US" altLang="zh-TW" sz="2000" dirty="0">
                <a:ea typeface="新細明體" pitchFamily="18" charset="-120"/>
                <a:sym typeface="Symbol" pitchFamily="18" charset="2"/>
              </a:rPr>
              <a:t>)</a:t>
            </a:r>
            <a:r>
              <a:rPr lang="en-US" sz="2000" dirty="0">
                <a:sym typeface="Symbol" pitchFamily="18" charset="2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If we can solve the preimage problem, we can also solve the collision problem.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Randomly choose an m </a:t>
            </a:r>
            <a:r>
              <a:rPr lang="en-US" sz="2000" dirty="0">
                <a:sym typeface="Symbol" pitchFamily="18" charset="2"/>
              </a:rPr>
              <a:t> </a:t>
            </a:r>
            <a:r>
              <a:rPr lang="en-US" sz="2000" b="1" dirty="0">
                <a:sym typeface="Symbol" pitchFamily="18" charset="2"/>
              </a:rPr>
              <a:t>M</a:t>
            </a:r>
            <a:r>
              <a:rPr lang="en-US" sz="2000" dirty="0">
                <a:sym typeface="Symbol" pitchFamily="18" charset="2"/>
              </a:rPr>
              <a:t>.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Compute h(m).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Use the solution to the preimage problem to find m’.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sym typeface="Symbol" pitchFamily="18" charset="2"/>
              </a:rPr>
              <a:t>Return </a:t>
            </a:r>
            <a:r>
              <a:rPr lang="en-US" altLang="zh-TW" sz="2000" dirty="0">
                <a:ea typeface="新細明體" pitchFamily="18" charset="-120"/>
                <a:sym typeface="Symbol" pitchFamily="18" charset="2"/>
              </a:rPr>
              <a:t>(</a:t>
            </a:r>
            <a:r>
              <a:rPr lang="en-US" sz="2000" dirty="0">
                <a:sym typeface="Symbol" pitchFamily="18" charset="2"/>
              </a:rPr>
              <a:t>m, m’</a:t>
            </a:r>
            <a:r>
              <a:rPr lang="en-US" altLang="zh-TW" sz="2000" dirty="0">
                <a:ea typeface="新細明體" pitchFamily="18" charset="-120"/>
                <a:sym typeface="Symbol" pitchFamily="18" charset="2"/>
              </a:rPr>
              <a:t>)</a:t>
            </a:r>
            <a:r>
              <a:rPr lang="en-US" sz="2000" dirty="0">
                <a:sym typeface="Symbol" pitchFamily="18" charset="2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sym typeface="Symbol" pitchFamily="18" charset="2"/>
              </a:rPr>
              <a:t>Collision resistant =&gt; 2</a:t>
            </a:r>
            <a:r>
              <a:rPr lang="en-US" sz="2400" baseline="30000" dirty="0">
                <a:sym typeface="Symbol" pitchFamily="18" charset="2"/>
              </a:rPr>
              <a:t>nd</a:t>
            </a:r>
            <a:r>
              <a:rPr lang="en-US" sz="2400" dirty="0">
                <a:sym typeface="Symbol" pitchFamily="18" charset="2"/>
              </a:rPr>
              <a:t> preimage resistant and collision resistant =&gt; preimage resistant.</a:t>
            </a:r>
            <a:endParaRPr lang="en-GB" altLang="zh-TW" sz="2400" dirty="0">
              <a:ea typeface="新細明體" pitchFamily="18" charset="-12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Iterated hash functions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8F59C-00ED-41A7-8B16-A9C62FF6969C}" type="slidenum">
              <a:rPr lang="zh-TW" altLang="en-GB"/>
              <a:pPr/>
              <a:t>19</a:t>
            </a:fld>
            <a:endParaRPr lang="en-GB" altLang="zh-TW" dirty="0"/>
          </a:p>
        </p:txBody>
      </p:sp>
      <p:sp>
        <p:nvSpPr>
          <p:cNvPr id="1484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Almost all hash functions put into practice are iterated hash functions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ym typeface="Symbol" pitchFamily="18" charset="2"/>
              </a:rPr>
              <a:t>h: </a:t>
            </a:r>
            <a:r>
              <a:rPr lang="en-US" b="1" dirty="0" smtClean="0">
                <a:sym typeface="Symbol" pitchFamily="18" charset="2"/>
              </a:rPr>
              <a:t>M</a:t>
            </a:r>
            <a:r>
              <a:rPr lang="en-US" dirty="0" smtClean="0">
                <a:sym typeface="Symbol" pitchFamily="18" charset="2"/>
              </a:rPr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b="1" dirty="0" smtClean="0">
                <a:sym typeface="Wingdings" pitchFamily="2" charset="2"/>
              </a:rPr>
              <a:t>X</a:t>
            </a:r>
            <a:r>
              <a:rPr lang="en-US" dirty="0" smtClean="0">
                <a:sym typeface="Wingdings" pitchFamily="2" charset="2"/>
              </a:rPr>
              <a:t>, where </a:t>
            </a:r>
            <a:r>
              <a:rPr lang="en-US" b="1" dirty="0" smtClean="0">
                <a:sym typeface="Wingdings" pitchFamily="2" charset="2"/>
              </a:rPr>
              <a:t>X</a:t>
            </a:r>
            <a:r>
              <a:rPr lang="en-US" dirty="0" smtClean="0">
                <a:sym typeface="Wingdings" pitchFamily="2" charset="2"/>
              </a:rPr>
              <a:t> = {0, 1}</a:t>
            </a:r>
            <a:r>
              <a:rPr lang="en-US" baseline="30000" dirty="0" smtClean="0">
                <a:sym typeface="Wingdings" pitchFamily="2" charset="2"/>
              </a:rPr>
              <a:t>p</a:t>
            </a:r>
            <a:r>
              <a:rPr lang="en-US" dirty="0" smtClean="0">
                <a:sym typeface="Wingdings" pitchFamily="2" charset="2"/>
              </a:rPr>
              <a:t> (i.e., p-bit hash function).</a:t>
            </a:r>
            <a:endParaRPr lang="en-US" baseline="30000" dirty="0"/>
          </a:p>
          <a:p>
            <a:pPr>
              <a:lnSpc>
                <a:spcPct val="90000"/>
              </a:lnSpc>
            </a:pPr>
            <a:r>
              <a:rPr lang="en-US" dirty="0" smtClean="0"/>
              <a:t>An </a:t>
            </a:r>
            <a:r>
              <a:rPr lang="en-US" dirty="0"/>
              <a:t>iterated hash function h() usually consists of </a:t>
            </a:r>
            <a:r>
              <a:rPr lang="en-US" dirty="0" smtClean="0"/>
              <a:t>three </a:t>
            </a:r>
            <a:r>
              <a:rPr lang="en-US" dirty="0"/>
              <a:t>main steps: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(1) </a:t>
            </a:r>
            <a:r>
              <a:rPr lang="en-US" dirty="0" smtClean="0"/>
              <a:t>Preprocessing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(2) Processing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(3) Output transformation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Require a compression function for step (2):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latin typeface="Courier New" pitchFamily="49" charset="0"/>
              </a:rPr>
              <a:t>Compress</a:t>
            </a:r>
            <a:r>
              <a:rPr lang="en-US" dirty="0" smtClean="0"/>
              <a:t> : {0,1}</a:t>
            </a:r>
            <a:r>
              <a:rPr lang="en-US" baseline="30000" dirty="0" smtClean="0"/>
              <a:t>n+t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{0,1}</a:t>
            </a:r>
            <a:r>
              <a:rPr lang="en-US" baseline="30000" dirty="0" smtClean="0">
                <a:sym typeface="Wingdings" pitchFamily="2" charset="2"/>
              </a:rPr>
              <a:t>n</a:t>
            </a:r>
            <a:r>
              <a:rPr lang="en-US" dirty="0" smtClean="0">
                <a:sym typeface="Wingdings" pitchFamily="2" charset="2"/>
              </a:rPr>
              <a:t>, t ≥ 1.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set of slides addresses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BEC42-F0C7-461E-AA11-350DCA052E30}" type="slidenum">
              <a:rPr lang="zh-TW" altLang="en-GB"/>
              <a:pPr/>
              <a:t>2</a:t>
            </a:fld>
            <a:endParaRPr lang="en-GB" altLang="zh-TW" dirty="0"/>
          </a:p>
        </p:txBody>
      </p:sp>
      <p:graphicFrame>
        <p:nvGraphicFramePr>
          <p:cNvPr id="94212" name="Object 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323850" y="2276475"/>
          <a:ext cx="8424863" cy="275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9" name="Visio" r:id="rId4" imgW="6460317" imgH="2111474" progId="Visio.Drawing.11">
                  <p:embed/>
                </p:oleObj>
              </mc:Choice>
              <mc:Fallback>
                <p:oleObj name="Visio" r:id="rId4" imgW="6460317" imgH="2111474" progId="Visio.Drawing.11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276475"/>
                        <a:ext cx="8424863" cy="275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Iterated hash functions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A7E00-33F1-4A0C-8840-E4302E02F56D}" type="slidenum">
              <a:rPr lang="zh-TW" altLang="en-GB" smtClean="0"/>
              <a:pPr/>
              <a:t>20</a:t>
            </a:fld>
            <a:endParaRPr lang="en-GB" altLang="zh-TW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202754" name="Object 2"/>
          <p:cNvGraphicFramePr>
            <a:graphicFrameLocks noChangeAspect="1"/>
          </p:cNvGraphicFramePr>
          <p:nvPr/>
        </p:nvGraphicFramePr>
        <p:xfrm>
          <a:off x="1550988" y="1219200"/>
          <a:ext cx="6040437" cy="493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71" name="Visio" r:id="rId3" imgW="6707404" imgH="5481162" progId="Visio.Drawing.11">
                  <p:embed/>
                </p:oleObj>
              </mc:Choice>
              <mc:Fallback>
                <p:oleObj name="Visio" r:id="rId3" imgW="6707404" imgH="5481162" progId="Visio.Drawing.11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0988" y="1219200"/>
                        <a:ext cx="6040437" cy="4937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pitchFamily="18" charset="-120"/>
              </a:rPr>
              <a:t>(1) Preprocessing</a:t>
            </a:r>
            <a:endParaRPr lang="en-US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EC556-2E4C-485A-A9F5-8B2706E496C5}" type="slidenum">
              <a:rPr lang="zh-TW" altLang="en-GB"/>
              <a:pPr/>
              <a:t>21</a:t>
            </a:fld>
            <a:endParaRPr lang="en-GB" altLang="zh-TW" dirty="0"/>
          </a:p>
        </p:txBody>
      </p:sp>
      <p:sp>
        <p:nvSpPr>
          <p:cNvPr id="15565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Given an input string m, where |m| </a:t>
            </a:r>
            <a:r>
              <a:rPr lang="en-US" dirty="0" smtClean="0">
                <a:sym typeface="Wingdings" pitchFamily="2" charset="2"/>
              </a:rPr>
              <a:t>≥ </a:t>
            </a:r>
            <a:r>
              <a:rPr lang="en-US" altLang="zh-TW" dirty="0" smtClean="0">
                <a:ea typeface="新細明體" pitchFamily="18" charset="-120"/>
                <a:sym typeface="Wingdings" pitchFamily="2" charset="2"/>
              </a:rPr>
              <a:t>n</a:t>
            </a:r>
            <a:r>
              <a:rPr lang="en-US" dirty="0" smtClean="0">
                <a:sym typeface="Wingdings" pitchFamily="2" charset="2"/>
              </a:rPr>
              <a:t> + t + 1, construct a string y, such that |y| </a:t>
            </a:r>
            <a:r>
              <a:rPr lang="en-US" dirty="0" smtClean="0">
                <a:sym typeface="Symbol" pitchFamily="18" charset="2"/>
              </a:rPr>
              <a:t> 0 (mod t).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ym typeface="Symbol" pitchFamily="18" charset="2"/>
              </a:rPr>
              <a:t>Let y = y</a:t>
            </a:r>
            <a:r>
              <a:rPr lang="en-US" baseline="-25000" dirty="0" smtClean="0">
                <a:sym typeface="Symbol" pitchFamily="18" charset="2"/>
              </a:rPr>
              <a:t>1</a:t>
            </a:r>
            <a:r>
              <a:rPr lang="en-US" dirty="0" smtClean="0">
                <a:sym typeface="Symbol" pitchFamily="18" charset="2"/>
              </a:rPr>
              <a:t> || y</a:t>
            </a:r>
            <a:r>
              <a:rPr lang="en-US" baseline="-25000" dirty="0" smtClean="0">
                <a:sym typeface="Symbol" pitchFamily="18" charset="2"/>
              </a:rPr>
              <a:t>2</a:t>
            </a:r>
            <a:r>
              <a:rPr lang="en-US" dirty="0" smtClean="0">
                <a:sym typeface="Symbol" pitchFamily="18" charset="2"/>
              </a:rPr>
              <a:t> || … || y</a:t>
            </a:r>
            <a:r>
              <a:rPr lang="en-US" baseline="-25000" dirty="0" smtClean="0">
                <a:sym typeface="Symbol" pitchFamily="18" charset="2"/>
              </a:rPr>
              <a:t>r</a:t>
            </a:r>
            <a:r>
              <a:rPr lang="en-US" dirty="0" smtClean="0">
                <a:sym typeface="Symbol" pitchFamily="18" charset="2"/>
              </a:rPr>
              <a:t>, where |y</a:t>
            </a:r>
            <a:r>
              <a:rPr lang="en-US" baseline="-25000" dirty="0" smtClean="0">
                <a:sym typeface="Symbol" pitchFamily="18" charset="2"/>
              </a:rPr>
              <a:t>i</a:t>
            </a:r>
            <a:r>
              <a:rPr lang="en-US" dirty="0" smtClean="0">
                <a:sym typeface="Symbol" pitchFamily="18" charset="2"/>
              </a:rPr>
              <a:t>| = t, i = 1, 2, …, r.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ym typeface="Symbol" pitchFamily="18" charset="2"/>
              </a:rPr>
              <a:t>t is the block size and r is the number of blocks.</a:t>
            </a:r>
            <a:endParaRPr lang="en-US" altLang="zh-TW" dirty="0" smtClean="0">
              <a:ea typeface="新細明體" pitchFamily="18" charset="-120"/>
            </a:endParaRPr>
          </a:p>
          <a:p>
            <a:r>
              <a:rPr lang="en-US" altLang="zh-TW" dirty="0" smtClean="0">
                <a:ea typeface="新細明體" pitchFamily="18" charset="-120"/>
              </a:rPr>
              <a:t>This </a:t>
            </a:r>
            <a:r>
              <a:rPr lang="en-US" altLang="zh-TW" dirty="0">
                <a:ea typeface="新細明體" pitchFamily="18" charset="-120"/>
              </a:rPr>
              <a:t>step must ensure that the mapping m</a:t>
            </a:r>
            <a:r>
              <a:rPr lang="en-US" altLang="zh-TW" dirty="0">
                <a:ea typeface="新細明體" pitchFamily="18" charset="-120"/>
                <a:sym typeface="Wingdings" pitchFamily="2" charset="2"/>
              </a:rPr>
              <a:t>y is one-to-one.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Else, it is possible to find m ≠ m’ so that y = y’.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Then h(m) = h(m’), i.e., h() would not be collision-resistant.</a:t>
            </a:r>
          </a:p>
          <a:p>
            <a:r>
              <a:rPr lang="en-US" altLang="zh-TW" dirty="0">
                <a:ea typeface="新細明體" pitchFamily="18" charset="-120"/>
              </a:rPr>
              <a:t>Moreover, |y| = rt ≥ |m| because of the one-to-one requirement on the mapping m</a:t>
            </a:r>
            <a:r>
              <a:rPr lang="en-US" altLang="zh-TW" dirty="0">
                <a:ea typeface="新細明體" pitchFamily="18" charset="-120"/>
                <a:sym typeface="Wingdings" pitchFamily="2" charset="2"/>
              </a:rPr>
              <a:t>y.</a:t>
            </a:r>
          </a:p>
          <a:p>
            <a:r>
              <a:rPr lang="en-US" altLang="zh-TW" dirty="0">
                <a:ea typeface="新細明體" pitchFamily="18" charset="-120"/>
                <a:sym typeface="Wingdings" pitchFamily="2" charset="2"/>
              </a:rPr>
              <a:t>A commonly used preprocessing step is to add padding: </a:t>
            </a:r>
            <a:r>
              <a:rPr lang="en-US" altLang="zh-TW" dirty="0">
                <a:ea typeface="新細明體" pitchFamily="18" charset="-120"/>
                <a:sym typeface="Wingdings" pitchFamily="2" charset="2"/>
              </a:rPr>
              <a:t> </a:t>
            </a:r>
            <a:r>
              <a:rPr lang="en-US" altLang="zh-TW" dirty="0" smtClean="0">
                <a:ea typeface="新細明體" pitchFamily="18" charset="-120"/>
                <a:sym typeface="Wingdings" pitchFamily="2" charset="2"/>
              </a:rPr>
              <a:t> </a:t>
            </a:r>
            <a:r>
              <a:rPr lang="en-US" altLang="zh-TW" dirty="0" smtClean="0">
                <a:ea typeface="新細明體" pitchFamily="18" charset="-120"/>
                <a:sym typeface="Wingdings" pitchFamily="2" charset="2"/>
              </a:rPr>
              <a:t>y </a:t>
            </a:r>
            <a:r>
              <a:rPr lang="en-US" altLang="zh-TW" dirty="0">
                <a:ea typeface="新細明體" pitchFamily="18" charset="-120"/>
                <a:sym typeface="Wingdings" pitchFamily="2" charset="2"/>
              </a:rPr>
              <a:t>= m || pad(m).</a:t>
            </a:r>
            <a:endParaRPr lang="en-US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>
            <a:noAutofit/>
          </a:bodyPr>
          <a:lstStyle/>
          <a:p>
            <a:r>
              <a:rPr lang="en-US" altLang="zh-TW" sz="3000" dirty="0" smtClean="0">
                <a:ea typeface="新細明體" pitchFamily="18" charset="-120"/>
              </a:rPr>
              <a:t>(2) Processing </a:t>
            </a:r>
            <a:r>
              <a:rPr lang="en-US" altLang="zh-TW" sz="3000" dirty="0">
                <a:ea typeface="新細明體" pitchFamily="18" charset="-120"/>
              </a:rPr>
              <a:t>and </a:t>
            </a:r>
            <a:r>
              <a:rPr lang="en-US" altLang="zh-TW" sz="3000" dirty="0" smtClean="0">
                <a:ea typeface="新細明體" pitchFamily="18" charset="-120"/>
              </a:rPr>
              <a:t>(3) output </a:t>
            </a:r>
            <a:r>
              <a:rPr lang="en-US" altLang="zh-TW" sz="3000" dirty="0">
                <a:ea typeface="新細明體" pitchFamily="18" charset="-120"/>
              </a:rPr>
              <a:t>transformation</a:t>
            </a:r>
            <a:endParaRPr lang="en-GB" altLang="zh-TW" sz="3000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9D377-FA71-4383-B7B3-EB0A190F1AC7}" type="slidenum">
              <a:rPr lang="zh-TW" altLang="en-GB"/>
              <a:pPr/>
              <a:t>22</a:t>
            </a:fld>
            <a:endParaRPr lang="en-GB" altLang="zh-TW" dirty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(2) Processing</a:t>
            </a:r>
          </a:p>
          <a:p>
            <a:pPr lvl="1"/>
            <a:r>
              <a:rPr lang="en-US" dirty="0"/>
              <a:t>Let IV be a public initial value of length </a:t>
            </a:r>
            <a:r>
              <a:rPr lang="en-US" altLang="zh-TW" dirty="0">
                <a:ea typeface="新細明體" pitchFamily="18" charset="-120"/>
              </a:rPr>
              <a:t>n</a:t>
            </a:r>
            <a:r>
              <a:rPr lang="en-US" dirty="0"/>
              <a:t>. Compute</a:t>
            </a:r>
          </a:p>
          <a:p>
            <a:pPr lvl="2"/>
            <a:r>
              <a:rPr lang="en-US" dirty="0"/>
              <a:t>z</a:t>
            </a:r>
            <a:r>
              <a:rPr lang="en-US" baseline="-25000" dirty="0"/>
              <a:t>o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 IV</a:t>
            </a:r>
          </a:p>
          <a:p>
            <a:pPr lvl="2"/>
            <a:r>
              <a:rPr lang="en-US" dirty="0"/>
              <a:t>z</a:t>
            </a:r>
            <a:r>
              <a:rPr lang="en-US" baseline="-25000" dirty="0"/>
              <a:t>1</a:t>
            </a:r>
            <a:r>
              <a:rPr lang="en-US" dirty="0">
                <a:sym typeface="Wingdings" pitchFamily="2" charset="2"/>
              </a:rPr>
              <a:t>  </a:t>
            </a:r>
            <a:r>
              <a:rPr lang="en-US" dirty="0">
                <a:latin typeface="Courier New" pitchFamily="49" charset="0"/>
                <a:sym typeface="Wingdings" pitchFamily="2" charset="2"/>
              </a:rPr>
              <a:t>compress</a:t>
            </a:r>
            <a:r>
              <a:rPr lang="en-US" dirty="0">
                <a:sym typeface="Wingdings" pitchFamily="2" charset="2"/>
              </a:rPr>
              <a:t>(</a:t>
            </a:r>
            <a:r>
              <a:rPr lang="en-US" dirty="0"/>
              <a:t>z</a:t>
            </a:r>
            <a:r>
              <a:rPr lang="en-US" baseline="-25000" dirty="0"/>
              <a:t>o</a:t>
            </a:r>
            <a:r>
              <a:rPr lang="en-US" dirty="0"/>
              <a:t> || y</a:t>
            </a:r>
            <a:r>
              <a:rPr lang="en-US" baseline="-25000" dirty="0"/>
              <a:t>1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z</a:t>
            </a:r>
            <a:r>
              <a:rPr lang="en-US" baseline="-25000" dirty="0"/>
              <a:t>2</a:t>
            </a:r>
            <a:r>
              <a:rPr lang="en-US" dirty="0">
                <a:sym typeface="Wingdings" pitchFamily="2" charset="2"/>
              </a:rPr>
              <a:t>  </a:t>
            </a:r>
            <a:r>
              <a:rPr lang="en-US" dirty="0">
                <a:latin typeface="Courier New" pitchFamily="49" charset="0"/>
                <a:sym typeface="Wingdings" pitchFamily="2" charset="2"/>
              </a:rPr>
              <a:t>compress</a:t>
            </a:r>
            <a:r>
              <a:rPr lang="en-US" dirty="0">
                <a:sym typeface="Wingdings" pitchFamily="2" charset="2"/>
              </a:rPr>
              <a:t>(</a:t>
            </a:r>
            <a:r>
              <a:rPr lang="en-US" dirty="0"/>
              <a:t>z</a:t>
            </a:r>
            <a:r>
              <a:rPr lang="en-US" baseline="-25000" dirty="0"/>
              <a:t>1</a:t>
            </a:r>
            <a:r>
              <a:rPr lang="en-US" dirty="0"/>
              <a:t> || y</a:t>
            </a:r>
            <a:r>
              <a:rPr lang="en-US" baseline="-25000" dirty="0"/>
              <a:t>2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…</a:t>
            </a:r>
          </a:p>
          <a:p>
            <a:pPr lvl="2"/>
            <a:r>
              <a:rPr lang="en-US" dirty="0"/>
              <a:t>z</a:t>
            </a:r>
            <a:r>
              <a:rPr lang="en-US" baseline="-25000" dirty="0"/>
              <a:t>r</a:t>
            </a:r>
            <a:r>
              <a:rPr lang="en-US" dirty="0">
                <a:sym typeface="Wingdings" pitchFamily="2" charset="2"/>
              </a:rPr>
              <a:t>  </a:t>
            </a:r>
            <a:r>
              <a:rPr lang="en-US" dirty="0">
                <a:latin typeface="Courier New" pitchFamily="49" charset="0"/>
                <a:sym typeface="Wingdings" pitchFamily="2" charset="2"/>
              </a:rPr>
              <a:t>compress</a:t>
            </a:r>
            <a:r>
              <a:rPr lang="en-US" dirty="0">
                <a:sym typeface="Wingdings" pitchFamily="2" charset="2"/>
              </a:rPr>
              <a:t>(</a:t>
            </a:r>
            <a:r>
              <a:rPr lang="en-US" dirty="0"/>
              <a:t>z</a:t>
            </a:r>
            <a:r>
              <a:rPr lang="en-US" baseline="-25000" dirty="0"/>
              <a:t>r-1</a:t>
            </a:r>
            <a:r>
              <a:rPr lang="en-US" dirty="0"/>
              <a:t> || y</a:t>
            </a:r>
            <a:r>
              <a:rPr lang="en-US" baseline="-25000" dirty="0"/>
              <a:t>r</a:t>
            </a:r>
            <a:r>
              <a:rPr lang="en-US" dirty="0"/>
              <a:t>).</a:t>
            </a:r>
          </a:p>
          <a:p>
            <a:r>
              <a:rPr lang="en-US" dirty="0"/>
              <a:t>(3) Optional output transformation</a:t>
            </a:r>
          </a:p>
          <a:p>
            <a:pPr lvl="1"/>
            <a:r>
              <a:rPr lang="en-US" dirty="0"/>
              <a:t>Let g: {0,1}</a:t>
            </a:r>
            <a:r>
              <a:rPr lang="en-US" altLang="zh-TW" baseline="30000" dirty="0">
                <a:ea typeface="新細明體" pitchFamily="18" charset="-120"/>
              </a:rPr>
              <a:t>n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{0,1}</a:t>
            </a:r>
            <a:r>
              <a:rPr lang="en-US" altLang="zh-TW" baseline="30000" dirty="0">
                <a:ea typeface="新細明體" pitchFamily="18" charset="-120"/>
                <a:sym typeface="Wingdings" pitchFamily="2" charset="2"/>
              </a:rPr>
              <a:t>p</a:t>
            </a:r>
            <a:r>
              <a:rPr lang="en-US" dirty="0">
                <a:sym typeface="Wingdings" pitchFamily="2" charset="2"/>
              </a:rPr>
              <a:t> be a public function. </a:t>
            </a:r>
            <a:r>
              <a:rPr lang="en-US" dirty="0" smtClean="0">
                <a:sym typeface="Wingdings" pitchFamily="2" charset="2"/>
              </a:rPr>
              <a:t> Without this transformation, we have n = p.</a:t>
            </a:r>
            <a:endParaRPr lang="en-GB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Merkle–Damgård construction</a:t>
            </a:r>
            <a:endParaRPr lang="en-US" sz="3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A7E00-33F1-4A0C-8840-E4302E02F56D}" type="slidenum">
              <a:rPr lang="zh-TW" altLang="en-GB" smtClean="0"/>
              <a:pPr/>
              <a:t>23</a:t>
            </a:fld>
            <a:endParaRPr lang="en-GB" altLang="zh-TW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construction is based on the iterated hash function construction with</a:t>
            </a:r>
          </a:p>
          <a:p>
            <a:pPr lvl="1"/>
            <a:r>
              <a:rPr lang="en-US" dirty="0" smtClean="0"/>
              <a:t>The last block is padded with 0 and a binary string that encodes the length of the original message (</a:t>
            </a:r>
            <a:r>
              <a:rPr lang="en-US" sz="2400" dirty="0" smtClean="0"/>
              <a:t>Merkle–Damgård strengthening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compress</a:t>
            </a:r>
            <a:r>
              <a:rPr lang="en-US" dirty="0" smtClean="0"/>
              <a:t> function is collision-resistant.</a:t>
            </a:r>
          </a:p>
          <a:p>
            <a:pPr lvl="1"/>
            <a:r>
              <a:rPr lang="en-US" dirty="0" smtClean="0"/>
              <a:t>Ralph Merkle and Ivan Damgård independently proved that the hash function is collision resistant if the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compress</a:t>
            </a:r>
            <a:r>
              <a:rPr lang="en-US" dirty="0" smtClean="0"/>
              <a:t> function is collision-resistant.</a:t>
            </a:r>
          </a:p>
          <a:p>
            <a:r>
              <a:rPr lang="en-US" dirty="0" smtClean="0"/>
              <a:t>This construction was used in the design of many popular hash algorithms such as MD5 and</a:t>
            </a:r>
            <a:r>
              <a:rPr lang="en-US" smtClean="0"/>
              <a:t> SHA-1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Message Digest (MD5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770D7-D93E-48CD-9B66-6CBC7C64FF16}" type="slidenum">
              <a:rPr lang="zh-TW" altLang="en-GB"/>
              <a:pPr/>
              <a:t>24</a:t>
            </a:fld>
            <a:endParaRPr lang="en-GB" altLang="zh-TW" dirty="0"/>
          </a:p>
        </p:txBody>
      </p:sp>
      <p:sp>
        <p:nvSpPr>
          <p:cNvPr id="1095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2875"/>
            <a:ext cx="8229600" cy="482441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Block size and output: t </a:t>
            </a:r>
            <a:r>
              <a:rPr lang="en-US" dirty="0"/>
              <a:t>= 512 bits and </a:t>
            </a:r>
            <a:r>
              <a:rPr lang="en-US" altLang="zh-TW" dirty="0">
                <a:ea typeface="新細明體" pitchFamily="18" charset="-120"/>
              </a:rPr>
              <a:t>p</a:t>
            </a:r>
            <a:r>
              <a:rPr lang="en-US" dirty="0"/>
              <a:t> = 128 bits (4 x 32-bit</a:t>
            </a:r>
            <a:r>
              <a:rPr lang="en-US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Padding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Padding is always </a:t>
            </a:r>
            <a:r>
              <a:rPr lang="en-US" dirty="0" smtClean="0"/>
              <a:t>performed.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dirty="0"/>
              <a:t>message is extended </a:t>
            </a:r>
            <a:r>
              <a:rPr lang="en-US" dirty="0" smtClean="0"/>
              <a:t>to </a:t>
            </a:r>
            <a:r>
              <a:rPr lang="en-US" dirty="0"/>
              <a:t>just 64 bits </a:t>
            </a:r>
            <a:r>
              <a:rPr lang="en-US" dirty="0" smtClean="0"/>
              <a:t>short of </a:t>
            </a:r>
            <a:r>
              <a:rPr lang="en-US" dirty="0"/>
              <a:t>a multiple of 512 bits </a:t>
            </a:r>
            <a:r>
              <a:rPr lang="en-US" dirty="0" smtClean="0"/>
              <a:t>long.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The last 64 bits encodes the message length.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For the rest: a single </a:t>
            </a:r>
            <a:r>
              <a:rPr lang="en-US" dirty="0"/>
              <a:t>"1" bit is appended to the message, and then "0" bits are </a:t>
            </a:r>
            <a:r>
              <a:rPr lang="en-US" dirty="0" smtClean="0"/>
              <a:t>appended.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compress</a:t>
            </a:r>
            <a:r>
              <a:rPr lang="en-US" dirty="0"/>
              <a:t> function is made from an “encryption function” by the Davies-Meyer scheme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MD5 makes four passes over each block of data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Each passes involves 16 operations.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hash output is a concatenation of the 4 output words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single operation in MD5 (</a:t>
            </a:r>
            <a:r>
              <a:rPr lang="en-US" dirty="0" err="1" smtClean="0"/>
              <a:t>wikipedia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A14F1-172D-4750-BE8D-A306B62C3B80}" type="slidenum">
              <a:rPr lang="zh-TW" altLang="en-GB" smtClean="0"/>
              <a:pPr/>
              <a:t>25</a:t>
            </a:fld>
            <a:endParaRPr lang="en-GB" altLang="zh-TW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740" y="1665312"/>
            <a:ext cx="416052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0175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Secure </a:t>
            </a:r>
            <a:r>
              <a:rPr lang="en-US" dirty="0"/>
              <a:t>Hashing Algorithm (SHA-1)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A7E00-33F1-4A0C-8840-E4302E02F56D}" type="slidenum">
              <a:rPr lang="zh-TW" altLang="en-GB" smtClean="0"/>
              <a:pPr/>
              <a:t>26</a:t>
            </a:fld>
            <a:endParaRPr lang="en-GB" altLang="zh-TW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Block </a:t>
            </a:r>
            <a:r>
              <a:rPr lang="en-US" dirty="0"/>
              <a:t>size and </a:t>
            </a:r>
            <a:r>
              <a:rPr lang="en-US" dirty="0" smtClean="0"/>
              <a:t>output: t </a:t>
            </a:r>
            <a:r>
              <a:rPr lang="en-US" dirty="0"/>
              <a:t>= 512 bits and </a:t>
            </a:r>
            <a:r>
              <a:rPr lang="en-US" altLang="zh-TW" dirty="0">
                <a:ea typeface="新細明體" pitchFamily="18" charset="-120"/>
              </a:rPr>
              <a:t>p</a:t>
            </a:r>
            <a:r>
              <a:rPr lang="en-US" dirty="0"/>
              <a:t> = 160 bits (5 x 32-bit</a:t>
            </a:r>
            <a:r>
              <a:rPr lang="en-US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Same padding as MD5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compress</a:t>
            </a:r>
            <a:r>
              <a:rPr lang="en-US" dirty="0"/>
              <a:t> function is also made from an “encryption function” by the Davies-Meyer scheme.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SHA-1 makes five passes over each block of data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Each rounds involves 20 operations.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hash output is a concatenation of the 5 output words.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2630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single operation in </a:t>
            </a:r>
            <a:r>
              <a:rPr lang="en-US" dirty="0" smtClean="0"/>
              <a:t>SHA-1 </a:t>
            </a:r>
            <a:r>
              <a:rPr lang="en-US" dirty="0"/>
              <a:t>(</a:t>
            </a:r>
            <a:r>
              <a:rPr lang="en-US" dirty="0" err="1"/>
              <a:t>wikipedia</a:t>
            </a:r>
            <a:r>
              <a:rPr lang="en-US" dirty="0"/>
              <a:t>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A7E00-33F1-4A0C-8840-E4302E02F56D}" type="slidenum">
              <a:rPr lang="zh-TW" altLang="en-GB" smtClean="0"/>
              <a:pPr/>
              <a:t>27</a:t>
            </a:fld>
            <a:endParaRPr lang="en-GB" altLang="zh-TW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484784"/>
            <a:ext cx="4464496" cy="4647968"/>
          </a:xfrm>
        </p:spPr>
      </p:pic>
    </p:spTree>
    <p:extLst>
      <p:ext uri="{BB962C8B-B14F-4D97-AF65-F5344CB8AC3E}">
        <p14:creationId xmlns:p14="http://schemas.microsoft.com/office/powerpoint/2010/main" val="31738687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of MD5 and SHA-1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02349-952E-4F78-8762-100C220F9365}" type="slidenum">
              <a:rPr lang="zh-TW" altLang="en-GB"/>
              <a:pPr/>
              <a:t>28</a:t>
            </a:fld>
            <a:endParaRPr lang="en-GB" altLang="zh-TW" dirty="0"/>
          </a:p>
        </p:txBody>
      </p:sp>
      <p:sp>
        <p:nvSpPr>
          <p:cNvPr id="1525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If the </a:t>
            </a:r>
            <a:r>
              <a:rPr lang="en-US" sz="2400" dirty="0" smtClean="0">
                <a:latin typeface="Courier New" pitchFamily="49" charset="0"/>
              </a:rPr>
              <a:t>compress</a:t>
            </a:r>
            <a:r>
              <a:rPr lang="en-US" sz="2400" dirty="0" smtClean="0"/>
              <a:t> </a:t>
            </a:r>
            <a:r>
              <a:rPr lang="en-US" sz="2400" dirty="0"/>
              <a:t>function is collision resistant, then the iterated hash function is also collision resistant.</a:t>
            </a:r>
          </a:p>
          <a:p>
            <a:r>
              <a:rPr lang="en-US" sz="2400" dirty="0"/>
              <a:t>Security of MD5</a:t>
            </a:r>
          </a:p>
          <a:p>
            <a:pPr lvl="1"/>
            <a:r>
              <a:rPr lang="en-US" sz="2000" dirty="0"/>
              <a:t>The </a:t>
            </a:r>
            <a:r>
              <a:rPr lang="en-US" sz="2000" dirty="0">
                <a:latin typeface="Courier New" pitchFamily="49" charset="0"/>
              </a:rPr>
              <a:t>Compress</a:t>
            </a:r>
            <a:r>
              <a:rPr lang="en-US" sz="2000" dirty="0"/>
              <a:t> function in MD5 is known to have collisions.</a:t>
            </a:r>
          </a:p>
          <a:p>
            <a:pPr lvl="1"/>
            <a:r>
              <a:rPr lang="en-US" sz="2000" dirty="0"/>
              <a:t>The 128-bit hash size is also insufficient.</a:t>
            </a:r>
          </a:p>
          <a:p>
            <a:r>
              <a:rPr lang="en-US" sz="2400" dirty="0"/>
              <a:t>Security of SHA-1</a:t>
            </a:r>
          </a:p>
          <a:p>
            <a:pPr lvl="1"/>
            <a:r>
              <a:rPr lang="en-GB" altLang="zh-TW" sz="2000" dirty="0">
                <a:ea typeface="新細明體" pitchFamily="18" charset="-120"/>
              </a:rPr>
              <a:t>SHA-1 was broken by a research team from Shandong University in 2005.</a:t>
            </a:r>
          </a:p>
          <a:p>
            <a:pPr lvl="1"/>
            <a:r>
              <a:rPr lang="en-GB" altLang="zh-TW" sz="2000" dirty="0">
                <a:ea typeface="新細明體" pitchFamily="18" charset="-120"/>
              </a:rPr>
              <a:t>Collisions in the full SHA-1 in 2</a:t>
            </a:r>
            <a:r>
              <a:rPr lang="en-GB" altLang="zh-TW" sz="2000" baseline="30000" dirty="0">
                <a:ea typeface="新細明體" pitchFamily="18" charset="-120"/>
              </a:rPr>
              <a:t>69</a:t>
            </a:r>
            <a:r>
              <a:rPr lang="en-GB" altLang="zh-TW" sz="2000" dirty="0">
                <a:ea typeface="新細明體" pitchFamily="18" charset="-120"/>
              </a:rPr>
              <a:t> hash operations, much less than the brute-force attack of 2</a:t>
            </a:r>
            <a:r>
              <a:rPr lang="en-GB" altLang="zh-TW" sz="2000" baseline="30000" dirty="0">
                <a:ea typeface="新細明體" pitchFamily="18" charset="-120"/>
              </a:rPr>
              <a:t>80</a:t>
            </a:r>
            <a:r>
              <a:rPr lang="en-GB" altLang="zh-TW" sz="2000" dirty="0">
                <a:ea typeface="新細明體" pitchFamily="18" charset="-120"/>
              </a:rPr>
              <a:t> operations.</a:t>
            </a:r>
          </a:p>
          <a:p>
            <a:r>
              <a:rPr lang="en-US" altLang="zh-TW" dirty="0" smtClean="0">
                <a:ea typeface="新細明體" pitchFamily="18" charset="-120"/>
              </a:rPr>
              <a:t>SHA-2 </a:t>
            </a:r>
            <a:r>
              <a:rPr lang="en-US" dirty="0" smtClean="0"/>
              <a:t>(SHA-224, SHA-256, SHA-384, SHA-512)</a:t>
            </a:r>
          </a:p>
          <a:p>
            <a:r>
              <a:rPr lang="en-US" dirty="0" smtClean="0"/>
              <a:t>SHA-3, originally known as Keccak which was the winner of the NIST hash function competition in 2012.</a:t>
            </a:r>
            <a:endParaRPr lang="en-GB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9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Weakness 1: length extensions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0364C-EFEA-45CA-AE3E-ED0CE55105ED}" type="slidenum">
              <a:rPr lang="zh-TW" altLang="en-GB"/>
              <a:pPr/>
              <a:t>29</a:t>
            </a:fld>
            <a:endParaRPr lang="en-GB" altLang="zh-TW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68413"/>
            <a:ext cx="8229600" cy="48529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Consider a message m is split into blocks m</a:t>
            </a:r>
            <a:r>
              <a:rPr lang="en-US" altLang="zh-TW" baseline="-25000" dirty="0">
                <a:ea typeface="新細明體" pitchFamily="18" charset="-120"/>
              </a:rPr>
              <a:t>1</a:t>
            </a:r>
            <a:r>
              <a:rPr lang="en-US" altLang="zh-TW" dirty="0">
                <a:ea typeface="新細明體" pitchFamily="18" charset="-120"/>
              </a:rPr>
              <a:t>, m</a:t>
            </a:r>
            <a:r>
              <a:rPr lang="en-US" altLang="zh-TW" baseline="-25000" dirty="0">
                <a:ea typeface="新細明體" pitchFamily="18" charset="-120"/>
              </a:rPr>
              <a:t>2</a:t>
            </a:r>
            <a:r>
              <a:rPr lang="en-US" altLang="zh-TW" dirty="0">
                <a:ea typeface="新細明體" pitchFamily="18" charset="-120"/>
              </a:rPr>
              <a:t>, </a:t>
            </a:r>
            <a:r>
              <a:rPr lang="en-US" altLang="zh-TW" dirty="0">
                <a:latin typeface="Arial"/>
                <a:ea typeface="新細明體" pitchFamily="18" charset="-120"/>
              </a:rPr>
              <a:t>…</a:t>
            </a:r>
            <a:r>
              <a:rPr lang="en-US" altLang="zh-TW" dirty="0">
                <a:ea typeface="新細明體" pitchFamily="18" charset="-120"/>
              </a:rPr>
              <a:t>, m</a:t>
            </a:r>
            <a:r>
              <a:rPr lang="en-US" altLang="zh-TW" baseline="-25000" dirty="0">
                <a:ea typeface="新細明體" pitchFamily="18" charset="-120"/>
              </a:rPr>
              <a:t>k</a:t>
            </a:r>
            <a:r>
              <a:rPr lang="en-US" altLang="zh-TW" dirty="0"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without padding and </a:t>
            </a:r>
            <a:r>
              <a:rPr lang="en-US" altLang="zh-TW" dirty="0">
                <a:ea typeface="新細明體" pitchFamily="18" charset="-120"/>
              </a:rPr>
              <a:t>hashed to a value h(m</a:t>
            </a:r>
            <a:r>
              <a:rPr lang="en-US" altLang="zh-TW" dirty="0" smtClean="0">
                <a:ea typeface="新細明體" pitchFamily="18" charset="-120"/>
              </a:rPr>
              <a:t>).</a:t>
            </a:r>
            <a:endParaRPr lang="en-US" altLang="zh-TW" dirty="0">
              <a:ea typeface="新細明體" pitchFamily="18" charset="-120"/>
            </a:endParaRP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Choose a message m</a:t>
            </a:r>
            <a:r>
              <a:rPr lang="en-US" altLang="zh-TW" dirty="0">
                <a:latin typeface="Arial"/>
                <a:ea typeface="新細明體" pitchFamily="18" charset="-120"/>
              </a:rPr>
              <a:t>’</a:t>
            </a:r>
            <a:r>
              <a:rPr lang="en-US" altLang="zh-TW" dirty="0">
                <a:ea typeface="新細明體" pitchFamily="18" charset="-120"/>
              </a:rPr>
              <a:t> that splits into the block m</a:t>
            </a:r>
            <a:r>
              <a:rPr lang="en-US" altLang="zh-TW" baseline="-25000" dirty="0">
                <a:ea typeface="新細明體" pitchFamily="18" charset="-120"/>
              </a:rPr>
              <a:t>1</a:t>
            </a:r>
            <a:r>
              <a:rPr lang="en-US" altLang="zh-TW" dirty="0">
                <a:ea typeface="新細明體" pitchFamily="18" charset="-120"/>
              </a:rPr>
              <a:t>, m</a:t>
            </a:r>
            <a:r>
              <a:rPr lang="en-US" altLang="zh-TW" baseline="-25000" dirty="0">
                <a:ea typeface="新細明體" pitchFamily="18" charset="-120"/>
              </a:rPr>
              <a:t>2</a:t>
            </a:r>
            <a:r>
              <a:rPr lang="en-US" altLang="zh-TW" dirty="0">
                <a:ea typeface="新細明體" pitchFamily="18" charset="-120"/>
              </a:rPr>
              <a:t>, </a:t>
            </a:r>
            <a:r>
              <a:rPr lang="en-US" altLang="zh-TW" dirty="0">
                <a:latin typeface="Arial"/>
                <a:ea typeface="新細明體" pitchFamily="18" charset="-120"/>
              </a:rPr>
              <a:t>…</a:t>
            </a:r>
            <a:r>
              <a:rPr lang="en-US" altLang="zh-TW" dirty="0">
                <a:ea typeface="新細明體" pitchFamily="18" charset="-120"/>
              </a:rPr>
              <a:t>, m</a:t>
            </a:r>
            <a:r>
              <a:rPr lang="en-US" altLang="zh-TW" baseline="-25000" dirty="0">
                <a:ea typeface="新細明體" pitchFamily="18" charset="-120"/>
              </a:rPr>
              <a:t>k</a:t>
            </a:r>
            <a:r>
              <a:rPr lang="en-US" altLang="zh-TW" dirty="0">
                <a:ea typeface="新細明體" pitchFamily="18" charset="-120"/>
              </a:rPr>
              <a:t>, m</a:t>
            </a:r>
            <a:r>
              <a:rPr lang="en-US" altLang="zh-TW" baseline="-25000" dirty="0">
                <a:ea typeface="新細明體" pitchFamily="18" charset="-120"/>
              </a:rPr>
              <a:t>k+1</a:t>
            </a:r>
            <a:r>
              <a:rPr lang="en-US" altLang="zh-TW" dirty="0">
                <a:ea typeface="新細明體" pitchFamily="18" charset="-120"/>
              </a:rPr>
              <a:t> (the first k blocks are identical to m</a:t>
            </a:r>
            <a:r>
              <a:rPr lang="en-US" altLang="zh-TW" dirty="0">
                <a:latin typeface="Arial"/>
                <a:ea typeface="新細明體" pitchFamily="18" charset="-120"/>
              </a:rPr>
              <a:t>’</a:t>
            </a:r>
            <a:r>
              <a:rPr lang="en-US" altLang="zh-TW" dirty="0">
                <a:ea typeface="新細明體" pitchFamily="18" charset="-120"/>
              </a:rPr>
              <a:t>s).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Therefore, h(m) is the intermediate hash value after k blocks in the computation of h(m</a:t>
            </a:r>
            <a:r>
              <a:rPr lang="en-US" altLang="zh-TW" dirty="0">
                <a:latin typeface="Arial"/>
                <a:ea typeface="新細明體" pitchFamily="18" charset="-120"/>
              </a:rPr>
              <a:t>’</a:t>
            </a:r>
            <a:r>
              <a:rPr lang="en-US" altLang="zh-TW" dirty="0">
                <a:ea typeface="新細明體" pitchFamily="18" charset="-120"/>
              </a:rPr>
              <a:t>).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Thus, h(m</a:t>
            </a:r>
            <a:r>
              <a:rPr lang="en-US" altLang="zh-TW" dirty="0">
                <a:latin typeface="Arial"/>
                <a:ea typeface="新細明體" pitchFamily="18" charset="-120"/>
              </a:rPr>
              <a:t>’</a:t>
            </a:r>
            <a:r>
              <a:rPr lang="en-US" altLang="zh-TW" dirty="0">
                <a:ea typeface="新細明體" pitchFamily="18" charset="-120"/>
              </a:rPr>
              <a:t>) = </a:t>
            </a:r>
            <a:r>
              <a:rPr lang="en-US" dirty="0">
                <a:latin typeface="Courier New" pitchFamily="49" charset="0"/>
              </a:rPr>
              <a:t>Compress</a:t>
            </a:r>
            <a:r>
              <a:rPr lang="en-US" altLang="zh-TW" dirty="0">
                <a:ea typeface="新細明體" pitchFamily="18" charset="-120"/>
              </a:rPr>
              <a:t>(h(m), m</a:t>
            </a:r>
            <a:r>
              <a:rPr lang="en-US" altLang="zh-TW" baseline="-25000" dirty="0">
                <a:ea typeface="新細明體" pitchFamily="18" charset="-120"/>
              </a:rPr>
              <a:t>k+1</a:t>
            </a:r>
            <a:r>
              <a:rPr lang="en-US" altLang="zh-TW" dirty="0" smtClean="0">
                <a:ea typeface="新細明體" pitchFamily="18" charset="-120"/>
              </a:rPr>
              <a:t>).</a:t>
            </a:r>
          </a:p>
          <a:p>
            <a:pPr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Even with padding, one can show that a similar length extension attack can be launched.</a:t>
            </a:r>
            <a:endParaRPr lang="en-US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107BF-2970-4D3B-B36E-FAA1AE5906E3}" type="slidenum">
              <a:rPr lang="zh-TW" altLang="en-GB"/>
              <a:pPr/>
              <a:t>3</a:t>
            </a:fld>
            <a:endParaRPr lang="en-GB" altLang="zh-TW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84313"/>
            <a:ext cx="8229600" cy="48529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Cryptographic hash functions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Unkeyed and keyed hash functions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Security of cryptographic hash functions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Iterated </a:t>
            </a:r>
            <a:r>
              <a:rPr lang="en-US" altLang="zh-TW" dirty="0">
                <a:ea typeface="新細明體" pitchFamily="18" charset="-120"/>
              </a:rPr>
              <a:t>hash functions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Two weaknesses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Message authentication codes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What </a:t>
            </a:r>
            <a:r>
              <a:rPr lang="en-US" altLang="zh-TW" dirty="0" smtClean="0">
                <a:ea typeface="新細明體" pitchFamily="18" charset="-120"/>
              </a:rPr>
              <a:t>does an </a:t>
            </a:r>
            <a:r>
              <a:rPr lang="en-US" altLang="zh-TW" dirty="0">
                <a:ea typeface="新細明體" pitchFamily="18" charset="-120"/>
              </a:rPr>
              <a:t>MAC </a:t>
            </a:r>
            <a:r>
              <a:rPr lang="en-US" altLang="zh-TW" dirty="0" smtClean="0">
                <a:ea typeface="新細明體" pitchFamily="18" charset="-120"/>
              </a:rPr>
              <a:t>do?</a:t>
            </a:r>
            <a:endParaRPr lang="en-US" altLang="zh-TW" dirty="0">
              <a:ea typeface="新細明體" pitchFamily="18" charset="-120"/>
            </a:endParaRP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MAC security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HMAC</a:t>
            </a:r>
          </a:p>
          <a:p>
            <a:pPr lvl="1">
              <a:lnSpc>
                <a:spcPct val="90000"/>
              </a:lnSpc>
            </a:pPr>
            <a:r>
              <a:rPr lang="en-GB" altLang="zh-TW" dirty="0">
                <a:ea typeface="新細明體" pitchFamily="18" charset="-120"/>
              </a:rPr>
              <a:t>Using MAC properly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What is the problem?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5F3F5-268C-4329-B645-00D9EC94B360}" type="slidenum">
              <a:rPr lang="zh-TW" altLang="en-GB"/>
              <a:pPr/>
              <a:t>30</a:t>
            </a:fld>
            <a:endParaRPr lang="en-GB" altLang="zh-TW" dirty="0"/>
          </a:p>
        </p:txBody>
      </p:sp>
      <p:sp>
        <p:nvSpPr>
          <p:cNvPr id="1187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2875"/>
            <a:ext cx="8229600" cy="49974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 dirty="0">
                <a:ea typeface="新細明體" pitchFamily="18" charset="-120"/>
              </a:rPr>
              <a:t>The main problem is that there is no special processing at the end of the hash function computation. </a:t>
            </a:r>
          </a:p>
          <a:p>
            <a:pPr>
              <a:lnSpc>
                <a:spcPct val="90000"/>
              </a:lnSpc>
            </a:pPr>
            <a:r>
              <a:rPr lang="en-US" altLang="zh-TW" sz="2400" dirty="0">
                <a:ea typeface="新細明體" pitchFamily="18" charset="-120"/>
              </a:rPr>
              <a:t>Consider that Alice sends a message to Bob and wants to authenticate it by sending h(K||m), where K is a secret shared by Alice and Bob.</a:t>
            </a:r>
          </a:p>
          <a:p>
            <a:pPr>
              <a:lnSpc>
                <a:spcPct val="90000"/>
              </a:lnSpc>
            </a:pPr>
            <a:r>
              <a:rPr lang="en-US" altLang="zh-TW" sz="2400" dirty="0">
                <a:ea typeface="新細明體" pitchFamily="18" charset="-120"/>
              </a:rPr>
              <a:t>Now an attacker can append text to m, and update the hash value without knowing K.</a:t>
            </a:r>
          </a:p>
          <a:p>
            <a:pPr>
              <a:lnSpc>
                <a:spcPct val="90000"/>
              </a:lnSpc>
            </a:pPr>
            <a:endParaRPr lang="en-US" altLang="zh-TW" sz="2400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7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Weakness 2: partial message collision</a:t>
            </a:r>
            <a:endParaRPr lang="zh-TW" altLang="en-US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BF7C2-1F88-4034-9B9E-D3AC802F6603}" type="slidenum">
              <a:rPr lang="zh-TW" altLang="en-GB"/>
              <a:pPr/>
              <a:t>31</a:t>
            </a:fld>
            <a:endParaRPr lang="en-GB" altLang="zh-TW" dirty="0"/>
          </a:p>
        </p:txBody>
      </p:sp>
      <p:sp>
        <p:nvSpPr>
          <p:cNvPr id="1208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41438"/>
            <a:ext cx="8229600" cy="4708525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Assume that mutual authentication is based </a:t>
            </a:r>
            <a:r>
              <a:rPr lang="en-US" altLang="zh-TW" dirty="0">
                <a:ea typeface="新細明體" pitchFamily="18" charset="-120"/>
              </a:rPr>
              <a:t>on h(m||</a:t>
            </a:r>
            <a:r>
              <a:rPr lang="en-US" altLang="zh-TW" dirty="0" smtClean="0">
                <a:ea typeface="新細明體" pitchFamily="18" charset="-120"/>
              </a:rPr>
              <a:t>K), where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m is a random message and K is a secret key.</a:t>
            </a:r>
          </a:p>
          <a:p>
            <a:pPr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How does an attacker obtains a correct </a:t>
            </a:r>
            <a:r>
              <a:rPr lang="en-US" altLang="zh-TW" dirty="0">
                <a:ea typeface="新細明體" pitchFamily="18" charset="-120"/>
              </a:rPr>
              <a:t>h(m||K</a:t>
            </a:r>
            <a:r>
              <a:rPr lang="en-US" altLang="zh-TW" dirty="0" smtClean="0">
                <a:ea typeface="新細明體" pitchFamily="18" charset="-120"/>
              </a:rPr>
              <a:t>) without knowing K?</a:t>
            </a:r>
          </a:p>
          <a:p>
            <a:pPr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First</a:t>
            </a:r>
            <a:r>
              <a:rPr lang="en-US" altLang="zh-TW" dirty="0">
                <a:ea typeface="新細明體" pitchFamily="18" charset="-120"/>
              </a:rPr>
              <a:t>, the attacker has to find </a:t>
            </a:r>
            <a:r>
              <a:rPr lang="en-US" altLang="zh-TW" dirty="0" smtClean="0">
                <a:ea typeface="新細明體" pitchFamily="18" charset="-120"/>
              </a:rPr>
              <a:t>two </a:t>
            </a:r>
            <a:r>
              <a:rPr lang="en-US" altLang="zh-TW" dirty="0">
                <a:ea typeface="新細明體" pitchFamily="18" charset="-120"/>
              </a:rPr>
              <a:t>strings m and m</a:t>
            </a:r>
            <a:r>
              <a:rPr lang="en-US" altLang="zh-TW" dirty="0">
                <a:latin typeface="Arial"/>
                <a:ea typeface="新細明體" pitchFamily="18" charset="-120"/>
              </a:rPr>
              <a:t>’</a:t>
            </a:r>
            <a:r>
              <a:rPr lang="en-US" altLang="zh-TW" dirty="0">
                <a:ea typeface="新細明體" pitchFamily="18" charset="-120"/>
              </a:rPr>
              <a:t> that lead to a collision when hashed by h(), i.e., the birthday attack.</a:t>
            </a:r>
          </a:p>
          <a:p>
            <a:pPr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</a:rPr>
              <a:t>After getting</a:t>
            </a:r>
            <a:r>
              <a:rPr lang="en-US" altLang="zh-TW" dirty="0" smtClean="0"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one side to </a:t>
            </a:r>
            <a:r>
              <a:rPr lang="en-US" altLang="zh-TW" dirty="0" smtClean="0">
                <a:ea typeface="新細明體" pitchFamily="18" charset="-120"/>
              </a:rPr>
              <a:t>authenticate </a:t>
            </a:r>
            <a:r>
              <a:rPr lang="en-US" altLang="zh-TW" dirty="0">
                <a:ea typeface="新細明體" pitchFamily="18" charset="-120"/>
              </a:rPr>
              <a:t>m, i.e., receiving h(m||K</a:t>
            </a:r>
            <a:r>
              <a:rPr lang="en-US" altLang="zh-TW" dirty="0" smtClean="0">
                <a:ea typeface="新細明體" pitchFamily="18" charset="-120"/>
              </a:rPr>
              <a:t>), he can </a:t>
            </a:r>
            <a:r>
              <a:rPr lang="en-US" altLang="zh-TW" dirty="0" smtClean="0">
                <a:ea typeface="新細明體" pitchFamily="18" charset="-120"/>
              </a:rPr>
              <a:t>produce h(m’||</a:t>
            </a:r>
            <a:r>
              <a:rPr lang="en-US" altLang="zh-TW" dirty="0">
                <a:ea typeface="新細明體" pitchFamily="18" charset="-120"/>
              </a:rPr>
              <a:t>K</a:t>
            </a:r>
            <a:r>
              <a:rPr lang="en-US" altLang="zh-TW" dirty="0" smtClean="0">
                <a:ea typeface="新細明體" pitchFamily="18" charset="-120"/>
              </a:rPr>
              <a:t>) for m’.</a:t>
            </a:r>
            <a:endParaRPr lang="en-US" altLang="zh-TW" dirty="0">
              <a:ea typeface="新細明體" pitchFamily="18" charset="-120"/>
            </a:endParaRP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Since h() is computed iteratively,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Once there is a collision (h(m) = h(m</a:t>
            </a:r>
            <a:r>
              <a:rPr lang="en-US" altLang="zh-TW" dirty="0">
                <a:latin typeface="Arial"/>
                <a:ea typeface="新細明體" pitchFamily="18" charset="-120"/>
              </a:rPr>
              <a:t>’</a:t>
            </a:r>
            <a:r>
              <a:rPr lang="en-US" altLang="zh-TW" dirty="0">
                <a:ea typeface="新細明體" pitchFamily="18" charset="-120"/>
              </a:rPr>
              <a:t>)) and 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the rest of the hash inputs are the same (K),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the hash value stays the same too (h(m||K) = h(m</a:t>
            </a:r>
            <a:r>
              <a:rPr lang="en-US" altLang="zh-TW" dirty="0">
                <a:latin typeface="Arial"/>
                <a:ea typeface="新細明體" pitchFamily="18" charset="-120"/>
              </a:rPr>
              <a:t>’</a:t>
            </a:r>
            <a:r>
              <a:rPr lang="en-US" altLang="zh-TW" dirty="0">
                <a:ea typeface="新細明體" pitchFamily="18" charset="-120"/>
              </a:rPr>
              <a:t>||K</a:t>
            </a:r>
            <a:r>
              <a:rPr lang="en-US" altLang="zh-TW" dirty="0" smtClean="0">
                <a:ea typeface="新細明體" pitchFamily="18" charset="-120"/>
              </a:rPr>
              <a:t>)).</a:t>
            </a:r>
            <a:endParaRPr lang="en-US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Message authentication codes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801793A-ED5C-4EF3-A921-DE7775FD790B}" type="slidenum">
              <a:rPr lang="zh-TW" altLang="en-GB"/>
              <a:pPr/>
              <a:t>32</a:t>
            </a:fld>
            <a:endParaRPr lang="en-GB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Message authentication codes</a:t>
            </a:r>
            <a:endParaRPr lang="zh-TW" altLang="en-US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93C38-21BB-4EB4-9B73-503718F8E2C3}" type="slidenum">
              <a:rPr lang="zh-TW" altLang="en-GB"/>
              <a:pPr/>
              <a:t>33</a:t>
            </a:fld>
            <a:endParaRPr lang="en-GB" altLang="zh-TW" dirty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An MAC is a construction that prevents tampering (modify, replay) with messages.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Encryption does not prevent an attacker from manipulating messages.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Like encryption, MACs use a secret key K known only to both Alice and Bob.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Alice sends a message m to Bob with a MAC value MAC(K,m).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Bob checks that the MAC value of the message is equal to MAC(K,m).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Security of MAC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7B5A0-1347-4038-A5F7-DEBA873BC3CC}" type="slidenum">
              <a:rPr lang="zh-TW" altLang="en-GB"/>
              <a:pPr/>
              <a:t>34</a:t>
            </a:fld>
            <a:endParaRPr lang="en-GB" altLang="zh-TW" dirty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68413"/>
            <a:ext cx="8218488" cy="4862512"/>
          </a:xfrm>
        </p:spPr>
        <p:txBody>
          <a:bodyPr/>
          <a:lstStyle/>
          <a:p>
            <a:r>
              <a:rPr lang="en-US" altLang="zh-TW" sz="2400" dirty="0">
                <a:ea typeface="新細明體" pitchFamily="18" charset="-120"/>
              </a:rPr>
              <a:t>Similar to hash functions, an ideal MAC(K,m) </a:t>
            </a:r>
            <a:r>
              <a:rPr lang="en-US" sz="2400" dirty="0"/>
              <a:t>should be computationally indistinguishable from a random mapping.</a:t>
            </a:r>
          </a:p>
          <a:p>
            <a:r>
              <a:rPr lang="en-US" sz="2400" dirty="0"/>
              <a:t>An attack on MAC is successful if</a:t>
            </a:r>
          </a:p>
          <a:p>
            <a:pPr lvl="1"/>
            <a:r>
              <a:rPr lang="en-US" sz="2000" dirty="0"/>
              <a:t>Given (m</a:t>
            </a:r>
            <a:r>
              <a:rPr lang="en-US" sz="2000" baseline="-25000" dirty="0"/>
              <a:t>1</a:t>
            </a:r>
            <a:r>
              <a:rPr lang="en-US" sz="2000" dirty="0"/>
              <a:t>,MAC(K,m</a:t>
            </a:r>
            <a:r>
              <a:rPr lang="en-US" sz="2000" baseline="-25000" dirty="0"/>
              <a:t>1</a:t>
            </a:r>
            <a:r>
              <a:rPr lang="en-US" sz="2000" dirty="0"/>
              <a:t>)), (m</a:t>
            </a:r>
            <a:r>
              <a:rPr lang="en-US" sz="2000" baseline="-25000" dirty="0"/>
              <a:t>2</a:t>
            </a:r>
            <a:r>
              <a:rPr lang="en-US" sz="2000" dirty="0"/>
              <a:t>,MAC(K,m</a:t>
            </a:r>
            <a:r>
              <a:rPr lang="en-US" sz="2000" baseline="-25000" dirty="0"/>
              <a:t>2</a:t>
            </a:r>
            <a:r>
              <a:rPr lang="en-US" sz="2000" dirty="0"/>
              <a:t>)), …, (m</a:t>
            </a:r>
            <a:r>
              <a:rPr lang="en-US" sz="2000" baseline="-25000" dirty="0"/>
              <a:t>k</a:t>
            </a:r>
            <a:r>
              <a:rPr lang="en-US" sz="2000" dirty="0"/>
              <a:t>,MAC(K,m</a:t>
            </a:r>
            <a:r>
              <a:rPr lang="en-US" sz="2000" baseline="-25000" dirty="0"/>
              <a:t>k</a:t>
            </a:r>
            <a:r>
              <a:rPr lang="en-US" sz="2000" dirty="0"/>
              <a:t>)),</a:t>
            </a:r>
          </a:p>
          <a:p>
            <a:pPr lvl="1"/>
            <a:r>
              <a:rPr lang="en-US" sz="2000" dirty="0"/>
              <a:t>An attacker is able to find a message m (not m</a:t>
            </a:r>
            <a:r>
              <a:rPr lang="en-US" sz="2000" baseline="-25000" dirty="0"/>
              <a:t>1</a:t>
            </a:r>
            <a:r>
              <a:rPr lang="en-US" sz="2000" dirty="0"/>
              <a:t>, m</a:t>
            </a:r>
            <a:r>
              <a:rPr lang="en-US" sz="2000" baseline="-25000" dirty="0"/>
              <a:t>2</a:t>
            </a:r>
            <a:r>
              <a:rPr lang="en-US" sz="2000" dirty="0"/>
              <a:t>, …,m</a:t>
            </a:r>
            <a:r>
              <a:rPr lang="en-US" sz="2000" baseline="-25000" dirty="0"/>
              <a:t>k</a:t>
            </a:r>
            <a:r>
              <a:rPr lang="en-US" sz="2000" dirty="0"/>
              <a:t>) together with its valid MAC(K,m).</a:t>
            </a:r>
          </a:p>
          <a:p>
            <a:r>
              <a:rPr lang="en-US" sz="2400" dirty="0"/>
              <a:t>The success of the attack does not necessarily require a full knowledge of K.</a:t>
            </a:r>
            <a:endParaRPr lang="en-US" altLang="zh-TW" sz="2400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Generating the MAC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D1F3B-3052-4454-B2DC-E0559EC2CF8B}" type="slidenum">
              <a:rPr lang="zh-TW" altLang="en-GB"/>
              <a:pPr/>
              <a:t>35</a:t>
            </a:fld>
            <a:endParaRPr lang="en-GB" altLang="zh-TW" dirty="0"/>
          </a:p>
        </p:txBody>
      </p:sp>
      <p:sp>
        <p:nvSpPr>
          <p:cNvPr id="1239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r>
              <a:rPr lang="en-US" altLang="zh-TW" sz="2400" dirty="0">
                <a:ea typeface="新細明體" pitchFamily="18" charset="-120"/>
              </a:rPr>
              <a:t>There are 2 main approaches to generating MACs.</a:t>
            </a:r>
          </a:p>
          <a:p>
            <a:pPr lvl="1"/>
            <a:r>
              <a:rPr lang="en-US" altLang="zh-TW" sz="2000" dirty="0">
                <a:ea typeface="新細明體" pitchFamily="18" charset="-120"/>
              </a:rPr>
              <a:t>(CBC-MAC) Use of CBC and the MAC is the last block of the ciphertext.</a:t>
            </a:r>
          </a:p>
          <a:p>
            <a:pPr lvl="1"/>
            <a:r>
              <a:rPr lang="en-US" altLang="zh-TW" sz="2000" dirty="0">
                <a:ea typeface="新細明體" pitchFamily="18" charset="-120"/>
              </a:rPr>
              <a:t>(HMAC) Use keyed hash functions.</a:t>
            </a:r>
          </a:p>
          <a:p>
            <a:r>
              <a:rPr lang="en-US" altLang="zh-TW" sz="2400" dirty="0">
                <a:ea typeface="新細明體" pitchFamily="18" charset="-120"/>
              </a:rPr>
              <a:t>The CBC-MAC is generally considered secure if the underlying cipher is secure.</a:t>
            </a:r>
          </a:p>
          <a:p>
            <a:pPr lvl="1"/>
            <a:r>
              <a:rPr lang="en-US" altLang="zh-TW" sz="2000" dirty="0">
                <a:ea typeface="新細明體" pitchFamily="18" charset="-120"/>
              </a:rPr>
              <a:t>A number of different collision attacks that limit its security level.</a:t>
            </a:r>
          </a:p>
          <a:p>
            <a:pPr lvl="1"/>
            <a:r>
              <a:rPr lang="en-US" altLang="zh-TW" sz="2000" dirty="0">
                <a:ea typeface="新細明體" pitchFamily="18" charset="-120"/>
              </a:rPr>
              <a:t>Avoid using the same key for encryption and authentication.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7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Keyed hash functions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4C6AA-BCD2-4DAA-9FD9-62D2E4467243}" type="slidenum">
              <a:rPr lang="zh-TW" altLang="en-GB"/>
              <a:pPr/>
              <a:t>36</a:t>
            </a:fld>
            <a:endParaRPr lang="en-GB" altLang="zh-TW" dirty="0"/>
          </a:p>
        </p:txBody>
      </p:sp>
      <p:sp>
        <p:nvSpPr>
          <p:cNvPr id="1249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Hash functions were not originally designed for message authentication.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Authentication of what?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A message is sent from a certain source.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A message has not been modified after being sent.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A message is not an old message.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The main problem is how to encode a shared secret into a hash function.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A few possibilities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D6C59-D541-411C-B12C-CA55EDB22596}" type="slidenum">
              <a:rPr lang="zh-TW" altLang="en-GB"/>
              <a:pPr/>
              <a:t>37</a:t>
            </a:fld>
            <a:endParaRPr lang="en-GB" altLang="zh-TW" dirty="0"/>
          </a:p>
        </p:txBody>
      </p:sp>
      <p:sp>
        <p:nvSpPr>
          <p:cNvPr id="1259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708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The secret-prefix method: MAC(K,m) = h(K||m).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Subject to the length extension attack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The secret-suffix method: MAC(K,m) = h(m||K).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Subject to the partial message collision attack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The secret-prefix-suffix method: MAC(K,m) = h(K||m||K).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A 128-bit key can be recovered using 2</a:t>
            </a:r>
            <a:r>
              <a:rPr lang="en-US" altLang="zh-TW" baseline="30000" dirty="0">
                <a:ea typeface="新細明體" pitchFamily="18" charset="-120"/>
              </a:rPr>
              <a:t>67</a:t>
            </a:r>
            <a:r>
              <a:rPr lang="en-US" altLang="zh-TW" dirty="0">
                <a:ea typeface="新細明體" pitchFamily="18" charset="-120"/>
              </a:rPr>
              <a:t> known text-MAC pairs.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5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HMAC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DE48-0D6F-476F-8D31-EBD946F00165}" type="slidenum">
              <a:rPr lang="zh-TW" altLang="en-GB"/>
              <a:pPr/>
              <a:t>38</a:t>
            </a:fld>
            <a:endParaRPr lang="en-GB" altLang="zh-TW" dirty="0"/>
          </a:p>
        </p:txBody>
      </p:sp>
      <p:sp>
        <p:nvSpPr>
          <p:cNvPr id="15360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HMAC computes h(K </a:t>
            </a:r>
            <a:r>
              <a:rPr lang="en-US" altLang="zh-TW" dirty="0">
                <a:ea typeface="新細明體" pitchFamily="18" charset="-120"/>
                <a:sym typeface="Symbol" pitchFamily="18" charset="2"/>
              </a:rPr>
              <a:t> </a:t>
            </a:r>
            <a:r>
              <a:rPr lang="en-US" altLang="zh-TW" dirty="0" smtClean="0">
                <a:ea typeface="新細明體" pitchFamily="18" charset="-120"/>
                <a:sym typeface="Symbol" pitchFamily="18" charset="2"/>
              </a:rPr>
              <a:t>opad </a:t>
            </a:r>
            <a:r>
              <a:rPr lang="en-US" altLang="zh-TW" dirty="0">
                <a:ea typeface="新細明體" pitchFamily="18" charset="-120"/>
                <a:sym typeface="Symbol" pitchFamily="18" charset="2"/>
              </a:rPr>
              <a:t>|| h(K  </a:t>
            </a:r>
            <a:r>
              <a:rPr lang="en-US" altLang="zh-TW" dirty="0" smtClean="0">
                <a:ea typeface="新細明體" pitchFamily="18" charset="-120"/>
                <a:sym typeface="Symbol" pitchFamily="18" charset="2"/>
              </a:rPr>
              <a:t>ipad </a:t>
            </a:r>
            <a:r>
              <a:rPr lang="en-US" altLang="zh-TW" dirty="0">
                <a:ea typeface="新細明體" pitchFamily="18" charset="-120"/>
                <a:sym typeface="Symbol" pitchFamily="18" charset="2"/>
              </a:rPr>
              <a:t>|| m)).</a:t>
            </a:r>
          </a:p>
          <a:p>
            <a:pPr lvl="1">
              <a:lnSpc>
                <a:spcPct val="90000"/>
              </a:lnSpc>
            </a:pPr>
            <a:r>
              <a:rPr lang="en-US" altLang="zh-TW" dirty="0" smtClean="0">
                <a:ea typeface="新細明體" pitchFamily="18" charset="-120"/>
                <a:sym typeface="Symbol" pitchFamily="18" charset="2"/>
              </a:rPr>
              <a:t>opad and ipad </a:t>
            </a:r>
            <a:r>
              <a:rPr lang="en-US" altLang="zh-TW" dirty="0">
                <a:ea typeface="新細明體" pitchFamily="18" charset="-120"/>
                <a:sym typeface="Symbol" pitchFamily="18" charset="2"/>
              </a:rPr>
              <a:t>are specified </a:t>
            </a:r>
            <a:r>
              <a:rPr lang="en-US" altLang="zh-TW" dirty="0" smtClean="0">
                <a:ea typeface="新細明體" pitchFamily="18" charset="-120"/>
                <a:sym typeface="Symbol" pitchFamily="18" charset="2"/>
              </a:rPr>
              <a:t>constants, and they should have a large Hamming distance from each other.</a:t>
            </a:r>
            <a:r>
              <a:rPr lang="en-US" dirty="0" smtClean="0"/>
              <a:t> </a:t>
            </a:r>
            <a:endParaRPr lang="en-US" altLang="zh-TW" dirty="0">
              <a:ea typeface="新細明體" pitchFamily="18" charset="-120"/>
              <a:sym typeface="Symbol" pitchFamily="18" charset="2"/>
            </a:endParaRP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  <a:sym typeface="Symbol" pitchFamily="18" charset="2"/>
              </a:rPr>
              <a:t>The message m is hashed only once and the output is hashed again with the key.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  <a:sym typeface="Symbol" pitchFamily="18" charset="2"/>
              </a:rPr>
              <a:t>HMAC uses hash function as a black-box.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  <a:sym typeface="Symbol" pitchFamily="18" charset="2"/>
              </a:rPr>
              <a:t>h() can be any of the iterative hash functions, such as MD5 and SHA-1. 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  <a:sym typeface="Symbol" pitchFamily="18" charset="2"/>
              </a:rPr>
              <a:t>The main idea is to </a:t>
            </a:r>
            <a:r>
              <a:rPr lang="en-US" altLang="zh-TW" dirty="0">
                <a:latin typeface="Arial"/>
                <a:ea typeface="新細明體" pitchFamily="18" charset="-120"/>
                <a:sym typeface="Symbol" pitchFamily="18" charset="2"/>
              </a:rPr>
              <a:t>“</a:t>
            </a:r>
            <a:r>
              <a:rPr lang="en-US" altLang="zh-TW" dirty="0">
                <a:ea typeface="新細明體" pitchFamily="18" charset="-120"/>
                <a:sym typeface="Symbol" pitchFamily="18" charset="2"/>
              </a:rPr>
              <a:t>key</a:t>
            </a:r>
            <a:r>
              <a:rPr lang="en-US" altLang="zh-TW" dirty="0">
                <a:latin typeface="Arial"/>
                <a:ea typeface="新細明體" pitchFamily="18" charset="-120"/>
                <a:sym typeface="Symbol" pitchFamily="18" charset="2"/>
              </a:rPr>
              <a:t>”</a:t>
            </a:r>
            <a:r>
              <a:rPr lang="en-US" altLang="zh-TW" dirty="0">
                <a:ea typeface="新細明體" pitchFamily="18" charset="-120"/>
                <a:sym typeface="Symbol" pitchFamily="18" charset="2"/>
              </a:rPr>
              <a:t> the initial states for a hash function.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  <a:sym typeface="Symbol" pitchFamily="18" charset="2"/>
              </a:rPr>
              <a:t>HMAC was chosen as the mandatory-to-implement authentication transform for IPSec (RFC 2104).</a:t>
            </a:r>
            <a:endParaRPr lang="en-GB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Using MAC properly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9F288-8063-465B-99B4-48EBD86706CD}" type="slidenum">
              <a:rPr lang="zh-TW" altLang="en-GB"/>
              <a:pPr/>
              <a:t>39</a:t>
            </a:fld>
            <a:endParaRPr lang="en-GB" altLang="zh-TW" dirty="0"/>
          </a:p>
        </p:txBody>
      </p:sp>
      <p:sp>
        <p:nvSpPr>
          <p:cNvPr id="1290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What information should be authenticated?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Or, what part of a packet should be included in MAC(K,m)?</a:t>
            </a:r>
          </a:p>
          <a:p>
            <a:r>
              <a:rPr lang="en-US" altLang="zh-TW" dirty="0">
                <a:ea typeface="新細明體" pitchFamily="18" charset="-120"/>
              </a:rPr>
              <a:t>The Horton Principle: </a:t>
            </a:r>
            <a:r>
              <a:rPr lang="en-US" altLang="zh-TW" dirty="0" smtClean="0">
                <a:ea typeface="新細明體" pitchFamily="18" charset="-120"/>
              </a:rPr>
              <a:t> Authenticate </a:t>
            </a:r>
            <a:r>
              <a:rPr lang="en-US" altLang="zh-TW" dirty="0">
                <a:ea typeface="新細明體" pitchFamily="18" charset="-120"/>
              </a:rPr>
              <a:t>what is being meant, not what is being said.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An MAC only authenticates a string of bytes (what is being said), but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Not necessary the interpretation of the message (what is meant).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Cryptographic hash functions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9626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850266A8-A8EB-40E5-8B19-763A5B7E8929}" type="slidenum">
              <a:rPr lang="zh-TW" altLang="en-GB"/>
              <a:pPr/>
              <a:t>4</a:t>
            </a:fld>
            <a:endParaRPr lang="en-GB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For example,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38C-61E2-466B-8394-21EAF23DC0DD}" type="slidenum">
              <a:rPr lang="zh-TW" altLang="en-GB"/>
              <a:pPr/>
              <a:t>40</a:t>
            </a:fld>
            <a:endParaRPr lang="en-GB" altLang="zh-TW" dirty="0"/>
          </a:p>
        </p:txBody>
      </p:sp>
      <p:sp>
        <p:nvSpPr>
          <p:cNvPr id="1300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2875"/>
            <a:ext cx="8229600" cy="48244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The authenticated message may include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A </a:t>
            </a:r>
            <a:r>
              <a:rPr lang="en-US" altLang="zh-TW" dirty="0">
                <a:latin typeface="Arial"/>
                <a:ea typeface="新細明體" pitchFamily="18" charset="-120"/>
              </a:rPr>
              <a:t>“</a:t>
            </a:r>
            <a:r>
              <a:rPr lang="en-US" altLang="zh-TW" dirty="0">
                <a:ea typeface="新細明體" pitchFamily="18" charset="-120"/>
              </a:rPr>
              <a:t>message ID</a:t>
            </a:r>
            <a:r>
              <a:rPr lang="en-US" altLang="zh-TW" dirty="0">
                <a:latin typeface="Arial"/>
                <a:ea typeface="新細明體" pitchFamily="18" charset="-120"/>
              </a:rPr>
              <a:t>”</a:t>
            </a:r>
            <a:r>
              <a:rPr lang="en-US" altLang="zh-TW" dirty="0">
                <a:ea typeface="新細明體" pitchFamily="18" charset="-120"/>
              </a:rPr>
              <a:t> that prevents replay attack,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The source and destination of the message,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Protocol field, etc.</a:t>
            </a:r>
          </a:p>
          <a:p>
            <a:pPr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In another case, Alice may use MAC to authenticate m = a || b || c, where a, b, and c are some data fields.</a:t>
            </a:r>
          </a:p>
          <a:p>
            <a:pPr lvl="1">
              <a:lnSpc>
                <a:spcPct val="90000"/>
              </a:lnSpc>
            </a:pPr>
            <a:r>
              <a:rPr lang="en-US" altLang="zh-TW" dirty="0">
                <a:ea typeface="新細明體" pitchFamily="18" charset="-120"/>
              </a:rPr>
              <a:t>Additional (authenticated) information may be sent to Bob on how to interpret these data fields, in terms of their lengths, for example.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1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Summary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0C8FD-1B97-43E1-88F7-2C6CAEE735D6}" type="slidenum">
              <a:rPr lang="zh-TW" altLang="en-GB"/>
              <a:pPr/>
              <a:t>41</a:t>
            </a:fld>
            <a:endParaRPr lang="en-GB" altLang="zh-TW" dirty="0"/>
          </a:p>
        </p:txBody>
      </p:sp>
      <p:sp>
        <p:nvSpPr>
          <p:cNvPr id="1280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6370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000" dirty="0">
                <a:ea typeface="新細明體" pitchFamily="18" charset="-120"/>
              </a:rPr>
              <a:t>Examined the problems connected to the security of a cryptographic hash function.</a:t>
            </a:r>
          </a:p>
          <a:p>
            <a:pPr>
              <a:lnSpc>
                <a:spcPct val="90000"/>
              </a:lnSpc>
            </a:pPr>
            <a:r>
              <a:rPr lang="en-US" altLang="zh-TW" sz="2000" dirty="0">
                <a:ea typeface="新細明體" pitchFamily="18" charset="-120"/>
              </a:rPr>
              <a:t>The birthday attack is a major attack on hash functions.</a:t>
            </a:r>
          </a:p>
          <a:p>
            <a:pPr>
              <a:lnSpc>
                <a:spcPct val="90000"/>
              </a:lnSpc>
            </a:pPr>
            <a:r>
              <a:rPr lang="en-US" altLang="zh-TW" sz="2000" dirty="0">
                <a:ea typeface="新細明體" pitchFamily="18" charset="-120"/>
              </a:rPr>
              <a:t>All the practical hash functions, such as MD5 and SHA-1, are based on iterated hash functions which can be subject to</a:t>
            </a:r>
          </a:p>
          <a:p>
            <a:pPr lvl="1">
              <a:lnSpc>
                <a:spcPct val="90000"/>
              </a:lnSpc>
            </a:pPr>
            <a:r>
              <a:rPr lang="en-US" altLang="zh-TW" sz="1800" dirty="0">
                <a:ea typeface="新細明體" pitchFamily="18" charset="-120"/>
              </a:rPr>
              <a:t>Length extension attacks and </a:t>
            </a:r>
          </a:p>
          <a:p>
            <a:pPr lvl="1">
              <a:lnSpc>
                <a:spcPct val="90000"/>
              </a:lnSpc>
            </a:pPr>
            <a:r>
              <a:rPr lang="en-US" altLang="zh-TW" sz="1800" dirty="0">
                <a:ea typeface="新細明體" pitchFamily="18" charset="-120"/>
              </a:rPr>
              <a:t>partial message collision attacks</a:t>
            </a:r>
          </a:p>
          <a:p>
            <a:pPr>
              <a:lnSpc>
                <a:spcPct val="90000"/>
              </a:lnSpc>
            </a:pPr>
            <a:r>
              <a:rPr lang="en-US" altLang="zh-TW" sz="2000" dirty="0">
                <a:ea typeface="新細明體" pitchFamily="18" charset="-120"/>
              </a:rPr>
              <a:t>Message authentication is based on MAC computed on a message and a shared secret.</a:t>
            </a:r>
          </a:p>
          <a:p>
            <a:pPr>
              <a:lnSpc>
                <a:spcPct val="90000"/>
              </a:lnSpc>
            </a:pPr>
            <a:r>
              <a:rPr lang="en-US" altLang="zh-TW" sz="2000" dirty="0">
                <a:ea typeface="新細明體" pitchFamily="18" charset="-120"/>
              </a:rPr>
              <a:t>The MAC</a:t>
            </a:r>
            <a:r>
              <a:rPr lang="en-US" altLang="zh-TW" sz="2000" dirty="0">
                <a:latin typeface="Arial"/>
                <a:ea typeface="新細明體" pitchFamily="18" charset="-120"/>
              </a:rPr>
              <a:t>’</a:t>
            </a:r>
            <a:r>
              <a:rPr lang="en-US" altLang="zh-TW" sz="2000" dirty="0">
                <a:ea typeface="新細明體" pitchFamily="18" charset="-120"/>
              </a:rPr>
              <a:t>s security can be compromised for some keyed hash functions.</a:t>
            </a:r>
          </a:p>
          <a:p>
            <a:pPr>
              <a:lnSpc>
                <a:spcPct val="90000"/>
              </a:lnSpc>
            </a:pPr>
            <a:r>
              <a:rPr lang="en-US" altLang="zh-TW" sz="2000" dirty="0">
                <a:ea typeface="新細明體" pitchFamily="18" charset="-120"/>
              </a:rPr>
              <a:t>Authenticate what is being meant, not what is being said.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Acknowledgments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B134-C94D-4AF9-8F3A-17C50F4CFF25}" type="slidenum">
              <a:rPr lang="zh-TW" altLang="en-GB"/>
              <a:pPr/>
              <a:t>42</a:t>
            </a:fld>
            <a:endParaRPr lang="en-GB" altLang="zh-TW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The notes are prepared mostly based on </a:t>
            </a:r>
          </a:p>
          <a:p>
            <a:pPr lvl="1"/>
            <a:r>
              <a:rPr lang="en-GB" altLang="zh-TW" dirty="0">
                <a:ea typeface="新細明體" pitchFamily="18" charset="-120"/>
              </a:rPr>
              <a:t>D. Stinson, </a:t>
            </a:r>
            <a:r>
              <a:rPr lang="en-GB" altLang="zh-TW" i="1" dirty="0">
                <a:ea typeface="新細明體" pitchFamily="18" charset="-120"/>
              </a:rPr>
              <a:t>Cryptography: Theory and Practice, Chapman &amp; Hall/CRC, Second Edition, 2002.</a:t>
            </a:r>
            <a:r>
              <a:rPr lang="en-GB" altLang="zh-TW" dirty="0">
                <a:ea typeface="新細明體" pitchFamily="18" charset="-120"/>
              </a:rPr>
              <a:t> </a:t>
            </a:r>
            <a:endParaRPr lang="en-US" altLang="zh-TW" dirty="0">
              <a:ea typeface="新細明體" pitchFamily="18" charset="-120"/>
            </a:endParaRPr>
          </a:p>
          <a:p>
            <a:pPr lvl="1"/>
            <a:r>
              <a:rPr lang="en-US" altLang="zh-TW" dirty="0">
                <a:ea typeface="新細明體" pitchFamily="18" charset="-120"/>
              </a:rPr>
              <a:t>N. Ferguson and B. Schneier, </a:t>
            </a:r>
            <a:r>
              <a:rPr lang="en-US" altLang="zh-TW" i="1" dirty="0">
                <a:ea typeface="新細明體" pitchFamily="18" charset="-120"/>
              </a:rPr>
              <a:t>Practical Cryptography</a:t>
            </a:r>
            <a:r>
              <a:rPr lang="en-US" altLang="zh-TW" dirty="0">
                <a:ea typeface="新細明體" pitchFamily="18" charset="-120"/>
              </a:rPr>
              <a:t>, Wiley, 2003.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functions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DEFCD-AE11-4F13-9295-859CDE331CBB}" type="slidenum">
              <a:rPr lang="zh-TW" altLang="en-GB"/>
              <a:pPr/>
              <a:t>5</a:t>
            </a:fld>
            <a:endParaRPr lang="en-GB" altLang="zh-TW" dirty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 hash function (or message digest function) takes </a:t>
            </a:r>
            <a:r>
              <a:rPr lang="en-US" altLang="zh-TW" dirty="0">
                <a:ea typeface="新細明體" pitchFamily="18" charset="-120"/>
              </a:rPr>
              <a:t>an </a:t>
            </a:r>
            <a:r>
              <a:rPr lang="en-US" dirty="0"/>
              <a:t>arbitrarily long string of bits and produces a fixed-sized result.</a:t>
            </a:r>
          </a:p>
          <a:p>
            <a:pPr lvl="1"/>
            <a:r>
              <a:rPr lang="en-US" dirty="0"/>
              <a:t>The hash result is also known as digest or fingerprint.</a:t>
            </a:r>
          </a:p>
          <a:p>
            <a:pPr lvl="1"/>
            <a:r>
              <a:rPr lang="en-US" dirty="0"/>
              <a:t>Cryptographic hash function vs. hashing used in data structures and algorithms.</a:t>
            </a:r>
          </a:p>
          <a:p>
            <a:pPr lvl="1"/>
            <a:r>
              <a:rPr lang="en-US" dirty="0"/>
              <a:t>Cryptographic hash function vs. error detection codes, such as checksum and CRC</a:t>
            </a:r>
            <a:endParaRPr lang="en-GB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examples,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85DDE-D2DC-483E-8E97-8C17D3ADF49D}" type="slidenum">
              <a:rPr lang="zh-TW" altLang="en-GB"/>
              <a:pPr/>
              <a:t>6</a:t>
            </a:fld>
            <a:endParaRPr lang="en-GB" altLang="zh-TW" dirty="0"/>
          </a:p>
        </p:txBody>
      </p:sp>
      <p:sp>
        <p:nvSpPr>
          <p:cNvPr id="1351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/>
              <a:t>For a message m, compute x = h(m).</a:t>
            </a:r>
          </a:p>
          <a:p>
            <a:pPr lvl="1"/>
            <a:r>
              <a:rPr lang="en-US" sz="2000" dirty="0"/>
              <a:t>Assume that x is stored in a safe place, but m is not.</a:t>
            </a:r>
          </a:p>
          <a:p>
            <a:pPr lvl="1"/>
            <a:r>
              <a:rPr lang="en-US" sz="2000" dirty="0"/>
              <a:t>Whenever retrieving m, compute h(m).</a:t>
            </a:r>
          </a:p>
          <a:p>
            <a:pPr lvl="2"/>
            <a:r>
              <a:rPr lang="en-US" sz="1800" dirty="0"/>
              <a:t>If h(m)= x, one should be confident that m has not been altered.</a:t>
            </a:r>
          </a:p>
          <a:p>
            <a:r>
              <a:rPr lang="en-US" sz="2400" dirty="0">
                <a:sym typeface="Symbol" pitchFamily="18" charset="2"/>
              </a:rPr>
              <a:t>Alice and Bob share a secret key K, and use h</a:t>
            </a:r>
            <a:r>
              <a:rPr lang="en-US" sz="2400" baseline="-25000" dirty="0">
                <a:sym typeface="Symbol" pitchFamily="18" charset="2"/>
              </a:rPr>
              <a:t>K</a:t>
            </a:r>
            <a:r>
              <a:rPr lang="en-US" sz="2400" dirty="0">
                <a:sym typeface="Symbol" pitchFamily="18" charset="2"/>
              </a:rPr>
              <a:t>() to protect </a:t>
            </a:r>
            <a:r>
              <a:rPr lang="en-US" sz="2400" dirty="0" smtClean="0">
                <a:sym typeface="Symbol" pitchFamily="18" charset="2"/>
              </a:rPr>
              <a:t>the integrity of their </a:t>
            </a:r>
            <a:r>
              <a:rPr lang="en-US" sz="2400" dirty="0">
                <a:sym typeface="Symbol" pitchFamily="18" charset="2"/>
              </a:rPr>
              <a:t>messages.</a:t>
            </a:r>
          </a:p>
          <a:p>
            <a:pPr lvl="1"/>
            <a:r>
              <a:rPr lang="en-US" sz="2000" dirty="0">
                <a:sym typeface="Symbol" pitchFamily="18" charset="2"/>
              </a:rPr>
              <a:t>Assume that K is only known to Alice and Bob.</a:t>
            </a:r>
          </a:p>
          <a:p>
            <a:pPr lvl="1"/>
            <a:r>
              <a:rPr lang="en-US" sz="2000" dirty="0" smtClean="0">
                <a:sym typeface="Symbol" pitchFamily="18" charset="2"/>
              </a:rPr>
              <a:t>Alice (or Bob) </a:t>
            </a:r>
            <a:r>
              <a:rPr lang="en-US" sz="2000" dirty="0">
                <a:sym typeface="Symbol" pitchFamily="18" charset="2"/>
              </a:rPr>
              <a:t>computes x</a:t>
            </a:r>
            <a:r>
              <a:rPr lang="en-US" sz="2000" i="1" dirty="0">
                <a:sym typeface="Symbol" pitchFamily="18" charset="2"/>
              </a:rPr>
              <a:t> </a:t>
            </a:r>
            <a:r>
              <a:rPr lang="en-US" sz="2000" dirty="0">
                <a:sym typeface="Symbol" pitchFamily="18" charset="2"/>
              </a:rPr>
              <a:t>= h</a:t>
            </a:r>
            <a:r>
              <a:rPr lang="en-US" sz="2000" baseline="-25000" dirty="0">
                <a:sym typeface="Symbol" pitchFamily="18" charset="2"/>
              </a:rPr>
              <a:t>K</a:t>
            </a:r>
            <a:r>
              <a:rPr lang="en-US" sz="2000" dirty="0">
                <a:sym typeface="Symbol" pitchFamily="18" charset="2"/>
              </a:rPr>
              <a:t>(m) and sends (m, x) to </a:t>
            </a:r>
            <a:r>
              <a:rPr lang="en-US" sz="2000" dirty="0" smtClean="0">
                <a:sym typeface="Symbol" pitchFamily="18" charset="2"/>
              </a:rPr>
              <a:t>Bob (or Alice).</a:t>
            </a:r>
            <a:endParaRPr lang="en-US" sz="2000" dirty="0">
              <a:sym typeface="Symbol" pitchFamily="18" charset="2"/>
            </a:endParaRPr>
          </a:p>
          <a:p>
            <a:pPr lvl="1"/>
            <a:r>
              <a:rPr lang="en-US" sz="2000" dirty="0">
                <a:sym typeface="Symbol" pitchFamily="18" charset="2"/>
              </a:rPr>
              <a:t>At Bob’s </a:t>
            </a:r>
            <a:r>
              <a:rPr lang="en-US" sz="2000" dirty="0" smtClean="0">
                <a:sym typeface="Symbol" pitchFamily="18" charset="2"/>
              </a:rPr>
              <a:t>(or Alice) side</a:t>
            </a:r>
            <a:r>
              <a:rPr lang="en-US" sz="2000" dirty="0">
                <a:sym typeface="Symbol" pitchFamily="18" charset="2"/>
              </a:rPr>
              <a:t>, he computes h</a:t>
            </a:r>
            <a:r>
              <a:rPr lang="en-US" sz="2000" baseline="-25000" dirty="0">
                <a:sym typeface="Symbol" pitchFamily="18" charset="2"/>
              </a:rPr>
              <a:t>K</a:t>
            </a:r>
            <a:r>
              <a:rPr lang="en-US" sz="2000" dirty="0">
                <a:sym typeface="Symbol" pitchFamily="18" charset="2"/>
              </a:rPr>
              <a:t>(m).</a:t>
            </a:r>
          </a:p>
          <a:p>
            <a:pPr lvl="2"/>
            <a:r>
              <a:rPr lang="en-US" sz="1800" dirty="0">
                <a:sym typeface="Symbol" pitchFamily="18" charset="2"/>
              </a:rPr>
              <a:t>If h</a:t>
            </a:r>
            <a:r>
              <a:rPr lang="en-US" sz="1800" baseline="-25000" dirty="0">
                <a:sym typeface="Symbol" pitchFamily="18" charset="2"/>
              </a:rPr>
              <a:t>K</a:t>
            </a:r>
            <a:r>
              <a:rPr lang="en-US" sz="1800" dirty="0">
                <a:sym typeface="Symbol" pitchFamily="18" charset="2"/>
              </a:rPr>
              <a:t>(m) = x, </a:t>
            </a:r>
            <a:r>
              <a:rPr lang="en-US" sz="1800" dirty="0" smtClean="0">
                <a:sym typeface="Symbol" pitchFamily="18" charset="2"/>
              </a:rPr>
              <a:t>(s)he </a:t>
            </a:r>
            <a:r>
              <a:rPr lang="en-US" sz="1800" dirty="0">
                <a:sym typeface="Symbol" pitchFamily="18" charset="2"/>
              </a:rPr>
              <a:t>should be confident that both m and x have not been altered.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Many uses of </a:t>
            </a:r>
            <a:r>
              <a:rPr lang="en-US" dirty="0" smtClean="0"/>
              <a:t>cryptographic hash </a:t>
            </a:r>
            <a:r>
              <a:rPr lang="en-US" dirty="0"/>
              <a:t>functions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70F16-2028-4A52-A4FE-9D814E20CEE8}" type="slidenum">
              <a:rPr lang="zh-TW" altLang="en-GB"/>
              <a:pPr/>
              <a:t>7</a:t>
            </a:fld>
            <a:endParaRPr lang="en-GB" altLang="zh-TW" dirty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Message authentication (or message integrity) and digital signature</a:t>
            </a:r>
          </a:p>
          <a:p>
            <a:pPr>
              <a:lnSpc>
                <a:spcPct val="90000"/>
              </a:lnSpc>
            </a:pPr>
            <a:r>
              <a:rPr lang="en-US" dirty="0"/>
              <a:t>Map a variable-sized value to a fixed-size value.</a:t>
            </a:r>
          </a:p>
          <a:p>
            <a:pPr>
              <a:lnSpc>
                <a:spcPct val="90000"/>
              </a:lnSpc>
            </a:pPr>
            <a:r>
              <a:rPr lang="en-US" dirty="0"/>
              <a:t>Serve as a cryptographic pseudo-random generators to generate several keys from a single shared secret.</a:t>
            </a:r>
          </a:p>
          <a:p>
            <a:pPr>
              <a:lnSpc>
                <a:spcPct val="90000"/>
              </a:lnSpc>
            </a:pPr>
            <a:r>
              <a:rPr lang="en-US" dirty="0"/>
              <a:t>Their one-way property isolates different parts of a system.</a:t>
            </a:r>
            <a:endParaRPr lang="en-GB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(keyed) hash family consists of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268B0-5EA4-4847-B858-F1E59A358995}" type="slidenum">
              <a:rPr lang="zh-TW" altLang="en-GB"/>
              <a:pPr/>
              <a:t>8</a:t>
            </a:fld>
            <a:endParaRPr lang="en-GB" altLang="zh-TW" dirty="0"/>
          </a:p>
        </p:txBody>
      </p:sp>
      <p:sp>
        <p:nvSpPr>
          <p:cNvPr id="1361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/>
              <a:t>M</a:t>
            </a:r>
            <a:r>
              <a:rPr lang="en-US" dirty="0"/>
              <a:t>: a set of possible messages</a:t>
            </a:r>
          </a:p>
          <a:p>
            <a:pPr>
              <a:lnSpc>
                <a:spcPct val="90000"/>
              </a:lnSpc>
            </a:pPr>
            <a:r>
              <a:rPr lang="en-US" b="1" dirty="0"/>
              <a:t>X</a:t>
            </a:r>
            <a:r>
              <a:rPr lang="en-US" dirty="0"/>
              <a:t>: a finite set of possible message digests</a:t>
            </a:r>
          </a:p>
          <a:p>
            <a:pPr>
              <a:lnSpc>
                <a:spcPct val="90000"/>
              </a:lnSpc>
            </a:pPr>
            <a:r>
              <a:rPr lang="en-US" b="1" dirty="0"/>
              <a:t>K</a:t>
            </a:r>
            <a:r>
              <a:rPr lang="en-US" dirty="0"/>
              <a:t>: the key space, a finite set of possible keys</a:t>
            </a:r>
          </a:p>
          <a:p>
            <a:pPr>
              <a:lnSpc>
                <a:spcPct val="90000"/>
              </a:lnSpc>
            </a:pPr>
            <a:r>
              <a:rPr lang="en-US" dirty="0"/>
              <a:t>For each K</a:t>
            </a:r>
            <a:r>
              <a:rPr lang="en-US" dirty="0">
                <a:sym typeface="Symbol" pitchFamily="18" charset="2"/>
              </a:rPr>
              <a:t></a:t>
            </a:r>
            <a:r>
              <a:rPr lang="en-US" b="1" dirty="0">
                <a:sym typeface="Symbol" pitchFamily="18" charset="2"/>
              </a:rPr>
              <a:t>K</a:t>
            </a:r>
            <a:r>
              <a:rPr lang="en-US" dirty="0">
                <a:sym typeface="Symbol" pitchFamily="18" charset="2"/>
              </a:rPr>
              <a:t>, there is a hash function h</a:t>
            </a:r>
            <a:r>
              <a:rPr lang="en-US" baseline="-25000" dirty="0">
                <a:sym typeface="Symbol" pitchFamily="18" charset="2"/>
              </a:rPr>
              <a:t>K</a:t>
            </a:r>
            <a:r>
              <a:rPr lang="en-US" dirty="0">
                <a:sym typeface="Symbol" pitchFamily="18" charset="2"/>
              </a:rPr>
              <a:t> </a:t>
            </a:r>
            <a:r>
              <a:rPr lang="en-US" b="1" dirty="0">
                <a:sym typeface="Symbol" pitchFamily="18" charset="2"/>
              </a:rPr>
              <a:t>H</a:t>
            </a:r>
            <a:r>
              <a:rPr lang="en-US" dirty="0">
                <a:sym typeface="Symbol" pitchFamily="18" charset="2"/>
              </a:rPr>
              <a:t>. Each h</a:t>
            </a:r>
            <a:r>
              <a:rPr lang="en-US" baseline="-25000" dirty="0">
                <a:sym typeface="Symbol" pitchFamily="18" charset="2"/>
              </a:rPr>
              <a:t>K</a:t>
            </a:r>
            <a:r>
              <a:rPr lang="en-US" dirty="0">
                <a:sym typeface="Symbol" pitchFamily="18" charset="2"/>
              </a:rPr>
              <a:t>: </a:t>
            </a:r>
            <a:r>
              <a:rPr lang="en-US" b="1" dirty="0">
                <a:sym typeface="Symbol" pitchFamily="18" charset="2"/>
              </a:rPr>
              <a:t>M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b="1" dirty="0">
                <a:sym typeface="Wingdings" pitchFamily="2" charset="2"/>
              </a:rPr>
              <a:t>X</a:t>
            </a:r>
            <a:r>
              <a:rPr lang="en-US" dirty="0">
                <a:sym typeface="Wingdings" pitchFamily="2" charset="2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dirty="0">
                <a:sym typeface="Wingdings" pitchFamily="2" charset="2"/>
              </a:rPr>
              <a:t>Moreover,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ym typeface="Wingdings" pitchFamily="2" charset="2"/>
              </a:rPr>
              <a:t>Usually assume that |</a:t>
            </a:r>
            <a:r>
              <a:rPr lang="en-US" b="1" dirty="0">
                <a:sym typeface="Wingdings" pitchFamily="2" charset="2"/>
              </a:rPr>
              <a:t>M</a:t>
            </a:r>
            <a:r>
              <a:rPr lang="en-US" dirty="0">
                <a:sym typeface="Wingdings" pitchFamily="2" charset="2"/>
              </a:rPr>
              <a:t>| ≥ 2|</a:t>
            </a:r>
            <a:r>
              <a:rPr lang="en-US" b="1" dirty="0">
                <a:sym typeface="Wingdings" pitchFamily="2" charset="2"/>
              </a:rPr>
              <a:t>X</a:t>
            </a:r>
            <a:r>
              <a:rPr lang="en-US" dirty="0">
                <a:sym typeface="Wingdings" pitchFamily="2" charset="2"/>
              </a:rPr>
              <a:t>|.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ym typeface="Wingdings" pitchFamily="2" charset="2"/>
              </a:rPr>
              <a:t>A pair (m, x) is </a:t>
            </a:r>
            <a:r>
              <a:rPr lang="en-US" i="1" dirty="0">
                <a:sym typeface="Wingdings" pitchFamily="2" charset="2"/>
              </a:rPr>
              <a:t>valid</a:t>
            </a:r>
            <a:r>
              <a:rPr lang="en-US" dirty="0">
                <a:sym typeface="Wingdings" pitchFamily="2" charset="2"/>
              </a:rPr>
              <a:t> under the key K if </a:t>
            </a:r>
            <a:r>
              <a:rPr lang="en-US" dirty="0">
                <a:sym typeface="Symbol" pitchFamily="18" charset="2"/>
              </a:rPr>
              <a:t>h</a:t>
            </a:r>
            <a:r>
              <a:rPr lang="en-US" baseline="-25000" dirty="0">
                <a:sym typeface="Symbol" pitchFamily="18" charset="2"/>
              </a:rPr>
              <a:t>K</a:t>
            </a:r>
            <a:r>
              <a:rPr lang="en-US" dirty="0">
                <a:sym typeface="Symbol" pitchFamily="18" charset="2"/>
              </a:rPr>
              <a:t>(m) = x.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ym typeface="Symbol" pitchFamily="18" charset="2"/>
              </a:rPr>
              <a:t>|</a:t>
            </a:r>
            <a:r>
              <a:rPr lang="en-US" b="1" dirty="0">
                <a:sym typeface="Symbol" pitchFamily="18" charset="2"/>
              </a:rPr>
              <a:t>K</a:t>
            </a:r>
            <a:r>
              <a:rPr lang="en-US" dirty="0">
                <a:sym typeface="Symbol" pitchFamily="18" charset="2"/>
              </a:rPr>
              <a:t>| = </a:t>
            </a:r>
            <a:r>
              <a:rPr lang="en-US" dirty="0" smtClean="0">
                <a:sym typeface="Symbol" pitchFamily="18" charset="2"/>
              </a:rPr>
              <a:t>1 </a:t>
            </a:r>
            <a:r>
              <a:rPr lang="en-US" dirty="0">
                <a:sym typeface="Symbol" pitchFamily="18" charset="2"/>
              </a:rPr>
              <a:t>for </a:t>
            </a:r>
            <a:r>
              <a:rPr lang="en-US" u="sng" dirty="0">
                <a:sym typeface="Symbol" pitchFamily="18" charset="2"/>
              </a:rPr>
              <a:t>unkeyed hash functions</a:t>
            </a:r>
            <a:r>
              <a:rPr lang="en-US" dirty="0">
                <a:sym typeface="Symbol" pitchFamily="18" charset="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Security of a cryptographic hash function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A7E00-33F1-4A0C-8840-E4302E02F56D}" type="slidenum">
              <a:rPr lang="zh-TW" altLang="en-GB" smtClean="0"/>
              <a:pPr/>
              <a:t>9</a:t>
            </a:fld>
            <a:endParaRPr lang="en-GB" altLang="zh-TW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basic requirement for a cryptographic hash function is that</a:t>
            </a:r>
          </a:p>
          <a:p>
            <a:pPr lvl="1"/>
            <a:r>
              <a:rPr lang="en-US" dirty="0" smtClean="0"/>
              <a:t>The </a:t>
            </a:r>
            <a:r>
              <a:rPr lang="en-US" u="sng" dirty="0" smtClean="0"/>
              <a:t>only</a:t>
            </a:r>
            <a:r>
              <a:rPr lang="en-US" dirty="0" smtClean="0"/>
              <a:t> efficient way to produce a valid pair (m, x) is to first choose m, and then compute x = h(m).</a:t>
            </a:r>
          </a:p>
          <a:p>
            <a:r>
              <a:rPr lang="en-US" dirty="0" smtClean="0"/>
              <a:t>As a counter example, consider a message: (m</a:t>
            </a:r>
            <a:r>
              <a:rPr lang="en-US" baseline="-25000" dirty="0" smtClean="0"/>
              <a:t>1</a:t>
            </a:r>
            <a:r>
              <a:rPr lang="en-US" dirty="0" smtClean="0"/>
              <a:t>, m</a:t>
            </a:r>
            <a:r>
              <a:rPr lang="en-US" baseline="-25000" dirty="0" smtClean="0"/>
              <a:t>2</a:t>
            </a:r>
            <a:r>
              <a:rPr lang="en-US" dirty="0" smtClean="0"/>
              <a:t>) with h(m</a:t>
            </a:r>
            <a:r>
              <a:rPr lang="en-US" baseline="-25000" dirty="0" smtClean="0"/>
              <a:t>1</a:t>
            </a:r>
            <a:r>
              <a:rPr lang="en-US" dirty="0" smtClean="0"/>
              <a:t>, m</a:t>
            </a:r>
            <a:r>
              <a:rPr lang="en-US" baseline="-25000" dirty="0" smtClean="0"/>
              <a:t>2</a:t>
            </a:r>
            <a:r>
              <a:rPr lang="en-US" dirty="0" smtClean="0"/>
              <a:t>) = am</a:t>
            </a:r>
            <a:r>
              <a:rPr lang="en-US" baseline="-25000" dirty="0" smtClean="0"/>
              <a:t>1</a:t>
            </a:r>
            <a:r>
              <a:rPr lang="en-US" dirty="0" smtClean="0"/>
              <a:t> + bm</a:t>
            </a:r>
            <a:r>
              <a:rPr lang="en-US" baseline="-25000" dirty="0" smtClean="0"/>
              <a:t>2</a:t>
            </a:r>
            <a:r>
              <a:rPr lang="en-US" dirty="0" smtClean="0"/>
              <a:t> mod n, where m</a:t>
            </a:r>
            <a:r>
              <a:rPr lang="en-US" baseline="-25000" dirty="0" smtClean="0"/>
              <a:t>1</a:t>
            </a:r>
            <a:r>
              <a:rPr lang="en-US" dirty="0" smtClean="0"/>
              <a:t>, m</a:t>
            </a:r>
            <a:r>
              <a:rPr lang="en-US" baseline="-25000" dirty="0" smtClean="0"/>
              <a:t>2</a:t>
            </a:r>
            <a:r>
              <a:rPr lang="en-US" dirty="0" smtClean="0"/>
              <a:t>, a, b </a:t>
            </a:r>
            <a:r>
              <a:rPr lang="en-US" dirty="0" smtClean="0">
                <a:sym typeface="Symbol" pitchFamily="18" charset="2"/>
              </a:rPr>
              <a:t> </a:t>
            </a:r>
            <a:r>
              <a:rPr lang="en-US" dirty="0" smtClean="0"/>
              <a:t>Z</a:t>
            </a:r>
            <a:r>
              <a:rPr lang="en-US" baseline="-25000" dirty="0" smtClean="0"/>
              <a:t>n</a:t>
            </a:r>
            <a:r>
              <a:rPr lang="en-US" dirty="0" smtClean="0"/>
              <a:t>, n&gt;1. </a:t>
            </a:r>
          </a:p>
          <a:p>
            <a:pPr lvl="1"/>
            <a:r>
              <a:rPr lang="en-US" dirty="0" smtClean="0"/>
              <a:t>Given h(m</a:t>
            </a:r>
            <a:r>
              <a:rPr lang="en-US" baseline="-25000" dirty="0" smtClean="0"/>
              <a:t>1</a:t>
            </a:r>
            <a:r>
              <a:rPr lang="en-US" dirty="0" smtClean="0"/>
              <a:t>, m</a:t>
            </a:r>
            <a:r>
              <a:rPr lang="en-US" baseline="-25000" dirty="0" smtClean="0"/>
              <a:t>2</a:t>
            </a:r>
            <a:r>
              <a:rPr lang="en-US" dirty="0" smtClean="0"/>
              <a:t>) and h(m’</a:t>
            </a:r>
            <a:r>
              <a:rPr lang="en-US" baseline="-25000" dirty="0" smtClean="0"/>
              <a:t>1</a:t>
            </a:r>
            <a:r>
              <a:rPr lang="en-US" dirty="0" smtClean="0"/>
              <a:t>, m’</a:t>
            </a:r>
            <a:r>
              <a:rPr lang="en-US" baseline="-25000" dirty="0" smtClean="0"/>
              <a:t>2</a:t>
            </a:r>
            <a:r>
              <a:rPr lang="en-US" dirty="0" smtClean="0"/>
              <a:t>), one can determine the value of h() for other messages.</a:t>
            </a:r>
          </a:p>
          <a:p>
            <a:pPr lvl="1"/>
            <a:r>
              <a:rPr lang="en-US" altLang="zh-TW" dirty="0" smtClean="0">
                <a:ea typeface="新細明體" pitchFamily="18" charset="-120"/>
              </a:rPr>
              <a:t>For a </a:t>
            </a:r>
            <a:r>
              <a:rPr lang="en-US" altLang="zh-TW" smtClean="0">
                <a:ea typeface="新細明體" pitchFamily="18" charset="-120"/>
              </a:rPr>
              <a:t>message </a:t>
            </a:r>
            <a:r>
              <a:rPr lang="en-US" altLang="zh-TW" smtClean="0">
                <a:ea typeface="新細明體" pitchFamily="18" charset="-120"/>
              </a:rPr>
              <a:t>(</a:t>
            </a:r>
            <a:r>
              <a:rPr lang="en-US" altLang="zh-TW" smtClean="0"/>
              <a:t>a</a:t>
            </a:r>
            <a:r>
              <a:rPr lang="en-US" smtClean="0"/>
              <a:t>m</a:t>
            </a:r>
            <a:r>
              <a:rPr lang="en-US" baseline="-25000" smtClean="0"/>
              <a:t>1</a:t>
            </a:r>
            <a:r>
              <a:rPr lang="en-US" smtClean="0"/>
              <a:t>+bm’</a:t>
            </a:r>
            <a:r>
              <a:rPr lang="en-US" baseline="-25000" smtClean="0"/>
              <a:t>1</a:t>
            </a:r>
            <a:r>
              <a:rPr lang="en-US" smtClean="0"/>
              <a:t>, </a:t>
            </a:r>
            <a:r>
              <a:rPr lang="en-US" smtClean="0"/>
              <a:t>am</a:t>
            </a:r>
            <a:r>
              <a:rPr lang="en-US" baseline="-25000" smtClean="0"/>
              <a:t>2</a:t>
            </a:r>
            <a:r>
              <a:rPr lang="en-US" smtClean="0"/>
              <a:t>+bm’</a:t>
            </a:r>
            <a:r>
              <a:rPr lang="en-US" baseline="-25000" smtClean="0"/>
              <a:t>2</a:t>
            </a:r>
            <a:r>
              <a:rPr lang="en-US" smtClean="0"/>
              <a:t>),  </a:t>
            </a:r>
            <a:r>
              <a:rPr lang="en-US" smtClean="0"/>
              <a:t>h</a:t>
            </a:r>
            <a:r>
              <a:rPr lang="en-US" altLang="zh-TW" smtClean="0">
                <a:ea typeface="新細明體" pitchFamily="18" charset="-120"/>
              </a:rPr>
              <a:t>(</a:t>
            </a:r>
            <a:r>
              <a:rPr lang="en-US" altLang="zh-TW" smtClean="0"/>
              <a:t>a</a:t>
            </a:r>
            <a:r>
              <a:rPr lang="en-US" smtClean="0"/>
              <a:t>m</a:t>
            </a:r>
            <a:r>
              <a:rPr lang="en-US" baseline="-25000" smtClean="0"/>
              <a:t>1</a:t>
            </a:r>
            <a:r>
              <a:rPr lang="en-US" smtClean="0"/>
              <a:t>+bm’</a:t>
            </a:r>
            <a:r>
              <a:rPr lang="en-US" baseline="-25000" smtClean="0"/>
              <a:t>1</a:t>
            </a:r>
            <a:r>
              <a:rPr lang="en-US" smtClean="0"/>
              <a:t>, </a:t>
            </a:r>
            <a:r>
              <a:rPr lang="en-US" smtClean="0"/>
              <a:t>am</a:t>
            </a:r>
            <a:r>
              <a:rPr lang="en-US" baseline="-25000" smtClean="0"/>
              <a:t>2</a:t>
            </a:r>
            <a:r>
              <a:rPr lang="en-US" smtClean="0"/>
              <a:t>+bm’</a:t>
            </a:r>
            <a:r>
              <a:rPr lang="en-US" baseline="-25000" smtClean="0"/>
              <a:t>2</a:t>
            </a:r>
            <a:r>
              <a:rPr lang="en-US" dirty="0" smtClean="0"/>
              <a:t>) </a:t>
            </a:r>
            <a:r>
              <a:rPr lang="en-US" smtClean="0"/>
              <a:t>= </a:t>
            </a:r>
            <a:r>
              <a:rPr lang="en-US" smtClean="0"/>
              <a:t>a </a:t>
            </a:r>
            <a:r>
              <a:rPr lang="en-US" dirty="0" smtClean="0"/>
              <a:t>h(m</a:t>
            </a:r>
            <a:r>
              <a:rPr lang="en-US" baseline="-25000" dirty="0" smtClean="0"/>
              <a:t>1</a:t>
            </a:r>
            <a:r>
              <a:rPr lang="en-US" dirty="0" smtClean="0"/>
              <a:t>, m</a:t>
            </a:r>
            <a:r>
              <a:rPr lang="en-US" baseline="-25000" dirty="0" smtClean="0"/>
              <a:t>2</a:t>
            </a:r>
            <a:r>
              <a:rPr lang="en-US" dirty="0" smtClean="0"/>
              <a:t>) </a:t>
            </a:r>
            <a:r>
              <a:rPr lang="en-US" smtClean="0"/>
              <a:t>+ </a:t>
            </a:r>
            <a:r>
              <a:rPr lang="en-US" smtClean="0"/>
              <a:t>b </a:t>
            </a:r>
            <a:r>
              <a:rPr lang="en-US" dirty="0" smtClean="0"/>
              <a:t>h(m’</a:t>
            </a:r>
            <a:r>
              <a:rPr lang="en-US" baseline="-25000" dirty="0" smtClean="0"/>
              <a:t>1</a:t>
            </a:r>
            <a:r>
              <a:rPr lang="en-US" dirty="0" smtClean="0"/>
              <a:t>, m’</a:t>
            </a:r>
            <a:r>
              <a:rPr lang="en-US" baseline="-25000" dirty="0" smtClean="0"/>
              <a:t>2</a:t>
            </a:r>
            <a:r>
              <a:rPr lang="en-US" dirty="0" smtClean="0"/>
              <a:t>).</a:t>
            </a:r>
          </a:p>
          <a:p>
            <a:r>
              <a:rPr lang="en-US" dirty="0" smtClean="0"/>
              <a:t>Security of a cryptographic hash function can be evaluated based on the difficulty of solving three problems. </a:t>
            </a:r>
            <a:r>
              <a:rPr lang="en-US" b="1" dirty="0" smtClean="0"/>
              <a:t>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10901</TotalTime>
  <Words>3136</Words>
  <Application>Microsoft Office PowerPoint</Application>
  <PresentationFormat>On-screen Show (4:3)</PresentationFormat>
  <Paragraphs>351</Paragraphs>
  <Slides>42</Slides>
  <Notes>36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45" baseType="lpstr">
      <vt:lpstr>Origin</vt:lpstr>
      <vt:lpstr>Visio</vt:lpstr>
      <vt:lpstr>Microsoft Visio 2003-2010 Drawing</vt:lpstr>
      <vt:lpstr>Cryptographic Hash Functions</vt:lpstr>
      <vt:lpstr>This set of slides addresses</vt:lpstr>
      <vt:lpstr>Outline</vt:lpstr>
      <vt:lpstr>Cryptographic hash functions</vt:lpstr>
      <vt:lpstr>Hash functions</vt:lpstr>
      <vt:lpstr>For examples,</vt:lpstr>
      <vt:lpstr>Many uses of cryptographic hash functions</vt:lpstr>
      <vt:lpstr>A (keyed) hash family consists of</vt:lpstr>
      <vt:lpstr>Security of a cryptographic hash function</vt:lpstr>
      <vt:lpstr>Problem 1: The preimage problem</vt:lpstr>
      <vt:lpstr>Problem 2: The second preimage problem</vt:lpstr>
      <vt:lpstr>Problem 3: The collision problem</vt:lpstr>
      <vt:lpstr>Solving the preimage problem</vt:lpstr>
      <vt:lpstr>Solving the 2nd preimage problem</vt:lpstr>
      <vt:lpstr>Solving the collision problem</vt:lpstr>
      <vt:lpstr>Solving the collision problem</vt:lpstr>
      <vt:lpstr>The birthday attack</vt:lpstr>
      <vt:lpstr>Re-examining the 3 problems</vt:lpstr>
      <vt:lpstr>Iterated hash functions</vt:lpstr>
      <vt:lpstr>Iterated hash functions</vt:lpstr>
      <vt:lpstr>(1) Preprocessing</vt:lpstr>
      <vt:lpstr>(2) Processing and (3) output transformation</vt:lpstr>
      <vt:lpstr>Merkle–Damgård construction</vt:lpstr>
      <vt:lpstr>Message Digest (MD5)</vt:lpstr>
      <vt:lpstr>A single operation in MD5 (wikipedia)</vt:lpstr>
      <vt:lpstr>Secure Hashing Algorithm (SHA-1)</vt:lpstr>
      <vt:lpstr>A single operation in SHA-1 (wikipedia)</vt:lpstr>
      <vt:lpstr>Security of MD5 and SHA-1</vt:lpstr>
      <vt:lpstr>Weakness 1: length extensions</vt:lpstr>
      <vt:lpstr>What is the problem?</vt:lpstr>
      <vt:lpstr>Weakness 2: partial message collision</vt:lpstr>
      <vt:lpstr>Message authentication codes</vt:lpstr>
      <vt:lpstr>Message authentication codes</vt:lpstr>
      <vt:lpstr>Security of MAC</vt:lpstr>
      <vt:lpstr>Generating the MAC</vt:lpstr>
      <vt:lpstr>Keyed hash functions</vt:lpstr>
      <vt:lpstr>A few possibilities</vt:lpstr>
      <vt:lpstr>HMAC</vt:lpstr>
      <vt:lpstr>Using MAC properly</vt:lpstr>
      <vt:lpstr>For example,</vt:lpstr>
      <vt:lpstr>Summary</vt:lpstr>
      <vt:lpstr>Acknowledgments</vt:lpstr>
    </vt:vector>
  </TitlesOfParts>
  <Company>hkpu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Short Journey to Secret Key Cryptography</dc:title>
  <dc:creator>Rocky K. C. Chang</dc:creator>
  <cp:lastModifiedBy>Rocky Chang</cp:lastModifiedBy>
  <cp:revision>353</cp:revision>
  <cp:lastPrinted>2014-02-21T03:37:05Z</cp:lastPrinted>
  <dcterms:created xsi:type="dcterms:W3CDTF">2005-01-25T02:33:17Z</dcterms:created>
  <dcterms:modified xsi:type="dcterms:W3CDTF">2014-02-21T11:29:14Z</dcterms:modified>
</cp:coreProperties>
</file>