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51"/>
  </p:notesMasterIdLst>
  <p:handoutMasterIdLst>
    <p:handoutMasterId r:id="rId52"/>
  </p:handoutMasterIdLst>
  <p:sldIdLst>
    <p:sldId id="256" r:id="rId2"/>
    <p:sldId id="259" r:id="rId3"/>
    <p:sldId id="334" r:id="rId4"/>
    <p:sldId id="323" r:id="rId5"/>
    <p:sldId id="325" r:id="rId6"/>
    <p:sldId id="326" r:id="rId7"/>
    <p:sldId id="327" r:id="rId8"/>
    <p:sldId id="329" r:id="rId9"/>
    <p:sldId id="331" r:id="rId10"/>
    <p:sldId id="262" r:id="rId11"/>
    <p:sldId id="280" r:id="rId12"/>
    <p:sldId id="330" r:id="rId13"/>
    <p:sldId id="283" r:id="rId14"/>
    <p:sldId id="282" r:id="rId15"/>
    <p:sldId id="284" r:id="rId16"/>
    <p:sldId id="285" r:id="rId17"/>
    <p:sldId id="335" r:id="rId18"/>
    <p:sldId id="336" r:id="rId19"/>
    <p:sldId id="333" r:id="rId20"/>
    <p:sldId id="286" r:id="rId21"/>
    <p:sldId id="263" r:id="rId22"/>
    <p:sldId id="297" r:id="rId23"/>
    <p:sldId id="278" r:id="rId24"/>
    <p:sldId id="277" r:id="rId25"/>
    <p:sldId id="332" r:id="rId26"/>
    <p:sldId id="337" r:id="rId27"/>
    <p:sldId id="264" r:id="rId28"/>
    <p:sldId id="299" r:id="rId29"/>
    <p:sldId id="300" r:id="rId30"/>
    <p:sldId id="301" r:id="rId31"/>
    <p:sldId id="302" r:id="rId32"/>
    <p:sldId id="303" r:id="rId33"/>
    <p:sldId id="313" r:id="rId34"/>
    <p:sldId id="304" r:id="rId35"/>
    <p:sldId id="305" r:id="rId36"/>
    <p:sldId id="312" r:id="rId37"/>
    <p:sldId id="306" r:id="rId38"/>
    <p:sldId id="314" r:id="rId39"/>
    <p:sldId id="308" r:id="rId40"/>
    <p:sldId id="311" r:id="rId41"/>
    <p:sldId id="315" r:id="rId42"/>
    <p:sldId id="316" r:id="rId43"/>
    <p:sldId id="317" r:id="rId44"/>
    <p:sldId id="309" r:id="rId45"/>
    <p:sldId id="310" r:id="rId46"/>
    <p:sldId id="319" r:id="rId47"/>
    <p:sldId id="320" r:id="rId48"/>
    <p:sldId id="265" r:id="rId49"/>
    <p:sldId id="266" r:id="rId50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itchFamily="34" charset="0"/>
        <a:ea typeface="新細明體" pitchFamily="18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itchFamily="34" charset="0"/>
        <a:ea typeface="新細明體" pitchFamily="18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itchFamily="34" charset="0"/>
        <a:ea typeface="新細明體" pitchFamily="18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itchFamily="34" charset="0"/>
        <a:ea typeface="新細明體" pitchFamily="18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itchFamily="34" charset="0"/>
        <a:ea typeface="新細明體" pitchFamily="18" charset="-120"/>
        <a:cs typeface="Arial" charset="0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Verdana" pitchFamily="34" charset="0"/>
        <a:ea typeface="新細明體" pitchFamily="18" charset="-120"/>
        <a:cs typeface="Arial" charset="0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Verdana" pitchFamily="34" charset="0"/>
        <a:ea typeface="新細明體" pitchFamily="18" charset="-120"/>
        <a:cs typeface="Arial" charset="0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Verdana" pitchFamily="34" charset="0"/>
        <a:ea typeface="新細明體" pitchFamily="18" charset="-120"/>
        <a:cs typeface="Arial" charset="0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Verdana" pitchFamily="34" charset="0"/>
        <a:ea typeface="新細明體" pitchFamily="18" charset="-12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200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A3E192-DD3C-4E79-8BCE-A51DA4078068}" type="datetimeFigureOut">
              <a:rPr lang="en-US" smtClean="0"/>
              <a:t>2/14/2014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A000D1-6ECE-482A-B802-379C08D1B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0674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Arial" charset="0"/>
              </a:defRPr>
            </a:lvl1pPr>
          </a:lstStyle>
          <a:p>
            <a:endParaRPr lang="en-GB" altLang="zh-TW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Arial" charset="0"/>
              </a:defRPr>
            </a:lvl1pPr>
          </a:lstStyle>
          <a:p>
            <a:endParaRPr lang="en-GB" altLang="zh-TW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TW" smtClean="0"/>
              <a:t>Click to edit Master text styles</a:t>
            </a:r>
          </a:p>
          <a:p>
            <a:pPr lvl="1"/>
            <a:r>
              <a:rPr lang="en-GB" altLang="zh-TW" smtClean="0"/>
              <a:t>Second level</a:t>
            </a:r>
          </a:p>
          <a:p>
            <a:pPr lvl="2"/>
            <a:r>
              <a:rPr lang="en-GB" altLang="zh-TW" smtClean="0"/>
              <a:t>Third level</a:t>
            </a:r>
          </a:p>
          <a:p>
            <a:pPr lvl="3"/>
            <a:r>
              <a:rPr lang="en-GB" altLang="zh-TW" smtClean="0"/>
              <a:t>Fourth level</a:t>
            </a:r>
          </a:p>
          <a:p>
            <a:pPr lvl="4"/>
            <a:r>
              <a:rPr lang="en-GB" altLang="zh-TW" smtClean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Arial" charset="0"/>
              </a:defRPr>
            </a:lvl1pPr>
          </a:lstStyle>
          <a:p>
            <a:endParaRPr lang="en-GB" altLang="zh-TW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Arial" charset="0"/>
              </a:defRPr>
            </a:lvl1pPr>
          </a:lstStyle>
          <a:p>
            <a:fld id="{53049DD1-591F-4E4D-B12A-28E8B9971E4B}" type="slidenum">
              <a:rPr lang="zh-TW" altLang="en-GB"/>
              <a:pPr/>
              <a:t>‹#›</a:t>
            </a:fld>
            <a:endParaRPr lang="en-GB" altLang="zh-TW"/>
          </a:p>
        </p:txBody>
      </p:sp>
    </p:spTree>
    <p:extLst>
      <p:ext uri="{BB962C8B-B14F-4D97-AF65-F5344CB8AC3E}">
        <p14:creationId xmlns:p14="http://schemas.microsoft.com/office/powerpoint/2010/main" val="16039431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05D3FA-0ABC-4614-869A-ECC9384FBF64}" type="slidenum">
              <a:rPr lang="zh-TW" altLang="en-GB"/>
              <a:pPr/>
              <a:t>1</a:t>
            </a:fld>
            <a:endParaRPr lang="en-GB" altLang="zh-TW"/>
          </a:p>
        </p:txBody>
      </p:sp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595CD7-3099-40C9-A799-FDA7E0EEEE3F}" type="slidenum">
              <a:rPr lang="zh-TW" altLang="en-GB"/>
              <a:pPr/>
              <a:t>11</a:t>
            </a:fld>
            <a:endParaRPr lang="en-GB" altLang="zh-TW"/>
          </a:p>
        </p:txBody>
      </p:sp>
      <p:sp>
        <p:nvSpPr>
          <p:cNvPr id="130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2ABAB0-7918-4AC1-AA20-98340D7A180C}" type="slidenum">
              <a:rPr lang="zh-TW" altLang="en-GB"/>
              <a:pPr/>
              <a:t>12</a:t>
            </a:fld>
            <a:endParaRPr lang="en-GB" altLang="zh-TW"/>
          </a:p>
        </p:txBody>
      </p:sp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B6D88B-F2B8-4485-8306-4ADA2FA6743B}" type="slidenum">
              <a:rPr lang="zh-TW" altLang="en-GB"/>
              <a:pPr/>
              <a:t>13</a:t>
            </a:fld>
            <a:endParaRPr lang="en-GB" altLang="zh-TW"/>
          </a:p>
        </p:txBody>
      </p:sp>
      <p:sp>
        <p:nvSpPr>
          <p:cNvPr id="13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B24500-C6CD-4396-8B54-1C7FB626FBCF}" type="slidenum">
              <a:rPr lang="zh-TW" altLang="en-GB"/>
              <a:pPr/>
              <a:t>14</a:t>
            </a:fld>
            <a:endParaRPr lang="en-GB" altLang="zh-TW"/>
          </a:p>
        </p:txBody>
      </p:sp>
      <p:sp>
        <p:nvSpPr>
          <p:cNvPr id="134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1D9C9E-FF48-43F4-A492-C5322E996A9E}" type="slidenum">
              <a:rPr lang="zh-TW" altLang="en-GB"/>
              <a:pPr/>
              <a:t>15</a:t>
            </a:fld>
            <a:endParaRPr lang="en-GB" altLang="zh-TW"/>
          </a:p>
        </p:txBody>
      </p:sp>
      <p:sp>
        <p:nvSpPr>
          <p:cNvPr id="135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A33937-A087-4560-AC2D-D8B70350B070}" type="slidenum">
              <a:rPr lang="zh-TW" altLang="en-GB"/>
              <a:pPr/>
              <a:t>16</a:t>
            </a:fld>
            <a:endParaRPr lang="en-GB" altLang="zh-TW"/>
          </a:p>
        </p:txBody>
      </p:sp>
      <p:sp>
        <p:nvSpPr>
          <p:cNvPr id="13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33C1E6-5CEC-4D99-B6EF-75AAE819080C}" type="slidenum">
              <a:rPr lang="zh-TW" altLang="en-GB"/>
              <a:pPr/>
              <a:t>19</a:t>
            </a:fld>
            <a:endParaRPr lang="en-GB" altLang="zh-TW"/>
          </a:p>
        </p:txBody>
      </p:sp>
      <p:sp>
        <p:nvSpPr>
          <p:cNvPr id="167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4711A1-21FF-4772-B9B1-99E0EA66720C}" type="slidenum">
              <a:rPr lang="zh-TW" altLang="en-GB"/>
              <a:pPr/>
              <a:t>20</a:t>
            </a:fld>
            <a:endParaRPr lang="en-GB" altLang="zh-TW"/>
          </a:p>
        </p:txBody>
      </p:sp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CA17DC-ED0D-4BA8-9B9C-A334969BA3DB}" type="slidenum">
              <a:rPr lang="zh-TW" altLang="en-GB"/>
              <a:pPr/>
              <a:t>21</a:t>
            </a:fld>
            <a:endParaRPr lang="en-GB" altLang="zh-TW"/>
          </a:p>
        </p:txBody>
      </p:sp>
      <p:sp>
        <p:nvSpPr>
          <p:cNvPr id="13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BF6022-D8CA-4F9E-A396-2D40529FF48A}" type="slidenum">
              <a:rPr lang="zh-TW" altLang="en-GB"/>
              <a:pPr/>
              <a:t>22</a:t>
            </a:fld>
            <a:endParaRPr lang="en-GB" altLang="zh-TW"/>
          </a:p>
        </p:txBody>
      </p:sp>
      <p:sp>
        <p:nvSpPr>
          <p:cNvPr id="13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BD9D07-5B9C-412A-8F18-75FC013F9967}" type="slidenum">
              <a:rPr lang="zh-TW" altLang="en-GB"/>
              <a:pPr/>
              <a:t>2</a:t>
            </a:fld>
            <a:endParaRPr lang="en-GB" altLang="zh-TW"/>
          </a:p>
        </p:txBody>
      </p:sp>
      <p:sp>
        <p:nvSpPr>
          <p:cNvPr id="121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81D206-A83E-4276-8539-A1AA71CD576E}" type="slidenum">
              <a:rPr lang="zh-TW" altLang="en-GB"/>
              <a:pPr/>
              <a:t>23</a:t>
            </a:fld>
            <a:endParaRPr lang="en-GB" altLang="zh-TW"/>
          </a:p>
        </p:txBody>
      </p:sp>
      <p:sp>
        <p:nvSpPr>
          <p:cNvPr id="14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709608-2D0C-457B-8208-2E0DAD48A43B}" type="slidenum">
              <a:rPr lang="zh-TW" altLang="en-GB"/>
              <a:pPr/>
              <a:t>24</a:t>
            </a:fld>
            <a:endParaRPr lang="en-GB" altLang="zh-TW"/>
          </a:p>
        </p:txBody>
      </p:sp>
      <p:sp>
        <p:nvSpPr>
          <p:cNvPr id="141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F5370C-6289-4C0F-BE61-57D2D818A1C1}" type="slidenum">
              <a:rPr lang="zh-TW" altLang="en-GB"/>
              <a:pPr/>
              <a:t>25</a:t>
            </a:fld>
            <a:endParaRPr lang="en-GB" altLang="zh-TW"/>
          </a:p>
        </p:txBody>
      </p:sp>
      <p:sp>
        <p:nvSpPr>
          <p:cNvPr id="142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F15079-7413-4861-B79E-FF8C203217BB}" type="slidenum">
              <a:rPr lang="zh-TW" altLang="en-GB"/>
              <a:pPr/>
              <a:t>27</a:t>
            </a:fld>
            <a:endParaRPr lang="en-GB" altLang="zh-TW"/>
          </a:p>
        </p:txBody>
      </p:sp>
      <p:sp>
        <p:nvSpPr>
          <p:cNvPr id="143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42921B-C198-4D76-87B5-994D67665249}" type="slidenum">
              <a:rPr lang="zh-TW" altLang="en-GB"/>
              <a:pPr/>
              <a:t>28</a:t>
            </a:fld>
            <a:endParaRPr lang="en-GB" altLang="zh-TW"/>
          </a:p>
        </p:txBody>
      </p:sp>
      <p:sp>
        <p:nvSpPr>
          <p:cNvPr id="144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0CFD20-302B-4669-9874-D949C7B2F852}" type="slidenum">
              <a:rPr lang="zh-TW" altLang="en-GB"/>
              <a:pPr/>
              <a:t>29</a:t>
            </a:fld>
            <a:endParaRPr lang="en-GB" altLang="zh-TW"/>
          </a:p>
        </p:txBody>
      </p:sp>
      <p:sp>
        <p:nvSpPr>
          <p:cNvPr id="14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5E1E19-E456-4D5E-A553-06B401968622}" type="slidenum">
              <a:rPr lang="zh-TW" altLang="en-GB"/>
              <a:pPr/>
              <a:t>30</a:t>
            </a:fld>
            <a:endParaRPr lang="en-GB" altLang="zh-TW"/>
          </a:p>
        </p:txBody>
      </p:sp>
      <p:sp>
        <p:nvSpPr>
          <p:cNvPr id="146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C7E058-03BB-4021-ABBE-5E02D4D7AFF3}" type="slidenum">
              <a:rPr lang="zh-TW" altLang="en-GB"/>
              <a:pPr/>
              <a:t>31</a:t>
            </a:fld>
            <a:endParaRPr lang="en-GB" altLang="zh-TW"/>
          </a:p>
        </p:txBody>
      </p:sp>
      <p:sp>
        <p:nvSpPr>
          <p:cNvPr id="147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D82D79-9F42-4DC3-9D77-EDABCE574CFB}" type="slidenum">
              <a:rPr lang="zh-TW" altLang="en-GB"/>
              <a:pPr/>
              <a:t>32</a:t>
            </a:fld>
            <a:endParaRPr lang="en-GB" altLang="zh-TW"/>
          </a:p>
        </p:txBody>
      </p:sp>
      <p:sp>
        <p:nvSpPr>
          <p:cNvPr id="148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8B0275-91CC-4417-9542-F71222B8C9E5}" type="slidenum">
              <a:rPr lang="zh-TW" altLang="en-GB"/>
              <a:pPr/>
              <a:t>33</a:t>
            </a:fld>
            <a:endParaRPr lang="en-GB" altLang="zh-TW"/>
          </a:p>
        </p:txBody>
      </p:sp>
      <p:sp>
        <p:nvSpPr>
          <p:cNvPr id="149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C93886-38C6-4B97-B67C-87EDE5400CEB}" type="slidenum">
              <a:rPr lang="zh-TW" altLang="en-GB"/>
              <a:pPr/>
              <a:t>4</a:t>
            </a:fld>
            <a:endParaRPr lang="en-GB" altLang="zh-TW"/>
          </a:p>
        </p:txBody>
      </p:sp>
      <p:sp>
        <p:nvSpPr>
          <p:cNvPr id="122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39483A-ED1B-4FC4-A690-A134619895A7}" type="slidenum">
              <a:rPr lang="zh-TW" altLang="en-GB"/>
              <a:pPr/>
              <a:t>34</a:t>
            </a:fld>
            <a:endParaRPr lang="en-GB" altLang="zh-TW"/>
          </a:p>
        </p:txBody>
      </p:sp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CDE5CA-2F2B-445D-9A1A-CF6F25B2F21E}" type="slidenum">
              <a:rPr lang="zh-TW" altLang="en-GB"/>
              <a:pPr/>
              <a:t>35</a:t>
            </a:fld>
            <a:endParaRPr lang="en-GB" altLang="zh-TW"/>
          </a:p>
        </p:txBody>
      </p:sp>
      <p:sp>
        <p:nvSpPr>
          <p:cNvPr id="151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4220FB-C0C3-45CC-BD14-F712CF60E9AF}" type="slidenum">
              <a:rPr lang="zh-TW" altLang="en-GB"/>
              <a:pPr/>
              <a:t>36</a:t>
            </a:fld>
            <a:endParaRPr lang="en-GB" altLang="zh-TW"/>
          </a:p>
        </p:txBody>
      </p:sp>
      <p:sp>
        <p:nvSpPr>
          <p:cNvPr id="15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A30FC3-0EA4-4865-B3F7-C63661962E7D}" type="slidenum">
              <a:rPr lang="zh-TW" altLang="en-GB"/>
              <a:pPr/>
              <a:t>37</a:t>
            </a:fld>
            <a:endParaRPr lang="en-GB" altLang="zh-TW"/>
          </a:p>
        </p:txBody>
      </p:sp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227573-4D0C-4D07-A262-86DB1D7A6E4C}" type="slidenum">
              <a:rPr lang="zh-TW" altLang="en-GB"/>
              <a:pPr/>
              <a:t>38</a:t>
            </a:fld>
            <a:endParaRPr lang="en-GB" altLang="zh-TW"/>
          </a:p>
        </p:txBody>
      </p:sp>
      <p:sp>
        <p:nvSpPr>
          <p:cNvPr id="154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0738FA-D054-4DDB-90F2-DB8714CA8B6A}" type="slidenum">
              <a:rPr lang="zh-TW" altLang="en-GB"/>
              <a:pPr/>
              <a:t>39</a:t>
            </a:fld>
            <a:endParaRPr lang="en-GB" altLang="zh-TW"/>
          </a:p>
        </p:txBody>
      </p:sp>
      <p:sp>
        <p:nvSpPr>
          <p:cNvPr id="155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CD2CE9-9439-4C85-BDD6-337D613699F3}" type="slidenum">
              <a:rPr lang="zh-TW" altLang="en-GB"/>
              <a:pPr/>
              <a:t>40</a:t>
            </a:fld>
            <a:endParaRPr lang="en-GB" altLang="zh-TW"/>
          </a:p>
        </p:txBody>
      </p:sp>
      <p:sp>
        <p:nvSpPr>
          <p:cNvPr id="156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F7F3FD-4021-4CCB-98BB-5F1FFA5266D9}" type="slidenum">
              <a:rPr lang="zh-TW" altLang="en-GB"/>
              <a:pPr/>
              <a:t>41</a:t>
            </a:fld>
            <a:endParaRPr lang="en-GB" altLang="zh-TW"/>
          </a:p>
        </p:txBody>
      </p:sp>
      <p:sp>
        <p:nvSpPr>
          <p:cNvPr id="157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A7B590-88C2-4270-BC52-9B245DCBFE19}" type="slidenum">
              <a:rPr lang="zh-TW" altLang="en-GB"/>
              <a:pPr/>
              <a:t>42</a:t>
            </a:fld>
            <a:endParaRPr lang="en-GB" altLang="zh-TW"/>
          </a:p>
        </p:txBody>
      </p:sp>
      <p:sp>
        <p:nvSpPr>
          <p:cNvPr id="15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A18D39-A760-4F53-8073-A184D4FA2F64}" type="slidenum">
              <a:rPr lang="zh-TW" altLang="en-GB"/>
              <a:pPr/>
              <a:t>43</a:t>
            </a:fld>
            <a:endParaRPr lang="en-GB" altLang="zh-TW"/>
          </a:p>
        </p:txBody>
      </p:sp>
      <p:sp>
        <p:nvSpPr>
          <p:cNvPr id="159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641639-312B-46CF-A18C-9ACC6FCA5B77}" type="slidenum">
              <a:rPr lang="zh-TW" altLang="en-GB"/>
              <a:pPr/>
              <a:t>5</a:t>
            </a:fld>
            <a:endParaRPr lang="en-GB" altLang="zh-TW"/>
          </a:p>
        </p:txBody>
      </p:sp>
      <p:sp>
        <p:nvSpPr>
          <p:cNvPr id="123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24FFBA-70E4-4A36-9487-CE474EC5D896}" type="slidenum">
              <a:rPr lang="zh-TW" altLang="en-GB"/>
              <a:pPr/>
              <a:t>44</a:t>
            </a:fld>
            <a:endParaRPr lang="en-GB" altLang="zh-TW"/>
          </a:p>
        </p:txBody>
      </p:sp>
      <p:sp>
        <p:nvSpPr>
          <p:cNvPr id="160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D5D64C-BF1D-4FE0-B6DD-74FA61446ECC}" type="slidenum">
              <a:rPr lang="zh-TW" altLang="en-GB"/>
              <a:pPr/>
              <a:t>45</a:t>
            </a:fld>
            <a:endParaRPr lang="en-GB" altLang="zh-TW"/>
          </a:p>
        </p:txBody>
      </p:sp>
      <p:sp>
        <p:nvSpPr>
          <p:cNvPr id="161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4A13BD-175B-4D2E-9BFF-135C718CA580}" type="slidenum">
              <a:rPr lang="zh-TW" altLang="en-GB"/>
              <a:pPr/>
              <a:t>46</a:t>
            </a:fld>
            <a:endParaRPr lang="en-GB" altLang="zh-TW"/>
          </a:p>
        </p:txBody>
      </p:sp>
      <p:sp>
        <p:nvSpPr>
          <p:cNvPr id="162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CE2C52-9D53-46E4-B973-29E490D3F151}" type="slidenum">
              <a:rPr lang="zh-TW" altLang="en-GB"/>
              <a:pPr/>
              <a:t>47</a:t>
            </a:fld>
            <a:endParaRPr lang="en-GB" altLang="zh-TW"/>
          </a:p>
        </p:txBody>
      </p:sp>
      <p:sp>
        <p:nvSpPr>
          <p:cNvPr id="163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50AECC-1382-487A-A779-A5A42EAA5FA0}" type="slidenum">
              <a:rPr lang="zh-TW" altLang="en-GB"/>
              <a:pPr/>
              <a:t>48</a:t>
            </a:fld>
            <a:endParaRPr lang="en-GB" altLang="zh-TW"/>
          </a:p>
        </p:txBody>
      </p:sp>
      <p:sp>
        <p:nvSpPr>
          <p:cNvPr id="164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AC01CE-0C7D-4221-B1AD-D273AE0B266A}" type="slidenum">
              <a:rPr lang="zh-TW" altLang="en-GB"/>
              <a:pPr/>
              <a:t>49</a:t>
            </a:fld>
            <a:endParaRPr lang="en-GB" altLang="zh-TW"/>
          </a:p>
        </p:txBody>
      </p:sp>
      <p:sp>
        <p:nvSpPr>
          <p:cNvPr id="165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29F666-617B-434E-8998-4DFA7D75EFF7}" type="slidenum">
              <a:rPr lang="zh-TW" altLang="en-GB"/>
              <a:pPr/>
              <a:t>6</a:t>
            </a:fld>
            <a:endParaRPr lang="en-GB" altLang="zh-TW"/>
          </a:p>
        </p:txBody>
      </p:sp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E1E487-88F5-4E86-B3A9-F36D8E84B9E5}" type="slidenum">
              <a:rPr lang="zh-TW" altLang="en-GB"/>
              <a:pPr/>
              <a:t>7</a:t>
            </a:fld>
            <a:endParaRPr lang="en-GB" altLang="zh-TW"/>
          </a:p>
        </p:txBody>
      </p:sp>
      <p:sp>
        <p:nvSpPr>
          <p:cNvPr id="125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C0FDD0-9FE8-4D11-8D95-62850FC9A59D}" type="slidenum">
              <a:rPr lang="zh-TW" altLang="en-GB"/>
              <a:pPr/>
              <a:t>8</a:t>
            </a:fld>
            <a:endParaRPr lang="en-GB" altLang="zh-TW"/>
          </a:p>
        </p:txBody>
      </p:sp>
      <p:sp>
        <p:nvSpPr>
          <p:cNvPr id="1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636BCF-7B1E-4FD8-A01D-C1A454C44695}" type="slidenum">
              <a:rPr lang="zh-TW" altLang="en-GB"/>
              <a:pPr/>
              <a:t>9</a:t>
            </a:fld>
            <a:endParaRPr lang="en-GB" altLang="zh-TW"/>
          </a:p>
        </p:txBody>
      </p:sp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C6A0F3-1F54-4FEF-B4E7-CA7B33A5E461}" type="slidenum">
              <a:rPr lang="zh-TW" altLang="en-GB"/>
              <a:pPr/>
              <a:t>10</a:t>
            </a:fld>
            <a:endParaRPr lang="en-GB" altLang="zh-TW"/>
          </a:p>
        </p:txBody>
      </p:sp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endParaRPr lang="en-US" altLang="zh-TW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 altLang="zh-TW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529BCCD8-80F5-49EB-A782-A7832149CB4D}" type="slidenum">
              <a:rPr lang="zh-TW" altLang="en-US" smtClean="0"/>
              <a:pPr/>
              <a:t>‹#›</a:t>
            </a:fld>
            <a:endParaRPr lang="en-US" altLang="zh-TW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 smtClean="0"/>
          </a:p>
          <a:p>
            <a:endParaRPr lang="en-US" altLang="zh-TW" smtClean="0"/>
          </a:p>
          <a:p>
            <a:endParaRPr lang="en-US" altLang="zh-TW" smtClean="0"/>
          </a:p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CD6E7-89FB-485F-8246-26FD69FEF536}" type="slidenum">
              <a:rPr lang="zh-TW" altLang="en-US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 smtClean="0"/>
          </a:p>
          <a:p>
            <a:endParaRPr lang="en-US" altLang="zh-TW" smtClean="0"/>
          </a:p>
          <a:p>
            <a:endParaRPr lang="en-US" altLang="zh-TW" smtClean="0"/>
          </a:p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027A9-3A72-4C3F-A7DB-72409911FADC}" type="slidenum">
              <a:rPr lang="zh-TW" altLang="en-US" smtClean="0"/>
              <a:pPr/>
              <a:t>‹#›</a:t>
            </a:fld>
            <a:endParaRPr lang="en-US" altLang="zh-TW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68413"/>
            <a:ext cx="4038600" cy="4862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8413"/>
            <a:ext cx="4038600" cy="4862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6D1AD377-E07A-4E7F-94A9-52F396EE8212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 smtClean="0"/>
          </a:p>
          <a:p>
            <a:endParaRPr lang="en-US" altLang="zh-TW" smtClean="0"/>
          </a:p>
          <a:p>
            <a:endParaRPr lang="en-US" altLang="zh-TW" smtClean="0"/>
          </a:p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76CE4-D348-48D7-AA0E-4CBF0252A5BD}" type="slidenum">
              <a:rPr lang="zh-TW" altLang="en-US" smtClean="0"/>
              <a:pPr/>
              <a:t>‹#›</a:t>
            </a:fld>
            <a:endParaRPr lang="en-US" altLang="zh-TW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endParaRPr lang="en-US" altLang="zh-TW" smtClean="0"/>
          </a:p>
          <a:p>
            <a:endParaRPr lang="en-US" altLang="zh-TW" smtClean="0"/>
          </a:p>
          <a:p>
            <a:endParaRPr lang="en-US" altLang="zh-TW" smtClean="0"/>
          </a:p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F22571EE-4CAF-4039-8BCA-0E30DFBB5C00}" type="slidenum">
              <a:rPr lang="zh-TW" altLang="en-US" smtClean="0"/>
              <a:pPr/>
              <a:t>‹#›</a:t>
            </a:fld>
            <a:endParaRPr lang="en-US" altLang="zh-TW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 smtClean="0"/>
          </a:p>
          <a:p>
            <a:endParaRPr lang="en-US" altLang="zh-TW" smtClean="0"/>
          </a:p>
          <a:p>
            <a:endParaRPr lang="en-US" altLang="zh-TW" smtClean="0"/>
          </a:p>
          <a:p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4EA50-45BD-421B-9A85-A53577BC6B47}" type="slidenum">
              <a:rPr lang="zh-TW" altLang="en-US" smtClean="0"/>
              <a:pPr/>
              <a:t>‹#›</a:t>
            </a:fld>
            <a:endParaRPr lang="en-US" altLang="zh-TW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 smtClean="0"/>
          </a:p>
          <a:p>
            <a:endParaRPr lang="en-US" altLang="zh-TW" smtClean="0"/>
          </a:p>
          <a:p>
            <a:endParaRPr lang="en-US" altLang="zh-TW" smtClean="0"/>
          </a:p>
          <a:p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1A6A5-EC8A-4B12-B48A-6E03C7F51559}" type="slidenum">
              <a:rPr lang="zh-TW" altLang="en-US" smtClean="0"/>
              <a:pPr/>
              <a:t>‹#›</a:t>
            </a:fld>
            <a:endParaRPr lang="en-US" altLang="zh-TW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 smtClean="0"/>
          </a:p>
          <a:p>
            <a:endParaRPr lang="en-US" altLang="zh-TW" smtClean="0"/>
          </a:p>
          <a:p>
            <a:endParaRPr lang="en-US" altLang="zh-TW" smtClean="0"/>
          </a:p>
          <a:p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F8A1-4835-424C-A46B-005FAE1C5537}" type="slidenum">
              <a:rPr lang="zh-TW" altLang="en-US" smtClean="0"/>
              <a:pPr/>
              <a:t>‹#›</a:t>
            </a:fld>
            <a:endParaRPr lang="en-US" altLang="zh-TW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 smtClean="0"/>
          </a:p>
          <a:p>
            <a:endParaRPr lang="en-US" altLang="zh-TW" smtClean="0"/>
          </a:p>
          <a:p>
            <a:endParaRPr lang="en-US" altLang="zh-TW" smtClean="0"/>
          </a:p>
          <a:p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B1343-F2E6-4770-BC83-90FF9FFAE387}" type="slidenum">
              <a:rPr lang="zh-TW" altLang="en-US" smtClean="0"/>
              <a:pPr/>
              <a:t>‹#›</a:t>
            </a:fld>
            <a:endParaRPr lang="en-US" altLang="zh-TW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 smtClean="0"/>
          </a:p>
          <a:p>
            <a:endParaRPr lang="en-US" altLang="zh-TW" smtClean="0"/>
          </a:p>
          <a:p>
            <a:endParaRPr lang="en-US" altLang="zh-TW" smtClean="0"/>
          </a:p>
          <a:p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E0B82-FCDE-4FCE-8C13-74848F8E08FB}" type="slidenum">
              <a:rPr lang="zh-TW" altLang="en-US" smtClean="0"/>
              <a:pPr/>
              <a:t>‹#›</a:t>
            </a:fld>
            <a:endParaRPr lang="en-US" altLang="zh-TW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 smtClean="0"/>
          </a:p>
          <a:p>
            <a:endParaRPr lang="en-US" altLang="zh-TW" smtClean="0"/>
          </a:p>
          <a:p>
            <a:endParaRPr lang="en-US" altLang="zh-TW" smtClean="0"/>
          </a:p>
          <a:p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549BC-1649-43BE-8EDA-0A0F495D65FE}" type="slidenum">
              <a:rPr lang="zh-TW" altLang="en-US" smtClean="0"/>
              <a:pPr/>
              <a:t>‹#›</a:t>
            </a:fld>
            <a:endParaRPr lang="en-US" altLang="zh-TW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altLang="zh-TW" smtClean="0"/>
          </a:p>
          <a:p>
            <a:endParaRPr lang="en-US" altLang="zh-TW" smtClean="0"/>
          </a:p>
          <a:p>
            <a:endParaRPr lang="en-US" altLang="zh-TW" smtClean="0"/>
          </a:p>
          <a:p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altLang="zh-TW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6598254-BF87-4AD1-992E-CFFEF80D1673}" type="slidenum">
              <a:rPr lang="zh-TW" altLang="en-US" smtClean="0"/>
              <a:pPr/>
              <a:t>‹#›</a:t>
            </a:fld>
            <a:endParaRPr lang="en-US" altLang="zh-TW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csrc.nist.gov/archive/aes/rijndael/Rijndael-ammended.pdf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4.bin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5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6.bin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7.bin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1.emf"/><Relationship Id="rId4" Type="http://schemas.openxmlformats.org/officeDocument/2006/relationships/oleObject" Target="../embeddings/oleObject8.bin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9.bin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3.emf"/><Relationship Id="rId4" Type="http://schemas.openxmlformats.org/officeDocument/2006/relationships/oleObject" Target="../embeddings/oleObject10.bin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14.emf"/><Relationship Id="rId4" Type="http://schemas.openxmlformats.org/officeDocument/2006/relationships/oleObject" Target="../embeddings/oleObject11.bin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Data_Encryption_Standard_InfoBox_Diagram.png" TargetMode="External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en.wikipedia.org/wiki/Advanced_Encryption_Standard" TargetMode="External"/><Relationship Id="rId4" Type="http://schemas.openxmlformats.org/officeDocument/2006/relationships/hyperlink" Target="http://csrc.nist.gov/archive/aes/index.html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59632" y="3717032"/>
            <a:ext cx="6858000" cy="990600"/>
          </a:xfrm>
        </p:spPr>
        <p:txBody>
          <a:bodyPr>
            <a:noAutofit/>
          </a:bodyPr>
          <a:lstStyle/>
          <a:p>
            <a:r>
              <a:rPr lang="en-US" altLang="zh-TW" sz="3600" b="1" smtClean="0"/>
              <a:t>L1.2. </a:t>
            </a:r>
            <a:r>
              <a:rPr lang="en-US" altLang="zh-TW" sz="3600" b="1" dirty="0" smtClean="0"/>
              <a:t>An </a:t>
            </a:r>
            <a:r>
              <a:rPr lang="en-US" altLang="zh-TW" sz="3600" b="1" dirty="0"/>
              <a:t>Introduction to </a:t>
            </a:r>
            <a:br>
              <a:rPr lang="en-US" altLang="zh-TW" sz="3600" b="1" dirty="0"/>
            </a:br>
            <a:r>
              <a:rPr lang="en-US" altLang="zh-TW" sz="3600" b="1" dirty="0"/>
              <a:t>Block Ciphers</a:t>
            </a:r>
            <a:endParaRPr lang="en-GB" altLang="zh-TW" sz="3600" b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19672" y="5157192"/>
            <a:ext cx="6480720" cy="648072"/>
          </a:xfrm>
        </p:spPr>
        <p:txBody>
          <a:bodyPr>
            <a:noAutofit/>
          </a:bodyPr>
          <a:lstStyle/>
          <a:p>
            <a:r>
              <a:rPr lang="en-US" sz="2400" dirty="0"/>
              <a:t>Rocky K. C. </a:t>
            </a:r>
            <a:r>
              <a:rPr lang="en-US" sz="2400" dirty="0" smtClean="0"/>
              <a:t>Chang, February 2013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The Data Encryption Standard (DES)</a:t>
            </a:r>
            <a:endParaRPr lang="en-GB" altLang="zh-TW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6C0749C7-3E18-4E98-A8E4-5011BE560E39}" type="slidenum">
              <a:rPr lang="zh-TW" altLang="en-US"/>
              <a:pPr/>
              <a:t>10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DES</a:t>
            </a:r>
            <a:r>
              <a:rPr lang="en-US">
                <a:latin typeface="Arial"/>
              </a:rPr>
              <a:t>’</a:t>
            </a:r>
            <a:r>
              <a:rPr lang="en-US"/>
              <a:t>s overall</a:t>
            </a:r>
            <a:endParaRPr lang="en-GB" altLang="zh-T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1033B-A062-4B87-A071-046931954099}" type="slidenum">
              <a:rPr lang="zh-TW" altLang="en-US"/>
              <a:pPr/>
              <a:t>11</a:t>
            </a:fld>
            <a:endParaRPr lang="en-US" altLang="zh-TW"/>
          </a:p>
        </p:txBody>
      </p:sp>
      <p:sp>
        <p:nvSpPr>
          <p:cNvPr id="358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341438"/>
            <a:ext cx="8362950" cy="5183187"/>
          </a:xfrm>
        </p:spPr>
        <p:txBody>
          <a:bodyPr/>
          <a:lstStyle/>
          <a:p>
            <a:r>
              <a:rPr lang="en-US" sz="2400" dirty="0"/>
              <a:t>DES is a special type of iterated cipher called a </a:t>
            </a:r>
            <a:r>
              <a:rPr lang="en-US" sz="2400" i="1" dirty="0" err="1"/>
              <a:t>Feistel</a:t>
            </a:r>
            <a:r>
              <a:rPr lang="en-US" sz="2400" i="1" dirty="0"/>
              <a:t> cipher</a:t>
            </a:r>
            <a:r>
              <a:rPr lang="en-US" sz="2400" dirty="0"/>
              <a:t>.</a:t>
            </a:r>
          </a:p>
          <a:p>
            <a:r>
              <a:rPr lang="en-US" sz="2400" dirty="0"/>
              <a:t>Inputs to DES: 64-bit blocks of a plaintext</a:t>
            </a:r>
          </a:p>
          <a:p>
            <a:r>
              <a:rPr lang="en-US" sz="2400" dirty="0"/>
              <a:t>DES uses a 56-bit key (8 parity bits)</a:t>
            </a:r>
          </a:p>
          <a:p>
            <a:r>
              <a:rPr lang="en-US" sz="2400" dirty="0"/>
              <a:t>Output from DES: 64-bit blocks of a </a:t>
            </a:r>
            <a:r>
              <a:rPr lang="en-US" sz="2400" dirty="0" err="1"/>
              <a:t>ciphertext</a:t>
            </a:r>
            <a:endParaRPr lang="en-US" sz="2400" dirty="0"/>
          </a:p>
          <a:p>
            <a:r>
              <a:rPr lang="en-US" sz="2400" dirty="0"/>
              <a:t>Encryption algorithm:</a:t>
            </a:r>
          </a:p>
          <a:p>
            <a:pPr lvl="1"/>
            <a:r>
              <a:rPr lang="en-US" sz="2000" dirty="0"/>
              <a:t>Apply an initial permutation (IP) to the input block.</a:t>
            </a:r>
          </a:p>
          <a:p>
            <a:pPr lvl="1"/>
            <a:r>
              <a:rPr lang="en-US" sz="2000" dirty="0"/>
              <a:t>Iterate 16 rounds of operations with </a:t>
            </a:r>
            <a:r>
              <a:rPr lang="en-US" sz="2000" dirty="0" err="1" smtClean="0"/>
              <a:t>subkeys</a:t>
            </a:r>
            <a:r>
              <a:rPr lang="en-US" sz="2000" dirty="0" smtClean="0"/>
              <a:t> </a:t>
            </a:r>
            <a:r>
              <a:rPr lang="en-US" sz="2000" dirty="0"/>
              <a:t>(k</a:t>
            </a:r>
            <a:r>
              <a:rPr lang="en-US" sz="2000" baseline="-25000" dirty="0"/>
              <a:t>1</a:t>
            </a:r>
            <a:r>
              <a:rPr lang="en-US" sz="2000" dirty="0"/>
              <a:t>, k</a:t>
            </a:r>
            <a:r>
              <a:rPr lang="en-US" sz="2000" baseline="-25000" dirty="0"/>
              <a:t>2</a:t>
            </a:r>
            <a:r>
              <a:rPr lang="en-US" sz="2000" dirty="0"/>
              <a:t>, </a:t>
            </a:r>
            <a:r>
              <a:rPr lang="en-US" sz="2000" dirty="0">
                <a:latin typeface="Arial"/>
              </a:rPr>
              <a:t>…</a:t>
            </a:r>
            <a:r>
              <a:rPr lang="en-US" sz="2000" dirty="0"/>
              <a:t>, k</a:t>
            </a:r>
            <a:r>
              <a:rPr lang="en-US" sz="2000" baseline="-25000" dirty="0"/>
              <a:t>16</a:t>
            </a:r>
            <a:r>
              <a:rPr lang="en-US" sz="2000" dirty="0" smtClean="0"/>
              <a:t>).</a:t>
            </a:r>
          </a:p>
          <a:p>
            <a:pPr lvl="1"/>
            <a:r>
              <a:rPr lang="en-US" sz="2000" dirty="0" smtClean="0"/>
              <a:t>The </a:t>
            </a:r>
            <a:r>
              <a:rPr lang="en-US" sz="2000" dirty="0" err="1" smtClean="0"/>
              <a:t>subkeys</a:t>
            </a:r>
            <a:r>
              <a:rPr lang="en-US" sz="2000" dirty="0" smtClean="0"/>
              <a:t> are generated according to a key schedule and a key </a:t>
            </a:r>
            <a:r>
              <a:rPr lang="en-US" sz="2000" i="1" dirty="0" smtClean="0"/>
              <a:t>K</a:t>
            </a:r>
            <a:r>
              <a:rPr lang="en-US" sz="2000" dirty="0" smtClean="0"/>
              <a:t>.</a:t>
            </a:r>
            <a:endParaRPr lang="en-US" sz="2000" dirty="0"/>
          </a:p>
          <a:p>
            <a:pPr lvl="1"/>
            <a:r>
              <a:rPr lang="en-US" sz="2000" dirty="0"/>
              <a:t>The result from round 16 is input to the inverse of IP  </a:t>
            </a:r>
            <a:r>
              <a:rPr lang="en-US" sz="2000" dirty="0" smtClean="0"/>
              <a:t>(</a:t>
            </a:r>
            <a:r>
              <a:rPr lang="en-US" sz="2000" dirty="0"/>
              <a:t>IP</a:t>
            </a:r>
            <a:r>
              <a:rPr lang="en-US" sz="2000" baseline="30000" dirty="0"/>
              <a:t>-1</a:t>
            </a:r>
            <a:r>
              <a:rPr lang="en-US" sz="2000" dirty="0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DES encryption</a:t>
            </a:r>
            <a:endParaRPr lang="en-GB" altLang="zh-TW"/>
          </a:p>
        </p:txBody>
      </p:sp>
      <p:sp>
        <p:nvSpPr>
          <p:cNvPr id="7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</p:txBody>
      </p:sp>
      <p:sp>
        <p:nvSpPr>
          <p:cNvPr id="7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EF6F8-55DD-43F1-A71C-03BF68281809}" type="slidenum">
              <a:rPr lang="zh-TW" altLang="en-US"/>
              <a:pPr/>
              <a:t>12</a:t>
            </a:fld>
            <a:endParaRPr lang="en-US" altLang="zh-TW"/>
          </a:p>
        </p:txBody>
      </p:sp>
      <p:sp>
        <p:nvSpPr>
          <p:cNvPr id="11264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endParaRPr lang="en-US" altLang="zh-TW"/>
          </a:p>
        </p:txBody>
      </p:sp>
      <p:grpSp>
        <p:nvGrpSpPr>
          <p:cNvPr id="112644" name="Group 4"/>
          <p:cNvGrpSpPr>
            <a:grpSpLocks/>
          </p:cNvGrpSpPr>
          <p:nvPr/>
        </p:nvGrpSpPr>
        <p:grpSpPr bwMode="auto">
          <a:xfrm>
            <a:off x="3492500" y="1412875"/>
            <a:ext cx="3157538" cy="5111750"/>
            <a:chOff x="2356" y="572"/>
            <a:chExt cx="1533" cy="3314"/>
          </a:xfrm>
        </p:grpSpPr>
        <p:sp>
          <p:nvSpPr>
            <p:cNvPr id="112645" name="Freeform 5"/>
            <p:cNvSpPr>
              <a:spLocks/>
            </p:cNvSpPr>
            <p:nvPr/>
          </p:nvSpPr>
          <p:spPr bwMode="auto">
            <a:xfrm>
              <a:off x="2356" y="572"/>
              <a:ext cx="765" cy="111"/>
            </a:xfrm>
            <a:custGeom>
              <a:avLst/>
              <a:gdLst/>
              <a:ahLst/>
              <a:cxnLst>
                <a:cxn ang="0">
                  <a:pos x="765" y="108"/>
                </a:cxn>
                <a:cxn ang="0">
                  <a:pos x="765" y="0"/>
                </a:cxn>
                <a:cxn ang="0">
                  <a:pos x="0" y="0"/>
                </a:cxn>
                <a:cxn ang="0">
                  <a:pos x="0" y="111"/>
                </a:cxn>
                <a:cxn ang="0">
                  <a:pos x="765" y="111"/>
                </a:cxn>
                <a:cxn ang="0">
                  <a:pos x="765" y="111"/>
                </a:cxn>
              </a:cxnLst>
              <a:rect l="0" t="0" r="r" b="b"/>
              <a:pathLst>
                <a:path w="765" h="111">
                  <a:moveTo>
                    <a:pt x="765" y="108"/>
                  </a:moveTo>
                  <a:lnTo>
                    <a:pt x="765" y="0"/>
                  </a:lnTo>
                  <a:lnTo>
                    <a:pt x="0" y="0"/>
                  </a:lnTo>
                  <a:lnTo>
                    <a:pt x="0" y="111"/>
                  </a:lnTo>
                  <a:lnTo>
                    <a:pt x="765" y="111"/>
                  </a:lnTo>
                  <a:lnTo>
                    <a:pt x="765" y="111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46" name="Freeform 6"/>
            <p:cNvSpPr>
              <a:spLocks/>
            </p:cNvSpPr>
            <p:nvPr/>
          </p:nvSpPr>
          <p:spPr bwMode="auto">
            <a:xfrm>
              <a:off x="2356" y="951"/>
              <a:ext cx="765" cy="111"/>
            </a:xfrm>
            <a:custGeom>
              <a:avLst/>
              <a:gdLst/>
              <a:ahLst/>
              <a:cxnLst>
                <a:cxn ang="0">
                  <a:pos x="765" y="111"/>
                </a:cxn>
                <a:cxn ang="0">
                  <a:pos x="765" y="0"/>
                </a:cxn>
                <a:cxn ang="0">
                  <a:pos x="0" y="0"/>
                </a:cxn>
                <a:cxn ang="0">
                  <a:pos x="0" y="111"/>
                </a:cxn>
                <a:cxn ang="0">
                  <a:pos x="765" y="111"/>
                </a:cxn>
                <a:cxn ang="0">
                  <a:pos x="765" y="111"/>
                </a:cxn>
              </a:cxnLst>
              <a:rect l="0" t="0" r="r" b="b"/>
              <a:pathLst>
                <a:path w="765" h="111">
                  <a:moveTo>
                    <a:pt x="765" y="111"/>
                  </a:moveTo>
                  <a:lnTo>
                    <a:pt x="765" y="0"/>
                  </a:lnTo>
                  <a:lnTo>
                    <a:pt x="0" y="0"/>
                  </a:lnTo>
                  <a:lnTo>
                    <a:pt x="0" y="111"/>
                  </a:lnTo>
                  <a:lnTo>
                    <a:pt x="765" y="111"/>
                  </a:lnTo>
                  <a:lnTo>
                    <a:pt x="765" y="111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47" name="Freeform 7"/>
            <p:cNvSpPr>
              <a:spLocks/>
            </p:cNvSpPr>
            <p:nvPr/>
          </p:nvSpPr>
          <p:spPr bwMode="auto">
            <a:xfrm>
              <a:off x="2356" y="1572"/>
              <a:ext cx="765" cy="109"/>
            </a:xfrm>
            <a:custGeom>
              <a:avLst/>
              <a:gdLst/>
              <a:ahLst/>
              <a:cxnLst>
                <a:cxn ang="0">
                  <a:pos x="765" y="109"/>
                </a:cxn>
                <a:cxn ang="0">
                  <a:pos x="765" y="0"/>
                </a:cxn>
                <a:cxn ang="0">
                  <a:pos x="0" y="0"/>
                </a:cxn>
                <a:cxn ang="0">
                  <a:pos x="0" y="109"/>
                </a:cxn>
                <a:cxn ang="0">
                  <a:pos x="765" y="109"/>
                </a:cxn>
                <a:cxn ang="0">
                  <a:pos x="765" y="109"/>
                </a:cxn>
              </a:cxnLst>
              <a:rect l="0" t="0" r="r" b="b"/>
              <a:pathLst>
                <a:path w="765" h="109">
                  <a:moveTo>
                    <a:pt x="765" y="109"/>
                  </a:moveTo>
                  <a:lnTo>
                    <a:pt x="765" y="0"/>
                  </a:lnTo>
                  <a:lnTo>
                    <a:pt x="0" y="0"/>
                  </a:lnTo>
                  <a:lnTo>
                    <a:pt x="0" y="109"/>
                  </a:lnTo>
                  <a:lnTo>
                    <a:pt x="765" y="109"/>
                  </a:lnTo>
                  <a:lnTo>
                    <a:pt x="765" y="109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48" name="Freeform 8"/>
            <p:cNvSpPr>
              <a:spLocks/>
            </p:cNvSpPr>
            <p:nvPr/>
          </p:nvSpPr>
          <p:spPr bwMode="auto">
            <a:xfrm>
              <a:off x="2356" y="2191"/>
              <a:ext cx="765" cy="111"/>
            </a:xfrm>
            <a:custGeom>
              <a:avLst/>
              <a:gdLst/>
              <a:ahLst/>
              <a:cxnLst>
                <a:cxn ang="0">
                  <a:pos x="765" y="108"/>
                </a:cxn>
                <a:cxn ang="0">
                  <a:pos x="765" y="0"/>
                </a:cxn>
                <a:cxn ang="0">
                  <a:pos x="0" y="0"/>
                </a:cxn>
                <a:cxn ang="0">
                  <a:pos x="0" y="111"/>
                </a:cxn>
                <a:cxn ang="0">
                  <a:pos x="765" y="111"/>
                </a:cxn>
                <a:cxn ang="0">
                  <a:pos x="765" y="111"/>
                </a:cxn>
              </a:cxnLst>
              <a:rect l="0" t="0" r="r" b="b"/>
              <a:pathLst>
                <a:path w="765" h="111">
                  <a:moveTo>
                    <a:pt x="765" y="108"/>
                  </a:moveTo>
                  <a:lnTo>
                    <a:pt x="765" y="0"/>
                  </a:lnTo>
                  <a:lnTo>
                    <a:pt x="0" y="0"/>
                  </a:lnTo>
                  <a:lnTo>
                    <a:pt x="0" y="111"/>
                  </a:lnTo>
                  <a:lnTo>
                    <a:pt x="765" y="111"/>
                  </a:lnTo>
                  <a:lnTo>
                    <a:pt x="765" y="111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49" name="Freeform 9"/>
            <p:cNvSpPr>
              <a:spLocks/>
            </p:cNvSpPr>
            <p:nvPr/>
          </p:nvSpPr>
          <p:spPr bwMode="auto">
            <a:xfrm>
              <a:off x="2360" y="2774"/>
              <a:ext cx="767" cy="108"/>
            </a:xfrm>
            <a:custGeom>
              <a:avLst/>
              <a:gdLst/>
              <a:ahLst/>
              <a:cxnLst>
                <a:cxn ang="0">
                  <a:pos x="764" y="108"/>
                </a:cxn>
                <a:cxn ang="0">
                  <a:pos x="767" y="0"/>
                </a:cxn>
                <a:cxn ang="0">
                  <a:pos x="0" y="0"/>
                </a:cxn>
                <a:cxn ang="0">
                  <a:pos x="0" y="108"/>
                </a:cxn>
                <a:cxn ang="0">
                  <a:pos x="767" y="108"/>
                </a:cxn>
                <a:cxn ang="0">
                  <a:pos x="767" y="108"/>
                </a:cxn>
              </a:cxnLst>
              <a:rect l="0" t="0" r="r" b="b"/>
              <a:pathLst>
                <a:path w="767" h="108">
                  <a:moveTo>
                    <a:pt x="764" y="108"/>
                  </a:moveTo>
                  <a:lnTo>
                    <a:pt x="767" y="0"/>
                  </a:lnTo>
                  <a:lnTo>
                    <a:pt x="0" y="0"/>
                  </a:lnTo>
                  <a:lnTo>
                    <a:pt x="0" y="108"/>
                  </a:lnTo>
                  <a:lnTo>
                    <a:pt x="767" y="108"/>
                  </a:lnTo>
                  <a:lnTo>
                    <a:pt x="767" y="108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50" name="Line 10"/>
            <p:cNvSpPr>
              <a:spLocks noChangeShapeType="1"/>
            </p:cNvSpPr>
            <p:nvPr/>
          </p:nvSpPr>
          <p:spPr bwMode="auto">
            <a:xfrm>
              <a:off x="2398" y="683"/>
              <a:ext cx="143" cy="2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51" name="Freeform 11"/>
            <p:cNvSpPr>
              <a:spLocks/>
            </p:cNvSpPr>
            <p:nvPr/>
          </p:nvSpPr>
          <p:spPr bwMode="auto">
            <a:xfrm>
              <a:off x="2516" y="881"/>
              <a:ext cx="60" cy="70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60" y="70"/>
                </a:cxn>
                <a:cxn ang="0">
                  <a:pos x="32" y="0"/>
                </a:cxn>
                <a:cxn ang="0">
                  <a:pos x="3" y="25"/>
                </a:cxn>
                <a:cxn ang="0">
                  <a:pos x="3" y="25"/>
                </a:cxn>
                <a:cxn ang="0">
                  <a:pos x="0" y="22"/>
                </a:cxn>
              </a:cxnLst>
              <a:rect l="0" t="0" r="r" b="b"/>
              <a:pathLst>
                <a:path w="60" h="70">
                  <a:moveTo>
                    <a:pt x="0" y="22"/>
                  </a:moveTo>
                  <a:lnTo>
                    <a:pt x="60" y="70"/>
                  </a:lnTo>
                  <a:lnTo>
                    <a:pt x="32" y="0"/>
                  </a:lnTo>
                  <a:lnTo>
                    <a:pt x="3" y="25"/>
                  </a:lnTo>
                  <a:lnTo>
                    <a:pt x="3" y="25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52" name="Line 12"/>
            <p:cNvSpPr>
              <a:spLocks noChangeShapeType="1"/>
            </p:cNvSpPr>
            <p:nvPr/>
          </p:nvSpPr>
          <p:spPr bwMode="auto">
            <a:xfrm>
              <a:off x="2497" y="680"/>
              <a:ext cx="1" cy="2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53" name="Freeform 13"/>
            <p:cNvSpPr>
              <a:spLocks/>
            </p:cNvSpPr>
            <p:nvPr/>
          </p:nvSpPr>
          <p:spPr bwMode="auto">
            <a:xfrm>
              <a:off x="2477" y="881"/>
              <a:ext cx="39" cy="7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" y="73"/>
                </a:cxn>
                <a:cxn ang="0">
                  <a:pos x="39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9" h="73">
                  <a:moveTo>
                    <a:pt x="0" y="0"/>
                  </a:moveTo>
                  <a:lnTo>
                    <a:pt x="20" y="73"/>
                  </a:lnTo>
                  <a:lnTo>
                    <a:pt x="39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54" name="Line 14"/>
            <p:cNvSpPr>
              <a:spLocks noChangeShapeType="1"/>
            </p:cNvSpPr>
            <p:nvPr/>
          </p:nvSpPr>
          <p:spPr bwMode="auto">
            <a:xfrm flipH="1">
              <a:off x="2452" y="680"/>
              <a:ext cx="210" cy="2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55" name="Freeform 15"/>
            <p:cNvSpPr>
              <a:spLocks/>
            </p:cNvSpPr>
            <p:nvPr/>
          </p:nvSpPr>
          <p:spPr bwMode="auto">
            <a:xfrm>
              <a:off x="2407" y="884"/>
              <a:ext cx="67" cy="64"/>
            </a:xfrm>
            <a:custGeom>
              <a:avLst/>
              <a:gdLst/>
              <a:ahLst/>
              <a:cxnLst>
                <a:cxn ang="0">
                  <a:pos x="39" y="0"/>
                </a:cxn>
                <a:cxn ang="0">
                  <a:pos x="0" y="64"/>
                </a:cxn>
                <a:cxn ang="0">
                  <a:pos x="67" y="32"/>
                </a:cxn>
                <a:cxn ang="0">
                  <a:pos x="42" y="3"/>
                </a:cxn>
                <a:cxn ang="0">
                  <a:pos x="42" y="3"/>
                </a:cxn>
                <a:cxn ang="0">
                  <a:pos x="39" y="0"/>
                </a:cxn>
              </a:cxnLst>
              <a:rect l="0" t="0" r="r" b="b"/>
              <a:pathLst>
                <a:path w="67" h="64">
                  <a:moveTo>
                    <a:pt x="39" y="0"/>
                  </a:moveTo>
                  <a:lnTo>
                    <a:pt x="0" y="64"/>
                  </a:lnTo>
                  <a:lnTo>
                    <a:pt x="67" y="32"/>
                  </a:lnTo>
                  <a:lnTo>
                    <a:pt x="42" y="3"/>
                  </a:lnTo>
                  <a:lnTo>
                    <a:pt x="42" y="3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56" name="Line 16"/>
            <p:cNvSpPr>
              <a:spLocks noChangeShapeType="1"/>
            </p:cNvSpPr>
            <p:nvPr/>
          </p:nvSpPr>
          <p:spPr bwMode="auto">
            <a:xfrm>
              <a:off x="2548" y="680"/>
              <a:ext cx="321" cy="2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57" name="Freeform 17"/>
            <p:cNvSpPr>
              <a:spLocks/>
            </p:cNvSpPr>
            <p:nvPr/>
          </p:nvSpPr>
          <p:spPr bwMode="auto">
            <a:xfrm>
              <a:off x="2844" y="893"/>
              <a:ext cx="73" cy="55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73" y="55"/>
                </a:cxn>
                <a:cxn ang="0">
                  <a:pos x="22" y="0"/>
                </a:cxn>
                <a:cxn ang="0">
                  <a:pos x="3" y="32"/>
                </a:cxn>
                <a:cxn ang="0">
                  <a:pos x="3" y="32"/>
                </a:cxn>
                <a:cxn ang="0">
                  <a:pos x="0" y="32"/>
                </a:cxn>
              </a:cxnLst>
              <a:rect l="0" t="0" r="r" b="b"/>
              <a:pathLst>
                <a:path w="73" h="55">
                  <a:moveTo>
                    <a:pt x="0" y="32"/>
                  </a:moveTo>
                  <a:lnTo>
                    <a:pt x="73" y="55"/>
                  </a:lnTo>
                  <a:lnTo>
                    <a:pt x="22" y="0"/>
                  </a:lnTo>
                  <a:lnTo>
                    <a:pt x="3" y="32"/>
                  </a:lnTo>
                  <a:lnTo>
                    <a:pt x="3" y="32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58" name="Line 18"/>
            <p:cNvSpPr>
              <a:spLocks noChangeShapeType="1"/>
            </p:cNvSpPr>
            <p:nvPr/>
          </p:nvSpPr>
          <p:spPr bwMode="auto">
            <a:xfrm>
              <a:off x="2815" y="680"/>
              <a:ext cx="1" cy="2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59" name="Freeform 19"/>
            <p:cNvSpPr>
              <a:spLocks/>
            </p:cNvSpPr>
            <p:nvPr/>
          </p:nvSpPr>
          <p:spPr bwMode="auto">
            <a:xfrm>
              <a:off x="2796" y="874"/>
              <a:ext cx="38" cy="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" y="74"/>
                </a:cxn>
                <a:cxn ang="0">
                  <a:pos x="38" y="4"/>
                </a:cxn>
                <a:cxn ang="0">
                  <a:pos x="0" y="4"/>
                </a:cxn>
                <a:cxn ang="0">
                  <a:pos x="0" y="4"/>
                </a:cxn>
                <a:cxn ang="0">
                  <a:pos x="0" y="0"/>
                </a:cxn>
              </a:cxnLst>
              <a:rect l="0" t="0" r="r" b="b"/>
              <a:pathLst>
                <a:path w="38" h="74">
                  <a:moveTo>
                    <a:pt x="0" y="0"/>
                  </a:moveTo>
                  <a:lnTo>
                    <a:pt x="19" y="74"/>
                  </a:lnTo>
                  <a:lnTo>
                    <a:pt x="38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60" name="Line 20"/>
            <p:cNvSpPr>
              <a:spLocks noChangeShapeType="1"/>
            </p:cNvSpPr>
            <p:nvPr/>
          </p:nvSpPr>
          <p:spPr bwMode="auto">
            <a:xfrm flipH="1">
              <a:off x="2745" y="680"/>
              <a:ext cx="153" cy="22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61" name="Freeform 21"/>
            <p:cNvSpPr>
              <a:spLocks/>
            </p:cNvSpPr>
            <p:nvPr/>
          </p:nvSpPr>
          <p:spPr bwMode="auto">
            <a:xfrm>
              <a:off x="2707" y="878"/>
              <a:ext cx="60" cy="70"/>
            </a:xfrm>
            <a:custGeom>
              <a:avLst/>
              <a:gdLst/>
              <a:ahLst/>
              <a:cxnLst>
                <a:cxn ang="0">
                  <a:pos x="32" y="0"/>
                </a:cxn>
                <a:cxn ang="0">
                  <a:pos x="0" y="70"/>
                </a:cxn>
                <a:cxn ang="0">
                  <a:pos x="60" y="28"/>
                </a:cxn>
                <a:cxn ang="0">
                  <a:pos x="32" y="3"/>
                </a:cxn>
                <a:cxn ang="0">
                  <a:pos x="32" y="3"/>
                </a:cxn>
                <a:cxn ang="0">
                  <a:pos x="32" y="0"/>
                </a:cxn>
              </a:cxnLst>
              <a:rect l="0" t="0" r="r" b="b"/>
              <a:pathLst>
                <a:path w="60" h="70">
                  <a:moveTo>
                    <a:pt x="32" y="0"/>
                  </a:moveTo>
                  <a:lnTo>
                    <a:pt x="0" y="70"/>
                  </a:lnTo>
                  <a:lnTo>
                    <a:pt x="60" y="28"/>
                  </a:lnTo>
                  <a:lnTo>
                    <a:pt x="32" y="3"/>
                  </a:lnTo>
                  <a:lnTo>
                    <a:pt x="32" y="3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62" name="Line 22"/>
            <p:cNvSpPr>
              <a:spLocks noChangeShapeType="1"/>
            </p:cNvSpPr>
            <p:nvPr/>
          </p:nvSpPr>
          <p:spPr bwMode="auto">
            <a:xfrm flipH="1">
              <a:off x="2675" y="680"/>
              <a:ext cx="376" cy="24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63" name="Freeform 23"/>
            <p:cNvSpPr>
              <a:spLocks/>
            </p:cNvSpPr>
            <p:nvPr/>
          </p:nvSpPr>
          <p:spPr bwMode="auto">
            <a:xfrm>
              <a:off x="2624" y="897"/>
              <a:ext cx="70" cy="51"/>
            </a:xfrm>
            <a:custGeom>
              <a:avLst/>
              <a:gdLst/>
              <a:ahLst/>
              <a:cxnLst>
                <a:cxn ang="0">
                  <a:pos x="51" y="0"/>
                </a:cxn>
                <a:cxn ang="0">
                  <a:pos x="0" y="51"/>
                </a:cxn>
                <a:cxn ang="0">
                  <a:pos x="70" y="35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51" y="0"/>
                </a:cxn>
              </a:cxnLst>
              <a:rect l="0" t="0" r="r" b="b"/>
              <a:pathLst>
                <a:path w="70" h="51">
                  <a:moveTo>
                    <a:pt x="51" y="0"/>
                  </a:moveTo>
                  <a:lnTo>
                    <a:pt x="0" y="51"/>
                  </a:lnTo>
                  <a:lnTo>
                    <a:pt x="70" y="35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64" name="Line 24"/>
            <p:cNvSpPr>
              <a:spLocks noChangeShapeType="1"/>
            </p:cNvSpPr>
            <p:nvPr/>
          </p:nvSpPr>
          <p:spPr bwMode="auto">
            <a:xfrm>
              <a:off x="2713" y="683"/>
              <a:ext cx="239" cy="23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65" name="Freeform 25"/>
            <p:cNvSpPr>
              <a:spLocks/>
            </p:cNvSpPr>
            <p:nvPr/>
          </p:nvSpPr>
          <p:spPr bwMode="auto">
            <a:xfrm>
              <a:off x="2927" y="890"/>
              <a:ext cx="70" cy="61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70" y="61"/>
                </a:cxn>
                <a:cxn ang="0">
                  <a:pos x="25" y="0"/>
                </a:cxn>
                <a:cxn ang="0">
                  <a:pos x="3" y="29"/>
                </a:cxn>
                <a:cxn ang="0">
                  <a:pos x="3" y="29"/>
                </a:cxn>
                <a:cxn ang="0">
                  <a:pos x="0" y="29"/>
                </a:cxn>
              </a:cxnLst>
              <a:rect l="0" t="0" r="r" b="b"/>
              <a:pathLst>
                <a:path w="70" h="61">
                  <a:moveTo>
                    <a:pt x="0" y="29"/>
                  </a:moveTo>
                  <a:lnTo>
                    <a:pt x="70" y="61"/>
                  </a:lnTo>
                  <a:lnTo>
                    <a:pt x="25" y="0"/>
                  </a:lnTo>
                  <a:lnTo>
                    <a:pt x="3" y="29"/>
                  </a:lnTo>
                  <a:lnTo>
                    <a:pt x="3" y="29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66" name="Line 26"/>
            <p:cNvSpPr>
              <a:spLocks noChangeShapeType="1"/>
            </p:cNvSpPr>
            <p:nvPr/>
          </p:nvSpPr>
          <p:spPr bwMode="auto">
            <a:xfrm>
              <a:off x="2958" y="683"/>
              <a:ext cx="74" cy="2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67" name="Freeform 27"/>
            <p:cNvSpPr>
              <a:spLocks/>
            </p:cNvSpPr>
            <p:nvPr/>
          </p:nvSpPr>
          <p:spPr bwMode="auto">
            <a:xfrm>
              <a:off x="3009" y="874"/>
              <a:ext cx="48" cy="74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48" y="74"/>
                </a:cxn>
                <a:cxn ang="0">
                  <a:pos x="35" y="0"/>
                </a:cxn>
                <a:cxn ang="0">
                  <a:pos x="0" y="16"/>
                </a:cxn>
                <a:cxn ang="0">
                  <a:pos x="0" y="16"/>
                </a:cxn>
                <a:cxn ang="0">
                  <a:pos x="0" y="13"/>
                </a:cxn>
              </a:cxnLst>
              <a:rect l="0" t="0" r="r" b="b"/>
              <a:pathLst>
                <a:path w="48" h="74">
                  <a:moveTo>
                    <a:pt x="0" y="13"/>
                  </a:moveTo>
                  <a:lnTo>
                    <a:pt x="48" y="74"/>
                  </a:lnTo>
                  <a:lnTo>
                    <a:pt x="35" y="0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68" name="Freeform 28"/>
            <p:cNvSpPr>
              <a:spLocks/>
            </p:cNvSpPr>
            <p:nvPr/>
          </p:nvSpPr>
          <p:spPr bwMode="auto">
            <a:xfrm>
              <a:off x="2356" y="3396"/>
              <a:ext cx="765" cy="111"/>
            </a:xfrm>
            <a:custGeom>
              <a:avLst/>
              <a:gdLst/>
              <a:ahLst/>
              <a:cxnLst>
                <a:cxn ang="0">
                  <a:pos x="765" y="108"/>
                </a:cxn>
                <a:cxn ang="0">
                  <a:pos x="765" y="0"/>
                </a:cxn>
                <a:cxn ang="0">
                  <a:pos x="0" y="0"/>
                </a:cxn>
                <a:cxn ang="0">
                  <a:pos x="0" y="111"/>
                </a:cxn>
                <a:cxn ang="0">
                  <a:pos x="765" y="111"/>
                </a:cxn>
                <a:cxn ang="0">
                  <a:pos x="765" y="111"/>
                </a:cxn>
              </a:cxnLst>
              <a:rect l="0" t="0" r="r" b="b"/>
              <a:pathLst>
                <a:path w="765" h="111">
                  <a:moveTo>
                    <a:pt x="765" y="108"/>
                  </a:moveTo>
                  <a:lnTo>
                    <a:pt x="765" y="0"/>
                  </a:lnTo>
                  <a:lnTo>
                    <a:pt x="0" y="0"/>
                  </a:lnTo>
                  <a:lnTo>
                    <a:pt x="0" y="111"/>
                  </a:lnTo>
                  <a:lnTo>
                    <a:pt x="765" y="111"/>
                  </a:lnTo>
                  <a:lnTo>
                    <a:pt x="765" y="111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69" name="Freeform 29"/>
            <p:cNvSpPr>
              <a:spLocks/>
            </p:cNvSpPr>
            <p:nvPr/>
          </p:nvSpPr>
          <p:spPr bwMode="auto">
            <a:xfrm>
              <a:off x="2356" y="3775"/>
              <a:ext cx="765" cy="111"/>
            </a:xfrm>
            <a:custGeom>
              <a:avLst/>
              <a:gdLst/>
              <a:ahLst/>
              <a:cxnLst>
                <a:cxn ang="0">
                  <a:pos x="765" y="111"/>
                </a:cxn>
                <a:cxn ang="0">
                  <a:pos x="765" y="0"/>
                </a:cxn>
                <a:cxn ang="0">
                  <a:pos x="0" y="0"/>
                </a:cxn>
                <a:cxn ang="0">
                  <a:pos x="0" y="111"/>
                </a:cxn>
                <a:cxn ang="0">
                  <a:pos x="765" y="111"/>
                </a:cxn>
                <a:cxn ang="0">
                  <a:pos x="765" y="111"/>
                </a:cxn>
              </a:cxnLst>
              <a:rect l="0" t="0" r="r" b="b"/>
              <a:pathLst>
                <a:path w="765" h="111">
                  <a:moveTo>
                    <a:pt x="765" y="111"/>
                  </a:moveTo>
                  <a:lnTo>
                    <a:pt x="765" y="0"/>
                  </a:lnTo>
                  <a:lnTo>
                    <a:pt x="0" y="0"/>
                  </a:lnTo>
                  <a:lnTo>
                    <a:pt x="0" y="111"/>
                  </a:lnTo>
                  <a:lnTo>
                    <a:pt x="765" y="111"/>
                  </a:lnTo>
                  <a:lnTo>
                    <a:pt x="765" y="111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70" name="Line 30"/>
            <p:cNvSpPr>
              <a:spLocks noChangeShapeType="1"/>
            </p:cNvSpPr>
            <p:nvPr/>
          </p:nvSpPr>
          <p:spPr bwMode="auto">
            <a:xfrm>
              <a:off x="2433" y="3504"/>
              <a:ext cx="201" cy="22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71" name="Freeform 31"/>
            <p:cNvSpPr>
              <a:spLocks/>
            </p:cNvSpPr>
            <p:nvPr/>
          </p:nvSpPr>
          <p:spPr bwMode="auto">
            <a:xfrm>
              <a:off x="2611" y="3705"/>
              <a:ext cx="67" cy="64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67" y="64"/>
                </a:cxn>
                <a:cxn ang="0">
                  <a:pos x="29" y="0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67" h="64">
                  <a:moveTo>
                    <a:pt x="0" y="28"/>
                  </a:moveTo>
                  <a:lnTo>
                    <a:pt x="67" y="64"/>
                  </a:lnTo>
                  <a:lnTo>
                    <a:pt x="29" y="0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72" name="Line 32"/>
            <p:cNvSpPr>
              <a:spLocks noChangeShapeType="1"/>
            </p:cNvSpPr>
            <p:nvPr/>
          </p:nvSpPr>
          <p:spPr bwMode="auto">
            <a:xfrm>
              <a:off x="2519" y="3504"/>
              <a:ext cx="1" cy="21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73" name="Freeform 33"/>
            <p:cNvSpPr>
              <a:spLocks/>
            </p:cNvSpPr>
            <p:nvPr/>
          </p:nvSpPr>
          <p:spPr bwMode="auto">
            <a:xfrm>
              <a:off x="2500" y="3705"/>
              <a:ext cx="38" cy="7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" y="73"/>
                </a:cxn>
                <a:cxn ang="0">
                  <a:pos x="38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8" h="73">
                  <a:moveTo>
                    <a:pt x="0" y="0"/>
                  </a:moveTo>
                  <a:lnTo>
                    <a:pt x="19" y="73"/>
                  </a:lnTo>
                  <a:lnTo>
                    <a:pt x="38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74" name="Line 34"/>
            <p:cNvSpPr>
              <a:spLocks noChangeShapeType="1"/>
            </p:cNvSpPr>
            <p:nvPr/>
          </p:nvSpPr>
          <p:spPr bwMode="auto">
            <a:xfrm flipH="1">
              <a:off x="2433" y="3507"/>
              <a:ext cx="150" cy="2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75" name="Freeform 35"/>
            <p:cNvSpPr>
              <a:spLocks/>
            </p:cNvSpPr>
            <p:nvPr/>
          </p:nvSpPr>
          <p:spPr bwMode="auto">
            <a:xfrm>
              <a:off x="2395" y="3705"/>
              <a:ext cx="60" cy="67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0" y="67"/>
                </a:cxn>
                <a:cxn ang="0">
                  <a:pos x="60" y="25"/>
                </a:cxn>
                <a:cxn ang="0">
                  <a:pos x="31" y="0"/>
                </a:cxn>
                <a:cxn ang="0">
                  <a:pos x="31" y="0"/>
                </a:cxn>
                <a:cxn ang="0">
                  <a:pos x="28" y="0"/>
                </a:cxn>
              </a:cxnLst>
              <a:rect l="0" t="0" r="r" b="b"/>
              <a:pathLst>
                <a:path w="60" h="67">
                  <a:moveTo>
                    <a:pt x="28" y="0"/>
                  </a:moveTo>
                  <a:lnTo>
                    <a:pt x="0" y="67"/>
                  </a:lnTo>
                  <a:lnTo>
                    <a:pt x="60" y="25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76" name="Line 36"/>
            <p:cNvSpPr>
              <a:spLocks noChangeShapeType="1"/>
            </p:cNvSpPr>
            <p:nvPr/>
          </p:nvSpPr>
          <p:spPr bwMode="auto">
            <a:xfrm>
              <a:off x="2726" y="3507"/>
              <a:ext cx="181" cy="22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77" name="Freeform 37"/>
            <p:cNvSpPr>
              <a:spLocks/>
            </p:cNvSpPr>
            <p:nvPr/>
          </p:nvSpPr>
          <p:spPr bwMode="auto">
            <a:xfrm>
              <a:off x="2885" y="3711"/>
              <a:ext cx="64" cy="64"/>
            </a:xfrm>
            <a:custGeom>
              <a:avLst/>
              <a:gdLst/>
              <a:ahLst/>
              <a:cxnLst>
                <a:cxn ang="0">
                  <a:pos x="0" y="26"/>
                </a:cxn>
                <a:cxn ang="0">
                  <a:pos x="64" y="64"/>
                </a:cxn>
                <a:cxn ang="0">
                  <a:pos x="29" y="0"/>
                </a:cxn>
                <a:cxn ang="0">
                  <a:pos x="0" y="26"/>
                </a:cxn>
                <a:cxn ang="0">
                  <a:pos x="0" y="26"/>
                </a:cxn>
              </a:cxnLst>
              <a:rect l="0" t="0" r="r" b="b"/>
              <a:pathLst>
                <a:path w="64" h="64">
                  <a:moveTo>
                    <a:pt x="0" y="26"/>
                  </a:moveTo>
                  <a:lnTo>
                    <a:pt x="64" y="64"/>
                  </a:lnTo>
                  <a:lnTo>
                    <a:pt x="29" y="0"/>
                  </a:lnTo>
                  <a:lnTo>
                    <a:pt x="0" y="26"/>
                  </a:lnTo>
                  <a:lnTo>
                    <a:pt x="0" y="2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78" name="Line 38"/>
            <p:cNvSpPr>
              <a:spLocks noChangeShapeType="1"/>
            </p:cNvSpPr>
            <p:nvPr/>
          </p:nvSpPr>
          <p:spPr bwMode="auto">
            <a:xfrm>
              <a:off x="2812" y="3507"/>
              <a:ext cx="22" cy="20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79" name="Freeform 39"/>
            <p:cNvSpPr>
              <a:spLocks/>
            </p:cNvSpPr>
            <p:nvPr/>
          </p:nvSpPr>
          <p:spPr bwMode="auto">
            <a:xfrm>
              <a:off x="2812" y="3698"/>
              <a:ext cx="41" cy="7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32" y="74"/>
                </a:cxn>
                <a:cxn ang="0">
                  <a:pos x="41" y="0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0" y="4"/>
                </a:cxn>
              </a:cxnLst>
              <a:rect l="0" t="0" r="r" b="b"/>
              <a:pathLst>
                <a:path w="41" h="74">
                  <a:moveTo>
                    <a:pt x="0" y="4"/>
                  </a:moveTo>
                  <a:lnTo>
                    <a:pt x="32" y="74"/>
                  </a:lnTo>
                  <a:lnTo>
                    <a:pt x="41" y="0"/>
                  </a:lnTo>
                  <a:lnTo>
                    <a:pt x="3" y="4"/>
                  </a:lnTo>
                  <a:lnTo>
                    <a:pt x="3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80" name="Line 40"/>
            <p:cNvSpPr>
              <a:spLocks noChangeShapeType="1"/>
            </p:cNvSpPr>
            <p:nvPr/>
          </p:nvSpPr>
          <p:spPr bwMode="auto">
            <a:xfrm flipH="1">
              <a:off x="2777" y="3504"/>
              <a:ext cx="181" cy="22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81" name="Freeform 41"/>
            <p:cNvSpPr>
              <a:spLocks/>
            </p:cNvSpPr>
            <p:nvPr/>
          </p:nvSpPr>
          <p:spPr bwMode="auto">
            <a:xfrm>
              <a:off x="2732" y="3705"/>
              <a:ext cx="67" cy="64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0" y="64"/>
                </a:cxn>
                <a:cxn ang="0">
                  <a:pos x="67" y="28"/>
                </a:cxn>
                <a:cxn ang="0">
                  <a:pos x="42" y="0"/>
                </a:cxn>
                <a:cxn ang="0">
                  <a:pos x="42" y="0"/>
                </a:cxn>
              </a:cxnLst>
              <a:rect l="0" t="0" r="r" b="b"/>
              <a:pathLst>
                <a:path w="67" h="64">
                  <a:moveTo>
                    <a:pt x="42" y="0"/>
                  </a:moveTo>
                  <a:lnTo>
                    <a:pt x="0" y="64"/>
                  </a:lnTo>
                  <a:lnTo>
                    <a:pt x="67" y="28"/>
                  </a:lnTo>
                  <a:lnTo>
                    <a:pt x="42" y="0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82" name="Line 42"/>
            <p:cNvSpPr>
              <a:spLocks noChangeShapeType="1"/>
            </p:cNvSpPr>
            <p:nvPr/>
          </p:nvSpPr>
          <p:spPr bwMode="auto">
            <a:xfrm flipH="1">
              <a:off x="2993" y="3504"/>
              <a:ext cx="71" cy="2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83" name="Freeform 43"/>
            <p:cNvSpPr>
              <a:spLocks/>
            </p:cNvSpPr>
            <p:nvPr/>
          </p:nvSpPr>
          <p:spPr bwMode="auto">
            <a:xfrm>
              <a:off x="2968" y="3692"/>
              <a:ext cx="48" cy="77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0" y="77"/>
                </a:cxn>
                <a:cxn ang="0">
                  <a:pos x="48" y="19"/>
                </a:cxn>
                <a:cxn ang="0">
                  <a:pos x="13" y="3"/>
                </a:cxn>
                <a:cxn ang="0">
                  <a:pos x="13" y="3"/>
                </a:cxn>
                <a:cxn ang="0">
                  <a:pos x="13" y="0"/>
                </a:cxn>
              </a:cxnLst>
              <a:rect l="0" t="0" r="r" b="b"/>
              <a:pathLst>
                <a:path w="48" h="77">
                  <a:moveTo>
                    <a:pt x="13" y="0"/>
                  </a:moveTo>
                  <a:lnTo>
                    <a:pt x="0" y="77"/>
                  </a:lnTo>
                  <a:lnTo>
                    <a:pt x="48" y="19"/>
                  </a:lnTo>
                  <a:lnTo>
                    <a:pt x="13" y="3"/>
                  </a:lnTo>
                  <a:lnTo>
                    <a:pt x="13" y="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84" name="Line 44"/>
            <p:cNvSpPr>
              <a:spLocks noChangeShapeType="1"/>
            </p:cNvSpPr>
            <p:nvPr/>
          </p:nvSpPr>
          <p:spPr bwMode="auto">
            <a:xfrm flipH="1">
              <a:off x="2592" y="3504"/>
              <a:ext cx="300" cy="24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85" name="Freeform 45"/>
            <p:cNvSpPr>
              <a:spLocks/>
            </p:cNvSpPr>
            <p:nvPr/>
          </p:nvSpPr>
          <p:spPr bwMode="auto">
            <a:xfrm>
              <a:off x="2541" y="3724"/>
              <a:ext cx="70" cy="54"/>
            </a:xfrm>
            <a:custGeom>
              <a:avLst/>
              <a:gdLst/>
              <a:ahLst/>
              <a:cxnLst>
                <a:cxn ang="0">
                  <a:pos x="48" y="0"/>
                </a:cxn>
                <a:cxn ang="0">
                  <a:pos x="0" y="54"/>
                </a:cxn>
                <a:cxn ang="0">
                  <a:pos x="70" y="32"/>
                </a:cxn>
                <a:cxn ang="0">
                  <a:pos x="51" y="0"/>
                </a:cxn>
                <a:cxn ang="0">
                  <a:pos x="51" y="0"/>
                </a:cxn>
                <a:cxn ang="0">
                  <a:pos x="48" y="0"/>
                </a:cxn>
              </a:cxnLst>
              <a:rect l="0" t="0" r="r" b="b"/>
              <a:pathLst>
                <a:path w="70" h="54">
                  <a:moveTo>
                    <a:pt x="48" y="0"/>
                  </a:moveTo>
                  <a:lnTo>
                    <a:pt x="0" y="54"/>
                  </a:lnTo>
                  <a:lnTo>
                    <a:pt x="70" y="32"/>
                  </a:lnTo>
                  <a:lnTo>
                    <a:pt x="51" y="0"/>
                  </a:lnTo>
                  <a:lnTo>
                    <a:pt x="51" y="0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86" name="Line 46"/>
            <p:cNvSpPr>
              <a:spLocks noChangeShapeType="1"/>
            </p:cNvSpPr>
            <p:nvPr/>
          </p:nvSpPr>
          <p:spPr bwMode="auto">
            <a:xfrm>
              <a:off x="2669" y="3504"/>
              <a:ext cx="366" cy="24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87" name="Freeform 47"/>
            <p:cNvSpPr>
              <a:spLocks/>
            </p:cNvSpPr>
            <p:nvPr/>
          </p:nvSpPr>
          <p:spPr bwMode="auto">
            <a:xfrm>
              <a:off x="3013" y="3724"/>
              <a:ext cx="73" cy="51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73" y="51"/>
                </a:cxn>
                <a:cxn ang="0">
                  <a:pos x="22" y="0"/>
                </a:cxn>
                <a:cxn ang="0">
                  <a:pos x="3" y="32"/>
                </a:cxn>
                <a:cxn ang="0">
                  <a:pos x="3" y="32"/>
                </a:cxn>
                <a:cxn ang="0">
                  <a:pos x="0" y="32"/>
                </a:cxn>
              </a:cxnLst>
              <a:rect l="0" t="0" r="r" b="b"/>
              <a:pathLst>
                <a:path w="73" h="51">
                  <a:moveTo>
                    <a:pt x="0" y="32"/>
                  </a:moveTo>
                  <a:lnTo>
                    <a:pt x="73" y="51"/>
                  </a:lnTo>
                  <a:lnTo>
                    <a:pt x="22" y="0"/>
                  </a:lnTo>
                  <a:lnTo>
                    <a:pt x="3" y="32"/>
                  </a:lnTo>
                  <a:lnTo>
                    <a:pt x="3" y="32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88" name="Freeform 48"/>
            <p:cNvSpPr>
              <a:spLocks/>
            </p:cNvSpPr>
            <p:nvPr/>
          </p:nvSpPr>
          <p:spPr bwMode="auto">
            <a:xfrm>
              <a:off x="3070" y="1321"/>
              <a:ext cx="580" cy="841"/>
            </a:xfrm>
            <a:custGeom>
              <a:avLst/>
              <a:gdLst/>
              <a:ahLst/>
              <a:cxnLst>
                <a:cxn ang="0">
                  <a:pos x="580" y="841"/>
                </a:cxn>
                <a:cxn ang="0">
                  <a:pos x="175" y="0"/>
                </a:cxn>
                <a:cxn ang="0">
                  <a:pos x="0" y="0"/>
                </a:cxn>
              </a:cxnLst>
              <a:rect l="0" t="0" r="r" b="b"/>
              <a:pathLst>
                <a:path w="580" h="841">
                  <a:moveTo>
                    <a:pt x="580" y="841"/>
                  </a:moveTo>
                  <a:lnTo>
                    <a:pt x="175" y="0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89" name="Freeform 49"/>
            <p:cNvSpPr>
              <a:spLocks/>
            </p:cNvSpPr>
            <p:nvPr/>
          </p:nvSpPr>
          <p:spPr bwMode="auto">
            <a:xfrm>
              <a:off x="3009" y="1298"/>
              <a:ext cx="74" cy="42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0" y="23"/>
                </a:cxn>
                <a:cxn ang="0">
                  <a:pos x="74" y="42"/>
                </a:cxn>
                <a:cxn ang="0">
                  <a:pos x="74" y="3"/>
                </a:cxn>
                <a:cxn ang="0">
                  <a:pos x="74" y="3"/>
                </a:cxn>
                <a:cxn ang="0">
                  <a:pos x="70" y="0"/>
                </a:cxn>
              </a:cxnLst>
              <a:rect l="0" t="0" r="r" b="b"/>
              <a:pathLst>
                <a:path w="74" h="42">
                  <a:moveTo>
                    <a:pt x="70" y="0"/>
                  </a:moveTo>
                  <a:lnTo>
                    <a:pt x="0" y="23"/>
                  </a:lnTo>
                  <a:lnTo>
                    <a:pt x="74" y="42"/>
                  </a:lnTo>
                  <a:lnTo>
                    <a:pt x="74" y="3"/>
                  </a:lnTo>
                  <a:lnTo>
                    <a:pt x="74" y="3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90" name="Line 50"/>
            <p:cNvSpPr>
              <a:spLocks noChangeShapeType="1"/>
            </p:cNvSpPr>
            <p:nvPr/>
          </p:nvSpPr>
          <p:spPr bwMode="auto">
            <a:xfrm>
              <a:off x="2745" y="1059"/>
              <a:ext cx="1" cy="9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91" name="Freeform 51"/>
            <p:cNvSpPr>
              <a:spLocks/>
            </p:cNvSpPr>
            <p:nvPr/>
          </p:nvSpPr>
          <p:spPr bwMode="auto">
            <a:xfrm>
              <a:off x="2726" y="1142"/>
              <a:ext cx="38" cy="7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" y="73"/>
                </a:cxn>
                <a:cxn ang="0">
                  <a:pos x="38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8" h="73">
                  <a:moveTo>
                    <a:pt x="0" y="0"/>
                  </a:moveTo>
                  <a:lnTo>
                    <a:pt x="19" y="73"/>
                  </a:lnTo>
                  <a:lnTo>
                    <a:pt x="38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92" name="Line 52"/>
            <p:cNvSpPr>
              <a:spLocks noChangeShapeType="1"/>
            </p:cNvSpPr>
            <p:nvPr/>
          </p:nvSpPr>
          <p:spPr bwMode="auto">
            <a:xfrm>
              <a:off x="2745" y="1416"/>
              <a:ext cx="1" cy="9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93" name="Freeform 53"/>
            <p:cNvSpPr>
              <a:spLocks/>
            </p:cNvSpPr>
            <p:nvPr/>
          </p:nvSpPr>
          <p:spPr bwMode="auto">
            <a:xfrm>
              <a:off x="2726" y="1496"/>
              <a:ext cx="38" cy="7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" y="73"/>
                </a:cxn>
                <a:cxn ang="0">
                  <a:pos x="38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8" h="73">
                  <a:moveTo>
                    <a:pt x="0" y="0"/>
                  </a:moveTo>
                  <a:lnTo>
                    <a:pt x="19" y="73"/>
                  </a:lnTo>
                  <a:lnTo>
                    <a:pt x="38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94" name="Line 54"/>
            <p:cNvSpPr>
              <a:spLocks noChangeShapeType="1"/>
            </p:cNvSpPr>
            <p:nvPr/>
          </p:nvSpPr>
          <p:spPr bwMode="auto">
            <a:xfrm>
              <a:off x="2745" y="1681"/>
              <a:ext cx="1" cy="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95" name="Freeform 55"/>
            <p:cNvSpPr>
              <a:spLocks/>
            </p:cNvSpPr>
            <p:nvPr/>
          </p:nvSpPr>
          <p:spPr bwMode="auto">
            <a:xfrm>
              <a:off x="2726" y="1764"/>
              <a:ext cx="38" cy="7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" y="73"/>
                </a:cxn>
                <a:cxn ang="0">
                  <a:pos x="38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8" h="73">
                  <a:moveTo>
                    <a:pt x="0" y="0"/>
                  </a:moveTo>
                  <a:lnTo>
                    <a:pt x="19" y="73"/>
                  </a:lnTo>
                  <a:lnTo>
                    <a:pt x="38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96" name="Line 56"/>
            <p:cNvSpPr>
              <a:spLocks noChangeShapeType="1"/>
            </p:cNvSpPr>
            <p:nvPr/>
          </p:nvSpPr>
          <p:spPr bwMode="auto">
            <a:xfrm>
              <a:off x="2745" y="2035"/>
              <a:ext cx="1" cy="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97" name="Freeform 57"/>
            <p:cNvSpPr>
              <a:spLocks/>
            </p:cNvSpPr>
            <p:nvPr/>
          </p:nvSpPr>
          <p:spPr bwMode="auto">
            <a:xfrm>
              <a:off x="2726" y="2117"/>
              <a:ext cx="38" cy="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" y="74"/>
                </a:cxn>
                <a:cxn ang="0">
                  <a:pos x="38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8" h="74">
                  <a:moveTo>
                    <a:pt x="0" y="0"/>
                  </a:moveTo>
                  <a:lnTo>
                    <a:pt x="19" y="74"/>
                  </a:lnTo>
                  <a:lnTo>
                    <a:pt x="38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98" name="Line 58"/>
            <p:cNvSpPr>
              <a:spLocks noChangeShapeType="1"/>
            </p:cNvSpPr>
            <p:nvPr/>
          </p:nvSpPr>
          <p:spPr bwMode="auto">
            <a:xfrm>
              <a:off x="2745" y="2886"/>
              <a:ext cx="1" cy="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699" name="Freeform 59"/>
            <p:cNvSpPr>
              <a:spLocks/>
            </p:cNvSpPr>
            <p:nvPr/>
          </p:nvSpPr>
          <p:spPr bwMode="auto">
            <a:xfrm>
              <a:off x="2726" y="2965"/>
              <a:ext cx="38" cy="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" y="74"/>
                </a:cxn>
                <a:cxn ang="0">
                  <a:pos x="38" y="3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0" y="0"/>
                </a:cxn>
              </a:cxnLst>
              <a:rect l="0" t="0" r="r" b="b"/>
              <a:pathLst>
                <a:path w="38" h="74">
                  <a:moveTo>
                    <a:pt x="0" y="0"/>
                  </a:moveTo>
                  <a:lnTo>
                    <a:pt x="19" y="74"/>
                  </a:lnTo>
                  <a:lnTo>
                    <a:pt x="38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00" name="Line 60"/>
            <p:cNvSpPr>
              <a:spLocks noChangeShapeType="1"/>
            </p:cNvSpPr>
            <p:nvPr/>
          </p:nvSpPr>
          <p:spPr bwMode="auto">
            <a:xfrm>
              <a:off x="2745" y="3239"/>
              <a:ext cx="1" cy="9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01" name="Freeform 61"/>
            <p:cNvSpPr>
              <a:spLocks/>
            </p:cNvSpPr>
            <p:nvPr/>
          </p:nvSpPr>
          <p:spPr bwMode="auto">
            <a:xfrm>
              <a:off x="2726" y="3319"/>
              <a:ext cx="38" cy="7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" y="73"/>
                </a:cxn>
                <a:cxn ang="0">
                  <a:pos x="38" y="3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0" y="0"/>
                </a:cxn>
              </a:cxnLst>
              <a:rect l="0" t="0" r="r" b="b"/>
              <a:pathLst>
                <a:path w="38" h="73">
                  <a:moveTo>
                    <a:pt x="0" y="0"/>
                  </a:moveTo>
                  <a:lnTo>
                    <a:pt x="19" y="73"/>
                  </a:lnTo>
                  <a:lnTo>
                    <a:pt x="38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02" name="Freeform 62"/>
            <p:cNvSpPr>
              <a:spLocks/>
            </p:cNvSpPr>
            <p:nvPr/>
          </p:nvSpPr>
          <p:spPr bwMode="auto">
            <a:xfrm>
              <a:off x="3070" y="1942"/>
              <a:ext cx="577" cy="306"/>
            </a:xfrm>
            <a:custGeom>
              <a:avLst/>
              <a:gdLst/>
              <a:ahLst/>
              <a:cxnLst>
                <a:cxn ang="0">
                  <a:pos x="577" y="306"/>
                </a:cxn>
                <a:cxn ang="0">
                  <a:pos x="178" y="0"/>
                </a:cxn>
                <a:cxn ang="0">
                  <a:pos x="0" y="0"/>
                </a:cxn>
              </a:cxnLst>
              <a:rect l="0" t="0" r="r" b="b"/>
              <a:pathLst>
                <a:path w="577" h="306">
                  <a:moveTo>
                    <a:pt x="577" y="306"/>
                  </a:moveTo>
                  <a:lnTo>
                    <a:pt x="178" y="0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03" name="Freeform 63"/>
            <p:cNvSpPr>
              <a:spLocks/>
            </p:cNvSpPr>
            <p:nvPr/>
          </p:nvSpPr>
          <p:spPr bwMode="auto">
            <a:xfrm>
              <a:off x="3006" y="1923"/>
              <a:ext cx="70" cy="38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0" y="19"/>
                </a:cxn>
                <a:cxn ang="0">
                  <a:pos x="70" y="38"/>
                </a:cxn>
                <a:cxn ang="0">
                  <a:pos x="70" y="0"/>
                </a:cxn>
                <a:cxn ang="0">
                  <a:pos x="70" y="0"/>
                </a:cxn>
              </a:cxnLst>
              <a:rect l="0" t="0" r="r" b="b"/>
              <a:pathLst>
                <a:path w="70" h="38">
                  <a:moveTo>
                    <a:pt x="70" y="0"/>
                  </a:moveTo>
                  <a:lnTo>
                    <a:pt x="0" y="19"/>
                  </a:lnTo>
                  <a:lnTo>
                    <a:pt x="70" y="38"/>
                  </a:lnTo>
                  <a:lnTo>
                    <a:pt x="70" y="0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04" name="Rectangle 64"/>
            <p:cNvSpPr>
              <a:spLocks noChangeArrowheads="1"/>
            </p:cNvSpPr>
            <p:nvPr/>
          </p:nvSpPr>
          <p:spPr bwMode="auto">
            <a:xfrm>
              <a:off x="3236" y="747"/>
              <a:ext cx="635" cy="1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kumimoji="0" lang="en-US" sz="1300">
                  <a:solidFill>
                    <a:srgbClr val="000000"/>
                  </a:solidFill>
                  <a:latin typeface="Arial" charset="0"/>
                </a:rPr>
                <a:t>Initial permutation</a:t>
              </a:r>
              <a:endParaRPr kumimoji="0" lang="en-US" sz="2400">
                <a:latin typeface="Times New Roman" pitchFamily="18" charset="0"/>
              </a:endParaRPr>
            </a:p>
          </p:txBody>
        </p:sp>
        <p:sp>
          <p:nvSpPr>
            <p:cNvPr id="112705" name="Rectangle 65"/>
            <p:cNvSpPr>
              <a:spLocks noChangeArrowheads="1"/>
            </p:cNvSpPr>
            <p:nvPr/>
          </p:nvSpPr>
          <p:spPr bwMode="auto">
            <a:xfrm>
              <a:off x="2544" y="1250"/>
              <a:ext cx="304" cy="1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kumimoji="0" lang="en-US" sz="1300">
                  <a:solidFill>
                    <a:srgbClr val="000000"/>
                  </a:solidFill>
                  <a:latin typeface="Arial" charset="0"/>
                </a:rPr>
                <a:t>Round 1</a:t>
              </a:r>
              <a:endParaRPr kumimoji="0" lang="en-US" sz="2400">
                <a:latin typeface="Times New Roman" pitchFamily="18" charset="0"/>
              </a:endParaRPr>
            </a:p>
          </p:txBody>
        </p:sp>
        <p:sp>
          <p:nvSpPr>
            <p:cNvPr id="112706" name="Rectangle 66"/>
            <p:cNvSpPr>
              <a:spLocks noChangeArrowheads="1"/>
            </p:cNvSpPr>
            <p:nvPr/>
          </p:nvSpPr>
          <p:spPr bwMode="auto">
            <a:xfrm>
              <a:off x="2544" y="1872"/>
              <a:ext cx="304" cy="1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kumimoji="0" lang="en-US" sz="1300">
                  <a:solidFill>
                    <a:srgbClr val="000000"/>
                  </a:solidFill>
                  <a:latin typeface="Arial" charset="0"/>
                </a:rPr>
                <a:t>Round 2</a:t>
              </a:r>
              <a:endParaRPr kumimoji="0" lang="en-US" sz="2400">
                <a:latin typeface="Times New Roman" pitchFamily="18" charset="0"/>
              </a:endParaRPr>
            </a:p>
          </p:txBody>
        </p:sp>
        <p:sp>
          <p:nvSpPr>
            <p:cNvPr id="112707" name="Rectangle 67"/>
            <p:cNvSpPr>
              <a:spLocks noChangeArrowheads="1"/>
            </p:cNvSpPr>
            <p:nvPr/>
          </p:nvSpPr>
          <p:spPr bwMode="auto">
            <a:xfrm>
              <a:off x="2512" y="3070"/>
              <a:ext cx="348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kumimoji="0" lang="en-US" sz="1300">
                  <a:solidFill>
                    <a:srgbClr val="000000"/>
                  </a:solidFill>
                  <a:latin typeface="Arial" charset="0"/>
                </a:rPr>
                <a:t>Round 16</a:t>
              </a:r>
              <a:endParaRPr kumimoji="0" lang="en-US" sz="2400">
                <a:latin typeface="Times New Roman" pitchFamily="18" charset="0"/>
              </a:endParaRPr>
            </a:p>
          </p:txBody>
        </p:sp>
        <p:sp>
          <p:nvSpPr>
            <p:cNvPr id="112708" name="Freeform 68"/>
            <p:cNvSpPr>
              <a:spLocks/>
            </p:cNvSpPr>
            <p:nvPr/>
          </p:nvSpPr>
          <p:spPr bwMode="auto">
            <a:xfrm>
              <a:off x="3064" y="2315"/>
              <a:ext cx="592" cy="822"/>
            </a:xfrm>
            <a:custGeom>
              <a:avLst/>
              <a:gdLst/>
              <a:ahLst/>
              <a:cxnLst>
                <a:cxn ang="0">
                  <a:pos x="592" y="0"/>
                </a:cxn>
                <a:cxn ang="0">
                  <a:pos x="207" y="822"/>
                </a:cxn>
                <a:cxn ang="0">
                  <a:pos x="0" y="822"/>
                </a:cxn>
              </a:cxnLst>
              <a:rect l="0" t="0" r="r" b="b"/>
              <a:pathLst>
                <a:path w="592" h="822">
                  <a:moveTo>
                    <a:pt x="592" y="0"/>
                  </a:moveTo>
                  <a:lnTo>
                    <a:pt x="207" y="822"/>
                  </a:lnTo>
                  <a:lnTo>
                    <a:pt x="0" y="822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09" name="Freeform 69"/>
            <p:cNvSpPr>
              <a:spLocks/>
            </p:cNvSpPr>
            <p:nvPr/>
          </p:nvSpPr>
          <p:spPr bwMode="auto">
            <a:xfrm>
              <a:off x="3038" y="3118"/>
              <a:ext cx="70" cy="39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0" y="19"/>
                </a:cxn>
                <a:cxn ang="0">
                  <a:pos x="70" y="39"/>
                </a:cxn>
                <a:cxn ang="0">
                  <a:pos x="70" y="0"/>
                </a:cxn>
                <a:cxn ang="0">
                  <a:pos x="70" y="0"/>
                </a:cxn>
              </a:cxnLst>
              <a:rect l="0" t="0" r="r" b="b"/>
              <a:pathLst>
                <a:path w="70" h="39">
                  <a:moveTo>
                    <a:pt x="70" y="0"/>
                  </a:moveTo>
                  <a:lnTo>
                    <a:pt x="0" y="19"/>
                  </a:lnTo>
                  <a:lnTo>
                    <a:pt x="70" y="39"/>
                  </a:lnTo>
                  <a:lnTo>
                    <a:pt x="70" y="0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10" name="Rectangle 70"/>
            <p:cNvSpPr>
              <a:spLocks noChangeArrowheads="1"/>
            </p:cNvSpPr>
            <p:nvPr/>
          </p:nvSpPr>
          <p:spPr bwMode="auto">
            <a:xfrm>
              <a:off x="3688" y="2117"/>
              <a:ext cx="201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kumimoji="0" lang="en-US" sz="1300">
                  <a:solidFill>
                    <a:srgbClr val="000000"/>
                  </a:solidFill>
                  <a:latin typeface="Arial" charset="0"/>
                </a:rPr>
                <a:t>56-bit</a:t>
              </a:r>
              <a:endParaRPr kumimoji="0" lang="en-US" sz="2400">
                <a:latin typeface="Times New Roman" pitchFamily="18" charset="0"/>
              </a:endParaRPr>
            </a:p>
          </p:txBody>
        </p:sp>
        <p:sp>
          <p:nvSpPr>
            <p:cNvPr id="112711" name="Rectangle 71"/>
            <p:cNvSpPr>
              <a:spLocks noChangeArrowheads="1"/>
            </p:cNvSpPr>
            <p:nvPr/>
          </p:nvSpPr>
          <p:spPr bwMode="auto">
            <a:xfrm>
              <a:off x="3688" y="2245"/>
              <a:ext cx="125" cy="1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kumimoji="0" lang="en-US" sz="1300">
                  <a:solidFill>
                    <a:srgbClr val="000000"/>
                  </a:solidFill>
                  <a:latin typeface="Arial" charset="0"/>
                </a:rPr>
                <a:t>key</a:t>
              </a:r>
              <a:endParaRPr kumimoji="0" lang="en-US" sz="2400">
                <a:latin typeface="Times New Roman" pitchFamily="18" charset="0"/>
              </a:endParaRPr>
            </a:p>
          </p:txBody>
        </p:sp>
        <p:sp>
          <p:nvSpPr>
            <p:cNvPr id="112712" name="Rectangle 72"/>
            <p:cNvSpPr>
              <a:spLocks noChangeArrowheads="1"/>
            </p:cNvSpPr>
            <p:nvPr/>
          </p:nvSpPr>
          <p:spPr bwMode="auto">
            <a:xfrm>
              <a:off x="3236" y="3574"/>
              <a:ext cx="582" cy="2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eaLnBrk="0" hangingPunct="0"/>
              <a:r>
                <a:rPr kumimoji="0" lang="en-US" sz="1300">
                  <a:solidFill>
                    <a:srgbClr val="000000"/>
                  </a:solidFill>
                  <a:latin typeface="Arial" charset="0"/>
                </a:rPr>
                <a:t>Final permutation</a:t>
              </a:r>
              <a:endParaRPr kumimoji="0" lang="en-US" sz="2400">
                <a:latin typeface="Times New Roman" pitchFamily="18" charset="0"/>
              </a:endParaRPr>
            </a:p>
          </p:txBody>
        </p:sp>
        <p:sp>
          <p:nvSpPr>
            <p:cNvPr id="112713" name="Freeform 73"/>
            <p:cNvSpPr>
              <a:spLocks/>
            </p:cNvSpPr>
            <p:nvPr/>
          </p:nvSpPr>
          <p:spPr bwMode="auto">
            <a:xfrm>
              <a:off x="2452" y="3039"/>
              <a:ext cx="586" cy="200"/>
            </a:xfrm>
            <a:custGeom>
              <a:avLst/>
              <a:gdLst/>
              <a:ahLst/>
              <a:cxnLst>
                <a:cxn ang="0">
                  <a:pos x="293" y="0"/>
                </a:cxn>
                <a:cxn ang="0">
                  <a:pos x="245" y="0"/>
                </a:cxn>
                <a:cxn ang="0">
                  <a:pos x="201" y="6"/>
                </a:cxn>
                <a:cxn ang="0">
                  <a:pos x="159" y="9"/>
                </a:cxn>
                <a:cxn ang="0">
                  <a:pos x="121" y="19"/>
                </a:cxn>
                <a:cxn ang="0">
                  <a:pos x="86" y="28"/>
                </a:cxn>
                <a:cxn ang="0">
                  <a:pos x="57" y="41"/>
                </a:cxn>
                <a:cxn ang="0">
                  <a:pos x="35" y="54"/>
                </a:cxn>
                <a:cxn ang="0">
                  <a:pos x="16" y="67"/>
                </a:cxn>
                <a:cxn ang="0">
                  <a:pos x="6" y="82"/>
                </a:cxn>
                <a:cxn ang="0">
                  <a:pos x="0" y="98"/>
                </a:cxn>
                <a:cxn ang="0">
                  <a:pos x="6" y="114"/>
                </a:cxn>
                <a:cxn ang="0">
                  <a:pos x="16" y="130"/>
                </a:cxn>
                <a:cxn ang="0">
                  <a:pos x="35" y="146"/>
                </a:cxn>
                <a:cxn ang="0">
                  <a:pos x="57" y="159"/>
                </a:cxn>
                <a:cxn ang="0">
                  <a:pos x="86" y="172"/>
                </a:cxn>
                <a:cxn ang="0">
                  <a:pos x="121" y="181"/>
                </a:cxn>
                <a:cxn ang="0">
                  <a:pos x="159" y="188"/>
                </a:cxn>
                <a:cxn ang="0">
                  <a:pos x="201" y="194"/>
                </a:cxn>
                <a:cxn ang="0">
                  <a:pos x="245" y="197"/>
                </a:cxn>
                <a:cxn ang="0">
                  <a:pos x="293" y="200"/>
                </a:cxn>
                <a:cxn ang="0">
                  <a:pos x="341" y="197"/>
                </a:cxn>
                <a:cxn ang="0">
                  <a:pos x="385" y="194"/>
                </a:cxn>
                <a:cxn ang="0">
                  <a:pos x="427" y="188"/>
                </a:cxn>
                <a:cxn ang="0">
                  <a:pos x="465" y="181"/>
                </a:cxn>
                <a:cxn ang="0">
                  <a:pos x="500" y="172"/>
                </a:cxn>
                <a:cxn ang="0">
                  <a:pos x="529" y="159"/>
                </a:cxn>
                <a:cxn ang="0">
                  <a:pos x="554" y="146"/>
                </a:cxn>
                <a:cxn ang="0">
                  <a:pos x="570" y="130"/>
                </a:cxn>
                <a:cxn ang="0">
                  <a:pos x="583" y="114"/>
                </a:cxn>
                <a:cxn ang="0">
                  <a:pos x="586" y="98"/>
                </a:cxn>
                <a:cxn ang="0">
                  <a:pos x="583" y="82"/>
                </a:cxn>
                <a:cxn ang="0">
                  <a:pos x="570" y="67"/>
                </a:cxn>
                <a:cxn ang="0">
                  <a:pos x="554" y="54"/>
                </a:cxn>
                <a:cxn ang="0">
                  <a:pos x="529" y="41"/>
                </a:cxn>
                <a:cxn ang="0">
                  <a:pos x="500" y="28"/>
                </a:cxn>
                <a:cxn ang="0">
                  <a:pos x="465" y="19"/>
                </a:cxn>
                <a:cxn ang="0">
                  <a:pos x="427" y="9"/>
                </a:cxn>
                <a:cxn ang="0">
                  <a:pos x="385" y="6"/>
                </a:cxn>
                <a:cxn ang="0">
                  <a:pos x="341" y="0"/>
                </a:cxn>
                <a:cxn ang="0">
                  <a:pos x="293" y="0"/>
                </a:cxn>
                <a:cxn ang="0">
                  <a:pos x="293" y="0"/>
                </a:cxn>
              </a:cxnLst>
              <a:rect l="0" t="0" r="r" b="b"/>
              <a:pathLst>
                <a:path w="586" h="200">
                  <a:moveTo>
                    <a:pt x="293" y="0"/>
                  </a:moveTo>
                  <a:lnTo>
                    <a:pt x="245" y="0"/>
                  </a:lnTo>
                  <a:lnTo>
                    <a:pt x="201" y="6"/>
                  </a:lnTo>
                  <a:lnTo>
                    <a:pt x="159" y="9"/>
                  </a:lnTo>
                  <a:lnTo>
                    <a:pt x="121" y="19"/>
                  </a:lnTo>
                  <a:lnTo>
                    <a:pt x="86" y="28"/>
                  </a:lnTo>
                  <a:lnTo>
                    <a:pt x="57" y="41"/>
                  </a:lnTo>
                  <a:lnTo>
                    <a:pt x="35" y="54"/>
                  </a:lnTo>
                  <a:lnTo>
                    <a:pt x="16" y="67"/>
                  </a:lnTo>
                  <a:lnTo>
                    <a:pt x="6" y="82"/>
                  </a:lnTo>
                  <a:lnTo>
                    <a:pt x="0" y="98"/>
                  </a:lnTo>
                  <a:lnTo>
                    <a:pt x="6" y="114"/>
                  </a:lnTo>
                  <a:lnTo>
                    <a:pt x="16" y="130"/>
                  </a:lnTo>
                  <a:lnTo>
                    <a:pt x="35" y="146"/>
                  </a:lnTo>
                  <a:lnTo>
                    <a:pt x="57" y="159"/>
                  </a:lnTo>
                  <a:lnTo>
                    <a:pt x="86" y="172"/>
                  </a:lnTo>
                  <a:lnTo>
                    <a:pt x="121" y="181"/>
                  </a:lnTo>
                  <a:lnTo>
                    <a:pt x="159" y="188"/>
                  </a:lnTo>
                  <a:lnTo>
                    <a:pt x="201" y="194"/>
                  </a:lnTo>
                  <a:lnTo>
                    <a:pt x="245" y="197"/>
                  </a:lnTo>
                  <a:lnTo>
                    <a:pt x="293" y="200"/>
                  </a:lnTo>
                  <a:lnTo>
                    <a:pt x="341" y="197"/>
                  </a:lnTo>
                  <a:lnTo>
                    <a:pt x="385" y="194"/>
                  </a:lnTo>
                  <a:lnTo>
                    <a:pt x="427" y="188"/>
                  </a:lnTo>
                  <a:lnTo>
                    <a:pt x="465" y="181"/>
                  </a:lnTo>
                  <a:lnTo>
                    <a:pt x="500" y="172"/>
                  </a:lnTo>
                  <a:lnTo>
                    <a:pt x="529" y="159"/>
                  </a:lnTo>
                  <a:lnTo>
                    <a:pt x="554" y="146"/>
                  </a:lnTo>
                  <a:lnTo>
                    <a:pt x="570" y="130"/>
                  </a:lnTo>
                  <a:lnTo>
                    <a:pt x="583" y="114"/>
                  </a:lnTo>
                  <a:lnTo>
                    <a:pt x="586" y="98"/>
                  </a:lnTo>
                  <a:lnTo>
                    <a:pt x="583" y="82"/>
                  </a:lnTo>
                  <a:lnTo>
                    <a:pt x="570" y="67"/>
                  </a:lnTo>
                  <a:lnTo>
                    <a:pt x="554" y="54"/>
                  </a:lnTo>
                  <a:lnTo>
                    <a:pt x="529" y="41"/>
                  </a:lnTo>
                  <a:lnTo>
                    <a:pt x="500" y="28"/>
                  </a:lnTo>
                  <a:lnTo>
                    <a:pt x="465" y="19"/>
                  </a:lnTo>
                  <a:lnTo>
                    <a:pt x="427" y="9"/>
                  </a:lnTo>
                  <a:lnTo>
                    <a:pt x="385" y="6"/>
                  </a:lnTo>
                  <a:lnTo>
                    <a:pt x="341" y="0"/>
                  </a:lnTo>
                  <a:lnTo>
                    <a:pt x="293" y="0"/>
                  </a:lnTo>
                  <a:lnTo>
                    <a:pt x="293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14" name="Freeform 74"/>
            <p:cNvSpPr>
              <a:spLocks/>
            </p:cNvSpPr>
            <p:nvPr/>
          </p:nvSpPr>
          <p:spPr bwMode="auto">
            <a:xfrm>
              <a:off x="2490" y="1837"/>
              <a:ext cx="513" cy="201"/>
            </a:xfrm>
            <a:custGeom>
              <a:avLst/>
              <a:gdLst/>
              <a:ahLst/>
              <a:cxnLst>
                <a:cxn ang="0">
                  <a:pos x="255" y="0"/>
                </a:cxn>
                <a:cxn ang="0">
                  <a:pos x="214" y="3"/>
                </a:cxn>
                <a:cxn ang="0">
                  <a:pos x="175" y="6"/>
                </a:cxn>
                <a:cxn ang="0">
                  <a:pos x="137" y="13"/>
                </a:cxn>
                <a:cxn ang="0">
                  <a:pos x="105" y="22"/>
                </a:cxn>
                <a:cxn ang="0">
                  <a:pos x="73" y="32"/>
                </a:cxn>
                <a:cxn ang="0">
                  <a:pos x="48" y="41"/>
                </a:cxn>
                <a:cxn ang="0">
                  <a:pos x="29" y="57"/>
                </a:cxn>
                <a:cxn ang="0">
                  <a:pos x="13" y="70"/>
                </a:cxn>
                <a:cxn ang="0">
                  <a:pos x="3" y="86"/>
                </a:cxn>
                <a:cxn ang="0">
                  <a:pos x="0" y="102"/>
                </a:cxn>
                <a:cxn ang="0">
                  <a:pos x="3" y="118"/>
                </a:cxn>
                <a:cxn ang="0">
                  <a:pos x="13" y="134"/>
                </a:cxn>
                <a:cxn ang="0">
                  <a:pos x="29" y="147"/>
                </a:cxn>
                <a:cxn ang="0">
                  <a:pos x="48" y="163"/>
                </a:cxn>
                <a:cxn ang="0">
                  <a:pos x="73" y="172"/>
                </a:cxn>
                <a:cxn ang="0">
                  <a:pos x="105" y="182"/>
                </a:cxn>
                <a:cxn ang="0">
                  <a:pos x="137" y="191"/>
                </a:cxn>
                <a:cxn ang="0">
                  <a:pos x="175" y="198"/>
                </a:cxn>
                <a:cxn ang="0">
                  <a:pos x="214" y="201"/>
                </a:cxn>
                <a:cxn ang="0">
                  <a:pos x="255" y="201"/>
                </a:cxn>
                <a:cxn ang="0">
                  <a:pos x="296" y="201"/>
                </a:cxn>
                <a:cxn ang="0">
                  <a:pos x="338" y="198"/>
                </a:cxn>
                <a:cxn ang="0">
                  <a:pos x="373" y="191"/>
                </a:cxn>
                <a:cxn ang="0">
                  <a:pos x="408" y="182"/>
                </a:cxn>
                <a:cxn ang="0">
                  <a:pos x="437" y="172"/>
                </a:cxn>
                <a:cxn ang="0">
                  <a:pos x="462" y="163"/>
                </a:cxn>
                <a:cxn ang="0">
                  <a:pos x="484" y="147"/>
                </a:cxn>
                <a:cxn ang="0">
                  <a:pos x="500" y="134"/>
                </a:cxn>
                <a:cxn ang="0">
                  <a:pos x="510" y="118"/>
                </a:cxn>
                <a:cxn ang="0">
                  <a:pos x="513" y="102"/>
                </a:cxn>
                <a:cxn ang="0">
                  <a:pos x="510" y="86"/>
                </a:cxn>
                <a:cxn ang="0">
                  <a:pos x="500" y="70"/>
                </a:cxn>
                <a:cxn ang="0">
                  <a:pos x="484" y="57"/>
                </a:cxn>
                <a:cxn ang="0">
                  <a:pos x="462" y="41"/>
                </a:cxn>
                <a:cxn ang="0">
                  <a:pos x="437" y="32"/>
                </a:cxn>
                <a:cxn ang="0">
                  <a:pos x="408" y="22"/>
                </a:cxn>
                <a:cxn ang="0">
                  <a:pos x="373" y="13"/>
                </a:cxn>
                <a:cxn ang="0">
                  <a:pos x="338" y="6"/>
                </a:cxn>
                <a:cxn ang="0">
                  <a:pos x="296" y="3"/>
                </a:cxn>
                <a:cxn ang="0">
                  <a:pos x="255" y="3"/>
                </a:cxn>
                <a:cxn ang="0">
                  <a:pos x="255" y="3"/>
                </a:cxn>
              </a:cxnLst>
              <a:rect l="0" t="0" r="r" b="b"/>
              <a:pathLst>
                <a:path w="513" h="201">
                  <a:moveTo>
                    <a:pt x="255" y="0"/>
                  </a:moveTo>
                  <a:lnTo>
                    <a:pt x="214" y="3"/>
                  </a:lnTo>
                  <a:lnTo>
                    <a:pt x="175" y="6"/>
                  </a:lnTo>
                  <a:lnTo>
                    <a:pt x="137" y="13"/>
                  </a:lnTo>
                  <a:lnTo>
                    <a:pt x="105" y="22"/>
                  </a:lnTo>
                  <a:lnTo>
                    <a:pt x="73" y="32"/>
                  </a:lnTo>
                  <a:lnTo>
                    <a:pt x="48" y="41"/>
                  </a:lnTo>
                  <a:lnTo>
                    <a:pt x="29" y="57"/>
                  </a:lnTo>
                  <a:lnTo>
                    <a:pt x="13" y="70"/>
                  </a:lnTo>
                  <a:lnTo>
                    <a:pt x="3" y="86"/>
                  </a:lnTo>
                  <a:lnTo>
                    <a:pt x="0" y="102"/>
                  </a:lnTo>
                  <a:lnTo>
                    <a:pt x="3" y="118"/>
                  </a:lnTo>
                  <a:lnTo>
                    <a:pt x="13" y="134"/>
                  </a:lnTo>
                  <a:lnTo>
                    <a:pt x="29" y="147"/>
                  </a:lnTo>
                  <a:lnTo>
                    <a:pt x="48" y="163"/>
                  </a:lnTo>
                  <a:lnTo>
                    <a:pt x="73" y="172"/>
                  </a:lnTo>
                  <a:lnTo>
                    <a:pt x="105" y="182"/>
                  </a:lnTo>
                  <a:lnTo>
                    <a:pt x="137" y="191"/>
                  </a:lnTo>
                  <a:lnTo>
                    <a:pt x="175" y="198"/>
                  </a:lnTo>
                  <a:lnTo>
                    <a:pt x="214" y="201"/>
                  </a:lnTo>
                  <a:lnTo>
                    <a:pt x="255" y="201"/>
                  </a:lnTo>
                  <a:lnTo>
                    <a:pt x="296" y="201"/>
                  </a:lnTo>
                  <a:lnTo>
                    <a:pt x="338" y="198"/>
                  </a:lnTo>
                  <a:lnTo>
                    <a:pt x="373" y="191"/>
                  </a:lnTo>
                  <a:lnTo>
                    <a:pt x="408" y="182"/>
                  </a:lnTo>
                  <a:lnTo>
                    <a:pt x="437" y="172"/>
                  </a:lnTo>
                  <a:lnTo>
                    <a:pt x="462" y="163"/>
                  </a:lnTo>
                  <a:lnTo>
                    <a:pt x="484" y="147"/>
                  </a:lnTo>
                  <a:lnTo>
                    <a:pt x="500" y="134"/>
                  </a:lnTo>
                  <a:lnTo>
                    <a:pt x="510" y="118"/>
                  </a:lnTo>
                  <a:lnTo>
                    <a:pt x="513" y="102"/>
                  </a:lnTo>
                  <a:lnTo>
                    <a:pt x="510" y="86"/>
                  </a:lnTo>
                  <a:lnTo>
                    <a:pt x="500" y="70"/>
                  </a:lnTo>
                  <a:lnTo>
                    <a:pt x="484" y="57"/>
                  </a:lnTo>
                  <a:lnTo>
                    <a:pt x="462" y="41"/>
                  </a:lnTo>
                  <a:lnTo>
                    <a:pt x="437" y="32"/>
                  </a:lnTo>
                  <a:lnTo>
                    <a:pt x="408" y="22"/>
                  </a:lnTo>
                  <a:lnTo>
                    <a:pt x="373" y="13"/>
                  </a:lnTo>
                  <a:lnTo>
                    <a:pt x="338" y="6"/>
                  </a:lnTo>
                  <a:lnTo>
                    <a:pt x="296" y="3"/>
                  </a:lnTo>
                  <a:lnTo>
                    <a:pt x="255" y="3"/>
                  </a:lnTo>
                  <a:lnTo>
                    <a:pt x="255" y="3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15" name="Freeform 75"/>
            <p:cNvSpPr>
              <a:spLocks/>
            </p:cNvSpPr>
            <p:nvPr/>
          </p:nvSpPr>
          <p:spPr bwMode="auto">
            <a:xfrm>
              <a:off x="2490" y="1212"/>
              <a:ext cx="513" cy="204"/>
            </a:xfrm>
            <a:custGeom>
              <a:avLst/>
              <a:gdLst/>
              <a:ahLst/>
              <a:cxnLst>
                <a:cxn ang="0">
                  <a:pos x="255" y="0"/>
                </a:cxn>
                <a:cxn ang="0">
                  <a:pos x="214" y="3"/>
                </a:cxn>
                <a:cxn ang="0">
                  <a:pos x="175" y="7"/>
                </a:cxn>
                <a:cxn ang="0">
                  <a:pos x="137" y="13"/>
                </a:cxn>
                <a:cxn ang="0">
                  <a:pos x="105" y="23"/>
                </a:cxn>
                <a:cxn ang="0">
                  <a:pos x="73" y="32"/>
                </a:cxn>
                <a:cxn ang="0">
                  <a:pos x="48" y="45"/>
                </a:cxn>
                <a:cxn ang="0">
                  <a:pos x="29" y="58"/>
                </a:cxn>
                <a:cxn ang="0">
                  <a:pos x="13" y="70"/>
                </a:cxn>
                <a:cxn ang="0">
                  <a:pos x="3" y="86"/>
                </a:cxn>
                <a:cxn ang="0">
                  <a:pos x="0" y="102"/>
                </a:cxn>
                <a:cxn ang="0">
                  <a:pos x="3" y="118"/>
                </a:cxn>
                <a:cxn ang="0">
                  <a:pos x="13" y="134"/>
                </a:cxn>
                <a:cxn ang="0">
                  <a:pos x="29" y="150"/>
                </a:cxn>
                <a:cxn ang="0">
                  <a:pos x="48" y="163"/>
                </a:cxn>
                <a:cxn ang="0">
                  <a:pos x="73" y="172"/>
                </a:cxn>
                <a:cxn ang="0">
                  <a:pos x="105" y="182"/>
                </a:cxn>
                <a:cxn ang="0">
                  <a:pos x="137" y="191"/>
                </a:cxn>
                <a:cxn ang="0">
                  <a:pos x="175" y="198"/>
                </a:cxn>
                <a:cxn ang="0">
                  <a:pos x="214" y="201"/>
                </a:cxn>
                <a:cxn ang="0">
                  <a:pos x="255" y="204"/>
                </a:cxn>
                <a:cxn ang="0">
                  <a:pos x="296" y="201"/>
                </a:cxn>
                <a:cxn ang="0">
                  <a:pos x="338" y="198"/>
                </a:cxn>
                <a:cxn ang="0">
                  <a:pos x="373" y="191"/>
                </a:cxn>
                <a:cxn ang="0">
                  <a:pos x="408" y="182"/>
                </a:cxn>
                <a:cxn ang="0">
                  <a:pos x="437" y="172"/>
                </a:cxn>
                <a:cxn ang="0">
                  <a:pos x="462" y="163"/>
                </a:cxn>
                <a:cxn ang="0">
                  <a:pos x="484" y="150"/>
                </a:cxn>
                <a:cxn ang="0">
                  <a:pos x="500" y="134"/>
                </a:cxn>
                <a:cxn ang="0">
                  <a:pos x="510" y="118"/>
                </a:cxn>
                <a:cxn ang="0">
                  <a:pos x="513" y="102"/>
                </a:cxn>
                <a:cxn ang="0">
                  <a:pos x="510" y="86"/>
                </a:cxn>
                <a:cxn ang="0">
                  <a:pos x="500" y="70"/>
                </a:cxn>
                <a:cxn ang="0">
                  <a:pos x="484" y="58"/>
                </a:cxn>
                <a:cxn ang="0">
                  <a:pos x="462" y="45"/>
                </a:cxn>
                <a:cxn ang="0">
                  <a:pos x="437" y="32"/>
                </a:cxn>
                <a:cxn ang="0">
                  <a:pos x="408" y="23"/>
                </a:cxn>
                <a:cxn ang="0">
                  <a:pos x="373" y="13"/>
                </a:cxn>
                <a:cxn ang="0">
                  <a:pos x="338" y="7"/>
                </a:cxn>
                <a:cxn ang="0">
                  <a:pos x="296" y="3"/>
                </a:cxn>
                <a:cxn ang="0">
                  <a:pos x="255" y="3"/>
                </a:cxn>
                <a:cxn ang="0">
                  <a:pos x="255" y="3"/>
                </a:cxn>
              </a:cxnLst>
              <a:rect l="0" t="0" r="r" b="b"/>
              <a:pathLst>
                <a:path w="513" h="204">
                  <a:moveTo>
                    <a:pt x="255" y="0"/>
                  </a:moveTo>
                  <a:lnTo>
                    <a:pt x="214" y="3"/>
                  </a:lnTo>
                  <a:lnTo>
                    <a:pt x="175" y="7"/>
                  </a:lnTo>
                  <a:lnTo>
                    <a:pt x="137" y="13"/>
                  </a:lnTo>
                  <a:lnTo>
                    <a:pt x="105" y="23"/>
                  </a:lnTo>
                  <a:lnTo>
                    <a:pt x="73" y="32"/>
                  </a:lnTo>
                  <a:lnTo>
                    <a:pt x="48" y="45"/>
                  </a:lnTo>
                  <a:lnTo>
                    <a:pt x="29" y="58"/>
                  </a:lnTo>
                  <a:lnTo>
                    <a:pt x="13" y="70"/>
                  </a:lnTo>
                  <a:lnTo>
                    <a:pt x="3" y="86"/>
                  </a:lnTo>
                  <a:lnTo>
                    <a:pt x="0" y="102"/>
                  </a:lnTo>
                  <a:lnTo>
                    <a:pt x="3" y="118"/>
                  </a:lnTo>
                  <a:lnTo>
                    <a:pt x="13" y="134"/>
                  </a:lnTo>
                  <a:lnTo>
                    <a:pt x="29" y="150"/>
                  </a:lnTo>
                  <a:lnTo>
                    <a:pt x="48" y="163"/>
                  </a:lnTo>
                  <a:lnTo>
                    <a:pt x="73" y="172"/>
                  </a:lnTo>
                  <a:lnTo>
                    <a:pt x="105" y="182"/>
                  </a:lnTo>
                  <a:lnTo>
                    <a:pt x="137" y="191"/>
                  </a:lnTo>
                  <a:lnTo>
                    <a:pt x="175" y="198"/>
                  </a:lnTo>
                  <a:lnTo>
                    <a:pt x="214" y="201"/>
                  </a:lnTo>
                  <a:lnTo>
                    <a:pt x="255" y="204"/>
                  </a:lnTo>
                  <a:lnTo>
                    <a:pt x="296" y="201"/>
                  </a:lnTo>
                  <a:lnTo>
                    <a:pt x="338" y="198"/>
                  </a:lnTo>
                  <a:lnTo>
                    <a:pt x="373" y="191"/>
                  </a:lnTo>
                  <a:lnTo>
                    <a:pt x="408" y="182"/>
                  </a:lnTo>
                  <a:lnTo>
                    <a:pt x="437" y="172"/>
                  </a:lnTo>
                  <a:lnTo>
                    <a:pt x="462" y="163"/>
                  </a:lnTo>
                  <a:lnTo>
                    <a:pt x="484" y="150"/>
                  </a:lnTo>
                  <a:lnTo>
                    <a:pt x="500" y="134"/>
                  </a:lnTo>
                  <a:lnTo>
                    <a:pt x="510" y="118"/>
                  </a:lnTo>
                  <a:lnTo>
                    <a:pt x="513" y="102"/>
                  </a:lnTo>
                  <a:lnTo>
                    <a:pt x="510" y="86"/>
                  </a:lnTo>
                  <a:lnTo>
                    <a:pt x="500" y="70"/>
                  </a:lnTo>
                  <a:lnTo>
                    <a:pt x="484" y="58"/>
                  </a:lnTo>
                  <a:lnTo>
                    <a:pt x="462" y="45"/>
                  </a:lnTo>
                  <a:lnTo>
                    <a:pt x="437" y="32"/>
                  </a:lnTo>
                  <a:lnTo>
                    <a:pt x="408" y="23"/>
                  </a:lnTo>
                  <a:lnTo>
                    <a:pt x="373" y="13"/>
                  </a:lnTo>
                  <a:lnTo>
                    <a:pt x="338" y="7"/>
                  </a:lnTo>
                  <a:lnTo>
                    <a:pt x="296" y="3"/>
                  </a:lnTo>
                  <a:lnTo>
                    <a:pt x="255" y="3"/>
                  </a:lnTo>
                  <a:lnTo>
                    <a:pt x="255" y="3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16" name="Rectangle 76"/>
            <p:cNvSpPr>
              <a:spLocks noChangeArrowheads="1"/>
            </p:cNvSpPr>
            <p:nvPr/>
          </p:nvSpPr>
          <p:spPr bwMode="auto">
            <a:xfrm rot="16200000">
              <a:off x="2606" y="2461"/>
              <a:ext cx="157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kumimoji="0" lang="en-US" sz="1900">
                  <a:solidFill>
                    <a:srgbClr val="000000"/>
                  </a:solidFill>
                  <a:latin typeface="Arial" charset="0"/>
                </a:rPr>
                <a:t>…</a:t>
              </a:r>
              <a:endParaRPr kumimoji="0" lang="en-US" sz="2400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The permutations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768DF-8C74-4FD2-9BB2-EFD7D2D24A75}" type="slidenum">
              <a:rPr lang="zh-TW" altLang="en-US"/>
              <a:pPr/>
              <a:t>13</a:t>
            </a:fld>
            <a:endParaRPr lang="en-US" altLang="zh-TW"/>
          </a:p>
        </p:txBody>
      </p:sp>
      <p:sp>
        <p:nvSpPr>
          <p:cNvPr id="3891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The initial permutation:</a:t>
            </a:r>
          </a:p>
          <a:p>
            <a:pPr lvl="1"/>
            <a:r>
              <a:rPr lang="en-US"/>
              <a:t>(L</a:t>
            </a:r>
            <a:r>
              <a:rPr lang="en-US" baseline="-25000"/>
              <a:t>0</a:t>
            </a:r>
            <a:r>
              <a:rPr lang="en-US"/>
              <a:t>, R</a:t>
            </a:r>
            <a:r>
              <a:rPr lang="en-US" baseline="-25000"/>
              <a:t>0</a:t>
            </a:r>
            <a:r>
              <a:rPr lang="en-US"/>
              <a:t>) </a:t>
            </a:r>
            <a:r>
              <a:rPr lang="en-US">
                <a:sym typeface="Wingdings" pitchFamily="2" charset="2"/>
              </a:rPr>
              <a:t> IP(input block), where</a:t>
            </a:r>
          </a:p>
          <a:p>
            <a:pPr lvl="1"/>
            <a:r>
              <a:rPr lang="en-US"/>
              <a:t>L</a:t>
            </a:r>
            <a:r>
              <a:rPr lang="en-US" baseline="-25000"/>
              <a:t>0</a:t>
            </a:r>
            <a:r>
              <a:rPr lang="en-US"/>
              <a:t>, and R</a:t>
            </a:r>
            <a:r>
              <a:rPr lang="en-US" baseline="-25000"/>
              <a:t>0 </a:t>
            </a:r>
            <a:r>
              <a:rPr lang="en-US"/>
              <a:t>are the left and right blocks (32 bits each)</a:t>
            </a:r>
          </a:p>
          <a:p>
            <a:pPr lvl="1"/>
            <a:r>
              <a:rPr lang="en-US"/>
              <a:t>IP is a fixed function. </a:t>
            </a:r>
            <a:r>
              <a:rPr lang="en-US" baseline="-25000"/>
              <a:t> </a:t>
            </a:r>
          </a:p>
          <a:p>
            <a:r>
              <a:rPr lang="en-GB" altLang="zh-TW"/>
              <a:t>The final permutation:</a:t>
            </a:r>
          </a:p>
          <a:p>
            <a:pPr lvl="1"/>
            <a:r>
              <a:rPr lang="en-US"/>
              <a:t>Output block </a:t>
            </a:r>
            <a:r>
              <a:rPr lang="en-US">
                <a:sym typeface="Wingdings" pitchFamily="2" charset="2"/>
              </a:rPr>
              <a:t> IP</a:t>
            </a:r>
            <a:r>
              <a:rPr lang="en-US" baseline="30000">
                <a:sym typeface="Wingdings" pitchFamily="2" charset="2"/>
              </a:rPr>
              <a:t>-1</a:t>
            </a:r>
            <a:r>
              <a:rPr lang="en-US">
                <a:sym typeface="Wingdings" pitchFamily="2" charset="2"/>
              </a:rPr>
              <a:t>(</a:t>
            </a:r>
            <a:r>
              <a:rPr lang="en-US"/>
              <a:t>R</a:t>
            </a:r>
            <a:r>
              <a:rPr lang="en-US" baseline="-25000"/>
              <a:t>16</a:t>
            </a:r>
            <a:r>
              <a:rPr lang="en-US"/>
              <a:t>, L</a:t>
            </a:r>
            <a:r>
              <a:rPr lang="en-US" baseline="-25000"/>
              <a:t>16</a:t>
            </a:r>
            <a:r>
              <a:rPr lang="en-US">
                <a:sym typeface="Wingdings" pitchFamily="2" charset="2"/>
              </a:rPr>
              <a:t>)</a:t>
            </a:r>
          </a:p>
          <a:p>
            <a:pPr lvl="1"/>
            <a:r>
              <a:rPr lang="en-US">
                <a:sym typeface="Wingdings" pitchFamily="2" charset="2"/>
              </a:rPr>
              <a:t>IP</a:t>
            </a:r>
            <a:r>
              <a:rPr lang="en-US" baseline="30000">
                <a:sym typeface="Wingdings" pitchFamily="2" charset="2"/>
              </a:rPr>
              <a:t>-1</a:t>
            </a:r>
            <a:r>
              <a:rPr lang="en-US">
                <a:sym typeface="Wingdings" pitchFamily="2" charset="2"/>
              </a:rPr>
              <a:t> cancels the effect of IP.</a:t>
            </a:r>
            <a:endParaRPr lang="zh-TW" altLang="en-US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Why permute?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4E59F-492B-4B84-88DB-FA1D920359ED}" type="slidenum">
              <a:rPr lang="zh-TW" altLang="en-US"/>
              <a:pPr/>
              <a:t>14</a:t>
            </a:fld>
            <a:endParaRPr lang="en-US" altLang="zh-TW"/>
          </a:p>
        </p:txBody>
      </p:sp>
      <p:sp>
        <p:nvSpPr>
          <p:cNvPr id="3789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/>
              <a:t>The permutations do not enhance the security.</a:t>
            </a:r>
          </a:p>
          <a:p>
            <a:r>
              <a:rPr lang="en-US" altLang="zh-TW"/>
              <a:t>Why?</a:t>
            </a:r>
          </a:p>
          <a:p>
            <a:pPr lvl="1"/>
            <a:r>
              <a:rPr lang="en-US" altLang="zh-TW"/>
              <a:t>Take a modified DES that does not have the permutations (called EDS).</a:t>
            </a:r>
          </a:p>
          <a:p>
            <a:pPr lvl="1"/>
            <a:r>
              <a:rPr lang="en-US" altLang="zh-TW"/>
              <a:t>If we can break EDS (discover the key), we can also break DES.</a:t>
            </a:r>
          </a:p>
          <a:p>
            <a:pPr lvl="2"/>
            <a:r>
              <a:rPr lang="en-US" altLang="zh-TW"/>
              <a:t>Given a DES &lt;m, c&gt;, m</a:t>
            </a:r>
            <a:r>
              <a:rPr lang="en-US" altLang="zh-TW">
                <a:latin typeface="Arial"/>
              </a:rPr>
              <a:t>’</a:t>
            </a:r>
            <a:r>
              <a:rPr lang="en-US" altLang="zh-TW"/>
              <a:t> </a:t>
            </a:r>
            <a:r>
              <a:rPr lang="en-US" altLang="zh-TW">
                <a:sym typeface="Wingdings" pitchFamily="2" charset="2"/>
              </a:rPr>
              <a:t> </a:t>
            </a:r>
            <a:r>
              <a:rPr lang="en-US">
                <a:sym typeface="Wingdings" pitchFamily="2" charset="2"/>
              </a:rPr>
              <a:t>IP(</a:t>
            </a:r>
            <a:r>
              <a:rPr lang="en-US"/>
              <a:t>m); and c</a:t>
            </a:r>
            <a:r>
              <a:rPr lang="en-US">
                <a:latin typeface="Arial"/>
              </a:rPr>
              <a:t>’</a:t>
            </a:r>
            <a:r>
              <a:rPr lang="en-US"/>
              <a:t> </a:t>
            </a:r>
            <a:r>
              <a:rPr lang="en-US">
                <a:sym typeface="Wingdings" pitchFamily="2" charset="2"/>
              </a:rPr>
              <a:t>IP(c) and reverse the left and right blocks.</a:t>
            </a:r>
          </a:p>
          <a:p>
            <a:pPr lvl="2"/>
            <a:r>
              <a:rPr lang="en-US" altLang="zh-TW">
                <a:sym typeface="Wingdings" pitchFamily="2" charset="2"/>
              </a:rPr>
              <a:t>Feed (m</a:t>
            </a:r>
            <a:r>
              <a:rPr lang="en-US" altLang="zh-TW">
                <a:latin typeface="Arial"/>
                <a:sym typeface="Wingdings" pitchFamily="2" charset="2"/>
              </a:rPr>
              <a:t>’</a:t>
            </a:r>
            <a:r>
              <a:rPr lang="en-US" altLang="zh-TW">
                <a:sym typeface="Wingdings" pitchFamily="2" charset="2"/>
              </a:rPr>
              <a:t>, c</a:t>
            </a:r>
            <a:r>
              <a:rPr lang="en-US" altLang="zh-TW">
                <a:latin typeface="Arial"/>
                <a:sym typeface="Wingdings" pitchFamily="2" charset="2"/>
              </a:rPr>
              <a:t>’</a:t>
            </a:r>
            <a:r>
              <a:rPr lang="en-US" altLang="zh-TW">
                <a:sym typeface="Wingdings" pitchFamily="2" charset="2"/>
              </a:rPr>
              <a:t>) to our EDS-breaking codes.</a:t>
            </a:r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In each round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5420F-FC53-4EA9-B4BF-FCDA96949611}" type="slidenum">
              <a:rPr lang="zh-TW" altLang="en-US"/>
              <a:pPr/>
              <a:t>15</a:t>
            </a:fld>
            <a:endParaRPr lang="en-US" altLang="zh-TW"/>
          </a:p>
        </p:txBody>
      </p:sp>
      <p:sp>
        <p:nvSpPr>
          <p:cNvPr id="399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229600" cy="4637088"/>
          </a:xfrm>
        </p:spPr>
        <p:txBody>
          <a:bodyPr/>
          <a:lstStyle/>
          <a:p>
            <a:r>
              <a:rPr lang="en-US" altLang="zh-TW"/>
              <a:t>Perform for round i = 1, 2, </a:t>
            </a:r>
            <a:r>
              <a:rPr lang="en-US" altLang="zh-TW">
                <a:latin typeface="Arial"/>
              </a:rPr>
              <a:t>…</a:t>
            </a:r>
            <a:r>
              <a:rPr lang="en-US" altLang="zh-TW"/>
              <a:t>, 16 (Feistel cipher).</a:t>
            </a:r>
          </a:p>
          <a:p>
            <a:pPr lvl="1"/>
            <a:r>
              <a:rPr lang="en-US" altLang="zh-TW"/>
              <a:t>L</a:t>
            </a:r>
            <a:r>
              <a:rPr lang="en-US" altLang="zh-TW" baseline="-25000"/>
              <a:t>i</a:t>
            </a:r>
            <a:r>
              <a:rPr lang="en-US" altLang="zh-TW"/>
              <a:t> </a:t>
            </a:r>
            <a:r>
              <a:rPr lang="en-US" altLang="zh-TW">
                <a:sym typeface="Wingdings" pitchFamily="2" charset="2"/>
              </a:rPr>
              <a:t> R</a:t>
            </a:r>
            <a:r>
              <a:rPr lang="en-US" altLang="zh-TW" baseline="-25000">
                <a:sym typeface="Wingdings" pitchFamily="2" charset="2"/>
              </a:rPr>
              <a:t>i-1</a:t>
            </a:r>
          </a:p>
          <a:p>
            <a:pPr lvl="1"/>
            <a:r>
              <a:rPr lang="en-US" altLang="zh-TW">
                <a:sym typeface="Wingdings" pitchFamily="2" charset="2"/>
              </a:rPr>
              <a:t>R</a:t>
            </a:r>
            <a:r>
              <a:rPr lang="en-US" altLang="zh-TW" baseline="-25000">
                <a:sym typeface="Wingdings" pitchFamily="2" charset="2"/>
              </a:rPr>
              <a:t>i</a:t>
            </a:r>
            <a:r>
              <a:rPr lang="en-US" altLang="zh-TW">
                <a:sym typeface="Wingdings" pitchFamily="2" charset="2"/>
              </a:rPr>
              <a:t>  L</a:t>
            </a:r>
            <a:r>
              <a:rPr lang="en-US" altLang="zh-TW" baseline="-25000">
                <a:sym typeface="Wingdings" pitchFamily="2" charset="2"/>
              </a:rPr>
              <a:t>i-1</a:t>
            </a:r>
            <a:r>
              <a:rPr lang="en-US" altLang="zh-TW">
                <a:sym typeface="Wingdings" pitchFamily="2" charset="2"/>
              </a:rPr>
              <a:t> </a:t>
            </a:r>
            <a:r>
              <a:rPr lang="en-US" altLang="zh-TW">
                <a:sym typeface="Symbol" pitchFamily="18" charset="2"/>
              </a:rPr>
              <a:t> f(R</a:t>
            </a:r>
            <a:r>
              <a:rPr lang="en-US" altLang="zh-TW" baseline="-25000">
                <a:sym typeface="Symbol" pitchFamily="18" charset="2"/>
              </a:rPr>
              <a:t>i-1</a:t>
            </a:r>
            <a:r>
              <a:rPr lang="en-US" altLang="zh-TW">
                <a:sym typeface="Symbol" pitchFamily="18" charset="2"/>
              </a:rPr>
              <a:t>, k</a:t>
            </a:r>
            <a:r>
              <a:rPr lang="en-US" altLang="zh-TW" baseline="-25000">
                <a:sym typeface="Symbol" pitchFamily="18" charset="2"/>
              </a:rPr>
              <a:t>i</a:t>
            </a:r>
            <a:r>
              <a:rPr lang="en-US" altLang="zh-TW">
                <a:sym typeface="Symbol" pitchFamily="18" charset="2"/>
              </a:rPr>
              <a:t>), where </a:t>
            </a:r>
          </a:p>
          <a:p>
            <a:pPr lvl="2"/>
            <a:r>
              <a:rPr lang="en-US" altLang="zh-TW">
                <a:sym typeface="Symbol" pitchFamily="18" charset="2"/>
              </a:rPr>
              <a:t>k</a:t>
            </a:r>
            <a:r>
              <a:rPr lang="en-US" altLang="zh-TW" baseline="-25000">
                <a:sym typeface="Symbol" pitchFamily="18" charset="2"/>
              </a:rPr>
              <a:t>i</a:t>
            </a:r>
            <a:r>
              <a:rPr lang="en-US" altLang="zh-TW">
                <a:sym typeface="Symbol" pitchFamily="18" charset="2"/>
              </a:rPr>
              <a:t> is the 48-bit per-round key for the round i</a:t>
            </a:r>
          </a:p>
          <a:p>
            <a:pPr lvl="2"/>
            <a:r>
              <a:rPr lang="en-US" altLang="zh-TW">
                <a:sym typeface="Symbol" pitchFamily="18" charset="2"/>
              </a:rPr>
              <a:t>L</a:t>
            </a:r>
            <a:r>
              <a:rPr lang="en-US" altLang="zh-TW" baseline="-25000">
                <a:sym typeface="Symbol" pitchFamily="18" charset="2"/>
              </a:rPr>
              <a:t>i-1</a:t>
            </a:r>
            <a:r>
              <a:rPr lang="en-US" altLang="zh-TW">
                <a:sym typeface="Symbol" pitchFamily="18" charset="2"/>
              </a:rPr>
              <a:t> and R</a:t>
            </a:r>
            <a:r>
              <a:rPr lang="en-US" altLang="zh-TW" baseline="-25000">
                <a:sym typeface="Symbol" pitchFamily="18" charset="2"/>
              </a:rPr>
              <a:t>i-1</a:t>
            </a:r>
            <a:r>
              <a:rPr lang="en-US" altLang="zh-TW">
                <a:sym typeface="Symbol" pitchFamily="18" charset="2"/>
              </a:rPr>
              <a:t> are the left and right blocks as a result of the (i-1)th round.</a:t>
            </a:r>
          </a:p>
          <a:p>
            <a:pPr lvl="2"/>
            <a:r>
              <a:rPr lang="en-US" altLang="zh-TW">
                <a:sym typeface="Symbol" pitchFamily="18" charset="2"/>
              </a:rPr>
              <a:t>f is called the S-box function (or Mangler function).</a:t>
            </a:r>
          </a:p>
          <a:p>
            <a:pPr lvl="2"/>
            <a:r>
              <a:rPr lang="en-US" altLang="zh-TW">
                <a:sym typeface="Symbol" pitchFamily="18" charset="2"/>
              </a:rPr>
              <a:t>The swapping operation is a simple permutation cipher.</a:t>
            </a:r>
          </a:p>
          <a:p>
            <a:r>
              <a:rPr lang="en-US" altLang="zh-TW">
                <a:sym typeface="Symbol" pitchFamily="18" charset="2"/>
              </a:rPr>
              <a:t>Generate the per-round keys.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TW" dirty="0" err="1"/>
              <a:t>Feistel</a:t>
            </a:r>
            <a:r>
              <a:rPr lang="en-GB" altLang="zh-TW" dirty="0"/>
              <a:t> cipher encryption for round </a:t>
            </a:r>
            <a:r>
              <a:rPr lang="en-GB" altLang="zh-TW" dirty="0" err="1"/>
              <a:t>i</a:t>
            </a:r>
            <a:endParaRPr lang="zh-TW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03E1B-B8CC-49DA-AF63-AB03B9FF37CB}" type="slidenum">
              <a:rPr lang="zh-TW" altLang="en-US"/>
              <a:pPr/>
              <a:t>16</a:t>
            </a:fld>
            <a:endParaRPr lang="en-US" altLang="zh-TW"/>
          </a:p>
        </p:txBody>
      </p:sp>
      <p:graphicFrame>
        <p:nvGraphicFramePr>
          <p:cNvPr id="40985" name="Object 25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1403350" y="1711325"/>
          <a:ext cx="6364288" cy="3927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6" name="Visio" r:id="rId4" imgW="6078240" imgH="3751143" progId="Visio.Drawing.11">
                  <p:embed/>
                </p:oleObj>
              </mc:Choice>
              <mc:Fallback>
                <p:oleObj name="Visio" r:id="rId4" imgW="6078240" imgH="3751143" progId="Visio.Drawing.11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1711325"/>
                        <a:ext cx="6364288" cy="3927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Mangler</a:t>
            </a:r>
            <a:r>
              <a:rPr lang="en-US" dirty="0" smtClean="0"/>
              <a:t> function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 smtClean="0"/>
          </a:p>
          <a:p>
            <a:endParaRPr lang="en-US" altLang="zh-TW" smtClean="0"/>
          </a:p>
          <a:p>
            <a:endParaRPr lang="en-US" altLang="zh-TW" smtClean="0"/>
          </a:p>
          <a:p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76CE4-D348-48D7-AA0E-4CBF0252A5BD}" type="slidenum">
              <a:rPr lang="zh-TW" altLang="en-US" smtClean="0"/>
              <a:pPr/>
              <a:t>17</a:t>
            </a:fld>
            <a:endParaRPr lang="en-US" altLang="zh-TW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92514" name="Picture 2" descr="File:Data Encryption Standard InfoBox Diagram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1305515"/>
            <a:ext cx="4896544" cy="471577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TW" dirty="0" err="1" smtClean="0"/>
              <a:t>Feistel</a:t>
            </a:r>
            <a:r>
              <a:rPr lang="en-GB" altLang="zh-TW" dirty="0" smtClean="0"/>
              <a:t> cipher decryption for round </a:t>
            </a:r>
            <a:r>
              <a:rPr lang="en-GB" altLang="zh-TW" dirty="0" err="1" smtClean="0"/>
              <a:t>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 smtClean="0"/>
          </a:p>
          <a:p>
            <a:endParaRPr lang="en-US" altLang="zh-TW" smtClean="0"/>
          </a:p>
          <a:p>
            <a:endParaRPr lang="en-US" altLang="zh-TW" smtClean="0"/>
          </a:p>
          <a:p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76CE4-D348-48D7-AA0E-4CBF0252A5BD}" type="slidenum">
              <a:rPr lang="zh-TW" altLang="en-US" smtClean="0"/>
              <a:pPr/>
              <a:t>18</a:t>
            </a:fld>
            <a:endParaRPr lang="en-US" altLang="zh-TW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DES </a:t>
            </a:r>
            <a:r>
              <a:rPr lang="en-US" altLang="zh-TW" dirty="0" smtClean="0"/>
              <a:t>decryption</a:t>
            </a:r>
            <a:endParaRPr lang="en-US" alt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1EF4C-ED8A-447E-BE3A-426F4D60796A}" type="slidenum">
              <a:rPr lang="zh-TW" altLang="en-US"/>
              <a:pPr/>
              <a:t>19</a:t>
            </a:fld>
            <a:endParaRPr lang="en-US" altLang="zh-TW"/>
          </a:p>
        </p:txBody>
      </p:sp>
      <p:sp>
        <p:nvSpPr>
          <p:cNvPr id="16691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Decryption algorithm:</a:t>
            </a:r>
          </a:p>
          <a:p>
            <a:pPr lvl="1"/>
            <a:r>
              <a:rPr lang="en-US" dirty="0" smtClean="0"/>
              <a:t>Apply IP to a </a:t>
            </a:r>
            <a:r>
              <a:rPr lang="en-US" dirty="0" err="1" smtClean="0"/>
              <a:t>ciphertext</a:t>
            </a:r>
            <a:r>
              <a:rPr lang="en-US" dirty="0" smtClean="0"/>
              <a:t> block.</a:t>
            </a:r>
          </a:p>
          <a:p>
            <a:pPr lvl="1"/>
            <a:r>
              <a:rPr lang="en-US" dirty="0" smtClean="0"/>
              <a:t>Swap the left and right 32-bit blocks</a:t>
            </a:r>
          </a:p>
          <a:p>
            <a:pPr lvl="1"/>
            <a:r>
              <a:rPr lang="en-US" dirty="0" smtClean="0"/>
              <a:t>Iterate the same 16 rounds of operations with keys (k</a:t>
            </a:r>
            <a:r>
              <a:rPr lang="en-US" baseline="-25000" dirty="0" smtClean="0"/>
              <a:t>16</a:t>
            </a:r>
            <a:r>
              <a:rPr lang="en-US" dirty="0" smtClean="0"/>
              <a:t>, k</a:t>
            </a:r>
            <a:r>
              <a:rPr lang="en-US" baseline="-25000" dirty="0" smtClean="0"/>
              <a:t>15</a:t>
            </a:r>
            <a:r>
              <a:rPr lang="en-US" dirty="0" smtClean="0"/>
              <a:t>, </a:t>
            </a:r>
            <a:r>
              <a:rPr lang="en-US" dirty="0" smtClean="0">
                <a:latin typeface="Arial"/>
              </a:rPr>
              <a:t>…</a:t>
            </a:r>
            <a:r>
              <a:rPr lang="en-US" dirty="0" smtClean="0"/>
              <a:t>, k</a:t>
            </a:r>
            <a:r>
              <a:rPr lang="en-US" baseline="-25000" dirty="0" smtClean="0"/>
              <a:t>1</a:t>
            </a:r>
            <a:r>
              <a:rPr lang="en-US" dirty="0" smtClean="0"/>
              <a:t>).</a:t>
            </a:r>
          </a:p>
          <a:p>
            <a:pPr lvl="1"/>
            <a:r>
              <a:rPr lang="en-US" dirty="0" smtClean="0"/>
              <a:t>Swap the left and right 32-bit blocks for the result from the last round. </a:t>
            </a:r>
          </a:p>
          <a:p>
            <a:pPr lvl="1"/>
            <a:r>
              <a:rPr lang="en-US" dirty="0" smtClean="0"/>
              <a:t>The output goes through IP</a:t>
            </a:r>
            <a:r>
              <a:rPr lang="en-US" baseline="30000" dirty="0" smtClean="0"/>
              <a:t>-1</a:t>
            </a:r>
            <a:r>
              <a:rPr lang="en-US" dirty="0" smtClean="0"/>
              <a:t> to obtain the plaintext block.</a:t>
            </a:r>
          </a:p>
          <a:p>
            <a:r>
              <a:rPr lang="en-US" altLang="zh-TW" dirty="0" smtClean="0"/>
              <a:t>Decryption requires exactly the same set of operations as encryption!</a:t>
            </a:r>
            <a:endParaRPr lang="en-GB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  <a:endParaRPr lang="en-GB" altLang="zh-T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7A28B-A9F5-4812-BB18-B5F087DFCD28}" type="slidenum">
              <a:rPr lang="zh-TW" altLang="en-US"/>
              <a:pPr/>
              <a:t>2</a:t>
            </a:fld>
            <a:endParaRPr lang="en-US" altLang="zh-TW"/>
          </a:p>
        </p:txBody>
      </p:sp>
      <p:sp>
        <p:nvSpPr>
          <p:cNvPr id="71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229600" cy="4637088"/>
          </a:xfrm>
        </p:spPr>
        <p:txBody>
          <a:bodyPr/>
          <a:lstStyle/>
          <a:p>
            <a:r>
              <a:rPr lang="en-US" dirty="0" smtClean="0"/>
              <a:t>Product and iterated </a:t>
            </a:r>
            <a:r>
              <a:rPr lang="en-US" dirty="0"/>
              <a:t>ciphers</a:t>
            </a:r>
          </a:p>
          <a:p>
            <a:pPr lvl="1"/>
            <a:r>
              <a:rPr lang="en-US" dirty="0"/>
              <a:t>A simple substitution-permutation network</a:t>
            </a:r>
          </a:p>
          <a:p>
            <a:r>
              <a:rPr lang="en-US" dirty="0"/>
              <a:t>DES and AES</a:t>
            </a:r>
          </a:p>
          <a:p>
            <a:r>
              <a:rPr lang="en-US" dirty="0"/>
              <a:t>Modes of operations</a:t>
            </a:r>
          </a:p>
          <a:p>
            <a:pPr lvl="1"/>
            <a:r>
              <a:rPr lang="en-US" sz="2000" dirty="0"/>
              <a:t>Cipher block chaining</a:t>
            </a:r>
          </a:p>
          <a:p>
            <a:pPr lvl="1"/>
            <a:r>
              <a:rPr lang="en-US" sz="2000" dirty="0"/>
              <a:t>How to ensure message integrity?</a:t>
            </a:r>
          </a:p>
          <a:p>
            <a:pPr lvl="1"/>
            <a:r>
              <a:rPr lang="en-US" sz="2000" dirty="0"/>
              <a:t>How to increase the security of DES?</a:t>
            </a:r>
            <a:endParaRPr lang="en-GB" altLang="zh-TW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The security of DES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BEBE9-A409-4826-A596-450A3DFAFCCF}" type="slidenum">
              <a:rPr lang="zh-TW" altLang="en-US"/>
              <a:pPr/>
              <a:t>20</a:t>
            </a:fld>
            <a:endParaRPr lang="en-US" altLang="zh-TW"/>
          </a:p>
        </p:txBody>
      </p:sp>
      <p:sp>
        <p:nvSpPr>
          <p:cNvPr id="419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12875"/>
            <a:ext cx="8229600" cy="4708525"/>
          </a:xfrm>
        </p:spPr>
        <p:txBody>
          <a:bodyPr/>
          <a:lstStyle/>
          <a:p>
            <a:r>
              <a:rPr lang="en-US" altLang="zh-TW" dirty="0"/>
              <a:t>16 weak keys to avoid</a:t>
            </a:r>
          </a:p>
          <a:p>
            <a:r>
              <a:rPr lang="en-US" altLang="zh-TW" dirty="0"/>
              <a:t>A single critique about DES: a relatively short key length</a:t>
            </a:r>
          </a:p>
          <a:p>
            <a:r>
              <a:rPr lang="en-US" altLang="zh-TW" dirty="0"/>
              <a:t>Have been </a:t>
            </a:r>
            <a:r>
              <a:rPr lang="en-US" altLang="zh-TW" dirty="0">
                <a:latin typeface="Arial"/>
              </a:rPr>
              <a:t>“</a:t>
            </a:r>
            <a:r>
              <a:rPr lang="en-US" altLang="zh-TW" dirty="0"/>
              <a:t>cracked</a:t>
            </a:r>
            <a:r>
              <a:rPr lang="en-US" altLang="zh-TW" dirty="0">
                <a:latin typeface="Arial"/>
              </a:rPr>
              <a:t>”</a:t>
            </a:r>
            <a:r>
              <a:rPr lang="en-US" altLang="zh-TW" dirty="0"/>
              <a:t> many times:</a:t>
            </a:r>
          </a:p>
          <a:p>
            <a:pPr lvl="1"/>
            <a:r>
              <a:rPr lang="en-US" altLang="zh-TW" dirty="0"/>
              <a:t>Linear cryptanalysis: 2</a:t>
            </a:r>
            <a:r>
              <a:rPr lang="en-US" altLang="zh-TW" baseline="30000" dirty="0"/>
              <a:t>43</a:t>
            </a:r>
            <a:r>
              <a:rPr lang="en-US" altLang="zh-TW" dirty="0"/>
              <a:t> plaintext-</a:t>
            </a:r>
            <a:r>
              <a:rPr lang="en-US" altLang="zh-TW" dirty="0" err="1"/>
              <a:t>ciphertext</a:t>
            </a:r>
            <a:r>
              <a:rPr lang="en-US" altLang="zh-TW" dirty="0"/>
              <a:t> pairs and 40 days in 1994</a:t>
            </a:r>
          </a:p>
          <a:p>
            <a:pPr lvl="1"/>
            <a:r>
              <a:rPr lang="en-US" altLang="zh-TW" dirty="0"/>
              <a:t>Brute-force: e.g., a special machine in 56 hours in 1998.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331640" y="3717032"/>
            <a:ext cx="6858000" cy="990600"/>
          </a:xfrm>
        </p:spPr>
        <p:txBody>
          <a:bodyPr>
            <a:noAutofit/>
          </a:bodyPr>
          <a:lstStyle/>
          <a:p>
            <a:r>
              <a:rPr lang="en-US" sz="3600" dirty="0"/>
              <a:t>The Advanced Encryption Standard (AES)</a:t>
            </a:r>
            <a:endParaRPr lang="en-GB" altLang="zh-TW" sz="3600" dirty="0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6A88DEA6-52B0-4F10-915C-84DF371A08C9}" type="slidenum">
              <a:rPr lang="zh-TW" altLang="en-US"/>
              <a:pPr/>
              <a:t>21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The AES initiative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CFBFA-AB42-40B3-B7B3-91D9C26CF408}" type="slidenum">
              <a:rPr lang="zh-TW" altLang="en-US"/>
              <a:pPr/>
              <a:t>22</a:t>
            </a:fld>
            <a:endParaRPr lang="en-US" altLang="zh-TW"/>
          </a:p>
        </p:txBody>
      </p:sp>
      <p:sp>
        <p:nvSpPr>
          <p:cNvPr id="5427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/>
              <a:t>Unlike DES, an open call for the AES algorithms was made in Sept. 1997.</a:t>
            </a:r>
          </a:p>
          <a:p>
            <a:r>
              <a:rPr lang="en-US" altLang="zh-TW"/>
              <a:t>The requirements:</a:t>
            </a:r>
          </a:p>
          <a:p>
            <a:pPr lvl="1"/>
            <a:r>
              <a:rPr lang="en-US" altLang="zh-TW"/>
              <a:t>Unclassified, publicly disclosed secret key encryption algorithm.</a:t>
            </a:r>
          </a:p>
          <a:p>
            <a:pPr lvl="1"/>
            <a:r>
              <a:rPr lang="en-US" altLang="zh-TW"/>
              <a:t>It must support (at a minimum) block sizes of 128-bits, key sizes of 128-, 192-, and 256-bits.</a:t>
            </a:r>
          </a:p>
          <a:p>
            <a:pPr lvl="1"/>
            <a:r>
              <a:rPr lang="en-US" altLang="zh-TW"/>
              <a:t>It should have a strength at the level of 3DES, but should be more efficient than 3DES.</a:t>
            </a:r>
          </a:p>
          <a:p>
            <a:pPr lvl="1"/>
            <a:r>
              <a:rPr lang="en-US" altLang="zh-TW"/>
              <a:t>The algorithm, if selected, must be available royalty-free, worldwide.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AES candidates</a:t>
            </a:r>
            <a:endParaRPr lang="en-GB" altLang="zh-T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5BA48-E948-4675-BA91-0FB980AF73C5}" type="slidenum">
              <a:rPr lang="zh-TW" altLang="en-US"/>
              <a:pPr/>
              <a:t>23</a:t>
            </a:fld>
            <a:endParaRPr lang="en-US" altLang="zh-TW"/>
          </a:p>
        </p:txBody>
      </p:sp>
      <p:sp>
        <p:nvSpPr>
          <p:cNvPr id="337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12875"/>
            <a:ext cx="8229600" cy="4895850"/>
          </a:xfrm>
        </p:spPr>
        <p:txBody>
          <a:bodyPr/>
          <a:lstStyle/>
          <a:p>
            <a:pPr marL="381000" indent="-381000">
              <a:lnSpc>
                <a:spcPct val="90000"/>
              </a:lnSpc>
              <a:buClr>
                <a:schemeClr val="tx1"/>
              </a:buClr>
              <a:buFontTx/>
              <a:buAutoNum type="arabicPeriod"/>
            </a:pPr>
            <a:r>
              <a:rPr lang="en-GB" altLang="zh-TW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CAST-256 by Entrust Technologies, Inc. </a:t>
            </a:r>
            <a:endParaRPr lang="en-GB" altLang="zh-TW" sz="2000" i="1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381000" indent="-381000">
              <a:lnSpc>
                <a:spcPct val="90000"/>
              </a:lnSpc>
              <a:buClr>
                <a:schemeClr val="tx1"/>
              </a:buClr>
              <a:buFontTx/>
              <a:buAutoNum type="arabicPeriod"/>
            </a:pPr>
            <a:r>
              <a:rPr lang="en-GB" altLang="zh-TW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CRYPTON by Future Systems, Inc. </a:t>
            </a:r>
          </a:p>
          <a:p>
            <a:pPr marL="381000" indent="-381000">
              <a:lnSpc>
                <a:spcPct val="90000"/>
              </a:lnSpc>
              <a:buClr>
                <a:schemeClr val="tx1"/>
              </a:buClr>
              <a:buFontTx/>
              <a:buAutoNum type="arabicPeriod"/>
            </a:pPr>
            <a:r>
              <a:rPr lang="en-GB" altLang="zh-TW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DEAL by Ecole Normale Superieure</a:t>
            </a:r>
          </a:p>
          <a:p>
            <a:pPr marL="381000" indent="-381000">
              <a:lnSpc>
                <a:spcPct val="90000"/>
              </a:lnSpc>
              <a:buClr>
                <a:schemeClr val="tx1"/>
              </a:buClr>
              <a:buFontTx/>
              <a:buAutoNum type="arabicPeriod"/>
            </a:pPr>
            <a:r>
              <a:rPr lang="en-GB" altLang="zh-TW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E2 by NTT </a:t>
            </a:r>
          </a:p>
          <a:p>
            <a:pPr marL="381000" indent="-381000">
              <a:lnSpc>
                <a:spcPct val="90000"/>
              </a:lnSpc>
              <a:buClr>
                <a:schemeClr val="tx1"/>
              </a:buClr>
              <a:buFontTx/>
              <a:buAutoNum type="arabicPeriod"/>
            </a:pPr>
            <a:r>
              <a:rPr lang="en-GB" altLang="zh-TW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FROG by TecApro Internacional S.A. </a:t>
            </a:r>
          </a:p>
          <a:p>
            <a:pPr marL="381000" indent="-381000">
              <a:lnSpc>
                <a:spcPct val="90000"/>
              </a:lnSpc>
              <a:buClr>
                <a:schemeClr val="tx1"/>
              </a:buClr>
              <a:buFontTx/>
              <a:buAutoNum type="arabicPeriod"/>
            </a:pPr>
            <a:r>
              <a:rPr lang="en-GB" altLang="zh-TW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HPC by Rich Schroeppel </a:t>
            </a:r>
          </a:p>
          <a:p>
            <a:pPr marL="381000" indent="-381000">
              <a:lnSpc>
                <a:spcPct val="90000"/>
              </a:lnSpc>
              <a:buClr>
                <a:schemeClr val="tx1"/>
              </a:buClr>
              <a:buFontTx/>
              <a:buAutoNum type="arabicPeriod"/>
            </a:pPr>
            <a:r>
              <a:rPr lang="en-GB" altLang="zh-TW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LOKI97 by L. Brown, J. Pieprzyk, and J. Seberry </a:t>
            </a:r>
          </a:p>
          <a:p>
            <a:pPr marL="381000" indent="-381000">
              <a:lnSpc>
                <a:spcPct val="90000"/>
              </a:lnSpc>
              <a:buClr>
                <a:schemeClr val="tx1"/>
              </a:buClr>
              <a:buFontTx/>
              <a:buAutoNum type="arabicPeriod"/>
            </a:pPr>
            <a:r>
              <a:rPr lang="en-GB" altLang="zh-TW" sz="20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MAGENTA by Deutsche Telekom AG</a:t>
            </a:r>
          </a:p>
          <a:p>
            <a:pPr marL="381000" indent="-381000">
              <a:lnSpc>
                <a:spcPct val="90000"/>
              </a:lnSpc>
              <a:buClr>
                <a:schemeClr val="tx1"/>
              </a:buClr>
              <a:buFontTx/>
              <a:buAutoNum type="arabicPeriod"/>
            </a:pPr>
            <a:r>
              <a:rPr lang="en-US" sz="2000"/>
              <a:t>MARS by IBM</a:t>
            </a:r>
          </a:p>
          <a:p>
            <a:pPr marL="381000" indent="-381000">
              <a:lnSpc>
                <a:spcPct val="90000"/>
              </a:lnSpc>
              <a:buClr>
                <a:schemeClr val="tx1"/>
              </a:buClr>
              <a:buFontTx/>
              <a:buAutoNum type="arabicPeriod"/>
            </a:pPr>
            <a:r>
              <a:rPr lang="en-US" sz="2000"/>
              <a:t>RC6 by the RSA Laboratories</a:t>
            </a:r>
          </a:p>
          <a:p>
            <a:pPr marL="381000" indent="-381000">
              <a:lnSpc>
                <a:spcPct val="90000"/>
              </a:lnSpc>
              <a:buClr>
                <a:schemeClr val="tx1"/>
              </a:buClr>
              <a:buFontTx/>
              <a:buAutoNum type="arabicPeriod"/>
            </a:pPr>
            <a:r>
              <a:rPr lang="en-US" sz="2000"/>
              <a:t>Rijndael by J. Daemen and V. Rijmen</a:t>
            </a:r>
          </a:p>
          <a:p>
            <a:pPr marL="381000" indent="-381000">
              <a:lnSpc>
                <a:spcPct val="90000"/>
              </a:lnSpc>
              <a:buClr>
                <a:schemeClr val="tx1"/>
              </a:buClr>
              <a:buFontTx/>
              <a:buAutoNum type="arabicPeriod"/>
            </a:pPr>
            <a:r>
              <a:rPr lang="en-US" sz="2000"/>
              <a:t>Serpent by R. Anderson, E. Biham, and L. Knudsen</a:t>
            </a:r>
          </a:p>
          <a:p>
            <a:pPr marL="381000" indent="-381000">
              <a:lnSpc>
                <a:spcPct val="90000"/>
              </a:lnSpc>
              <a:buClr>
                <a:schemeClr val="tx1"/>
              </a:buClr>
              <a:buFontTx/>
              <a:buAutoNum type="arabicPeriod"/>
            </a:pPr>
            <a:r>
              <a:rPr lang="en-US" sz="2000"/>
              <a:t>Twofish by B. Schneier, et al.</a:t>
            </a:r>
            <a:endParaRPr lang="en-GB" altLang="zh-TW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finalists</a:t>
            </a:r>
            <a:endParaRPr lang="en-GB" altLang="zh-T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97E53-0DD0-479A-90FA-7082DE34EB29}" type="slidenum">
              <a:rPr lang="zh-TW" altLang="en-US"/>
              <a:pPr/>
              <a:t>24</a:t>
            </a:fld>
            <a:endParaRPr lang="en-US" altLang="zh-TW"/>
          </a:p>
        </p:txBody>
      </p:sp>
      <p:sp>
        <p:nvSpPr>
          <p:cNvPr id="3277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609600" indent="-609600">
              <a:buClr>
                <a:schemeClr val="tx1"/>
              </a:buClr>
              <a:buFontTx/>
              <a:buAutoNum type="arabicPeriod"/>
            </a:pPr>
            <a:r>
              <a:rPr lang="en-US" dirty="0"/>
              <a:t>MARS by IBM</a:t>
            </a:r>
          </a:p>
          <a:p>
            <a:pPr marL="609600" indent="-609600">
              <a:buClr>
                <a:schemeClr val="tx1"/>
              </a:buClr>
              <a:buFontTx/>
              <a:buAutoNum type="arabicPeriod"/>
            </a:pPr>
            <a:r>
              <a:rPr lang="en-US" dirty="0"/>
              <a:t>RC6 by the RSA Laboratories</a:t>
            </a:r>
          </a:p>
          <a:p>
            <a:pPr marL="609600" indent="-609600">
              <a:buClr>
                <a:schemeClr val="tx1"/>
              </a:buClr>
              <a:buFontTx/>
              <a:buAutoNum type="arabicPeriod"/>
            </a:pPr>
            <a:r>
              <a:rPr lang="en-US" dirty="0"/>
              <a:t>RIJNDAEL</a:t>
            </a:r>
            <a:r>
              <a:rPr lang="en-US" altLang="zh-TW" dirty="0"/>
              <a:t> (Rhine Dahl)</a:t>
            </a:r>
            <a:r>
              <a:rPr lang="en-US" dirty="0"/>
              <a:t> by J. </a:t>
            </a:r>
            <a:r>
              <a:rPr lang="en-US" dirty="0" err="1"/>
              <a:t>Daemen</a:t>
            </a:r>
            <a:r>
              <a:rPr lang="en-US" dirty="0"/>
              <a:t> and V. </a:t>
            </a:r>
            <a:r>
              <a:rPr lang="en-US" dirty="0" err="1"/>
              <a:t>Rijmen</a:t>
            </a:r>
            <a:endParaRPr lang="en-US" dirty="0"/>
          </a:p>
          <a:p>
            <a:pPr marL="990600" lvl="1" indent="-533400"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/>
              <a:t>Support different combinations of block sizes (128, 160, 192, 224, 256) and key sizes (128, 192, 256</a:t>
            </a:r>
            <a:r>
              <a:rPr lang="en-US" dirty="0" smtClean="0"/>
              <a:t>)</a:t>
            </a:r>
          </a:p>
          <a:p>
            <a:pPr marL="990600" lvl="1" indent="-533400">
              <a:buClr>
                <a:schemeClr val="tx1"/>
              </a:buClr>
              <a:buFont typeface="Wingdings" pitchFamily="2" charset="2"/>
              <a:buChar char="q"/>
            </a:pPr>
            <a:r>
              <a:rPr lang="en-US" dirty="0" smtClean="0">
                <a:hlinkClick r:id="rId3"/>
              </a:rPr>
              <a:t>http://csrc.nist.gov/archive/aes/rijndael/Rijndael-ammended.pdf</a:t>
            </a:r>
            <a:endParaRPr lang="en-US" dirty="0"/>
          </a:p>
          <a:p>
            <a:pPr marL="609600" indent="-609600">
              <a:buClr>
                <a:schemeClr val="tx1"/>
              </a:buClr>
              <a:buFontTx/>
              <a:buAutoNum type="arabicPeriod"/>
            </a:pPr>
            <a:r>
              <a:rPr lang="en-US" dirty="0"/>
              <a:t>SERPENT by R. Anderson, E. </a:t>
            </a:r>
            <a:r>
              <a:rPr lang="en-US" dirty="0" err="1"/>
              <a:t>Biham</a:t>
            </a:r>
            <a:r>
              <a:rPr lang="en-US" dirty="0"/>
              <a:t>, and L. Knudsen</a:t>
            </a:r>
          </a:p>
          <a:p>
            <a:pPr marL="609600" indent="-609600">
              <a:buClr>
                <a:schemeClr val="tx1"/>
              </a:buClr>
              <a:buFontTx/>
              <a:buAutoNum type="arabicPeriod"/>
            </a:pPr>
            <a:r>
              <a:rPr lang="en-US" dirty="0"/>
              <a:t>TWOFISH by B. </a:t>
            </a:r>
            <a:r>
              <a:rPr lang="en-US" dirty="0" err="1"/>
              <a:t>Schneier</a:t>
            </a:r>
            <a:r>
              <a:rPr lang="en-US" dirty="0"/>
              <a:t>, et al. </a:t>
            </a:r>
            <a:endParaRPr lang="en-GB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AES algorithm</a:t>
            </a:r>
            <a:endParaRPr lang="en-GB" altLang="zh-T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F9187-C800-4199-B8FC-605591E69C46}" type="slidenum">
              <a:rPr lang="zh-TW" altLang="en-US"/>
              <a:pPr/>
              <a:t>25</a:t>
            </a:fld>
            <a:endParaRPr lang="en-US" altLang="zh-TW"/>
          </a:p>
        </p:txBody>
      </p:sp>
      <p:sp>
        <p:nvSpPr>
          <p:cNvPr id="1146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371560"/>
            <a:ext cx="8229600" cy="493776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DES is based on an </a:t>
            </a:r>
            <a:r>
              <a:rPr lang="en-US" dirty="0" err="1" smtClean="0"/>
              <a:t>Feistel</a:t>
            </a:r>
            <a:r>
              <a:rPr lang="en-US" dirty="0" smtClean="0"/>
              <a:t> network; AES is a substitution-permutation network.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The </a:t>
            </a:r>
            <a:r>
              <a:rPr lang="en-US" dirty="0"/>
              <a:t>AES algorithm is an iterated cipher, similar to the simple substitution-permutation network in structure.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 number of round depends on the key length, e.g., N = 10 for 128-bit key and N = 14 for 256-bit key.</a:t>
            </a:r>
          </a:p>
          <a:p>
            <a:pPr>
              <a:lnSpc>
                <a:spcPct val="90000"/>
              </a:lnSpc>
            </a:pPr>
            <a:r>
              <a:rPr lang="en-US" dirty="0"/>
              <a:t>Each round </a:t>
            </a:r>
            <a:r>
              <a:rPr lang="en-US" dirty="0" smtClean="0"/>
              <a:t>provides</a:t>
            </a:r>
          </a:p>
          <a:p>
            <a:pPr lvl="1">
              <a:lnSpc>
                <a:spcPct val="90000"/>
              </a:lnSpc>
            </a:pPr>
            <a:r>
              <a:rPr lang="en-US" dirty="0" err="1" smtClean="0"/>
              <a:t>Subkey</a:t>
            </a:r>
            <a:r>
              <a:rPr lang="en-US" dirty="0" smtClean="0"/>
              <a:t> mixing (XOR)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Substitutions (</a:t>
            </a:r>
            <a:r>
              <a:rPr lang="en-US" dirty="0" err="1" smtClean="0"/>
              <a:t>SubBytes</a:t>
            </a:r>
            <a:r>
              <a:rPr lang="en-US" dirty="0" smtClean="0"/>
              <a:t>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Permutations (</a:t>
            </a:r>
            <a:r>
              <a:rPr lang="en-US" dirty="0" err="1" smtClean="0"/>
              <a:t>ShiftRows</a:t>
            </a:r>
            <a:r>
              <a:rPr lang="en-US" dirty="0" smtClean="0"/>
              <a:t> and </a:t>
            </a:r>
            <a:r>
              <a:rPr lang="en-US" dirty="0" err="1" smtClean="0"/>
              <a:t>MixColumns</a:t>
            </a:r>
            <a:r>
              <a:rPr lang="en-US" dirty="0" smtClean="0"/>
              <a:t>)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AES is broken! </a:t>
            </a:r>
            <a:r>
              <a:rPr lang="en-US" smtClean="0"/>
              <a:t>http</a:t>
            </a:r>
            <a:r>
              <a:rPr lang="en-US" dirty="0" smtClean="0"/>
              <a:t>://</a:t>
            </a:r>
            <a:r>
              <a:rPr lang="en-US" smtClean="0"/>
              <a:t>www.theregister.co.uk/2011/08/19/aes_crypto_attack/)</a:t>
            </a:r>
            <a:endParaRPr lang="en-GB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AES with 128 bits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 smtClean="0"/>
          </a:p>
          <a:p>
            <a:endParaRPr lang="en-US" altLang="zh-TW" smtClean="0"/>
          </a:p>
          <a:p>
            <a:endParaRPr lang="en-US" altLang="zh-TW" smtClean="0"/>
          </a:p>
          <a:p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76CE4-D348-48D7-AA0E-4CBF0252A5BD}" type="slidenum">
              <a:rPr lang="zh-TW" altLang="en-US" smtClean="0"/>
              <a:pPr/>
              <a:t>26</a:t>
            </a:fld>
            <a:endParaRPr lang="en-US" altLang="zh-TW"/>
          </a:p>
        </p:txBody>
      </p:sp>
      <p:pic>
        <p:nvPicPr>
          <p:cNvPr id="6" name="Content Placeholder 5" descr="ScreenShot001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1412776"/>
            <a:ext cx="7843488" cy="453650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The modes of operations</a:t>
            </a:r>
            <a:endParaRPr lang="en-GB" altLang="zh-TW" sz="3600" dirty="0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9B55501B-BAEC-4C96-B3DE-A63631C214EC}" type="slidenum">
              <a:rPr lang="zh-TW" altLang="en-US"/>
              <a:pPr/>
              <a:t>27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 simple electronic code book (ECB)</a:t>
            </a:r>
            <a:endParaRPr lang="en-GB" alt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C8B33-B257-4288-970E-642099C5AA33}" type="slidenum">
              <a:rPr lang="zh-TW" altLang="en-US"/>
              <a:pPr/>
              <a:t>28</a:t>
            </a:fld>
            <a:endParaRPr lang="en-US" altLang="zh-TW"/>
          </a:p>
        </p:txBody>
      </p:sp>
      <p:sp>
        <p:nvSpPr>
          <p:cNvPr id="5632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Break the message into 64-bit blocks and pad the last one, if necessary.</a:t>
            </a:r>
          </a:p>
          <a:p>
            <a:pPr lvl="1"/>
            <a:r>
              <a:rPr lang="en-US"/>
              <a:t>How does the receiver know about the padding?</a:t>
            </a:r>
          </a:p>
          <a:p>
            <a:r>
              <a:rPr lang="en-US"/>
              <a:t>Encrypt/decrypt each block with the secret key.</a:t>
            </a:r>
          </a:p>
          <a:p>
            <a:r>
              <a:rPr lang="en-US"/>
              <a:t>Disadvantages:</a:t>
            </a:r>
          </a:p>
          <a:p>
            <a:pPr lvl="1"/>
            <a:r>
              <a:rPr lang="en-US"/>
              <a:t>Identical 64-bit blocks give identical ciphertexts for them.</a:t>
            </a:r>
          </a:p>
          <a:p>
            <a:pPr lvl="1"/>
            <a:r>
              <a:rPr lang="en-US"/>
              <a:t>May rearrange or even modify blocks without having the receiver know about it. </a:t>
            </a:r>
            <a:endParaRPr lang="en-GB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 simple electronic code book (ECB)</a:t>
            </a:r>
            <a:endParaRPr lang="en-GB" alt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CE37C-7207-4B37-9F93-2DB6832E4BDB}" type="slidenum">
              <a:rPr lang="zh-TW" altLang="en-US"/>
              <a:pPr/>
              <a:t>29</a:t>
            </a:fld>
            <a:endParaRPr lang="en-US" altLang="zh-TW"/>
          </a:p>
        </p:txBody>
      </p:sp>
      <p:graphicFrame>
        <p:nvGraphicFramePr>
          <p:cNvPr id="57378" name="Object 34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2312988" y="1522413"/>
          <a:ext cx="4518025" cy="433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79" name="Visio" r:id="rId4" imgW="4516451" imgH="4328792" progId="Visio.Drawing.11">
                  <p:embed/>
                </p:oleObj>
              </mc:Choice>
              <mc:Fallback>
                <p:oleObj name="Visio" r:id="rId4" imgW="4516451" imgH="4328792" progId="Visio.Drawing.11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2988" y="1522413"/>
                        <a:ext cx="4518025" cy="433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Affine cipher as a product cipher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 smtClean="0"/>
          </a:p>
          <a:p>
            <a:endParaRPr lang="en-US" altLang="zh-TW" smtClean="0"/>
          </a:p>
          <a:p>
            <a:endParaRPr lang="en-US" altLang="zh-TW" smtClean="0"/>
          </a:p>
          <a:p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76CE4-D348-48D7-AA0E-4CBF0252A5BD}" type="slidenum">
              <a:rPr lang="zh-TW" altLang="en-US" smtClean="0"/>
              <a:pPr/>
              <a:t>3</a:t>
            </a:fld>
            <a:endParaRPr lang="en-US" altLang="zh-TW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Multiplicative Cipher:</a:t>
            </a:r>
          </a:p>
          <a:p>
            <a:pPr lvl="1"/>
            <a:r>
              <a:rPr lang="en-US" dirty="0" smtClean="0"/>
              <a:t>Let </a:t>
            </a:r>
            <a:r>
              <a:rPr lang="en-US" altLang="zh-TW" b="1" dirty="0" smtClean="0">
                <a:ea typeface="新細明體" pitchFamily="18" charset="-120"/>
              </a:rPr>
              <a:t>M</a:t>
            </a:r>
            <a:r>
              <a:rPr lang="en-US" dirty="0" smtClean="0"/>
              <a:t> = </a:t>
            </a:r>
            <a:r>
              <a:rPr lang="en-US" b="1" dirty="0" smtClean="0"/>
              <a:t>C</a:t>
            </a:r>
            <a:r>
              <a:rPr lang="en-US" dirty="0" smtClean="0"/>
              <a:t> = </a:t>
            </a:r>
            <a:r>
              <a:rPr lang="en-US" altLang="zh-TW" dirty="0" smtClean="0">
                <a:ea typeface="新細明體" charset="-120"/>
              </a:rPr>
              <a:t>Z</a:t>
            </a:r>
            <a:r>
              <a:rPr lang="en-US" altLang="zh-TW" baseline="-25000" dirty="0" smtClean="0">
                <a:ea typeface="新細明體" charset="-120"/>
              </a:rPr>
              <a:t>26</a:t>
            </a:r>
            <a:r>
              <a:rPr lang="en-US" altLang="zh-TW" dirty="0" smtClean="0">
                <a:ea typeface="新細明體" charset="-120"/>
              </a:rPr>
              <a:t> = </a:t>
            </a:r>
            <a:r>
              <a:rPr lang="en-US" dirty="0" smtClean="0"/>
              <a:t>{0, 1, 2, …, 25}.</a:t>
            </a:r>
          </a:p>
          <a:p>
            <a:pPr lvl="1"/>
            <a:r>
              <a:rPr lang="en-US" b="1" dirty="0" smtClean="0"/>
              <a:t>K</a:t>
            </a:r>
            <a:r>
              <a:rPr lang="en-US" dirty="0" smtClean="0"/>
              <a:t> = {a </a:t>
            </a:r>
            <a:r>
              <a:rPr lang="en-US" dirty="0" smtClean="0">
                <a:sym typeface="Symbol" pitchFamily="18" charset="2"/>
              </a:rPr>
              <a:t> </a:t>
            </a:r>
            <a:r>
              <a:rPr lang="en-US" altLang="zh-TW" dirty="0" smtClean="0">
                <a:ea typeface="新細明體" charset="-120"/>
              </a:rPr>
              <a:t>Z</a:t>
            </a:r>
            <a:r>
              <a:rPr lang="en-US" altLang="zh-TW" baseline="-25000" dirty="0" smtClean="0">
                <a:ea typeface="新細明體" charset="-120"/>
              </a:rPr>
              <a:t>26</a:t>
            </a:r>
            <a:r>
              <a:rPr lang="en-US" altLang="zh-TW" dirty="0" smtClean="0">
                <a:ea typeface="新細明體" charset="-120"/>
              </a:rPr>
              <a:t>: </a:t>
            </a:r>
            <a:r>
              <a:rPr lang="en-US" altLang="zh-TW" dirty="0" err="1" smtClean="0">
                <a:ea typeface="新細明體" charset="-120"/>
              </a:rPr>
              <a:t>gcd</a:t>
            </a:r>
            <a:r>
              <a:rPr lang="en-US" altLang="zh-TW" dirty="0" smtClean="0">
                <a:ea typeface="新細明體" charset="-120"/>
              </a:rPr>
              <a:t>(a, 26} = 1</a:t>
            </a:r>
            <a:r>
              <a:rPr lang="en-US" dirty="0" smtClean="0"/>
              <a:t>}.</a:t>
            </a:r>
          </a:p>
          <a:p>
            <a:pPr lvl="1">
              <a:lnSpc>
                <a:spcPct val="90000"/>
              </a:lnSpc>
            </a:pPr>
            <a:r>
              <a:rPr lang="en-US" altLang="zh-TW" dirty="0" smtClean="0">
                <a:ea typeface="新細明體" pitchFamily="18" charset="-120"/>
              </a:rPr>
              <a:t>E</a:t>
            </a:r>
            <a:r>
              <a:rPr lang="en-US" altLang="zh-TW" baseline="-25000" dirty="0" smtClean="0">
                <a:ea typeface="新細明體" pitchFamily="18" charset="-120"/>
              </a:rPr>
              <a:t>K</a:t>
            </a:r>
            <a:r>
              <a:rPr lang="en-US" altLang="zh-TW" dirty="0" smtClean="0">
                <a:ea typeface="新細明體" pitchFamily="18" charset="-120"/>
              </a:rPr>
              <a:t>(m) = am mod 26.</a:t>
            </a:r>
          </a:p>
          <a:p>
            <a:pPr lvl="1">
              <a:lnSpc>
                <a:spcPct val="90000"/>
              </a:lnSpc>
            </a:pPr>
            <a:r>
              <a:rPr lang="en-US" altLang="zh-TW" dirty="0" smtClean="0">
                <a:ea typeface="新細明體" pitchFamily="18" charset="-120"/>
              </a:rPr>
              <a:t>D</a:t>
            </a:r>
            <a:r>
              <a:rPr lang="en-US" altLang="zh-TW" baseline="-25000" dirty="0" smtClean="0">
                <a:ea typeface="新細明體" pitchFamily="18" charset="-120"/>
              </a:rPr>
              <a:t>K</a:t>
            </a:r>
            <a:r>
              <a:rPr lang="en-US" altLang="zh-TW" dirty="0" smtClean="0">
                <a:ea typeface="新細明體" pitchFamily="18" charset="-120"/>
              </a:rPr>
              <a:t>(c) = a</a:t>
            </a:r>
            <a:r>
              <a:rPr lang="en-US" altLang="zh-TW" baseline="30000" dirty="0" smtClean="0">
                <a:ea typeface="新細明體" pitchFamily="18" charset="-120"/>
              </a:rPr>
              <a:t>-1</a:t>
            </a:r>
            <a:r>
              <a:rPr lang="en-US" altLang="zh-TW" dirty="0" smtClean="0">
                <a:ea typeface="新細明體" pitchFamily="18" charset="-120"/>
              </a:rPr>
              <a:t>c </a:t>
            </a:r>
            <a:r>
              <a:rPr lang="en-US" altLang="zh-TW" smtClean="0">
                <a:ea typeface="新細明體" pitchFamily="18" charset="-120"/>
              </a:rPr>
              <a:t>mod 26.</a:t>
            </a:r>
            <a:endParaRPr lang="en-US" dirty="0" smtClean="0"/>
          </a:p>
          <a:p>
            <a:r>
              <a:rPr lang="en-US" dirty="0" smtClean="0"/>
              <a:t>Affine Cipher:</a:t>
            </a:r>
          </a:p>
          <a:p>
            <a:pPr lvl="1"/>
            <a:r>
              <a:rPr lang="en-US" dirty="0" smtClean="0"/>
              <a:t>A key in the Shift Cipher is an element </a:t>
            </a:r>
            <a:r>
              <a:rPr lang="en-US" i="1" dirty="0" smtClean="0"/>
              <a:t>b</a:t>
            </a:r>
            <a:r>
              <a:rPr lang="en-US" dirty="0" smtClean="0"/>
              <a:t> in </a:t>
            </a:r>
            <a:r>
              <a:rPr lang="en-US" b="1" dirty="0" smtClean="0"/>
              <a:t>K</a:t>
            </a:r>
            <a:r>
              <a:rPr lang="en-US" dirty="0" smtClean="0"/>
              <a:t> = {0, 1, 2, …, 25}.</a:t>
            </a:r>
          </a:p>
          <a:p>
            <a:pPr lvl="1"/>
            <a:r>
              <a:rPr lang="en-US" dirty="0" smtClean="0"/>
              <a:t>A key in the Multiplication Cipher is an element </a:t>
            </a:r>
            <a:r>
              <a:rPr lang="en-US" i="1" dirty="0" smtClean="0"/>
              <a:t>a</a:t>
            </a:r>
            <a:r>
              <a:rPr lang="en-US" dirty="0" smtClean="0"/>
              <a:t> in </a:t>
            </a:r>
            <a:r>
              <a:rPr lang="en-US" altLang="zh-TW" dirty="0" smtClean="0">
                <a:ea typeface="新細明體" charset="-120"/>
              </a:rPr>
              <a:t>Z</a:t>
            </a:r>
            <a:r>
              <a:rPr lang="en-US" altLang="zh-TW" baseline="-25000" dirty="0" smtClean="0">
                <a:ea typeface="新細明體" charset="-120"/>
              </a:rPr>
              <a:t>26</a:t>
            </a:r>
            <a:r>
              <a:rPr lang="en-US" altLang="zh-TW" dirty="0" smtClean="0">
                <a:ea typeface="新細明體" charset="-120"/>
              </a:rPr>
              <a:t> such that </a:t>
            </a:r>
            <a:r>
              <a:rPr lang="en-US" altLang="zh-TW" dirty="0" err="1" smtClean="0">
                <a:ea typeface="新細明體" charset="-120"/>
              </a:rPr>
              <a:t>gcd</a:t>
            </a:r>
            <a:r>
              <a:rPr lang="en-US" altLang="zh-TW" dirty="0" smtClean="0">
                <a:ea typeface="新細明體" charset="-120"/>
              </a:rPr>
              <a:t>(a, 26} = 1.</a:t>
            </a:r>
          </a:p>
          <a:p>
            <a:pPr lvl="1"/>
            <a:r>
              <a:rPr lang="en-US" dirty="0" smtClean="0">
                <a:ea typeface="新細明體" charset="-120"/>
              </a:rPr>
              <a:t>Hence, a key in the product of an Multiplicative Cipher and an Affine Cipher is in the form of (a, b), where</a:t>
            </a:r>
          </a:p>
          <a:p>
            <a:pPr lvl="1"/>
            <a:r>
              <a:rPr lang="en-US" altLang="zh-TW" dirty="0" smtClean="0">
                <a:ea typeface="新細明體" pitchFamily="18" charset="-120"/>
              </a:rPr>
              <a:t>E</a:t>
            </a:r>
            <a:r>
              <a:rPr lang="en-US" altLang="zh-TW" baseline="-25000" dirty="0" smtClean="0">
                <a:ea typeface="新細明體" pitchFamily="18" charset="-120"/>
              </a:rPr>
              <a:t>(</a:t>
            </a:r>
            <a:r>
              <a:rPr lang="en-US" altLang="zh-TW" baseline="-25000" dirty="0" err="1" smtClean="0">
                <a:ea typeface="新細明體" pitchFamily="18" charset="-120"/>
              </a:rPr>
              <a:t>a,b</a:t>
            </a:r>
            <a:r>
              <a:rPr lang="en-US" altLang="zh-TW" baseline="-25000" dirty="0" smtClean="0">
                <a:ea typeface="新細明體" pitchFamily="18" charset="-120"/>
              </a:rPr>
              <a:t>)</a:t>
            </a:r>
            <a:r>
              <a:rPr lang="en-US" altLang="zh-TW" dirty="0" smtClean="0">
                <a:ea typeface="新細明體" pitchFamily="18" charset="-120"/>
              </a:rPr>
              <a:t>(m) = (am + b) mod 26.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improved approach</a:t>
            </a:r>
            <a:endParaRPr lang="en-GB" alt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A7EA8-8E69-44BB-A7C8-B4D043162AB0}" type="slidenum">
              <a:rPr lang="zh-TW" altLang="en-US"/>
              <a:pPr/>
              <a:t>30</a:t>
            </a:fld>
            <a:endParaRPr lang="en-US" altLang="zh-TW"/>
          </a:p>
        </p:txBody>
      </p:sp>
      <p:sp>
        <p:nvSpPr>
          <p:cNvPr id="5837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Generate a 64-bit random number r</a:t>
            </a:r>
            <a:r>
              <a:rPr lang="en-US" baseline="-25000"/>
              <a:t>i</a:t>
            </a:r>
            <a:r>
              <a:rPr lang="en-US"/>
              <a:t> for each plaintext block m</a:t>
            </a:r>
            <a:r>
              <a:rPr lang="en-US" baseline="-25000"/>
              <a:t>i</a:t>
            </a:r>
            <a:r>
              <a:rPr lang="en-US"/>
              <a:t>.</a:t>
            </a:r>
          </a:p>
          <a:p>
            <a:pPr>
              <a:lnSpc>
                <a:spcPct val="90000"/>
              </a:lnSpc>
            </a:pPr>
            <a:r>
              <a:rPr lang="en-US"/>
              <a:t>m</a:t>
            </a:r>
            <a:r>
              <a:rPr lang="en-US" baseline="-25000"/>
              <a:t>i</a:t>
            </a:r>
            <a:r>
              <a:rPr lang="en-US"/>
              <a:t> </a:t>
            </a:r>
            <a:r>
              <a:rPr lang="en-US">
                <a:sym typeface="Symbol" pitchFamily="18" charset="2"/>
              </a:rPr>
              <a:t></a:t>
            </a:r>
            <a:r>
              <a:rPr lang="en-US"/>
              <a:t> r</a:t>
            </a:r>
            <a:r>
              <a:rPr lang="en-US" baseline="-25000"/>
              <a:t>i</a:t>
            </a:r>
            <a:r>
              <a:rPr lang="en-US"/>
              <a:t> and then encrypt the result.  </a:t>
            </a:r>
          </a:p>
          <a:p>
            <a:pPr>
              <a:lnSpc>
                <a:spcPct val="90000"/>
              </a:lnSpc>
            </a:pPr>
            <a:r>
              <a:rPr lang="en-US"/>
              <a:t>Send out the ciphertext and the r</a:t>
            </a:r>
            <a:r>
              <a:rPr lang="en-US" baseline="-25000"/>
              <a:t>i</a:t>
            </a:r>
            <a:r>
              <a:rPr lang="en-US"/>
              <a:t>s. </a:t>
            </a:r>
          </a:p>
          <a:p>
            <a:pPr>
              <a:lnSpc>
                <a:spcPct val="90000"/>
              </a:lnSpc>
            </a:pPr>
            <a:r>
              <a:rPr lang="en-US"/>
              <a:t>Solve the problem of identical ciphertext blocks.</a:t>
            </a:r>
          </a:p>
          <a:p>
            <a:pPr>
              <a:lnSpc>
                <a:spcPct val="90000"/>
              </a:lnSpc>
            </a:pPr>
            <a:r>
              <a:rPr lang="en-US"/>
              <a:t>Disadvantages:</a:t>
            </a:r>
          </a:p>
          <a:p>
            <a:pPr lvl="1">
              <a:lnSpc>
                <a:spcPct val="90000"/>
              </a:lnSpc>
            </a:pPr>
            <a:r>
              <a:rPr lang="en-US"/>
              <a:t>Send out twice the amount of information.</a:t>
            </a:r>
          </a:p>
          <a:p>
            <a:pPr lvl="1">
              <a:lnSpc>
                <a:spcPct val="90000"/>
              </a:lnSpc>
            </a:pPr>
            <a:r>
              <a:rPr lang="en-US"/>
              <a:t>An attacker can still remove or swap or even modify blocks without having the receiver know about it. </a:t>
            </a:r>
          </a:p>
          <a:p>
            <a:pPr>
              <a:lnSpc>
                <a:spcPct val="90000"/>
              </a:lnSpc>
            </a:pPr>
            <a:endParaRPr lang="zh-TW" alt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 </a:t>
            </a:r>
            <a:r>
              <a:rPr lang="en-US">
                <a:latin typeface="Arial"/>
              </a:rPr>
              <a:t>“</a:t>
            </a:r>
            <a:r>
              <a:rPr lang="en-US"/>
              <a:t>improved</a:t>
            </a:r>
            <a:r>
              <a:rPr lang="en-US">
                <a:latin typeface="Arial"/>
              </a:rPr>
              <a:t>”</a:t>
            </a:r>
            <a:r>
              <a:rPr lang="en-US"/>
              <a:t> approach</a:t>
            </a:r>
            <a:endParaRPr lang="en-GB" altLang="zh-TW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23DE-5476-4809-B3D5-D0490F0FF617}" type="slidenum">
              <a:rPr lang="zh-TW" altLang="en-US"/>
              <a:pPr/>
              <a:t>31</a:t>
            </a:fld>
            <a:endParaRPr lang="en-US" altLang="zh-TW"/>
          </a:p>
        </p:txBody>
      </p:sp>
      <p:graphicFrame>
        <p:nvGraphicFramePr>
          <p:cNvPr id="59457" name="Object 65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1476375" y="1844675"/>
          <a:ext cx="5976938" cy="337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58" name="Visio" r:id="rId4" imgW="5976244" imgH="3371133" progId="Visio.Drawing.11">
                  <p:embed/>
                </p:oleObj>
              </mc:Choice>
              <mc:Fallback>
                <p:oleObj name="Visio" r:id="rId4" imgW="5976244" imgH="3371133" progId="Visio.Drawing.11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1844675"/>
                        <a:ext cx="5976938" cy="3371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456" name="Rectangle 64"/>
          <p:cNvSpPr>
            <a:spLocks noChangeArrowheads="1"/>
          </p:cNvSpPr>
          <p:nvPr/>
        </p:nvSpPr>
        <p:spPr bwMode="auto">
          <a:xfrm>
            <a:off x="827088" y="5562600"/>
            <a:ext cx="464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kumimoji="0" lang="en-GB" altLang="zh-TW" sz="2400">
                <a:latin typeface="Times New Roman" pitchFamily="18" charset="0"/>
              </a:rPr>
              <a:t>transmit r</a:t>
            </a:r>
            <a:r>
              <a:rPr kumimoji="0" lang="en-GB" altLang="zh-TW" sz="2400" baseline="-25000">
                <a:latin typeface="Times New Roman" pitchFamily="18" charset="0"/>
              </a:rPr>
              <a:t>1</a:t>
            </a:r>
            <a:r>
              <a:rPr kumimoji="0" lang="en-GB" altLang="zh-TW" sz="2400">
                <a:latin typeface="Times New Roman" pitchFamily="18" charset="0"/>
              </a:rPr>
              <a:t>, c</a:t>
            </a:r>
            <a:r>
              <a:rPr kumimoji="0" lang="en-GB" altLang="zh-TW" sz="2400" baseline="-25000">
                <a:latin typeface="Times New Roman" pitchFamily="18" charset="0"/>
              </a:rPr>
              <a:t>1</a:t>
            </a:r>
            <a:r>
              <a:rPr kumimoji="0" lang="en-GB" altLang="zh-TW" sz="2400">
                <a:latin typeface="Times New Roman" pitchFamily="18" charset="0"/>
              </a:rPr>
              <a:t>, r</a:t>
            </a:r>
            <a:r>
              <a:rPr kumimoji="0" lang="en-GB" altLang="zh-TW" sz="2400" baseline="-25000">
                <a:latin typeface="Times New Roman" pitchFamily="18" charset="0"/>
              </a:rPr>
              <a:t>2</a:t>
            </a:r>
            <a:r>
              <a:rPr kumimoji="0" lang="en-GB" altLang="zh-TW" sz="2400">
                <a:latin typeface="Times New Roman" pitchFamily="18" charset="0"/>
              </a:rPr>
              <a:t>, c</a:t>
            </a:r>
            <a:r>
              <a:rPr kumimoji="0" lang="en-GB" altLang="zh-TW" sz="2400" baseline="-25000">
                <a:latin typeface="Times New Roman" pitchFamily="18" charset="0"/>
              </a:rPr>
              <a:t>2</a:t>
            </a:r>
            <a:r>
              <a:rPr kumimoji="0" lang="en-GB" altLang="zh-TW" sz="2400">
                <a:latin typeface="Times New Roman" pitchFamily="18" charset="0"/>
              </a:rPr>
              <a:t>, r</a:t>
            </a:r>
            <a:r>
              <a:rPr kumimoji="0" lang="en-GB" altLang="zh-TW" sz="2400" baseline="-25000">
                <a:latin typeface="Times New Roman" pitchFamily="18" charset="0"/>
              </a:rPr>
              <a:t>3</a:t>
            </a:r>
            <a:r>
              <a:rPr kumimoji="0" lang="en-GB" altLang="zh-TW" sz="2400">
                <a:latin typeface="Times New Roman" pitchFamily="18" charset="0"/>
              </a:rPr>
              <a:t>, c</a:t>
            </a:r>
            <a:r>
              <a:rPr kumimoji="0" lang="en-GB" altLang="zh-TW" sz="2400" baseline="-25000">
                <a:latin typeface="Times New Roman" pitchFamily="18" charset="0"/>
              </a:rPr>
              <a:t>3</a:t>
            </a:r>
            <a:r>
              <a:rPr kumimoji="0" lang="en-GB" altLang="zh-TW" sz="2400">
                <a:latin typeface="Times New Roman" pitchFamily="18" charset="0"/>
              </a:rPr>
              <a:t>, r</a:t>
            </a:r>
            <a:r>
              <a:rPr kumimoji="0" lang="en-GB" altLang="zh-TW" sz="2400" baseline="-25000">
                <a:latin typeface="Times New Roman" pitchFamily="18" charset="0"/>
              </a:rPr>
              <a:t>4</a:t>
            </a:r>
            <a:r>
              <a:rPr kumimoji="0" lang="en-GB" altLang="zh-TW" sz="2400">
                <a:latin typeface="Times New Roman" pitchFamily="18" charset="0"/>
              </a:rPr>
              <a:t>, c</a:t>
            </a:r>
            <a:r>
              <a:rPr kumimoji="0" lang="en-GB" altLang="zh-TW" sz="2400" baseline="-25000">
                <a:latin typeface="Times New Roman" pitchFamily="18" charset="0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Cipher block chaining (CBC)</a:t>
            </a:r>
            <a:endParaRPr lang="en-GB" altLang="zh-T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3AB80-11D9-4BDE-A580-88CA04214D46}" type="slidenum">
              <a:rPr lang="zh-TW" altLang="en-US"/>
              <a:pPr/>
              <a:t>32</a:t>
            </a:fld>
            <a:endParaRPr lang="en-US" altLang="zh-TW"/>
          </a:p>
        </p:txBody>
      </p:sp>
      <p:sp>
        <p:nvSpPr>
          <p:cNvPr id="6041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CBC uses c</a:t>
            </a:r>
            <a:r>
              <a:rPr lang="en-US" baseline="-25000"/>
              <a:t>i</a:t>
            </a:r>
            <a:r>
              <a:rPr lang="en-US"/>
              <a:t> as r</a:t>
            </a:r>
            <a:r>
              <a:rPr lang="en-US" baseline="-25000"/>
              <a:t>i+1</a:t>
            </a:r>
            <a:r>
              <a:rPr lang="en-US"/>
              <a:t> (the ith ciphertext block used as the (i+1)th random number.)</a:t>
            </a:r>
          </a:p>
          <a:p>
            <a:r>
              <a:rPr lang="en-US"/>
              <a:t>CBC encryption:</a:t>
            </a:r>
          </a:p>
          <a:p>
            <a:pPr lvl="1"/>
            <a:r>
              <a:rPr lang="en-US"/>
              <a:t>c</a:t>
            </a:r>
            <a:r>
              <a:rPr lang="en-US" baseline="-25000"/>
              <a:t>0</a:t>
            </a:r>
            <a:r>
              <a:rPr lang="en-US"/>
              <a:t> </a:t>
            </a:r>
            <a:r>
              <a:rPr lang="en-US">
                <a:sym typeface="Wingdings" pitchFamily="2" charset="2"/>
              </a:rPr>
              <a:t> IV</a:t>
            </a:r>
          </a:p>
          <a:p>
            <a:pPr lvl="1"/>
            <a:r>
              <a:rPr lang="en-US"/>
              <a:t>c</a:t>
            </a:r>
            <a:r>
              <a:rPr lang="en-US" baseline="-25000"/>
              <a:t>i</a:t>
            </a:r>
            <a:r>
              <a:rPr lang="en-US"/>
              <a:t> </a:t>
            </a:r>
            <a:r>
              <a:rPr lang="en-US">
                <a:sym typeface="Wingdings" pitchFamily="2" charset="2"/>
              </a:rPr>
              <a:t> E(m</a:t>
            </a:r>
            <a:r>
              <a:rPr lang="en-US" baseline="-25000">
                <a:sym typeface="Wingdings" pitchFamily="2" charset="2"/>
              </a:rPr>
              <a:t>i</a:t>
            </a:r>
            <a:r>
              <a:rPr lang="en-US">
                <a:sym typeface="Wingdings" pitchFamily="2" charset="2"/>
              </a:rPr>
              <a:t> </a:t>
            </a:r>
            <a:r>
              <a:rPr lang="en-US">
                <a:sym typeface="Symbol" pitchFamily="18" charset="2"/>
              </a:rPr>
              <a:t></a:t>
            </a:r>
            <a:r>
              <a:rPr lang="en-US"/>
              <a:t> c</a:t>
            </a:r>
            <a:r>
              <a:rPr lang="en-US" baseline="-25000"/>
              <a:t>i-1</a:t>
            </a:r>
            <a:r>
              <a:rPr lang="en-US"/>
              <a:t>) for i &gt; 0</a:t>
            </a:r>
          </a:p>
          <a:p>
            <a:r>
              <a:rPr lang="en-US"/>
              <a:t>CBC decryption:</a:t>
            </a:r>
          </a:p>
          <a:p>
            <a:pPr lvl="1"/>
            <a:r>
              <a:rPr lang="en-US"/>
              <a:t>c</a:t>
            </a:r>
            <a:r>
              <a:rPr lang="en-US" baseline="-25000"/>
              <a:t>0</a:t>
            </a:r>
            <a:r>
              <a:rPr lang="en-US"/>
              <a:t> </a:t>
            </a:r>
            <a:r>
              <a:rPr lang="en-US">
                <a:sym typeface="Wingdings" pitchFamily="2" charset="2"/>
              </a:rPr>
              <a:t> IV</a:t>
            </a:r>
          </a:p>
          <a:p>
            <a:pPr lvl="1"/>
            <a:r>
              <a:rPr lang="en-US"/>
              <a:t>m</a:t>
            </a:r>
            <a:r>
              <a:rPr lang="en-US" baseline="-25000"/>
              <a:t>i</a:t>
            </a:r>
            <a:r>
              <a:rPr lang="en-US"/>
              <a:t> </a:t>
            </a:r>
            <a:r>
              <a:rPr lang="en-US">
                <a:sym typeface="Wingdings" pitchFamily="2" charset="2"/>
              </a:rPr>
              <a:t> D(</a:t>
            </a:r>
            <a:r>
              <a:rPr lang="en-US"/>
              <a:t>c</a:t>
            </a:r>
            <a:r>
              <a:rPr lang="en-US" baseline="-25000"/>
              <a:t>i</a:t>
            </a:r>
            <a:r>
              <a:rPr lang="en-US"/>
              <a:t>) </a:t>
            </a:r>
            <a:r>
              <a:rPr lang="en-US">
                <a:sym typeface="Symbol" pitchFamily="18" charset="2"/>
              </a:rPr>
              <a:t></a:t>
            </a:r>
            <a:r>
              <a:rPr lang="en-US"/>
              <a:t> c</a:t>
            </a:r>
            <a:r>
              <a:rPr lang="en-US" baseline="-25000"/>
              <a:t>i-1 </a:t>
            </a:r>
            <a:r>
              <a:rPr lang="en-US"/>
              <a:t>for i &gt; 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Benefits of CBC</a:t>
            </a:r>
            <a:endParaRPr lang="en-GB" altLang="zh-T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77E70-D613-43CB-B687-3D1106798ED7}" type="slidenum">
              <a:rPr lang="zh-TW" altLang="en-US"/>
              <a:pPr/>
              <a:t>33</a:t>
            </a:fld>
            <a:endParaRPr lang="en-US" altLang="zh-TW"/>
          </a:p>
        </p:txBody>
      </p:sp>
      <p:sp>
        <p:nvSpPr>
          <p:cNvPr id="727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291513" cy="4781550"/>
          </a:xfrm>
        </p:spPr>
        <p:txBody>
          <a:bodyPr/>
          <a:lstStyle/>
          <a:p>
            <a:r>
              <a:rPr lang="en-US" sz="2400"/>
              <a:t>Remove the need for sending all random numbers except for the first block.</a:t>
            </a:r>
          </a:p>
          <a:p>
            <a:pPr lvl="1"/>
            <a:r>
              <a:rPr lang="en-US" sz="2000"/>
              <a:t>The first random number is known as an </a:t>
            </a:r>
            <a:r>
              <a:rPr lang="en-US" sz="2000" i="1"/>
              <a:t>initialization vector</a:t>
            </a:r>
            <a:r>
              <a:rPr lang="en-US" sz="2000"/>
              <a:t> (IV). </a:t>
            </a:r>
          </a:p>
          <a:p>
            <a:r>
              <a:rPr lang="en-US" sz="2400"/>
              <a:t>CBC solves the identical ciphertext block problem. </a:t>
            </a:r>
          </a:p>
          <a:p>
            <a:pPr lvl="1"/>
            <a:r>
              <a:rPr lang="en-US" sz="2000"/>
              <a:t>Each ciphertext block is dependent on the corresponding plaintext block and the previous blocks. </a:t>
            </a:r>
          </a:p>
          <a:p>
            <a:pPr lvl="1"/>
            <a:r>
              <a:rPr lang="en-US" sz="2000"/>
              <a:t>Without IV, two identical messages will encrypt in the same way up to the first difference. </a:t>
            </a:r>
          </a:p>
          <a:p>
            <a:r>
              <a:rPr lang="en-US" sz="2400"/>
              <a:t>A randomly chosen IV also prevents chosen-plaintext attacks. </a:t>
            </a:r>
            <a:endParaRPr lang="en-GB" altLang="zh-TW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CBC encryption</a:t>
            </a:r>
            <a:endParaRPr lang="en-GB" altLang="zh-T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840B-CA58-41E4-AA00-41F6001A4214}" type="slidenum">
              <a:rPr lang="zh-TW" altLang="en-US"/>
              <a:pPr/>
              <a:t>34</a:t>
            </a:fld>
            <a:endParaRPr lang="en-US" altLang="zh-TW"/>
          </a:p>
        </p:txBody>
      </p:sp>
      <p:graphicFrame>
        <p:nvGraphicFramePr>
          <p:cNvPr id="61501" name="Object 61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1277938" y="2001838"/>
          <a:ext cx="6588125" cy="337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2" name="Visio" r:id="rId4" imgW="6588369" imgH="3371133" progId="Visio.Drawing.11">
                  <p:embed/>
                </p:oleObj>
              </mc:Choice>
              <mc:Fallback>
                <p:oleObj name="Visio" r:id="rId4" imgW="6588369" imgH="3371133" progId="Visio.Drawing.11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7938" y="2001838"/>
                        <a:ext cx="6588125" cy="3371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CBC decryption</a:t>
            </a:r>
            <a:endParaRPr lang="en-GB" altLang="zh-T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EECD0-A864-4014-B0A2-B5D2E7F825C8}" type="slidenum">
              <a:rPr lang="zh-TW" altLang="en-US"/>
              <a:pPr/>
              <a:t>35</a:t>
            </a:fld>
            <a:endParaRPr lang="en-US" altLang="zh-TW"/>
          </a:p>
        </p:txBody>
      </p:sp>
      <p:graphicFrame>
        <p:nvGraphicFramePr>
          <p:cNvPr id="62525" name="Object 61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1277938" y="2001838"/>
          <a:ext cx="6588125" cy="337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26" name="Visio" r:id="rId4" imgW="6588730" imgH="3371133" progId="Visio.Drawing.11">
                  <p:embed/>
                </p:oleObj>
              </mc:Choice>
              <mc:Fallback>
                <p:oleObj name="Visio" r:id="rId4" imgW="6588730" imgH="3371133" progId="Visio.Drawing.11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7938" y="2001838"/>
                        <a:ext cx="6588125" cy="3371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Security problems of CBC</a:t>
            </a:r>
            <a:endParaRPr lang="en-GB" altLang="zh-T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A1057-2E10-42C8-8461-FD1F48CDFE0A}" type="slidenum">
              <a:rPr lang="zh-TW" altLang="en-US"/>
              <a:pPr/>
              <a:t>36</a:t>
            </a:fld>
            <a:endParaRPr lang="en-US" altLang="zh-TW"/>
          </a:p>
        </p:txBody>
      </p:sp>
      <p:sp>
        <p:nvSpPr>
          <p:cNvPr id="7168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371560"/>
            <a:ext cx="8229600" cy="493776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An attacker can add blocks to the end of an encrypted message without being detected.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Need to know where the message ends.</a:t>
            </a:r>
          </a:p>
          <a:p>
            <a:pPr>
              <a:lnSpc>
                <a:spcPct val="90000"/>
              </a:lnSpc>
            </a:pPr>
            <a:r>
              <a:rPr lang="en-US" dirty="0"/>
              <a:t>If a bit is added or lost from the </a:t>
            </a:r>
            <a:r>
              <a:rPr lang="en-US" dirty="0" err="1"/>
              <a:t>ciphertext</a:t>
            </a:r>
            <a:r>
              <a:rPr lang="en-US" dirty="0"/>
              <a:t> stream, all subsequent blocks are shifted 1 bit out of position.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Need to ensure that the block structure remains intact.</a:t>
            </a:r>
            <a:endParaRPr lang="en-GB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Security problems of CBC</a:t>
            </a:r>
            <a:endParaRPr lang="en-GB" altLang="zh-T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2C93C-87E4-4783-A6EB-5EFD16BE74B9}" type="slidenum">
              <a:rPr lang="zh-TW" altLang="en-US"/>
              <a:pPr/>
              <a:t>37</a:t>
            </a:fld>
            <a:endParaRPr lang="en-US" altLang="zh-TW"/>
          </a:p>
        </p:txBody>
      </p:sp>
      <p:sp>
        <p:nvSpPr>
          <p:cNvPr id="6349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An attacker can alter a ciphertext block to introduce controlled changes.</a:t>
            </a:r>
          </a:p>
          <a:p>
            <a:r>
              <a:rPr lang="en-US"/>
              <a:t>E.g., if bit 3 of c</a:t>
            </a:r>
            <a:r>
              <a:rPr lang="en-US" baseline="-25000"/>
              <a:t>i</a:t>
            </a:r>
            <a:r>
              <a:rPr lang="en-US"/>
              <a:t> is modified, </a:t>
            </a:r>
          </a:p>
          <a:p>
            <a:pPr lvl="1"/>
            <a:r>
              <a:rPr lang="en-US"/>
              <a:t>Since m</a:t>
            </a:r>
            <a:r>
              <a:rPr lang="en-US" baseline="-25000"/>
              <a:t>i+1</a:t>
            </a:r>
            <a:r>
              <a:rPr lang="en-US"/>
              <a:t> = c</a:t>
            </a:r>
            <a:r>
              <a:rPr lang="en-US" baseline="-25000"/>
              <a:t>i</a:t>
            </a:r>
            <a:r>
              <a:rPr lang="en-US"/>
              <a:t> </a:t>
            </a:r>
            <a:r>
              <a:rPr lang="en-US">
                <a:sym typeface="Symbol" pitchFamily="18" charset="2"/>
              </a:rPr>
              <a:t> decrypted c</a:t>
            </a:r>
            <a:r>
              <a:rPr lang="en-US" baseline="-25000">
                <a:sym typeface="Symbol" pitchFamily="18" charset="2"/>
              </a:rPr>
              <a:t>i+1</a:t>
            </a:r>
            <a:r>
              <a:rPr lang="en-US">
                <a:sym typeface="Symbol" pitchFamily="18" charset="2"/>
              </a:rPr>
              <a:t>, b</a:t>
            </a:r>
            <a:r>
              <a:rPr lang="en-US"/>
              <a:t>it 3 of m</a:t>
            </a:r>
            <a:r>
              <a:rPr lang="en-US" baseline="-25000"/>
              <a:t>i+1</a:t>
            </a:r>
            <a:r>
              <a:rPr lang="en-US"/>
              <a:t> is also modified (deterministic).</a:t>
            </a:r>
          </a:p>
          <a:p>
            <a:pPr lvl="1"/>
            <a:r>
              <a:rPr lang="en-US"/>
              <a:t>Since m</a:t>
            </a:r>
            <a:r>
              <a:rPr lang="en-US" baseline="-25000"/>
              <a:t>i</a:t>
            </a:r>
            <a:r>
              <a:rPr lang="en-US"/>
              <a:t> = c</a:t>
            </a:r>
            <a:r>
              <a:rPr lang="en-US" baseline="-25000"/>
              <a:t>i-1</a:t>
            </a:r>
            <a:r>
              <a:rPr lang="en-US"/>
              <a:t> </a:t>
            </a:r>
            <a:r>
              <a:rPr lang="en-US">
                <a:sym typeface="Symbol" pitchFamily="18" charset="2"/>
              </a:rPr>
              <a:t> decrypted c</a:t>
            </a:r>
            <a:r>
              <a:rPr lang="en-US" baseline="-25000">
                <a:sym typeface="Symbol" pitchFamily="18" charset="2"/>
              </a:rPr>
              <a:t>i</a:t>
            </a:r>
            <a:r>
              <a:rPr lang="en-US">
                <a:sym typeface="Symbol" pitchFamily="18" charset="2"/>
              </a:rPr>
              <a:t>, </a:t>
            </a:r>
            <a:r>
              <a:rPr lang="en-US"/>
              <a:t>m</a:t>
            </a:r>
            <a:r>
              <a:rPr lang="en-US" baseline="-25000"/>
              <a:t>i</a:t>
            </a:r>
            <a:r>
              <a:rPr lang="en-US"/>
              <a:t> would also be modified (nondeterministic).</a:t>
            </a:r>
          </a:p>
          <a:p>
            <a:r>
              <a:rPr lang="en-US"/>
              <a:t>Can this modification be detected by the receiver?  </a:t>
            </a:r>
            <a:endParaRPr lang="en-GB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219200" y="3717032"/>
            <a:ext cx="6858000" cy="990600"/>
          </a:xfrm>
        </p:spPr>
        <p:txBody>
          <a:bodyPr>
            <a:noAutofit/>
          </a:bodyPr>
          <a:lstStyle/>
          <a:p>
            <a:r>
              <a:rPr lang="en-US" sz="3600" dirty="0"/>
              <a:t>How to ensure message integrity?</a:t>
            </a:r>
            <a:endParaRPr lang="en-GB" altLang="zh-TW" sz="3600" dirty="0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B4A79085-83F3-406E-965F-060FCB91E129}" type="slidenum">
              <a:rPr lang="zh-TW" altLang="en-US"/>
              <a:pPr/>
              <a:t>38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/>
              <a:t>Generating MACs for </a:t>
            </a:r>
            <a:r>
              <a:rPr lang="en-US" sz="3600" u="sng"/>
              <a:t>un</a:t>
            </a:r>
            <a:r>
              <a:rPr lang="en-US" sz="3600"/>
              <a:t>encrypted messages</a:t>
            </a:r>
            <a:endParaRPr lang="en-GB" altLang="zh-TW" sz="36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B71F2-965A-4605-AF15-7EAA0934B1A5}" type="slidenum">
              <a:rPr lang="zh-TW" altLang="en-US"/>
              <a:pPr/>
              <a:t>39</a:t>
            </a:fld>
            <a:endParaRPr lang="en-US" altLang="zh-TW"/>
          </a:p>
        </p:txBody>
      </p:sp>
      <p:sp>
        <p:nvSpPr>
          <p:cNvPr id="665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229600" cy="4637088"/>
          </a:xfrm>
        </p:spPr>
        <p:txBody>
          <a:bodyPr/>
          <a:lstStyle/>
          <a:p>
            <a:r>
              <a:rPr lang="en-US"/>
              <a:t>As usual, compute the CBC for a message.</a:t>
            </a:r>
          </a:p>
          <a:p>
            <a:r>
              <a:rPr lang="en-US"/>
              <a:t>Send out the plaintext with the last ciphertext block (CBC residue, MAC).</a:t>
            </a:r>
          </a:p>
          <a:p>
            <a:r>
              <a:rPr lang="en-US"/>
              <a:t>The receiver verifies whether the plaintext + CBC residue has been modified by</a:t>
            </a:r>
          </a:p>
          <a:p>
            <a:pPr lvl="1"/>
            <a:r>
              <a:rPr lang="en-US"/>
              <a:t>Computing the CBC for the message and comparing the last ciphertext block with the MAC.  </a:t>
            </a:r>
            <a:endParaRPr lang="en-GB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Iterated ciphers</a:t>
            </a:r>
            <a:endParaRPr lang="en-GB" altLang="zh-T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DAB3E-8771-4629-BB5C-153BCCBD3BD4}" type="slidenum">
              <a:rPr lang="zh-TW" altLang="en-US"/>
              <a:pPr/>
              <a:t>4</a:t>
            </a:fld>
            <a:endParaRPr lang="en-US" altLang="zh-TW"/>
          </a:p>
        </p:txBody>
      </p:sp>
      <p:sp>
        <p:nvSpPr>
          <p:cNvPr id="9625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Block ciphers today are product ciphers.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Involves a sequence of permutation (diffusion) and substitution (confusion) operations.</a:t>
            </a:r>
          </a:p>
          <a:p>
            <a:pPr>
              <a:lnSpc>
                <a:spcPct val="90000"/>
              </a:lnSpc>
            </a:pPr>
            <a:r>
              <a:rPr lang="en-US" dirty="0"/>
              <a:t>A common design is an iterated cipher consisting of a </a:t>
            </a:r>
            <a:r>
              <a:rPr lang="en-US" i="1" dirty="0"/>
              <a:t>round function</a:t>
            </a:r>
            <a:r>
              <a:rPr lang="en-US" dirty="0"/>
              <a:t> and a </a:t>
            </a:r>
            <a:r>
              <a:rPr lang="en-US" i="1" dirty="0"/>
              <a:t>key schedule</a:t>
            </a:r>
            <a:r>
              <a:rPr lang="en-US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Encryption of a plaintext proceeds through N similar rounds.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 key K is used to construct the N </a:t>
            </a:r>
            <a:r>
              <a:rPr lang="en-US" i="1" dirty="0"/>
              <a:t>round keys</a:t>
            </a:r>
            <a:r>
              <a:rPr lang="en-US" dirty="0"/>
              <a:t> or </a:t>
            </a:r>
            <a:r>
              <a:rPr lang="en-US" i="1" dirty="0" err="1"/>
              <a:t>subkeys</a:t>
            </a:r>
            <a:r>
              <a:rPr lang="en-US" altLang="zh-TW" dirty="0"/>
              <a:t>: </a:t>
            </a:r>
            <a:r>
              <a:rPr lang="en-US" dirty="0"/>
              <a:t>K</a:t>
            </a:r>
            <a:r>
              <a:rPr lang="en-US" baseline="30000" dirty="0"/>
              <a:t>1</a:t>
            </a:r>
            <a:r>
              <a:rPr lang="en-US" dirty="0"/>
              <a:t>, K</a:t>
            </a:r>
            <a:r>
              <a:rPr lang="en-US" baseline="30000" dirty="0"/>
              <a:t>2</a:t>
            </a:r>
            <a:r>
              <a:rPr lang="en-US" dirty="0"/>
              <a:t>, </a:t>
            </a:r>
            <a:r>
              <a:rPr lang="en-US" dirty="0">
                <a:latin typeface="Arial"/>
              </a:rPr>
              <a:t>…</a:t>
            </a:r>
            <a:r>
              <a:rPr lang="en-US" dirty="0"/>
              <a:t>,</a:t>
            </a:r>
            <a:r>
              <a:rPr lang="en-US" altLang="zh-TW" dirty="0"/>
              <a:t> and</a:t>
            </a:r>
            <a:r>
              <a:rPr lang="en-US" dirty="0"/>
              <a:t> K</a:t>
            </a:r>
            <a:r>
              <a:rPr lang="en-US" baseline="30000" dirty="0"/>
              <a:t>N</a:t>
            </a:r>
            <a:r>
              <a:rPr lang="en-US" altLang="zh-TW" dirty="0"/>
              <a:t>.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Denote </a:t>
            </a:r>
            <a:r>
              <a:rPr lang="en-US" altLang="zh-TW" dirty="0"/>
              <a:t>the</a:t>
            </a:r>
            <a:r>
              <a:rPr lang="en-US" dirty="0"/>
              <a:t> round function as g()</a:t>
            </a:r>
            <a:r>
              <a:rPr lang="en-US" altLang="zh-TW" dirty="0"/>
              <a:t> that take</a:t>
            </a:r>
            <a:r>
              <a:rPr lang="en-US" dirty="0"/>
              <a:t> in the current state and a </a:t>
            </a:r>
            <a:r>
              <a:rPr lang="en-US" dirty="0" err="1"/>
              <a:t>subkey</a:t>
            </a:r>
            <a:r>
              <a:rPr lang="en-US" dirty="0"/>
              <a:t> as inputs.</a:t>
            </a:r>
            <a:endParaRPr lang="en-GB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/>
              <a:t>Generating MACs for </a:t>
            </a:r>
            <a:r>
              <a:rPr lang="en-US" sz="3600" u="sng" dirty="0"/>
              <a:t>un</a:t>
            </a:r>
            <a:r>
              <a:rPr lang="en-US" sz="3600" dirty="0"/>
              <a:t>encrypted messages</a:t>
            </a:r>
            <a:endParaRPr lang="en-GB" altLang="zh-TW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726ED-FBAB-44D9-87C6-278525365A33}" type="slidenum">
              <a:rPr lang="zh-TW" altLang="en-US"/>
              <a:pPr/>
              <a:t>40</a:t>
            </a:fld>
            <a:endParaRPr lang="en-US" altLang="zh-TW"/>
          </a:p>
        </p:txBody>
      </p:sp>
      <p:graphicFrame>
        <p:nvGraphicFramePr>
          <p:cNvPr id="70659" name="Object 3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1068388" y="1982788"/>
          <a:ext cx="7005637" cy="340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60" name="Visio" r:id="rId4" imgW="7004989" imgH="3410509" progId="Visio.Drawing.11">
                  <p:embed/>
                </p:oleObj>
              </mc:Choice>
              <mc:Fallback>
                <p:oleObj name="Visio" r:id="rId4" imgW="7004989" imgH="3410509" progId="Visio.Drawing.11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8388" y="1982788"/>
                        <a:ext cx="7005637" cy="3409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Both secrecy and message integrity</a:t>
            </a:r>
            <a:endParaRPr lang="en-GB" altLang="zh-TW" dirty="0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68413"/>
            <a:ext cx="8218488" cy="4862512"/>
          </a:xfrm>
        </p:spPr>
        <p:txBody>
          <a:bodyPr/>
          <a:lstStyle/>
          <a:p>
            <a:r>
              <a:rPr lang="en-US" sz="2400" dirty="0"/>
              <a:t>Proposal 1? </a:t>
            </a:r>
            <a:endParaRPr lang="en-GB" altLang="zh-TW" sz="2400" dirty="0"/>
          </a:p>
        </p:txBody>
      </p:sp>
      <p:graphicFrame>
        <p:nvGraphicFramePr>
          <p:cNvPr id="75841" name="Object 65"/>
          <p:cNvGraphicFramePr>
            <a:graphicFrameLocks noGrp="1" noChangeAspect="1"/>
          </p:cNvGraphicFramePr>
          <p:nvPr>
            <p:ph sz="half" idx="2"/>
          </p:nvPr>
        </p:nvGraphicFramePr>
        <p:xfrm>
          <a:off x="757238" y="2241550"/>
          <a:ext cx="7700962" cy="320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42" name="Visio" r:id="rId4" imgW="8198218" imgH="3410509" progId="Visio.Drawing.11">
                  <p:embed/>
                </p:oleObj>
              </mc:Choice>
              <mc:Fallback>
                <p:oleObj name="Visio" r:id="rId4" imgW="8198218" imgH="3410509" progId="Visio.Drawing.11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7238" y="2241550"/>
                        <a:ext cx="7700962" cy="320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C7E45-6E4C-4822-BC15-E943EFF5DEEF}" type="slidenum">
              <a:rPr lang="zh-TW" altLang="en-US"/>
              <a:pPr/>
              <a:t>41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Both secrecy and message integrity</a:t>
            </a:r>
            <a:endParaRPr lang="en-GB" altLang="zh-TW" dirty="0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68413"/>
            <a:ext cx="8291513" cy="4862512"/>
          </a:xfrm>
        </p:spPr>
        <p:txBody>
          <a:bodyPr/>
          <a:lstStyle/>
          <a:p>
            <a:r>
              <a:rPr lang="en-US" sz="2400"/>
              <a:t>Proposal 2?</a:t>
            </a:r>
            <a:endParaRPr lang="en-GB" altLang="zh-TW" sz="2400"/>
          </a:p>
        </p:txBody>
      </p:sp>
      <p:graphicFrame>
        <p:nvGraphicFramePr>
          <p:cNvPr id="76878" name="Object 78"/>
          <p:cNvGraphicFramePr>
            <a:graphicFrameLocks noGrp="1" noChangeAspect="1"/>
          </p:cNvGraphicFramePr>
          <p:nvPr>
            <p:ph sz="half" idx="2"/>
          </p:nvPr>
        </p:nvGraphicFramePr>
        <p:xfrm>
          <a:off x="611188" y="2227263"/>
          <a:ext cx="7991475" cy="336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79" name="Visio" r:id="rId4" imgW="8048524" imgH="3385944" progId="Visio.Drawing.11">
                  <p:embed/>
                </p:oleObj>
              </mc:Choice>
              <mc:Fallback>
                <p:oleObj name="Visio" r:id="rId4" imgW="8048524" imgH="3385944" progId="Visio.Drawing.11">
                  <p:embed/>
                  <p:pic>
                    <p:nvPicPr>
                      <p:cNvPr id="0" name="Picture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2227263"/>
                        <a:ext cx="7991475" cy="336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30FAA-A698-4BFA-A0AE-77D0B9FDF791}" type="slidenum">
              <a:rPr lang="zh-TW" altLang="en-US"/>
              <a:pPr/>
              <a:t>42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Both secrecy and message integrity</a:t>
            </a:r>
            <a:endParaRPr lang="en-GB" altLang="zh-TW" dirty="0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68413"/>
            <a:ext cx="8291513" cy="4862512"/>
          </a:xfrm>
        </p:spPr>
        <p:txBody>
          <a:bodyPr/>
          <a:lstStyle/>
          <a:p>
            <a:r>
              <a:rPr lang="en-US" sz="2400" dirty="0"/>
              <a:t>Proposal 3?</a:t>
            </a:r>
            <a:endParaRPr lang="en-GB" altLang="zh-TW" sz="2400" dirty="0"/>
          </a:p>
        </p:txBody>
      </p:sp>
      <p:graphicFrame>
        <p:nvGraphicFramePr>
          <p:cNvPr id="77898" name="Object 74"/>
          <p:cNvGraphicFramePr>
            <a:graphicFrameLocks noGrp="1" noChangeAspect="1"/>
          </p:cNvGraphicFramePr>
          <p:nvPr>
            <p:ph sz="half" idx="2"/>
          </p:nvPr>
        </p:nvGraphicFramePr>
        <p:xfrm>
          <a:off x="757238" y="2205038"/>
          <a:ext cx="7845425" cy="3300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99" name="Visio" r:id="rId4" imgW="8048524" imgH="3385944" progId="Visio.Drawing.11">
                  <p:embed/>
                </p:oleObj>
              </mc:Choice>
              <mc:Fallback>
                <p:oleObj name="Visio" r:id="rId4" imgW="8048524" imgH="3385944" progId="Visio.Drawing.11">
                  <p:embed/>
                  <p:pic>
                    <p:nvPicPr>
                      <p:cNvPr id="0" name="Picture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7238" y="2205038"/>
                        <a:ext cx="7845425" cy="3300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D723C-7EBE-47F4-8895-A4A7020BEA84}" type="slidenum">
              <a:rPr lang="zh-TW" altLang="en-US"/>
              <a:pPr/>
              <a:t>43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219200" y="3717032"/>
            <a:ext cx="6858000" cy="990600"/>
          </a:xfrm>
        </p:spPr>
        <p:txBody>
          <a:bodyPr>
            <a:noAutofit/>
          </a:bodyPr>
          <a:lstStyle/>
          <a:p>
            <a:r>
              <a:rPr lang="en-US" sz="3600" dirty="0"/>
              <a:t>How to increase the security of DES?</a:t>
            </a:r>
            <a:endParaRPr lang="en-GB" altLang="zh-TW" sz="3600" dirty="0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ADC47CA5-207C-43CB-AE9D-8B7D8950C340}" type="slidenum">
              <a:rPr lang="zh-TW" altLang="en-US"/>
              <a:pPr/>
              <a:t>44</a:t>
            </a:fld>
            <a:endParaRPr lang="en-US" altLang="zh-TW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Multiple encryption DES</a:t>
            </a:r>
            <a:endParaRPr lang="en-GB" altLang="zh-TW"/>
          </a:p>
        </p:txBody>
      </p:sp>
      <p:sp>
        <p:nvSpPr>
          <p:cNvPr id="3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</p:txBody>
      </p:sp>
      <p:sp>
        <p:nvSpPr>
          <p:cNvPr id="3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A8372-149C-4622-81DC-44FEE8B6BEDF}" type="slidenum">
              <a:rPr lang="zh-TW" altLang="en-US"/>
              <a:pPr/>
              <a:t>45</a:t>
            </a:fld>
            <a:endParaRPr lang="en-US" altLang="zh-TW"/>
          </a:p>
        </p:txBody>
      </p:sp>
      <p:sp>
        <p:nvSpPr>
          <p:cNvPr id="6963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Triple DES (3DES or EDE) using 2 keys</a:t>
            </a:r>
          </a:p>
          <a:p>
            <a:pPr lvl="1"/>
            <a:r>
              <a:rPr lang="en-US"/>
              <a:t>Encrypt (or Decrypt )a plaintext and then decrypt (or encrypt) it.</a:t>
            </a:r>
          </a:p>
          <a:p>
            <a:r>
              <a:rPr lang="en-US"/>
              <a:t>Encryption:</a:t>
            </a:r>
          </a:p>
          <a:p>
            <a:endParaRPr lang="en-US"/>
          </a:p>
          <a:p>
            <a:endParaRPr lang="en-US"/>
          </a:p>
          <a:p>
            <a:r>
              <a:rPr lang="en-US"/>
              <a:t>Decryption:</a:t>
            </a:r>
          </a:p>
          <a:p>
            <a:endParaRPr lang="en-US"/>
          </a:p>
          <a:p>
            <a:endParaRPr lang="zh-TW" altLang="en-GB"/>
          </a:p>
        </p:txBody>
      </p:sp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4068763" y="3846513"/>
            <a:ext cx="431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2800" b="1">
                <a:latin typeface="Arial" charset="0"/>
              </a:rPr>
              <a:t>E</a:t>
            </a:r>
            <a:endParaRPr kumimoji="0" lang="en-GB" altLang="zh-TW" sz="2800" b="1">
              <a:latin typeface="Arial" charset="0"/>
            </a:endParaRPr>
          </a:p>
        </p:txBody>
      </p:sp>
      <p:sp>
        <p:nvSpPr>
          <p:cNvPr id="69637" name="Text Box 5"/>
          <p:cNvSpPr txBox="1">
            <a:spLocks noChangeArrowheads="1"/>
          </p:cNvSpPr>
          <p:nvPr/>
        </p:nvSpPr>
        <p:spPr bwMode="auto">
          <a:xfrm>
            <a:off x="5076825" y="3846513"/>
            <a:ext cx="431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2800" b="1">
                <a:latin typeface="Arial" charset="0"/>
              </a:rPr>
              <a:t>D</a:t>
            </a:r>
            <a:endParaRPr kumimoji="0" lang="en-GB" altLang="zh-TW" sz="2800" b="1">
              <a:latin typeface="Arial" charset="0"/>
            </a:endParaRPr>
          </a:p>
        </p:txBody>
      </p:sp>
      <p:sp>
        <p:nvSpPr>
          <p:cNvPr id="69638" name="Text Box 6"/>
          <p:cNvSpPr txBox="1">
            <a:spLocks noChangeArrowheads="1"/>
          </p:cNvSpPr>
          <p:nvPr/>
        </p:nvSpPr>
        <p:spPr bwMode="auto">
          <a:xfrm>
            <a:off x="6013450" y="3846513"/>
            <a:ext cx="431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2800" b="1">
                <a:latin typeface="Arial" charset="0"/>
              </a:rPr>
              <a:t>E</a:t>
            </a:r>
            <a:endParaRPr kumimoji="0" lang="en-GB" altLang="zh-TW" sz="2800" b="1">
              <a:latin typeface="Arial" charset="0"/>
            </a:endParaRPr>
          </a:p>
        </p:txBody>
      </p:sp>
      <p:sp>
        <p:nvSpPr>
          <p:cNvPr id="69639" name="Text Box 7"/>
          <p:cNvSpPr txBox="1">
            <a:spLocks noChangeArrowheads="1"/>
          </p:cNvSpPr>
          <p:nvPr/>
        </p:nvSpPr>
        <p:spPr bwMode="auto">
          <a:xfrm>
            <a:off x="6948488" y="3846513"/>
            <a:ext cx="431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2800">
                <a:latin typeface="Arial" charset="0"/>
              </a:rPr>
              <a:t>c</a:t>
            </a:r>
            <a:endParaRPr kumimoji="0" lang="en-GB" altLang="zh-TW" sz="2800">
              <a:latin typeface="Arial" charset="0"/>
            </a:endParaRPr>
          </a:p>
        </p:txBody>
      </p:sp>
      <p:sp>
        <p:nvSpPr>
          <p:cNvPr id="69640" name="Text Box 8"/>
          <p:cNvSpPr txBox="1">
            <a:spLocks noChangeArrowheads="1"/>
          </p:cNvSpPr>
          <p:nvPr/>
        </p:nvSpPr>
        <p:spPr bwMode="auto">
          <a:xfrm>
            <a:off x="3060700" y="3846513"/>
            <a:ext cx="431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2800">
                <a:latin typeface="Arial" charset="0"/>
              </a:rPr>
              <a:t>m</a:t>
            </a:r>
            <a:endParaRPr kumimoji="0" lang="en-GB" altLang="zh-TW" sz="2800">
              <a:latin typeface="Arial" charset="0"/>
            </a:endParaRPr>
          </a:p>
        </p:txBody>
      </p:sp>
      <p:sp>
        <p:nvSpPr>
          <p:cNvPr id="69641" name="Line 9"/>
          <p:cNvSpPr>
            <a:spLocks noChangeShapeType="1"/>
          </p:cNvSpPr>
          <p:nvPr/>
        </p:nvSpPr>
        <p:spPr bwMode="auto">
          <a:xfrm>
            <a:off x="3563938" y="4135438"/>
            <a:ext cx="5762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42" name="Line 10"/>
          <p:cNvSpPr>
            <a:spLocks noChangeShapeType="1"/>
          </p:cNvSpPr>
          <p:nvPr/>
        </p:nvSpPr>
        <p:spPr bwMode="auto">
          <a:xfrm>
            <a:off x="4500563" y="4135438"/>
            <a:ext cx="5762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43" name="Line 11"/>
          <p:cNvSpPr>
            <a:spLocks noChangeShapeType="1"/>
          </p:cNvSpPr>
          <p:nvPr/>
        </p:nvSpPr>
        <p:spPr bwMode="auto">
          <a:xfrm>
            <a:off x="5508625" y="4135438"/>
            <a:ext cx="5762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44" name="Line 12"/>
          <p:cNvSpPr>
            <a:spLocks noChangeShapeType="1"/>
          </p:cNvSpPr>
          <p:nvPr/>
        </p:nvSpPr>
        <p:spPr bwMode="auto">
          <a:xfrm>
            <a:off x="6445250" y="4135438"/>
            <a:ext cx="5762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45" name="Text Box 13"/>
          <p:cNvSpPr txBox="1">
            <a:spLocks noChangeArrowheads="1"/>
          </p:cNvSpPr>
          <p:nvPr/>
        </p:nvSpPr>
        <p:spPr bwMode="auto">
          <a:xfrm>
            <a:off x="4068763" y="3111500"/>
            <a:ext cx="5762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2800">
                <a:latin typeface="Arial" charset="0"/>
              </a:rPr>
              <a:t>k</a:t>
            </a:r>
            <a:r>
              <a:rPr kumimoji="0" lang="en-US" sz="2800" baseline="-25000">
                <a:latin typeface="Arial" charset="0"/>
              </a:rPr>
              <a:t>1</a:t>
            </a:r>
            <a:endParaRPr kumimoji="0" lang="en-GB" altLang="zh-TW" sz="2800" baseline="-25000">
              <a:latin typeface="Arial" charset="0"/>
            </a:endParaRPr>
          </a:p>
        </p:txBody>
      </p:sp>
      <p:sp>
        <p:nvSpPr>
          <p:cNvPr id="69646" name="Text Box 14"/>
          <p:cNvSpPr txBox="1">
            <a:spLocks noChangeArrowheads="1"/>
          </p:cNvSpPr>
          <p:nvPr/>
        </p:nvSpPr>
        <p:spPr bwMode="auto">
          <a:xfrm>
            <a:off x="5076825" y="3111500"/>
            <a:ext cx="5762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2800">
                <a:latin typeface="Arial" charset="0"/>
              </a:rPr>
              <a:t>k</a:t>
            </a:r>
            <a:r>
              <a:rPr kumimoji="0" lang="en-US" sz="2800" baseline="-25000">
                <a:latin typeface="Arial" charset="0"/>
              </a:rPr>
              <a:t>2   </a:t>
            </a:r>
            <a:endParaRPr kumimoji="0" lang="en-GB" altLang="zh-TW" sz="2800" baseline="-25000">
              <a:latin typeface="Arial" charset="0"/>
            </a:endParaRPr>
          </a:p>
        </p:txBody>
      </p:sp>
      <p:sp>
        <p:nvSpPr>
          <p:cNvPr id="69647" name="Text Box 15"/>
          <p:cNvSpPr txBox="1">
            <a:spLocks noChangeArrowheads="1"/>
          </p:cNvSpPr>
          <p:nvPr/>
        </p:nvSpPr>
        <p:spPr bwMode="auto">
          <a:xfrm>
            <a:off x="5940425" y="3111500"/>
            <a:ext cx="5762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2800">
                <a:latin typeface="Arial" charset="0"/>
              </a:rPr>
              <a:t>k</a:t>
            </a:r>
            <a:r>
              <a:rPr kumimoji="0" lang="en-US" sz="2800" baseline="-25000">
                <a:latin typeface="Arial" charset="0"/>
              </a:rPr>
              <a:t>1</a:t>
            </a:r>
            <a:endParaRPr kumimoji="0" lang="en-GB" altLang="zh-TW" sz="2800" baseline="-25000">
              <a:latin typeface="Arial" charset="0"/>
            </a:endParaRPr>
          </a:p>
        </p:txBody>
      </p:sp>
      <p:sp>
        <p:nvSpPr>
          <p:cNvPr id="69648" name="Line 16"/>
          <p:cNvSpPr>
            <a:spLocks noChangeShapeType="1"/>
          </p:cNvSpPr>
          <p:nvPr/>
        </p:nvSpPr>
        <p:spPr bwMode="auto">
          <a:xfrm>
            <a:off x="4284663" y="3559175"/>
            <a:ext cx="0" cy="3587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49" name="Line 17"/>
          <p:cNvSpPr>
            <a:spLocks noChangeShapeType="1"/>
          </p:cNvSpPr>
          <p:nvPr/>
        </p:nvSpPr>
        <p:spPr bwMode="auto">
          <a:xfrm>
            <a:off x="5292725" y="3559175"/>
            <a:ext cx="0" cy="3587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50" name="Line 18"/>
          <p:cNvSpPr>
            <a:spLocks noChangeShapeType="1"/>
          </p:cNvSpPr>
          <p:nvPr/>
        </p:nvSpPr>
        <p:spPr bwMode="auto">
          <a:xfrm>
            <a:off x="6229350" y="3559175"/>
            <a:ext cx="0" cy="3587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51" name="Text Box 19"/>
          <p:cNvSpPr txBox="1">
            <a:spLocks noChangeArrowheads="1"/>
          </p:cNvSpPr>
          <p:nvPr/>
        </p:nvSpPr>
        <p:spPr bwMode="auto">
          <a:xfrm>
            <a:off x="4068763" y="5573713"/>
            <a:ext cx="431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2800" b="1">
                <a:latin typeface="Arial" charset="0"/>
              </a:rPr>
              <a:t>D</a:t>
            </a:r>
            <a:endParaRPr kumimoji="0" lang="en-GB" altLang="zh-TW" sz="2800" b="1">
              <a:latin typeface="Arial" charset="0"/>
            </a:endParaRPr>
          </a:p>
        </p:txBody>
      </p:sp>
      <p:sp>
        <p:nvSpPr>
          <p:cNvPr id="69652" name="Text Box 20"/>
          <p:cNvSpPr txBox="1">
            <a:spLocks noChangeArrowheads="1"/>
          </p:cNvSpPr>
          <p:nvPr/>
        </p:nvSpPr>
        <p:spPr bwMode="auto">
          <a:xfrm>
            <a:off x="5076825" y="5573713"/>
            <a:ext cx="431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2800" b="1">
                <a:latin typeface="Arial" charset="0"/>
              </a:rPr>
              <a:t>E</a:t>
            </a:r>
            <a:endParaRPr kumimoji="0" lang="en-GB" altLang="zh-TW" sz="2800" b="1">
              <a:latin typeface="Arial" charset="0"/>
            </a:endParaRPr>
          </a:p>
        </p:txBody>
      </p:sp>
      <p:sp>
        <p:nvSpPr>
          <p:cNvPr id="69653" name="Text Box 21"/>
          <p:cNvSpPr txBox="1">
            <a:spLocks noChangeArrowheads="1"/>
          </p:cNvSpPr>
          <p:nvPr/>
        </p:nvSpPr>
        <p:spPr bwMode="auto">
          <a:xfrm>
            <a:off x="6013450" y="5573713"/>
            <a:ext cx="431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2800" b="1">
                <a:latin typeface="Arial" charset="0"/>
              </a:rPr>
              <a:t>D</a:t>
            </a:r>
            <a:endParaRPr kumimoji="0" lang="en-GB" altLang="zh-TW" sz="2800" b="1">
              <a:latin typeface="Arial" charset="0"/>
            </a:endParaRPr>
          </a:p>
        </p:txBody>
      </p:sp>
      <p:sp>
        <p:nvSpPr>
          <p:cNvPr id="69654" name="Text Box 22"/>
          <p:cNvSpPr txBox="1">
            <a:spLocks noChangeArrowheads="1"/>
          </p:cNvSpPr>
          <p:nvPr/>
        </p:nvSpPr>
        <p:spPr bwMode="auto">
          <a:xfrm>
            <a:off x="6948488" y="5573713"/>
            <a:ext cx="431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2800">
                <a:latin typeface="Arial" charset="0"/>
              </a:rPr>
              <a:t>m</a:t>
            </a:r>
            <a:endParaRPr kumimoji="0" lang="en-GB" altLang="zh-TW" sz="2800">
              <a:latin typeface="Arial" charset="0"/>
            </a:endParaRPr>
          </a:p>
        </p:txBody>
      </p:sp>
      <p:sp>
        <p:nvSpPr>
          <p:cNvPr id="69655" name="Text Box 23"/>
          <p:cNvSpPr txBox="1">
            <a:spLocks noChangeArrowheads="1"/>
          </p:cNvSpPr>
          <p:nvPr/>
        </p:nvSpPr>
        <p:spPr bwMode="auto">
          <a:xfrm>
            <a:off x="3060700" y="5573713"/>
            <a:ext cx="431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2800">
                <a:latin typeface="Arial" charset="0"/>
              </a:rPr>
              <a:t>c</a:t>
            </a:r>
            <a:endParaRPr kumimoji="0" lang="en-GB" altLang="zh-TW" sz="2800">
              <a:latin typeface="Arial" charset="0"/>
            </a:endParaRPr>
          </a:p>
        </p:txBody>
      </p:sp>
      <p:sp>
        <p:nvSpPr>
          <p:cNvPr id="69656" name="Line 24"/>
          <p:cNvSpPr>
            <a:spLocks noChangeShapeType="1"/>
          </p:cNvSpPr>
          <p:nvPr/>
        </p:nvSpPr>
        <p:spPr bwMode="auto">
          <a:xfrm>
            <a:off x="3563938" y="5862638"/>
            <a:ext cx="5762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57" name="Line 25"/>
          <p:cNvSpPr>
            <a:spLocks noChangeShapeType="1"/>
          </p:cNvSpPr>
          <p:nvPr/>
        </p:nvSpPr>
        <p:spPr bwMode="auto">
          <a:xfrm>
            <a:off x="4500563" y="5862638"/>
            <a:ext cx="5762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58" name="Line 26"/>
          <p:cNvSpPr>
            <a:spLocks noChangeShapeType="1"/>
          </p:cNvSpPr>
          <p:nvPr/>
        </p:nvSpPr>
        <p:spPr bwMode="auto">
          <a:xfrm>
            <a:off x="5508625" y="5862638"/>
            <a:ext cx="5762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59" name="Line 27"/>
          <p:cNvSpPr>
            <a:spLocks noChangeShapeType="1"/>
          </p:cNvSpPr>
          <p:nvPr/>
        </p:nvSpPr>
        <p:spPr bwMode="auto">
          <a:xfrm>
            <a:off x="6445250" y="5862638"/>
            <a:ext cx="5762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60" name="Text Box 28"/>
          <p:cNvSpPr txBox="1">
            <a:spLocks noChangeArrowheads="1"/>
          </p:cNvSpPr>
          <p:nvPr/>
        </p:nvSpPr>
        <p:spPr bwMode="auto">
          <a:xfrm>
            <a:off x="4068763" y="4838700"/>
            <a:ext cx="5762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2800">
                <a:latin typeface="Arial" charset="0"/>
              </a:rPr>
              <a:t>k</a:t>
            </a:r>
            <a:r>
              <a:rPr kumimoji="0" lang="en-US" sz="2800" baseline="-25000">
                <a:latin typeface="Arial" charset="0"/>
              </a:rPr>
              <a:t>1</a:t>
            </a:r>
            <a:endParaRPr kumimoji="0" lang="en-GB" altLang="zh-TW" sz="2800" baseline="-25000">
              <a:latin typeface="Arial" charset="0"/>
            </a:endParaRPr>
          </a:p>
        </p:txBody>
      </p:sp>
      <p:sp>
        <p:nvSpPr>
          <p:cNvPr id="69661" name="Text Box 29"/>
          <p:cNvSpPr txBox="1">
            <a:spLocks noChangeArrowheads="1"/>
          </p:cNvSpPr>
          <p:nvPr/>
        </p:nvSpPr>
        <p:spPr bwMode="auto">
          <a:xfrm>
            <a:off x="5076825" y="4838700"/>
            <a:ext cx="5762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2800">
                <a:latin typeface="Arial" charset="0"/>
              </a:rPr>
              <a:t>k</a:t>
            </a:r>
            <a:r>
              <a:rPr kumimoji="0" lang="en-US" sz="2800" baseline="-25000">
                <a:latin typeface="Arial" charset="0"/>
              </a:rPr>
              <a:t>2   </a:t>
            </a:r>
            <a:endParaRPr kumimoji="0" lang="en-GB" altLang="zh-TW" sz="2800" baseline="-25000">
              <a:latin typeface="Arial" charset="0"/>
            </a:endParaRPr>
          </a:p>
        </p:txBody>
      </p:sp>
      <p:sp>
        <p:nvSpPr>
          <p:cNvPr id="69662" name="Text Box 30"/>
          <p:cNvSpPr txBox="1">
            <a:spLocks noChangeArrowheads="1"/>
          </p:cNvSpPr>
          <p:nvPr/>
        </p:nvSpPr>
        <p:spPr bwMode="auto">
          <a:xfrm>
            <a:off x="5940425" y="4838700"/>
            <a:ext cx="5762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sz="2800">
                <a:latin typeface="Arial" charset="0"/>
              </a:rPr>
              <a:t>k</a:t>
            </a:r>
            <a:r>
              <a:rPr kumimoji="0" lang="en-US" sz="2800" baseline="-25000">
                <a:latin typeface="Arial" charset="0"/>
              </a:rPr>
              <a:t>1</a:t>
            </a:r>
            <a:endParaRPr kumimoji="0" lang="en-GB" altLang="zh-TW" sz="2800" baseline="-25000">
              <a:latin typeface="Arial" charset="0"/>
            </a:endParaRPr>
          </a:p>
        </p:txBody>
      </p:sp>
      <p:sp>
        <p:nvSpPr>
          <p:cNvPr id="69663" name="Line 31"/>
          <p:cNvSpPr>
            <a:spLocks noChangeShapeType="1"/>
          </p:cNvSpPr>
          <p:nvPr/>
        </p:nvSpPr>
        <p:spPr bwMode="auto">
          <a:xfrm>
            <a:off x="4284663" y="5286375"/>
            <a:ext cx="0" cy="3587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64" name="Line 32"/>
          <p:cNvSpPr>
            <a:spLocks noChangeShapeType="1"/>
          </p:cNvSpPr>
          <p:nvPr/>
        </p:nvSpPr>
        <p:spPr bwMode="auto">
          <a:xfrm>
            <a:off x="5292725" y="5286375"/>
            <a:ext cx="0" cy="3587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65" name="Line 33"/>
          <p:cNvSpPr>
            <a:spLocks noChangeShapeType="1"/>
          </p:cNvSpPr>
          <p:nvPr/>
        </p:nvSpPr>
        <p:spPr bwMode="auto">
          <a:xfrm>
            <a:off x="6229350" y="5286375"/>
            <a:ext cx="0" cy="3587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EDE with CBC on the outside</a:t>
            </a:r>
            <a:endParaRPr lang="en-GB" altLang="zh-T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A5A77-3FB2-47FB-AC4E-ABDE5F3EF295}" type="slidenum">
              <a:rPr lang="zh-TW" altLang="en-US"/>
              <a:pPr/>
              <a:t>46</a:t>
            </a:fld>
            <a:endParaRPr lang="en-US" altLang="zh-TW"/>
          </a:p>
        </p:txBody>
      </p:sp>
      <p:graphicFrame>
        <p:nvGraphicFramePr>
          <p:cNvPr id="80899" name="Object 3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1287463" y="1558925"/>
          <a:ext cx="6524625" cy="453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00" name="Visio" r:id="rId4" imgW="7249911" imgH="5035748" progId="Visio.Drawing.11">
                  <p:embed/>
                </p:oleObj>
              </mc:Choice>
              <mc:Fallback>
                <p:oleObj name="Visio" r:id="rId4" imgW="7249911" imgH="5035748" progId="Visio.Drawing.11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7463" y="1558925"/>
                        <a:ext cx="6524625" cy="4532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Design issues</a:t>
            </a:r>
            <a:endParaRPr lang="en-GB" altLang="zh-T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88B2B-BA6D-4060-963E-50BD302ACC55}" type="slidenum">
              <a:rPr lang="zh-TW" altLang="en-US"/>
              <a:pPr/>
              <a:t>47</a:t>
            </a:fld>
            <a:endParaRPr lang="en-US" altLang="zh-TW"/>
          </a:p>
        </p:txBody>
      </p:sp>
      <p:sp>
        <p:nvSpPr>
          <p:cNvPr id="8192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How many encryption?</a:t>
            </a:r>
          </a:p>
          <a:p>
            <a:r>
              <a:rPr lang="en-US"/>
              <a:t>How many keys?</a:t>
            </a:r>
          </a:p>
          <a:p>
            <a:r>
              <a:rPr lang="en-US"/>
              <a:t>Order of encryption and decryption?</a:t>
            </a:r>
          </a:p>
          <a:p>
            <a:pPr lvl="1"/>
            <a:r>
              <a:rPr lang="en-US"/>
              <a:t>EEE, DDD, EDE, DED</a:t>
            </a:r>
          </a:p>
          <a:p>
            <a:r>
              <a:rPr lang="en-US"/>
              <a:t>CBC outside vs inside?</a:t>
            </a:r>
          </a:p>
          <a:p>
            <a:pPr lvl="1"/>
            <a:endParaRPr lang="zh-TW" altLang="en-GB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  <a:endParaRPr lang="en-GB" altLang="zh-T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91D79-5D9B-4612-8450-C879D20AC0C9}" type="slidenum">
              <a:rPr lang="zh-TW" altLang="en-US"/>
              <a:pPr/>
              <a:t>48</a:t>
            </a:fld>
            <a:endParaRPr lang="en-US" altLang="zh-TW"/>
          </a:p>
        </p:txBody>
      </p:sp>
      <p:sp>
        <p:nvSpPr>
          <p:cNvPr id="1843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400"/>
              <a:t>The modern block ciphers are iterated ciphers.</a:t>
            </a:r>
          </a:p>
          <a:p>
            <a:pPr lvl="1">
              <a:lnSpc>
                <a:spcPct val="90000"/>
              </a:lnSpc>
            </a:pPr>
            <a:r>
              <a:rPr lang="en-US" altLang="zh-TW" sz="2000"/>
              <a:t>Based on multiple rounds of substitutions and permutations.</a:t>
            </a:r>
          </a:p>
          <a:p>
            <a:pPr lvl="1">
              <a:lnSpc>
                <a:spcPct val="90000"/>
              </a:lnSpc>
            </a:pPr>
            <a:r>
              <a:rPr lang="en-US" altLang="zh-TW" sz="2000"/>
              <a:t>Subject to linear and differential cryptanalysis, and brute-force attacks</a:t>
            </a:r>
          </a:p>
          <a:p>
            <a:pPr>
              <a:lnSpc>
                <a:spcPct val="90000"/>
              </a:lnSpc>
            </a:pPr>
            <a:r>
              <a:rPr lang="en-US" altLang="zh-TW" sz="2400"/>
              <a:t>Examined DES, including the operations and special properties.</a:t>
            </a:r>
          </a:p>
          <a:p>
            <a:pPr>
              <a:lnSpc>
                <a:spcPct val="90000"/>
              </a:lnSpc>
            </a:pPr>
            <a:r>
              <a:rPr lang="en-US" altLang="zh-TW" sz="2400"/>
              <a:t>Examined the operational issues for block ciphers, e.g.,</a:t>
            </a:r>
          </a:p>
          <a:p>
            <a:pPr lvl="1">
              <a:lnSpc>
                <a:spcPct val="90000"/>
              </a:lnSpc>
            </a:pPr>
            <a:r>
              <a:rPr lang="en-US" altLang="zh-TW" sz="2000"/>
              <a:t>Variable-length message</a:t>
            </a:r>
          </a:p>
          <a:p>
            <a:pPr lvl="1">
              <a:lnSpc>
                <a:spcPct val="90000"/>
              </a:lnSpc>
            </a:pPr>
            <a:r>
              <a:rPr lang="en-US" altLang="zh-TW" sz="2000"/>
              <a:t>Attacks on CBC </a:t>
            </a:r>
          </a:p>
          <a:p>
            <a:pPr lvl="1">
              <a:lnSpc>
                <a:spcPct val="90000"/>
              </a:lnSpc>
            </a:pPr>
            <a:r>
              <a:rPr lang="en-US" altLang="zh-TW" sz="2000"/>
              <a:t>Message integrity</a:t>
            </a:r>
          </a:p>
          <a:p>
            <a:pPr lvl="1">
              <a:lnSpc>
                <a:spcPct val="90000"/>
              </a:lnSpc>
            </a:pPr>
            <a:r>
              <a:rPr lang="en-US" altLang="zh-TW" sz="2000"/>
              <a:t>Increase DES security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Acknowledgments</a:t>
            </a:r>
            <a:endParaRPr lang="en-GB" altLang="zh-T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970B3-7765-4CCD-A6AB-3409D08D21C2}" type="slidenum">
              <a:rPr lang="zh-TW" altLang="en-US"/>
              <a:pPr/>
              <a:t>49</a:t>
            </a:fld>
            <a:endParaRPr lang="en-US" altLang="zh-TW"/>
          </a:p>
        </p:txBody>
      </p:sp>
      <p:sp>
        <p:nvSpPr>
          <p:cNvPr id="2048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TW" dirty="0"/>
              <a:t>The notes are prepared mostly based on </a:t>
            </a:r>
          </a:p>
          <a:p>
            <a:pPr lvl="1"/>
            <a:r>
              <a:rPr lang="en-GB" altLang="zh-TW" dirty="0"/>
              <a:t>D. Stinson, </a:t>
            </a:r>
            <a:r>
              <a:rPr lang="en-GB" altLang="zh-TW" i="1" dirty="0"/>
              <a:t>Cryptography: </a:t>
            </a:r>
            <a:r>
              <a:rPr lang="en-GB" altLang="zh-TW" i="1" dirty="0" smtClean="0"/>
              <a:t> Theory </a:t>
            </a:r>
            <a:r>
              <a:rPr lang="en-GB" altLang="zh-TW" i="1" dirty="0"/>
              <a:t>and Practice, </a:t>
            </a:r>
            <a:r>
              <a:rPr lang="en-GB" altLang="zh-TW" dirty="0"/>
              <a:t>Chapman &amp; Hall/CRC, Second Edition, 2002</a:t>
            </a:r>
            <a:r>
              <a:rPr lang="en-GB" altLang="zh-TW" i="1" dirty="0"/>
              <a:t>.</a:t>
            </a:r>
            <a:r>
              <a:rPr lang="en-GB" altLang="zh-TW" dirty="0"/>
              <a:t> </a:t>
            </a:r>
            <a:endParaRPr lang="en-US" altLang="zh-TW" dirty="0"/>
          </a:p>
          <a:p>
            <a:pPr lvl="1"/>
            <a:r>
              <a:rPr lang="en-US" altLang="zh-TW" dirty="0"/>
              <a:t>C. Kaufman, R. Perlman and M. </a:t>
            </a:r>
            <a:r>
              <a:rPr lang="en-US" altLang="zh-TW" dirty="0" err="1"/>
              <a:t>Speciner</a:t>
            </a:r>
            <a:r>
              <a:rPr lang="en-US" altLang="zh-TW" dirty="0"/>
              <a:t>, </a:t>
            </a:r>
            <a:r>
              <a:rPr lang="en-US" altLang="zh-TW" i="1" dirty="0"/>
              <a:t>Network Security: Private Communication in a Public World</a:t>
            </a:r>
            <a:r>
              <a:rPr lang="en-US" altLang="zh-TW" dirty="0"/>
              <a:t>, Second Edition, Prentice Hall PTR, 2002.</a:t>
            </a:r>
          </a:p>
          <a:p>
            <a:pPr lvl="1"/>
            <a:r>
              <a:rPr lang="en-US" altLang="zh-TW" dirty="0"/>
              <a:t>W. Mao, </a:t>
            </a:r>
            <a:r>
              <a:rPr lang="en-US" altLang="zh-TW" i="1" dirty="0"/>
              <a:t>Modern Cryptography: </a:t>
            </a:r>
            <a:r>
              <a:rPr lang="en-US" altLang="zh-TW" i="1" dirty="0" smtClean="0"/>
              <a:t> Theory </a:t>
            </a:r>
            <a:r>
              <a:rPr lang="en-US" altLang="zh-TW" i="1" dirty="0"/>
              <a:t>and Practice</a:t>
            </a:r>
            <a:r>
              <a:rPr lang="en-US" altLang="zh-TW" dirty="0"/>
              <a:t>, Prentice Hall, 2004.</a:t>
            </a:r>
          </a:p>
          <a:p>
            <a:pPr lvl="1"/>
            <a:r>
              <a:rPr lang="en-US" altLang="zh-TW" dirty="0"/>
              <a:t>B. </a:t>
            </a:r>
            <a:r>
              <a:rPr lang="en-US" altLang="zh-TW" dirty="0" err="1"/>
              <a:t>Schneier</a:t>
            </a:r>
            <a:r>
              <a:rPr lang="en-US" altLang="zh-TW" dirty="0" smtClean="0"/>
              <a:t>, </a:t>
            </a:r>
            <a:r>
              <a:rPr lang="en-US" altLang="zh-TW" i="1" dirty="0" smtClean="0"/>
              <a:t>Applied </a:t>
            </a:r>
            <a:r>
              <a:rPr lang="en-US" altLang="zh-TW" i="1" dirty="0"/>
              <a:t>Cryptography</a:t>
            </a:r>
            <a:r>
              <a:rPr lang="en-US" altLang="zh-TW" dirty="0"/>
              <a:t>, Second Edition, Wiley, 1996</a:t>
            </a:r>
            <a:r>
              <a:rPr lang="en-US" altLang="zh-TW" dirty="0" smtClean="0"/>
              <a:t>.</a:t>
            </a:r>
          </a:p>
          <a:p>
            <a:pPr lvl="1"/>
            <a:r>
              <a:rPr lang="en-US" altLang="zh-TW" dirty="0" smtClean="0"/>
              <a:t>The </a:t>
            </a:r>
            <a:r>
              <a:rPr lang="en-US" altLang="zh-TW" dirty="0" err="1" smtClean="0"/>
              <a:t>Mangler</a:t>
            </a:r>
            <a:r>
              <a:rPr lang="en-US" altLang="zh-TW" dirty="0" smtClean="0"/>
              <a:t> function is taken from </a:t>
            </a:r>
            <a:r>
              <a:rPr lang="en-US" altLang="zh-TW" dirty="0" smtClean="0">
                <a:hlinkClick r:id="rId3"/>
              </a:rPr>
              <a:t>http://en.wikipedia.org/wiki/File:Data_Encryption_Standard_InfoBox_Diagram.png</a:t>
            </a:r>
            <a:r>
              <a:rPr lang="en-US" altLang="zh-TW" dirty="0" smtClean="0"/>
              <a:t>.</a:t>
            </a:r>
          </a:p>
          <a:p>
            <a:pPr lvl="1"/>
            <a:r>
              <a:rPr lang="en-US" altLang="zh-TW" dirty="0" smtClean="0"/>
              <a:t>The AES block diagram is taken from http://www.giac.org/cissp-papers/42.pdf.</a:t>
            </a:r>
          </a:p>
          <a:p>
            <a:r>
              <a:rPr lang="en-US" altLang="zh-TW" dirty="0" smtClean="0"/>
              <a:t>Other references:</a:t>
            </a:r>
          </a:p>
          <a:p>
            <a:pPr lvl="1"/>
            <a:r>
              <a:rPr lang="en-US" altLang="zh-TW" dirty="0" smtClean="0"/>
              <a:t>AES homepage:  </a:t>
            </a:r>
            <a:r>
              <a:rPr lang="en-US" dirty="0" smtClean="0">
                <a:hlinkClick r:id="rId4"/>
              </a:rPr>
              <a:t>http://csrc.nist.gov/archive/aes/index.html</a:t>
            </a:r>
            <a:endParaRPr lang="en-US" dirty="0" smtClean="0"/>
          </a:p>
          <a:p>
            <a:pPr lvl="1"/>
            <a:r>
              <a:rPr lang="en-US" altLang="zh-TW" dirty="0" smtClean="0"/>
              <a:t>Wiki: </a:t>
            </a:r>
            <a:r>
              <a:rPr lang="en-US" dirty="0" smtClean="0">
                <a:hlinkClick r:id="rId5"/>
              </a:rPr>
              <a:t>http://en.wikipedia.org/wiki/Advanced_Encryption_Standard</a:t>
            </a:r>
            <a:endParaRPr lang="en-US" altLang="zh-TW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Encryption in an iterated cipher</a:t>
            </a:r>
            <a:endParaRPr lang="en-GB" altLang="zh-T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26975-4034-4C3D-9D7A-A35418D35E47}" type="slidenum">
              <a:rPr lang="zh-TW" altLang="en-US"/>
              <a:pPr/>
              <a:t>5</a:t>
            </a:fld>
            <a:endParaRPr lang="en-US" altLang="zh-TW"/>
          </a:p>
        </p:txBody>
      </p:sp>
      <p:sp>
        <p:nvSpPr>
          <p:cNvPr id="9830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K</a:t>
            </a:r>
            <a:r>
              <a:rPr lang="en-US" baseline="30000"/>
              <a:t>1</a:t>
            </a:r>
            <a:r>
              <a:rPr lang="en-US"/>
              <a:t>, K</a:t>
            </a:r>
            <a:r>
              <a:rPr lang="en-US" baseline="30000"/>
              <a:t>2</a:t>
            </a:r>
            <a:r>
              <a:rPr lang="en-US"/>
              <a:t>, </a:t>
            </a:r>
            <a:r>
              <a:rPr lang="en-US">
                <a:latin typeface="Arial"/>
              </a:rPr>
              <a:t>…</a:t>
            </a:r>
            <a:r>
              <a:rPr lang="en-US"/>
              <a:t>, K</a:t>
            </a:r>
            <a:r>
              <a:rPr lang="en-US" baseline="30000"/>
              <a:t>N</a:t>
            </a:r>
            <a:r>
              <a:rPr lang="en-US"/>
              <a:t> are the subkeys derived from K.</a:t>
            </a:r>
          </a:p>
          <a:p>
            <a:r>
              <a:rPr lang="en-US"/>
              <a:t>The encryption operation:</a:t>
            </a:r>
          </a:p>
          <a:p>
            <a:pPr lvl="1"/>
            <a:r>
              <a:rPr lang="en-US"/>
              <a:t>w</a:t>
            </a:r>
            <a:r>
              <a:rPr lang="en-US" baseline="30000"/>
              <a:t>0</a:t>
            </a:r>
            <a:r>
              <a:rPr lang="en-US"/>
              <a:t> </a:t>
            </a:r>
            <a:r>
              <a:rPr lang="en-US">
                <a:sym typeface="Wingdings" pitchFamily="2" charset="2"/>
              </a:rPr>
              <a:t> m</a:t>
            </a:r>
          </a:p>
          <a:p>
            <a:pPr lvl="1"/>
            <a:r>
              <a:rPr lang="en-US"/>
              <a:t>w</a:t>
            </a:r>
            <a:r>
              <a:rPr lang="en-US" baseline="30000"/>
              <a:t>1</a:t>
            </a:r>
            <a:r>
              <a:rPr lang="en-US"/>
              <a:t> </a:t>
            </a:r>
            <a:r>
              <a:rPr lang="en-US">
                <a:sym typeface="Wingdings" pitchFamily="2" charset="2"/>
              </a:rPr>
              <a:t> g(</a:t>
            </a:r>
            <a:r>
              <a:rPr lang="en-US"/>
              <a:t>w</a:t>
            </a:r>
            <a:r>
              <a:rPr lang="en-US" baseline="30000"/>
              <a:t>0</a:t>
            </a:r>
            <a:r>
              <a:rPr lang="en-US">
                <a:sym typeface="Wingdings" pitchFamily="2" charset="2"/>
              </a:rPr>
              <a:t>, K</a:t>
            </a:r>
            <a:r>
              <a:rPr lang="en-US" baseline="30000"/>
              <a:t>1</a:t>
            </a:r>
            <a:r>
              <a:rPr lang="en-US">
                <a:sym typeface="Wingdings" pitchFamily="2" charset="2"/>
              </a:rPr>
              <a:t>)</a:t>
            </a:r>
          </a:p>
          <a:p>
            <a:pPr lvl="1"/>
            <a:r>
              <a:rPr lang="en-US"/>
              <a:t>w</a:t>
            </a:r>
            <a:r>
              <a:rPr lang="en-US" baseline="30000"/>
              <a:t>2</a:t>
            </a:r>
            <a:r>
              <a:rPr lang="en-US"/>
              <a:t> </a:t>
            </a:r>
            <a:r>
              <a:rPr lang="en-US">
                <a:sym typeface="Wingdings" pitchFamily="2" charset="2"/>
              </a:rPr>
              <a:t> g(</a:t>
            </a:r>
            <a:r>
              <a:rPr lang="en-US"/>
              <a:t>w</a:t>
            </a:r>
            <a:r>
              <a:rPr lang="en-US" baseline="30000"/>
              <a:t>1</a:t>
            </a:r>
            <a:r>
              <a:rPr lang="en-US">
                <a:sym typeface="Wingdings" pitchFamily="2" charset="2"/>
              </a:rPr>
              <a:t>, K</a:t>
            </a:r>
            <a:r>
              <a:rPr lang="en-US" baseline="30000"/>
              <a:t>2</a:t>
            </a:r>
            <a:r>
              <a:rPr lang="en-US">
                <a:sym typeface="Wingdings" pitchFamily="2" charset="2"/>
              </a:rPr>
              <a:t>)</a:t>
            </a:r>
          </a:p>
          <a:p>
            <a:pPr lvl="1"/>
            <a:r>
              <a:rPr lang="en-US">
                <a:latin typeface="Arial"/>
                <a:sym typeface="Wingdings" pitchFamily="2" charset="2"/>
              </a:rPr>
              <a:t>…</a:t>
            </a:r>
            <a:endParaRPr lang="en-US">
              <a:sym typeface="Wingdings" pitchFamily="2" charset="2"/>
            </a:endParaRPr>
          </a:p>
          <a:p>
            <a:pPr lvl="1"/>
            <a:r>
              <a:rPr lang="en-US"/>
              <a:t>w</a:t>
            </a:r>
            <a:r>
              <a:rPr lang="en-US" baseline="30000"/>
              <a:t>N-1</a:t>
            </a:r>
            <a:r>
              <a:rPr lang="en-US"/>
              <a:t> </a:t>
            </a:r>
            <a:r>
              <a:rPr lang="en-US">
                <a:sym typeface="Wingdings" pitchFamily="2" charset="2"/>
              </a:rPr>
              <a:t> g(</a:t>
            </a:r>
            <a:r>
              <a:rPr lang="en-US"/>
              <a:t>w</a:t>
            </a:r>
            <a:r>
              <a:rPr lang="en-US" baseline="30000"/>
              <a:t>N-2</a:t>
            </a:r>
            <a:r>
              <a:rPr lang="en-US">
                <a:sym typeface="Wingdings" pitchFamily="2" charset="2"/>
              </a:rPr>
              <a:t>, K</a:t>
            </a:r>
            <a:r>
              <a:rPr lang="en-US" baseline="30000"/>
              <a:t>N-1</a:t>
            </a:r>
            <a:r>
              <a:rPr lang="en-US">
                <a:sym typeface="Wingdings" pitchFamily="2" charset="2"/>
              </a:rPr>
              <a:t>)</a:t>
            </a:r>
          </a:p>
          <a:p>
            <a:pPr lvl="1"/>
            <a:r>
              <a:rPr lang="en-US"/>
              <a:t>w</a:t>
            </a:r>
            <a:r>
              <a:rPr lang="en-US" baseline="30000"/>
              <a:t>N</a:t>
            </a:r>
            <a:r>
              <a:rPr lang="en-US"/>
              <a:t> </a:t>
            </a:r>
            <a:r>
              <a:rPr lang="en-US">
                <a:sym typeface="Wingdings" pitchFamily="2" charset="2"/>
              </a:rPr>
              <a:t> g(</a:t>
            </a:r>
            <a:r>
              <a:rPr lang="en-US"/>
              <a:t>w</a:t>
            </a:r>
            <a:r>
              <a:rPr lang="en-US" baseline="30000"/>
              <a:t>N-1</a:t>
            </a:r>
            <a:r>
              <a:rPr lang="en-US">
                <a:sym typeface="Wingdings" pitchFamily="2" charset="2"/>
              </a:rPr>
              <a:t>, K</a:t>
            </a:r>
            <a:r>
              <a:rPr lang="en-US" baseline="30000"/>
              <a:t>N</a:t>
            </a:r>
            <a:r>
              <a:rPr lang="en-US">
                <a:sym typeface="Wingdings" pitchFamily="2" charset="2"/>
              </a:rPr>
              <a:t>)</a:t>
            </a:r>
          </a:p>
          <a:p>
            <a:pPr lvl="1"/>
            <a:r>
              <a:rPr lang="en-US">
                <a:sym typeface="Wingdings" pitchFamily="2" charset="2"/>
              </a:rPr>
              <a:t>c  </a:t>
            </a:r>
            <a:r>
              <a:rPr lang="en-US"/>
              <a:t>w</a:t>
            </a:r>
            <a:r>
              <a:rPr lang="en-US" baseline="30000"/>
              <a:t>N</a:t>
            </a:r>
            <a:endParaRPr lang="en-GB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Decryption in an iterated cipher</a:t>
            </a:r>
            <a:endParaRPr lang="en-GB" altLang="zh-T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9091F-6A61-40C3-ACDE-9970E5ED5F53}" type="slidenum">
              <a:rPr lang="zh-TW" altLang="en-US"/>
              <a:pPr/>
              <a:t>6</a:t>
            </a:fld>
            <a:endParaRPr lang="en-US" altLang="zh-TW"/>
          </a:p>
        </p:txBody>
      </p:sp>
      <p:sp>
        <p:nvSpPr>
          <p:cNvPr id="9933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/>
              <a:t>To decrypt c, we need a function g</a:t>
            </a:r>
            <a:r>
              <a:rPr lang="en-US" sz="2400" baseline="30000"/>
              <a:t>-1</a:t>
            </a:r>
            <a:r>
              <a:rPr lang="en-US" sz="2400"/>
              <a:t>() which performs the followings:</a:t>
            </a:r>
          </a:p>
          <a:p>
            <a:pPr lvl="1"/>
            <a:r>
              <a:rPr lang="en-US" sz="2000"/>
              <a:t>w</a:t>
            </a:r>
            <a:r>
              <a:rPr lang="en-US" sz="2000" baseline="30000"/>
              <a:t>N</a:t>
            </a:r>
            <a:r>
              <a:rPr lang="en-US" sz="2000"/>
              <a:t> </a:t>
            </a:r>
            <a:r>
              <a:rPr lang="en-US" sz="2000">
                <a:sym typeface="Wingdings" pitchFamily="2" charset="2"/>
              </a:rPr>
              <a:t> c</a:t>
            </a:r>
          </a:p>
          <a:p>
            <a:pPr lvl="1"/>
            <a:r>
              <a:rPr lang="en-US" sz="2000"/>
              <a:t>w</a:t>
            </a:r>
            <a:r>
              <a:rPr lang="en-US" sz="2000" baseline="30000"/>
              <a:t>N-1</a:t>
            </a:r>
            <a:r>
              <a:rPr lang="en-US" sz="2000"/>
              <a:t> </a:t>
            </a:r>
            <a:r>
              <a:rPr lang="en-US" sz="2000">
                <a:sym typeface="Wingdings" pitchFamily="2" charset="2"/>
              </a:rPr>
              <a:t> </a:t>
            </a:r>
            <a:r>
              <a:rPr lang="en-US" sz="2000"/>
              <a:t>g</a:t>
            </a:r>
            <a:r>
              <a:rPr lang="en-US" sz="2000" baseline="30000"/>
              <a:t>-1</a:t>
            </a:r>
            <a:r>
              <a:rPr lang="en-US" sz="2000">
                <a:sym typeface="Wingdings" pitchFamily="2" charset="2"/>
              </a:rPr>
              <a:t>(</a:t>
            </a:r>
            <a:r>
              <a:rPr lang="en-US" sz="2000"/>
              <a:t>w</a:t>
            </a:r>
            <a:r>
              <a:rPr lang="en-US" sz="2000" baseline="30000"/>
              <a:t>N</a:t>
            </a:r>
            <a:r>
              <a:rPr lang="en-US" sz="2000">
                <a:sym typeface="Wingdings" pitchFamily="2" charset="2"/>
              </a:rPr>
              <a:t>, K</a:t>
            </a:r>
            <a:r>
              <a:rPr lang="en-US" sz="2000" baseline="30000"/>
              <a:t>N</a:t>
            </a:r>
            <a:r>
              <a:rPr lang="en-US" sz="2000">
                <a:sym typeface="Wingdings" pitchFamily="2" charset="2"/>
              </a:rPr>
              <a:t>)</a:t>
            </a:r>
          </a:p>
          <a:p>
            <a:pPr lvl="1"/>
            <a:r>
              <a:rPr lang="en-US" sz="2000"/>
              <a:t>w</a:t>
            </a:r>
            <a:r>
              <a:rPr lang="en-US" sz="2000" baseline="30000"/>
              <a:t>N-2</a:t>
            </a:r>
            <a:r>
              <a:rPr lang="en-US" sz="2000"/>
              <a:t> </a:t>
            </a:r>
            <a:r>
              <a:rPr lang="en-US" sz="2000">
                <a:sym typeface="Wingdings" pitchFamily="2" charset="2"/>
              </a:rPr>
              <a:t> </a:t>
            </a:r>
            <a:r>
              <a:rPr lang="en-US" sz="2000"/>
              <a:t>g</a:t>
            </a:r>
            <a:r>
              <a:rPr lang="en-US" sz="2000" baseline="30000"/>
              <a:t>-1</a:t>
            </a:r>
            <a:r>
              <a:rPr lang="en-US" sz="2000">
                <a:sym typeface="Wingdings" pitchFamily="2" charset="2"/>
              </a:rPr>
              <a:t>(</a:t>
            </a:r>
            <a:r>
              <a:rPr lang="en-US" sz="2000"/>
              <a:t>w</a:t>
            </a:r>
            <a:r>
              <a:rPr lang="en-US" sz="2000" baseline="30000"/>
              <a:t>N-1</a:t>
            </a:r>
            <a:r>
              <a:rPr lang="en-US" sz="2000">
                <a:sym typeface="Wingdings" pitchFamily="2" charset="2"/>
              </a:rPr>
              <a:t>, K</a:t>
            </a:r>
            <a:r>
              <a:rPr lang="en-US" sz="2000" baseline="30000"/>
              <a:t>N-1</a:t>
            </a:r>
            <a:r>
              <a:rPr lang="en-US" sz="2000">
                <a:sym typeface="Wingdings" pitchFamily="2" charset="2"/>
              </a:rPr>
              <a:t>)</a:t>
            </a:r>
          </a:p>
          <a:p>
            <a:pPr lvl="1"/>
            <a:r>
              <a:rPr lang="en-US" sz="2000">
                <a:latin typeface="Arial"/>
                <a:sym typeface="Wingdings" pitchFamily="2" charset="2"/>
              </a:rPr>
              <a:t>…</a:t>
            </a:r>
            <a:endParaRPr lang="en-US" sz="2000">
              <a:sym typeface="Wingdings" pitchFamily="2" charset="2"/>
            </a:endParaRPr>
          </a:p>
          <a:p>
            <a:pPr lvl="1"/>
            <a:r>
              <a:rPr lang="en-US" sz="2000"/>
              <a:t>w</a:t>
            </a:r>
            <a:r>
              <a:rPr lang="en-US" sz="2000" baseline="30000"/>
              <a:t>1</a:t>
            </a:r>
            <a:r>
              <a:rPr lang="en-US" sz="2000"/>
              <a:t> </a:t>
            </a:r>
            <a:r>
              <a:rPr lang="en-US" sz="2000">
                <a:sym typeface="Wingdings" pitchFamily="2" charset="2"/>
              </a:rPr>
              <a:t> </a:t>
            </a:r>
            <a:r>
              <a:rPr lang="en-US" sz="2000"/>
              <a:t>g</a:t>
            </a:r>
            <a:r>
              <a:rPr lang="en-US" sz="2000" baseline="30000"/>
              <a:t>-1</a:t>
            </a:r>
            <a:r>
              <a:rPr lang="en-US" sz="2000">
                <a:sym typeface="Wingdings" pitchFamily="2" charset="2"/>
              </a:rPr>
              <a:t>(</a:t>
            </a:r>
            <a:r>
              <a:rPr lang="en-US" sz="2000"/>
              <a:t>w</a:t>
            </a:r>
            <a:r>
              <a:rPr lang="en-US" sz="2000" baseline="30000"/>
              <a:t>2</a:t>
            </a:r>
            <a:r>
              <a:rPr lang="en-US" sz="2000">
                <a:sym typeface="Wingdings" pitchFamily="2" charset="2"/>
              </a:rPr>
              <a:t>, K</a:t>
            </a:r>
            <a:r>
              <a:rPr lang="en-US" sz="2000" baseline="30000"/>
              <a:t>2</a:t>
            </a:r>
            <a:r>
              <a:rPr lang="en-US" sz="2000">
                <a:sym typeface="Wingdings" pitchFamily="2" charset="2"/>
              </a:rPr>
              <a:t>)</a:t>
            </a:r>
          </a:p>
          <a:p>
            <a:pPr lvl="1"/>
            <a:r>
              <a:rPr lang="en-US" sz="2000"/>
              <a:t>w</a:t>
            </a:r>
            <a:r>
              <a:rPr lang="en-US" sz="2000" baseline="30000"/>
              <a:t>0</a:t>
            </a:r>
            <a:r>
              <a:rPr lang="en-US" sz="2000"/>
              <a:t> </a:t>
            </a:r>
            <a:r>
              <a:rPr lang="en-US" sz="2000">
                <a:sym typeface="Wingdings" pitchFamily="2" charset="2"/>
              </a:rPr>
              <a:t> </a:t>
            </a:r>
            <a:r>
              <a:rPr lang="en-US" sz="2000"/>
              <a:t>g</a:t>
            </a:r>
            <a:r>
              <a:rPr lang="en-US" sz="2000" baseline="30000"/>
              <a:t>-1</a:t>
            </a:r>
            <a:r>
              <a:rPr lang="en-US" sz="2000">
                <a:sym typeface="Wingdings" pitchFamily="2" charset="2"/>
              </a:rPr>
              <a:t>(</a:t>
            </a:r>
            <a:r>
              <a:rPr lang="en-US" sz="2000"/>
              <a:t>w</a:t>
            </a:r>
            <a:r>
              <a:rPr lang="en-US" sz="2000" baseline="30000"/>
              <a:t>1</a:t>
            </a:r>
            <a:r>
              <a:rPr lang="en-US" sz="2000">
                <a:sym typeface="Wingdings" pitchFamily="2" charset="2"/>
              </a:rPr>
              <a:t>, K</a:t>
            </a:r>
            <a:r>
              <a:rPr lang="en-US" sz="2000" baseline="30000"/>
              <a:t>1</a:t>
            </a:r>
            <a:r>
              <a:rPr lang="en-US" sz="2000">
                <a:sym typeface="Wingdings" pitchFamily="2" charset="2"/>
              </a:rPr>
              <a:t>)</a:t>
            </a:r>
          </a:p>
          <a:p>
            <a:pPr lvl="1"/>
            <a:r>
              <a:rPr lang="en-US" sz="2000">
                <a:sym typeface="Wingdings" pitchFamily="2" charset="2"/>
              </a:rPr>
              <a:t>m  </a:t>
            </a:r>
            <a:r>
              <a:rPr lang="en-US" sz="2000"/>
              <a:t>w</a:t>
            </a:r>
            <a:r>
              <a:rPr lang="en-US" sz="2000" baseline="30000"/>
              <a:t>0</a:t>
            </a:r>
          </a:p>
          <a:p>
            <a:r>
              <a:rPr lang="en-US" sz="2400"/>
              <a:t>By comparing the decryption and encryption operations, g</a:t>
            </a:r>
            <a:r>
              <a:rPr lang="en-US" sz="2400" baseline="30000"/>
              <a:t>-1</a:t>
            </a:r>
            <a:r>
              <a:rPr lang="en-US" sz="2400"/>
              <a:t>() has to satisfy</a:t>
            </a:r>
          </a:p>
          <a:p>
            <a:pPr lvl="1"/>
            <a:r>
              <a:rPr lang="en-US" sz="2000"/>
              <a:t>g</a:t>
            </a:r>
            <a:r>
              <a:rPr lang="en-US" sz="2000" baseline="30000"/>
              <a:t>-1</a:t>
            </a:r>
            <a:r>
              <a:rPr lang="en-US" sz="2000"/>
              <a:t>(g(w, y), y) = w  for all w and y.</a:t>
            </a:r>
            <a:endParaRPr lang="en-GB" altLang="zh-TW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/>
              <a:t>A simple substitution-permutation network</a:t>
            </a:r>
            <a:endParaRPr lang="en-GB" altLang="zh-TW" sz="36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E610-9D70-4125-AFDA-4623F18C3CA8}" type="slidenum">
              <a:rPr lang="zh-TW" altLang="en-US"/>
              <a:pPr/>
              <a:t>7</a:t>
            </a:fld>
            <a:endParaRPr lang="en-US" altLang="zh-TW"/>
          </a:p>
        </p:txBody>
      </p:sp>
      <p:graphicFrame>
        <p:nvGraphicFramePr>
          <p:cNvPr id="100360" name="Object 8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2971800" y="1238250"/>
          <a:ext cx="2895600" cy="556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361" name="Visio" r:id="rId4" imgW="2904390" imgH="5580482" progId="Visio.Drawing.11">
                  <p:embed/>
                </p:oleObj>
              </mc:Choice>
              <mc:Fallback>
                <p:oleObj name="Visio" r:id="rId4" imgW="2904390" imgH="5580482" progId="Visio.Drawing.11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238250"/>
                        <a:ext cx="2895600" cy="5561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/>
              <a:t>A simple substitution-permutation network</a:t>
            </a:r>
            <a:endParaRPr lang="en-GB" altLang="zh-TW" sz="36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2DFE2-5221-479B-A58F-B81DECBD1087}" type="slidenum">
              <a:rPr lang="zh-TW" altLang="en-US"/>
              <a:pPr/>
              <a:t>8</a:t>
            </a:fld>
            <a:endParaRPr lang="en-US" altLang="zh-TW"/>
          </a:p>
        </p:txBody>
      </p:sp>
      <p:sp>
        <p:nvSpPr>
          <p:cNvPr id="10445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There </a:t>
            </a:r>
            <a:r>
              <a:rPr lang="en-US" dirty="0"/>
              <a:t>are </a:t>
            </a:r>
            <a:r>
              <a:rPr lang="en-US" dirty="0" smtClean="0"/>
              <a:t>4 </a:t>
            </a:r>
            <a:r>
              <a:rPr lang="en-US" dirty="0">
                <a:latin typeface="Arial"/>
              </a:rPr>
              <a:t>“</a:t>
            </a:r>
            <a:r>
              <a:rPr lang="en-US" dirty="0"/>
              <a:t>identical</a:t>
            </a:r>
            <a:r>
              <a:rPr lang="en-US" dirty="0">
                <a:latin typeface="Arial"/>
              </a:rPr>
              <a:t>”</a:t>
            </a:r>
            <a:r>
              <a:rPr lang="en-US" dirty="0"/>
              <a:t> rounds for encryption: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Each round uses a round key.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An initial key </a:t>
            </a:r>
            <a:r>
              <a:rPr lang="en-US" i="1" dirty="0" smtClean="0"/>
              <a:t>K</a:t>
            </a:r>
            <a:r>
              <a:rPr lang="en-US" dirty="0" smtClean="0"/>
              <a:t> generates the round keys according to a key schedule.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Functions of the components: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In </a:t>
            </a:r>
            <a:r>
              <a:rPr lang="en-US" dirty="0"/>
              <a:t>each of the long rectangular box, the 16-input bits are XOR-</a:t>
            </a:r>
            <a:r>
              <a:rPr lang="en-US" dirty="0" err="1"/>
              <a:t>ed</a:t>
            </a:r>
            <a:r>
              <a:rPr lang="en-US" dirty="0"/>
              <a:t> with the </a:t>
            </a:r>
            <a:r>
              <a:rPr lang="en-US" dirty="0" err="1" smtClean="0"/>
              <a:t>subkey</a:t>
            </a:r>
            <a:r>
              <a:rPr lang="en-US" dirty="0"/>
              <a:t> </a:t>
            </a:r>
            <a:r>
              <a:rPr lang="en-US" dirty="0" smtClean="0"/>
              <a:t>(for mixing the round key with data)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 smtClean="0"/>
              <a:t>The </a:t>
            </a:r>
            <a:r>
              <a:rPr lang="en-US" dirty="0"/>
              <a:t>S-boxes perform 4-bit </a:t>
            </a:r>
            <a:r>
              <a:rPr lang="en-US" dirty="0" smtClean="0"/>
              <a:t>substitutions (for providing </a:t>
            </a:r>
            <a:r>
              <a:rPr lang="en-US" i="1" dirty="0" smtClean="0"/>
              <a:t>nonlinearity</a:t>
            </a:r>
            <a:r>
              <a:rPr lang="en-US" dirty="0" smtClean="0"/>
              <a:t>).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Remove the linear algebraic structure.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The operation of an S-box cannot be encoded in a linear equation.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The output bits of the S-boxes are permutated (for providing </a:t>
            </a:r>
            <a:r>
              <a:rPr lang="en-US" i="1" dirty="0" smtClean="0"/>
              <a:t>diffusion</a:t>
            </a:r>
            <a:r>
              <a:rPr lang="en-US" dirty="0" smtClean="0"/>
              <a:t>).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One bit change in the input affect more than one bit in the output.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How </a:t>
            </a:r>
            <a:r>
              <a:rPr lang="en-US" dirty="0"/>
              <a:t>is decryption performed?</a:t>
            </a:r>
            <a:endParaRPr lang="en-GB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Threats</a:t>
            </a:r>
            <a:endParaRPr lang="en-GB" altLang="zh-T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7D7E6-24E8-47A5-8B0E-BC89B9796DB1}" type="slidenum">
              <a:rPr lang="zh-TW" altLang="en-US"/>
              <a:pPr/>
              <a:t>9</a:t>
            </a:fld>
            <a:endParaRPr lang="en-US" altLang="zh-TW"/>
          </a:p>
        </p:txBody>
      </p:sp>
      <p:sp>
        <p:nvSpPr>
          <p:cNvPr id="11366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In a known-plaintext attack, one can launch a brute-force attack.</a:t>
            </a:r>
          </a:p>
          <a:p>
            <a:pPr lvl="1"/>
            <a:r>
              <a:rPr lang="en-US" altLang="zh-TW" dirty="0"/>
              <a:t>Should not regard a brute-force attack as a real attack.</a:t>
            </a:r>
          </a:p>
          <a:p>
            <a:pPr lvl="1"/>
            <a:r>
              <a:rPr lang="en-US" altLang="zh-TW" dirty="0"/>
              <a:t>Cipher designers have anticipated it, and hope that this is </a:t>
            </a:r>
            <a:r>
              <a:rPr lang="en-US" altLang="zh-TW" u="sng" dirty="0"/>
              <a:t>the only way</a:t>
            </a:r>
            <a:r>
              <a:rPr lang="en-US" altLang="zh-TW" dirty="0"/>
              <a:t> to attack it.</a:t>
            </a:r>
          </a:p>
          <a:p>
            <a:r>
              <a:rPr lang="en-US" dirty="0"/>
              <a:t>Linear and differential cryptanalysis</a:t>
            </a:r>
          </a:p>
          <a:p>
            <a:pPr lvl="1"/>
            <a:r>
              <a:rPr lang="en-US" dirty="0"/>
              <a:t>Known-plaintext attacks</a:t>
            </a:r>
          </a:p>
          <a:p>
            <a:pPr lvl="1"/>
            <a:r>
              <a:rPr lang="en-US" dirty="0"/>
              <a:t>Linear: finding a probabilistic linear relationship between some bits in the plaintext and a subset of state bits.</a:t>
            </a:r>
            <a:endParaRPr lang="en-GB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8864</TotalTime>
  <Words>2340</Words>
  <Application>Microsoft Office PowerPoint</Application>
  <PresentationFormat>On-screen Show (4:3)</PresentationFormat>
  <Paragraphs>461</Paragraphs>
  <Slides>49</Slides>
  <Notes>45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1" baseType="lpstr">
      <vt:lpstr>Origin</vt:lpstr>
      <vt:lpstr>Visio</vt:lpstr>
      <vt:lpstr>L1.2. An Introduction to  Block Ciphers</vt:lpstr>
      <vt:lpstr>Outline</vt:lpstr>
      <vt:lpstr>Affine cipher as a product cipher</vt:lpstr>
      <vt:lpstr>Iterated ciphers</vt:lpstr>
      <vt:lpstr>Encryption in an iterated cipher</vt:lpstr>
      <vt:lpstr>Decryption in an iterated cipher</vt:lpstr>
      <vt:lpstr>A simple substitution-permutation network</vt:lpstr>
      <vt:lpstr>A simple substitution-permutation network</vt:lpstr>
      <vt:lpstr>Threats</vt:lpstr>
      <vt:lpstr>The Data Encryption Standard (DES)</vt:lpstr>
      <vt:lpstr>DES’s overall</vt:lpstr>
      <vt:lpstr>DES encryption</vt:lpstr>
      <vt:lpstr>The permutations</vt:lpstr>
      <vt:lpstr>Why permute?</vt:lpstr>
      <vt:lpstr>In each round</vt:lpstr>
      <vt:lpstr>Feistel cipher encryption for round i</vt:lpstr>
      <vt:lpstr>Mangler function</vt:lpstr>
      <vt:lpstr>Feistel cipher decryption for round i</vt:lpstr>
      <vt:lpstr>DES decryption</vt:lpstr>
      <vt:lpstr>The security of DES</vt:lpstr>
      <vt:lpstr>The Advanced Encryption Standard (AES)</vt:lpstr>
      <vt:lpstr>The AES initiative</vt:lpstr>
      <vt:lpstr>The AES candidates</vt:lpstr>
      <vt:lpstr>The finalists</vt:lpstr>
      <vt:lpstr>The AES algorithm</vt:lpstr>
      <vt:lpstr>AES with 128 bits</vt:lpstr>
      <vt:lpstr>The modes of operations</vt:lpstr>
      <vt:lpstr>A simple electronic code book (ECB)</vt:lpstr>
      <vt:lpstr>A simple electronic code book (ECB)</vt:lpstr>
      <vt:lpstr>An improved approach</vt:lpstr>
      <vt:lpstr>An “improved” approach</vt:lpstr>
      <vt:lpstr>Cipher block chaining (CBC)</vt:lpstr>
      <vt:lpstr>Benefits of CBC</vt:lpstr>
      <vt:lpstr>CBC encryption</vt:lpstr>
      <vt:lpstr>CBC decryption</vt:lpstr>
      <vt:lpstr>Security problems of CBC</vt:lpstr>
      <vt:lpstr>Security problems of CBC</vt:lpstr>
      <vt:lpstr>How to ensure message integrity?</vt:lpstr>
      <vt:lpstr>Generating MACs for unencrypted messages</vt:lpstr>
      <vt:lpstr>Generating MACs for unencrypted messages</vt:lpstr>
      <vt:lpstr>Both secrecy and message integrity</vt:lpstr>
      <vt:lpstr>Both secrecy and message integrity</vt:lpstr>
      <vt:lpstr>Both secrecy and message integrity</vt:lpstr>
      <vt:lpstr>How to increase the security of DES?</vt:lpstr>
      <vt:lpstr>Multiple encryption DES</vt:lpstr>
      <vt:lpstr>EDE with CBC on the outside</vt:lpstr>
      <vt:lpstr>Design issues</vt:lpstr>
      <vt:lpstr>Summary</vt:lpstr>
      <vt:lpstr>Acknowledgments</vt:lpstr>
    </vt:vector>
  </TitlesOfParts>
  <Company>hkpu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Short Journey to Secret Key Cryptography</dc:title>
  <dc:creator>Rocky K. C. Chang</dc:creator>
  <cp:lastModifiedBy>Rocky Chang</cp:lastModifiedBy>
  <cp:revision>214</cp:revision>
  <cp:lastPrinted>2014-02-14T08:36:12Z</cp:lastPrinted>
  <dcterms:created xsi:type="dcterms:W3CDTF">2005-01-25T02:33:17Z</dcterms:created>
  <dcterms:modified xsi:type="dcterms:W3CDTF">2014-02-14T13:32:04Z</dcterms:modified>
</cp:coreProperties>
</file>