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5"/>
  </p:notesMasterIdLst>
  <p:handoutMasterIdLst>
    <p:handoutMasterId r:id="rId26"/>
  </p:handoutMasterIdLst>
  <p:sldIdLst>
    <p:sldId id="256" r:id="rId2"/>
    <p:sldId id="339" r:id="rId3"/>
    <p:sldId id="259" r:id="rId4"/>
    <p:sldId id="260" r:id="rId5"/>
    <p:sldId id="323" r:id="rId6"/>
    <p:sldId id="272" r:id="rId7"/>
    <p:sldId id="327" r:id="rId8"/>
    <p:sldId id="324" r:id="rId9"/>
    <p:sldId id="326" r:id="rId10"/>
    <p:sldId id="325" r:id="rId11"/>
    <p:sldId id="328" r:id="rId12"/>
    <p:sldId id="340" r:id="rId13"/>
    <p:sldId id="329" r:id="rId14"/>
    <p:sldId id="330" r:id="rId15"/>
    <p:sldId id="333" r:id="rId16"/>
    <p:sldId id="331" r:id="rId17"/>
    <p:sldId id="336" r:id="rId18"/>
    <p:sldId id="341" r:id="rId19"/>
    <p:sldId id="334" r:id="rId20"/>
    <p:sldId id="337" r:id="rId21"/>
    <p:sldId id="338" r:id="rId22"/>
    <p:sldId id="279" r:id="rId23"/>
    <p:sldId id="332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40" autoAdjust="0"/>
    <p:restoredTop sz="94683" autoAdjust="0"/>
  </p:normalViewPr>
  <p:slideViewPr>
    <p:cSldViewPr>
      <p:cViewPr>
        <p:scale>
          <a:sx n="85" d="100"/>
          <a:sy n="85" d="100"/>
        </p:scale>
        <p:origin x="-17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42A6B-1718-4291-8327-33964499BCDE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CC622-043C-4BCC-AAA1-0A29B0342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TW" smtClean="0"/>
              <a:t>Click to edit Master text styles</a:t>
            </a:r>
          </a:p>
          <a:p>
            <a:pPr lvl="1"/>
            <a:r>
              <a:rPr lang="en-GB" altLang="zh-TW" smtClean="0"/>
              <a:t>Second level</a:t>
            </a:r>
          </a:p>
          <a:p>
            <a:pPr lvl="2"/>
            <a:r>
              <a:rPr lang="en-GB" altLang="zh-TW" smtClean="0"/>
              <a:t>Third level</a:t>
            </a:r>
          </a:p>
          <a:p>
            <a:pPr lvl="3"/>
            <a:r>
              <a:rPr lang="en-GB" altLang="zh-TW" smtClean="0"/>
              <a:t>Fourth level</a:t>
            </a:r>
          </a:p>
          <a:p>
            <a:pPr lvl="4"/>
            <a:r>
              <a:rPr lang="en-GB" altLang="zh-TW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3F2390F6-1B9A-4E44-B276-BE69BF093BC9}" type="slidenum">
              <a:rPr lang="zh-TW" altLang="en-GB"/>
              <a:pPr/>
              <a:t>‹#›</a:t>
            </a:fld>
            <a:endParaRPr lang="en-GB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55F016-595F-4D2D-8522-4CA7CD61513D}" type="slidenum">
              <a:rPr lang="zh-TW" altLang="en-GB"/>
              <a:pPr/>
              <a:t>1</a:t>
            </a:fld>
            <a:endParaRPr lang="en-GB" altLang="zh-TW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569D0C-E899-43A5-8902-AE1F03FABD5B}" type="slidenum">
              <a:rPr lang="zh-TW" altLang="en-GB"/>
              <a:pPr/>
              <a:t>10</a:t>
            </a:fld>
            <a:endParaRPr lang="en-GB" altLang="zh-TW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0D77E2-68E4-4936-AD55-92FE4D442D1B}" type="slidenum">
              <a:rPr lang="zh-TW" altLang="en-GB"/>
              <a:pPr/>
              <a:t>11</a:t>
            </a:fld>
            <a:endParaRPr lang="en-GB" altLang="zh-TW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F8333F-EC0F-41FA-A19F-BFA59A7C9B89}" type="slidenum">
              <a:rPr lang="zh-TW" altLang="en-GB"/>
              <a:pPr/>
              <a:t>12</a:t>
            </a:fld>
            <a:endParaRPr lang="en-GB" altLang="zh-TW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C06B31-A325-4803-8114-31180B242D1F}" type="slidenum">
              <a:rPr lang="zh-TW" altLang="en-GB"/>
              <a:pPr/>
              <a:t>13</a:t>
            </a:fld>
            <a:endParaRPr lang="en-GB" altLang="zh-TW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A50476-B32C-45BC-BF6F-2FE8C58A4CDA}" type="slidenum">
              <a:rPr lang="zh-TW" altLang="en-GB"/>
              <a:pPr/>
              <a:t>14</a:t>
            </a:fld>
            <a:endParaRPr lang="en-GB" altLang="zh-TW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9DB2DD-D190-42A3-9767-A47AD3A3EC49}" type="slidenum">
              <a:rPr lang="zh-TW" altLang="en-GB"/>
              <a:pPr/>
              <a:t>15</a:t>
            </a:fld>
            <a:endParaRPr lang="en-GB" altLang="zh-TW"/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0ED1D4-9D02-4A70-B423-22EA15162E4F}" type="slidenum">
              <a:rPr lang="zh-TW" altLang="en-GB"/>
              <a:pPr/>
              <a:t>16</a:t>
            </a:fld>
            <a:endParaRPr lang="en-GB" altLang="zh-TW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855331-DA4A-4958-9278-20D1EE2C455F}" type="slidenum">
              <a:rPr lang="zh-TW" altLang="en-GB"/>
              <a:pPr/>
              <a:t>17</a:t>
            </a:fld>
            <a:endParaRPr lang="en-GB" altLang="zh-TW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674904-E910-4439-B3C8-7F8E7A89DD65}" type="slidenum">
              <a:rPr lang="zh-TW" altLang="en-GB"/>
              <a:pPr/>
              <a:t>19</a:t>
            </a:fld>
            <a:endParaRPr lang="en-GB" altLang="zh-TW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BD89FE-D5C3-45C8-8D05-6A4B4E3B00B9}" type="slidenum">
              <a:rPr lang="zh-TW" altLang="en-GB"/>
              <a:pPr/>
              <a:t>20</a:t>
            </a:fld>
            <a:endParaRPr lang="en-GB" altLang="zh-TW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C991D7-F7FF-46CB-BDFD-B9B91078CE41}" type="slidenum">
              <a:rPr lang="zh-TW" altLang="en-GB"/>
              <a:pPr/>
              <a:t>2</a:t>
            </a:fld>
            <a:endParaRPr lang="en-GB" altLang="zh-TW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42A193-5ECC-49BF-8AC5-35CA71728894}" type="slidenum">
              <a:rPr lang="zh-TW" altLang="en-GB"/>
              <a:pPr/>
              <a:t>21</a:t>
            </a:fld>
            <a:endParaRPr lang="en-GB" altLang="zh-TW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1EAB6E-BD55-4642-8B63-7E3EF7A84234}" type="slidenum">
              <a:rPr lang="zh-TW" altLang="en-GB"/>
              <a:pPr/>
              <a:t>22</a:t>
            </a:fld>
            <a:endParaRPr lang="en-GB" altLang="zh-TW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87B32F-D127-47D6-849C-24916C3F550A}" type="slidenum">
              <a:rPr lang="zh-TW" altLang="en-GB"/>
              <a:pPr/>
              <a:t>23</a:t>
            </a:fld>
            <a:endParaRPr lang="en-GB" altLang="zh-TW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A21049-C90B-4509-AC78-B13B66D52DCF}" type="slidenum">
              <a:rPr lang="zh-TW" altLang="en-GB"/>
              <a:pPr/>
              <a:t>3</a:t>
            </a:fld>
            <a:endParaRPr lang="en-GB" altLang="zh-TW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7BC4BE-D8CC-45D0-BC9B-75B7D181B703}" type="slidenum">
              <a:rPr lang="zh-TW" altLang="en-GB"/>
              <a:pPr/>
              <a:t>4</a:t>
            </a:fld>
            <a:endParaRPr lang="en-GB" altLang="zh-TW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133D8A-035E-4594-81CC-282966B483CA}" type="slidenum">
              <a:rPr lang="zh-TW" altLang="en-GB"/>
              <a:pPr/>
              <a:t>5</a:t>
            </a:fld>
            <a:endParaRPr lang="en-GB" altLang="zh-TW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B5FF06-B46D-4CE1-BDBA-6F1007382F49}" type="slidenum">
              <a:rPr lang="zh-TW" altLang="en-GB"/>
              <a:pPr/>
              <a:t>6</a:t>
            </a:fld>
            <a:endParaRPr lang="en-GB" altLang="zh-TW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DB9C38-34E7-4953-BF97-522A652D8B73}" type="slidenum">
              <a:rPr lang="zh-TW" altLang="en-GB"/>
              <a:pPr/>
              <a:t>7</a:t>
            </a:fld>
            <a:endParaRPr lang="en-GB" altLang="zh-TW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3C2A83-7D52-446C-9F5A-29794E3B062A}" type="slidenum">
              <a:rPr lang="zh-TW" altLang="en-GB"/>
              <a:pPr/>
              <a:t>8</a:t>
            </a:fld>
            <a:endParaRPr lang="en-GB" altLang="zh-TW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923939-7E08-4248-BA47-4078E25488D0}" type="slidenum">
              <a:rPr lang="zh-TW" altLang="en-GB"/>
              <a:pPr/>
              <a:t>9</a:t>
            </a:fld>
            <a:endParaRPr lang="en-GB" altLang="zh-TW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GB" altLang="zh-TW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E5494B8-FA3E-40AE-A7AF-94F2251721E2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30B3C-CD0F-486F-B575-7987EFF8B6DF}" type="slidenum">
              <a:rPr lang="zh-TW" altLang="en-GB" smtClean="0"/>
              <a:pPr/>
              <a:t>‹#›</a:t>
            </a:fld>
            <a:endParaRPr lang="en-GB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887D-774F-4DBD-B814-25B8FDE50DEC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634A-CAB0-4B60-AEFB-10F3BE4B9117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7391A98-B488-474A-9910-D08170145B05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F19F2-F74D-4987-ABBD-C55C575C838E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F71B-D572-4D58-B64B-67813F35B555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DD50-D3B1-4BD1-A34F-D4630B8EDA14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4D97D-ABA7-428C-BE9F-4CE5FD92A930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FEEC-4E2C-4DC2-9566-79D736BAA072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054F-9FED-4F4E-9D59-6FB8F9BAA4BD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88F6C76-F8D3-494F-A17E-29FD51174543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.uwa.edu.au/~praeger/teaching/3CC/WWW/chapter2.html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ryptool.org/en/" TargetMode="External"/><Relationship Id="rId4" Type="http://schemas.openxmlformats.org/officeDocument/2006/relationships/hyperlink" Target="http://security.stackexchange.com/questions/334/advantages-and-disadvantages-of-stream-versus-block-cipher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3717032"/>
            <a:ext cx="8064896" cy="990600"/>
          </a:xfrm>
        </p:spPr>
        <p:txBody>
          <a:bodyPr>
            <a:noAutofit/>
          </a:bodyPr>
          <a:lstStyle/>
          <a:p>
            <a:r>
              <a:rPr lang="en-US" altLang="zh-TW" sz="3600" b="1" dirty="0" smtClean="0">
                <a:ea typeface="新細明體" pitchFamily="18" charset="-120"/>
              </a:rPr>
              <a:t>L1.1. An </a:t>
            </a:r>
            <a:r>
              <a:rPr lang="en-US" altLang="zh-TW" sz="3600" b="1" dirty="0">
                <a:ea typeface="新細明體" pitchFamily="18" charset="-120"/>
              </a:rPr>
              <a:t>Introduction to</a:t>
            </a:r>
            <a:r>
              <a:rPr lang="en-US" sz="3600" b="1" dirty="0"/>
              <a:t> </a:t>
            </a:r>
            <a:r>
              <a:rPr lang="en-US" sz="3600" b="1" dirty="0" smtClean="0"/>
              <a:t>Classical Cryptosystems</a:t>
            </a:r>
            <a:endParaRPr lang="en-GB" altLang="zh-TW" sz="3600" b="1" dirty="0">
              <a:ea typeface="新細明體" pitchFamily="18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688" y="5157192"/>
            <a:ext cx="6408738" cy="504652"/>
          </a:xfrm>
        </p:spPr>
        <p:txBody>
          <a:bodyPr>
            <a:normAutofit/>
          </a:bodyPr>
          <a:lstStyle/>
          <a:p>
            <a:r>
              <a:rPr lang="en-US" dirty="0"/>
              <a:t>Rocky K. C. </a:t>
            </a:r>
            <a:r>
              <a:rPr lang="en-US" dirty="0" smtClean="0"/>
              <a:t>Chang, February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Shift Cipher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ABB6-C8E6-4323-B278-E720BD13CF75}" type="slidenum">
              <a:rPr lang="zh-TW" altLang="en-GB"/>
              <a:pPr/>
              <a:t>10</a:t>
            </a:fld>
            <a:endParaRPr lang="en-GB" altLang="zh-TW"/>
          </a:p>
        </p:txBody>
      </p:sp>
      <p:sp>
        <p:nvSpPr>
          <p:cNvPr id="983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altLang="zh-TW" b="1" dirty="0">
                <a:ea typeface="新細明體" pitchFamily="18" charset="-120"/>
              </a:rPr>
              <a:t>M</a:t>
            </a:r>
            <a:r>
              <a:rPr lang="en-US" dirty="0"/>
              <a:t> = </a:t>
            </a:r>
            <a:r>
              <a:rPr lang="en-US" b="1" dirty="0"/>
              <a:t>C</a:t>
            </a:r>
            <a:r>
              <a:rPr lang="en-US" dirty="0"/>
              <a:t> = </a:t>
            </a:r>
            <a:r>
              <a:rPr lang="en-US" b="1" dirty="0"/>
              <a:t>K</a:t>
            </a:r>
            <a:r>
              <a:rPr lang="en-US" dirty="0"/>
              <a:t> = {0, 1, 2, …, 25}</a:t>
            </a:r>
          </a:p>
          <a:p>
            <a:r>
              <a:rPr lang="en-US" dirty="0"/>
              <a:t>For 0 ≤ K ≤ 25, define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E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(m) = (m + K) mod 26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D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(c) = (c 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–</a:t>
            </a:r>
            <a:r>
              <a:rPr lang="en-US" altLang="zh-TW" dirty="0">
                <a:ea typeface="新細明體" pitchFamily="18" charset="-120"/>
              </a:rPr>
              <a:t> K) mod 26</a:t>
            </a:r>
          </a:p>
          <a:p>
            <a:r>
              <a:rPr lang="en-US" dirty="0"/>
              <a:t>For example, K = 11</a:t>
            </a:r>
          </a:p>
          <a:p>
            <a:pPr lvl="1"/>
            <a:r>
              <a:rPr lang="en-US" dirty="0">
                <a:latin typeface="Courier New" pitchFamily="49" charset="0"/>
              </a:rPr>
              <a:t>m:  22  4  22  8  11  11  12  4  4  19</a:t>
            </a:r>
          </a:p>
          <a:p>
            <a:pPr lvl="1"/>
            <a:r>
              <a:rPr lang="en-US" dirty="0">
                <a:latin typeface="Courier New" pitchFamily="49" charset="0"/>
              </a:rPr>
              <a:t>c:   7 15   7 19  22  22  23 15 15   4</a:t>
            </a:r>
            <a:endParaRPr lang="en-US" dirty="0"/>
          </a:p>
          <a:p>
            <a:r>
              <a:rPr lang="en-US" dirty="0"/>
              <a:t>For K = 3, the Shift Cipher is often called the Caesar Cipher.</a:t>
            </a:r>
          </a:p>
          <a:p>
            <a:r>
              <a:rPr lang="en-US" dirty="0"/>
              <a:t>Show that </a:t>
            </a:r>
            <a:r>
              <a:rPr lang="en-US" altLang="zh-TW" dirty="0">
                <a:ea typeface="新細明體" pitchFamily="18" charset="-120"/>
              </a:rPr>
              <a:t>D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(E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(m)) = m for every </a:t>
            </a:r>
            <a:r>
              <a:rPr lang="en-US" altLang="zh-TW" dirty="0" err="1">
                <a:ea typeface="新細明體" pitchFamily="18" charset="-120"/>
              </a:rPr>
              <a:t>m</a:t>
            </a:r>
            <a:r>
              <a:rPr lang="en-US" dirty="0" err="1">
                <a:sym typeface="Symbol" pitchFamily="18" charset="2"/>
              </a:rPr>
              <a:t></a:t>
            </a:r>
            <a:r>
              <a:rPr lang="en-US" b="1" dirty="0" err="1"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Substitution Cipher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25574-2873-4858-9A20-39759D821E74}" type="slidenum">
              <a:rPr lang="zh-TW" altLang="en-GB"/>
              <a:pPr/>
              <a:t>11</a:t>
            </a:fld>
            <a:endParaRPr lang="en-GB" altLang="zh-TW"/>
          </a:p>
        </p:txBody>
      </p:sp>
      <p:sp>
        <p:nvSpPr>
          <p:cNvPr id="1034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Let </a:t>
            </a:r>
            <a:r>
              <a:rPr lang="en-US" altLang="zh-TW" b="1" dirty="0">
                <a:ea typeface="新細明體" pitchFamily="18" charset="-120"/>
              </a:rPr>
              <a:t>M</a:t>
            </a:r>
            <a:r>
              <a:rPr lang="en-US" dirty="0"/>
              <a:t> = </a:t>
            </a:r>
            <a:r>
              <a:rPr lang="en-US" b="1" dirty="0"/>
              <a:t>C</a:t>
            </a:r>
            <a:r>
              <a:rPr lang="en-US" dirty="0"/>
              <a:t> = {0, 1, 2, …, 25}</a:t>
            </a:r>
          </a:p>
          <a:p>
            <a:pPr>
              <a:lnSpc>
                <a:spcPct val="90000"/>
              </a:lnSpc>
            </a:pPr>
            <a:r>
              <a:rPr lang="en-US" b="1" dirty="0"/>
              <a:t>K</a:t>
            </a:r>
            <a:r>
              <a:rPr lang="en-US" dirty="0"/>
              <a:t> = {All possible permutations of the 26 numbers}</a:t>
            </a:r>
          </a:p>
          <a:p>
            <a:pPr>
              <a:lnSpc>
                <a:spcPct val="90000"/>
              </a:lnSpc>
            </a:pPr>
            <a:r>
              <a:rPr lang="en-US" dirty="0"/>
              <a:t>For each permutation </a:t>
            </a:r>
            <a:r>
              <a:rPr lang="en-US" altLang="zh-TW" dirty="0">
                <a:ea typeface="新細明體" pitchFamily="18" charset="-120"/>
              </a:rPr>
              <a:t>K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b="1" dirty="0">
                <a:sym typeface="Symbol" pitchFamily="18" charset="2"/>
              </a:rPr>
              <a:t>K</a:t>
            </a:r>
            <a:r>
              <a:rPr lang="en-US" dirty="0">
                <a:sym typeface="Symbol" pitchFamily="18" charset="2"/>
              </a:rPr>
              <a:t>, define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E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(m) = K(m) = c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D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(c) = </a:t>
            </a:r>
            <a:r>
              <a:rPr lang="en-US" altLang="zh-TW" dirty="0" smtClean="0">
                <a:ea typeface="新細明體" pitchFamily="18" charset="-120"/>
              </a:rPr>
              <a:t>K</a:t>
            </a:r>
            <a:r>
              <a:rPr lang="en-US" altLang="zh-TW" baseline="30000" dirty="0" smtClean="0">
                <a:ea typeface="新細明體" pitchFamily="18" charset="-120"/>
              </a:rPr>
              <a:t>-1</a:t>
            </a:r>
            <a:r>
              <a:rPr lang="en-US" altLang="zh-TW" dirty="0" smtClean="0">
                <a:ea typeface="新細明體" pitchFamily="18" charset="-120"/>
              </a:rPr>
              <a:t>(c), </a:t>
            </a:r>
            <a:r>
              <a:rPr lang="en-US" altLang="zh-TW" dirty="0">
                <a:ea typeface="新細明體" pitchFamily="18" charset="-120"/>
              </a:rPr>
              <a:t>the inverse permutation</a:t>
            </a:r>
          </a:p>
          <a:p>
            <a:pPr>
              <a:lnSpc>
                <a:spcPct val="90000"/>
              </a:lnSpc>
            </a:pPr>
            <a:r>
              <a:rPr lang="en-US" dirty="0"/>
              <a:t>For example, one possible K is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ourier New" pitchFamily="49" charset="0"/>
              </a:rPr>
              <a:t>a b c d e f g h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 j k l m n o p q r s …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ourier New" pitchFamily="49" charset="0"/>
              </a:rPr>
              <a:t>X N Y A H P O G Z Q W B T S F L R C V …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E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(a) = X and D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(X) = a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Is this cipher more secure? 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Affine Cipher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6BD75-F7EB-417A-85F1-DDA6E7806FED}" type="slidenum">
              <a:rPr lang="zh-TW" altLang="en-GB"/>
              <a:pPr/>
              <a:t>12</a:t>
            </a:fld>
            <a:endParaRPr lang="en-GB" altLang="zh-TW"/>
          </a:p>
        </p:txBody>
      </p:sp>
      <p:sp>
        <p:nvSpPr>
          <p:cNvPr id="1208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Let </a:t>
            </a:r>
            <a:r>
              <a:rPr lang="en-US" altLang="zh-TW" b="1" dirty="0">
                <a:ea typeface="新細明體" pitchFamily="18" charset="-120"/>
              </a:rPr>
              <a:t>M</a:t>
            </a:r>
            <a:r>
              <a:rPr lang="en-US" dirty="0"/>
              <a:t> = </a:t>
            </a:r>
            <a:r>
              <a:rPr lang="en-US" b="1" dirty="0"/>
              <a:t>C</a:t>
            </a:r>
            <a:r>
              <a:rPr lang="en-US" dirty="0"/>
              <a:t> = {0, 1, 2, …, 25}</a:t>
            </a:r>
          </a:p>
          <a:p>
            <a:pPr>
              <a:lnSpc>
                <a:spcPct val="90000"/>
              </a:lnSpc>
            </a:pPr>
            <a:r>
              <a:rPr lang="en-US" b="1" dirty="0"/>
              <a:t>K</a:t>
            </a:r>
            <a:r>
              <a:rPr lang="en-US" dirty="0"/>
              <a:t> = </a:t>
            </a:r>
            <a:r>
              <a:rPr lang="en-US" altLang="zh-TW" dirty="0">
                <a:ea typeface="新細明體" pitchFamily="18" charset="-120"/>
              </a:rPr>
              <a:t>(a, b), where a, </a:t>
            </a:r>
            <a:r>
              <a:rPr lang="en-US" altLang="zh-TW">
                <a:ea typeface="新細明體" pitchFamily="18" charset="-120"/>
              </a:rPr>
              <a:t>b </a:t>
            </a:r>
            <a:r>
              <a:rPr lang="en-US" smtClean="0">
                <a:sym typeface="Symbol" pitchFamily="18" charset="2"/>
              </a:rPr>
              <a:t> </a:t>
            </a:r>
            <a:r>
              <a:rPr lang="en-US" smtClean="0"/>
              <a:t>{</a:t>
            </a:r>
            <a:r>
              <a:rPr lang="en-US" dirty="0"/>
              <a:t>0, 1, 2, …, 25}</a:t>
            </a:r>
            <a:r>
              <a:rPr lang="en-US" altLang="zh-TW" dirty="0">
                <a:ea typeface="新細明體" pitchFamily="18" charset="-120"/>
              </a:rPr>
              <a:t>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Encryption and decryption functions;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E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(m) = (am + b) mod 26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D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(c) = a</a:t>
            </a:r>
            <a:r>
              <a:rPr lang="en-US" altLang="zh-TW" baseline="30000" dirty="0">
                <a:ea typeface="新細明體" pitchFamily="18" charset="-120"/>
              </a:rPr>
              <a:t>-1</a:t>
            </a:r>
            <a:r>
              <a:rPr lang="en-US" altLang="zh-TW" dirty="0">
                <a:ea typeface="新細明體" pitchFamily="18" charset="-120"/>
              </a:rPr>
              <a:t>(c - b) mod 26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E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(m) is not an one-to-one function for all a.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When a = 1, Affine Cipher is the same as a Shift Cipher.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Affine Cipher is still a special case of the Substitution Cipher.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Vigenère </a:t>
            </a:r>
            <a:r>
              <a:rPr lang="en-US" altLang="zh-TW">
                <a:ea typeface="新細明體" pitchFamily="18" charset="-120"/>
              </a:rPr>
              <a:t>(vee zhun AIR) </a:t>
            </a:r>
            <a:r>
              <a:rPr lang="en-US"/>
              <a:t>Cipher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10A0-6C96-49B8-A744-D9697AD69CB7}" type="slidenum">
              <a:rPr lang="zh-TW" altLang="en-GB"/>
              <a:pPr/>
              <a:t>13</a:t>
            </a:fld>
            <a:endParaRPr lang="en-GB" altLang="zh-TW"/>
          </a:p>
        </p:txBody>
      </p:sp>
      <p:sp>
        <p:nvSpPr>
          <p:cNvPr id="1044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i="1" dirty="0" err="1"/>
              <a:t>Monoalphabetic</a:t>
            </a:r>
            <a:r>
              <a:rPr lang="en-US" sz="2400" dirty="0"/>
              <a:t> (e.g</a:t>
            </a:r>
            <a:r>
              <a:rPr lang="en-US" altLang="zh-TW" sz="2400" dirty="0">
                <a:ea typeface="新細明體" pitchFamily="18" charset="-120"/>
              </a:rPr>
              <a:t>.</a:t>
            </a:r>
            <a:r>
              <a:rPr lang="en-US" sz="2400" dirty="0"/>
              <a:t>, Shift and Substitution) </a:t>
            </a:r>
            <a:r>
              <a:rPr lang="en-US" sz="2400" dirty="0" err="1"/>
              <a:t>vs</a:t>
            </a:r>
            <a:r>
              <a:rPr lang="en-US" sz="2400" dirty="0"/>
              <a:t> </a:t>
            </a:r>
            <a:r>
              <a:rPr lang="en-US" sz="2400" i="1" dirty="0" err="1"/>
              <a:t>polyalphabetic</a:t>
            </a:r>
            <a:r>
              <a:rPr lang="en-US" sz="2400" i="1" dirty="0"/>
              <a:t> </a:t>
            </a:r>
            <a:r>
              <a:rPr lang="en-US" sz="2400" dirty="0"/>
              <a:t>(e.g.,</a:t>
            </a:r>
            <a:r>
              <a:rPr lang="en-US" sz="2400" i="1" dirty="0"/>
              <a:t> </a:t>
            </a:r>
            <a:r>
              <a:rPr lang="en-US" sz="2400" dirty="0" err="1"/>
              <a:t>Vigenère</a:t>
            </a:r>
            <a:r>
              <a:rPr lang="en-US" sz="2400" dirty="0"/>
              <a:t>)</a:t>
            </a:r>
          </a:p>
          <a:p>
            <a:r>
              <a:rPr lang="en-US" altLang="zh-TW" sz="2400" b="1" dirty="0">
                <a:ea typeface="新細明體" pitchFamily="18" charset="-120"/>
              </a:rPr>
              <a:t>M</a:t>
            </a:r>
            <a:r>
              <a:rPr lang="en-US" sz="2400" dirty="0"/>
              <a:t> = </a:t>
            </a:r>
            <a:r>
              <a:rPr lang="en-US" sz="2400" b="1" dirty="0"/>
              <a:t>C</a:t>
            </a:r>
            <a:r>
              <a:rPr lang="en-US" sz="2400" dirty="0"/>
              <a:t> = </a:t>
            </a:r>
            <a:r>
              <a:rPr lang="en-US" sz="2400" b="1" dirty="0"/>
              <a:t>K</a:t>
            </a:r>
            <a:r>
              <a:rPr lang="en-US" sz="2400" dirty="0"/>
              <a:t> = (Z</a:t>
            </a:r>
            <a:r>
              <a:rPr lang="en-US" sz="2400" baseline="-25000" dirty="0"/>
              <a:t>26</a:t>
            </a:r>
            <a:r>
              <a:rPr lang="en-US" sz="2400" dirty="0"/>
              <a:t>)</a:t>
            </a:r>
            <a:r>
              <a:rPr lang="en-US" sz="2400" baseline="30000" dirty="0"/>
              <a:t>n</a:t>
            </a:r>
            <a:r>
              <a:rPr lang="en-US" altLang="zh-TW" sz="2400" dirty="0">
                <a:ea typeface="新細明體" pitchFamily="18" charset="-120"/>
              </a:rPr>
              <a:t>, where n is a positive integer.</a:t>
            </a:r>
            <a:endParaRPr lang="en-US" sz="2400" dirty="0"/>
          </a:p>
          <a:p>
            <a:r>
              <a:rPr lang="en-US" sz="2400" dirty="0"/>
              <a:t>For a key K (keyword) = (k</a:t>
            </a:r>
            <a:r>
              <a:rPr lang="en-US" sz="2400" baseline="-25000" dirty="0"/>
              <a:t>1</a:t>
            </a:r>
            <a:r>
              <a:rPr lang="en-US" sz="2400" dirty="0"/>
              <a:t>, k</a:t>
            </a:r>
            <a:r>
              <a:rPr lang="en-US" sz="2400" baseline="-25000" dirty="0"/>
              <a:t>2</a:t>
            </a:r>
            <a:r>
              <a:rPr lang="en-US" sz="2400" dirty="0"/>
              <a:t>, …, </a:t>
            </a:r>
            <a:r>
              <a:rPr lang="en-US" sz="2400" dirty="0" err="1"/>
              <a:t>k</a:t>
            </a:r>
            <a:r>
              <a:rPr lang="en-US" sz="2400" baseline="-25000" dirty="0" err="1"/>
              <a:t>n</a:t>
            </a:r>
            <a:r>
              <a:rPr lang="en-US" sz="2400" dirty="0"/>
              <a:t>), define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E</a:t>
            </a:r>
            <a:r>
              <a:rPr lang="en-US" altLang="zh-TW" sz="2000" baseline="-25000" dirty="0">
                <a:ea typeface="新細明體" pitchFamily="18" charset="-120"/>
              </a:rPr>
              <a:t>K</a:t>
            </a:r>
            <a:r>
              <a:rPr lang="en-US" altLang="zh-TW" sz="2000" dirty="0">
                <a:ea typeface="新細明體" pitchFamily="18" charset="-120"/>
              </a:rPr>
              <a:t>(m</a:t>
            </a:r>
            <a:r>
              <a:rPr lang="en-US" altLang="zh-TW" sz="2000" baseline="-25000" dirty="0">
                <a:ea typeface="新細明體" pitchFamily="18" charset="-120"/>
              </a:rPr>
              <a:t>1</a:t>
            </a:r>
            <a:r>
              <a:rPr lang="en-US" altLang="zh-TW" sz="2000" dirty="0">
                <a:ea typeface="新細明體" pitchFamily="18" charset="-120"/>
              </a:rPr>
              <a:t>, m</a:t>
            </a:r>
            <a:r>
              <a:rPr lang="en-US" altLang="zh-TW" sz="2000" baseline="-25000" dirty="0">
                <a:ea typeface="新細明體" pitchFamily="18" charset="-120"/>
              </a:rPr>
              <a:t>2</a:t>
            </a:r>
            <a:r>
              <a:rPr lang="en-US" altLang="zh-TW" sz="2000" dirty="0">
                <a:ea typeface="新細明體" pitchFamily="18" charset="-120"/>
              </a:rPr>
              <a:t>, </a:t>
            </a:r>
            <a:r>
              <a:rPr lang="en-US" altLang="zh-TW" sz="2000" dirty="0">
                <a:latin typeface="Arial"/>
                <a:ea typeface="新細明體" pitchFamily="18" charset="-120"/>
              </a:rPr>
              <a:t>…</a:t>
            </a:r>
            <a:r>
              <a:rPr lang="en-US" altLang="zh-TW" sz="2000" dirty="0">
                <a:ea typeface="新細明體" pitchFamily="18" charset="-120"/>
              </a:rPr>
              <a:t>, </a:t>
            </a:r>
            <a:r>
              <a:rPr lang="en-US" altLang="zh-TW" sz="2000" dirty="0" err="1">
                <a:ea typeface="新細明體" pitchFamily="18" charset="-120"/>
              </a:rPr>
              <a:t>m</a:t>
            </a:r>
            <a:r>
              <a:rPr lang="en-US" altLang="zh-TW" sz="2000" baseline="-25000" dirty="0" err="1">
                <a:ea typeface="新細明體" pitchFamily="18" charset="-120"/>
              </a:rPr>
              <a:t>n</a:t>
            </a:r>
            <a:r>
              <a:rPr lang="en-US" altLang="zh-TW" sz="2000" dirty="0">
                <a:ea typeface="新細明體" pitchFamily="18" charset="-120"/>
              </a:rPr>
              <a:t>) = (m</a:t>
            </a:r>
            <a:r>
              <a:rPr lang="en-US" altLang="zh-TW" sz="2000" baseline="-25000" dirty="0">
                <a:ea typeface="新細明體" pitchFamily="18" charset="-120"/>
              </a:rPr>
              <a:t>1</a:t>
            </a:r>
            <a:r>
              <a:rPr lang="en-US" altLang="zh-TW" sz="2000" dirty="0">
                <a:ea typeface="新細明體" pitchFamily="18" charset="-120"/>
              </a:rPr>
              <a:t>+k</a:t>
            </a:r>
            <a:r>
              <a:rPr lang="en-US" altLang="zh-TW" sz="2000" baseline="-25000" dirty="0">
                <a:ea typeface="新細明體" pitchFamily="18" charset="-120"/>
              </a:rPr>
              <a:t>1</a:t>
            </a:r>
            <a:r>
              <a:rPr lang="en-US" altLang="zh-TW" sz="2000" dirty="0">
                <a:ea typeface="新細明體" pitchFamily="18" charset="-120"/>
              </a:rPr>
              <a:t>, m</a:t>
            </a:r>
            <a:r>
              <a:rPr lang="en-US" altLang="zh-TW" sz="2000" baseline="-25000" dirty="0">
                <a:ea typeface="新細明體" pitchFamily="18" charset="-120"/>
              </a:rPr>
              <a:t>2</a:t>
            </a:r>
            <a:r>
              <a:rPr lang="en-US" altLang="zh-TW" sz="2000" dirty="0">
                <a:ea typeface="新細明體" pitchFamily="18" charset="-120"/>
              </a:rPr>
              <a:t>+k</a:t>
            </a:r>
            <a:r>
              <a:rPr lang="en-US" altLang="zh-TW" sz="2000" baseline="-25000" dirty="0">
                <a:ea typeface="新細明體" pitchFamily="18" charset="-120"/>
              </a:rPr>
              <a:t>2</a:t>
            </a:r>
            <a:r>
              <a:rPr lang="en-US" altLang="zh-TW" sz="2000" dirty="0">
                <a:ea typeface="新細明體" pitchFamily="18" charset="-120"/>
              </a:rPr>
              <a:t>, </a:t>
            </a:r>
            <a:r>
              <a:rPr lang="en-US" altLang="zh-TW" sz="2000" dirty="0">
                <a:latin typeface="Arial"/>
                <a:ea typeface="新細明體" pitchFamily="18" charset="-120"/>
              </a:rPr>
              <a:t>…</a:t>
            </a:r>
            <a:r>
              <a:rPr lang="en-US" altLang="zh-TW" sz="2000" dirty="0">
                <a:ea typeface="新細明體" pitchFamily="18" charset="-120"/>
              </a:rPr>
              <a:t>, </a:t>
            </a:r>
            <a:r>
              <a:rPr lang="en-US" altLang="zh-TW" sz="2000" dirty="0" err="1">
                <a:ea typeface="新細明體" pitchFamily="18" charset="-120"/>
              </a:rPr>
              <a:t>m</a:t>
            </a:r>
            <a:r>
              <a:rPr lang="en-US" altLang="zh-TW" sz="2000" baseline="-25000" dirty="0" err="1">
                <a:ea typeface="新細明體" pitchFamily="18" charset="-120"/>
              </a:rPr>
              <a:t>n</a:t>
            </a:r>
            <a:r>
              <a:rPr lang="en-US" altLang="zh-TW" sz="2000" dirty="0" err="1">
                <a:ea typeface="新細明體" pitchFamily="18" charset="-120"/>
              </a:rPr>
              <a:t>+k</a:t>
            </a:r>
            <a:r>
              <a:rPr lang="en-US" altLang="zh-TW" sz="2000" baseline="-25000" dirty="0" err="1">
                <a:ea typeface="新細明體" pitchFamily="18" charset="-120"/>
              </a:rPr>
              <a:t>n</a:t>
            </a:r>
            <a:r>
              <a:rPr lang="en-US" altLang="zh-TW" sz="2000" dirty="0">
                <a:ea typeface="新細明體" pitchFamily="18" charset="-120"/>
              </a:rPr>
              <a:t>)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D</a:t>
            </a:r>
            <a:r>
              <a:rPr lang="en-US" altLang="zh-TW" sz="2000" baseline="-25000" dirty="0">
                <a:ea typeface="新細明體" pitchFamily="18" charset="-120"/>
              </a:rPr>
              <a:t>K</a:t>
            </a:r>
            <a:r>
              <a:rPr lang="en-US" altLang="zh-TW" sz="2000" dirty="0">
                <a:ea typeface="新細明體" pitchFamily="18" charset="-120"/>
              </a:rPr>
              <a:t>(c</a:t>
            </a:r>
            <a:r>
              <a:rPr lang="en-US" altLang="zh-TW" sz="2000" baseline="-25000" dirty="0">
                <a:ea typeface="新細明體" pitchFamily="18" charset="-120"/>
              </a:rPr>
              <a:t>1</a:t>
            </a:r>
            <a:r>
              <a:rPr lang="en-US" altLang="zh-TW" sz="2000" dirty="0">
                <a:ea typeface="新細明體" pitchFamily="18" charset="-120"/>
              </a:rPr>
              <a:t>, c</a:t>
            </a:r>
            <a:r>
              <a:rPr lang="en-US" altLang="zh-TW" sz="2000" baseline="-25000" dirty="0">
                <a:ea typeface="新細明體" pitchFamily="18" charset="-120"/>
              </a:rPr>
              <a:t>2</a:t>
            </a:r>
            <a:r>
              <a:rPr lang="en-US" altLang="zh-TW" sz="2000" dirty="0">
                <a:ea typeface="新細明體" pitchFamily="18" charset="-120"/>
              </a:rPr>
              <a:t>, </a:t>
            </a:r>
            <a:r>
              <a:rPr lang="en-US" altLang="zh-TW" sz="2000" dirty="0">
                <a:latin typeface="Arial"/>
                <a:ea typeface="新細明體" pitchFamily="18" charset="-120"/>
              </a:rPr>
              <a:t>…</a:t>
            </a:r>
            <a:r>
              <a:rPr lang="en-US" altLang="zh-TW" sz="2000" dirty="0">
                <a:ea typeface="新細明體" pitchFamily="18" charset="-120"/>
              </a:rPr>
              <a:t>, </a:t>
            </a:r>
            <a:r>
              <a:rPr lang="en-US" altLang="zh-TW" sz="2000" dirty="0" err="1">
                <a:ea typeface="新細明體" pitchFamily="18" charset="-120"/>
              </a:rPr>
              <a:t>c</a:t>
            </a:r>
            <a:r>
              <a:rPr lang="en-US" altLang="zh-TW" sz="2000" baseline="-25000" dirty="0" err="1">
                <a:ea typeface="新細明體" pitchFamily="18" charset="-120"/>
              </a:rPr>
              <a:t>n</a:t>
            </a:r>
            <a:r>
              <a:rPr lang="en-US" altLang="zh-TW" sz="2000" dirty="0">
                <a:ea typeface="新細明體" pitchFamily="18" charset="-120"/>
              </a:rPr>
              <a:t>) =</a:t>
            </a:r>
            <a:r>
              <a:rPr lang="en-US" altLang="zh-TW" sz="2000" baseline="-25000" dirty="0">
                <a:ea typeface="新細明體" pitchFamily="18" charset="-120"/>
              </a:rPr>
              <a:t> </a:t>
            </a:r>
            <a:r>
              <a:rPr lang="en-US" altLang="zh-TW" sz="2000" dirty="0">
                <a:ea typeface="新細明體" pitchFamily="18" charset="-120"/>
              </a:rPr>
              <a:t> (c</a:t>
            </a:r>
            <a:r>
              <a:rPr lang="en-US" altLang="zh-TW" sz="2000" baseline="-25000" dirty="0">
                <a:ea typeface="新細明體" pitchFamily="18" charset="-120"/>
              </a:rPr>
              <a:t>1 </a:t>
            </a:r>
            <a:r>
              <a:rPr lang="en-US" altLang="zh-TW" sz="2000" dirty="0">
                <a:latin typeface="Arial" charset="0"/>
                <a:ea typeface="新細明體" pitchFamily="18" charset="-120"/>
              </a:rPr>
              <a:t>–</a:t>
            </a:r>
            <a:r>
              <a:rPr lang="en-US" altLang="zh-TW" sz="2000" baseline="-25000" dirty="0">
                <a:ea typeface="新細明體" pitchFamily="18" charset="-120"/>
              </a:rPr>
              <a:t> </a:t>
            </a:r>
            <a:r>
              <a:rPr lang="en-US" altLang="zh-TW" sz="2000" dirty="0">
                <a:ea typeface="新細明體" pitchFamily="18" charset="-120"/>
              </a:rPr>
              <a:t>k</a:t>
            </a:r>
            <a:r>
              <a:rPr lang="en-US" altLang="zh-TW" sz="2000" baseline="-25000" dirty="0">
                <a:ea typeface="新細明體" pitchFamily="18" charset="-120"/>
              </a:rPr>
              <a:t>1</a:t>
            </a:r>
            <a:r>
              <a:rPr lang="en-US" altLang="zh-TW" sz="2000" dirty="0">
                <a:ea typeface="新細明體" pitchFamily="18" charset="-120"/>
              </a:rPr>
              <a:t>, c</a:t>
            </a:r>
            <a:r>
              <a:rPr lang="en-US" altLang="zh-TW" sz="2000" baseline="-25000" dirty="0">
                <a:ea typeface="新細明體" pitchFamily="18" charset="-120"/>
              </a:rPr>
              <a:t>2 </a:t>
            </a:r>
            <a:r>
              <a:rPr lang="en-US" altLang="zh-TW" sz="2000" dirty="0">
                <a:latin typeface="Arial" charset="0"/>
                <a:ea typeface="新細明體" pitchFamily="18" charset="-120"/>
              </a:rPr>
              <a:t>–</a:t>
            </a:r>
            <a:r>
              <a:rPr lang="en-US" altLang="zh-TW" sz="2000" baseline="-25000" dirty="0">
                <a:ea typeface="新細明體" pitchFamily="18" charset="-120"/>
              </a:rPr>
              <a:t> </a:t>
            </a:r>
            <a:r>
              <a:rPr lang="en-US" altLang="zh-TW" sz="2000" dirty="0">
                <a:ea typeface="新細明體" pitchFamily="18" charset="-120"/>
              </a:rPr>
              <a:t>k</a:t>
            </a:r>
            <a:r>
              <a:rPr lang="en-US" altLang="zh-TW" sz="2000" baseline="-25000" dirty="0">
                <a:ea typeface="新細明體" pitchFamily="18" charset="-120"/>
              </a:rPr>
              <a:t>2</a:t>
            </a:r>
            <a:r>
              <a:rPr lang="en-US" altLang="zh-TW" sz="2000" dirty="0">
                <a:ea typeface="新細明體" pitchFamily="18" charset="-120"/>
              </a:rPr>
              <a:t>, </a:t>
            </a:r>
            <a:r>
              <a:rPr lang="en-US" altLang="zh-TW" sz="2000" dirty="0">
                <a:latin typeface="Arial"/>
                <a:ea typeface="新細明體" pitchFamily="18" charset="-120"/>
              </a:rPr>
              <a:t>…</a:t>
            </a:r>
            <a:r>
              <a:rPr lang="en-US" altLang="zh-TW" sz="2000" dirty="0">
                <a:ea typeface="新細明體" pitchFamily="18" charset="-120"/>
              </a:rPr>
              <a:t>, </a:t>
            </a:r>
            <a:r>
              <a:rPr lang="en-US" altLang="zh-TW" sz="2000" dirty="0" err="1">
                <a:ea typeface="新細明體" pitchFamily="18" charset="-120"/>
              </a:rPr>
              <a:t>c</a:t>
            </a:r>
            <a:r>
              <a:rPr lang="en-US" altLang="zh-TW" sz="2000" baseline="-25000" dirty="0" err="1">
                <a:ea typeface="新細明體" pitchFamily="18" charset="-120"/>
              </a:rPr>
              <a:t>n</a:t>
            </a:r>
            <a:r>
              <a:rPr lang="en-US" altLang="zh-TW" sz="2000" baseline="-25000" dirty="0">
                <a:ea typeface="新細明體" pitchFamily="18" charset="-120"/>
              </a:rPr>
              <a:t> </a:t>
            </a:r>
            <a:r>
              <a:rPr lang="en-US" altLang="zh-TW" sz="2000" dirty="0">
                <a:latin typeface="Arial" charset="0"/>
                <a:ea typeface="新細明體" pitchFamily="18" charset="-120"/>
              </a:rPr>
              <a:t>–</a:t>
            </a:r>
            <a:r>
              <a:rPr lang="en-US" altLang="zh-TW" sz="2000" baseline="-25000" dirty="0">
                <a:ea typeface="新細明體" pitchFamily="18" charset="-120"/>
              </a:rPr>
              <a:t> </a:t>
            </a:r>
            <a:r>
              <a:rPr lang="en-US" altLang="zh-TW" sz="2000" dirty="0" err="1">
                <a:ea typeface="新細明體" pitchFamily="18" charset="-120"/>
              </a:rPr>
              <a:t>k</a:t>
            </a:r>
            <a:r>
              <a:rPr lang="en-US" altLang="zh-TW" sz="2000" baseline="-25000" dirty="0" err="1">
                <a:ea typeface="新細明體" pitchFamily="18" charset="-120"/>
              </a:rPr>
              <a:t>n</a:t>
            </a:r>
            <a:r>
              <a:rPr lang="en-US" altLang="zh-TW" sz="2000" dirty="0">
                <a:ea typeface="新細明體" pitchFamily="18" charset="-120"/>
              </a:rPr>
              <a:t>), where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the additions and subtractions are done in mod 26.</a:t>
            </a:r>
            <a:endParaRPr lang="en-US" sz="2000" dirty="0"/>
          </a:p>
          <a:p>
            <a:r>
              <a:rPr lang="en-US" sz="2400" dirty="0"/>
              <a:t>For example, </a:t>
            </a:r>
            <a:r>
              <a:rPr lang="en-US" altLang="zh-TW" sz="2400" dirty="0">
                <a:ea typeface="新細明體" pitchFamily="18" charset="-120"/>
              </a:rPr>
              <a:t>n= 6 and </a:t>
            </a:r>
            <a:r>
              <a:rPr lang="en-US" sz="2400" dirty="0"/>
              <a:t>K = (2, 8, 15, 7, 4, 17)</a:t>
            </a:r>
            <a:r>
              <a:rPr lang="en-US" altLang="zh-TW" sz="2400" dirty="0">
                <a:ea typeface="新細明體" pitchFamily="18" charset="-120"/>
              </a:rPr>
              <a:t>,</a:t>
            </a:r>
            <a:endParaRPr lang="en-US" sz="2400" dirty="0"/>
          </a:p>
          <a:p>
            <a:pPr lvl="1"/>
            <a:r>
              <a:rPr lang="en-US" sz="2000" dirty="0">
                <a:latin typeface="Courier New" pitchFamily="49" charset="0"/>
              </a:rPr>
              <a:t>m: 19  7  8  18  2  17  24  15  19  14  18  24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K:  2  8 15   7  4  17   2   8  15   7   4  17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c: 21 15 23  25  6   8   0  23   8  21  22  15 </a:t>
            </a:r>
            <a:endParaRPr lang="en-US" altLang="zh-TW" sz="2000" dirty="0">
              <a:latin typeface="Courier New" pitchFamily="49" charset="0"/>
              <a:ea typeface="新細明體" pitchFamily="18" charset="-120"/>
            </a:endParaRPr>
          </a:p>
          <a:p>
            <a:pPr lvl="1"/>
            <a:r>
              <a:rPr lang="en-US" altLang="zh-TW" sz="2000" dirty="0">
                <a:latin typeface="Courier New" pitchFamily="49" charset="0"/>
                <a:ea typeface="新細明體" pitchFamily="18" charset="-120"/>
              </a:rPr>
              <a:t>…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75656" y="4437112"/>
            <a:ext cx="3096344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716016" y="4437112"/>
            <a:ext cx="3528392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6416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The Permutation </a:t>
            </a:r>
            <a:r>
              <a:rPr lang="en-US" altLang="zh-TW" sz="3600" dirty="0">
                <a:ea typeface="新細明體" pitchFamily="18" charset="-120"/>
              </a:rPr>
              <a:t>(or Transposition) </a:t>
            </a:r>
            <a:r>
              <a:rPr lang="en-US" sz="3600" dirty="0"/>
              <a:t>Cipher</a:t>
            </a:r>
            <a:endParaRPr lang="en-GB" altLang="zh-TW" sz="3600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E7BA9-7FEF-42BC-8C72-A65C15C73C39}" type="slidenum">
              <a:rPr lang="zh-TW" altLang="en-GB"/>
              <a:pPr/>
              <a:t>14</a:t>
            </a:fld>
            <a:endParaRPr lang="en-GB" altLang="zh-TW"/>
          </a:p>
        </p:txBody>
      </p:sp>
      <p:sp>
        <p:nvSpPr>
          <p:cNvPr id="1054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15576"/>
            <a:ext cx="8229600" cy="49377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All the ciphers so far involve substitution: a plaintext </a:t>
            </a:r>
            <a:r>
              <a:rPr lang="en-US" altLang="zh-TW" dirty="0">
                <a:ea typeface="新細明體" pitchFamily="18" charset="-120"/>
              </a:rPr>
              <a:t>symbol</a:t>
            </a:r>
            <a:r>
              <a:rPr lang="en-US" dirty="0"/>
              <a:t> replaced by a </a:t>
            </a:r>
            <a:r>
              <a:rPr lang="en-US" u="sng" dirty="0"/>
              <a:t>different</a:t>
            </a:r>
            <a:r>
              <a:rPr lang="en-US" dirty="0"/>
              <a:t> </a:t>
            </a:r>
            <a:r>
              <a:rPr lang="en-US" altLang="zh-TW" dirty="0">
                <a:ea typeface="新細明體" pitchFamily="18" charset="-120"/>
              </a:rPr>
              <a:t>symbol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dirty="0"/>
              <a:t>A permutation cipher keeps the plaintext </a:t>
            </a:r>
            <a:r>
              <a:rPr lang="en-US" altLang="zh-TW" dirty="0">
                <a:ea typeface="新細明體" pitchFamily="18" charset="-120"/>
              </a:rPr>
              <a:t>symbols</a:t>
            </a:r>
            <a:r>
              <a:rPr lang="en-US" dirty="0"/>
              <a:t> unchanged but to alter their positions.</a:t>
            </a:r>
          </a:p>
          <a:p>
            <a:pPr>
              <a:lnSpc>
                <a:spcPct val="90000"/>
              </a:lnSpc>
            </a:pPr>
            <a:r>
              <a:rPr lang="en-US" altLang="zh-TW" b="1" dirty="0">
                <a:ea typeface="新細明體" pitchFamily="18" charset="-120"/>
              </a:rPr>
              <a:t>M</a:t>
            </a:r>
            <a:r>
              <a:rPr lang="en-US" dirty="0"/>
              <a:t> = </a:t>
            </a:r>
            <a:r>
              <a:rPr lang="en-US" b="1" dirty="0"/>
              <a:t>C</a:t>
            </a:r>
            <a:r>
              <a:rPr lang="en-US" dirty="0"/>
              <a:t> = (Z</a:t>
            </a:r>
            <a:r>
              <a:rPr lang="en-US" baseline="-25000" dirty="0"/>
              <a:t>26</a:t>
            </a:r>
            <a:r>
              <a:rPr lang="en-US" dirty="0"/>
              <a:t>)</a:t>
            </a:r>
            <a:r>
              <a:rPr lang="en-US" baseline="30000" dirty="0"/>
              <a:t>n</a:t>
            </a:r>
          </a:p>
          <a:p>
            <a:pPr>
              <a:lnSpc>
                <a:spcPct val="90000"/>
              </a:lnSpc>
            </a:pPr>
            <a:r>
              <a:rPr lang="en-US" b="1" dirty="0"/>
              <a:t>K</a:t>
            </a:r>
            <a:r>
              <a:rPr lang="en-US" dirty="0"/>
              <a:t> = {All permutations of 1, 2, …, n}.</a:t>
            </a:r>
          </a:p>
          <a:p>
            <a:pPr>
              <a:lnSpc>
                <a:spcPct val="90000"/>
              </a:lnSpc>
            </a:pPr>
            <a:r>
              <a:rPr lang="en-US" dirty="0"/>
              <a:t>For a key K (a given permutation), define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E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(m</a:t>
            </a:r>
            <a:r>
              <a:rPr lang="en-US" altLang="zh-TW" baseline="-25000" dirty="0">
                <a:ea typeface="新細明體" pitchFamily="18" charset="-120"/>
              </a:rPr>
              <a:t>1</a:t>
            </a:r>
            <a:r>
              <a:rPr lang="en-US" altLang="zh-TW" dirty="0">
                <a:ea typeface="新細明體" pitchFamily="18" charset="-120"/>
              </a:rPr>
              <a:t>, m</a:t>
            </a:r>
            <a:r>
              <a:rPr lang="en-US" altLang="zh-TW" baseline="-25000" dirty="0">
                <a:ea typeface="新細明體" pitchFamily="18" charset="-120"/>
              </a:rPr>
              <a:t>2</a:t>
            </a:r>
            <a:r>
              <a:rPr lang="en-US" altLang="zh-TW" dirty="0">
                <a:ea typeface="新細明體" pitchFamily="18" charset="-120"/>
              </a:rPr>
              <a:t>, </a:t>
            </a:r>
            <a:r>
              <a:rPr lang="en-US" altLang="zh-TW" dirty="0">
                <a:latin typeface="Arial"/>
                <a:ea typeface="新細明體" pitchFamily="18" charset="-120"/>
              </a:rPr>
              <a:t>…</a:t>
            </a:r>
            <a:r>
              <a:rPr lang="en-US" altLang="zh-TW" dirty="0">
                <a:ea typeface="新細明體" pitchFamily="18" charset="-120"/>
              </a:rPr>
              <a:t>, </a:t>
            </a:r>
            <a:r>
              <a:rPr lang="en-US" altLang="zh-TW" dirty="0" err="1">
                <a:ea typeface="新細明體" pitchFamily="18" charset="-120"/>
              </a:rPr>
              <a:t>m</a:t>
            </a:r>
            <a:r>
              <a:rPr lang="en-US" altLang="zh-TW" baseline="-25000" dirty="0" err="1">
                <a:ea typeface="新細明體" pitchFamily="18" charset="-120"/>
              </a:rPr>
              <a:t>n</a:t>
            </a:r>
            <a:r>
              <a:rPr lang="en-US" altLang="zh-TW" dirty="0">
                <a:ea typeface="新細明體" pitchFamily="18" charset="-120"/>
              </a:rPr>
              <a:t>) = (</a:t>
            </a:r>
            <a:r>
              <a:rPr lang="en-US" altLang="zh-TW" dirty="0" err="1">
                <a:ea typeface="新細明體" pitchFamily="18" charset="-120"/>
              </a:rPr>
              <a:t>m</a:t>
            </a:r>
            <a:r>
              <a:rPr lang="en-US" altLang="zh-TW" baseline="-25000" dirty="0" err="1">
                <a:ea typeface="新細明體" pitchFamily="18" charset="-120"/>
              </a:rPr>
              <a:t>K</a:t>
            </a:r>
            <a:r>
              <a:rPr lang="en-US" altLang="zh-TW" baseline="-25000" dirty="0">
                <a:ea typeface="新細明體" pitchFamily="18" charset="-120"/>
              </a:rPr>
              <a:t>(1)</a:t>
            </a:r>
            <a:r>
              <a:rPr lang="en-US" altLang="zh-TW" dirty="0">
                <a:ea typeface="新細明體" pitchFamily="18" charset="-120"/>
              </a:rPr>
              <a:t>,</a:t>
            </a:r>
            <a:r>
              <a:rPr lang="en-US" altLang="zh-TW" baseline="-25000" dirty="0">
                <a:ea typeface="新細明體" pitchFamily="18" charset="-120"/>
              </a:rPr>
              <a:t> </a:t>
            </a:r>
            <a:r>
              <a:rPr lang="en-US" altLang="zh-TW" dirty="0" err="1">
                <a:ea typeface="新細明體" pitchFamily="18" charset="-120"/>
              </a:rPr>
              <a:t>m</a:t>
            </a:r>
            <a:r>
              <a:rPr lang="en-US" altLang="zh-TW" baseline="-25000" dirty="0" err="1">
                <a:ea typeface="新細明體" pitchFamily="18" charset="-120"/>
              </a:rPr>
              <a:t>K</a:t>
            </a:r>
            <a:r>
              <a:rPr lang="en-US" altLang="zh-TW" baseline="-25000" dirty="0">
                <a:ea typeface="新細明體" pitchFamily="18" charset="-120"/>
              </a:rPr>
              <a:t>(2)</a:t>
            </a:r>
            <a:r>
              <a:rPr lang="en-US" altLang="zh-TW" dirty="0">
                <a:ea typeface="新細明體" pitchFamily="18" charset="-120"/>
              </a:rPr>
              <a:t>,</a:t>
            </a:r>
            <a:r>
              <a:rPr lang="en-US" altLang="zh-TW" baseline="-25000" dirty="0">
                <a:ea typeface="新細明體" pitchFamily="18" charset="-120"/>
              </a:rPr>
              <a:t> </a:t>
            </a:r>
            <a:r>
              <a:rPr lang="en-US" altLang="zh-TW" dirty="0">
                <a:latin typeface="Arial"/>
                <a:ea typeface="新細明體" pitchFamily="18" charset="-120"/>
              </a:rPr>
              <a:t>…</a:t>
            </a:r>
            <a:r>
              <a:rPr lang="en-US" altLang="zh-TW" dirty="0">
                <a:ea typeface="新細明體" pitchFamily="18" charset="-120"/>
              </a:rPr>
              <a:t>, </a:t>
            </a:r>
            <a:r>
              <a:rPr lang="en-US" altLang="zh-TW" dirty="0" err="1">
                <a:ea typeface="新細明體" pitchFamily="18" charset="-120"/>
              </a:rPr>
              <a:t>m</a:t>
            </a:r>
            <a:r>
              <a:rPr lang="en-US" altLang="zh-TW" baseline="-25000" dirty="0" err="1">
                <a:ea typeface="新細明體" pitchFamily="18" charset="-120"/>
              </a:rPr>
              <a:t>K</a:t>
            </a:r>
            <a:r>
              <a:rPr lang="en-US" altLang="zh-TW" baseline="-25000" dirty="0">
                <a:ea typeface="新細明體" pitchFamily="18" charset="-120"/>
              </a:rPr>
              <a:t>(n)</a:t>
            </a:r>
            <a:r>
              <a:rPr lang="en-US" altLang="zh-TW" dirty="0">
                <a:ea typeface="新細明體" pitchFamily="18" charset="-120"/>
              </a:rPr>
              <a:t>) 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D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(c</a:t>
            </a:r>
            <a:r>
              <a:rPr lang="en-US" altLang="zh-TW" baseline="-25000" dirty="0">
                <a:ea typeface="新細明體" pitchFamily="18" charset="-120"/>
              </a:rPr>
              <a:t>1</a:t>
            </a:r>
            <a:r>
              <a:rPr lang="en-US" altLang="zh-TW" dirty="0">
                <a:ea typeface="新細明體" pitchFamily="18" charset="-120"/>
              </a:rPr>
              <a:t>, c</a:t>
            </a:r>
            <a:r>
              <a:rPr lang="en-US" altLang="zh-TW" baseline="-25000" dirty="0">
                <a:ea typeface="新細明體" pitchFamily="18" charset="-120"/>
              </a:rPr>
              <a:t>2</a:t>
            </a:r>
            <a:r>
              <a:rPr lang="en-US" altLang="zh-TW" dirty="0">
                <a:ea typeface="新細明體" pitchFamily="18" charset="-120"/>
              </a:rPr>
              <a:t>, </a:t>
            </a:r>
            <a:r>
              <a:rPr lang="en-US" altLang="zh-TW" dirty="0">
                <a:latin typeface="Arial"/>
                <a:ea typeface="新細明體" pitchFamily="18" charset="-120"/>
              </a:rPr>
              <a:t>…</a:t>
            </a:r>
            <a:r>
              <a:rPr lang="en-US" altLang="zh-TW" dirty="0">
                <a:ea typeface="新細明體" pitchFamily="18" charset="-120"/>
              </a:rPr>
              <a:t>, </a:t>
            </a:r>
            <a:r>
              <a:rPr lang="en-US" altLang="zh-TW" dirty="0" err="1">
                <a:ea typeface="新細明體" pitchFamily="18" charset="-120"/>
              </a:rPr>
              <a:t>c</a:t>
            </a:r>
            <a:r>
              <a:rPr lang="en-US" altLang="zh-TW" baseline="-25000" dirty="0" err="1">
                <a:ea typeface="新細明體" pitchFamily="18" charset="-120"/>
              </a:rPr>
              <a:t>n</a:t>
            </a:r>
            <a:r>
              <a:rPr lang="en-US" altLang="zh-TW" dirty="0">
                <a:ea typeface="新細明體" pitchFamily="18" charset="-120"/>
              </a:rPr>
              <a:t>) =</a:t>
            </a:r>
            <a:r>
              <a:rPr lang="en-US" altLang="zh-TW" baseline="-25000" dirty="0">
                <a:ea typeface="新細明體" pitchFamily="18" charset="-120"/>
              </a:rPr>
              <a:t> </a:t>
            </a:r>
            <a:r>
              <a:rPr lang="en-US" altLang="zh-TW" dirty="0">
                <a:ea typeface="新細明體" pitchFamily="18" charset="-120"/>
              </a:rPr>
              <a:t>(c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baseline="10000" dirty="0">
                <a:ea typeface="新細明體" pitchFamily="18" charset="-120"/>
              </a:rPr>
              <a:t>-1</a:t>
            </a:r>
            <a:r>
              <a:rPr lang="en-US" altLang="zh-TW" baseline="-25000" dirty="0">
                <a:ea typeface="新細明體" pitchFamily="18" charset="-120"/>
              </a:rPr>
              <a:t>(1)</a:t>
            </a:r>
            <a:r>
              <a:rPr lang="en-US" altLang="zh-TW" dirty="0">
                <a:ea typeface="新細明體" pitchFamily="18" charset="-120"/>
              </a:rPr>
              <a:t>,</a:t>
            </a:r>
            <a:r>
              <a:rPr lang="en-US" altLang="zh-TW" baseline="-25000" dirty="0">
                <a:ea typeface="新細明體" pitchFamily="18" charset="-120"/>
              </a:rPr>
              <a:t> </a:t>
            </a:r>
            <a:r>
              <a:rPr lang="en-US" altLang="zh-TW" dirty="0">
                <a:ea typeface="新細明體" pitchFamily="18" charset="-120"/>
              </a:rPr>
              <a:t>c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baseline="10000" dirty="0">
                <a:ea typeface="新細明體" pitchFamily="18" charset="-120"/>
              </a:rPr>
              <a:t>-1</a:t>
            </a:r>
            <a:r>
              <a:rPr lang="en-US" altLang="zh-TW" baseline="-25000" dirty="0">
                <a:ea typeface="新細明體" pitchFamily="18" charset="-120"/>
              </a:rPr>
              <a:t>(2)</a:t>
            </a:r>
            <a:r>
              <a:rPr lang="en-US" altLang="zh-TW" dirty="0">
                <a:ea typeface="新細明體" pitchFamily="18" charset="-120"/>
              </a:rPr>
              <a:t>,</a:t>
            </a:r>
            <a:r>
              <a:rPr lang="en-US" altLang="zh-TW" baseline="-25000" dirty="0">
                <a:ea typeface="新細明體" pitchFamily="18" charset="-120"/>
              </a:rPr>
              <a:t> </a:t>
            </a:r>
            <a:r>
              <a:rPr lang="en-US" altLang="zh-TW" dirty="0">
                <a:latin typeface="Arial"/>
                <a:ea typeface="新細明體" pitchFamily="18" charset="-120"/>
              </a:rPr>
              <a:t>…</a:t>
            </a:r>
            <a:r>
              <a:rPr lang="en-US" altLang="zh-TW" dirty="0">
                <a:ea typeface="新細明體" pitchFamily="18" charset="-120"/>
              </a:rPr>
              <a:t>, c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baseline="10000" dirty="0">
                <a:ea typeface="新細明體" pitchFamily="18" charset="-120"/>
              </a:rPr>
              <a:t>-1</a:t>
            </a:r>
            <a:r>
              <a:rPr lang="en-US" altLang="zh-TW" baseline="-25000" dirty="0">
                <a:ea typeface="新細明體" pitchFamily="18" charset="-120"/>
              </a:rPr>
              <a:t>(n)</a:t>
            </a:r>
            <a:r>
              <a:rPr lang="en-US" altLang="zh-TW" dirty="0">
                <a:ea typeface="新細明體" pitchFamily="18" charset="-120"/>
              </a:rPr>
              <a:t>).</a:t>
            </a:r>
            <a:endParaRPr lang="zh-TW" altLang="en-GB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Permutation Cipher (cont’d)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8FB0-B99C-4F32-A9C9-10770CBDF8EF}" type="slidenum">
              <a:rPr lang="zh-TW" altLang="en-GB"/>
              <a:pPr/>
              <a:t>15</a:t>
            </a:fld>
            <a:endParaRPr lang="en-GB" altLang="zh-TW"/>
          </a:p>
        </p:txBody>
      </p:sp>
      <p:sp>
        <p:nvSpPr>
          <p:cNvPr id="1085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For example, n = 6</a:t>
            </a:r>
          </a:p>
          <a:p>
            <a:pPr lvl="1"/>
            <a:r>
              <a:rPr lang="en-US">
                <a:latin typeface="Courier New" pitchFamily="49" charset="0"/>
              </a:rPr>
              <a:t>i:    1  2  3  4  5  6</a:t>
            </a:r>
          </a:p>
          <a:p>
            <a:pPr lvl="1"/>
            <a:r>
              <a:rPr lang="en-US">
                <a:latin typeface="Courier New" pitchFamily="49" charset="0"/>
              </a:rPr>
              <a:t>K(i): 3  6  1  5  2  4</a:t>
            </a:r>
          </a:p>
          <a:p>
            <a:pPr lvl="1"/>
            <a:r>
              <a:rPr lang="en-US">
                <a:latin typeface="Courier New" pitchFamily="49" charset="0"/>
              </a:rPr>
              <a:t>m   : s  h  e  s  e  l  l  s  s  e  a  s</a:t>
            </a:r>
          </a:p>
          <a:p>
            <a:pPr lvl="1"/>
            <a:r>
              <a:rPr lang="en-US">
                <a:latin typeface="Courier New" pitchFamily="49" charset="0"/>
              </a:rPr>
              <a:t>c   : </a:t>
            </a:r>
            <a:r>
              <a:rPr lang="en-US" altLang="zh-TW">
                <a:latin typeface="Courier New" pitchFamily="49" charset="0"/>
                <a:ea typeface="新細明體" pitchFamily="18" charset="-120"/>
              </a:rPr>
              <a:t>e</a:t>
            </a:r>
            <a:r>
              <a:rPr lang="en-US">
                <a:latin typeface="Courier New" pitchFamily="49" charset="0"/>
              </a:rPr>
              <a:t>  </a:t>
            </a:r>
            <a:r>
              <a:rPr lang="en-US" altLang="zh-TW">
                <a:latin typeface="Courier New" pitchFamily="49" charset="0"/>
                <a:ea typeface="新細明體" pitchFamily="18" charset="-120"/>
              </a:rPr>
              <a:t>e</a:t>
            </a:r>
            <a:r>
              <a:rPr lang="en-US">
                <a:latin typeface="Courier New" pitchFamily="49" charset="0"/>
              </a:rPr>
              <a:t>  </a:t>
            </a:r>
            <a:r>
              <a:rPr lang="en-US" altLang="zh-TW">
                <a:latin typeface="Courier New" pitchFamily="49" charset="0"/>
                <a:ea typeface="新細明體" pitchFamily="18" charset="-120"/>
              </a:rPr>
              <a:t>s</a:t>
            </a:r>
            <a:r>
              <a:rPr lang="en-US">
                <a:latin typeface="Courier New" pitchFamily="49" charset="0"/>
              </a:rPr>
              <a:t>  </a:t>
            </a:r>
            <a:r>
              <a:rPr lang="en-US" altLang="zh-TW">
                <a:latin typeface="Courier New" pitchFamily="49" charset="0"/>
                <a:ea typeface="新細明體" pitchFamily="18" charset="-120"/>
              </a:rPr>
              <a:t>l</a:t>
            </a:r>
            <a:r>
              <a:rPr lang="en-US">
                <a:latin typeface="Courier New" pitchFamily="49" charset="0"/>
              </a:rPr>
              <a:t>  </a:t>
            </a:r>
            <a:r>
              <a:rPr lang="en-US" altLang="zh-TW">
                <a:latin typeface="Courier New" pitchFamily="49" charset="0"/>
                <a:ea typeface="新細明體" pitchFamily="18" charset="-120"/>
              </a:rPr>
              <a:t>s</a:t>
            </a:r>
            <a:r>
              <a:rPr lang="en-US">
                <a:latin typeface="Courier New" pitchFamily="49" charset="0"/>
              </a:rPr>
              <a:t>  </a:t>
            </a:r>
            <a:r>
              <a:rPr lang="en-US" altLang="zh-TW">
                <a:latin typeface="Courier New" pitchFamily="49" charset="0"/>
                <a:ea typeface="新細明體" pitchFamily="18" charset="-120"/>
              </a:rPr>
              <a:t>h</a:t>
            </a:r>
            <a:r>
              <a:rPr lang="en-US">
                <a:latin typeface="Courier New" pitchFamily="49" charset="0"/>
              </a:rPr>
              <a:t>  </a:t>
            </a:r>
            <a:r>
              <a:rPr lang="en-US" altLang="zh-TW">
                <a:latin typeface="Courier New" pitchFamily="49" charset="0"/>
                <a:ea typeface="新細明體" pitchFamily="18" charset="-120"/>
              </a:rPr>
              <a:t>s</a:t>
            </a:r>
            <a:r>
              <a:rPr lang="en-US">
                <a:latin typeface="Courier New" pitchFamily="49" charset="0"/>
              </a:rPr>
              <a:t>  </a:t>
            </a:r>
            <a:r>
              <a:rPr lang="en-US" altLang="zh-TW">
                <a:latin typeface="Courier New" pitchFamily="49" charset="0"/>
                <a:ea typeface="新細明體" pitchFamily="18" charset="-120"/>
              </a:rPr>
              <a:t>a</a:t>
            </a:r>
            <a:r>
              <a:rPr lang="en-US">
                <a:latin typeface="Courier New" pitchFamily="49" charset="0"/>
              </a:rPr>
              <a:t>  </a:t>
            </a:r>
            <a:r>
              <a:rPr lang="en-US" altLang="zh-TW">
                <a:latin typeface="Courier New" pitchFamily="49" charset="0"/>
                <a:ea typeface="新細明體" pitchFamily="18" charset="-120"/>
              </a:rPr>
              <a:t>l</a:t>
            </a:r>
            <a:r>
              <a:rPr lang="en-US">
                <a:latin typeface="Courier New" pitchFamily="49" charset="0"/>
              </a:rPr>
              <a:t>  </a:t>
            </a:r>
            <a:r>
              <a:rPr lang="en-US" altLang="zh-TW">
                <a:latin typeface="Courier New" pitchFamily="49" charset="0"/>
                <a:ea typeface="新細明體" pitchFamily="18" charset="-120"/>
              </a:rPr>
              <a:t>s</a:t>
            </a:r>
            <a:r>
              <a:rPr lang="en-US">
                <a:latin typeface="Courier New" pitchFamily="49" charset="0"/>
              </a:rPr>
              <a:t>  </a:t>
            </a:r>
            <a:r>
              <a:rPr lang="en-US" altLang="zh-TW">
                <a:latin typeface="Courier New" pitchFamily="49" charset="0"/>
                <a:ea typeface="新細明體" pitchFamily="18" charset="-120"/>
              </a:rPr>
              <a:t>e</a:t>
            </a:r>
            <a:r>
              <a:rPr lang="en-US">
                <a:latin typeface="Courier New" pitchFamily="49" charset="0"/>
              </a:rPr>
              <a:t>  </a:t>
            </a:r>
            <a:r>
              <a:rPr lang="en-US" altLang="zh-TW">
                <a:latin typeface="Courier New" pitchFamily="49" charset="0"/>
                <a:ea typeface="新細明體" pitchFamily="18" charset="-120"/>
              </a:rPr>
              <a:t>s</a:t>
            </a:r>
            <a:endParaRPr lang="en-US">
              <a:latin typeface="Courier New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51720" y="2564904"/>
            <a:ext cx="3024336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148064" y="2564904"/>
            <a:ext cx="3024336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Stream Cipher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1D3B-C5A0-46B9-BA38-5285A163D7AD}" type="slidenum">
              <a:rPr lang="zh-TW" altLang="en-GB"/>
              <a:pPr/>
              <a:t>16</a:t>
            </a:fld>
            <a:endParaRPr lang="en-GB" altLang="zh-TW"/>
          </a:p>
        </p:txBody>
      </p:sp>
      <p:sp>
        <p:nvSpPr>
          <p:cNvPr id="1064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The cryptosystems considered so far are known as </a:t>
            </a:r>
            <a:r>
              <a:rPr lang="en-US" sz="2400" i="1" dirty="0"/>
              <a:t>block</a:t>
            </a:r>
            <a:r>
              <a:rPr lang="en-US" sz="2400" dirty="0"/>
              <a:t> </a:t>
            </a:r>
            <a:r>
              <a:rPr lang="en-US" sz="2400" i="1" dirty="0"/>
              <a:t>ciphers</a:t>
            </a:r>
            <a:r>
              <a:rPr lang="en-US" altLang="zh-TW" sz="2400" i="1" dirty="0">
                <a:ea typeface="新細明體" pitchFamily="18" charset="-12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altLang="zh-TW" sz="2000" dirty="0">
                <a:ea typeface="新細明體" pitchFamily="18" charset="-120"/>
              </a:rPr>
              <a:t>T</a:t>
            </a:r>
            <a:r>
              <a:rPr lang="en-US" sz="2000" dirty="0"/>
              <a:t>he plaintexts are encrypted using the same key.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An alternative is to generate a </a:t>
            </a:r>
            <a:r>
              <a:rPr lang="en-US" sz="2400" i="1" dirty="0"/>
              <a:t>key stream </a:t>
            </a:r>
            <a:r>
              <a:rPr lang="en-US" altLang="zh-TW" sz="2400" dirty="0">
                <a:ea typeface="新細明體" pitchFamily="18" charset="-120"/>
              </a:rPr>
              <a:t>y</a:t>
            </a:r>
            <a:r>
              <a:rPr lang="en-US" sz="2000" baseline="-25000" dirty="0"/>
              <a:t>1</a:t>
            </a:r>
            <a:r>
              <a:rPr lang="en-US" altLang="zh-TW" sz="2400" dirty="0">
                <a:ea typeface="新細明體" pitchFamily="18" charset="-120"/>
              </a:rPr>
              <a:t>y</a:t>
            </a:r>
            <a:r>
              <a:rPr lang="en-US" sz="2000" baseline="-25000" dirty="0"/>
              <a:t>2</a:t>
            </a:r>
            <a:r>
              <a:rPr lang="en-US" altLang="zh-TW" sz="2400" dirty="0">
                <a:ea typeface="新細明體" pitchFamily="18" charset="-120"/>
              </a:rPr>
              <a:t>y</a:t>
            </a:r>
            <a:r>
              <a:rPr lang="en-US" sz="2000" baseline="-25000" dirty="0"/>
              <a:t>3</a:t>
            </a:r>
            <a:r>
              <a:rPr lang="en-US" sz="2400" dirty="0"/>
              <a:t>, ….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 = E</a:t>
            </a:r>
            <a:r>
              <a:rPr lang="en-US" altLang="zh-TW" sz="2000" baseline="-25000" dirty="0">
                <a:ea typeface="新細明體" pitchFamily="18" charset="-120"/>
              </a:rPr>
              <a:t>y</a:t>
            </a:r>
            <a:r>
              <a:rPr lang="en-US" sz="2000" baseline="-46000" dirty="0"/>
              <a:t>1</a:t>
            </a:r>
            <a:r>
              <a:rPr lang="en-US" sz="2000" dirty="0"/>
              <a:t>(m</a:t>
            </a:r>
            <a:r>
              <a:rPr lang="en-US" sz="2000" baseline="-25000" dirty="0"/>
              <a:t>1</a:t>
            </a:r>
            <a:r>
              <a:rPr lang="en-US" sz="2000" dirty="0"/>
              <a:t>)E</a:t>
            </a:r>
            <a:r>
              <a:rPr lang="en-US" altLang="zh-TW" sz="2000" baseline="-25000" dirty="0">
                <a:ea typeface="新細明體" pitchFamily="18" charset="-120"/>
              </a:rPr>
              <a:t>y</a:t>
            </a:r>
            <a:r>
              <a:rPr lang="en-US" sz="2000" baseline="-46000" dirty="0"/>
              <a:t>2</a:t>
            </a:r>
            <a:r>
              <a:rPr lang="en-US" sz="2000" dirty="0"/>
              <a:t>(m</a:t>
            </a:r>
            <a:r>
              <a:rPr lang="en-US" sz="2000" baseline="-25000" dirty="0"/>
              <a:t>2</a:t>
            </a:r>
            <a:r>
              <a:rPr lang="en-US" sz="2000" dirty="0"/>
              <a:t>)E</a:t>
            </a:r>
            <a:r>
              <a:rPr lang="en-US" altLang="zh-TW" sz="2000" baseline="-25000" dirty="0">
                <a:ea typeface="新細明體" pitchFamily="18" charset="-120"/>
              </a:rPr>
              <a:t>y</a:t>
            </a:r>
            <a:r>
              <a:rPr lang="en-US" sz="2000" baseline="-46000" dirty="0"/>
              <a:t>3</a:t>
            </a:r>
            <a:r>
              <a:rPr lang="en-US" sz="2000" dirty="0"/>
              <a:t>(m</a:t>
            </a:r>
            <a:r>
              <a:rPr lang="en-US" sz="2000" baseline="-25000" dirty="0"/>
              <a:t>3</a:t>
            </a:r>
            <a:r>
              <a:rPr lang="en-US" sz="2000" dirty="0"/>
              <a:t>) ….</a:t>
            </a:r>
          </a:p>
          <a:p>
            <a:pPr>
              <a:lnSpc>
                <a:spcPct val="90000"/>
              </a:lnSpc>
            </a:pPr>
            <a:r>
              <a:rPr lang="en-US" sz="2400" b="1" dirty="0"/>
              <a:t>M</a:t>
            </a:r>
            <a:r>
              <a:rPr lang="en-US" sz="2400" dirty="0"/>
              <a:t>, </a:t>
            </a:r>
            <a:r>
              <a:rPr lang="en-US" sz="2400" b="1" dirty="0"/>
              <a:t>C</a:t>
            </a:r>
            <a:r>
              <a:rPr lang="en-US" sz="2400" dirty="0"/>
              <a:t>, and </a:t>
            </a:r>
            <a:r>
              <a:rPr lang="en-US" sz="2400" b="1" dirty="0"/>
              <a:t>K</a:t>
            </a:r>
            <a:r>
              <a:rPr lang="en-US" sz="2400" dirty="0"/>
              <a:t> are the same as before.</a:t>
            </a:r>
          </a:p>
          <a:p>
            <a:pPr>
              <a:lnSpc>
                <a:spcPct val="90000"/>
              </a:lnSpc>
            </a:pPr>
            <a:r>
              <a:rPr lang="en-US" altLang="zh-TW" sz="2400" b="1" dirty="0">
                <a:ea typeface="新細明體" pitchFamily="18" charset="-120"/>
              </a:rPr>
              <a:t>g</a:t>
            </a:r>
            <a:r>
              <a:rPr lang="en-US" altLang="zh-TW" sz="2400" dirty="0">
                <a:ea typeface="新細明體" pitchFamily="18" charset="-120"/>
              </a:rPr>
              <a:t>, </a:t>
            </a:r>
            <a:r>
              <a:rPr lang="en-US" sz="2400" dirty="0"/>
              <a:t>the </a:t>
            </a:r>
            <a:r>
              <a:rPr lang="en-US" sz="2400" dirty="0" err="1"/>
              <a:t>keystream</a:t>
            </a:r>
            <a:r>
              <a:rPr lang="en-US" sz="2400" dirty="0"/>
              <a:t> generator</a:t>
            </a:r>
            <a:r>
              <a:rPr lang="en-US" altLang="zh-TW" sz="2400" dirty="0">
                <a:ea typeface="新細明體" pitchFamily="18" charset="-120"/>
              </a:rPr>
              <a:t>, takes a key K to</a:t>
            </a:r>
            <a:r>
              <a:rPr lang="en-US" sz="2400" dirty="0"/>
              <a:t> generate </a:t>
            </a:r>
            <a:r>
              <a:rPr lang="en-US" altLang="zh-TW" sz="2400" dirty="0">
                <a:ea typeface="新細明體" pitchFamily="18" charset="-120"/>
              </a:rPr>
              <a:t>y</a:t>
            </a:r>
            <a:r>
              <a:rPr lang="en-US" sz="2000" baseline="-25000" dirty="0"/>
              <a:t>1</a:t>
            </a:r>
            <a:r>
              <a:rPr lang="en-US" altLang="zh-TW" sz="2400" dirty="0">
                <a:ea typeface="新細明體" pitchFamily="18" charset="-120"/>
              </a:rPr>
              <a:t>y</a:t>
            </a:r>
            <a:r>
              <a:rPr lang="en-US" sz="2000" baseline="-25000" dirty="0"/>
              <a:t>2</a:t>
            </a:r>
            <a:r>
              <a:rPr lang="en-US" altLang="zh-TW" sz="2400" dirty="0">
                <a:ea typeface="新細明體" pitchFamily="18" charset="-120"/>
              </a:rPr>
              <a:t>y</a:t>
            </a:r>
            <a:r>
              <a:rPr lang="en-US" sz="2000" baseline="-25000" dirty="0"/>
              <a:t>3</a:t>
            </a:r>
            <a:r>
              <a:rPr lang="en-US" sz="2400" dirty="0"/>
              <a:t>, …</a:t>
            </a:r>
            <a:r>
              <a:rPr lang="en-US" altLang="zh-TW" sz="2400" dirty="0">
                <a:ea typeface="新細明體" pitchFamily="18" charset="-120"/>
              </a:rPr>
              <a:t>, </a:t>
            </a:r>
            <a:r>
              <a:rPr lang="en-US" sz="2400" dirty="0"/>
              <a:t>where </a:t>
            </a:r>
            <a:r>
              <a:rPr lang="en-US" altLang="zh-TW" sz="2400" dirty="0" err="1">
                <a:ea typeface="新細明體" pitchFamily="18" charset="-120"/>
              </a:rPr>
              <a:t>y</a:t>
            </a:r>
            <a:r>
              <a:rPr lang="en-US" sz="2400" baseline="-25000" dirty="0" err="1"/>
              <a:t>i</a:t>
            </a:r>
            <a:r>
              <a:rPr lang="en-US" sz="2400" dirty="0" err="1">
                <a:sym typeface="Symbol" pitchFamily="18" charset="2"/>
              </a:rPr>
              <a:t></a:t>
            </a:r>
            <a:r>
              <a:rPr lang="en-US" sz="2400" b="1" dirty="0" err="1">
                <a:sym typeface="Symbol" pitchFamily="18" charset="2"/>
              </a:rPr>
              <a:t>L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For each </a:t>
            </a:r>
            <a:r>
              <a:rPr lang="en-US" altLang="zh-TW" sz="2400" dirty="0">
                <a:ea typeface="新細明體" pitchFamily="18" charset="-120"/>
              </a:rPr>
              <a:t>y</a:t>
            </a:r>
            <a:r>
              <a:rPr lang="en-US" sz="2400" dirty="0"/>
              <a:t> in the </a:t>
            </a:r>
            <a:r>
              <a:rPr lang="en-US" sz="2400" dirty="0" err="1"/>
              <a:t>keystream</a:t>
            </a:r>
            <a:r>
              <a:rPr lang="en-US" sz="2400" dirty="0"/>
              <a:t>, there is an encryption rule </a:t>
            </a:r>
            <a:r>
              <a:rPr lang="en-US" sz="2400" dirty="0" err="1"/>
              <a:t>E</a:t>
            </a:r>
            <a:r>
              <a:rPr lang="en-US" altLang="zh-TW" sz="2400" baseline="-25000" dirty="0" err="1">
                <a:ea typeface="新細明體" pitchFamily="18" charset="-120"/>
              </a:rPr>
              <a:t>y</a:t>
            </a:r>
            <a:r>
              <a:rPr lang="en-US" sz="2400" dirty="0"/>
              <a:t>() and a corresponding decryption rule </a:t>
            </a:r>
            <a:r>
              <a:rPr lang="en-US" sz="2400" dirty="0" err="1"/>
              <a:t>D</a:t>
            </a:r>
            <a:r>
              <a:rPr lang="en-US" altLang="zh-TW" sz="2400" baseline="-25000" dirty="0" err="1">
                <a:ea typeface="新細明體" pitchFamily="18" charset="-120"/>
              </a:rPr>
              <a:t>y</a:t>
            </a:r>
            <a:r>
              <a:rPr lang="en-US" sz="2400" dirty="0"/>
              <a:t>(), such that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D</a:t>
            </a:r>
            <a:r>
              <a:rPr lang="en-US" altLang="zh-TW" sz="2000" baseline="-25000" dirty="0" err="1">
                <a:ea typeface="新細明體" pitchFamily="18" charset="-120"/>
              </a:rPr>
              <a:t>y</a:t>
            </a:r>
            <a:r>
              <a:rPr lang="en-US" sz="2000" dirty="0"/>
              <a:t>(</a:t>
            </a:r>
            <a:r>
              <a:rPr lang="en-US" sz="2000" dirty="0" err="1"/>
              <a:t>E</a:t>
            </a:r>
            <a:r>
              <a:rPr lang="en-US" altLang="zh-TW" sz="2000" baseline="-25000" dirty="0" err="1">
                <a:ea typeface="新細明體" pitchFamily="18" charset="-120"/>
              </a:rPr>
              <a:t>y</a:t>
            </a:r>
            <a:r>
              <a:rPr lang="en-US" sz="2000" dirty="0"/>
              <a:t>(m)) = m for every m</a:t>
            </a:r>
            <a:r>
              <a:rPr lang="en-US" altLang="zh-TW" sz="2000" dirty="0">
                <a:ea typeface="新細明體" pitchFamily="18" charset="-120"/>
              </a:rPr>
              <a:t> </a:t>
            </a:r>
            <a:r>
              <a:rPr lang="en-US" sz="2000" dirty="0">
                <a:sym typeface="Symbol" pitchFamily="18" charset="2"/>
              </a:rPr>
              <a:t></a:t>
            </a:r>
            <a:r>
              <a:rPr lang="en-US" altLang="zh-TW" sz="2000" dirty="0">
                <a:ea typeface="新細明體" pitchFamily="18" charset="-120"/>
                <a:sym typeface="Symbol" pitchFamily="18" charset="2"/>
              </a:rPr>
              <a:t> </a:t>
            </a:r>
            <a:r>
              <a:rPr lang="en-US" sz="2000" b="1" dirty="0"/>
              <a:t>M</a:t>
            </a:r>
            <a:r>
              <a:rPr lang="en-US" sz="2000" dirty="0"/>
              <a:t>.</a:t>
            </a:r>
            <a:endParaRPr lang="en-GB" altLang="zh-TW" sz="2000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The </a:t>
            </a:r>
            <a:r>
              <a:rPr lang="en-US" sz="3600" dirty="0" err="1"/>
              <a:t>Vigenère</a:t>
            </a:r>
            <a:r>
              <a:rPr lang="en-US" sz="3600" dirty="0"/>
              <a:t> Cipher</a:t>
            </a:r>
            <a:r>
              <a:rPr lang="en-US" altLang="zh-TW" sz="3600" dirty="0">
                <a:ea typeface="新細明體" pitchFamily="18" charset="-120"/>
              </a:rPr>
              <a:t> and the Stream Cipher</a:t>
            </a:r>
            <a:endParaRPr lang="zh-TW" altLang="en-US" sz="3600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250E2-9264-42D7-81B0-C4C251D7A3DA}" type="slidenum">
              <a:rPr lang="zh-TW" altLang="en-GB"/>
              <a:pPr/>
              <a:t>17</a:t>
            </a:fld>
            <a:endParaRPr lang="en-GB" altLang="zh-TW"/>
          </a:p>
        </p:txBody>
      </p:sp>
      <p:sp>
        <p:nvSpPr>
          <p:cNvPr id="1116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20677"/>
            <a:ext cx="8362950" cy="4862512"/>
          </a:xfrm>
        </p:spPr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Define </a:t>
            </a:r>
            <a:r>
              <a:rPr lang="en-US" dirty="0" err="1"/>
              <a:t>Vigenère</a:t>
            </a:r>
            <a:r>
              <a:rPr lang="en-US" dirty="0"/>
              <a:t> Cipher</a:t>
            </a:r>
            <a:r>
              <a:rPr lang="en-US" altLang="zh-TW" dirty="0">
                <a:ea typeface="新細明體" pitchFamily="18" charset="-120"/>
              </a:rPr>
              <a:t> as a Stream Cipher:</a:t>
            </a:r>
          </a:p>
          <a:p>
            <a:pPr lvl="1"/>
            <a:r>
              <a:rPr lang="en-US" altLang="zh-TW" b="1" dirty="0">
                <a:ea typeface="新細明體" pitchFamily="18" charset="-120"/>
              </a:rPr>
              <a:t>M</a:t>
            </a:r>
            <a:r>
              <a:rPr lang="en-US" dirty="0"/>
              <a:t> = </a:t>
            </a:r>
            <a:r>
              <a:rPr lang="en-US" b="1" dirty="0"/>
              <a:t>C</a:t>
            </a:r>
            <a:r>
              <a:rPr lang="en-US" dirty="0"/>
              <a:t> = </a:t>
            </a:r>
            <a:r>
              <a:rPr lang="en-US" altLang="zh-TW" b="1" dirty="0">
                <a:ea typeface="新細明體" pitchFamily="18" charset="-120"/>
              </a:rPr>
              <a:t>L</a:t>
            </a:r>
            <a:r>
              <a:rPr lang="en-US" dirty="0"/>
              <a:t> = Z</a:t>
            </a:r>
            <a:r>
              <a:rPr lang="en-US" baseline="-25000" dirty="0"/>
              <a:t>26 </a:t>
            </a:r>
            <a:r>
              <a:rPr lang="en-US" dirty="0"/>
              <a:t>(note the difference here)</a:t>
            </a:r>
            <a:endParaRPr lang="en-US" altLang="zh-TW" dirty="0">
              <a:ea typeface="新細明體" pitchFamily="18" charset="-120"/>
            </a:endParaRPr>
          </a:p>
          <a:p>
            <a:pPr lvl="1"/>
            <a:r>
              <a:rPr lang="en-US" b="1" dirty="0"/>
              <a:t>K</a:t>
            </a:r>
            <a:r>
              <a:rPr lang="en-US" dirty="0"/>
              <a:t> = (Z</a:t>
            </a:r>
            <a:r>
              <a:rPr lang="en-US" baseline="-25000" dirty="0"/>
              <a:t>26</a:t>
            </a:r>
            <a:r>
              <a:rPr lang="en-US" dirty="0"/>
              <a:t>)</a:t>
            </a:r>
            <a:r>
              <a:rPr lang="en-US" baseline="30000" dirty="0"/>
              <a:t>n</a:t>
            </a:r>
            <a:endParaRPr lang="en-US" altLang="zh-TW" baseline="30000" dirty="0">
              <a:ea typeface="新細明體" pitchFamily="18" charset="-120"/>
            </a:endParaRPr>
          </a:p>
          <a:p>
            <a:pPr lvl="1"/>
            <a:r>
              <a:rPr lang="en-US" altLang="zh-TW" dirty="0">
                <a:ea typeface="新細明體" pitchFamily="18" charset="-120"/>
              </a:rPr>
              <a:t>For each y 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 </a:t>
            </a:r>
            <a:r>
              <a:rPr lang="en-US" altLang="zh-TW" b="1" dirty="0">
                <a:ea typeface="新細明體" pitchFamily="18" charset="-120"/>
                <a:sym typeface="Symbol" pitchFamily="18" charset="2"/>
              </a:rPr>
              <a:t>L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, </a:t>
            </a:r>
          </a:p>
          <a:p>
            <a:pPr lvl="2"/>
            <a:r>
              <a:rPr lang="en-US" altLang="zh-TW" dirty="0" err="1">
                <a:ea typeface="新細明體" pitchFamily="18" charset="-120"/>
              </a:rPr>
              <a:t>E</a:t>
            </a:r>
            <a:r>
              <a:rPr lang="en-US" altLang="zh-TW" baseline="-25000" dirty="0" err="1">
                <a:ea typeface="新細明體" pitchFamily="18" charset="-120"/>
              </a:rPr>
              <a:t>y</a:t>
            </a:r>
            <a:r>
              <a:rPr lang="en-US" altLang="zh-TW" dirty="0">
                <a:ea typeface="新細明體" pitchFamily="18" charset="-120"/>
              </a:rPr>
              <a:t>(m) = (m + y) mod 26</a:t>
            </a:r>
          </a:p>
          <a:p>
            <a:pPr lvl="2"/>
            <a:r>
              <a:rPr lang="en-US" altLang="zh-TW" dirty="0" err="1">
                <a:ea typeface="新細明體" pitchFamily="18" charset="-120"/>
              </a:rPr>
              <a:t>D</a:t>
            </a:r>
            <a:r>
              <a:rPr lang="en-US" altLang="zh-TW" baseline="-25000" dirty="0" err="1">
                <a:ea typeface="新細明體" pitchFamily="18" charset="-120"/>
              </a:rPr>
              <a:t>y</a:t>
            </a:r>
            <a:r>
              <a:rPr lang="en-US" altLang="zh-TW" dirty="0">
                <a:ea typeface="新細明體" pitchFamily="18" charset="-120"/>
              </a:rPr>
              <a:t>(m) = (c 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 y</a:t>
            </a:r>
            <a:r>
              <a:rPr lang="en-US" altLang="zh-TW" dirty="0">
                <a:ea typeface="新細明體" pitchFamily="18" charset="-120"/>
              </a:rPr>
              <a:t>) mod 26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The </a:t>
            </a:r>
            <a:r>
              <a:rPr lang="en-US" altLang="zh-TW" dirty="0" err="1">
                <a:ea typeface="新細明體" pitchFamily="18" charset="-120"/>
              </a:rPr>
              <a:t>keystream</a:t>
            </a:r>
            <a:r>
              <a:rPr lang="en-US" altLang="zh-TW" dirty="0">
                <a:ea typeface="新細明體" pitchFamily="18" charset="-120"/>
              </a:rPr>
              <a:t>: </a:t>
            </a:r>
            <a:r>
              <a:rPr lang="en-US" altLang="zh-TW" dirty="0" err="1">
                <a:ea typeface="新細明體" pitchFamily="18" charset="-120"/>
              </a:rPr>
              <a:t>y</a:t>
            </a:r>
            <a:r>
              <a:rPr lang="en-US" altLang="zh-TW" baseline="-25000" dirty="0" err="1">
                <a:ea typeface="新細明體" pitchFamily="18" charset="-120"/>
              </a:rPr>
              <a:t>i</a:t>
            </a:r>
            <a:r>
              <a:rPr lang="en-US" altLang="zh-TW" dirty="0" smtClean="0">
                <a:ea typeface="新細明體" pitchFamily="18" charset="-120"/>
              </a:rPr>
              <a:t>= </a:t>
            </a:r>
            <a:r>
              <a:rPr lang="en-US" altLang="zh-TW" dirty="0" err="1" smtClean="0">
                <a:ea typeface="新細明體" pitchFamily="18" charset="-120"/>
              </a:rPr>
              <a:t>k</a:t>
            </a:r>
            <a:r>
              <a:rPr lang="en-US" altLang="zh-TW" baseline="-25000" dirty="0" err="1" smtClean="0">
                <a:ea typeface="新細明體" pitchFamily="18" charset="-120"/>
              </a:rPr>
              <a:t>i</a:t>
            </a:r>
            <a:r>
              <a:rPr lang="en-US" altLang="zh-TW" dirty="0" smtClean="0">
                <a:ea typeface="新細明體" pitchFamily="18" charset="-120"/>
              </a:rPr>
              <a:t> </a:t>
            </a:r>
            <a:r>
              <a:rPr lang="en-US" altLang="zh-TW" dirty="0">
                <a:ea typeface="新細明體" pitchFamily="18" charset="-120"/>
              </a:rPr>
              <a:t>if 1 ≤ </a:t>
            </a:r>
            <a:r>
              <a:rPr lang="en-US" altLang="zh-TW" dirty="0" err="1">
                <a:ea typeface="新細明體" pitchFamily="18" charset="-120"/>
              </a:rPr>
              <a:t>i</a:t>
            </a:r>
            <a:r>
              <a:rPr lang="en-US" altLang="zh-TW" dirty="0">
                <a:ea typeface="新細明體" pitchFamily="18" charset="-120"/>
              </a:rPr>
              <a:t> ≤ n; </a:t>
            </a:r>
            <a:r>
              <a:rPr lang="en-US" altLang="zh-TW" dirty="0" err="1" smtClean="0">
                <a:ea typeface="新細明體" pitchFamily="18" charset="-120"/>
              </a:rPr>
              <a:t>y</a:t>
            </a:r>
            <a:r>
              <a:rPr lang="en-US" altLang="zh-TW" baseline="-25000" dirty="0" err="1" smtClean="0">
                <a:ea typeface="新細明體" pitchFamily="18" charset="-120"/>
              </a:rPr>
              <a:t>i</a:t>
            </a:r>
            <a:r>
              <a:rPr lang="en-US" altLang="zh-TW" baseline="-25000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= </a:t>
            </a:r>
            <a:r>
              <a:rPr lang="en-US" altLang="zh-TW" dirty="0" err="1" smtClean="0">
                <a:ea typeface="新細明體" pitchFamily="18" charset="-120"/>
              </a:rPr>
              <a:t>k</a:t>
            </a:r>
            <a:r>
              <a:rPr lang="en-US" altLang="zh-TW" baseline="-25000" dirty="0" err="1" smtClean="0">
                <a:ea typeface="新細明體" pitchFamily="18" charset="-120"/>
              </a:rPr>
              <a:t>i</a:t>
            </a:r>
            <a:r>
              <a:rPr lang="en-US" altLang="zh-TW" baseline="-25000" dirty="0" smtClean="0">
                <a:ea typeface="新細明體" pitchFamily="18" charset="-120"/>
              </a:rPr>
              <a:t>-n</a:t>
            </a:r>
            <a:r>
              <a:rPr lang="en-US" altLang="zh-TW" dirty="0">
                <a:ea typeface="新細明體" pitchFamily="18" charset="-120"/>
              </a:rPr>
              <a:t>, else.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 cipher </a:t>
            </a:r>
            <a:r>
              <a:rPr lang="en-US" dirty="0" err="1" smtClean="0"/>
              <a:t>vs</a:t>
            </a:r>
            <a:r>
              <a:rPr lang="en-US" dirty="0" smtClean="0"/>
              <a:t> stream cipher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634A-CAB0-4B60-AEFB-10F3BE4B9117}" type="slidenum">
              <a:rPr lang="zh-TW" altLang="en-GB" smtClean="0"/>
              <a:pPr/>
              <a:t>18</a:t>
            </a:fld>
            <a:endParaRPr lang="en-GB" altLang="zh-TW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Stream ciphers are typically faster than block.</a:t>
            </a:r>
          </a:p>
          <a:p>
            <a:r>
              <a:rPr lang="en-US" dirty="0" smtClean="0"/>
              <a:t>Block ciphers typically require more memory as their operations are based on blocks.</a:t>
            </a:r>
          </a:p>
          <a:p>
            <a:r>
              <a:rPr lang="en-US" dirty="0" smtClean="0"/>
              <a:t>Stream ciphers are more difficult to implement correctly.</a:t>
            </a:r>
          </a:p>
          <a:p>
            <a:r>
              <a:rPr lang="en-US" dirty="0" smtClean="0"/>
              <a:t>Block ciphers are more susceptible to noise in transmission.</a:t>
            </a:r>
          </a:p>
          <a:p>
            <a:r>
              <a:rPr lang="en-US" dirty="0" smtClean="0"/>
              <a:t>Stream ciphers do not provide integrity protection or authentication, whereas some block ciphers could provide them.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Attack models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9D23E-6135-43BB-AE15-51F05205C5EB}" type="slidenum">
              <a:rPr lang="zh-TW" altLang="en-GB"/>
              <a:pPr/>
              <a:t>19</a:t>
            </a:fld>
            <a:endParaRPr lang="en-GB" altLang="zh-TW"/>
          </a:p>
        </p:txBody>
      </p:sp>
      <p:sp>
        <p:nvSpPr>
          <p:cNvPr id="1095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68413"/>
            <a:ext cx="8229600" cy="4897437"/>
          </a:xfrm>
        </p:spPr>
        <p:txBody>
          <a:bodyPr/>
          <a:lstStyle/>
          <a:p>
            <a:r>
              <a:rPr lang="en-US" altLang="zh-TW" sz="2400">
                <a:ea typeface="新細明體" pitchFamily="18" charset="-120"/>
              </a:rPr>
              <a:t>What kind of information available to the attacker?</a:t>
            </a:r>
          </a:p>
          <a:p>
            <a:r>
              <a:rPr lang="en-US" altLang="zh-TW" sz="2400">
                <a:ea typeface="新細明體" pitchFamily="18" charset="-120"/>
              </a:rPr>
              <a:t>Kerckhoff’s principle: a cryptosystem should be secure even if everything about the system, except the key, is public knowledge. 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The attack’s objective is to determine the key in use.</a:t>
            </a:r>
          </a:p>
          <a:p>
            <a:r>
              <a:rPr lang="en-US" altLang="zh-TW" sz="2400">
                <a:ea typeface="新細明體" pitchFamily="18" charset="-120"/>
              </a:rPr>
              <a:t>Different attack models:</a:t>
            </a:r>
          </a:p>
          <a:p>
            <a:pPr lvl="1"/>
            <a:r>
              <a:rPr lang="en-US" altLang="zh-TW" sz="2000" i="1">
                <a:ea typeface="新細明體" pitchFamily="18" charset="-120"/>
              </a:rPr>
              <a:t>Ciphertext-only attack</a:t>
            </a:r>
            <a:r>
              <a:rPr lang="en-US" altLang="zh-TW" sz="2000">
                <a:ea typeface="新細明體" pitchFamily="18" charset="-120"/>
              </a:rPr>
              <a:t>: Eve possesses ciphertexts.</a:t>
            </a:r>
          </a:p>
          <a:p>
            <a:pPr lvl="1"/>
            <a:r>
              <a:rPr lang="en-US" altLang="zh-TW" sz="2000" i="1">
                <a:ea typeface="新細明體" pitchFamily="18" charset="-120"/>
              </a:rPr>
              <a:t>Known-plaintext attack</a:t>
            </a:r>
            <a:r>
              <a:rPr lang="en-US" altLang="zh-TW" sz="2000">
                <a:ea typeface="新細明體" pitchFamily="18" charset="-120"/>
              </a:rPr>
              <a:t>: Eve possesses plaintexts and the corresponding ciphertexts.</a:t>
            </a:r>
          </a:p>
          <a:p>
            <a:pPr lvl="1"/>
            <a:r>
              <a:rPr lang="en-US" altLang="zh-TW" sz="2000" i="1">
                <a:ea typeface="新細明體" pitchFamily="18" charset="-120"/>
              </a:rPr>
              <a:t>Chosen-plaintext attack</a:t>
            </a:r>
            <a:r>
              <a:rPr lang="en-US" altLang="zh-TW" sz="2000">
                <a:ea typeface="新細明體" pitchFamily="18" charset="-120"/>
              </a:rPr>
              <a:t>: Eve can temporarily choose a plaintext and construct the corresponding ciphertext.</a:t>
            </a:r>
          </a:p>
          <a:p>
            <a:pPr lvl="1"/>
            <a:r>
              <a:rPr lang="en-US" altLang="zh-TW" sz="2000" i="1">
                <a:ea typeface="新細明體" pitchFamily="18" charset="-120"/>
              </a:rPr>
              <a:t>Chosen-ciphertext attack</a:t>
            </a:r>
            <a:r>
              <a:rPr lang="en-US" altLang="zh-TW" sz="2000">
                <a:ea typeface="新細明體" pitchFamily="18" charset="-120"/>
              </a:rPr>
              <a:t>: Eve can temporarily choose a ciphertext and construct the corresponding plaintext.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This and the next </a:t>
            </a:r>
            <a:r>
              <a:rPr lang="en-US" altLang="zh-TW" dirty="0" smtClean="0">
                <a:ea typeface="新細明體" pitchFamily="18" charset="-120"/>
              </a:rPr>
              <a:t>set </a:t>
            </a:r>
            <a:r>
              <a:rPr lang="en-US" altLang="zh-TW" dirty="0">
                <a:ea typeface="新細明體" pitchFamily="18" charset="-120"/>
              </a:rPr>
              <a:t>of slides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793D-BF31-4DA6-B727-49C41178053D}" type="slidenum">
              <a:rPr lang="zh-TW" altLang="en-GB"/>
              <a:pPr/>
              <a:t>2</a:t>
            </a:fld>
            <a:endParaRPr lang="en-GB" altLang="zh-TW"/>
          </a:p>
        </p:txBody>
      </p:sp>
      <p:graphicFrame>
        <p:nvGraphicFramePr>
          <p:cNvPr id="116740" name="Object 4"/>
          <p:cNvGraphicFramePr>
            <a:graphicFrameLocks noChangeAspect="1"/>
          </p:cNvGraphicFramePr>
          <p:nvPr/>
        </p:nvGraphicFramePr>
        <p:xfrm>
          <a:off x="288925" y="2249488"/>
          <a:ext cx="8675688" cy="2835275"/>
        </p:xfrm>
        <a:graphic>
          <a:graphicData uri="http://schemas.openxmlformats.org/presentationml/2006/ole">
            <p:oleObj spid="_x0000_s116740" name="Visio" r:id="rId4" imgW="6460317" imgH="2111474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Cryptanalysis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2E98-1AFE-4CFE-961C-4FEE22A81BF0}" type="slidenum">
              <a:rPr lang="zh-TW" altLang="en-GB"/>
              <a:pPr/>
              <a:t>20</a:t>
            </a:fld>
            <a:endParaRPr lang="en-GB" altLang="zh-TW"/>
          </a:p>
        </p:txBody>
      </p:sp>
      <p:sp>
        <p:nvSpPr>
          <p:cNvPr id="1136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sz="2400" dirty="0">
                <a:ea typeface="新細明體" pitchFamily="18" charset="-120"/>
              </a:rPr>
              <a:t>The Shift, Substitution, and </a:t>
            </a:r>
            <a:r>
              <a:rPr lang="en-US" sz="2400" dirty="0" err="1"/>
              <a:t>Vigenère</a:t>
            </a:r>
            <a:r>
              <a:rPr lang="en-US" altLang="zh-TW" sz="2400" dirty="0">
                <a:ea typeface="新細明體" pitchFamily="18" charset="-120"/>
              </a:rPr>
              <a:t> Ciphers are vulnerable to </a:t>
            </a:r>
            <a:r>
              <a:rPr lang="en-US" altLang="zh-TW" sz="2400" dirty="0" err="1">
                <a:ea typeface="新細明體" pitchFamily="18" charset="-120"/>
              </a:rPr>
              <a:t>ciphertext</a:t>
            </a:r>
            <a:r>
              <a:rPr lang="en-US" altLang="zh-TW" sz="2400" dirty="0">
                <a:ea typeface="新細明體" pitchFamily="18" charset="-120"/>
              </a:rPr>
              <a:t>-only attacks.</a:t>
            </a:r>
          </a:p>
          <a:p>
            <a:r>
              <a:rPr lang="en-US" altLang="zh-TW" sz="2400" dirty="0">
                <a:ea typeface="新細明體" pitchFamily="18" charset="-120"/>
              </a:rPr>
              <a:t>The Permutation and Stream Ciphers are vulnerable to known-plaintext attacks.</a:t>
            </a:r>
          </a:p>
          <a:p>
            <a:r>
              <a:rPr lang="en-US" altLang="zh-TW" sz="2400" dirty="0">
                <a:ea typeface="新細明體" pitchFamily="18" charset="-120"/>
              </a:rPr>
              <a:t>Most of the cryptanalysis are based on statistical properties of the English language.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E has the highest occurrence rate (0.12)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T, A, O, I, N, S, H, R (0.06-0.09)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…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V, K, J, X, Q, Z (&lt; 0.01)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Popular </a:t>
            </a:r>
            <a:r>
              <a:rPr lang="en-US" altLang="zh-TW" sz="2000" dirty="0" err="1">
                <a:ea typeface="新細明體" pitchFamily="18" charset="-120"/>
              </a:rPr>
              <a:t>digrams</a:t>
            </a:r>
            <a:r>
              <a:rPr lang="en-US" altLang="zh-TW" sz="2000" dirty="0">
                <a:ea typeface="新細明體" pitchFamily="18" charset="-120"/>
              </a:rPr>
              <a:t>: </a:t>
            </a:r>
            <a:r>
              <a:rPr lang="en-US" altLang="zh-TW" sz="2000" dirty="0" smtClean="0">
                <a:ea typeface="新細明體" pitchFamily="18" charset="-120"/>
              </a:rPr>
              <a:t> TH</a:t>
            </a:r>
            <a:r>
              <a:rPr lang="en-US" altLang="zh-TW" sz="2000" dirty="0">
                <a:ea typeface="新細明體" pitchFamily="18" charset="-120"/>
              </a:rPr>
              <a:t>, HE, IN, ER, …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Popular trigrams: </a:t>
            </a:r>
            <a:r>
              <a:rPr lang="en-US" altLang="zh-TW" sz="2000" dirty="0" smtClean="0">
                <a:ea typeface="新細明體" pitchFamily="18" charset="-120"/>
              </a:rPr>
              <a:t> THE</a:t>
            </a:r>
            <a:r>
              <a:rPr lang="en-US" altLang="zh-TW" sz="2000" dirty="0">
                <a:ea typeface="新細明體" pitchFamily="18" charset="-120"/>
              </a:rPr>
              <a:t>, ING, AND, HER,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Cryptanalysis of the Vigenère Cipher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4B6-DF8C-406B-A78A-D77F258EA1AD}" type="slidenum">
              <a:rPr lang="zh-TW" altLang="en-GB"/>
              <a:pPr/>
              <a:t>21</a:t>
            </a:fld>
            <a:endParaRPr lang="en-GB" altLang="zh-TW"/>
          </a:p>
        </p:txBody>
      </p:sp>
      <p:sp>
        <p:nvSpPr>
          <p:cNvPr id="1157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71560"/>
            <a:ext cx="8229600" cy="493776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The first step is to determine n, the keyword length using </a:t>
            </a:r>
            <a:r>
              <a:rPr lang="en-US" sz="2400" dirty="0" err="1"/>
              <a:t>Kasiski</a:t>
            </a:r>
            <a:r>
              <a:rPr lang="en-US" sz="2400" dirty="0"/>
              <a:t> test.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The method is based on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2 identical segments of plaintext will be encrypted to the same </a:t>
            </a:r>
            <a:r>
              <a:rPr lang="en-US" sz="2000" dirty="0" err="1"/>
              <a:t>ciphertext</a:t>
            </a:r>
            <a:r>
              <a:rPr lang="en-US" sz="2000" dirty="0"/>
              <a:t> </a:t>
            </a:r>
            <a:r>
              <a:rPr lang="en-US" altLang="zh-TW" sz="2000" dirty="0">
                <a:ea typeface="新細明體" pitchFamily="18" charset="-120"/>
              </a:rPr>
              <a:t>i</a:t>
            </a:r>
            <a:r>
              <a:rPr lang="en-US" sz="2000" dirty="0"/>
              <a:t>f they are d positions apart, where d </a:t>
            </a:r>
            <a:r>
              <a:rPr lang="en-US" sz="2000" dirty="0">
                <a:sym typeface="Symbol" pitchFamily="18" charset="2"/>
              </a:rPr>
              <a:t> 0 (mod </a:t>
            </a:r>
            <a:r>
              <a:rPr lang="en-US" altLang="zh-TW" sz="2000" dirty="0">
                <a:ea typeface="新細明體" pitchFamily="18" charset="-120"/>
                <a:sym typeface="Symbol" pitchFamily="18" charset="2"/>
              </a:rPr>
              <a:t>n</a:t>
            </a:r>
            <a:r>
              <a:rPr lang="en-US" sz="2000" dirty="0">
                <a:sym typeface="Symbol" pitchFamily="18" charset="2"/>
              </a:rPr>
              <a:t>).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If 2 identical segments of </a:t>
            </a:r>
            <a:r>
              <a:rPr lang="en-US" sz="2000" dirty="0" err="1">
                <a:sym typeface="Symbol" pitchFamily="18" charset="2"/>
              </a:rPr>
              <a:t>ciphertext</a:t>
            </a:r>
            <a:r>
              <a:rPr lang="en-US" altLang="zh-TW" sz="2000" dirty="0">
                <a:ea typeface="新細明體" pitchFamily="18" charset="-120"/>
                <a:sym typeface="Symbol" pitchFamily="18" charset="2"/>
              </a:rPr>
              <a:t> found and</a:t>
            </a:r>
            <a:r>
              <a:rPr lang="en-US" sz="2000" dirty="0">
                <a:sym typeface="Symbol" pitchFamily="18" charset="2"/>
              </a:rPr>
              <a:t> each length ≥ 3, it is “likely” that they correspond to identical segments of plaintext.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sym typeface="Symbol" pitchFamily="18" charset="2"/>
              </a:rPr>
              <a:t>The test: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Search the </a:t>
            </a:r>
            <a:r>
              <a:rPr lang="en-US" sz="2000" dirty="0" err="1">
                <a:sym typeface="Symbol" pitchFamily="18" charset="2"/>
              </a:rPr>
              <a:t>ciphertext</a:t>
            </a:r>
            <a:r>
              <a:rPr lang="en-US" sz="2000" dirty="0">
                <a:sym typeface="Symbol" pitchFamily="18" charset="2"/>
              </a:rPr>
              <a:t> for pairs of identical segments of length ≥ 3.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If exists, record the distance between them, say d</a:t>
            </a:r>
            <a:r>
              <a:rPr lang="en-US" sz="2000" baseline="-25000" dirty="0">
                <a:sym typeface="Symbol" pitchFamily="18" charset="2"/>
              </a:rPr>
              <a:t>1</a:t>
            </a:r>
            <a:r>
              <a:rPr lang="en-US" sz="2000" dirty="0">
                <a:sym typeface="Symbol" pitchFamily="18" charset="2"/>
              </a:rPr>
              <a:t>, d</a:t>
            </a:r>
            <a:r>
              <a:rPr lang="en-US" sz="2000" baseline="-25000" dirty="0">
                <a:sym typeface="Symbol" pitchFamily="18" charset="2"/>
              </a:rPr>
              <a:t>2</a:t>
            </a:r>
            <a:r>
              <a:rPr lang="en-US" sz="2000" dirty="0">
                <a:sym typeface="Symbol" pitchFamily="18" charset="2"/>
              </a:rPr>
              <a:t>, ….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n must divide the greatest common divisor of d</a:t>
            </a:r>
            <a:r>
              <a:rPr lang="en-US" sz="2000" baseline="-25000" dirty="0">
                <a:sym typeface="Symbol" pitchFamily="18" charset="2"/>
              </a:rPr>
              <a:t>1</a:t>
            </a:r>
            <a:r>
              <a:rPr lang="en-US" sz="2000" dirty="0">
                <a:sym typeface="Symbol" pitchFamily="18" charset="2"/>
              </a:rPr>
              <a:t>, d</a:t>
            </a:r>
            <a:r>
              <a:rPr lang="en-US" sz="2000" baseline="-25000" dirty="0">
                <a:sym typeface="Symbol" pitchFamily="18" charset="2"/>
              </a:rPr>
              <a:t>2</a:t>
            </a:r>
            <a:r>
              <a:rPr lang="en-US" sz="2000" dirty="0">
                <a:sym typeface="Symbol" pitchFamily="18" charset="2"/>
              </a:rPr>
              <a:t>, 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Conclusions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5B84-2557-4071-B3C7-93B8DAABC3EA}" type="slidenum">
              <a:rPr lang="zh-TW" altLang="en-GB"/>
              <a:pPr/>
              <a:t>22</a:t>
            </a:fld>
            <a:endParaRPr lang="en-GB" altLang="zh-TW"/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Classical ciphers can be classified as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Substitution </a:t>
            </a:r>
            <a:r>
              <a:rPr lang="en-US" altLang="zh-TW" dirty="0" err="1">
                <a:ea typeface="新細明體" pitchFamily="18" charset="-120"/>
              </a:rPr>
              <a:t>vs</a:t>
            </a:r>
            <a:r>
              <a:rPr lang="en-US" altLang="zh-TW" dirty="0">
                <a:ea typeface="新細明體" pitchFamily="18" charset="-120"/>
              </a:rPr>
              <a:t> permutation</a:t>
            </a:r>
          </a:p>
          <a:p>
            <a:pPr lvl="1"/>
            <a:r>
              <a:rPr lang="en-US" dirty="0" err="1"/>
              <a:t>Monoalphabetic</a:t>
            </a:r>
            <a:r>
              <a:rPr lang="en-US" dirty="0"/>
              <a:t>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err="1"/>
              <a:t>polyalphabetic</a:t>
            </a:r>
            <a:endParaRPr lang="en-US" altLang="zh-TW" dirty="0">
              <a:ea typeface="新細明體" pitchFamily="18" charset="-120"/>
            </a:endParaRPr>
          </a:p>
          <a:p>
            <a:pPr lvl="1"/>
            <a:r>
              <a:rPr lang="en-US" altLang="zh-TW" dirty="0">
                <a:ea typeface="新細明體" pitchFamily="18" charset="-120"/>
              </a:rPr>
              <a:t>Stream ciphers (e.g., </a:t>
            </a:r>
            <a:r>
              <a:rPr lang="en-US" dirty="0"/>
              <a:t>JK Flip-Flop, A5, SEAL, RC4</a:t>
            </a:r>
            <a:r>
              <a:rPr lang="en-US" altLang="zh-TW" dirty="0">
                <a:ea typeface="新細明體" pitchFamily="18" charset="-120"/>
              </a:rPr>
              <a:t>) </a:t>
            </a:r>
            <a:r>
              <a:rPr lang="en-US" altLang="zh-TW" dirty="0" err="1">
                <a:ea typeface="新細明體" pitchFamily="18" charset="-120"/>
              </a:rPr>
              <a:t>vs</a:t>
            </a:r>
            <a:r>
              <a:rPr lang="en-US" altLang="zh-TW" dirty="0">
                <a:ea typeface="新細明體" pitchFamily="18" charset="-120"/>
              </a:rPr>
              <a:t> block ciphers (e.g., </a:t>
            </a:r>
            <a:r>
              <a:rPr lang="en-US" dirty="0"/>
              <a:t>DES, IDEA, AES, RC2</a:t>
            </a:r>
            <a:r>
              <a:rPr lang="en-US" altLang="zh-TW" dirty="0">
                <a:ea typeface="新細明體" pitchFamily="18" charset="-120"/>
              </a:rPr>
              <a:t>)</a:t>
            </a:r>
          </a:p>
          <a:p>
            <a:r>
              <a:rPr lang="en-US" altLang="zh-TW" dirty="0">
                <a:ea typeface="新細明體" pitchFamily="18" charset="-120"/>
              </a:rPr>
              <a:t>Various stream ciphers: </a:t>
            </a:r>
            <a:r>
              <a:rPr lang="en-US" altLang="zh-TW" sz="2000" dirty="0">
                <a:ea typeface="新細明體" pitchFamily="18" charset="-120"/>
              </a:rPr>
              <a:t>http://en.wikipedia.org/wiki/Stream_cipher#Usage</a:t>
            </a:r>
          </a:p>
          <a:p>
            <a:r>
              <a:rPr lang="en-GB" altLang="zh-TW" dirty="0">
                <a:ea typeface="新細明體" pitchFamily="18" charset="-120"/>
              </a:rPr>
              <a:t>Ciphers’ security</a:t>
            </a:r>
          </a:p>
          <a:p>
            <a:pPr lvl="1"/>
            <a:r>
              <a:rPr lang="en-GB" altLang="zh-TW" dirty="0">
                <a:ea typeface="新細明體" pitchFamily="18" charset="-120"/>
              </a:rPr>
              <a:t>The size of the key space</a:t>
            </a:r>
          </a:p>
          <a:p>
            <a:pPr lvl="1"/>
            <a:r>
              <a:rPr lang="en-GB" altLang="zh-TW" dirty="0">
                <a:ea typeface="新細明體" pitchFamily="18" charset="-120"/>
              </a:rPr>
              <a:t>Vulnerability under cryptanalysis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Acknowledgments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EC6F-9D89-4F65-8519-8D8D59F1EB6B}" type="slidenum">
              <a:rPr lang="zh-TW" altLang="en-GB"/>
              <a:pPr/>
              <a:t>23</a:t>
            </a:fld>
            <a:endParaRPr lang="en-GB" altLang="zh-TW"/>
          </a:p>
        </p:txBody>
      </p:sp>
      <p:sp>
        <p:nvSpPr>
          <p:cNvPr id="1075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set of slides is prepared </a:t>
            </a:r>
            <a:r>
              <a:rPr lang="en-US" altLang="zh-TW" dirty="0">
                <a:ea typeface="新細明體" pitchFamily="18" charset="-120"/>
              </a:rPr>
              <a:t>mainly </a:t>
            </a:r>
            <a:r>
              <a:rPr lang="en-US" dirty="0"/>
              <a:t>based on </a:t>
            </a:r>
          </a:p>
          <a:p>
            <a:pPr lvl="1"/>
            <a:r>
              <a:rPr lang="en-GB" altLang="zh-TW" dirty="0">
                <a:ea typeface="新細明體" pitchFamily="18" charset="-120"/>
              </a:rPr>
              <a:t>D. Stinson, </a:t>
            </a:r>
            <a:r>
              <a:rPr lang="en-GB" altLang="zh-TW" i="1" dirty="0">
                <a:ea typeface="新細明體" pitchFamily="18" charset="-120"/>
              </a:rPr>
              <a:t>Cryptography: Theory and Practice, Chapman &amp; Hall/CRC, Second Edition, 2002.</a:t>
            </a:r>
            <a:r>
              <a:rPr lang="en-GB" altLang="zh-TW" dirty="0">
                <a:ea typeface="新細明體" pitchFamily="18" charset="-120"/>
              </a:rPr>
              <a:t> </a:t>
            </a:r>
          </a:p>
          <a:p>
            <a:pPr lvl="1"/>
            <a:r>
              <a:rPr lang="en-GB" altLang="zh-TW" dirty="0">
                <a:ea typeface="新細明體" pitchFamily="18" charset="-120"/>
              </a:rPr>
              <a:t>Some of the book’s materials can be found at </a:t>
            </a:r>
            <a:r>
              <a:rPr lang="en-GB" altLang="zh-TW" dirty="0">
                <a:ea typeface="新細明體" pitchFamily="18" charset="-120"/>
                <a:hlinkClick r:id="rId3"/>
              </a:rPr>
              <a:t>http://www.maths.uwa.edu.au/~</a:t>
            </a:r>
            <a:r>
              <a:rPr lang="en-GB" altLang="zh-TW" dirty="0" smtClean="0">
                <a:ea typeface="新細明體" pitchFamily="18" charset="-120"/>
                <a:hlinkClick r:id="rId3"/>
              </a:rPr>
              <a:t>praeger/teaching/3CC/WWW/chapter2.html</a:t>
            </a:r>
            <a:endParaRPr lang="en-GB" altLang="zh-TW" dirty="0" smtClean="0">
              <a:ea typeface="新細明體" pitchFamily="18" charset="-120"/>
            </a:endParaRPr>
          </a:p>
          <a:p>
            <a:pPr lvl="1"/>
            <a:r>
              <a:rPr lang="en-GB" altLang="zh-TW" dirty="0" smtClean="0">
                <a:ea typeface="新細明體" pitchFamily="18" charset="-120"/>
              </a:rPr>
              <a:t>The slide on block cipher </a:t>
            </a:r>
            <a:r>
              <a:rPr lang="en-GB" altLang="zh-TW" dirty="0" err="1" smtClean="0">
                <a:ea typeface="新細明體" pitchFamily="18" charset="-120"/>
              </a:rPr>
              <a:t>vs</a:t>
            </a:r>
            <a:r>
              <a:rPr lang="en-GB" altLang="zh-TW" dirty="0" smtClean="0">
                <a:ea typeface="新細明體" pitchFamily="18" charset="-120"/>
              </a:rPr>
              <a:t> stream cipher is based on </a:t>
            </a:r>
            <a:r>
              <a:rPr lang="en-GB" altLang="zh-TW" dirty="0" smtClean="0">
                <a:ea typeface="新細明體" pitchFamily="18" charset="-120"/>
                <a:hlinkClick r:id="rId4"/>
              </a:rPr>
              <a:t>http://security.stackexchange.com/questions/334/advantages-and-disadvantages-of-stream-versus-block-ciphers</a:t>
            </a:r>
            <a:endParaRPr lang="en-GB" altLang="zh-TW" dirty="0" smtClean="0">
              <a:ea typeface="新細明體" pitchFamily="18" charset="-120"/>
            </a:endParaRPr>
          </a:p>
          <a:p>
            <a:r>
              <a:rPr lang="en-US" dirty="0" err="1" smtClean="0"/>
              <a:t>Cryptool</a:t>
            </a:r>
            <a:r>
              <a:rPr lang="en-US" dirty="0" smtClean="0"/>
              <a:t> portal: </a:t>
            </a:r>
            <a:r>
              <a:rPr lang="en-US" dirty="0" smtClean="0">
                <a:hlinkClick r:id="rId5"/>
              </a:rPr>
              <a:t>http://www.cryptool.org/en/</a:t>
            </a:r>
            <a:endParaRPr lang="en-US" dirty="0" smtClean="0"/>
          </a:p>
          <a:p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005B3-DA3C-414F-983C-46EFFED7669F}" type="slidenum">
              <a:rPr lang="zh-TW" altLang="en-GB"/>
              <a:pPr/>
              <a:t>3</a:t>
            </a:fld>
            <a:endParaRPr lang="en-GB" altLang="zh-TW"/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Components</a:t>
            </a:r>
            <a:r>
              <a:rPr lang="en-US" sz="2400"/>
              <a:t> of a cryptosystem</a:t>
            </a:r>
            <a:endParaRPr lang="en-US" altLang="zh-TW" sz="2400">
              <a:ea typeface="新細明體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Some modular arithmetic</a:t>
            </a:r>
            <a:endParaRPr lang="en-US" sz="2400"/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Some classical ciphers</a:t>
            </a:r>
            <a:endParaRPr lang="en-US" sz="2400"/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Shift Cipher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Substitution Cipher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Affine Cipher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Vigenère</a:t>
            </a:r>
            <a:r>
              <a:rPr lang="en-US" altLang="zh-TW" sz="2000">
                <a:ea typeface="新細明體" pitchFamily="18" charset="-120"/>
              </a:rPr>
              <a:t> Cipher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Permutation Cipher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Stream Ciphers</a:t>
            </a:r>
            <a:endParaRPr lang="en-US" sz="2000"/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Attack models and cryptanalysis</a:t>
            </a:r>
            <a:endParaRPr lang="en-GB" altLang="zh-TW" sz="240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Elements of a secret-key cryptosystem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4586E56D-F97E-4EDD-B5B8-8D1177795A75}" type="slidenum">
              <a:rPr lang="zh-TW" altLang="en-GB"/>
              <a:pPr/>
              <a:t>4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Cryptosystem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A6B90-8C47-409B-932F-3908DD780397}" type="slidenum">
              <a:rPr lang="zh-TW" altLang="en-GB"/>
              <a:pPr/>
              <a:t>5</a:t>
            </a:fld>
            <a:endParaRPr lang="en-GB" altLang="zh-TW"/>
          </a:p>
        </p:txBody>
      </p:sp>
      <p:graphicFrame>
        <p:nvGraphicFramePr>
          <p:cNvPr id="94218" name="Object 10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542925" y="1792288"/>
          <a:ext cx="7769225" cy="3724275"/>
        </p:xfrm>
        <a:graphic>
          <a:graphicData uri="http://schemas.openxmlformats.org/presentationml/2006/ole">
            <p:oleObj spid="_x0000_s94218" name="Visio" r:id="rId4" imgW="4390339" imgH="2104339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cryptosystem consists of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40790-40AB-44C2-B853-CF1BD56088B6}" type="slidenum">
              <a:rPr lang="zh-TW" altLang="en-GB"/>
              <a:pPr/>
              <a:t>6</a:t>
            </a:fld>
            <a:endParaRPr lang="en-GB" altLang="zh-TW"/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/>
              <a:t>M</a:t>
            </a:r>
            <a:r>
              <a:rPr lang="en-US"/>
              <a:t>: a finite set of possible </a:t>
            </a:r>
            <a:r>
              <a:rPr lang="en-US" i="1"/>
              <a:t>plaintexts</a:t>
            </a:r>
          </a:p>
          <a:p>
            <a:r>
              <a:rPr lang="en-US" b="1"/>
              <a:t>C</a:t>
            </a:r>
            <a:r>
              <a:rPr lang="en-US"/>
              <a:t>: a finite set of possible </a:t>
            </a:r>
            <a:r>
              <a:rPr lang="en-US" i="1"/>
              <a:t>ciphertexts</a:t>
            </a:r>
          </a:p>
          <a:p>
            <a:r>
              <a:rPr lang="en-US" b="1"/>
              <a:t>K</a:t>
            </a:r>
            <a:r>
              <a:rPr lang="en-US"/>
              <a:t>: the key space, a finite set of possible </a:t>
            </a:r>
            <a:r>
              <a:rPr lang="en-US" i="1"/>
              <a:t>keys</a:t>
            </a:r>
            <a:endParaRPr lang="en-US" altLang="zh-TW" i="1">
              <a:ea typeface="新細明體" pitchFamily="18" charset="-120"/>
            </a:endParaRPr>
          </a:p>
          <a:p>
            <a:r>
              <a:rPr lang="en-US" altLang="zh-TW" b="1">
                <a:ea typeface="新細明體" pitchFamily="18" charset="-120"/>
              </a:rPr>
              <a:t>E</a:t>
            </a:r>
            <a:r>
              <a:rPr lang="en-US" altLang="zh-TW">
                <a:ea typeface="新細明體" pitchFamily="18" charset="-120"/>
              </a:rPr>
              <a:t>: A set of </a:t>
            </a:r>
            <a:r>
              <a:rPr lang="en-US" altLang="zh-TW" i="1">
                <a:ea typeface="新細明體" pitchFamily="18" charset="-120"/>
              </a:rPr>
              <a:t>encryption rules</a:t>
            </a:r>
          </a:p>
          <a:p>
            <a:r>
              <a:rPr lang="en-US" altLang="zh-TW" b="1">
                <a:ea typeface="新細明體" pitchFamily="18" charset="-120"/>
              </a:rPr>
              <a:t>D</a:t>
            </a:r>
            <a:r>
              <a:rPr lang="en-US" altLang="zh-TW">
                <a:ea typeface="新細明體" pitchFamily="18" charset="-120"/>
              </a:rPr>
              <a:t>: A set of </a:t>
            </a:r>
            <a:r>
              <a:rPr lang="en-US" altLang="zh-TW" i="1">
                <a:ea typeface="新細明體" pitchFamily="18" charset="-120"/>
              </a:rPr>
              <a:t>decryption rules</a:t>
            </a:r>
            <a:endParaRPr lang="en-US" i="1"/>
          </a:p>
          <a:p>
            <a:r>
              <a:rPr lang="en-US"/>
              <a:t>For each K</a:t>
            </a:r>
            <a:r>
              <a:rPr lang="en-US" altLang="zh-TW">
                <a:ea typeface="新細明體" pitchFamily="18" charset="-120"/>
              </a:rPr>
              <a:t> </a:t>
            </a:r>
            <a:r>
              <a:rPr lang="en-US">
                <a:sym typeface="Symbol" pitchFamily="18" charset="2"/>
              </a:rPr>
              <a:t>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 </a:t>
            </a:r>
            <a:r>
              <a:rPr lang="en-US" b="1">
                <a:sym typeface="Symbol" pitchFamily="18" charset="2"/>
              </a:rPr>
              <a:t>K</a:t>
            </a:r>
            <a:r>
              <a:rPr lang="en-US">
                <a:sym typeface="Symbol" pitchFamily="18" charset="2"/>
              </a:rPr>
              <a:t>, there is an </a:t>
            </a:r>
            <a:r>
              <a:rPr lang="en-US" altLang="zh-TW">
                <a:ea typeface="新細明體" pitchFamily="18" charset="-120"/>
              </a:rPr>
              <a:t>E</a:t>
            </a:r>
            <a:r>
              <a:rPr lang="en-US" altLang="zh-TW" baseline="-25000">
                <a:ea typeface="新細明體" pitchFamily="18" charset="-120"/>
              </a:rPr>
              <a:t>K</a:t>
            </a:r>
            <a:r>
              <a:rPr lang="en-US" altLang="zh-TW">
                <a:ea typeface="新細明體" pitchFamily="18" charset="-120"/>
              </a:rPr>
              <a:t>() </a:t>
            </a:r>
            <a:r>
              <a:rPr lang="en-US">
                <a:sym typeface="Symbol" pitchFamily="18" charset="2"/>
              </a:rPr>
              <a:t>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b="1">
                <a:ea typeface="新細明體" pitchFamily="18" charset="-120"/>
              </a:rPr>
              <a:t>E</a:t>
            </a:r>
            <a:r>
              <a:rPr lang="en-US" altLang="zh-TW">
                <a:ea typeface="新細明體" pitchFamily="18" charset="-120"/>
              </a:rPr>
              <a:t> </a:t>
            </a:r>
            <a:r>
              <a:rPr lang="en-US">
                <a:sym typeface="Symbol" pitchFamily="18" charset="2"/>
              </a:rPr>
              <a:t>and a </a:t>
            </a:r>
            <a:r>
              <a:rPr lang="en-US" altLang="zh-TW">
                <a:ea typeface="新細明體" pitchFamily="18" charset="-120"/>
              </a:rPr>
              <a:t>D</a:t>
            </a:r>
            <a:r>
              <a:rPr lang="en-US" altLang="zh-TW" baseline="-25000">
                <a:ea typeface="新細明體" pitchFamily="18" charset="-120"/>
              </a:rPr>
              <a:t>K</a:t>
            </a:r>
            <a:r>
              <a:rPr lang="en-US" altLang="zh-TW">
                <a:ea typeface="新細明體" pitchFamily="18" charset="-120"/>
              </a:rPr>
              <a:t>() </a:t>
            </a:r>
            <a:r>
              <a:rPr lang="en-US">
                <a:sym typeface="Symbol" pitchFamily="18" charset="2"/>
              </a:rPr>
              <a:t>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b="1">
                <a:ea typeface="新細明體" pitchFamily="18" charset="-120"/>
                <a:sym typeface="Symbol" pitchFamily="18" charset="2"/>
              </a:rPr>
              <a:t>D</a:t>
            </a:r>
            <a:r>
              <a:rPr lang="en-US" altLang="zh-TW">
                <a:ea typeface="新細明體" pitchFamily="18" charset="-120"/>
              </a:rPr>
              <a:t>, such that</a:t>
            </a:r>
          </a:p>
          <a:p>
            <a:pPr lvl="1"/>
            <a:r>
              <a:rPr lang="en-US" altLang="zh-TW">
                <a:ea typeface="新細明體" pitchFamily="18" charset="-120"/>
              </a:rPr>
              <a:t>D</a:t>
            </a:r>
            <a:r>
              <a:rPr lang="en-US" altLang="zh-TW" baseline="-25000">
                <a:ea typeface="新細明體" pitchFamily="18" charset="-120"/>
              </a:rPr>
              <a:t>K</a:t>
            </a:r>
            <a:r>
              <a:rPr lang="en-US" altLang="zh-TW">
                <a:ea typeface="新細明體" pitchFamily="18" charset="-120"/>
              </a:rPr>
              <a:t>(E</a:t>
            </a:r>
            <a:r>
              <a:rPr lang="en-US" altLang="zh-TW" baseline="-25000">
                <a:ea typeface="新細明體" pitchFamily="18" charset="-120"/>
              </a:rPr>
              <a:t>K</a:t>
            </a:r>
            <a:r>
              <a:rPr lang="en-US" altLang="zh-TW">
                <a:ea typeface="新細明體" pitchFamily="18" charset="-120"/>
              </a:rPr>
              <a:t>(m)) = m for every m </a:t>
            </a:r>
            <a:r>
              <a:rPr lang="en-US">
                <a:sym typeface="Symbol" pitchFamily="18" charset="2"/>
              </a:rPr>
              <a:t>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 </a:t>
            </a:r>
            <a:r>
              <a:rPr lang="en-US" b="1">
                <a:sym typeface="Symbol" pitchFamily="18" charset="2"/>
              </a:rPr>
              <a:t>M</a:t>
            </a:r>
            <a:r>
              <a:rPr lang="en-US">
                <a:sym typeface="Symbol" pitchFamily="18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774700"/>
          </a:xfrm>
        </p:spPr>
        <p:txBody>
          <a:bodyPr>
            <a:normAutofit/>
          </a:bodyPr>
          <a:lstStyle/>
          <a:p>
            <a:r>
              <a:rPr lang="en-US" dirty="0"/>
              <a:t>Requirements for a practical cryptosystem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2EFBE-8FC3-4FB0-A171-5441E89C3565}" type="slidenum">
              <a:rPr lang="zh-TW" altLang="en-GB"/>
              <a:pPr/>
              <a:t>7</a:t>
            </a:fld>
            <a:endParaRPr lang="en-GB" altLang="zh-TW"/>
          </a:p>
        </p:txBody>
      </p:sp>
      <p:sp>
        <p:nvSpPr>
          <p:cNvPr id="1024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sym typeface="Symbol" pitchFamily="18" charset="2"/>
              </a:rPr>
              <a:t>Note that </a:t>
            </a:r>
            <a:endParaRPr lang="en-US" altLang="zh-TW" dirty="0">
              <a:ea typeface="新細明體" pitchFamily="18" charset="-120"/>
              <a:sym typeface="Symbol" pitchFamily="18" charset="2"/>
            </a:endParaRPr>
          </a:p>
          <a:p>
            <a:pPr lvl="1"/>
            <a:r>
              <a:rPr lang="en-US" altLang="zh-TW" dirty="0">
                <a:ea typeface="新細明體" pitchFamily="18" charset="-120"/>
              </a:rPr>
              <a:t>E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() must be a 1-to-1 function.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If </a:t>
            </a:r>
            <a:r>
              <a:rPr lang="en-US" altLang="zh-TW" b="1" dirty="0">
                <a:ea typeface="新細明體" pitchFamily="18" charset="-120"/>
              </a:rPr>
              <a:t>M</a:t>
            </a:r>
            <a:r>
              <a:rPr lang="en-US" altLang="zh-TW" dirty="0">
                <a:ea typeface="新細明體" pitchFamily="18" charset="-120"/>
              </a:rPr>
              <a:t> = </a:t>
            </a:r>
            <a:r>
              <a:rPr lang="en-US" altLang="zh-TW" b="1" dirty="0">
                <a:ea typeface="新細明體" pitchFamily="18" charset="-120"/>
              </a:rPr>
              <a:t>C</a:t>
            </a:r>
            <a:r>
              <a:rPr lang="en-US" altLang="zh-TW" dirty="0">
                <a:ea typeface="新細明體" pitchFamily="18" charset="-120"/>
              </a:rPr>
              <a:t>, then E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() is a permutation.</a:t>
            </a:r>
          </a:p>
          <a:p>
            <a:r>
              <a:rPr lang="en-US" altLang="zh-TW" dirty="0">
                <a:ea typeface="新細明體" pitchFamily="18" charset="-120"/>
              </a:rPr>
              <a:t>Practically,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E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() and D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() should be efficiently computable.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An attacker, upon seeing a </a:t>
            </a:r>
            <a:r>
              <a:rPr lang="en-US" altLang="zh-TW" dirty="0" err="1">
                <a:ea typeface="新細明體" pitchFamily="18" charset="-120"/>
              </a:rPr>
              <a:t>ciphertext</a:t>
            </a:r>
            <a:r>
              <a:rPr lang="en-US" altLang="zh-TW" dirty="0">
                <a:ea typeface="新細明體" pitchFamily="18" charset="-120"/>
              </a:rPr>
              <a:t>, should be unable to determine the key or the plaintext.</a:t>
            </a:r>
          </a:p>
          <a:p>
            <a:pPr lvl="2"/>
            <a:r>
              <a:rPr lang="en-US" dirty="0">
                <a:ea typeface="新細明體" pitchFamily="18" charset="-120"/>
              </a:rPr>
              <a:t>The attack models</a:t>
            </a:r>
          </a:p>
          <a:p>
            <a:pPr lvl="2"/>
            <a:r>
              <a:rPr lang="en-US" dirty="0">
                <a:ea typeface="新細明體" pitchFamily="18" charset="-120"/>
              </a:rPr>
              <a:t>Cryptanalysis: attempt to compute K given some </a:t>
            </a:r>
            <a:r>
              <a:rPr lang="en-US" dirty="0" err="1">
                <a:ea typeface="新細明體" pitchFamily="18" charset="-120"/>
              </a:rPr>
              <a:t>ciphertexts</a:t>
            </a:r>
            <a:r>
              <a:rPr lang="en-US" dirty="0">
                <a:ea typeface="新細明體" pitchFamily="18" charset="-120"/>
              </a:rPr>
              <a:t>.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Several </a:t>
            </a:r>
            <a:r>
              <a:rPr lang="en-US" altLang="zh-TW">
                <a:ea typeface="新細明體" pitchFamily="18" charset="-120"/>
              </a:rPr>
              <a:t>classical</a:t>
            </a:r>
            <a:r>
              <a:rPr lang="en-US"/>
              <a:t> ciphers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3F4F7AAD-F31B-45A0-92EE-CBFBCDA0B0E8}" type="slidenum">
              <a:rPr lang="zh-TW" altLang="en-GB"/>
              <a:pPr/>
              <a:t>8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>
                <a:ea typeface="新細明體" pitchFamily="18" charset="-120"/>
              </a:rPr>
              <a:t>First, </a:t>
            </a:r>
            <a:r>
              <a:rPr lang="en-US" dirty="0"/>
              <a:t>“</a:t>
            </a:r>
            <a:r>
              <a:rPr lang="en-US" altLang="zh-TW" dirty="0">
                <a:ea typeface="新細明體" pitchFamily="18" charset="-120"/>
              </a:rPr>
              <a:t>r</a:t>
            </a:r>
            <a:r>
              <a:rPr lang="en-US" dirty="0"/>
              <a:t>ecall” some modular arithmetic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9050A-4640-42F6-B211-F972D22B921E}" type="slidenum">
              <a:rPr lang="zh-TW" altLang="en-GB"/>
              <a:pPr/>
              <a:t>9</a:t>
            </a:fld>
            <a:endParaRPr lang="en-GB" altLang="zh-TW"/>
          </a:p>
        </p:txBody>
      </p:sp>
      <p:sp>
        <p:nvSpPr>
          <p:cNvPr id="1013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Suppose a and b are integers, and n is a positive integer (modulus).</a:t>
            </a:r>
          </a:p>
          <a:p>
            <a:pPr>
              <a:lnSpc>
                <a:spcPct val="90000"/>
              </a:lnSpc>
            </a:pPr>
            <a:r>
              <a:rPr lang="en-US" dirty="0"/>
              <a:t>a mod n = the remainder of </a:t>
            </a:r>
            <a:r>
              <a:rPr lang="en-US" dirty="0" smtClean="0"/>
              <a:t>a/n </a:t>
            </a:r>
            <a:r>
              <a:rPr lang="en-US" dirty="0">
                <a:sym typeface="Symbol" pitchFamily="18" charset="2"/>
              </a:rPr>
              <a:t> {0, 1, …, n 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–</a:t>
            </a:r>
            <a:r>
              <a:rPr lang="en-US" dirty="0">
                <a:sym typeface="Symbol" pitchFamily="18" charset="2"/>
              </a:rPr>
              <a:t> 1}.</a:t>
            </a:r>
          </a:p>
          <a:p>
            <a:pPr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Congruence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 </a:t>
            </a:r>
            <a:r>
              <a:rPr lang="en-US" dirty="0">
                <a:sym typeface="Symbol" pitchFamily="18" charset="2"/>
              </a:rPr>
              <a:t> b (mod n) </a:t>
            </a:r>
            <a:r>
              <a:rPr lang="en-US" dirty="0" err="1">
                <a:sym typeface="Symbol" pitchFamily="18" charset="2"/>
              </a:rPr>
              <a:t>iff</a:t>
            </a:r>
            <a:r>
              <a:rPr lang="en-US" dirty="0">
                <a:sym typeface="Symbol" pitchFamily="18" charset="2"/>
              </a:rPr>
              <a:t> a mod n = b mod n, i.e., same remainders.</a:t>
            </a:r>
            <a:endParaRPr lang="en-US" altLang="zh-TW" dirty="0">
              <a:ea typeface="新細明體" pitchFamily="18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>
                <a:latin typeface="Arial"/>
                <a:ea typeface="新細明體" pitchFamily="18" charset="-120"/>
              </a:rPr>
              <a:t>“</a:t>
            </a:r>
            <a:r>
              <a:rPr lang="en-US" altLang="zh-TW" dirty="0">
                <a:ea typeface="新細明體" pitchFamily="18" charset="-120"/>
              </a:rPr>
              <a:t>a is congruent to b modulo n.</a:t>
            </a:r>
            <a:r>
              <a:rPr lang="en-US" altLang="zh-TW" dirty="0">
                <a:latin typeface="Arial"/>
                <a:ea typeface="新細明體" pitchFamily="18" charset="-120"/>
              </a:rPr>
              <a:t>”</a:t>
            </a:r>
            <a:endParaRPr lang="en-US" altLang="zh-TW" dirty="0">
              <a:ea typeface="新細明體" pitchFamily="18" charset="-120"/>
            </a:endParaRPr>
          </a:p>
          <a:p>
            <a:pPr>
              <a:lnSpc>
                <a:spcPct val="90000"/>
              </a:lnSpc>
            </a:pPr>
            <a:r>
              <a:rPr lang="en-US" dirty="0">
                <a:ea typeface="新細明體" pitchFamily="18" charset="-120"/>
              </a:rPr>
              <a:t>E.g.,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a typeface="新細明體" pitchFamily="18" charset="-120"/>
              </a:rPr>
              <a:t>101 mod 7 = 7</a:t>
            </a:r>
            <a:r>
              <a:rPr lang="en-US" dirty="0">
                <a:ea typeface="新細明體" pitchFamily="18" charset="-120"/>
                <a:sym typeface="Symbol" pitchFamily="18" charset="2"/>
              </a:rPr>
              <a:t>14 + 3 = 3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a typeface="新細明體" pitchFamily="18" charset="-120"/>
                <a:sym typeface="Symbol" pitchFamily="18" charset="2"/>
              </a:rPr>
              <a:t>-101 mod 7 = </a:t>
            </a:r>
            <a:r>
              <a:rPr lang="en-US" dirty="0">
                <a:ea typeface="新細明體" pitchFamily="18" charset="-120"/>
              </a:rPr>
              <a:t>7</a:t>
            </a:r>
            <a:r>
              <a:rPr lang="en-US" dirty="0">
                <a:ea typeface="新細明體" pitchFamily="18" charset="-120"/>
                <a:sym typeface="Symbol" pitchFamily="18" charset="2"/>
              </a:rPr>
              <a:t>(-15) + 4 =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6793</TotalTime>
  <Words>1694</Words>
  <Application>Microsoft Office PowerPoint</Application>
  <PresentationFormat>On-screen Show (4:3)</PresentationFormat>
  <Paragraphs>209</Paragraphs>
  <Slides>23</Slides>
  <Notes>22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Origin</vt:lpstr>
      <vt:lpstr>Visio</vt:lpstr>
      <vt:lpstr>L1.1. An Introduction to Classical Cryptosystems</vt:lpstr>
      <vt:lpstr>This and the next set of slides</vt:lpstr>
      <vt:lpstr>Outline</vt:lpstr>
      <vt:lpstr>Elements of a secret-key cryptosystem</vt:lpstr>
      <vt:lpstr>The Cryptosystem</vt:lpstr>
      <vt:lpstr>A cryptosystem consists of</vt:lpstr>
      <vt:lpstr>Requirements for a practical cryptosystem</vt:lpstr>
      <vt:lpstr>Several classical ciphers</vt:lpstr>
      <vt:lpstr>First, “recall” some modular arithmetic</vt:lpstr>
      <vt:lpstr>The Shift Cipher</vt:lpstr>
      <vt:lpstr>The Substitution Cipher</vt:lpstr>
      <vt:lpstr>Affine Cipher </vt:lpstr>
      <vt:lpstr>The Vigenère (vee zhun AIR) Cipher</vt:lpstr>
      <vt:lpstr>The Permutation (or Transposition) Cipher</vt:lpstr>
      <vt:lpstr>The Permutation Cipher (cont’d)</vt:lpstr>
      <vt:lpstr>The Stream Cipher</vt:lpstr>
      <vt:lpstr>The Vigenère Cipher and the Stream Cipher</vt:lpstr>
      <vt:lpstr>Block cipher vs stream cipher</vt:lpstr>
      <vt:lpstr>Attack models</vt:lpstr>
      <vt:lpstr>Cryptanalysis</vt:lpstr>
      <vt:lpstr>Cryptanalysis of the Vigenère Cipher</vt:lpstr>
      <vt:lpstr>Conclusions</vt:lpstr>
      <vt:lpstr>Acknowledgments</vt:lpstr>
    </vt:vector>
  </TitlesOfParts>
  <Company>hkpu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Short Journey to Secret Key Cryptography</dc:title>
  <dc:creator>Rocky K. C. Chang</dc:creator>
  <cp:lastModifiedBy>RockyChang</cp:lastModifiedBy>
  <cp:revision>220</cp:revision>
  <dcterms:created xsi:type="dcterms:W3CDTF">2005-01-25T02:33:17Z</dcterms:created>
  <dcterms:modified xsi:type="dcterms:W3CDTF">2013-02-18T05:33:37Z</dcterms:modified>
</cp:coreProperties>
</file>