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66" r:id="rId1"/>
  </p:sldMasterIdLst>
  <p:notesMasterIdLst>
    <p:notesMasterId r:id="rId25"/>
  </p:notesMasterIdLst>
  <p:handoutMasterIdLst>
    <p:handoutMasterId r:id="rId26"/>
  </p:handoutMasterIdLst>
  <p:sldIdLst>
    <p:sldId id="257" r:id="rId2"/>
    <p:sldId id="329" r:id="rId3"/>
    <p:sldId id="312" r:id="rId4"/>
    <p:sldId id="330" r:id="rId5"/>
    <p:sldId id="323" r:id="rId6"/>
    <p:sldId id="324" r:id="rId7"/>
    <p:sldId id="313" r:id="rId8"/>
    <p:sldId id="325" r:id="rId9"/>
    <p:sldId id="315" r:id="rId10"/>
    <p:sldId id="314" r:id="rId11"/>
    <p:sldId id="332" r:id="rId12"/>
    <p:sldId id="291" r:id="rId13"/>
    <p:sldId id="318" r:id="rId14"/>
    <p:sldId id="316" r:id="rId15"/>
    <p:sldId id="292" r:id="rId16"/>
    <p:sldId id="260" r:id="rId17"/>
    <p:sldId id="319" r:id="rId18"/>
    <p:sldId id="320" r:id="rId19"/>
    <p:sldId id="321" r:id="rId20"/>
    <p:sldId id="307" r:id="rId21"/>
    <p:sldId id="322" r:id="rId22"/>
    <p:sldId id="326" r:id="rId23"/>
    <p:sldId id="282" r:id="rId24"/>
  </p:sldIdLst>
  <p:sldSz cx="9144000" cy="6858000" type="screen4x3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46" autoAdjust="0"/>
  </p:normalViewPr>
  <p:slideViewPr>
    <p:cSldViewPr>
      <p:cViewPr varScale="1">
        <p:scale>
          <a:sx n="84" d="100"/>
          <a:sy n="84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D58733BB-26C6-4F39-8637-D68E2DAA6D6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5350"/>
            <a:ext cx="49466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19FE217C-9977-45C4-8412-DE23B80BE6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81D91-EAB4-4A2D-ADA8-F5CCC8F63B4F}" type="slidenum">
              <a:rPr lang="en-US"/>
              <a:pPr/>
              <a:t>15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9192D1B-8B5C-4C2D-AB67-B67C1934A77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Rocky K. C. Chang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22C7B-6189-45A5-A6FF-A2A0B71C0BCC}" type="slidenum">
              <a:rPr lang="en-GB" smtClean="0"/>
              <a:pPr/>
              <a:t>‹#›</a:t>
            </a:fld>
            <a:endParaRPr lang="en-GB" dirty="0" smtClean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Rocky K. C. Chang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0693-7841-4748-B177-F19F9953AFED}" type="slidenum">
              <a:rPr lang="en-GB" smtClean="0"/>
              <a:pPr/>
              <a:t>‹#›</a:t>
            </a:fld>
            <a:endParaRPr lang="en-GB" dirty="0" smtClean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7894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94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 algn="ctr"/>
            <a:r>
              <a:rPr lang="en-US" dirty="0" smtClean="0"/>
              <a:t>Rocky K. C. Chang</a:t>
            </a:r>
            <a:endParaRPr lang="en-GB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AFAC691-79AD-40E1-99D4-999744E0A55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A08CA-73EE-4CB2-973D-4D1B374CEA1E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346D4AE-3E0C-42E6-8BCB-3EE59E528E47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A074-8104-4C67-8B7E-5201B81AAFB2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DFB9-1F7F-463D-A96D-42BAB53E31E1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2145-6BCA-4F9C-AAA6-80FA650C2755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2FF1-8877-4B82-9944-5746A9CF9134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A9E48-099A-4359-99E1-682F76F49DF7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7B37-481B-4B12-9672-9DC409B1B798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022AFDC-628E-4346-BA39-23653F9A5251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smtClean="0"/>
              <a:t>Rocky K. C. Chang</a:t>
            </a:r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3942184"/>
            <a:ext cx="80772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L0. Introduction</a:t>
            </a:r>
            <a:endParaRPr lang="en-US" sz="3600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5157192"/>
            <a:ext cx="6408738" cy="504652"/>
          </a:xfrm>
        </p:spPr>
        <p:txBody>
          <a:bodyPr>
            <a:normAutofit/>
          </a:bodyPr>
          <a:lstStyle/>
          <a:p>
            <a:r>
              <a:rPr lang="en-US" dirty="0"/>
              <a:t>Rocky K. C. </a:t>
            </a:r>
            <a:r>
              <a:rPr lang="en-US" dirty="0" smtClean="0"/>
              <a:t>Chang</a:t>
            </a:r>
            <a:r>
              <a:rPr lang="en-US" smtClean="0"/>
              <a:t>, </a:t>
            </a:r>
            <a:r>
              <a:rPr lang="en-US" smtClean="0"/>
              <a:t>January </a:t>
            </a:r>
            <a:r>
              <a:rPr lang="en-US" smtClean="0"/>
              <a:t>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Possible threats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D3419512-4F19-4C31-936E-93673D732791}" type="slidenum">
              <a:rPr lang="en-GB"/>
              <a:pPr/>
              <a:t>10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Obtaining information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Secrecy, authentication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Modifying information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Authentication, message integrity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Stealing information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Secrecy, authentication, legitimate usage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Lying electronically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Nonrepudiation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Backmail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Secrecy, legitimate usage, message integrity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Revenge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Legitimate usage, message integrity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Testing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Legitimate usage, message integrity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Contracted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Secrecy, authentication, legitimate usage, message integrity</a:t>
            </a:r>
          </a:p>
          <a:p>
            <a:pPr>
              <a:lnSpc>
                <a:spcPct val="80000"/>
              </a:lnSpc>
            </a:pPr>
            <a:r>
              <a:rPr lang="en-US" sz="1800">
                <a:latin typeface="Arial" charset="0"/>
              </a:rPr>
              <a:t>Fun for …</a:t>
            </a:r>
          </a:p>
          <a:p>
            <a:pPr lvl="1">
              <a:lnSpc>
                <a:spcPct val="80000"/>
              </a:lnSpc>
            </a:pPr>
            <a:r>
              <a:rPr lang="en-US" sz="1600">
                <a:latin typeface="Arial" charset="0"/>
              </a:rPr>
              <a:t>Secrecy, authentication, legitimate usage, message integrity</a:t>
            </a:r>
            <a:endParaRPr lang="en-GB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goals of security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8CE12F10-D965-4147-936A-5A57B93D4964}" type="slidenum">
              <a:rPr lang="en-GB"/>
              <a:pPr/>
              <a:t>11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42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Prevention: 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Confidentiality, source authentication, nonrepudiation, and legitimate usage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Active countermeasures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Detection: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Message authentication, </a:t>
            </a:r>
            <a:r>
              <a:rPr lang="en-US" sz="2000">
                <a:latin typeface="Arial" charset="0"/>
              </a:rPr>
              <a:t>nonrepudiation, and legitimate usage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Active and passive countermeasures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Recovery: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Legitimate usage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Rely on the detection.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Traceback: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Locate the actual attack source(s).</a:t>
            </a:r>
          </a:p>
          <a:p>
            <a:pPr lvl="1">
              <a:lnSpc>
                <a:spcPct val="90000"/>
              </a:lnSpc>
            </a:pPr>
            <a:endParaRPr lang="en-GB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Scope of considerations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6EE5ADFF-8EE6-4C03-A612-6A1ED053B4BF}" type="slidenum">
              <a:rPr lang="en-GB"/>
              <a:pPr/>
              <a:t>12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829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Two cases</a:t>
            </a:r>
          </a:p>
          <a:p>
            <a:pPr lvl="1"/>
            <a:r>
              <a:rPr lang="en-US">
                <a:latin typeface="Arial" charset="0"/>
              </a:rPr>
              <a:t>The secrecy, message integrity, authentication, and nonrepudiation services are provided by some cryptographic functions.</a:t>
            </a:r>
          </a:p>
          <a:p>
            <a:pPr lvl="1"/>
            <a:r>
              <a:rPr lang="en-US">
                <a:latin typeface="Arial" charset="0"/>
              </a:rPr>
              <a:t>Denial-of-service, worms, viruses, etc</a:t>
            </a:r>
          </a:p>
          <a:p>
            <a:r>
              <a:rPr lang="en-US">
                <a:latin typeface="Arial" charset="0"/>
              </a:rPr>
              <a:t>Scope:</a:t>
            </a:r>
          </a:p>
          <a:p>
            <a:pPr lvl="1"/>
            <a:r>
              <a:rPr lang="en-US">
                <a:latin typeface="Arial" charset="0"/>
              </a:rPr>
              <a:t>Concern mainly communication between two parties (group communication security is another important topic).</a:t>
            </a:r>
          </a:p>
          <a:p>
            <a:pPr lvl="1"/>
            <a:r>
              <a:rPr lang="en-US">
                <a:latin typeface="Arial" charset="0"/>
              </a:rPr>
              <a:t>Concern attacks against protocols, not those against cryptographic algorithms or cryptographic techniques used to implement the algorithms.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Cryptography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3EF2095B-1E95-4418-83DB-CB5CA2F98FF4}" type="slidenum">
              <a:rPr lang="en-GB"/>
              <a:pPr/>
              <a:t>13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Plaintext </a:t>
            </a:r>
            <a:r>
              <a:rPr lang="en-US">
                <a:latin typeface="Arial" charset="0"/>
                <a:sym typeface="Wingdings" pitchFamily="2" charset="2"/>
              </a:rPr>
              <a:t> (encryption)  ciphertext</a:t>
            </a:r>
          </a:p>
          <a:p>
            <a:r>
              <a:rPr lang="en-US">
                <a:latin typeface="Arial" charset="0"/>
                <a:sym typeface="Wingdings" pitchFamily="2" charset="2"/>
              </a:rPr>
              <a:t>Ciphertext  (decryption)  plaintext</a:t>
            </a:r>
          </a:p>
          <a:p>
            <a:r>
              <a:rPr lang="en-US">
                <a:latin typeface="Arial" charset="0"/>
                <a:sym typeface="Wingdings" pitchFamily="2" charset="2"/>
              </a:rPr>
              <a:t>What is the secret?</a:t>
            </a:r>
          </a:p>
          <a:p>
            <a:pPr lvl="1"/>
            <a:r>
              <a:rPr lang="en-US">
                <a:latin typeface="Arial" charset="0"/>
              </a:rPr>
              <a:t>The cryptographic algorithm (restricted algorithm)</a:t>
            </a:r>
          </a:p>
          <a:p>
            <a:pPr lvl="1"/>
            <a:r>
              <a:rPr lang="en-US">
                <a:latin typeface="Arial" charset="0"/>
              </a:rPr>
              <a:t>The cryptographic algorithm is not a secret, but the key is.</a:t>
            </a:r>
          </a:p>
          <a:p>
            <a:r>
              <a:rPr lang="en-US">
                <a:latin typeface="Arial" charset="0"/>
              </a:rPr>
              <a:t>Level of security </a:t>
            </a:r>
            <a:r>
              <a:rPr lang="en-US">
                <a:latin typeface="Arial" charset="0"/>
                <a:sym typeface="Symbol" pitchFamily="18" charset="2"/>
              </a:rPr>
              <a:t> the length of the key  the time of discovering the key using brute force</a:t>
            </a:r>
          </a:p>
          <a:p>
            <a:r>
              <a:rPr lang="en-US">
                <a:latin typeface="Arial" charset="0"/>
                <a:sym typeface="Symbol" pitchFamily="18" charset="2"/>
              </a:rPr>
              <a:t>The security problem is reduced to the securing of the key.</a:t>
            </a:r>
            <a:endParaRPr lang="en-GB"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attacks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052C0521-E325-474B-A4EE-E1DB4B92FAA8}" type="slidenum">
              <a:rPr lang="en-GB"/>
              <a:pPr/>
              <a:t>14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2400">
                <a:latin typeface="Arial" charset="0"/>
              </a:rPr>
              <a:t>Passive attacks (eavesdropping), e.g., 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ciphertext-only attacks (recognizable plaintext attacks)</a:t>
            </a:r>
          </a:p>
          <a:p>
            <a:pPr lvl="2">
              <a:lnSpc>
                <a:spcPct val="90000"/>
              </a:lnSpc>
            </a:pPr>
            <a:r>
              <a:rPr lang="en-US" sz="1800">
                <a:latin typeface="Arial" charset="0"/>
              </a:rPr>
              <a:t>Fred has seen some ciphertext.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known-plaintext attacks</a:t>
            </a:r>
          </a:p>
          <a:p>
            <a:pPr lvl="2">
              <a:lnSpc>
                <a:spcPct val="90000"/>
              </a:lnSpc>
            </a:pPr>
            <a:r>
              <a:rPr lang="en-US" sz="1800">
                <a:latin typeface="Arial" charset="0"/>
              </a:rPr>
              <a:t>Fred has obtained some &lt;plaintext, ciphertext&gt; pairs.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chosen-plaintext attacks</a:t>
            </a:r>
          </a:p>
          <a:p>
            <a:pPr lvl="2">
              <a:lnSpc>
                <a:spcPct val="90000"/>
              </a:lnSpc>
            </a:pPr>
            <a:r>
              <a:rPr lang="en-US" sz="1800">
                <a:latin typeface="Arial" charset="0"/>
              </a:rPr>
              <a:t>Fred can choose any plaintext he wants.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Active attacks, e.g.,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pretend to be someone else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introduce new messages in the protocol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delete existing messages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substituting one message for another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replay old messages</a:t>
            </a:r>
            <a:endParaRPr lang="en-GB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Three cryptographic functions</a:t>
            </a: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074025" cy="4789487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Hash functions: require 0 key</a:t>
            </a:r>
          </a:p>
          <a:p>
            <a:r>
              <a:rPr lang="en-US" sz="2400">
                <a:latin typeface="Arial" charset="0"/>
              </a:rPr>
              <a:t>Secret key functions: require 1 key</a:t>
            </a:r>
          </a:p>
          <a:p>
            <a:r>
              <a:rPr lang="en-US" sz="2400">
                <a:latin typeface="Arial" charset="0"/>
              </a:rPr>
              <a:t>Public key functions: require 2 keys</a:t>
            </a:r>
            <a:endParaRPr lang="en-GB" sz="2400">
              <a:latin typeface="Arial" charset="0"/>
            </a:endParaRPr>
          </a:p>
        </p:txBody>
      </p:sp>
      <p:graphicFrame>
        <p:nvGraphicFramePr>
          <p:cNvPr id="839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50838" y="2936875"/>
          <a:ext cx="8367712" cy="2724150"/>
        </p:xfrm>
        <a:graphic>
          <a:graphicData uri="http://schemas.openxmlformats.org/presentationml/2006/ole">
            <p:oleObj spid="_x0000_s83972" name="Visio" r:id="rId4" imgW="6469888" imgH="2106273" progId="Visio.Drawing.11">
              <p:embed/>
            </p:oleObj>
          </a:graphicData>
        </a:graphic>
      </p:graphicFrame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10000"/>
          </a:bodyPr>
          <a:lstStyle/>
          <a:p>
            <a:fld id="{A7934075-F5A8-41C5-B913-9010FFD27088}" type="slidenum">
              <a:rPr lang="en-GB"/>
              <a:pPr/>
              <a:t>15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Secret key (symmetric) cryptography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68BFC473-8330-4DB1-A095-4D86A233196C}" type="slidenum">
              <a:rPr lang="en-GB"/>
              <a:pPr/>
              <a:t>16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>
                <a:latin typeface="Arial" charset="0"/>
              </a:rPr>
              <a:t>Given:</a:t>
            </a:r>
          </a:p>
          <a:p>
            <a:pPr lvl="1"/>
            <a:r>
              <a:rPr lang="en-US" sz="2000" dirty="0">
                <a:latin typeface="Arial" charset="0"/>
              </a:rPr>
              <a:t>Alice and Bob agree on a secret key cryptosystem.</a:t>
            </a:r>
          </a:p>
          <a:p>
            <a:pPr lvl="1"/>
            <a:r>
              <a:rPr lang="en-US" sz="2000" dirty="0">
                <a:latin typeface="Arial" charset="0"/>
              </a:rPr>
              <a:t>Alice and Bob agree on a key (secret) K.</a:t>
            </a:r>
          </a:p>
          <a:p>
            <a:r>
              <a:rPr lang="en-US" sz="2400" dirty="0">
                <a:latin typeface="Arial" charset="0"/>
              </a:rPr>
              <a:t>Encryption and decryption using the key.</a:t>
            </a:r>
          </a:p>
          <a:p>
            <a:pPr lvl="1"/>
            <a:r>
              <a:rPr lang="en-US" sz="2000" dirty="0">
                <a:latin typeface="Arial" charset="0"/>
              </a:rPr>
              <a:t>Alice encrypts M with K</a:t>
            </a:r>
            <a:r>
              <a:rPr lang="en-US" sz="2000" dirty="0">
                <a:latin typeface="Arial" charset="0"/>
                <a:sym typeface="Wingdings" pitchFamily="2" charset="2"/>
              </a:rPr>
              <a:t>: K</a:t>
            </a:r>
            <a:r>
              <a:rPr lang="en-US" sz="2000" dirty="0">
                <a:latin typeface="Arial" charset="0"/>
              </a:rPr>
              <a:t>{M} </a:t>
            </a:r>
            <a:endParaRPr lang="en-US" sz="2000" dirty="0">
              <a:latin typeface="Arial" charset="0"/>
              <a:sym typeface="Wingdings" pitchFamily="2" charset="2"/>
            </a:endParaRPr>
          </a:p>
          <a:p>
            <a:pPr lvl="1"/>
            <a:r>
              <a:rPr lang="en-US" sz="2000" dirty="0">
                <a:latin typeface="Arial" charset="0"/>
                <a:sym typeface="Wingdings" pitchFamily="2" charset="2"/>
              </a:rPr>
              <a:t>Bob decrypts K{M} with K  M</a:t>
            </a:r>
            <a:endParaRPr lang="en-US" sz="20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Problems:</a:t>
            </a:r>
          </a:p>
          <a:p>
            <a:pPr lvl="1"/>
            <a:r>
              <a:rPr lang="en-US" sz="2000" dirty="0">
                <a:latin typeface="Arial" charset="0"/>
              </a:rPr>
              <a:t>Keys must be distributed in secret.</a:t>
            </a:r>
          </a:p>
          <a:p>
            <a:pPr lvl="1"/>
            <a:r>
              <a:rPr lang="en-US" sz="2000" dirty="0">
                <a:latin typeface="Arial" charset="0"/>
              </a:rPr>
              <a:t>Compromising keys means compromising all aspects of security.</a:t>
            </a:r>
          </a:p>
          <a:p>
            <a:pPr lvl="1"/>
            <a:r>
              <a:rPr lang="en-US" sz="2000" dirty="0">
                <a:latin typeface="Arial" charset="0"/>
              </a:rPr>
              <a:t>The number of keys is not scalable to the user population size.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Usages of the secret key cryptography</a:t>
            </a:r>
            <a:endParaRPr lang="en-GB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215313" cy="4789487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Transmitting over an insecure channel</a:t>
            </a:r>
          </a:p>
          <a:p>
            <a:r>
              <a:rPr lang="en-US" sz="2400" dirty="0">
                <a:latin typeface="Arial" charset="0"/>
              </a:rPr>
              <a:t>Secure storage on insecure media</a:t>
            </a:r>
          </a:p>
          <a:p>
            <a:r>
              <a:rPr lang="en-US" sz="2400" dirty="0">
                <a:latin typeface="Arial" charset="0"/>
              </a:rPr>
              <a:t>Authentication:</a:t>
            </a:r>
          </a:p>
          <a:p>
            <a:pPr lvl="1"/>
            <a:r>
              <a:rPr lang="en-US" sz="2000" dirty="0">
                <a:latin typeface="Arial" charset="0"/>
              </a:rPr>
              <a:t>Challenge-response authentication with shared secret</a:t>
            </a:r>
          </a:p>
          <a:p>
            <a:endParaRPr lang="en-US" sz="2400" dirty="0">
              <a:latin typeface="Arial" charset="0"/>
            </a:endParaRPr>
          </a:p>
          <a:p>
            <a:endParaRPr lang="en-US" sz="2400" dirty="0">
              <a:latin typeface="Arial" charset="0"/>
            </a:endParaRPr>
          </a:p>
          <a:p>
            <a:endParaRPr lang="en-US" sz="2400" dirty="0">
              <a:latin typeface="Arial" charset="0"/>
            </a:endParaRPr>
          </a:p>
          <a:p>
            <a:endParaRPr lang="en-US" sz="2400" dirty="0">
              <a:latin typeface="Arial" charset="0"/>
            </a:endParaRPr>
          </a:p>
          <a:p>
            <a:endParaRPr lang="en-US" sz="2400" dirty="0">
              <a:latin typeface="Arial" charset="0"/>
            </a:endParaRP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Message integrity check</a:t>
            </a:r>
            <a:endParaRPr lang="en-GB" sz="2400" dirty="0">
              <a:latin typeface="Arial" charset="0"/>
            </a:endParaRPr>
          </a:p>
        </p:txBody>
      </p:sp>
      <p:graphicFrame>
        <p:nvGraphicFramePr>
          <p:cNvPr id="116741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1217613" y="3113088"/>
          <a:ext cx="5929312" cy="2147887"/>
        </p:xfrm>
        <a:graphic>
          <a:graphicData uri="http://schemas.openxmlformats.org/presentationml/2006/ole">
            <p:oleObj spid="_x0000_s116741" name="Visio" r:id="rId3" imgW="4452966" imgH="1612234" progId="Visio.Drawing.11">
              <p:embed/>
            </p:oleObj>
          </a:graphicData>
        </a:graphic>
      </p:graphicFrame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10000"/>
          </a:bodyPr>
          <a:lstStyle/>
          <a:p>
            <a:fld id="{72EE1483-CFF2-448C-B008-F654C95E204F}" type="slidenum">
              <a:rPr lang="en-GB"/>
              <a:pPr/>
              <a:t>17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 key (asymmetric) cryptography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80B0B917-C7CB-4627-B813-F9A81AA8CB0F}" type="slidenum">
              <a:rPr lang="en-GB"/>
              <a:pPr/>
              <a:t>18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341438"/>
            <a:ext cx="8310562" cy="48958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Given: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Alice and Bob agree on a public key cryptosystem.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Alice owns a pair of public key and private key, and Bob knows Alice’s public key, which is not a secret.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Encryption using the public key and decryption using the private key.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Alice encrypts M with Bob’s public key</a:t>
            </a:r>
            <a:r>
              <a:rPr lang="en-US" dirty="0">
                <a:latin typeface="Arial" charset="0"/>
                <a:sym typeface="Wingdings" pitchFamily="2" charset="2"/>
              </a:rPr>
              <a:t>: </a:t>
            </a:r>
            <a:r>
              <a:rPr lang="en-US" dirty="0">
                <a:latin typeface="Arial" charset="0"/>
              </a:rPr>
              <a:t>{M}</a:t>
            </a:r>
            <a:r>
              <a:rPr lang="en-US" baseline="-25000" dirty="0">
                <a:latin typeface="Arial" charset="0"/>
              </a:rPr>
              <a:t>Bob</a:t>
            </a:r>
            <a:endParaRPr lang="en-US" baseline="-25000" dirty="0">
              <a:latin typeface="Arial" charset="0"/>
              <a:sym typeface="Wingdings" pitchFamily="2" charset="2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sym typeface="Wingdings" pitchFamily="2" charset="2"/>
              </a:rPr>
              <a:t>Bob decrypts </a:t>
            </a:r>
            <a:r>
              <a:rPr lang="en-US" dirty="0">
                <a:latin typeface="Arial" charset="0"/>
              </a:rPr>
              <a:t>{M}</a:t>
            </a:r>
            <a:r>
              <a:rPr lang="en-US" baseline="-25000" dirty="0">
                <a:latin typeface="Arial" charset="0"/>
              </a:rPr>
              <a:t>Bob</a:t>
            </a:r>
            <a:r>
              <a:rPr lang="en-US" dirty="0">
                <a:latin typeface="Arial" charset="0"/>
                <a:sym typeface="Wingdings" pitchFamily="2" charset="2"/>
              </a:rPr>
              <a:t> with its private key  M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Generate a digital signature on a message: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Alice signs M with its private key</a:t>
            </a:r>
            <a:r>
              <a:rPr lang="en-US" dirty="0">
                <a:latin typeface="Arial" charset="0"/>
                <a:sym typeface="Wingdings" pitchFamily="2" charset="2"/>
              </a:rPr>
              <a:t>: </a:t>
            </a:r>
            <a:r>
              <a:rPr lang="en-US" dirty="0">
                <a:latin typeface="Arial" charset="0"/>
              </a:rPr>
              <a:t>[M]</a:t>
            </a:r>
            <a:r>
              <a:rPr lang="en-US" baseline="-25000" dirty="0">
                <a:latin typeface="Arial" charset="0"/>
              </a:rPr>
              <a:t>Alice.</a:t>
            </a:r>
            <a:endParaRPr lang="en-US" baseline="-25000" dirty="0">
              <a:latin typeface="Arial" charset="0"/>
              <a:sym typeface="Wingdings" pitchFamily="2" charset="2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sym typeface="Wingdings" pitchFamily="2" charset="2"/>
              </a:rPr>
              <a:t>Bob verifies Alice’s signature on </a:t>
            </a:r>
            <a:r>
              <a:rPr lang="en-US" dirty="0">
                <a:latin typeface="Arial" charset="0"/>
              </a:rPr>
              <a:t>[M]</a:t>
            </a:r>
            <a:r>
              <a:rPr lang="en-US" baseline="-25000" dirty="0">
                <a:latin typeface="Arial" charset="0"/>
              </a:rPr>
              <a:t>Alice</a:t>
            </a:r>
            <a:r>
              <a:rPr lang="en-US" dirty="0">
                <a:latin typeface="Arial" charset="0"/>
                <a:sym typeface="Wingdings" pitchFamily="2" charset="2"/>
              </a:rPr>
              <a:t> with Alice’s public key.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2843213" y="4443413"/>
            <a:ext cx="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en-GB" sz="2400">
              <a:latin typeface="Arial" charset="0"/>
            </a:endParaRPr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7381875" y="4443413"/>
            <a:ext cx="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endParaRPr lang="en-GB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Usages of the public key cryptography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004175" cy="478948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Problems: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Public-key algorithms are slow. Secret key algorithms are at least 1,000 times faster.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Obtain the public key reliably.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Usages: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Transmitting over an insecure channel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Secure storage on insecure media (difference as compared with the secret key cryptography?)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Authentication:</a:t>
            </a:r>
          </a:p>
          <a:p>
            <a:pPr lvl="1"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Nonrepudiation</a:t>
            </a:r>
            <a:r>
              <a:rPr lang="en-US" sz="2000" dirty="0">
                <a:latin typeface="Arial" charset="0"/>
              </a:rPr>
              <a:t> with the digital signatures.</a:t>
            </a:r>
          </a:p>
        </p:txBody>
      </p:sp>
      <p:graphicFrame>
        <p:nvGraphicFramePr>
          <p:cNvPr id="119830" name="Object 22"/>
          <p:cNvGraphicFramePr>
            <a:graphicFrameLocks noChangeAspect="1"/>
          </p:cNvGraphicFramePr>
          <p:nvPr>
            <p:ph sz="half" idx="2"/>
          </p:nvPr>
        </p:nvGraphicFramePr>
        <p:xfrm>
          <a:off x="1960563" y="4293096"/>
          <a:ext cx="5151437" cy="1100138"/>
        </p:xfrm>
        <a:graphic>
          <a:graphicData uri="http://schemas.openxmlformats.org/presentationml/2006/ole">
            <p:oleObj spid="_x0000_s119830" name="Visio" r:id="rId3" imgW="4452966" imgH="951518" progId="Visio.Drawing.11">
              <p:embed/>
            </p:oleObj>
          </a:graphicData>
        </a:graphic>
      </p:graphicFrame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10000"/>
          </a:bodyPr>
          <a:lstStyle/>
          <a:p>
            <a:fld id="{AD2A8313-8500-4F4B-8E38-317A833D7E2E}" type="slidenum">
              <a:rPr lang="en-GB"/>
              <a:pPr/>
              <a:t>19</a:t>
            </a:fld>
            <a:endParaRPr lang="en-GB" dirty="0"/>
          </a:p>
          <a:p>
            <a:r>
              <a:rPr lang="en-US" dirty="0"/>
              <a:t>Rocky K. C. Chang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264" cy="778098"/>
          </a:xfrm>
        </p:spPr>
        <p:txBody>
          <a:bodyPr>
            <a:normAutofit/>
          </a:bodyPr>
          <a:lstStyle/>
          <a:p>
            <a:r>
              <a:rPr lang="en-US" dirty="0"/>
              <a:t>The Internet is inherently insecure.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6E8FFAA5-B359-49CD-ABF6-ED776783771D}" type="slidenum">
              <a:rPr lang="en-GB"/>
              <a:pPr/>
              <a:t>2</a:t>
            </a:fld>
            <a:endParaRPr lang="en-GB" dirty="0"/>
          </a:p>
          <a:p>
            <a:r>
              <a:rPr lang="en-US" dirty="0"/>
              <a:t>Rocky K. C. Chang</a:t>
            </a:r>
            <a:endParaRPr lang="en-GB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Internet backbone infrastructure: </a:t>
            </a:r>
            <a:r>
              <a:rPr lang="en-US" sz="2400" dirty="0" err="1"/>
              <a:t>DoS</a:t>
            </a:r>
            <a:r>
              <a:rPr lang="en-US" sz="2400" dirty="0"/>
              <a:t>, worm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Routing protocols (BGP): route hijacking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DNS: poisoning, </a:t>
            </a:r>
            <a:r>
              <a:rPr lang="en-US" sz="2400" dirty="0" err="1"/>
              <a:t>DoS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Core Internet protocols (e.g., IP, TCP/UDP, HTTP): eavesdropping, modification, authentication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LAN security: eavesdropping, modification, authentication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Host security (e.g., Web servers, database): </a:t>
            </a:r>
            <a:r>
              <a:rPr lang="en-US" sz="2400" dirty="0" err="1"/>
              <a:t>DoS</a:t>
            </a:r>
            <a:r>
              <a:rPr lang="en-US" sz="2400" dirty="0"/>
              <a:t>, authentication, phishing, malicious software implant, identity and data theft, data </a:t>
            </a:r>
            <a:r>
              <a:rPr lang="en-US" sz="2400" dirty="0" err="1"/>
              <a:t>exfiltration</a:t>
            </a:r>
            <a:r>
              <a:rPr lang="en-US" sz="2400" dirty="0"/>
              <a:t>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functions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0CFC8F07-0EF0-4B14-B4CF-32E7BCF9B032}" type="slidenum">
              <a:rPr lang="en-GB"/>
              <a:pPr/>
              <a:t>20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024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A hash (message digest or one-way function) produces a short, fixed-sized output h(m) for a message m.</a:t>
            </a:r>
          </a:p>
          <a:p>
            <a:r>
              <a:rPr lang="en-US">
                <a:latin typeface="Arial" charset="0"/>
              </a:rPr>
              <a:t>Properties:</a:t>
            </a:r>
          </a:p>
          <a:p>
            <a:pPr lvl="1"/>
            <a:r>
              <a:rPr lang="en-US">
                <a:latin typeface="Arial" charset="0"/>
              </a:rPr>
              <a:t>One-way functions are relatively easy to compute, i.e., given x and compute h(x).</a:t>
            </a:r>
          </a:p>
          <a:p>
            <a:pPr lvl="1"/>
            <a:r>
              <a:rPr lang="en-US">
                <a:latin typeface="Arial" charset="0"/>
              </a:rPr>
              <a:t>However, given h(x), it is significantly harder to compute x.</a:t>
            </a:r>
          </a:p>
          <a:p>
            <a:pPr lvl="1"/>
            <a:r>
              <a:rPr lang="en-US">
                <a:latin typeface="Arial" charset="0"/>
              </a:rPr>
              <a:t>It is computationally infeasible to find two inputs that hash to the same value.</a:t>
            </a:r>
          </a:p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Usages of hash functions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E76CB9AA-BBD1-4AA9-9857-97948496905C}" type="slidenum">
              <a:rPr lang="en-GB"/>
              <a:pPr/>
              <a:t>21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239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Password hashing</a:t>
            </a:r>
          </a:p>
          <a:p>
            <a:r>
              <a:rPr lang="en-US">
                <a:latin typeface="Arial" charset="0"/>
              </a:rPr>
              <a:t>Message integrity</a:t>
            </a:r>
          </a:p>
          <a:p>
            <a:pPr lvl="1"/>
            <a:r>
              <a:rPr lang="en-US">
                <a:latin typeface="Arial" charset="0"/>
              </a:rPr>
              <a:t>Keyed hash: compute h(message | key) and send the result with the message.</a:t>
            </a:r>
          </a:p>
          <a:p>
            <a:r>
              <a:rPr lang="en-US">
                <a:latin typeface="Arial" charset="0"/>
              </a:rPr>
              <a:t>Message fingerprinting</a:t>
            </a:r>
          </a:p>
          <a:p>
            <a:r>
              <a:rPr lang="en-US">
                <a:latin typeface="Arial" charset="0"/>
              </a:rPr>
              <a:t>Downline load security</a:t>
            </a:r>
          </a:p>
          <a:p>
            <a:r>
              <a:rPr lang="en-US">
                <a:latin typeface="Arial" charset="0"/>
              </a:rPr>
              <a:t>Digital signature efficiency</a:t>
            </a:r>
            <a:endParaRPr lang="en-GB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Securing the Internet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1A3E1056-A03F-4D63-94AF-D055F887BB0E}" type="slidenum">
              <a:rPr lang="en-GB"/>
              <a:pPr/>
              <a:t>22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/>
              <a:t>IP Security (IPSec)</a:t>
            </a:r>
          </a:p>
          <a:p>
            <a:r>
              <a:rPr lang="en-US"/>
              <a:t>TCP and UDP insecurity</a:t>
            </a:r>
          </a:p>
          <a:p>
            <a:r>
              <a:rPr lang="en-US"/>
              <a:t>SSL/TLS</a:t>
            </a:r>
          </a:p>
          <a:p>
            <a:r>
              <a:rPr lang="en-US"/>
              <a:t>DNS security</a:t>
            </a:r>
          </a:p>
          <a:p>
            <a:r>
              <a:rPr lang="en-US"/>
              <a:t>Firewalls</a:t>
            </a:r>
          </a:p>
          <a:p>
            <a:r>
              <a:rPr lang="en-US"/>
              <a:t>DoS attacks and the countermeasures</a:t>
            </a:r>
          </a:p>
          <a:p>
            <a:r>
              <a:rPr lang="en-US"/>
              <a:t>Buffer overflow attacks and the countermeasures</a:t>
            </a:r>
          </a:p>
          <a:p>
            <a:r>
              <a:rPr lang="en-US"/>
              <a:t>Wireless LAN security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7D502EE5-B791-4C84-AF99-3A8F0F960622}" type="slidenum">
              <a:rPr lang="en-GB"/>
              <a:pPr/>
              <a:t>23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This set of notes is based on</a:t>
            </a:r>
          </a:p>
          <a:p>
            <a:pPr lvl="1"/>
            <a:r>
              <a:rPr lang="en-US">
                <a:latin typeface="Arial" charset="0"/>
              </a:rPr>
              <a:t>C. Kaufman, R. Perlman, and M. Speciner, </a:t>
            </a:r>
            <a:r>
              <a:rPr lang="en-US" i="1">
                <a:latin typeface="Arial" charset="0"/>
              </a:rPr>
              <a:t>Network Security: Private Communication in Public World</a:t>
            </a:r>
            <a:r>
              <a:rPr lang="en-US">
                <a:latin typeface="Arial" charset="0"/>
              </a:rPr>
              <a:t>, Second Edition, Prentice Hall PTR, 2002.</a:t>
            </a:r>
          </a:p>
          <a:p>
            <a:pPr lvl="1"/>
            <a:r>
              <a:rPr lang="en-US">
                <a:latin typeface="Arial" charset="0"/>
              </a:rPr>
              <a:t>L. Peterson and B. Davie, </a:t>
            </a:r>
            <a:r>
              <a:rPr lang="en-US" i="1">
                <a:latin typeface="Arial" charset="0"/>
              </a:rPr>
              <a:t>Computer Networks: A Systems Approach</a:t>
            </a:r>
            <a:r>
              <a:rPr lang="en-US">
                <a:latin typeface="Arial" charset="0"/>
              </a:rPr>
              <a:t>, Morgan Kaufmann, 2000.</a:t>
            </a:r>
          </a:p>
          <a:p>
            <a:pPr lvl="1"/>
            <a:r>
              <a:rPr lang="en-US">
                <a:latin typeface="Arial" charset="0"/>
              </a:rPr>
              <a:t>B. Schneier. </a:t>
            </a:r>
            <a:r>
              <a:rPr lang="en-US" i="1">
                <a:latin typeface="Arial" charset="0"/>
              </a:rPr>
              <a:t>Applied Cryptography</a:t>
            </a:r>
            <a:r>
              <a:rPr lang="en-US">
                <a:latin typeface="Arial" charset="0"/>
              </a:rPr>
              <a:t>, Second Edition, Wiley, 1996.</a:t>
            </a:r>
          </a:p>
          <a:p>
            <a:pPr lvl="1"/>
            <a:r>
              <a:rPr lang="en-GB"/>
              <a:t>M. Bishop, </a:t>
            </a:r>
            <a:r>
              <a:rPr lang="en-GB" i="1"/>
              <a:t>Introduction to Computer Security</a:t>
            </a:r>
            <a:r>
              <a:rPr lang="en-GB"/>
              <a:t>, Addison Wesley, 2005. </a:t>
            </a:r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49350"/>
            <a:ext cx="8382000" cy="503386"/>
          </a:xfrm>
        </p:spPr>
        <p:txBody>
          <a:bodyPr>
            <a:noAutofit/>
          </a:bodyPr>
          <a:lstStyle/>
          <a:p>
            <a:r>
              <a:rPr lang="en-US" dirty="0"/>
              <a:t>Internet security is inherently complex.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77FA571A-554E-4E29-92ED-69B7CD0D42AD}" type="slidenum">
              <a:rPr lang="en-GB"/>
              <a:pPr/>
              <a:t>3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A packet goes through many hops and links.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Involve from the physical layer and up.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Physical layer security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Network security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System security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Application security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Complexity in software and protocols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Software ages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Some protocol fields are never tested.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The weakest link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The human factor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The success of Internet makes things worse.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Security verses privacy (anonymity)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How to measure security?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Internet security is more than cryptography.</a:t>
            </a:r>
            <a:endParaRPr lang="en-GB" sz="28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4FBEA55D-33B5-4B4C-80E1-9C722E4A5526}" type="slidenum">
              <a:rPr lang="en-GB"/>
              <a:pPr/>
              <a:t>4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40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/>
          <a:lstStyle/>
          <a:p>
            <a:r>
              <a:rPr lang="en-US" dirty="0"/>
              <a:t>Cryptography is not the solution to many security problems, e.g., software exploit, </a:t>
            </a:r>
            <a:r>
              <a:rPr lang="en-US" dirty="0" err="1"/>
              <a:t>DoS</a:t>
            </a:r>
            <a:r>
              <a:rPr lang="en-US" dirty="0"/>
              <a:t>.</a:t>
            </a:r>
          </a:p>
          <a:p>
            <a:r>
              <a:rPr lang="en-US" dirty="0"/>
              <a:t>The vulnerability could come from the implementations of the cryptographic algorithms.</a:t>
            </a:r>
          </a:p>
          <a:p>
            <a:r>
              <a:rPr lang="en-US" dirty="0"/>
              <a:t>Cryptography affects performance.</a:t>
            </a:r>
          </a:p>
          <a:p>
            <a:r>
              <a:rPr lang="en-US" dirty="0"/>
              <a:t>Ease of use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74700"/>
          </a:xfrm>
        </p:spPr>
        <p:txBody>
          <a:bodyPr>
            <a:normAutofit/>
          </a:bodyPr>
          <a:lstStyle/>
          <a:p>
            <a:r>
              <a:rPr lang="en-US"/>
              <a:t>Security involves 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1A017E19-7096-43F9-9D06-C868435BD2AA}" type="slidenum">
              <a:rPr lang="en-GB"/>
              <a:pPr/>
              <a:t>5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31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Threats: potential violation of security</a:t>
            </a:r>
          </a:p>
          <a:p>
            <a:r>
              <a:rPr lang="en-US" sz="2400"/>
              <a:t>Policies</a:t>
            </a:r>
          </a:p>
          <a:p>
            <a:pPr lvl="1"/>
            <a:r>
              <a:rPr lang="en-US" sz="2000"/>
              <a:t>Security policies: trust and access control</a:t>
            </a:r>
          </a:p>
          <a:p>
            <a:pPr lvl="1"/>
            <a:r>
              <a:rPr lang="en-US" sz="2000"/>
              <a:t>Confidentiality policies: The Bell-LaPadula model</a:t>
            </a:r>
          </a:p>
          <a:p>
            <a:pPr lvl="1"/>
            <a:r>
              <a:rPr lang="en-US" sz="2000"/>
              <a:t>Integrity policies: Clark-Wilson integrity model</a:t>
            </a:r>
          </a:p>
          <a:p>
            <a:pPr lvl="1"/>
            <a:r>
              <a:rPr lang="en-US" sz="2000"/>
              <a:t>Hybrid policies: Chinese Wall models</a:t>
            </a:r>
          </a:p>
          <a:p>
            <a:r>
              <a:rPr lang="en-US" sz="2400"/>
              <a:t>Design and implementation</a:t>
            </a:r>
          </a:p>
          <a:p>
            <a:pPr lvl="1"/>
            <a:r>
              <a:rPr lang="en-US" sz="2000"/>
              <a:t>Identity representation, access control lists, information flow, etc</a:t>
            </a:r>
          </a:p>
          <a:p>
            <a:pPr lvl="1"/>
            <a:r>
              <a:rPr lang="en-US" sz="2000"/>
              <a:t>Encryption and key management</a:t>
            </a:r>
          </a:p>
          <a:p>
            <a:pPr lvl="1"/>
            <a:r>
              <a:rPr lang="en-US" sz="2000"/>
              <a:t>Authentication (human, user account, machine, service)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involves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DB24D45F-5704-465E-ABA2-5A2A5FFF3D4E}" type="slidenum">
              <a:rPr lang="en-GB"/>
              <a:pPr/>
              <a:t>6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32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/>
              <a:t>How to ascertain how well a system meets its security goals?</a:t>
            </a:r>
          </a:p>
          <a:p>
            <a:pPr lvl="1"/>
            <a:r>
              <a:rPr lang="en-US"/>
              <a:t>Assurance, system evaluation (TCSEC)</a:t>
            </a:r>
          </a:p>
          <a:p>
            <a:r>
              <a:rPr lang="en-US"/>
              <a:t>Miscellaneous, e.g.,</a:t>
            </a:r>
          </a:p>
          <a:p>
            <a:pPr lvl="1"/>
            <a:r>
              <a:rPr lang="en-US"/>
              <a:t>Viruses, worms, software security</a:t>
            </a:r>
          </a:p>
          <a:p>
            <a:pPr lvl="1"/>
            <a:r>
              <a:rPr lang="en-US"/>
              <a:t>Auditing</a:t>
            </a:r>
          </a:p>
          <a:p>
            <a:pPr lvl="1"/>
            <a:r>
              <a:rPr lang="en-US"/>
              <a:t>Intrusion detection</a:t>
            </a:r>
          </a:p>
          <a:p>
            <a:pPr lvl="1"/>
            <a:r>
              <a:rPr lang="en-US"/>
              <a:t>System security</a:t>
            </a:r>
          </a:p>
          <a:p>
            <a:pPr lvl="1"/>
            <a:r>
              <a:rPr lang="en-US"/>
              <a:t>Network security</a:t>
            </a:r>
          </a:p>
          <a:p>
            <a:pPr lvl="1"/>
            <a:r>
              <a:rPr lang="en-US"/>
              <a:t>User security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course is not about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E42F183A-0FE9-4C09-A79B-CFA001CC15AD}" type="slidenum">
              <a:rPr lang="en-GB"/>
              <a:pPr/>
              <a:t>7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Cryptography, the art of secret writing,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Writing computer viruses and worms,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Special techniques of attacking and defending,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The lower layer security measures,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System security,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Biometrics,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Application-specific security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 charset="0"/>
              </a:rPr>
              <a:t>…</a:t>
            </a:r>
            <a:endParaRPr lang="en-GB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course is about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15D4E1B6-04B0-46FF-95D5-6D2F5EFA03A0}" type="slidenum">
              <a:rPr lang="en-GB"/>
              <a:pPr/>
              <a:t>8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33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Understand the 3 fundamental cryptographic functions used in network security.</a:t>
            </a:r>
          </a:p>
          <a:p>
            <a:r>
              <a:rPr lang="en-US">
                <a:latin typeface="Arial" charset="0"/>
              </a:rPr>
              <a:t>Understand the issues involved when applying the cryptographic functions to the network protocols.</a:t>
            </a:r>
          </a:p>
          <a:p>
            <a:r>
              <a:rPr lang="en-US">
                <a:latin typeface="Arial" charset="0"/>
              </a:rPr>
              <a:t>Understand the main elements in securing today’s Internet infrastructure.</a:t>
            </a:r>
          </a:p>
          <a:p>
            <a:r>
              <a:rPr lang="en-US">
                <a:latin typeface="Arial" charset="0"/>
              </a:rPr>
              <a:t>Exposed to some current Internet security problems.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Purposes of network security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7500" lnSpcReduction="20000"/>
          </a:bodyPr>
          <a:lstStyle/>
          <a:p>
            <a:fld id="{107B6E18-55F9-41B1-959A-5EF77E4F50A0}" type="slidenum">
              <a:rPr lang="en-GB"/>
              <a:pPr/>
              <a:t>9</a:t>
            </a:fld>
            <a:endParaRPr lang="en-GB"/>
          </a:p>
          <a:p>
            <a:r>
              <a:rPr lang="en-US"/>
              <a:t>Rocky K. C. Chang</a:t>
            </a:r>
            <a:endParaRPr lang="en-GB"/>
          </a:p>
        </p:txBody>
      </p:sp>
      <p:sp>
        <p:nvSpPr>
          <p:cNvPr id="1126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Arial" charset="0"/>
              </a:rPr>
              <a:t>Confidentiality (or secrecy): Prevent others from reading information shared between two participants.</a:t>
            </a:r>
          </a:p>
          <a:p>
            <a:r>
              <a:rPr lang="en-US" sz="2400">
                <a:latin typeface="Arial" charset="0"/>
              </a:rPr>
              <a:t>Authentication: Verify someone’s or something’s identity.</a:t>
            </a:r>
          </a:p>
          <a:p>
            <a:r>
              <a:rPr lang="en-US" sz="2400">
                <a:latin typeface="Arial" charset="0"/>
              </a:rPr>
              <a:t>Message integrity: Assure that the message received has not be altered since it was generated by a legitimate source.</a:t>
            </a:r>
          </a:p>
          <a:p>
            <a:r>
              <a:rPr lang="en-US" sz="2400">
                <a:latin typeface="Arial" charset="0"/>
              </a:rPr>
              <a:t>Nonrepudiation: A sender should not be able to falsely deny later that he sent a message.</a:t>
            </a:r>
          </a:p>
          <a:p>
            <a:r>
              <a:rPr lang="en-US" sz="2400">
                <a:latin typeface="Arial" charset="0"/>
              </a:rPr>
              <a:t>Legitimate (and authorized) usage: Ensure that the network and system resources are properly utilized.</a:t>
            </a:r>
            <a:endParaRPr lang="en-GB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5371</TotalTime>
  <Words>1492</Words>
  <Application>Microsoft Office PowerPoint</Application>
  <PresentationFormat>On-screen Show (4:3)</PresentationFormat>
  <Paragraphs>254</Paragraphs>
  <Slides>23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Origin</vt:lpstr>
      <vt:lpstr>Visio</vt:lpstr>
      <vt:lpstr>L0. Introduction</vt:lpstr>
      <vt:lpstr>The Internet is inherently insecure.</vt:lpstr>
      <vt:lpstr>Internet security is inherently complex.</vt:lpstr>
      <vt:lpstr>Internet security is more than cryptography.</vt:lpstr>
      <vt:lpstr>Security involves </vt:lpstr>
      <vt:lpstr>Security involves</vt:lpstr>
      <vt:lpstr>This course is not about</vt:lpstr>
      <vt:lpstr>This course is about</vt:lpstr>
      <vt:lpstr>Purposes of network security</vt:lpstr>
      <vt:lpstr>Possible threats</vt:lpstr>
      <vt:lpstr>The goals of security</vt:lpstr>
      <vt:lpstr>Scope of considerations</vt:lpstr>
      <vt:lpstr>Cryptography</vt:lpstr>
      <vt:lpstr>Types of attacks</vt:lpstr>
      <vt:lpstr>Three cryptographic functions</vt:lpstr>
      <vt:lpstr>Secret key (symmetric) cryptography</vt:lpstr>
      <vt:lpstr>Usages of the secret key cryptography</vt:lpstr>
      <vt:lpstr>Public key (asymmetric) cryptography</vt:lpstr>
      <vt:lpstr>Usages of the public key cryptography</vt:lpstr>
      <vt:lpstr>Hash functions</vt:lpstr>
      <vt:lpstr>Usages of hash functions</vt:lpstr>
      <vt:lpstr>Securing the Internet</vt:lpstr>
      <vt:lpstr>Acknowledgments</vt:lpstr>
    </vt:vector>
  </TitlesOfParts>
  <Company>Hong Kong Polytechnic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Security Primer and Overview of Network Security Protocols</dc:title>
  <dc:creator>Department of Computing</dc:creator>
  <cp:lastModifiedBy>RockyChang</cp:lastModifiedBy>
  <cp:revision>260</cp:revision>
  <cp:lastPrinted>2002-02-05T03:34:00Z</cp:lastPrinted>
  <dcterms:created xsi:type="dcterms:W3CDTF">2000-11-24T02:54:24Z</dcterms:created>
  <dcterms:modified xsi:type="dcterms:W3CDTF">2013-02-04T09:33:36Z</dcterms:modified>
</cp:coreProperties>
</file>