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1" r:id="rId5"/>
    <p:sldId id="262" r:id="rId6"/>
    <p:sldId id="265" r:id="rId7"/>
    <p:sldId id="266" r:id="rId8"/>
    <p:sldId id="260" r:id="rId9"/>
    <p:sldId id="259" r:id="rId10"/>
    <p:sldId id="263" r:id="rId11"/>
    <p:sldId id="264" r:id="rId12"/>
    <p:sldId id="267" r:id="rId13"/>
    <p:sldId id="268" r:id="rId14"/>
    <p:sldId id="269" r:id="rId15"/>
    <p:sldId id="270" r:id="rId16"/>
    <p:sldId id="271" r:id="rId17"/>
    <p:sldId id="280" r:id="rId18"/>
    <p:sldId id="287" r:id="rId19"/>
    <p:sldId id="288" r:id="rId20"/>
    <p:sldId id="289" r:id="rId21"/>
    <p:sldId id="273" r:id="rId22"/>
    <p:sldId id="290" r:id="rId23"/>
    <p:sldId id="275" r:id="rId24"/>
    <p:sldId id="291" r:id="rId25"/>
    <p:sldId id="292" r:id="rId26"/>
    <p:sldId id="293" r:id="rId27"/>
    <p:sldId id="281" r:id="rId28"/>
    <p:sldId id="282" r:id="rId29"/>
    <p:sldId id="283" r:id="rId30"/>
    <p:sldId id="284" r:id="rId31"/>
    <p:sldId id="285" r:id="rId32"/>
    <p:sldId id="286" r:id="rId33"/>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606" autoAdjust="0"/>
  </p:normalViewPr>
  <p:slideViewPr>
    <p:cSldViewPr>
      <p:cViewPr>
        <p:scale>
          <a:sx n="75" d="100"/>
          <a:sy n="75" d="100"/>
        </p:scale>
        <p:origin x="-456"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A87A0996-8418-4553-8AF5-6B2EA49388D7}" type="datetimeFigureOut">
              <a:rPr lang="zh-TW" altLang="en-US" smtClean="0"/>
              <a:pPr/>
              <a:t>2014/4/4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226703E-BFC7-4F18-9335-F995134D59E4}"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87A0996-8418-4553-8AF5-6B2EA49388D7}" type="datetimeFigureOut">
              <a:rPr lang="zh-TW" altLang="en-US" smtClean="0"/>
              <a:pPr/>
              <a:t>2014/4/4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226703E-BFC7-4F18-9335-F995134D59E4}"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87A0996-8418-4553-8AF5-6B2EA49388D7}" type="datetimeFigureOut">
              <a:rPr lang="zh-TW" altLang="en-US" smtClean="0"/>
              <a:pPr/>
              <a:t>2014/4/4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226703E-BFC7-4F18-9335-F995134D59E4}"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87A0996-8418-4553-8AF5-6B2EA49388D7}" type="datetimeFigureOut">
              <a:rPr lang="zh-TW" altLang="en-US" smtClean="0"/>
              <a:pPr/>
              <a:t>2014/4/4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226703E-BFC7-4F18-9335-F995134D59E4}"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A87A0996-8418-4553-8AF5-6B2EA49388D7}" type="datetimeFigureOut">
              <a:rPr lang="zh-TW" altLang="en-US" smtClean="0"/>
              <a:pPr/>
              <a:t>2014/4/4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226703E-BFC7-4F18-9335-F995134D59E4}"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A87A0996-8418-4553-8AF5-6B2EA49388D7}" type="datetimeFigureOut">
              <a:rPr lang="zh-TW" altLang="en-US" smtClean="0"/>
              <a:pPr/>
              <a:t>2014/4/4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226703E-BFC7-4F18-9335-F995134D59E4}"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A87A0996-8418-4553-8AF5-6B2EA49388D7}" type="datetimeFigureOut">
              <a:rPr lang="zh-TW" altLang="en-US" smtClean="0"/>
              <a:pPr/>
              <a:t>2014/4/4</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5226703E-BFC7-4F18-9335-F995134D59E4}"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A87A0996-8418-4553-8AF5-6B2EA49388D7}" type="datetimeFigureOut">
              <a:rPr lang="zh-TW" altLang="en-US" smtClean="0"/>
              <a:pPr/>
              <a:t>2014/4/4</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5226703E-BFC7-4F18-9335-F995134D59E4}"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A87A0996-8418-4553-8AF5-6B2EA49388D7}" type="datetimeFigureOut">
              <a:rPr lang="zh-TW" altLang="en-US" smtClean="0"/>
              <a:pPr/>
              <a:t>2014/4/4</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5226703E-BFC7-4F18-9335-F995134D59E4}"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A87A0996-8418-4553-8AF5-6B2EA49388D7}" type="datetimeFigureOut">
              <a:rPr lang="zh-TW" altLang="en-US" smtClean="0"/>
              <a:pPr/>
              <a:t>2014/4/4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226703E-BFC7-4F18-9335-F995134D59E4}"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A87A0996-8418-4553-8AF5-6B2EA49388D7}" type="datetimeFigureOut">
              <a:rPr lang="zh-TW" altLang="en-US" smtClean="0"/>
              <a:pPr/>
              <a:t>2014/4/4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226703E-BFC7-4F18-9335-F995134D59E4}"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7A0996-8418-4553-8AF5-6B2EA49388D7}" type="datetimeFigureOut">
              <a:rPr lang="zh-TW" altLang="en-US" smtClean="0"/>
              <a:pPr/>
              <a:t>2014/4/4</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26703E-BFC7-4F18-9335-F995134D59E4}"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frog.im/tv/b.jp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en-US" altLang="zh-TW" dirty="0" smtClean="0"/>
              <a:t>Workshop 5: IPSec Security</a:t>
            </a:r>
            <a:endParaRPr lang="zh-TW" altLang="en-US" dirty="0"/>
          </a:p>
        </p:txBody>
      </p:sp>
      <p:sp>
        <p:nvSpPr>
          <p:cNvPr id="3" name="副標題 2"/>
          <p:cNvSpPr>
            <a:spLocks noGrp="1"/>
          </p:cNvSpPr>
          <p:nvPr>
            <p:ph type="subTitle" idx="1"/>
          </p:nvPr>
        </p:nvSpPr>
        <p:spPr/>
        <p:txBody>
          <a:bodyPr/>
          <a:lstStyle/>
          <a:p>
            <a:r>
              <a:rPr lang="en-US" altLang="zh-TW" dirty="0" smtClean="0"/>
              <a:t>Ricky </a:t>
            </a:r>
            <a:r>
              <a:rPr lang="en-US" altLang="zh-TW" dirty="0" err="1" smtClean="0"/>
              <a:t>Mok</a:t>
            </a:r>
            <a:endParaRPr lang="en-US" altLang="zh-TW" dirty="0" smtClean="0"/>
          </a:p>
          <a:p>
            <a:r>
              <a:rPr lang="en-US" altLang="zh-TW" dirty="0" smtClean="0"/>
              <a:t>4 Apr 2014</a:t>
            </a:r>
            <a:endParaRPr lang="zh-TW"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Editing the configuration files</a:t>
            </a:r>
            <a:endParaRPr lang="zh-TW" altLang="en-US" dirty="0"/>
          </a:p>
        </p:txBody>
      </p:sp>
      <p:sp>
        <p:nvSpPr>
          <p:cNvPr id="3" name="內容版面配置區 2"/>
          <p:cNvSpPr>
            <a:spLocks noGrp="1"/>
          </p:cNvSpPr>
          <p:nvPr>
            <p:ph idx="1"/>
          </p:nvPr>
        </p:nvSpPr>
        <p:spPr/>
        <p:txBody>
          <a:bodyPr/>
          <a:lstStyle/>
          <a:p>
            <a:r>
              <a:rPr lang="en-US" altLang="zh-TW" dirty="0" smtClean="0"/>
              <a:t>The following scripts are prepared for you to manage the </a:t>
            </a:r>
            <a:r>
              <a:rPr lang="en-US" altLang="zh-TW" dirty="0" err="1" smtClean="0"/>
              <a:t>config</a:t>
            </a:r>
            <a:r>
              <a:rPr lang="en-US" altLang="zh-TW" dirty="0" smtClean="0"/>
              <a:t> files.</a:t>
            </a:r>
          </a:p>
          <a:p>
            <a:pPr lvl="1"/>
            <a:r>
              <a:rPr lang="en-US" altLang="zh-TW" dirty="0" smtClean="0"/>
              <a:t>edit-ipsec-conf.sh</a:t>
            </a:r>
          </a:p>
          <a:p>
            <a:pPr lvl="2"/>
            <a:r>
              <a:rPr lang="en-US" altLang="zh-TW" dirty="0" smtClean="0"/>
              <a:t>Main IPSec settings</a:t>
            </a:r>
          </a:p>
          <a:p>
            <a:pPr lvl="1"/>
            <a:r>
              <a:rPr lang="en-US" altLang="zh-TW" dirty="0" smtClean="0"/>
              <a:t>edit-ipsec-secrets.sh</a:t>
            </a:r>
          </a:p>
          <a:p>
            <a:pPr lvl="2"/>
            <a:r>
              <a:rPr lang="en-US" altLang="zh-TW" dirty="0" smtClean="0"/>
              <a:t>Setting the pre-shared key (PSK)</a:t>
            </a:r>
          </a:p>
          <a:p>
            <a:pPr lvl="1"/>
            <a:r>
              <a:rPr lang="en-US" altLang="zh-TW" dirty="0" smtClean="0"/>
              <a:t>edit-chap-secrets.sh</a:t>
            </a:r>
          </a:p>
          <a:p>
            <a:pPr lvl="2"/>
            <a:r>
              <a:rPr lang="en-US" altLang="zh-TW" dirty="0" smtClean="0"/>
              <a:t>Setting the VPN user/password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IPSec setting</a:t>
            </a:r>
            <a:endParaRPr lang="zh-TW" altLang="en-US" dirty="0"/>
          </a:p>
        </p:txBody>
      </p:sp>
      <p:sp>
        <p:nvSpPr>
          <p:cNvPr id="3" name="內容版面配置區 2"/>
          <p:cNvSpPr>
            <a:spLocks noGrp="1"/>
          </p:cNvSpPr>
          <p:nvPr>
            <p:ph idx="1"/>
          </p:nvPr>
        </p:nvSpPr>
        <p:spPr/>
        <p:txBody>
          <a:bodyPr>
            <a:normAutofit lnSpcReduction="10000"/>
          </a:bodyPr>
          <a:lstStyle/>
          <a:p>
            <a:r>
              <a:rPr lang="en-US" altLang="zh-TW" dirty="0" smtClean="0"/>
              <a:t>Double click edit-ipsec-conf.sh to edit “/etc/</a:t>
            </a:r>
            <a:r>
              <a:rPr lang="en-US" altLang="zh-TW" dirty="0" err="1" smtClean="0"/>
              <a:t>ipsec.conf</a:t>
            </a:r>
            <a:r>
              <a:rPr lang="en-US" altLang="zh-TW" dirty="0" smtClean="0"/>
              <a:t>”</a:t>
            </a:r>
          </a:p>
          <a:p>
            <a:r>
              <a:rPr lang="en-US" altLang="zh-TW" dirty="0" smtClean="0"/>
              <a:t>Under “</a:t>
            </a:r>
            <a:r>
              <a:rPr lang="en-US" altLang="zh-TW" dirty="0" err="1" smtClean="0"/>
              <a:t>conn</a:t>
            </a:r>
            <a:r>
              <a:rPr lang="en-US" altLang="zh-TW" dirty="0" smtClean="0"/>
              <a:t> L2TP-PSK-noNAT”</a:t>
            </a:r>
          </a:p>
          <a:p>
            <a:pPr lvl="1"/>
            <a:r>
              <a:rPr lang="en-US" altLang="zh-TW" dirty="0" smtClean="0"/>
              <a:t>This is our main IPSec setting for our VPN server.</a:t>
            </a:r>
          </a:p>
          <a:p>
            <a:pPr lvl="1"/>
            <a:r>
              <a:rPr lang="en-US" altLang="zh-TW" dirty="0" smtClean="0"/>
              <a:t>“</a:t>
            </a:r>
            <a:r>
              <a:rPr lang="en-US" altLang="zh-TW" sz="2000" dirty="0" smtClean="0">
                <a:latin typeface="Courier New" pitchFamily="49" charset="0"/>
                <a:cs typeface="Courier New" pitchFamily="49" charset="0"/>
              </a:rPr>
              <a:t>auth=ah</a:t>
            </a:r>
            <a:r>
              <a:rPr lang="en-US" altLang="zh-TW" dirty="0" smtClean="0"/>
              <a:t>” allows the server accepting AH-only clients.</a:t>
            </a:r>
          </a:p>
          <a:p>
            <a:pPr lvl="1"/>
            <a:r>
              <a:rPr lang="en-US" altLang="zh-TW" dirty="0" smtClean="0"/>
              <a:t>“</a:t>
            </a:r>
            <a:r>
              <a:rPr lang="en-US" altLang="zh-TW" sz="2000" dirty="0" smtClean="0">
                <a:latin typeface="Courier New" pitchFamily="49" charset="0"/>
                <a:cs typeface="Courier New" pitchFamily="49" charset="0"/>
              </a:rPr>
              <a:t>type=transport</a:t>
            </a:r>
            <a:r>
              <a:rPr lang="en-US" altLang="zh-TW" dirty="0" smtClean="0"/>
              <a:t>” sets to transport mode.</a:t>
            </a:r>
          </a:p>
          <a:p>
            <a:pPr lvl="1"/>
            <a:r>
              <a:rPr lang="en-US" altLang="zh-TW" dirty="0" smtClean="0"/>
              <a:t>Replace “158.132.255.60” with your VM’s IP address at the line “</a:t>
            </a:r>
            <a:r>
              <a:rPr lang="en-US" altLang="zh-TW" sz="2000" dirty="0" smtClean="0">
                <a:latin typeface="Courier New" pitchFamily="49" charset="0"/>
                <a:cs typeface="Courier New" pitchFamily="49" charset="0"/>
              </a:rPr>
              <a:t>left=</a:t>
            </a:r>
            <a:r>
              <a:rPr lang="en-US" altLang="zh-TW" sz="2000" dirty="0" smtClean="0">
                <a:solidFill>
                  <a:srgbClr val="FF0000"/>
                </a:solidFill>
                <a:latin typeface="Courier New" pitchFamily="49" charset="0"/>
                <a:cs typeface="Courier New" pitchFamily="49" charset="0"/>
              </a:rPr>
              <a:t>158.132.255.60</a:t>
            </a:r>
            <a:r>
              <a:rPr lang="en-US" altLang="zh-TW" dirty="0" smtClean="0"/>
              <a:t>”</a:t>
            </a:r>
            <a:endParaRPr lang="zh-TW"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PSK settings</a:t>
            </a:r>
            <a:endParaRPr lang="zh-TW" altLang="en-US" dirty="0"/>
          </a:p>
        </p:txBody>
      </p:sp>
      <p:sp>
        <p:nvSpPr>
          <p:cNvPr id="3" name="內容版面配置區 2"/>
          <p:cNvSpPr>
            <a:spLocks noGrp="1"/>
          </p:cNvSpPr>
          <p:nvPr>
            <p:ph idx="1"/>
          </p:nvPr>
        </p:nvSpPr>
        <p:spPr/>
        <p:txBody>
          <a:bodyPr/>
          <a:lstStyle/>
          <a:p>
            <a:r>
              <a:rPr lang="en-US" altLang="zh-TW" dirty="0" smtClean="0"/>
              <a:t>Double click edit-ipsec-conf.sh to edit “/etc/</a:t>
            </a:r>
            <a:r>
              <a:rPr lang="en-US" altLang="zh-TW" dirty="0" err="1" smtClean="0"/>
              <a:t>ipsec.secrets</a:t>
            </a:r>
            <a:r>
              <a:rPr lang="en-US" altLang="zh-TW" dirty="0" smtClean="0"/>
              <a:t>”</a:t>
            </a:r>
          </a:p>
          <a:p>
            <a:r>
              <a:rPr lang="en-US" altLang="zh-TW" dirty="0" smtClean="0"/>
              <a:t>This file sets the pre-shared key</a:t>
            </a:r>
          </a:p>
          <a:p>
            <a:pPr lvl="1"/>
            <a:r>
              <a:rPr lang="en-US" altLang="zh-TW" dirty="0" smtClean="0"/>
              <a:t>Replace the IP address with yours and </a:t>
            </a:r>
          </a:p>
          <a:p>
            <a:pPr lvl="1"/>
            <a:r>
              <a:rPr lang="en-US" altLang="zh-TW" dirty="0" smtClean="0">
                <a:solidFill>
                  <a:srgbClr val="FF0000"/>
                </a:solidFill>
              </a:rPr>
              <a:t>158.132.255.60</a:t>
            </a:r>
            <a:r>
              <a:rPr lang="en-US" altLang="zh-TW" dirty="0" smtClean="0"/>
              <a:t> %any: PSK "</a:t>
            </a:r>
            <a:r>
              <a:rPr lang="en-US" altLang="zh-TW" dirty="0" smtClean="0">
                <a:solidFill>
                  <a:srgbClr val="FFC000"/>
                </a:solidFill>
              </a:rPr>
              <a:t>comp444vpnpsk</a:t>
            </a:r>
            <a:r>
              <a:rPr lang="en-US" altLang="zh-TW" dirty="0" smtClean="0"/>
              <a:t>"</a:t>
            </a:r>
          </a:p>
          <a:p>
            <a:pPr lvl="1"/>
            <a:endParaRPr lang="zh-TW"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User access</a:t>
            </a:r>
            <a:endParaRPr lang="zh-TW" altLang="en-US" dirty="0"/>
          </a:p>
        </p:txBody>
      </p:sp>
      <p:sp>
        <p:nvSpPr>
          <p:cNvPr id="3" name="內容版面配置區 2"/>
          <p:cNvSpPr>
            <a:spLocks noGrp="1"/>
          </p:cNvSpPr>
          <p:nvPr>
            <p:ph idx="1"/>
          </p:nvPr>
        </p:nvSpPr>
        <p:spPr/>
        <p:txBody>
          <a:bodyPr/>
          <a:lstStyle/>
          <a:p>
            <a:r>
              <a:rPr lang="en-US" altLang="zh-TW" dirty="0" smtClean="0"/>
              <a:t>Double click edit-chap-secrets.sh to edit /etc/</a:t>
            </a:r>
            <a:r>
              <a:rPr lang="en-US" altLang="zh-TW" dirty="0" err="1" smtClean="0"/>
              <a:t>ppp</a:t>
            </a:r>
            <a:r>
              <a:rPr lang="en-US" altLang="zh-TW" dirty="0" smtClean="0"/>
              <a:t>/chap-secrets</a:t>
            </a:r>
          </a:p>
          <a:p>
            <a:r>
              <a:rPr lang="en-US" altLang="zh-TW" dirty="0" smtClean="0"/>
              <a:t>“</a:t>
            </a:r>
            <a:r>
              <a:rPr lang="en-US" altLang="zh-TW" dirty="0" err="1" smtClean="0"/>
              <a:t>compvpn</a:t>
            </a:r>
            <a:r>
              <a:rPr lang="en-US" altLang="zh-TW" dirty="0" smtClean="0"/>
              <a:t>” is the VPN user name; “</a:t>
            </a:r>
            <a:r>
              <a:rPr lang="en-US" altLang="zh-TW" dirty="0" err="1" smtClean="0"/>
              <a:t>vpnpwd</a:t>
            </a:r>
            <a:r>
              <a:rPr lang="en-US" altLang="zh-TW" dirty="0" smtClean="0"/>
              <a:t>” is the VPN password</a:t>
            </a:r>
          </a:p>
          <a:p>
            <a:pPr lvl="1"/>
            <a:r>
              <a:rPr lang="en-US" altLang="zh-TW" dirty="0" err="1" smtClean="0">
                <a:solidFill>
                  <a:srgbClr val="00B050"/>
                </a:solidFill>
              </a:rPr>
              <a:t>compvpn</a:t>
            </a:r>
            <a:r>
              <a:rPr lang="en-US" altLang="zh-TW" dirty="0" smtClean="0"/>
              <a:t>	l2tpd	</a:t>
            </a:r>
            <a:r>
              <a:rPr lang="en-US" altLang="zh-TW" dirty="0" err="1" smtClean="0">
                <a:solidFill>
                  <a:srgbClr val="0070C0"/>
                </a:solidFill>
              </a:rPr>
              <a:t>vpnpwd</a:t>
            </a:r>
            <a:r>
              <a:rPr lang="en-US" altLang="zh-TW" dirty="0" smtClean="0"/>
              <a:t>	*</a:t>
            </a:r>
          </a:p>
          <a:p>
            <a:r>
              <a:rPr lang="en-US" altLang="zh-TW" dirty="0" smtClean="0"/>
              <a:t>You can replace with yours.</a:t>
            </a:r>
            <a:endParaRPr lang="zh-TW"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Your VPN server is ready!</a:t>
            </a:r>
            <a:endParaRPr lang="zh-TW" altLang="en-US" dirty="0"/>
          </a:p>
        </p:txBody>
      </p:sp>
      <p:sp>
        <p:nvSpPr>
          <p:cNvPr id="3" name="內容版面配置區 2"/>
          <p:cNvSpPr>
            <a:spLocks noGrp="1"/>
          </p:cNvSpPr>
          <p:nvPr>
            <p:ph idx="1"/>
          </p:nvPr>
        </p:nvSpPr>
        <p:spPr/>
        <p:txBody>
          <a:bodyPr/>
          <a:lstStyle/>
          <a:p>
            <a:r>
              <a:rPr lang="en-US" altLang="zh-TW" dirty="0" smtClean="0"/>
              <a:t>There are two files we did not edit. But you can take a look.</a:t>
            </a:r>
          </a:p>
          <a:p>
            <a:pPr lvl="1"/>
            <a:r>
              <a:rPr lang="en-US" altLang="zh-TW" dirty="0" smtClean="0"/>
              <a:t>/etc/xl2tpd/xl2tpd.conf</a:t>
            </a:r>
          </a:p>
          <a:p>
            <a:pPr lvl="1"/>
            <a:r>
              <a:rPr lang="en-US" altLang="zh-TW" dirty="0" smtClean="0"/>
              <a:t>/etc/</a:t>
            </a:r>
            <a:r>
              <a:rPr lang="en-US" altLang="zh-TW" dirty="0" err="1" smtClean="0"/>
              <a:t>ppp</a:t>
            </a:r>
            <a:r>
              <a:rPr lang="en-US" altLang="zh-TW" dirty="0" smtClean="0"/>
              <a:t>/options.xl2tpd</a:t>
            </a:r>
            <a:endParaRPr lang="zh-TW"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Client</a:t>
            </a:r>
            <a:endParaRPr lang="zh-TW" altLang="en-US" dirty="0"/>
          </a:p>
        </p:txBody>
      </p:sp>
      <p:sp>
        <p:nvSpPr>
          <p:cNvPr id="3" name="內容版面配置區 2"/>
          <p:cNvSpPr>
            <a:spLocks noGrp="1"/>
          </p:cNvSpPr>
          <p:nvPr>
            <p:ph idx="1"/>
          </p:nvPr>
        </p:nvSpPr>
        <p:spPr/>
        <p:txBody>
          <a:bodyPr/>
          <a:lstStyle/>
          <a:p>
            <a:pPr>
              <a:buFont typeface="Wingdings" pitchFamily="2" charset="2"/>
              <a:buChar char="ü"/>
            </a:pPr>
            <a:r>
              <a:rPr lang="en-US" altLang="zh-TW" dirty="0" smtClean="0"/>
              <a:t>IP of the VPN server</a:t>
            </a:r>
          </a:p>
          <a:p>
            <a:pPr>
              <a:buFont typeface="Wingdings" pitchFamily="2" charset="2"/>
              <a:buChar char="ü"/>
            </a:pPr>
            <a:r>
              <a:rPr lang="en-US" altLang="zh-TW" dirty="0" smtClean="0"/>
              <a:t>Pre-shared key</a:t>
            </a:r>
          </a:p>
          <a:p>
            <a:pPr>
              <a:buFont typeface="Wingdings" pitchFamily="2" charset="2"/>
              <a:buChar char="ü"/>
            </a:pPr>
            <a:r>
              <a:rPr lang="en-US" altLang="zh-TW" dirty="0" smtClean="0"/>
              <a:t>VPN Username/password</a:t>
            </a:r>
          </a:p>
          <a:p>
            <a:endParaRPr lang="zh-TW"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Setting up a new VPN connection</a:t>
            </a:r>
            <a:endParaRPr lang="zh-TW" altLang="en-US" dirty="0"/>
          </a:p>
        </p:txBody>
      </p:sp>
      <p:sp>
        <p:nvSpPr>
          <p:cNvPr id="3" name="內容版面配置區 2"/>
          <p:cNvSpPr>
            <a:spLocks noGrp="1"/>
          </p:cNvSpPr>
          <p:nvPr>
            <p:ph idx="1"/>
          </p:nvPr>
        </p:nvSpPr>
        <p:spPr/>
        <p:txBody>
          <a:bodyPr/>
          <a:lstStyle/>
          <a:p>
            <a:r>
              <a:rPr lang="en-US" altLang="zh-TW" dirty="0" smtClean="0"/>
              <a:t>Connect To -&gt; Show all connections</a:t>
            </a:r>
          </a:p>
          <a:p>
            <a:r>
              <a:rPr lang="en-US" altLang="zh-TW" dirty="0" smtClean="0"/>
              <a:t>Create a new connection</a:t>
            </a:r>
          </a:p>
          <a:p>
            <a:endParaRPr lang="zh-TW" altLang="en-US" dirty="0"/>
          </a:p>
        </p:txBody>
      </p:sp>
      <p:pic>
        <p:nvPicPr>
          <p:cNvPr id="4" name="Picture 1"/>
          <p:cNvPicPr/>
          <p:nvPr/>
        </p:nvPicPr>
        <p:blipFill>
          <a:blip r:embed="rId2" cstate="print"/>
          <a:srcRect t="52333" r="60500" b="10334"/>
          <a:stretch>
            <a:fillRect/>
          </a:stretch>
        </p:blipFill>
        <p:spPr>
          <a:xfrm>
            <a:off x="5220072" y="2204864"/>
            <a:ext cx="3657042" cy="1944216"/>
          </a:xfrm>
          <a:prstGeom prst="rect">
            <a:avLst/>
          </a:prstGeom>
        </p:spPr>
      </p:pic>
      <p:pic>
        <p:nvPicPr>
          <p:cNvPr id="5" name="Picture 2"/>
          <p:cNvPicPr/>
          <p:nvPr/>
        </p:nvPicPr>
        <p:blipFill>
          <a:blip r:embed="rId3" cstate="print"/>
          <a:srcRect l="126" t="1001" r="42125" b="33667"/>
          <a:stretch>
            <a:fillRect/>
          </a:stretch>
        </p:blipFill>
        <p:spPr>
          <a:xfrm>
            <a:off x="1259632" y="3861048"/>
            <a:ext cx="4143719" cy="2636912"/>
          </a:xfrm>
          <a:prstGeom prst="rect">
            <a:avLst/>
          </a:prstGeom>
        </p:spPr>
      </p:pic>
      <p:sp>
        <p:nvSpPr>
          <p:cNvPr id="6" name="流程圖: 程序 5"/>
          <p:cNvSpPr/>
          <p:nvPr/>
        </p:nvSpPr>
        <p:spPr>
          <a:xfrm>
            <a:off x="1331640" y="4437112"/>
            <a:ext cx="864096" cy="360040"/>
          </a:xfrm>
          <a:prstGeom prst="flowChartProcess">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par>
                                <p:cTn id="19" presetID="3" presetClass="entr" presetSubtype="1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linds(horizont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Setting up VPN in Windows</a:t>
            </a:r>
            <a:endParaRPr lang="zh-TW" altLang="en-US" dirty="0"/>
          </a:p>
        </p:txBody>
      </p:sp>
      <p:pic>
        <p:nvPicPr>
          <p:cNvPr id="4" name="Picture 3"/>
          <p:cNvPicPr/>
          <p:nvPr/>
        </p:nvPicPr>
        <p:blipFill>
          <a:blip r:embed="rId2" cstate="print"/>
          <a:srcRect l="23060" t="22000" r="42747" b="36000"/>
          <a:stretch>
            <a:fillRect/>
          </a:stretch>
        </p:blipFill>
        <p:spPr>
          <a:xfrm>
            <a:off x="395536" y="1495258"/>
            <a:ext cx="3736836" cy="2581814"/>
          </a:xfrm>
          <a:prstGeom prst="rect">
            <a:avLst/>
          </a:prstGeom>
        </p:spPr>
      </p:pic>
      <p:pic>
        <p:nvPicPr>
          <p:cNvPr id="5" name="Picture 4"/>
          <p:cNvPicPr/>
          <p:nvPr/>
        </p:nvPicPr>
        <p:blipFill>
          <a:blip r:embed="rId3" cstate="print"/>
          <a:srcRect l="22854" t="21964" r="42451" b="35631"/>
          <a:stretch>
            <a:fillRect/>
          </a:stretch>
        </p:blipFill>
        <p:spPr>
          <a:xfrm>
            <a:off x="4905855" y="1484784"/>
            <a:ext cx="3770601" cy="2592288"/>
          </a:xfrm>
          <a:prstGeom prst="rect">
            <a:avLst/>
          </a:prstGeom>
        </p:spPr>
      </p:pic>
      <p:sp>
        <p:nvSpPr>
          <p:cNvPr id="6" name="流程圖: 程序 5"/>
          <p:cNvSpPr/>
          <p:nvPr/>
        </p:nvSpPr>
        <p:spPr>
          <a:xfrm>
            <a:off x="575032" y="2348880"/>
            <a:ext cx="3420904" cy="360040"/>
          </a:xfrm>
          <a:prstGeom prst="flowChartProcess">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流程圖: 程序 6"/>
          <p:cNvSpPr/>
          <p:nvPr/>
        </p:nvSpPr>
        <p:spPr>
          <a:xfrm>
            <a:off x="5193888" y="2492896"/>
            <a:ext cx="3122526" cy="530240"/>
          </a:xfrm>
          <a:prstGeom prst="flowChartProcess">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8" name="Picture 5"/>
          <p:cNvPicPr/>
          <p:nvPr/>
        </p:nvPicPr>
        <p:blipFill>
          <a:blip r:embed="rId4" cstate="print"/>
          <a:srcRect l="23032" t="22231" r="42333" b="35898"/>
          <a:stretch>
            <a:fillRect/>
          </a:stretch>
        </p:blipFill>
        <p:spPr>
          <a:xfrm>
            <a:off x="395536" y="4077072"/>
            <a:ext cx="3706294" cy="2520280"/>
          </a:xfrm>
          <a:prstGeom prst="rect">
            <a:avLst/>
          </a:prstGeom>
        </p:spPr>
      </p:pic>
      <p:sp>
        <p:nvSpPr>
          <p:cNvPr id="9" name="向右箭號 8"/>
          <p:cNvSpPr/>
          <p:nvPr/>
        </p:nvSpPr>
        <p:spPr>
          <a:xfrm>
            <a:off x="4283968" y="2564904"/>
            <a:ext cx="50405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向右箭號 9"/>
          <p:cNvSpPr/>
          <p:nvPr/>
        </p:nvSpPr>
        <p:spPr>
          <a:xfrm rot="7775047">
            <a:off x="4231519" y="3859020"/>
            <a:ext cx="50405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p:nvSpPr>
        <p:spPr>
          <a:xfrm>
            <a:off x="1475656" y="5373216"/>
            <a:ext cx="2016224" cy="646331"/>
          </a:xfrm>
          <a:prstGeom prst="rect">
            <a:avLst/>
          </a:prstGeom>
          <a:noFill/>
        </p:spPr>
        <p:txBody>
          <a:bodyPr wrap="square" rtlCol="0">
            <a:spAutoFit/>
          </a:bodyPr>
          <a:lstStyle/>
          <a:p>
            <a:r>
              <a:rPr lang="en-US" altLang="zh-TW" dirty="0" smtClean="0"/>
              <a:t>Type a arbitrary name here</a:t>
            </a:r>
            <a:endParaRPr lang="zh-TW" altLang="en-US" dirty="0"/>
          </a:p>
        </p:txBody>
      </p:sp>
      <p:cxnSp>
        <p:nvCxnSpPr>
          <p:cNvPr id="13" name="直線單箭頭接點 12"/>
          <p:cNvCxnSpPr/>
          <p:nvPr/>
        </p:nvCxnSpPr>
        <p:spPr>
          <a:xfrm flipH="1" flipV="1">
            <a:off x="1331640" y="5085184"/>
            <a:ext cx="360040" cy="28803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4" name="Picture 6"/>
          <p:cNvPicPr/>
          <p:nvPr/>
        </p:nvPicPr>
        <p:blipFill>
          <a:blip r:embed="rId5" cstate="print"/>
          <a:srcRect l="22962" t="21841" r="42572" b="35890"/>
          <a:stretch>
            <a:fillRect/>
          </a:stretch>
        </p:blipFill>
        <p:spPr>
          <a:xfrm>
            <a:off x="4860032" y="4054738"/>
            <a:ext cx="3744416" cy="2583046"/>
          </a:xfrm>
          <a:prstGeom prst="rect">
            <a:avLst/>
          </a:prstGeom>
        </p:spPr>
      </p:pic>
      <p:sp>
        <p:nvSpPr>
          <p:cNvPr id="15" name="文字方塊 14"/>
          <p:cNvSpPr txBox="1"/>
          <p:nvPr/>
        </p:nvSpPr>
        <p:spPr>
          <a:xfrm>
            <a:off x="6012160" y="5373216"/>
            <a:ext cx="2016224" cy="646331"/>
          </a:xfrm>
          <a:prstGeom prst="rect">
            <a:avLst/>
          </a:prstGeom>
          <a:noFill/>
        </p:spPr>
        <p:txBody>
          <a:bodyPr wrap="square" rtlCol="0">
            <a:spAutoFit/>
          </a:bodyPr>
          <a:lstStyle/>
          <a:p>
            <a:r>
              <a:rPr lang="en-US" altLang="zh-TW" dirty="0" smtClean="0"/>
              <a:t>Put the VPN server’s IP here</a:t>
            </a:r>
            <a:endParaRPr lang="zh-TW" altLang="en-US" dirty="0"/>
          </a:p>
        </p:txBody>
      </p:sp>
      <p:cxnSp>
        <p:nvCxnSpPr>
          <p:cNvPr id="16" name="直線單箭頭接點 15"/>
          <p:cNvCxnSpPr/>
          <p:nvPr/>
        </p:nvCxnSpPr>
        <p:spPr>
          <a:xfrm flipH="1" flipV="1">
            <a:off x="5868144" y="5085184"/>
            <a:ext cx="360040" cy="28803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向右箭號 16"/>
          <p:cNvSpPr/>
          <p:nvPr/>
        </p:nvSpPr>
        <p:spPr>
          <a:xfrm>
            <a:off x="4283968" y="5157192"/>
            <a:ext cx="50405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Setting up VPN in Windows</a:t>
            </a:r>
            <a:endParaRPr lang="zh-TW" altLang="en-US" dirty="0"/>
          </a:p>
        </p:txBody>
      </p:sp>
      <p:sp>
        <p:nvSpPr>
          <p:cNvPr id="3" name="內容版面配置區 2"/>
          <p:cNvSpPr>
            <a:spLocks noGrp="1"/>
          </p:cNvSpPr>
          <p:nvPr>
            <p:ph idx="1"/>
          </p:nvPr>
        </p:nvSpPr>
        <p:spPr/>
        <p:txBody>
          <a:bodyPr/>
          <a:lstStyle/>
          <a:p>
            <a:endParaRPr lang="zh-TW" altLang="en-US" dirty="0"/>
          </a:p>
        </p:txBody>
      </p:sp>
      <p:pic>
        <p:nvPicPr>
          <p:cNvPr id="4" name="Picture 7"/>
          <p:cNvPicPr/>
          <p:nvPr/>
        </p:nvPicPr>
        <p:blipFill>
          <a:blip r:embed="rId2" cstate="print"/>
          <a:srcRect l="38187" t="29000" r="38188" b="29000"/>
          <a:stretch>
            <a:fillRect/>
          </a:stretch>
        </p:blipFill>
        <p:spPr>
          <a:xfrm>
            <a:off x="1043608" y="1412776"/>
            <a:ext cx="2160240" cy="2160240"/>
          </a:xfrm>
          <a:prstGeom prst="rect">
            <a:avLst/>
          </a:prstGeom>
        </p:spPr>
      </p:pic>
      <p:pic>
        <p:nvPicPr>
          <p:cNvPr id="5" name="Picture 8"/>
          <p:cNvPicPr/>
          <p:nvPr/>
        </p:nvPicPr>
        <p:blipFill>
          <a:blip r:embed="rId3" cstate="print"/>
          <a:srcRect l="37531" t="25501" r="36875" b="24334"/>
          <a:stretch>
            <a:fillRect/>
          </a:stretch>
        </p:blipFill>
        <p:spPr>
          <a:xfrm>
            <a:off x="4499992" y="1340768"/>
            <a:ext cx="2089907" cy="2304256"/>
          </a:xfrm>
          <a:prstGeom prst="rect">
            <a:avLst/>
          </a:prstGeom>
        </p:spPr>
      </p:pic>
      <p:cxnSp>
        <p:nvCxnSpPr>
          <p:cNvPr id="7" name="直線單箭頭接點 6"/>
          <p:cNvCxnSpPr/>
          <p:nvPr/>
        </p:nvCxnSpPr>
        <p:spPr>
          <a:xfrm flipV="1">
            <a:off x="2483768" y="2204864"/>
            <a:ext cx="1944216" cy="122413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pic>
        <p:nvPicPr>
          <p:cNvPr id="8" name="Picture 9"/>
          <p:cNvPicPr/>
          <p:nvPr/>
        </p:nvPicPr>
        <p:blipFill>
          <a:blip r:embed="rId4" cstate="print"/>
          <a:srcRect l="36875" t="24334" r="36875" b="24334"/>
          <a:stretch>
            <a:fillRect/>
          </a:stretch>
        </p:blipFill>
        <p:spPr>
          <a:xfrm>
            <a:off x="611560" y="3666627"/>
            <a:ext cx="2664296" cy="2930726"/>
          </a:xfrm>
          <a:prstGeom prst="rect">
            <a:avLst/>
          </a:prstGeom>
        </p:spPr>
      </p:pic>
      <p:sp>
        <p:nvSpPr>
          <p:cNvPr id="11" name="直線圖說文字 2 10"/>
          <p:cNvSpPr/>
          <p:nvPr/>
        </p:nvSpPr>
        <p:spPr>
          <a:xfrm>
            <a:off x="3419871" y="5877272"/>
            <a:ext cx="1512168" cy="576064"/>
          </a:xfrm>
          <a:prstGeom prst="borderCallout2">
            <a:avLst>
              <a:gd name="adj1" fmla="val 18750"/>
              <a:gd name="adj2" fmla="val -8333"/>
              <a:gd name="adj3" fmla="val 14341"/>
              <a:gd name="adj4" fmla="val -38713"/>
              <a:gd name="adj5" fmla="val -222602"/>
              <a:gd name="adj6" fmla="val -874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Select L2TP here</a:t>
            </a:r>
            <a:endParaRPr lang="zh-TW" altLang="en-US" dirty="0"/>
          </a:p>
        </p:txBody>
      </p:sp>
      <p:pic>
        <p:nvPicPr>
          <p:cNvPr id="12" name="Picture 10"/>
          <p:cNvPicPr/>
          <p:nvPr/>
        </p:nvPicPr>
        <p:blipFill>
          <a:blip r:embed="rId5" cstate="print"/>
          <a:srcRect l="35437" t="23001" r="35688" b="23333"/>
          <a:stretch>
            <a:fillRect/>
          </a:stretch>
        </p:blipFill>
        <p:spPr>
          <a:xfrm>
            <a:off x="5148064" y="3658116"/>
            <a:ext cx="2880320" cy="3011244"/>
          </a:xfrm>
          <a:prstGeom prst="rect">
            <a:avLst/>
          </a:prstGeom>
        </p:spPr>
      </p:pic>
      <p:sp>
        <p:nvSpPr>
          <p:cNvPr id="13" name="橢圓 12"/>
          <p:cNvSpPr/>
          <p:nvPr/>
        </p:nvSpPr>
        <p:spPr>
          <a:xfrm>
            <a:off x="1619672" y="3717032"/>
            <a:ext cx="57606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橢圓 13"/>
          <p:cNvSpPr/>
          <p:nvPr/>
        </p:nvSpPr>
        <p:spPr>
          <a:xfrm>
            <a:off x="5868144" y="3789040"/>
            <a:ext cx="57606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橢圓 14"/>
          <p:cNvSpPr/>
          <p:nvPr/>
        </p:nvSpPr>
        <p:spPr>
          <a:xfrm>
            <a:off x="6948264" y="5589240"/>
            <a:ext cx="57606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直線圖說文字 2 15"/>
          <p:cNvSpPr/>
          <p:nvPr/>
        </p:nvSpPr>
        <p:spPr>
          <a:xfrm>
            <a:off x="7308304" y="2852936"/>
            <a:ext cx="1512168" cy="576064"/>
          </a:xfrm>
          <a:prstGeom prst="borderCallout2">
            <a:avLst>
              <a:gd name="adj1" fmla="val 18750"/>
              <a:gd name="adj2" fmla="val -8333"/>
              <a:gd name="adj3" fmla="val 51819"/>
              <a:gd name="adj4" fmla="val -32834"/>
              <a:gd name="adj5" fmla="val 379258"/>
              <a:gd name="adj6" fmla="val -714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Enter the PSK here</a:t>
            </a:r>
            <a:endParaRPr lang="zh-TW"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AH-only</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4" name="Picture 11"/>
          <p:cNvPicPr/>
          <p:nvPr/>
        </p:nvPicPr>
        <p:blipFill>
          <a:blip r:embed="rId2" cstate="print"/>
          <a:srcRect l="36875" t="24334" r="13251" b="24334"/>
          <a:stretch>
            <a:fillRect/>
          </a:stretch>
        </p:blipFill>
        <p:spPr>
          <a:xfrm>
            <a:off x="395536" y="1772816"/>
            <a:ext cx="6965137" cy="4032448"/>
          </a:xfrm>
          <a:prstGeom prst="rect">
            <a:avLst/>
          </a:prstGeom>
        </p:spPr>
      </p:pic>
      <p:sp>
        <p:nvSpPr>
          <p:cNvPr id="5" name="橢圓 4"/>
          <p:cNvSpPr/>
          <p:nvPr/>
        </p:nvSpPr>
        <p:spPr>
          <a:xfrm>
            <a:off x="539553" y="3573016"/>
            <a:ext cx="57606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橢圓 5"/>
          <p:cNvSpPr/>
          <p:nvPr/>
        </p:nvSpPr>
        <p:spPr>
          <a:xfrm>
            <a:off x="2987825" y="3789040"/>
            <a:ext cx="57606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直線圖說文字 2 6"/>
          <p:cNvSpPr/>
          <p:nvPr/>
        </p:nvSpPr>
        <p:spPr>
          <a:xfrm>
            <a:off x="7524328" y="3861048"/>
            <a:ext cx="1440160" cy="1872208"/>
          </a:xfrm>
          <a:prstGeom prst="borderCallout2">
            <a:avLst>
              <a:gd name="adj1" fmla="val 18750"/>
              <a:gd name="adj2" fmla="val -8333"/>
              <a:gd name="adj3" fmla="val 16545"/>
              <a:gd name="adj4" fmla="val -36264"/>
              <a:gd name="adj5" fmla="val -72857"/>
              <a:gd name="adj6" fmla="val -1848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Choose “No encryption allowed” to force the client to use HA-only mode </a:t>
            </a:r>
            <a:endParaRPr lang="zh-TW" altLang="en-US" dirty="0"/>
          </a:p>
        </p:txBody>
      </p:sp>
      <p:sp>
        <p:nvSpPr>
          <p:cNvPr id="8" name="橢圓 7"/>
          <p:cNvSpPr/>
          <p:nvPr/>
        </p:nvSpPr>
        <p:spPr>
          <a:xfrm>
            <a:off x="3779912" y="3501008"/>
            <a:ext cx="576064" cy="17281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Preparation</a:t>
            </a:r>
            <a:endParaRPr lang="zh-TW" altLang="en-US" dirty="0"/>
          </a:p>
        </p:txBody>
      </p:sp>
      <p:sp>
        <p:nvSpPr>
          <p:cNvPr id="3" name="內容版面配置區 2"/>
          <p:cNvSpPr>
            <a:spLocks noGrp="1"/>
          </p:cNvSpPr>
          <p:nvPr>
            <p:ph idx="1"/>
          </p:nvPr>
        </p:nvSpPr>
        <p:spPr/>
        <p:txBody>
          <a:bodyPr/>
          <a:lstStyle/>
          <a:p>
            <a:r>
              <a:rPr lang="en-US" altLang="zh-TW" dirty="0" smtClean="0"/>
              <a:t>Group yourself into groups of 2 people.</a:t>
            </a:r>
          </a:p>
          <a:p>
            <a:pPr lvl="1"/>
            <a:r>
              <a:rPr lang="en-US" altLang="zh-TW" dirty="0" smtClean="0"/>
              <a:t>You will take turn to be “client” and “server”.</a:t>
            </a:r>
          </a:p>
          <a:p>
            <a:r>
              <a:rPr lang="en-US" altLang="zh-TW" dirty="0" smtClean="0"/>
              <a:t>Boot both computers into Windows XP.</a:t>
            </a:r>
          </a:p>
          <a:p>
            <a:r>
              <a:rPr lang="en-US" altLang="zh-TW" dirty="0" smtClean="0"/>
              <a:t>Download/ Copy a VM image.</a:t>
            </a:r>
          </a:p>
          <a:p>
            <a:r>
              <a:rPr lang="en-US" altLang="zh-TW" dirty="0" smtClean="0"/>
              <a:t>Import the image into the </a:t>
            </a:r>
            <a:r>
              <a:rPr lang="en-US" altLang="zh-TW" dirty="0" err="1" smtClean="0"/>
              <a:t>Virtualbox</a:t>
            </a:r>
            <a:endParaRPr lang="en-US" altLang="zh-TW" dirty="0" smtClean="0"/>
          </a:p>
          <a:p>
            <a:pPr lvl="1"/>
            <a:r>
              <a:rPr lang="en-US" altLang="zh-TW" dirty="0" smtClean="0"/>
              <a:t>File-&gt; Import Appliance</a:t>
            </a:r>
          </a:p>
          <a:p>
            <a:r>
              <a:rPr lang="en-US" altLang="zh-TW" dirty="0" smtClean="0"/>
              <a:t>Prepare the </a:t>
            </a:r>
            <a:r>
              <a:rPr lang="en-US" altLang="zh-TW" dirty="0" err="1" smtClean="0"/>
              <a:t>Wireshark</a:t>
            </a:r>
            <a:r>
              <a:rPr lang="en-US" altLang="zh-TW" dirty="0" smtClean="0"/>
              <a:t> (from Y:) at the client</a:t>
            </a:r>
            <a:endParaRPr lang="zh-TW"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Connect to the VPN</a:t>
            </a:r>
            <a:endParaRPr lang="zh-TW" altLang="en-US" dirty="0"/>
          </a:p>
        </p:txBody>
      </p:sp>
      <p:sp>
        <p:nvSpPr>
          <p:cNvPr id="3" name="內容版面配置區 2"/>
          <p:cNvSpPr>
            <a:spLocks noGrp="1"/>
          </p:cNvSpPr>
          <p:nvPr>
            <p:ph idx="1"/>
          </p:nvPr>
        </p:nvSpPr>
        <p:spPr/>
        <p:txBody>
          <a:bodyPr/>
          <a:lstStyle/>
          <a:p>
            <a:r>
              <a:rPr lang="en-US" altLang="zh-TW" dirty="0" smtClean="0"/>
              <a:t>Key in the username </a:t>
            </a:r>
            <a:br>
              <a:rPr lang="en-US" altLang="zh-TW" dirty="0" smtClean="0"/>
            </a:br>
            <a:r>
              <a:rPr lang="en-US" altLang="zh-TW" dirty="0" smtClean="0"/>
              <a:t>and password you</a:t>
            </a:r>
            <a:br>
              <a:rPr lang="en-US" altLang="zh-TW" dirty="0" smtClean="0"/>
            </a:br>
            <a:r>
              <a:rPr lang="en-US" altLang="zh-TW" dirty="0" smtClean="0"/>
              <a:t>set in the chap-secrets.</a:t>
            </a:r>
          </a:p>
          <a:p>
            <a:r>
              <a:rPr lang="en-US" altLang="zh-TW" dirty="0" smtClean="0"/>
              <a:t>But WAIT!</a:t>
            </a:r>
            <a:endParaRPr lang="zh-TW" altLang="en-US" dirty="0"/>
          </a:p>
        </p:txBody>
      </p:sp>
      <p:pic>
        <p:nvPicPr>
          <p:cNvPr id="4" name="Picture 14"/>
          <p:cNvPicPr/>
          <p:nvPr/>
        </p:nvPicPr>
        <p:blipFill>
          <a:blip r:embed="rId2" cstate="print"/>
          <a:srcRect l="38188" t="28372" r="37834" b="29000"/>
          <a:stretch>
            <a:fillRect/>
          </a:stretch>
        </p:blipFill>
        <p:spPr>
          <a:xfrm>
            <a:off x="4932040" y="1988840"/>
            <a:ext cx="3600400" cy="36004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Ready to connect! </a:t>
            </a:r>
            <a:endParaRPr lang="zh-TW" altLang="en-US" dirty="0"/>
          </a:p>
        </p:txBody>
      </p:sp>
      <p:sp>
        <p:nvSpPr>
          <p:cNvPr id="3" name="內容版面配置區 2"/>
          <p:cNvSpPr>
            <a:spLocks noGrp="1"/>
          </p:cNvSpPr>
          <p:nvPr>
            <p:ph idx="1"/>
          </p:nvPr>
        </p:nvSpPr>
        <p:spPr/>
        <p:txBody>
          <a:bodyPr/>
          <a:lstStyle/>
          <a:p>
            <a:r>
              <a:rPr lang="en-US" altLang="zh-TW" dirty="0" smtClean="0"/>
              <a:t>Start the </a:t>
            </a:r>
            <a:r>
              <a:rPr lang="en-US" altLang="zh-TW" dirty="0" err="1" smtClean="0"/>
              <a:t>Wireshark</a:t>
            </a:r>
            <a:r>
              <a:rPr lang="en-US" altLang="zh-TW" dirty="0" smtClean="0"/>
              <a:t> capture in the Linux and Windows client first.</a:t>
            </a:r>
          </a:p>
        </p:txBody>
      </p:sp>
      <p:pic>
        <p:nvPicPr>
          <p:cNvPr id="4" name="Picture 5"/>
          <p:cNvPicPr/>
          <p:nvPr/>
        </p:nvPicPr>
        <p:blipFill>
          <a:blip r:embed="rId2" cstate="print"/>
          <a:srcRect l="2751" t="4824" r="70112" b="19596"/>
          <a:stretch>
            <a:fillRect/>
          </a:stretch>
        </p:blipFill>
        <p:spPr>
          <a:xfrm>
            <a:off x="467544" y="2658514"/>
            <a:ext cx="2376264" cy="3722814"/>
          </a:xfrm>
          <a:prstGeom prst="rect">
            <a:avLst/>
          </a:prstGeom>
        </p:spPr>
      </p:pic>
      <p:sp>
        <p:nvSpPr>
          <p:cNvPr id="5" name="橢圓 4"/>
          <p:cNvSpPr/>
          <p:nvPr/>
        </p:nvSpPr>
        <p:spPr>
          <a:xfrm>
            <a:off x="323528" y="5373216"/>
            <a:ext cx="504056"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8" name="直線單箭頭接點 7"/>
          <p:cNvCxnSpPr/>
          <p:nvPr/>
        </p:nvCxnSpPr>
        <p:spPr>
          <a:xfrm flipH="1" flipV="1">
            <a:off x="1043608" y="3068960"/>
            <a:ext cx="144016" cy="36004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9" name="Picture 6"/>
          <p:cNvPicPr/>
          <p:nvPr/>
        </p:nvPicPr>
        <p:blipFill>
          <a:blip r:embed="rId3" cstate="print"/>
          <a:srcRect l="2229" t="4667" r="58396" b="31815"/>
          <a:stretch>
            <a:fillRect/>
          </a:stretch>
        </p:blipFill>
        <p:spPr>
          <a:xfrm>
            <a:off x="2987824" y="2708920"/>
            <a:ext cx="3888432" cy="3528392"/>
          </a:xfrm>
          <a:prstGeom prst="rect">
            <a:avLst/>
          </a:prstGeom>
        </p:spPr>
      </p:pic>
      <p:sp>
        <p:nvSpPr>
          <p:cNvPr id="10" name="直線圖說文字 2 9"/>
          <p:cNvSpPr/>
          <p:nvPr/>
        </p:nvSpPr>
        <p:spPr>
          <a:xfrm>
            <a:off x="6516216" y="4509120"/>
            <a:ext cx="2376264" cy="1152128"/>
          </a:xfrm>
          <a:prstGeom prst="borderCallout2">
            <a:avLst>
              <a:gd name="adj1" fmla="val 18750"/>
              <a:gd name="adj2" fmla="val -8333"/>
              <a:gd name="adj3" fmla="val 18750"/>
              <a:gd name="adj4" fmla="val -16667"/>
              <a:gd name="adj5" fmla="val -24525"/>
              <a:gd name="adj6" fmla="val -498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Type a capture filter</a:t>
            </a:r>
          </a:p>
          <a:p>
            <a:pPr algn="ctr"/>
            <a:r>
              <a:rPr lang="en-US" altLang="zh-TW" dirty="0" smtClean="0"/>
              <a:t>“host &lt;</a:t>
            </a:r>
            <a:r>
              <a:rPr lang="en-US" altLang="zh-TW" dirty="0" err="1" smtClean="0"/>
              <a:t>vpn</a:t>
            </a:r>
            <a:r>
              <a:rPr lang="en-US" altLang="zh-TW" dirty="0" smtClean="0"/>
              <a:t> server’s IP&gt;”</a:t>
            </a:r>
          </a:p>
          <a:p>
            <a:pPr algn="ctr"/>
            <a:r>
              <a:rPr lang="en-US" altLang="zh-TW" dirty="0" smtClean="0"/>
              <a:t>Then, press “start”</a:t>
            </a:r>
            <a:endParaRPr lang="zh-TW"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Connect!</a:t>
            </a:r>
            <a:endParaRPr lang="zh-TW" altLang="en-US" dirty="0"/>
          </a:p>
        </p:txBody>
      </p:sp>
      <p:sp>
        <p:nvSpPr>
          <p:cNvPr id="3" name="內容版面配置區 2"/>
          <p:cNvSpPr>
            <a:spLocks noGrp="1"/>
          </p:cNvSpPr>
          <p:nvPr>
            <p:ph idx="1"/>
          </p:nvPr>
        </p:nvSpPr>
        <p:spPr/>
        <p:txBody>
          <a:bodyPr/>
          <a:lstStyle/>
          <a:p>
            <a:r>
              <a:rPr lang="en-US" altLang="zh-TW" smtClean="0"/>
              <a:t>Now, </a:t>
            </a:r>
            <a:r>
              <a:rPr lang="en-US" altLang="zh-TW" dirty="0" smtClean="0"/>
              <a:t>ask your partner to press the connect button.</a:t>
            </a:r>
          </a:p>
          <a:p>
            <a:r>
              <a:rPr lang="en-US" altLang="zh-TW" dirty="0" smtClean="0"/>
              <a:t>If success, all traffic from the client will now send to the VPN server.</a:t>
            </a:r>
          </a:p>
          <a:p>
            <a:r>
              <a:rPr lang="en-US" altLang="zh-TW" dirty="0" smtClean="0"/>
              <a:t>The VPN server will redirect them to the Internet.</a:t>
            </a:r>
          </a:p>
          <a:p>
            <a:r>
              <a:rPr lang="en-US" altLang="zh-TW" dirty="0" smtClean="0"/>
              <a:t>Open a browser, access </a:t>
            </a:r>
            <a:r>
              <a:rPr lang="en-US" altLang="zh-TW" dirty="0" smtClean="0">
                <a:hlinkClick r:id="rId2"/>
              </a:rPr>
              <a:t>http://frog.im/tv/b.jpg</a:t>
            </a:r>
            <a:r>
              <a:rPr lang="en-US" altLang="zh-TW" dirty="0" smtClean="0"/>
              <a:t/>
            </a:r>
            <a:br>
              <a:rPr lang="en-US" altLang="zh-TW" dirty="0" smtClean="0"/>
            </a:br>
            <a:r>
              <a:rPr lang="en-US" altLang="zh-TW" dirty="0" smtClean="0"/>
              <a:t>(server IP 192.254.235.192)</a:t>
            </a:r>
            <a:endParaRPr lang="zh-TW" altLang="en-US" dirty="0" smtClean="0"/>
          </a:p>
          <a:p>
            <a:endParaRPr lang="zh-TW"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Prepare for ESP Mode</a:t>
            </a:r>
            <a:endParaRPr lang="zh-TW" altLang="en-US" dirty="0"/>
          </a:p>
        </p:txBody>
      </p:sp>
      <p:sp>
        <p:nvSpPr>
          <p:cNvPr id="3" name="內容版面配置區 2"/>
          <p:cNvSpPr>
            <a:spLocks noGrp="1"/>
          </p:cNvSpPr>
          <p:nvPr>
            <p:ph idx="1"/>
          </p:nvPr>
        </p:nvSpPr>
        <p:spPr/>
        <p:txBody>
          <a:bodyPr/>
          <a:lstStyle/>
          <a:p>
            <a:r>
              <a:rPr lang="en-US" altLang="zh-TW" dirty="0" smtClean="0"/>
              <a:t>Disconnect the VPN connection</a:t>
            </a:r>
          </a:p>
          <a:p>
            <a:r>
              <a:rPr lang="en-US" altLang="zh-TW" dirty="0" smtClean="0"/>
              <a:t>Clear your browser’s cache.</a:t>
            </a:r>
          </a:p>
          <a:p>
            <a:r>
              <a:rPr lang="en-US" altLang="zh-TW" dirty="0" smtClean="0"/>
              <a:t>Stop and save the </a:t>
            </a:r>
            <a:r>
              <a:rPr lang="en-US" altLang="zh-TW" dirty="0" err="1" smtClean="0"/>
              <a:t>Wireshark</a:t>
            </a:r>
            <a:r>
              <a:rPr lang="en-US" altLang="zh-TW" dirty="0" smtClean="0"/>
              <a:t/>
            </a:r>
            <a:br>
              <a:rPr lang="en-US" altLang="zh-TW" dirty="0" smtClean="0"/>
            </a:br>
            <a:r>
              <a:rPr lang="en-US" altLang="zh-TW" dirty="0" smtClean="0"/>
              <a:t>captures</a:t>
            </a:r>
            <a:br>
              <a:rPr lang="en-US" altLang="zh-TW" dirty="0" smtClean="0"/>
            </a:br>
            <a:endParaRPr lang="zh-TW" altLang="en-US" dirty="0"/>
          </a:p>
        </p:txBody>
      </p:sp>
      <p:pic>
        <p:nvPicPr>
          <p:cNvPr id="4" name="Picture 19"/>
          <p:cNvPicPr/>
          <p:nvPr/>
        </p:nvPicPr>
        <p:blipFill>
          <a:blip r:embed="rId2" cstate="print"/>
          <a:srcRect l="36749" t="25666" r="6658"/>
          <a:stretch>
            <a:fillRect/>
          </a:stretch>
        </p:blipFill>
        <p:spPr>
          <a:xfrm>
            <a:off x="3923928" y="3356992"/>
            <a:ext cx="4536504" cy="3351739"/>
          </a:xfrm>
          <a:prstGeom prst="rect">
            <a:avLst/>
          </a:prstGeom>
        </p:spPr>
      </p:pic>
      <p:cxnSp>
        <p:nvCxnSpPr>
          <p:cNvPr id="6" name="直線單箭頭接點 5"/>
          <p:cNvCxnSpPr/>
          <p:nvPr/>
        </p:nvCxnSpPr>
        <p:spPr>
          <a:xfrm flipH="1" flipV="1">
            <a:off x="5868144" y="5179214"/>
            <a:ext cx="2304256" cy="136815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橢圓 6"/>
          <p:cNvSpPr/>
          <p:nvPr/>
        </p:nvSpPr>
        <p:spPr>
          <a:xfrm>
            <a:off x="4499992" y="4963190"/>
            <a:ext cx="504056"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Change to use ESP mode</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5" name="Picture 11"/>
          <p:cNvPicPr/>
          <p:nvPr/>
        </p:nvPicPr>
        <p:blipFill>
          <a:blip r:embed="rId2" cstate="print"/>
          <a:srcRect l="36875" t="24334" r="13251" b="24334"/>
          <a:stretch>
            <a:fillRect/>
          </a:stretch>
        </p:blipFill>
        <p:spPr>
          <a:xfrm>
            <a:off x="395536" y="1772816"/>
            <a:ext cx="6965137" cy="4032448"/>
          </a:xfrm>
          <a:prstGeom prst="rect">
            <a:avLst/>
          </a:prstGeom>
        </p:spPr>
      </p:pic>
      <p:pic>
        <p:nvPicPr>
          <p:cNvPr id="2050" name="Picture 2" descr="http://www.cuhk.edu.hk/itsc/network/vpn/winxp/ewinxp010.jpg"/>
          <p:cNvPicPr>
            <a:picLocks noChangeAspect="1" noChangeArrowheads="1"/>
          </p:cNvPicPr>
          <p:nvPr/>
        </p:nvPicPr>
        <p:blipFill>
          <a:blip r:embed="rId3" cstate="print"/>
          <a:srcRect b="63728"/>
          <a:stretch>
            <a:fillRect/>
          </a:stretch>
        </p:blipFill>
        <p:spPr bwMode="auto">
          <a:xfrm>
            <a:off x="5508104" y="3068960"/>
            <a:ext cx="3190875" cy="1368152"/>
          </a:xfrm>
          <a:prstGeom prst="rect">
            <a:avLst/>
          </a:prstGeom>
          <a:noFill/>
        </p:spPr>
      </p:pic>
      <p:sp>
        <p:nvSpPr>
          <p:cNvPr id="6" name="向右箭號 5"/>
          <p:cNvSpPr/>
          <p:nvPr/>
        </p:nvSpPr>
        <p:spPr>
          <a:xfrm rot="2513837">
            <a:off x="5464266" y="2903330"/>
            <a:ext cx="720080" cy="36004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ESP mode</a:t>
            </a:r>
            <a:endParaRPr lang="zh-TW" altLang="en-US" dirty="0"/>
          </a:p>
        </p:txBody>
      </p:sp>
      <p:sp>
        <p:nvSpPr>
          <p:cNvPr id="3" name="內容版面配置區 2"/>
          <p:cNvSpPr>
            <a:spLocks noGrp="1"/>
          </p:cNvSpPr>
          <p:nvPr>
            <p:ph idx="1"/>
          </p:nvPr>
        </p:nvSpPr>
        <p:spPr/>
        <p:txBody>
          <a:bodyPr/>
          <a:lstStyle/>
          <a:p>
            <a:r>
              <a:rPr lang="en-US" altLang="zh-TW" dirty="0" smtClean="0"/>
              <a:t>Again, start the </a:t>
            </a:r>
            <a:r>
              <a:rPr lang="en-US" altLang="zh-TW" dirty="0" err="1" smtClean="0"/>
              <a:t>wireshark</a:t>
            </a:r>
            <a:r>
              <a:rPr lang="en-US" altLang="zh-TW" dirty="0" smtClean="0"/>
              <a:t> capture at both server and client first.</a:t>
            </a:r>
          </a:p>
          <a:p>
            <a:r>
              <a:rPr lang="en-US" altLang="zh-TW" dirty="0" smtClean="0"/>
              <a:t>Connect and access the same web page.</a:t>
            </a:r>
          </a:p>
          <a:p>
            <a:r>
              <a:rPr lang="en-US" altLang="zh-TW" dirty="0" smtClean="0"/>
              <a:t>Disconnect the VPN</a:t>
            </a:r>
          </a:p>
          <a:p>
            <a:r>
              <a:rPr lang="en-US" altLang="zh-TW" dirty="0" smtClean="0"/>
              <a:t>Save packet traces</a:t>
            </a:r>
          </a:p>
          <a:p>
            <a:endParaRPr lang="en-US" altLang="zh-TW"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Cleanup</a:t>
            </a:r>
            <a:endParaRPr lang="zh-TW" altLang="en-US" dirty="0"/>
          </a:p>
        </p:txBody>
      </p:sp>
      <p:sp>
        <p:nvSpPr>
          <p:cNvPr id="3" name="內容版面配置區 2"/>
          <p:cNvSpPr>
            <a:spLocks noGrp="1"/>
          </p:cNvSpPr>
          <p:nvPr>
            <p:ph idx="1"/>
          </p:nvPr>
        </p:nvSpPr>
        <p:spPr/>
        <p:txBody>
          <a:bodyPr/>
          <a:lstStyle/>
          <a:p>
            <a:r>
              <a:rPr lang="en-US" altLang="zh-TW" dirty="0" smtClean="0"/>
              <a:t>Delete the VPN connection in Windows.</a:t>
            </a:r>
          </a:p>
          <a:p>
            <a:r>
              <a:rPr lang="en-US" altLang="zh-TW" dirty="0" smtClean="0"/>
              <a:t>Copy your packet traces</a:t>
            </a:r>
          </a:p>
          <a:p>
            <a:r>
              <a:rPr lang="en-US" altLang="zh-TW" dirty="0" smtClean="0"/>
              <a:t>Shutdown and delete the VM.</a:t>
            </a:r>
          </a:p>
          <a:p>
            <a:endParaRPr lang="en-US" altLang="zh-TW" dirty="0" smtClean="0"/>
          </a:p>
          <a:p>
            <a:r>
              <a:rPr lang="en-US" altLang="zh-TW" dirty="0" smtClean="0"/>
              <a:t>Now, you can switch the role with your partner.</a:t>
            </a:r>
            <a:endParaRPr lang="zh-TW"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Q1 (AH-only mode)</a:t>
            </a:r>
            <a:endParaRPr lang="zh-TW" altLang="en-US" dirty="0"/>
          </a:p>
        </p:txBody>
      </p:sp>
      <p:sp>
        <p:nvSpPr>
          <p:cNvPr id="3" name="內容版面配置區 2"/>
          <p:cNvSpPr>
            <a:spLocks noGrp="1"/>
          </p:cNvSpPr>
          <p:nvPr>
            <p:ph idx="1"/>
          </p:nvPr>
        </p:nvSpPr>
        <p:spPr/>
        <p:txBody>
          <a:bodyPr>
            <a:normAutofit/>
          </a:bodyPr>
          <a:lstStyle/>
          <a:p>
            <a:pPr marL="514350" indent="-514350">
              <a:buFont typeface="+mj-lt"/>
              <a:buAutoNum type="arabicPeriod"/>
            </a:pPr>
            <a:r>
              <a:rPr lang="en-US" altLang="zh-TW" dirty="0" smtClean="0"/>
              <a:t>Consider the trace you captured at the server.</a:t>
            </a:r>
          </a:p>
          <a:p>
            <a:pPr marL="914400" lvl="1" indent="-514350">
              <a:buFont typeface="+mj-lt"/>
              <a:buAutoNum type="alphaLcParenR"/>
            </a:pPr>
            <a:r>
              <a:rPr lang="en-US" altLang="zh-TW" dirty="0" smtClean="0"/>
              <a:t>How many HTTP GET request(s) (sending to 192.254.235.192) can you observe?</a:t>
            </a:r>
          </a:p>
          <a:p>
            <a:pPr marL="914400" lvl="1" indent="-514350">
              <a:buFont typeface="+mj-lt"/>
              <a:buAutoNum type="alphaLcParenR"/>
            </a:pPr>
            <a:r>
              <a:rPr lang="en-US" altLang="zh-TW" dirty="0" smtClean="0"/>
              <a:t>What is/are the source IP address(</a:t>
            </a:r>
            <a:r>
              <a:rPr lang="en-US" altLang="zh-TW" dirty="0" err="1" smtClean="0"/>
              <a:t>es</a:t>
            </a:r>
            <a:r>
              <a:rPr lang="en-US" altLang="zh-TW" dirty="0" smtClean="0"/>
              <a:t>)?</a:t>
            </a:r>
          </a:p>
          <a:p>
            <a:pPr marL="914400" lvl="1" indent="-514350">
              <a:buFont typeface="+mj-lt"/>
              <a:buAutoNum type="alphaLcParenR"/>
            </a:pPr>
            <a:r>
              <a:rPr lang="en-US" altLang="zh-TW" dirty="0" smtClean="0"/>
              <a:t>Select the first HTTP GET and expand the first IP header.</a:t>
            </a:r>
          </a:p>
          <a:p>
            <a:pPr marL="1314450" lvl="2" indent="-514350">
              <a:buFont typeface="+mj-lt"/>
              <a:buAutoNum type="arabicParenR"/>
            </a:pPr>
            <a:r>
              <a:rPr lang="en-US" altLang="zh-TW" dirty="0" smtClean="0"/>
              <a:t>What is the protocol number?</a:t>
            </a:r>
          </a:p>
          <a:p>
            <a:pPr marL="1314450" lvl="2" indent="-514350">
              <a:buFont typeface="+mj-lt"/>
              <a:buAutoNum type="arabicParenR"/>
            </a:pPr>
            <a:r>
              <a:rPr lang="en-US" altLang="zh-TW" dirty="0" smtClean="0"/>
              <a:t>How is it related to the next header?</a:t>
            </a:r>
          </a:p>
          <a:p>
            <a:pPr marL="1314450" lvl="2" indent="-514350">
              <a:buFont typeface="+mj-lt"/>
              <a:buAutoNum type="arabicParenR"/>
            </a:pPr>
            <a:r>
              <a:rPr lang="en-US" altLang="zh-TW" dirty="0" smtClean="0"/>
              <a:t>What is the usage of that header?</a:t>
            </a:r>
          </a:p>
          <a:p>
            <a:pPr marL="914400" lvl="1" indent="-514350">
              <a:buFont typeface="+mj-lt"/>
              <a:buAutoNum type="alphaLcParenR"/>
            </a:pPr>
            <a:endParaRPr lang="zh-TW" alt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Q1 </a:t>
            </a:r>
            <a:endParaRPr lang="zh-TW" altLang="en-US" dirty="0"/>
          </a:p>
        </p:txBody>
      </p:sp>
      <p:sp>
        <p:nvSpPr>
          <p:cNvPr id="3" name="內容版面配置區 2"/>
          <p:cNvSpPr>
            <a:spLocks noGrp="1"/>
          </p:cNvSpPr>
          <p:nvPr>
            <p:ph idx="1"/>
          </p:nvPr>
        </p:nvSpPr>
        <p:spPr/>
        <p:txBody>
          <a:bodyPr>
            <a:normAutofit fontScale="92500" lnSpcReduction="10000"/>
          </a:bodyPr>
          <a:lstStyle/>
          <a:p>
            <a:pPr marL="914400" lvl="1" indent="-514350">
              <a:buFont typeface="+mj-lt"/>
              <a:buAutoNum type="alphaLcParenR" startAt="4"/>
            </a:pPr>
            <a:r>
              <a:rPr lang="en-US" altLang="zh-TW" dirty="0" smtClean="0"/>
              <a:t>Can you find another IP header and a TCP header inside the payload? If yes, how are they related to your second HTTP GET packet? (e.g., IP addresses, TCP ports, sequence number and acknowledgement number)</a:t>
            </a:r>
          </a:p>
          <a:p>
            <a:pPr marL="914400" lvl="1" indent="-514350">
              <a:buFont typeface="+mj-lt"/>
              <a:buAutoNum type="alphaLcParenR" startAt="4"/>
            </a:pPr>
            <a:r>
              <a:rPr lang="en-US" altLang="zh-TW" dirty="0" smtClean="0"/>
              <a:t>Open the trace captured at the client, and locate the same HTTP GET. You may find that the packet is identical to the first HTTP GET packet you located in the server packet trace. If there is an MITM attack between the client and the VPN server, how can the VPN server detect whether the packet is modified?</a:t>
            </a:r>
          </a:p>
          <a:p>
            <a:pPr marL="1314450" lvl="2" indent="-514350">
              <a:buFont typeface="+mj-lt"/>
              <a:buAutoNum type="arabicParenR"/>
            </a:pPr>
            <a:endParaRPr lang="en-US" altLang="zh-TW" dirty="0" smtClean="0"/>
          </a:p>
          <a:p>
            <a:pPr marL="914400" lvl="1" indent="-514350">
              <a:buNone/>
            </a:pPr>
            <a:endParaRPr lang="zh-TW"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Q2 (AH-only mode)</a:t>
            </a:r>
            <a:endParaRPr lang="zh-TW" altLang="en-US" dirty="0"/>
          </a:p>
        </p:txBody>
      </p:sp>
      <p:sp>
        <p:nvSpPr>
          <p:cNvPr id="3" name="內容版面配置區 2"/>
          <p:cNvSpPr>
            <a:spLocks noGrp="1"/>
          </p:cNvSpPr>
          <p:nvPr>
            <p:ph idx="1"/>
          </p:nvPr>
        </p:nvSpPr>
        <p:spPr/>
        <p:txBody>
          <a:bodyPr/>
          <a:lstStyle/>
          <a:p>
            <a:r>
              <a:rPr lang="en-US" altLang="zh-TW" dirty="0" smtClean="0"/>
              <a:t>In our lab, we are using transport mode (as set in the </a:t>
            </a:r>
            <a:r>
              <a:rPr lang="en-US" altLang="zh-TW" dirty="0" err="1" smtClean="0"/>
              <a:t>Openswan</a:t>
            </a:r>
            <a:r>
              <a:rPr lang="en-US" altLang="zh-TW" dirty="0" smtClean="0"/>
              <a:t>).</a:t>
            </a:r>
            <a:r>
              <a:rPr lang="zh-TW" altLang="en-US" dirty="0" smtClean="0"/>
              <a:t> </a:t>
            </a:r>
            <a:r>
              <a:rPr lang="en-US" altLang="zh-TW" dirty="0" smtClean="0"/>
              <a:t>But you may observe an outer-inner IP headers in packets sending between the client and server. Explain why it is still called the “transport” mode.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Objectives</a:t>
            </a:r>
            <a:endParaRPr lang="zh-TW" altLang="en-US" dirty="0"/>
          </a:p>
        </p:txBody>
      </p:sp>
      <p:sp>
        <p:nvSpPr>
          <p:cNvPr id="3" name="內容版面配置區 2"/>
          <p:cNvSpPr>
            <a:spLocks noGrp="1"/>
          </p:cNvSpPr>
          <p:nvPr>
            <p:ph idx="1"/>
          </p:nvPr>
        </p:nvSpPr>
        <p:spPr/>
        <p:txBody>
          <a:bodyPr/>
          <a:lstStyle/>
          <a:p>
            <a:r>
              <a:rPr lang="en-US" altLang="zh-TW" dirty="0" smtClean="0"/>
              <a:t>Get hand-on experience in</a:t>
            </a:r>
          </a:p>
          <a:p>
            <a:pPr lvl="1"/>
            <a:r>
              <a:rPr lang="en-US" altLang="zh-TW" dirty="0" smtClean="0"/>
              <a:t>setting up a simple L2TP/IPSec VPN server in Linux.</a:t>
            </a:r>
          </a:p>
          <a:p>
            <a:pPr lvl="1"/>
            <a:r>
              <a:rPr lang="en-US" altLang="zh-TW" dirty="0" smtClean="0"/>
              <a:t>connecting the VPN server with Windows client.</a:t>
            </a:r>
          </a:p>
          <a:p>
            <a:r>
              <a:rPr lang="en-US" altLang="zh-TW" dirty="0" smtClean="0"/>
              <a:t>Use </a:t>
            </a:r>
            <a:r>
              <a:rPr lang="en-US" altLang="zh-TW" dirty="0" err="1" smtClean="0"/>
              <a:t>Wireshark</a:t>
            </a:r>
            <a:r>
              <a:rPr lang="en-US" altLang="zh-TW" dirty="0" smtClean="0"/>
              <a:t> to look into</a:t>
            </a:r>
          </a:p>
          <a:p>
            <a:pPr lvl="1"/>
            <a:r>
              <a:rPr lang="en-US" altLang="zh-TW" dirty="0" smtClean="0"/>
              <a:t>AH (only) </a:t>
            </a:r>
            <a:r>
              <a:rPr lang="en-US" altLang="zh-TW" dirty="0" err="1" smtClean="0"/>
              <a:t>vs</a:t>
            </a:r>
            <a:r>
              <a:rPr lang="en-US" altLang="zh-TW" dirty="0" smtClean="0"/>
              <a:t> ESP</a:t>
            </a:r>
          </a:p>
          <a:p>
            <a:pPr lvl="1"/>
            <a:r>
              <a:rPr lang="en-US" altLang="zh-TW" dirty="0" smtClean="0"/>
              <a:t>IPSec</a:t>
            </a:r>
          </a:p>
          <a:p>
            <a:pPr lvl="1"/>
            <a:endParaRPr lang="zh-TW"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Q3 (ESP mode)</a:t>
            </a:r>
            <a:endParaRPr lang="zh-TW" altLang="en-US" dirty="0"/>
          </a:p>
        </p:txBody>
      </p:sp>
      <p:sp>
        <p:nvSpPr>
          <p:cNvPr id="3" name="內容版面配置區 2"/>
          <p:cNvSpPr>
            <a:spLocks noGrp="1"/>
          </p:cNvSpPr>
          <p:nvPr>
            <p:ph idx="1"/>
          </p:nvPr>
        </p:nvSpPr>
        <p:spPr/>
        <p:txBody>
          <a:bodyPr/>
          <a:lstStyle/>
          <a:p>
            <a:pPr marL="514350" indent="-514350">
              <a:buFont typeface="+mj-lt"/>
              <a:buAutoNum type="alphaLcParenR"/>
            </a:pPr>
            <a:r>
              <a:rPr lang="en-US" altLang="zh-TW" dirty="0" smtClean="0"/>
              <a:t>Consider the trace you captured at the server.</a:t>
            </a:r>
          </a:p>
          <a:p>
            <a:pPr marL="971550" lvl="1" indent="-514350">
              <a:buFont typeface="+mj-lt"/>
              <a:buAutoNum type="arabicParenR"/>
            </a:pPr>
            <a:r>
              <a:rPr lang="en-US" altLang="zh-TW" dirty="0" smtClean="0"/>
              <a:t>How many HTTP GET request(s) (sending to 192.254.235.192) can you observe?</a:t>
            </a:r>
          </a:p>
          <a:p>
            <a:pPr marL="971550" lvl="1" indent="-514350">
              <a:buFont typeface="+mj-lt"/>
              <a:buAutoNum type="arabicParenR"/>
            </a:pPr>
            <a:r>
              <a:rPr lang="en-US" altLang="zh-TW" dirty="0" smtClean="0"/>
              <a:t>What is/are the source IP address(</a:t>
            </a:r>
            <a:r>
              <a:rPr lang="en-US" altLang="zh-TW" dirty="0" err="1" smtClean="0"/>
              <a:t>es</a:t>
            </a:r>
            <a:r>
              <a:rPr lang="en-US" altLang="zh-TW" dirty="0" smtClean="0"/>
              <a:t>)?</a:t>
            </a:r>
          </a:p>
          <a:p>
            <a:pPr marL="971550" lvl="1" indent="-514350">
              <a:buFont typeface="+mj-lt"/>
              <a:buAutoNum type="arabicParenR"/>
            </a:pPr>
            <a:r>
              <a:rPr lang="en-US" altLang="zh-TW" dirty="0" smtClean="0"/>
              <a:t>Why that packet is not encrypted?</a:t>
            </a:r>
          </a:p>
          <a:p>
            <a:pPr marL="514350" indent="-514350">
              <a:buFont typeface="+mj-lt"/>
              <a:buAutoNum type="alphaLcParenR"/>
            </a:pPr>
            <a:r>
              <a:rPr lang="en-US" altLang="zh-TW" dirty="0" smtClean="0"/>
              <a:t>Consider the trace you captured at the client.</a:t>
            </a:r>
          </a:p>
          <a:p>
            <a:pPr marL="971550" lvl="1" indent="-514350">
              <a:buFont typeface="+mj-lt"/>
              <a:buAutoNum type="arabicParenR"/>
            </a:pPr>
            <a:r>
              <a:rPr lang="en-US" altLang="zh-TW" dirty="0" smtClean="0"/>
              <a:t>Can you find any HTTP GET to the same server in plaintext?</a:t>
            </a:r>
          </a:p>
          <a:p>
            <a:pPr lvl="1"/>
            <a:endParaRPr lang="en-US" altLang="zh-TW" dirty="0" smtClean="0"/>
          </a:p>
          <a:p>
            <a:pPr lvl="1"/>
            <a:endParaRPr lang="en-US" altLang="zh-TW" dirty="0" smtClean="0"/>
          </a:p>
          <a:p>
            <a:pPr lvl="1"/>
            <a:endParaRPr lang="en-US" altLang="zh-TW" dirty="0" smtClean="0"/>
          </a:p>
          <a:p>
            <a:endParaRPr lang="zh-TW" alt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Q4 (ESP mode)</a:t>
            </a:r>
            <a:endParaRPr lang="zh-TW" altLang="en-US" dirty="0"/>
          </a:p>
        </p:txBody>
      </p:sp>
      <p:sp>
        <p:nvSpPr>
          <p:cNvPr id="3" name="內容版面配置區 2"/>
          <p:cNvSpPr>
            <a:spLocks noGrp="1"/>
          </p:cNvSpPr>
          <p:nvPr>
            <p:ph idx="1"/>
          </p:nvPr>
        </p:nvSpPr>
        <p:spPr/>
        <p:txBody>
          <a:bodyPr>
            <a:normAutofit fontScale="92500"/>
          </a:bodyPr>
          <a:lstStyle/>
          <a:p>
            <a:pPr marL="514350" indent="-514350">
              <a:buFont typeface="+mj-lt"/>
              <a:buAutoNum type="alphaLcParenR"/>
            </a:pPr>
            <a:r>
              <a:rPr lang="en-US" altLang="zh-TW" dirty="0" smtClean="0"/>
              <a:t>Look the trace you captured at the server again, and locate the first packet with protocol ISAKMP.</a:t>
            </a:r>
          </a:p>
          <a:p>
            <a:pPr marL="971550" lvl="1" indent="-514350">
              <a:buFont typeface="+mj-lt"/>
              <a:buAutoNum type="arabicParenR"/>
            </a:pPr>
            <a:r>
              <a:rPr lang="en-US" altLang="zh-TW" dirty="0" smtClean="0"/>
              <a:t>What are the usages of the first two ISAKMP packets?</a:t>
            </a:r>
          </a:p>
          <a:p>
            <a:pPr marL="971550" lvl="1" indent="-514350">
              <a:buFont typeface="+mj-lt"/>
              <a:buAutoNum type="arabicParenR"/>
            </a:pPr>
            <a:r>
              <a:rPr lang="en-US" altLang="zh-TW" dirty="0" smtClean="0"/>
              <a:t>How many transform proposal(s) supplied by the client?</a:t>
            </a:r>
          </a:p>
          <a:p>
            <a:pPr marL="971550" lvl="1" indent="-514350">
              <a:buFont typeface="+mj-lt"/>
              <a:buAutoNum type="arabicParenR"/>
            </a:pPr>
            <a:r>
              <a:rPr lang="en-US" altLang="zh-TW" dirty="0" smtClean="0"/>
              <a:t>How many transform proposal(s) supplied by the server?</a:t>
            </a:r>
          </a:p>
          <a:p>
            <a:pPr marL="971550" lvl="1" indent="-514350">
              <a:buFont typeface="+mj-lt"/>
              <a:buAutoNum type="arabicParenR"/>
            </a:pPr>
            <a:r>
              <a:rPr lang="en-US" altLang="zh-TW" dirty="0" smtClean="0"/>
              <a:t>Which encryption algorithm should be used after the SA process?</a:t>
            </a:r>
          </a:p>
          <a:p>
            <a:pPr lvl="1"/>
            <a:endParaRPr lang="en-US" altLang="zh-TW" dirty="0" smtClean="0"/>
          </a:p>
          <a:p>
            <a:endParaRPr lang="en-US" altLang="zh-TW" dirty="0" smtClean="0"/>
          </a:p>
          <a:p>
            <a:endParaRPr lang="zh-TW" alt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END</a:t>
            </a:r>
            <a:endParaRPr lang="en-US"/>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 xmlns:p14="http://schemas.microsoft.com/office/powerpoint/2010/main" val="15931191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L2TP/IPSec</a:t>
            </a:r>
            <a:endParaRPr lang="zh-TW" altLang="en-US" dirty="0"/>
          </a:p>
        </p:txBody>
      </p:sp>
      <p:sp>
        <p:nvSpPr>
          <p:cNvPr id="3" name="內容版面配置區 2"/>
          <p:cNvSpPr>
            <a:spLocks noGrp="1"/>
          </p:cNvSpPr>
          <p:nvPr>
            <p:ph idx="1"/>
          </p:nvPr>
        </p:nvSpPr>
        <p:spPr/>
        <p:txBody>
          <a:bodyPr>
            <a:normAutofit lnSpcReduction="10000"/>
          </a:bodyPr>
          <a:lstStyle/>
          <a:p>
            <a:r>
              <a:rPr lang="en-US" altLang="zh-TW" dirty="0" smtClean="0"/>
              <a:t>L2TP (Layer 2 Tunneling Protocol)</a:t>
            </a:r>
          </a:p>
          <a:p>
            <a:pPr lvl="1"/>
            <a:r>
              <a:rPr lang="en-US" altLang="zh-TW" dirty="0" smtClean="0"/>
              <a:t>For setting up virtual tunnels between two parties</a:t>
            </a:r>
          </a:p>
          <a:p>
            <a:pPr lvl="1"/>
            <a:r>
              <a:rPr lang="en-US" altLang="zh-TW" dirty="0" smtClean="0"/>
              <a:t>Provide sessions control</a:t>
            </a:r>
          </a:p>
          <a:p>
            <a:pPr lvl="1"/>
            <a:r>
              <a:rPr lang="en-US" altLang="zh-TW" dirty="0" smtClean="0"/>
              <a:t>Provide no encryption or confidentiality</a:t>
            </a:r>
          </a:p>
          <a:p>
            <a:pPr lvl="1"/>
            <a:r>
              <a:rPr lang="en-US" altLang="zh-TW" dirty="0" smtClean="0"/>
              <a:t>L2TP headers are placed inside UDP packets</a:t>
            </a:r>
          </a:p>
          <a:p>
            <a:pPr lvl="1"/>
            <a:endParaRPr lang="en-US" altLang="zh-TW" dirty="0" smtClean="0"/>
          </a:p>
          <a:p>
            <a:pPr lvl="1"/>
            <a:endParaRPr lang="en-US" altLang="zh-TW" dirty="0" smtClean="0"/>
          </a:p>
          <a:p>
            <a:pPr lvl="1">
              <a:buNone/>
            </a:pPr>
            <a:r>
              <a:rPr lang="en-US" altLang="zh-TW" dirty="0" smtClean="0">
                <a:sym typeface="Wingdings" pitchFamily="2" charset="2"/>
              </a:rPr>
              <a:t></a:t>
            </a:r>
            <a:r>
              <a:rPr lang="en-US" altLang="zh-TW" dirty="0" smtClean="0"/>
              <a:t>IPSec often works with L2TP to provide authentication and encryption for each IP packets.</a:t>
            </a:r>
            <a:endParaRPr lang="zh-TW" altLang="en-US" dirty="0" smtClean="0"/>
          </a:p>
          <a:p>
            <a:pPr lvl="2">
              <a:buNone/>
            </a:pPr>
            <a:endParaRPr lang="en-US" altLang="zh-TW" dirty="0"/>
          </a:p>
          <a:p>
            <a:pPr lvl="2"/>
            <a:endParaRPr lang="en-US" altLang="zh-TW" dirty="0" smtClean="0"/>
          </a:p>
        </p:txBody>
      </p:sp>
      <p:sp>
        <p:nvSpPr>
          <p:cNvPr id="8" name="流程圖: 程序 7"/>
          <p:cNvSpPr/>
          <p:nvPr/>
        </p:nvSpPr>
        <p:spPr>
          <a:xfrm>
            <a:off x="1979712" y="4077072"/>
            <a:ext cx="720080" cy="79208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IP</a:t>
            </a:r>
            <a:endParaRPr lang="zh-TW" altLang="en-US" dirty="0"/>
          </a:p>
        </p:txBody>
      </p:sp>
      <p:sp>
        <p:nvSpPr>
          <p:cNvPr id="9" name="流程圖: 程序 8"/>
          <p:cNvSpPr/>
          <p:nvPr/>
        </p:nvSpPr>
        <p:spPr>
          <a:xfrm>
            <a:off x="2699792" y="4077072"/>
            <a:ext cx="720080" cy="792088"/>
          </a:xfrm>
          <a:prstGeom prst="flowChart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TW" dirty="0" smtClean="0"/>
              <a:t>UDP</a:t>
            </a:r>
            <a:endParaRPr lang="zh-TW" altLang="en-US" dirty="0"/>
          </a:p>
        </p:txBody>
      </p:sp>
      <p:sp>
        <p:nvSpPr>
          <p:cNvPr id="10" name="流程圖: 程序 9"/>
          <p:cNvSpPr/>
          <p:nvPr/>
        </p:nvSpPr>
        <p:spPr>
          <a:xfrm>
            <a:off x="3419872" y="4077072"/>
            <a:ext cx="720080" cy="792088"/>
          </a:xfrm>
          <a:prstGeom prst="flowChart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dirty="0" smtClean="0"/>
              <a:t>L2TP</a:t>
            </a:r>
            <a:endParaRPr lang="zh-TW" altLang="en-US" dirty="0"/>
          </a:p>
        </p:txBody>
      </p:sp>
      <p:sp>
        <p:nvSpPr>
          <p:cNvPr id="11" name="流程圖: 程序 10"/>
          <p:cNvSpPr/>
          <p:nvPr/>
        </p:nvSpPr>
        <p:spPr>
          <a:xfrm>
            <a:off x="4139952" y="4077072"/>
            <a:ext cx="2520280" cy="792088"/>
          </a:xfrm>
          <a:prstGeom prst="flowChart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TW" dirty="0" smtClean="0"/>
              <a:t>Payload</a:t>
            </a:r>
            <a:endParaRPr lang="zh-TW"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Steps overview</a:t>
            </a:r>
            <a:endParaRPr lang="zh-TW" altLang="en-US" dirty="0"/>
          </a:p>
        </p:txBody>
      </p:sp>
      <p:sp>
        <p:nvSpPr>
          <p:cNvPr id="3" name="內容版面配置區 2"/>
          <p:cNvSpPr>
            <a:spLocks noGrp="1"/>
          </p:cNvSpPr>
          <p:nvPr>
            <p:ph idx="1"/>
          </p:nvPr>
        </p:nvSpPr>
        <p:spPr/>
        <p:txBody>
          <a:bodyPr/>
          <a:lstStyle/>
          <a:p>
            <a:r>
              <a:rPr lang="en-US" altLang="zh-TW" dirty="0" smtClean="0"/>
              <a:t>Step 0 – Prepare the VM and </a:t>
            </a:r>
            <a:r>
              <a:rPr lang="en-US" altLang="zh-TW" dirty="0" err="1" smtClean="0"/>
              <a:t>Wireshark</a:t>
            </a:r>
            <a:endParaRPr lang="en-US" altLang="zh-TW" dirty="0" smtClean="0"/>
          </a:p>
          <a:p>
            <a:r>
              <a:rPr lang="en-US" altLang="zh-TW" dirty="0" smtClean="0"/>
              <a:t>Step 1 – Setup the server</a:t>
            </a:r>
          </a:p>
          <a:p>
            <a:r>
              <a:rPr lang="en-US" altLang="zh-TW" dirty="0" smtClean="0"/>
              <a:t>Step 2 – Setup the client in AH mode</a:t>
            </a:r>
          </a:p>
          <a:p>
            <a:pPr lvl="1"/>
            <a:r>
              <a:rPr lang="en-US" altLang="zh-TW" dirty="0" smtClean="0"/>
              <a:t>Use </a:t>
            </a:r>
            <a:r>
              <a:rPr lang="en-US" altLang="zh-TW" dirty="0" err="1" smtClean="0"/>
              <a:t>Wireshark</a:t>
            </a:r>
            <a:r>
              <a:rPr lang="en-US" altLang="zh-TW" dirty="0" smtClean="0"/>
              <a:t> to capture the packets</a:t>
            </a:r>
          </a:p>
          <a:p>
            <a:r>
              <a:rPr lang="en-US" altLang="zh-TW" dirty="0" smtClean="0"/>
              <a:t>Step 3 – Setup the client in ESP mode</a:t>
            </a:r>
          </a:p>
          <a:p>
            <a:pPr lvl="1"/>
            <a:r>
              <a:rPr lang="en-US" altLang="zh-TW" dirty="0" smtClean="0"/>
              <a:t>Use </a:t>
            </a:r>
            <a:r>
              <a:rPr lang="en-US" altLang="zh-TW" dirty="0" err="1" smtClean="0"/>
              <a:t>Wireshark</a:t>
            </a:r>
            <a:r>
              <a:rPr lang="en-US" altLang="zh-TW" dirty="0" smtClean="0"/>
              <a:t> to capture the packets</a:t>
            </a:r>
          </a:p>
          <a:p>
            <a:r>
              <a:rPr lang="en-US" altLang="zh-TW" dirty="0" smtClean="0"/>
              <a:t>Step 4 – Cleanup</a:t>
            </a:r>
          </a:p>
          <a:p>
            <a:endParaRPr lang="zh-TW"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VM Setup</a:t>
            </a:r>
            <a:endParaRPr lang="zh-TW" altLang="en-US" dirty="0"/>
          </a:p>
        </p:txBody>
      </p:sp>
      <p:sp>
        <p:nvSpPr>
          <p:cNvPr id="3" name="內容版面配置區 2"/>
          <p:cNvSpPr>
            <a:spLocks noGrp="1"/>
          </p:cNvSpPr>
          <p:nvPr>
            <p:ph idx="1"/>
          </p:nvPr>
        </p:nvSpPr>
        <p:spPr/>
        <p:txBody>
          <a:bodyPr/>
          <a:lstStyle/>
          <a:p>
            <a:r>
              <a:rPr lang="en-US" altLang="zh-TW" dirty="0" smtClean="0"/>
              <a:t>After importing the VM, “Start” the VM in the </a:t>
            </a:r>
            <a:r>
              <a:rPr lang="en-US" altLang="zh-TW" dirty="0" err="1" smtClean="0"/>
              <a:t>virtualbox</a:t>
            </a:r>
            <a:endParaRPr lang="en-US" altLang="zh-TW" dirty="0" smtClean="0"/>
          </a:p>
          <a:p>
            <a:r>
              <a:rPr lang="en-US" altLang="zh-TW" dirty="0" smtClean="0"/>
              <a:t>Username is “</a:t>
            </a:r>
            <a:r>
              <a:rPr lang="en-US" altLang="zh-TW" dirty="0" err="1" smtClean="0"/>
              <a:t>ubuntu</a:t>
            </a:r>
            <a:r>
              <a:rPr lang="en-US" altLang="zh-TW" dirty="0" smtClean="0"/>
              <a:t>”</a:t>
            </a:r>
          </a:p>
          <a:p>
            <a:r>
              <a:rPr lang="en-US" altLang="zh-TW" dirty="0" smtClean="0"/>
              <a:t>Password is “comp444vpn”</a:t>
            </a:r>
          </a:p>
          <a:p>
            <a:r>
              <a:rPr lang="en-US" altLang="zh-TW" dirty="0" smtClean="0"/>
              <a:t>Copy your VM’s IP address.</a:t>
            </a:r>
          </a:p>
          <a:p>
            <a:pPr lvl="1"/>
            <a:r>
              <a:rPr lang="en-US" altLang="zh-TW" dirty="0" smtClean="0"/>
              <a:t>Terminate -&gt;</a:t>
            </a:r>
            <a:r>
              <a:rPr lang="en-US" altLang="zh-TW" dirty="0" err="1" smtClean="0"/>
              <a:t>ifconfig</a:t>
            </a:r>
            <a:r>
              <a:rPr lang="en-US" altLang="zh-TW" dirty="0" smtClean="0"/>
              <a:t> eth0</a:t>
            </a:r>
            <a:endParaRPr lang="zh-TW"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p:nvPr/>
        </p:nvPicPr>
        <p:blipFill>
          <a:blip r:embed="rId2" cstate="print"/>
          <a:srcRect t="4623" r="45076" b="24879"/>
          <a:stretch>
            <a:fillRect/>
          </a:stretch>
        </p:blipFill>
        <p:spPr>
          <a:xfrm>
            <a:off x="1475656" y="1484783"/>
            <a:ext cx="6480720" cy="5134077"/>
          </a:xfrm>
          <a:prstGeom prst="rect">
            <a:avLst/>
          </a:prstGeom>
        </p:spPr>
      </p:pic>
      <p:sp>
        <p:nvSpPr>
          <p:cNvPr id="2" name="標題 1"/>
          <p:cNvSpPr>
            <a:spLocks noGrp="1"/>
          </p:cNvSpPr>
          <p:nvPr>
            <p:ph type="title"/>
          </p:nvPr>
        </p:nvSpPr>
        <p:spPr/>
        <p:txBody>
          <a:bodyPr/>
          <a:lstStyle/>
          <a:p>
            <a:r>
              <a:rPr lang="en-US" altLang="zh-TW" dirty="0" smtClean="0"/>
              <a:t>Get your VM’s IP address</a:t>
            </a:r>
            <a:endParaRPr lang="zh-TW" altLang="en-US" dirty="0"/>
          </a:p>
        </p:txBody>
      </p:sp>
      <p:sp>
        <p:nvSpPr>
          <p:cNvPr id="5" name="向右箭號 4"/>
          <p:cNvSpPr/>
          <p:nvPr/>
        </p:nvSpPr>
        <p:spPr>
          <a:xfrm rot="10800000">
            <a:off x="2195737" y="5219908"/>
            <a:ext cx="64807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p:cNvSpPr txBox="1"/>
          <p:nvPr/>
        </p:nvSpPr>
        <p:spPr>
          <a:xfrm>
            <a:off x="2915817" y="5219908"/>
            <a:ext cx="504056" cy="369332"/>
          </a:xfrm>
          <a:prstGeom prst="rect">
            <a:avLst/>
          </a:prstGeom>
          <a:noFill/>
        </p:spPr>
        <p:txBody>
          <a:bodyPr wrap="square" rtlCol="0">
            <a:spAutoFit/>
          </a:bodyPr>
          <a:lstStyle/>
          <a:p>
            <a:r>
              <a:rPr lang="en-US" altLang="zh-TW" dirty="0" smtClean="0">
                <a:solidFill>
                  <a:schemeClr val="bg1"/>
                </a:solidFill>
              </a:rPr>
              <a:t>1</a:t>
            </a:r>
            <a:endParaRPr lang="zh-TW" altLang="en-US" dirty="0">
              <a:solidFill>
                <a:schemeClr val="bg1"/>
              </a:solidFill>
            </a:endParaRPr>
          </a:p>
        </p:txBody>
      </p:sp>
      <p:sp>
        <p:nvSpPr>
          <p:cNvPr id="7" name="圓角矩形 6"/>
          <p:cNvSpPr/>
          <p:nvPr/>
        </p:nvSpPr>
        <p:spPr>
          <a:xfrm>
            <a:off x="3131840" y="2132856"/>
            <a:ext cx="1008112" cy="14401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向右箭號 7"/>
          <p:cNvSpPr/>
          <p:nvPr/>
        </p:nvSpPr>
        <p:spPr>
          <a:xfrm rot="10800000">
            <a:off x="4355976" y="1772817"/>
            <a:ext cx="64807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p:cNvSpPr txBox="1"/>
          <p:nvPr/>
        </p:nvSpPr>
        <p:spPr>
          <a:xfrm>
            <a:off x="5076056" y="1772817"/>
            <a:ext cx="504056" cy="369332"/>
          </a:xfrm>
          <a:prstGeom prst="rect">
            <a:avLst/>
          </a:prstGeom>
          <a:noFill/>
        </p:spPr>
        <p:txBody>
          <a:bodyPr wrap="square" rtlCol="0">
            <a:spAutoFit/>
          </a:bodyPr>
          <a:lstStyle/>
          <a:p>
            <a:r>
              <a:rPr lang="en-US" altLang="zh-TW" dirty="0" smtClean="0">
                <a:solidFill>
                  <a:schemeClr val="bg1"/>
                </a:solidFill>
              </a:rPr>
              <a:t>2</a:t>
            </a:r>
            <a:endParaRPr lang="zh-TW" altLang="en-US"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Setup overview</a:t>
            </a:r>
            <a:endParaRPr lang="zh-TW" altLang="en-US" dirty="0"/>
          </a:p>
        </p:txBody>
      </p:sp>
      <p:sp>
        <p:nvSpPr>
          <p:cNvPr id="3" name="內容版面配置區 2"/>
          <p:cNvSpPr>
            <a:spLocks noGrp="1"/>
          </p:cNvSpPr>
          <p:nvPr>
            <p:ph idx="1"/>
          </p:nvPr>
        </p:nvSpPr>
        <p:spPr/>
        <p:txBody>
          <a:bodyPr/>
          <a:lstStyle/>
          <a:p>
            <a:r>
              <a:rPr lang="en-US" altLang="zh-TW" dirty="0" smtClean="0"/>
              <a:t>Client establishes a VPN connection with the server.</a:t>
            </a:r>
            <a:endParaRPr lang="zh-TW" altLang="en-US" dirty="0"/>
          </a:p>
        </p:txBody>
      </p:sp>
      <p:pic>
        <p:nvPicPr>
          <p:cNvPr id="1026" name="Picture 2"/>
          <p:cNvPicPr>
            <a:picLocks noChangeAspect="1" noChangeArrowheads="1"/>
          </p:cNvPicPr>
          <p:nvPr/>
        </p:nvPicPr>
        <p:blipFill>
          <a:blip r:embed="rId2" cstate="print"/>
          <a:srcRect/>
          <a:stretch>
            <a:fillRect/>
          </a:stretch>
        </p:blipFill>
        <p:spPr bwMode="auto">
          <a:xfrm>
            <a:off x="2078012" y="2492896"/>
            <a:ext cx="6598444" cy="4046778"/>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Setting up the server</a:t>
            </a:r>
            <a:endParaRPr lang="zh-TW" altLang="en-US" dirty="0"/>
          </a:p>
        </p:txBody>
      </p:sp>
      <p:sp>
        <p:nvSpPr>
          <p:cNvPr id="3" name="內容版面配置區 2"/>
          <p:cNvSpPr>
            <a:spLocks noGrp="1"/>
          </p:cNvSpPr>
          <p:nvPr>
            <p:ph idx="1"/>
          </p:nvPr>
        </p:nvSpPr>
        <p:spPr/>
        <p:txBody>
          <a:bodyPr/>
          <a:lstStyle/>
          <a:p>
            <a:r>
              <a:rPr lang="en-US" altLang="zh-TW" dirty="0" err="1" smtClean="0"/>
              <a:t>Openswan</a:t>
            </a:r>
            <a:r>
              <a:rPr lang="en-US" altLang="zh-TW" dirty="0" smtClean="0"/>
              <a:t> - IPSec</a:t>
            </a:r>
          </a:p>
          <a:p>
            <a:r>
              <a:rPr lang="en-US" altLang="zh-TW" dirty="0" smtClean="0"/>
              <a:t>xl2tpd – L2TP</a:t>
            </a:r>
          </a:p>
          <a:p>
            <a:r>
              <a:rPr lang="en-US" altLang="zh-TW" dirty="0" smtClean="0"/>
              <a:t>A few configuration files control </a:t>
            </a:r>
            <a:br>
              <a:rPr lang="en-US" altLang="zh-TW" dirty="0" smtClean="0"/>
            </a:br>
            <a:r>
              <a:rPr lang="en-US" altLang="zh-TW" dirty="0" smtClean="0"/>
              <a:t>the settings </a:t>
            </a:r>
          </a:p>
          <a:p>
            <a:r>
              <a:rPr lang="en-US" altLang="zh-TW" dirty="0" smtClean="0"/>
              <a:t>You can find the links on the </a:t>
            </a:r>
            <a:br>
              <a:rPr lang="en-US" altLang="zh-TW" dirty="0" smtClean="0"/>
            </a:br>
            <a:r>
              <a:rPr lang="en-US" altLang="zh-TW" dirty="0" smtClean="0"/>
              <a:t>VM’s desktop</a:t>
            </a:r>
          </a:p>
          <a:p>
            <a:endParaRPr lang="en-US" altLang="zh-TW" dirty="0" smtClean="0"/>
          </a:p>
          <a:p>
            <a:endParaRPr lang="zh-TW" altLang="en-US" dirty="0"/>
          </a:p>
        </p:txBody>
      </p:sp>
      <p:pic>
        <p:nvPicPr>
          <p:cNvPr id="4098" name="Picture 2" descr="Openswan logo"/>
          <p:cNvPicPr>
            <a:picLocks noChangeAspect="1" noChangeArrowheads="1"/>
          </p:cNvPicPr>
          <p:nvPr/>
        </p:nvPicPr>
        <p:blipFill>
          <a:blip r:embed="rId2" cstate="print"/>
          <a:srcRect/>
          <a:stretch>
            <a:fillRect/>
          </a:stretch>
        </p:blipFill>
        <p:spPr bwMode="auto">
          <a:xfrm>
            <a:off x="5220072" y="1628800"/>
            <a:ext cx="1152128" cy="1031155"/>
          </a:xfrm>
          <a:prstGeom prst="rect">
            <a:avLst/>
          </a:prstGeom>
          <a:noFill/>
        </p:spPr>
      </p:pic>
      <p:pic>
        <p:nvPicPr>
          <p:cNvPr id="6" name="Picture 2"/>
          <p:cNvPicPr/>
          <p:nvPr/>
        </p:nvPicPr>
        <p:blipFill>
          <a:blip r:embed="rId3" cstate="print"/>
          <a:srcRect l="5376" t="8001" r="81500" b="59333"/>
          <a:stretch>
            <a:fillRect/>
          </a:stretch>
        </p:blipFill>
        <p:spPr>
          <a:xfrm>
            <a:off x="6084168" y="3429000"/>
            <a:ext cx="2016224" cy="2822714"/>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1365</TotalTime>
  <Words>1044</Words>
  <Application>Microsoft Office PowerPoint</Application>
  <PresentationFormat>如螢幕大小 (4:3)</PresentationFormat>
  <Paragraphs>158</Paragraphs>
  <Slides>32</Slides>
  <Notes>0</Notes>
  <HiddenSlides>0</HiddenSlides>
  <MMClips>0</MMClips>
  <ScaleCrop>false</ScaleCrop>
  <HeadingPairs>
    <vt:vector size="4" baseType="variant">
      <vt:variant>
        <vt:lpstr>佈景主題</vt:lpstr>
      </vt:variant>
      <vt:variant>
        <vt:i4>1</vt:i4>
      </vt:variant>
      <vt:variant>
        <vt:lpstr>投影片標題</vt:lpstr>
      </vt:variant>
      <vt:variant>
        <vt:i4>32</vt:i4>
      </vt:variant>
    </vt:vector>
  </HeadingPairs>
  <TitlesOfParts>
    <vt:vector size="33" baseType="lpstr">
      <vt:lpstr>Office 佈景主題</vt:lpstr>
      <vt:lpstr>Workshop 5: IPSec Security</vt:lpstr>
      <vt:lpstr>Preparation</vt:lpstr>
      <vt:lpstr>Objectives</vt:lpstr>
      <vt:lpstr>L2TP/IPSec</vt:lpstr>
      <vt:lpstr>Steps overview</vt:lpstr>
      <vt:lpstr>VM Setup</vt:lpstr>
      <vt:lpstr>Get your VM’s IP address</vt:lpstr>
      <vt:lpstr>Setup overview</vt:lpstr>
      <vt:lpstr>Setting up the server</vt:lpstr>
      <vt:lpstr>Editing the configuration files</vt:lpstr>
      <vt:lpstr>IPSec setting</vt:lpstr>
      <vt:lpstr>PSK settings</vt:lpstr>
      <vt:lpstr>User access</vt:lpstr>
      <vt:lpstr>Your VPN server is ready!</vt:lpstr>
      <vt:lpstr>Client</vt:lpstr>
      <vt:lpstr>Setting up a new VPN connection</vt:lpstr>
      <vt:lpstr>Setting up VPN in Windows</vt:lpstr>
      <vt:lpstr>Setting up VPN in Windows</vt:lpstr>
      <vt:lpstr>AH-only</vt:lpstr>
      <vt:lpstr>Connect to the VPN</vt:lpstr>
      <vt:lpstr>Ready to connect! </vt:lpstr>
      <vt:lpstr>Connect!</vt:lpstr>
      <vt:lpstr>Prepare for ESP Mode</vt:lpstr>
      <vt:lpstr>Change to use ESP mode</vt:lpstr>
      <vt:lpstr>ESP mode</vt:lpstr>
      <vt:lpstr>Cleanup</vt:lpstr>
      <vt:lpstr>Q1 (AH-only mode)</vt:lpstr>
      <vt:lpstr>Q1 </vt:lpstr>
      <vt:lpstr>Q2 (AH-only mode)</vt:lpstr>
      <vt:lpstr>Q3 (ESP mode)</vt:lpstr>
      <vt:lpstr>Q4 (ESP mode)</vt:lpstr>
      <vt:lpstr>END</vt:lpstr>
    </vt:vector>
  </TitlesOfParts>
  <Company>oneprobe.org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 5: IPSec Security</dc:title>
  <dc:creator>ricky</dc:creator>
  <cp:lastModifiedBy>ricky</cp:lastModifiedBy>
  <cp:revision>167</cp:revision>
  <dcterms:created xsi:type="dcterms:W3CDTF">2014-04-03T05:11:04Z</dcterms:created>
  <dcterms:modified xsi:type="dcterms:W3CDTF">2014-04-04T16:11:00Z</dcterms:modified>
</cp:coreProperties>
</file>