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71" r:id="rId4"/>
    <p:sldId id="265" r:id="rId5"/>
    <p:sldId id="259" r:id="rId6"/>
    <p:sldId id="260" r:id="rId7"/>
    <p:sldId id="261" r:id="rId8"/>
    <p:sldId id="262" r:id="rId9"/>
    <p:sldId id="268" r:id="rId10"/>
    <p:sldId id="264" r:id="rId11"/>
    <p:sldId id="269" r:id="rId12"/>
    <p:sldId id="263" r:id="rId13"/>
    <p:sldId id="273" r:id="rId14"/>
    <p:sldId id="270" r:id="rId15"/>
    <p:sldId id="276" r:id="rId16"/>
    <p:sldId id="277" r:id="rId17"/>
    <p:sldId id="278" r:id="rId18"/>
    <p:sldId id="267" r:id="rId19"/>
    <p:sldId id="274" r:id="rId20"/>
    <p:sldId id="283" r:id="rId21"/>
    <p:sldId id="272" r:id="rId22"/>
    <p:sldId id="258" r:id="rId23"/>
    <p:sldId id="282" r:id="rId24"/>
    <p:sldId id="281" r:id="rId25"/>
    <p:sldId id="279" r:id="rId26"/>
    <p:sldId id="275" r:id="rId27"/>
    <p:sldId id="284" r:id="rId2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2B46F-71EC-4D48-8E1E-D284E925F30B}" type="datetimeFigureOut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4E96D-9FD5-4D6E-87CF-E199DAFCCF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1527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5049-8C78-4322-B83A-DE066084A451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3D91E-2953-45FA-B4F7-4286A6F3FCB7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60CE-6A1E-4AB1-8A87-42E1480BED46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0A9A7-8985-47F1-B8DE-C6713459590E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0EED5-3351-42C3-8F9C-81E034122B37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5A4B7-536B-4FD8-B094-6C0E800EF77F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4B44-10D2-42DF-A3F4-B3AF4AD66B9C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FC3B-F48C-4CE3-B1F1-0C5DF61C4666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DA8D5-34EC-4626-B475-A876F9A6A0DA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5F7B-D4A8-451E-96FC-E2273E20B79E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ED0A2-D6B5-4ADC-85EF-6818CBC1B7F6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A8D94-AFE0-4FB1-B9CA-5DB498DBA447}" type="datetime1">
              <a:rPr lang="zh-CN" altLang="en-US" smtClean="0"/>
              <a:pPr/>
              <a:t>2014/3/26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goo.gl/zzcGt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rxwen.files.wordpress.com/2009/10/android_debugging_arch1.pn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play.google.com/store/apps/details?id=org.openintents.filemanage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uban.com/" TargetMode="External"/><Relationship Id="rId2" Type="http://schemas.openxmlformats.org/officeDocument/2006/relationships/hyperlink" Target="http://goo.gl/zzcGt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developer.android.com/tools/help/adb.html#sqlit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ouban.com/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://goo.gl/q3Zss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oo.gl/kpvPI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sdk/index.html" TargetMode="External"/><Relationship Id="rId2" Type="http://schemas.openxmlformats.org/officeDocument/2006/relationships/hyperlink" Target="http://developer.android.com/tools/help/index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tools/extras/oem-usb.html#WinXp" TargetMode="External"/><Relationship Id="rId2" Type="http://schemas.openxmlformats.org/officeDocument/2006/relationships/hyperlink" Target="http://developer.android.com/tools/device.html#setting-u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COMP444 Workshop 4:</a:t>
            </a:r>
            <a:br>
              <a:rPr lang="en-US" altLang="zh-CN" dirty="0" smtClean="0"/>
            </a:br>
            <a:r>
              <a:rPr lang="en-US" altLang="zh-CN" dirty="0" smtClean="0"/>
              <a:t>Android Security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Daoyuan</a:t>
            </a:r>
          </a:p>
          <a:p>
            <a:r>
              <a:rPr lang="en-US" altLang="zh-CN" dirty="0" smtClean="0"/>
              <a:t>Mar 28, 2014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Android Debug Bridge (</a:t>
            </a:r>
            <a:r>
              <a:rPr lang="en-US" altLang="zh-CN" dirty="0" err="1" smtClean="0">
                <a:latin typeface="Times New Roman" pitchFamily="18" charset="0"/>
                <a:cs typeface="Times New Roman" pitchFamily="18" charset="0"/>
              </a:rPr>
              <a:t>adb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altLang="zh-CN" dirty="0" smtClean="0"/>
              <a:t>android-</a:t>
            </a:r>
            <a:r>
              <a:rPr lang="en-US" altLang="zh-CN" dirty="0" err="1" smtClean="0"/>
              <a:t>sdk</a:t>
            </a:r>
            <a:r>
              <a:rPr lang="en-US" altLang="zh-CN" dirty="0" smtClean="0"/>
              <a:t>-windows\platform-tools\</a:t>
            </a:r>
            <a:r>
              <a:rPr lang="en-US" altLang="zh-CN" dirty="0" smtClean="0">
                <a:solidFill>
                  <a:srgbClr val="C00000"/>
                </a:solidFill>
              </a:rPr>
              <a:t>adb.exe</a:t>
            </a:r>
          </a:p>
          <a:p>
            <a:pPr marL="742950" lvl="2" indent="-342900"/>
            <a:r>
              <a:rPr lang="en-US" altLang="zh-CN" dirty="0" smtClean="0"/>
              <a:t>Use </a:t>
            </a:r>
            <a:r>
              <a:rPr lang="en-US" altLang="zh-CN" dirty="0" smtClean="0">
                <a:solidFill>
                  <a:srgbClr val="C00000"/>
                </a:solidFill>
              </a:rPr>
              <a:t>command line </a:t>
            </a:r>
            <a:r>
              <a:rPr lang="en-US" altLang="zh-CN" dirty="0" smtClean="0"/>
              <a:t>to run it, just type </a:t>
            </a:r>
            <a:r>
              <a:rPr lang="en-US" altLang="zh-CN" dirty="0" err="1" smtClean="0">
                <a:solidFill>
                  <a:srgbClr val="C00000"/>
                </a:solidFill>
              </a:rPr>
              <a:t>adb</a:t>
            </a:r>
            <a:r>
              <a:rPr lang="en-US" altLang="zh-CN" dirty="0" smtClean="0"/>
              <a:t> </a:t>
            </a:r>
            <a:r>
              <a:rPr lang="en-US" altLang="zh-CN" b="1" dirty="0" smtClean="0"/>
              <a:t>under this directory</a:t>
            </a:r>
            <a:r>
              <a:rPr lang="en-US" altLang="zh-CN" dirty="0" smtClean="0"/>
              <a:t>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CN" dirty="0" smtClean="0"/>
              <a:t>List the current </a:t>
            </a:r>
            <a:r>
              <a:rPr lang="en-US" altLang="zh-CN" dirty="0" smtClean="0"/>
              <a:t>devices.</a:t>
            </a:r>
            <a:endParaRPr lang="en-US" altLang="zh-CN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altLang="zh-CN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altLang="zh-CN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CN" dirty="0" smtClean="0"/>
              <a:t>Install an Android app (in PC) to emulator.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  <p:sp>
        <p:nvSpPr>
          <p:cNvPr id="7" name="Rectangle 6"/>
          <p:cNvSpPr/>
          <p:nvPr/>
        </p:nvSpPr>
        <p:spPr>
          <a:xfrm>
            <a:off x="539552" y="5013176"/>
            <a:ext cx="8064896" cy="12777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rtlCol="0" anchor="ctr"/>
          <a:lstStyle/>
          <a:p>
            <a:r>
              <a:rPr lang="en-US" dirty="0"/>
              <a:t>Y:\Win32\android-sdk-windows\platform-tools&gt;</a:t>
            </a:r>
            <a:r>
              <a:rPr lang="en-US" dirty="0">
                <a:solidFill>
                  <a:srgbClr val="C00000"/>
                </a:solidFill>
              </a:rPr>
              <a:t>adb install C:\</a:t>
            </a:r>
            <a:r>
              <a:rPr lang="en-US" dirty="0" smtClean="0">
                <a:solidFill>
                  <a:srgbClr val="C00000"/>
                </a:solidFill>
              </a:rPr>
              <a:t>andTest\yourapp.apk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/>
              <a:t>59 KB/s (1862419 bytes in 30.531s)</a:t>
            </a:r>
          </a:p>
          <a:p>
            <a:r>
              <a:rPr lang="en-US" dirty="0"/>
              <a:t>        </a:t>
            </a:r>
            <a:r>
              <a:rPr lang="en-US" dirty="0" err="1"/>
              <a:t>pkg</a:t>
            </a:r>
            <a:r>
              <a:rPr lang="en-US" dirty="0"/>
              <a:t>: /data/local/</a:t>
            </a:r>
            <a:r>
              <a:rPr lang="en-US" dirty="0" err="1"/>
              <a:t>tmp</a:t>
            </a:r>
            <a:r>
              <a:rPr lang="en-US" dirty="0"/>
              <a:t>/</a:t>
            </a:r>
            <a:r>
              <a:rPr lang="en-US" dirty="0" err="1"/>
              <a:t>yourapp.apk</a:t>
            </a:r>
            <a:endParaRPr lang="en-US" dirty="0"/>
          </a:p>
          <a:p>
            <a:r>
              <a:rPr lang="en-US" dirty="0"/>
              <a:t>Success</a:t>
            </a:r>
          </a:p>
        </p:txBody>
      </p:sp>
      <p:sp>
        <p:nvSpPr>
          <p:cNvPr id="8" name="Rectangle 7"/>
          <p:cNvSpPr/>
          <p:nvPr/>
        </p:nvSpPr>
        <p:spPr>
          <a:xfrm>
            <a:off x="539552" y="3429000"/>
            <a:ext cx="8064896" cy="936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rtlCol="0" anchor="ctr"/>
          <a:lstStyle/>
          <a:p>
            <a:r>
              <a:rPr lang="en-US" dirty="0"/>
              <a:t>Y:\Win32\android-sdk-windows\platform-tools&gt;</a:t>
            </a:r>
            <a:r>
              <a:rPr lang="en-US" dirty="0">
                <a:solidFill>
                  <a:srgbClr val="C00000"/>
                </a:solidFill>
              </a:rPr>
              <a:t>adb devices</a:t>
            </a:r>
          </a:p>
          <a:p>
            <a:r>
              <a:rPr lang="en-US" dirty="0"/>
              <a:t>List of devices attached</a:t>
            </a:r>
          </a:p>
          <a:p>
            <a:r>
              <a:rPr lang="en-US" dirty="0"/>
              <a:t>emulator-5554   </a:t>
            </a:r>
            <a:r>
              <a:rPr lang="en-US" dirty="0" smtClean="0">
                <a:solidFill>
                  <a:srgbClr val="C00000"/>
                </a:solidFill>
              </a:rPr>
              <a:t>device</a:t>
            </a:r>
            <a:r>
              <a:rPr lang="en-US" dirty="0" smtClean="0"/>
              <a:t>   (other possible statuses are </a:t>
            </a:r>
            <a:r>
              <a:rPr lang="en-US" dirty="0" smtClean="0">
                <a:solidFill>
                  <a:srgbClr val="C00000"/>
                </a:solidFill>
              </a:rPr>
              <a:t>offline</a:t>
            </a:r>
            <a:r>
              <a:rPr lang="en-US" dirty="0" smtClean="0"/>
              <a:t> or </a:t>
            </a:r>
            <a:r>
              <a:rPr lang="en-US" dirty="0" err="1" smtClean="0">
                <a:solidFill>
                  <a:srgbClr val="C00000"/>
                </a:solidFill>
              </a:rPr>
              <a:t>bootloader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矩形 9"/>
          <p:cNvSpPr/>
          <p:nvPr/>
        </p:nvSpPr>
        <p:spPr>
          <a:xfrm>
            <a:off x="4427984" y="5589240"/>
            <a:ext cx="410445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Download app from: </a:t>
            </a:r>
            <a:r>
              <a:rPr lang="en-US" altLang="zh-CN" dirty="0" smtClean="0">
                <a:hlinkClick r:id="rId2"/>
              </a:rPr>
              <a:t>http://goo.gl/zzcGt1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ADB architecture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Other useful commands: (such as </a:t>
            </a:r>
            <a:r>
              <a:rPr lang="en-US" altLang="zh-CN" dirty="0" err="1" smtClean="0">
                <a:solidFill>
                  <a:srgbClr val="C00000"/>
                </a:solidFill>
              </a:rPr>
              <a:t>adb</a:t>
            </a:r>
            <a:r>
              <a:rPr lang="en-US" altLang="zh-CN" dirty="0" smtClean="0">
                <a:solidFill>
                  <a:srgbClr val="C00000"/>
                </a:solidFill>
              </a:rPr>
              <a:t> shell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smtClean="0"/>
              <a:t>Type </a:t>
            </a:r>
            <a:r>
              <a:rPr lang="en-US" altLang="zh-CN" dirty="0" err="1" smtClean="0">
                <a:solidFill>
                  <a:srgbClr val="C00000"/>
                </a:solidFill>
              </a:rPr>
              <a:t>adb</a:t>
            </a:r>
            <a:r>
              <a:rPr lang="en-US" altLang="zh-CN" dirty="0" smtClean="0">
                <a:solidFill>
                  <a:srgbClr val="C00000"/>
                </a:solidFill>
              </a:rPr>
              <a:t> help </a:t>
            </a:r>
            <a:r>
              <a:rPr lang="en-US" altLang="zh-CN" dirty="0" smtClean="0"/>
              <a:t>to query.</a:t>
            </a:r>
            <a:endParaRPr lang="zh-CN" altLang="en-US" dirty="0"/>
          </a:p>
        </p:txBody>
      </p:sp>
      <p:pic>
        <p:nvPicPr>
          <p:cNvPr id="7" name="内容占位符 4" descr="android_debugging_arch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8569" y="2669438"/>
            <a:ext cx="5186863" cy="407193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36512" y="5103674"/>
            <a:ext cx="1440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hlinkClick r:id="rId3"/>
              </a:rPr>
              <a:t>http://rxwen.files.wordpress.com/2009/10/android_debugging_arch1.png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err="1" smtClean="0"/>
              <a:t>Dalvik</a:t>
            </a:r>
            <a:r>
              <a:rPr lang="en-US" altLang="zh-CN" dirty="0" smtClean="0"/>
              <a:t> Debug Monitor Server (</a:t>
            </a:r>
            <a:r>
              <a:rPr lang="en-US" altLang="zh-CN" dirty="0" err="1" smtClean="0">
                <a:latin typeface="Times New Roman" pitchFamily="18" charset="0"/>
                <a:cs typeface="Times New Roman" pitchFamily="18" charset="0"/>
              </a:rPr>
              <a:t>ddms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Provide UI control for some </a:t>
            </a:r>
            <a:r>
              <a:rPr lang="en-US" altLang="zh-CN" dirty="0" err="1" smtClean="0"/>
              <a:t>adb</a:t>
            </a:r>
            <a:r>
              <a:rPr lang="en-US" altLang="zh-CN" dirty="0" smtClean="0"/>
              <a:t> commands.</a:t>
            </a:r>
          </a:p>
          <a:p>
            <a:pPr lvl="1"/>
            <a:r>
              <a:rPr lang="en-US" altLang="zh-CN" dirty="0" smtClean="0">
                <a:solidFill>
                  <a:srgbClr val="C00000"/>
                </a:solidFill>
              </a:rPr>
              <a:t>android-</a:t>
            </a:r>
            <a:r>
              <a:rPr lang="en-US" altLang="zh-CN" dirty="0" err="1" smtClean="0">
                <a:solidFill>
                  <a:srgbClr val="C00000"/>
                </a:solidFill>
              </a:rPr>
              <a:t>sdk</a:t>
            </a:r>
            <a:r>
              <a:rPr lang="en-US" altLang="zh-CN" dirty="0" smtClean="0">
                <a:solidFill>
                  <a:srgbClr val="C00000"/>
                </a:solidFill>
              </a:rPr>
              <a:t>-windows\tools\ddms.bat</a:t>
            </a:r>
            <a:endParaRPr lang="en-US" altLang="zh-CN" dirty="0">
              <a:solidFill>
                <a:srgbClr val="C00000"/>
              </a:solidFill>
            </a:endParaRPr>
          </a:p>
          <a:p>
            <a:r>
              <a:rPr lang="en-US" altLang="zh-CN" dirty="0" smtClean="0"/>
              <a:t>Follow </a:t>
            </a:r>
            <a:r>
              <a:rPr lang="en-US" altLang="zh-CN" dirty="0" smtClean="0"/>
              <a:t>the </a:t>
            </a:r>
            <a:r>
              <a:rPr lang="en-US" altLang="zh-CN" dirty="0" smtClean="0"/>
              <a:t>following practices:</a:t>
            </a:r>
          </a:p>
          <a:p>
            <a:pPr lvl="1"/>
            <a:r>
              <a:rPr lang="en-US" altLang="zh-CN" dirty="0" smtClean="0"/>
              <a:t>Observe the listed processes.</a:t>
            </a:r>
          </a:p>
          <a:p>
            <a:pPr lvl="2"/>
            <a:r>
              <a:rPr lang="en-US" altLang="zh-CN" dirty="0" smtClean="0"/>
              <a:t>Know the app package name we just installed.</a:t>
            </a:r>
          </a:p>
          <a:p>
            <a:pPr lvl="1"/>
            <a:r>
              <a:rPr lang="en-US" altLang="zh-CN" dirty="0" smtClean="0"/>
              <a:t>Browse files in emulator using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File Explorer</a:t>
            </a:r>
            <a:r>
              <a:rPr lang="en-US" altLang="zh-CN" dirty="0" smtClean="0"/>
              <a:t>.</a:t>
            </a:r>
          </a:p>
          <a:p>
            <a:pPr lvl="1"/>
            <a:r>
              <a:rPr lang="en-US" altLang="zh-CN" b="1" dirty="0" smtClean="0"/>
              <a:t>Pull files from emulator to PC</a:t>
            </a:r>
            <a:r>
              <a:rPr lang="en-US" altLang="zh-CN" dirty="0" smtClean="0"/>
              <a:t>.</a:t>
            </a:r>
          </a:p>
          <a:p>
            <a:pPr lvl="1"/>
            <a:r>
              <a:rPr lang="en-US" altLang="zh-CN" dirty="0" smtClean="0"/>
              <a:t>Capture the screen using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Screen Capture </a:t>
            </a:r>
            <a:r>
              <a:rPr lang="en-US" altLang="zh-CN" dirty="0" smtClean="0"/>
              <a:t>button.</a:t>
            </a:r>
          </a:p>
          <a:p>
            <a:pPr lvl="1"/>
            <a:r>
              <a:rPr lang="en-US" altLang="zh-CN" dirty="0" smtClean="0"/>
              <a:t>Monitor the log outputs using </a:t>
            </a:r>
            <a:r>
              <a:rPr lang="en-US" altLang="zh-CN" dirty="0" err="1" smtClean="0">
                <a:latin typeface="Times New Roman" pitchFamily="18" charset="0"/>
                <a:cs typeface="Times New Roman" pitchFamily="18" charset="0"/>
              </a:rPr>
              <a:t>logcat</a:t>
            </a:r>
            <a:r>
              <a:rPr lang="en-US" altLang="zh-CN" dirty="0" smtClean="0"/>
              <a:t> command.</a:t>
            </a:r>
          </a:p>
          <a:p>
            <a:r>
              <a:rPr lang="en-US" altLang="zh-CN" dirty="0" smtClean="0"/>
              <a:t>One </a:t>
            </a:r>
            <a:r>
              <a:rPr lang="en-US" altLang="zh-CN" dirty="0" smtClean="0">
                <a:solidFill>
                  <a:srgbClr val="C00000"/>
                </a:solidFill>
              </a:rPr>
              <a:t>important hint</a:t>
            </a:r>
            <a:r>
              <a:rPr lang="en-US" altLang="zh-CN" dirty="0" smtClean="0"/>
              <a:t>:</a:t>
            </a:r>
          </a:p>
          <a:p>
            <a:pPr lvl="1"/>
            <a:r>
              <a:rPr lang="en-US" altLang="zh-CN" dirty="0" smtClean="0"/>
              <a:t>Always remember to select the emulator or phone in the left side panel.</a:t>
            </a:r>
          </a:p>
          <a:p>
            <a:pPr lvl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PART II: FLAWS in ANDROID APPS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Understand Flaws in Android Apps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 of Potential Flaws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187624" y="5373216"/>
            <a:ext cx="6768752" cy="7200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3131840" y="6093296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/>
              <a:t>The public SD card</a:t>
            </a:r>
            <a:endParaRPr lang="zh-CN" altLang="en-US" sz="2400" dirty="0"/>
          </a:p>
        </p:txBody>
      </p:sp>
      <p:sp>
        <p:nvSpPr>
          <p:cNvPr id="17" name="矩形 16"/>
          <p:cNvSpPr/>
          <p:nvPr/>
        </p:nvSpPr>
        <p:spPr>
          <a:xfrm>
            <a:off x="3347864" y="5517232"/>
            <a:ext cx="2520280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/>
              <a:t>Other large files</a:t>
            </a:r>
            <a:endParaRPr lang="zh-CN" altLang="en-US" b="1" dirty="0"/>
          </a:p>
        </p:txBody>
      </p:sp>
      <p:sp>
        <p:nvSpPr>
          <p:cNvPr id="6" name="圆角矩形 5"/>
          <p:cNvSpPr/>
          <p:nvPr/>
        </p:nvSpPr>
        <p:spPr>
          <a:xfrm>
            <a:off x="3239852" y="1628800"/>
            <a:ext cx="2664296" cy="338437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3491880" y="2204864"/>
            <a:ext cx="2160240" cy="3600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b="1" dirty="0" smtClean="0"/>
              <a:t>Component</a:t>
            </a:r>
            <a:r>
              <a:rPr lang="zh-CN" altLang="en-US" sz="1600" b="1" dirty="0" smtClean="0"/>
              <a:t> </a:t>
            </a:r>
            <a:r>
              <a:rPr lang="en-US" altLang="zh-CN" sz="1600" b="1" dirty="0" smtClean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47864" y="1772816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/>
              <a:t>The Victim App</a:t>
            </a:r>
            <a:endParaRPr lang="zh-CN" altLang="en-US" sz="2400" dirty="0"/>
          </a:p>
        </p:txBody>
      </p:sp>
      <p:sp>
        <p:nvSpPr>
          <p:cNvPr id="12" name="矩形 11"/>
          <p:cNvSpPr/>
          <p:nvPr/>
        </p:nvSpPr>
        <p:spPr>
          <a:xfrm>
            <a:off x="3491880" y="3501008"/>
            <a:ext cx="2160240" cy="1296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4031940" y="4005064"/>
            <a:ext cx="1080120" cy="6480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/>
              <a:t>Sensitive files</a:t>
            </a:r>
            <a:endParaRPr lang="zh-CN" alt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707904" y="356372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Private File Zone</a:t>
            </a:r>
            <a:endParaRPr lang="zh-CN" altLang="en-US" dirty="0"/>
          </a:p>
        </p:txBody>
      </p:sp>
      <p:sp>
        <p:nvSpPr>
          <p:cNvPr id="20" name="矩形 19"/>
          <p:cNvSpPr/>
          <p:nvPr/>
        </p:nvSpPr>
        <p:spPr>
          <a:xfrm>
            <a:off x="3491880" y="2996952"/>
            <a:ext cx="2160240" cy="3600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b="1" dirty="0" smtClean="0"/>
              <a:t>Component</a:t>
            </a:r>
            <a:r>
              <a:rPr lang="zh-CN" altLang="en-US" sz="1600" b="1" dirty="0" smtClean="0"/>
              <a:t> </a:t>
            </a:r>
            <a:r>
              <a:rPr lang="en-US" altLang="zh-CN" sz="1600" b="1" dirty="0" smtClean="0"/>
              <a:t>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51920" y="256490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. . .</a:t>
            </a:r>
            <a:endParaRPr lang="zh-CN" altLang="en-US" b="1" dirty="0"/>
          </a:p>
        </p:txBody>
      </p:sp>
      <p:sp>
        <p:nvSpPr>
          <p:cNvPr id="23" name="左右箭头 22"/>
          <p:cNvSpPr/>
          <p:nvPr/>
        </p:nvSpPr>
        <p:spPr>
          <a:xfrm>
            <a:off x="5940152" y="2132856"/>
            <a:ext cx="2808312" cy="12241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/>
              <a:t>Network requests</a:t>
            </a:r>
            <a:endParaRPr lang="zh-CN" altLang="en-US" b="1" dirty="0"/>
          </a:p>
        </p:txBody>
      </p:sp>
      <p:sp>
        <p:nvSpPr>
          <p:cNvPr id="24" name="椭圆 23"/>
          <p:cNvSpPr/>
          <p:nvPr/>
        </p:nvSpPr>
        <p:spPr>
          <a:xfrm>
            <a:off x="6732240" y="1988840"/>
            <a:ext cx="432048" cy="432048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1</a:t>
            </a:r>
            <a:endParaRPr lang="zh-CN" altLang="en-US" sz="2400" dirty="0"/>
          </a:p>
        </p:txBody>
      </p:sp>
      <p:sp>
        <p:nvSpPr>
          <p:cNvPr id="25" name="椭圆 24"/>
          <p:cNvSpPr/>
          <p:nvPr/>
        </p:nvSpPr>
        <p:spPr>
          <a:xfrm>
            <a:off x="5076056" y="2564904"/>
            <a:ext cx="432048" cy="432048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2</a:t>
            </a:r>
            <a:endParaRPr lang="zh-CN" altLang="en-US" sz="2400" dirty="0"/>
          </a:p>
        </p:txBody>
      </p:sp>
      <p:sp>
        <p:nvSpPr>
          <p:cNvPr id="26" name="椭圆 25"/>
          <p:cNvSpPr/>
          <p:nvPr/>
        </p:nvSpPr>
        <p:spPr>
          <a:xfrm>
            <a:off x="5076056" y="4077072"/>
            <a:ext cx="432048" cy="432048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3</a:t>
            </a:r>
            <a:endParaRPr lang="zh-CN" altLang="en-US" sz="2400" dirty="0"/>
          </a:p>
        </p:txBody>
      </p:sp>
      <p:sp>
        <p:nvSpPr>
          <p:cNvPr id="27" name="矩形 26"/>
          <p:cNvSpPr/>
          <p:nvPr/>
        </p:nvSpPr>
        <p:spPr>
          <a:xfrm>
            <a:off x="1187624" y="2852936"/>
            <a:ext cx="1800200" cy="21602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223628" y="292494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All logs in </a:t>
            </a:r>
            <a:r>
              <a:rPr lang="en-US" altLang="zh-CN" dirty="0" err="1" smtClean="0"/>
              <a:t>logcat</a:t>
            </a:r>
            <a:endParaRPr lang="zh-CN" altLang="en-US" dirty="0"/>
          </a:p>
        </p:txBody>
      </p:sp>
      <p:sp>
        <p:nvSpPr>
          <p:cNvPr id="29" name="矩形 28"/>
          <p:cNvSpPr/>
          <p:nvPr/>
        </p:nvSpPr>
        <p:spPr>
          <a:xfrm>
            <a:off x="1259632" y="3429000"/>
            <a:ext cx="165618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b="1" dirty="0" smtClean="0"/>
              <a:t>Logs from app 1</a:t>
            </a:r>
          </a:p>
        </p:txBody>
      </p:sp>
      <p:sp>
        <p:nvSpPr>
          <p:cNvPr id="30" name="矩形 29"/>
          <p:cNvSpPr/>
          <p:nvPr/>
        </p:nvSpPr>
        <p:spPr>
          <a:xfrm>
            <a:off x="1259632" y="4365104"/>
            <a:ext cx="165618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b="1" dirty="0" smtClean="0"/>
              <a:t>Logs from app 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67644" y="386104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. . .</a:t>
            </a:r>
            <a:endParaRPr lang="zh-CN" altLang="en-US" b="1" dirty="0"/>
          </a:p>
        </p:txBody>
      </p:sp>
      <p:sp>
        <p:nvSpPr>
          <p:cNvPr id="32" name="椭圆 31"/>
          <p:cNvSpPr/>
          <p:nvPr/>
        </p:nvSpPr>
        <p:spPr>
          <a:xfrm>
            <a:off x="827584" y="3861048"/>
            <a:ext cx="432048" cy="432048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5</a:t>
            </a:r>
            <a:endParaRPr lang="zh-CN" altLang="en-US" sz="2400" dirty="0"/>
          </a:p>
        </p:txBody>
      </p:sp>
      <p:sp>
        <p:nvSpPr>
          <p:cNvPr id="33" name="椭圆 32"/>
          <p:cNvSpPr/>
          <p:nvPr/>
        </p:nvSpPr>
        <p:spPr>
          <a:xfrm>
            <a:off x="5940152" y="5229200"/>
            <a:ext cx="432048" cy="432048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4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32" grpId="0" animBg="1"/>
      <p:bldP spid="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Focus</a:t>
            </a:r>
            <a:r>
              <a:rPr lang="en-US" altLang="zh-CN" dirty="0" smtClean="0"/>
              <a:t> </a:t>
            </a:r>
            <a:r>
              <a:rPr lang="en-US" altLang="zh-CN" dirty="0" smtClean="0"/>
              <a:t>on insecure storage issues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Insecure internal storage</a:t>
            </a:r>
          </a:p>
          <a:p>
            <a:pPr lvl="1"/>
            <a:r>
              <a:rPr lang="en-US" altLang="zh-CN" dirty="0" smtClean="0"/>
              <a:t>Sometimes the assumption is that phones are rooted.</a:t>
            </a:r>
          </a:p>
          <a:p>
            <a:pPr lvl="1"/>
            <a:r>
              <a:rPr lang="en-US" altLang="zh-CN" dirty="0" smtClean="0"/>
              <a:t>Sometime the file permissions are </a:t>
            </a:r>
            <a:r>
              <a:rPr lang="en-US" altLang="zh-CN" dirty="0" err="1" smtClean="0"/>
              <a:t>mis</a:t>
            </a:r>
            <a:r>
              <a:rPr lang="en-US" altLang="zh-CN" dirty="0" smtClean="0"/>
              <a:t>-configured.</a:t>
            </a:r>
          </a:p>
          <a:p>
            <a:r>
              <a:rPr lang="en-US" altLang="zh-CN" dirty="0" smtClean="0"/>
              <a:t>SD Card issue</a:t>
            </a:r>
          </a:p>
          <a:p>
            <a:pPr lvl="1"/>
            <a:r>
              <a:rPr lang="en-US" altLang="zh-CN" dirty="0" smtClean="0"/>
              <a:t>Save </a:t>
            </a:r>
            <a:r>
              <a:rPr lang="en-US" altLang="zh-CN" dirty="0" err="1" smtClean="0"/>
              <a:t>cleartext</a:t>
            </a:r>
            <a:r>
              <a:rPr lang="en-US" altLang="zh-CN" dirty="0" smtClean="0"/>
              <a:t>-s</a:t>
            </a:r>
            <a:r>
              <a:rPr lang="en-US" altLang="zh-CN" dirty="0" smtClean="0"/>
              <a:t>ensitive </a:t>
            </a:r>
            <a:r>
              <a:rPr lang="en-US" altLang="zh-CN" dirty="0" smtClean="0"/>
              <a:t>info to the public SD Card.</a:t>
            </a:r>
          </a:p>
          <a:p>
            <a:r>
              <a:rPr lang="en-US" altLang="zh-CN" dirty="0" err="1" smtClean="0"/>
              <a:t>Logcat</a:t>
            </a:r>
            <a:r>
              <a:rPr lang="en-US" altLang="zh-CN" dirty="0" smtClean="0"/>
              <a:t> issue</a:t>
            </a:r>
          </a:p>
          <a:p>
            <a:pPr lvl="1"/>
            <a:r>
              <a:rPr lang="en-US" altLang="zh-CN" dirty="0" smtClean="0"/>
              <a:t>Output sensitive logs to the </a:t>
            </a:r>
            <a:r>
              <a:rPr lang="en-US" altLang="zh-CN" dirty="0" err="1" smtClean="0"/>
              <a:t>logcat</a:t>
            </a:r>
            <a:r>
              <a:rPr lang="en-US" altLang="zh-CN" dirty="0" smtClean="0"/>
              <a:t>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Insecure internal storage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Android saves each app’s internal files at:</a:t>
            </a:r>
          </a:p>
          <a:p>
            <a:pPr lvl="1"/>
            <a:r>
              <a:rPr lang="en-US" altLang="zh-CN" dirty="0" smtClean="0"/>
              <a:t>/data/data/app-package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  <p:pic>
        <p:nvPicPr>
          <p:cNvPr id="4098" name="Picture 2" descr="E:\@HK\PolyUCourse\COMP444_13-14\lab4\pics\datadat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09938" y="2852936"/>
            <a:ext cx="2524125" cy="37338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Insecure internal storage: Skype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Skype once </a:t>
            </a:r>
            <a:r>
              <a:rPr lang="en-US" altLang="zh-CN" dirty="0" err="1" smtClean="0"/>
              <a:t>mis</a:t>
            </a:r>
            <a:r>
              <a:rPr lang="en-US" altLang="zh-CN" dirty="0" smtClean="0"/>
              <a:t>-configured file permissions.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  <p:pic>
        <p:nvPicPr>
          <p:cNvPr id="5" name="Picture 2" descr="E:\Research\AndSec\wp_ISSUMMIT12\vulnApks\skype\skype1104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408731"/>
            <a:ext cx="5616624" cy="1312977"/>
          </a:xfrm>
          <a:prstGeom prst="rect">
            <a:avLst/>
          </a:prstGeom>
          <a:noFill/>
        </p:spPr>
      </p:pic>
      <p:cxnSp>
        <p:nvCxnSpPr>
          <p:cNvPr id="6" name="直接连接符 5"/>
          <p:cNvCxnSpPr/>
          <p:nvPr/>
        </p:nvCxnSpPr>
        <p:spPr>
          <a:xfrm>
            <a:off x="2915816" y="3717032"/>
            <a:ext cx="6480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/>
        </p:nvGrpSpPr>
        <p:grpSpPr>
          <a:xfrm>
            <a:off x="1835696" y="3785148"/>
            <a:ext cx="5472608" cy="2884212"/>
            <a:chOff x="1835696" y="3785148"/>
            <a:chExt cx="5472608" cy="2884212"/>
          </a:xfrm>
        </p:grpSpPr>
        <p:pic>
          <p:nvPicPr>
            <p:cNvPr id="8" name="Picture 3" descr="E:\Research\AndSec\wp_ISSUMMIT12\vulnApks\skype\skype1104_1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35696" y="3785148"/>
              <a:ext cx="5472608" cy="2884212"/>
            </a:xfrm>
            <a:prstGeom prst="rect">
              <a:avLst/>
            </a:prstGeom>
            <a:noFill/>
          </p:spPr>
        </p:pic>
        <p:cxnSp>
          <p:nvCxnSpPr>
            <p:cNvPr id="9" name="直接连接符 8"/>
            <p:cNvCxnSpPr/>
            <p:nvPr/>
          </p:nvCxnSpPr>
          <p:spPr>
            <a:xfrm>
              <a:off x="5220072" y="4077072"/>
              <a:ext cx="64807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矩形 9"/>
            <p:cNvSpPr/>
            <p:nvPr/>
          </p:nvSpPr>
          <p:spPr>
            <a:xfrm>
              <a:off x="2483768" y="4077072"/>
              <a:ext cx="288032" cy="252028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1" name="圆角矩形 10"/>
          <p:cNvSpPr/>
          <p:nvPr/>
        </p:nvSpPr>
        <p:spPr>
          <a:xfrm>
            <a:off x="6372200" y="3501008"/>
            <a:ext cx="2592288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/>
              <a:t>Owner + Group + Other</a:t>
            </a:r>
            <a:endParaRPr lang="zh-CN" altLang="en-US" b="1" dirty="0"/>
          </a:p>
        </p:txBody>
      </p:sp>
      <p:sp>
        <p:nvSpPr>
          <p:cNvPr id="12" name="矩形 11"/>
          <p:cNvSpPr/>
          <p:nvPr/>
        </p:nvSpPr>
        <p:spPr>
          <a:xfrm>
            <a:off x="2411760" y="2708920"/>
            <a:ext cx="288032" cy="2160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2771800" y="2708920"/>
            <a:ext cx="1440160" cy="21602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 Card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Whatsapp</a:t>
            </a:r>
            <a:r>
              <a:rPr lang="en-US" dirty="0" smtClean="0"/>
              <a:t> saves some files in SD Card.</a:t>
            </a:r>
          </a:p>
          <a:p>
            <a:r>
              <a:rPr lang="en-US" dirty="0" smtClean="0"/>
              <a:t>If you have a phone, </a:t>
            </a:r>
          </a:p>
          <a:p>
            <a:pPr lvl="1"/>
            <a:r>
              <a:rPr lang="en-US" dirty="0" smtClean="0"/>
              <a:t>You can browse them using a file manager.</a:t>
            </a:r>
          </a:p>
          <a:p>
            <a:pPr lvl="2"/>
            <a:r>
              <a:rPr lang="en-US" dirty="0" smtClean="0">
                <a:hlinkClick r:id="rId2"/>
              </a:rPr>
              <a:t>https://play.google.com/store/apps/details?id=org.openintents.filemanager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  <p:grpSp>
        <p:nvGrpSpPr>
          <p:cNvPr id="7" name="组合 6"/>
          <p:cNvGrpSpPr/>
          <p:nvPr/>
        </p:nvGrpSpPr>
        <p:grpSpPr>
          <a:xfrm>
            <a:off x="1187624" y="4149080"/>
            <a:ext cx="6768752" cy="4848696"/>
            <a:chOff x="1043608" y="4149080"/>
            <a:chExt cx="6768752" cy="4848696"/>
          </a:xfrm>
        </p:grpSpPr>
        <p:pic>
          <p:nvPicPr>
            <p:cNvPr id="3074" name="Picture 2" descr="E:\@HK\PolyUCourse\COMP444_13-14\lab4\pics\whatsappSDcard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43608" y="4149080"/>
              <a:ext cx="2909218" cy="4848696"/>
            </a:xfrm>
            <a:prstGeom prst="rect">
              <a:avLst/>
            </a:prstGeom>
            <a:noFill/>
          </p:spPr>
        </p:pic>
        <p:pic>
          <p:nvPicPr>
            <p:cNvPr id="3075" name="Picture 3" descr="E:\@HK\PolyUCourse\COMP444_13-14\lab4\pics\whatsappDB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32040" y="4149080"/>
              <a:ext cx="2880320" cy="4800533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27310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Logcat</a:t>
            </a:r>
            <a:r>
              <a:rPr lang="en-US" altLang="zh-CN" dirty="0" smtClean="0"/>
              <a:t> issue: MSN Password Leak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Identify and test </a:t>
            </a:r>
            <a:r>
              <a:rPr lang="en-US" altLang="zh-CN" dirty="0" smtClean="0"/>
              <a:t>it using my own account.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  <p:pic>
        <p:nvPicPr>
          <p:cNvPr id="5" name="Picture 2" descr="E:\Research\AndSec\wp_ISSUMMIT12\vulnApks\msn\device-2012-03-07-19374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204864"/>
            <a:ext cx="2880320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Objectives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Learn to use basic Android analysis tools;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Understand several flaws in Android apps;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Practice to identify vulnerabilities in real-world Android apps.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Logcat</a:t>
            </a:r>
            <a:r>
              <a:rPr lang="en-US" altLang="zh-CN" dirty="0" smtClean="0"/>
              <a:t> issue: MSN Password Leak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Logcat</a:t>
            </a:r>
            <a:r>
              <a:rPr lang="en-US" altLang="zh-CN" dirty="0" smtClean="0"/>
              <a:t> in DDMS: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  <p:pic>
        <p:nvPicPr>
          <p:cNvPr id="6" name="Picture 2" descr="E:\Research\AndSec\wp_ISSUMMIT12\vulnApks\msn\Screensho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86126" y="4731221"/>
            <a:ext cx="12430126" cy="1362075"/>
          </a:xfrm>
          <a:prstGeom prst="rect">
            <a:avLst/>
          </a:prstGeom>
          <a:noFill/>
        </p:spPr>
      </p:pic>
      <p:sp>
        <p:nvSpPr>
          <p:cNvPr id="7" name="矩形 6"/>
          <p:cNvSpPr/>
          <p:nvPr/>
        </p:nvSpPr>
        <p:spPr>
          <a:xfrm>
            <a:off x="4860032" y="4293096"/>
            <a:ext cx="864096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email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6372200" y="4293096"/>
            <a:ext cx="792088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pwd</a:t>
            </a:r>
            <a:endParaRPr lang="zh-CN" altLang="en-US" dirty="0"/>
          </a:p>
        </p:txBody>
      </p:sp>
      <p:pic>
        <p:nvPicPr>
          <p:cNvPr id="9" name="Picture 2" descr="E:\Research\AndSec\wp_ISSUMMIT12\vulnApks\msn\Screensho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42989"/>
            <a:ext cx="12430126" cy="1362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PART III: Exercises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Practice your skills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Exercises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In general,</a:t>
            </a:r>
          </a:p>
          <a:p>
            <a:pPr lvl="1"/>
            <a:r>
              <a:rPr lang="en-US" altLang="zh-CN" dirty="0" smtClean="0"/>
              <a:t>Your answers should be </a:t>
            </a:r>
            <a:r>
              <a:rPr lang="en-US" altLang="zh-CN" dirty="0" smtClean="0"/>
              <a:t>supported </a:t>
            </a:r>
            <a:r>
              <a:rPr lang="en-US" altLang="zh-CN" dirty="0" smtClean="0"/>
              <a:t>by </a:t>
            </a:r>
            <a:r>
              <a:rPr lang="en-US" altLang="zh-CN" dirty="0" smtClean="0"/>
              <a:t>your screenshots.</a:t>
            </a:r>
          </a:p>
          <a:p>
            <a:pPr lvl="1"/>
            <a:r>
              <a:rPr lang="en-US" altLang="zh-CN" dirty="0" smtClean="0"/>
              <a:t>I also assume you will never take the same screenshot.</a:t>
            </a:r>
          </a:p>
          <a:p>
            <a:pPr lvl="1"/>
            <a:r>
              <a:rPr lang="en-US" altLang="zh-CN" dirty="0" smtClean="0"/>
              <a:t>Questions are simple, but you need to do them by yourselves.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539552" y="5517232"/>
            <a:ext cx="8064896" cy="72008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Please hand in </a:t>
            </a:r>
            <a:r>
              <a:rPr lang="en-US" altLang="zh-CN" sz="2800" u="sng" dirty="0" smtClean="0"/>
              <a:t>a hard copy</a:t>
            </a:r>
            <a:r>
              <a:rPr lang="en-US" altLang="zh-CN" sz="2800" dirty="0" smtClean="0"/>
              <a:t> of all exercise answers!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Exercise #1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smtClean="0"/>
              <a:t>Set a </a:t>
            </a:r>
            <a:r>
              <a:rPr lang="en-US" altLang="zh-CN" b="1" dirty="0" err="1" smtClean="0"/>
              <a:t>logcat</a:t>
            </a:r>
            <a:r>
              <a:rPr lang="en-US" altLang="zh-CN" b="1" dirty="0" smtClean="0"/>
              <a:t> filter and give a screenshot of </a:t>
            </a:r>
            <a:r>
              <a:rPr lang="en-US" altLang="zh-CN" b="1" dirty="0" err="1" smtClean="0"/>
              <a:t>logcat</a:t>
            </a:r>
            <a:r>
              <a:rPr lang="en-US" altLang="zh-CN" b="1" dirty="0" smtClean="0"/>
              <a:t> outputs from the default Android browser. </a:t>
            </a:r>
            <a:r>
              <a:rPr lang="en-US" altLang="zh-CN" dirty="0" smtClean="0"/>
              <a:t>(5 marks)</a:t>
            </a:r>
          </a:p>
          <a:p>
            <a:pPr lvl="1"/>
            <a:r>
              <a:rPr lang="en-US" altLang="zh-CN" dirty="0" smtClean="0"/>
              <a:t>Hint: the filter is like this: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  <p:pic>
        <p:nvPicPr>
          <p:cNvPr id="2050" name="Picture 2" descr="E:\@HK\PolyUCourse\COMP444_13-14\lab4\pics\logcatInf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3707" y="3807626"/>
            <a:ext cx="4916587" cy="29063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Exercise #2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5626968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In an app called </a:t>
            </a:r>
            <a:r>
              <a:rPr lang="en-US" altLang="zh-CN" dirty="0" err="1" smtClean="0"/>
              <a:t>Douban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Shuo</a:t>
            </a:r>
            <a:r>
              <a:rPr lang="en-US" altLang="zh-CN" dirty="0" smtClean="0"/>
              <a:t> (</a:t>
            </a:r>
            <a:r>
              <a:rPr lang="en-US" altLang="zh-CN" dirty="0" smtClean="0">
                <a:hlinkClick r:id="rId2"/>
              </a:rPr>
              <a:t>http://goo.gl/zzcGt1</a:t>
            </a:r>
            <a:r>
              <a:rPr lang="en-US" altLang="zh-CN" dirty="0" smtClean="0"/>
              <a:t>), </a:t>
            </a:r>
            <a:r>
              <a:rPr lang="en-US" altLang="zh-CN" b="1" dirty="0" smtClean="0"/>
              <a:t>where does it save an user’s </a:t>
            </a:r>
            <a:r>
              <a:rPr lang="en-US" altLang="zh-CN" b="1" dirty="0" smtClean="0"/>
              <a:t>password to? </a:t>
            </a:r>
            <a:r>
              <a:rPr lang="en-US" altLang="zh-CN" b="1" dirty="0" smtClean="0"/>
              <a:t>Encrypted or not? </a:t>
            </a:r>
            <a:r>
              <a:rPr lang="en-US" altLang="zh-CN" b="1" dirty="0" smtClean="0"/>
              <a:t>Provide </a:t>
            </a:r>
            <a:r>
              <a:rPr lang="en-US" altLang="zh-CN" b="1" dirty="0" smtClean="0"/>
              <a:t>screenshots to support </a:t>
            </a:r>
            <a:r>
              <a:rPr lang="en-US" altLang="zh-CN" b="1" dirty="0" smtClean="0"/>
              <a:t>your answers.</a:t>
            </a:r>
            <a:r>
              <a:rPr lang="en-US" altLang="zh-CN" dirty="0" smtClean="0"/>
              <a:t> </a:t>
            </a:r>
            <a:r>
              <a:rPr lang="en-US" altLang="zh-CN" dirty="0" smtClean="0"/>
              <a:t>(10 marks)</a:t>
            </a:r>
          </a:p>
          <a:p>
            <a:pPr lvl="1"/>
            <a:r>
              <a:rPr lang="en-US" altLang="zh-CN" dirty="0" smtClean="0"/>
              <a:t>Hint: Under its </a:t>
            </a:r>
            <a:r>
              <a:rPr lang="en-US" altLang="zh-CN" i="1" dirty="0" err="1" smtClean="0"/>
              <a:t>shared_prefs</a:t>
            </a:r>
            <a:r>
              <a:rPr lang="en-US" altLang="zh-CN" dirty="0" smtClean="0"/>
              <a:t> </a:t>
            </a:r>
            <a:r>
              <a:rPr lang="en-US" altLang="zh-CN" dirty="0" smtClean="0"/>
              <a:t>directory </a:t>
            </a:r>
            <a:r>
              <a:rPr lang="en-US" altLang="zh-CN" dirty="0" smtClean="0"/>
              <a:t>in internal storage.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6084168" y="1628800"/>
            <a:ext cx="2880320" cy="10801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000" dirty="0" smtClean="0">
                <a:solidFill>
                  <a:schemeClr val="tx1"/>
                </a:solidFill>
                <a:hlinkClick r:id="rId3"/>
              </a:rPr>
              <a:t>http://www.douban.com/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r>
              <a:rPr lang="en-US" altLang="zh-CN" sz="2000" dirty="0" err="1" smtClean="0">
                <a:solidFill>
                  <a:schemeClr val="tx1"/>
                </a:solidFill>
              </a:rPr>
              <a:t>User:hipolyu@gmail.com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r>
              <a:rPr lang="en-US" altLang="zh-CN" sz="2000" dirty="0" err="1" smtClean="0">
                <a:solidFill>
                  <a:schemeClr val="tx1"/>
                </a:solidFill>
              </a:rPr>
              <a:t>Pwd</a:t>
            </a:r>
            <a:r>
              <a:rPr lang="en-US" altLang="zh-CN" sz="2000" dirty="0" smtClean="0">
                <a:solidFill>
                  <a:schemeClr val="tx1"/>
                </a:solidFill>
              </a:rPr>
              <a:t>: android2014</a:t>
            </a:r>
            <a:endParaRPr lang="zh-CN" altLang="en-US" sz="2000" dirty="0">
              <a:solidFill>
                <a:schemeClr val="tx1"/>
              </a:solidFill>
            </a:endParaRPr>
          </a:p>
        </p:txBody>
      </p:sp>
      <p:pic>
        <p:nvPicPr>
          <p:cNvPr id="6" name="Picture 2" descr="E:\Research\AndSec\wp_ISSUMMIT12\vulnApks\doubanshuo\device-2012-08-12-23304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2996952"/>
            <a:ext cx="2279915" cy="3419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Exercise #3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5987008" cy="499715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In Android 4.0’s default browser, suppose </a:t>
            </a:r>
            <a:r>
              <a:rPr lang="en-US" altLang="zh-CN" dirty="0" smtClean="0"/>
              <a:t>that an </a:t>
            </a:r>
            <a:r>
              <a:rPr lang="en-US" altLang="zh-CN" dirty="0" smtClean="0"/>
              <a:t>user chooses to remember his or her password. </a:t>
            </a:r>
          </a:p>
          <a:p>
            <a:pPr lvl="1"/>
            <a:r>
              <a:rPr lang="en-US" altLang="zh-CN" b="1" dirty="0" smtClean="0"/>
              <a:t>Does the browser save the password in </a:t>
            </a:r>
            <a:r>
              <a:rPr lang="en-US" altLang="zh-CN" b="1" dirty="0" smtClean="0"/>
              <a:t>an encrypted form</a:t>
            </a:r>
            <a:r>
              <a:rPr lang="en-US" altLang="zh-CN" b="1" dirty="0" smtClean="0"/>
              <a:t>? </a:t>
            </a:r>
            <a:r>
              <a:rPr lang="en-US" altLang="zh-CN" b="1" dirty="0" smtClean="0"/>
              <a:t>Provide screenshots to support your answers. </a:t>
            </a:r>
            <a:r>
              <a:rPr lang="en-US" altLang="zh-CN" dirty="0" smtClean="0"/>
              <a:t>(10 marks)</a:t>
            </a:r>
          </a:p>
          <a:p>
            <a:pPr lvl="1"/>
            <a:r>
              <a:rPr lang="en-US" altLang="zh-CN" dirty="0" smtClean="0"/>
              <a:t>Hint: the file name is </a:t>
            </a:r>
            <a:r>
              <a:rPr lang="en-US" altLang="zh-CN" dirty="0" err="1" smtClean="0">
                <a:solidFill>
                  <a:srgbClr val="C00000"/>
                </a:solidFill>
              </a:rPr>
              <a:t>webview.db</a:t>
            </a:r>
            <a:r>
              <a:rPr lang="en-US" altLang="zh-CN" dirty="0" smtClean="0"/>
              <a:t>.</a:t>
            </a:r>
          </a:p>
          <a:p>
            <a:pPr lvl="1"/>
            <a:r>
              <a:rPr lang="en-US" altLang="zh-CN" dirty="0" smtClean="0"/>
              <a:t>Open it with </a:t>
            </a:r>
            <a:r>
              <a:rPr lang="en-US" altLang="zh-CN" i="1" dirty="0" smtClean="0"/>
              <a:t>sqlite3</a:t>
            </a:r>
            <a:r>
              <a:rPr lang="en-US" altLang="zh-CN" dirty="0" smtClean="0"/>
              <a:t> command </a:t>
            </a:r>
            <a:r>
              <a:rPr lang="en-US" altLang="zh-CN" dirty="0" smtClean="0"/>
              <a:t>in the </a:t>
            </a:r>
            <a:r>
              <a:rPr lang="en-US" altLang="zh-CN" i="1" dirty="0" err="1" smtClean="0"/>
              <a:t>adb</a:t>
            </a:r>
            <a:r>
              <a:rPr lang="en-US" altLang="zh-CN" i="1" dirty="0" smtClean="0"/>
              <a:t> shell</a:t>
            </a:r>
            <a:r>
              <a:rPr lang="en-US" altLang="zh-CN" dirty="0" smtClean="0"/>
              <a:t>. (then issue </a:t>
            </a:r>
            <a:r>
              <a:rPr lang="en-US" altLang="zh-CN" i="1" dirty="0" smtClean="0"/>
              <a:t>.dump</a:t>
            </a:r>
            <a:r>
              <a:rPr lang="en-US" altLang="zh-CN" dirty="0" smtClean="0"/>
              <a:t>)</a:t>
            </a:r>
          </a:p>
          <a:p>
            <a:pPr lvl="2"/>
            <a:r>
              <a:rPr lang="en-US" altLang="zh-CN" dirty="0" smtClean="0">
                <a:hlinkClick r:id="rId2"/>
              </a:rPr>
              <a:t>http://developer.android.com/tools/help/adb.html#sqlite</a:t>
            </a:r>
            <a:r>
              <a:rPr lang="en-US" altLang="zh-CN" dirty="0" smtClean="0"/>
              <a:t> </a:t>
            </a:r>
          </a:p>
          <a:p>
            <a:pPr lvl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/>
          </a:p>
        </p:txBody>
      </p:sp>
      <p:pic>
        <p:nvPicPr>
          <p:cNvPr id="8" name="图片 7" descr="device-2012-08-06-22103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7986" y="2996952"/>
            <a:ext cx="2208245" cy="3312368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7308304" y="4941168"/>
            <a:ext cx="1080120" cy="504056"/>
          </a:xfrm>
          <a:prstGeom prst="rect">
            <a:avLst/>
          </a:prstGeom>
          <a:solidFill>
            <a:srgbClr val="FF0000">
              <a:alpha val="1607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6084168" y="1628800"/>
            <a:ext cx="2880320" cy="10801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000" dirty="0" smtClean="0">
                <a:solidFill>
                  <a:schemeClr val="tx1"/>
                </a:solidFill>
                <a:hlinkClick r:id="rId4"/>
              </a:rPr>
              <a:t>http://www.douban.com/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r>
              <a:rPr lang="en-US" altLang="zh-CN" sz="2000" dirty="0" err="1" smtClean="0">
                <a:solidFill>
                  <a:schemeClr val="tx1"/>
                </a:solidFill>
              </a:rPr>
              <a:t>User:hipolyu@gmail.com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r>
              <a:rPr lang="en-US" altLang="zh-CN" sz="2000" dirty="0" err="1" smtClean="0">
                <a:solidFill>
                  <a:schemeClr val="tx1"/>
                </a:solidFill>
              </a:rPr>
              <a:t>Pwd</a:t>
            </a:r>
            <a:r>
              <a:rPr lang="en-US" altLang="zh-CN" sz="2000" dirty="0" smtClean="0">
                <a:solidFill>
                  <a:schemeClr val="tx1"/>
                </a:solidFill>
              </a:rPr>
              <a:t>: android2014</a:t>
            </a:r>
            <a:endParaRPr lang="zh-CN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Exercise #4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32856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An app called Xiao Xi Su Di (</a:t>
            </a:r>
            <a:r>
              <a:rPr lang="zh-CN" altLang="en-US" dirty="0" smtClean="0"/>
              <a:t>消息速递</a:t>
            </a:r>
            <a:r>
              <a:rPr lang="en-US" altLang="zh-CN" dirty="0" smtClean="0"/>
              <a:t>) saves users’ messages in SD card. Suppose you have its SD card directory (</a:t>
            </a:r>
            <a:r>
              <a:rPr lang="en-US" altLang="zh-CN" dirty="0" smtClean="0">
                <a:hlinkClick r:id="rId2"/>
              </a:rPr>
              <a:t>http://goo.gl/q3Zssw</a:t>
            </a:r>
            <a:r>
              <a:rPr lang="en-US" altLang="zh-CN" dirty="0" smtClean="0"/>
              <a:t>), </a:t>
            </a:r>
            <a:r>
              <a:rPr lang="en-US" altLang="zh-CN" b="1" dirty="0" smtClean="0"/>
              <a:t>please determine which file does it save messages to? Encrypted or not</a:t>
            </a:r>
            <a:r>
              <a:rPr lang="en-US" altLang="zh-CN" dirty="0" smtClean="0"/>
              <a:t>. (5 marks)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endParaRPr lang="zh-CN" altLang="en-US"/>
          </a:p>
        </p:txBody>
      </p:sp>
      <p:pic>
        <p:nvPicPr>
          <p:cNvPr id="5122" name="Picture 2" descr="E:\@HK\PolyUCourse\COMP444_13-14\lab4\apps\xiaoxisudi\xiaoxisudi_ap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3825891"/>
            <a:ext cx="2483768" cy="413961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139952" y="4532927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Hint: use </a:t>
            </a:r>
            <a:r>
              <a:rPr lang="en-US" altLang="zh-CN" sz="2400" dirty="0" err="1" smtClean="0"/>
              <a:t>SQLite</a:t>
            </a:r>
            <a:r>
              <a:rPr lang="en-US" altLang="zh-CN" sz="2400" dirty="0" smtClean="0"/>
              <a:t> Database browser (</a:t>
            </a:r>
            <a:r>
              <a:rPr lang="en-US" altLang="zh-CN" sz="2400" dirty="0" smtClean="0">
                <a:hlinkClick r:id="rId4"/>
              </a:rPr>
              <a:t>http://goo.gl/kpvPI</a:t>
            </a:r>
            <a:r>
              <a:rPr lang="en-US" altLang="zh-CN" sz="2400" dirty="0" smtClean="0"/>
              <a:t>) to browse its database files.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710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PART I: Learn Android TOOLS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Learn Android Tools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we start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Enter into </a:t>
            </a:r>
            <a:r>
              <a:rPr lang="en-US" dirty="0" smtClean="0">
                <a:solidFill>
                  <a:srgbClr val="C00000"/>
                </a:solidFill>
              </a:rPr>
              <a:t>XP</a:t>
            </a:r>
            <a:r>
              <a:rPr lang="en-US" dirty="0" smtClean="0"/>
              <a:t> using your lab </a:t>
            </a:r>
            <a:r>
              <a:rPr lang="en-US" dirty="0" smtClean="0"/>
              <a:t>machines.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Android SDK tools are installed at: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:\</a:t>
            </a:r>
            <a:r>
              <a:rPr lang="en-US" dirty="0" smtClean="0">
                <a:solidFill>
                  <a:srgbClr val="C00000"/>
                </a:solidFill>
              </a:rPr>
              <a:t>Win32\android-sdk-windows</a:t>
            </a:r>
          </a:p>
          <a:p>
            <a:pPr lvl="1"/>
            <a:r>
              <a:rPr lang="en-US" dirty="0" smtClean="0"/>
              <a:t>Later I will use </a:t>
            </a:r>
            <a:r>
              <a:rPr lang="en-US" altLang="zh-CN" dirty="0" smtClean="0">
                <a:solidFill>
                  <a:srgbClr val="C00000"/>
                </a:solidFill>
              </a:rPr>
              <a:t>android-</a:t>
            </a:r>
            <a:r>
              <a:rPr lang="en-US" altLang="zh-CN" dirty="0" err="1" smtClean="0">
                <a:solidFill>
                  <a:srgbClr val="C00000"/>
                </a:solidFill>
              </a:rPr>
              <a:t>sdk</a:t>
            </a:r>
            <a:r>
              <a:rPr lang="en-US" altLang="zh-CN" dirty="0" smtClean="0">
                <a:solidFill>
                  <a:srgbClr val="C00000"/>
                </a:solidFill>
              </a:rPr>
              <a:t>-windows</a:t>
            </a:r>
            <a:r>
              <a:rPr lang="en-US" altLang="zh-CN" dirty="0" smtClean="0"/>
              <a:t> for short</a:t>
            </a:r>
          </a:p>
          <a:p>
            <a:endParaRPr lang="en-US" dirty="0" smtClean="0"/>
          </a:p>
          <a:p>
            <a:r>
              <a:rPr lang="en-US" dirty="0" smtClean="0"/>
              <a:t>Know how to use Windows </a:t>
            </a:r>
            <a:r>
              <a:rPr lang="en-US" dirty="0" smtClean="0">
                <a:solidFill>
                  <a:srgbClr val="C00000"/>
                </a:solidFill>
              </a:rPr>
              <a:t>command line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Start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altLang="zh-CN" dirty="0" smtClean="0">
                <a:sym typeface="Wingdings" pitchFamily="2" charset="2"/>
              </a:rPr>
              <a:t>Run  </a:t>
            </a:r>
            <a:r>
              <a:rPr lang="en-US" altLang="zh-CN" dirty="0" err="1" smtClean="0">
                <a:sym typeface="Wingdings" pitchFamily="2" charset="2"/>
              </a:rPr>
              <a:t>Cmd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898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 of Basic Android Tools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sv-SE" altLang="zh-CN" dirty="0" smtClean="0"/>
              <a:t>Android SDK Manager (</a:t>
            </a:r>
            <a:r>
              <a:rPr lang="sv-SE" altLang="zh-CN" dirty="0" smtClean="0">
                <a:latin typeface="Times New Roman" pitchFamily="18" charset="0"/>
                <a:cs typeface="Times New Roman" pitchFamily="18" charset="0"/>
              </a:rPr>
              <a:t>android sdk</a:t>
            </a:r>
            <a:r>
              <a:rPr lang="sv-SE" altLang="zh-CN" dirty="0" smtClean="0"/>
              <a:t>)</a:t>
            </a:r>
          </a:p>
          <a:p>
            <a:pPr lvl="1"/>
            <a:r>
              <a:rPr lang="en-US" altLang="zh-CN" dirty="0" smtClean="0"/>
              <a:t>Manage the installed components of the SDK.</a:t>
            </a:r>
            <a:endParaRPr lang="sv-SE" altLang="zh-CN" dirty="0" smtClean="0"/>
          </a:p>
          <a:p>
            <a:r>
              <a:rPr lang="sv-SE" altLang="zh-CN" dirty="0" smtClean="0"/>
              <a:t>AVD Manager (</a:t>
            </a:r>
            <a:r>
              <a:rPr lang="sv-SE" altLang="zh-CN" dirty="0" smtClean="0">
                <a:latin typeface="Times New Roman" pitchFamily="18" charset="0"/>
                <a:cs typeface="Times New Roman" pitchFamily="18" charset="0"/>
              </a:rPr>
              <a:t>android avd</a:t>
            </a:r>
            <a:r>
              <a:rPr lang="sv-SE" altLang="zh-CN" dirty="0" smtClean="0"/>
              <a:t>)</a:t>
            </a:r>
          </a:p>
          <a:p>
            <a:pPr lvl="1"/>
            <a:r>
              <a:rPr lang="sv-SE" altLang="zh-CN" dirty="0" smtClean="0"/>
              <a:t>Manage your created emulator configurations.</a:t>
            </a:r>
          </a:p>
          <a:p>
            <a:r>
              <a:rPr lang="en-US" altLang="zh-CN" dirty="0" smtClean="0"/>
              <a:t>Emulator (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emulator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smtClean="0"/>
              <a:t>A QEMU-based device-emulation tool.</a:t>
            </a:r>
          </a:p>
          <a:p>
            <a:r>
              <a:rPr lang="en-US" altLang="zh-CN" dirty="0" smtClean="0"/>
              <a:t>Android Debug Bridge (</a:t>
            </a:r>
            <a:r>
              <a:rPr lang="en-US" altLang="zh-CN" dirty="0" err="1" smtClean="0">
                <a:latin typeface="Times New Roman" pitchFamily="18" charset="0"/>
                <a:cs typeface="Times New Roman" pitchFamily="18" charset="0"/>
              </a:rPr>
              <a:t>adb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smtClean="0"/>
              <a:t>Communicate with an emulator instance.</a:t>
            </a:r>
            <a:endParaRPr lang="zh-CN" altLang="en-US" dirty="0" smtClean="0"/>
          </a:p>
          <a:p>
            <a:r>
              <a:rPr lang="en-US" altLang="zh-CN" dirty="0" err="1" smtClean="0"/>
              <a:t>Dalvik</a:t>
            </a:r>
            <a:r>
              <a:rPr lang="en-US" altLang="zh-CN" dirty="0" smtClean="0"/>
              <a:t> Debug Monitor Server (</a:t>
            </a:r>
            <a:r>
              <a:rPr lang="en-US" altLang="zh-CN" dirty="0" err="1" smtClean="0">
                <a:latin typeface="Times New Roman" pitchFamily="18" charset="0"/>
                <a:cs typeface="Times New Roman" pitchFamily="18" charset="0"/>
              </a:rPr>
              <a:t>ddms</a:t>
            </a:r>
            <a:r>
              <a:rPr lang="en-US" altLang="zh-CN" dirty="0" smtClean="0"/>
              <a:t>) or (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monitor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smtClean="0"/>
              <a:t>Contain a set of useful tools to monitor Android apps.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87524" y="1268760"/>
            <a:ext cx="85689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 smtClean="0"/>
              <a:t>Android SDK includes a variety of </a:t>
            </a:r>
            <a:r>
              <a:rPr lang="en-US" altLang="zh-CN" sz="2800" dirty="0" smtClean="0"/>
              <a:t>tools.</a:t>
            </a:r>
            <a:endParaRPr lang="en-US" altLang="zh-CN" sz="2800" dirty="0" smtClean="0"/>
          </a:p>
          <a:p>
            <a:pPr algn="ctr"/>
            <a:r>
              <a:rPr lang="en-US" altLang="zh-CN" sz="2000" dirty="0" smtClean="0">
                <a:hlinkClick r:id="rId2"/>
              </a:rPr>
              <a:t>http://developer.android.com/tools/help/index.html</a:t>
            </a:r>
            <a:endParaRPr lang="en-US" altLang="zh-CN" sz="2000" dirty="0" smtClean="0"/>
          </a:p>
          <a:p>
            <a:pPr algn="ctr"/>
            <a:r>
              <a:rPr lang="en-US" altLang="zh-CN" sz="2000" dirty="0" smtClean="0">
                <a:hlinkClick r:id="rId3"/>
              </a:rPr>
              <a:t>http://developer.android.com/sdk/index.html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altLang="zh-CN" dirty="0" smtClean="0"/>
              <a:t>Android SDK Manager (</a:t>
            </a:r>
            <a:r>
              <a:rPr lang="sv-SE" altLang="zh-CN" dirty="0" smtClean="0">
                <a:latin typeface="Times New Roman" pitchFamily="18" charset="0"/>
                <a:cs typeface="Times New Roman" pitchFamily="18" charset="0"/>
              </a:rPr>
              <a:t>android sdk</a:t>
            </a:r>
            <a:r>
              <a:rPr lang="sv-SE" altLang="zh-CN" dirty="0" smtClean="0"/>
              <a:t>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3610744" cy="4525963"/>
          </a:xfrm>
        </p:spPr>
        <p:txBody>
          <a:bodyPr/>
          <a:lstStyle/>
          <a:p>
            <a:r>
              <a:rPr lang="en-US" altLang="zh-CN" dirty="0" smtClean="0"/>
              <a:t>Windows:</a:t>
            </a:r>
          </a:p>
          <a:p>
            <a:pPr lvl="1"/>
            <a:r>
              <a:rPr lang="en-US" altLang="zh-CN" dirty="0">
                <a:solidFill>
                  <a:srgbClr val="C00000"/>
                </a:solidFill>
              </a:rPr>
              <a:t>SDK </a:t>
            </a:r>
            <a:r>
              <a:rPr lang="en-US" altLang="zh-CN" dirty="0" smtClean="0">
                <a:solidFill>
                  <a:srgbClr val="C00000"/>
                </a:solidFill>
              </a:rPr>
              <a:t>Manager.exe</a:t>
            </a:r>
          </a:p>
          <a:p>
            <a:pPr lvl="1"/>
            <a:r>
              <a:rPr lang="en-US" altLang="zh-CN" dirty="0" smtClean="0"/>
              <a:t>Quite slow …</a:t>
            </a:r>
          </a:p>
          <a:p>
            <a:pPr lvl="1"/>
            <a:r>
              <a:rPr lang="en-US" altLang="zh-CN" dirty="0" smtClean="0"/>
              <a:t>So avoid to open it.</a:t>
            </a:r>
          </a:p>
          <a:p>
            <a:r>
              <a:rPr lang="en-US" altLang="zh-CN" dirty="0" smtClean="0"/>
              <a:t>Major Android SDKs have been installed in the lab.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  <p:pic>
        <p:nvPicPr>
          <p:cNvPr id="1026" name="Picture 2" descr="E:\@HK\PolyUCourse\COMP444_13-14\lab4\pics\androidSD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457656"/>
            <a:ext cx="4752528" cy="49236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altLang="zh-CN" dirty="0" smtClean="0"/>
              <a:t>AVD Manager (</a:t>
            </a:r>
            <a:r>
              <a:rPr lang="sv-SE" altLang="zh-CN" dirty="0" smtClean="0">
                <a:latin typeface="Times New Roman" pitchFamily="18" charset="0"/>
                <a:cs typeface="Times New Roman" pitchFamily="18" charset="0"/>
              </a:rPr>
              <a:t>android avd</a:t>
            </a:r>
            <a:r>
              <a:rPr lang="sv-SE" altLang="zh-CN" dirty="0" smtClean="0"/>
              <a:t>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96752"/>
          </a:xfrm>
        </p:spPr>
        <p:txBody>
          <a:bodyPr>
            <a:normAutofit fontScale="85000" lnSpcReduction="10000"/>
          </a:bodyPr>
          <a:lstStyle/>
          <a:p>
            <a:r>
              <a:rPr lang="en-US" altLang="zh-CN" dirty="0" smtClean="0"/>
              <a:t>Create an AVD (Android Virtual Devices</a:t>
            </a:r>
            <a:r>
              <a:rPr lang="en-US" altLang="zh-CN" dirty="0" smtClean="0"/>
              <a:t>).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4.0’’ Nexus S, Android 4.0, 300MB RAM, 50MB SD Card</a:t>
            </a:r>
          </a:p>
          <a:p>
            <a:r>
              <a:rPr lang="en-US" altLang="zh-CN" dirty="0" smtClean="0"/>
              <a:t>Windows: </a:t>
            </a:r>
            <a:r>
              <a:rPr lang="en-US" altLang="zh-CN" dirty="0" smtClean="0">
                <a:solidFill>
                  <a:srgbClr val="C00000"/>
                </a:solidFill>
              </a:rPr>
              <a:t>AVD </a:t>
            </a:r>
            <a:r>
              <a:rPr lang="en-US" altLang="zh-CN" dirty="0">
                <a:solidFill>
                  <a:srgbClr val="C00000"/>
                </a:solidFill>
              </a:rPr>
              <a:t>Manager.exe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  <p:pic>
        <p:nvPicPr>
          <p:cNvPr id="2050" name="Picture 2" descr="E:\@HK\PolyUCourse\COMP444_13-14\lab4\pics\androidAV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8" y="2996952"/>
            <a:ext cx="8543925" cy="3419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Emulator (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emulator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2776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How to start a emulator?</a:t>
            </a:r>
          </a:p>
          <a:p>
            <a:pPr lvl="1"/>
            <a:r>
              <a:rPr lang="en-US" altLang="zh-CN" dirty="0" smtClean="0"/>
              <a:t>In AVD Manager, select an </a:t>
            </a:r>
            <a:r>
              <a:rPr lang="en-US" altLang="zh-CN" dirty="0" err="1" smtClean="0"/>
              <a:t>avd</a:t>
            </a:r>
            <a:r>
              <a:rPr lang="en-US" altLang="zh-CN" dirty="0" smtClean="0"/>
              <a:t>, then click the “start” </a:t>
            </a:r>
            <a:r>
              <a:rPr lang="en-US" altLang="zh-CN" dirty="0" smtClean="0"/>
              <a:t>button.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Maybe a little bit long, have to wait …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  <p:pic>
        <p:nvPicPr>
          <p:cNvPr id="3074" name="Picture 2" descr="E:\@HK\PolyUCourse\COMP444_13-14\lab4\pics\startEMU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199978"/>
            <a:ext cx="8467725" cy="3181350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8028384" y="5877272"/>
            <a:ext cx="864096" cy="432048"/>
          </a:xfrm>
          <a:prstGeom prst="rect">
            <a:avLst/>
          </a:prstGeom>
          <a:solidFill>
            <a:srgbClr val="FF0000">
              <a:alpha val="1607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(Optional) Using </a:t>
            </a:r>
            <a:r>
              <a:rPr lang="en-US" dirty="0"/>
              <a:t>Hardware </a:t>
            </a:r>
            <a:r>
              <a:rPr lang="en-US" dirty="0" smtClean="0"/>
              <a:t>Devices for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developer.android.com/tools/device.html#setting-up</a:t>
            </a:r>
            <a:endParaRPr lang="en-US" dirty="0" smtClean="0"/>
          </a:p>
          <a:p>
            <a:pPr lvl="1"/>
            <a:r>
              <a:rPr lang="en-US" dirty="0"/>
              <a:t>Enable </a:t>
            </a:r>
            <a:r>
              <a:rPr lang="en-US" b="1" dirty="0"/>
              <a:t>USB debugging</a:t>
            </a:r>
            <a:r>
              <a:rPr lang="en-US" dirty="0"/>
              <a:t> on your </a:t>
            </a:r>
            <a:r>
              <a:rPr lang="en-US" dirty="0" smtClean="0"/>
              <a:t>device;</a:t>
            </a:r>
          </a:p>
          <a:p>
            <a:pPr lvl="1"/>
            <a:r>
              <a:rPr lang="en-US" dirty="0" smtClean="0"/>
              <a:t>Set </a:t>
            </a:r>
            <a:r>
              <a:rPr lang="en-US" dirty="0"/>
              <a:t>up your system to detect your device</a:t>
            </a:r>
            <a:r>
              <a:rPr lang="en-US" dirty="0" smtClean="0"/>
              <a:t>.</a:t>
            </a:r>
          </a:p>
          <a:p>
            <a:pPr lvl="2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developer.android.com/tools/extras/oem-usb.html#WinXp</a:t>
            </a:r>
            <a:endParaRPr lang="en-US" dirty="0" smtClean="0"/>
          </a:p>
          <a:p>
            <a:r>
              <a:rPr lang="en-US" dirty="0" smtClean="0"/>
              <a:t>Allow installation of apps from unknown sources</a:t>
            </a:r>
          </a:p>
          <a:p>
            <a:pPr lvl="1"/>
            <a:r>
              <a:rPr lang="en-US" dirty="0" smtClean="0"/>
              <a:t>In your phone: Setting </a:t>
            </a:r>
            <a:r>
              <a:rPr lang="en-US" dirty="0" smtClean="0">
                <a:sym typeface="Wingdings" pitchFamily="2" charset="2"/>
              </a:rPr>
              <a:t> Security  Select it.</a:t>
            </a: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833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2553</TotalTime>
  <Words>984</Words>
  <Application>Microsoft Office PowerPoint</Application>
  <PresentationFormat>On-screen Show (4:3)</PresentationFormat>
  <Paragraphs>191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主题</vt:lpstr>
      <vt:lpstr>COMP444 Workshop 4: Android Security</vt:lpstr>
      <vt:lpstr>Objectives</vt:lpstr>
      <vt:lpstr>PART I: Learn Android TOOLS</vt:lpstr>
      <vt:lpstr>Before we start …</vt:lpstr>
      <vt:lpstr>Overview of Basic Android Tools</vt:lpstr>
      <vt:lpstr>Android SDK Manager (android sdk)</vt:lpstr>
      <vt:lpstr>AVD Manager (android avd)</vt:lpstr>
      <vt:lpstr>Emulator (emulator)</vt:lpstr>
      <vt:lpstr>(Optional) Using Hardware Devices for Analysis</vt:lpstr>
      <vt:lpstr>Android Debug Bridge (adb)</vt:lpstr>
      <vt:lpstr>ADB architecture </vt:lpstr>
      <vt:lpstr>Dalvik Debug Monitor Server (ddms)</vt:lpstr>
      <vt:lpstr>PART II: FLAWS in ANDROID APPS</vt:lpstr>
      <vt:lpstr>Overview of Potential Flaws</vt:lpstr>
      <vt:lpstr>Focus on insecure storage issues</vt:lpstr>
      <vt:lpstr>Insecure internal storage</vt:lpstr>
      <vt:lpstr>Insecure internal storage: Skype</vt:lpstr>
      <vt:lpstr>SD Card issue</vt:lpstr>
      <vt:lpstr>Logcat issue: MSN Password Leak</vt:lpstr>
      <vt:lpstr>Logcat issue: MSN Password Leak</vt:lpstr>
      <vt:lpstr>PART III: Exercises</vt:lpstr>
      <vt:lpstr>Exercises</vt:lpstr>
      <vt:lpstr>Exercise #1</vt:lpstr>
      <vt:lpstr>Exercise #2</vt:lpstr>
      <vt:lpstr>Exercise #3</vt:lpstr>
      <vt:lpstr>Exercise #4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COMP444 Workshop 4: Android Security</dc:title>
  <dc:creator>Rocky Chang</dc:creator>
  <cp:lastModifiedBy>Rocky Chang</cp:lastModifiedBy>
  <cp:revision>319</cp:revision>
  <dcterms:modified xsi:type="dcterms:W3CDTF">2014-03-28T01:36:59Z</dcterms:modified>
</cp:coreProperties>
</file>