
<file path=[Content_Types].xml><?xml version="1.0" encoding="utf-8"?>
<Types xmlns="http://schemas.openxmlformats.org/package/2006/content-types">
  <Default Extension="png" ContentType="image/png"/>
  <Default Extension="vsd" ContentType="application/vnd.visio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47"/>
  </p:notesMasterIdLst>
  <p:handoutMasterIdLst>
    <p:handoutMasterId r:id="rId48"/>
  </p:handoutMasterIdLst>
  <p:sldIdLst>
    <p:sldId id="256" r:id="rId2"/>
    <p:sldId id="269" r:id="rId3"/>
    <p:sldId id="259" r:id="rId4"/>
    <p:sldId id="270" r:id="rId5"/>
    <p:sldId id="271" r:id="rId6"/>
    <p:sldId id="299" r:id="rId7"/>
    <p:sldId id="272" r:id="rId8"/>
    <p:sldId id="300" r:id="rId9"/>
    <p:sldId id="318" r:id="rId10"/>
    <p:sldId id="301" r:id="rId11"/>
    <p:sldId id="302" r:id="rId12"/>
    <p:sldId id="303" r:id="rId13"/>
    <p:sldId id="305" r:id="rId14"/>
    <p:sldId id="306" r:id="rId15"/>
    <p:sldId id="307" r:id="rId16"/>
    <p:sldId id="308" r:id="rId17"/>
    <p:sldId id="310" r:id="rId18"/>
    <p:sldId id="311" r:id="rId19"/>
    <p:sldId id="312" r:id="rId20"/>
    <p:sldId id="319" r:id="rId21"/>
    <p:sldId id="317" r:id="rId22"/>
    <p:sldId id="313" r:id="rId23"/>
    <p:sldId id="320" r:id="rId24"/>
    <p:sldId id="281" r:id="rId25"/>
    <p:sldId id="322" r:id="rId26"/>
    <p:sldId id="321" r:id="rId27"/>
    <p:sldId id="323" r:id="rId28"/>
    <p:sldId id="315" r:id="rId29"/>
    <p:sldId id="285" r:id="rId30"/>
    <p:sldId id="325" r:id="rId31"/>
    <p:sldId id="288" r:id="rId32"/>
    <p:sldId id="324" r:id="rId33"/>
    <p:sldId id="326" r:id="rId34"/>
    <p:sldId id="289" r:id="rId35"/>
    <p:sldId id="287" r:id="rId36"/>
    <p:sldId id="290" r:id="rId37"/>
    <p:sldId id="291" r:id="rId38"/>
    <p:sldId id="292" r:id="rId39"/>
    <p:sldId id="293" r:id="rId40"/>
    <p:sldId id="294" r:id="rId41"/>
    <p:sldId id="316" r:id="rId42"/>
    <p:sldId id="297" r:id="rId43"/>
    <p:sldId id="298" r:id="rId44"/>
    <p:sldId id="296" r:id="rId45"/>
    <p:sldId id="266" r:id="rId46"/>
  </p:sldIdLst>
  <p:sldSz cx="9144000" cy="6858000" type="screen4x3"/>
  <p:notesSz cx="68580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200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944C2-8237-4A22-8D7C-F52AEF52DEFB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14795-263F-4C67-8A36-F8AD5F2EE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6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5790"/>
            <a:ext cx="54864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AA9EAE4-354C-483D-8259-2853174CACA9}" type="slidenum">
              <a:rPr lang="zh-TW" altLang="en-GB"/>
              <a:pPr/>
              <a:t>‹#›</a:t>
            </a:fld>
            <a:endParaRPr lang="en-GB" altLang="zh-TW" dirty="0"/>
          </a:p>
        </p:txBody>
      </p:sp>
    </p:spTree>
    <p:extLst>
      <p:ext uri="{BB962C8B-B14F-4D97-AF65-F5344CB8AC3E}">
        <p14:creationId xmlns:p14="http://schemas.microsoft.com/office/powerpoint/2010/main" val="2339591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470D3-9ED5-4D29-9E27-5BD63EC7B07E}" type="slidenum">
              <a:rPr lang="zh-TW" altLang="en-GB"/>
              <a:pPr/>
              <a:t>1</a:t>
            </a:fld>
            <a:endParaRPr lang="en-GB" altLang="zh-TW" dirty="0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62EC6-57C0-4C30-96A3-A5EEEF4B558E}" type="slidenum">
              <a:rPr lang="zh-TW" altLang="en-GB"/>
              <a:pPr/>
              <a:t>11</a:t>
            </a:fld>
            <a:endParaRPr lang="en-GB" altLang="zh-TW" dirty="0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643DD4-F08A-47AF-BAB3-C089229AE2A5}" type="slidenum">
              <a:rPr lang="zh-TW" altLang="en-GB"/>
              <a:pPr/>
              <a:t>12</a:t>
            </a:fld>
            <a:endParaRPr lang="en-GB" altLang="zh-TW" dirty="0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C7E072-8D63-4C1A-A396-63594CFC4F62}" type="slidenum">
              <a:rPr lang="zh-TW" altLang="en-GB"/>
              <a:pPr/>
              <a:t>13</a:t>
            </a:fld>
            <a:endParaRPr lang="en-GB" altLang="zh-TW" dirty="0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4B6CCE-F672-434C-AA18-434F5536FE63}" type="slidenum">
              <a:rPr lang="zh-TW" altLang="en-GB"/>
              <a:pPr/>
              <a:t>14</a:t>
            </a:fld>
            <a:endParaRPr lang="en-GB" altLang="zh-TW" dirty="0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9562F6-266D-4129-A590-1C9BD6329BA1}" type="slidenum">
              <a:rPr lang="zh-TW" altLang="en-GB"/>
              <a:pPr/>
              <a:t>15</a:t>
            </a:fld>
            <a:endParaRPr lang="en-GB" altLang="zh-TW" dirty="0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C12E3B-4051-4E87-9B8F-171CD81A83C0}" type="slidenum">
              <a:rPr lang="zh-TW" altLang="en-GB"/>
              <a:pPr/>
              <a:t>16</a:t>
            </a:fld>
            <a:endParaRPr lang="en-GB" altLang="zh-TW" dirty="0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8E0DEC-7E7F-4B55-931C-7BCB3CB8310E}" type="slidenum">
              <a:rPr lang="zh-TW" altLang="en-GB"/>
              <a:pPr/>
              <a:t>17</a:t>
            </a:fld>
            <a:endParaRPr lang="en-GB" altLang="zh-TW" dirty="0"/>
          </a:p>
        </p:txBody>
      </p:sp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513FD-F667-4B23-A4B4-9DA4AAE26A26}" type="slidenum">
              <a:rPr lang="zh-TW" altLang="en-GB"/>
              <a:pPr/>
              <a:t>18</a:t>
            </a:fld>
            <a:endParaRPr lang="en-GB" altLang="zh-TW" dirty="0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98E7CD-BD54-487C-8305-B82E6BDCB3B2}" type="slidenum">
              <a:rPr lang="zh-TW" altLang="en-GB"/>
              <a:pPr/>
              <a:t>19</a:t>
            </a:fld>
            <a:endParaRPr lang="en-GB" altLang="zh-TW" dirty="0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0F3150-8C20-458E-9F54-6734C4472EA9}" type="slidenum">
              <a:rPr lang="zh-TW" altLang="en-GB"/>
              <a:pPr/>
              <a:t>21</a:t>
            </a:fld>
            <a:endParaRPr lang="en-GB" altLang="zh-TW" dirty="0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66DEAC-B288-444A-B720-0EA7C89C191F}" type="slidenum">
              <a:rPr lang="zh-TW" altLang="en-GB"/>
              <a:pPr/>
              <a:t>2</a:t>
            </a:fld>
            <a:endParaRPr lang="en-GB" altLang="zh-TW" dirty="0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5CA09A-0025-4468-A435-7D4CF97A1C50}" type="slidenum">
              <a:rPr lang="zh-TW" altLang="en-GB"/>
              <a:pPr/>
              <a:t>22</a:t>
            </a:fld>
            <a:endParaRPr lang="en-GB" altLang="zh-TW" dirty="0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54BEA-6B82-4E8D-9E61-B1D714EFB44D}" type="slidenum">
              <a:rPr lang="zh-TW" altLang="en-GB"/>
              <a:pPr/>
              <a:t>24</a:t>
            </a:fld>
            <a:endParaRPr lang="en-GB" altLang="zh-TW" dirty="0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4AB20C-E34F-448B-A0F1-CC09120F8D38}" type="slidenum">
              <a:rPr lang="zh-TW" altLang="en-GB"/>
              <a:pPr/>
              <a:t>28</a:t>
            </a:fld>
            <a:endParaRPr lang="en-GB" altLang="zh-TW" dirty="0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D218E-5BE7-4FC6-933E-28C85F63AD07}" type="slidenum">
              <a:rPr lang="zh-TW" altLang="en-GB"/>
              <a:pPr/>
              <a:t>29</a:t>
            </a:fld>
            <a:endParaRPr lang="en-GB" altLang="zh-TW" dirty="0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03437-0C5C-404F-AB30-7ECB765577C2}" type="slidenum">
              <a:rPr lang="zh-TW" altLang="en-GB"/>
              <a:pPr/>
              <a:t>31</a:t>
            </a:fld>
            <a:endParaRPr lang="en-GB" altLang="zh-TW" dirty="0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2D011F-DA52-41F9-9B1D-16F69EADD61D}" type="slidenum">
              <a:rPr lang="zh-TW" altLang="en-GB"/>
              <a:pPr/>
              <a:t>34</a:t>
            </a:fld>
            <a:endParaRPr lang="en-GB" altLang="zh-TW" dirty="0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EA9B2E-AF9C-455A-840E-FAD7CEC637FF}" type="slidenum">
              <a:rPr lang="zh-TW" altLang="en-GB"/>
              <a:pPr/>
              <a:t>35</a:t>
            </a:fld>
            <a:endParaRPr lang="en-GB" altLang="zh-TW" dirty="0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7424AA-A8AB-4E24-9FFD-8E93CC2FF1A4}" type="slidenum">
              <a:rPr lang="zh-TW" altLang="en-GB"/>
              <a:pPr/>
              <a:t>36</a:t>
            </a:fld>
            <a:endParaRPr lang="en-GB" altLang="zh-TW" dirty="0"/>
          </a:p>
        </p:txBody>
      </p:sp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34542-1D27-4225-9A8C-0F838475E213}" type="slidenum">
              <a:rPr lang="zh-TW" altLang="en-GB"/>
              <a:pPr/>
              <a:t>37</a:t>
            </a:fld>
            <a:endParaRPr lang="en-GB" altLang="zh-TW" dirty="0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67ACB7-55E9-4276-A24C-F72463CCEBCC}" type="slidenum">
              <a:rPr lang="zh-TW" altLang="en-GB"/>
              <a:pPr/>
              <a:t>38</a:t>
            </a:fld>
            <a:endParaRPr lang="en-GB" altLang="zh-TW" dirty="0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AEBA07-1538-415A-900B-26A4E0E1FE69}" type="slidenum">
              <a:rPr lang="zh-TW" altLang="en-GB"/>
              <a:pPr/>
              <a:t>3</a:t>
            </a:fld>
            <a:endParaRPr lang="en-GB" altLang="zh-TW" dirty="0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FB7561-C087-4330-8611-CBFA5D31593C}" type="slidenum">
              <a:rPr lang="zh-TW" altLang="en-GB"/>
              <a:pPr/>
              <a:t>39</a:t>
            </a:fld>
            <a:endParaRPr lang="en-GB" altLang="zh-TW" dirty="0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4E987-A852-4D75-9850-776128349249}" type="slidenum">
              <a:rPr lang="zh-TW" altLang="en-GB"/>
              <a:pPr/>
              <a:t>40</a:t>
            </a:fld>
            <a:endParaRPr lang="en-GB" altLang="zh-TW" dirty="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CCE15B-D884-4B51-B755-3EE394EC3E11}" type="slidenum">
              <a:rPr lang="zh-TW" altLang="en-GB"/>
              <a:pPr/>
              <a:t>41</a:t>
            </a:fld>
            <a:endParaRPr lang="en-GB" altLang="zh-TW" dirty="0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DC214E-8512-47C6-9964-DC23ACC1A823}" type="slidenum">
              <a:rPr lang="zh-TW" altLang="en-GB"/>
              <a:pPr/>
              <a:t>42</a:t>
            </a:fld>
            <a:endParaRPr lang="en-GB" altLang="zh-TW" dirty="0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44ECDC-4300-4EC4-A57A-C455AB1990B0}" type="slidenum">
              <a:rPr lang="zh-TW" altLang="en-GB"/>
              <a:pPr/>
              <a:t>43</a:t>
            </a:fld>
            <a:endParaRPr lang="en-GB" altLang="zh-TW" dirty="0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B3E8F9-81F2-45C8-8449-F473D9628833}" type="slidenum">
              <a:rPr lang="zh-TW" altLang="en-GB"/>
              <a:pPr/>
              <a:t>44</a:t>
            </a:fld>
            <a:endParaRPr lang="en-GB" altLang="zh-TW" dirty="0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AA7EE7-8395-42D3-8B20-8695DD3EEDC8}" type="slidenum">
              <a:rPr lang="zh-TW" altLang="en-GB"/>
              <a:pPr/>
              <a:t>45</a:t>
            </a:fld>
            <a:endParaRPr lang="en-GB" altLang="zh-TW" dirty="0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DF615F-74CA-4347-804C-09B11D24DF5C}" type="slidenum">
              <a:rPr lang="zh-TW" altLang="en-GB"/>
              <a:pPr/>
              <a:t>4</a:t>
            </a:fld>
            <a:endParaRPr lang="en-GB" altLang="zh-TW" dirty="0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D73269-120C-4016-B53B-C119BBD1521C}" type="slidenum">
              <a:rPr lang="zh-TW" altLang="en-GB"/>
              <a:pPr/>
              <a:t>5</a:t>
            </a:fld>
            <a:endParaRPr lang="en-GB" altLang="zh-TW" dirty="0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D7DD7-5EB9-4F50-ADC2-327CC3D9D5D9}" type="slidenum">
              <a:rPr lang="zh-TW" altLang="en-GB"/>
              <a:pPr/>
              <a:t>6</a:t>
            </a:fld>
            <a:endParaRPr lang="en-GB" altLang="zh-TW" dirty="0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12EEEB-4165-4336-9EDC-3454D278CB81}" type="slidenum">
              <a:rPr lang="zh-TW" altLang="en-GB"/>
              <a:pPr/>
              <a:t>7</a:t>
            </a:fld>
            <a:endParaRPr lang="en-GB" altLang="zh-TW" dirty="0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2ADBFB-66C1-44EC-9F98-1A733C251EF4}" type="slidenum">
              <a:rPr lang="zh-TW" altLang="en-GB"/>
              <a:pPr/>
              <a:t>8</a:t>
            </a:fld>
            <a:endParaRPr lang="en-GB" altLang="zh-TW" dirty="0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361F34-418C-488B-92C7-4C998321122C}" type="slidenum">
              <a:rPr lang="zh-TW" altLang="en-GB"/>
              <a:pPr/>
              <a:t>10</a:t>
            </a:fld>
            <a:endParaRPr lang="en-GB" altLang="zh-TW" dirty="0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5D4844F-AAA6-4D9C-AC1B-0F4D054F21E8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0CA5-4D76-4514-A7FA-6B55FE5EEBD2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AFA9-0F83-4092-8CBA-58E22F82A99D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EA0C380-EB95-44BD-971D-263FEF99271E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82F-6835-4D0F-9B4F-3A72FF12FEEF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7FB37-6B15-425F-9EDD-0B4475133596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9E3FC-6A9A-4632-9530-DCA3781F7722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14F1-172D-4750-BE8D-A306B62C3B80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0B6C-D5F4-4A50-B88D-6E6F891BC4FB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3946-50A1-4384-AE7F-A46E16CC2D2C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ECFC6BF-82EC-4399-B256-D74A013612F9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-2010_Drawing1.vsd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600" y="3734544"/>
            <a:ext cx="6858000" cy="990600"/>
          </a:xfrm>
        </p:spPr>
        <p:txBody>
          <a:bodyPr>
            <a:noAutofit/>
          </a:bodyPr>
          <a:lstStyle/>
          <a:p>
            <a:r>
              <a:rPr lang="en-US" sz="3600" b="1" dirty="0"/>
              <a:t>Cryptographic Hash Functions</a:t>
            </a:r>
            <a:endParaRPr lang="en-GB" altLang="zh-TW" sz="3600" b="1" dirty="0">
              <a:ea typeface="新細明體" pitchFamily="18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204892"/>
            <a:ext cx="6400800" cy="528364"/>
          </a:xfrm>
        </p:spPr>
        <p:txBody>
          <a:bodyPr/>
          <a:lstStyle/>
          <a:p>
            <a:r>
              <a:rPr lang="en-US" dirty="0"/>
              <a:t>Rocky K. C. </a:t>
            </a:r>
            <a:r>
              <a:rPr lang="en-US" dirty="0" smtClean="0"/>
              <a:t>Chang</a:t>
            </a:r>
            <a:r>
              <a:rPr lang="en-US" dirty="0" smtClean="0"/>
              <a:t>, February 5, 2015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B46AAD3-41EA-4EC5-8290-EAA1E7140604}" type="slidenum">
              <a:rPr lang="zh-TW" altLang="en-GB"/>
              <a:pPr/>
              <a:t>1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Problem 1: </a:t>
            </a:r>
            <a:r>
              <a:rPr lang="en-US" dirty="0"/>
              <a:t>The preimage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C4BB-8C36-40CD-B2C0-E2A4F09842E8}" type="slidenum">
              <a:rPr lang="zh-TW" altLang="en-GB"/>
              <a:pPr/>
              <a:t>10</a:t>
            </a:fld>
            <a:endParaRPr lang="en-GB" altLang="zh-TW" dirty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i="1" dirty="0" smtClean="0"/>
              <a:t>The </a:t>
            </a:r>
            <a:r>
              <a:rPr lang="en-US" sz="2400" i="1" dirty="0"/>
              <a:t>preimage problem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Given a hash function h: </a:t>
            </a:r>
            <a:r>
              <a:rPr lang="en-US" sz="2000" b="1" dirty="0"/>
              <a:t>M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 </a:t>
            </a:r>
            <a:r>
              <a:rPr lang="en-US" sz="2000" b="1" dirty="0">
                <a:sym typeface="Wingdings" pitchFamily="2" charset="2"/>
              </a:rPr>
              <a:t>X</a:t>
            </a:r>
            <a:r>
              <a:rPr lang="en-US" sz="2000" dirty="0"/>
              <a:t> and an element x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b="1" dirty="0">
                <a:sym typeface="Symbol" pitchFamily="18" charset="2"/>
              </a:rPr>
              <a:t>X</a:t>
            </a:r>
            <a:r>
              <a:rPr lang="en-US" sz="2000" dirty="0">
                <a:sym typeface="Symbol" pitchFamily="18" charset="2"/>
              </a:rPr>
              <a:t>,</a:t>
            </a:r>
          </a:p>
          <a:p>
            <a:pPr lvl="1"/>
            <a:r>
              <a:rPr lang="en-US" sz="2000" dirty="0">
                <a:sym typeface="Symbol" pitchFamily="18" charset="2"/>
              </a:rPr>
              <a:t>Find m  </a:t>
            </a:r>
            <a:r>
              <a:rPr lang="en-US" sz="2000" b="1" dirty="0">
                <a:sym typeface="Symbol" pitchFamily="18" charset="2"/>
              </a:rPr>
              <a:t>M</a:t>
            </a:r>
            <a:r>
              <a:rPr lang="en-US" sz="2000" dirty="0">
                <a:sym typeface="Symbol" pitchFamily="18" charset="2"/>
              </a:rPr>
              <a:t> such that h(m) = x.</a:t>
            </a:r>
          </a:p>
          <a:p>
            <a:r>
              <a:rPr lang="en-US" sz="2400" dirty="0">
                <a:sym typeface="Symbol" pitchFamily="18" charset="2"/>
              </a:rPr>
              <a:t>If the preimage problem can be solved, then (m, x) is a valid pair.</a:t>
            </a:r>
          </a:p>
          <a:p>
            <a:r>
              <a:rPr lang="en-US" sz="2400" dirty="0">
                <a:sym typeface="Symbol" pitchFamily="18" charset="2"/>
              </a:rPr>
              <a:t>A hash function for which the preimage problem cannot be </a:t>
            </a:r>
            <a:r>
              <a:rPr lang="en-US" sz="2400" u="sng" dirty="0">
                <a:sym typeface="Symbol" pitchFamily="18" charset="2"/>
              </a:rPr>
              <a:t>efficiently</a:t>
            </a:r>
            <a:r>
              <a:rPr lang="en-US" sz="2400" dirty="0">
                <a:sym typeface="Symbol" pitchFamily="18" charset="2"/>
              </a:rPr>
              <a:t> solved is said to be </a:t>
            </a:r>
            <a:r>
              <a:rPr lang="en-US" sz="2400" i="1" dirty="0">
                <a:sym typeface="Symbol" pitchFamily="18" charset="2"/>
              </a:rPr>
              <a:t>one-way</a:t>
            </a:r>
            <a:r>
              <a:rPr lang="en-US" sz="2400" dirty="0">
                <a:sym typeface="Symbol" pitchFamily="18" charset="2"/>
              </a:rPr>
              <a:t> or </a:t>
            </a:r>
            <a:r>
              <a:rPr lang="en-US" sz="2400" i="1" dirty="0">
                <a:sym typeface="Symbol" pitchFamily="18" charset="2"/>
              </a:rPr>
              <a:t>preimage resistant</a:t>
            </a:r>
            <a:r>
              <a:rPr lang="en-US" sz="2400" dirty="0">
                <a:sym typeface="Symbol" pitchFamily="18" charset="2"/>
              </a:rPr>
              <a:t>.</a:t>
            </a:r>
            <a:endParaRPr lang="en-GB" altLang="zh-TW" sz="2400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3600" dirty="0">
                <a:ea typeface="新細明體" pitchFamily="18" charset="-120"/>
              </a:rPr>
              <a:t>Problem 2: </a:t>
            </a:r>
            <a:r>
              <a:rPr lang="en-US" sz="3600" dirty="0"/>
              <a:t>The second preimage problem</a:t>
            </a:r>
            <a:endParaRPr lang="en-GB" altLang="zh-TW" sz="3600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C502-A51F-460D-B08E-EEFBB63A94A5}" type="slidenum">
              <a:rPr lang="zh-TW" altLang="en-GB"/>
              <a:pPr/>
              <a:t>11</a:t>
            </a:fld>
            <a:endParaRPr lang="en-GB" altLang="zh-TW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The</a:t>
            </a:r>
            <a:r>
              <a:rPr lang="en-US" dirty="0"/>
              <a:t> </a:t>
            </a:r>
            <a:r>
              <a:rPr lang="en-US" i="1" dirty="0"/>
              <a:t>second preimage problem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Given a hash function h: </a:t>
            </a:r>
            <a:r>
              <a:rPr lang="en-US" b="1" dirty="0"/>
              <a:t>M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X</a:t>
            </a:r>
            <a:r>
              <a:rPr lang="en-US" dirty="0"/>
              <a:t> and an element m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,</a:t>
            </a:r>
          </a:p>
          <a:p>
            <a:pPr lvl="1"/>
            <a:r>
              <a:rPr lang="en-US" dirty="0">
                <a:sym typeface="Symbol" pitchFamily="18" charset="2"/>
              </a:rPr>
              <a:t>Find an m’ 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such that m’  m and h(m’) = h(m).</a:t>
            </a:r>
          </a:p>
          <a:p>
            <a:r>
              <a:rPr lang="en-US" dirty="0">
                <a:sym typeface="Symbol" pitchFamily="18" charset="2"/>
              </a:rPr>
              <a:t>If the 2</a:t>
            </a:r>
            <a:r>
              <a:rPr lang="en-US" baseline="30000" dirty="0">
                <a:sym typeface="Symbol" pitchFamily="18" charset="2"/>
              </a:rPr>
              <a:t>nd</a:t>
            </a:r>
            <a:r>
              <a:rPr lang="en-US" dirty="0">
                <a:sym typeface="Symbol" pitchFamily="18" charset="2"/>
              </a:rPr>
              <a:t> preimage problem can be solved, then (m’, h(m)) is a valid pair.</a:t>
            </a:r>
          </a:p>
          <a:p>
            <a:r>
              <a:rPr lang="en-US" dirty="0">
                <a:sym typeface="Symbol" pitchFamily="18" charset="2"/>
              </a:rPr>
              <a:t>A hash function for which the 2</a:t>
            </a:r>
            <a:r>
              <a:rPr lang="en-US" baseline="30000" dirty="0">
                <a:sym typeface="Symbol" pitchFamily="18" charset="2"/>
              </a:rPr>
              <a:t>nd</a:t>
            </a:r>
            <a:r>
              <a:rPr lang="en-US" dirty="0">
                <a:sym typeface="Symbol" pitchFamily="18" charset="2"/>
              </a:rPr>
              <a:t> preimage problem cannot be </a:t>
            </a:r>
            <a:r>
              <a:rPr lang="en-US" u="sng" dirty="0">
                <a:sym typeface="Symbol" pitchFamily="18" charset="2"/>
              </a:rPr>
              <a:t>efficiently</a:t>
            </a:r>
            <a:r>
              <a:rPr lang="en-US" dirty="0">
                <a:sym typeface="Symbol" pitchFamily="18" charset="2"/>
              </a:rPr>
              <a:t> solved is said to be </a:t>
            </a:r>
            <a:r>
              <a:rPr lang="en-US" i="1" dirty="0">
                <a:sym typeface="Symbol" pitchFamily="18" charset="2"/>
              </a:rPr>
              <a:t>second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i="1" dirty="0">
                <a:sym typeface="Symbol" pitchFamily="18" charset="2"/>
              </a:rPr>
              <a:t>preimage resistant</a:t>
            </a:r>
            <a:r>
              <a:rPr lang="en-US" dirty="0">
                <a:sym typeface="Symbol" pitchFamily="18" charset="2"/>
              </a:rPr>
              <a:t>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Problem 3: </a:t>
            </a:r>
            <a:r>
              <a:rPr lang="en-US" dirty="0"/>
              <a:t>The collision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8E11C-1138-4CCD-8E35-2964DFC39E4A}" type="slidenum">
              <a:rPr lang="zh-TW" altLang="en-GB"/>
              <a:pPr/>
              <a:t>12</a:t>
            </a:fld>
            <a:endParaRPr lang="en-GB" altLang="zh-TW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The</a:t>
            </a:r>
            <a:r>
              <a:rPr lang="en-US" dirty="0"/>
              <a:t> </a:t>
            </a:r>
            <a:r>
              <a:rPr lang="en-US" i="1" dirty="0"/>
              <a:t>collision problem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Given a hash function h: </a:t>
            </a:r>
            <a:r>
              <a:rPr lang="en-US" b="1" dirty="0"/>
              <a:t>M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X</a:t>
            </a:r>
            <a:r>
              <a:rPr lang="en-US" dirty="0"/>
              <a:t>,</a:t>
            </a:r>
          </a:p>
          <a:p>
            <a:pPr lvl="1"/>
            <a:r>
              <a:rPr lang="en-US" dirty="0">
                <a:sym typeface="Symbol" pitchFamily="18" charset="2"/>
              </a:rPr>
              <a:t>Find m, m’ 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such that m’  m and h(m’) = h(m).</a:t>
            </a:r>
          </a:p>
          <a:p>
            <a:r>
              <a:rPr lang="en-US" dirty="0">
                <a:sym typeface="Symbol" pitchFamily="18" charset="2"/>
              </a:rPr>
              <a:t>If (m, x) is a valid pair, and m, m’ is a solution to the collision problem, then (m’, x) is also a valid pair.</a:t>
            </a:r>
          </a:p>
          <a:p>
            <a:r>
              <a:rPr lang="en-US" dirty="0">
                <a:sym typeface="Symbol" pitchFamily="18" charset="2"/>
              </a:rPr>
              <a:t>A hash function for which the collision problem cannot be </a:t>
            </a:r>
            <a:r>
              <a:rPr lang="en-US" u="sng" dirty="0">
                <a:sym typeface="Symbol" pitchFamily="18" charset="2"/>
              </a:rPr>
              <a:t>efficiently</a:t>
            </a:r>
            <a:r>
              <a:rPr lang="en-US" dirty="0">
                <a:sym typeface="Symbol" pitchFamily="18" charset="2"/>
              </a:rPr>
              <a:t> solved is said to be </a:t>
            </a:r>
            <a:r>
              <a:rPr lang="en-US" i="1" dirty="0">
                <a:sym typeface="Symbol" pitchFamily="18" charset="2"/>
              </a:rPr>
              <a:t>collision resistant</a:t>
            </a:r>
            <a:r>
              <a:rPr lang="en-US" dirty="0" smtClean="0">
                <a:sym typeface="Symbol" pitchFamily="18" charset="2"/>
              </a:rPr>
              <a:t>.</a:t>
            </a:r>
          </a:p>
          <a:p>
            <a:r>
              <a:rPr lang="en-US" dirty="0" smtClean="0"/>
              <a:t>Which problem is the easiest to solve?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the preimage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59A6-7E30-427D-8405-EE3517271D31}" type="slidenum">
              <a:rPr lang="zh-TW" altLang="en-GB"/>
              <a:pPr/>
              <a:t>13</a:t>
            </a:fld>
            <a:endParaRPr lang="en-GB" altLang="zh-TW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435975" cy="4862512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400" dirty="0"/>
              <a:t>Consider the following algorithm to solve the preimage problem.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000" dirty="0" smtClean="0"/>
              <a:t>Choose a subset </a:t>
            </a:r>
            <a:r>
              <a:rPr lang="en-US" sz="2000" b="1" dirty="0" smtClean="0">
                <a:sym typeface="Symbol" pitchFamily="18" charset="2"/>
              </a:rPr>
              <a:t>M</a:t>
            </a:r>
            <a:r>
              <a:rPr lang="en-US" sz="2000" b="1" baseline="-25000" dirty="0" smtClean="0">
                <a:sym typeface="Symbol" pitchFamily="18" charset="2"/>
              </a:rPr>
              <a:t>0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/>
              </a:rPr>
              <a:t> </a:t>
            </a:r>
            <a:r>
              <a:rPr lang="en-US" sz="2000" b="1" dirty="0" smtClean="0">
                <a:sym typeface="Symbol" pitchFamily="18" charset="2"/>
              </a:rPr>
              <a:t>M </a:t>
            </a:r>
            <a:r>
              <a:rPr lang="en-US" sz="2000" dirty="0" smtClean="0">
                <a:sym typeface="Symbol" pitchFamily="18" charset="2"/>
              </a:rPr>
              <a:t>and</a:t>
            </a:r>
            <a:r>
              <a:rPr lang="en-US" sz="2000" b="1" dirty="0" smtClean="0">
                <a:sym typeface="Symbol" pitchFamily="18" charset="2"/>
              </a:rPr>
              <a:t> </a:t>
            </a:r>
            <a:r>
              <a:rPr lang="en-US" sz="2000" dirty="0" smtClean="0">
                <a:sym typeface="Symbol" pitchFamily="18" charset="2"/>
              </a:rPr>
              <a:t>|</a:t>
            </a:r>
            <a:r>
              <a:rPr lang="en-US" sz="2000" b="1" dirty="0" smtClean="0">
                <a:sym typeface="Symbol" pitchFamily="18" charset="2"/>
              </a:rPr>
              <a:t>M</a:t>
            </a:r>
            <a:r>
              <a:rPr lang="en-US" sz="2000" b="1" baseline="-25000" dirty="0" smtClean="0">
                <a:sym typeface="Symbol" pitchFamily="18" charset="2"/>
              </a:rPr>
              <a:t>0</a:t>
            </a:r>
            <a:r>
              <a:rPr lang="en-US" sz="2000" dirty="0" smtClean="0">
                <a:sym typeface="Symbol" pitchFamily="18" charset="2"/>
              </a:rPr>
              <a:t>|</a:t>
            </a:r>
            <a:r>
              <a:rPr lang="en-US" sz="2000" dirty="0" smtClean="0"/>
              <a:t> = q.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000" dirty="0" smtClean="0"/>
              <a:t>For each m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b="1" dirty="0" smtClean="0">
                <a:sym typeface="Symbol" pitchFamily="18" charset="2"/>
              </a:rPr>
              <a:t>M</a:t>
            </a:r>
            <a:r>
              <a:rPr lang="en-US" sz="2000" b="1" baseline="-25000" dirty="0" smtClean="0">
                <a:sym typeface="Symbol" pitchFamily="18" charset="2"/>
              </a:rPr>
              <a:t>0</a:t>
            </a:r>
            <a:r>
              <a:rPr lang="en-US" sz="2000" dirty="0" smtClean="0">
                <a:sym typeface="Symbol" pitchFamily="18" charset="2"/>
              </a:rPr>
              <a:t>,</a:t>
            </a:r>
            <a:r>
              <a:rPr lang="en-US" sz="2000" dirty="0">
                <a:sym typeface="Symbol" pitchFamily="18" charset="2"/>
              </a:rPr>
              <a:t> </a:t>
            </a:r>
            <a:r>
              <a:rPr lang="en-US" sz="2000" dirty="0" smtClean="0">
                <a:sym typeface="Symbol" pitchFamily="18" charset="2"/>
              </a:rPr>
              <a:t>if </a:t>
            </a:r>
            <a:r>
              <a:rPr lang="en-US" sz="2000" dirty="0">
                <a:sym typeface="Symbol" pitchFamily="18" charset="2"/>
              </a:rPr>
              <a:t>h(m) = x, return </a:t>
            </a:r>
            <a:r>
              <a:rPr lang="en-US" sz="2000" dirty="0" smtClean="0">
                <a:sym typeface="Symbol" pitchFamily="18" charset="2"/>
              </a:rPr>
              <a:t>m.</a:t>
            </a:r>
            <a:endParaRPr lang="en-US" sz="2000" dirty="0">
              <a:sym typeface="Symbol" pitchFamily="18" charset="2"/>
            </a:endParaRP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000" dirty="0" smtClean="0">
                <a:sym typeface="Symbol" pitchFamily="18" charset="2"/>
              </a:rPr>
              <a:t>Return “unsuccessful.”</a:t>
            </a:r>
            <a:endParaRPr lang="en-US" sz="2000" dirty="0">
              <a:sym typeface="Symbol" pitchFamily="18" charset="2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>
                <a:sym typeface="Symbol" pitchFamily="18" charset="2"/>
              </a:rPr>
              <a:t>Pr[success] = 1 – Pr[all q attempts are </a:t>
            </a:r>
            <a:r>
              <a:rPr lang="en-US" sz="2400" dirty="0" smtClean="0">
                <a:sym typeface="Symbol" pitchFamily="18" charset="2"/>
              </a:rPr>
              <a:t>unsuc</a:t>
            </a:r>
            <a:r>
              <a:rPr lang="en-US" altLang="zh-TW" sz="2400" dirty="0" smtClean="0">
                <a:ea typeface="新細明體" pitchFamily="18" charset="-120"/>
                <a:sym typeface="Symbol" pitchFamily="18" charset="2"/>
              </a:rPr>
              <a:t>c</a:t>
            </a:r>
            <a:r>
              <a:rPr lang="en-US" altLang="zh-TW" sz="2400" dirty="0" smtClean="0">
                <a:sym typeface="Symbol" pitchFamily="18" charset="2"/>
              </a:rPr>
              <a:t>essful</a:t>
            </a:r>
            <a:r>
              <a:rPr lang="en-US" sz="2400" dirty="0" smtClean="0">
                <a:sym typeface="Symbol" pitchFamily="18" charset="2"/>
              </a:rPr>
              <a:t>].</a:t>
            </a:r>
            <a:endParaRPr lang="en-US" sz="2400" dirty="0">
              <a:sym typeface="Symbol" pitchFamily="18" charset="2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>
                <a:sym typeface="Symbol" pitchFamily="18" charset="2"/>
              </a:rPr>
              <a:t>Assuming independent events, Pr[all q attempts are </a:t>
            </a:r>
            <a:r>
              <a:rPr lang="en-US" sz="2400" dirty="0" smtClean="0">
                <a:sym typeface="Symbol" pitchFamily="18" charset="2"/>
              </a:rPr>
              <a:t>unsuc</a:t>
            </a:r>
            <a:r>
              <a:rPr lang="en-US" altLang="zh-TW" sz="2400" dirty="0" smtClean="0">
                <a:ea typeface="新細明體" pitchFamily="18" charset="-120"/>
                <a:sym typeface="Symbol" pitchFamily="18" charset="2"/>
              </a:rPr>
              <a:t>c</a:t>
            </a:r>
            <a:r>
              <a:rPr lang="en-US" altLang="zh-TW" sz="2400" dirty="0" smtClean="0">
                <a:sym typeface="Symbol" pitchFamily="18" charset="2"/>
              </a:rPr>
              <a:t>essful</a:t>
            </a:r>
            <a:r>
              <a:rPr lang="en-US" sz="2400" dirty="0" smtClean="0">
                <a:sym typeface="Symbol" pitchFamily="18" charset="2"/>
              </a:rPr>
              <a:t>] </a:t>
            </a:r>
            <a:r>
              <a:rPr lang="en-US" sz="2400" dirty="0">
                <a:sym typeface="Symbol" pitchFamily="18" charset="2"/>
              </a:rPr>
              <a:t>= Pr[an attempt is </a:t>
            </a:r>
            <a:r>
              <a:rPr lang="en-US" sz="2400" dirty="0" smtClean="0">
                <a:sym typeface="Symbol" pitchFamily="18" charset="2"/>
              </a:rPr>
              <a:t>unsu</a:t>
            </a:r>
            <a:r>
              <a:rPr lang="en-US" altLang="zh-TW" sz="2400" dirty="0" smtClean="0">
                <a:ea typeface="新細明體" pitchFamily="18" charset="-120"/>
                <a:sym typeface="Symbol" pitchFamily="18" charset="2"/>
              </a:rPr>
              <a:t>c</a:t>
            </a:r>
            <a:r>
              <a:rPr lang="en-US" sz="2400" dirty="0" smtClean="0">
                <a:sym typeface="Symbol" pitchFamily="18" charset="2"/>
              </a:rPr>
              <a:t>cessful]</a:t>
            </a:r>
            <a:r>
              <a:rPr lang="en-US" sz="2400" baseline="30000" dirty="0" smtClean="0">
                <a:sym typeface="Symbol" pitchFamily="18" charset="2"/>
              </a:rPr>
              <a:t>q</a:t>
            </a:r>
            <a:r>
              <a:rPr lang="en-US" sz="2400" dirty="0">
                <a:sym typeface="Symbol" pitchFamily="18" charset="2"/>
              </a:rPr>
              <a:t>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>
                <a:sym typeface="Symbol" pitchFamily="18" charset="2"/>
              </a:rPr>
              <a:t>Let |</a:t>
            </a:r>
            <a:r>
              <a:rPr lang="en-US" sz="2400" b="1" dirty="0">
                <a:sym typeface="Symbol" pitchFamily="18" charset="2"/>
              </a:rPr>
              <a:t>X</a:t>
            </a:r>
            <a:r>
              <a:rPr lang="en-US" sz="2400" dirty="0">
                <a:sym typeface="Symbol" pitchFamily="18" charset="2"/>
              </a:rPr>
              <a:t>|=B and Pr[an attempt is </a:t>
            </a:r>
            <a:r>
              <a:rPr lang="en-US" sz="2400" dirty="0" smtClean="0">
                <a:sym typeface="Symbol" pitchFamily="18" charset="2"/>
              </a:rPr>
              <a:t>unsuc</a:t>
            </a:r>
            <a:r>
              <a:rPr lang="en-US" altLang="zh-TW" sz="2400" dirty="0" smtClean="0">
                <a:ea typeface="新細明體" pitchFamily="18" charset="-120"/>
                <a:sym typeface="Symbol" pitchFamily="18" charset="2"/>
              </a:rPr>
              <a:t>c</a:t>
            </a:r>
            <a:r>
              <a:rPr lang="en-US" altLang="zh-TW" sz="2400" dirty="0" smtClean="0">
                <a:sym typeface="Symbol" pitchFamily="18" charset="2"/>
              </a:rPr>
              <a:t>essful</a:t>
            </a:r>
            <a:r>
              <a:rPr lang="en-US" sz="2400" dirty="0" smtClean="0">
                <a:sym typeface="Symbol" pitchFamily="18" charset="2"/>
              </a:rPr>
              <a:t>] </a:t>
            </a:r>
            <a:r>
              <a:rPr lang="en-US" sz="2400" dirty="0">
                <a:sym typeface="Symbol" pitchFamily="18" charset="2"/>
              </a:rPr>
              <a:t>= 1–1/B.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>
                <a:sym typeface="Symbol" pitchFamily="18" charset="2"/>
              </a:rPr>
              <a:t>Therefore, Pr[success] =  1–(1–1/B)</a:t>
            </a:r>
            <a:r>
              <a:rPr lang="en-US" sz="2400" baseline="30000" dirty="0">
                <a:sym typeface="Symbol" pitchFamily="18" charset="2"/>
              </a:rPr>
              <a:t>q </a:t>
            </a:r>
            <a:r>
              <a:rPr lang="en-US" sz="2400" dirty="0">
                <a:sym typeface="Symbol" pitchFamily="18" charset="2"/>
              </a:rPr>
              <a:t>≈ q/B if q is small compared to B.</a:t>
            </a:r>
            <a:endParaRPr lang="en-GB" altLang="zh-TW" sz="2400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the 2</a:t>
            </a:r>
            <a:r>
              <a:rPr lang="en-US" baseline="30000" dirty="0"/>
              <a:t>nd</a:t>
            </a:r>
            <a:r>
              <a:rPr lang="en-US" dirty="0"/>
              <a:t> preimage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02DE7-84E7-4412-A37C-B2FA8B9263B7}" type="slidenum">
              <a:rPr lang="zh-TW" altLang="en-GB"/>
              <a:pPr/>
              <a:t>14</a:t>
            </a:fld>
            <a:endParaRPr lang="en-GB" altLang="zh-TW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Consider the following algorithm to solve the 2</a:t>
            </a:r>
            <a:r>
              <a:rPr lang="en-US" baseline="30000" dirty="0"/>
              <a:t>nd</a:t>
            </a:r>
            <a:r>
              <a:rPr lang="en-US" dirty="0"/>
              <a:t> preimage problem.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/>
              <a:t>Compute h(m</a:t>
            </a:r>
            <a:r>
              <a:rPr lang="en-US" dirty="0" smtClean="0"/>
              <a:t>).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sz="2400" dirty="0" smtClean="0"/>
              <a:t>Choose a subset 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b="1" baseline="-25000" dirty="0" smtClean="0">
                <a:sym typeface="Symbol" pitchFamily="18" charset="2"/>
              </a:rPr>
              <a:t>0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 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dirty="0" smtClean="0">
                <a:sym typeface="Symbol" pitchFamily="18" charset="2"/>
              </a:rPr>
              <a:t>\{m}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and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|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b="1" baseline="-25000" dirty="0" smtClean="0">
                <a:sym typeface="Symbol" pitchFamily="18" charset="2"/>
              </a:rPr>
              <a:t>0</a:t>
            </a:r>
            <a:r>
              <a:rPr lang="en-US" sz="2400" dirty="0" smtClean="0">
                <a:sym typeface="Symbol" pitchFamily="18" charset="2"/>
              </a:rPr>
              <a:t>|</a:t>
            </a:r>
            <a:r>
              <a:rPr lang="en-US" sz="2400" dirty="0" smtClean="0"/>
              <a:t> = q</a:t>
            </a:r>
            <a:r>
              <a:rPr lang="en-US" sz="2400" dirty="0" smtClean="0">
                <a:sym typeface="Symbol" pitchFamily="18" charset="2"/>
              </a:rPr>
              <a:t>–1</a:t>
            </a:r>
            <a:r>
              <a:rPr lang="en-US" sz="2400" dirty="0" smtClean="0"/>
              <a:t>.</a:t>
            </a:r>
            <a:endParaRPr lang="en-US" dirty="0"/>
          </a:p>
          <a:p>
            <a:pPr lvl="1">
              <a:buFont typeface="Wingdings" pitchFamily="2" charset="2"/>
              <a:buAutoNum type="arabicPeriod"/>
            </a:pPr>
            <a:r>
              <a:rPr lang="en-US" dirty="0" smtClean="0"/>
              <a:t>For each m</a:t>
            </a:r>
            <a:r>
              <a:rPr lang="en-US" dirty="0"/>
              <a:t>’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b="1" dirty="0" smtClean="0">
                <a:sym typeface="Symbol" pitchFamily="18" charset="2"/>
              </a:rPr>
              <a:t>M</a:t>
            </a:r>
            <a:r>
              <a:rPr lang="en-US" sz="2000" b="1" baseline="-25000" dirty="0" smtClean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, if </a:t>
            </a:r>
            <a:r>
              <a:rPr lang="en-US" dirty="0">
                <a:sym typeface="Symbol" pitchFamily="18" charset="2"/>
              </a:rPr>
              <a:t>h(m’) = h(m), return m’.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 smtClean="0">
                <a:sym typeface="Symbol" pitchFamily="18" charset="2"/>
              </a:rPr>
              <a:t>Return “unsuccessful.”</a:t>
            </a:r>
            <a:endParaRPr lang="en-US" dirty="0">
              <a:sym typeface="Symbol" pitchFamily="18" charset="2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sym typeface="Symbol" pitchFamily="18" charset="2"/>
              </a:rPr>
              <a:t>Pr[success] =  1–(1–1/B)</a:t>
            </a:r>
            <a:r>
              <a:rPr lang="en-US" baseline="30000" dirty="0">
                <a:sym typeface="Symbol" pitchFamily="18" charset="2"/>
              </a:rPr>
              <a:t>q–1 </a:t>
            </a:r>
            <a:r>
              <a:rPr lang="en-US" dirty="0">
                <a:sym typeface="Symbol" pitchFamily="18" charset="2"/>
              </a:rPr>
              <a:t>.</a:t>
            </a:r>
            <a:endParaRPr lang="en-GB" altLang="zh-TW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the collision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3E70B-6B09-44FC-8125-8BF0D3898339}" type="slidenum">
              <a:rPr lang="zh-TW" altLang="en-GB"/>
              <a:pPr/>
              <a:t>15</a:t>
            </a:fld>
            <a:endParaRPr lang="en-GB" altLang="zh-TW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Consider the following algorithm to solve the collision problem.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sz="2400" dirty="0" smtClean="0"/>
              <a:t>Choose a subset 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b="1" baseline="-25000" dirty="0" smtClean="0">
                <a:sym typeface="Symbol" pitchFamily="18" charset="2"/>
              </a:rPr>
              <a:t>0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 </a:t>
            </a:r>
            <a:r>
              <a:rPr lang="en-US" sz="2400" b="1" dirty="0" smtClean="0">
                <a:sym typeface="Symbol" pitchFamily="18" charset="2"/>
              </a:rPr>
              <a:t>M </a:t>
            </a:r>
            <a:r>
              <a:rPr lang="en-US" sz="2400" dirty="0" smtClean="0">
                <a:sym typeface="Symbol" pitchFamily="18" charset="2"/>
              </a:rPr>
              <a:t>and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|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b="1" baseline="-25000" dirty="0" smtClean="0">
                <a:sym typeface="Symbol" pitchFamily="18" charset="2"/>
              </a:rPr>
              <a:t>0</a:t>
            </a:r>
            <a:r>
              <a:rPr lang="en-US" sz="2400" dirty="0" smtClean="0">
                <a:sym typeface="Symbol" pitchFamily="18" charset="2"/>
              </a:rPr>
              <a:t>|</a:t>
            </a:r>
            <a:r>
              <a:rPr lang="en-US" sz="2400" dirty="0" smtClean="0"/>
              <a:t> = q.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 smtClean="0"/>
              <a:t>For each m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b="1" dirty="0" smtClean="0">
                <a:sym typeface="Symbol" pitchFamily="18" charset="2"/>
              </a:rPr>
              <a:t>M</a:t>
            </a:r>
            <a:r>
              <a:rPr lang="en-US" sz="2000" b="1" baseline="-25000" dirty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, evaluate </a:t>
            </a:r>
            <a:r>
              <a:rPr lang="en-US" dirty="0">
                <a:sym typeface="Symbol" pitchFamily="18" charset="2"/>
              </a:rPr>
              <a:t>h(m).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>
                <a:sym typeface="Symbol" pitchFamily="18" charset="2"/>
              </a:rPr>
              <a:t>If h(m) = h(m’) for some m’  m, return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’, m.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>
                <a:sym typeface="Symbol" pitchFamily="18" charset="2"/>
              </a:rPr>
              <a:t>Else, </a:t>
            </a:r>
            <a:r>
              <a:rPr lang="en-US" dirty="0" smtClean="0">
                <a:sym typeface="Symbol" pitchFamily="18" charset="2"/>
              </a:rPr>
              <a:t>return “unsuccessful.”</a:t>
            </a:r>
            <a:endParaRPr lang="en-US" dirty="0">
              <a:sym typeface="Symbol" pitchFamily="18" charset="2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sym typeface="Symbol" pitchFamily="18" charset="2"/>
              </a:rPr>
              <a:t>To conduct step </a:t>
            </a:r>
            <a:r>
              <a:rPr lang="en-US" dirty="0" smtClean="0">
                <a:sym typeface="Symbol" pitchFamily="18" charset="2"/>
              </a:rPr>
              <a:t>3, </a:t>
            </a:r>
            <a:r>
              <a:rPr lang="en-US" dirty="0">
                <a:sym typeface="Symbol" pitchFamily="18" charset="2"/>
              </a:rPr>
              <a:t>one can sort the values of h</a:t>
            </a:r>
            <a:r>
              <a:rPr lang="en-US" dirty="0" smtClean="0">
                <a:sym typeface="Symbol" pitchFamily="18" charset="2"/>
              </a:rPr>
              <a:t>().</a:t>
            </a:r>
            <a:endParaRPr lang="en-GB" altLang="zh-TW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the collision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3BC0-F3DD-4C84-9B44-B4C6F064CD73}" type="slidenum">
              <a:rPr lang="zh-TW" altLang="en-GB"/>
              <a:pPr/>
              <a:t>16</a:t>
            </a:fld>
            <a:endParaRPr lang="en-GB" altLang="zh-TW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Problem: what is the success probability of the algorithm to solve the collision </a:t>
            </a:r>
            <a:r>
              <a:rPr lang="en-US" dirty="0" smtClean="0"/>
              <a:t>problem given q attempts?</a:t>
            </a:r>
            <a:endParaRPr lang="en-US" dirty="0"/>
          </a:p>
          <a:p>
            <a:r>
              <a:rPr lang="en-US" dirty="0"/>
              <a:t>Assume uniform probability and independence.</a:t>
            </a:r>
          </a:p>
          <a:p>
            <a:r>
              <a:rPr lang="en-US" dirty="0" smtClean="0"/>
              <a:t>Pr[unsuc</a:t>
            </a:r>
            <a:r>
              <a:rPr lang="en-US" altLang="zh-TW" dirty="0" smtClean="0">
                <a:ea typeface="新細明體" pitchFamily="18" charset="-120"/>
              </a:rPr>
              <a:t>cessful</a:t>
            </a:r>
            <a:r>
              <a:rPr lang="en-US" dirty="0" smtClean="0"/>
              <a:t>] </a:t>
            </a:r>
            <a:r>
              <a:rPr lang="en-US" dirty="0"/>
              <a:t>= Pr[all the q values of h() are different] = (B/B)((B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1)/B)((B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2)/B) … 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q+1)/B).</a:t>
            </a:r>
          </a:p>
          <a:p>
            <a:r>
              <a:rPr lang="en-US" dirty="0" smtClean="0"/>
              <a:t>Pr[successful] </a:t>
            </a:r>
            <a:r>
              <a:rPr lang="en-US" dirty="0"/>
              <a:t>= </a:t>
            </a:r>
            <a:r>
              <a:rPr lang="en-US" dirty="0" smtClean="0"/>
              <a:t>1</a:t>
            </a:r>
            <a:r>
              <a:rPr lang="en-US" dirty="0" smtClean="0">
                <a:sym typeface="Symbol" pitchFamily="18" charset="2"/>
              </a:rPr>
              <a:t>–</a:t>
            </a:r>
            <a:r>
              <a:rPr lang="en-US" dirty="0" smtClean="0"/>
              <a:t>Pr[unsuc</a:t>
            </a:r>
            <a:r>
              <a:rPr lang="en-US" altLang="zh-TW" dirty="0" smtClean="0">
                <a:ea typeface="新細明體" pitchFamily="18" charset="-120"/>
              </a:rPr>
              <a:t>cessful</a:t>
            </a:r>
            <a:r>
              <a:rPr lang="en-US" dirty="0" smtClean="0"/>
              <a:t>] </a:t>
            </a:r>
            <a:r>
              <a:rPr lang="en-US" dirty="0"/>
              <a:t>= 1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(B/B)((B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1)/B)((B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2)/B) … 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q+1)/B). </a:t>
            </a:r>
            <a:endParaRPr lang="en-US" dirty="0" smtClean="0"/>
          </a:p>
          <a:p>
            <a:r>
              <a:rPr lang="en-US" dirty="0" smtClean="0"/>
              <a:t>Pr[successful] </a:t>
            </a:r>
            <a:r>
              <a:rPr lang="en-US" dirty="0" smtClean="0">
                <a:sym typeface="Symbol" pitchFamily="18" charset="2"/>
              </a:rPr>
              <a:t> 1 – e</a:t>
            </a:r>
            <a:r>
              <a:rPr lang="en-US" baseline="30000" dirty="0" smtClean="0">
                <a:sym typeface="Symbol" pitchFamily="18" charset="2"/>
              </a:rPr>
              <a:t>-q(q-1)/2B</a:t>
            </a:r>
            <a:r>
              <a:rPr lang="en-US" dirty="0" smtClean="0">
                <a:sym typeface="Symbol" pitchFamily="18" charset="2"/>
              </a:rPr>
              <a:t> for a sufficiently large 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birthday attack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F7B9-FBD8-4D81-AD85-5BC734A4BCF4}" type="slidenum">
              <a:rPr lang="zh-TW" altLang="en-GB"/>
              <a:pPr/>
              <a:t>17</a:t>
            </a:fld>
            <a:endParaRPr lang="en-GB" altLang="zh-TW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Q: How </a:t>
            </a:r>
            <a:r>
              <a:rPr lang="en-US" dirty="0"/>
              <a:t>many attempts </a:t>
            </a:r>
            <a:r>
              <a:rPr lang="en-US" dirty="0" smtClean="0"/>
              <a:t>are needed </a:t>
            </a:r>
            <a:r>
              <a:rPr lang="en-US" dirty="0"/>
              <a:t>so that </a:t>
            </a:r>
            <a:r>
              <a:rPr lang="en-US" dirty="0" smtClean="0"/>
              <a:t>Pr[successful] ≥ </a:t>
            </a:r>
            <a:r>
              <a:rPr lang="en-US" dirty="0"/>
              <a:t>p</a:t>
            </a:r>
            <a:r>
              <a:rPr lang="en-US" dirty="0" smtClean="0"/>
              <a:t>? (birthday problem if B = 365)</a:t>
            </a:r>
          </a:p>
          <a:p>
            <a:r>
              <a:rPr lang="en-US" dirty="0" smtClean="0">
                <a:sym typeface="Symbol" pitchFamily="18" charset="2"/>
              </a:rPr>
              <a:t>After performing more approximation for </a:t>
            </a:r>
            <a:r>
              <a:rPr lang="en-US" dirty="0" smtClean="0"/>
              <a:t>Pr[successful] </a:t>
            </a:r>
            <a:r>
              <a:rPr lang="en-US" dirty="0" smtClean="0">
                <a:sym typeface="Symbol" pitchFamily="18" charset="2"/>
              </a:rPr>
              <a:t> 1 – e</a:t>
            </a:r>
            <a:r>
              <a:rPr lang="en-US" baseline="30000" dirty="0" smtClean="0">
                <a:sym typeface="Symbol" pitchFamily="18" charset="2"/>
              </a:rPr>
              <a:t>-q(q-1)/2B</a:t>
            </a:r>
            <a:r>
              <a:rPr lang="en-US" dirty="0" smtClean="0">
                <a:sym typeface="Symbol" pitchFamily="18" charset="2"/>
              </a:rPr>
              <a:t> , we have</a:t>
            </a:r>
          </a:p>
          <a:p>
            <a:pPr lvl="1"/>
            <a:r>
              <a:rPr lang="en-US" dirty="0" smtClean="0">
                <a:sym typeface="Symbol" pitchFamily="18" charset="2"/>
              </a:rPr>
              <a:t>q  (2B ln(1/(1- </a:t>
            </a:r>
            <a:r>
              <a:rPr lang="en-US" dirty="0" smtClean="0"/>
              <a:t>Pr[successful]</a:t>
            </a:r>
            <a:r>
              <a:rPr lang="en-US" dirty="0" smtClean="0">
                <a:sym typeface="Symbol" pitchFamily="18" charset="2"/>
              </a:rPr>
              <a:t>)))</a:t>
            </a:r>
            <a:r>
              <a:rPr lang="en-US" baseline="30000" dirty="0" smtClean="0">
                <a:sym typeface="Symbol" pitchFamily="18" charset="2"/>
              </a:rPr>
              <a:t>1/2</a:t>
            </a:r>
            <a:r>
              <a:rPr lang="en-US" dirty="0" smtClean="0"/>
              <a:t>. </a:t>
            </a:r>
            <a:endParaRPr lang="en-US" baseline="30000" dirty="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dirty="0" smtClean="0"/>
              <a:t>For </a:t>
            </a:r>
            <a:r>
              <a:rPr lang="en-US" dirty="0" smtClean="0">
                <a:sym typeface="Symbol" pitchFamily="18" charset="2"/>
              </a:rPr>
              <a:t>p = 0.5, q  1.17B.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Hashing </a:t>
            </a:r>
            <a:r>
              <a:rPr lang="en-US" dirty="0">
                <a:sym typeface="Symbol" pitchFamily="18" charset="2"/>
              </a:rPr>
              <a:t>just over B random elements of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yields a collision probability of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0.5.</a:t>
            </a:r>
            <a:endParaRPr lang="en-US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Different values of p will give different constant factors, but q is still proportional to B.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For a n-bit hash function, a birthday attack (or square root attack) needs 2</a:t>
            </a:r>
            <a:r>
              <a:rPr lang="en-US" baseline="30000" dirty="0">
                <a:sym typeface="Symbol" pitchFamily="18" charset="2"/>
              </a:rPr>
              <a:t>n/2</a:t>
            </a:r>
            <a:r>
              <a:rPr lang="en-US" dirty="0">
                <a:sym typeface="Symbol" pitchFamily="18" charset="2"/>
              </a:rPr>
              <a:t> random hashes</a:t>
            </a:r>
            <a:r>
              <a:rPr lang="en-US" dirty="0" smtClean="0">
                <a:sym typeface="Symbol" pitchFamily="18" charset="2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Answer for the birthday problem?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Which problem is the easiest to solve?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Re-examining the 3 problems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E9FEF-FC8C-4394-807D-94D2F3E78E7E}" type="slidenum">
              <a:rPr lang="zh-TW" altLang="en-GB"/>
              <a:pPr/>
              <a:t>18</a:t>
            </a:fld>
            <a:endParaRPr lang="en-GB" altLang="zh-TW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If </a:t>
            </a:r>
            <a:r>
              <a:rPr lang="en-US" sz="2400" dirty="0"/>
              <a:t>we can solve the 2</a:t>
            </a:r>
            <a:r>
              <a:rPr lang="en-US" sz="2400" baseline="30000" dirty="0"/>
              <a:t>nd</a:t>
            </a:r>
            <a:r>
              <a:rPr lang="en-US" sz="2400" dirty="0"/>
              <a:t> preimage problem, we can also solve the collision problem.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Randomly choose an m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b="1" dirty="0">
                <a:sym typeface="Symbol" pitchFamily="18" charset="2"/>
              </a:rPr>
              <a:t>M</a:t>
            </a:r>
            <a:r>
              <a:rPr lang="en-US" sz="2000" dirty="0">
                <a:sym typeface="Symbol" pitchFamily="18" charset="2"/>
              </a:rPr>
              <a:t>.</a:t>
            </a:r>
            <a:r>
              <a:rPr lang="en-US" sz="2000" b="1" dirty="0">
                <a:sym typeface="Symbol" pitchFamily="18" charset="2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Use the solution to the 2</a:t>
            </a:r>
            <a:r>
              <a:rPr lang="en-US" sz="2000" baseline="30000" dirty="0">
                <a:sym typeface="Symbol" pitchFamily="18" charset="2"/>
              </a:rPr>
              <a:t>nd</a:t>
            </a:r>
            <a:r>
              <a:rPr lang="en-US" sz="2000" dirty="0">
                <a:sym typeface="Symbol" pitchFamily="18" charset="2"/>
              </a:rPr>
              <a:t> preimage problem to find m’.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Return 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(</a:t>
            </a:r>
            <a:r>
              <a:rPr lang="en-US" sz="2000" dirty="0">
                <a:sym typeface="Symbol" pitchFamily="18" charset="2"/>
              </a:rPr>
              <a:t>m, m’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)</a:t>
            </a:r>
            <a:r>
              <a:rPr lang="en-US" sz="2000" dirty="0">
                <a:sym typeface="Symbol" pitchFamily="18" charset="2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If we can solve the preimage problem, we can also solve the collision problem.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Randomly choose an m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b="1" dirty="0">
                <a:sym typeface="Symbol" pitchFamily="18" charset="2"/>
              </a:rPr>
              <a:t>M</a:t>
            </a:r>
            <a:r>
              <a:rPr lang="en-US" sz="2000" dirty="0">
                <a:sym typeface="Symbol" pitchFamily="18" charset="2"/>
              </a:rPr>
              <a:t>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Compute h(m).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Use the solution to the preimage problem to find m’.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Return 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(</a:t>
            </a:r>
            <a:r>
              <a:rPr lang="en-US" sz="2000" dirty="0">
                <a:sym typeface="Symbol" pitchFamily="18" charset="2"/>
              </a:rPr>
              <a:t>m, m’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)</a:t>
            </a:r>
            <a:r>
              <a:rPr lang="en-US" sz="2000" dirty="0">
                <a:sym typeface="Symbol" pitchFamily="18" charset="2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sym typeface="Symbol" pitchFamily="18" charset="2"/>
              </a:rPr>
              <a:t>Collision resistant =&gt; 2</a:t>
            </a:r>
            <a:r>
              <a:rPr lang="en-US" sz="2400" baseline="30000" dirty="0">
                <a:sym typeface="Symbol" pitchFamily="18" charset="2"/>
              </a:rPr>
              <a:t>nd</a:t>
            </a:r>
            <a:r>
              <a:rPr lang="en-US" sz="2400" dirty="0">
                <a:sym typeface="Symbol" pitchFamily="18" charset="2"/>
              </a:rPr>
              <a:t> preimage resistant and collision resistant =&gt; preimage resistant.</a:t>
            </a:r>
            <a:endParaRPr lang="en-GB" altLang="zh-TW" sz="2400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Iterated hash functions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F59C-00ED-41A7-8B16-A9C62FF6969C}" type="slidenum">
              <a:rPr lang="zh-TW" altLang="en-GB"/>
              <a:pPr/>
              <a:t>19</a:t>
            </a:fld>
            <a:endParaRPr lang="en-GB" altLang="zh-TW" dirty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Almost all hash functions put into practice are iterated hash functions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h: </a:t>
            </a:r>
            <a:r>
              <a:rPr lang="en-US" b="1" dirty="0" smtClean="0">
                <a:sym typeface="Symbol" pitchFamily="18" charset="2"/>
              </a:rPr>
              <a:t>M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smtClean="0">
                <a:sym typeface="Wingdings" pitchFamily="2" charset="2"/>
              </a:rPr>
              <a:t>X</a:t>
            </a:r>
            <a:r>
              <a:rPr lang="en-US" dirty="0" smtClean="0">
                <a:sym typeface="Wingdings" pitchFamily="2" charset="2"/>
              </a:rPr>
              <a:t>, where </a:t>
            </a:r>
            <a:r>
              <a:rPr lang="en-US" b="1" dirty="0" smtClean="0">
                <a:sym typeface="Wingdings" pitchFamily="2" charset="2"/>
              </a:rPr>
              <a:t>X</a:t>
            </a:r>
            <a:r>
              <a:rPr lang="en-US" dirty="0" smtClean="0">
                <a:sym typeface="Wingdings" pitchFamily="2" charset="2"/>
              </a:rPr>
              <a:t> = {0, 1}</a:t>
            </a:r>
            <a:r>
              <a:rPr lang="en-US" baseline="30000" dirty="0" smtClean="0">
                <a:sym typeface="Wingdings" pitchFamily="2" charset="2"/>
              </a:rPr>
              <a:t>p</a:t>
            </a:r>
            <a:r>
              <a:rPr lang="en-US" dirty="0" smtClean="0">
                <a:sym typeface="Wingdings" pitchFamily="2" charset="2"/>
              </a:rPr>
              <a:t> (i.e., p-bit hash function).</a:t>
            </a:r>
            <a:endParaRPr lang="en-US" baseline="30000" dirty="0"/>
          </a:p>
          <a:p>
            <a:pPr>
              <a:lnSpc>
                <a:spcPct val="90000"/>
              </a:lnSpc>
            </a:pPr>
            <a:r>
              <a:rPr lang="en-US" dirty="0" smtClean="0"/>
              <a:t>An </a:t>
            </a:r>
            <a:r>
              <a:rPr lang="en-US" dirty="0"/>
              <a:t>iterated hash function h() usually consists of </a:t>
            </a:r>
            <a:r>
              <a:rPr lang="en-US" dirty="0" smtClean="0"/>
              <a:t>three </a:t>
            </a:r>
            <a:r>
              <a:rPr lang="en-US" dirty="0"/>
              <a:t>main steps: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(1) </a:t>
            </a:r>
            <a:r>
              <a:rPr lang="en-US" dirty="0" smtClean="0"/>
              <a:t>Preprocessing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(2) Processing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(3) Output transformation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Require a compression function for step (2):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Courier New" pitchFamily="49" charset="0"/>
              </a:rPr>
              <a:t>Compress</a:t>
            </a:r>
            <a:r>
              <a:rPr lang="en-US" dirty="0" smtClean="0"/>
              <a:t> : {0,1}</a:t>
            </a:r>
            <a:r>
              <a:rPr lang="en-US" baseline="30000" dirty="0" smtClean="0"/>
              <a:t>n+t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{0,1}</a:t>
            </a:r>
            <a:r>
              <a:rPr lang="en-US" baseline="30000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, t ≥ 1.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set of slides addresses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EC42-F0C7-461E-AA11-350DCA052E30}" type="slidenum">
              <a:rPr lang="zh-TW" altLang="en-GB"/>
              <a:pPr/>
              <a:t>2</a:t>
            </a:fld>
            <a:endParaRPr lang="en-GB" altLang="zh-TW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4232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549871"/>
            <a:ext cx="8267700" cy="454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Iterated hash functions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20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29600" cy="493776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2027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056721"/>
              </p:ext>
            </p:extLst>
          </p:nvPr>
        </p:nvGraphicFramePr>
        <p:xfrm>
          <a:off x="1550988" y="1219200"/>
          <a:ext cx="6040437" cy="493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00" name="Visio" r:id="rId3" imgW="6690555" imgH="5501862" progId="Visio.Drawing.11">
                  <p:embed/>
                </p:oleObj>
              </mc:Choice>
              <mc:Fallback>
                <p:oleObj name="Visio" r:id="rId3" imgW="6690555" imgH="5501862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8" y="1219200"/>
                        <a:ext cx="6040437" cy="493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899592" y="1844824"/>
            <a:ext cx="7128792" cy="3888432"/>
          </a:xfrm>
          <a:prstGeom prst="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(1) Preprocessing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C556-2E4C-485A-A9F5-8B2706E496C5}" type="slidenum">
              <a:rPr lang="zh-TW" altLang="en-GB"/>
              <a:pPr/>
              <a:t>21</a:t>
            </a:fld>
            <a:endParaRPr lang="en-GB" altLang="zh-TW" dirty="0"/>
          </a:p>
        </p:txBody>
      </p:sp>
      <p:sp>
        <p:nvSpPr>
          <p:cNvPr id="1556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Given an input string m, where |m| </a:t>
            </a:r>
            <a:r>
              <a:rPr lang="en-US" dirty="0" smtClean="0">
                <a:sym typeface="Wingdings" pitchFamily="2" charset="2"/>
              </a:rPr>
              <a:t>≥ 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 + t + 1, construct a string y, such that |y| </a:t>
            </a:r>
            <a:r>
              <a:rPr lang="en-US" dirty="0" smtClean="0">
                <a:sym typeface="Symbol" pitchFamily="18" charset="2"/>
              </a:rPr>
              <a:t> 0 (mod t).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Let y = y</a:t>
            </a:r>
            <a:r>
              <a:rPr lang="en-US" baseline="-25000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 || y</a:t>
            </a:r>
            <a:r>
              <a:rPr lang="en-US" baseline="-25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 || … || y</a:t>
            </a:r>
            <a:r>
              <a:rPr lang="en-US" baseline="-25000" dirty="0" smtClean="0">
                <a:sym typeface="Symbol" pitchFamily="18" charset="2"/>
              </a:rPr>
              <a:t>r</a:t>
            </a:r>
            <a:r>
              <a:rPr lang="en-US" dirty="0" smtClean="0">
                <a:sym typeface="Symbol" pitchFamily="18" charset="2"/>
              </a:rPr>
              <a:t>, where |y</a:t>
            </a:r>
            <a:r>
              <a:rPr lang="en-US" baseline="-25000" dirty="0" smtClean="0">
                <a:sym typeface="Symbol" pitchFamily="18" charset="2"/>
              </a:rPr>
              <a:t>i</a:t>
            </a:r>
            <a:r>
              <a:rPr lang="en-US" dirty="0" smtClean="0">
                <a:sym typeface="Symbol" pitchFamily="18" charset="2"/>
              </a:rPr>
              <a:t>| = t, i = 1, 2, …, r.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t is the </a:t>
            </a:r>
            <a:r>
              <a:rPr lang="en-US" i="1" dirty="0" smtClean="0">
                <a:sym typeface="Symbol" pitchFamily="18" charset="2"/>
              </a:rPr>
              <a:t>block size</a:t>
            </a:r>
            <a:r>
              <a:rPr lang="en-US" dirty="0" smtClean="0">
                <a:sym typeface="Symbol" pitchFamily="18" charset="2"/>
              </a:rPr>
              <a:t> and r is the number of blocks.</a:t>
            </a:r>
            <a:endParaRPr lang="en-US" altLang="zh-TW" dirty="0" smtClean="0">
              <a:ea typeface="新細明體" pitchFamily="18" charset="-120"/>
            </a:endParaRPr>
          </a:p>
          <a:p>
            <a:r>
              <a:rPr lang="en-US" altLang="zh-TW" dirty="0" smtClean="0">
                <a:ea typeface="新細明體" pitchFamily="18" charset="-120"/>
              </a:rPr>
              <a:t>This </a:t>
            </a:r>
            <a:r>
              <a:rPr lang="en-US" altLang="zh-TW" dirty="0">
                <a:ea typeface="新細明體" pitchFamily="18" charset="-120"/>
              </a:rPr>
              <a:t>step must ensure that the mapping m</a:t>
            </a:r>
            <a:r>
              <a:rPr lang="en-US" altLang="zh-TW" dirty="0">
                <a:ea typeface="新細明體" pitchFamily="18" charset="-120"/>
                <a:sym typeface="Wingdings" pitchFamily="2" charset="2"/>
              </a:rPr>
              <a:t>y is one-to-one.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Else, it is possible to find m ≠ m’ so that y = y’.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Then h(m) = h(m’), i.e., h() would not be collision-resistant.</a:t>
            </a:r>
          </a:p>
          <a:p>
            <a:r>
              <a:rPr lang="en-US" altLang="zh-TW" dirty="0">
                <a:ea typeface="新細明體" pitchFamily="18" charset="-120"/>
              </a:rPr>
              <a:t>Moreover, |y| = rt ≥ |m| because of the one-to-one requirement on the mapping m</a:t>
            </a:r>
            <a:r>
              <a:rPr lang="en-US" altLang="zh-TW" dirty="0">
                <a:ea typeface="新細明體" pitchFamily="18" charset="-120"/>
                <a:sym typeface="Wingdings" pitchFamily="2" charset="2"/>
              </a:rPr>
              <a:t>y.</a:t>
            </a:r>
          </a:p>
          <a:p>
            <a:r>
              <a:rPr lang="en-US" altLang="zh-TW" dirty="0">
                <a:ea typeface="新細明體" pitchFamily="18" charset="-120"/>
                <a:sym typeface="Wingdings" pitchFamily="2" charset="2"/>
              </a:rPr>
              <a:t>A commonly used preprocessing step is to add padding:  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 y </a:t>
            </a:r>
            <a:r>
              <a:rPr lang="en-US" altLang="zh-TW" dirty="0">
                <a:ea typeface="新細明體" pitchFamily="18" charset="-120"/>
                <a:sym typeface="Wingdings" pitchFamily="2" charset="2"/>
              </a:rPr>
              <a:t>= m || pad(m).</a:t>
            </a:r>
            <a:endParaRPr lang="en-US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Autofit/>
          </a:bodyPr>
          <a:lstStyle/>
          <a:p>
            <a:r>
              <a:rPr lang="en-US" altLang="zh-TW" sz="3000" dirty="0" smtClean="0">
                <a:ea typeface="新細明體" pitchFamily="18" charset="-120"/>
              </a:rPr>
              <a:t>(2) Processing </a:t>
            </a:r>
            <a:r>
              <a:rPr lang="en-US" altLang="zh-TW" sz="3000" dirty="0">
                <a:ea typeface="新細明體" pitchFamily="18" charset="-120"/>
              </a:rPr>
              <a:t>and </a:t>
            </a:r>
            <a:r>
              <a:rPr lang="en-US" altLang="zh-TW" sz="3000" dirty="0" smtClean="0">
                <a:ea typeface="新細明體" pitchFamily="18" charset="-120"/>
              </a:rPr>
              <a:t>(3) output </a:t>
            </a:r>
            <a:r>
              <a:rPr lang="en-US" altLang="zh-TW" sz="3000" dirty="0">
                <a:ea typeface="新細明體" pitchFamily="18" charset="-120"/>
              </a:rPr>
              <a:t>transformation</a:t>
            </a:r>
            <a:endParaRPr lang="en-GB" altLang="zh-TW" sz="3000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9D377-FA71-4383-B7B3-EB0A190F1AC7}" type="slidenum">
              <a:rPr lang="zh-TW" altLang="en-GB"/>
              <a:pPr/>
              <a:t>22</a:t>
            </a:fld>
            <a:endParaRPr lang="en-GB" altLang="zh-TW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(2) Processing</a:t>
            </a:r>
          </a:p>
          <a:p>
            <a:pPr lvl="1"/>
            <a:r>
              <a:rPr lang="en-US" dirty="0"/>
              <a:t>Let IV be a public initial value of length </a:t>
            </a:r>
            <a:r>
              <a:rPr lang="en-US" altLang="zh-TW" dirty="0">
                <a:ea typeface="新細明體" pitchFamily="18" charset="-120"/>
              </a:rPr>
              <a:t>n</a:t>
            </a:r>
            <a:r>
              <a:rPr lang="en-US" dirty="0"/>
              <a:t>. Compute</a:t>
            </a:r>
          </a:p>
          <a:p>
            <a:pPr lvl="2"/>
            <a:r>
              <a:rPr lang="en-US" dirty="0"/>
              <a:t>z</a:t>
            </a:r>
            <a:r>
              <a:rPr lang="en-US" baseline="-25000" dirty="0"/>
              <a:t>o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 IV</a:t>
            </a:r>
          </a:p>
          <a:p>
            <a:pPr lvl="2"/>
            <a:r>
              <a:rPr lang="en-US" dirty="0"/>
              <a:t>z</a:t>
            </a:r>
            <a:r>
              <a:rPr lang="en-US" baseline="-25000" dirty="0"/>
              <a:t>1</a:t>
            </a:r>
            <a:r>
              <a:rPr lang="en-US" dirty="0">
                <a:sym typeface="Wingdings" pitchFamily="2" charset="2"/>
              </a:rPr>
              <a:t> 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compress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/>
              <a:t>z</a:t>
            </a:r>
            <a:r>
              <a:rPr lang="en-US" baseline="-25000" dirty="0"/>
              <a:t>o</a:t>
            </a:r>
            <a:r>
              <a:rPr lang="en-US" dirty="0"/>
              <a:t> || y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z</a:t>
            </a:r>
            <a:r>
              <a:rPr lang="en-US" baseline="-25000" dirty="0"/>
              <a:t>2</a:t>
            </a:r>
            <a:r>
              <a:rPr lang="en-US" dirty="0">
                <a:sym typeface="Wingdings" pitchFamily="2" charset="2"/>
              </a:rPr>
              <a:t> 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compress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/>
              <a:t>z</a:t>
            </a:r>
            <a:r>
              <a:rPr lang="en-US" baseline="-25000" dirty="0"/>
              <a:t>1</a:t>
            </a:r>
            <a:r>
              <a:rPr lang="en-US" dirty="0"/>
              <a:t> || y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…</a:t>
            </a:r>
          </a:p>
          <a:p>
            <a:pPr lvl="2"/>
            <a:r>
              <a:rPr lang="en-US" dirty="0"/>
              <a:t>z</a:t>
            </a:r>
            <a:r>
              <a:rPr lang="en-US" baseline="-25000" dirty="0"/>
              <a:t>r</a:t>
            </a:r>
            <a:r>
              <a:rPr lang="en-US" dirty="0">
                <a:sym typeface="Wingdings" pitchFamily="2" charset="2"/>
              </a:rPr>
              <a:t> 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compress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/>
              <a:t>z</a:t>
            </a:r>
            <a:r>
              <a:rPr lang="en-US" baseline="-25000" dirty="0"/>
              <a:t>r-1</a:t>
            </a:r>
            <a:r>
              <a:rPr lang="en-US" dirty="0"/>
              <a:t> || y</a:t>
            </a:r>
            <a:r>
              <a:rPr lang="en-US" baseline="-25000" dirty="0"/>
              <a:t>r</a:t>
            </a:r>
            <a:r>
              <a:rPr lang="en-US" dirty="0"/>
              <a:t>).</a:t>
            </a:r>
          </a:p>
          <a:p>
            <a:r>
              <a:rPr lang="en-US" dirty="0"/>
              <a:t>(3) Optional output transformation</a:t>
            </a:r>
          </a:p>
          <a:p>
            <a:pPr lvl="1"/>
            <a:r>
              <a:rPr lang="en-US" dirty="0"/>
              <a:t>Let g: {0,1}</a:t>
            </a:r>
            <a:r>
              <a:rPr lang="en-US" altLang="zh-TW" baseline="30000" dirty="0">
                <a:ea typeface="新細明體" pitchFamily="18" charset="-120"/>
              </a:rPr>
              <a:t>n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{0,1}</a:t>
            </a:r>
            <a:r>
              <a:rPr lang="en-US" altLang="zh-TW" baseline="30000" dirty="0">
                <a:ea typeface="新細明體" pitchFamily="18" charset="-120"/>
                <a:sym typeface="Wingdings" pitchFamily="2" charset="2"/>
              </a:rPr>
              <a:t>p</a:t>
            </a:r>
            <a:r>
              <a:rPr lang="en-US" dirty="0">
                <a:sym typeface="Wingdings" pitchFamily="2" charset="2"/>
              </a:rPr>
              <a:t> be a public function. </a:t>
            </a:r>
            <a:r>
              <a:rPr lang="en-US" dirty="0" smtClean="0">
                <a:sym typeface="Wingdings" pitchFamily="2" charset="2"/>
              </a:rPr>
              <a:t> Without this transformation, we have n = p.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Merkle–Damgård construction</a:t>
            </a: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23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construction is based on the iterated hash function construction with</a:t>
            </a:r>
          </a:p>
          <a:p>
            <a:pPr lvl="1"/>
            <a:r>
              <a:rPr lang="en-US" dirty="0" smtClean="0"/>
              <a:t>The last block is padded with 0 and a binary string that encodes the length of the original message (</a:t>
            </a:r>
            <a:r>
              <a:rPr lang="en-US" sz="2400" dirty="0" smtClean="0"/>
              <a:t>Merkle–Damgård strengthening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compress</a:t>
            </a:r>
            <a:r>
              <a:rPr lang="en-US" dirty="0" smtClean="0"/>
              <a:t> function is collision-resistant.</a:t>
            </a:r>
          </a:p>
          <a:p>
            <a:pPr lvl="1"/>
            <a:r>
              <a:rPr lang="en-US" dirty="0" smtClean="0"/>
              <a:t>Ralph Merkle and Ivan Damgård independently proved that the hash function is collision resistant if 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compress</a:t>
            </a:r>
            <a:r>
              <a:rPr lang="en-US" dirty="0" smtClean="0"/>
              <a:t> function is collision-resistant.</a:t>
            </a:r>
          </a:p>
          <a:p>
            <a:r>
              <a:rPr lang="en-US" dirty="0" smtClean="0"/>
              <a:t>This construction was used in the design of many popular hash algorithms such as MD5 and</a:t>
            </a:r>
            <a:r>
              <a:rPr lang="en-US" smtClean="0"/>
              <a:t> SHA-1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Message Digest (MD5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70D7-D93E-48CD-9B66-6CBC7C64FF16}" type="slidenum">
              <a:rPr lang="zh-TW" altLang="en-GB"/>
              <a:pPr/>
              <a:t>24</a:t>
            </a:fld>
            <a:endParaRPr lang="en-GB" altLang="zh-TW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82441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Block size and output: t </a:t>
            </a:r>
            <a:r>
              <a:rPr lang="en-US" dirty="0"/>
              <a:t>= 512 bits and </a:t>
            </a:r>
            <a:r>
              <a:rPr lang="en-US" altLang="zh-TW" dirty="0">
                <a:ea typeface="新細明體" pitchFamily="18" charset="-120"/>
              </a:rPr>
              <a:t>p</a:t>
            </a:r>
            <a:r>
              <a:rPr lang="en-US" dirty="0"/>
              <a:t> = 128 bits (4 x 32-bit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Padding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Padding is always </a:t>
            </a:r>
            <a:r>
              <a:rPr lang="en-US" dirty="0" smtClean="0"/>
              <a:t>performed.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message is extended </a:t>
            </a:r>
            <a:r>
              <a:rPr lang="en-US" dirty="0" smtClean="0"/>
              <a:t>to </a:t>
            </a:r>
            <a:r>
              <a:rPr lang="en-US" dirty="0"/>
              <a:t>just 64 bits </a:t>
            </a:r>
            <a:r>
              <a:rPr lang="en-US" dirty="0" smtClean="0"/>
              <a:t>short of </a:t>
            </a:r>
            <a:r>
              <a:rPr lang="en-US" dirty="0"/>
              <a:t>a multiple of 512 bits </a:t>
            </a:r>
            <a:r>
              <a:rPr lang="en-US" dirty="0" smtClean="0"/>
              <a:t>long.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last 64 bits encodes the message length.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 the rest: a single </a:t>
            </a:r>
            <a:r>
              <a:rPr lang="en-US" dirty="0"/>
              <a:t>"1" bit is appended to the message, and then "0" bits are </a:t>
            </a:r>
            <a:r>
              <a:rPr lang="en-US" dirty="0" smtClean="0"/>
              <a:t>appended.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compress</a:t>
            </a:r>
            <a:r>
              <a:rPr lang="en-US" dirty="0"/>
              <a:t> function is made from an “encryption function” by the Davies-Meyer scheme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MD5 makes four passes over each block of data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passes involves 16 operations.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hash output is a concatenation of the 4 output words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single operation in MD5 (</a:t>
            </a:r>
            <a:r>
              <a:rPr lang="en-US" dirty="0" err="1" smtClean="0"/>
              <a:t>wikipedia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14F1-172D-4750-BE8D-A306B62C3B80}" type="slidenum">
              <a:rPr lang="zh-TW" altLang="en-GB" smtClean="0"/>
              <a:pPr/>
              <a:t>25</a:t>
            </a:fld>
            <a:endParaRPr lang="en-GB" altLang="zh-TW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740" y="1665312"/>
            <a:ext cx="416052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01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</a:t>
            </a:r>
            <a:r>
              <a:rPr lang="en-US" dirty="0"/>
              <a:t>Hashing Algorithm (SHA-1)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26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Block </a:t>
            </a:r>
            <a:r>
              <a:rPr lang="en-US" dirty="0"/>
              <a:t>size and </a:t>
            </a:r>
            <a:r>
              <a:rPr lang="en-US" dirty="0" smtClean="0"/>
              <a:t>output: t </a:t>
            </a:r>
            <a:r>
              <a:rPr lang="en-US" dirty="0"/>
              <a:t>= 512 bits and </a:t>
            </a:r>
            <a:r>
              <a:rPr lang="en-US" altLang="zh-TW" dirty="0">
                <a:ea typeface="新細明體" pitchFamily="18" charset="-120"/>
              </a:rPr>
              <a:t>p</a:t>
            </a:r>
            <a:r>
              <a:rPr lang="en-US" dirty="0"/>
              <a:t> = 160 bits (5 x 32-bit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Same padding as MD5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compress</a:t>
            </a:r>
            <a:r>
              <a:rPr lang="en-US" dirty="0"/>
              <a:t> function is also made from an “encryption function” by the Davies-Meyer scheme.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SHA-1 makes five passes over each block of data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rounds involves 20 operations.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hash output is a concatenation of the 5 output words.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26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single operation in </a:t>
            </a:r>
            <a:r>
              <a:rPr lang="en-US" dirty="0" smtClean="0"/>
              <a:t>SHA-1 </a:t>
            </a:r>
            <a:r>
              <a:rPr lang="en-US" dirty="0"/>
              <a:t>(</a:t>
            </a:r>
            <a:r>
              <a:rPr lang="en-US" dirty="0" err="1"/>
              <a:t>wikipedia</a:t>
            </a:r>
            <a:r>
              <a:rPr lang="en-US" dirty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27</a:t>
            </a:fld>
            <a:endParaRPr lang="en-GB" altLang="zh-TW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484784"/>
            <a:ext cx="4464496" cy="4647968"/>
          </a:xfrm>
        </p:spPr>
      </p:pic>
    </p:spTree>
    <p:extLst>
      <p:ext uri="{BB962C8B-B14F-4D97-AF65-F5344CB8AC3E}">
        <p14:creationId xmlns:p14="http://schemas.microsoft.com/office/powerpoint/2010/main" val="317386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of MD5 and SHA-1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2349-952E-4F78-8762-100C220F9365}" type="slidenum">
              <a:rPr lang="zh-TW" altLang="en-GB"/>
              <a:pPr/>
              <a:t>28</a:t>
            </a:fld>
            <a:endParaRPr lang="en-GB" altLang="zh-TW" dirty="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If the </a:t>
            </a:r>
            <a:r>
              <a:rPr lang="en-US" sz="2400" dirty="0" smtClean="0">
                <a:latin typeface="Courier New" pitchFamily="49" charset="0"/>
              </a:rPr>
              <a:t>compress</a:t>
            </a:r>
            <a:r>
              <a:rPr lang="en-US" sz="2400" dirty="0" smtClean="0"/>
              <a:t> </a:t>
            </a:r>
            <a:r>
              <a:rPr lang="en-US" sz="2400" dirty="0"/>
              <a:t>function is collision resistant, then the iterated hash function is also collision resistant.</a:t>
            </a:r>
          </a:p>
          <a:p>
            <a:r>
              <a:rPr lang="en-US" sz="2400" dirty="0"/>
              <a:t>Security of MD5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>
                <a:latin typeface="Courier New" pitchFamily="49" charset="0"/>
              </a:rPr>
              <a:t>Compress</a:t>
            </a:r>
            <a:r>
              <a:rPr lang="en-US" sz="2000" dirty="0"/>
              <a:t> function in MD5 is known to have collisions.</a:t>
            </a:r>
          </a:p>
          <a:p>
            <a:pPr lvl="1"/>
            <a:r>
              <a:rPr lang="en-US" sz="2000" dirty="0"/>
              <a:t>The 128-bit hash size is also insufficient.</a:t>
            </a:r>
          </a:p>
          <a:p>
            <a:r>
              <a:rPr lang="en-US" sz="2400" dirty="0"/>
              <a:t>Security of SHA-1</a:t>
            </a:r>
          </a:p>
          <a:p>
            <a:pPr lvl="1"/>
            <a:r>
              <a:rPr lang="en-GB" altLang="zh-TW" sz="2000" dirty="0">
                <a:ea typeface="新細明體" pitchFamily="18" charset="-120"/>
              </a:rPr>
              <a:t>SHA-1 was broken by a research team from Shandong University in 2005.</a:t>
            </a:r>
          </a:p>
          <a:p>
            <a:pPr lvl="1"/>
            <a:r>
              <a:rPr lang="en-GB" altLang="zh-TW" sz="2000" dirty="0">
                <a:ea typeface="新細明體" pitchFamily="18" charset="-120"/>
              </a:rPr>
              <a:t>Collisions in the full SHA-1 in 2</a:t>
            </a:r>
            <a:r>
              <a:rPr lang="en-GB" altLang="zh-TW" sz="2000" baseline="30000" dirty="0">
                <a:ea typeface="新細明體" pitchFamily="18" charset="-120"/>
              </a:rPr>
              <a:t>69</a:t>
            </a:r>
            <a:r>
              <a:rPr lang="en-GB" altLang="zh-TW" sz="2000" dirty="0">
                <a:ea typeface="新細明體" pitchFamily="18" charset="-120"/>
              </a:rPr>
              <a:t> hash operations, much less than the brute-force attack of 2</a:t>
            </a:r>
            <a:r>
              <a:rPr lang="en-GB" altLang="zh-TW" sz="2000" baseline="30000" dirty="0">
                <a:ea typeface="新細明體" pitchFamily="18" charset="-120"/>
              </a:rPr>
              <a:t>80</a:t>
            </a:r>
            <a:r>
              <a:rPr lang="en-GB" altLang="zh-TW" sz="2000" dirty="0">
                <a:ea typeface="新細明體" pitchFamily="18" charset="-120"/>
              </a:rPr>
              <a:t> operations.</a:t>
            </a:r>
          </a:p>
          <a:p>
            <a:r>
              <a:rPr lang="en-US" altLang="zh-TW" dirty="0" smtClean="0">
                <a:ea typeface="新細明體" pitchFamily="18" charset="-120"/>
              </a:rPr>
              <a:t>SHA-2 </a:t>
            </a:r>
            <a:r>
              <a:rPr lang="en-US" dirty="0" smtClean="0"/>
              <a:t>(SHA-224, SHA-256, SHA-384, SHA-512)</a:t>
            </a:r>
          </a:p>
          <a:p>
            <a:r>
              <a:rPr lang="en-US" dirty="0" smtClean="0"/>
              <a:t>SHA-3, originally known as Keccak which was the winner of the NIST hash function competition in 2012.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Weakness 1: length extensions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0364C-EFEA-45CA-AE3E-ED0CE55105ED}" type="slidenum">
              <a:rPr lang="zh-TW" altLang="en-GB"/>
              <a:pPr/>
              <a:t>29</a:t>
            </a:fld>
            <a:endParaRPr lang="en-GB" altLang="zh-TW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29600" cy="4852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Consider a message m </a:t>
            </a:r>
            <a:r>
              <a:rPr lang="en-US" altLang="zh-TW" dirty="0" smtClean="0">
                <a:ea typeface="新細明體" pitchFamily="18" charset="-120"/>
              </a:rPr>
              <a:t>which is hashed </a:t>
            </a:r>
            <a:r>
              <a:rPr lang="en-US" altLang="zh-TW" dirty="0">
                <a:ea typeface="新細明體" pitchFamily="18" charset="-120"/>
              </a:rPr>
              <a:t>to a value h(m</a:t>
            </a:r>
            <a:r>
              <a:rPr lang="en-US" altLang="zh-TW" dirty="0" smtClean="0">
                <a:ea typeface="新細明體" pitchFamily="18" charset="-120"/>
              </a:rPr>
              <a:t>).</a:t>
            </a:r>
            <a:endParaRPr lang="en-US" altLang="zh-TW" dirty="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Choose </a:t>
            </a:r>
            <a:r>
              <a:rPr lang="en-US" altLang="zh-TW" dirty="0" smtClean="0">
                <a:ea typeface="新細明體" pitchFamily="18" charset="-120"/>
              </a:rPr>
              <a:t>a new message that </a:t>
            </a:r>
            <a:r>
              <a:rPr lang="en-US" altLang="zh-TW" dirty="0" smtClean="0">
                <a:ea typeface="新細明體" pitchFamily="18" charset="-120"/>
              </a:rPr>
              <a:t>is </a:t>
            </a:r>
            <a:r>
              <a:rPr lang="en-US" altLang="zh-TW" dirty="0" smtClean="0">
                <a:ea typeface="新細明體" pitchFamily="18" charset="-120"/>
              </a:rPr>
              <a:t>m||pad(m)||m', where m' is an additional message.</a:t>
            </a:r>
            <a:endParaRPr lang="en-US" altLang="zh-TW" dirty="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Therefore, h(m) is the intermediate hash value </a:t>
            </a:r>
            <a:r>
              <a:rPr lang="en-US" altLang="zh-TW" dirty="0" smtClean="0">
                <a:ea typeface="新細明體" pitchFamily="18" charset="-120"/>
              </a:rPr>
              <a:t>in </a:t>
            </a:r>
            <a:r>
              <a:rPr lang="en-US" altLang="zh-TW" dirty="0">
                <a:ea typeface="新細明體" pitchFamily="18" charset="-120"/>
              </a:rPr>
              <a:t>the </a:t>
            </a:r>
            <a:r>
              <a:rPr lang="en-US" altLang="zh-TW" dirty="0" smtClean="0">
                <a:ea typeface="新細明體" pitchFamily="18" charset="-120"/>
              </a:rPr>
              <a:t>hash of the new message.</a:t>
            </a:r>
            <a:endParaRPr lang="en-US" altLang="zh-TW" dirty="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Using h(m), m', and pad (m'), one can compute the new message's hash value.</a:t>
            </a:r>
            <a:endParaRPr lang="en-US" altLang="zh-TW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107BF-2970-4D3B-B36E-FAA1AE5906E3}" type="slidenum">
              <a:rPr lang="zh-TW" altLang="en-GB"/>
              <a:pPr/>
              <a:t>3</a:t>
            </a:fld>
            <a:endParaRPr lang="en-GB" altLang="zh-TW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852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Cryptographic hash functions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Unkeyed and keyed hash functions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Security of cryptographic hash functions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Iterated </a:t>
            </a:r>
            <a:r>
              <a:rPr lang="en-US" altLang="zh-TW" dirty="0">
                <a:ea typeface="新細明體" pitchFamily="18" charset="-120"/>
              </a:rPr>
              <a:t>hash functions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Two weaknesses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Message authentication codes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What </a:t>
            </a:r>
            <a:r>
              <a:rPr lang="en-US" altLang="zh-TW" dirty="0" smtClean="0">
                <a:ea typeface="新細明體" pitchFamily="18" charset="-120"/>
              </a:rPr>
              <a:t>does an </a:t>
            </a:r>
            <a:r>
              <a:rPr lang="en-US" altLang="zh-TW" dirty="0">
                <a:ea typeface="新細明體" pitchFamily="18" charset="-120"/>
              </a:rPr>
              <a:t>MAC </a:t>
            </a:r>
            <a:r>
              <a:rPr lang="en-US" altLang="zh-TW" dirty="0" smtClean="0">
                <a:ea typeface="新細明體" pitchFamily="18" charset="-120"/>
              </a:rPr>
              <a:t>do?</a:t>
            </a:r>
            <a:endParaRPr lang="en-US" altLang="zh-TW" dirty="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MAC security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HMAC</a:t>
            </a:r>
          </a:p>
          <a:p>
            <a:pPr lvl="1">
              <a:lnSpc>
                <a:spcPct val="90000"/>
              </a:lnSpc>
            </a:pPr>
            <a:r>
              <a:rPr lang="en-GB" altLang="zh-TW" dirty="0">
                <a:ea typeface="新細明體" pitchFamily="18" charset="-120"/>
              </a:rPr>
              <a:t>Using MAC properly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Weakness 1: length </a:t>
            </a:r>
            <a:r>
              <a:rPr lang="en-US" dirty="0" smtClean="0"/>
              <a:t>extensions (cont'd)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9E3FC-6A9A-4632-9530-DCA3781F7722}" type="slidenum">
              <a:rPr lang="zh-TW" altLang="en-GB" smtClean="0"/>
              <a:pPr/>
              <a:t>30</a:t>
            </a:fld>
            <a:endParaRPr lang="en-GB" altLang="zh-TW" dirty="0"/>
          </a:p>
        </p:txBody>
      </p:sp>
      <p:pic>
        <p:nvPicPr>
          <p:cNvPr id="2037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45339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377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03025"/>
            <a:ext cx="8658225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13613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What is the problem?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F3F5-268C-4329-B645-00D9EC94B360}" type="slidenum">
              <a:rPr lang="zh-TW" altLang="en-GB"/>
              <a:pPr/>
              <a:t>31</a:t>
            </a:fld>
            <a:endParaRPr lang="en-GB" altLang="zh-TW" dirty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pitchFamily="18" charset="-120"/>
              </a:rPr>
              <a:t>The main problem is that there is no special processing at the end of the hash function computation. </a:t>
            </a: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pitchFamily="18" charset="-120"/>
              </a:rPr>
              <a:t>Consider that Alice sends a message to Bob and wants to authenticate it by sending h(K||m), where K is a secret shared by Alice and Bob.</a:t>
            </a: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pitchFamily="18" charset="-120"/>
              </a:rPr>
              <a:t>Now an attacker can append text to m, and update the hash value without knowing K.</a:t>
            </a:r>
          </a:p>
          <a:p>
            <a:pPr>
              <a:lnSpc>
                <a:spcPct val="90000"/>
              </a:lnSpc>
            </a:pPr>
            <a:endParaRPr lang="en-US" altLang="zh-TW" sz="2400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on the extension attack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32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dirty="0" smtClean="0"/>
              <a:t>The attack</a:t>
            </a:r>
          </a:p>
          <a:p>
            <a:pPr lvl="1"/>
            <a:r>
              <a:rPr lang="en-US" altLang="zh-CN" dirty="0" smtClean="0"/>
              <a:t>Attacker has </a:t>
            </a:r>
            <a:r>
              <a:rPr lang="en-US" altLang="zh-CN" dirty="0"/>
              <a:t>the knowledge of </a:t>
            </a:r>
            <a:r>
              <a:rPr lang="en-US" altLang="zh-CN" dirty="0" smtClean="0"/>
              <a:t>h(K||m||pad(m)) </a:t>
            </a:r>
            <a:r>
              <a:rPr lang="en-US" altLang="zh-CN" dirty="0"/>
              <a:t>and </a:t>
            </a:r>
            <a:r>
              <a:rPr lang="en-US" altLang="zh-CN" dirty="0" smtClean="0"/>
              <a:t>m.</a:t>
            </a:r>
          </a:p>
          <a:p>
            <a:pPr lvl="1"/>
            <a:r>
              <a:rPr lang="en-US" altLang="zh-CN" dirty="0" smtClean="0"/>
              <a:t>Attacker will guess </a:t>
            </a:r>
            <a:r>
              <a:rPr lang="en-US" altLang="zh-CN" dirty="0"/>
              <a:t>the length of the </a:t>
            </a:r>
            <a:r>
              <a:rPr lang="en-US" altLang="zh-CN" dirty="0" smtClean="0"/>
              <a:t>key K </a:t>
            </a:r>
            <a:r>
              <a:rPr lang="en-US" altLang="zh-CN" dirty="0"/>
              <a:t>to compute </a:t>
            </a:r>
            <a:r>
              <a:rPr lang="en-US" altLang="zh-CN" dirty="0" smtClean="0"/>
              <a:t>pad(m).</a:t>
            </a:r>
          </a:p>
          <a:p>
            <a:pPr lvl="1"/>
            <a:r>
              <a:rPr lang="en-US" altLang="zh-CN" dirty="0" smtClean="0"/>
              <a:t>With the correct key length,  attacker </a:t>
            </a:r>
            <a:r>
              <a:rPr lang="en-US" altLang="zh-CN" dirty="0"/>
              <a:t>can append arbitrary data to </a:t>
            </a:r>
            <a:r>
              <a:rPr lang="en-US" altLang="zh-CN" dirty="0" smtClean="0"/>
              <a:t>K||m </a:t>
            </a:r>
            <a:r>
              <a:rPr lang="en-US" altLang="zh-CN" dirty="0"/>
              <a:t>with its </a:t>
            </a:r>
            <a:r>
              <a:rPr lang="en-US" altLang="zh-CN" dirty="0" smtClean="0"/>
              <a:t>paddings </a:t>
            </a:r>
            <a:r>
              <a:rPr lang="en-US" altLang="zh-CN" dirty="0"/>
              <a:t>and </a:t>
            </a:r>
            <a:r>
              <a:rPr lang="en-US" altLang="zh-CN" dirty="0" smtClean="0">
                <a:solidFill>
                  <a:schemeClr val="tx1"/>
                </a:solidFill>
              </a:rPr>
              <a:t>obtain the </a:t>
            </a:r>
            <a:r>
              <a:rPr lang="en-US" altLang="zh-CN" dirty="0">
                <a:solidFill>
                  <a:schemeClr val="tx1"/>
                </a:solidFill>
              </a:rPr>
              <a:t>correct hash of the appended message.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8928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workshop (cont'd)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33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4937760"/>
          </a:xfrm>
        </p:spPr>
        <p:txBody>
          <a:bodyPr/>
          <a:lstStyle/>
          <a:p>
            <a:endParaRPr lang="en-US"/>
          </a:p>
        </p:txBody>
      </p:sp>
      <p:pic>
        <p:nvPicPr>
          <p:cNvPr id="2048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46312"/>
            <a:ext cx="4810125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17" y="3910608"/>
            <a:ext cx="8745287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56483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Weakness 2: partial message collision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F7C2-1F88-4034-9B9E-D3AC802F6603}" type="slidenum">
              <a:rPr lang="zh-TW" altLang="en-GB"/>
              <a:pPr/>
              <a:t>34</a:t>
            </a:fld>
            <a:endParaRPr lang="en-GB" altLang="zh-TW" dirty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8"/>
            <a:ext cx="8229600" cy="4708525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Assume that mutual authentication is based </a:t>
            </a:r>
            <a:r>
              <a:rPr lang="en-US" altLang="zh-TW" dirty="0">
                <a:ea typeface="新細明體" pitchFamily="18" charset="-120"/>
              </a:rPr>
              <a:t>on h(m||</a:t>
            </a:r>
            <a:r>
              <a:rPr lang="en-US" altLang="zh-TW" dirty="0" smtClean="0">
                <a:ea typeface="新細明體" pitchFamily="18" charset="-120"/>
              </a:rPr>
              <a:t>K), where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m is a random message and K is a secret key.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How does an attacker </a:t>
            </a:r>
            <a:r>
              <a:rPr lang="en-US" altLang="zh-TW" dirty="0" smtClean="0">
                <a:ea typeface="新細明體" pitchFamily="18" charset="-120"/>
              </a:rPr>
              <a:t>obtain </a:t>
            </a:r>
            <a:r>
              <a:rPr lang="en-US" altLang="zh-TW" dirty="0" smtClean="0">
                <a:ea typeface="新細明體" pitchFamily="18" charset="-120"/>
              </a:rPr>
              <a:t>a correct </a:t>
            </a:r>
            <a:r>
              <a:rPr lang="en-US" altLang="zh-TW" dirty="0">
                <a:ea typeface="新細明體" pitchFamily="18" charset="-120"/>
              </a:rPr>
              <a:t>h(m||K</a:t>
            </a:r>
            <a:r>
              <a:rPr lang="en-US" altLang="zh-TW" dirty="0" smtClean="0">
                <a:ea typeface="新細明體" pitchFamily="18" charset="-120"/>
              </a:rPr>
              <a:t>) without knowing K?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First</a:t>
            </a:r>
            <a:r>
              <a:rPr lang="en-US" altLang="zh-TW" dirty="0">
                <a:ea typeface="新細明體" pitchFamily="18" charset="-120"/>
              </a:rPr>
              <a:t>, the attacker has to find </a:t>
            </a:r>
            <a:r>
              <a:rPr lang="en-US" altLang="zh-TW" dirty="0" smtClean="0">
                <a:ea typeface="新細明體" pitchFamily="18" charset="-120"/>
              </a:rPr>
              <a:t>two </a:t>
            </a:r>
            <a:r>
              <a:rPr lang="en-US" altLang="zh-TW" dirty="0">
                <a:ea typeface="新細明體" pitchFamily="18" charset="-120"/>
              </a:rPr>
              <a:t>strings m and 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 that lead to a collision when hashed by h(), i.e., the birthday attack.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After getting one side to authenticate </a:t>
            </a:r>
            <a:r>
              <a:rPr lang="en-US" altLang="zh-TW" dirty="0">
                <a:ea typeface="新細明體" pitchFamily="18" charset="-120"/>
              </a:rPr>
              <a:t>m, i.e., receiving h(m||K</a:t>
            </a:r>
            <a:r>
              <a:rPr lang="en-US" altLang="zh-TW" dirty="0" smtClean="0">
                <a:ea typeface="新細明體" pitchFamily="18" charset="-120"/>
              </a:rPr>
              <a:t>), he can produce h(m’||</a:t>
            </a:r>
            <a:r>
              <a:rPr lang="en-US" altLang="zh-TW" dirty="0">
                <a:ea typeface="新細明體" pitchFamily="18" charset="-120"/>
              </a:rPr>
              <a:t>K</a:t>
            </a:r>
            <a:r>
              <a:rPr lang="en-US" altLang="zh-TW" dirty="0" smtClean="0">
                <a:ea typeface="新細明體" pitchFamily="18" charset="-120"/>
              </a:rPr>
              <a:t>) for m’.</a:t>
            </a:r>
            <a:endParaRPr lang="en-US" altLang="zh-TW" dirty="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Since h() is computed iteratively,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Once there is a collision (h(m) = h(m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)) and 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rest of the hash inputs are the same </a:t>
            </a:r>
            <a:r>
              <a:rPr lang="en-US" altLang="zh-TW" dirty="0" smtClean="0">
                <a:ea typeface="新細明體" pitchFamily="18" charset="-120"/>
              </a:rPr>
              <a:t>(i.e., K</a:t>
            </a:r>
            <a:r>
              <a:rPr lang="en-US" altLang="zh-TW" dirty="0">
                <a:ea typeface="新細明體" pitchFamily="18" charset="-120"/>
              </a:rPr>
              <a:t>),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hash value stays the same too </a:t>
            </a:r>
            <a:r>
              <a:rPr lang="en-US" altLang="zh-TW" dirty="0" smtClean="0">
                <a:ea typeface="新細明體" pitchFamily="18" charset="-120"/>
              </a:rPr>
              <a:t>(i.e., h(m</a:t>
            </a:r>
            <a:r>
              <a:rPr lang="en-US" altLang="zh-TW" dirty="0">
                <a:ea typeface="新細明體" pitchFamily="18" charset="-120"/>
              </a:rPr>
              <a:t>||K) = h(m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||K</a:t>
            </a:r>
            <a:r>
              <a:rPr lang="en-US" altLang="zh-TW" dirty="0" smtClean="0">
                <a:ea typeface="新細明體" pitchFamily="18" charset="-120"/>
              </a:rPr>
              <a:t>)).</a:t>
            </a:r>
            <a:endParaRPr lang="en-US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Message authentication codes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801793A-ED5C-4EF3-A921-DE7775FD790B}" type="slidenum">
              <a:rPr lang="zh-TW" altLang="en-GB"/>
              <a:pPr/>
              <a:t>35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authentication codes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93C38-21BB-4EB4-9B73-503718F8E2C3}" type="slidenum">
              <a:rPr lang="zh-TW" altLang="en-GB"/>
              <a:pPr/>
              <a:t>36</a:t>
            </a:fld>
            <a:endParaRPr lang="en-GB" altLang="zh-TW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An MAC is a construction that prevents tampering (modify, replay) with messages.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Encryption does not prevent an attacker from manipulating messages.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Like encryption, MACs use a secret key K known only to both Alice and Bob.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Alice sends a message m to Bob with a MAC value MAC(K,m).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Bob checks that the MAC value of the message is equal to MAC(K,m).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Security of MAC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B5A0-1347-4038-A5F7-DEBA873BC3CC}" type="slidenum">
              <a:rPr lang="zh-TW" altLang="en-GB"/>
              <a:pPr/>
              <a:t>37</a:t>
            </a:fld>
            <a:endParaRPr lang="en-GB" altLang="zh-TW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18488" cy="4862512"/>
          </a:xfrm>
        </p:spPr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Similar to hash functions, an ideal MAC(K,m) </a:t>
            </a:r>
            <a:r>
              <a:rPr lang="en-US" sz="2400" dirty="0"/>
              <a:t>should be computationally indistinguishable from a random mapping.</a:t>
            </a:r>
          </a:p>
          <a:p>
            <a:r>
              <a:rPr lang="en-US" sz="2400" dirty="0"/>
              <a:t>An attack on MAC is successful if</a:t>
            </a:r>
          </a:p>
          <a:p>
            <a:pPr lvl="1"/>
            <a:r>
              <a:rPr lang="en-US" sz="2000" dirty="0"/>
              <a:t>Given (m</a:t>
            </a:r>
            <a:r>
              <a:rPr lang="en-US" sz="2000" baseline="-25000" dirty="0"/>
              <a:t>1</a:t>
            </a:r>
            <a:r>
              <a:rPr lang="en-US" sz="2000" dirty="0"/>
              <a:t>,MAC(K,m</a:t>
            </a:r>
            <a:r>
              <a:rPr lang="en-US" sz="2000" baseline="-25000" dirty="0"/>
              <a:t>1</a:t>
            </a:r>
            <a:r>
              <a:rPr lang="en-US" sz="2000" dirty="0"/>
              <a:t>)), (m</a:t>
            </a:r>
            <a:r>
              <a:rPr lang="en-US" sz="2000" baseline="-25000" dirty="0"/>
              <a:t>2</a:t>
            </a:r>
            <a:r>
              <a:rPr lang="en-US" sz="2000" dirty="0"/>
              <a:t>,MAC(K,m</a:t>
            </a:r>
            <a:r>
              <a:rPr lang="en-US" sz="2000" baseline="-25000" dirty="0"/>
              <a:t>2</a:t>
            </a:r>
            <a:r>
              <a:rPr lang="en-US" sz="2000" dirty="0"/>
              <a:t>)), …, (m</a:t>
            </a:r>
            <a:r>
              <a:rPr lang="en-US" sz="2000" baseline="-25000" dirty="0"/>
              <a:t>k</a:t>
            </a:r>
            <a:r>
              <a:rPr lang="en-US" sz="2000" dirty="0"/>
              <a:t>,MAC(K,m</a:t>
            </a:r>
            <a:r>
              <a:rPr lang="en-US" sz="2000" baseline="-25000" dirty="0"/>
              <a:t>k</a:t>
            </a:r>
            <a:r>
              <a:rPr lang="en-US" sz="2000" dirty="0"/>
              <a:t>)),</a:t>
            </a:r>
          </a:p>
          <a:p>
            <a:pPr lvl="1"/>
            <a:r>
              <a:rPr lang="en-US" sz="2000" dirty="0"/>
              <a:t>An attacker is able to find a message m (not m</a:t>
            </a:r>
            <a:r>
              <a:rPr lang="en-US" sz="2000" baseline="-25000" dirty="0"/>
              <a:t>1</a:t>
            </a:r>
            <a:r>
              <a:rPr lang="en-US" sz="2000" dirty="0"/>
              <a:t>, m</a:t>
            </a:r>
            <a:r>
              <a:rPr lang="en-US" sz="2000" baseline="-25000" dirty="0"/>
              <a:t>2</a:t>
            </a:r>
            <a:r>
              <a:rPr lang="en-US" sz="2000" dirty="0"/>
              <a:t>, …,m</a:t>
            </a:r>
            <a:r>
              <a:rPr lang="en-US" sz="2000" baseline="-25000" dirty="0"/>
              <a:t>k</a:t>
            </a:r>
            <a:r>
              <a:rPr lang="en-US" sz="2000" dirty="0"/>
              <a:t>) together with its valid MAC(K,m).</a:t>
            </a:r>
          </a:p>
          <a:p>
            <a:r>
              <a:rPr lang="en-US" sz="2400" dirty="0"/>
              <a:t>The success of the attack does not necessarily require a full knowledge of K.</a:t>
            </a:r>
            <a:endParaRPr lang="en-US" altLang="zh-TW" sz="2400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Generating the MAC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1F3B-3052-4454-B2DC-E0559EC2CF8B}" type="slidenum">
              <a:rPr lang="zh-TW" altLang="en-GB"/>
              <a:pPr/>
              <a:t>38</a:t>
            </a:fld>
            <a:endParaRPr lang="en-GB" altLang="zh-TW" dirty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There are 2 main approaches to generating MACs.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(CBC-MAC) Use of CBC and the MAC is the last block of the ciphertext.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(HMAC) Use keyed hash functions.</a:t>
            </a:r>
          </a:p>
          <a:p>
            <a:r>
              <a:rPr lang="en-US" altLang="zh-TW" sz="2400" dirty="0">
                <a:ea typeface="新細明體" pitchFamily="18" charset="-120"/>
              </a:rPr>
              <a:t>The CBC-MAC is generally considered secure if the underlying cipher is secure.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A number of different collision attacks that limit its security level.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Avoid using the same key for encryption and authentication.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Keyed hash functions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4C6AA-BCD2-4DAA-9FD9-62D2E4467243}" type="slidenum">
              <a:rPr lang="zh-TW" altLang="en-GB"/>
              <a:pPr/>
              <a:t>39</a:t>
            </a:fld>
            <a:endParaRPr lang="en-GB" altLang="zh-TW" dirty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Hash functions were not originally designed for message authentication.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Authentication of what?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message is sent from a certain source.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message has not been modified after being sent.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message is not an old message.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main problem is how to encode a shared secret into a hash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Cryptographic hash functions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50266A8-A8EB-40E5-8B19-763A5B7E8929}" type="slidenum">
              <a:rPr lang="zh-TW" altLang="en-GB"/>
              <a:pPr/>
              <a:t>4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A few possibilities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6C59-D541-411C-B12C-CA55EDB22596}" type="slidenum">
              <a:rPr lang="zh-TW" altLang="en-GB"/>
              <a:pPr/>
              <a:t>40</a:t>
            </a:fld>
            <a:endParaRPr lang="en-GB" altLang="zh-TW" dirty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secret-prefix method: MAC(K,m) = h(K||m).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Subject to the length extension attack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secret-suffix method: MAC(K,m) = h(m||K).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Subject to the partial message collision attack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secret-prefix-suffix method: MAC(K,m) = h(K||m||K).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128-bit key can be recovered using 2</a:t>
            </a:r>
            <a:r>
              <a:rPr lang="en-US" altLang="zh-TW" baseline="30000" dirty="0">
                <a:ea typeface="新細明體" pitchFamily="18" charset="-120"/>
              </a:rPr>
              <a:t>67</a:t>
            </a:r>
            <a:r>
              <a:rPr lang="en-US" altLang="zh-TW" dirty="0">
                <a:ea typeface="新細明體" pitchFamily="18" charset="-120"/>
              </a:rPr>
              <a:t> known text-MAC pairs.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HMAC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48-0D6F-476F-8D31-EBD946F00165}" type="slidenum">
              <a:rPr lang="zh-TW" altLang="en-GB"/>
              <a:pPr/>
              <a:t>41</a:t>
            </a:fld>
            <a:endParaRPr lang="en-GB" altLang="zh-TW" dirty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HMAC computes h(K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 </a:t>
            </a: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opad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|| h(K  </a:t>
            </a: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ipad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|| m)).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opad and ipad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are specified </a:t>
            </a: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constants, and they should have a large Hamming distance from each other.</a:t>
            </a:r>
            <a:r>
              <a:rPr lang="en-US" dirty="0" smtClean="0"/>
              <a:t> </a:t>
            </a:r>
            <a:endParaRPr lang="en-US" altLang="zh-TW" dirty="0">
              <a:ea typeface="新細明體" pitchFamily="18" charset="-120"/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The message m is hashed only once and the output is hashed again with the key.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HMAC uses hash function as a black-box.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h() can be any of the iterative hash functions, such as MD5 and SHA-1. 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The main idea is to </a:t>
            </a:r>
            <a:r>
              <a:rPr lang="en-US" altLang="zh-TW" dirty="0">
                <a:latin typeface="Arial"/>
                <a:ea typeface="新細明體" pitchFamily="18" charset="-120"/>
                <a:sym typeface="Symbol" pitchFamily="18" charset="2"/>
              </a:rPr>
              <a:t>“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key</a:t>
            </a:r>
            <a:r>
              <a:rPr lang="en-US" altLang="zh-TW" dirty="0">
                <a:latin typeface="Arial"/>
                <a:ea typeface="新細明體" pitchFamily="18" charset="-120"/>
                <a:sym typeface="Symbol" pitchFamily="18" charset="2"/>
              </a:rPr>
              <a:t>”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 the initial states for a hash function.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HMAC was chosen as the mandatory-to-implement authentication transform for IPSec (RFC 2104).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Using MAC properly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F288-8063-465B-99B4-48EBD86706CD}" type="slidenum">
              <a:rPr lang="zh-TW" altLang="en-GB"/>
              <a:pPr/>
              <a:t>42</a:t>
            </a:fld>
            <a:endParaRPr lang="en-GB" altLang="zh-TW" dirty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What information should be authenticated?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Or, what part of a packet should be included in MAC(K,m)?</a:t>
            </a:r>
          </a:p>
          <a:p>
            <a:r>
              <a:rPr lang="en-US" altLang="zh-TW" dirty="0">
                <a:ea typeface="新細明體" pitchFamily="18" charset="-120"/>
              </a:rPr>
              <a:t>The Horton Principle: </a:t>
            </a:r>
            <a:r>
              <a:rPr lang="en-US" altLang="zh-TW" dirty="0" smtClean="0">
                <a:ea typeface="新細明體" pitchFamily="18" charset="-120"/>
              </a:rPr>
              <a:t> Authenticate </a:t>
            </a:r>
            <a:r>
              <a:rPr lang="en-US" altLang="zh-TW" dirty="0">
                <a:ea typeface="新細明體" pitchFamily="18" charset="-120"/>
              </a:rPr>
              <a:t>what is being meant, not what is being said.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An MAC only authenticates a string of bytes (what is being said), but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Not necessary the interpretation of the message (what is meant).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For example,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38C-61E2-466B-8394-21EAF23DC0DD}" type="slidenum">
              <a:rPr lang="zh-TW" altLang="en-GB"/>
              <a:pPr/>
              <a:t>43</a:t>
            </a:fld>
            <a:endParaRPr lang="en-GB" altLang="zh-TW" dirty="0"/>
          </a:p>
        </p:txBody>
      </p:sp>
      <p:sp>
        <p:nvSpPr>
          <p:cNvPr id="1300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8244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authenticated message may include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</a:t>
            </a:r>
            <a:r>
              <a:rPr lang="en-US" altLang="zh-TW" dirty="0">
                <a:latin typeface="Arial"/>
                <a:ea typeface="新細明體" pitchFamily="18" charset="-120"/>
              </a:rPr>
              <a:t>“</a:t>
            </a:r>
            <a:r>
              <a:rPr lang="en-US" altLang="zh-TW" dirty="0">
                <a:ea typeface="新細明體" pitchFamily="18" charset="-120"/>
              </a:rPr>
              <a:t>message ID</a:t>
            </a:r>
            <a:r>
              <a:rPr lang="en-US" altLang="zh-TW" dirty="0">
                <a:latin typeface="Arial"/>
                <a:ea typeface="新細明體" pitchFamily="18" charset="-120"/>
              </a:rPr>
              <a:t>”</a:t>
            </a:r>
            <a:r>
              <a:rPr lang="en-US" altLang="zh-TW" dirty="0">
                <a:ea typeface="新細明體" pitchFamily="18" charset="-120"/>
              </a:rPr>
              <a:t> that prevents replay attack,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source and destination of the message,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Protocol field, etc.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In another case, Alice may use MAC to authenticate m = a || b || c, where a, b, and c are some data fields.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Additional (authenticated) information may be sent to Bob on how to interpret these data fields, in terms of their lengths, for example.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Summary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C8FD-1B97-43E1-88F7-2C6CAEE735D6}" type="slidenum">
              <a:rPr lang="zh-TW" altLang="en-GB"/>
              <a:pPr/>
              <a:t>44</a:t>
            </a:fld>
            <a:endParaRPr lang="en-GB" altLang="zh-TW" dirty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Examined the problems connected to the security of a cryptographic hash function.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The birthday attack is a major attack on hash functions.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All the practical hash functions, such as MD5 and SHA-1, are based on iterated hash functions which can be subject to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Length extension attacks and 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partial message collision attacks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Message authentication is based on MAC computed on a message and a shared secret.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The MAC</a:t>
            </a:r>
            <a:r>
              <a:rPr lang="en-US" altLang="zh-TW" sz="2000" dirty="0">
                <a:latin typeface="Arial"/>
                <a:ea typeface="新細明體" pitchFamily="18" charset="-120"/>
              </a:rPr>
              <a:t>’</a:t>
            </a:r>
            <a:r>
              <a:rPr lang="en-US" altLang="zh-TW" sz="2000" dirty="0">
                <a:ea typeface="新細明體" pitchFamily="18" charset="-120"/>
              </a:rPr>
              <a:t>s security can be compromised for some keyed hash functions.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Authenticate what is being meant, not what is being said.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B134-C94D-4AF9-8F3A-17C50F4CFF25}" type="slidenum">
              <a:rPr lang="zh-TW" altLang="en-GB"/>
              <a:pPr/>
              <a:t>45</a:t>
            </a:fld>
            <a:endParaRPr lang="en-GB" altLang="zh-TW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The notes are prepared mostly based on </a:t>
            </a:r>
          </a:p>
          <a:p>
            <a:pPr lvl="1"/>
            <a:r>
              <a:rPr lang="en-GB" altLang="zh-TW" dirty="0">
                <a:ea typeface="新細明體" pitchFamily="18" charset="-120"/>
              </a:rPr>
              <a:t>D. Stinson, </a:t>
            </a:r>
            <a:r>
              <a:rPr lang="en-GB" altLang="zh-TW" i="1" dirty="0">
                <a:ea typeface="新細明體" pitchFamily="18" charset="-120"/>
              </a:rPr>
              <a:t>Cryptography: </a:t>
            </a:r>
            <a:r>
              <a:rPr lang="en-GB" altLang="zh-TW" i="1" dirty="0" smtClean="0">
                <a:ea typeface="新細明體" pitchFamily="18" charset="-120"/>
              </a:rPr>
              <a:t> Theory </a:t>
            </a:r>
            <a:r>
              <a:rPr lang="en-GB" altLang="zh-TW" i="1" dirty="0">
                <a:ea typeface="新細明體" pitchFamily="18" charset="-120"/>
              </a:rPr>
              <a:t>and Practice, Chapman &amp; Hall/CRC, Second Edition, 2002.</a:t>
            </a:r>
            <a:r>
              <a:rPr lang="en-GB" altLang="zh-TW" dirty="0">
                <a:ea typeface="新細明體" pitchFamily="18" charset="-120"/>
              </a:rPr>
              <a:t> </a:t>
            </a:r>
            <a:endParaRPr lang="en-US" altLang="zh-TW" dirty="0">
              <a:ea typeface="新細明體" pitchFamily="18" charset="-120"/>
            </a:endParaRPr>
          </a:p>
          <a:p>
            <a:pPr lvl="1"/>
            <a:r>
              <a:rPr lang="en-US" altLang="zh-TW" dirty="0">
                <a:ea typeface="新細明體" pitchFamily="18" charset="-120"/>
              </a:rPr>
              <a:t>N. Ferguson and B. Schneier, </a:t>
            </a:r>
            <a:r>
              <a:rPr lang="en-US" altLang="zh-TW" i="1" dirty="0">
                <a:ea typeface="新細明體" pitchFamily="18" charset="-120"/>
              </a:rPr>
              <a:t>Practical Cryptography</a:t>
            </a:r>
            <a:r>
              <a:rPr lang="en-US" altLang="zh-TW" dirty="0">
                <a:ea typeface="新細明體" pitchFamily="18" charset="-120"/>
              </a:rPr>
              <a:t>, Wiley, 2003.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EFCD-AE11-4F13-9295-859CDE331CBB}" type="slidenum">
              <a:rPr lang="zh-TW" altLang="en-GB"/>
              <a:pPr/>
              <a:t>5</a:t>
            </a:fld>
            <a:endParaRPr lang="en-GB" altLang="zh-TW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hash function (or message digest function) takes </a:t>
            </a:r>
            <a:r>
              <a:rPr lang="en-US" altLang="zh-TW" dirty="0">
                <a:ea typeface="新細明體" pitchFamily="18" charset="-120"/>
              </a:rPr>
              <a:t>an </a:t>
            </a:r>
            <a:r>
              <a:rPr lang="en-US" dirty="0"/>
              <a:t>arbitrarily long string of bits and produces a fixed-sized result.</a:t>
            </a:r>
          </a:p>
          <a:p>
            <a:pPr lvl="1"/>
            <a:r>
              <a:rPr lang="en-US" dirty="0"/>
              <a:t>The hash result is also known as digest or fingerprint.</a:t>
            </a:r>
          </a:p>
          <a:p>
            <a:pPr lvl="1"/>
            <a:r>
              <a:rPr lang="en-US" dirty="0"/>
              <a:t>Cryptographic hash function vs. hashing used in data structures and algorithms.</a:t>
            </a:r>
          </a:p>
          <a:p>
            <a:pPr lvl="1"/>
            <a:r>
              <a:rPr lang="en-US" dirty="0"/>
              <a:t>Cryptographic hash function vs. error detection codes, such as checksum and CRC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examples,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5DDE-D2DC-483E-8E97-8C17D3ADF49D}" type="slidenum">
              <a:rPr lang="zh-TW" altLang="en-GB"/>
              <a:pPr/>
              <a:t>6</a:t>
            </a:fld>
            <a:endParaRPr lang="en-GB" altLang="zh-TW" dirty="0"/>
          </a:p>
        </p:txBody>
      </p:sp>
      <p:sp>
        <p:nvSpPr>
          <p:cNvPr id="135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For a message m, compute x = h(m).</a:t>
            </a:r>
          </a:p>
          <a:p>
            <a:pPr lvl="1"/>
            <a:r>
              <a:rPr lang="en-US" sz="2000" dirty="0"/>
              <a:t>Assume that x is stored in a safe place, but m is not.</a:t>
            </a:r>
          </a:p>
          <a:p>
            <a:pPr lvl="1"/>
            <a:r>
              <a:rPr lang="en-US" sz="2000" dirty="0"/>
              <a:t>Whenever retrieving m, compute h(m).</a:t>
            </a:r>
          </a:p>
          <a:p>
            <a:pPr lvl="2"/>
            <a:r>
              <a:rPr lang="en-US" sz="1800" dirty="0"/>
              <a:t>If h(m)= x, one should be confident that m has not been altered.</a:t>
            </a:r>
          </a:p>
          <a:p>
            <a:r>
              <a:rPr lang="en-US" sz="2400" dirty="0">
                <a:sym typeface="Symbol" pitchFamily="18" charset="2"/>
              </a:rPr>
              <a:t>Alice and Bob share a secret key K, and use h</a:t>
            </a:r>
            <a:r>
              <a:rPr lang="en-US" sz="2400" baseline="-25000" dirty="0">
                <a:sym typeface="Symbol" pitchFamily="18" charset="2"/>
              </a:rPr>
              <a:t>K</a:t>
            </a:r>
            <a:r>
              <a:rPr lang="en-US" sz="2400" dirty="0">
                <a:sym typeface="Symbol" pitchFamily="18" charset="2"/>
              </a:rPr>
              <a:t>() to protect </a:t>
            </a:r>
            <a:r>
              <a:rPr lang="en-US" sz="2400" dirty="0" smtClean="0">
                <a:sym typeface="Symbol" pitchFamily="18" charset="2"/>
              </a:rPr>
              <a:t>the integrity of their </a:t>
            </a:r>
            <a:r>
              <a:rPr lang="en-US" sz="2400" dirty="0">
                <a:sym typeface="Symbol" pitchFamily="18" charset="2"/>
              </a:rPr>
              <a:t>messages.</a:t>
            </a:r>
          </a:p>
          <a:p>
            <a:pPr lvl="1"/>
            <a:r>
              <a:rPr lang="en-US" sz="2000" dirty="0">
                <a:sym typeface="Symbol" pitchFamily="18" charset="2"/>
              </a:rPr>
              <a:t>Assume that K is only known to Alice and Bob.</a:t>
            </a:r>
          </a:p>
          <a:p>
            <a:pPr lvl="1"/>
            <a:r>
              <a:rPr lang="en-US" sz="2000" dirty="0" smtClean="0">
                <a:sym typeface="Symbol" pitchFamily="18" charset="2"/>
              </a:rPr>
              <a:t>Alice (or Bob) </a:t>
            </a:r>
            <a:r>
              <a:rPr lang="en-US" sz="2000" dirty="0">
                <a:sym typeface="Symbol" pitchFamily="18" charset="2"/>
              </a:rPr>
              <a:t>computes x</a:t>
            </a:r>
            <a:r>
              <a:rPr lang="en-US" sz="2000" i="1" dirty="0">
                <a:sym typeface="Symbol" pitchFamily="18" charset="2"/>
              </a:rPr>
              <a:t> </a:t>
            </a:r>
            <a:r>
              <a:rPr lang="en-US" sz="2000" dirty="0">
                <a:sym typeface="Symbol" pitchFamily="18" charset="2"/>
              </a:rPr>
              <a:t>= h</a:t>
            </a:r>
            <a:r>
              <a:rPr lang="en-US" sz="2000" baseline="-25000" dirty="0">
                <a:sym typeface="Symbol" pitchFamily="18" charset="2"/>
              </a:rPr>
              <a:t>K</a:t>
            </a:r>
            <a:r>
              <a:rPr lang="en-US" sz="2000" dirty="0">
                <a:sym typeface="Symbol" pitchFamily="18" charset="2"/>
              </a:rPr>
              <a:t>(m) and sends (m, x) to </a:t>
            </a:r>
            <a:r>
              <a:rPr lang="en-US" sz="2000" dirty="0" smtClean="0">
                <a:sym typeface="Symbol" pitchFamily="18" charset="2"/>
              </a:rPr>
              <a:t>Bob (or Alice).</a:t>
            </a:r>
            <a:endParaRPr lang="en-US" sz="2000" dirty="0">
              <a:sym typeface="Symbol" pitchFamily="18" charset="2"/>
            </a:endParaRPr>
          </a:p>
          <a:p>
            <a:pPr lvl="1"/>
            <a:r>
              <a:rPr lang="en-US" sz="2000" dirty="0">
                <a:sym typeface="Symbol" pitchFamily="18" charset="2"/>
              </a:rPr>
              <a:t>At Bob’s </a:t>
            </a:r>
            <a:r>
              <a:rPr lang="en-US" sz="2000" dirty="0" smtClean="0">
                <a:sym typeface="Symbol" pitchFamily="18" charset="2"/>
              </a:rPr>
              <a:t>(or Alice) side</a:t>
            </a:r>
            <a:r>
              <a:rPr lang="en-US" sz="2000" dirty="0">
                <a:sym typeface="Symbol" pitchFamily="18" charset="2"/>
              </a:rPr>
              <a:t>, he computes h</a:t>
            </a:r>
            <a:r>
              <a:rPr lang="en-US" sz="2000" baseline="-25000" dirty="0">
                <a:sym typeface="Symbol" pitchFamily="18" charset="2"/>
              </a:rPr>
              <a:t>K</a:t>
            </a:r>
            <a:r>
              <a:rPr lang="en-US" sz="2000" dirty="0">
                <a:sym typeface="Symbol" pitchFamily="18" charset="2"/>
              </a:rPr>
              <a:t>(m).</a:t>
            </a:r>
          </a:p>
          <a:p>
            <a:pPr lvl="2"/>
            <a:r>
              <a:rPr lang="en-US" sz="1800" dirty="0">
                <a:sym typeface="Symbol" pitchFamily="18" charset="2"/>
              </a:rPr>
              <a:t>If h</a:t>
            </a:r>
            <a:r>
              <a:rPr lang="en-US" sz="1800" baseline="-25000" dirty="0">
                <a:sym typeface="Symbol" pitchFamily="18" charset="2"/>
              </a:rPr>
              <a:t>K</a:t>
            </a:r>
            <a:r>
              <a:rPr lang="en-US" sz="1800" dirty="0">
                <a:sym typeface="Symbol" pitchFamily="18" charset="2"/>
              </a:rPr>
              <a:t>(m) = x, </a:t>
            </a:r>
            <a:r>
              <a:rPr lang="en-US" sz="1800" dirty="0" smtClean="0">
                <a:sym typeface="Symbol" pitchFamily="18" charset="2"/>
              </a:rPr>
              <a:t>(s)he </a:t>
            </a:r>
            <a:r>
              <a:rPr lang="en-US" sz="1800" dirty="0">
                <a:sym typeface="Symbol" pitchFamily="18" charset="2"/>
              </a:rPr>
              <a:t>should be confident that both m and x have not been altered.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Many uses of </a:t>
            </a:r>
            <a:r>
              <a:rPr lang="en-US" dirty="0" smtClean="0"/>
              <a:t>cryptographic hash </a:t>
            </a:r>
            <a:r>
              <a:rPr lang="en-US" dirty="0"/>
              <a:t>functions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0F16-2028-4A52-A4FE-9D814E20CEE8}" type="slidenum">
              <a:rPr lang="zh-TW" altLang="en-GB"/>
              <a:pPr/>
              <a:t>7</a:t>
            </a:fld>
            <a:endParaRPr lang="en-GB" altLang="zh-TW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Message authentication (or message integrity) and digital signature</a:t>
            </a:r>
          </a:p>
          <a:p>
            <a:pPr>
              <a:lnSpc>
                <a:spcPct val="90000"/>
              </a:lnSpc>
            </a:pPr>
            <a:r>
              <a:rPr lang="en-US" dirty="0"/>
              <a:t>Map a variable-sized value to a fixed-size value.</a:t>
            </a:r>
          </a:p>
          <a:p>
            <a:pPr>
              <a:lnSpc>
                <a:spcPct val="90000"/>
              </a:lnSpc>
            </a:pPr>
            <a:r>
              <a:rPr lang="en-US" dirty="0"/>
              <a:t>Serve as a cryptographic pseudo-random generators to generate several keys from a single shared secret.</a:t>
            </a:r>
          </a:p>
          <a:p>
            <a:pPr>
              <a:lnSpc>
                <a:spcPct val="90000"/>
              </a:lnSpc>
            </a:pPr>
            <a:r>
              <a:rPr lang="en-US" dirty="0"/>
              <a:t>Their one-way property isolates different parts of a system.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(keyed) hash family consists of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68B0-5EA4-4847-B858-F1E59A358995}" type="slidenum">
              <a:rPr lang="zh-TW" altLang="en-GB"/>
              <a:pPr/>
              <a:t>8</a:t>
            </a:fld>
            <a:endParaRPr lang="en-GB" altLang="zh-TW" dirty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M</a:t>
            </a:r>
            <a:r>
              <a:rPr lang="en-US" dirty="0"/>
              <a:t>: a set of possible messages</a:t>
            </a:r>
          </a:p>
          <a:p>
            <a:pPr>
              <a:lnSpc>
                <a:spcPct val="90000"/>
              </a:lnSpc>
            </a:pPr>
            <a:r>
              <a:rPr lang="en-US" b="1" dirty="0"/>
              <a:t>X</a:t>
            </a:r>
            <a:r>
              <a:rPr lang="en-US" dirty="0"/>
              <a:t>: a finite set of possible message digests</a:t>
            </a:r>
          </a:p>
          <a:p>
            <a:pPr>
              <a:lnSpc>
                <a:spcPct val="90000"/>
              </a:lnSpc>
            </a:pPr>
            <a:r>
              <a:rPr lang="en-US" b="1" dirty="0"/>
              <a:t>K</a:t>
            </a:r>
            <a:r>
              <a:rPr lang="en-US" dirty="0"/>
              <a:t>: the key space, a finite set of possible keys</a:t>
            </a:r>
          </a:p>
          <a:p>
            <a:pPr>
              <a:lnSpc>
                <a:spcPct val="90000"/>
              </a:lnSpc>
            </a:pPr>
            <a:r>
              <a:rPr lang="en-US" dirty="0"/>
              <a:t>For each K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b="1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, there is a hash function h</a:t>
            </a:r>
            <a:r>
              <a:rPr lang="en-US" baseline="-25000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 </a:t>
            </a:r>
            <a:r>
              <a:rPr lang="en-US" b="1" dirty="0">
                <a:sym typeface="Symbol" pitchFamily="18" charset="2"/>
              </a:rPr>
              <a:t>H</a:t>
            </a:r>
            <a:r>
              <a:rPr lang="en-US" dirty="0">
                <a:sym typeface="Symbol" pitchFamily="18" charset="2"/>
              </a:rPr>
              <a:t>. Each h</a:t>
            </a:r>
            <a:r>
              <a:rPr lang="en-US" baseline="-25000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: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X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Moreover,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Usually assume that |</a:t>
            </a:r>
            <a:r>
              <a:rPr lang="en-US" b="1" dirty="0">
                <a:sym typeface="Wingdings" pitchFamily="2" charset="2"/>
              </a:rPr>
              <a:t>M</a:t>
            </a:r>
            <a:r>
              <a:rPr lang="en-US" dirty="0">
                <a:sym typeface="Wingdings" pitchFamily="2" charset="2"/>
              </a:rPr>
              <a:t>| ≥ 2|</a:t>
            </a:r>
            <a:r>
              <a:rPr lang="en-US" b="1" dirty="0">
                <a:sym typeface="Wingdings" pitchFamily="2" charset="2"/>
              </a:rPr>
              <a:t>X</a:t>
            </a:r>
            <a:r>
              <a:rPr lang="en-US" dirty="0">
                <a:sym typeface="Wingdings" pitchFamily="2" charset="2"/>
              </a:rPr>
              <a:t>|.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A pair (m, x) is </a:t>
            </a:r>
            <a:r>
              <a:rPr lang="en-US" i="1" dirty="0">
                <a:sym typeface="Wingdings" pitchFamily="2" charset="2"/>
              </a:rPr>
              <a:t>valid</a:t>
            </a:r>
            <a:r>
              <a:rPr lang="en-US" dirty="0">
                <a:sym typeface="Wingdings" pitchFamily="2" charset="2"/>
              </a:rPr>
              <a:t> under the key K if </a:t>
            </a:r>
            <a:r>
              <a:rPr lang="en-US" dirty="0">
                <a:sym typeface="Symbol" pitchFamily="18" charset="2"/>
              </a:rPr>
              <a:t>h</a:t>
            </a:r>
            <a:r>
              <a:rPr lang="en-US" baseline="-25000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(m) = x.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|</a:t>
            </a:r>
            <a:r>
              <a:rPr lang="en-US" b="1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| = </a:t>
            </a:r>
            <a:r>
              <a:rPr lang="en-US" dirty="0" smtClean="0">
                <a:sym typeface="Symbol" pitchFamily="18" charset="2"/>
              </a:rPr>
              <a:t>1 </a:t>
            </a:r>
            <a:r>
              <a:rPr lang="en-US" dirty="0">
                <a:sym typeface="Symbol" pitchFamily="18" charset="2"/>
              </a:rPr>
              <a:t>for </a:t>
            </a:r>
            <a:r>
              <a:rPr lang="en-US" u="sng" dirty="0">
                <a:sym typeface="Symbol" pitchFamily="18" charset="2"/>
              </a:rPr>
              <a:t>unkeyed hash functions</a:t>
            </a:r>
            <a:r>
              <a:rPr lang="en-US" dirty="0"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Security of a cryptographic hash function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9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basic requirement for a cryptographic hash function is that</a:t>
            </a:r>
          </a:p>
          <a:p>
            <a:pPr lvl="1"/>
            <a:r>
              <a:rPr lang="en-US" dirty="0" smtClean="0"/>
              <a:t>The </a:t>
            </a:r>
            <a:r>
              <a:rPr lang="en-US" u="sng" dirty="0" smtClean="0"/>
              <a:t>only</a:t>
            </a:r>
            <a:r>
              <a:rPr lang="en-US" dirty="0" smtClean="0"/>
              <a:t> efficient way to produce a valid pair (m, x) is to first choose m, and then compute x = h(m).</a:t>
            </a:r>
          </a:p>
          <a:p>
            <a:r>
              <a:rPr lang="en-US" dirty="0" smtClean="0"/>
              <a:t>As a counter example, consider a message: 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) with h(m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) = am</a:t>
            </a:r>
            <a:r>
              <a:rPr lang="en-US" baseline="-25000" dirty="0" smtClean="0"/>
              <a:t>1</a:t>
            </a:r>
            <a:r>
              <a:rPr lang="en-US" dirty="0" smtClean="0"/>
              <a:t> + bm</a:t>
            </a:r>
            <a:r>
              <a:rPr lang="en-US" baseline="-25000" dirty="0" smtClean="0"/>
              <a:t>2</a:t>
            </a:r>
            <a:r>
              <a:rPr lang="en-US" dirty="0" smtClean="0"/>
              <a:t> mod n, where 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, a, b </a:t>
            </a:r>
            <a:r>
              <a:rPr lang="en-US" dirty="0" smtClean="0">
                <a:sym typeface="Symbol" pitchFamily="18" charset="2"/>
              </a:rPr>
              <a:t> </a:t>
            </a:r>
            <a:r>
              <a:rPr lang="en-US" dirty="0" smtClean="0"/>
              <a:t>Z</a:t>
            </a:r>
            <a:r>
              <a:rPr lang="en-US" baseline="-25000" dirty="0" smtClean="0"/>
              <a:t>n</a:t>
            </a:r>
            <a:r>
              <a:rPr lang="en-US" dirty="0" smtClean="0"/>
              <a:t>, n&gt;1. </a:t>
            </a:r>
          </a:p>
          <a:p>
            <a:pPr lvl="1"/>
            <a:r>
              <a:rPr lang="en-US" dirty="0" smtClean="0"/>
              <a:t>Given h(m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) and h(m’</a:t>
            </a:r>
            <a:r>
              <a:rPr lang="en-US" baseline="-25000" dirty="0" smtClean="0"/>
              <a:t>1</a:t>
            </a:r>
            <a:r>
              <a:rPr lang="en-US" dirty="0" smtClean="0"/>
              <a:t>, m’</a:t>
            </a:r>
            <a:r>
              <a:rPr lang="en-US" baseline="-25000" dirty="0" smtClean="0"/>
              <a:t>2</a:t>
            </a:r>
            <a:r>
              <a:rPr lang="en-US" dirty="0" smtClean="0"/>
              <a:t>), one can determine the value of h() for other messages.</a:t>
            </a:r>
          </a:p>
          <a:p>
            <a:pPr lvl="1"/>
            <a:r>
              <a:rPr lang="en-US" altLang="zh-TW" dirty="0" smtClean="0">
                <a:ea typeface="新細明體" pitchFamily="18" charset="-120"/>
              </a:rPr>
              <a:t>For a </a:t>
            </a:r>
            <a:r>
              <a:rPr lang="en-US" altLang="zh-TW" smtClean="0">
                <a:ea typeface="新細明體" pitchFamily="18" charset="-120"/>
              </a:rPr>
              <a:t>message (</a:t>
            </a:r>
            <a:r>
              <a:rPr lang="en-US" altLang="zh-TW" smtClean="0"/>
              <a:t>a</a:t>
            </a:r>
            <a:r>
              <a:rPr lang="en-US" smtClean="0"/>
              <a:t>m</a:t>
            </a:r>
            <a:r>
              <a:rPr lang="en-US" baseline="-25000" smtClean="0"/>
              <a:t>1</a:t>
            </a:r>
            <a:r>
              <a:rPr lang="en-US" smtClean="0"/>
              <a:t>+bm’</a:t>
            </a:r>
            <a:r>
              <a:rPr lang="en-US" baseline="-25000" smtClean="0"/>
              <a:t>1</a:t>
            </a:r>
            <a:r>
              <a:rPr lang="en-US" smtClean="0"/>
              <a:t>, am</a:t>
            </a:r>
            <a:r>
              <a:rPr lang="en-US" baseline="-25000" smtClean="0"/>
              <a:t>2</a:t>
            </a:r>
            <a:r>
              <a:rPr lang="en-US" smtClean="0"/>
              <a:t>+bm’</a:t>
            </a:r>
            <a:r>
              <a:rPr lang="en-US" baseline="-25000" smtClean="0"/>
              <a:t>2</a:t>
            </a:r>
            <a:r>
              <a:rPr lang="en-US" smtClean="0"/>
              <a:t>),  h</a:t>
            </a:r>
            <a:r>
              <a:rPr lang="en-US" altLang="zh-TW" smtClean="0">
                <a:ea typeface="新細明體" pitchFamily="18" charset="-120"/>
              </a:rPr>
              <a:t>(</a:t>
            </a:r>
            <a:r>
              <a:rPr lang="en-US" altLang="zh-TW" smtClean="0"/>
              <a:t>a</a:t>
            </a:r>
            <a:r>
              <a:rPr lang="en-US" smtClean="0"/>
              <a:t>m</a:t>
            </a:r>
            <a:r>
              <a:rPr lang="en-US" baseline="-25000" smtClean="0"/>
              <a:t>1</a:t>
            </a:r>
            <a:r>
              <a:rPr lang="en-US" smtClean="0"/>
              <a:t>+bm’</a:t>
            </a:r>
            <a:r>
              <a:rPr lang="en-US" baseline="-25000" smtClean="0"/>
              <a:t>1</a:t>
            </a:r>
            <a:r>
              <a:rPr lang="en-US" smtClean="0"/>
              <a:t>, am</a:t>
            </a:r>
            <a:r>
              <a:rPr lang="en-US" baseline="-25000" smtClean="0"/>
              <a:t>2</a:t>
            </a:r>
            <a:r>
              <a:rPr lang="en-US" smtClean="0"/>
              <a:t>+bm’</a:t>
            </a:r>
            <a:r>
              <a:rPr lang="en-US" baseline="-25000" smtClean="0"/>
              <a:t>2</a:t>
            </a:r>
            <a:r>
              <a:rPr lang="en-US" dirty="0" smtClean="0"/>
              <a:t>) </a:t>
            </a:r>
            <a:r>
              <a:rPr lang="en-US" smtClean="0"/>
              <a:t>= a </a:t>
            </a:r>
            <a:r>
              <a:rPr lang="en-US" dirty="0" smtClean="0"/>
              <a:t>h(m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) </a:t>
            </a:r>
            <a:r>
              <a:rPr lang="en-US" smtClean="0"/>
              <a:t>+ b </a:t>
            </a:r>
            <a:r>
              <a:rPr lang="en-US" dirty="0" smtClean="0"/>
              <a:t>h(m’</a:t>
            </a:r>
            <a:r>
              <a:rPr lang="en-US" baseline="-25000" dirty="0" smtClean="0"/>
              <a:t>1</a:t>
            </a:r>
            <a:r>
              <a:rPr lang="en-US" dirty="0" smtClean="0"/>
              <a:t>, m’</a:t>
            </a:r>
            <a:r>
              <a:rPr lang="en-US" baseline="-25000" dirty="0" smtClean="0"/>
              <a:t>2</a:t>
            </a:r>
            <a:r>
              <a:rPr lang="en-US" dirty="0" smtClean="0"/>
              <a:t>).</a:t>
            </a:r>
          </a:p>
          <a:p>
            <a:r>
              <a:rPr lang="en-US" dirty="0" smtClean="0"/>
              <a:t>Security of a cryptographic hash function can be evaluated based on the difficulty of solving three problems. 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11709</TotalTime>
  <Words>3193</Words>
  <Application>Microsoft Office PowerPoint</Application>
  <PresentationFormat>On-screen Show (4:3)</PresentationFormat>
  <Paragraphs>360</Paragraphs>
  <Slides>45</Slides>
  <Notes>36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Origin</vt:lpstr>
      <vt:lpstr>Microsoft Visio 2003-2010 Drawing</vt:lpstr>
      <vt:lpstr>Cryptographic Hash Functions</vt:lpstr>
      <vt:lpstr>This set of slides addresses</vt:lpstr>
      <vt:lpstr>Outline</vt:lpstr>
      <vt:lpstr>Cryptographic hash functions</vt:lpstr>
      <vt:lpstr>Hash functions</vt:lpstr>
      <vt:lpstr>For examples,</vt:lpstr>
      <vt:lpstr>Many uses of cryptographic hash functions</vt:lpstr>
      <vt:lpstr>A (keyed) hash family consists of</vt:lpstr>
      <vt:lpstr>Security of a cryptographic hash function</vt:lpstr>
      <vt:lpstr>Problem 1: The preimage problem</vt:lpstr>
      <vt:lpstr>Problem 2: The second preimage problem</vt:lpstr>
      <vt:lpstr>Problem 3: The collision problem</vt:lpstr>
      <vt:lpstr>Solving the preimage problem</vt:lpstr>
      <vt:lpstr>Solving the 2nd preimage problem</vt:lpstr>
      <vt:lpstr>Solving the collision problem</vt:lpstr>
      <vt:lpstr>Solving the collision problem</vt:lpstr>
      <vt:lpstr>The birthday attack</vt:lpstr>
      <vt:lpstr>Re-examining the 3 problems</vt:lpstr>
      <vt:lpstr>Iterated hash functions</vt:lpstr>
      <vt:lpstr>Iterated hash functions</vt:lpstr>
      <vt:lpstr>(1) Preprocessing</vt:lpstr>
      <vt:lpstr>(2) Processing and (3) output transformation</vt:lpstr>
      <vt:lpstr>Merkle–Damgård construction</vt:lpstr>
      <vt:lpstr>Message Digest (MD5)</vt:lpstr>
      <vt:lpstr>A single operation in MD5 (wikipedia)</vt:lpstr>
      <vt:lpstr>Secure Hashing Algorithm (SHA-1)</vt:lpstr>
      <vt:lpstr>A single operation in SHA-1 (wikipedia)</vt:lpstr>
      <vt:lpstr>Security of MD5 and SHA-1</vt:lpstr>
      <vt:lpstr>Weakness 1: length extensions</vt:lpstr>
      <vt:lpstr>Weakness 1: length extensions (cont'd)</vt:lpstr>
      <vt:lpstr>What is the problem?</vt:lpstr>
      <vt:lpstr>Workshop on the extension attack</vt:lpstr>
      <vt:lpstr>The workshop (cont'd)</vt:lpstr>
      <vt:lpstr>Weakness 2: partial message collision</vt:lpstr>
      <vt:lpstr>Message authentication codes</vt:lpstr>
      <vt:lpstr>Message authentication codes</vt:lpstr>
      <vt:lpstr>Security of MAC</vt:lpstr>
      <vt:lpstr>Generating the MAC</vt:lpstr>
      <vt:lpstr>Keyed hash functions</vt:lpstr>
      <vt:lpstr>A few possibilities</vt:lpstr>
      <vt:lpstr>HMAC</vt:lpstr>
      <vt:lpstr>Using MAC properly</vt:lpstr>
      <vt:lpstr>For example,</vt:lpstr>
      <vt:lpstr>Summary</vt:lpstr>
      <vt:lpstr>Acknowledgments</vt:lpstr>
    </vt:vector>
  </TitlesOfParts>
  <Company>hkpu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 Chang</cp:lastModifiedBy>
  <cp:revision>378</cp:revision>
  <cp:lastPrinted>2014-02-21T03:37:05Z</cp:lastPrinted>
  <dcterms:created xsi:type="dcterms:W3CDTF">2005-01-25T02:33:17Z</dcterms:created>
  <dcterms:modified xsi:type="dcterms:W3CDTF">2015-02-06T02:35:53Z</dcterms:modified>
</cp:coreProperties>
</file>