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43"/>
  </p:notesMasterIdLst>
  <p:sldIdLst>
    <p:sldId id="261" r:id="rId2"/>
    <p:sldId id="262" r:id="rId3"/>
    <p:sldId id="263" r:id="rId4"/>
    <p:sldId id="264" r:id="rId5"/>
    <p:sldId id="299" r:id="rId6"/>
    <p:sldId id="300" r:id="rId7"/>
    <p:sldId id="265" r:id="rId8"/>
    <p:sldId id="301" r:id="rId9"/>
    <p:sldId id="266" r:id="rId10"/>
    <p:sldId id="267" r:id="rId11"/>
    <p:sldId id="268" r:id="rId12"/>
    <p:sldId id="269" r:id="rId13"/>
    <p:sldId id="270" r:id="rId14"/>
    <p:sldId id="271" r:id="rId15"/>
    <p:sldId id="298" r:id="rId16"/>
    <p:sldId id="273" r:id="rId17"/>
    <p:sldId id="274" r:id="rId18"/>
    <p:sldId id="275" r:id="rId19"/>
    <p:sldId id="276" r:id="rId20"/>
    <p:sldId id="277" r:id="rId21"/>
    <p:sldId id="302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4" r:id="rId36"/>
    <p:sldId id="295" r:id="rId37"/>
    <p:sldId id="296" r:id="rId38"/>
    <p:sldId id="297" r:id="rId39"/>
    <p:sldId id="291" r:id="rId40"/>
    <p:sldId id="292" r:id="rId41"/>
    <p:sldId id="293" r:id="rId4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98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569165ED-0389-4957-B397-C7CC1F3E46F2}" type="slidenum">
              <a:rPr lang="zh-TW" altLang="en-GB"/>
              <a:pPr/>
              <a:t>‹#›</a:t>
            </a:fld>
            <a:endParaRPr lang="en-GB" altLang="zh-TW"/>
          </a:p>
        </p:txBody>
      </p:sp>
    </p:spTree>
    <p:extLst>
      <p:ext uri="{BB962C8B-B14F-4D97-AF65-F5344CB8AC3E}">
        <p14:creationId xmlns:p14="http://schemas.microsoft.com/office/powerpoint/2010/main" val="20074939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B9BEE7F-83A6-4C79-86F8-234E8E4C6532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8A179-6111-4839-9A27-DD5D764AF7C8}" type="slidenum">
              <a:rPr lang="zh-TW" altLang="en-GB" smtClean="0"/>
              <a:pPr/>
              <a:t>‹#›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86805-DC2E-45C2-8CFD-A7A6A2E0C921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E768B-1CC8-43E4-99F9-09604D098B90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17098ED-873B-4963-A126-1D539B3E18CE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3B272-0E81-4DD4-982D-1C56EEB179FB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B03D6-63EA-4D6C-A205-1282BE21C69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83AA-AF79-4F32-8335-F0E17D7A2DE0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CEFBF-41EC-4D94-96D1-179EA43EFD2B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9A698-BD0B-4E9D-BF20-BE00E03AFAE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AFC92-2FA0-4BFD-9657-6EBD28DE778C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E4976F-B39E-4427-A8A3-1C6EEA4732C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640" y="3933056"/>
            <a:ext cx="6858000" cy="72008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A First Look at Transport </a:t>
            </a:r>
            <a:r>
              <a:rPr lang="en-US" sz="3600" b="1" dirty="0"/>
              <a:t>Layer Security</a:t>
            </a:r>
            <a:endParaRPr lang="en-GB" altLang="zh-TW" sz="3600" b="1" dirty="0">
              <a:ea typeface="新細明體" pitchFamily="18" charset="-120"/>
            </a:endParaRP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5696" y="5157192"/>
            <a:ext cx="6400800" cy="528364"/>
          </a:xfrm>
        </p:spPr>
        <p:txBody>
          <a:bodyPr/>
          <a:lstStyle/>
          <a:p>
            <a:r>
              <a:rPr lang="en-US" dirty="0"/>
              <a:t>Rocky K. C. </a:t>
            </a:r>
            <a:r>
              <a:rPr lang="en-US" dirty="0" smtClean="0"/>
              <a:t>Chang, </a:t>
            </a:r>
            <a:r>
              <a:rPr lang="en-US" dirty="0" smtClean="0"/>
              <a:t>23 January 2015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1485009D-C0B0-4397-80FC-3CAF616D4646}" type="slidenum">
              <a:rPr lang="zh-TW" altLang="en-GB"/>
              <a:pPr/>
              <a:t>1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session states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8EB5-C3B6-4DFE-9561-A6F0E7B56626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406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35088"/>
            <a:ext cx="8229600" cy="47291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Session states: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Session identifier: An arbitrary byte sequence chosen by the server to identify an active session state.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Peer certification (optional): X509.v3 certificate of the peer.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Compression method: The algorithm used to compress data prior to encryption.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CipherSpec: Specify the bulk data encryption algorithm (may be null) and a MAC algorithm. Also define cryptographic attributes, such as the hash size.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Master secret: 48-byte secret shared between the client and server.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is resumable: A flag to indicate whether the session can be used to initiate new connections (session reused allowed?)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connection states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E5896-AF36-42DD-AF42-0402A19F446C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407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557338"/>
            <a:ext cx="8229600" cy="47513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Connection states: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Server and client random: Byte sequences that are chosen by the server and client for each connection.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Server (client) write MAC secret: The secret used in the MAC operations on data written by the server (client).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Server (client) write key: The bulk cipher key for data encrypted by the server (client) and decrypted by the client (server).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Initialization vectors: Used for cipher block chaining (CBC)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Sequence numbers: Each party maintains separate sequence numbers for transmitted and received messages for each connection.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connection states</a:t>
            </a:r>
          </a:p>
        </p:txBody>
      </p:sp>
      <p:sp>
        <p:nvSpPr>
          <p:cNvPr id="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1E6D-5B44-46D4-AA37-495E2FA13FB4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408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endParaRPr lang="zh-TW" altLang="en-US" sz="1800">
              <a:ea typeface="新細明體" pitchFamily="18" charset="-120"/>
            </a:endParaRPr>
          </a:p>
        </p:txBody>
      </p:sp>
      <p:sp>
        <p:nvSpPr>
          <p:cNvPr id="408580" name="Text Box 4"/>
          <p:cNvSpPr txBox="1">
            <a:spLocks noChangeArrowheads="1"/>
          </p:cNvSpPr>
          <p:nvPr/>
        </p:nvSpPr>
        <p:spPr bwMode="auto">
          <a:xfrm>
            <a:off x="1279525" y="1141413"/>
            <a:ext cx="103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zh-TW" sz="2400" b="1">
                <a:latin typeface="Arial" charset="0"/>
                <a:ea typeface="新細明體" pitchFamily="18" charset="-120"/>
              </a:rPr>
              <a:t>Client</a:t>
            </a:r>
            <a:endParaRPr lang="en-US" altLang="zh-TW" sz="2400">
              <a:latin typeface="Arial" charset="0"/>
              <a:ea typeface="新細明體" pitchFamily="18" charset="-120"/>
            </a:endParaRPr>
          </a:p>
        </p:txBody>
      </p:sp>
      <p:sp>
        <p:nvSpPr>
          <p:cNvPr id="408581" name="Text Box 5"/>
          <p:cNvSpPr txBox="1">
            <a:spLocks noChangeArrowheads="1"/>
          </p:cNvSpPr>
          <p:nvPr/>
        </p:nvSpPr>
        <p:spPr bwMode="auto">
          <a:xfrm>
            <a:off x="7070725" y="1141413"/>
            <a:ext cx="1135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zh-TW" sz="2400" b="1">
                <a:latin typeface="Arial" charset="0"/>
                <a:ea typeface="新細明體" pitchFamily="18" charset="-120"/>
              </a:rPr>
              <a:t>Server</a:t>
            </a:r>
            <a:endParaRPr lang="en-US" altLang="zh-TW" sz="2400">
              <a:latin typeface="Arial" charset="0"/>
              <a:ea typeface="新細明體" pitchFamily="18" charset="-120"/>
            </a:endParaRPr>
          </a:p>
        </p:txBody>
      </p:sp>
      <p:sp>
        <p:nvSpPr>
          <p:cNvPr id="408582" name="Line 6"/>
          <p:cNvSpPr>
            <a:spLocks noChangeShapeType="1"/>
          </p:cNvSpPr>
          <p:nvPr/>
        </p:nvSpPr>
        <p:spPr bwMode="auto">
          <a:xfrm>
            <a:off x="3581400" y="19812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83" name="Line 7"/>
          <p:cNvSpPr>
            <a:spLocks noChangeShapeType="1"/>
          </p:cNvSpPr>
          <p:nvPr/>
        </p:nvSpPr>
        <p:spPr bwMode="auto">
          <a:xfrm flipH="1">
            <a:off x="3505200" y="30480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84" name="Text Box 8"/>
          <p:cNvSpPr txBox="1">
            <a:spLocks noChangeArrowheads="1"/>
          </p:cNvSpPr>
          <p:nvPr/>
        </p:nvSpPr>
        <p:spPr bwMode="auto">
          <a:xfrm>
            <a:off x="457200" y="1676400"/>
            <a:ext cx="289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client_write_key and client_write_IV</a:t>
            </a:r>
          </a:p>
        </p:txBody>
      </p:sp>
      <p:sp>
        <p:nvSpPr>
          <p:cNvPr id="408585" name="Text Box 9"/>
          <p:cNvSpPr txBox="1">
            <a:spLocks noChangeArrowheads="1"/>
          </p:cNvSpPr>
          <p:nvPr/>
        </p:nvSpPr>
        <p:spPr bwMode="auto">
          <a:xfrm>
            <a:off x="5943600" y="1676400"/>
            <a:ext cx="281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server_read_key and server_read_IV</a:t>
            </a:r>
          </a:p>
        </p:txBody>
      </p:sp>
      <p:sp>
        <p:nvSpPr>
          <p:cNvPr id="408586" name="Text Box 10"/>
          <p:cNvSpPr txBox="1">
            <a:spLocks noChangeArrowheads="1"/>
          </p:cNvSpPr>
          <p:nvPr/>
        </p:nvSpPr>
        <p:spPr bwMode="auto">
          <a:xfrm>
            <a:off x="457200" y="2682875"/>
            <a:ext cx="289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client_read_key and client_read_IV</a:t>
            </a:r>
          </a:p>
        </p:txBody>
      </p:sp>
      <p:sp>
        <p:nvSpPr>
          <p:cNvPr id="408587" name="Text Box 11"/>
          <p:cNvSpPr txBox="1">
            <a:spLocks noChangeArrowheads="1"/>
          </p:cNvSpPr>
          <p:nvPr/>
        </p:nvSpPr>
        <p:spPr bwMode="auto">
          <a:xfrm>
            <a:off x="5943600" y="2606675"/>
            <a:ext cx="2819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server_write_key and server_write_IV</a:t>
            </a:r>
          </a:p>
        </p:txBody>
      </p:sp>
      <p:sp>
        <p:nvSpPr>
          <p:cNvPr id="408588" name="Line 12"/>
          <p:cNvSpPr>
            <a:spLocks noChangeShapeType="1"/>
          </p:cNvSpPr>
          <p:nvPr/>
        </p:nvSpPr>
        <p:spPr bwMode="auto">
          <a:xfrm>
            <a:off x="3581400" y="39624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89" name="Text Box 13"/>
          <p:cNvSpPr txBox="1">
            <a:spLocks noChangeArrowheads="1"/>
          </p:cNvSpPr>
          <p:nvPr/>
        </p:nvSpPr>
        <p:spPr bwMode="auto">
          <a:xfrm>
            <a:off x="457200" y="37338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client_write_MAC_key</a:t>
            </a:r>
          </a:p>
        </p:txBody>
      </p:sp>
      <p:sp>
        <p:nvSpPr>
          <p:cNvPr id="408590" name="Text Box 14"/>
          <p:cNvSpPr txBox="1">
            <a:spLocks noChangeArrowheads="1"/>
          </p:cNvSpPr>
          <p:nvPr/>
        </p:nvSpPr>
        <p:spPr bwMode="auto">
          <a:xfrm>
            <a:off x="5943600" y="37338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server_read_MAC_key</a:t>
            </a:r>
          </a:p>
        </p:txBody>
      </p:sp>
      <p:sp>
        <p:nvSpPr>
          <p:cNvPr id="408591" name="Line 15"/>
          <p:cNvSpPr>
            <a:spLocks noChangeShapeType="1"/>
          </p:cNvSpPr>
          <p:nvPr/>
        </p:nvSpPr>
        <p:spPr bwMode="auto">
          <a:xfrm flipH="1">
            <a:off x="3581400" y="47244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92" name="Text Box 16"/>
          <p:cNvSpPr txBox="1">
            <a:spLocks noChangeArrowheads="1"/>
          </p:cNvSpPr>
          <p:nvPr/>
        </p:nvSpPr>
        <p:spPr bwMode="auto">
          <a:xfrm>
            <a:off x="457200" y="44196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client_read_MAC_key</a:t>
            </a:r>
          </a:p>
        </p:txBody>
      </p:sp>
      <p:sp>
        <p:nvSpPr>
          <p:cNvPr id="408593" name="Text Box 17"/>
          <p:cNvSpPr txBox="1">
            <a:spLocks noChangeArrowheads="1"/>
          </p:cNvSpPr>
          <p:nvPr/>
        </p:nvSpPr>
        <p:spPr bwMode="auto">
          <a:xfrm>
            <a:off x="5943600" y="4419600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server_write_MAC_key</a:t>
            </a:r>
          </a:p>
        </p:txBody>
      </p:sp>
      <p:sp>
        <p:nvSpPr>
          <p:cNvPr id="408594" name="Line 18"/>
          <p:cNvSpPr>
            <a:spLocks noChangeShapeType="1"/>
          </p:cNvSpPr>
          <p:nvPr/>
        </p:nvSpPr>
        <p:spPr bwMode="auto">
          <a:xfrm>
            <a:off x="3581400" y="5410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95" name="Text Box 19"/>
          <p:cNvSpPr txBox="1">
            <a:spLocks noChangeArrowheads="1"/>
          </p:cNvSpPr>
          <p:nvPr/>
        </p:nvSpPr>
        <p:spPr bwMode="auto">
          <a:xfrm>
            <a:off x="457200" y="51816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client_write_seq_num</a:t>
            </a:r>
          </a:p>
        </p:txBody>
      </p:sp>
      <p:sp>
        <p:nvSpPr>
          <p:cNvPr id="408596" name="Text Box 20"/>
          <p:cNvSpPr txBox="1">
            <a:spLocks noChangeArrowheads="1"/>
          </p:cNvSpPr>
          <p:nvPr/>
        </p:nvSpPr>
        <p:spPr bwMode="auto">
          <a:xfrm>
            <a:off x="6013450" y="5181600"/>
            <a:ext cx="3130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server_read_seq_num</a:t>
            </a:r>
          </a:p>
        </p:txBody>
      </p:sp>
      <p:sp>
        <p:nvSpPr>
          <p:cNvPr id="408597" name="Line 21"/>
          <p:cNvSpPr>
            <a:spLocks noChangeShapeType="1"/>
          </p:cNvSpPr>
          <p:nvPr/>
        </p:nvSpPr>
        <p:spPr bwMode="auto">
          <a:xfrm flipH="1">
            <a:off x="3505200" y="6172200"/>
            <a:ext cx="2355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8598" name="Text Box 22"/>
          <p:cNvSpPr txBox="1">
            <a:spLocks noChangeArrowheads="1"/>
          </p:cNvSpPr>
          <p:nvPr/>
        </p:nvSpPr>
        <p:spPr bwMode="auto">
          <a:xfrm>
            <a:off x="457200" y="58674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client_read_seq_num</a:t>
            </a:r>
          </a:p>
        </p:txBody>
      </p:sp>
      <p:sp>
        <p:nvSpPr>
          <p:cNvPr id="408599" name="Text Box 23"/>
          <p:cNvSpPr txBox="1">
            <a:spLocks noChangeArrowheads="1"/>
          </p:cNvSpPr>
          <p:nvPr/>
        </p:nvSpPr>
        <p:spPr bwMode="auto">
          <a:xfrm>
            <a:off x="6013450" y="58674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2000">
                <a:latin typeface="Arial" charset="0"/>
                <a:ea typeface="新細明體" pitchFamily="18" charset="-120"/>
              </a:rPr>
              <a:t>server_write_seq_num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TLS/SSL Record Layer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0F2E8DE8-1790-4764-B3AB-51787418D3FA}" type="slidenum">
              <a:rPr lang="zh-TW" altLang="en-GB"/>
              <a:pPr/>
              <a:t>13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Record layer operation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580E-FB13-4D4C-A08F-435DF8A861E2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4106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When the application data or the Handshake Protocol data are received by the record layer, it performs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Fragmentation: Fragment the data received into TLSPlaintext records (&lt; 2</a:t>
            </a:r>
            <a:r>
              <a:rPr lang="en-US" altLang="zh-TW" sz="2000" baseline="30000">
                <a:ea typeface="新細明體" pitchFamily="18" charset="-120"/>
              </a:rPr>
              <a:t>14</a:t>
            </a:r>
            <a:r>
              <a:rPr lang="en-US" altLang="zh-TW" sz="2000">
                <a:ea typeface="新細明體" pitchFamily="18" charset="-120"/>
              </a:rPr>
              <a:t> bytes) and prepend a TLS record header.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Compression: All records are compressed. Compression must be lossless.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MAC computation: Compute MAC over the compressed data.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Encryption: The compressed message and the MAC are encrypted using symmetric encryption.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Record layer operation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15111-A1F7-4303-9FD3-E8A53C35B747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4382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438276" name="Text Box 4"/>
          <p:cNvSpPr txBox="1">
            <a:spLocks noChangeArrowheads="1"/>
          </p:cNvSpPr>
          <p:nvPr/>
        </p:nvSpPr>
        <p:spPr bwMode="auto">
          <a:xfrm>
            <a:off x="1219200" y="1484313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zh-TW" altLang="en-US" sz="1600">
              <a:latin typeface="Arial" charset="0"/>
              <a:ea typeface="新細明體" pitchFamily="18" charset="-120"/>
            </a:endParaRPr>
          </a:p>
        </p:txBody>
      </p:sp>
      <p:sp>
        <p:nvSpPr>
          <p:cNvPr id="438277" name="Text Box 5"/>
          <p:cNvSpPr txBox="1">
            <a:spLocks noChangeArrowheads="1"/>
          </p:cNvSpPr>
          <p:nvPr/>
        </p:nvSpPr>
        <p:spPr bwMode="auto">
          <a:xfrm>
            <a:off x="1676400" y="1581150"/>
            <a:ext cx="5791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Application data or Handshake protocol data</a:t>
            </a:r>
          </a:p>
        </p:txBody>
      </p:sp>
      <p:sp>
        <p:nvSpPr>
          <p:cNvPr id="438278" name="Text Box 6"/>
          <p:cNvSpPr txBox="1">
            <a:spLocks noChangeArrowheads="1"/>
          </p:cNvSpPr>
          <p:nvPr/>
        </p:nvSpPr>
        <p:spPr bwMode="auto">
          <a:xfrm>
            <a:off x="1676400" y="2495550"/>
            <a:ext cx="1981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Fragment</a:t>
            </a:r>
          </a:p>
        </p:txBody>
      </p:sp>
      <p:sp>
        <p:nvSpPr>
          <p:cNvPr id="438279" name="Text Box 7"/>
          <p:cNvSpPr txBox="1">
            <a:spLocks noChangeArrowheads="1"/>
          </p:cNvSpPr>
          <p:nvPr/>
        </p:nvSpPr>
        <p:spPr bwMode="auto">
          <a:xfrm>
            <a:off x="4419600" y="2495550"/>
            <a:ext cx="19812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Fragment</a:t>
            </a:r>
          </a:p>
        </p:txBody>
      </p:sp>
      <p:sp>
        <p:nvSpPr>
          <p:cNvPr id="438280" name="Text Box 8"/>
          <p:cNvSpPr txBox="1">
            <a:spLocks noChangeArrowheads="1"/>
          </p:cNvSpPr>
          <p:nvPr/>
        </p:nvSpPr>
        <p:spPr bwMode="auto">
          <a:xfrm>
            <a:off x="7086600" y="2495550"/>
            <a:ext cx="144780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Fragment</a:t>
            </a:r>
          </a:p>
        </p:txBody>
      </p:sp>
      <p:sp>
        <p:nvSpPr>
          <p:cNvPr id="438281" name="Text Box 9"/>
          <p:cNvSpPr txBox="1">
            <a:spLocks noChangeArrowheads="1"/>
          </p:cNvSpPr>
          <p:nvPr/>
        </p:nvSpPr>
        <p:spPr bwMode="auto">
          <a:xfrm>
            <a:off x="2514600" y="3368675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Compressed Fragment</a:t>
            </a:r>
          </a:p>
        </p:txBody>
      </p:sp>
      <p:sp>
        <p:nvSpPr>
          <p:cNvPr id="438282" name="Rectangle 10"/>
          <p:cNvSpPr>
            <a:spLocks noChangeArrowheads="1"/>
          </p:cNvSpPr>
          <p:nvPr/>
        </p:nvSpPr>
        <p:spPr bwMode="auto">
          <a:xfrm>
            <a:off x="2514600" y="3476625"/>
            <a:ext cx="1676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3" name="Line 11"/>
          <p:cNvSpPr>
            <a:spLocks noChangeShapeType="1"/>
          </p:cNvSpPr>
          <p:nvPr/>
        </p:nvSpPr>
        <p:spPr bwMode="auto">
          <a:xfrm>
            <a:off x="2590800" y="1971675"/>
            <a:ext cx="0" cy="523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4" name="Line 12"/>
          <p:cNvSpPr>
            <a:spLocks noChangeShapeType="1"/>
          </p:cNvSpPr>
          <p:nvPr/>
        </p:nvSpPr>
        <p:spPr bwMode="auto">
          <a:xfrm>
            <a:off x="2590800" y="2895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5" name="Line 13"/>
          <p:cNvSpPr>
            <a:spLocks noChangeShapeType="1"/>
          </p:cNvSpPr>
          <p:nvPr/>
        </p:nvSpPr>
        <p:spPr bwMode="auto">
          <a:xfrm>
            <a:off x="2555875" y="3971925"/>
            <a:ext cx="0" cy="501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6" name="Line 14"/>
          <p:cNvSpPr>
            <a:spLocks noChangeShapeType="1"/>
          </p:cNvSpPr>
          <p:nvPr/>
        </p:nvSpPr>
        <p:spPr bwMode="auto">
          <a:xfrm>
            <a:off x="5334000" y="1971675"/>
            <a:ext cx="0" cy="523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7" name="Line 15"/>
          <p:cNvSpPr>
            <a:spLocks noChangeShapeType="1"/>
          </p:cNvSpPr>
          <p:nvPr/>
        </p:nvSpPr>
        <p:spPr bwMode="auto">
          <a:xfrm>
            <a:off x="7315200" y="1971675"/>
            <a:ext cx="0" cy="523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8" name="Rectangle 16"/>
          <p:cNvSpPr>
            <a:spLocks noChangeArrowheads="1"/>
          </p:cNvSpPr>
          <p:nvPr/>
        </p:nvSpPr>
        <p:spPr bwMode="auto">
          <a:xfrm>
            <a:off x="1676400" y="3476625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89" name="Text Box 17"/>
          <p:cNvSpPr txBox="1">
            <a:spLocks noChangeArrowheads="1"/>
          </p:cNvSpPr>
          <p:nvPr/>
        </p:nvSpPr>
        <p:spPr bwMode="auto">
          <a:xfrm>
            <a:off x="1676400" y="3400425"/>
            <a:ext cx="914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Record Hdr</a:t>
            </a:r>
          </a:p>
        </p:txBody>
      </p:sp>
      <p:sp>
        <p:nvSpPr>
          <p:cNvPr id="438290" name="Text Box 18"/>
          <p:cNvSpPr txBox="1">
            <a:spLocks noChangeArrowheads="1"/>
          </p:cNvSpPr>
          <p:nvPr/>
        </p:nvSpPr>
        <p:spPr bwMode="auto">
          <a:xfrm>
            <a:off x="2514600" y="4381500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Compressed Fragment</a:t>
            </a:r>
          </a:p>
        </p:txBody>
      </p:sp>
      <p:sp>
        <p:nvSpPr>
          <p:cNvPr id="438291" name="Rectangle 19"/>
          <p:cNvSpPr>
            <a:spLocks noChangeArrowheads="1"/>
          </p:cNvSpPr>
          <p:nvPr/>
        </p:nvSpPr>
        <p:spPr bwMode="auto">
          <a:xfrm>
            <a:off x="2514600" y="4489450"/>
            <a:ext cx="1676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2" name="Line 20"/>
          <p:cNvSpPr>
            <a:spLocks noChangeShapeType="1"/>
          </p:cNvSpPr>
          <p:nvPr/>
        </p:nvSpPr>
        <p:spPr bwMode="auto">
          <a:xfrm>
            <a:off x="2590800" y="4953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3" name="Rectangle 21"/>
          <p:cNvSpPr>
            <a:spLocks noChangeArrowheads="1"/>
          </p:cNvSpPr>
          <p:nvPr/>
        </p:nvSpPr>
        <p:spPr bwMode="auto">
          <a:xfrm>
            <a:off x="1676400" y="448945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4" name="Text Box 22"/>
          <p:cNvSpPr txBox="1">
            <a:spLocks noChangeArrowheads="1"/>
          </p:cNvSpPr>
          <p:nvPr/>
        </p:nvSpPr>
        <p:spPr bwMode="auto">
          <a:xfrm>
            <a:off x="1676400" y="4413250"/>
            <a:ext cx="914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Record Hdr</a:t>
            </a:r>
          </a:p>
        </p:txBody>
      </p:sp>
      <p:sp>
        <p:nvSpPr>
          <p:cNvPr id="438295" name="Rectangle 23"/>
          <p:cNvSpPr>
            <a:spLocks noChangeArrowheads="1"/>
          </p:cNvSpPr>
          <p:nvPr/>
        </p:nvSpPr>
        <p:spPr bwMode="auto">
          <a:xfrm>
            <a:off x="4191000" y="4489450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6" name="Text Box 24"/>
          <p:cNvSpPr txBox="1">
            <a:spLocks noChangeArrowheads="1"/>
          </p:cNvSpPr>
          <p:nvPr/>
        </p:nvSpPr>
        <p:spPr bwMode="auto">
          <a:xfrm>
            <a:off x="4191000" y="4503738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MAC</a:t>
            </a:r>
          </a:p>
        </p:txBody>
      </p:sp>
      <p:sp>
        <p:nvSpPr>
          <p:cNvPr id="438297" name="Rectangle 25" descr="Light upward diagonal"/>
          <p:cNvSpPr>
            <a:spLocks noChangeArrowheads="1"/>
          </p:cNvSpPr>
          <p:nvPr/>
        </p:nvSpPr>
        <p:spPr bwMode="auto">
          <a:xfrm>
            <a:off x="2514600" y="5438775"/>
            <a:ext cx="1676400" cy="457200"/>
          </a:xfrm>
          <a:prstGeom prst="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8" name="Rectangle 26"/>
          <p:cNvSpPr>
            <a:spLocks noChangeArrowheads="1"/>
          </p:cNvSpPr>
          <p:nvPr/>
        </p:nvSpPr>
        <p:spPr bwMode="auto">
          <a:xfrm>
            <a:off x="1676400" y="5438775"/>
            <a:ext cx="838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299" name="Text Box 27"/>
          <p:cNvSpPr txBox="1">
            <a:spLocks noChangeArrowheads="1"/>
          </p:cNvSpPr>
          <p:nvPr/>
        </p:nvSpPr>
        <p:spPr bwMode="auto">
          <a:xfrm>
            <a:off x="1676400" y="5403850"/>
            <a:ext cx="914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Record Hdr</a:t>
            </a:r>
          </a:p>
        </p:txBody>
      </p:sp>
      <p:sp>
        <p:nvSpPr>
          <p:cNvPr id="438300" name="Rectangle 28" descr="Light upward diagonal"/>
          <p:cNvSpPr>
            <a:spLocks noChangeArrowheads="1"/>
          </p:cNvSpPr>
          <p:nvPr/>
        </p:nvSpPr>
        <p:spPr bwMode="auto">
          <a:xfrm>
            <a:off x="4191000" y="5438775"/>
            <a:ext cx="838200" cy="457200"/>
          </a:xfrm>
          <a:prstGeom prst="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8301" name="Text Box 29"/>
          <p:cNvSpPr txBox="1">
            <a:spLocks noChangeArrowheads="1"/>
          </p:cNvSpPr>
          <p:nvPr/>
        </p:nvSpPr>
        <p:spPr bwMode="auto">
          <a:xfrm>
            <a:off x="4191000" y="5529263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MAC</a:t>
            </a:r>
          </a:p>
        </p:txBody>
      </p:sp>
      <p:sp>
        <p:nvSpPr>
          <p:cNvPr id="438302" name="Text Box 30"/>
          <p:cNvSpPr txBox="1">
            <a:spLocks noChangeArrowheads="1"/>
          </p:cNvSpPr>
          <p:nvPr/>
        </p:nvSpPr>
        <p:spPr bwMode="auto">
          <a:xfrm>
            <a:off x="2514600" y="5330825"/>
            <a:ext cx="1600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600">
                <a:latin typeface="Arial" charset="0"/>
                <a:ea typeface="新細明體" pitchFamily="18" charset="-120"/>
              </a:rPr>
              <a:t>Compressed Fragment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Record layer operation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991C-D2BD-4E6D-9CF8-AF3ACB5D71AF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4126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Fragmentation: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Plaintext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</a:t>
            </a:r>
            <a:r>
              <a:rPr lang="en-US" altLang="zh-TW" sz="2000">
                <a:ea typeface="新細明體" pitchFamily="18" charset="-120"/>
              </a:rPr>
              <a:t>TLSPlaintext: Content type, protocol version, length, and fragment.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Content type: change_cipher_spec, alert, handshake, and application_data.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Compression: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TLSPlaintext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</a:t>
            </a:r>
            <a:r>
              <a:rPr lang="en-US" altLang="zh-TW" sz="2000">
                <a:ea typeface="新細明體" pitchFamily="18" charset="-120"/>
              </a:rPr>
              <a:t>TLSCompressed: Content type (same as before), protocol version (same as before), length (a different value), and fragment (compressed form).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MAC and encryption: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TLSCompressed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TLSCiphertext: Content type, protocol version, length (different), fragment + MAC + padding + padding length (encrypted)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Record layer operation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64124-D2B1-4728-A2D8-E3E79AC26404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413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57338"/>
            <a:ext cx="8153400" cy="4381500"/>
          </a:xfrm>
        </p:spPr>
        <p:txBody>
          <a:bodyPr/>
          <a:lstStyle/>
          <a:p>
            <a:pPr lvl="1"/>
            <a:r>
              <a:rPr lang="en-US" altLang="zh-TW" sz="2000">
                <a:ea typeface="新細明體" pitchFamily="18" charset="-120"/>
                <a:sym typeface="Symbol" pitchFamily="18" charset="2"/>
              </a:rPr>
              <a:t>The MAC generated (by the client, for example) as </a:t>
            </a:r>
          </a:p>
          <a:p>
            <a:pPr lvl="2"/>
            <a:r>
              <a:rPr lang="en-US" altLang="zh-TW" sz="1800">
                <a:ea typeface="新細明體" pitchFamily="18" charset="-120"/>
                <a:sym typeface="Symbol" pitchFamily="18" charset="2"/>
              </a:rPr>
              <a:t>HMAC_hash(client_write_MAC_key, client_write_seq_num + TLSCompressed.type + TLSCompressed.version + TLSCompressed.length + TLSCompressed.fragment).</a:t>
            </a:r>
          </a:p>
          <a:p>
            <a:pPr lvl="1"/>
            <a:r>
              <a:rPr lang="en-US" altLang="zh-TW" sz="2000">
                <a:ea typeface="新細明體" pitchFamily="18" charset="-120"/>
                <a:sym typeface="Symbol" pitchFamily="18" charset="2"/>
              </a:rPr>
              <a:t>The MAC also includes a sequence number so that missing, extra or repeated messages are detectable.</a:t>
            </a:r>
          </a:p>
          <a:p>
            <a:pPr lvl="2"/>
            <a:r>
              <a:rPr lang="en-US" altLang="zh-TW" sz="1800">
                <a:ea typeface="新細明體" pitchFamily="18" charset="-120"/>
              </a:rPr>
              <a:t>Does this sequence number protect TLS from replay attacks?</a:t>
            </a:r>
          </a:p>
          <a:p>
            <a:pPr lvl="1"/>
            <a:r>
              <a:rPr lang="en-US" altLang="zh-TW" sz="2000">
                <a:ea typeface="新細明體" pitchFamily="18" charset="-120"/>
                <a:sym typeface="Symbol" pitchFamily="18" charset="2"/>
              </a:rPr>
              <a:t>TLSCiphertext is the result of encrypting the entire </a:t>
            </a:r>
            <a:r>
              <a:rPr lang="en-US" altLang="zh-TW" sz="2000">
                <a:ea typeface="新細明體" pitchFamily="18" charset="-120"/>
              </a:rPr>
              <a:t>TLSCompressed and MAC.</a:t>
            </a:r>
            <a:r>
              <a:rPr lang="en-US" altLang="zh-TW" sz="2000">
                <a:ea typeface="新細明體" pitchFamily="18" charset="-120"/>
                <a:sym typeface="Symbol" pitchFamily="18" charset="2"/>
              </a:rPr>
              <a:t> </a:t>
            </a:r>
          </a:p>
          <a:p>
            <a:pPr lvl="2"/>
            <a:r>
              <a:rPr lang="en-US" altLang="zh-TW" sz="1800">
                <a:ea typeface="新細明體" pitchFamily="18" charset="-120"/>
                <a:sym typeface="Symbol" pitchFamily="18" charset="2"/>
              </a:rPr>
              <a:t>Use client_write_key and possibly client_write_IV for block cipher.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TLS/SSL Handshake Layer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DFE64A3-6A2E-4502-92AE-72E46187BC80}" type="slidenum">
              <a:rPr lang="zh-TW" altLang="en-GB"/>
              <a:pPr/>
              <a:t>18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handshake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418C7-D618-429B-921E-A1935C9E931F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415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1663" y="1484313"/>
            <a:ext cx="8147050" cy="4772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The TLS Handshake Protocol consists of three sub-protocols: Handshake, Change cipher spec, and Alert to allow peers to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agree upon security parameters for the record layer (Handshake),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authenticate themselves (Handshake, optional),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instantiate negotiated security parameters (Change cipher spec), and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report error conditions to each other (Alert)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The handshake sequence may vary, depending on whether RSA or Diffie-Hellman key exchange is used.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Outline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2031D-8E5C-41EA-8ECE-19BFBB58133C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401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Pros and cons of providing security at the transport layer.</a:t>
            </a:r>
          </a:p>
          <a:p>
            <a:r>
              <a:rPr lang="en-US" altLang="zh-TW">
                <a:ea typeface="新細明體" pitchFamily="18" charset="-120"/>
              </a:rPr>
              <a:t>TLS sessions, connections, and states</a:t>
            </a:r>
          </a:p>
          <a:p>
            <a:r>
              <a:rPr lang="en-US" altLang="zh-TW">
                <a:ea typeface="新細明體" pitchFamily="18" charset="-120"/>
              </a:rPr>
              <a:t>TLS record layer</a:t>
            </a:r>
          </a:p>
          <a:p>
            <a:r>
              <a:rPr lang="en-US" altLang="zh-TW">
                <a:ea typeface="新細明體" pitchFamily="18" charset="-120"/>
              </a:rPr>
              <a:t>TLS handshake layer</a:t>
            </a:r>
          </a:p>
          <a:p>
            <a:r>
              <a:rPr lang="en-US" altLang="zh-TW">
                <a:ea typeface="新細明體" pitchFamily="18" charset="-120"/>
              </a:rPr>
              <a:t>Some TLS/SSL security problems</a:t>
            </a:r>
          </a:p>
          <a:p>
            <a:r>
              <a:rPr lang="en-US" altLang="zh-TW">
                <a:ea typeface="新細明體" pitchFamily="18" charset="-120"/>
              </a:rPr>
              <a:t>TLS performance</a:t>
            </a:r>
          </a:p>
          <a:p>
            <a:endParaRPr lang="en-US" altLang="zh-TW">
              <a:ea typeface="新細明體" pitchFamily="18" charset="-120"/>
            </a:endParaRPr>
          </a:p>
          <a:p>
            <a:endParaRPr lang="en-US" altLang="zh-TW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handshake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14C0A-2965-43C4-9D4B-4AFCCCED4C2E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416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96900" y="1341438"/>
            <a:ext cx="8151813" cy="47513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During the handshaking stage, the client and server 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agree on a protocol version, 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select cryptographic algorithms (CipherSpec),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use public-key encryption techniques to generate a shared secret (Master Secret) and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optionally authenticate each other.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TLS supports three authentication modes: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authentication of both parties,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server authentication with an unauthenticated client, and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total anonymity.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more complete TLS </a:t>
            </a:r>
            <a:r>
              <a:rPr lang="en-US" dirty="0"/>
              <a:t>protocol exchange</a:t>
            </a:r>
            <a:br>
              <a:rPr lang="en-US" dirty="0"/>
            </a:br>
            <a:endParaRPr lang="en-US" sz="13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E768B-1CC8-43E4-99F9-09604D098B90}" type="slidenum">
              <a:rPr lang="zh-TW" altLang="en-GB" smtClean="0"/>
              <a:pPr/>
              <a:t>21</a:t>
            </a:fld>
            <a:endParaRPr lang="en-GB" altLang="zh-TW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67544" y="1219200"/>
            <a:ext cx="8229600" cy="493776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34178" name="Picture 2" descr="Click to view at full size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84784"/>
            <a:ext cx="6135605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7544" y="5949280"/>
            <a:ext cx="29418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source</a:t>
            </a:r>
            <a:r>
              <a:rPr lang="en-US" sz="1200" dirty="0"/>
              <a:t>: http://</a:t>
            </a:r>
            <a:r>
              <a:rPr lang="en-US" sz="1200" dirty="0" smtClean="0"/>
              <a:t>elwe.ru/ch09d.shtml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028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000">
                <a:ea typeface="新細明體" pitchFamily="18" charset="-120"/>
              </a:rPr>
              <a:t>Server authentication using RSA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21659-8BD8-42D3-8AD9-49C39661002B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4177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With </a:t>
            </a:r>
            <a:r>
              <a:rPr lang="en-US" altLang="zh-TW" smtClean="0">
                <a:ea typeface="新細明體" pitchFamily="18" charset="-120"/>
              </a:rPr>
              <a:t>RSA</a:t>
            </a:r>
            <a:r>
              <a:rPr lang="en-US" altLang="zh-TW" dirty="0">
                <a:ea typeface="新細明體" pitchFamily="18" charset="-120"/>
              </a:rPr>
              <a:t>, key exchange and server authentication are combined.</a:t>
            </a:r>
          </a:p>
        </p:txBody>
      </p:sp>
      <p:graphicFrame>
        <p:nvGraphicFramePr>
          <p:cNvPr id="417796" name="Object 4"/>
          <p:cNvGraphicFramePr>
            <a:graphicFrameLocks noChangeAspect="1"/>
          </p:cNvGraphicFramePr>
          <p:nvPr/>
        </p:nvGraphicFramePr>
        <p:xfrm>
          <a:off x="608013" y="2636838"/>
          <a:ext cx="7996237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813" name="Document" r:id="rId3" imgW="8346787" imgH="3499323" progId="Word.Document.8">
                  <p:embed/>
                </p:oleObj>
              </mc:Choice>
              <mc:Fallback>
                <p:oleObj name="Document" r:id="rId3" imgW="8346787" imgH="3499323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2636838"/>
                        <a:ext cx="7996237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Server authentication: Hello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AA3D-9EEE-4049-92F8-B95ABF29C22E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418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12763" y="1484313"/>
            <a:ext cx="8091487" cy="475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Hello messages: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Client hello: It contains a TLS version, a session ID (0 for a new session), a random number, </a:t>
            </a:r>
            <a:r>
              <a:rPr lang="en-US" altLang="zh-TW" sz="1800">
                <a:latin typeface="Times New Roman"/>
                <a:ea typeface="新細明體" pitchFamily="18" charset="-120"/>
              </a:rPr>
              <a:t>“</a:t>
            </a:r>
            <a:r>
              <a:rPr lang="en-US" altLang="zh-TW" sz="1800">
                <a:ea typeface="新細明體" pitchFamily="18" charset="-120"/>
              </a:rPr>
              <a:t>ciphersuites</a:t>
            </a:r>
            <a:r>
              <a:rPr lang="en-US" altLang="zh-TW" sz="1800">
                <a:latin typeface="Times New Roman"/>
                <a:ea typeface="新細明體" pitchFamily="18" charset="-120"/>
              </a:rPr>
              <a:t>”</a:t>
            </a:r>
            <a:r>
              <a:rPr lang="en-US" altLang="zh-TW" sz="1800">
                <a:ea typeface="新細明體" pitchFamily="18" charset="-120"/>
              </a:rPr>
              <a:t> (each includes a key exchange algorithm, a bulk encryption algorithm, and a MAC method), and compression methods.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Server hello: It responds to a client hello message when the server is able to find an acceptable set of algorithms. It returns a new session ID for a new session.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Server certificate: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Contains a (list of) certificate (generally X.509v3)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The server certificate may contain the server</a:t>
            </a:r>
            <a:r>
              <a:rPr lang="en-US" altLang="zh-TW" sz="1800">
                <a:latin typeface="Times New Roman"/>
                <a:ea typeface="新細明體" pitchFamily="18" charset="-120"/>
              </a:rPr>
              <a:t>’</a:t>
            </a:r>
            <a:r>
              <a:rPr lang="en-US" altLang="zh-TW" sz="1800">
                <a:ea typeface="新細明體" pitchFamily="18" charset="-120"/>
              </a:rPr>
              <a:t>s RSA public key.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Server hello done: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Indicate the end of server hello and may proceed to the key exchange phase.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25475"/>
          </a:xfrm>
        </p:spPr>
        <p:txBody>
          <a:bodyPr>
            <a:normAutofit fontScale="90000"/>
          </a:bodyPr>
          <a:lstStyle/>
          <a:p>
            <a:r>
              <a:rPr lang="en-US" altLang="zh-TW" sz="3600">
                <a:ea typeface="新細明體" pitchFamily="18" charset="-120"/>
              </a:rPr>
              <a:t>Server authentication: key exchange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0CA18-B303-4EC9-AC5F-2CD09B7D7CA2}" type="slidenum">
              <a:rPr lang="zh-TW" altLang="en-GB"/>
              <a:pPr/>
              <a:t>24</a:t>
            </a:fld>
            <a:endParaRPr lang="en-GB" altLang="zh-TW"/>
          </a:p>
        </p:txBody>
      </p:sp>
      <p:sp>
        <p:nvSpPr>
          <p:cNvPr id="419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65163" y="1341438"/>
            <a:ext cx="7939087" cy="48958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Client key exchange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After verifying the server's certificate, the client encrypts a pre_master_secret with the server's public key which is sent in a client key exchange message.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The 48-byte master secret is obtained by computing</a:t>
            </a:r>
          </a:p>
          <a:p>
            <a:pPr lvl="2">
              <a:lnSpc>
                <a:spcPct val="90000"/>
              </a:lnSpc>
            </a:pPr>
            <a:r>
              <a:rPr lang="en-US" altLang="zh-TW" sz="1600">
                <a:ea typeface="新細明體" pitchFamily="18" charset="-120"/>
              </a:rPr>
              <a:t>PRF(pre_master_secret, "master secret", ClientHello.random + ServerHello.random)[0..47].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The pre_master_secret should be deleted from memory once the master secret has been computed.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 PRF is used to generate the master secret and others.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First, use a data expansion function, P_hash(secret, seed) to expand a secret and seed into an arbitrary quantity of output.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3600">
                <a:ea typeface="新細明體" pitchFamily="18" charset="-120"/>
              </a:rPr>
              <a:t>Server authentication: key exchange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A63D-4461-4CE9-B409-648468BE6CBC}" type="slidenum">
              <a:rPr lang="zh-TW" altLang="en-GB"/>
              <a:pPr/>
              <a:t>25</a:t>
            </a:fld>
            <a:endParaRPr lang="en-GB" altLang="zh-TW"/>
          </a:p>
        </p:txBody>
      </p:sp>
      <p:sp>
        <p:nvSpPr>
          <p:cNvPr id="4208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P_hash(secret, seed) = HMAC_hash(secret, A(1) + seed) + HMAC_hash(secret, A(2) + seed) + HMAC_hash(secret, A(3) + seed) + </a:t>
            </a:r>
            <a:r>
              <a:rPr lang="en-US" altLang="zh-TW" sz="1800">
                <a:latin typeface="Times New Roman"/>
                <a:ea typeface="新細明體" pitchFamily="18" charset="-120"/>
              </a:rPr>
              <a:t>…</a:t>
            </a:r>
            <a:endParaRPr lang="en-US" altLang="zh-TW" sz="180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A() is defined as:</a:t>
            </a:r>
          </a:p>
          <a:p>
            <a:pPr lvl="2">
              <a:lnSpc>
                <a:spcPct val="90000"/>
              </a:lnSpc>
            </a:pPr>
            <a:r>
              <a:rPr lang="en-US" altLang="zh-TW" sz="1600">
                <a:ea typeface="新細明體" pitchFamily="18" charset="-120"/>
              </a:rPr>
              <a:t>A(0) = seed</a:t>
            </a:r>
          </a:p>
          <a:p>
            <a:pPr lvl="2">
              <a:lnSpc>
                <a:spcPct val="90000"/>
              </a:lnSpc>
            </a:pPr>
            <a:r>
              <a:rPr lang="en-US" altLang="zh-TW" sz="1600">
                <a:ea typeface="新細明體" pitchFamily="18" charset="-120"/>
              </a:rPr>
              <a:t>A(i) = HMAC_hash(secret, A(i-1))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For example, if P_SHA-1 is used to create a 64-byte of data, it would have to be iterated 4 times, creating 80 bytes of output data (the last 16 bytes are discarded).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Split the secret into two equal halves: S1 and S2 and compute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PRF(secret, label, seed) = P_MD5(S1, label + seed) XOR P_SHA-1(S2, label + seed).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50850"/>
            <a:ext cx="8675687" cy="457200"/>
          </a:xfrm>
        </p:spPr>
        <p:txBody>
          <a:bodyPr>
            <a:normAutofit fontScale="90000"/>
          </a:bodyPr>
          <a:lstStyle/>
          <a:p>
            <a:r>
              <a:rPr lang="en-US" altLang="zh-TW" sz="3600">
                <a:ea typeface="新細明體" pitchFamily="18" charset="-120"/>
              </a:rPr>
              <a:t>Server authentication: change cipher spec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183C5-45A4-4813-A2A4-8D9FE99157AE}" type="slidenum">
              <a:rPr lang="zh-TW" altLang="en-GB"/>
              <a:pPr/>
              <a:t>26</a:t>
            </a:fld>
            <a:endParaRPr lang="en-GB" altLang="zh-TW"/>
          </a:p>
        </p:txBody>
      </p:sp>
      <p:sp>
        <p:nvSpPr>
          <p:cNvPr id="421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268413"/>
            <a:ext cx="8147050" cy="49688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Change cipher spec (belonging to a different protocol)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This message, sent by both client and server, notifies the receiving side that subsequent records will be protected under the newly negotiated CipherSpec and keys.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There are two sets of session states maintained by the client and server: </a:t>
            </a:r>
            <a:r>
              <a:rPr lang="en-US" altLang="zh-TW" sz="2000" i="1">
                <a:ea typeface="新細明體" pitchFamily="18" charset="-120"/>
              </a:rPr>
              <a:t>operating</a:t>
            </a:r>
            <a:r>
              <a:rPr lang="en-US" altLang="zh-TW" sz="2000">
                <a:ea typeface="新細明體" pitchFamily="18" charset="-120"/>
              </a:rPr>
              <a:t> state and </a:t>
            </a:r>
            <a:r>
              <a:rPr lang="en-US" altLang="zh-TW" sz="2000" i="1">
                <a:ea typeface="新細明體" pitchFamily="18" charset="-120"/>
              </a:rPr>
              <a:t>pending</a:t>
            </a:r>
            <a:r>
              <a:rPr lang="en-US" altLang="zh-TW" sz="2000">
                <a:ea typeface="新細明體" pitchFamily="18" charset="-120"/>
              </a:rPr>
              <a:t> state.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When the client or server receives a change cipher spec message, it copies the pending </a:t>
            </a:r>
            <a:r>
              <a:rPr lang="en-US" altLang="zh-TW" sz="2000" u="sng">
                <a:ea typeface="新細明體" pitchFamily="18" charset="-120"/>
              </a:rPr>
              <a:t>read</a:t>
            </a:r>
            <a:r>
              <a:rPr lang="en-US" altLang="zh-TW" sz="2000">
                <a:ea typeface="新細明體" pitchFamily="18" charset="-120"/>
              </a:rPr>
              <a:t> state into the current </a:t>
            </a:r>
            <a:r>
              <a:rPr lang="en-US" altLang="zh-TW" sz="2000" u="sng">
                <a:ea typeface="新細明體" pitchFamily="18" charset="-120"/>
              </a:rPr>
              <a:t>read</a:t>
            </a:r>
            <a:r>
              <a:rPr lang="en-US" altLang="zh-TW" sz="2000">
                <a:ea typeface="新細明體" pitchFamily="18" charset="-120"/>
              </a:rPr>
              <a:t> state.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Immediately after sending a change cipher spec message, the client or server copies the pending </a:t>
            </a:r>
            <a:r>
              <a:rPr lang="en-US" altLang="zh-TW" sz="2000" u="sng">
                <a:ea typeface="新細明體" pitchFamily="18" charset="-120"/>
              </a:rPr>
              <a:t>write</a:t>
            </a:r>
            <a:r>
              <a:rPr lang="en-US" altLang="zh-TW" sz="2000">
                <a:ea typeface="新細明體" pitchFamily="18" charset="-120"/>
              </a:rPr>
              <a:t> state into the current </a:t>
            </a:r>
            <a:r>
              <a:rPr lang="en-US" altLang="zh-TW" sz="2000" u="sng">
                <a:ea typeface="新細明體" pitchFamily="18" charset="-120"/>
              </a:rPr>
              <a:t>write</a:t>
            </a:r>
            <a:r>
              <a:rPr lang="en-US" altLang="zh-TW" sz="2000">
                <a:ea typeface="新細明體" pitchFamily="18" charset="-120"/>
              </a:rPr>
              <a:t> state.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Server authentication: Finished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70F51-B9BB-49BC-BDDA-10353F7EF234}" type="slidenum">
              <a:rPr lang="zh-TW" altLang="en-GB"/>
              <a:pPr/>
              <a:t>27</a:t>
            </a:fld>
            <a:endParaRPr lang="en-GB" altLang="zh-TW"/>
          </a:p>
        </p:txBody>
      </p:sp>
      <p:sp>
        <p:nvSpPr>
          <p:cNvPr id="422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5900"/>
            <a:ext cx="8218488" cy="4679950"/>
          </a:xfrm>
        </p:spPr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Finished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This message is used to verify that the key exchange and authentication processes are successful.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As a result, this is the first message protected by the just-negotiated CipherSpec.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In this message, the following opaque data is sent:</a:t>
            </a:r>
          </a:p>
          <a:p>
            <a:pPr lvl="2"/>
            <a:r>
              <a:rPr lang="en-US" altLang="zh-TW" sz="1800">
                <a:ea typeface="新細明體" pitchFamily="18" charset="-120"/>
              </a:rPr>
              <a:t>PRF(master_secret, finished_label, MD5(handshake_messages) + SHA-1(handshake_messages)) [0..11], where</a:t>
            </a:r>
          </a:p>
          <a:p>
            <a:pPr lvl="2"/>
            <a:r>
              <a:rPr lang="en-US" altLang="zh-TW" sz="1800">
                <a:ea typeface="新細明體" pitchFamily="18" charset="-120"/>
              </a:rPr>
              <a:t>The handshake_messages are all of the data from all handshake messages up to but not including this message.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Server authentication: Finished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DD6F5-CEC6-447D-A251-3E7344A4BA65}" type="slidenum">
              <a:rPr lang="zh-TW" altLang="en-GB"/>
              <a:pPr/>
              <a:t>28</a:t>
            </a:fld>
            <a:endParaRPr lang="en-GB" altLang="zh-TW"/>
          </a:p>
        </p:txBody>
      </p:sp>
      <p:sp>
        <p:nvSpPr>
          <p:cNvPr id="4239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altLang="zh-TW">
                <a:ea typeface="新細明體" pitchFamily="18" charset="-120"/>
              </a:rPr>
              <a:t>Once a side has sent its Finished message, and received and validated the Finished message from its peer,</a:t>
            </a:r>
          </a:p>
          <a:p>
            <a:pPr lvl="1">
              <a:buClr>
                <a:schemeClr val="tx1"/>
              </a:buClr>
            </a:pPr>
            <a:r>
              <a:rPr lang="en-US" altLang="zh-TW">
                <a:ea typeface="新細明體" pitchFamily="18" charset="-120"/>
              </a:rPr>
              <a:t>it may begin sending and receiving application data over the connection.</a:t>
            </a:r>
            <a:endParaRPr lang="zh-TW" altLang="en-US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Key computations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24BB5-BF1E-4369-9554-3779D7963524}" type="slidenum">
              <a:rPr lang="zh-TW" altLang="en-GB"/>
              <a:pPr/>
              <a:t>29</a:t>
            </a:fld>
            <a:endParaRPr lang="en-GB" altLang="zh-TW"/>
          </a:p>
        </p:txBody>
      </p:sp>
      <p:sp>
        <p:nvSpPr>
          <p:cNvPr id="4249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Given the master secret obtained from the handshaking step, the following keys need to be generated: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client write MAC secret,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server write MAC secret,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client write key,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server write key,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client write IV, and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 server write IV.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000">
                <a:ea typeface="新細明體" pitchFamily="18" charset="-120"/>
              </a:rPr>
              <a:t>Security services at transport layer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899B-FB00-47D4-BE6F-271D0E5D5A4C}" type="slidenum">
              <a:rPr lang="zh-TW" altLang="en-GB"/>
              <a:pPr/>
              <a:t>3</a:t>
            </a:fld>
            <a:endParaRPr lang="en-GB" altLang="zh-TW"/>
          </a:p>
        </p:txBody>
      </p:sp>
      <p:sp>
        <p:nvSpPr>
          <p:cNvPr id="402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35088"/>
            <a:ext cx="8229600" cy="4729162"/>
          </a:xfrm>
        </p:spPr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Problem: How to provide data confidentiality, data integrity, and authentication services at the transport layer?</a:t>
            </a:r>
          </a:p>
          <a:p>
            <a:r>
              <a:rPr lang="en-US" altLang="zh-TW" sz="2400">
                <a:ea typeface="新細明體" pitchFamily="18" charset="-120"/>
              </a:rPr>
              <a:t>Pros and cons of providing security services at the transport layer instead of the IP layer.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Without changes in the kernel.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Does not protect the IP and TCP headers.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A single </a:t>
            </a:r>
            <a:r>
              <a:rPr lang="en-US" altLang="zh-TW" sz="2000">
                <a:latin typeface="Times New Roman"/>
                <a:ea typeface="新細明體" pitchFamily="18" charset="-120"/>
              </a:rPr>
              <a:t>“</a:t>
            </a:r>
            <a:r>
              <a:rPr lang="en-US" altLang="zh-TW" sz="2000">
                <a:ea typeface="新細明體" pitchFamily="18" charset="-120"/>
              </a:rPr>
              <a:t>rogue</a:t>
            </a:r>
            <a:r>
              <a:rPr lang="en-US" altLang="zh-TW" sz="2000">
                <a:latin typeface="Times New Roman"/>
                <a:ea typeface="新細明體" pitchFamily="18" charset="-120"/>
              </a:rPr>
              <a:t>”</a:t>
            </a:r>
            <a:r>
              <a:rPr lang="en-US" altLang="zh-TW" sz="2000">
                <a:ea typeface="新細明體" pitchFamily="18" charset="-120"/>
              </a:rPr>
              <a:t> packet can cause a connection to break.</a:t>
            </a:r>
            <a:endParaRPr lang="zh-TW" altLang="en-US" sz="200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Secret keys computations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062E-C533-42C6-AACC-6A989BBB54F2}" type="slidenum">
              <a:rPr lang="zh-TW" altLang="en-GB"/>
              <a:pPr/>
              <a:t>30</a:t>
            </a:fld>
            <a:endParaRPr lang="en-GB" altLang="zh-TW"/>
          </a:p>
        </p:txBody>
      </p:sp>
      <p:sp>
        <p:nvSpPr>
          <p:cNvPr id="4259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400" dirty="0">
                <a:ea typeface="新細明體" pitchFamily="18" charset="-120"/>
              </a:rPr>
              <a:t>When generating keys and MAC secrets, 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the master secret is used as an entropy source, and 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the random values provide unencrypted salt material and IVs.</a:t>
            </a:r>
          </a:p>
          <a:p>
            <a:r>
              <a:rPr lang="en-US" altLang="zh-TW" sz="2400" dirty="0">
                <a:ea typeface="新細明體" pitchFamily="18" charset="-120"/>
              </a:rPr>
              <a:t>To generate the key material, compute		</a:t>
            </a:r>
            <a:r>
              <a:rPr lang="en-US" altLang="zh-TW" sz="2400" dirty="0" smtClean="0">
                <a:ea typeface="新細明體" pitchFamily="18" charset="-120"/>
              </a:rPr>
              <a:t>       </a:t>
            </a:r>
            <a:r>
              <a:rPr lang="en-US" altLang="zh-TW" sz="2400" dirty="0" err="1" smtClean="0">
                <a:ea typeface="新細明體" pitchFamily="18" charset="-120"/>
              </a:rPr>
              <a:t>key_block</a:t>
            </a:r>
            <a:r>
              <a:rPr lang="en-US" altLang="zh-TW" sz="2400" dirty="0" smtClean="0">
                <a:ea typeface="新細明體" pitchFamily="18" charset="-120"/>
              </a:rPr>
              <a:t> </a:t>
            </a:r>
            <a:r>
              <a:rPr lang="en-US" altLang="zh-TW" sz="2400" dirty="0">
                <a:ea typeface="新細明體" pitchFamily="18" charset="-120"/>
              </a:rPr>
              <a:t>= </a:t>
            </a:r>
            <a:r>
              <a:rPr lang="en-US" altLang="zh-TW" sz="1800" dirty="0">
                <a:ea typeface="新細明體" pitchFamily="18" charset="-120"/>
              </a:rPr>
              <a:t>PRF(</a:t>
            </a:r>
            <a:r>
              <a:rPr lang="en-US" altLang="zh-TW" sz="1800" dirty="0" err="1">
                <a:ea typeface="新細明體" pitchFamily="18" charset="-120"/>
              </a:rPr>
              <a:t>SecurityParameters.master_secret</a:t>
            </a:r>
            <a:r>
              <a:rPr lang="en-US" altLang="zh-TW" sz="1800" dirty="0">
                <a:ea typeface="新細明體" pitchFamily="18" charset="-120"/>
              </a:rPr>
              <a:t>,		               </a:t>
            </a:r>
            <a:r>
              <a:rPr lang="en-US" altLang="zh-TW" sz="1800" dirty="0">
                <a:latin typeface="Times New Roman"/>
                <a:ea typeface="新細明體" pitchFamily="18" charset="-120"/>
              </a:rPr>
              <a:t>“</a:t>
            </a:r>
            <a:r>
              <a:rPr lang="en-US" altLang="zh-TW" sz="1800" dirty="0">
                <a:ea typeface="新細明體" pitchFamily="18" charset="-120"/>
              </a:rPr>
              <a:t>key expansion</a:t>
            </a:r>
            <a:r>
              <a:rPr lang="en-US" altLang="zh-TW" sz="1800" dirty="0">
                <a:latin typeface="Times New Roman"/>
                <a:ea typeface="新細明體" pitchFamily="18" charset="-120"/>
              </a:rPr>
              <a:t>”</a:t>
            </a:r>
            <a:r>
              <a:rPr lang="en-US" altLang="zh-TW" sz="1800" dirty="0">
                <a:ea typeface="新細明體" pitchFamily="18" charset="-120"/>
              </a:rPr>
              <a:t>,					               </a:t>
            </a:r>
            <a:r>
              <a:rPr lang="en-US" altLang="zh-TW" sz="1800" dirty="0" err="1">
                <a:ea typeface="新細明體" pitchFamily="18" charset="-120"/>
              </a:rPr>
              <a:t>SecurityParameters.server_random</a:t>
            </a:r>
            <a:r>
              <a:rPr lang="en-US" altLang="zh-TW" sz="1800" dirty="0">
                <a:ea typeface="新細明體" pitchFamily="18" charset="-120"/>
              </a:rPr>
              <a:t> +		               </a:t>
            </a:r>
            <a:r>
              <a:rPr lang="en-US" altLang="zh-TW" sz="1800" dirty="0" err="1">
                <a:ea typeface="新細明體" pitchFamily="18" charset="-120"/>
              </a:rPr>
              <a:t>SecurityParameters.client_random</a:t>
            </a:r>
            <a:r>
              <a:rPr lang="en-US" altLang="zh-TW" sz="1800" dirty="0">
                <a:ea typeface="新細明體" pitchFamily="18" charset="-120"/>
              </a:rPr>
              <a:t>)</a:t>
            </a:r>
            <a:r>
              <a:rPr lang="en-US" altLang="zh-TW" sz="2400" dirty="0">
                <a:ea typeface="新細明體" pitchFamily="18" charset="-120"/>
              </a:rPr>
              <a:t>  </a:t>
            </a:r>
          </a:p>
          <a:p>
            <a:pPr>
              <a:buFont typeface="Wingdings" pitchFamily="2" charset="2"/>
              <a:buNone/>
            </a:pPr>
            <a:r>
              <a:rPr lang="en-US" altLang="zh-TW" sz="2400" dirty="0">
                <a:ea typeface="新細明體" pitchFamily="18" charset="-120"/>
              </a:rPr>
              <a:t>   until enough output has been generated. </a:t>
            </a:r>
            <a:endParaRPr lang="zh-TW" altLang="en-US" sz="24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Secret keys computations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36864-77A8-4AD3-A48C-247C7891AE96}" type="slidenum">
              <a:rPr lang="zh-TW" altLang="en-GB"/>
              <a:pPr/>
              <a:t>31</a:t>
            </a:fld>
            <a:endParaRPr lang="en-GB" altLang="zh-TW"/>
          </a:p>
        </p:txBody>
      </p:sp>
      <p:sp>
        <p:nvSpPr>
          <p:cNvPr id="4270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484313"/>
            <a:ext cx="8075613" cy="45370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Then the key_block is partitioned as follows: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client_write_MAC_secret[SecurityParameters.hash_size]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server_write_MAC_secret[SecurityParameters.hash_size]    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client_write_key[SecurityParameters.key_material_length]   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server_write_key[SecurityParameters.key_material_length]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client_write_IV[SecurityParameters.IV_size]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server_write_IV[SecurityParameters.IV_size]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For example, 3DES_EDE_CBC_SHA requires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2 x 16 byte keys,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2 x 20 byte MAC secrets, and 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2 x 8 byte IVs, for a total of 88 bytes of key material.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Secret keys computations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B959-FCBF-4CA9-ACDD-4BA64E0D2701}" type="slidenum">
              <a:rPr lang="zh-TW" altLang="en-GB"/>
              <a:pPr/>
              <a:t>32</a:t>
            </a:fld>
            <a:endParaRPr lang="en-GB" altLang="zh-TW"/>
          </a:p>
        </p:txBody>
      </p:sp>
      <p:sp>
        <p:nvSpPr>
          <p:cNvPr id="4280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35088"/>
            <a:ext cx="8229600" cy="4795837"/>
          </a:xfrm>
        </p:spPr>
        <p:txBody>
          <a:bodyPr/>
          <a:lstStyle/>
          <a:p>
            <a:pPr lvl="1"/>
            <a:r>
              <a:rPr lang="en-US" altLang="zh-TW">
                <a:ea typeface="新細明體" pitchFamily="18" charset="-120"/>
              </a:rPr>
              <a:t>key_block = PRF(master_secret, </a:t>
            </a:r>
            <a:r>
              <a:rPr lang="en-US" altLang="zh-TW">
                <a:latin typeface="Times New Roman"/>
                <a:ea typeface="新細明體" pitchFamily="18" charset="-120"/>
              </a:rPr>
              <a:t>“</a:t>
            </a:r>
            <a:r>
              <a:rPr lang="en-US" altLang="zh-TW">
                <a:ea typeface="新細明體" pitchFamily="18" charset="-120"/>
              </a:rPr>
              <a:t>key expansion</a:t>
            </a:r>
            <a:r>
              <a:rPr lang="en-US" altLang="zh-TW">
                <a:latin typeface="Times New Roman"/>
                <a:ea typeface="新細明體" pitchFamily="18" charset="-120"/>
              </a:rPr>
              <a:t>”</a:t>
            </a:r>
            <a:r>
              <a:rPr lang="en-US" altLang="zh-TW">
                <a:ea typeface="新細明體" pitchFamily="18" charset="-120"/>
              </a:rPr>
              <a:t>, server_random + client_random)[0..87].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client_write_key = key_block[0..15]</a:t>
            </a:r>
          </a:p>
          <a:p>
            <a:pPr lvl="1"/>
            <a:r>
              <a:rPr lang="en-US" altLang="zh-TW">
                <a:ea typeface="新細明體" pitchFamily="18" charset="-120"/>
              </a:rPr>
              <a:t>server_write_key = key_block[16..31]</a:t>
            </a:r>
          </a:p>
          <a:p>
            <a:pPr lvl="1"/>
            <a:r>
              <a:rPr lang="en-US" altLang="zh-TW">
                <a:ea typeface="新細明體" pitchFamily="18" charset="-120"/>
              </a:rPr>
              <a:t>client_write_MAC_secret = key_block[32..51]</a:t>
            </a:r>
          </a:p>
          <a:p>
            <a:pPr lvl="1"/>
            <a:r>
              <a:rPr lang="en-US" altLang="zh-TW">
                <a:ea typeface="新細明體" pitchFamily="18" charset="-120"/>
              </a:rPr>
              <a:t>server_write_MAC_secret = key_block[52..71]</a:t>
            </a:r>
          </a:p>
          <a:p>
            <a:pPr lvl="1"/>
            <a:r>
              <a:rPr lang="en-US" altLang="zh-TW">
                <a:ea typeface="新細明體" pitchFamily="18" charset="-120"/>
              </a:rPr>
              <a:t>client_write_IV = key_block[72..79]</a:t>
            </a:r>
          </a:p>
          <a:p>
            <a:pPr lvl="1"/>
            <a:r>
              <a:rPr lang="en-US" altLang="zh-TW">
                <a:ea typeface="新細明體" pitchFamily="18" charset="-120"/>
              </a:rPr>
              <a:t>server_write_IV = key_block[80..87]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738336"/>
          </a:xfrm>
        </p:spPr>
        <p:txBody>
          <a:bodyPr>
            <a:normAutofit fontScale="90000"/>
          </a:bodyPr>
          <a:lstStyle/>
          <a:p>
            <a:r>
              <a:rPr lang="en-US" altLang="zh-TW" sz="4000" dirty="0">
                <a:ea typeface="新細明體" pitchFamily="18" charset="-120"/>
              </a:rPr>
              <a:t>Handshaking using a used session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80390-A866-4EF1-97FD-7B4C815E3D6E}" type="slidenum">
              <a:rPr lang="zh-TW" altLang="en-GB"/>
              <a:pPr/>
              <a:t>33</a:t>
            </a:fld>
            <a:endParaRPr lang="en-GB" altLang="zh-TW"/>
          </a:p>
        </p:txBody>
      </p:sp>
      <p:sp>
        <p:nvSpPr>
          <p:cNvPr id="4290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400">
                <a:ea typeface="新細明體" pitchFamily="18" charset="-120"/>
              </a:rPr>
              <a:t>TLS allows a reestablishment of a cached TLS session (session reuse).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A client simply specifies the session ID of the old or existing session it wishes to reuse when sending Hello messages.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If the session state still exists in the server</a:t>
            </a:r>
            <a:r>
              <a:rPr lang="en-US" altLang="zh-TW" sz="2000">
                <a:latin typeface="Times New Roman"/>
                <a:ea typeface="新細明體" pitchFamily="18" charset="-120"/>
              </a:rPr>
              <a:t>’</a:t>
            </a:r>
            <a:r>
              <a:rPr lang="en-US" altLang="zh-TW" sz="2000">
                <a:ea typeface="新細明體" pitchFamily="18" charset="-120"/>
              </a:rPr>
              <a:t>s cache, it uses the stored master secret to create keys for the secure channel.</a:t>
            </a:r>
          </a:p>
          <a:p>
            <a:pPr lvl="1"/>
            <a:r>
              <a:rPr lang="en-US" altLang="zh-TW" sz="2000">
                <a:ea typeface="新細明體" pitchFamily="18" charset="-120"/>
              </a:rPr>
              <a:t>Thus, multiple secure channels between the same pair of hosts can be established by reusing a single session state (good for the stateless HTTP).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 fontScale="90000"/>
          </a:bodyPr>
          <a:lstStyle/>
          <a:p>
            <a:r>
              <a:rPr lang="en-US" altLang="zh-TW" sz="4000" dirty="0">
                <a:ea typeface="新細明體" pitchFamily="18" charset="-120"/>
              </a:rPr>
              <a:t>Server authentication using RSA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32483-3E55-48C3-BB90-8D8B3C002E35}" type="slidenum">
              <a:rPr lang="zh-TW" altLang="en-GB"/>
              <a:pPr/>
              <a:t>34</a:t>
            </a:fld>
            <a:endParaRPr lang="en-GB" altLang="zh-TW"/>
          </a:p>
        </p:txBody>
      </p:sp>
      <p:sp>
        <p:nvSpPr>
          <p:cNvPr id="4300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000">
                <a:ea typeface="新細明體" pitchFamily="18" charset="-120"/>
              </a:rPr>
              <a:t>The client Hello message contains a nonempty session ID for an earlier connection, this connection, or another connection.</a:t>
            </a:r>
          </a:p>
          <a:p>
            <a:r>
              <a:rPr lang="en-US" altLang="zh-TW" sz="2000">
                <a:ea typeface="新細明體" pitchFamily="18" charset="-120"/>
              </a:rPr>
              <a:t>When the server receives a nonempty session ID, he will look into its session cache to find a match.</a:t>
            </a:r>
          </a:p>
        </p:txBody>
      </p:sp>
      <p:graphicFrame>
        <p:nvGraphicFramePr>
          <p:cNvPr id="430084" name="Object 4"/>
          <p:cNvGraphicFramePr>
            <a:graphicFrameLocks noChangeAspect="1"/>
          </p:cNvGraphicFramePr>
          <p:nvPr/>
        </p:nvGraphicFramePr>
        <p:xfrm>
          <a:off x="750888" y="3151188"/>
          <a:ext cx="7853362" cy="258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01" name="Document" r:id="rId3" imgW="8123788" imgH="2650162" progId="Word.Document.8">
                  <p:embed/>
                </p:oleObj>
              </mc:Choice>
              <mc:Fallback>
                <p:oleObj name="Document" r:id="rId3" imgW="8123788" imgH="2650162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3151188"/>
                        <a:ext cx="7853362" cy="2582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229600" cy="666328"/>
          </a:xfrm>
        </p:spPr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The </a:t>
            </a:r>
            <a:r>
              <a:rPr lang="en-US" altLang="zh-TW" dirty="0" err="1">
                <a:ea typeface="新細明體" pitchFamily="18" charset="-120"/>
              </a:rPr>
              <a:t>ciphersuite</a:t>
            </a:r>
            <a:r>
              <a:rPr lang="en-US" altLang="zh-TW" dirty="0">
                <a:ea typeface="新細明體" pitchFamily="18" charset="-120"/>
              </a:rPr>
              <a:t> rollback attack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FEB4-2469-46FD-84FE-456BE41E23C4}" type="slidenum">
              <a:rPr lang="zh-TW" altLang="en-GB"/>
              <a:pPr/>
              <a:t>35</a:t>
            </a:fld>
            <a:endParaRPr lang="en-GB" altLang="zh-TW"/>
          </a:p>
        </p:txBody>
      </p:sp>
      <p:sp>
        <p:nvSpPr>
          <p:cNvPr id="4341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SSL 3.0 has improved many security weaknesses in SSL 2.0. 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One of them is the ciphersuite rollback attack.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An attacker could silently force the server side, for example, to use weaker cryptographic algorithms </a:t>
            </a:r>
          </a:p>
          <a:p>
            <a:pPr lvl="1"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One way to doing this is to intercept client's Hello message and modify the ciphersuites.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In the TLS/SSL3.0, the Finished message authenticates all the handshake messages sent before, including the Hello messages.</a:t>
            </a:r>
            <a:endParaRPr lang="zh-TW" altLang="en-US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8435280" cy="630560"/>
          </a:xfrm>
        </p:spPr>
        <p:txBody>
          <a:bodyPr>
            <a:normAutofit fontScale="90000"/>
          </a:bodyPr>
          <a:lstStyle/>
          <a:p>
            <a:r>
              <a:rPr lang="en-US" altLang="zh-TW" sz="3600" dirty="0">
                <a:ea typeface="新細明體" pitchFamily="18" charset="-120"/>
              </a:rPr>
              <a:t>The change cipher spec dropping attack I</a:t>
            </a:r>
            <a:endParaRPr lang="zh-TW" altLang="en-US" sz="3600" dirty="0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75BFB-BB24-4A17-9E67-D9F967080076}" type="slidenum">
              <a:rPr lang="zh-TW" altLang="en-GB"/>
              <a:pPr/>
              <a:t>36</a:t>
            </a:fld>
            <a:endParaRPr lang="en-GB" altLang="zh-TW"/>
          </a:p>
        </p:txBody>
      </p:sp>
      <p:sp>
        <p:nvSpPr>
          <p:cNvPr id="435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196975"/>
            <a:ext cx="8229600" cy="5113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Consider that an attacker removes the cipher spec messages sent by both sides. </a:t>
            </a:r>
          </a:p>
          <a:p>
            <a:pPr>
              <a:lnSpc>
                <a:spcPct val="90000"/>
              </a:lnSpc>
            </a:pPr>
            <a:r>
              <a:rPr lang="en-US" altLang="zh-TW" sz="2400">
                <a:ea typeface="新細明體" pitchFamily="18" charset="-120"/>
              </a:rPr>
              <a:t>Assume that the two sides are negotiating only authentication service, but not encryption.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Because each side does not receive the change cipher spec messages, the read_mac_keys remain NULL.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However, the send_mac_keys are changed to the negotiated values. 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As a result, for example, the client adds an MAC to the Finished message and other subsequent messages, but the server does not expect to see the MAC. 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Since the TLS records are not encrypted, the attacker can easily strip off the MAC portions from the Finished messages and other subsequent messages. 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 attacker can even modify the messages without detected by either side.</a:t>
            </a:r>
            <a:endParaRPr lang="zh-TW" altLang="en-US" sz="200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686800" cy="594320"/>
          </a:xfrm>
        </p:spPr>
        <p:txBody>
          <a:bodyPr>
            <a:normAutofit fontScale="90000"/>
          </a:bodyPr>
          <a:lstStyle/>
          <a:p>
            <a:r>
              <a:rPr lang="en-US" altLang="zh-TW" sz="3600" dirty="0">
                <a:ea typeface="新細明體" pitchFamily="18" charset="-120"/>
              </a:rPr>
              <a:t>The change cipher spec dropping attack II</a:t>
            </a:r>
            <a:endParaRPr lang="zh-TW" altLang="en-US" sz="3600" dirty="0">
              <a:ea typeface="新細明體" pitchFamily="18" charset="-120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C352-3443-460C-8C18-2ED41F5A9734}" type="slidenum">
              <a:rPr lang="zh-TW" altLang="en-GB"/>
              <a:pPr/>
              <a:t>37</a:t>
            </a:fld>
            <a:endParaRPr lang="en-GB" altLang="zh-TW"/>
          </a:p>
        </p:txBody>
      </p:sp>
      <p:sp>
        <p:nvSpPr>
          <p:cNvPr id="4362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 dirty="0">
                <a:ea typeface="新細明體" pitchFamily="18" charset="-120"/>
              </a:rPr>
              <a:t>Consider the attack again but now both sides use encryption as well as authentication.</a:t>
            </a:r>
          </a:p>
          <a:p>
            <a:pPr lvl="1">
              <a:lnSpc>
                <a:spcPct val="80000"/>
              </a:lnSpc>
            </a:pPr>
            <a:r>
              <a:rPr lang="en-US" altLang="zh-TW" sz="2000" dirty="0">
                <a:ea typeface="新細明體" pitchFamily="18" charset="-120"/>
              </a:rPr>
              <a:t>In this case, the Finished message is not readable. Therefore, it may not be easy for the attacker to strip the MAC. </a:t>
            </a:r>
          </a:p>
          <a:p>
            <a:pPr lvl="1">
              <a:lnSpc>
                <a:spcPct val="80000"/>
              </a:lnSpc>
            </a:pPr>
            <a:r>
              <a:rPr lang="en-US" altLang="zh-TW" sz="2000" dirty="0">
                <a:ea typeface="新細明體" pitchFamily="18" charset="-120"/>
              </a:rPr>
              <a:t>Even if he can do that, the server is expecting a clear Finished message. Therefore, the verification of the Finished message will fail</a:t>
            </a:r>
            <a:r>
              <a:rPr lang="en-US" altLang="zh-TW" sz="2000" dirty="0" smtClean="0">
                <a:ea typeface="新細明體" pitchFamily="18" charset="-120"/>
              </a:rPr>
              <a:t>.</a:t>
            </a:r>
            <a:endParaRPr lang="en-US" altLang="zh-TW" sz="20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As a result,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3F98D-15AF-49FE-95E5-A413E51DAD96}" type="slidenum">
              <a:rPr lang="zh-TW" altLang="en-GB"/>
              <a:pPr/>
              <a:t>38</a:t>
            </a:fld>
            <a:endParaRPr lang="en-GB" altLang="zh-TW"/>
          </a:p>
        </p:txBody>
      </p:sp>
      <p:sp>
        <p:nvSpPr>
          <p:cNvPr id="4372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TLS 1.0 standard document states that </a:t>
            </a:r>
          </a:p>
          <a:p>
            <a:pPr lvl="1"/>
            <a:r>
              <a:rPr lang="en-US" altLang="zh-TW">
                <a:ea typeface="新細明體" pitchFamily="18" charset="-120"/>
              </a:rPr>
              <a:t>“it is essential that a change cipher spec message be  received between the other handshake messages and the Finished message." (at the beginning of section 7.4.9). </a:t>
            </a:r>
          </a:p>
          <a:p>
            <a:r>
              <a:rPr lang="en-US" altLang="zh-TW">
                <a:ea typeface="新細明體" pitchFamily="18" charset="-120"/>
              </a:rPr>
              <a:t>In other words, both sides will not accept the Finished messages in the scenarios above.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The TLS performance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68ECF-94BC-47EA-8F0F-16C72BEB3680}" type="slidenum">
              <a:rPr lang="zh-TW" altLang="en-GB"/>
              <a:pPr/>
              <a:t>39</a:t>
            </a:fld>
            <a:endParaRPr lang="en-GB" altLang="zh-TW"/>
          </a:p>
        </p:txBody>
      </p:sp>
      <p:sp>
        <p:nvSpPr>
          <p:cNvPr id="4311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Depending on the degree of session reuse, the overhead due to TLS can decrease the rate at which the server processes HTTP transactions by up to two orders of magnitude.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Major sources of overhead: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For a typical HTTP transaction (10-15 Kbytes), the bulk of the overhead comes from the TLS Handshake Protocol, unless session state is reused.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For very large HTTP transactions (</a:t>
            </a:r>
            <a:r>
              <a:rPr lang="en-US" altLang="zh-TW" sz="1800">
                <a:ea typeface="新細明體" pitchFamily="18" charset="-120"/>
                <a:sym typeface="Symbol" pitchFamily="18" charset="2"/>
              </a:rPr>
              <a:t> </a:t>
            </a:r>
            <a:r>
              <a:rPr lang="en-US" altLang="zh-TW" sz="1800">
                <a:ea typeface="新細明體" pitchFamily="18" charset="-120"/>
              </a:rPr>
              <a:t>1 Mbytes), the overhead due to data encryption and authentication is significant.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 TLS handshake also adds significant latency to Web transfers due to its four-way handshake.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68338"/>
            <a:ext cx="8305800" cy="457200"/>
          </a:xfrm>
        </p:spPr>
        <p:txBody>
          <a:bodyPr>
            <a:normAutofit fontScale="90000"/>
          </a:bodyPr>
          <a:lstStyle/>
          <a:p>
            <a:r>
              <a:rPr lang="en-US" altLang="zh-TW" sz="4000" dirty="0">
                <a:ea typeface="新細明體" pitchFamily="18" charset="-120"/>
              </a:rPr>
              <a:t>TLS </a:t>
            </a:r>
            <a:r>
              <a:rPr lang="en-US" altLang="zh-TW" sz="4000" dirty="0" smtClean="0">
                <a:ea typeface="新細明體" pitchFamily="18" charset="-120"/>
              </a:rPr>
              <a:t>v1.2 </a:t>
            </a:r>
            <a:r>
              <a:rPr lang="en-US" altLang="zh-TW" sz="4000" dirty="0">
                <a:ea typeface="新細明體" pitchFamily="18" charset="-120"/>
              </a:rPr>
              <a:t>vs SSL v3.0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735B-D65F-4B20-88B9-5257AC3485C3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403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00175"/>
            <a:ext cx="8229600" cy="4598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The TLS protocol is application protocol independent.</a:t>
            </a:r>
          </a:p>
          <a:p>
            <a:pPr lvl="1">
              <a:lnSpc>
                <a:spcPct val="90000"/>
              </a:lnSpc>
            </a:pPr>
            <a:r>
              <a:rPr lang="en-US" altLang="zh-TW" sz="1800" dirty="0">
                <a:ea typeface="新細明體" pitchFamily="18" charset="-120"/>
              </a:rPr>
              <a:t>TLS (v1.0) is based on the Secure Socket Layer (SSL) v3.0.</a:t>
            </a:r>
          </a:p>
          <a:p>
            <a:pPr lvl="1">
              <a:lnSpc>
                <a:spcPct val="90000"/>
              </a:lnSpc>
            </a:pPr>
            <a:r>
              <a:rPr lang="en-US" altLang="zh-TW" sz="1800" dirty="0">
                <a:ea typeface="新細明體" pitchFamily="18" charset="-120"/>
              </a:rPr>
              <a:t>The differences between TLS v1.0 and SSL v3.0 are not dramatic.</a:t>
            </a:r>
          </a:p>
          <a:p>
            <a:pPr lvl="1">
              <a:lnSpc>
                <a:spcPct val="90000"/>
              </a:lnSpc>
            </a:pPr>
            <a:r>
              <a:rPr lang="en-US" altLang="zh-TW" sz="1800" dirty="0">
                <a:ea typeface="新細明體" pitchFamily="18" charset="-120"/>
              </a:rPr>
              <a:t>TLS v1.0 and SSL v3.0 generally do not interoperate.</a:t>
            </a:r>
          </a:p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The TLS protocol provides connection security between two communicating applications:</a:t>
            </a:r>
          </a:p>
          <a:p>
            <a:pPr lvl="1">
              <a:lnSpc>
                <a:spcPct val="90000"/>
              </a:lnSpc>
            </a:pPr>
            <a:r>
              <a:rPr lang="en-US" altLang="zh-TW" sz="1800" dirty="0">
                <a:ea typeface="新細明體" pitchFamily="18" charset="-120"/>
              </a:rPr>
              <a:t>The connection is private. Symmetric cryptography is used for data encryption.</a:t>
            </a:r>
          </a:p>
          <a:p>
            <a:pPr lvl="1">
              <a:lnSpc>
                <a:spcPct val="90000"/>
              </a:lnSpc>
            </a:pPr>
            <a:r>
              <a:rPr lang="en-US" altLang="zh-TW" sz="1800" dirty="0">
                <a:ea typeface="新細明體" pitchFamily="18" charset="-120"/>
              </a:rPr>
              <a:t>The peer</a:t>
            </a:r>
            <a:r>
              <a:rPr lang="en-US" altLang="zh-TW" sz="1800" dirty="0">
                <a:latin typeface="Times New Roman"/>
                <a:ea typeface="新細明體" pitchFamily="18" charset="-120"/>
              </a:rPr>
              <a:t>’</a:t>
            </a:r>
            <a:r>
              <a:rPr lang="en-US" altLang="zh-TW" sz="1800" dirty="0">
                <a:ea typeface="新細明體" pitchFamily="18" charset="-120"/>
              </a:rPr>
              <a:t>s identity can be authenticated using asymmetric cryptography.</a:t>
            </a:r>
          </a:p>
          <a:p>
            <a:pPr lvl="1">
              <a:lnSpc>
                <a:spcPct val="90000"/>
              </a:lnSpc>
            </a:pPr>
            <a:r>
              <a:rPr lang="en-US" altLang="zh-TW" sz="1800" dirty="0">
                <a:ea typeface="新細明體" pitchFamily="18" charset="-120"/>
              </a:rPr>
              <a:t>The connection is reliable. Message includes a message integrity check using a keyed MAC.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Summary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245F-B40B-4BAE-B74C-0D46BC3F1564}" type="slidenum">
              <a:rPr lang="zh-TW" altLang="en-GB"/>
              <a:pPr/>
              <a:t>40</a:t>
            </a:fld>
            <a:endParaRPr lang="en-GB" altLang="zh-TW"/>
          </a:p>
        </p:txBody>
      </p:sp>
      <p:sp>
        <p:nvSpPr>
          <p:cNvPr id="4321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The TLS 1.0 or SSL 3.0 generally provides excellent security against eavesdropping and other passive attacks.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There are a couple weaknesses from active attacks---change cipher spec-dropping and KeyExchangeAlgorithm-spoofing.</a:t>
            </a:r>
          </a:p>
          <a:p>
            <a:pPr>
              <a:lnSpc>
                <a:spcPct val="90000"/>
              </a:lnSpc>
            </a:pPr>
            <a:r>
              <a:rPr lang="en-US" altLang="zh-TW">
                <a:ea typeface="新細明體" pitchFamily="18" charset="-120"/>
              </a:rPr>
              <a:t>By and large, the entire protocol is practically secure.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Acknowledgements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A6E7D-98EF-41A5-901C-9DB9A873C5C5}" type="slidenum">
              <a:rPr lang="zh-TW" altLang="en-GB"/>
              <a:pPr/>
              <a:t>41</a:t>
            </a:fld>
            <a:endParaRPr lang="en-GB" altLang="zh-TW"/>
          </a:p>
        </p:txBody>
      </p:sp>
      <p:sp>
        <p:nvSpPr>
          <p:cNvPr id="433155" name="Rectangle 3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/>
          <a:lstStyle/>
          <a:p>
            <a:r>
              <a:rPr lang="en-US" altLang="zh-TW">
                <a:ea typeface="新細明體" pitchFamily="18" charset="-120"/>
              </a:rPr>
              <a:t>The notes are based on</a:t>
            </a:r>
          </a:p>
          <a:p>
            <a:pPr lvl="1"/>
            <a:r>
              <a:rPr lang="en-US" altLang="zh-TW">
                <a:ea typeface="新細明體" pitchFamily="18" charset="-120"/>
              </a:rPr>
              <a:t>T. Dierks, C. Allen, </a:t>
            </a:r>
            <a:r>
              <a:rPr lang="en-US" altLang="zh-TW">
                <a:latin typeface="Times New Roman"/>
                <a:ea typeface="新細明體" pitchFamily="18" charset="-120"/>
              </a:rPr>
              <a:t>“</a:t>
            </a:r>
            <a:r>
              <a:rPr lang="en-US" altLang="zh-TW">
                <a:ea typeface="新細明體" pitchFamily="18" charset="-120"/>
              </a:rPr>
              <a:t>The TLS Protocol Version 1.0,</a:t>
            </a:r>
            <a:r>
              <a:rPr lang="en-US" altLang="zh-TW">
                <a:latin typeface="Times New Roman"/>
                <a:ea typeface="新細明體" pitchFamily="18" charset="-120"/>
              </a:rPr>
              <a:t>”</a:t>
            </a:r>
            <a:r>
              <a:rPr lang="en-US" altLang="zh-TW">
                <a:ea typeface="新細明體" pitchFamily="18" charset="-120"/>
              </a:rPr>
              <a:t> RFC 2246, January 1999.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A. Freier, P. Karlton, and P. Kocher, </a:t>
            </a:r>
            <a:r>
              <a:rPr lang="en-US" altLang="zh-TW">
                <a:latin typeface="Times New Roman"/>
                <a:ea typeface="新細明體" pitchFamily="18" charset="-120"/>
              </a:rPr>
              <a:t>“</a:t>
            </a:r>
            <a:r>
              <a:rPr lang="en-US" altLang="zh-TW">
                <a:ea typeface="新細明體" pitchFamily="18" charset="-120"/>
              </a:rPr>
              <a:t>The SSL Protocol 3.0,</a:t>
            </a:r>
            <a:r>
              <a:rPr lang="en-US" altLang="zh-TW">
                <a:latin typeface="Times New Roman"/>
                <a:ea typeface="新細明體" pitchFamily="18" charset="-120"/>
              </a:rPr>
              <a:t>”</a:t>
            </a:r>
            <a:r>
              <a:rPr lang="en-US" altLang="zh-TW">
                <a:ea typeface="新細明體" pitchFamily="18" charset="-120"/>
              </a:rPr>
              <a:t> Netscape Commun. Corp., March 1996.</a:t>
            </a:r>
          </a:p>
          <a:p>
            <a:pPr lvl="1"/>
            <a:r>
              <a:rPr lang="en-US" altLang="zh-TW">
                <a:ea typeface="新細明體" pitchFamily="18" charset="-120"/>
              </a:rPr>
              <a:t>G. Apostolopoulos, V. Peris, and D. Saha, </a:t>
            </a:r>
            <a:r>
              <a:rPr lang="en-US" altLang="zh-TW">
                <a:latin typeface="Times New Roman"/>
                <a:ea typeface="新細明體" pitchFamily="18" charset="-120"/>
              </a:rPr>
              <a:t>“</a:t>
            </a:r>
            <a:r>
              <a:rPr lang="en-US" altLang="zh-TW">
                <a:ea typeface="新細明體" pitchFamily="18" charset="-120"/>
              </a:rPr>
              <a:t>Transport Layer Security: How Much Does It Really Cost?</a:t>
            </a:r>
            <a:r>
              <a:rPr lang="en-US" altLang="zh-TW">
                <a:latin typeface="Times New Roman"/>
                <a:ea typeface="新細明體" pitchFamily="18" charset="-120"/>
              </a:rPr>
              <a:t>”</a:t>
            </a:r>
            <a:r>
              <a:rPr lang="en-US" altLang="zh-TW">
                <a:ea typeface="新細明體" pitchFamily="18" charset="-120"/>
              </a:rPr>
              <a:t> </a:t>
            </a:r>
            <a:r>
              <a:rPr lang="en-US" altLang="zh-TW" i="1">
                <a:ea typeface="新細明體" pitchFamily="18" charset="-120"/>
              </a:rPr>
              <a:t>Proc. IEEE</a:t>
            </a:r>
            <a:r>
              <a:rPr lang="en-US" altLang="zh-TW">
                <a:ea typeface="新細明體" pitchFamily="18" charset="-120"/>
              </a:rPr>
              <a:t> INFOCOM, 1999.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simplified view </a:t>
            </a:r>
            <a:r>
              <a:rPr lang="en-US" dirty="0"/>
              <a:t>of </a:t>
            </a:r>
            <a:r>
              <a:rPr lang="en-US" dirty="0" smtClean="0"/>
              <a:t>TLS (RSA)</a:t>
            </a:r>
            <a:endParaRPr lang="en-US" sz="13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dirty="0" smtClean="0"/>
              <a:t>Rocky, K. C. Chang</a:t>
            </a:r>
            <a:endParaRPr lang="en-GB" altLang="zh-T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E768B-1CC8-43E4-99F9-09604D098B90}" type="slidenum">
              <a:rPr lang="zh-TW" altLang="en-GB" smtClean="0"/>
              <a:pPr/>
              <a:t>5</a:t>
            </a:fld>
            <a:endParaRPr lang="en-GB" altLang="zh-TW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31106" name="Picture 2" descr="https://blog.cloudflare.com/content/images/2014/Sep/ssl_handshake_rs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96752"/>
            <a:ext cx="6718482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7544" y="6093296"/>
            <a:ext cx="820891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Source: https</a:t>
            </a:r>
            <a:r>
              <a:rPr lang="en-US" sz="1200" dirty="0"/>
              <a:t>://</a:t>
            </a:r>
            <a:r>
              <a:rPr lang="en-US" sz="1200" dirty="0" smtClean="0"/>
              <a:t>blog.cloudflare.com/content/images/2014/Sep/ssl_handshake_rsa.jpg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97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simplified view of </a:t>
            </a:r>
            <a:r>
              <a:rPr lang="en-US" dirty="0" smtClean="0"/>
              <a:t>TLS (</a:t>
            </a:r>
            <a:r>
              <a:rPr lang="en-US" dirty="0" err="1" smtClean="0"/>
              <a:t>Diffie</a:t>
            </a:r>
            <a:r>
              <a:rPr lang="en-US" dirty="0" smtClean="0"/>
              <a:t>-Hellman)</a:t>
            </a:r>
            <a:br>
              <a:rPr lang="en-US" dirty="0" smtClean="0"/>
            </a:br>
            <a:endParaRPr lang="en-US" sz="13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83AA-AF79-4F32-8335-F0E17D7A2DE0}" type="slidenum">
              <a:rPr lang="zh-TW" altLang="en-GB" smtClean="0"/>
              <a:pPr/>
              <a:t>6</a:t>
            </a:fld>
            <a:endParaRPr lang="en-GB" altLang="zh-TW"/>
          </a:p>
        </p:txBody>
      </p:sp>
      <p:pic>
        <p:nvPicPr>
          <p:cNvPr id="432130" name="Picture 2" descr="https://blog.cloudflare.com/content/images/2014/Sep/ssl_handshake_diffie_hellm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0728"/>
            <a:ext cx="7322237" cy="511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67544" y="6104329"/>
            <a:ext cx="84969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Source: https</a:t>
            </a:r>
            <a:r>
              <a:rPr lang="en-US" sz="1200" dirty="0"/>
              <a:t>://</a:t>
            </a:r>
            <a:r>
              <a:rPr lang="en-US" sz="1200" dirty="0" smtClean="0"/>
              <a:t>blog.cloudflare.com/content/images/2014/Sep/ssl_handshake_diffie_hellman.jpg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3362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security services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07E48-427D-49BA-B556-0DDF20746323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404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TLS is composed of two layers: 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TLS Handshake Protocol (the upper layer), on top of some reliable transport protocol, and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TLS Record Protocol (the lower layer) over reliable transport, such as TCP </a:t>
            </a:r>
          </a:p>
          <a:p>
            <a:pPr>
              <a:lnSpc>
                <a:spcPct val="80000"/>
              </a:lnSpc>
            </a:pPr>
            <a:r>
              <a:rPr lang="en-US" altLang="zh-TW" sz="2400">
                <a:ea typeface="新細明體" pitchFamily="18" charset="-120"/>
              </a:rPr>
              <a:t>The TLS Record Protocol is used for encapsulation of various higher level protocols (record protocol clients):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the application data protocol, and </a:t>
            </a:r>
          </a:p>
          <a:p>
            <a:pPr lvl="1">
              <a:lnSpc>
                <a:spcPct val="80000"/>
              </a:lnSpc>
            </a:pPr>
            <a:r>
              <a:rPr lang="en-US" altLang="zh-TW" sz="2000">
                <a:ea typeface="新細明體" pitchFamily="18" charset="-120"/>
              </a:rPr>
              <a:t>the TLS Handshake Protocol, which consists of the handshake protocol, the alert protocol, and the change cipher spec protocol.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TLS/SSL protocol stack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D83AA-AF79-4F32-8335-F0E17D7A2DE0}" type="slidenum">
              <a:rPr lang="zh-TW" altLang="en-GB" smtClean="0"/>
              <a:pPr/>
              <a:t>8</a:t>
            </a:fld>
            <a:endParaRPr lang="en-GB" altLang="zh-TW"/>
          </a:p>
        </p:txBody>
      </p:sp>
      <p:pic>
        <p:nvPicPr>
          <p:cNvPr id="433154" name="Picture 2" descr="6b8522f3-2cbc-4f19-b6ef-3ed16f9107d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784"/>
            <a:ext cx="6408712" cy="421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67544" y="6032321"/>
            <a:ext cx="741682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Source: https</a:t>
            </a:r>
            <a:r>
              <a:rPr lang="en-US" sz="1200" dirty="0"/>
              <a:t>://technet.microsoft.com/en-us/library/cc781476%28v=ws.10%29.aspx</a:t>
            </a:r>
          </a:p>
        </p:txBody>
      </p:sp>
    </p:spTree>
    <p:extLst>
      <p:ext uri="{BB962C8B-B14F-4D97-AF65-F5344CB8AC3E}">
        <p14:creationId xmlns:p14="http://schemas.microsoft.com/office/powerpoint/2010/main" val="246834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pitchFamily="18" charset="-120"/>
              </a:rPr>
              <a:t>TLS sessions and connections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74B59-44EA-4706-9426-E1B15B30CF46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405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35088"/>
            <a:ext cx="8229600" cy="47958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The TLS protocol is an asymmetric protocol, differentiating between a client and a server.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An TLS session is stateful.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It is the TLS Handshake Protocol to create and coordinate the states of the client and server.</a:t>
            </a:r>
          </a:p>
          <a:p>
            <a:pPr>
              <a:lnSpc>
                <a:spcPct val="90000"/>
              </a:lnSpc>
            </a:pPr>
            <a:r>
              <a:rPr lang="en-US" altLang="zh-TW" sz="2000">
                <a:ea typeface="新細明體" pitchFamily="18" charset="-120"/>
              </a:rPr>
              <a:t>Differentiating sessions and connections between two peers: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Initially, two peers establish a TLS session between them (six states that are mainly the CipherSpec and a master secret) and then establish a TLS connection between them (10 more states that are mainly keys and IVs).</a:t>
            </a:r>
          </a:p>
          <a:p>
            <a:pPr lvl="1">
              <a:lnSpc>
                <a:spcPct val="90000"/>
              </a:lnSpc>
            </a:pPr>
            <a:r>
              <a:rPr lang="en-US" altLang="zh-TW" sz="1800">
                <a:ea typeface="新細明體" pitchFamily="18" charset="-120"/>
              </a:rPr>
              <a:t>Later, the two peers may establish another connection from the same session, i.e. session reuse (another set of keys)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17259</TotalTime>
  <Words>2970</Words>
  <Application>Microsoft Office PowerPoint</Application>
  <PresentationFormat>On-screen Show (4:3)</PresentationFormat>
  <Paragraphs>330</Paragraphs>
  <Slides>41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Origin</vt:lpstr>
      <vt:lpstr>Document</vt:lpstr>
      <vt:lpstr>A First Look at Transport Layer Security</vt:lpstr>
      <vt:lpstr>Outline</vt:lpstr>
      <vt:lpstr>Security services at transport layer</vt:lpstr>
      <vt:lpstr>TLS v1.2 vs SSL v3.0</vt:lpstr>
      <vt:lpstr>A simplified view of TLS (RSA)</vt:lpstr>
      <vt:lpstr>A simplified view of TLS (Diffie-Hellman) </vt:lpstr>
      <vt:lpstr>TLS security services</vt:lpstr>
      <vt:lpstr>TLS/SSL protocol stack</vt:lpstr>
      <vt:lpstr>TLS sessions and connections</vt:lpstr>
      <vt:lpstr>TLS session states</vt:lpstr>
      <vt:lpstr>TLS connection states</vt:lpstr>
      <vt:lpstr>TLS connection states</vt:lpstr>
      <vt:lpstr>The TLS/SSL Record Layer</vt:lpstr>
      <vt:lpstr>Record layer operation</vt:lpstr>
      <vt:lpstr>Record layer operation</vt:lpstr>
      <vt:lpstr>Record layer operation</vt:lpstr>
      <vt:lpstr>Record layer operation</vt:lpstr>
      <vt:lpstr>The TLS/SSL Handshake Layer</vt:lpstr>
      <vt:lpstr>TLS handshake protocol</vt:lpstr>
      <vt:lpstr>TLS handshake protocol</vt:lpstr>
      <vt:lpstr>A more complete TLS protocol exchange </vt:lpstr>
      <vt:lpstr>Server authentication using RSA</vt:lpstr>
      <vt:lpstr>Server authentication: Hello</vt:lpstr>
      <vt:lpstr>Server authentication: key exchange</vt:lpstr>
      <vt:lpstr>Server authentication: key exchange</vt:lpstr>
      <vt:lpstr>Server authentication: change cipher spec</vt:lpstr>
      <vt:lpstr>Server authentication: Finished</vt:lpstr>
      <vt:lpstr>Server authentication: Finished</vt:lpstr>
      <vt:lpstr>Key computations</vt:lpstr>
      <vt:lpstr>Secret keys computations</vt:lpstr>
      <vt:lpstr>Secret keys computations</vt:lpstr>
      <vt:lpstr>Secret keys computations</vt:lpstr>
      <vt:lpstr>Handshaking using a used session</vt:lpstr>
      <vt:lpstr>Server authentication using RSA</vt:lpstr>
      <vt:lpstr>The ciphersuite rollback attack</vt:lpstr>
      <vt:lpstr>The change cipher spec dropping attack I</vt:lpstr>
      <vt:lpstr>The change cipher spec dropping attack II</vt:lpstr>
      <vt:lpstr>As a result,</vt:lpstr>
      <vt:lpstr>The TLS performance</vt:lpstr>
      <vt:lpstr>Summary</vt:lpstr>
      <vt:lpstr>Acknowledgements</vt:lpstr>
    </vt:vector>
  </TitlesOfParts>
  <Company>hkpu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 Chang</cp:lastModifiedBy>
  <cp:revision>554</cp:revision>
  <dcterms:created xsi:type="dcterms:W3CDTF">2005-01-25T02:33:17Z</dcterms:created>
  <dcterms:modified xsi:type="dcterms:W3CDTF">2015-01-23T07:41:07Z</dcterms:modified>
</cp:coreProperties>
</file>