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37"/>
  </p:notesMasterIdLst>
  <p:handoutMasterIdLst>
    <p:handoutMasterId r:id="rId38"/>
  </p:handoutMasterIdLst>
  <p:sldIdLst>
    <p:sldId id="294" r:id="rId2"/>
    <p:sldId id="308" r:id="rId3"/>
    <p:sldId id="309" r:id="rId4"/>
    <p:sldId id="310" r:id="rId5"/>
    <p:sldId id="313" r:id="rId6"/>
    <p:sldId id="314" r:id="rId7"/>
    <p:sldId id="315" r:id="rId8"/>
    <p:sldId id="335" r:id="rId9"/>
    <p:sldId id="317" r:id="rId10"/>
    <p:sldId id="318" r:id="rId11"/>
    <p:sldId id="319" r:id="rId12"/>
    <p:sldId id="320" r:id="rId13"/>
    <p:sldId id="336" r:id="rId14"/>
    <p:sldId id="343" r:id="rId15"/>
    <p:sldId id="337" r:id="rId16"/>
    <p:sldId id="338" r:id="rId17"/>
    <p:sldId id="341" r:id="rId18"/>
    <p:sldId id="340" r:id="rId19"/>
    <p:sldId id="339" r:id="rId20"/>
    <p:sldId id="342" r:id="rId21"/>
    <p:sldId id="347" r:id="rId22"/>
    <p:sldId id="348" r:id="rId23"/>
    <p:sldId id="349" r:id="rId24"/>
    <p:sldId id="350" r:id="rId25"/>
    <p:sldId id="345" r:id="rId26"/>
    <p:sldId id="322" r:id="rId27"/>
    <p:sldId id="323" r:id="rId28"/>
    <p:sldId id="325" r:id="rId29"/>
    <p:sldId id="324" r:id="rId30"/>
    <p:sldId id="328" r:id="rId31"/>
    <p:sldId id="329" r:id="rId32"/>
    <p:sldId id="332" r:id="rId33"/>
    <p:sldId id="333" r:id="rId34"/>
    <p:sldId id="346" r:id="rId35"/>
    <p:sldId id="334"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610" autoAdjust="0"/>
  </p:normalViewPr>
  <p:slideViewPr>
    <p:cSldViewPr snapToGrid="0" snapToObjects="1">
      <p:cViewPr varScale="1">
        <p:scale>
          <a:sx n="99" d="100"/>
          <a:sy n="99" d="100"/>
        </p:scale>
        <p:origin x="-199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B3D7AA-7CDA-824C-81B6-6480A4810B32}" type="datetimeFigureOut">
              <a:rPr lang="en-US" smtClean="0"/>
              <a:t>12/2/13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4FB5F5-BEE5-0541-91E4-46340919B692}" type="slidenum">
              <a:rPr lang="en-US" smtClean="0"/>
              <a:t>‹#›</a:t>
            </a:fld>
            <a:endParaRPr lang="en-US"/>
          </a:p>
        </p:txBody>
      </p:sp>
    </p:spTree>
    <p:extLst>
      <p:ext uri="{BB962C8B-B14F-4D97-AF65-F5344CB8AC3E}">
        <p14:creationId xmlns:p14="http://schemas.microsoft.com/office/powerpoint/2010/main" val="2820364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06EEA4-ADA4-974F-AE27-F0092D35C8D2}" type="datetimeFigureOut">
              <a:rPr lang="en-US" smtClean="0"/>
              <a:t>12/2/13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99A818-AEE8-F446-B936-0DAF7143022B}" type="slidenum">
              <a:rPr lang="en-US" smtClean="0"/>
              <a:t>‹#›</a:t>
            </a:fld>
            <a:endParaRPr lang="en-US"/>
          </a:p>
        </p:txBody>
      </p:sp>
    </p:spTree>
    <p:extLst>
      <p:ext uri="{BB962C8B-B14F-4D97-AF65-F5344CB8AC3E}">
        <p14:creationId xmlns:p14="http://schemas.microsoft.com/office/powerpoint/2010/main" val="15945190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AEA7C34-D733-4FBD-A509-4036DF8407C2}" type="slidenum">
              <a:rPr lang="en-US" smtClean="0"/>
              <a:pPr/>
              <a:t>3</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443A2947-3167-4D22-B49F-48F94CD5918C}" type="slidenum">
              <a:rPr lang="en-US" smtClean="0"/>
              <a:pPr/>
              <a:t>12</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dirty="0" smtClean="0"/>
              <a:t>Here’s the plan:</a:t>
            </a:r>
          </a:p>
          <a:p>
            <a:r>
              <a:rPr lang="en-US" dirty="0" smtClean="0"/>
              <a:t>This is where you discuss how both data and methods are inherited by default, or overridden at each level.  Note how the required features are raised to the most general level to which they are applicable - that way they only need to be defined once.  </a:t>
            </a:r>
          </a:p>
          <a:p>
            <a:r>
              <a:rPr lang="en-US" dirty="0" smtClean="0"/>
              <a:t>UML is not the only way to draw this. In some ways, it would be better to draw this as a </a:t>
            </a:r>
            <a:r>
              <a:rPr lang="en-US" b="1" dirty="0" smtClean="0"/>
              <a:t>Venn diagram</a:t>
            </a:r>
            <a:r>
              <a:rPr lang="en-US" dirty="0" smtClean="0"/>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A40FD04-4AEE-4CD2-9ADD-2231BDE4CDB3}" type="slidenum">
              <a:rPr lang="en-US" smtClean="0"/>
              <a:pPr/>
              <a:t>13</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A40FD04-4AEE-4CD2-9ADD-2231BDE4CDB3}" type="slidenum">
              <a:rPr lang="en-US" smtClean="0"/>
              <a:pPr/>
              <a:t>14</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443A2947-3167-4D22-B49F-48F94CD5918C}" type="slidenum">
              <a:rPr lang="en-US" smtClean="0"/>
              <a:pPr/>
              <a:t>17</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Adapted</a:t>
            </a:r>
            <a:r>
              <a:rPr lang="en-US" baseline="0" dirty="0" smtClean="0"/>
              <a:t> from Liang</a:t>
            </a:r>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21</a:t>
            </a:fld>
            <a:endParaRPr lang="en-US"/>
          </a:p>
        </p:txBody>
      </p:sp>
    </p:spTree>
    <p:extLst>
      <p:ext uri="{BB962C8B-B14F-4D97-AF65-F5344CB8AC3E}">
        <p14:creationId xmlns:p14="http://schemas.microsoft.com/office/powerpoint/2010/main" val="1383235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A’s constructor</a:t>
            </a:r>
            <a:endParaRPr lang="en-US"/>
          </a:p>
        </p:txBody>
      </p:sp>
      <p:sp>
        <p:nvSpPr>
          <p:cNvPr id="4" name="Slide Number Placeholder 3"/>
          <p:cNvSpPr>
            <a:spLocks noGrp="1"/>
          </p:cNvSpPr>
          <p:nvPr>
            <p:ph type="sldNum" sz="quarter" idx="10"/>
          </p:nvPr>
        </p:nvSpPr>
        <p:spPr/>
        <p:txBody>
          <a:bodyPr/>
          <a:lstStyle/>
          <a:p>
            <a:fld id="{6D99A818-AEE8-F446-B936-0DAF7143022B}" type="slidenum">
              <a:rPr lang="en-US" smtClean="0"/>
              <a:t>22</a:t>
            </a:fld>
            <a:endParaRPr lang="en-US"/>
          </a:p>
        </p:txBody>
      </p:sp>
    </p:spTree>
    <p:extLst>
      <p:ext uri="{BB962C8B-B14F-4D97-AF65-F5344CB8AC3E}">
        <p14:creationId xmlns:p14="http://schemas.microsoft.com/office/powerpoint/2010/main" val="529020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Compile problem</a:t>
            </a:r>
            <a:r>
              <a:rPr lang="en-US" baseline="0" dirty="0" smtClean="0"/>
              <a:t> – added explicit constructor, compiler can’t make the default for you anymore.</a:t>
            </a:r>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23</a:t>
            </a:fld>
            <a:endParaRPr lang="en-US"/>
          </a:p>
        </p:txBody>
      </p:sp>
    </p:spTree>
    <p:extLst>
      <p:ext uri="{BB962C8B-B14F-4D97-AF65-F5344CB8AC3E}">
        <p14:creationId xmlns:p14="http://schemas.microsoft.com/office/powerpoint/2010/main" val="529020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constructor, B’s constructor</a:t>
            </a:r>
            <a:r>
              <a:rPr lang="en-US" baseline="0" dirty="0" smtClean="0"/>
              <a:t> B’s </a:t>
            </a:r>
            <a:r>
              <a:rPr lang="en-US" baseline="0" dirty="0" err="1" smtClean="0"/>
              <a:t>doThis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24</a:t>
            </a:fld>
            <a:endParaRPr lang="en-US"/>
          </a:p>
        </p:txBody>
      </p:sp>
    </p:spTree>
    <p:extLst>
      <p:ext uri="{BB962C8B-B14F-4D97-AF65-F5344CB8AC3E}">
        <p14:creationId xmlns:p14="http://schemas.microsoft.com/office/powerpoint/2010/main" val="529020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could add a </a:t>
            </a:r>
            <a:r>
              <a:rPr lang="en-US" dirty="0" err="1" smtClean="0"/>
              <a:t>computePay</a:t>
            </a:r>
            <a:r>
              <a:rPr lang="en-US" dirty="0" smtClean="0"/>
              <a:t>() method in</a:t>
            </a:r>
            <a:r>
              <a:rPr lang="en-US" baseline="0" dirty="0" smtClean="0"/>
              <a:t> the Employee class, but that’s not really want we want. </a:t>
            </a:r>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25</a:t>
            </a:fld>
            <a:endParaRPr lang="en-US"/>
          </a:p>
        </p:txBody>
      </p:sp>
    </p:spTree>
    <p:extLst>
      <p:ext uri="{BB962C8B-B14F-4D97-AF65-F5344CB8AC3E}">
        <p14:creationId xmlns:p14="http://schemas.microsoft.com/office/powerpoint/2010/main" val="11084004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D06FD94-7202-4BE3-AE5F-E0FEB40077BA}" type="slidenum">
              <a:rPr lang="en-US" smtClean="0"/>
              <a:pPr/>
              <a:t>26</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r>
              <a:rPr lang="en-US" dirty="0" smtClean="0"/>
              <a:t>Concrete is the default.</a:t>
            </a:r>
          </a:p>
          <a:p>
            <a:r>
              <a:rPr lang="en-US" dirty="0" smtClean="0"/>
              <a:t>You can’t construct an object of an abstract type. In terms of the Venn diagram, there are no figures that aren’t in one</a:t>
            </a:r>
            <a:r>
              <a:rPr lang="en-US" baseline="0" dirty="0" smtClean="0"/>
              <a:t> of the concrete sub-class sets, that is, the sub-sets “partition” the superset.</a:t>
            </a:r>
            <a:endParaRPr lang="en-US" dirty="0" smtClean="0"/>
          </a:p>
          <a:p>
            <a:pPr>
              <a:buFontTx/>
              <a:buNone/>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40922B0-87F7-49FD-9C7F-3C8ACE3E2595}" type="slidenum">
              <a:rPr lang="en-US" smtClean="0"/>
              <a:pPr/>
              <a:t>4</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0170C9D-22F0-4573-A9BE-91293A5819C7}" type="slidenum">
              <a:rPr lang="en-US" smtClean="0"/>
              <a:pPr/>
              <a:t>27</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defTabSz="919519">
              <a:defRPr/>
            </a:pPr>
            <a:r>
              <a:rPr lang="en-US" dirty="0" smtClean="0">
                <a:latin typeface="Arial Unicode MS" pitchFamily="34" charset="-128"/>
                <a:ea typeface="Arial Unicode MS" pitchFamily="34" charset="-128"/>
                <a:cs typeface="Arial Unicode MS" pitchFamily="34" charset="-128"/>
              </a:rPr>
              <a:t>Again, concrete</a:t>
            </a:r>
            <a:r>
              <a:rPr lang="en-US" baseline="0" dirty="0" smtClean="0">
                <a:latin typeface="Arial Unicode MS" pitchFamily="34" charset="-128"/>
                <a:ea typeface="Arial Unicode MS" pitchFamily="34" charset="-128"/>
                <a:cs typeface="Arial Unicode MS" pitchFamily="34" charset="-128"/>
              </a:rPr>
              <a:t> is the default.</a:t>
            </a:r>
            <a:endParaRPr lang="en-US" dirty="0" smtClean="0">
              <a:latin typeface="Arial Unicode MS" pitchFamily="34" charset="-128"/>
              <a:ea typeface="Arial Unicode MS" pitchFamily="34" charset="-128"/>
              <a:cs typeface="Arial Unicode MS" pitchFamily="34" charset="-128"/>
            </a:endParaRPr>
          </a:p>
          <a:p>
            <a:pPr defTabSz="919519">
              <a:defRPr/>
            </a:pPr>
            <a:r>
              <a:rPr lang="en-US" dirty="0" smtClean="0">
                <a:latin typeface="Arial Unicode MS" pitchFamily="34" charset="-128"/>
                <a:ea typeface="Arial Unicode MS" pitchFamily="34" charset="-128"/>
                <a:cs typeface="Arial Unicode MS" pitchFamily="34" charset="-128"/>
              </a:rPr>
              <a:t>An abstract method can be viewed as a “promissory note”. The specification gives what is often called the </a:t>
            </a:r>
            <a:r>
              <a:rPr lang="en-US" i="1" dirty="0" smtClean="0">
                <a:latin typeface="Arial Unicode MS" pitchFamily="34" charset="-128"/>
                <a:ea typeface="Arial Unicode MS" pitchFamily="34" charset="-128"/>
                <a:cs typeface="Arial Unicode MS" pitchFamily="34" charset="-128"/>
              </a:rPr>
              <a:t>signature</a:t>
            </a:r>
            <a:r>
              <a:rPr lang="en-US" dirty="0" smtClean="0">
                <a:latin typeface="Arial Unicode MS" pitchFamily="34" charset="-128"/>
                <a:ea typeface="Arial Unicode MS" pitchFamily="34" charset="-128"/>
                <a:cs typeface="Arial Unicode MS" pitchFamily="34" charset="-128"/>
              </a:rPr>
              <a:t> of the method</a:t>
            </a:r>
            <a:r>
              <a:rPr lang="en-US" baseline="0" dirty="0" smtClean="0">
                <a:latin typeface="Arial Unicode MS" pitchFamily="34" charset="-128"/>
                <a:ea typeface="Arial Unicode MS" pitchFamily="34" charset="-128"/>
                <a:cs typeface="Arial Unicode MS" pitchFamily="34" charset="-128"/>
              </a:rPr>
              <a:t> (its visibility, return type, name, parameter “footprint”). The concrete definitions may change, but this signature always remains the same.</a:t>
            </a:r>
            <a:endParaRPr lang="en-US" dirty="0" smtClean="0">
              <a:latin typeface="Arial Unicode MS" pitchFamily="34" charset="-128"/>
              <a:ea typeface="Arial Unicode MS" pitchFamily="34" charset="-128"/>
              <a:cs typeface="Arial Unicode MS" pitchFamily="34" charset="-128"/>
            </a:endParaRPr>
          </a:p>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A40FD04-4AEE-4CD2-9ADD-2231BDE4CDB3}" type="slidenum">
              <a:rPr lang="en-US" smtClean="0"/>
              <a:pPr/>
              <a:t>28</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4492329-CD71-4AFD-9E57-97DF4E22FF20}" type="slidenum">
              <a:rPr lang="en-US" smtClean="0"/>
              <a:pPr/>
              <a:t>29</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r>
              <a:rPr lang="en-US" baseline="0" dirty="0" smtClean="0"/>
              <a:t>Nothing else changes – the rest of the hierarchy is identical.</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0170C9D-22F0-4573-A9BE-91293A5819C7}" type="slidenum">
              <a:rPr lang="en-US" smtClean="0"/>
              <a:pPr/>
              <a:t>30</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B21AB6B-ECB8-453B-A11C-968F0BE8A94D}" type="slidenum">
              <a:rPr lang="en-US" smtClean="0"/>
              <a:pPr/>
              <a:t>31</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025DE9CF-286F-4A26-9B82-24F521E04643}" type="slidenum">
              <a:rPr lang="en-US" smtClean="0"/>
              <a:pPr/>
              <a:t>32</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smtClean="0"/>
              <a:t>Java makes this decision, by default, at run-time.</a:t>
            </a:r>
          </a:p>
          <a:p>
            <a:pPr>
              <a:buFontTx/>
              <a:buChar char="•"/>
            </a:pPr>
            <a:r>
              <a:rPr lang="en-US" dirty="0" smtClean="0"/>
              <a:t>Poly – many</a:t>
            </a:r>
          </a:p>
          <a:p>
            <a:pPr>
              <a:buFontTx/>
              <a:buChar char="•"/>
            </a:pPr>
            <a:r>
              <a:rPr lang="en-US" dirty="0" smtClean="0"/>
              <a:t>Morph – form</a:t>
            </a:r>
          </a:p>
          <a:p>
            <a:pPr defTabSz="919519">
              <a:defRPr/>
            </a:pPr>
            <a:r>
              <a:rPr lang="en-US" dirty="0" smtClean="0"/>
              <a:t>Java uses dynamic polymorphism by default. We can turn off polymorphic behavior by defining a method as </a:t>
            </a:r>
            <a:r>
              <a:rPr lang="en-US" b="1" dirty="0" smtClean="0">
                <a:latin typeface="Courier New" pitchFamily="49" charset="0"/>
              </a:rPr>
              <a:t>final</a:t>
            </a:r>
            <a:r>
              <a:rPr lang="en-US" b="1" dirty="0" smtClean="0">
                <a:latin typeface="Arial Unicode MS" pitchFamily="34" charset="-128"/>
              </a:rPr>
              <a:t>.</a:t>
            </a:r>
            <a:endParaRPr lang="en-US" dirty="0" smtClean="0"/>
          </a:p>
          <a:p>
            <a:pPr defTabSz="919519">
              <a:defRPr/>
            </a:pPr>
            <a:endParaRPr lang="en-US" dirty="0" smtClean="0"/>
          </a:p>
          <a:p>
            <a:endParaRPr lang="en-US" dirty="0" smtClean="0"/>
          </a:p>
          <a:p>
            <a:pPr>
              <a:buFontTx/>
              <a:buChar char="•"/>
            </a:pPr>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A30A920-6599-4D82-BDD1-1B6E4AB003A8}" type="slidenum">
              <a:rPr lang="en-US" smtClean="0"/>
              <a:pPr/>
              <a:t>33</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b="0" dirty="0" smtClean="0">
              <a:latin typeface="Courier New" pitchFamily="49" charset="0"/>
              <a:cs typeface="Courier New" pitchFamily="49"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Can no longer declare Employee e = new Employee();</a:t>
            </a:r>
            <a:endParaRPr lang="en-US" dirty="0"/>
          </a:p>
        </p:txBody>
      </p:sp>
      <p:sp>
        <p:nvSpPr>
          <p:cNvPr id="4" name="Slide Number Placeholder 3"/>
          <p:cNvSpPr>
            <a:spLocks noGrp="1"/>
          </p:cNvSpPr>
          <p:nvPr>
            <p:ph type="sldNum" sz="quarter" idx="10"/>
          </p:nvPr>
        </p:nvSpPr>
        <p:spPr/>
        <p:txBody>
          <a:bodyPr/>
          <a:lstStyle/>
          <a:p>
            <a:fld id="{6D99A818-AEE8-F446-B936-0DAF7143022B}" type="slidenum">
              <a:rPr lang="en-US" smtClean="0"/>
              <a:t>34</a:t>
            </a:fld>
            <a:endParaRPr lang="en-US"/>
          </a:p>
        </p:txBody>
      </p:sp>
    </p:spTree>
    <p:extLst>
      <p:ext uri="{BB962C8B-B14F-4D97-AF65-F5344CB8AC3E}">
        <p14:creationId xmlns:p14="http://schemas.microsoft.com/office/powerpoint/2010/main" val="11084004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65ED299-5B7D-46FC-A457-B4AA3FF0060C}" type="slidenum">
              <a:rPr lang="en-US" smtClean="0"/>
              <a:pPr/>
              <a:t>35</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r>
              <a:rPr lang="en-US" i="0" dirty="0" smtClean="0"/>
              <a:t>This slide</a:t>
            </a:r>
            <a:r>
              <a:rPr lang="en-US" i="0" baseline="0" dirty="0" smtClean="0"/>
              <a:t> is repeated from week 1. Computing is a rewarding, much needed skill in today’s ICT-based society.</a:t>
            </a:r>
            <a:endParaRPr lang="en-US" i="0" dirty="0" smtClean="0"/>
          </a:p>
          <a:p>
            <a:r>
              <a:rPr lang="en-US" i="1" dirty="0" smtClean="0"/>
              <a:t>The Mythical Man Month </a:t>
            </a:r>
            <a:r>
              <a:rPr lang="en-US" dirty="0" smtClean="0"/>
              <a:t>chronicles IBM’s OS/360 project, the largest software project up </a:t>
            </a:r>
            <a:r>
              <a:rPr lang="en-US" dirty="0" err="1" smtClean="0"/>
              <a:t>til</a:t>
            </a:r>
            <a:r>
              <a:rPr lang="en-US" dirty="0" smtClean="0"/>
              <a:t> 1964.  Brooks was the project leader.  Note that he explicitly talked about how the </a:t>
            </a:r>
            <a:r>
              <a:rPr lang="en-US" b="1" dirty="0" smtClean="0"/>
              <a:t>waterfall model</a:t>
            </a:r>
            <a:r>
              <a:rPr lang="en-US" dirty="0" smtClean="0"/>
              <a:t> on the previous page is wrong (he advocated </a:t>
            </a:r>
            <a:r>
              <a:rPr lang="en-US" dirty="0" err="1" smtClean="0"/>
              <a:t>interative</a:t>
            </a:r>
            <a:r>
              <a:rPr lang="en-US" dirty="0" smtClean="0"/>
              <a:t> design or the “growing” or software).</a:t>
            </a:r>
          </a:p>
          <a:p>
            <a:r>
              <a:rPr lang="en-US" dirty="0" smtClean="0"/>
              <a:t>Joys of the craft (I.e., programming):</a:t>
            </a:r>
          </a:p>
          <a:p>
            <a:r>
              <a:rPr lang="en-US" dirty="0" smtClean="0"/>
              <a:t>1. The joy of building things.  “I think this delight must be an image of God’s delight in making things, a delight shown in the distinctness and newness of each leaf and each snowflake.</a:t>
            </a:r>
          </a:p>
          <a:p>
            <a:r>
              <a:rPr lang="en-US" dirty="0" smtClean="0"/>
              <a:t>2. The pleasure of making useful things.</a:t>
            </a:r>
          </a:p>
          <a:p>
            <a:r>
              <a:rPr lang="en-US" dirty="0" smtClean="0"/>
              <a:t>3. The fascination of making complex artifacts.</a:t>
            </a:r>
          </a:p>
          <a:p>
            <a:r>
              <a:rPr lang="en-US" dirty="0" smtClean="0"/>
              <a:t>4. The joy of always learning.</a:t>
            </a:r>
          </a:p>
          <a:p>
            <a:r>
              <a:rPr lang="en-US" dirty="0" smtClean="0"/>
              <a:t>5. The joy of using the computer (flexible, scalable)</a:t>
            </a:r>
          </a:p>
          <a:p>
            <a:endParaRPr lang="en-US" dirty="0" smtClean="0"/>
          </a:p>
          <a:p>
            <a:r>
              <a:rPr lang="en-US" dirty="0" smtClean="0"/>
              <a:t>Woes of the craft:</a:t>
            </a:r>
          </a:p>
          <a:p>
            <a:r>
              <a:rPr lang="en-US" dirty="0" smtClean="0"/>
              <a:t>1. The smallest errors mess things up.</a:t>
            </a:r>
          </a:p>
          <a:p>
            <a:r>
              <a:rPr lang="en-US" dirty="0" smtClean="0"/>
              <a:t>2. Other people set your agenda</a:t>
            </a:r>
          </a:p>
          <a:p>
            <a:r>
              <a:rPr lang="en-US" dirty="0" smtClean="0"/>
              <a:t>3. Picky details are a pain.</a:t>
            </a:r>
          </a:p>
          <a:p>
            <a:r>
              <a:rPr lang="en-US" dirty="0" smtClean="0"/>
              <a:t>4. Debugging/testing drags on and on.</a:t>
            </a:r>
          </a:p>
          <a:p>
            <a:r>
              <a:rPr lang="en-US" dirty="0" smtClean="0"/>
              <a:t>5. The product becomes obsolete so quickly.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5456EEB-4C9E-4DA7-A666-0C0095F16A26}" type="slidenum">
              <a:rPr lang="en-US" smtClean="0"/>
              <a:pPr/>
              <a:t>5</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US" dirty="0" smtClean="0"/>
              <a:t>Good programmer’s avoid this much duplication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5456EEB-4C9E-4DA7-A666-0C0095F16A26}" type="slidenum">
              <a:rPr lang="en-US" smtClean="0"/>
              <a:pPr/>
              <a:t>6</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US" dirty="0" err="1" smtClean="0"/>
              <a:t>Simula</a:t>
            </a:r>
            <a:r>
              <a:rPr lang="en-US" dirty="0" smtClean="0"/>
              <a:t>, an early (the earliest?) OO language, was designed to implement simulations of real-world objects.</a:t>
            </a:r>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D90A875-CF56-4440-9EA0-A9716B99C0DD}" type="slidenum">
              <a:rPr lang="en-US" smtClean="0"/>
              <a:pPr/>
              <a:t>7</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US" dirty="0" smtClean="0"/>
              <a:t>Isa – class-object instantiation</a:t>
            </a:r>
          </a:p>
          <a:p>
            <a:r>
              <a:rPr lang="en-US" dirty="0" err="1" smtClean="0"/>
              <a:t>Ako</a:t>
            </a:r>
            <a:r>
              <a:rPr lang="en-US" dirty="0" smtClean="0"/>
              <a:t> – inheritance</a:t>
            </a:r>
          </a:p>
          <a:p>
            <a:r>
              <a:rPr lang="en-US" dirty="0" smtClean="0"/>
              <a:t>Has a – composition or aggregation</a:t>
            </a:r>
          </a:p>
          <a:p>
            <a:endParaRPr lang="en-US" dirty="0" smtClean="0"/>
          </a:p>
          <a:p>
            <a:r>
              <a:rPr lang="en-US" dirty="0" smtClean="0"/>
              <a:t>Examples?</a:t>
            </a:r>
          </a:p>
          <a:p>
            <a:pPr>
              <a:buFontTx/>
              <a:buChar char="•"/>
            </a:pPr>
            <a:r>
              <a:rPr lang="en-US" dirty="0" smtClean="0"/>
              <a:t> </a:t>
            </a:r>
            <a:r>
              <a:rPr lang="en-US" dirty="0" err="1" smtClean="0"/>
              <a:t>LinuxPenguin</a:t>
            </a:r>
            <a:r>
              <a:rPr lang="en-US" dirty="0" smtClean="0"/>
              <a:t> is a penguin</a:t>
            </a:r>
          </a:p>
          <a:p>
            <a:pPr>
              <a:buFontTx/>
              <a:buChar char="•"/>
            </a:pPr>
            <a:r>
              <a:rPr lang="en-US" dirty="0" smtClean="0"/>
              <a:t> A penguin is a kind of bird (really, it is)</a:t>
            </a:r>
          </a:p>
          <a:p>
            <a:pPr>
              <a:buFontTx/>
              <a:buChar char="•"/>
            </a:pPr>
            <a:r>
              <a:rPr lang="en-US" dirty="0" smtClean="0"/>
              <a:t> A bird is a kind of animal</a:t>
            </a:r>
          </a:p>
          <a:p>
            <a:pPr>
              <a:buFontTx/>
              <a:buChar char="•"/>
            </a:pPr>
            <a:r>
              <a:rPr lang="en-US" dirty="0" smtClean="0"/>
              <a:t> A bird has a pair of wings (generally)</a:t>
            </a:r>
          </a:p>
          <a:p>
            <a:endParaRPr lang="en-US" dirty="0" smtClean="0"/>
          </a:p>
          <a:p>
            <a:endParaRPr lang="en-US" dirty="0" smtClean="0"/>
          </a:p>
          <a:p>
            <a:pPr>
              <a:buFontTx/>
              <a:buChar char="•"/>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D90A875-CF56-4440-9EA0-A9716B99C0DD}" type="slidenum">
              <a:rPr lang="en-US" smtClean="0"/>
              <a:pPr/>
              <a:t>8</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a:buFontTx/>
              <a:buNone/>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FBCB9E7-C266-468C-B78C-048E54AF0200}" type="slidenum">
              <a:rPr lang="en-US" smtClean="0"/>
              <a:pPr/>
              <a:t>9</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r>
              <a:rPr lang="en-US" dirty="0" smtClean="0"/>
              <a:t>Examples:</a:t>
            </a:r>
          </a:p>
          <a:p>
            <a:pPr>
              <a:buFont typeface="Arial" pitchFamily="34" charset="0"/>
              <a:buChar char="•"/>
            </a:pPr>
            <a:r>
              <a:rPr lang="en-US" baseline="0" dirty="0" smtClean="0"/>
              <a:t> </a:t>
            </a:r>
            <a:r>
              <a:rPr lang="en-US" dirty="0" smtClean="0"/>
              <a:t>the Controller inherits from (i.e., extends) </a:t>
            </a:r>
            <a:r>
              <a:rPr lang="en-US" dirty="0" err="1" smtClean="0"/>
              <a:t>JFrame</a:t>
            </a:r>
            <a:r>
              <a:rPr lang="en-US" dirty="0" smtClean="0"/>
              <a:t>; </a:t>
            </a:r>
          </a:p>
          <a:p>
            <a:pPr>
              <a:buFont typeface="Arial" pitchFamily="34" charset="0"/>
              <a:buChar char="•"/>
            </a:pPr>
            <a:r>
              <a:rPr lang="en-US" dirty="0" smtClean="0"/>
              <a:t> the Panel inherits</a:t>
            </a:r>
            <a:r>
              <a:rPr lang="en-US" baseline="0" dirty="0" smtClean="0"/>
              <a:t> from </a:t>
            </a:r>
            <a:r>
              <a:rPr lang="en-US" baseline="0" dirty="0" err="1" smtClean="0"/>
              <a:t>PApplet</a:t>
            </a:r>
            <a:r>
              <a:rPr lang="en-US" baseline="0" dirty="0" smtClean="0"/>
              <a:t>.</a:t>
            </a:r>
          </a:p>
          <a:p>
            <a:pPr>
              <a:buFont typeface="Arial" pitchFamily="34" charset="0"/>
              <a:buChar char="•"/>
            </a:pPr>
            <a:r>
              <a:rPr lang="en-US" baseline="0" dirty="0" smtClean="0"/>
              <a:t> </a:t>
            </a:r>
            <a:r>
              <a:rPr lang="en-US" dirty="0" err="1" smtClean="0"/>
              <a:t>CalgorythmicController</a:t>
            </a:r>
            <a:r>
              <a:rPr lang="en-US" baseline="0" dirty="0" smtClean="0"/>
              <a:t> a kind of </a:t>
            </a:r>
            <a:r>
              <a:rPr lang="en-US" baseline="0" dirty="0" err="1" smtClean="0"/>
              <a:t>JFrame</a:t>
            </a:r>
            <a:r>
              <a:rPr lang="en-US" baseline="0" dirty="0" smtClean="0"/>
              <a:t>;</a:t>
            </a:r>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9A41E5C-CBEC-472F-AE03-C7B6F5D6C864}" type="slidenum">
              <a:rPr lang="en-US" smtClean="0"/>
              <a:pPr/>
              <a:t>10</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lang="en-US" smtClean="0"/>
              <a:t>The 10th edition of the text is taken, by international agreement, as the starting place for all botanical and zoological nomenclature.</a:t>
            </a:r>
          </a:p>
          <a:p>
            <a:r>
              <a:rPr lang="en-US" smtClean="0"/>
              <a:t>This whole taxonomy works in this case because of evolution, but it is also useful in other situations where hierarchical classification is appropriate.  There can be complications, however, when strict hierarchies aren’t followed (e.g., what do we do with the linux penguin – it’s both  a penguin and an animated character).</a:t>
            </a:r>
          </a:p>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E29D887-EDD4-403A-81F5-3343BEFC0971}" type="slidenum">
              <a:rPr lang="en-US" smtClean="0"/>
              <a:pPr/>
              <a:t>11</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en-US" dirty="0" smtClean="0"/>
              <a:t>By</a:t>
            </a:r>
            <a:r>
              <a:rPr lang="en-US" baseline="0" dirty="0" smtClean="0"/>
              <a:t> default, all classes inherit from Object.</a:t>
            </a:r>
            <a:endParaRPr lang="en-US" dirty="0" smtClean="0"/>
          </a:p>
          <a:p>
            <a:r>
              <a:rPr lang="en-US" dirty="0" smtClean="0"/>
              <a:t>At the given website, click on “Tree” at the top of the page to get the outline/tree view of all the classes.  There were 1600 classes in </a:t>
            </a:r>
            <a:r>
              <a:rPr lang="en-US" dirty="0" err="1" smtClean="0"/>
              <a:t>jdk</a:t>
            </a:r>
            <a:r>
              <a:rPr lang="en-US" dirty="0" smtClean="0"/>
              <a:t> 1.1, so there are probably over 2000 by now…</a:t>
            </a:r>
          </a:p>
          <a:p>
            <a:r>
              <a:rPr lang="en-US" dirty="0" smtClean="0"/>
              <a:t>Show some examples – go to that site and show them how </a:t>
            </a:r>
            <a:r>
              <a:rPr lang="en-US" dirty="0" err="1" smtClean="0"/>
              <a:t>toString</a:t>
            </a:r>
            <a:r>
              <a:rPr lang="en-US" dirty="0" smtClean="0"/>
              <a:t>() is defined for Object, so every java object can print itself.</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D2286E-E3ED-1B48-A890-3645A5273049}" type="datetimeFigureOut">
              <a:rPr lang="en-US" smtClean="0"/>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2286E-E3ED-1B48-A890-3645A5273049}" type="datetimeFigureOut">
              <a:rPr lang="en-US" smtClean="0"/>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D2286E-E3ED-1B48-A890-3645A5273049}" type="datetimeFigureOut">
              <a:rPr lang="en-US" smtClean="0"/>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2286E-E3ED-1B48-A890-3645A5273049}" type="datetimeFigureOut">
              <a:rPr lang="en-US" smtClean="0"/>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2286E-E3ED-1B48-A890-3645A5273049}" type="datetimeFigureOut">
              <a:rPr lang="en-US" smtClean="0"/>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A8EE4-CEC0-CE4B-8FC5-5822A805170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D2286E-E3ED-1B48-A890-3645A5273049}" type="datetimeFigureOut">
              <a:rPr lang="en-US" smtClean="0"/>
              <a:t>12/2/13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D2286E-E3ED-1B48-A890-3645A5273049}" type="datetimeFigureOut">
              <a:rPr lang="en-US" smtClean="0"/>
              <a:t>12/2/13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3A8EE4-CEC0-CE4B-8FC5-5822A805170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2286E-E3ED-1B48-A890-3645A5273049}" type="datetimeFigureOut">
              <a:rPr lang="en-US" smtClean="0"/>
              <a:t>12/2/13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2286E-E3ED-1B48-A890-3645A5273049}" type="datetimeFigureOut">
              <a:rPr lang="en-US" smtClean="0"/>
              <a:t>12/2/13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2286E-E3ED-1B48-A890-3645A5273049}" type="datetimeFigureOut">
              <a:rPr lang="en-US" smtClean="0"/>
              <a:t>12/2/13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2286E-E3ED-1B48-A890-3645A5273049}" type="datetimeFigureOut">
              <a:rPr lang="en-US" smtClean="0"/>
              <a:t>12/2/13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A8EE4-CEC0-CE4B-8FC5-5822A80517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8D2286E-E3ED-1B48-A890-3645A5273049}" type="datetimeFigureOut">
              <a:rPr lang="en-US" smtClean="0"/>
              <a:t>12/2/13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13A8EE4-CEC0-CE4B-8FC5-5822A80517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java.sun.com/javase/6/docs/api/overview-tree.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8.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9.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0.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0.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5.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png"/><Relationship Id="rId5" Type="http://schemas.openxmlformats.org/officeDocument/2006/relationships/image" Target="../media/image13.jpeg"/><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Java</a:t>
            </a:r>
            <a:endParaRPr lang="en-US" dirty="0"/>
          </a:p>
        </p:txBody>
      </p:sp>
      <p:sp>
        <p:nvSpPr>
          <p:cNvPr id="3" name="Subtitle 2"/>
          <p:cNvSpPr>
            <a:spLocks noGrp="1"/>
          </p:cNvSpPr>
          <p:nvPr>
            <p:ph type="subTitle" idx="1"/>
          </p:nvPr>
        </p:nvSpPr>
        <p:spPr/>
        <p:txBody>
          <a:bodyPr/>
          <a:lstStyle/>
          <a:p>
            <a:r>
              <a:rPr lang="en-US" dirty="0" smtClean="0"/>
              <a:t>Object Oriented Programming</a:t>
            </a:r>
            <a:endParaRPr lang="en-US" dirty="0"/>
          </a:p>
        </p:txBody>
      </p:sp>
    </p:spTree>
    <p:extLst>
      <p:ext uri="{BB962C8B-B14F-4D97-AF65-F5344CB8AC3E}">
        <p14:creationId xmlns:p14="http://schemas.microsoft.com/office/powerpoint/2010/main" val="23451315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p:txBody>
          <a:bodyPr/>
          <a:lstStyle/>
          <a:p>
            <a:fld id="{CB556DAA-5BFF-4A22-ADCB-091950C664A5}" type="slidenum">
              <a:rPr lang="en-US" smtClean="0"/>
              <a:pPr/>
              <a:t>10</a:t>
            </a:fld>
            <a:endParaRPr lang="en-US" smtClean="0"/>
          </a:p>
        </p:txBody>
      </p:sp>
      <p:pic>
        <p:nvPicPr>
          <p:cNvPr id="16387" name="Picture 2" descr="hierarchy"/>
          <p:cNvPicPr>
            <a:picLocks noChangeAspect="1" noChangeArrowheads="1"/>
          </p:cNvPicPr>
          <p:nvPr/>
        </p:nvPicPr>
        <p:blipFill>
          <a:blip r:embed="rId3" cstate="print"/>
          <a:srcRect/>
          <a:stretch>
            <a:fillRect/>
          </a:stretch>
        </p:blipFill>
        <p:spPr bwMode="auto">
          <a:xfrm>
            <a:off x="4648200" y="2498725"/>
            <a:ext cx="4005263" cy="3825875"/>
          </a:xfrm>
          <a:prstGeom prst="rect">
            <a:avLst/>
          </a:prstGeom>
          <a:noFill/>
          <a:ln w="9525">
            <a:noFill/>
            <a:miter lim="800000"/>
            <a:headEnd/>
            <a:tailEnd/>
          </a:ln>
        </p:spPr>
      </p:pic>
      <p:sp>
        <p:nvSpPr>
          <p:cNvPr id="16388" name="Rectangle 3"/>
          <p:cNvSpPr>
            <a:spLocks noGrp="1" noChangeArrowheads="1"/>
          </p:cNvSpPr>
          <p:nvPr>
            <p:ph type="body" idx="1"/>
          </p:nvPr>
        </p:nvSpPr>
        <p:spPr>
          <a:xfrm>
            <a:off x="685800" y="2286000"/>
            <a:ext cx="5257800" cy="4114800"/>
          </a:xfrm>
          <a:noFill/>
        </p:spPr>
        <p:txBody>
          <a:bodyPr/>
          <a:lstStyle/>
          <a:p>
            <a:pPr eaLnBrk="1" hangingPunct="1"/>
            <a:r>
              <a:rPr lang="en-US" i="1" smtClean="0"/>
              <a:t>Systema Naturae</a:t>
            </a:r>
            <a:r>
              <a:rPr lang="en-US" smtClean="0"/>
              <a:t>, 1758</a:t>
            </a:r>
          </a:p>
          <a:p>
            <a:pPr eaLnBrk="1" hangingPunct="1"/>
            <a:r>
              <a:rPr lang="en-US" smtClean="0"/>
              <a:t>7 levels:</a:t>
            </a:r>
          </a:p>
          <a:p>
            <a:pPr lvl="1" eaLnBrk="1" hangingPunct="1"/>
            <a:r>
              <a:rPr lang="en-US" sz="2400" smtClean="0"/>
              <a:t>Kingdom</a:t>
            </a:r>
            <a:endParaRPr lang="en-US" sz="1800" smtClean="0"/>
          </a:p>
          <a:p>
            <a:pPr lvl="1" eaLnBrk="1" hangingPunct="1"/>
            <a:r>
              <a:rPr lang="en-US" sz="2400" smtClean="0"/>
              <a:t>Phylum </a:t>
            </a:r>
          </a:p>
          <a:p>
            <a:pPr lvl="1" eaLnBrk="1" hangingPunct="1"/>
            <a:r>
              <a:rPr lang="en-US" sz="2400" smtClean="0"/>
              <a:t>Class </a:t>
            </a:r>
          </a:p>
          <a:p>
            <a:pPr lvl="1" eaLnBrk="1" hangingPunct="1"/>
            <a:r>
              <a:rPr lang="en-US" sz="2400" smtClean="0"/>
              <a:t>Order </a:t>
            </a:r>
          </a:p>
          <a:p>
            <a:pPr lvl="1" eaLnBrk="1" hangingPunct="1"/>
            <a:r>
              <a:rPr lang="en-US" sz="2400" smtClean="0"/>
              <a:t>Family </a:t>
            </a:r>
          </a:p>
          <a:p>
            <a:pPr lvl="1" eaLnBrk="1" hangingPunct="1"/>
            <a:r>
              <a:rPr lang="en-US" sz="2400" smtClean="0"/>
              <a:t>Genus </a:t>
            </a:r>
          </a:p>
          <a:p>
            <a:pPr lvl="1" eaLnBrk="1" hangingPunct="1"/>
            <a:r>
              <a:rPr lang="en-US" sz="2400" smtClean="0"/>
              <a:t>Species </a:t>
            </a:r>
            <a:endParaRPr lang="en-US" smtClean="0"/>
          </a:p>
        </p:txBody>
      </p:sp>
      <p:sp>
        <p:nvSpPr>
          <p:cNvPr id="16389" name="Rectangle 4"/>
          <p:cNvSpPr>
            <a:spLocks noGrp="1" noChangeArrowheads="1"/>
          </p:cNvSpPr>
          <p:nvPr>
            <p:ph type="title"/>
          </p:nvPr>
        </p:nvSpPr>
        <p:spPr>
          <a:xfrm>
            <a:off x="2151063" y="457200"/>
            <a:ext cx="6294437" cy="1066800"/>
          </a:xfrm>
          <a:noFill/>
        </p:spPr>
        <p:txBody>
          <a:bodyPr>
            <a:normAutofit fontScale="90000"/>
          </a:bodyPr>
          <a:lstStyle/>
          <a:p>
            <a:pPr eaLnBrk="1" hangingPunct="1"/>
            <a:r>
              <a:rPr lang="en-US" smtClean="0"/>
              <a:t>Carl Linneaus </a:t>
            </a:r>
            <a:r>
              <a:rPr lang="en-US" sz="3200" smtClean="0"/>
              <a:t>(1707-1778)   </a:t>
            </a:r>
            <a:br>
              <a:rPr lang="en-US" sz="3200" smtClean="0"/>
            </a:br>
            <a:r>
              <a:rPr lang="en-US" sz="3200" i="1" smtClean="0"/>
              <a:t>Taxonomy</a:t>
            </a:r>
          </a:p>
        </p:txBody>
      </p:sp>
      <p:pic>
        <p:nvPicPr>
          <p:cNvPr id="16390" name="Picture 5" descr="linnaeus"/>
          <p:cNvPicPr>
            <a:picLocks noChangeAspect="1" noChangeArrowheads="1"/>
          </p:cNvPicPr>
          <p:nvPr/>
        </p:nvPicPr>
        <p:blipFill>
          <a:blip r:embed="rId4" cstate="print"/>
          <a:srcRect/>
          <a:stretch>
            <a:fillRect/>
          </a:stretch>
        </p:blipFill>
        <p:spPr bwMode="auto">
          <a:xfrm>
            <a:off x="609600" y="457200"/>
            <a:ext cx="1489075" cy="1828800"/>
          </a:xfrm>
          <a:prstGeom prst="rect">
            <a:avLst/>
          </a:prstGeom>
          <a:noFill/>
          <a:ln w="9525">
            <a:noFill/>
            <a:miter lim="800000"/>
            <a:headEnd/>
            <a:tailEnd/>
          </a:ln>
        </p:spPr>
      </p:pic>
      <p:sp>
        <p:nvSpPr>
          <p:cNvPr id="16391" name="Text Box 6"/>
          <p:cNvSpPr txBox="1">
            <a:spLocks noChangeArrowheads="1"/>
          </p:cNvSpPr>
          <p:nvPr/>
        </p:nvSpPr>
        <p:spPr bwMode="auto">
          <a:xfrm>
            <a:off x="6261100" y="6477000"/>
            <a:ext cx="2882900" cy="228600"/>
          </a:xfrm>
          <a:prstGeom prst="rect">
            <a:avLst/>
          </a:prstGeom>
          <a:noFill/>
          <a:ln w="9525">
            <a:noFill/>
            <a:miter lim="800000"/>
            <a:headEnd/>
            <a:tailEnd/>
          </a:ln>
        </p:spPr>
        <p:txBody>
          <a:bodyPr>
            <a:spAutoFit/>
          </a:bodyPr>
          <a:lstStyle/>
          <a:p>
            <a:pPr algn="r"/>
            <a:r>
              <a:rPr lang="en-US" sz="900">
                <a:latin typeface="Times New Roman" pitchFamily="18" charset="0"/>
              </a:rPr>
              <a:t>images from www.linnean.org  &amp; www.kheper.auz.com</a:t>
            </a:r>
          </a:p>
        </p:txBody>
      </p:sp>
    </p:spTree>
    <p:extLst>
      <p:ext uri="{BB962C8B-B14F-4D97-AF65-F5344CB8AC3E}">
        <p14:creationId xmlns:p14="http://schemas.microsoft.com/office/powerpoint/2010/main" val="106673272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p:txBody>
          <a:bodyPr/>
          <a:lstStyle/>
          <a:p>
            <a:fld id="{95436270-A6CD-47CD-B955-82B1ADE5CAED}" type="slidenum">
              <a:rPr lang="en-US" smtClean="0"/>
              <a:pPr/>
              <a:t>11</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Example: Java’s Classes</a:t>
            </a:r>
          </a:p>
        </p:txBody>
      </p:sp>
      <p:sp>
        <p:nvSpPr>
          <p:cNvPr id="15364" name="Rectangle 3"/>
          <p:cNvSpPr>
            <a:spLocks noGrp="1" noChangeArrowheads="1"/>
          </p:cNvSpPr>
          <p:nvPr>
            <p:ph type="body" idx="1"/>
          </p:nvPr>
        </p:nvSpPr>
        <p:spPr/>
        <p:txBody>
          <a:bodyPr/>
          <a:lstStyle/>
          <a:p>
            <a:pPr eaLnBrk="1" hangingPunct="1"/>
            <a:r>
              <a:rPr lang="en-US" dirty="0" smtClean="0"/>
              <a:t>All Java classes fit into one hierarchy.</a:t>
            </a:r>
          </a:p>
          <a:p>
            <a:pPr marL="342900" lvl="1" indent="-342900">
              <a:buSzPct val="75000"/>
              <a:buFont typeface="Arial" charset="0"/>
              <a:buChar char="●"/>
            </a:pPr>
            <a:r>
              <a:rPr lang="en-US" sz="3200" dirty="0" smtClean="0">
                <a:latin typeface="Arial Unicode MS" pitchFamily="34" charset="-128"/>
              </a:rPr>
              <a:t>All classes inherit from the root class:</a:t>
            </a:r>
          </a:p>
          <a:p>
            <a:pPr marL="342900" lvl="1" indent="-342900">
              <a:spcBef>
                <a:spcPts val="1200"/>
              </a:spcBef>
              <a:buSzPct val="75000"/>
              <a:buNone/>
            </a:pPr>
            <a:r>
              <a:rPr lang="en-US" sz="3200" dirty="0" smtClean="0">
                <a:latin typeface="Arial Unicode MS" pitchFamily="34" charset="-128"/>
              </a:rPr>
              <a:t>		</a:t>
            </a:r>
            <a:r>
              <a:rPr lang="en-US" b="1" dirty="0" err="1" smtClean="0">
                <a:latin typeface="Courier New" pitchFamily="49" charset="0"/>
              </a:rPr>
              <a:t>java.lang.Object</a:t>
            </a:r>
            <a:endParaRPr lang="en-US" b="1" dirty="0" smtClean="0">
              <a:latin typeface="Courier New" pitchFamily="49" charset="0"/>
            </a:endParaRPr>
          </a:p>
          <a:p>
            <a:pPr marL="342900" lvl="1" indent="-342900">
              <a:buSzPct val="75000"/>
              <a:buNone/>
            </a:pPr>
            <a:endParaRPr lang="en-US" sz="1200" b="1" dirty="0" smtClean="0">
              <a:latin typeface="Courier New" pitchFamily="49" charset="0"/>
            </a:endParaRPr>
          </a:p>
          <a:p>
            <a:pPr eaLnBrk="1" hangingPunct="1"/>
            <a:r>
              <a:rPr lang="en-US" dirty="0" smtClean="0"/>
              <a:t>You can find the full Java hierarchy here:</a:t>
            </a:r>
          </a:p>
          <a:p>
            <a:pPr lvl="1">
              <a:spcBef>
                <a:spcPts val="1200"/>
              </a:spcBef>
              <a:buNone/>
            </a:pPr>
            <a:r>
              <a:rPr lang="en-US" sz="2400" dirty="0" smtClean="0">
                <a:hlinkClick r:id="rId3"/>
              </a:rPr>
              <a:t>http://java.sun.com/javase/6/docs/api/overview-tree.html</a:t>
            </a:r>
            <a:endParaRPr lang="en-US" sz="2400" dirty="0" smtClean="0"/>
          </a:p>
        </p:txBody>
      </p:sp>
    </p:spTree>
    <p:extLst>
      <p:ext uri="{BB962C8B-B14F-4D97-AF65-F5344CB8AC3E}">
        <p14:creationId xmlns:p14="http://schemas.microsoft.com/office/powerpoint/2010/main" val="177584923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fld id="{B45F40D0-191D-445A-9573-F3642486D582}" type="slidenum">
              <a:rPr lang="en-US" smtClean="0"/>
              <a:pPr/>
              <a:t>12</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Example: Design of Employees</a:t>
            </a:r>
          </a:p>
        </p:txBody>
      </p:sp>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0848" y="1388834"/>
            <a:ext cx="5889871" cy="5469166"/>
          </a:xfrm>
          <a:prstGeom prst="rect">
            <a:avLst/>
          </a:prstGeom>
          <a:solidFill>
            <a:schemeClr val="bg1"/>
          </a:solidFill>
          <a:ln>
            <a:noFill/>
          </a:ln>
          <a:effectLst/>
        </p:spPr>
      </p:pic>
    </p:spTree>
    <p:extLst>
      <p:ext uri="{BB962C8B-B14F-4D97-AF65-F5344CB8AC3E}">
        <p14:creationId xmlns:p14="http://schemas.microsoft.com/office/powerpoint/2010/main" val="37727211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p:txBody>
          <a:bodyPr/>
          <a:lstStyle/>
          <a:p>
            <a:fld id="{D61B0152-01FF-4247-A5DC-9344C5AE64A7}" type="slidenum">
              <a:rPr lang="en-US" smtClean="0"/>
              <a:pPr/>
              <a:t>13</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Implementing Inheritance</a:t>
            </a:r>
          </a:p>
        </p:txBody>
      </p:sp>
      <p:sp>
        <p:nvSpPr>
          <p:cNvPr id="21508" name="Rectangle 3"/>
          <p:cNvSpPr>
            <a:spLocks noGrp="1" noChangeArrowheads="1"/>
          </p:cNvSpPr>
          <p:nvPr>
            <p:ph type="body" idx="1"/>
          </p:nvPr>
        </p:nvSpPr>
        <p:spPr/>
        <p:txBody>
          <a:bodyPr/>
          <a:lstStyle/>
          <a:p>
            <a:pPr eaLnBrk="1" hangingPunct="1"/>
            <a:r>
              <a:rPr lang="en-US" dirty="0" smtClean="0"/>
              <a:t>A child class specifies inheritance from a parent class using the </a:t>
            </a:r>
            <a:r>
              <a:rPr lang="en-US" b="1" dirty="0" smtClean="0">
                <a:latin typeface="Courier New" pitchFamily="49" charset="0"/>
                <a:cs typeface="Courier New" pitchFamily="49" charset="0"/>
              </a:rPr>
              <a:t>extends</a:t>
            </a:r>
            <a:r>
              <a:rPr lang="en-US" dirty="0" smtClean="0"/>
              <a:t> clause.</a:t>
            </a:r>
          </a:p>
          <a:p>
            <a:r>
              <a:rPr lang="en-US" dirty="0"/>
              <a:t>Java provides three modifiers specifying </a:t>
            </a:r>
            <a:r>
              <a:rPr lang="en-US" b="1" dirty="0">
                <a:solidFill>
                  <a:schemeClr val="accent1"/>
                </a:solidFill>
              </a:rPr>
              <a:t>access</a:t>
            </a:r>
            <a:r>
              <a:rPr lang="en-US" dirty="0"/>
              <a:t> for class variables and methods:</a:t>
            </a:r>
          </a:p>
          <a:p>
            <a:pPr lvl="1"/>
            <a:r>
              <a:rPr lang="en-US" b="1" dirty="0">
                <a:latin typeface="Courier New" pitchFamily="49" charset="0"/>
              </a:rPr>
              <a:t>private</a:t>
            </a:r>
          </a:p>
          <a:p>
            <a:pPr lvl="1"/>
            <a:r>
              <a:rPr lang="en-US" b="1" dirty="0">
                <a:latin typeface="Courier New" pitchFamily="49" charset="0"/>
              </a:rPr>
              <a:t>protected</a:t>
            </a:r>
          </a:p>
          <a:p>
            <a:pPr lvl="1"/>
            <a:r>
              <a:rPr lang="en-US" b="1" dirty="0">
                <a:latin typeface="Courier New" pitchFamily="49" charset="0"/>
              </a:rPr>
              <a:t>public</a:t>
            </a:r>
          </a:p>
          <a:p>
            <a:r>
              <a:rPr lang="en-US" dirty="0">
                <a:latin typeface="Arial Unicode MS" pitchFamily="34" charset="-128"/>
              </a:rPr>
              <a:t>It can be safer to declare attributes as private and provide protected </a:t>
            </a:r>
            <a:r>
              <a:rPr lang="en-US" dirty="0" err="1">
                <a:latin typeface="Arial Unicode MS" pitchFamily="34" charset="-128"/>
              </a:rPr>
              <a:t>accessor</a:t>
            </a:r>
            <a:r>
              <a:rPr lang="en-US" dirty="0">
                <a:latin typeface="Arial Unicode MS" pitchFamily="34" charset="-128"/>
              </a:rPr>
              <a:t> and </a:t>
            </a:r>
            <a:r>
              <a:rPr lang="en-US" dirty="0" err="1">
                <a:latin typeface="Arial Unicode MS" pitchFamily="34" charset="-128"/>
              </a:rPr>
              <a:t>mutator</a:t>
            </a:r>
            <a:r>
              <a:rPr lang="en-US" dirty="0">
                <a:latin typeface="Arial Unicode MS" pitchFamily="34" charset="-128"/>
              </a:rPr>
              <a:t> methods</a:t>
            </a:r>
            <a:r>
              <a:rPr lang="en-US" dirty="0" smtClean="0">
                <a:latin typeface="Arial Unicode MS" pitchFamily="34" charset="-128"/>
              </a:rPr>
              <a:t>.</a:t>
            </a:r>
            <a:endParaRPr lang="en-US" b="1" dirty="0">
              <a:latin typeface="Courier New" pitchFamily="49" charset="0"/>
            </a:endParaRPr>
          </a:p>
        </p:txBody>
      </p:sp>
    </p:spTree>
    <p:extLst>
      <p:ext uri="{BB962C8B-B14F-4D97-AF65-F5344CB8AC3E}">
        <p14:creationId xmlns:p14="http://schemas.microsoft.com/office/powerpoint/2010/main" val="15756775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p:txBody>
          <a:bodyPr/>
          <a:lstStyle/>
          <a:p>
            <a:fld id="{D61B0152-01FF-4247-A5DC-9344C5AE64A7}" type="slidenum">
              <a:rPr lang="en-US" smtClean="0"/>
              <a:pPr/>
              <a:t>14</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Super-Class Constructors</a:t>
            </a:r>
          </a:p>
        </p:txBody>
      </p:sp>
      <p:sp>
        <p:nvSpPr>
          <p:cNvPr id="21508" name="Rectangle 3"/>
          <p:cNvSpPr>
            <a:spLocks noGrp="1" noChangeArrowheads="1"/>
          </p:cNvSpPr>
          <p:nvPr>
            <p:ph type="body" idx="1"/>
          </p:nvPr>
        </p:nvSpPr>
        <p:spPr/>
        <p:txBody>
          <a:bodyPr/>
          <a:lstStyle/>
          <a:p>
            <a:pPr eaLnBrk="1" hangingPunct="1"/>
            <a:r>
              <a:rPr lang="en-US" b="1" dirty="0" smtClean="0">
                <a:latin typeface="Courier New" pitchFamily="49" charset="0"/>
                <a:cs typeface="Courier New" pitchFamily="49" charset="0"/>
              </a:rPr>
              <a:t>super</a:t>
            </a:r>
            <a:r>
              <a:rPr lang="en-US" dirty="0" smtClean="0"/>
              <a:t> is a reference to the parent.</a:t>
            </a:r>
          </a:p>
          <a:p>
            <a:pPr eaLnBrk="1" hangingPunct="1"/>
            <a:r>
              <a:rPr lang="en-US" dirty="0" smtClean="0"/>
              <a:t>A child can invoke its parent’s constructor.</a:t>
            </a:r>
            <a:endParaRPr lang="en-US" dirty="0" smtClean="0">
              <a:latin typeface="+mj-lt"/>
            </a:endParaRPr>
          </a:p>
          <a:p>
            <a:pPr lvl="1">
              <a:spcBef>
                <a:spcPts val="600"/>
              </a:spcBef>
              <a:spcAft>
                <a:spcPts val="1200"/>
              </a:spcAft>
              <a:buNone/>
            </a:pPr>
            <a:r>
              <a:rPr lang="en-US" b="1" dirty="0" smtClean="0">
                <a:latin typeface="Courier New" pitchFamily="49" charset="0"/>
              </a:rPr>
              <a:t>super(</a:t>
            </a:r>
            <a:r>
              <a:rPr lang="en-US" b="1" i="1" u="sng" dirty="0" err="1" smtClean="0">
                <a:latin typeface="Courier New" pitchFamily="49" charset="0"/>
              </a:rPr>
              <a:t>parentConstructorArguments</a:t>
            </a:r>
            <a:r>
              <a:rPr lang="en-US" b="1" dirty="0" smtClean="0">
                <a:latin typeface="Courier New" pitchFamily="49" charset="0"/>
              </a:rPr>
              <a:t>)</a:t>
            </a:r>
            <a:endParaRPr lang="en-US" dirty="0" smtClean="0">
              <a:latin typeface="+mj-lt"/>
            </a:endParaRPr>
          </a:p>
          <a:p>
            <a:pPr eaLnBrk="1" hangingPunct="1"/>
            <a:r>
              <a:rPr lang="en-US" dirty="0" smtClean="0">
                <a:latin typeface="Arial Unicode MS" pitchFamily="34" charset="-128"/>
              </a:rPr>
              <a:t>A call to the parent’s constructor</a:t>
            </a:r>
            <a:r>
              <a:rPr lang="en-US" b="1" dirty="0" smtClean="0">
                <a:latin typeface="+mj-lt"/>
              </a:rPr>
              <a:t>:</a:t>
            </a:r>
            <a:r>
              <a:rPr lang="en-US" b="1" dirty="0" smtClean="0">
                <a:latin typeface="Courier New" pitchFamily="49" charset="0"/>
              </a:rPr>
              <a:t> </a:t>
            </a:r>
          </a:p>
          <a:p>
            <a:pPr lvl="1" eaLnBrk="1" hangingPunct="1"/>
            <a:r>
              <a:rPr lang="en-US" dirty="0" smtClean="0">
                <a:latin typeface="Arial Unicode MS" pitchFamily="34" charset="-128"/>
              </a:rPr>
              <a:t>must be the first statement in the constructor;</a:t>
            </a:r>
          </a:p>
          <a:p>
            <a:pPr lvl="1" eaLnBrk="1" hangingPunct="1"/>
            <a:r>
              <a:rPr lang="en-US" dirty="0" smtClean="0">
                <a:latin typeface="Arial Unicode MS" pitchFamily="34" charset="-128"/>
              </a:rPr>
              <a:t>is added automatically if you don’t add it.</a:t>
            </a:r>
          </a:p>
          <a:p>
            <a:pPr eaLnBrk="1" hangingPunct="1"/>
            <a:r>
              <a:rPr lang="en-US" dirty="0" smtClean="0">
                <a:latin typeface="+mj-lt"/>
              </a:rPr>
              <a:t>A child can invoke </a:t>
            </a:r>
            <a:r>
              <a:rPr lang="en-US" dirty="0" smtClean="0">
                <a:latin typeface="Arial Unicode MS" pitchFamily="34" charset="-128"/>
              </a:rPr>
              <a:t>an overridden method:</a:t>
            </a:r>
          </a:p>
          <a:p>
            <a:pPr lvl="1" eaLnBrk="1" hangingPunct="1">
              <a:spcBef>
                <a:spcPts val="600"/>
              </a:spcBef>
              <a:buFont typeface="Arial" charset="0"/>
              <a:buNone/>
            </a:pPr>
            <a:r>
              <a:rPr lang="en-US" sz="2400" b="1" dirty="0" smtClean="0">
                <a:latin typeface="Courier New" pitchFamily="49" charset="0"/>
              </a:rPr>
              <a:t>	</a:t>
            </a:r>
            <a:r>
              <a:rPr lang="en-US" b="1" dirty="0" err="1" smtClean="0">
                <a:latin typeface="Courier New" pitchFamily="49" charset="0"/>
              </a:rPr>
              <a:t>super.</a:t>
            </a:r>
            <a:r>
              <a:rPr lang="en-US" b="1" i="1" u="sng" dirty="0" err="1" smtClean="0">
                <a:latin typeface="Courier New" pitchFamily="49" charset="0"/>
              </a:rPr>
              <a:t>parentMethod</a:t>
            </a:r>
            <a:r>
              <a:rPr lang="en-US" b="1" dirty="0" smtClean="0">
                <a:latin typeface="Courier New" pitchFamily="49" charset="0"/>
              </a:rPr>
              <a:t>(</a:t>
            </a:r>
            <a:r>
              <a:rPr lang="en-US" b="1" i="1" u="sng" dirty="0" smtClean="0">
                <a:latin typeface="Courier New" pitchFamily="49" charset="0"/>
              </a:rPr>
              <a:t>arguments</a:t>
            </a:r>
            <a:r>
              <a:rPr lang="en-US" b="1" dirty="0" smtClean="0">
                <a:latin typeface="Courier New" pitchFamily="49" charset="0"/>
              </a:rPr>
              <a:t>)</a:t>
            </a:r>
          </a:p>
        </p:txBody>
      </p:sp>
    </p:spTree>
    <p:extLst>
      <p:ext uri="{BB962C8B-B14F-4D97-AF65-F5344CB8AC3E}">
        <p14:creationId xmlns:p14="http://schemas.microsoft.com/office/powerpoint/2010/main" val="127503849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51266" y="368765"/>
            <a:ext cx="6792357" cy="6463309"/>
          </a:xfrm>
          <a:prstGeom prst="rect">
            <a:avLst/>
          </a:prstGeom>
          <a:noFill/>
        </p:spPr>
        <p:txBody>
          <a:bodyPr wrap="none" rtlCol="0">
            <a:spAutoFit/>
          </a:bodyPr>
          <a:lstStyle/>
          <a:p>
            <a:r>
              <a:rPr lang="en-US" b="1" dirty="0" smtClean="0"/>
              <a:t>public </a:t>
            </a:r>
            <a:r>
              <a:rPr lang="en-US" b="1" dirty="0"/>
              <a:t>class Employee {</a:t>
            </a:r>
          </a:p>
          <a:p>
            <a:endParaRPr lang="en-US" dirty="0"/>
          </a:p>
          <a:p>
            <a:r>
              <a:rPr lang="en-US" dirty="0"/>
              <a:t>	</a:t>
            </a:r>
            <a:r>
              <a:rPr lang="en-US" b="1" dirty="0"/>
              <a:t>private </a:t>
            </a:r>
            <a:r>
              <a:rPr lang="en-US" b="1" dirty="0" err="1"/>
              <a:t>int</a:t>
            </a:r>
            <a:r>
              <a:rPr lang="en-US" b="1" dirty="0"/>
              <a:t> </a:t>
            </a:r>
            <a:r>
              <a:rPr lang="en-US" b="1" dirty="0" err="1"/>
              <a:t>myId</a:t>
            </a:r>
            <a:r>
              <a:rPr lang="en-US" b="1" dirty="0"/>
              <a:t>;</a:t>
            </a:r>
          </a:p>
          <a:p>
            <a:r>
              <a:rPr lang="en-US" dirty="0"/>
              <a:t>	</a:t>
            </a:r>
            <a:r>
              <a:rPr lang="en-US" b="1" dirty="0"/>
              <a:t>private String </a:t>
            </a:r>
            <a:r>
              <a:rPr lang="en-US" b="1" dirty="0" err="1"/>
              <a:t>myName</a:t>
            </a:r>
            <a:r>
              <a:rPr lang="en-US" b="1" dirty="0"/>
              <a:t>, </a:t>
            </a:r>
            <a:r>
              <a:rPr lang="en-US" b="1" dirty="0" err="1"/>
              <a:t>myRole</a:t>
            </a:r>
            <a:r>
              <a:rPr lang="en-US" b="1" dirty="0"/>
              <a:t>;</a:t>
            </a:r>
          </a:p>
          <a:p>
            <a:endParaRPr lang="en-US" dirty="0"/>
          </a:p>
          <a:p>
            <a:r>
              <a:rPr lang="en-US" dirty="0"/>
              <a:t>	</a:t>
            </a:r>
            <a:r>
              <a:rPr lang="en-US" b="1" dirty="0"/>
              <a:t>public Employee() </a:t>
            </a:r>
            <a:r>
              <a:rPr lang="en-US" b="1" dirty="0" smtClean="0"/>
              <a:t>{</a:t>
            </a:r>
            <a:endParaRPr lang="en-US" i="1" dirty="0"/>
          </a:p>
          <a:p>
            <a:r>
              <a:rPr lang="en-US" dirty="0"/>
              <a:t>		</a:t>
            </a:r>
            <a:r>
              <a:rPr lang="en-US" dirty="0" err="1"/>
              <a:t>myId</a:t>
            </a:r>
            <a:r>
              <a:rPr lang="en-US" dirty="0"/>
              <a:t> = 0;</a:t>
            </a:r>
          </a:p>
          <a:p>
            <a:r>
              <a:rPr lang="de-DE" dirty="0"/>
              <a:t>		myName = myRole = "";</a:t>
            </a:r>
          </a:p>
          <a:p>
            <a:r>
              <a:rPr lang="de-DE" dirty="0"/>
              <a:t>	}</a:t>
            </a:r>
          </a:p>
          <a:p>
            <a:endParaRPr lang="de-DE" dirty="0"/>
          </a:p>
          <a:p>
            <a:r>
              <a:rPr lang="de-DE" dirty="0"/>
              <a:t>	</a:t>
            </a:r>
            <a:r>
              <a:rPr lang="de-DE" b="1" dirty="0"/>
              <a:t>public Employee(int id, String name, String role) {</a:t>
            </a:r>
          </a:p>
          <a:p>
            <a:r>
              <a:rPr lang="de-DE" dirty="0"/>
              <a:t>		myId = id;</a:t>
            </a:r>
          </a:p>
          <a:p>
            <a:r>
              <a:rPr lang="de-DE" dirty="0"/>
              <a:t>		myName = name;</a:t>
            </a:r>
          </a:p>
          <a:p>
            <a:r>
              <a:rPr lang="de-DE" dirty="0"/>
              <a:t>		myRole = role;</a:t>
            </a:r>
          </a:p>
          <a:p>
            <a:r>
              <a:rPr lang="de-DE" dirty="0"/>
              <a:t>	}</a:t>
            </a:r>
          </a:p>
          <a:p>
            <a:r>
              <a:rPr lang="de-DE" dirty="0"/>
              <a:t>	</a:t>
            </a:r>
          </a:p>
          <a:p>
            <a:r>
              <a:rPr lang="de-DE" dirty="0"/>
              <a:t>	</a:t>
            </a:r>
            <a:r>
              <a:rPr lang="de-DE" dirty="0" smtClean="0"/>
              <a:t>//accessors and mutators omitted for space</a:t>
            </a:r>
            <a:endParaRPr lang="de-DE" b="1" dirty="0"/>
          </a:p>
          <a:p>
            <a:endParaRPr lang="de-DE" dirty="0"/>
          </a:p>
          <a:p>
            <a:r>
              <a:rPr lang="de-DE" dirty="0"/>
              <a:t>	@Override</a:t>
            </a:r>
          </a:p>
          <a:p>
            <a:r>
              <a:rPr lang="de-DE" dirty="0"/>
              <a:t>	</a:t>
            </a:r>
            <a:r>
              <a:rPr lang="de-DE" b="1" dirty="0"/>
              <a:t>public String toString() {</a:t>
            </a:r>
          </a:p>
          <a:p>
            <a:r>
              <a:rPr lang="de-DE" dirty="0"/>
              <a:t>		</a:t>
            </a:r>
            <a:r>
              <a:rPr lang="de-DE" b="1" dirty="0"/>
              <a:t>return myId + " " + myName + "\n\tRole: " + myRole;</a:t>
            </a:r>
          </a:p>
          <a:p>
            <a:r>
              <a:rPr lang="de-DE" dirty="0"/>
              <a:t>	</a:t>
            </a:r>
            <a:r>
              <a:rPr lang="de-DE" dirty="0" smtClean="0"/>
              <a:t>}</a:t>
            </a:r>
            <a:endParaRPr lang="de-DE" dirty="0"/>
          </a:p>
          <a:p>
            <a:r>
              <a:rPr lang="de-DE" dirty="0"/>
              <a:t>}</a:t>
            </a:r>
            <a:endParaRPr lang="en-US" dirty="0">
              <a:latin typeface="Courier New"/>
              <a:cs typeface="Courier New"/>
            </a:endParaRPr>
          </a:p>
        </p:txBody>
      </p:sp>
    </p:spTree>
    <p:extLst>
      <p:ext uri="{BB962C8B-B14F-4D97-AF65-F5344CB8AC3E}">
        <p14:creationId xmlns:p14="http://schemas.microsoft.com/office/powerpoint/2010/main" val="357356373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68765"/>
            <a:ext cx="8494633" cy="6463309"/>
          </a:xfrm>
          <a:prstGeom prst="rect">
            <a:avLst/>
          </a:prstGeom>
          <a:noFill/>
        </p:spPr>
        <p:txBody>
          <a:bodyPr wrap="none" rtlCol="0">
            <a:spAutoFit/>
          </a:bodyPr>
          <a:lstStyle/>
          <a:p>
            <a:r>
              <a:rPr lang="en-US" b="1" dirty="0"/>
              <a:t>public class </a:t>
            </a:r>
            <a:r>
              <a:rPr lang="en-US" b="1" dirty="0" err="1"/>
              <a:t>HourlyEmployee</a:t>
            </a:r>
            <a:r>
              <a:rPr lang="en-US" b="1" dirty="0"/>
              <a:t> </a:t>
            </a:r>
            <a:r>
              <a:rPr lang="en-US" b="1" dirty="0">
                <a:solidFill>
                  <a:srgbClr val="990000"/>
                </a:solidFill>
              </a:rPr>
              <a:t>extends</a:t>
            </a:r>
            <a:r>
              <a:rPr lang="en-US" b="1" dirty="0"/>
              <a:t> Employee {</a:t>
            </a:r>
          </a:p>
          <a:p>
            <a:endParaRPr lang="en-US" dirty="0"/>
          </a:p>
          <a:p>
            <a:r>
              <a:rPr lang="en-US" dirty="0"/>
              <a:t>	</a:t>
            </a:r>
            <a:r>
              <a:rPr lang="en-US" b="1" dirty="0"/>
              <a:t>private static final double </a:t>
            </a:r>
            <a:r>
              <a:rPr lang="en-US" b="1" i="1" dirty="0"/>
              <a:t>WORK_WEEK = 40.0, OVERTIME_RATE = 1.5</a:t>
            </a:r>
            <a:r>
              <a:rPr lang="en-US" b="1" i="1" dirty="0" smtClean="0"/>
              <a:t>;</a:t>
            </a:r>
            <a:endParaRPr lang="en-US" dirty="0"/>
          </a:p>
          <a:p>
            <a:r>
              <a:rPr lang="en-US" dirty="0"/>
              <a:t>	</a:t>
            </a:r>
            <a:r>
              <a:rPr lang="en-US" b="1" dirty="0"/>
              <a:t>private double </a:t>
            </a:r>
            <a:r>
              <a:rPr lang="en-US" b="1" dirty="0" err="1"/>
              <a:t>myPayrate</a:t>
            </a:r>
            <a:r>
              <a:rPr lang="en-US" b="1" dirty="0"/>
              <a:t>, </a:t>
            </a:r>
            <a:r>
              <a:rPr lang="en-US" b="1" dirty="0" err="1"/>
              <a:t>myHours</a:t>
            </a:r>
            <a:r>
              <a:rPr lang="en-US" b="1" dirty="0" smtClean="0"/>
              <a:t>;</a:t>
            </a:r>
          </a:p>
          <a:p>
            <a:endParaRPr lang="en-US" dirty="0"/>
          </a:p>
          <a:p>
            <a:r>
              <a:rPr lang="en-US" dirty="0"/>
              <a:t>	</a:t>
            </a:r>
            <a:r>
              <a:rPr lang="en-US" b="1" dirty="0"/>
              <a:t>public </a:t>
            </a:r>
            <a:r>
              <a:rPr lang="en-US" b="1" dirty="0" err="1"/>
              <a:t>HourlyEmployee</a:t>
            </a:r>
            <a:r>
              <a:rPr lang="en-US" b="1" dirty="0"/>
              <a:t>() {</a:t>
            </a:r>
          </a:p>
          <a:p>
            <a:r>
              <a:rPr lang="en-US" dirty="0"/>
              <a:t>		</a:t>
            </a:r>
            <a:r>
              <a:rPr lang="en-US" dirty="0" err="1"/>
              <a:t>myPayrate</a:t>
            </a:r>
            <a:r>
              <a:rPr lang="en-US" dirty="0"/>
              <a:t> = </a:t>
            </a:r>
            <a:r>
              <a:rPr lang="en-US" dirty="0" err="1"/>
              <a:t>myHours</a:t>
            </a:r>
            <a:r>
              <a:rPr lang="en-US" dirty="0"/>
              <a:t> = 0.0;</a:t>
            </a:r>
          </a:p>
          <a:p>
            <a:r>
              <a:rPr lang="en-US" dirty="0"/>
              <a:t>	}</a:t>
            </a:r>
          </a:p>
          <a:p>
            <a:endParaRPr lang="en-US" dirty="0"/>
          </a:p>
          <a:p>
            <a:r>
              <a:rPr lang="en-US" dirty="0"/>
              <a:t>	</a:t>
            </a:r>
            <a:r>
              <a:rPr lang="en-US" b="1" dirty="0"/>
              <a:t>public </a:t>
            </a:r>
            <a:r>
              <a:rPr lang="en-US" b="1" dirty="0" err="1"/>
              <a:t>HourlyEmployee</a:t>
            </a:r>
            <a:r>
              <a:rPr lang="en-US" b="1" dirty="0"/>
              <a:t>(</a:t>
            </a:r>
            <a:r>
              <a:rPr lang="en-US" b="1" dirty="0" err="1"/>
              <a:t>int</a:t>
            </a:r>
            <a:r>
              <a:rPr lang="en-US" b="1" dirty="0"/>
              <a:t> id, String name, String role, double </a:t>
            </a:r>
            <a:r>
              <a:rPr lang="en-US" b="1" dirty="0" err="1"/>
              <a:t>payrate</a:t>
            </a:r>
            <a:r>
              <a:rPr lang="en-US" b="1" dirty="0" smtClean="0"/>
              <a:t>,</a:t>
            </a:r>
          </a:p>
          <a:p>
            <a:r>
              <a:rPr lang="en-US" b="1" dirty="0"/>
              <a:t>	</a:t>
            </a:r>
            <a:r>
              <a:rPr lang="en-US" b="1" dirty="0" smtClean="0"/>
              <a:t>						 </a:t>
            </a:r>
            <a:r>
              <a:rPr lang="en-US" b="1" dirty="0"/>
              <a:t>double hours) {</a:t>
            </a:r>
          </a:p>
          <a:p>
            <a:r>
              <a:rPr lang="en-US" dirty="0"/>
              <a:t>		</a:t>
            </a:r>
            <a:r>
              <a:rPr lang="en-US" b="1" dirty="0">
                <a:solidFill>
                  <a:srgbClr val="990000"/>
                </a:solidFill>
              </a:rPr>
              <a:t>super(id, name, role);</a:t>
            </a:r>
          </a:p>
          <a:p>
            <a:r>
              <a:rPr lang="en-US" dirty="0"/>
              <a:t>		</a:t>
            </a:r>
            <a:r>
              <a:rPr lang="en-US" dirty="0" err="1"/>
              <a:t>myPayrate</a:t>
            </a:r>
            <a:r>
              <a:rPr lang="en-US" dirty="0"/>
              <a:t> = </a:t>
            </a:r>
            <a:r>
              <a:rPr lang="en-US" dirty="0" err="1"/>
              <a:t>payrate</a:t>
            </a:r>
            <a:r>
              <a:rPr lang="en-US" dirty="0"/>
              <a:t>;</a:t>
            </a:r>
          </a:p>
          <a:p>
            <a:r>
              <a:rPr lang="en-US" dirty="0"/>
              <a:t>		</a:t>
            </a:r>
            <a:r>
              <a:rPr lang="en-US" dirty="0" err="1"/>
              <a:t>myHours</a:t>
            </a:r>
            <a:r>
              <a:rPr lang="en-US" dirty="0"/>
              <a:t> = hours;</a:t>
            </a:r>
          </a:p>
          <a:p>
            <a:r>
              <a:rPr lang="en-US" dirty="0"/>
              <a:t>	</a:t>
            </a:r>
            <a:r>
              <a:rPr lang="en-US" dirty="0" smtClean="0"/>
              <a:t>}</a:t>
            </a:r>
            <a:r>
              <a:rPr lang="en-US" dirty="0"/>
              <a:t>	</a:t>
            </a:r>
          </a:p>
          <a:p>
            <a:r>
              <a:rPr lang="en-US" dirty="0"/>
              <a:t>	</a:t>
            </a:r>
            <a:r>
              <a:rPr lang="en-US" dirty="0" smtClean="0"/>
              <a:t>//</a:t>
            </a:r>
            <a:r>
              <a:rPr lang="en-US" dirty="0" err="1" smtClean="0"/>
              <a:t>accessor</a:t>
            </a:r>
            <a:r>
              <a:rPr lang="en-US" dirty="0" smtClean="0"/>
              <a:t> and </a:t>
            </a:r>
            <a:r>
              <a:rPr lang="en-US" dirty="0" err="1" smtClean="0"/>
              <a:t>mutators</a:t>
            </a:r>
            <a:r>
              <a:rPr lang="en-US" dirty="0" smtClean="0"/>
              <a:t> omitted for space,  compute pay on comparison slide</a:t>
            </a:r>
            <a:endParaRPr lang="en-US" dirty="0"/>
          </a:p>
          <a:p>
            <a:r>
              <a:rPr lang="da-DK" dirty="0"/>
              <a:t>	</a:t>
            </a:r>
            <a:endParaRPr lang="da-DK" dirty="0" smtClean="0"/>
          </a:p>
          <a:p>
            <a:r>
              <a:rPr lang="da-DK" dirty="0"/>
              <a:t> 	</a:t>
            </a:r>
            <a:r>
              <a:rPr lang="da-DK" dirty="0" smtClean="0"/>
              <a:t>@</a:t>
            </a:r>
            <a:r>
              <a:rPr lang="da-DK" dirty="0"/>
              <a:t>Override</a:t>
            </a:r>
          </a:p>
          <a:p>
            <a:r>
              <a:rPr lang="da-DK" dirty="0"/>
              <a:t>	</a:t>
            </a:r>
            <a:r>
              <a:rPr lang="da-DK" b="1" dirty="0"/>
              <a:t>public String toString() {</a:t>
            </a:r>
          </a:p>
          <a:p>
            <a:r>
              <a:rPr lang="da-DK" dirty="0"/>
              <a:t>		</a:t>
            </a:r>
            <a:r>
              <a:rPr lang="da-DK" b="1" dirty="0"/>
              <a:t>return </a:t>
            </a:r>
            <a:r>
              <a:rPr lang="da-DK" b="1" dirty="0">
                <a:solidFill>
                  <a:srgbClr val="990000"/>
                </a:solidFill>
              </a:rPr>
              <a:t>super.toString()</a:t>
            </a:r>
            <a:r>
              <a:rPr lang="da-DK" b="1" dirty="0"/>
              <a:t> + "\n\tPayrate: " + myPayrate + </a:t>
            </a:r>
            <a:endParaRPr lang="da-DK" b="1" dirty="0" smtClean="0"/>
          </a:p>
          <a:p>
            <a:r>
              <a:rPr lang="da-DK" b="1" dirty="0"/>
              <a:t>	</a:t>
            </a:r>
            <a:r>
              <a:rPr lang="da-DK" b="1" dirty="0" smtClean="0"/>
              <a:t>		    "</a:t>
            </a:r>
            <a:r>
              <a:rPr lang="da-DK" b="1" dirty="0"/>
              <a:t>\n\tHours worked: " + myHours;</a:t>
            </a:r>
          </a:p>
          <a:p>
            <a:r>
              <a:rPr lang="da-DK" dirty="0"/>
              <a:t>	</a:t>
            </a:r>
            <a:r>
              <a:rPr lang="da-DK" dirty="0" smtClean="0"/>
              <a:t>}</a:t>
            </a:r>
          </a:p>
          <a:p>
            <a:r>
              <a:rPr lang="da-DK" dirty="0" smtClean="0"/>
              <a:t>}</a:t>
            </a:r>
            <a:endParaRPr lang="en-US" dirty="0">
              <a:latin typeface="Courier New"/>
              <a:cs typeface="Courier New"/>
            </a:endParaRPr>
          </a:p>
        </p:txBody>
      </p:sp>
    </p:spTree>
    <p:extLst>
      <p:ext uri="{BB962C8B-B14F-4D97-AF65-F5344CB8AC3E}">
        <p14:creationId xmlns:p14="http://schemas.microsoft.com/office/powerpoint/2010/main" val="3024978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p:txBody>
          <a:bodyPr/>
          <a:lstStyle/>
          <a:p>
            <a:fld id="{B45F40D0-191D-445A-9573-F3642486D582}" type="slidenum">
              <a:rPr lang="en-US" smtClean="0"/>
              <a:pPr/>
              <a:t>17</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Example: Design of Employees</a:t>
            </a:r>
          </a:p>
        </p:txBody>
      </p:sp>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0848" y="1388834"/>
            <a:ext cx="5889871" cy="5469166"/>
          </a:xfrm>
          <a:prstGeom prst="rect">
            <a:avLst/>
          </a:prstGeom>
          <a:solidFill>
            <a:schemeClr val="bg1"/>
          </a:solidFill>
          <a:ln>
            <a:noFill/>
          </a:ln>
          <a:effectLst/>
        </p:spPr>
      </p:pic>
    </p:spTree>
    <p:extLst>
      <p:ext uri="{BB962C8B-B14F-4D97-AF65-F5344CB8AC3E}">
        <p14:creationId xmlns:p14="http://schemas.microsoft.com/office/powerpoint/2010/main" val="157760981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6790" y="901425"/>
            <a:ext cx="8598891" cy="5632312"/>
          </a:xfrm>
          <a:prstGeom prst="rect">
            <a:avLst/>
          </a:prstGeom>
          <a:noFill/>
        </p:spPr>
        <p:txBody>
          <a:bodyPr wrap="none" rtlCol="0">
            <a:spAutoFit/>
          </a:bodyPr>
          <a:lstStyle/>
          <a:p>
            <a:r>
              <a:rPr lang="en-US" b="1" dirty="0"/>
              <a:t>public class </a:t>
            </a:r>
            <a:r>
              <a:rPr lang="en-US" b="1" dirty="0" err="1"/>
              <a:t>SalariedEmployee</a:t>
            </a:r>
            <a:r>
              <a:rPr lang="en-US" b="1" dirty="0"/>
              <a:t> </a:t>
            </a:r>
            <a:r>
              <a:rPr lang="en-US" b="1" dirty="0">
                <a:solidFill>
                  <a:srgbClr val="990000"/>
                </a:solidFill>
              </a:rPr>
              <a:t>extends</a:t>
            </a:r>
            <a:r>
              <a:rPr lang="en-US" b="1" dirty="0"/>
              <a:t> Employee {</a:t>
            </a:r>
          </a:p>
          <a:p>
            <a:r>
              <a:rPr lang="en-US" dirty="0"/>
              <a:t>	</a:t>
            </a:r>
          </a:p>
          <a:p>
            <a:r>
              <a:rPr lang="en-US" dirty="0"/>
              <a:t>	</a:t>
            </a:r>
            <a:r>
              <a:rPr lang="en-US" b="1" dirty="0"/>
              <a:t>private double </a:t>
            </a:r>
            <a:r>
              <a:rPr lang="en-US" b="1" dirty="0" err="1"/>
              <a:t>mySalary</a:t>
            </a:r>
            <a:r>
              <a:rPr lang="en-US" b="1" dirty="0"/>
              <a:t>;</a:t>
            </a:r>
          </a:p>
          <a:p>
            <a:r>
              <a:rPr lang="en-US" dirty="0"/>
              <a:t>	</a:t>
            </a:r>
          </a:p>
          <a:p>
            <a:r>
              <a:rPr lang="en-US" dirty="0"/>
              <a:t>	</a:t>
            </a:r>
            <a:r>
              <a:rPr lang="en-US" b="1" dirty="0"/>
              <a:t>public </a:t>
            </a:r>
            <a:r>
              <a:rPr lang="en-US" b="1" dirty="0" err="1"/>
              <a:t>SalariedEmployee</a:t>
            </a:r>
            <a:r>
              <a:rPr lang="en-US" b="1" dirty="0"/>
              <a:t>() {</a:t>
            </a:r>
          </a:p>
          <a:p>
            <a:r>
              <a:rPr lang="tr-TR" dirty="0"/>
              <a:t>		mySalary = 0.0;</a:t>
            </a:r>
          </a:p>
          <a:p>
            <a:r>
              <a:rPr lang="tr-TR" dirty="0"/>
              <a:t>	}</a:t>
            </a:r>
          </a:p>
          <a:p>
            <a:r>
              <a:rPr lang="tr-TR" dirty="0"/>
              <a:t>	</a:t>
            </a:r>
          </a:p>
          <a:p>
            <a:r>
              <a:rPr lang="tr-TR" dirty="0"/>
              <a:t>	</a:t>
            </a:r>
            <a:r>
              <a:rPr lang="tr-TR" b="1" dirty="0"/>
              <a:t>public SalariedEmployee(int id, String name, String role, double salary) {</a:t>
            </a:r>
          </a:p>
          <a:p>
            <a:r>
              <a:rPr lang="tr-TR" dirty="0"/>
              <a:t>		</a:t>
            </a:r>
            <a:r>
              <a:rPr lang="tr-TR" b="1" dirty="0">
                <a:solidFill>
                  <a:srgbClr val="990000"/>
                </a:solidFill>
              </a:rPr>
              <a:t>super(id, name, role);</a:t>
            </a:r>
          </a:p>
          <a:p>
            <a:r>
              <a:rPr lang="tr-TR" dirty="0"/>
              <a:t>		mySalary = salary;</a:t>
            </a:r>
          </a:p>
          <a:p>
            <a:r>
              <a:rPr lang="tr-TR" dirty="0"/>
              <a:t>	}</a:t>
            </a:r>
          </a:p>
          <a:p>
            <a:r>
              <a:rPr lang="tr-TR" dirty="0"/>
              <a:t>	</a:t>
            </a:r>
          </a:p>
          <a:p>
            <a:r>
              <a:rPr lang="tr-TR" dirty="0"/>
              <a:t>	</a:t>
            </a:r>
            <a:r>
              <a:rPr lang="tr-TR" dirty="0" smtClean="0"/>
              <a:t>//accessors, mutators omitted for space, computePay() on following</a:t>
            </a:r>
            <a:endParaRPr lang="tr-TR" dirty="0"/>
          </a:p>
          <a:p>
            <a:r>
              <a:rPr lang="tr-TR" dirty="0"/>
              <a:t>	</a:t>
            </a:r>
          </a:p>
          <a:p>
            <a:r>
              <a:rPr lang="tr-TR" dirty="0"/>
              <a:t>	@Override</a:t>
            </a:r>
          </a:p>
          <a:p>
            <a:r>
              <a:rPr lang="tr-TR" dirty="0"/>
              <a:t>	</a:t>
            </a:r>
            <a:r>
              <a:rPr lang="tr-TR" b="1" dirty="0"/>
              <a:t>public String toString() {</a:t>
            </a:r>
          </a:p>
          <a:p>
            <a:r>
              <a:rPr lang="tr-TR" dirty="0"/>
              <a:t>		</a:t>
            </a:r>
            <a:r>
              <a:rPr lang="tr-TR" b="1" dirty="0"/>
              <a:t>return </a:t>
            </a:r>
            <a:r>
              <a:rPr lang="tr-TR" b="1" dirty="0">
                <a:solidFill>
                  <a:srgbClr val="990000"/>
                </a:solidFill>
              </a:rPr>
              <a:t>super.toString()</a:t>
            </a:r>
            <a:r>
              <a:rPr lang="tr-TR" b="1" dirty="0"/>
              <a:t> + "\n\tAnnual Salary: " + mySalary;</a:t>
            </a:r>
          </a:p>
          <a:p>
            <a:r>
              <a:rPr lang="tr-TR" dirty="0"/>
              <a:t>	</a:t>
            </a:r>
            <a:r>
              <a:rPr lang="tr-TR" dirty="0" smtClean="0"/>
              <a:t>}</a:t>
            </a:r>
            <a:endParaRPr lang="tr-TR" dirty="0"/>
          </a:p>
          <a:p>
            <a:r>
              <a:rPr lang="tr-TR" dirty="0"/>
              <a:t>}</a:t>
            </a:r>
            <a:endParaRPr lang="en-US" dirty="0">
              <a:latin typeface="Courier New"/>
              <a:cs typeface="Courier New"/>
            </a:endParaRPr>
          </a:p>
        </p:txBody>
      </p:sp>
    </p:spTree>
    <p:extLst>
      <p:ext uri="{BB962C8B-B14F-4D97-AF65-F5344CB8AC3E}">
        <p14:creationId xmlns:p14="http://schemas.microsoft.com/office/powerpoint/2010/main" val="3127684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94439" y="1487614"/>
            <a:ext cx="6246124" cy="3139321"/>
          </a:xfrm>
          <a:prstGeom prst="rect">
            <a:avLst/>
          </a:prstGeom>
          <a:noFill/>
        </p:spPr>
        <p:txBody>
          <a:bodyPr wrap="none" rtlCol="0">
            <a:spAutoFit/>
          </a:bodyPr>
          <a:lstStyle/>
          <a:p>
            <a:r>
              <a:rPr lang="en-US" dirty="0" smtClean="0"/>
              <a:t>	//Compute pay for hourly employee</a:t>
            </a:r>
          </a:p>
          <a:p>
            <a:r>
              <a:rPr lang="en-US" dirty="0"/>
              <a:t>	</a:t>
            </a:r>
            <a:r>
              <a:rPr lang="en-US" dirty="0" smtClean="0"/>
              <a:t>@</a:t>
            </a:r>
            <a:r>
              <a:rPr lang="en-US" dirty="0"/>
              <a:t>Override</a:t>
            </a:r>
          </a:p>
          <a:p>
            <a:r>
              <a:rPr lang="en-US" dirty="0"/>
              <a:t>	</a:t>
            </a:r>
            <a:r>
              <a:rPr lang="en-US" b="1" dirty="0"/>
              <a:t>public double </a:t>
            </a:r>
            <a:r>
              <a:rPr lang="en-US" b="1" dirty="0" err="1"/>
              <a:t>computePay</a:t>
            </a:r>
            <a:r>
              <a:rPr lang="en-US" b="1" dirty="0"/>
              <a:t>() {</a:t>
            </a:r>
          </a:p>
          <a:p>
            <a:r>
              <a:rPr lang="en-US" dirty="0"/>
              <a:t>		</a:t>
            </a:r>
            <a:r>
              <a:rPr lang="en-US" b="1" dirty="0"/>
              <a:t>if (</a:t>
            </a:r>
            <a:r>
              <a:rPr lang="en-US" b="1" dirty="0" err="1"/>
              <a:t>myHours</a:t>
            </a:r>
            <a:r>
              <a:rPr lang="en-US" b="1" dirty="0"/>
              <a:t> &lt;= </a:t>
            </a:r>
            <a:r>
              <a:rPr lang="en-US" b="1" i="1" dirty="0"/>
              <a:t>WORK_WEEK) {</a:t>
            </a:r>
          </a:p>
          <a:p>
            <a:r>
              <a:rPr lang="en-US" dirty="0"/>
              <a:t>			</a:t>
            </a:r>
            <a:r>
              <a:rPr lang="en-US" b="1" dirty="0"/>
              <a:t>return </a:t>
            </a:r>
            <a:r>
              <a:rPr lang="en-US" b="1" dirty="0" err="1"/>
              <a:t>myPayrate</a:t>
            </a:r>
            <a:r>
              <a:rPr lang="en-US" b="1" dirty="0"/>
              <a:t> * </a:t>
            </a:r>
            <a:r>
              <a:rPr lang="en-US" b="1" dirty="0" err="1"/>
              <a:t>myHours</a:t>
            </a:r>
            <a:r>
              <a:rPr lang="en-US" b="1" dirty="0"/>
              <a:t>;</a:t>
            </a:r>
          </a:p>
          <a:p>
            <a:r>
              <a:rPr lang="da-DK" dirty="0"/>
              <a:t>		} </a:t>
            </a:r>
            <a:r>
              <a:rPr lang="da-DK" b="1" dirty="0"/>
              <a:t>else {</a:t>
            </a:r>
          </a:p>
          <a:p>
            <a:r>
              <a:rPr lang="da-DK" dirty="0"/>
              <a:t>			</a:t>
            </a:r>
            <a:r>
              <a:rPr lang="da-DK" b="1" dirty="0"/>
              <a:t>return (myPayrate * </a:t>
            </a:r>
            <a:r>
              <a:rPr lang="da-DK" b="1" i="1" dirty="0"/>
              <a:t>WORK_WEEK) </a:t>
            </a:r>
            <a:r>
              <a:rPr lang="da-DK" b="1" i="1" dirty="0" smtClean="0"/>
              <a:t>+</a:t>
            </a:r>
          </a:p>
          <a:p>
            <a:r>
              <a:rPr lang="da-DK" b="1" i="1" dirty="0"/>
              <a:t>	</a:t>
            </a:r>
            <a:r>
              <a:rPr lang="da-DK" b="1" i="1" dirty="0" smtClean="0"/>
              <a:t>			       </a:t>
            </a:r>
            <a:r>
              <a:rPr lang="da-DK" b="1" i="1" dirty="0"/>
              <a:t>((myPayrate * OVERTIME_RATE) * </a:t>
            </a:r>
            <a:endParaRPr lang="da-DK" b="1" i="1" dirty="0" smtClean="0"/>
          </a:p>
          <a:p>
            <a:r>
              <a:rPr lang="da-DK" b="1" i="1" dirty="0"/>
              <a:t>	</a:t>
            </a:r>
            <a:r>
              <a:rPr lang="da-DK" b="1" i="1" dirty="0" smtClean="0"/>
              <a:t>				 (</a:t>
            </a:r>
            <a:r>
              <a:rPr lang="da-DK" b="1" i="1" dirty="0"/>
              <a:t>myHours - WORK_WEEK));</a:t>
            </a:r>
          </a:p>
          <a:p>
            <a:r>
              <a:rPr lang="da-DK" dirty="0"/>
              <a:t>		}</a:t>
            </a:r>
          </a:p>
          <a:p>
            <a:r>
              <a:rPr lang="da-DK" dirty="0"/>
              <a:t>	}</a:t>
            </a:r>
            <a:endParaRPr lang="en-US" dirty="0">
              <a:latin typeface="Courier New"/>
              <a:cs typeface="Courier New"/>
            </a:endParaRPr>
          </a:p>
        </p:txBody>
      </p:sp>
      <p:sp>
        <p:nvSpPr>
          <p:cNvPr id="3" name="TextBox 2"/>
          <p:cNvSpPr txBox="1"/>
          <p:nvPr/>
        </p:nvSpPr>
        <p:spPr>
          <a:xfrm>
            <a:off x="1194439" y="5040510"/>
            <a:ext cx="4418547" cy="1477328"/>
          </a:xfrm>
          <a:prstGeom prst="rect">
            <a:avLst/>
          </a:prstGeom>
          <a:noFill/>
        </p:spPr>
        <p:txBody>
          <a:bodyPr wrap="none" rtlCol="0">
            <a:spAutoFit/>
          </a:bodyPr>
          <a:lstStyle/>
          <a:p>
            <a:r>
              <a:rPr lang="en-US" dirty="0" smtClean="0"/>
              <a:t>	//Compute pay for salaried employee</a:t>
            </a:r>
          </a:p>
          <a:p>
            <a:r>
              <a:rPr lang="en-US" dirty="0"/>
              <a:t>	</a:t>
            </a:r>
            <a:r>
              <a:rPr lang="tr-TR" dirty="0"/>
              <a:t>@Override</a:t>
            </a:r>
          </a:p>
          <a:p>
            <a:r>
              <a:rPr lang="tr-TR" dirty="0"/>
              <a:t>	</a:t>
            </a:r>
            <a:r>
              <a:rPr lang="tr-TR" b="1" dirty="0"/>
              <a:t>public double computePay() {</a:t>
            </a:r>
          </a:p>
          <a:p>
            <a:r>
              <a:rPr lang="tr-TR" dirty="0"/>
              <a:t>		</a:t>
            </a:r>
            <a:r>
              <a:rPr lang="tr-TR" b="1" dirty="0"/>
              <a:t>return mySalary;</a:t>
            </a:r>
          </a:p>
          <a:p>
            <a:r>
              <a:rPr lang="tr-TR" dirty="0"/>
              <a:t>	}</a:t>
            </a:r>
          </a:p>
        </p:txBody>
      </p:sp>
      <p:sp>
        <p:nvSpPr>
          <p:cNvPr id="2" name="Title 1"/>
          <p:cNvSpPr>
            <a:spLocks noGrp="1"/>
          </p:cNvSpPr>
          <p:nvPr>
            <p:ph type="title"/>
          </p:nvPr>
        </p:nvSpPr>
        <p:spPr/>
        <p:txBody>
          <a:bodyPr/>
          <a:lstStyle/>
          <a:p>
            <a:r>
              <a:rPr lang="en-US" dirty="0" smtClean="0"/>
              <a:t>Comparison of </a:t>
            </a:r>
            <a:r>
              <a:rPr lang="en-US" dirty="0" err="1" smtClean="0"/>
              <a:t>computePay</a:t>
            </a:r>
            <a:r>
              <a:rPr lang="en-US" dirty="0" smtClean="0"/>
              <a:t>()</a:t>
            </a:r>
            <a:endParaRPr lang="en-US" dirty="0"/>
          </a:p>
        </p:txBody>
      </p:sp>
      <p:sp>
        <p:nvSpPr>
          <p:cNvPr id="5" name="TextBox 4"/>
          <p:cNvSpPr txBox="1"/>
          <p:nvPr/>
        </p:nvSpPr>
        <p:spPr>
          <a:xfrm rot="16200000">
            <a:off x="617972" y="2485876"/>
            <a:ext cx="1338828" cy="523220"/>
          </a:xfrm>
          <a:prstGeom prst="rect">
            <a:avLst/>
          </a:prstGeom>
          <a:noFill/>
        </p:spPr>
        <p:txBody>
          <a:bodyPr wrap="none" rtlCol="0">
            <a:spAutoFit/>
          </a:bodyPr>
          <a:lstStyle/>
          <a:p>
            <a:r>
              <a:rPr lang="en-US" sz="2800" b="1" dirty="0" smtClean="0">
                <a:solidFill>
                  <a:srgbClr val="990000"/>
                </a:solidFill>
              </a:rPr>
              <a:t>Hourly</a:t>
            </a:r>
            <a:endParaRPr lang="en-US" sz="2800" b="1" dirty="0">
              <a:solidFill>
                <a:srgbClr val="990000"/>
              </a:solidFill>
            </a:endParaRPr>
          </a:p>
        </p:txBody>
      </p:sp>
      <p:sp>
        <p:nvSpPr>
          <p:cNvPr id="6" name="TextBox 5"/>
          <p:cNvSpPr txBox="1"/>
          <p:nvPr/>
        </p:nvSpPr>
        <p:spPr>
          <a:xfrm rot="16200000">
            <a:off x="496457" y="5465299"/>
            <a:ext cx="1581858" cy="523220"/>
          </a:xfrm>
          <a:prstGeom prst="rect">
            <a:avLst/>
          </a:prstGeom>
          <a:noFill/>
        </p:spPr>
        <p:txBody>
          <a:bodyPr wrap="none" rtlCol="0">
            <a:spAutoFit/>
          </a:bodyPr>
          <a:lstStyle/>
          <a:p>
            <a:r>
              <a:rPr lang="en-US" sz="2800" b="1" dirty="0" smtClean="0">
                <a:solidFill>
                  <a:srgbClr val="990000"/>
                </a:solidFill>
              </a:rPr>
              <a:t>Salaried</a:t>
            </a:r>
            <a:endParaRPr lang="en-US" sz="2800" b="1" dirty="0">
              <a:solidFill>
                <a:srgbClr val="990000"/>
              </a:solidFill>
            </a:endParaRPr>
          </a:p>
        </p:txBody>
      </p:sp>
    </p:spTree>
    <p:extLst>
      <p:ext uri="{BB962C8B-B14F-4D97-AF65-F5344CB8AC3E}">
        <p14:creationId xmlns:p14="http://schemas.microsoft.com/office/powerpoint/2010/main" val="3854982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1600200"/>
            <a:ext cx="6987474" cy="4876800"/>
          </a:xfrm>
        </p:spPr>
        <p:txBody>
          <a:bodyPr>
            <a:normAutofit/>
          </a:bodyPr>
          <a:lstStyle/>
          <a:p>
            <a:r>
              <a:rPr lang="en-US" dirty="0" smtClean="0"/>
              <a:t>Be able to implement inheritance using </a:t>
            </a:r>
            <a:r>
              <a:rPr lang="en-US" dirty="0" smtClean="0">
                <a:latin typeface="Courier New"/>
                <a:cs typeface="Courier New"/>
              </a:rPr>
              <a:t>extends</a:t>
            </a:r>
            <a:r>
              <a:rPr lang="en-US" dirty="0" smtClean="0"/>
              <a:t>, </a:t>
            </a:r>
            <a:r>
              <a:rPr lang="en-US" dirty="0" smtClean="0">
                <a:latin typeface="Courier New"/>
                <a:cs typeface="Courier New"/>
              </a:rPr>
              <a:t>super</a:t>
            </a:r>
            <a:r>
              <a:rPr lang="en-US" dirty="0" smtClean="0">
                <a:cs typeface="Courier New"/>
              </a:rPr>
              <a:t>, and </a:t>
            </a:r>
            <a:r>
              <a:rPr lang="en-US" dirty="0" smtClean="0">
                <a:latin typeface="Courier New"/>
                <a:cs typeface="Courier New"/>
              </a:rPr>
              <a:t>abstract</a:t>
            </a:r>
          </a:p>
          <a:p>
            <a:r>
              <a:rPr lang="en-US" dirty="0" smtClean="0">
                <a:cs typeface="Courier New"/>
              </a:rPr>
              <a:t>Be able to describe differences between a concrete and abstract class.</a:t>
            </a:r>
          </a:p>
          <a:p>
            <a:r>
              <a:rPr lang="en-US" dirty="0" smtClean="0"/>
              <a:t>Be able to recognize polymorphic behavior</a:t>
            </a:r>
          </a:p>
        </p:txBody>
      </p:sp>
      <p:sp>
        <p:nvSpPr>
          <p:cNvPr id="4" name="TextBox 3"/>
          <p:cNvSpPr txBox="1"/>
          <p:nvPr/>
        </p:nvSpPr>
        <p:spPr>
          <a:xfrm>
            <a:off x="7444673" y="518007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4319535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286791" y="-61463"/>
            <a:ext cx="8339768" cy="7294305"/>
          </a:xfrm>
          <a:prstGeom prst="rect">
            <a:avLst/>
          </a:prstGeom>
          <a:noFill/>
        </p:spPr>
        <p:txBody>
          <a:bodyPr wrap="none" rtlCol="0">
            <a:spAutoFit/>
          </a:bodyPr>
          <a:lstStyle/>
          <a:p>
            <a:r>
              <a:rPr lang="en-US" b="1" dirty="0"/>
              <a:t>public class </a:t>
            </a:r>
            <a:r>
              <a:rPr lang="en-US" b="1" dirty="0" err="1"/>
              <a:t>PayrollConsole</a:t>
            </a:r>
            <a:r>
              <a:rPr lang="en-US" b="1" dirty="0"/>
              <a:t> </a:t>
            </a:r>
            <a:r>
              <a:rPr lang="en-US" b="1" dirty="0" smtClean="0"/>
              <a:t>{</a:t>
            </a:r>
            <a:endParaRPr lang="en-US" dirty="0"/>
          </a:p>
          <a:p>
            <a:r>
              <a:rPr lang="en-US" dirty="0"/>
              <a:t>	</a:t>
            </a:r>
            <a:r>
              <a:rPr lang="en-US" b="1" dirty="0"/>
              <a:t>public static void main(String[] </a:t>
            </a:r>
            <a:r>
              <a:rPr lang="en-US" b="1" dirty="0" err="1"/>
              <a:t>args</a:t>
            </a:r>
            <a:r>
              <a:rPr lang="en-US" b="1" dirty="0"/>
              <a:t>) {</a:t>
            </a:r>
          </a:p>
          <a:p>
            <a:r>
              <a:rPr lang="en-US" dirty="0"/>
              <a:t>		// 1. Employee only</a:t>
            </a:r>
          </a:p>
          <a:p>
            <a:r>
              <a:rPr lang="en-US" dirty="0"/>
              <a:t>		 Employee e = new Employee(0, </a:t>
            </a:r>
            <a:r>
              <a:rPr lang="en-US" dirty="0" smtClean="0"/>
              <a:t>”Bashful"</a:t>
            </a:r>
            <a:r>
              <a:rPr lang="en-US" dirty="0"/>
              <a:t>, "customer representative");</a:t>
            </a:r>
          </a:p>
          <a:p>
            <a:r>
              <a:rPr lang="en-US" dirty="0"/>
              <a:t>		 </a:t>
            </a:r>
            <a:r>
              <a:rPr lang="en-US" dirty="0" err="1"/>
              <a:t>System.out.println</a:t>
            </a:r>
            <a:r>
              <a:rPr lang="en-US" dirty="0"/>
              <a:t>(e);</a:t>
            </a:r>
          </a:p>
          <a:p>
            <a:r>
              <a:rPr lang="en-US" dirty="0"/>
              <a:t>		</a:t>
            </a:r>
          </a:p>
          <a:p>
            <a:r>
              <a:rPr lang="en-US" dirty="0"/>
              <a:t>		// 2. </a:t>
            </a:r>
            <a:r>
              <a:rPr lang="en-US" dirty="0" err="1"/>
              <a:t>HourlyEmployee</a:t>
            </a:r>
            <a:endParaRPr lang="en-US" dirty="0"/>
          </a:p>
          <a:p>
            <a:r>
              <a:rPr lang="en-US" dirty="0"/>
              <a:t>		</a:t>
            </a:r>
            <a:r>
              <a:rPr lang="en-US" dirty="0" err="1"/>
              <a:t>HourlyEmployee</a:t>
            </a:r>
            <a:r>
              <a:rPr lang="en-US" dirty="0"/>
              <a:t> he = </a:t>
            </a:r>
            <a:r>
              <a:rPr lang="en-US" b="1" dirty="0"/>
              <a:t>new </a:t>
            </a:r>
            <a:r>
              <a:rPr lang="en-US" b="1" dirty="0" err="1"/>
              <a:t>HourlyEmployee</a:t>
            </a:r>
            <a:r>
              <a:rPr lang="en-US" b="1" dirty="0"/>
              <a:t>();</a:t>
            </a:r>
          </a:p>
          <a:p>
            <a:r>
              <a:rPr lang="en-US" dirty="0"/>
              <a:t>		</a:t>
            </a:r>
            <a:r>
              <a:rPr lang="en-US" dirty="0" err="1"/>
              <a:t>he.setPayrate</a:t>
            </a:r>
            <a:r>
              <a:rPr lang="en-US" dirty="0"/>
              <a:t>(10.0);</a:t>
            </a:r>
          </a:p>
          <a:p>
            <a:r>
              <a:rPr lang="fr-FR" dirty="0"/>
              <a:t>		he.setHours(50.0);</a:t>
            </a:r>
          </a:p>
          <a:p>
            <a:r>
              <a:rPr lang="fr-FR" dirty="0"/>
              <a:t>		System.</a:t>
            </a:r>
            <a:r>
              <a:rPr lang="fr-FR" i="1" dirty="0"/>
              <a:t>out.println(he.computePay());</a:t>
            </a:r>
          </a:p>
          <a:p>
            <a:r>
              <a:rPr lang="fr-FR" dirty="0"/>
              <a:t>		he.setId(1);</a:t>
            </a:r>
          </a:p>
          <a:p>
            <a:r>
              <a:rPr lang="fr-FR" dirty="0"/>
              <a:t>		he.setName("Sneezy");</a:t>
            </a:r>
          </a:p>
          <a:p>
            <a:r>
              <a:rPr lang="fr-FR" dirty="0"/>
              <a:t>		he.setRole("intern");</a:t>
            </a:r>
          </a:p>
          <a:p>
            <a:r>
              <a:rPr lang="fr-FR" dirty="0"/>
              <a:t>		System.</a:t>
            </a:r>
            <a:r>
              <a:rPr lang="fr-FR" i="1" dirty="0"/>
              <a:t>out.println(he);</a:t>
            </a:r>
          </a:p>
          <a:p>
            <a:r>
              <a:rPr lang="fr-FR" dirty="0"/>
              <a:t>		</a:t>
            </a:r>
          </a:p>
          <a:p>
            <a:r>
              <a:rPr lang="fr-FR" dirty="0"/>
              <a:t>		// 3. SalariedEmployee</a:t>
            </a:r>
          </a:p>
          <a:p>
            <a:r>
              <a:rPr lang="fr-FR" dirty="0"/>
              <a:t>		SalariedEmployee se = </a:t>
            </a:r>
            <a:r>
              <a:rPr lang="fr-FR" b="1" dirty="0"/>
              <a:t>new SalariedEmployee();</a:t>
            </a:r>
          </a:p>
          <a:p>
            <a:r>
              <a:rPr lang="fr-FR" dirty="0"/>
              <a:t>		se.setId(2);</a:t>
            </a:r>
          </a:p>
          <a:p>
            <a:r>
              <a:rPr lang="fr-FR" dirty="0"/>
              <a:t>		se.setName("Doc");</a:t>
            </a:r>
          </a:p>
          <a:p>
            <a:r>
              <a:rPr lang="fr-FR" dirty="0"/>
              <a:t>		se.setRole("physician");</a:t>
            </a:r>
          </a:p>
          <a:p>
            <a:r>
              <a:rPr lang="tr-TR" dirty="0"/>
              <a:t>		se.setSalary(100000.0);</a:t>
            </a:r>
          </a:p>
          <a:p>
            <a:r>
              <a:rPr lang="tr-TR" dirty="0"/>
              <a:t>		System.out.println(</a:t>
            </a:r>
            <a:r>
              <a:rPr lang="tr-TR" u="sng" dirty="0"/>
              <a:t>se);</a:t>
            </a:r>
          </a:p>
          <a:p>
            <a:r>
              <a:rPr lang="tr-TR" dirty="0"/>
              <a:t> </a:t>
            </a:r>
            <a:r>
              <a:rPr lang="tr-TR" dirty="0" smtClean="0"/>
              <a:t> 	</a:t>
            </a:r>
            <a:r>
              <a:rPr lang="tr-TR" dirty="0"/>
              <a:t>	System.out.println(se.computePay())</a:t>
            </a:r>
            <a:r>
              <a:rPr lang="tr-TR" dirty="0" smtClean="0"/>
              <a:t>;</a:t>
            </a:r>
          </a:p>
          <a:p>
            <a:r>
              <a:rPr lang="tr-TR" dirty="0" smtClean="0"/>
              <a:t>	}}</a:t>
            </a:r>
            <a:endParaRPr lang="en-US" dirty="0"/>
          </a:p>
        </p:txBody>
      </p:sp>
    </p:spTree>
    <p:extLst>
      <p:ext uri="{BB962C8B-B14F-4D97-AF65-F5344CB8AC3E}">
        <p14:creationId xmlns:p14="http://schemas.microsoft.com/office/powerpoint/2010/main" val="1247958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Fruit Example</a:t>
            </a:r>
            <a:endParaRPr lang="en-US" dirty="0"/>
          </a:p>
        </p:txBody>
      </p:sp>
      <p:sp>
        <p:nvSpPr>
          <p:cNvPr id="3" name="Rectangle 2"/>
          <p:cNvSpPr/>
          <p:nvPr/>
        </p:nvSpPr>
        <p:spPr>
          <a:xfrm>
            <a:off x="3201861" y="1669022"/>
            <a:ext cx="1080504" cy="606651"/>
          </a:xfrm>
          <a:prstGeom prst="rect">
            <a:avLst/>
          </a:prstGeom>
          <a:solidFill>
            <a:schemeClr val="accent3">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Fruit</a:t>
            </a:r>
            <a:endParaRPr lang="en-US" dirty="0">
              <a:solidFill>
                <a:schemeClr val="tx1"/>
              </a:solidFill>
            </a:endParaRPr>
          </a:p>
        </p:txBody>
      </p:sp>
      <p:sp>
        <p:nvSpPr>
          <p:cNvPr id="4" name="Rectangle 3"/>
          <p:cNvSpPr/>
          <p:nvPr/>
        </p:nvSpPr>
        <p:spPr>
          <a:xfrm>
            <a:off x="1307741" y="3452537"/>
            <a:ext cx="1080504" cy="606651"/>
          </a:xfrm>
          <a:prstGeom prst="rect">
            <a:avLst/>
          </a:prstGeom>
          <a:solidFill>
            <a:schemeClr val="accent3">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Apple</a:t>
            </a:r>
            <a:endParaRPr lang="en-US" dirty="0">
              <a:solidFill>
                <a:schemeClr val="tx1"/>
              </a:solidFill>
            </a:endParaRPr>
          </a:p>
        </p:txBody>
      </p:sp>
      <p:sp>
        <p:nvSpPr>
          <p:cNvPr id="5" name="Rectangle 4"/>
          <p:cNvSpPr/>
          <p:nvPr/>
        </p:nvSpPr>
        <p:spPr>
          <a:xfrm>
            <a:off x="227237" y="5252799"/>
            <a:ext cx="1080504" cy="606651"/>
          </a:xfrm>
          <a:prstGeom prst="rect">
            <a:avLst/>
          </a:prstGeom>
          <a:solidFill>
            <a:schemeClr val="accent3">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Gala</a:t>
            </a:r>
            <a:endParaRPr lang="en-US" dirty="0">
              <a:solidFill>
                <a:schemeClr val="tx1"/>
              </a:solidFill>
            </a:endParaRPr>
          </a:p>
        </p:txBody>
      </p:sp>
      <p:sp>
        <p:nvSpPr>
          <p:cNvPr id="6" name="Rectangle 5"/>
          <p:cNvSpPr/>
          <p:nvPr/>
        </p:nvSpPr>
        <p:spPr>
          <a:xfrm>
            <a:off x="4965539" y="3454011"/>
            <a:ext cx="1080504" cy="606651"/>
          </a:xfrm>
          <a:prstGeom prst="rect">
            <a:avLst/>
          </a:prstGeom>
          <a:solidFill>
            <a:schemeClr val="accent3">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Orange</a:t>
            </a:r>
            <a:endParaRPr lang="en-US" dirty="0">
              <a:solidFill>
                <a:schemeClr val="tx1"/>
              </a:solidFill>
            </a:endParaRPr>
          </a:p>
        </p:txBody>
      </p:sp>
      <p:sp>
        <p:nvSpPr>
          <p:cNvPr id="7" name="Rectangle 6"/>
          <p:cNvSpPr/>
          <p:nvPr/>
        </p:nvSpPr>
        <p:spPr>
          <a:xfrm>
            <a:off x="2388245" y="5254273"/>
            <a:ext cx="1080504" cy="606651"/>
          </a:xfrm>
          <a:prstGeom prst="rect">
            <a:avLst/>
          </a:prstGeom>
          <a:solidFill>
            <a:schemeClr val="accent3">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Fuji</a:t>
            </a:r>
            <a:endParaRPr lang="en-US" dirty="0">
              <a:solidFill>
                <a:schemeClr val="tx1"/>
              </a:solidFill>
            </a:endParaRPr>
          </a:p>
        </p:txBody>
      </p:sp>
      <p:cxnSp>
        <p:nvCxnSpPr>
          <p:cNvPr id="31" name="Straight Connector 30"/>
          <p:cNvCxnSpPr/>
          <p:nvPr/>
        </p:nvCxnSpPr>
        <p:spPr>
          <a:xfrm>
            <a:off x="1837765" y="3128780"/>
            <a:ext cx="366802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a:endCxn id="6" idx="0"/>
          </p:cNvCxnSpPr>
          <p:nvPr/>
        </p:nvCxnSpPr>
        <p:spPr>
          <a:xfrm>
            <a:off x="5505791" y="3128780"/>
            <a:ext cx="0" cy="325231"/>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739056" y="4930516"/>
            <a:ext cx="22163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2955431" y="4927568"/>
            <a:ext cx="0" cy="325231"/>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739056" y="4930516"/>
            <a:ext cx="0" cy="325231"/>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1847993" y="4429510"/>
            <a:ext cx="0" cy="498058"/>
          </a:xfrm>
          <a:prstGeom prst="line">
            <a:avLst/>
          </a:prstGeom>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1847993" y="3149212"/>
            <a:ext cx="0" cy="325231"/>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3744364" y="2630722"/>
            <a:ext cx="0" cy="498058"/>
          </a:xfrm>
          <a:prstGeom prst="line">
            <a:avLst/>
          </a:prstGeom>
        </p:spPr>
        <p:style>
          <a:lnRef idx="2">
            <a:schemeClr val="accent1"/>
          </a:lnRef>
          <a:fillRef idx="0">
            <a:schemeClr val="accent1"/>
          </a:fillRef>
          <a:effectRef idx="1">
            <a:schemeClr val="accent1"/>
          </a:effectRef>
          <a:fontRef idx="minor">
            <a:schemeClr val="tx1"/>
          </a:fontRef>
        </p:style>
      </p:cxnSp>
      <p:sp>
        <p:nvSpPr>
          <p:cNvPr id="50" name="Isosceles Triangle 49"/>
          <p:cNvSpPr/>
          <p:nvPr/>
        </p:nvSpPr>
        <p:spPr>
          <a:xfrm>
            <a:off x="1577867" y="4112377"/>
            <a:ext cx="540252" cy="317133"/>
          </a:xfrm>
          <a:prstGeom prst="triangl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Isosceles Triangle 50"/>
          <p:cNvSpPr/>
          <p:nvPr/>
        </p:nvSpPr>
        <p:spPr>
          <a:xfrm>
            <a:off x="3474990" y="2314325"/>
            <a:ext cx="540252" cy="317133"/>
          </a:xfrm>
          <a:prstGeom prst="triangl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TextBox 51"/>
          <p:cNvSpPr txBox="1"/>
          <p:nvPr/>
        </p:nvSpPr>
        <p:spPr>
          <a:xfrm>
            <a:off x="5655232" y="4434626"/>
            <a:ext cx="3488768" cy="2289858"/>
          </a:xfrm>
          <a:prstGeom prst="rect">
            <a:avLst/>
          </a:prstGeom>
          <a:noFill/>
        </p:spPr>
        <p:txBody>
          <a:bodyPr wrap="none" rtlCol="0">
            <a:spAutoFit/>
          </a:bodyPr>
          <a:lstStyle/>
          <a:p>
            <a:r>
              <a:rPr lang="en-US" dirty="0" smtClean="0"/>
              <a:t>VALID OR INVALID??</a:t>
            </a:r>
          </a:p>
          <a:p>
            <a:pPr>
              <a:lnSpc>
                <a:spcPct val="140000"/>
              </a:lnSpc>
            </a:pPr>
            <a:r>
              <a:rPr lang="en-US" dirty="0" smtClean="0"/>
              <a:t>Fruit fruit = new Gala();</a:t>
            </a:r>
          </a:p>
          <a:p>
            <a:pPr>
              <a:lnSpc>
                <a:spcPct val="140000"/>
              </a:lnSpc>
            </a:pPr>
            <a:r>
              <a:rPr lang="en-US" dirty="0" smtClean="0"/>
              <a:t>Orange orange = new Orange();</a:t>
            </a:r>
          </a:p>
          <a:p>
            <a:pPr>
              <a:lnSpc>
                <a:spcPct val="140000"/>
              </a:lnSpc>
            </a:pPr>
            <a:r>
              <a:rPr lang="en-US" dirty="0" smtClean="0"/>
              <a:t>Orange p = new Apple();</a:t>
            </a:r>
          </a:p>
          <a:p>
            <a:pPr>
              <a:lnSpc>
                <a:spcPct val="140000"/>
              </a:lnSpc>
            </a:pPr>
            <a:r>
              <a:rPr lang="en-US" dirty="0" smtClean="0"/>
              <a:t>Gala p = new Apple();</a:t>
            </a:r>
          </a:p>
          <a:p>
            <a:pPr>
              <a:lnSpc>
                <a:spcPct val="140000"/>
              </a:lnSpc>
            </a:pPr>
            <a:r>
              <a:rPr lang="en-US" dirty="0" smtClean="0"/>
              <a:t>Apple p = new Fuji();</a:t>
            </a:r>
            <a:endParaRPr lang="en-US" dirty="0"/>
          </a:p>
        </p:txBody>
      </p:sp>
      <p:sp>
        <p:nvSpPr>
          <p:cNvPr id="53" name="Rectangle 52"/>
          <p:cNvSpPr/>
          <p:nvPr/>
        </p:nvSpPr>
        <p:spPr>
          <a:xfrm>
            <a:off x="5655232" y="4758419"/>
            <a:ext cx="2458024" cy="341241"/>
          </a:xfrm>
          <a:prstGeom prst="rect">
            <a:avLst/>
          </a:prstGeom>
          <a:noFill/>
          <a:ln w="254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5655232" y="5954240"/>
            <a:ext cx="2458024" cy="341241"/>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5655231" y="5557601"/>
            <a:ext cx="2723411" cy="339766"/>
          </a:xfrm>
          <a:prstGeom prst="rect">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Rectangle 55"/>
          <p:cNvSpPr/>
          <p:nvPr/>
        </p:nvSpPr>
        <p:spPr>
          <a:xfrm>
            <a:off x="5655232" y="5159486"/>
            <a:ext cx="3488768" cy="341241"/>
          </a:xfrm>
          <a:prstGeom prst="rect">
            <a:avLst/>
          </a:prstGeom>
          <a:noFill/>
          <a:ln w="254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5655232" y="6352355"/>
            <a:ext cx="2458024" cy="341241"/>
          </a:xfrm>
          <a:prstGeom prst="rect">
            <a:avLst/>
          </a:prstGeom>
          <a:noFill/>
          <a:ln w="25400">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20161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56" grpId="0" animBg="1"/>
      <p:bldP spid="5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TextBox 2"/>
          <p:cNvSpPr txBox="1"/>
          <p:nvPr/>
        </p:nvSpPr>
        <p:spPr>
          <a:xfrm>
            <a:off x="577314" y="1524000"/>
            <a:ext cx="5759827" cy="3970318"/>
          </a:xfrm>
          <a:prstGeom prst="rect">
            <a:avLst/>
          </a:prstGeom>
          <a:noFill/>
        </p:spPr>
        <p:txBody>
          <a:bodyPr wrap="none" rtlCol="0">
            <a:spAutoFit/>
          </a:bodyPr>
          <a:lstStyle/>
          <a:p>
            <a:r>
              <a:rPr lang="en-US" b="1" dirty="0"/>
              <a:t>public class Test {</a:t>
            </a:r>
          </a:p>
          <a:p>
            <a:r>
              <a:rPr lang="en-US" dirty="0"/>
              <a:t>	</a:t>
            </a:r>
            <a:r>
              <a:rPr lang="en-US" b="1" dirty="0"/>
              <a:t>public static void main(String[] </a:t>
            </a:r>
            <a:r>
              <a:rPr lang="en-US" b="1" dirty="0" err="1"/>
              <a:t>args</a:t>
            </a:r>
            <a:r>
              <a:rPr lang="en-US" b="1" dirty="0"/>
              <a:t>)  {</a:t>
            </a:r>
          </a:p>
          <a:p>
            <a:r>
              <a:rPr lang="en-US" dirty="0"/>
              <a:t>		</a:t>
            </a:r>
            <a:r>
              <a:rPr lang="en-US" dirty="0" smtClean="0"/>
              <a:t>B </a:t>
            </a:r>
            <a:r>
              <a:rPr lang="en-US" dirty="0"/>
              <a:t>b</a:t>
            </a:r>
            <a:r>
              <a:rPr lang="en-US" dirty="0" smtClean="0"/>
              <a:t> </a:t>
            </a:r>
            <a:r>
              <a:rPr lang="en-US" dirty="0"/>
              <a:t>= </a:t>
            </a:r>
            <a:r>
              <a:rPr lang="en-US" b="1" dirty="0"/>
              <a:t>new B();</a:t>
            </a:r>
          </a:p>
          <a:p>
            <a:r>
              <a:rPr lang="en-US" dirty="0" smtClean="0"/>
              <a:t>       }</a:t>
            </a:r>
            <a:endParaRPr lang="en-US" dirty="0"/>
          </a:p>
          <a:p>
            <a:r>
              <a:rPr lang="en-US" dirty="0" smtClean="0"/>
              <a:t>}</a:t>
            </a:r>
          </a:p>
          <a:p>
            <a:endParaRPr lang="en-US" dirty="0"/>
          </a:p>
          <a:p>
            <a:r>
              <a:rPr lang="en-US" b="1" dirty="0"/>
              <a:t>class A {</a:t>
            </a:r>
          </a:p>
          <a:p>
            <a:r>
              <a:rPr lang="en-US" dirty="0"/>
              <a:t>	</a:t>
            </a:r>
            <a:r>
              <a:rPr lang="en-US" b="1" dirty="0"/>
              <a:t>public A(){</a:t>
            </a:r>
          </a:p>
          <a:p>
            <a:r>
              <a:rPr lang="en-US" dirty="0"/>
              <a:t>		</a:t>
            </a:r>
            <a:r>
              <a:rPr lang="en-US" dirty="0" err="1"/>
              <a:t>System.</a:t>
            </a:r>
            <a:r>
              <a:rPr lang="en-US" i="1" dirty="0" err="1"/>
              <a:t>out.println</a:t>
            </a:r>
            <a:r>
              <a:rPr lang="en-US" i="1" dirty="0"/>
              <a:t>("A's constructor invoked");</a:t>
            </a:r>
          </a:p>
          <a:p>
            <a:r>
              <a:rPr lang="en-US" dirty="0"/>
              <a:t>	}</a:t>
            </a:r>
          </a:p>
          <a:p>
            <a:r>
              <a:rPr lang="en-US" dirty="0" smtClean="0"/>
              <a:t>}</a:t>
            </a:r>
            <a:endParaRPr lang="en-US" dirty="0"/>
          </a:p>
          <a:p>
            <a:endParaRPr lang="en-US" dirty="0"/>
          </a:p>
          <a:p>
            <a:r>
              <a:rPr lang="en-US" b="1" dirty="0"/>
              <a:t>class B extends A{</a:t>
            </a:r>
          </a:p>
          <a:p>
            <a:r>
              <a:rPr lang="en-US" dirty="0" smtClean="0"/>
              <a:t>}</a:t>
            </a:r>
            <a:endParaRPr lang="en-US" dirty="0"/>
          </a:p>
        </p:txBody>
      </p:sp>
    </p:spTree>
    <p:extLst>
      <p:ext uri="{BB962C8B-B14F-4D97-AF65-F5344CB8AC3E}">
        <p14:creationId xmlns:p14="http://schemas.microsoft.com/office/powerpoint/2010/main" val="3250216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TextBox 2"/>
          <p:cNvSpPr txBox="1"/>
          <p:nvPr/>
        </p:nvSpPr>
        <p:spPr>
          <a:xfrm>
            <a:off x="577314" y="1524000"/>
            <a:ext cx="5759827" cy="4801315"/>
          </a:xfrm>
          <a:prstGeom prst="rect">
            <a:avLst/>
          </a:prstGeom>
          <a:noFill/>
        </p:spPr>
        <p:txBody>
          <a:bodyPr wrap="none" rtlCol="0">
            <a:spAutoFit/>
          </a:bodyPr>
          <a:lstStyle/>
          <a:p>
            <a:r>
              <a:rPr lang="en-US" b="1" dirty="0"/>
              <a:t>public class Test {</a:t>
            </a:r>
          </a:p>
          <a:p>
            <a:r>
              <a:rPr lang="en-US" dirty="0"/>
              <a:t>	</a:t>
            </a:r>
            <a:r>
              <a:rPr lang="en-US" b="1" dirty="0"/>
              <a:t>public static void main(String[] </a:t>
            </a:r>
            <a:r>
              <a:rPr lang="en-US" b="1" dirty="0" err="1"/>
              <a:t>args</a:t>
            </a:r>
            <a:r>
              <a:rPr lang="en-US" b="1" dirty="0"/>
              <a:t>)  {</a:t>
            </a:r>
          </a:p>
          <a:p>
            <a:r>
              <a:rPr lang="en-US" dirty="0"/>
              <a:t>		</a:t>
            </a:r>
            <a:r>
              <a:rPr lang="en-US" dirty="0" smtClean="0"/>
              <a:t>B </a:t>
            </a:r>
            <a:r>
              <a:rPr lang="en-US" dirty="0"/>
              <a:t>b</a:t>
            </a:r>
            <a:r>
              <a:rPr lang="en-US" dirty="0" smtClean="0"/>
              <a:t> </a:t>
            </a:r>
            <a:r>
              <a:rPr lang="en-US" dirty="0"/>
              <a:t>= </a:t>
            </a:r>
            <a:r>
              <a:rPr lang="en-US" b="1" dirty="0"/>
              <a:t>new B();</a:t>
            </a:r>
          </a:p>
          <a:p>
            <a:r>
              <a:rPr lang="en-US" dirty="0" smtClean="0"/>
              <a:t>       }</a:t>
            </a:r>
            <a:endParaRPr lang="en-US" dirty="0"/>
          </a:p>
          <a:p>
            <a:r>
              <a:rPr lang="en-US" dirty="0" smtClean="0"/>
              <a:t>}</a:t>
            </a:r>
          </a:p>
          <a:p>
            <a:endParaRPr lang="en-US" dirty="0"/>
          </a:p>
          <a:p>
            <a:r>
              <a:rPr lang="en-US" b="1" dirty="0"/>
              <a:t>class A {</a:t>
            </a:r>
          </a:p>
          <a:p>
            <a:r>
              <a:rPr lang="en-US" dirty="0"/>
              <a:t>	</a:t>
            </a:r>
            <a:r>
              <a:rPr lang="en-US" b="1" dirty="0"/>
              <a:t>public A</a:t>
            </a:r>
            <a:r>
              <a:rPr lang="en-US" b="1" dirty="0" smtClean="0"/>
              <a:t>(</a:t>
            </a:r>
            <a:r>
              <a:rPr lang="en-US" b="1" dirty="0" err="1" smtClean="0"/>
              <a:t>int</a:t>
            </a:r>
            <a:r>
              <a:rPr lang="en-US" b="1" dirty="0" smtClean="0"/>
              <a:t> x)</a:t>
            </a:r>
            <a:r>
              <a:rPr lang="en-US" b="1" dirty="0"/>
              <a:t>{</a:t>
            </a:r>
          </a:p>
          <a:p>
            <a:r>
              <a:rPr lang="en-US" dirty="0"/>
              <a:t>		</a:t>
            </a:r>
            <a:r>
              <a:rPr lang="en-US" dirty="0" err="1"/>
              <a:t>System.out.println</a:t>
            </a:r>
            <a:r>
              <a:rPr lang="en-US" dirty="0"/>
              <a:t>("A's constructor invoked");</a:t>
            </a:r>
          </a:p>
          <a:p>
            <a:r>
              <a:rPr lang="en-US" dirty="0"/>
              <a:t>	}</a:t>
            </a:r>
          </a:p>
          <a:p>
            <a:r>
              <a:rPr lang="en-US" dirty="0" smtClean="0"/>
              <a:t>}</a:t>
            </a:r>
            <a:endParaRPr lang="en-US" dirty="0"/>
          </a:p>
          <a:p>
            <a:endParaRPr lang="en-US" dirty="0"/>
          </a:p>
          <a:p>
            <a:r>
              <a:rPr lang="en-US" b="1" dirty="0"/>
              <a:t>class B extends A</a:t>
            </a:r>
            <a:r>
              <a:rPr lang="en-US" b="1" dirty="0" smtClean="0"/>
              <a:t>{</a:t>
            </a:r>
          </a:p>
          <a:p>
            <a:r>
              <a:rPr lang="en-US" b="1" dirty="0"/>
              <a:t>	</a:t>
            </a:r>
            <a:r>
              <a:rPr lang="en-US" b="1" dirty="0" smtClean="0"/>
              <a:t>public B (){</a:t>
            </a:r>
          </a:p>
          <a:p>
            <a:r>
              <a:rPr lang="en-US" b="1" dirty="0"/>
              <a:t>	</a:t>
            </a:r>
            <a:r>
              <a:rPr lang="en-US" b="1" dirty="0" smtClean="0"/>
              <a:t>	</a:t>
            </a:r>
            <a:r>
              <a:rPr lang="en-US" dirty="0" err="1" smtClean="0"/>
              <a:t>System.out.println</a:t>
            </a:r>
            <a:r>
              <a:rPr lang="en-US" dirty="0" smtClean="0"/>
              <a:t>(“B’s constructor invoked”);</a:t>
            </a:r>
          </a:p>
          <a:p>
            <a:r>
              <a:rPr lang="en-US" b="1" dirty="0"/>
              <a:t>	</a:t>
            </a:r>
            <a:r>
              <a:rPr lang="en-US" b="1" dirty="0" smtClean="0"/>
              <a:t>}</a:t>
            </a:r>
            <a:endParaRPr lang="en-US" b="1" dirty="0"/>
          </a:p>
          <a:p>
            <a:r>
              <a:rPr lang="en-US" dirty="0" smtClean="0"/>
              <a:t>}</a:t>
            </a:r>
            <a:endParaRPr lang="en-US" dirty="0"/>
          </a:p>
        </p:txBody>
      </p:sp>
    </p:spTree>
    <p:extLst>
      <p:ext uri="{BB962C8B-B14F-4D97-AF65-F5344CB8AC3E}">
        <p14:creationId xmlns:p14="http://schemas.microsoft.com/office/powerpoint/2010/main" val="3250216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TextBox 2"/>
          <p:cNvSpPr txBox="1"/>
          <p:nvPr/>
        </p:nvSpPr>
        <p:spPr>
          <a:xfrm>
            <a:off x="3483664" y="487026"/>
            <a:ext cx="5460286" cy="6370974"/>
          </a:xfrm>
          <a:prstGeom prst="rect">
            <a:avLst/>
          </a:prstGeom>
          <a:noFill/>
        </p:spPr>
        <p:txBody>
          <a:bodyPr wrap="none" rtlCol="0">
            <a:spAutoFit/>
          </a:bodyPr>
          <a:lstStyle/>
          <a:p>
            <a:r>
              <a:rPr lang="en-US" sz="1700" dirty="0" smtClean="0"/>
              <a:t>class </a:t>
            </a:r>
            <a:r>
              <a:rPr lang="en-US" sz="1700" dirty="0"/>
              <a:t>Test {</a:t>
            </a:r>
          </a:p>
          <a:p>
            <a:r>
              <a:rPr lang="en-US" sz="1700" dirty="0"/>
              <a:t>	public static void main(String[] </a:t>
            </a:r>
            <a:r>
              <a:rPr lang="en-US" sz="1700" dirty="0" err="1"/>
              <a:t>args</a:t>
            </a:r>
            <a:r>
              <a:rPr lang="en-US" sz="1700" dirty="0"/>
              <a:t>)  {</a:t>
            </a:r>
          </a:p>
          <a:p>
            <a:r>
              <a:rPr lang="en-US" sz="1700" dirty="0"/>
              <a:t>		</a:t>
            </a:r>
            <a:r>
              <a:rPr lang="en-US" sz="1700" dirty="0"/>
              <a:t>A</a:t>
            </a:r>
            <a:r>
              <a:rPr lang="en-US" sz="1700" dirty="0" smtClean="0"/>
              <a:t> </a:t>
            </a:r>
            <a:r>
              <a:rPr lang="en-US" sz="1700" dirty="0"/>
              <a:t>a</a:t>
            </a:r>
            <a:r>
              <a:rPr lang="en-US" sz="1700" dirty="0" smtClean="0"/>
              <a:t> </a:t>
            </a:r>
            <a:r>
              <a:rPr lang="en-US" sz="1700" dirty="0"/>
              <a:t>= new B()</a:t>
            </a:r>
            <a:r>
              <a:rPr lang="en-US" sz="1700" dirty="0" smtClean="0"/>
              <a:t>;</a:t>
            </a:r>
          </a:p>
          <a:p>
            <a:r>
              <a:rPr lang="en-US" sz="1700" dirty="0" smtClean="0"/>
              <a:t>		</a:t>
            </a:r>
            <a:r>
              <a:rPr lang="en-US" sz="1700" dirty="0" err="1"/>
              <a:t>System.out.println</a:t>
            </a:r>
            <a:r>
              <a:rPr lang="en-US" sz="1700" dirty="0" smtClean="0"/>
              <a:t>(</a:t>
            </a:r>
            <a:r>
              <a:rPr lang="en-US" sz="1700" dirty="0" err="1" smtClean="0"/>
              <a:t>a.doThis</a:t>
            </a:r>
            <a:r>
              <a:rPr lang="en-US" sz="1700" dirty="0" smtClean="0"/>
              <a:t>());</a:t>
            </a:r>
            <a:endParaRPr lang="en-US" sz="1700" dirty="0"/>
          </a:p>
          <a:p>
            <a:r>
              <a:rPr lang="en-US" sz="1700" dirty="0" smtClean="0"/>
              <a:t>       }</a:t>
            </a:r>
            <a:endParaRPr lang="en-US" sz="1700" dirty="0"/>
          </a:p>
          <a:p>
            <a:r>
              <a:rPr lang="en-US" sz="1700" dirty="0" smtClean="0"/>
              <a:t>}</a:t>
            </a:r>
          </a:p>
          <a:p>
            <a:endParaRPr lang="en-US" sz="1700" dirty="0"/>
          </a:p>
          <a:p>
            <a:r>
              <a:rPr lang="en-US" sz="1700" dirty="0"/>
              <a:t>class A {</a:t>
            </a:r>
          </a:p>
          <a:p>
            <a:r>
              <a:rPr lang="en-US" sz="1700" dirty="0"/>
              <a:t>	public A</a:t>
            </a:r>
            <a:r>
              <a:rPr lang="en-US" sz="1700" dirty="0" smtClean="0"/>
              <a:t>()</a:t>
            </a:r>
            <a:r>
              <a:rPr lang="en-US" sz="1700" dirty="0"/>
              <a:t>{</a:t>
            </a:r>
          </a:p>
          <a:p>
            <a:r>
              <a:rPr lang="en-US" sz="1700" dirty="0"/>
              <a:t>		</a:t>
            </a:r>
            <a:r>
              <a:rPr lang="en-US" sz="1700" dirty="0" err="1"/>
              <a:t>System.out.println</a:t>
            </a:r>
            <a:r>
              <a:rPr lang="en-US" sz="1700" dirty="0"/>
              <a:t>("A's constructor invoked");</a:t>
            </a:r>
          </a:p>
          <a:p>
            <a:r>
              <a:rPr lang="en-US" sz="1700" dirty="0"/>
              <a:t>	</a:t>
            </a:r>
            <a:r>
              <a:rPr lang="en-US" sz="1700" dirty="0" smtClean="0"/>
              <a:t>}</a:t>
            </a:r>
          </a:p>
          <a:p>
            <a:r>
              <a:rPr lang="en-US" sz="1700" dirty="0"/>
              <a:t>	</a:t>
            </a:r>
            <a:r>
              <a:rPr lang="en-US" sz="1700" dirty="0" smtClean="0"/>
              <a:t>public String </a:t>
            </a:r>
            <a:r>
              <a:rPr lang="en-US" sz="1700" dirty="0" err="1" smtClean="0"/>
              <a:t>doThis</a:t>
            </a:r>
            <a:r>
              <a:rPr lang="en-US" sz="1700" dirty="0" smtClean="0"/>
              <a:t>(){</a:t>
            </a:r>
          </a:p>
          <a:p>
            <a:r>
              <a:rPr lang="en-US" sz="1700" dirty="0"/>
              <a:t>	</a:t>
            </a:r>
            <a:r>
              <a:rPr lang="en-US" sz="1700" dirty="0" smtClean="0"/>
              <a:t>	return “A’s </a:t>
            </a:r>
            <a:r>
              <a:rPr lang="en-US" sz="1700" dirty="0" err="1" smtClean="0"/>
              <a:t>doThis</a:t>
            </a:r>
            <a:r>
              <a:rPr lang="en-US" sz="1700" dirty="0" smtClean="0"/>
              <a:t>()”;</a:t>
            </a:r>
          </a:p>
          <a:p>
            <a:r>
              <a:rPr lang="en-US" sz="1700" dirty="0"/>
              <a:t>	</a:t>
            </a:r>
            <a:r>
              <a:rPr lang="en-US" sz="1700" dirty="0" smtClean="0"/>
              <a:t>}</a:t>
            </a:r>
            <a:endParaRPr lang="en-US" sz="1700" dirty="0"/>
          </a:p>
          <a:p>
            <a:r>
              <a:rPr lang="en-US" sz="1700" dirty="0" smtClean="0"/>
              <a:t>}</a:t>
            </a:r>
            <a:endParaRPr lang="en-US" sz="1700" dirty="0"/>
          </a:p>
          <a:p>
            <a:endParaRPr lang="en-US" sz="1700" dirty="0"/>
          </a:p>
          <a:p>
            <a:r>
              <a:rPr lang="en-US" sz="1700" dirty="0"/>
              <a:t>class B extends A</a:t>
            </a:r>
            <a:r>
              <a:rPr lang="en-US" sz="1700" dirty="0" smtClean="0"/>
              <a:t>{</a:t>
            </a:r>
          </a:p>
          <a:p>
            <a:r>
              <a:rPr lang="en-US" sz="1700" dirty="0"/>
              <a:t>	</a:t>
            </a:r>
            <a:r>
              <a:rPr lang="en-US" sz="1700" dirty="0" smtClean="0"/>
              <a:t>public B (){</a:t>
            </a:r>
          </a:p>
          <a:p>
            <a:r>
              <a:rPr lang="en-US" sz="1700" dirty="0"/>
              <a:t>	</a:t>
            </a:r>
            <a:r>
              <a:rPr lang="en-US" sz="1700" dirty="0" smtClean="0"/>
              <a:t>	</a:t>
            </a:r>
            <a:r>
              <a:rPr lang="en-US" sz="1700" dirty="0" err="1" smtClean="0"/>
              <a:t>System.out.println</a:t>
            </a:r>
            <a:r>
              <a:rPr lang="en-US" sz="1700" dirty="0" smtClean="0"/>
              <a:t>(“B’s constructor invoked”);</a:t>
            </a:r>
          </a:p>
          <a:p>
            <a:r>
              <a:rPr lang="en-US" sz="1700" dirty="0"/>
              <a:t>	</a:t>
            </a:r>
            <a:r>
              <a:rPr lang="en-US" sz="1700" dirty="0" smtClean="0"/>
              <a:t>}</a:t>
            </a:r>
          </a:p>
          <a:p>
            <a:r>
              <a:rPr lang="en-US" sz="1700" dirty="0" smtClean="0"/>
              <a:t>	public </a:t>
            </a:r>
            <a:r>
              <a:rPr lang="en-US" sz="1700" dirty="0"/>
              <a:t>String </a:t>
            </a:r>
            <a:r>
              <a:rPr lang="en-US" sz="1700" dirty="0" err="1"/>
              <a:t>doThis</a:t>
            </a:r>
            <a:r>
              <a:rPr lang="en-US" sz="1700" dirty="0"/>
              <a:t>(){</a:t>
            </a:r>
          </a:p>
          <a:p>
            <a:r>
              <a:rPr lang="en-US" sz="1700" dirty="0"/>
              <a:t>		return </a:t>
            </a:r>
            <a:r>
              <a:rPr lang="en-US" sz="1700" dirty="0" smtClean="0"/>
              <a:t>“B’s </a:t>
            </a:r>
            <a:r>
              <a:rPr lang="en-US" sz="1700" dirty="0" err="1"/>
              <a:t>doThis</a:t>
            </a:r>
            <a:r>
              <a:rPr lang="en-US" sz="1700" dirty="0"/>
              <a:t>()”;</a:t>
            </a:r>
          </a:p>
          <a:p>
            <a:r>
              <a:rPr lang="en-US" sz="1700" dirty="0"/>
              <a:t>	</a:t>
            </a:r>
            <a:r>
              <a:rPr lang="en-US" sz="1700" dirty="0" smtClean="0"/>
              <a:t>}</a:t>
            </a:r>
            <a:endParaRPr lang="en-US" sz="1700" dirty="0"/>
          </a:p>
          <a:p>
            <a:r>
              <a:rPr lang="en-US" sz="1700" dirty="0" smtClean="0"/>
              <a:t>}</a:t>
            </a:r>
            <a:endParaRPr lang="en-US" sz="1700" dirty="0"/>
          </a:p>
        </p:txBody>
      </p:sp>
    </p:spTree>
    <p:extLst>
      <p:ext uri="{BB962C8B-B14F-4D97-AF65-F5344CB8AC3E}">
        <p14:creationId xmlns:p14="http://schemas.microsoft.com/office/powerpoint/2010/main" val="616834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our goal</a:t>
            </a:r>
            <a:endParaRPr lang="en-US" dirty="0"/>
          </a:p>
        </p:txBody>
      </p:sp>
      <p:sp>
        <p:nvSpPr>
          <p:cNvPr id="3" name="Content Placeholder 2"/>
          <p:cNvSpPr>
            <a:spLocks noGrp="1"/>
          </p:cNvSpPr>
          <p:nvPr>
            <p:ph idx="1"/>
          </p:nvPr>
        </p:nvSpPr>
        <p:spPr>
          <a:xfrm>
            <a:off x="457200" y="1600200"/>
            <a:ext cx="8229600" cy="3961753"/>
          </a:xfrm>
        </p:spPr>
        <p:txBody>
          <a:bodyPr/>
          <a:lstStyle/>
          <a:p>
            <a:pPr marL="0" indent="0">
              <a:buNone/>
            </a:pPr>
            <a:r>
              <a:rPr lang="en-US" dirty="0" smtClean="0"/>
              <a:t>We want to be able to print out payroll information:</a:t>
            </a:r>
            <a:endParaRPr lang="en-US" dirty="0"/>
          </a:p>
        </p:txBody>
      </p:sp>
      <p:sp>
        <p:nvSpPr>
          <p:cNvPr id="4" name="TextBox 3"/>
          <p:cNvSpPr txBox="1"/>
          <p:nvPr/>
        </p:nvSpPr>
        <p:spPr>
          <a:xfrm>
            <a:off x="457200" y="2298726"/>
            <a:ext cx="8382911" cy="3139321"/>
          </a:xfrm>
          <a:prstGeom prst="rect">
            <a:avLst/>
          </a:prstGeom>
          <a:noFill/>
        </p:spPr>
        <p:txBody>
          <a:bodyPr wrap="none" rtlCol="0">
            <a:spAutoFit/>
          </a:bodyPr>
          <a:lstStyle/>
          <a:p>
            <a:r>
              <a:rPr lang="en-US" dirty="0" err="1"/>
              <a:t>ArrayList</a:t>
            </a:r>
            <a:r>
              <a:rPr lang="en-US" dirty="0"/>
              <a:t>&lt;Employee&gt; employees = </a:t>
            </a:r>
            <a:r>
              <a:rPr lang="en-US" b="1" dirty="0"/>
              <a:t>new </a:t>
            </a:r>
            <a:r>
              <a:rPr lang="en-US" b="1" dirty="0" err="1"/>
              <a:t>ArrayList</a:t>
            </a:r>
            <a:r>
              <a:rPr lang="en-US" b="1" dirty="0"/>
              <a:t>&lt;Employee&gt;();</a:t>
            </a:r>
          </a:p>
          <a:p>
            <a:r>
              <a:rPr lang="en-US" dirty="0" err="1" smtClean="0"/>
              <a:t>employees.add</a:t>
            </a:r>
            <a:r>
              <a:rPr lang="en-US" dirty="0"/>
              <a:t>(</a:t>
            </a:r>
            <a:r>
              <a:rPr lang="en-US" b="1" dirty="0"/>
              <a:t>new </a:t>
            </a:r>
            <a:r>
              <a:rPr lang="en-US" b="1" dirty="0" err="1"/>
              <a:t>HourlyEmployee</a:t>
            </a:r>
            <a:r>
              <a:rPr lang="en-US" b="1" dirty="0"/>
              <a:t>(1, "</a:t>
            </a:r>
            <a:r>
              <a:rPr lang="en-US" b="1" dirty="0" err="1"/>
              <a:t>Sneezy</a:t>
            </a:r>
            <a:r>
              <a:rPr lang="en-US" b="1" dirty="0"/>
              <a:t>", "intern", 10.0, 40.0));</a:t>
            </a:r>
          </a:p>
          <a:p>
            <a:r>
              <a:rPr lang="en-US" dirty="0" err="1" smtClean="0"/>
              <a:t>employees.add</a:t>
            </a:r>
            <a:r>
              <a:rPr lang="en-US" dirty="0"/>
              <a:t>(</a:t>
            </a:r>
            <a:r>
              <a:rPr lang="en-US" b="1" dirty="0"/>
              <a:t>new </a:t>
            </a:r>
            <a:r>
              <a:rPr lang="en-US" b="1" dirty="0" err="1"/>
              <a:t>SalariedEmployee</a:t>
            </a:r>
            <a:r>
              <a:rPr lang="en-US" b="1" dirty="0"/>
              <a:t>(2, "Doc", "physician", 100000.0))</a:t>
            </a:r>
            <a:r>
              <a:rPr lang="en-US" b="1" dirty="0" smtClean="0"/>
              <a:t>;</a:t>
            </a:r>
          </a:p>
          <a:p>
            <a:r>
              <a:rPr lang="en-US" dirty="0" err="1"/>
              <a:t>employees.add</a:t>
            </a:r>
            <a:r>
              <a:rPr lang="en-US" dirty="0"/>
              <a:t>(</a:t>
            </a:r>
            <a:r>
              <a:rPr lang="en-US" b="1" dirty="0"/>
              <a:t>new </a:t>
            </a:r>
            <a:r>
              <a:rPr lang="en-US" b="1" dirty="0" err="1"/>
              <a:t>SalariedEmployee</a:t>
            </a:r>
            <a:r>
              <a:rPr lang="en-US" b="1" dirty="0" smtClean="0"/>
              <a:t>(3, ”Snow White"</a:t>
            </a:r>
            <a:r>
              <a:rPr lang="en-US" b="1" dirty="0"/>
              <a:t>, </a:t>
            </a:r>
            <a:r>
              <a:rPr lang="en-US" b="1" dirty="0" smtClean="0"/>
              <a:t>”CEO"</a:t>
            </a:r>
            <a:r>
              <a:rPr lang="en-US" b="1" dirty="0"/>
              <a:t>, </a:t>
            </a:r>
            <a:r>
              <a:rPr lang="en-US" b="1" dirty="0" smtClean="0"/>
              <a:t>175000.0</a:t>
            </a:r>
            <a:r>
              <a:rPr lang="en-US" b="1" dirty="0"/>
              <a:t>))</a:t>
            </a:r>
            <a:r>
              <a:rPr lang="en-US" b="1" dirty="0" smtClean="0"/>
              <a:t>;</a:t>
            </a:r>
          </a:p>
          <a:p>
            <a:r>
              <a:rPr lang="en-US" dirty="0" err="1"/>
              <a:t>employees.add</a:t>
            </a:r>
            <a:r>
              <a:rPr lang="en-US" dirty="0"/>
              <a:t>(</a:t>
            </a:r>
            <a:r>
              <a:rPr lang="en-US" b="1" dirty="0"/>
              <a:t>new </a:t>
            </a:r>
            <a:r>
              <a:rPr lang="en-US" b="1" dirty="0" err="1"/>
              <a:t>SalariedEmployee</a:t>
            </a:r>
            <a:r>
              <a:rPr lang="en-US" b="1" dirty="0"/>
              <a:t>(4, "Dopey", "trainer", 65000));</a:t>
            </a:r>
          </a:p>
          <a:p>
            <a:r>
              <a:rPr lang="en-US" dirty="0" err="1" smtClean="0"/>
              <a:t>employees.add</a:t>
            </a:r>
            <a:r>
              <a:rPr lang="en-US" dirty="0"/>
              <a:t>(</a:t>
            </a:r>
            <a:r>
              <a:rPr lang="en-US" b="1" dirty="0"/>
              <a:t>new </a:t>
            </a:r>
            <a:r>
              <a:rPr lang="en-US" b="1" dirty="0" err="1"/>
              <a:t>HourlyEmployee</a:t>
            </a:r>
            <a:r>
              <a:rPr lang="en-US" b="1" dirty="0"/>
              <a:t>(5, "Sleepy", "trainee", 15.00, 40.00))</a:t>
            </a:r>
            <a:r>
              <a:rPr lang="en-US" b="1" dirty="0" smtClean="0"/>
              <a:t>;</a:t>
            </a:r>
          </a:p>
          <a:p>
            <a:endParaRPr lang="en-US" b="1" dirty="0"/>
          </a:p>
          <a:p>
            <a:r>
              <a:rPr lang="en-US" b="1" dirty="0"/>
              <a:t>for (</a:t>
            </a:r>
            <a:r>
              <a:rPr lang="en-US" b="1" dirty="0" err="1"/>
              <a:t>int</a:t>
            </a:r>
            <a:r>
              <a:rPr lang="en-US" b="1" dirty="0"/>
              <a:t> </a:t>
            </a:r>
            <a:r>
              <a:rPr lang="en-US" b="1" dirty="0" err="1"/>
              <a:t>i</a:t>
            </a:r>
            <a:r>
              <a:rPr lang="en-US" b="1" dirty="0"/>
              <a:t> = 0; </a:t>
            </a:r>
            <a:r>
              <a:rPr lang="en-US" b="1" dirty="0" err="1"/>
              <a:t>i</a:t>
            </a:r>
            <a:r>
              <a:rPr lang="en-US" b="1" dirty="0"/>
              <a:t> &lt; </a:t>
            </a:r>
            <a:r>
              <a:rPr lang="en-US" b="1" dirty="0" err="1"/>
              <a:t>employees.size</a:t>
            </a:r>
            <a:r>
              <a:rPr lang="en-US" b="1" dirty="0"/>
              <a:t>(); </a:t>
            </a:r>
            <a:r>
              <a:rPr lang="en-US" b="1" dirty="0" err="1"/>
              <a:t>i</a:t>
            </a:r>
            <a:r>
              <a:rPr lang="en-US" b="1" dirty="0"/>
              <a:t>++) {</a:t>
            </a:r>
          </a:p>
          <a:p>
            <a:r>
              <a:rPr lang="en-US" dirty="0"/>
              <a:t>	</a:t>
            </a:r>
            <a:r>
              <a:rPr lang="en-US" dirty="0" err="1" smtClean="0"/>
              <a:t>System.</a:t>
            </a:r>
            <a:r>
              <a:rPr lang="en-US" i="1" dirty="0" err="1" smtClean="0"/>
              <a:t>out.println</a:t>
            </a:r>
            <a:r>
              <a:rPr lang="en-US" i="1" dirty="0"/>
              <a:t>(</a:t>
            </a:r>
            <a:r>
              <a:rPr lang="en-US" i="1" dirty="0" err="1"/>
              <a:t>employees.get</a:t>
            </a:r>
            <a:r>
              <a:rPr lang="en-US" i="1" dirty="0"/>
              <a:t>(</a:t>
            </a:r>
            <a:r>
              <a:rPr lang="en-US" i="1" dirty="0" err="1"/>
              <a:t>i</a:t>
            </a:r>
            <a:r>
              <a:rPr lang="en-US" i="1" dirty="0"/>
              <a:t>));</a:t>
            </a:r>
          </a:p>
          <a:p>
            <a:r>
              <a:rPr lang="en-US" dirty="0"/>
              <a:t>	</a:t>
            </a:r>
            <a:r>
              <a:rPr lang="en-US" dirty="0" err="1" smtClean="0"/>
              <a:t>System.</a:t>
            </a:r>
            <a:r>
              <a:rPr lang="en-US" i="1" dirty="0" err="1" smtClean="0"/>
              <a:t>out.println</a:t>
            </a:r>
            <a:r>
              <a:rPr lang="en-US" i="1" dirty="0"/>
              <a:t>("\</a:t>
            </a:r>
            <a:r>
              <a:rPr lang="en-US" i="1" dirty="0" err="1"/>
              <a:t>tPay</a:t>
            </a:r>
            <a:r>
              <a:rPr lang="en-US" i="1" dirty="0"/>
              <a:t>: $" + </a:t>
            </a:r>
            <a:r>
              <a:rPr lang="en-US" i="1" dirty="0" err="1"/>
              <a:t>employees.get</a:t>
            </a:r>
            <a:r>
              <a:rPr lang="en-US" i="1" dirty="0"/>
              <a:t>(</a:t>
            </a:r>
            <a:r>
              <a:rPr lang="en-US" i="1" dirty="0" err="1"/>
              <a:t>i</a:t>
            </a:r>
            <a:r>
              <a:rPr lang="en-US" i="1" dirty="0"/>
              <a:t>).</a:t>
            </a:r>
            <a:r>
              <a:rPr lang="en-US" i="1" dirty="0" err="1"/>
              <a:t>computePay</a:t>
            </a:r>
            <a:r>
              <a:rPr lang="en-US" i="1" dirty="0"/>
              <a:t>());</a:t>
            </a:r>
          </a:p>
          <a:p>
            <a:r>
              <a:rPr lang="en-US" dirty="0" smtClean="0"/>
              <a:t>}</a:t>
            </a:r>
            <a:endParaRPr lang="en-US" dirty="0"/>
          </a:p>
        </p:txBody>
      </p:sp>
      <p:sp>
        <p:nvSpPr>
          <p:cNvPr id="5" name="TextBox 4"/>
          <p:cNvSpPr txBox="1"/>
          <p:nvPr/>
        </p:nvSpPr>
        <p:spPr>
          <a:xfrm>
            <a:off x="321547" y="5915996"/>
            <a:ext cx="8673618" cy="461665"/>
          </a:xfrm>
          <a:prstGeom prst="rect">
            <a:avLst/>
          </a:prstGeom>
          <a:noFill/>
        </p:spPr>
        <p:txBody>
          <a:bodyPr wrap="none" rtlCol="0">
            <a:spAutoFit/>
          </a:bodyPr>
          <a:lstStyle/>
          <a:p>
            <a:r>
              <a:rPr lang="en-US" sz="2400" dirty="0" smtClean="0"/>
              <a:t>Problem: There is no </a:t>
            </a:r>
            <a:r>
              <a:rPr lang="en-US" sz="2400" dirty="0" err="1" smtClean="0">
                <a:latin typeface="Courier New"/>
                <a:cs typeface="Courier New"/>
              </a:rPr>
              <a:t>computePay</a:t>
            </a:r>
            <a:r>
              <a:rPr lang="en-US" sz="2400" dirty="0" smtClean="0">
                <a:latin typeface="Courier New"/>
                <a:cs typeface="Courier New"/>
              </a:rPr>
              <a:t>()</a:t>
            </a:r>
            <a:r>
              <a:rPr lang="en-US" sz="2400" dirty="0" smtClean="0"/>
              <a:t> for a generic Employee!</a:t>
            </a:r>
            <a:endParaRPr lang="en-US" sz="2400" dirty="0"/>
          </a:p>
        </p:txBody>
      </p:sp>
    </p:spTree>
    <p:extLst>
      <p:ext uri="{BB962C8B-B14F-4D97-AF65-F5344CB8AC3E}">
        <p14:creationId xmlns:p14="http://schemas.microsoft.com/office/powerpoint/2010/main" val="92825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p:txBody>
          <a:bodyPr/>
          <a:lstStyle/>
          <a:p>
            <a:fld id="{2C5B1716-C6BE-4479-8F13-57A778CF9A45}" type="slidenum">
              <a:rPr lang="en-US" smtClean="0"/>
              <a:pPr/>
              <a:t>26</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Abstract Classes</a:t>
            </a:r>
          </a:p>
        </p:txBody>
      </p:sp>
      <p:sp>
        <p:nvSpPr>
          <p:cNvPr id="18436" name="Rectangle 3"/>
          <p:cNvSpPr>
            <a:spLocks noGrp="1" noChangeArrowheads="1"/>
          </p:cNvSpPr>
          <p:nvPr>
            <p:ph type="body" idx="1"/>
          </p:nvPr>
        </p:nvSpPr>
        <p:spPr/>
        <p:txBody>
          <a:bodyPr/>
          <a:lstStyle/>
          <a:p>
            <a:pPr eaLnBrk="1" hangingPunct="1"/>
            <a:r>
              <a:rPr lang="en-US" dirty="0" smtClean="0"/>
              <a:t>Classes can be abstract or concrete.</a:t>
            </a:r>
          </a:p>
          <a:p>
            <a:pPr lvl="0">
              <a:spcBef>
                <a:spcPts val="600"/>
              </a:spcBef>
              <a:buClr>
                <a:srgbClr val="003300"/>
              </a:buClr>
              <a:buNone/>
              <a:defRPr/>
            </a:pPr>
            <a:r>
              <a:rPr lang="en-US" sz="2400" b="1" kern="1200" dirty="0" smtClean="0">
                <a:solidFill>
                  <a:srgbClr val="003300"/>
                </a:solidFill>
                <a:latin typeface="Courier New" pitchFamily="49" charset="0"/>
              </a:rPr>
              <a:t>    </a:t>
            </a:r>
            <a:r>
              <a:rPr lang="en-US" sz="2400" b="1" i="1" u="sng" kern="1200" dirty="0" smtClean="0">
                <a:solidFill>
                  <a:srgbClr val="003300"/>
                </a:solidFill>
                <a:latin typeface="Courier New" pitchFamily="49" charset="0"/>
              </a:rPr>
              <a:t>visibility</a:t>
            </a:r>
            <a:r>
              <a:rPr lang="en-US" sz="2400" b="1" kern="1200" dirty="0" smtClean="0">
                <a:solidFill>
                  <a:srgbClr val="003300"/>
                </a:solidFill>
                <a:latin typeface="Courier New" pitchFamily="49" charset="0"/>
              </a:rPr>
              <a:t> abstract class </a:t>
            </a:r>
            <a:r>
              <a:rPr lang="en-US" sz="2400" b="1" i="1" u="sng" kern="1200" dirty="0" err="1" smtClean="0">
                <a:solidFill>
                  <a:srgbClr val="003300"/>
                </a:solidFill>
                <a:latin typeface="Courier New" pitchFamily="49" charset="0"/>
              </a:rPr>
              <a:t>className</a:t>
            </a:r>
            <a:r>
              <a:rPr lang="en-US" sz="2400" b="1" kern="1200" dirty="0" smtClean="0">
                <a:solidFill>
                  <a:srgbClr val="003300"/>
                </a:solidFill>
                <a:latin typeface="Courier New" pitchFamily="49" charset="0"/>
              </a:rPr>
              <a:t> {   </a:t>
            </a:r>
          </a:p>
          <a:p>
            <a:pPr lvl="0">
              <a:buClr>
                <a:srgbClr val="003300"/>
              </a:buClr>
              <a:buNone/>
              <a:defRPr/>
            </a:pPr>
            <a:r>
              <a:rPr lang="en-US" sz="2400" b="1" kern="1200" dirty="0" smtClean="0">
                <a:solidFill>
                  <a:srgbClr val="003300"/>
                </a:solidFill>
                <a:latin typeface="Courier New" pitchFamily="49" charset="0"/>
              </a:rPr>
              <a:t>      </a:t>
            </a:r>
            <a:r>
              <a:rPr lang="en-US" sz="2400" b="1" i="1" u="sng" kern="1200" dirty="0" err="1" smtClean="0">
                <a:solidFill>
                  <a:srgbClr val="003300"/>
                </a:solidFill>
                <a:latin typeface="Courier New" pitchFamily="49" charset="0"/>
              </a:rPr>
              <a:t>classDefinition</a:t>
            </a:r>
            <a:endParaRPr lang="en-US" sz="2400" b="1" i="1" u="sng" kern="1200" dirty="0" smtClean="0">
              <a:solidFill>
                <a:srgbClr val="003300"/>
              </a:solidFill>
              <a:latin typeface="Courier New" pitchFamily="49" charset="0"/>
            </a:endParaRPr>
          </a:p>
          <a:p>
            <a:pPr lvl="0">
              <a:buClr>
                <a:srgbClr val="003300"/>
              </a:buClr>
              <a:buNone/>
              <a:defRPr/>
            </a:pPr>
            <a:r>
              <a:rPr lang="en-US" sz="2400" b="1" kern="1200" dirty="0" smtClean="0">
                <a:solidFill>
                  <a:srgbClr val="003300"/>
                </a:solidFill>
                <a:latin typeface="Courier New" pitchFamily="49" charset="0"/>
              </a:rPr>
              <a:t>    }</a:t>
            </a:r>
            <a:endParaRPr lang="en-US" sz="2400" dirty="0" smtClean="0"/>
          </a:p>
          <a:p>
            <a:pPr eaLnBrk="1" hangingPunct="1"/>
            <a:r>
              <a:rPr lang="en-US" dirty="0" smtClean="0">
                <a:latin typeface="Arial Unicode MS" pitchFamily="34" charset="-128"/>
              </a:rPr>
              <a:t>Like concrete classes, abstract classes:</a:t>
            </a:r>
          </a:p>
          <a:p>
            <a:pPr lvl="1"/>
            <a:r>
              <a:rPr lang="en-US" dirty="0" smtClean="0"/>
              <a:t>Can have sub-classes;</a:t>
            </a:r>
          </a:p>
          <a:p>
            <a:pPr lvl="1"/>
            <a:r>
              <a:rPr lang="en-US" dirty="0" smtClean="0"/>
              <a:t>Can implement data and methods.</a:t>
            </a:r>
          </a:p>
          <a:p>
            <a:r>
              <a:rPr lang="en-US" dirty="0" smtClean="0"/>
              <a:t>Unlike concrete classes, abstract classes:</a:t>
            </a:r>
          </a:p>
          <a:p>
            <a:pPr lvl="1"/>
            <a:r>
              <a:rPr lang="en-US" dirty="0" smtClean="0"/>
              <a:t>Cannot be instantiated.</a:t>
            </a:r>
          </a:p>
        </p:txBody>
      </p:sp>
    </p:spTree>
    <p:extLst>
      <p:ext uri="{BB962C8B-B14F-4D97-AF65-F5344CB8AC3E}">
        <p14:creationId xmlns:p14="http://schemas.microsoft.com/office/powerpoint/2010/main" val="153772472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p:txBody>
          <a:bodyPr/>
          <a:lstStyle/>
          <a:p>
            <a:fld id="{DC5E027A-706C-4432-B7D8-61E026644597}" type="slidenum">
              <a:rPr lang="en-US" smtClean="0"/>
              <a:pPr/>
              <a:t>27</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t>Abstract Methods</a:t>
            </a:r>
          </a:p>
        </p:txBody>
      </p:sp>
      <p:sp>
        <p:nvSpPr>
          <p:cNvPr id="23556" name="Rectangle 3"/>
          <p:cNvSpPr>
            <a:spLocks noGrp="1" noChangeArrowheads="1"/>
          </p:cNvSpPr>
          <p:nvPr>
            <p:ph type="body" idx="1"/>
          </p:nvPr>
        </p:nvSpPr>
        <p:spPr>
          <a:xfrm>
            <a:off x="457200" y="1600200"/>
            <a:ext cx="8069473" cy="4724400"/>
          </a:xfrm>
        </p:spPr>
        <p:txBody>
          <a:bodyPr/>
          <a:lstStyle/>
          <a:p>
            <a:pPr eaLnBrk="1" hangingPunct="1"/>
            <a:r>
              <a:rPr lang="en-US" dirty="0" smtClean="0"/>
              <a:t>As with classes, methods can also be declared </a:t>
            </a:r>
            <a:r>
              <a:rPr lang="en-US" dirty="0" smtClean="0">
                <a:latin typeface="+mj-lt"/>
              </a:rPr>
              <a:t>as </a:t>
            </a:r>
            <a:r>
              <a:rPr lang="en-US" dirty="0" smtClean="0">
                <a:latin typeface="+mj-lt"/>
                <a:cs typeface="Courier New" pitchFamily="49" charset="0"/>
              </a:rPr>
              <a:t>abstract</a:t>
            </a:r>
            <a:r>
              <a:rPr lang="en-US" dirty="0" smtClean="0">
                <a:latin typeface="+mj-lt"/>
              </a:rPr>
              <a:t> or </a:t>
            </a:r>
            <a:r>
              <a:rPr lang="en-US" dirty="0" smtClean="0">
                <a:latin typeface="+mj-lt"/>
                <a:cs typeface="Courier New" pitchFamily="49" charset="0"/>
              </a:rPr>
              <a:t>concrete</a:t>
            </a:r>
            <a:r>
              <a:rPr lang="en-US" dirty="0" smtClean="0">
                <a:latin typeface="+mj-lt"/>
              </a:rPr>
              <a:t>.</a:t>
            </a:r>
          </a:p>
          <a:p>
            <a:pPr lvl="0"/>
            <a:endParaRPr lang="en-US" dirty="0" smtClean="0">
              <a:latin typeface="Arial Unicode MS" pitchFamily="34" charset="-128"/>
              <a:ea typeface="Arial Unicode MS" pitchFamily="34" charset="-128"/>
              <a:cs typeface="Arial Unicode MS" pitchFamily="34" charset="-128"/>
            </a:endParaRPr>
          </a:p>
          <a:p>
            <a:pPr lvl="0"/>
            <a:endParaRPr lang="en-US" dirty="0">
              <a:latin typeface="Arial Unicode MS" pitchFamily="34" charset="-128"/>
              <a:ea typeface="Arial Unicode MS" pitchFamily="34" charset="-128"/>
              <a:cs typeface="Arial Unicode MS" pitchFamily="34" charset="-128"/>
            </a:endParaRPr>
          </a:p>
          <a:p>
            <a:pPr lvl="0"/>
            <a:r>
              <a:rPr lang="en-US" dirty="0" smtClean="0">
                <a:latin typeface="Arial Unicode MS" pitchFamily="34" charset="-128"/>
                <a:ea typeface="Arial Unicode MS" pitchFamily="34" charset="-128"/>
                <a:cs typeface="Arial Unicode MS" pitchFamily="34" charset="-128"/>
              </a:rPr>
              <a:t>Abstract classes do not provide definitions for their abstract methods.</a:t>
            </a:r>
          </a:p>
          <a:p>
            <a:pPr lvl="0"/>
            <a:r>
              <a:rPr lang="en-US" dirty="0" smtClean="0">
                <a:latin typeface="Arial Unicode MS" pitchFamily="34" charset="-128"/>
                <a:ea typeface="Arial Unicode MS" pitchFamily="34" charset="-128"/>
                <a:cs typeface="Arial Unicode MS" pitchFamily="34" charset="-128"/>
              </a:rPr>
              <a:t>Classes that contain abstract methods must be declared as abstract.</a:t>
            </a:r>
          </a:p>
          <a:p>
            <a:pPr eaLnBrk="1" hangingPunct="1">
              <a:buNone/>
            </a:pPr>
            <a:endParaRPr lang="en-US" dirty="0" smtClean="0"/>
          </a:p>
        </p:txBody>
      </p:sp>
      <p:sp>
        <p:nvSpPr>
          <p:cNvPr id="2" name="TextBox 1"/>
          <p:cNvSpPr txBox="1"/>
          <p:nvPr/>
        </p:nvSpPr>
        <p:spPr>
          <a:xfrm>
            <a:off x="618461" y="2560453"/>
            <a:ext cx="8330332" cy="830997"/>
          </a:xfrm>
          <a:prstGeom prst="rect">
            <a:avLst/>
          </a:prstGeom>
          <a:noFill/>
        </p:spPr>
        <p:txBody>
          <a:bodyPr wrap="none" rtlCol="0">
            <a:spAutoFit/>
          </a:bodyPr>
          <a:lstStyle/>
          <a:p>
            <a:pPr lvl="0"/>
            <a:r>
              <a:rPr lang="en-US" sz="2400" b="1" i="1" u="sng" dirty="0">
                <a:solidFill>
                  <a:srgbClr val="003300"/>
                </a:solidFill>
                <a:latin typeface="Courier New" pitchFamily="49" charset="0"/>
              </a:rPr>
              <a:t>visibility</a:t>
            </a:r>
            <a:r>
              <a:rPr lang="en-US" sz="2400" b="1" dirty="0">
                <a:solidFill>
                  <a:srgbClr val="003300"/>
                </a:solidFill>
                <a:latin typeface="Courier New" pitchFamily="49" charset="0"/>
              </a:rPr>
              <a:t> abstract </a:t>
            </a:r>
            <a:r>
              <a:rPr lang="en-US" sz="2400" b="1" i="1" u="sng" dirty="0">
                <a:solidFill>
                  <a:srgbClr val="003300"/>
                </a:solidFill>
                <a:latin typeface="Courier New" pitchFamily="49" charset="0"/>
              </a:rPr>
              <a:t>type</a:t>
            </a:r>
            <a:r>
              <a:rPr lang="en-US" sz="2400" b="1" dirty="0">
                <a:solidFill>
                  <a:srgbClr val="003300"/>
                </a:solidFill>
                <a:latin typeface="Courier New" pitchFamily="49" charset="0"/>
              </a:rPr>
              <a:t> </a:t>
            </a:r>
            <a:r>
              <a:rPr lang="en-US" sz="2400" b="1" i="1" u="sng" dirty="0" err="1">
                <a:solidFill>
                  <a:srgbClr val="003300"/>
                </a:solidFill>
                <a:latin typeface="Courier New" pitchFamily="49" charset="0"/>
              </a:rPr>
              <a:t>methodName</a:t>
            </a:r>
            <a:r>
              <a:rPr lang="en-US" sz="2400" b="1" dirty="0">
                <a:solidFill>
                  <a:srgbClr val="003300"/>
                </a:solidFill>
                <a:latin typeface="Courier New" pitchFamily="49" charset="0"/>
              </a:rPr>
              <a:t>(</a:t>
            </a:r>
            <a:r>
              <a:rPr lang="en-US" sz="2400" b="1" i="1" u="sng" dirty="0" err="1">
                <a:solidFill>
                  <a:srgbClr val="003300"/>
                </a:solidFill>
                <a:latin typeface="Courier New" pitchFamily="49" charset="0"/>
              </a:rPr>
              <a:t>params</a:t>
            </a:r>
            <a:r>
              <a:rPr lang="en-US" sz="2400" b="1" dirty="0">
                <a:solidFill>
                  <a:srgbClr val="003300"/>
                </a:solidFill>
                <a:latin typeface="Courier New" pitchFamily="49" charset="0"/>
              </a:rPr>
              <a:t>);</a:t>
            </a:r>
            <a:endParaRPr lang="en-US" sz="2400" dirty="0"/>
          </a:p>
          <a:p>
            <a:endParaRPr lang="en-US" sz="2400" dirty="0"/>
          </a:p>
        </p:txBody>
      </p:sp>
    </p:spTree>
    <p:extLst>
      <p:ext uri="{BB962C8B-B14F-4D97-AF65-F5344CB8AC3E}">
        <p14:creationId xmlns:p14="http://schemas.microsoft.com/office/powerpoint/2010/main" val="231379384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p:txBody>
          <a:bodyPr/>
          <a:lstStyle/>
          <a:p>
            <a:fld id="{D61B0152-01FF-4247-A5DC-9344C5AE64A7}" type="slidenum">
              <a:rPr lang="en-US" smtClean="0"/>
              <a:pPr/>
              <a:t>28</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Implementing Inheritance</a:t>
            </a:r>
          </a:p>
        </p:txBody>
      </p:sp>
      <p:sp>
        <p:nvSpPr>
          <p:cNvPr id="21508" name="Rectangle 3"/>
          <p:cNvSpPr>
            <a:spLocks noGrp="1" noChangeArrowheads="1"/>
          </p:cNvSpPr>
          <p:nvPr>
            <p:ph type="body" idx="1"/>
          </p:nvPr>
        </p:nvSpPr>
        <p:spPr/>
        <p:txBody>
          <a:bodyPr/>
          <a:lstStyle/>
          <a:p>
            <a:pPr eaLnBrk="1" hangingPunct="1"/>
            <a:r>
              <a:rPr lang="en-US" dirty="0" smtClean="0"/>
              <a:t>A child class specifies inheritance from a parent class using the </a:t>
            </a:r>
            <a:r>
              <a:rPr lang="en-US" b="1" dirty="0" smtClean="0">
                <a:latin typeface="Courier New" pitchFamily="49" charset="0"/>
                <a:cs typeface="Courier New" pitchFamily="49" charset="0"/>
              </a:rPr>
              <a:t>extends</a:t>
            </a:r>
            <a:r>
              <a:rPr lang="en-US" dirty="0" smtClean="0"/>
              <a:t> clause.</a:t>
            </a:r>
            <a:endParaRPr lang="en-US" b="1" dirty="0" smtClean="0">
              <a:latin typeface="Courier New" pitchFamily="49" charset="0"/>
            </a:endParaRPr>
          </a:p>
          <a:p>
            <a:pPr lvl="0"/>
            <a:r>
              <a:rPr lang="en-US" dirty="0" smtClean="0">
                <a:latin typeface="Arial Unicode MS" pitchFamily="34" charset="-128"/>
                <a:ea typeface="Arial Unicode MS" pitchFamily="34" charset="-128"/>
                <a:cs typeface="Arial Unicode MS" pitchFamily="34" charset="-128"/>
              </a:rPr>
              <a:t>Concrete sub-classes must define the abstract methods that they inherit.</a:t>
            </a:r>
          </a:p>
        </p:txBody>
      </p:sp>
      <p:sp>
        <p:nvSpPr>
          <p:cNvPr id="7" name="TextBox 6"/>
          <p:cNvSpPr txBox="1"/>
          <p:nvPr/>
        </p:nvSpPr>
        <p:spPr>
          <a:xfrm>
            <a:off x="3038412" y="3886200"/>
            <a:ext cx="4733988" cy="2585323"/>
          </a:xfrm>
          <a:prstGeom prst="rect">
            <a:avLst/>
          </a:prstGeom>
          <a:noFill/>
        </p:spPr>
        <p:txBody>
          <a:bodyPr wrap="none" rtlCol="0">
            <a:spAutoFit/>
          </a:bodyPr>
          <a:lstStyle/>
          <a:p>
            <a:r>
              <a:rPr lang="en-US" b="1" dirty="0" smtClean="0">
                <a:latin typeface="Courier New" pitchFamily="49" charset="0"/>
                <a:cs typeface="Courier New" pitchFamily="49" charset="0"/>
              </a:rPr>
              <a:t>abstract class Parent {</a:t>
            </a:r>
          </a:p>
          <a:p>
            <a:r>
              <a:rPr lang="en-US" b="1" dirty="0" smtClean="0">
                <a:latin typeface="Courier New" pitchFamily="49" charset="0"/>
                <a:cs typeface="Courier New" pitchFamily="49" charset="0"/>
              </a:rPr>
              <a:t>  public abstract void </a:t>
            </a:r>
            <a:r>
              <a:rPr lang="en-US" b="1" dirty="0" err="1" smtClean="0">
                <a:latin typeface="Courier New" pitchFamily="49" charset="0"/>
                <a:cs typeface="Courier New" pitchFamily="49" charset="0"/>
              </a:rPr>
              <a:t>aMethod</a:t>
            </a:r>
            <a:r>
              <a:rPr lang="en-US" b="1" dirty="0" smtClean="0">
                <a:latin typeface="Courier New" pitchFamily="49" charset="0"/>
                <a:cs typeface="Courier New" pitchFamily="49" charset="0"/>
              </a:rPr>
              <a:t>();</a:t>
            </a:r>
          </a:p>
          <a:p>
            <a:r>
              <a:rPr lang="en-US" b="1" dirty="0" smtClean="0">
                <a:latin typeface="Courier New" pitchFamily="49" charset="0"/>
                <a:cs typeface="Courier New" pitchFamily="49" charset="0"/>
              </a:rPr>
              <a:t>}</a:t>
            </a:r>
          </a:p>
          <a:p>
            <a:endParaRPr lang="en-US" b="1" dirty="0" smtClean="0">
              <a:latin typeface="Courier New" pitchFamily="49" charset="0"/>
              <a:cs typeface="Courier New" pitchFamily="49" charset="0"/>
            </a:endParaRPr>
          </a:p>
          <a:p>
            <a:r>
              <a:rPr lang="en-US" b="1" dirty="0" smtClean="0">
                <a:latin typeface="Courier New" pitchFamily="49" charset="0"/>
                <a:cs typeface="Courier New" pitchFamily="49" charset="0"/>
              </a:rPr>
              <a:t>class Child1 extends Parent {</a:t>
            </a:r>
          </a:p>
          <a:p>
            <a:r>
              <a:rPr lang="en-US" b="1" dirty="0" smtClean="0">
                <a:latin typeface="Courier New" pitchFamily="49" charset="0"/>
                <a:cs typeface="Courier New" pitchFamily="49" charset="0"/>
              </a:rPr>
              <a:t>  public void </a:t>
            </a:r>
            <a:r>
              <a:rPr lang="en-US" b="1" dirty="0" err="1" smtClean="0">
                <a:latin typeface="Courier New" pitchFamily="49" charset="0"/>
                <a:cs typeface="Courier New" pitchFamily="49" charset="0"/>
              </a:rPr>
              <a:t>aMethod</a:t>
            </a:r>
            <a:r>
              <a:rPr lang="en-US" b="1" dirty="0" smtClean="0">
                <a:latin typeface="Courier New" pitchFamily="49" charset="0"/>
                <a:cs typeface="Courier New" pitchFamily="49" charset="0"/>
              </a:rPr>
              <a:t>() {</a:t>
            </a:r>
          </a:p>
          <a:p>
            <a:r>
              <a:rPr lang="en-US" b="1" dirty="0" smtClean="0">
                <a:latin typeface="Courier New" pitchFamily="49" charset="0"/>
                <a:cs typeface="Courier New" pitchFamily="49" charset="0"/>
              </a:rPr>
              <a:t>    // </a:t>
            </a:r>
            <a:r>
              <a:rPr lang="en-US" b="1" i="1" dirty="0" smtClean="0">
                <a:latin typeface="Courier New" pitchFamily="49" charset="0"/>
                <a:cs typeface="Courier New" pitchFamily="49" charset="0"/>
              </a:rPr>
              <a:t>define method here...</a:t>
            </a:r>
          </a:p>
          <a:p>
            <a:r>
              <a:rPr lang="en-US" b="1" dirty="0" smtClean="0">
                <a:latin typeface="Courier New" pitchFamily="49" charset="0"/>
                <a:cs typeface="Courier New" pitchFamily="49" charset="0"/>
              </a:rPr>
              <a:t>  }</a:t>
            </a:r>
          </a:p>
          <a:p>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pic>
        <p:nvPicPr>
          <p:cNvPr id="1027" name="Picture 3"/>
          <p:cNvPicPr>
            <a:picLocks noChangeAspect="1" noChangeArrowheads="1"/>
          </p:cNvPicPr>
          <p:nvPr/>
        </p:nvPicPr>
        <p:blipFill>
          <a:blip r:embed="rId3" cstate="print"/>
          <a:srcRect/>
          <a:stretch>
            <a:fillRect/>
          </a:stretch>
        </p:blipFill>
        <p:spPr bwMode="auto">
          <a:xfrm>
            <a:off x="990600" y="3581400"/>
            <a:ext cx="1704975" cy="2979723"/>
          </a:xfrm>
          <a:prstGeom prst="rect">
            <a:avLst/>
          </a:prstGeom>
          <a:noFill/>
          <a:ln w="9525">
            <a:noFill/>
            <a:miter lim="800000"/>
            <a:headEnd/>
            <a:tailEnd/>
          </a:ln>
          <a:effectLst/>
        </p:spPr>
      </p:pic>
    </p:spTree>
    <p:extLst>
      <p:ext uri="{BB962C8B-B14F-4D97-AF65-F5344CB8AC3E}">
        <p14:creationId xmlns:p14="http://schemas.microsoft.com/office/powerpoint/2010/main" val="403150470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Class</a:t>
            </a:r>
            <a:endParaRPr lang="en-US" dirty="0"/>
          </a:p>
        </p:txBody>
      </p:sp>
      <p:sp>
        <p:nvSpPr>
          <p:cNvPr id="20482" name="Slide Number Placeholder 1"/>
          <p:cNvSpPr>
            <a:spLocks noGrp="1"/>
          </p:cNvSpPr>
          <p:nvPr>
            <p:ph type="sldNum" sz="quarter" idx="12"/>
          </p:nvPr>
        </p:nvSpPr>
        <p:spPr/>
        <p:txBody>
          <a:bodyPr/>
          <a:lstStyle/>
          <a:p>
            <a:fld id="{32A08F2B-F20A-4EBB-89A5-530740D34C0B}" type="slidenum">
              <a:rPr lang="en-US" smtClean="0"/>
              <a:pPr/>
              <a:t>29</a:t>
            </a:fld>
            <a:endParaRPr lang="en-US" smtClean="0"/>
          </a:p>
        </p:txBody>
      </p:sp>
      <p:sp>
        <p:nvSpPr>
          <p:cNvPr id="20483" name="Text Box 2"/>
          <p:cNvSpPr txBox="1">
            <a:spLocks noChangeArrowheads="1"/>
          </p:cNvSpPr>
          <p:nvPr/>
        </p:nvSpPr>
        <p:spPr bwMode="auto">
          <a:xfrm>
            <a:off x="514183" y="1524000"/>
            <a:ext cx="8172617" cy="5078314"/>
          </a:xfrm>
          <a:prstGeom prst="rect">
            <a:avLst/>
          </a:prstGeom>
          <a:noFill/>
          <a:ln w="9525">
            <a:noFill/>
            <a:miter lim="800000"/>
            <a:headEnd/>
            <a:tailEnd/>
          </a:ln>
        </p:spPr>
        <p:txBody>
          <a:bodyPr wrap="none">
            <a:spAutoFit/>
          </a:bodyPr>
          <a:lstStyle/>
          <a:p>
            <a:r>
              <a:rPr lang="en-US" b="1" dirty="0" smtClean="0">
                <a:latin typeface="Courier New"/>
                <a:cs typeface="Courier New"/>
              </a:rPr>
              <a:t>public </a:t>
            </a:r>
            <a:r>
              <a:rPr lang="en-US" b="1" dirty="0" smtClean="0">
                <a:solidFill>
                  <a:srgbClr val="990000"/>
                </a:solidFill>
                <a:latin typeface="Courier New"/>
                <a:cs typeface="Courier New"/>
              </a:rPr>
              <a:t>abstract</a:t>
            </a:r>
            <a:r>
              <a:rPr lang="en-US" b="1" dirty="0" smtClean="0">
                <a:latin typeface="Courier New"/>
                <a:cs typeface="Courier New"/>
              </a:rPr>
              <a:t> class Employee {</a:t>
            </a:r>
          </a:p>
          <a:p>
            <a:endParaRPr lang="en-US" b="1" dirty="0" smtClean="0">
              <a:latin typeface="Courier New"/>
              <a:cs typeface="Courier New"/>
            </a:endParaRPr>
          </a:p>
          <a:p>
            <a:r>
              <a:rPr lang="en-US" b="1" dirty="0" smtClean="0">
                <a:latin typeface="Courier New"/>
                <a:cs typeface="Courier New"/>
              </a:rPr>
              <a:t>  	//private instance variables</a:t>
            </a:r>
          </a:p>
          <a:p>
            <a:endParaRPr lang="en-US" b="1" dirty="0" smtClean="0">
              <a:latin typeface="Courier New"/>
              <a:cs typeface="Courier New"/>
            </a:endParaRPr>
          </a:p>
          <a:p>
            <a:r>
              <a:rPr lang="en-US" b="1" dirty="0" smtClean="0">
                <a:latin typeface="Courier New"/>
                <a:cs typeface="Courier New"/>
              </a:rPr>
              <a:t>  	public </a:t>
            </a:r>
            <a:r>
              <a:rPr lang="en-US" b="1" dirty="0">
                <a:latin typeface="Courier New"/>
                <a:cs typeface="Courier New"/>
              </a:rPr>
              <a:t>Employee(</a:t>
            </a:r>
            <a:r>
              <a:rPr lang="en-US" b="1" dirty="0" err="1">
                <a:latin typeface="Courier New"/>
                <a:cs typeface="Courier New"/>
              </a:rPr>
              <a:t>int</a:t>
            </a:r>
            <a:r>
              <a:rPr lang="en-US" b="1" dirty="0">
                <a:latin typeface="Courier New"/>
                <a:cs typeface="Courier New"/>
              </a:rPr>
              <a:t> id, String name, String role) {</a:t>
            </a:r>
          </a:p>
          <a:p>
            <a:r>
              <a:rPr lang="en-US" dirty="0">
                <a:latin typeface="Courier New"/>
                <a:cs typeface="Courier New"/>
              </a:rPr>
              <a:t>		</a:t>
            </a:r>
            <a:r>
              <a:rPr lang="en-US" dirty="0" err="1">
                <a:latin typeface="Courier New"/>
                <a:cs typeface="Courier New"/>
              </a:rPr>
              <a:t>myId</a:t>
            </a:r>
            <a:r>
              <a:rPr lang="en-US" dirty="0">
                <a:latin typeface="Courier New"/>
                <a:cs typeface="Courier New"/>
              </a:rPr>
              <a:t> = id;</a:t>
            </a:r>
          </a:p>
          <a:p>
            <a:r>
              <a:rPr lang="en-US" dirty="0">
                <a:latin typeface="Courier New"/>
                <a:cs typeface="Courier New"/>
              </a:rPr>
              <a:t>		</a:t>
            </a:r>
            <a:r>
              <a:rPr lang="en-US" dirty="0" err="1">
                <a:latin typeface="Courier New"/>
                <a:cs typeface="Courier New"/>
              </a:rPr>
              <a:t>myName</a:t>
            </a:r>
            <a:r>
              <a:rPr lang="en-US" dirty="0">
                <a:latin typeface="Courier New"/>
                <a:cs typeface="Courier New"/>
              </a:rPr>
              <a:t> = name;</a:t>
            </a:r>
          </a:p>
          <a:p>
            <a:r>
              <a:rPr lang="en-US" dirty="0">
                <a:latin typeface="Courier New"/>
                <a:cs typeface="Courier New"/>
              </a:rPr>
              <a:t>		</a:t>
            </a:r>
            <a:r>
              <a:rPr lang="en-US" dirty="0" err="1">
                <a:latin typeface="Courier New"/>
                <a:cs typeface="Courier New"/>
              </a:rPr>
              <a:t>myRole</a:t>
            </a:r>
            <a:r>
              <a:rPr lang="en-US" dirty="0">
                <a:latin typeface="Courier New"/>
                <a:cs typeface="Courier New"/>
              </a:rPr>
              <a:t> = role;</a:t>
            </a:r>
          </a:p>
          <a:p>
            <a:r>
              <a:rPr lang="en-US" dirty="0">
                <a:latin typeface="Courier New"/>
                <a:cs typeface="Courier New"/>
              </a:rPr>
              <a:t>	}</a:t>
            </a:r>
            <a:endParaRPr lang="en-US" b="1" dirty="0" smtClean="0">
              <a:latin typeface="Courier New"/>
              <a:cs typeface="Courier New"/>
            </a:endParaRPr>
          </a:p>
          <a:p>
            <a:r>
              <a:rPr lang="en-US" b="1" dirty="0" smtClean="0">
                <a:latin typeface="Courier New"/>
                <a:cs typeface="Courier New"/>
              </a:rPr>
              <a:t>  </a:t>
            </a:r>
          </a:p>
          <a:p>
            <a:r>
              <a:rPr lang="en-US" b="1" dirty="0" smtClean="0">
                <a:latin typeface="Courier New"/>
                <a:cs typeface="Courier New"/>
              </a:rPr>
              <a:t>  	</a:t>
            </a:r>
            <a:r>
              <a:rPr lang="en-US" b="1" dirty="0" smtClean="0">
                <a:solidFill>
                  <a:srgbClr val="990000"/>
                </a:solidFill>
                <a:latin typeface="Courier New"/>
                <a:cs typeface="Courier New"/>
              </a:rPr>
              <a:t>public abstract void </a:t>
            </a:r>
            <a:r>
              <a:rPr lang="en-US" b="1" dirty="0" err="1" smtClean="0">
                <a:solidFill>
                  <a:srgbClr val="990000"/>
                </a:solidFill>
                <a:latin typeface="Courier New"/>
                <a:cs typeface="Courier New"/>
              </a:rPr>
              <a:t>computePay</a:t>
            </a:r>
            <a:r>
              <a:rPr lang="en-US" b="1" dirty="0" smtClean="0">
                <a:solidFill>
                  <a:srgbClr val="990000"/>
                </a:solidFill>
                <a:latin typeface="Courier New"/>
                <a:cs typeface="Courier New"/>
              </a:rPr>
              <a:t>();</a:t>
            </a:r>
          </a:p>
          <a:p>
            <a:endParaRPr lang="en-US" b="1" dirty="0">
              <a:latin typeface="Courier New"/>
              <a:cs typeface="Courier New"/>
            </a:endParaRPr>
          </a:p>
          <a:p>
            <a:r>
              <a:rPr lang="en-US" dirty="0">
                <a:latin typeface="Courier New"/>
                <a:cs typeface="Courier New"/>
              </a:rPr>
              <a:t>	</a:t>
            </a:r>
            <a:r>
              <a:rPr lang="en-US" dirty="0" smtClean="0">
                <a:latin typeface="Courier New"/>
                <a:cs typeface="Courier New"/>
              </a:rPr>
              <a:t>@</a:t>
            </a:r>
            <a:r>
              <a:rPr lang="en-US" dirty="0">
                <a:latin typeface="Courier New"/>
                <a:cs typeface="Courier New"/>
              </a:rPr>
              <a:t>Override</a:t>
            </a:r>
          </a:p>
          <a:p>
            <a:r>
              <a:rPr lang="en-US" dirty="0">
                <a:latin typeface="Courier New"/>
                <a:cs typeface="Courier New"/>
              </a:rPr>
              <a:t>	</a:t>
            </a:r>
            <a:r>
              <a:rPr lang="en-US" b="1" dirty="0">
                <a:latin typeface="Courier New"/>
                <a:cs typeface="Courier New"/>
              </a:rPr>
              <a:t>public String </a:t>
            </a:r>
            <a:r>
              <a:rPr lang="en-US" b="1" dirty="0" err="1">
                <a:latin typeface="Courier New"/>
                <a:cs typeface="Courier New"/>
              </a:rPr>
              <a:t>toString</a:t>
            </a:r>
            <a:r>
              <a:rPr lang="en-US" b="1" dirty="0">
                <a:latin typeface="Courier New"/>
                <a:cs typeface="Courier New"/>
              </a:rPr>
              <a:t>() {</a:t>
            </a:r>
          </a:p>
          <a:p>
            <a:r>
              <a:rPr lang="en-US" dirty="0">
                <a:latin typeface="Courier New"/>
                <a:cs typeface="Courier New"/>
              </a:rPr>
              <a:t>		</a:t>
            </a:r>
            <a:r>
              <a:rPr lang="en-US" b="1" dirty="0">
                <a:latin typeface="Courier New"/>
                <a:cs typeface="Courier New"/>
              </a:rPr>
              <a:t>return </a:t>
            </a:r>
            <a:r>
              <a:rPr lang="en-US" b="1" dirty="0" err="1">
                <a:latin typeface="Courier New"/>
                <a:cs typeface="Courier New"/>
              </a:rPr>
              <a:t>myId</a:t>
            </a:r>
            <a:r>
              <a:rPr lang="en-US" b="1" dirty="0">
                <a:latin typeface="Courier New"/>
                <a:cs typeface="Courier New"/>
              </a:rPr>
              <a:t> + " " + </a:t>
            </a:r>
            <a:r>
              <a:rPr lang="en-US" b="1" dirty="0" err="1">
                <a:latin typeface="Courier New"/>
                <a:cs typeface="Courier New"/>
              </a:rPr>
              <a:t>myName</a:t>
            </a:r>
            <a:r>
              <a:rPr lang="en-US" b="1" dirty="0">
                <a:latin typeface="Courier New"/>
                <a:cs typeface="Courier New"/>
              </a:rPr>
              <a:t> + "\n\</a:t>
            </a:r>
            <a:r>
              <a:rPr lang="en-US" b="1" dirty="0" err="1">
                <a:latin typeface="Courier New"/>
                <a:cs typeface="Courier New"/>
              </a:rPr>
              <a:t>tRole</a:t>
            </a:r>
            <a:r>
              <a:rPr lang="en-US" b="1" dirty="0">
                <a:latin typeface="Courier New"/>
                <a:cs typeface="Courier New"/>
              </a:rPr>
              <a:t>: " + </a:t>
            </a:r>
            <a:r>
              <a:rPr lang="en-US" b="1" dirty="0" err="1">
                <a:latin typeface="Courier New"/>
                <a:cs typeface="Courier New"/>
              </a:rPr>
              <a:t>myRole</a:t>
            </a:r>
            <a:r>
              <a:rPr lang="en-US" b="1" dirty="0">
                <a:latin typeface="Courier New"/>
                <a:cs typeface="Courier New"/>
              </a:rPr>
              <a:t>;</a:t>
            </a:r>
          </a:p>
          <a:p>
            <a:r>
              <a:rPr lang="en-US" dirty="0">
                <a:latin typeface="Courier New"/>
                <a:cs typeface="Courier New"/>
              </a:rPr>
              <a:t>	</a:t>
            </a:r>
            <a:r>
              <a:rPr lang="en-US" dirty="0" smtClean="0">
                <a:latin typeface="Courier New"/>
                <a:cs typeface="Courier New"/>
              </a:rPr>
              <a:t>}</a:t>
            </a:r>
            <a:endParaRPr lang="en-US" b="1" dirty="0" smtClean="0">
              <a:latin typeface="Courier New"/>
              <a:cs typeface="Courier New"/>
            </a:endParaRPr>
          </a:p>
          <a:p>
            <a:r>
              <a:rPr lang="en-US" b="1" dirty="0" smtClean="0">
                <a:latin typeface="Courier New"/>
                <a:cs typeface="Courier New"/>
              </a:rPr>
              <a:t>}</a:t>
            </a:r>
          </a:p>
          <a:p>
            <a:endParaRPr lang="en-US" b="1" dirty="0" smtClean="0">
              <a:latin typeface="Courier New"/>
              <a:cs typeface="Courier New"/>
            </a:endParaRPr>
          </a:p>
        </p:txBody>
      </p:sp>
    </p:spTree>
    <p:extLst>
      <p:ext uri="{BB962C8B-B14F-4D97-AF65-F5344CB8AC3E}">
        <p14:creationId xmlns:p14="http://schemas.microsoft.com/office/powerpoint/2010/main" val="17011987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p:txBody>
          <a:bodyPr/>
          <a:lstStyle/>
          <a:p>
            <a:fld id="{61407048-EF38-44D5-80B4-43D08F8B4FE2}" type="slidenum">
              <a:rPr lang="en-US" smtClean="0"/>
              <a:pPr/>
              <a:t>3</a:t>
            </a:fld>
            <a:endParaRPr lang="en-US" smtClean="0"/>
          </a:p>
        </p:txBody>
      </p:sp>
      <p:sp>
        <p:nvSpPr>
          <p:cNvPr id="3075" name="Rectangle 2"/>
          <p:cNvSpPr>
            <a:spLocks noGrp="1" noChangeArrowheads="1"/>
          </p:cNvSpPr>
          <p:nvPr>
            <p:ph type="body" idx="1"/>
          </p:nvPr>
        </p:nvSpPr>
        <p:spPr>
          <a:xfrm>
            <a:off x="685800" y="1143000"/>
            <a:ext cx="7696200" cy="4343400"/>
          </a:xfrm>
          <a:noFill/>
        </p:spPr>
        <p:txBody>
          <a:bodyPr/>
          <a:lstStyle/>
          <a:p>
            <a:pPr eaLnBrk="1" hangingPunct="1">
              <a:buFontTx/>
              <a:buChar char=" "/>
            </a:pPr>
            <a:r>
              <a:rPr lang="en-US" sz="2400" i="1" dirty="0" smtClean="0">
                <a:latin typeface="Arial Unicode MS" pitchFamily="34" charset="-128"/>
              </a:rPr>
              <a:t>You can get stuck at the object-based level because you can quickly get there and you get a lot of benefit without much mental effort. It’s also easy to feel like you’re creating data types – you make classes and objects, you send messages to those objects, and everything is nice and neat.</a:t>
            </a:r>
          </a:p>
          <a:p>
            <a:pPr eaLnBrk="1" hangingPunct="1">
              <a:buFontTx/>
              <a:buChar char=" "/>
            </a:pPr>
            <a:r>
              <a:rPr lang="en-US" sz="2400" i="1" dirty="0" smtClean="0">
                <a:latin typeface="Arial Unicode MS" pitchFamily="34" charset="-128"/>
              </a:rPr>
              <a:t>But don’t be fooled. If you stop here, you’re missing out on the greatest part of the language, which is the jump to true object-oriented programming. You can do this only with virtual [abstract] functions.</a:t>
            </a:r>
          </a:p>
          <a:p>
            <a:pPr eaLnBrk="1" hangingPunct="1">
              <a:buFont typeface="Arial" charset="0"/>
              <a:buNone/>
            </a:pPr>
            <a:r>
              <a:rPr lang="en-US" sz="2800" dirty="0" smtClean="0">
                <a:latin typeface="Arial Unicode MS" pitchFamily="34" charset="-128"/>
              </a:rPr>
              <a:t>				 	- </a:t>
            </a:r>
            <a:r>
              <a:rPr lang="en-US" sz="1800" dirty="0" smtClean="0">
                <a:latin typeface="Arial Unicode MS" pitchFamily="34" charset="-128"/>
              </a:rPr>
              <a:t>Bruce </a:t>
            </a:r>
            <a:r>
              <a:rPr lang="en-US" sz="1800" dirty="0" err="1" smtClean="0">
                <a:latin typeface="Arial Unicode MS" pitchFamily="34" charset="-128"/>
              </a:rPr>
              <a:t>Eckel</a:t>
            </a:r>
            <a:r>
              <a:rPr lang="en-US" sz="1800" dirty="0" smtClean="0">
                <a:latin typeface="Arial Unicode MS" pitchFamily="34" charset="-128"/>
              </a:rPr>
              <a:t>,</a:t>
            </a:r>
            <a:r>
              <a:rPr lang="en-US" sz="2800" dirty="0" smtClean="0">
                <a:latin typeface="Arial Unicode MS" pitchFamily="34" charset="-128"/>
              </a:rPr>
              <a:t> </a:t>
            </a:r>
            <a:r>
              <a:rPr lang="en-US" sz="1800" i="1" dirty="0" smtClean="0">
                <a:latin typeface="Arial Unicode MS" pitchFamily="34" charset="-128"/>
              </a:rPr>
              <a:t>Thinking in C++, </a:t>
            </a:r>
            <a:endParaRPr lang="en-US" dirty="0" smtClean="0">
              <a:latin typeface="Arial Unicode MS" pitchFamily="34" charset="-128"/>
            </a:endParaRPr>
          </a:p>
          <a:p>
            <a:pPr eaLnBrk="1" hangingPunct="1">
              <a:buFont typeface="Arial" charset="0"/>
              <a:buNone/>
            </a:pPr>
            <a:endParaRPr lang="en-US" sz="1800" i="1" dirty="0" smtClean="0">
              <a:latin typeface="Arial Unicode MS" pitchFamily="34" charset="-128"/>
            </a:endParaRPr>
          </a:p>
        </p:txBody>
      </p:sp>
    </p:spTree>
    <p:extLst>
      <p:ext uri="{BB962C8B-B14F-4D97-AF65-F5344CB8AC3E}">
        <p14:creationId xmlns:p14="http://schemas.microsoft.com/office/powerpoint/2010/main" val="308307928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p:txBody>
          <a:bodyPr/>
          <a:lstStyle/>
          <a:p>
            <a:fld id="{DC5E027A-706C-4432-B7D8-61E026644597}" type="slidenum">
              <a:rPr lang="en-US" smtClean="0"/>
              <a:pPr/>
              <a:t>30</a:t>
            </a:fld>
            <a:endParaRPr lang="en-US" smtClean="0"/>
          </a:p>
        </p:txBody>
      </p:sp>
      <p:sp>
        <p:nvSpPr>
          <p:cNvPr id="23555" name="Rectangle 2"/>
          <p:cNvSpPr>
            <a:spLocks noGrp="1" noChangeArrowheads="1"/>
          </p:cNvSpPr>
          <p:nvPr>
            <p:ph type="title"/>
          </p:nvPr>
        </p:nvSpPr>
        <p:spPr/>
        <p:txBody>
          <a:bodyPr/>
          <a:lstStyle/>
          <a:p>
            <a:pPr eaLnBrk="1" hangingPunct="1"/>
            <a:r>
              <a:rPr lang="en-US" smtClean="0"/>
              <a:t>Overriding Methods</a:t>
            </a:r>
          </a:p>
        </p:txBody>
      </p:sp>
      <p:sp>
        <p:nvSpPr>
          <p:cNvPr id="23556" name="Rectangle 3"/>
          <p:cNvSpPr>
            <a:spLocks noGrp="1" noChangeArrowheads="1"/>
          </p:cNvSpPr>
          <p:nvPr>
            <p:ph type="body" idx="1"/>
          </p:nvPr>
        </p:nvSpPr>
        <p:spPr/>
        <p:txBody>
          <a:bodyPr/>
          <a:lstStyle/>
          <a:p>
            <a:pPr eaLnBrk="1" hangingPunct="1"/>
            <a:r>
              <a:rPr lang="en-US" dirty="0" smtClean="0"/>
              <a:t>When an object to asked to execute a method, Java searches up the inheritance hierarchy for a matching method definition.</a:t>
            </a:r>
          </a:p>
          <a:p>
            <a:pPr eaLnBrk="1" hangingPunct="1"/>
            <a:r>
              <a:rPr lang="en-US" dirty="0" smtClean="0"/>
              <a:t>Thus, a sub-class that defines its own version of a method </a:t>
            </a:r>
            <a:r>
              <a:rPr lang="en-US" i="1" dirty="0" smtClean="0"/>
              <a:t>overrides</a:t>
            </a:r>
            <a:r>
              <a:rPr lang="en-US" dirty="0" smtClean="0"/>
              <a:t> any definitions of the methods that it inherits.</a:t>
            </a:r>
          </a:p>
          <a:p>
            <a:pPr eaLnBrk="1" hangingPunct="1"/>
            <a:r>
              <a:rPr lang="en-US" dirty="0" smtClean="0"/>
              <a:t>A concrete sub-class must implement the abstract methods it inherits using a method with an identical </a:t>
            </a:r>
            <a:r>
              <a:rPr lang="en-US" i="1" dirty="0" smtClean="0"/>
              <a:t>signature</a:t>
            </a:r>
            <a:r>
              <a:rPr lang="en-US" dirty="0" smtClean="0"/>
              <a:t>.</a:t>
            </a:r>
          </a:p>
        </p:txBody>
      </p:sp>
    </p:spTree>
    <p:extLst>
      <p:ext uri="{BB962C8B-B14F-4D97-AF65-F5344CB8AC3E}">
        <p14:creationId xmlns:p14="http://schemas.microsoft.com/office/powerpoint/2010/main" val="8835729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Slide Number Placeholder 1"/>
          <p:cNvSpPr>
            <a:spLocks noGrp="1"/>
          </p:cNvSpPr>
          <p:nvPr>
            <p:ph type="sldNum" sz="quarter" idx="10"/>
          </p:nvPr>
        </p:nvSpPr>
        <p:spPr/>
        <p:txBody>
          <a:bodyPr/>
          <a:lstStyle/>
          <a:p>
            <a:fld id="{76DCA146-76EB-4CFC-B916-DD80608F2EB8}" type="slidenum">
              <a:rPr lang="en-US" smtClean="0"/>
              <a:pPr/>
              <a:t>31</a:t>
            </a:fld>
            <a:endParaRPr lang="en-US" smtClean="0"/>
          </a:p>
        </p:txBody>
      </p:sp>
      <p:sp>
        <p:nvSpPr>
          <p:cNvPr id="22531" name="Text Box 2"/>
          <p:cNvSpPr txBox="1">
            <a:spLocks noChangeArrowheads="1"/>
          </p:cNvSpPr>
          <p:nvPr/>
        </p:nvSpPr>
        <p:spPr bwMode="auto">
          <a:xfrm>
            <a:off x="217831" y="27821"/>
            <a:ext cx="8926169" cy="6740308"/>
          </a:xfrm>
          <a:prstGeom prst="rect">
            <a:avLst/>
          </a:prstGeom>
          <a:noFill/>
          <a:ln w="9525">
            <a:noFill/>
            <a:miter lim="800000"/>
            <a:headEnd/>
            <a:tailEnd/>
          </a:ln>
        </p:spPr>
        <p:txBody>
          <a:bodyPr wrap="none">
            <a:spAutoFit/>
          </a:bodyPr>
          <a:lstStyle/>
          <a:p>
            <a:r>
              <a:rPr lang="en-US" b="1" dirty="0"/>
              <a:t>public class </a:t>
            </a:r>
            <a:r>
              <a:rPr lang="en-US" b="1" dirty="0" err="1"/>
              <a:t>HourlyEmployee</a:t>
            </a:r>
            <a:r>
              <a:rPr lang="en-US" b="1" dirty="0"/>
              <a:t> extends Employee </a:t>
            </a:r>
            <a:r>
              <a:rPr lang="en-US" b="1" dirty="0" smtClean="0"/>
              <a:t>{</a:t>
            </a:r>
            <a:endParaRPr lang="en-US" dirty="0"/>
          </a:p>
          <a:p>
            <a:r>
              <a:rPr lang="en-US" dirty="0"/>
              <a:t>	</a:t>
            </a:r>
            <a:r>
              <a:rPr lang="en-US" b="1" dirty="0"/>
              <a:t>private static final double </a:t>
            </a:r>
            <a:r>
              <a:rPr lang="en-US" b="1" i="1" dirty="0"/>
              <a:t>WORK_WEEK = 40.0, OVERTIME_RATE = 1.5</a:t>
            </a:r>
            <a:r>
              <a:rPr lang="en-US" b="1" i="1" dirty="0" smtClean="0"/>
              <a:t>;</a:t>
            </a:r>
            <a:endParaRPr lang="en-US" dirty="0"/>
          </a:p>
          <a:p>
            <a:r>
              <a:rPr lang="en-US" dirty="0"/>
              <a:t>	</a:t>
            </a:r>
            <a:r>
              <a:rPr lang="en-US" b="1" dirty="0"/>
              <a:t>private double </a:t>
            </a:r>
            <a:r>
              <a:rPr lang="en-US" b="1" dirty="0" err="1"/>
              <a:t>myPayrate</a:t>
            </a:r>
            <a:r>
              <a:rPr lang="en-US" b="1" dirty="0"/>
              <a:t>, </a:t>
            </a:r>
            <a:r>
              <a:rPr lang="en-US" b="1" dirty="0" err="1"/>
              <a:t>myHours</a:t>
            </a:r>
            <a:r>
              <a:rPr lang="en-US" b="1" dirty="0"/>
              <a:t>;</a:t>
            </a:r>
          </a:p>
          <a:p>
            <a:endParaRPr lang="en-US" dirty="0"/>
          </a:p>
          <a:p>
            <a:r>
              <a:rPr lang="en-US" dirty="0"/>
              <a:t>	</a:t>
            </a:r>
            <a:r>
              <a:rPr lang="en-US" b="1" dirty="0"/>
              <a:t>public </a:t>
            </a:r>
            <a:r>
              <a:rPr lang="en-US" b="1" dirty="0" err="1"/>
              <a:t>HourlyEmployee</a:t>
            </a:r>
            <a:r>
              <a:rPr lang="en-US" b="1" dirty="0"/>
              <a:t>(</a:t>
            </a:r>
            <a:r>
              <a:rPr lang="en-US" b="1" dirty="0" err="1"/>
              <a:t>int</a:t>
            </a:r>
            <a:r>
              <a:rPr lang="en-US" b="1" dirty="0"/>
              <a:t> id, String name, String role, </a:t>
            </a:r>
            <a:endParaRPr lang="en-US" b="1" dirty="0" smtClean="0"/>
          </a:p>
          <a:p>
            <a:r>
              <a:rPr lang="en-US" b="1" dirty="0"/>
              <a:t>	</a:t>
            </a:r>
            <a:r>
              <a:rPr lang="en-US" b="1" dirty="0" smtClean="0"/>
              <a:t>						double </a:t>
            </a:r>
            <a:r>
              <a:rPr lang="en-US" b="1" dirty="0" err="1"/>
              <a:t>payrate</a:t>
            </a:r>
            <a:r>
              <a:rPr lang="en-US" b="1" dirty="0"/>
              <a:t>, double hours) {</a:t>
            </a:r>
          </a:p>
          <a:p>
            <a:r>
              <a:rPr lang="en-US" dirty="0"/>
              <a:t>		</a:t>
            </a:r>
            <a:r>
              <a:rPr lang="en-US" b="1" dirty="0"/>
              <a:t>super(id, name, role);</a:t>
            </a:r>
          </a:p>
          <a:p>
            <a:r>
              <a:rPr lang="en-US" dirty="0"/>
              <a:t>		</a:t>
            </a:r>
            <a:r>
              <a:rPr lang="en-US" dirty="0" err="1"/>
              <a:t>myPayrate</a:t>
            </a:r>
            <a:r>
              <a:rPr lang="en-US" dirty="0"/>
              <a:t> = </a:t>
            </a:r>
            <a:r>
              <a:rPr lang="en-US" dirty="0" err="1"/>
              <a:t>payrate</a:t>
            </a:r>
            <a:r>
              <a:rPr lang="en-US" dirty="0"/>
              <a:t>;</a:t>
            </a:r>
          </a:p>
          <a:p>
            <a:r>
              <a:rPr lang="en-US" dirty="0"/>
              <a:t>		</a:t>
            </a:r>
            <a:r>
              <a:rPr lang="en-US" dirty="0" err="1"/>
              <a:t>myHours</a:t>
            </a:r>
            <a:r>
              <a:rPr lang="en-US" dirty="0"/>
              <a:t> = hours;</a:t>
            </a:r>
          </a:p>
          <a:p>
            <a:r>
              <a:rPr lang="en-US" dirty="0"/>
              <a:t>	</a:t>
            </a:r>
            <a:r>
              <a:rPr lang="en-US" dirty="0" smtClean="0"/>
              <a:t>}</a:t>
            </a:r>
            <a:endParaRPr lang="en-US" dirty="0"/>
          </a:p>
          <a:p>
            <a:r>
              <a:rPr lang="en-US" dirty="0"/>
              <a:t>	</a:t>
            </a:r>
            <a:r>
              <a:rPr lang="en-US" dirty="0">
                <a:solidFill>
                  <a:srgbClr val="990000"/>
                </a:solidFill>
              </a:rPr>
              <a:t>@Override</a:t>
            </a:r>
          </a:p>
          <a:p>
            <a:r>
              <a:rPr lang="en-US" dirty="0"/>
              <a:t>	</a:t>
            </a:r>
            <a:r>
              <a:rPr lang="en-US" b="1" dirty="0"/>
              <a:t>public double </a:t>
            </a:r>
            <a:r>
              <a:rPr lang="en-US" b="1" dirty="0" err="1"/>
              <a:t>computePay</a:t>
            </a:r>
            <a:r>
              <a:rPr lang="en-US" b="1" dirty="0"/>
              <a:t>() {</a:t>
            </a:r>
          </a:p>
          <a:p>
            <a:r>
              <a:rPr lang="en-US" dirty="0"/>
              <a:t>		</a:t>
            </a:r>
            <a:r>
              <a:rPr lang="en-US" b="1" dirty="0"/>
              <a:t>if (</a:t>
            </a:r>
            <a:r>
              <a:rPr lang="en-US" b="1" dirty="0" err="1"/>
              <a:t>myHours</a:t>
            </a:r>
            <a:r>
              <a:rPr lang="en-US" b="1" dirty="0"/>
              <a:t> &lt;= </a:t>
            </a:r>
            <a:r>
              <a:rPr lang="en-US" b="1" i="1" dirty="0"/>
              <a:t>WORK_WEEK) {</a:t>
            </a:r>
          </a:p>
          <a:p>
            <a:r>
              <a:rPr lang="en-US" dirty="0"/>
              <a:t>			</a:t>
            </a:r>
            <a:r>
              <a:rPr lang="en-US" b="1" dirty="0"/>
              <a:t>return </a:t>
            </a:r>
            <a:r>
              <a:rPr lang="en-US" b="1" dirty="0" err="1"/>
              <a:t>myPayrate</a:t>
            </a:r>
            <a:r>
              <a:rPr lang="en-US" b="1" dirty="0"/>
              <a:t> * </a:t>
            </a:r>
            <a:r>
              <a:rPr lang="en-US" b="1" dirty="0" err="1"/>
              <a:t>myHours</a:t>
            </a:r>
            <a:r>
              <a:rPr lang="en-US" b="1" dirty="0"/>
              <a:t>;</a:t>
            </a:r>
          </a:p>
          <a:p>
            <a:r>
              <a:rPr lang="da-DK" dirty="0"/>
              <a:t>		} </a:t>
            </a:r>
            <a:r>
              <a:rPr lang="da-DK" b="1" dirty="0"/>
              <a:t>else {</a:t>
            </a:r>
          </a:p>
          <a:p>
            <a:r>
              <a:rPr lang="da-DK" dirty="0"/>
              <a:t>			</a:t>
            </a:r>
            <a:r>
              <a:rPr lang="da-DK" b="1" dirty="0"/>
              <a:t>return (myPayrate * </a:t>
            </a:r>
            <a:r>
              <a:rPr lang="da-DK" b="1" i="1" dirty="0"/>
              <a:t>WORK_WEEK) + </a:t>
            </a:r>
            <a:endParaRPr lang="da-DK" b="1" i="1" dirty="0" smtClean="0"/>
          </a:p>
          <a:p>
            <a:r>
              <a:rPr lang="da-DK" b="1" i="1" dirty="0"/>
              <a:t>	</a:t>
            </a:r>
            <a:r>
              <a:rPr lang="da-DK" b="1" i="1" dirty="0" smtClean="0"/>
              <a:t>			(</a:t>
            </a:r>
            <a:r>
              <a:rPr lang="da-DK" b="1" i="1" dirty="0"/>
              <a:t>(myPayrate * OVERTIME_RATE) * (myHours - WORK_WEEK));</a:t>
            </a:r>
          </a:p>
          <a:p>
            <a:r>
              <a:rPr lang="da-DK" dirty="0"/>
              <a:t>		}</a:t>
            </a:r>
          </a:p>
          <a:p>
            <a:r>
              <a:rPr lang="da-DK" dirty="0"/>
              <a:t>	</a:t>
            </a:r>
            <a:r>
              <a:rPr lang="da-DK" dirty="0" smtClean="0"/>
              <a:t>}</a:t>
            </a:r>
            <a:endParaRPr lang="da-DK" dirty="0"/>
          </a:p>
          <a:p>
            <a:r>
              <a:rPr lang="da-DK" dirty="0"/>
              <a:t>	@Override</a:t>
            </a:r>
          </a:p>
          <a:p>
            <a:r>
              <a:rPr lang="da-DK" dirty="0"/>
              <a:t>	</a:t>
            </a:r>
            <a:r>
              <a:rPr lang="da-DK" b="1" dirty="0"/>
              <a:t>public String toString() {</a:t>
            </a:r>
          </a:p>
          <a:p>
            <a:r>
              <a:rPr lang="da-DK" dirty="0"/>
              <a:t>		</a:t>
            </a:r>
            <a:r>
              <a:rPr lang="da-DK" b="1" dirty="0"/>
              <a:t>return super.toString() + "\n\tPayrate: " + myPayrate + </a:t>
            </a:r>
            <a:endParaRPr lang="da-DK" b="1" dirty="0" smtClean="0"/>
          </a:p>
          <a:p>
            <a:r>
              <a:rPr lang="da-DK" b="1" dirty="0"/>
              <a:t>	</a:t>
            </a:r>
            <a:r>
              <a:rPr lang="da-DK" b="1" dirty="0" smtClean="0"/>
              <a:t>			"</a:t>
            </a:r>
            <a:r>
              <a:rPr lang="da-DK" b="1" dirty="0"/>
              <a:t>\n\tHours worked: " + myHours;</a:t>
            </a:r>
          </a:p>
          <a:p>
            <a:r>
              <a:rPr lang="da-DK" dirty="0"/>
              <a:t>	</a:t>
            </a:r>
            <a:r>
              <a:rPr lang="da-DK" dirty="0" smtClean="0"/>
              <a:t>}}</a:t>
            </a:r>
            <a:endParaRPr lang="en-US" b="1" dirty="0" smtClean="0">
              <a:latin typeface="Courier New" pitchFamily="49" charset="0"/>
            </a:endParaRPr>
          </a:p>
        </p:txBody>
      </p:sp>
    </p:spTree>
    <p:extLst>
      <p:ext uri="{BB962C8B-B14F-4D97-AF65-F5344CB8AC3E}">
        <p14:creationId xmlns:p14="http://schemas.microsoft.com/office/powerpoint/2010/main" val="427927234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p:txBody>
          <a:bodyPr/>
          <a:lstStyle/>
          <a:p>
            <a:fld id="{8D55C6C7-CB52-4CC4-9A6F-49013F7E24FB}" type="slidenum">
              <a:rPr lang="en-US" smtClean="0"/>
              <a:pPr/>
              <a:t>32</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Polymorphism</a:t>
            </a:r>
          </a:p>
        </p:txBody>
      </p:sp>
      <p:sp>
        <p:nvSpPr>
          <p:cNvPr id="27652" name="Rectangle 3"/>
          <p:cNvSpPr>
            <a:spLocks noGrp="1" noChangeArrowheads="1"/>
          </p:cNvSpPr>
          <p:nvPr>
            <p:ph type="body" idx="1"/>
          </p:nvPr>
        </p:nvSpPr>
        <p:spPr>
          <a:xfrm>
            <a:off x="457200" y="1600200"/>
            <a:ext cx="6126998" cy="4724400"/>
          </a:xfrm>
        </p:spPr>
        <p:txBody>
          <a:bodyPr/>
          <a:lstStyle/>
          <a:p>
            <a:pPr eaLnBrk="1" hangingPunct="1">
              <a:lnSpc>
                <a:spcPct val="90000"/>
              </a:lnSpc>
            </a:pPr>
            <a:r>
              <a:rPr lang="en-US" i="1" dirty="0" smtClean="0"/>
              <a:t>Polymorphism</a:t>
            </a:r>
            <a:r>
              <a:rPr lang="en-US" dirty="0" smtClean="0"/>
              <a:t> allows different concrete sub-classes to provide potentially different definitions for a given method inherited from their shared parent.</a:t>
            </a:r>
          </a:p>
          <a:p>
            <a:pPr eaLnBrk="1" hangingPunct="1">
              <a:lnSpc>
                <a:spcPct val="90000"/>
              </a:lnSpc>
            </a:pPr>
            <a:r>
              <a:rPr lang="en-US" dirty="0" smtClean="0"/>
              <a:t>Java chooses the appropriate method definition based upon which child the object instantiates at either:</a:t>
            </a:r>
          </a:p>
          <a:p>
            <a:pPr lvl="1">
              <a:lnSpc>
                <a:spcPct val="90000"/>
              </a:lnSpc>
            </a:pPr>
            <a:r>
              <a:rPr lang="en-US" dirty="0" smtClean="0"/>
              <a:t>Compile time (</a:t>
            </a:r>
            <a:r>
              <a:rPr lang="en-US" i="1" dirty="0" smtClean="0"/>
              <a:t>static</a:t>
            </a:r>
            <a:r>
              <a:rPr lang="en-US" dirty="0" smtClean="0"/>
              <a:t> binding);</a:t>
            </a:r>
          </a:p>
          <a:p>
            <a:pPr lvl="1">
              <a:lnSpc>
                <a:spcPct val="90000"/>
              </a:lnSpc>
            </a:pPr>
            <a:r>
              <a:rPr lang="en-US" dirty="0" smtClean="0"/>
              <a:t>Run time (</a:t>
            </a:r>
            <a:r>
              <a:rPr lang="en-US" i="1" dirty="0" smtClean="0"/>
              <a:t>dynamic</a:t>
            </a:r>
            <a:r>
              <a:rPr lang="en-US" dirty="0" smtClean="0"/>
              <a:t> binding).</a:t>
            </a:r>
          </a:p>
        </p:txBody>
      </p:sp>
      <p:pic>
        <p:nvPicPr>
          <p:cNvPr id="6" name="Picture 2"/>
          <p:cNvPicPr>
            <a:picLocks noChangeAspect="1" noChangeArrowheads="1"/>
          </p:cNvPicPr>
          <p:nvPr/>
        </p:nvPicPr>
        <p:blipFill>
          <a:blip r:embed="rId3" cstate="print"/>
          <a:srcRect r="4704"/>
          <a:stretch>
            <a:fillRect/>
          </a:stretch>
        </p:blipFill>
        <p:spPr bwMode="auto">
          <a:xfrm>
            <a:off x="6400800" y="1143000"/>
            <a:ext cx="2701209" cy="2667000"/>
          </a:xfrm>
          <a:prstGeom prst="rect">
            <a:avLst/>
          </a:prstGeom>
          <a:noFill/>
          <a:ln w="9525">
            <a:noFill/>
            <a:miter lim="800000"/>
            <a:headEnd/>
            <a:tailEnd/>
          </a:ln>
          <a:effectLst/>
        </p:spPr>
      </p:pic>
    </p:spTree>
    <p:extLst>
      <p:ext uri="{BB962C8B-B14F-4D97-AF65-F5344CB8AC3E}">
        <p14:creationId xmlns:p14="http://schemas.microsoft.com/office/powerpoint/2010/main" val="133716904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p:txBody>
          <a:bodyPr/>
          <a:lstStyle/>
          <a:p>
            <a:fld id="{4A47DEAD-4CB2-4DEC-A488-DD2B3092275C}" type="slidenum">
              <a:rPr lang="en-US" smtClean="0"/>
              <a:pPr/>
              <a:t>33</a:t>
            </a:fld>
            <a:endParaRPr lang="en-US" smtClean="0"/>
          </a:p>
        </p:txBody>
      </p:sp>
      <p:sp>
        <p:nvSpPr>
          <p:cNvPr id="25603" name="Rectangle 2"/>
          <p:cNvSpPr>
            <a:spLocks noGrp="1" noChangeArrowheads="1"/>
          </p:cNvSpPr>
          <p:nvPr>
            <p:ph type="title"/>
          </p:nvPr>
        </p:nvSpPr>
        <p:spPr>
          <a:xfrm>
            <a:off x="457200" y="457200"/>
            <a:ext cx="8382000" cy="1066800"/>
          </a:xfrm>
        </p:spPr>
        <p:txBody>
          <a:bodyPr/>
          <a:lstStyle/>
          <a:p>
            <a:pPr eaLnBrk="1" hangingPunct="1"/>
            <a:r>
              <a:rPr lang="en-US" dirty="0" smtClean="0"/>
              <a:t>Example</a:t>
            </a:r>
          </a:p>
        </p:txBody>
      </p:sp>
      <p:sp>
        <p:nvSpPr>
          <p:cNvPr id="25604" name="Rectangle 3"/>
          <p:cNvSpPr>
            <a:spLocks noGrp="1" noChangeArrowheads="1"/>
          </p:cNvSpPr>
          <p:nvPr>
            <p:ph type="body" idx="1"/>
          </p:nvPr>
        </p:nvSpPr>
        <p:spPr>
          <a:xfrm>
            <a:off x="457200" y="1676400"/>
            <a:ext cx="8686800" cy="4724400"/>
          </a:xfrm>
        </p:spPr>
        <p:txBody>
          <a:bodyPr/>
          <a:lstStyle/>
          <a:p>
            <a:pPr eaLnBrk="1" hangingPunct="1">
              <a:spcBef>
                <a:spcPts val="0"/>
              </a:spcBef>
              <a:spcAft>
                <a:spcPts val="0"/>
              </a:spcAft>
              <a:buNone/>
            </a:pPr>
            <a:r>
              <a:rPr lang="en-US" sz="2400" b="1" dirty="0" smtClean="0">
                <a:solidFill>
                  <a:srgbClr val="003300"/>
                </a:solidFill>
                <a:latin typeface="Courier New" pitchFamily="49" charset="0"/>
              </a:rPr>
              <a:t>List&lt;</a:t>
            </a:r>
            <a:r>
              <a:rPr lang="en-US" sz="2400" b="1" i="1" u="sng" dirty="0" smtClean="0">
                <a:solidFill>
                  <a:srgbClr val="003300"/>
                </a:solidFill>
                <a:latin typeface="Courier New" pitchFamily="49" charset="0"/>
              </a:rPr>
              <a:t>Parent</a:t>
            </a:r>
            <a:r>
              <a:rPr lang="en-US" sz="2400" b="1" dirty="0" smtClean="0">
                <a:solidFill>
                  <a:srgbClr val="003300"/>
                </a:solidFill>
                <a:latin typeface="Courier New" pitchFamily="49" charset="0"/>
              </a:rPr>
              <a:t>&gt; </a:t>
            </a:r>
            <a:r>
              <a:rPr lang="en-US" sz="2400" b="1" dirty="0" err="1" smtClean="0">
                <a:solidFill>
                  <a:srgbClr val="003300"/>
                </a:solidFill>
                <a:latin typeface="Courier New" pitchFamily="49" charset="0"/>
              </a:rPr>
              <a:t>myObjects</a:t>
            </a:r>
            <a:r>
              <a:rPr lang="en-US" sz="2400" b="1" dirty="0" smtClean="0">
                <a:solidFill>
                  <a:srgbClr val="003300"/>
                </a:solidFill>
                <a:latin typeface="Courier New" pitchFamily="49" charset="0"/>
              </a:rPr>
              <a:t> =</a:t>
            </a:r>
          </a:p>
          <a:p>
            <a:pPr lvl="0">
              <a:spcBef>
                <a:spcPts val="0"/>
              </a:spcBef>
              <a:spcAft>
                <a:spcPts val="0"/>
              </a:spcAft>
              <a:buClr>
                <a:srgbClr val="003300"/>
              </a:buClr>
              <a:buNone/>
            </a:pPr>
            <a:r>
              <a:rPr lang="en-US" sz="2400" b="1" dirty="0" smtClean="0">
                <a:solidFill>
                  <a:srgbClr val="003300"/>
                </a:solidFill>
                <a:latin typeface="Courier New" pitchFamily="49" charset="0"/>
              </a:rPr>
              <a:t>   new </a:t>
            </a:r>
            <a:r>
              <a:rPr lang="en-US" sz="2400" b="1" dirty="0" err="1" smtClean="0">
                <a:solidFill>
                  <a:srgbClr val="003300"/>
                </a:solidFill>
                <a:latin typeface="Courier New" pitchFamily="49" charset="0"/>
              </a:rPr>
              <a:t>ArrayList</a:t>
            </a:r>
            <a:r>
              <a:rPr lang="en-US" sz="2400" b="1" dirty="0" smtClean="0">
                <a:solidFill>
                  <a:srgbClr val="003300"/>
                </a:solidFill>
                <a:latin typeface="Courier New" pitchFamily="49" charset="0"/>
              </a:rPr>
              <a:t>&lt;</a:t>
            </a:r>
            <a:r>
              <a:rPr lang="en-US" sz="2400" b="1" i="1" u="sng" dirty="0" smtClean="0">
                <a:solidFill>
                  <a:srgbClr val="003300"/>
                </a:solidFill>
                <a:latin typeface="Courier New" pitchFamily="49" charset="0"/>
              </a:rPr>
              <a:t>Parent</a:t>
            </a:r>
            <a:r>
              <a:rPr lang="en-US" sz="2400" b="1" dirty="0" smtClean="0">
                <a:solidFill>
                  <a:srgbClr val="003300"/>
                </a:solidFill>
                <a:latin typeface="Courier New" pitchFamily="49" charset="0"/>
              </a:rPr>
              <a:t>&gt;();</a:t>
            </a:r>
          </a:p>
          <a:p>
            <a:pPr lvl="0">
              <a:spcBef>
                <a:spcPts val="0"/>
              </a:spcBef>
              <a:spcAft>
                <a:spcPts val="0"/>
              </a:spcAft>
              <a:buClr>
                <a:srgbClr val="003300"/>
              </a:buClr>
              <a:buNone/>
            </a:pPr>
            <a:endParaRPr lang="en-US" sz="2400" b="1" dirty="0" smtClean="0">
              <a:solidFill>
                <a:srgbClr val="003300"/>
              </a:solidFill>
              <a:latin typeface="Courier New" pitchFamily="49" charset="0"/>
              <a:cs typeface="Courier New" pitchFamily="49" charset="0"/>
            </a:endParaRPr>
          </a:p>
          <a:p>
            <a:pPr lvl="0">
              <a:spcBef>
                <a:spcPts val="0"/>
              </a:spcBef>
              <a:spcAft>
                <a:spcPts val="0"/>
              </a:spcAft>
              <a:buClr>
                <a:srgbClr val="003300"/>
              </a:buClr>
              <a:buNone/>
            </a:pPr>
            <a:endParaRPr lang="en-US" sz="2400" b="1" dirty="0" smtClean="0">
              <a:solidFill>
                <a:srgbClr val="003300"/>
              </a:solidFill>
              <a:latin typeface="Courier New" pitchFamily="49" charset="0"/>
              <a:cs typeface="Courier New" pitchFamily="49" charset="0"/>
            </a:endParaRPr>
          </a:p>
          <a:p>
            <a:pPr lvl="0">
              <a:spcBef>
                <a:spcPts val="0"/>
              </a:spcBef>
              <a:spcAft>
                <a:spcPts val="0"/>
              </a:spcAft>
              <a:buClr>
                <a:srgbClr val="003300"/>
              </a:buClr>
              <a:buNone/>
            </a:pPr>
            <a:r>
              <a:rPr lang="en-US" sz="2400" b="1" dirty="0" err="1" smtClean="0">
                <a:solidFill>
                  <a:srgbClr val="003300"/>
                </a:solidFill>
                <a:latin typeface="Courier New" pitchFamily="49" charset="0"/>
                <a:cs typeface="Courier New" pitchFamily="49" charset="0"/>
              </a:rPr>
              <a:t>myObjects.add</a:t>
            </a:r>
            <a:r>
              <a:rPr lang="en-US" sz="2400" b="1" dirty="0" smtClean="0">
                <a:solidFill>
                  <a:srgbClr val="003300"/>
                </a:solidFill>
                <a:latin typeface="Courier New" pitchFamily="49" charset="0"/>
                <a:cs typeface="Courier New" pitchFamily="49" charset="0"/>
              </a:rPr>
              <a:t>(new </a:t>
            </a:r>
            <a:r>
              <a:rPr lang="en-US" sz="2400" b="1" i="1" u="sng" dirty="0" smtClean="0">
                <a:solidFill>
                  <a:srgbClr val="003300"/>
                </a:solidFill>
                <a:latin typeface="Courier New" pitchFamily="49" charset="0"/>
                <a:cs typeface="Courier New" pitchFamily="49" charset="0"/>
              </a:rPr>
              <a:t>Child1</a:t>
            </a:r>
            <a:r>
              <a:rPr lang="en-US" sz="2400" b="1" dirty="0" smtClean="0">
                <a:solidFill>
                  <a:srgbClr val="003300"/>
                </a:solidFill>
                <a:latin typeface="Courier New" pitchFamily="49" charset="0"/>
                <a:cs typeface="Courier New" pitchFamily="49" charset="0"/>
              </a:rPr>
              <a:t>(</a:t>
            </a:r>
            <a:r>
              <a:rPr lang="en-US" sz="2400" b="1" i="1" u="sng" dirty="0" smtClean="0">
                <a:solidFill>
                  <a:srgbClr val="003300"/>
                </a:solidFill>
                <a:latin typeface="Courier New" pitchFamily="49" charset="0"/>
                <a:cs typeface="Courier New" pitchFamily="49" charset="0"/>
              </a:rPr>
              <a:t>arguments</a:t>
            </a:r>
            <a:r>
              <a:rPr lang="en-US" sz="2400" b="1" dirty="0" smtClean="0">
                <a:solidFill>
                  <a:srgbClr val="003300"/>
                </a:solidFill>
                <a:latin typeface="Courier New" pitchFamily="49" charset="0"/>
                <a:cs typeface="Courier New" pitchFamily="49" charset="0"/>
              </a:rPr>
              <a:t>));</a:t>
            </a:r>
          </a:p>
          <a:p>
            <a:pPr>
              <a:spcBef>
                <a:spcPts val="0"/>
              </a:spcBef>
              <a:spcAft>
                <a:spcPts val="0"/>
              </a:spcAft>
              <a:buClr>
                <a:srgbClr val="003300"/>
              </a:buClr>
              <a:buNone/>
            </a:pPr>
            <a:r>
              <a:rPr lang="en-US" sz="2400" b="1" dirty="0" err="1" smtClean="0">
                <a:solidFill>
                  <a:srgbClr val="003300"/>
                </a:solidFill>
                <a:latin typeface="Courier New" pitchFamily="49" charset="0"/>
                <a:cs typeface="Courier New" pitchFamily="49" charset="0"/>
              </a:rPr>
              <a:t>myObjects.add</a:t>
            </a:r>
            <a:r>
              <a:rPr lang="en-US" sz="2400" b="1" dirty="0" smtClean="0">
                <a:solidFill>
                  <a:srgbClr val="003300"/>
                </a:solidFill>
                <a:latin typeface="Courier New" pitchFamily="49" charset="0"/>
                <a:cs typeface="Courier New" pitchFamily="49" charset="0"/>
              </a:rPr>
              <a:t>(new </a:t>
            </a:r>
            <a:r>
              <a:rPr lang="en-US" sz="2400" b="1" i="1" u="sng" dirty="0" smtClean="0">
                <a:solidFill>
                  <a:srgbClr val="003300"/>
                </a:solidFill>
                <a:latin typeface="Courier New" pitchFamily="49" charset="0"/>
                <a:cs typeface="Courier New" pitchFamily="49" charset="0"/>
              </a:rPr>
              <a:t>Child2</a:t>
            </a:r>
            <a:r>
              <a:rPr lang="en-US" sz="2400" b="1" dirty="0" smtClean="0">
                <a:solidFill>
                  <a:srgbClr val="003300"/>
                </a:solidFill>
                <a:latin typeface="Courier New" pitchFamily="49" charset="0"/>
                <a:cs typeface="Courier New" pitchFamily="49" charset="0"/>
              </a:rPr>
              <a:t>(</a:t>
            </a:r>
            <a:r>
              <a:rPr lang="en-US" sz="2400" b="1" i="1" u="sng" dirty="0" smtClean="0">
                <a:solidFill>
                  <a:srgbClr val="003300"/>
                </a:solidFill>
                <a:latin typeface="Courier New" pitchFamily="49" charset="0"/>
                <a:cs typeface="Courier New" pitchFamily="49" charset="0"/>
              </a:rPr>
              <a:t>arguments</a:t>
            </a:r>
            <a:r>
              <a:rPr lang="en-US" sz="2400" b="1" dirty="0" smtClean="0">
                <a:solidFill>
                  <a:srgbClr val="003300"/>
                </a:solidFill>
                <a:latin typeface="Courier New" pitchFamily="49" charset="0"/>
                <a:cs typeface="Courier New" pitchFamily="49" charset="0"/>
              </a:rPr>
              <a:t>));</a:t>
            </a:r>
          </a:p>
          <a:p>
            <a:pPr>
              <a:spcBef>
                <a:spcPts val="0"/>
              </a:spcBef>
              <a:spcAft>
                <a:spcPts val="0"/>
              </a:spcAft>
              <a:buClr>
                <a:srgbClr val="003300"/>
              </a:buClr>
              <a:buNone/>
            </a:pPr>
            <a:r>
              <a:rPr lang="en-US" sz="2400" b="1" dirty="0" smtClean="0">
                <a:solidFill>
                  <a:srgbClr val="003300"/>
                </a:solidFill>
                <a:latin typeface="Courier New" pitchFamily="49" charset="0"/>
                <a:cs typeface="Courier New" pitchFamily="49" charset="0"/>
              </a:rPr>
              <a:t>// add more children of either type...</a:t>
            </a:r>
            <a:endParaRPr lang="en-US" sz="2400" b="1" dirty="0" smtClean="0">
              <a:latin typeface="Courier New" pitchFamily="49" charset="0"/>
              <a:cs typeface="Courier New" pitchFamily="49" charset="0"/>
            </a:endParaRPr>
          </a:p>
          <a:p>
            <a:pPr>
              <a:spcBef>
                <a:spcPts val="0"/>
              </a:spcBef>
              <a:spcAft>
                <a:spcPts val="0"/>
              </a:spcAft>
              <a:buClr>
                <a:srgbClr val="003300"/>
              </a:buClr>
              <a:buNone/>
            </a:pPr>
            <a:endParaRPr lang="en-US" sz="2400" b="1" dirty="0" smtClean="0">
              <a:latin typeface="Courier New" pitchFamily="49" charset="0"/>
              <a:cs typeface="Courier New" pitchFamily="49" charset="0"/>
            </a:endParaRPr>
          </a:p>
          <a:p>
            <a:pPr>
              <a:spcBef>
                <a:spcPts val="0"/>
              </a:spcBef>
              <a:spcAft>
                <a:spcPts val="0"/>
              </a:spcAft>
              <a:buClr>
                <a:srgbClr val="003300"/>
              </a:buClr>
              <a:buNone/>
            </a:pPr>
            <a:endParaRPr lang="en-US" sz="2400" b="1" dirty="0" smtClean="0">
              <a:latin typeface="Courier New" pitchFamily="49" charset="0"/>
              <a:cs typeface="Courier New" pitchFamily="49" charset="0"/>
            </a:endParaRPr>
          </a:p>
          <a:p>
            <a:pPr>
              <a:spcBef>
                <a:spcPts val="0"/>
              </a:spcBef>
              <a:spcAft>
                <a:spcPts val="0"/>
              </a:spcAft>
              <a:buClr>
                <a:srgbClr val="003300"/>
              </a:buClr>
              <a:buNone/>
            </a:pPr>
            <a:r>
              <a:rPr lang="en-US" sz="2400" b="1" dirty="0" smtClean="0">
                <a:latin typeface="Courier New" pitchFamily="49" charset="0"/>
                <a:cs typeface="Courier New" pitchFamily="49" charset="0"/>
              </a:rPr>
              <a:t>for (</a:t>
            </a:r>
            <a:r>
              <a:rPr lang="en-US" sz="2400" b="1" dirty="0" err="1" smtClean="0">
                <a:latin typeface="Courier New" pitchFamily="49" charset="0"/>
                <a:cs typeface="Courier New" pitchFamily="49" charset="0"/>
              </a:rPr>
              <a:t>int</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 = 0; </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 &lt; </a:t>
            </a:r>
            <a:r>
              <a:rPr lang="en-US" sz="2400" b="1" dirty="0" err="1" smtClean="0">
                <a:latin typeface="Courier New" pitchFamily="49" charset="0"/>
                <a:cs typeface="Courier New" pitchFamily="49" charset="0"/>
              </a:rPr>
              <a:t>myObjects.size</a:t>
            </a: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 {</a:t>
            </a:r>
          </a:p>
          <a:p>
            <a:pPr>
              <a:spcBef>
                <a:spcPts val="0"/>
              </a:spcBef>
              <a:spcAft>
                <a:spcPts val="0"/>
              </a:spcAft>
              <a:buClr>
                <a:srgbClr val="003300"/>
              </a:buClr>
              <a:buNone/>
            </a:pPr>
            <a:r>
              <a:rPr lang="en-US" sz="2400" b="1" dirty="0" smtClean="0">
                <a:latin typeface="Courier New" pitchFamily="49" charset="0"/>
                <a:cs typeface="Courier New" pitchFamily="49" charset="0"/>
              </a:rPr>
              <a:t>  </a:t>
            </a:r>
            <a:r>
              <a:rPr lang="en-US" sz="2400" b="1" dirty="0" err="1" smtClean="0">
                <a:latin typeface="Courier New" pitchFamily="49" charset="0"/>
                <a:cs typeface="Courier New" pitchFamily="49" charset="0"/>
              </a:rPr>
              <a:t>myObjects.get</a:t>
            </a:r>
            <a:r>
              <a:rPr lang="en-US" sz="2400" b="1" dirty="0" smtClean="0">
                <a:latin typeface="Courier New" pitchFamily="49" charset="0"/>
                <a:cs typeface="Courier New" pitchFamily="49" charset="0"/>
              </a:rPr>
              <a:t>(</a:t>
            </a:r>
            <a:r>
              <a:rPr lang="en-US" sz="2400" b="1" dirty="0" err="1" smtClean="0">
                <a:latin typeface="Courier New" pitchFamily="49" charset="0"/>
                <a:cs typeface="Courier New" pitchFamily="49" charset="0"/>
              </a:rPr>
              <a:t>i</a:t>
            </a:r>
            <a:r>
              <a:rPr lang="en-US" sz="2400" b="1" dirty="0" smtClean="0">
                <a:latin typeface="Courier New" pitchFamily="49" charset="0"/>
                <a:cs typeface="Courier New" pitchFamily="49" charset="0"/>
              </a:rPr>
              <a:t>).</a:t>
            </a:r>
            <a:r>
              <a:rPr lang="en-US" sz="2400" b="1" i="1" u="sng" dirty="0" err="1" smtClean="0">
                <a:latin typeface="Courier New" pitchFamily="49" charset="0"/>
                <a:cs typeface="Courier New" pitchFamily="49" charset="0"/>
              </a:rPr>
              <a:t>aMethod</a:t>
            </a:r>
            <a:r>
              <a:rPr lang="en-US" sz="2400" b="1" dirty="0" smtClean="0">
                <a:latin typeface="Courier New" pitchFamily="49" charset="0"/>
                <a:cs typeface="Courier New" pitchFamily="49" charset="0"/>
              </a:rPr>
              <a:t>(</a:t>
            </a:r>
            <a:r>
              <a:rPr lang="en-US" sz="2400" b="1" i="1" u="sng" dirty="0" smtClean="0">
                <a:latin typeface="Courier New" pitchFamily="49" charset="0"/>
                <a:cs typeface="Courier New" pitchFamily="49" charset="0"/>
              </a:rPr>
              <a:t>arguments</a:t>
            </a:r>
            <a:r>
              <a:rPr lang="en-US" sz="2400" b="1" dirty="0" smtClean="0">
                <a:latin typeface="Courier New" pitchFamily="49" charset="0"/>
                <a:cs typeface="Courier New" pitchFamily="49" charset="0"/>
              </a:rPr>
              <a:t>);</a:t>
            </a:r>
          </a:p>
          <a:p>
            <a:pPr>
              <a:spcBef>
                <a:spcPts val="0"/>
              </a:spcBef>
              <a:spcAft>
                <a:spcPts val="0"/>
              </a:spcAft>
              <a:buClr>
                <a:srgbClr val="003300"/>
              </a:buClr>
              <a:buNone/>
            </a:pPr>
            <a:r>
              <a:rPr lang="en-US" sz="2400" b="1" dirty="0" smtClean="0">
                <a:latin typeface="Courier New" pitchFamily="49" charset="0"/>
                <a:cs typeface="Courier New" pitchFamily="49" charset="0"/>
              </a:rPr>
              <a:t>}</a:t>
            </a:r>
          </a:p>
        </p:txBody>
      </p:sp>
      <p:pic>
        <p:nvPicPr>
          <p:cNvPr id="10" name="Picture 2"/>
          <p:cNvPicPr>
            <a:picLocks noChangeAspect="1" noChangeArrowheads="1"/>
          </p:cNvPicPr>
          <p:nvPr/>
        </p:nvPicPr>
        <p:blipFill>
          <a:blip r:embed="rId3" cstate="print"/>
          <a:srcRect r="4704"/>
          <a:stretch>
            <a:fillRect/>
          </a:stretch>
        </p:blipFill>
        <p:spPr bwMode="auto">
          <a:xfrm>
            <a:off x="6400800" y="609600"/>
            <a:ext cx="2701209" cy="2667000"/>
          </a:xfrm>
          <a:prstGeom prst="rect">
            <a:avLst/>
          </a:prstGeom>
          <a:noFill/>
          <a:ln w="9525">
            <a:noFill/>
            <a:miter lim="800000"/>
            <a:headEnd/>
            <a:tailEnd/>
          </a:ln>
          <a:effectLst/>
        </p:spPr>
      </p:pic>
    </p:spTree>
    <p:extLst>
      <p:ext uri="{BB962C8B-B14F-4D97-AF65-F5344CB8AC3E}">
        <p14:creationId xmlns:p14="http://schemas.microsoft.com/office/powerpoint/2010/main" val="241406720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Now with abstract Employee class</a:t>
            </a:r>
            <a:endParaRPr lang="en-US" dirty="0"/>
          </a:p>
        </p:txBody>
      </p:sp>
      <p:sp>
        <p:nvSpPr>
          <p:cNvPr id="4" name="TextBox 3"/>
          <p:cNvSpPr txBox="1"/>
          <p:nvPr/>
        </p:nvSpPr>
        <p:spPr>
          <a:xfrm>
            <a:off x="457200" y="1556150"/>
            <a:ext cx="8382911" cy="3139321"/>
          </a:xfrm>
          <a:prstGeom prst="rect">
            <a:avLst/>
          </a:prstGeom>
          <a:noFill/>
        </p:spPr>
        <p:txBody>
          <a:bodyPr wrap="none" rtlCol="0">
            <a:spAutoFit/>
          </a:bodyPr>
          <a:lstStyle/>
          <a:p>
            <a:r>
              <a:rPr lang="en-US" dirty="0" err="1"/>
              <a:t>ArrayList</a:t>
            </a:r>
            <a:r>
              <a:rPr lang="en-US" dirty="0"/>
              <a:t>&lt;Employee&gt; employees = </a:t>
            </a:r>
            <a:r>
              <a:rPr lang="en-US" b="1" dirty="0"/>
              <a:t>new </a:t>
            </a:r>
            <a:r>
              <a:rPr lang="en-US" b="1" dirty="0" err="1"/>
              <a:t>ArrayList</a:t>
            </a:r>
            <a:r>
              <a:rPr lang="en-US" b="1" dirty="0"/>
              <a:t>&lt;Employee&gt;();</a:t>
            </a:r>
          </a:p>
          <a:p>
            <a:r>
              <a:rPr lang="en-US" dirty="0" err="1" smtClean="0"/>
              <a:t>employees.add</a:t>
            </a:r>
            <a:r>
              <a:rPr lang="en-US" dirty="0"/>
              <a:t>(</a:t>
            </a:r>
            <a:r>
              <a:rPr lang="en-US" b="1" dirty="0"/>
              <a:t>new </a:t>
            </a:r>
            <a:r>
              <a:rPr lang="en-US" b="1" dirty="0" err="1"/>
              <a:t>HourlyEmployee</a:t>
            </a:r>
            <a:r>
              <a:rPr lang="en-US" b="1" dirty="0"/>
              <a:t>(1, "</a:t>
            </a:r>
            <a:r>
              <a:rPr lang="en-US" b="1" dirty="0" err="1"/>
              <a:t>Sneezy</a:t>
            </a:r>
            <a:r>
              <a:rPr lang="en-US" b="1" dirty="0"/>
              <a:t>", "intern", 10.0, 40.0));</a:t>
            </a:r>
          </a:p>
          <a:p>
            <a:r>
              <a:rPr lang="en-US" dirty="0" err="1" smtClean="0"/>
              <a:t>employees.add</a:t>
            </a:r>
            <a:r>
              <a:rPr lang="en-US" dirty="0"/>
              <a:t>(</a:t>
            </a:r>
            <a:r>
              <a:rPr lang="en-US" b="1" dirty="0"/>
              <a:t>new </a:t>
            </a:r>
            <a:r>
              <a:rPr lang="en-US" b="1" dirty="0" err="1"/>
              <a:t>SalariedEmployee</a:t>
            </a:r>
            <a:r>
              <a:rPr lang="en-US" b="1" dirty="0"/>
              <a:t>(2, "Doc", "physician", 100000.0))</a:t>
            </a:r>
            <a:r>
              <a:rPr lang="en-US" b="1" dirty="0" smtClean="0"/>
              <a:t>;</a:t>
            </a:r>
          </a:p>
          <a:p>
            <a:r>
              <a:rPr lang="en-US" dirty="0" err="1"/>
              <a:t>employees.add</a:t>
            </a:r>
            <a:r>
              <a:rPr lang="en-US" dirty="0"/>
              <a:t>(</a:t>
            </a:r>
            <a:r>
              <a:rPr lang="en-US" b="1" dirty="0"/>
              <a:t>new </a:t>
            </a:r>
            <a:r>
              <a:rPr lang="en-US" b="1" dirty="0" err="1"/>
              <a:t>SalariedEmployee</a:t>
            </a:r>
            <a:r>
              <a:rPr lang="en-US" b="1" dirty="0" smtClean="0"/>
              <a:t>(3, ”Snow White"</a:t>
            </a:r>
            <a:r>
              <a:rPr lang="en-US" b="1" dirty="0"/>
              <a:t>, </a:t>
            </a:r>
            <a:r>
              <a:rPr lang="en-US" b="1" dirty="0" smtClean="0"/>
              <a:t>”CEO"</a:t>
            </a:r>
            <a:r>
              <a:rPr lang="en-US" b="1" dirty="0"/>
              <a:t>, </a:t>
            </a:r>
            <a:r>
              <a:rPr lang="en-US" b="1" dirty="0" smtClean="0"/>
              <a:t>175000.0</a:t>
            </a:r>
            <a:r>
              <a:rPr lang="en-US" b="1" dirty="0"/>
              <a:t>))</a:t>
            </a:r>
            <a:r>
              <a:rPr lang="en-US" b="1" dirty="0" smtClean="0"/>
              <a:t>;</a:t>
            </a:r>
          </a:p>
          <a:p>
            <a:r>
              <a:rPr lang="en-US" dirty="0" err="1"/>
              <a:t>employees.add</a:t>
            </a:r>
            <a:r>
              <a:rPr lang="en-US" dirty="0"/>
              <a:t>(</a:t>
            </a:r>
            <a:r>
              <a:rPr lang="en-US" b="1" dirty="0"/>
              <a:t>new </a:t>
            </a:r>
            <a:r>
              <a:rPr lang="en-US" b="1" dirty="0" err="1"/>
              <a:t>SalariedEmployee</a:t>
            </a:r>
            <a:r>
              <a:rPr lang="en-US" b="1" dirty="0"/>
              <a:t>(4, "Dopey", "trainer", 65000));</a:t>
            </a:r>
          </a:p>
          <a:p>
            <a:r>
              <a:rPr lang="en-US" dirty="0" err="1" smtClean="0"/>
              <a:t>employees.add</a:t>
            </a:r>
            <a:r>
              <a:rPr lang="en-US" dirty="0"/>
              <a:t>(</a:t>
            </a:r>
            <a:r>
              <a:rPr lang="en-US" b="1" dirty="0"/>
              <a:t>new </a:t>
            </a:r>
            <a:r>
              <a:rPr lang="en-US" b="1" dirty="0" err="1"/>
              <a:t>HourlyEmployee</a:t>
            </a:r>
            <a:r>
              <a:rPr lang="en-US" b="1" dirty="0"/>
              <a:t>(5, "Sleepy", "trainee", 15.00, 40.00))</a:t>
            </a:r>
            <a:r>
              <a:rPr lang="en-US" b="1" dirty="0" smtClean="0"/>
              <a:t>;</a:t>
            </a:r>
          </a:p>
          <a:p>
            <a:endParaRPr lang="en-US" b="1" dirty="0"/>
          </a:p>
          <a:p>
            <a:r>
              <a:rPr lang="en-US" b="1" dirty="0"/>
              <a:t>for (</a:t>
            </a:r>
            <a:r>
              <a:rPr lang="en-US" b="1" dirty="0" err="1"/>
              <a:t>int</a:t>
            </a:r>
            <a:r>
              <a:rPr lang="en-US" b="1" dirty="0"/>
              <a:t> </a:t>
            </a:r>
            <a:r>
              <a:rPr lang="en-US" b="1" dirty="0" err="1"/>
              <a:t>i</a:t>
            </a:r>
            <a:r>
              <a:rPr lang="en-US" b="1" dirty="0"/>
              <a:t> = 0; </a:t>
            </a:r>
            <a:r>
              <a:rPr lang="en-US" b="1" dirty="0" err="1"/>
              <a:t>i</a:t>
            </a:r>
            <a:r>
              <a:rPr lang="en-US" b="1" dirty="0"/>
              <a:t> &lt; </a:t>
            </a:r>
            <a:r>
              <a:rPr lang="en-US" b="1" dirty="0" err="1"/>
              <a:t>employees.size</a:t>
            </a:r>
            <a:r>
              <a:rPr lang="en-US" b="1" dirty="0"/>
              <a:t>(); </a:t>
            </a:r>
            <a:r>
              <a:rPr lang="en-US" b="1" dirty="0" err="1"/>
              <a:t>i</a:t>
            </a:r>
            <a:r>
              <a:rPr lang="en-US" b="1" dirty="0"/>
              <a:t>++) {</a:t>
            </a:r>
          </a:p>
          <a:p>
            <a:r>
              <a:rPr lang="en-US" dirty="0"/>
              <a:t>	</a:t>
            </a:r>
            <a:r>
              <a:rPr lang="en-US" dirty="0" err="1" smtClean="0"/>
              <a:t>System.</a:t>
            </a:r>
            <a:r>
              <a:rPr lang="en-US" i="1" dirty="0" err="1" smtClean="0"/>
              <a:t>out.println</a:t>
            </a:r>
            <a:r>
              <a:rPr lang="en-US" i="1" dirty="0"/>
              <a:t>(</a:t>
            </a:r>
            <a:r>
              <a:rPr lang="en-US" i="1" dirty="0" err="1"/>
              <a:t>employees.get</a:t>
            </a:r>
            <a:r>
              <a:rPr lang="en-US" i="1" dirty="0"/>
              <a:t>(</a:t>
            </a:r>
            <a:r>
              <a:rPr lang="en-US" i="1" dirty="0" err="1"/>
              <a:t>i</a:t>
            </a:r>
            <a:r>
              <a:rPr lang="en-US" i="1" dirty="0"/>
              <a:t>));</a:t>
            </a:r>
          </a:p>
          <a:p>
            <a:r>
              <a:rPr lang="en-US" dirty="0"/>
              <a:t>	</a:t>
            </a:r>
            <a:r>
              <a:rPr lang="en-US" dirty="0" err="1" smtClean="0"/>
              <a:t>System.</a:t>
            </a:r>
            <a:r>
              <a:rPr lang="en-US" i="1" dirty="0" err="1" smtClean="0"/>
              <a:t>out.println</a:t>
            </a:r>
            <a:r>
              <a:rPr lang="en-US" i="1" dirty="0"/>
              <a:t>("\</a:t>
            </a:r>
            <a:r>
              <a:rPr lang="en-US" i="1" dirty="0" err="1"/>
              <a:t>tPay</a:t>
            </a:r>
            <a:r>
              <a:rPr lang="en-US" i="1" dirty="0"/>
              <a:t>: $" + </a:t>
            </a:r>
            <a:r>
              <a:rPr lang="en-US" i="1" dirty="0" err="1"/>
              <a:t>employees.get</a:t>
            </a:r>
            <a:r>
              <a:rPr lang="en-US" i="1" dirty="0"/>
              <a:t>(</a:t>
            </a:r>
            <a:r>
              <a:rPr lang="en-US" i="1" dirty="0" err="1"/>
              <a:t>i</a:t>
            </a:r>
            <a:r>
              <a:rPr lang="en-US" i="1" dirty="0"/>
              <a:t>).</a:t>
            </a:r>
            <a:r>
              <a:rPr lang="en-US" i="1" dirty="0" err="1"/>
              <a:t>computePay</a:t>
            </a:r>
            <a:r>
              <a:rPr lang="en-US" i="1" dirty="0"/>
              <a:t>());</a:t>
            </a:r>
          </a:p>
          <a:p>
            <a:r>
              <a:rPr lang="en-US" dirty="0" smtClean="0"/>
              <a:t>}</a:t>
            </a:r>
            <a:endParaRPr lang="en-US" dirty="0"/>
          </a:p>
        </p:txBody>
      </p:sp>
      <p:sp>
        <p:nvSpPr>
          <p:cNvPr id="6" name="TextBox 5"/>
          <p:cNvSpPr txBox="1"/>
          <p:nvPr/>
        </p:nvSpPr>
        <p:spPr>
          <a:xfrm>
            <a:off x="457200" y="5098229"/>
            <a:ext cx="7847173" cy="830997"/>
          </a:xfrm>
          <a:prstGeom prst="rect">
            <a:avLst/>
          </a:prstGeom>
          <a:noFill/>
        </p:spPr>
        <p:txBody>
          <a:bodyPr wrap="square" rtlCol="0">
            <a:spAutoFit/>
          </a:bodyPr>
          <a:lstStyle/>
          <a:p>
            <a:r>
              <a:rPr lang="en-US" sz="2400" dirty="0" smtClean="0"/>
              <a:t>This now works because Java knows that every employee will have a </a:t>
            </a:r>
            <a:r>
              <a:rPr lang="en-US" sz="2400" dirty="0" err="1" smtClean="0"/>
              <a:t>computePay</a:t>
            </a:r>
            <a:r>
              <a:rPr lang="en-US" sz="2400" dirty="0" smtClean="0"/>
              <a:t> method</a:t>
            </a:r>
            <a:r>
              <a:rPr lang="en-US" dirty="0" smtClean="0"/>
              <a:t>.</a:t>
            </a:r>
            <a:endParaRPr lang="en-US" dirty="0"/>
          </a:p>
        </p:txBody>
      </p:sp>
    </p:spTree>
    <p:extLst>
      <p:ext uri="{BB962C8B-B14F-4D97-AF65-F5344CB8AC3E}">
        <p14:creationId xmlns:p14="http://schemas.microsoft.com/office/powerpoint/2010/main" val="362049180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p:txBody>
          <a:bodyPr/>
          <a:lstStyle/>
          <a:p>
            <a:fld id="{F315E125-ADB5-4B86-BD85-D7DA883E5B6A}" type="slidenum">
              <a:rPr lang="en-US" smtClean="0"/>
              <a:pPr/>
              <a:t>35</a:t>
            </a:fld>
            <a:endParaRPr lang="en-US" smtClean="0"/>
          </a:p>
        </p:txBody>
      </p:sp>
      <p:sp>
        <p:nvSpPr>
          <p:cNvPr id="26627" name="Rectangle 2"/>
          <p:cNvSpPr>
            <a:spLocks noGrp="1" noChangeArrowheads="1"/>
          </p:cNvSpPr>
          <p:nvPr>
            <p:ph type="title"/>
          </p:nvPr>
        </p:nvSpPr>
        <p:spPr>
          <a:xfrm>
            <a:off x="2286000" y="685800"/>
            <a:ext cx="6294438" cy="1066800"/>
          </a:xfrm>
          <a:noFill/>
        </p:spPr>
        <p:txBody>
          <a:bodyPr>
            <a:normAutofit fontScale="90000"/>
          </a:bodyPr>
          <a:lstStyle/>
          <a:p>
            <a:pPr eaLnBrk="1" hangingPunct="1"/>
            <a:r>
              <a:rPr lang="en-US" smtClean="0">
                <a:latin typeface="Arial Unicode MS" pitchFamily="34" charset="-128"/>
              </a:rPr>
              <a:t>Fredrick P. Brooks </a:t>
            </a:r>
            <a:r>
              <a:rPr lang="en-US" sz="2400" smtClean="0">
                <a:latin typeface="Arial Unicode MS" pitchFamily="34" charset="-128"/>
              </a:rPr>
              <a:t>(1931- )</a:t>
            </a:r>
            <a:br>
              <a:rPr lang="en-US" sz="2400" smtClean="0">
                <a:latin typeface="Arial Unicode MS" pitchFamily="34" charset="-128"/>
              </a:rPr>
            </a:br>
            <a:r>
              <a:rPr lang="en-US" sz="3200" i="1" smtClean="0">
                <a:latin typeface="Arial Unicode MS" pitchFamily="34" charset="-128"/>
              </a:rPr>
              <a:t>The Mythical Man-Month</a:t>
            </a:r>
          </a:p>
        </p:txBody>
      </p:sp>
      <p:pic>
        <p:nvPicPr>
          <p:cNvPr id="26628" name="Picture 3" descr="brooks"/>
          <p:cNvPicPr>
            <a:picLocks noChangeAspect="1" noChangeArrowheads="1"/>
          </p:cNvPicPr>
          <p:nvPr/>
        </p:nvPicPr>
        <p:blipFill>
          <a:blip r:embed="rId3" cstate="print"/>
          <a:srcRect/>
          <a:stretch>
            <a:fillRect/>
          </a:stretch>
        </p:blipFill>
        <p:spPr bwMode="auto">
          <a:xfrm>
            <a:off x="755650" y="457200"/>
            <a:ext cx="1354138" cy="1981200"/>
          </a:xfrm>
          <a:prstGeom prst="rect">
            <a:avLst/>
          </a:prstGeom>
          <a:noFill/>
          <a:ln w="9525">
            <a:noFill/>
            <a:miter lim="800000"/>
            <a:headEnd/>
            <a:tailEnd/>
          </a:ln>
        </p:spPr>
      </p:pic>
      <p:grpSp>
        <p:nvGrpSpPr>
          <p:cNvPr id="2" name="Group 7"/>
          <p:cNvGrpSpPr>
            <a:grpSpLocks/>
          </p:cNvGrpSpPr>
          <p:nvPr/>
        </p:nvGrpSpPr>
        <p:grpSpPr bwMode="auto">
          <a:xfrm>
            <a:off x="8229600" y="457200"/>
            <a:ext cx="825500" cy="1006475"/>
            <a:chOff x="5184" y="96"/>
            <a:chExt cx="520" cy="634"/>
          </a:xfrm>
        </p:grpSpPr>
        <p:pic>
          <p:nvPicPr>
            <p:cNvPr id="26635" name="Picture 8"/>
            <p:cNvPicPr>
              <a:picLocks noChangeAspect="1" noChangeArrowheads="1"/>
            </p:cNvPicPr>
            <p:nvPr/>
          </p:nvPicPr>
          <p:blipFill>
            <a:blip r:embed="rId4" cstate="print"/>
            <a:srcRect/>
            <a:stretch>
              <a:fillRect/>
            </a:stretch>
          </p:blipFill>
          <p:spPr bwMode="auto">
            <a:xfrm>
              <a:off x="5318" y="96"/>
              <a:ext cx="284" cy="432"/>
            </a:xfrm>
            <a:prstGeom prst="rect">
              <a:avLst/>
            </a:prstGeom>
            <a:noFill/>
            <a:ln w="9525">
              <a:noFill/>
              <a:miter lim="800000"/>
              <a:headEnd/>
              <a:tailEnd/>
            </a:ln>
          </p:spPr>
        </p:pic>
        <p:sp>
          <p:nvSpPr>
            <p:cNvPr id="26636" name="Text Box 9"/>
            <p:cNvSpPr txBox="1">
              <a:spLocks noChangeArrowheads="1"/>
            </p:cNvSpPr>
            <p:nvPr/>
          </p:nvSpPr>
          <p:spPr bwMode="auto">
            <a:xfrm>
              <a:off x="5184" y="480"/>
              <a:ext cx="520" cy="250"/>
            </a:xfrm>
            <a:prstGeom prst="rect">
              <a:avLst/>
            </a:prstGeom>
            <a:noFill/>
            <a:ln w="9525">
              <a:noFill/>
              <a:miter lim="800000"/>
              <a:headEnd/>
              <a:tailEnd/>
            </a:ln>
          </p:spPr>
          <p:txBody>
            <a:bodyPr wrap="none">
              <a:spAutoFit/>
            </a:bodyPr>
            <a:lstStyle/>
            <a:p>
              <a:pPr algn="ctr"/>
              <a:r>
                <a:rPr lang="en-US" sz="1000" b="1"/>
                <a:t>What’s the</a:t>
              </a:r>
            </a:p>
            <a:p>
              <a:pPr algn="ctr"/>
              <a:r>
                <a:rPr lang="en-US" sz="1000" b="1"/>
                <a:t>Big Idea</a:t>
              </a:r>
              <a:endParaRPr lang="en-US" sz="2400">
                <a:latin typeface="Times New Roman" pitchFamily="18" charset="0"/>
              </a:endParaRPr>
            </a:p>
          </p:txBody>
        </p:sp>
      </p:grpSp>
      <p:pic>
        <p:nvPicPr>
          <p:cNvPr id="26630" name="Picture 10" descr="mythical-man-month"/>
          <p:cNvPicPr>
            <a:picLocks noChangeAspect="1" noChangeArrowheads="1"/>
          </p:cNvPicPr>
          <p:nvPr/>
        </p:nvPicPr>
        <p:blipFill>
          <a:blip r:embed="rId5" cstate="print"/>
          <a:srcRect/>
          <a:stretch>
            <a:fillRect/>
          </a:stretch>
        </p:blipFill>
        <p:spPr bwMode="auto">
          <a:xfrm>
            <a:off x="3886200" y="2559050"/>
            <a:ext cx="1498600" cy="2209800"/>
          </a:xfrm>
          <a:prstGeom prst="rect">
            <a:avLst/>
          </a:prstGeom>
          <a:noFill/>
          <a:ln w="9525">
            <a:noFill/>
            <a:miter lim="800000"/>
            <a:headEnd/>
            <a:tailEnd/>
          </a:ln>
        </p:spPr>
      </p:pic>
      <p:sp>
        <p:nvSpPr>
          <p:cNvPr id="26631" name="Text Box 11"/>
          <p:cNvSpPr txBox="1">
            <a:spLocks noChangeArrowheads="1"/>
          </p:cNvSpPr>
          <p:nvPr/>
        </p:nvSpPr>
        <p:spPr bwMode="auto">
          <a:xfrm>
            <a:off x="76200" y="2482850"/>
            <a:ext cx="3733800" cy="2287588"/>
          </a:xfrm>
          <a:prstGeom prst="rect">
            <a:avLst/>
          </a:prstGeom>
          <a:noFill/>
          <a:ln w="9525">
            <a:noFill/>
            <a:miter lim="800000"/>
            <a:headEnd/>
            <a:tailEnd/>
          </a:ln>
        </p:spPr>
        <p:txBody>
          <a:bodyPr>
            <a:spAutoFit/>
          </a:bodyPr>
          <a:lstStyle/>
          <a:p>
            <a:pPr algn="r"/>
            <a:r>
              <a:rPr lang="en-US" sz="2800" b="1">
                <a:latin typeface="Arial Unicode MS" pitchFamily="34" charset="-128"/>
              </a:rPr>
              <a:t>Joys of programming</a:t>
            </a:r>
          </a:p>
          <a:p>
            <a:pPr algn="r"/>
            <a:endParaRPr lang="en-US" sz="800" b="1">
              <a:latin typeface="Arial Unicode MS" pitchFamily="34" charset="-128"/>
            </a:endParaRPr>
          </a:p>
          <a:p>
            <a:pPr algn="r"/>
            <a:r>
              <a:rPr lang="en-US" sz="2000">
                <a:latin typeface="Arial Unicode MS" pitchFamily="34" charset="-128"/>
              </a:rPr>
              <a:t>We enjoy designing things because we are created in the image of God.</a:t>
            </a:r>
          </a:p>
          <a:p>
            <a:pPr algn="r"/>
            <a:endParaRPr lang="en-US" sz="800">
              <a:latin typeface="Arial Unicode MS" pitchFamily="34" charset="-128"/>
            </a:endParaRPr>
          </a:p>
          <a:p>
            <a:pPr algn="r"/>
            <a:r>
              <a:rPr lang="en-US" sz="2000">
                <a:latin typeface="Arial Unicode MS" pitchFamily="34" charset="-128"/>
              </a:rPr>
              <a:t>The computer is a powerful and rewarding tool to use.</a:t>
            </a:r>
          </a:p>
        </p:txBody>
      </p:sp>
      <p:sp>
        <p:nvSpPr>
          <p:cNvPr id="26632" name="Text Box 12"/>
          <p:cNvSpPr txBox="1">
            <a:spLocks noChangeArrowheads="1"/>
          </p:cNvSpPr>
          <p:nvPr/>
        </p:nvSpPr>
        <p:spPr bwMode="auto">
          <a:xfrm>
            <a:off x="5410200" y="2482850"/>
            <a:ext cx="3810000" cy="2287588"/>
          </a:xfrm>
          <a:prstGeom prst="rect">
            <a:avLst/>
          </a:prstGeom>
          <a:noFill/>
          <a:ln w="9525">
            <a:noFill/>
            <a:miter lim="800000"/>
            <a:headEnd/>
            <a:tailEnd/>
          </a:ln>
        </p:spPr>
        <p:txBody>
          <a:bodyPr>
            <a:spAutoFit/>
          </a:bodyPr>
          <a:lstStyle/>
          <a:p>
            <a:r>
              <a:rPr lang="en-US" sz="2800" b="1">
                <a:latin typeface="Arial Unicode MS" pitchFamily="34" charset="-128"/>
              </a:rPr>
              <a:t>Woes of programming</a:t>
            </a:r>
          </a:p>
          <a:p>
            <a:endParaRPr lang="en-US" sz="800" b="1">
              <a:latin typeface="Arial Unicode MS" pitchFamily="34" charset="-128"/>
            </a:endParaRPr>
          </a:p>
          <a:p>
            <a:r>
              <a:rPr lang="en-US" sz="2000">
                <a:latin typeface="Arial Unicode MS" pitchFamily="34" charset="-128"/>
              </a:rPr>
              <a:t>The “mindless” details can be excessively tedious.</a:t>
            </a:r>
          </a:p>
          <a:p>
            <a:endParaRPr lang="en-US" sz="800">
              <a:latin typeface="Arial Unicode MS" pitchFamily="34" charset="-128"/>
            </a:endParaRPr>
          </a:p>
          <a:p>
            <a:endParaRPr lang="en-US" sz="2000">
              <a:latin typeface="Arial Unicode MS" pitchFamily="34" charset="-128"/>
            </a:endParaRPr>
          </a:p>
          <a:p>
            <a:r>
              <a:rPr lang="en-US" sz="2000">
                <a:latin typeface="Arial Unicode MS" pitchFamily="34" charset="-128"/>
              </a:rPr>
              <a:t>Products become obsolete too quickly.</a:t>
            </a:r>
          </a:p>
        </p:txBody>
      </p:sp>
      <p:sp>
        <p:nvSpPr>
          <p:cNvPr id="156685" name="Text Box 13"/>
          <p:cNvSpPr txBox="1">
            <a:spLocks noChangeArrowheads="1"/>
          </p:cNvSpPr>
          <p:nvPr/>
        </p:nvSpPr>
        <p:spPr bwMode="auto">
          <a:xfrm>
            <a:off x="533400" y="5180013"/>
            <a:ext cx="8305800" cy="1220787"/>
          </a:xfrm>
          <a:prstGeom prst="rect">
            <a:avLst/>
          </a:prstGeom>
          <a:noFill/>
          <a:ln w="9525">
            <a:noFill/>
            <a:miter lim="800000"/>
            <a:headEnd/>
            <a:tailEnd/>
          </a:ln>
        </p:spPr>
        <p:txBody>
          <a:bodyPr>
            <a:spAutoFit/>
          </a:bodyPr>
          <a:lstStyle/>
          <a:p>
            <a:r>
              <a:rPr lang="en-US" i="1" dirty="0">
                <a:latin typeface="Times New Roman" pitchFamily="18" charset="0"/>
              </a:rPr>
              <a:t>As the child delights in his mud pie, so the adult enjoys building things, especially things of his own design.  I think this delight must be an image of God's delight in making things, a delight shown in the distinctness and newness of each leaf and each snowflake.</a:t>
            </a:r>
          </a:p>
          <a:p>
            <a:r>
              <a:rPr lang="en-US" sz="2000" dirty="0">
                <a:latin typeface="Times New Roman" pitchFamily="18" charset="0"/>
              </a:rPr>
              <a:t>			         </a:t>
            </a:r>
            <a:r>
              <a:rPr lang="en-US" sz="1400" dirty="0">
                <a:latin typeface="Times New Roman" pitchFamily="18" charset="0"/>
              </a:rPr>
              <a:t>- F. P. Brooks, Jr.  </a:t>
            </a:r>
            <a:r>
              <a:rPr lang="en-US" sz="1400" i="1" dirty="0">
                <a:latin typeface="Times New Roman" pitchFamily="18" charset="0"/>
              </a:rPr>
              <a:t>The Mythical Man-Month</a:t>
            </a:r>
            <a:r>
              <a:rPr lang="en-US" sz="1400" dirty="0">
                <a:latin typeface="Times New Roman" pitchFamily="18" charset="0"/>
              </a:rPr>
              <a:t>, 1975</a:t>
            </a:r>
            <a:r>
              <a:rPr lang="en-US" sz="1600" dirty="0">
                <a:latin typeface="Times New Roman" pitchFamily="18" charset="0"/>
              </a:rPr>
              <a:t> </a:t>
            </a:r>
          </a:p>
        </p:txBody>
      </p:sp>
      <p:sp>
        <p:nvSpPr>
          <p:cNvPr id="26634" name="Text Box 14"/>
          <p:cNvSpPr txBox="1">
            <a:spLocks noChangeArrowheads="1"/>
          </p:cNvSpPr>
          <p:nvPr/>
        </p:nvSpPr>
        <p:spPr bwMode="auto">
          <a:xfrm>
            <a:off x="6692900" y="6477000"/>
            <a:ext cx="2495550" cy="228600"/>
          </a:xfrm>
          <a:prstGeom prst="rect">
            <a:avLst/>
          </a:prstGeom>
          <a:noFill/>
          <a:ln w="9525">
            <a:noFill/>
            <a:miter lim="800000"/>
            <a:headEnd/>
            <a:tailEnd/>
          </a:ln>
        </p:spPr>
        <p:txBody>
          <a:bodyPr wrap="none">
            <a:spAutoFit/>
          </a:bodyPr>
          <a:lstStyle/>
          <a:p>
            <a:r>
              <a:rPr lang="en-US" sz="900">
                <a:latin typeface="Times New Roman" pitchFamily="18" charset="0"/>
              </a:rPr>
              <a:t>                  images from: http://www.amazon.com/</a:t>
            </a:r>
          </a:p>
        </p:txBody>
      </p:sp>
    </p:spTree>
    <p:extLst>
      <p:ext uri="{BB962C8B-B14F-4D97-AF65-F5344CB8AC3E}">
        <p14:creationId xmlns:p14="http://schemas.microsoft.com/office/powerpoint/2010/main" val="25371800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en-US" smtClean="0"/>
              <a:t>Example: Analysis</a:t>
            </a:r>
            <a:endParaRPr lang="en-US" dirty="0" smtClean="0"/>
          </a:p>
        </p:txBody>
      </p:sp>
      <p:sp>
        <p:nvSpPr>
          <p:cNvPr id="7172" name="Rectangle 3"/>
          <p:cNvSpPr>
            <a:spLocks noGrp="1" noChangeArrowheads="1"/>
          </p:cNvSpPr>
          <p:nvPr>
            <p:ph type="body" idx="1"/>
          </p:nvPr>
        </p:nvSpPr>
        <p:spPr>
          <a:xfrm>
            <a:off x="457200" y="1600200"/>
            <a:ext cx="6097271" cy="4876800"/>
          </a:xfrm>
        </p:spPr>
        <p:txBody>
          <a:bodyPr/>
          <a:lstStyle/>
          <a:p>
            <a:r>
              <a:rPr lang="en-US" dirty="0" smtClean="0"/>
              <a:t>We want to make a payroll program that lists each employee, some information about them, and their pay.</a:t>
            </a:r>
          </a:p>
        </p:txBody>
      </p:sp>
      <p:sp>
        <p:nvSpPr>
          <p:cNvPr id="7170" name="Slide Number Placeholder 3"/>
          <p:cNvSpPr>
            <a:spLocks noGrp="1"/>
          </p:cNvSpPr>
          <p:nvPr>
            <p:ph type="sldNum" sz="quarter" idx="10"/>
          </p:nvPr>
        </p:nvSpPr>
        <p:spPr/>
        <p:txBody>
          <a:bodyPr/>
          <a:lstStyle/>
          <a:p>
            <a:fld id="{9F54D835-630F-4BC5-B7E3-9AA23F19A0F9}" type="slidenum">
              <a:rPr lang="en-US" smtClean="0"/>
              <a:pPr/>
              <a:t>4</a:t>
            </a:fld>
            <a:endParaRPr lang="en-US" smtClean="0"/>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3720" y="724975"/>
            <a:ext cx="2850280" cy="394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1128" y="2957234"/>
            <a:ext cx="6403343" cy="2031325"/>
          </a:xfrm>
          <a:prstGeom prst="rect">
            <a:avLst/>
          </a:prstGeom>
          <a:noFill/>
          <a:ln w="38100">
            <a:solidFill>
              <a:srgbClr val="800000"/>
            </a:solidFill>
          </a:ln>
        </p:spPr>
        <p:txBody>
          <a:bodyPr wrap="square" rtlCol="0">
            <a:spAutoFit/>
          </a:bodyPr>
          <a:lstStyle/>
          <a:p>
            <a:r>
              <a:rPr lang="en-US" dirty="0" smtClean="0">
                <a:latin typeface="Courier New"/>
                <a:cs typeface="Courier New"/>
              </a:rPr>
              <a:t>...</a:t>
            </a:r>
          </a:p>
          <a:p>
            <a:r>
              <a:rPr lang="en-US" dirty="0" smtClean="0">
                <a:latin typeface="Courier New"/>
                <a:cs typeface="Courier New"/>
              </a:rPr>
              <a:t>Employee </a:t>
            </a:r>
            <a:r>
              <a:rPr lang="en-US" dirty="0">
                <a:latin typeface="Courier New"/>
                <a:cs typeface="Courier New"/>
              </a:rPr>
              <a:t>e = new Employee(0, </a:t>
            </a:r>
            <a:r>
              <a:rPr lang="en-US" dirty="0" smtClean="0">
                <a:latin typeface="Courier New"/>
                <a:cs typeface="Courier New"/>
              </a:rPr>
              <a:t>”Bashful"</a:t>
            </a:r>
            <a:r>
              <a:rPr lang="en-US" dirty="0">
                <a:latin typeface="Courier New"/>
                <a:cs typeface="Courier New"/>
              </a:rPr>
              <a:t>, </a:t>
            </a:r>
            <a:r>
              <a:rPr lang="en-US" dirty="0" smtClean="0">
                <a:latin typeface="Courier New"/>
                <a:cs typeface="Courier New"/>
              </a:rPr>
              <a:t>					"</a:t>
            </a:r>
            <a:r>
              <a:rPr lang="en-US" dirty="0">
                <a:latin typeface="Courier New"/>
                <a:cs typeface="Courier New"/>
              </a:rPr>
              <a:t>customer </a:t>
            </a:r>
            <a:r>
              <a:rPr lang="en-US" dirty="0" smtClean="0">
                <a:latin typeface="Courier New"/>
                <a:cs typeface="Courier New"/>
              </a:rPr>
              <a:t>representative”,</a:t>
            </a:r>
          </a:p>
          <a:p>
            <a:r>
              <a:rPr lang="en-US" dirty="0">
                <a:latin typeface="Courier New"/>
                <a:cs typeface="Courier New"/>
              </a:rPr>
              <a:t>	</a:t>
            </a:r>
            <a:r>
              <a:rPr lang="en-US" dirty="0" smtClean="0">
                <a:latin typeface="Courier New"/>
                <a:cs typeface="Courier New"/>
              </a:rPr>
              <a:t>				10.0, 40.0)</a:t>
            </a:r>
            <a:r>
              <a:rPr lang="en-US" dirty="0">
                <a:latin typeface="Courier New"/>
                <a:cs typeface="Courier New"/>
              </a:rPr>
              <a:t>;</a:t>
            </a:r>
          </a:p>
          <a:p>
            <a:r>
              <a:rPr lang="en-US" dirty="0" err="1" smtClean="0">
                <a:latin typeface="Courier New"/>
                <a:cs typeface="Courier New"/>
              </a:rPr>
              <a:t>System.out.println</a:t>
            </a:r>
            <a:r>
              <a:rPr lang="en-US" dirty="0">
                <a:latin typeface="Courier New"/>
                <a:cs typeface="Courier New"/>
              </a:rPr>
              <a:t>(e)</a:t>
            </a:r>
            <a:r>
              <a:rPr lang="en-US" dirty="0" smtClean="0">
                <a:latin typeface="Courier New"/>
                <a:cs typeface="Courier New"/>
              </a:rPr>
              <a:t>;</a:t>
            </a:r>
          </a:p>
          <a:p>
            <a:r>
              <a:rPr lang="en-US" dirty="0" err="1" smtClean="0">
                <a:latin typeface="Courier New"/>
                <a:cs typeface="Courier New"/>
              </a:rPr>
              <a:t>System.out.println</a:t>
            </a:r>
            <a:r>
              <a:rPr lang="en-US" dirty="0" smtClean="0">
                <a:latin typeface="Courier New"/>
                <a:cs typeface="Courier New"/>
              </a:rPr>
              <a:t>(</a:t>
            </a:r>
            <a:r>
              <a:rPr lang="en-US" dirty="0" err="1" smtClean="0">
                <a:latin typeface="Courier New"/>
                <a:cs typeface="Courier New"/>
              </a:rPr>
              <a:t>e.computePay</a:t>
            </a:r>
            <a:r>
              <a:rPr lang="en-US" dirty="0" smtClean="0">
                <a:latin typeface="Courier New"/>
                <a:cs typeface="Courier New"/>
              </a:rPr>
              <a:t>());</a:t>
            </a:r>
          </a:p>
          <a:p>
            <a:r>
              <a:rPr lang="en-US" dirty="0" smtClean="0">
                <a:latin typeface="Courier New"/>
                <a:cs typeface="Courier New"/>
              </a:rPr>
              <a:t>...</a:t>
            </a:r>
          </a:p>
        </p:txBody>
      </p:sp>
      <p:sp>
        <p:nvSpPr>
          <p:cNvPr id="7" name="TextBox 6"/>
          <p:cNvSpPr txBox="1"/>
          <p:nvPr/>
        </p:nvSpPr>
        <p:spPr>
          <a:xfrm>
            <a:off x="1021065" y="5058626"/>
            <a:ext cx="4663469" cy="1754327"/>
          </a:xfrm>
          <a:prstGeom prst="rect">
            <a:avLst/>
          </a:prstGeom>
          <a:noFill/>
          <a:ln w="38100">
            <a:solidFill>
              <a:srgbClr val="800000"/>
            </a:solidFill>
          </a:ln>
        </p:spPr>
        <p:txBody>
          <a:bodyPr wrap="none" rtlCol="0">
            <a:spAutoFit/>
          </a:bodyPr>
          <a:lstStyle/>
          <a:p>
            <a:r>
              <a:rPr lang="en-US" dirty="0">
                <a:latin typeface="Courier New"/>
                <a:cs typeface="Courier New"/>
              </a:rPr>
              <a:t>OUTPUT:</a:t>
            </a:r>
          </a:p>
          <a:p>
            <a:r>
              <a:rPr lang="en-US" dirty="0">
                <a:latin typeface="Courier New"/>
                <a:cs typeface="Courier New"/>
              </a:rPr>
              <a:t>0 </a:t>
            </a:r>
            <a:r>
              <a:rPr lang="en-US" dirty="0" smtClean="0">
                <a:latin typeface="Courier New"/>
                <a:cs typeface="Courier New"/>
              </a:rPr>
              <a:t>Bashful</a:t>
            </a:r>
            <a:endParaRPr lang="en-US" dirty="0">
              <a:latin typeface="Courier New"/>
              <a:cs typeface="Courier New"/>
            </a:endParaRPr>
          </a:p>
          <a:p>
            <a:r>
              <a:rPr lang="en-US" dirty="0">
                <a:latin typeface="Courier New"/>
                <a:cs typeface="Courier New"/>
              </a:rPr>
              <a:t>	Role: </a:t>
            </a:r>
            <a:r>
              <a:rPr lang="en-US" dirty="0" smtClean="0">
                <a:latin typeface="Courier New"/>
                <a:cs typeface="Courier New"/>
              </a:rPr>
              <a:t>customer representative</a:t>
            </a:r>
          </a:p>
          <a:p>
            <a:r>
              <a:rPr lang="en-US" dirty="0">
                <a:latin typeface="Courier New"/>
                <a:cs typeface="Courier New"/>
              </a:rPr>
              <a:t>	</a:t>
            </a:r>
            <a:r>
              <a:rPr lang="en-US" dirty="0" err="1" smtClean="0">
                <a:latin typeface="Courier New"/>
                <a:cs typeface="Courier New"/>
              </a:rPr>
              <a:t>Payrate</a:t>
            </a:r>
            <a:r>
              <a:rPr lang="en-US" dirty="0" smtClean="0">
                <a:latin typeface="Courier New"/>
                <a:cs typeface="Courier New"/>
              </a:rPr>
              <a:t>: 10.0</a:t>
            </a:r>
          </a:p>
          <a:p>
            <a:r>
              <a:rPr lang="en-US" dirty="0">
                <a:latin typeface="Courier New"/>
                <a:cs typeface="Courier New"/>
              </a:rPr>
              <a:t>	</a:t>
            </a:r>
            <a:r>
              <a:rPr lang="en-US" dirty="0" smtClean="0">
                <a:latin typeface="Courier New"/>
                <a:cs typeface="Courier New"/>
              </a:rPr>
              <a:t>Hours Worked: 40.0</a:t>
            </a:r>
          </a:p>
          <a:p>
            <a:r>
              <a:rPr lang="en-US" dirty="0">
                <a:latin typeface="Courier New"/>
                <a:cs typeface="Courier New"/>
              </a:rPr>
              <a:t>	</a:t>
            </a:r>
            <a:r>
              <a:rPr lang="en-US" dirty="0" smtClean="0">
                <a:latin typeface="Courier New"/>
                <a:cs typeface="Courier New"/>
              </a:rPr>
              <a:t>Pay: $400.0</a:t>
            </a:r>
          </a:p>
        </p:txBody>
      </p:sp>
    </p:spTree>
    <p:extLst>
      <p:ext uri="{BB962C8B-B14F-4D97-AF65-F5344CB8AC3E}">
        <p14:creationId xmlns:p14="http://schemas.microsoft.com/office/powerpoint/2010/main" val="18714883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p:txBody>
          <a:bodyPr/>
          <a:lstStyle/>
          <a:p>
            <a:fld id="{38228C78-A9D9-4E62-B703-BB8DDF29B9A5}" type="slidenum">
              <a:rPr lang="en-US" smtClean="0"/>
              <a:pPr/>
              <a:t>5</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Adding More Employee Types</a:t>
            </a:r>
          </a:p>
        </p:txBody>
      </p:sp>
      <p:sp>
        <p:nvSpPr>
          <p:cNvPr id="10244" name="Rectangle 3"/>
          <p:cNvSpPr>
            <a:spLocks noGrp="1" noChangeArrowheads="1"/>
          </p:cNvSpPr>
          <p:nvPr>
            <p:ph type="body" idx="1"/>
          </p:nvPr>
        </p:nvSpPr>
        <p:spPr>
          <a:xfrm>
            <a:off x="457200" y="1600200"/>
            <a:ext cx="8382000" cy="4724400"/>
          </a:xfrm>
        </p:spPr>
        <p:txBody>
          <a:bodyPr/>
          <a:lstStyle/>
          <a:p>
            <a:pPr eaLnBrk="1" hangingPunct="1"/>
            <a:r>
              <a:rPr lang="en-US" dirty="0" smtClean="0"/>
              <a:t>Our initial iteration’s design assumes that all employees are paid in exactly the same way</a:t>
            </a:r>
          </a:p>
          <a:p>
            <a:pPr eaLnBrk="1" hangingPunct="1"/>
            <a:r>
              <a:rPr lang="en-US" dirty="0" smtClean="0"/>
              <a:t>If we want a different kind of employee, we need to create an entirely new type for it</a:t>
            </a:r>
          </a:p>
          <a:p>
            <a:pPr eaLnBrk="1" hangingPunct="1"/>
            <a:r>
              <a:rPr lang="en-US" dirty="0" smtClean="0"/>
              <a:t>Bashful was an hourly employee, what about a salaried employee?</a:t>
            </a:r>
          </a:p>
          <a:p>
            <a:pPr lvl="1"/>
            <a:r>
              <a:rPr lang="en-US" dirty="0" smtClean="0"/>
              <a:t>What would be the same?</a:t>
            </a:r>
          </a:p>
          <a:p>
            <a:pPr lvl="2"/>
            <a:r>
              <a:rPr lang="en-US" dirty="0" smtClean="0"/>
              <a:t>ID, Name, Role</a:t>
            </a:r>
          </a:p>
          <a:p>
            <a:pPr lvl="1"/>
            <a:r>
              <a:rPr lang="en-US" dirty="0" smtClean="0"/>
              <a:t>What would be different?</a:t>
            </a:r>
          </a:p>
          <a:p>
            <a:pPr lvl="2"/>
            <a:r>
              <a:rPr lang="en-US" dirty="0" smtClean="0"/>
              <a:t>No mention of hours, salary instead of </a:t>
            </a:r>
            <a:r>
              <a:rPr lang="en-US" dirty="0" err="1" smtClean="0"/>
              <a:t>payRate</a:t>
            </a:r>
            <a:endParaRPr lang="en-US" dirty="0" smtClean="0"/>
          </a:p>
        </p:txBody>
      </p:sp>
    </p:spTree>
    <p:extLst>
      <p:ext uri="{BB962C8B-B14F-4D97-AF65-F5344CB8AC3E}">
        <p14:creationId xmlns:p14="http://schemas.microsoft.com/office/powerpoint/2010/main" val="14051989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4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p:txBody>
          <a:bodyPr/>
          <a:lstStyle/>
          <a:p>
            <a:fld id="{38228C78-A9D9-4E62-B703-BB8DDF29B9A5}" type="slidenum">
              <a:rPr lang="en-US" smtClean="0"/>
              <a:pPr/>
              <a:t>6</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Modeling Objects</a:t>
            </a:r>
          </a:p>
        </p:txBody>
      </p:sp>
      <p:sp>
        <p:nvSpPr>
          <p:cNvPr id="10244" name="Rectangle 3"/>
          <p:cNvSpPr>
            <a:spLocks noGrp="1" noChangeArrowheads="1"/>
          </p:cNvSpPr>
          <p:nvPr>
            <p:ph type="body" idx="1"/>
          </p:nvPr>
        </p:nvSpPr>
        <p:spPr>
          <a:xfrm>
            <a:off x="457200" y="1600200"/>
            <a:ext cx="8534400" cy="4724400"/>
          </a:xfrm>
        </p:spPr>
        <p:txBody>
          <a:bodyPr/>
          <a:lstStyle/>
          <a:p>
            <a:pPr eaLnBrk="1" hangingPunct="1"/>
            <a:r>
              <a:rPr lang="en-US" dirty="0" smtClean="0"/>
              <a:t>Object-Oriented programming models objects and the relationships between them.</a:t>
            </a:r>
          </a:p>
          <a:p>
            <a:pPr eaLnBrk="1" hangingPunct="1"/>
            <a:r>
              <a:rPr lang="en-US" dirty="0" smtClean="0"/>
              <a:t>Examples:</a:t>
            </a:r>
          </a:p>
          <a:p>
            <a:pPr lvl="1"/>
            <a:r>
              <a:rPr lang="en-US" dirty="0" smtClean="0"/>
              <a:t>figures, squares, rectangles, polygons, doodles;</a:t>
            </a:r>
          </a:p>
          <a:p>
            <a:pPr lvl="1" eaLnBrk="1" hangingPunct="1"/>
            <a:r>
              <a:rPr lang="en-US" dirty="0" smtClean="0"/>
              <a:t>people, students, teachers, staff members, you;</a:t>
            </a:r>
          </a:p>
          <a:p>
            <a:pPr lvl="1" eaLnBrk="1" hangingPunct="1"/>
            <a:r>
              <a:rPr lang="en-US" dirty="0" smtClean="0"/>
              <a:t>animals, birds, penguins, wings,         ;</a:t>
            </a:r>
          </a:p>
          <a:p>
            <a:pPr lvl="1" eaLnBrk="1" hangingPunct="1"/>
            <a:r>
              <a:rPr lang="en-US" dirty="0" smtClean="0"/>
              <a:t>naval vessels, submarines, carriers, fighter jets.</a:t>
            </a:r>
          </a:p>
          <a:p>
            <a:pPr eaLnBrk="1" hangingPunct="1"/>
            <a:endParaRPr lang="en-US" dirty="0" smtClean="0"/>
          </a:p>
        </p:txBody>
      </p:sp>
      <p:sp>
        <p:nvSpPr>
          <p:cNvPr id="10245" name="Text Box 6"/>
          <p:cNvSpPr txBox="1">
            <a:spLocks noChangeArrowheads="1"/>
          </p:cNvSpPr>
          <p:nvPr/>
        </p:nvSpPr>
        <p:spPr bwMode="auto">
          <a:xfrm>
            <a:off x="6324600" y="6477000"/>
            <a:ext cx="2825750" cy="244475"/>
          </a:xfrm>
          <a:prstGeom prst="rect">
            <a:avLst/>
          </a:prstGeom>
          <a:noFill/>
          <a:ln w="9525">
            <a:noFill/>
            <a:miter lim="800000"/>
            <a:headEnd/>
            <a:tailEnd/>
          </a:ln>
        </p:spPr>
        <p:txBody>
          <a:bodyPr wrap="none">
            <a:spAutoFit/>
          </a:bodyPr>
          <a:lstStyle/>
          <a:p>
            <a:r>
              <a:rPr lang="en-US" sz="1000">
                <a:latin typeface="Times New Roman" pitchFamily="18" charset="0"/>
              </a:rPr>
              <a:t>image from http://www.linux.org/info/penguin.html</a:t>
            </a:r>
          </a:p>
        </p:txBody>
      </p:sp>
      <p:pic>
        <p:nvPicPr>
          <p:cNvPr id="10246" name="Picture 10"/>
          <p:cNvPicPr>
            <a:picLocks noChangeAspect="1" noChangeArrowheads="1"/>
          </p:cNvPicPr>
          <p:nvPr/>
        </p:nvPicPr>
        <p:blipFill>
          <a:blip r:embed="rId3" cstate="print"/>
          <a:srcRect/>
          <a:stretch>
            <a:fillRect/>
          </a:stretch>
        </p:blipFill>
        <p:spPr bwMode="auto">
          <a:xfrm>
            <a:off x="4571872" y="3509950"/>
            <a:ext cx="533400" cy="533400"/>
          </a:xfrm>
          <a:prstGeom prst="rect">
            <a:avLst/>
          </a:prstGeom>
          <a:noFill/>
          <a:ln w="9525">
            <a:noFill/>
            <a:miter lim="800000"/>
            <a:headEnd/>
            <a:tailEnd/>
          </a:ln>
        </p:spPr>
      </p:pic>
    </p:spTree>
    <p:extLst>
      <p:ext uri="{BB962C8B-B14F-4D97-AF65-F5344CB8AC3E}">
        <p14:creationId xmlns:p14="http://schemas.microsoft.com/office/powerpoint/2010/main" val="360935870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p:txBody>
          <a:bodyPr/>
          <a:lstStyle/>
          <a:p>
            <a:fld id="{08FC956E-AB1F-4CE2-8754-E5227A374F90}" type="slidenum">
              <a:rPr lang="en-US" smtClean="0"/>
              <a:pPr/>
              <a:t>7</a:t>
            </a:fld>
            <a:endParaRPr lang="en-US" smtClean="0"/>
          </a:p>
        </p:txBody>
      </p:sp>
      <p:sp>
        <p:nvSpPr>
          <p:cNvPr id="11267" name="Rectangle 2"/>
          <p:cNvSpPr>
            <a:spLocks noGrp="1" noChangeArrowheads="1"/>
          </p:cNvSpPr>
          <p:nvPr>
            <p:ph type="title"/>
          </p:nvPr>
        </p:nvSpPr>
        <p:spPr/>
        <p:txBody>
          <a:bodyPr>
            <a:normAutofit fontScale="90000"/>
          </a:bodyPr>
          <a:lstStyle/>
          <a:p>
            <a:pPr eaLnBrk="1" hangingPunct="1"/>
            <a:r>
              <a:rPr lang="en-US" dirty="0" smtClean="0"/>
              <a:t>Modeling and Implementing Relationships</a:t>
            </a:r>
          </a:p>
        </p:txBody>
      </p:sp>
      <p:sp>
        <p:nvSpPr>
          <p:cNvPr id="11268" name="Rectangle 3"/>
          <p:cNvSpPr>
            <a:spLocks noGrp="1" noChangeArrowheads="1"/>
          </p:cNvSpPr>
          <p:nvPr>
            <p:ph type="body" idx="1"/>
          </p:nvPr>
        </p:nvSpPr>
        <p:spPr>
          <a:xfrm>
            <a:off x="457200" y="1546706"/>
            <a:ext cx="7853443" cy="5044060"/>
          </a:xfrm>
        </p:spPr>
        <p:txBody>
          <a:bodyPr>
            <a:normAutofit/>
          </a:bodyPr>
          <a:lstStyle/>
          <a:p>
            <a:pPr marL="0" indent="0" eaLnBrk="1" hangingPunct="1">
              <a:buNone/>
            </a:pPr>
            <a:r>
              <a:rPr lang="en-US" dirty="0" smtClean="0"/>
              <a:t>We have seen two inter-object relationships:</a:t>
            </a:r>
          </a:p>
          <a:p>
            <a:pPr lvl="1" eaLnBrk="1" hangingPunct="1"/>
            <a:r>
              <a:rPr lang="en-US" sz="2400" b="1" dirty="0" smtClean="0"/>
              <a:t>“is a” – instantiation</a:t>
            </a:r>
          </a:p>
          <a:p>
            <a:pPr lvl="2"/>
            <a:r>
              <a:rPr lang="en-US" sz="2400" dirty="0" smtClean="0"/>
              <a:t>implemented </a:t>
            </a:r>
            <a:r>
              <a:rPr lang="en-US" sz="2400" dirty="0"/>
              <a:t>using constructor methods (for reference objects)</a:t>
            </a:r>
            <a:r>
              <a:rPr lang="en-US" sz="2400" dirty="0" smtClean="0"/>
              <a:t>;</a:t>
            </a:r>
          </a:p>
          <a:p>
            <a:pPr lvl="1"/>
            <a:r>
              <a:rPr lang="en-US" sz="2400" b="1" dirty="0"/>
              <a:t>“has a” – aggregation</a:t>
            </a:r>
          </a:p>
          <a:p>
            <a:pPr lvl="2"/>
            <a:r>
              <a:rPr lang="en-US" sz="2400" dirty="0"/>
              <a:t>implemented using instance data references</a:t>
            </a:r>
            <a:r>
              <a:rPr lang="en-US" sz="2400" dirty="0" smtClean="0"/>
              <a:t>;</a:t>
            </a:r>
          </a:p>
          <a:p>
            <a:pPr lvl="2"/>
            <a:r>
              <a:rPr lang="en-US" sz="2400" dirty="0" smtClean="0"/>
              <a:t>specifies </a:t>
            </a:r>
            <a:r>
              <a:rPr lang="en-US" sz="2400" dirty="0"/>
              <a:t>container-contained relationships between classes.</a:t>
            </a:r>
          </a:p>
          <a:p>
            <a:pPr lvl="2"/>
            <a:r>
              <a:rPr lang="en-US" sz="2400" dirty="0"/>
              <a:t>The container references the contained</a:t>
            </a:r>
            <a:r>
              <a:rPr lang="en-US" sz="2400" dirty="0" smtClean="0"/>
              <a:t>.</a:t>
            </a:r>
            <a:endParaRPr lang="en-US" sz="2400" dirty="0"/>
          </a:p>
        </p:txBody>
      </p:sp>
      <p:pic>
        <p:nvPicPr>
          <p:cNvPr id="5" name="Picture 3"/>
          <p:cNvPicPr>
            <a:picLocks noChangeAspect="1" noChangeArrowheads="1"/>
          </p:cNvPicPr>
          <p:nvPr/>
        </p:nvPicPr>
        <p:blipFill>
          <a:blip r:embed="rId3" cstate="print"/>
          <a:srcRect/>
          <a:stretch>
            <a:fillRect/>
          </a:stretch>
        </p:blipFill>
        <p:spPr bwMode="auto">
          <a:xfrm>
            <a:off x="1927960" y="5324931"/>
            <a:ext cx="4876800" cy="1549485"/>
          </a:xfrm>
          <a:prstGeom prst="rect">
            <a:avLst/>
          </a:prstGeom>
          <a:noFill/>
          <a:ln w="9525">
            <a:noFill/>
            <a:miter lim="800000"/>
            <a:headEnd/>
            <a:tailEnd/>
          </a:ln>
          <a:effectLst/>
        </p:spPr>
      </p:pic>
    </p:spTree>
    <p:extLst>
      <p:ext uri="{BB962C8B-B14F-4D97-AF65-F5344CB8AC3E}">
        <p14:creationId xmlns:p14="http://schemas.microsoft.com/office/powerpoint/2010/main" val="369483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8">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8">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p:txBody>
          <a:bodyPr/>
          <a:lstStyle/>
          <a:p>
            <a:fld id="{08FC956E-AB1F-4CE2-8754-E5227A374F90}" type="slidenum">
              <a:rPr lang="en-US" smtClean="0"/>
              <a:pPr/>
              <a:t>8</a:t>
            </a:fld>
            <a:endParaRPr lang="en-US" smtClean="0"/>
          </a:p>
        </p:txBody>
      </p:sp>
      <p:sp>
        <p:nvSpPr>
          <p:cNvPr id="11267" name="Rectangle 2"/>
          <p:cNvSpPr>
            <a:spLocks noGrp="1" noChangeArrowheads="1"/>
          </p:cNvSpPr>
          <p:nvPr>
            <p:ph type="title"/>
          </p:nvPr>
        </p:nvSpPr>
        <p:spPr/>
        <p:txBody>
          <a:bodyPr>
            <a:normAutofit fontScale="90000"/>
          </a:bodyPr>
          <a:lstStyle/>
          <a:p>
            <a:pPr eaLnBrk="1" hangingPunct="1"/>
            <a:r>
              <a:rPr lang="en-US" dirty="0" smtClean="0"/>
              <a:t>Modeling and Implementing Relationships</a:t>
            </a:r>
          </a:p>
        </p:txBody>
      </p:sp>
      <p:sp>
        <p:nvSpPr>
          <p:cNvPr id="11268" name="Rectangle 3"/>
          <p:cNvSpPr>
            <a:spLocks noGrp="1" noChangeArrowheads="1"/>
          </p:cNvSpPr>
          <p:nvPr>
            <p:ph type="body" idx="1"/>
          </p:nvPr>
        </p:nvSpPr>
        <p:spPr>
          <a:xfrm>
            <a:off x="457200" y="1600200"/>
            <a:ext cx="7896050" cy="5044060"/>
          </a:xfrm>
        </p:spPr>
        <p:txBody>
          <a:bodyPr>
            <a:normAutofit/>
          </a:bodyPr>
          <a:lstStyle/>
          <a:p>
            <a:pPr eaLnBrk="1" hangingPunct="1"/>
            <a:r>
              <a:rPr lang="en-US" dirty="0" smtClean="0"/>
              <a:t>Inheritance adds another kind of relationship:</a:t>
            </a:r>
            <a:endParaRPr lang="en-US" sz="2400" dirty="0"/>
          </a:p>
          <a:p>
            <a:pPr lvl="2"/>
            <a:r>
              <a:rPr lang="en-US" sz="2400" dirty="0" smtClean="0"/>
              <a:t>implemented </a:t>
            </a:r>
            <a:r>
              <a:rPr lang="en-US" sz="2400" dirty="0"/>
              <a:t>using extends clauses</a:t>
            </a:r>
            <a:r>
              <a:rPr lang="en-US" sz="2400" dirty="0" smtClean="0"/>
              <a:t>;</a:t>
            </a:r>
          </a:p>
          <a:p>
            <a:pPr lvl="1" eaLnBrk="1" hangingPunct="1"/>
            <a:endParaRPr lang="en-US" sz="2400" dirty="0" smtClean="0"/>
          </a:p>
        </p:txBody>
      </p:sp>
    </p:spTree>
    <p:extLst>
      <p:ext uri="{BB962C8B-B14F-4D97-AF65-F5344CB8AC3E}">
        <p14:creationId xmlns:p14="http://schemas.microsoft.com/office/powerpoint/2010/main" val="41751092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p:txBody>
          <a:bodyPr/>
          <a:lstStyle/>
          <a:p>
            <a:fld id="{42B57163-0B70-4449-A0EF-EA42A2D3910A}" type="slidenum">
              <a:rPr lang="en-US" smtClean="0"/>
              <a:pPr/>
              <a:t>9</a:t>
            </a:fld>
            <a:endParaRPr lang="en-US" smtClean="0"/>
          </a:p>
        </p:txBody>
      </p:sp>
      <p:sp>
        <p:nvSpPr>
          <p:cNvPr id="14339" name="Rectangle 2"/>
          <p:cNvSpPr>
            <a:spLocks noGrp="1" noChangeArrowheads="1"/>
          </p:cNvSpPr>
          <p:nvPr>
            <p:ph type="title"/>
          </p:nvPr>
        </p:nvSpPr>
        <p:spPr/>
        <p:txBody>
          <a:bodyPr/>
          <a:lstStyle/>
          <a:p>
            <a:pPr eaLnBrk="1" hangingPunct="1"/>
            <a:r>
              <a:rPr lang="en-US" smtClean="0"/>
              <a:t>Class Inheritance</a:t>
            </a:r>
          </a:p>
        </p:txBody>
      </p:sp>
      <p:sp>
        <p:nvSpPr>
          <p:cNvPr id="14340" name="Rectangle 3"/>
          <p:cNvSpPr>
            <a:spLocks noGrp="1" noChangeArrowheads="1"/>
          </p:cNvSpPr>
          <p:nvPr>
            <p:ph type="body" idx="1"/>
          </p:nvPr>
        </p:nvSpPr>
        <p:spPr>
          <a:xfrm>
            <a:off x="457200" y="1600200"/>
            <a:ext cx="6113046" cy="5029200"/>
          </a:xfrm>
        </p:spPr>
        <p:txBody>
          <a:bodyPr/>
          <a:lstStyle/>
          <a:p>
            <a:pPr eaLnBrk="1" hangingPunct="1"/>
            <a:r>
              <a:rPr lang="en-US" i="1" dirty="0" smtClean="0"/>
              <a:t>Inheritance</a:t>
            </a:r>
            <a:r>
              <a:rPr lang="en-US" dirty="0" smtClean="0"/>
              <a:t> specifies one-directional, parent-child relationships.</a:t>
            </a:r>
          </a:p>
          <a:p>
            <a:pPr marL="182880" lvl="1"/>
            <a:r>
              <a:rPr lang="en-US" sz="2400" b="1" dirty="0"/>
              <a:t>“is a kind of” </a:t>
            </a:r>
            <a:r>
              <a:rPr lang="en-US" sz="2400" dirty="0" smtClean="0"/>
              <a:t>– implemented using extends clause</a:t>
            </a:r>
            <a:endParaRPr lang="en-US" dirty="0" smtClean="0"/>
          </a:p>
          <a:p>
            <a:pPr eaLnBrk="1" hangingPunct="1"/>
            <a:r>
              <a:rPr lang="en-US" dirty="0" smtClean="0"/>
              <a:t>The child inherits the parent’s:</a:t>
            </a:r>
          </a:p>
          <a:p>
            <a:pPr lvl="1" eaLnBrk="1" hangingPunct="1"/>
            <a:r>
              <a:rPr lang="en-US" dirty="0" smtClean="0"/>
              <a:t>data </a:t>
            </a:r>
          </a:p>
          <a:p>
            <a:pPr lvl="1" eaLnBrk="1" hangingPunct="1"/>
            <a:r>
              <a:rPr lang="en-US" dirty="0" smtClean="0"/>
              <a:t>methods</a:t>
            </a:r>
          </a:p>
          <a:p>
            <a:pPr eaLnBrk="1" hangingPunct="1"/>
            <a:r>
              <a:rPr lang="en-US" dirty="0" smtClean="0"/>
              <a:t>Each child can </a:t>
            </a:r>
            <a:r>
              <a:rPr lang="en-US" i="1" dirty="0" err="1" smtClean="0"/>
              <a:t>polymorphically</a:t>
            </a:r>
            <a:r>
              <a:rPr lang="en-US" dirty="0" smtClean="0"/>
              <a:t> “specialize” itself by </a:t>
            </a:r>
            <a:r>
              <a:rPr lang="en-US" i="1" dirty="0" smtClean="0"/>
              <a:t>overriding</a:t>
            </a:r>
            <a:r>
              <a:rPr lang="en-US" dirty="0"/>
              <a:t> </a:t>
            </a:r>
            <a:r>
              <a:rPr lang="en-US" dirty="0" smtClean="0"/>
              <a:t>or adding data or methods.</a:t>
            </a:r>
          </a:p>
          <a:p>
            <a:pPr eaLnBrk="1" hangingPunct="1"/>
            <a:endParaRPr lang="en-US" dirty="0" smtClean="0"/>
          </a:p>
        </p:txBody>
      </p:sp>
      <p:pic>
        <p:nvPicPr>
          <p:cNvPr id="3074" name="Picture 2"/>
          <p:cNvPicPr>
            <a:picLocks noChangeAspect="1" noChangeArrowheads="1"/>
          </p:cNvPicPr>
          <p:nvPr/>
        </p:nvPicPr>
        <p:blipFill>
          <a:blip r:embed="rId3" cstate="print"/>
          <a:srcRect/>
          <a:stretch>
            <a:fillRect/>
          </a:stretch>
        </p:blipFill>
        <p:spPr bwMode="auto">
          <a:xfrm>
            <a:off x="6415425" y="1604963"/>
            <a:ext cx="2362200" cy="3737658"/>
          </a:xfrm>
          <a:prstGeom prst="rect">
            <a:avLst/>
          </a:prstGeom>
          <a:noFill/>
          <a:ln w="9525">
            <a:noFill/>
            <a:miter lim="800000"/>
            <a:headEnd/>
            <a:tailEnd/>
          </a:ln>
          <a:effectLst/>
        </p:spPr>
      </p:pic>
    </p:spTree>
    <p:extLst>
      <p:ext uri="{BB962C8B-B14F-4D97-AF65-F5344CB8AC3E}">
        <p14:creationId xmlns:p14="http://schemas.microsoft.com/office/powerpoint/2010/main" val="226671646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47925</TotalTime>
  <Words>2349</Words>
  <Application>Microsoft Macintosh PowerPoint</Application>
  <PresentationFormat>On-screen Show (4:3)</PresentationFormat>
  <Paragraphs>515</Paragraphs>
  <Slides>35</Slides>
  <Notes>28</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Clarity</vt:lpstr>
      <vt:lpstr>Java</vt:lpstr>
      <vt:lpstr>Objectives</vt:lpstr>
      <vt:lpstr>PowerPoint Presentation</vt:lpstr>
      <vt:lpstr>Example: Analysis</vt:lpstr>
      <vt:lpstr>Adding More Employee Types</vt:lpstr>
      <vt:lpstr>Modeling Objects</vt:lpstr>
      <vt:lpstr>Modeling and Implementing Relationships</vt:lpstr>
      <vt:lpstr>Modeling and Implementing Relationships</vt:lpstr>
      <vt:lpstr>Class Inheritance</vt:lpstr>
      <vt:lpstr>Carl Linneaus (1707-1778)    Taxonomy</vt:lpstr>
      <vt:lpstr>Example: Java’s Classes</vt:lpstr>
      <vt:lpstr>Example: Design of Employees</vt:lpstr>
      <vt:lpstr>Implementing Inheritance</vt:lpstr>
      <vt:lpstr>Super-Class Constructors</vt:lpstr>
      <vt:lpstr>PowerPoint Presentation</vt:lpstr>
      <vt:lpstr>PowerPoint Presentation</vt:lpstr>
      <vt:lpstr>Example: Design of Employees</vt:lpstr>
      <vt:lpstr>PowerPoint Presentation</vt:lpstr>
      <vt:lpstr>Comparison of computePay()</vt:lpstr>
      <vt:lpstr>PowerPoint Presentation</vt:lpstr>
      <vt:lpstr>Fruit Example</vt:lpstr>
      <vt:lpstr>Examples</vt:lpstr>
      <vt:lpstr>Examples</vt:lpstr>
      <vt:lpstr>Examples</vt:lpstr>
      <vt:lpstr>Back to our goal</vt:lpstr>
      <vt:lpstr>Abstract Classes</vt:lpstr>
      <vt:lpstr>Abstract Methods</vt:lpstr>
      <vt:lpstr>Implementing Inheritance</vt:lpstr>
      <vt:lpstr>Abstract Class</vt:lpstr>
      <vt:lpstr>Overriding Methods</vt:lpstr>
      <vt:lpstr>PowerPoint Presentation</vt:lpstr>
      <vt:lpstr>Polymorphism</vt:lpstr>
      <vt:lpstr>Example</vt:lpstr>
      <vt:lpstr>Now with abstract Employee class</vt:lpstr>
      <vt:lpstr>Fredrick P. Brooks (1931- ) The Mythical Man-Month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&amp; Java</dc:title>
  <dc:creator>Serita Nelesen</dc:creator>
  <cp:lastModifiedBy>Serita Nelesen</cp:lastModifiedBy>
  <cp:revision>226</cp:revision>
  <cp:lastPrinted>2013-04-29T15:28:58Z</cp:lastPrinted>
  <dcterms:created xsi:type="dcterms:W3CDTF">2011-08-22T19:36:31Z</dcterms:created>
  <dcterms:modified xsi:type="dcterms:W3CDTF">2013-12-02T13:46:04Z</dcterms:modified>
</cp:coreProperties>
</file>