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1"/>
  </p:sldMasterIdLst>
  <p:notesMasterIdLst>
    <p:notesMasterId r:id="rId46"/>
  </p:notesMasterIdLst>
  <p:handoutMasterIdLst>
    <p:handoutMasterId r:id="rId47"/>
  </p:handoutMasterIdLst>
  <p:sldIdLst>
    <p:sldId id="294" r:id="rId2"/>
    <p:sldId id="308" r:id="rId3"/>
    <p:sldId id="320" r:id="rId4"/>
    <p:sldId id="321" r:id="rId5"/>
    <p:sldId id="322" r:id="rId6"/>
    <p:sldId id="323" r:id="rId7"/>
    <p:sldId id="324" r:id="rId8"/>
    <p:sldId id="325" r:id="rId9"/>
    <p:sldId id="326" r:id="rId10"/>
    <p:sldId id="361" r:id="rId11"/>
    <p:sldId id="334" r:id="rId12"/>
    <p:sldId id="337" r:id="rId13"/>
    <p:sldId id="338" r:id="rId14"/>
    <p:sldId id="327" r:id="rId15"/>
    <p:sldId id="328" r:id="rId16"/>
    <p:sldId id="329" r:id="rId17"/>
    <p:sldId id="330" r:id="rId18"/>
    <p:sldId id="331" r:id="rId19"/>
    <p:sldId id="332" r:id="rId20"/>
    <p:sldId id="333" r:id="rId21"/>
    <p:sldId id="335" r:id="rId22"/>
    <p:sldId id="336" r:id="rId23"/>
    <p:sldId id="339" r:id="rId24"/>
    <p:sldId id="340" r:id="rId25"/>
    <p:sldId id="341" r:id="rId26"/>
    <p:sldId id="342" r:id="rId27"/>
    <p:sldId id="343" r:id="rId28"/>
    <p:sldId id="344" r:id="rId29"/>
    <p:sldId id="345" r:id="rId30"/>
    <p:sldId id="346" r:id="rId31"/>
    <p:sldId id="347" r:id="rId32"/>
    <p:sldId id="348" r:id="rId33"/>
    <p:sldId id="360" r:id="rId34"/>
    <p:sldId id="349" r:id="rId35"/>
    <p:sldId id="350" r:id="rId36"/>
    <p:sldId id="351" r:id="rId37"/>
    <p:sldId id="352" r:id="rId38"/>
    <p:sldId id="353" r:id="rId39"/>
    <p:sldId id="354" r:id="rId40"/>
    <p:sldId id="355" r:id="rId41"/>
    <p:sldId id="356" r:id="rId42"/>
    <p:sldId id="357" r:id="rId43"/>
    <p:sldId id="358" r:id="rId44"/>
    <p:sldId id="359" r:id="rId45"/>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clrMru>
    <a:srgbClr val="377F2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148" autoAdjust="0"/>
  </p:normalViewPr>
  <p:slideViewPr>
    <p:cSldViewPr snapToGrid="0" snapToObjects="1">
      <p:cViewPr varScale="1">
        <p:scale>
          <a:sx n="86" d="100"/>
          <a:sy n="86" d="100"/>
        </p:scale>
        <p:origin x="-97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notesMaster" Target="notesMasters/notesMaster1.xml"/><Relationship Id="rId47" Type="http://schemas.openxmlformats.org/officeDocument/2006/relationships/handoutMaster" Target="handoutMasters/handoutMaster1.xml"/><Relationship Id="rId48" Type="http://schemas.openxmlformats.org/officeDocument/2006/relationships/printerSettings" Target="printerSettings/printerSettings1.bin"/><Relationship Id="rId49"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viewProps" Target="viewProps.xml"/><Relationship Id="rId51" Type="http://schemas.openxmlformats.org/officeDocument/2006/relationships/theme" Target="theme/theme1.xml"/><Relationship Id="rId5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18D616BB-1804-3143-9964-90C6FD4CDD90}" type="datetimeFigureOut">
              <a:rPr lang="en-US" smtClean="0"/>
              <a:t>4/15/13</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DEA482AD-1CF9-AE4B-8510-ECC90FDA8B1A}" type="slidenum">
              <a:rPr lang="en-US" smtClean="0"/>
              <a:t>‹#›</a:t>
            </a:fld>
            <a:endParaRPr lang="en-US"/>
          </a:p>
        </p:txBody>
      </p:sp>
    </p:spTree>
    <p:extLst>
      <p:ext uri="{BB962C8B-B14F-4D97-AF65-F5344CB8AC3E}">
        <p14:creationId xmlns:p14="http://schemas.microsoft.com/office/powerpoint/2010/main" val="31359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8806EEA4-ADA4-974F-AE27-F0092D35C8D2}" type="datetimeFigureOut">
              <a:rPr lang="en-US" smtClean="0"/>
              <a:t>4/15/13</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6D99A818-AEE8-F446-B936-0DAF7143022B}" type="slidenum">
              <a:rPr lang="en-US" smtClean="0"/>
              <a:t>‹#›</a:t>
            </a:fld>
            <a:endParaRPr lang="en-US"/>
          </a:p>
        </p:txBody>
      </p:sp>
    </p:spTree>
    <p:extLst>
      <p:ext uri="{BB962C8B-B14F-4D97-AF65-F5344CB8AC3E}">
        <p14:creationId xmlns:p14="http://schemas.microsoft.com/office/powerpoint/2010/main" val="159451906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 Id="rId3" Type="http://schemas.openxmlformats.org/officeDocument/2006/relationships/hyperlink" Target="http://java.sun.com/docs/books/tutorial/essential/io/formatting.html" TargetMode="Externa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940922B0-87F7-49FD-9C7F-3C8ACE3E2595}" type="slidenum">
              <a:rPr lang="en-US" smtClean="0"/>
              <a:pPr/>
              <a:t>3</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r>
              <a:rPr lang="en-US" dirty="0" smtClean="0"/>
              <a:t>The hint could be text or</a:t>
            </a:r>
            <a:r>
              <a:rPr lang="en-US" baseline="0" dirty="0" smtClean="0"/>
              <a:t> an image (or both?).</a:t>
            </a:r>
          </a:p>
          <a:p>
            <a:endParaRPr lang="en-US" dirty="0" smtClean="0"/>
          </a:p>
          <a:p>
            <a:pPr defTabSz="930311">
              <a:defRPr/>
            </a:pPr>
            <a:r>
              <a:rPr lang="en-US" dirty="0" smtClean="0"/>
              <a:t>We’ll start wit</a:t>
            </a:r>
            <a:r>
              <a:rPr lang="en-US" baseline="0" dirty="0" smtClean="0"/>
              <a:t>h a simple GUI controller and a game class that keeps a single country name as the answer. This doesn’t require lists. </a:t>
            </a:r>
          </a:p>
          <a:p>
            <a:pPr defTabSz="930311">
              <a:defRPr/>
            </a:pPr>
            <a:r>
              <a:rPr lang="en-US" baseline="0" dirty="0" smtClean="0"/>
              <a:t>Show CountryGuessController1 – only one answer, no hints</a:t>
            </a:r>
          </a:p>
          <a:p>
            <a:pPr defTabSz="930311">
              <a:defRPr/>
            </a:pPr>
            <a:endParaRPr lang="en-US" baseline="0" dirty="0" smtClean="0"/>
          </a:p>
          <a:p>
            <a:pPr defTabSz="930311">
              <a:defRPr/>
            </a:pPr>
            <a:r>
              <a:rPr lang="en-US" baseline="0" dirty="0" smtClean="0"/>
              <a:t>Now show CountryGuessController2 which moves </a:t>
            </a:r>
            <a:r>
              <a:rPr lang="en-US" baseline="0" dirty="0" err="1" smtClean="0"/>
              <a:t>GuessGame</a:t>
            </a:r>
            <a:r>
              <a:rPr lang="en-US" baseline="0" dirty="0" smtClean="0"/>
              <a:t> logic into a separate class, and adds hint ability</a:t>
            </a:r>
          </a:p>
          <a:p>
            <a:pPr defTabSz="930311">
              <a:defRPr/>
            </a:pPr>
            <a:endParaRPr lang="en-US" baseline="0" dirty="0" smtClean="0"/>
          </a:p>
          <a:p>
            <a:pPr defTabSz="930311">
              <a:defRPr/>
            </a:pPr>
            <a:r>
              <a:rPr lang="en-US" baseline="0" dirty="0" smtClean="0"/>
              <a:t>Finally, show CountryGuessGame0 that uses an array for a bunch of questions.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602CB573-1644-46B4-AF8A-9D9DF95E22D9}" type="slidenum">
              <a:rPr lang="en-US" smtClean="0"/>
              <a:pPr/>
              <a:t>14</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r>
              <a:rPr lang="en-US" dirty="0" smtClean="0"/>
              <a:t>This example compares the syntax side-by-side.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07B124-0D85-40C3-BC2B-5B33A89E4002}" type="slidenum">
              <a:rPr lang="en-US"/>
              <a:pPr/>
              <a:t>15</a:t>
            </a:fld>
            <a:endParaRPr lang="en-US"/>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r>
              <a:rPr lang="en-US" dirty="0" smtClean="0"/>
              <a:t>Here, we’d like to add</a:t>
            </a:r>
            <a:r>
              <a:rPr lang="en-US" baseline="0" dirty="0" smtClean="0"/>
              <a:t> the continent as a hint.</a:t>
            </a:r>
            <a:endParaRPr lang="en-US" dirty="0" smtClean="0"/>
          </a:p>
          <a:p>
            <a:r>
              <a:rPr lang="en-US" dirty="0" smtClean="0"/>
              <a:t>We’ll keep the same GUI controller again, but will fill the </a:t>
            </a:r>
            <a:r>
              <a:rPr lang="en-US" dirty="0" err="1" smtClean="0"/>
              <a:t>arraylist</a:t>
            </a:r>
            <a:r>
              <a:rPr lang="en-US" dirty="0" smtClean="0"/>
              <a:t> with Country</a:t>
            </a:r>
            <a:r>
              <a:rPr lang="en-US" baseline="0" dirty="0" smtClean="0"/>
              <a:t> objects rather than just strings. Start with just 2 countries again, and then add </a:t>
            </a:r>
            <a:r>
              <a:rPr lang="en-US" baseline="0" dirty="0" err="1" smtClean="0"/>
              <a:t>loadCountries</a:t>
            </a:r>
            <a:r>
              <a:rPr lang="en-US" baseline="0" dirty="0" smtClean="0"/>
              <a:t>(). See CountryGuessGame2.</a:t>
            </a:r>
          </a:p>
          <a:p>
            <a:pPr>
              <a:buFont typeface="Arial" pitchFamily="34" charset="0"/>
              <a:buChar char="•"/>
            </a:pPr>
            <a:endParaRPr lang="en-US" baseline="0" dirty="0" smtClean="0"/>
          </a:p>
          <a:p>
            <a:r>
              <a:rPr lang="en-US" dirty="0" smtClean="0"/>
              <a:t>Possibly skip</a:t>
            </a:r>
            <a:r>
              <a:rPr lang="en-US" baseline="0" dirty="0" smtClean="0"/>
              <a:t> to 23</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3888020A-659B-4C5B-BA5E-61A63CF3D025}" type="slidenum">
              <a:rPr lang="en-US" smtClean="0"/>
              <a:pPr/>
              <a:t>16</a:t>
            </a:fld>
            <a:endParaRPr lang="en-US"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3888020A-659B-4C5B-BA5E-61A63CF3D025}" type="slidenum">
              <a:rPr lang="en-US" smtClean="0"/>
              <a:pPr/>
              <a:t>17</a:t>
            </a:fld>
            <a:endParaRPr lang="en-US"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3888020A-659B-4C5B-BA5E-61A63CF3D025}" type="slidenum">
              <a:rPr lang="en-US" smtClean="0"/>
              <a:pPr/>
              <a:t>18</a:t>
            </a:fld>
            <a:endParaRPr lang="en-US"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r>
              <a:rPr lang="en-US" baseline="0" dirty="0" smtClean="0"/>
              <a:t>See the demo code on this one. Note:</a:t>
            </a:r>
          </a:p>
          <a:p>
            <a:pPr>
              <a:buFont typeface="Arial" pitchFamily="34" charset="0"/>
              <a:buChar char="•"/>
            </a:pPr>
            <a:r>
              <a:rPr lang="en-US" baseline="0" dirty="0" smtClean="0"/>
              <a:t> There are 3 “levels” of copying for 3-level referenced structures like this.</a:t>
            </a:r>
          </a:p>
          <a:p>
            <a:pPr>
              <a:buFont typeface="Arial" pitchFamily="34" charset="0"/>
              <a:buChar char="•"/>
            </a:pPr>
            <a:r>
              <a:rPr lang="en-US" baseline="0" dirty="0" smtClean="0"/>
              <a:t> clone() returns an Object that must be explicitly cast.</a:t>
            </a:r>
          </a:p>
          <a:p>
            <a:pPr>
              <a:buFont typeface="Arial" pitchFamily="34" charset="0"/>
              <a:buChar char="•"/>
            </a:pPr>
            <a:r>
              <a:rPr lang="en-US" baseline="0" dirty="0" smtClean="0"/>
              <a:t> </a:t>
            </a:r>
            <a:r>
              <a:rPr lang="en-US" baseline="0" dirty="0" err="1" smtClean="0"/>
              <a:t>deepCopy</a:t>
            </a:r>
            <a:r>
              <a:rPr lang="en-US" baseline="0" dirty="0" smtClean="0"/>
              <a:t>() must copy the country</a:t>
            </a:r>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3888020A-659B-4C5B-BA5E-61A63CF3D025}" type="slidenum">
              <a:rPr lang="en-US" smtClean="0"/>
              <a:pPr/>
              <a:t>19</a:t>
            </a:fld>
            <a:endParaRPr lang="en-US"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endParaRPr lang="en-US" baseline="0" dirty="0" smtClean="0"/>
          </a:p>
          <a:p>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A52D5AAD-5E61-4BF8-AA00-964E6DC4CCEB}" type="slidenum">
              <a:rPr lang="en-US" smtClean="0"/>
              <a:pPr/>
              <a:t>20</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endParaRPr lang="en-US" i="0"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18A696D5-EC0E-4C1A-AB13-869D0E199CBC}" type="slidenum">
              <a:rPr lang="en-US" smtClean="0"/>
              <a:pPr/>
              <a:t>21</a:t>
            </a:fld>
            <a:endParaRPr lang="en-US" smtClean="0"/>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r>
              <a:rPr lang="en-US" baseline="0" dirty="0" err="1" smtClean="0"/>
              <a:t>Kvlinden</a:t>
            </a:r>
            <a:r>
              <a:rPr lang="en-US" baseline="0" dirty="0" smtClean="0"/>
              <a:t> built a grid implementation of </a:t>
            </a:r>
            <a:r>
              <a:rPr lang="en-US" baseline="0" dirty="0" err="1" smtClean="0"/>
              <a:t>iSudoku</a:t>
            </a:r>
            <a:r>
              <a:rPr lang="en-US" baseline="0" dirty="0" smtClean="0"/>
              <a:t> and found that it worked 2-3 times slower than the array version. Use arrays if you can fix the size by declaration time.</a:t>
            </a:r>
          </a:p>
          <a:p>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Implement</a:t>
            </a:r>
            <a:r>
              <a:rPr lang="en-US" baseline="0" dirty="0" smtClean="0"/>
              <a:t> this structure as an example.  Use it to compute a </a:t>
            </a:r>
            <a:r>
              <a:rPr lang="en-US" baseline="0" dirty="0" err="1" smtClean="0"/>
              <a:t>Flesch</a:t>
            </a:r>
            <a:r>
              <a:rPr lang="en-US" baseline="0" dirty="0" smtClean="0"/>
              <a:t> score of some text. This example pertains to next week’s focus on I/O as well.  Include the use of the </a:t>
            </a:r>
            <a:r>
              <a:rPr lang="en-US" baseline="0" dirty="0" err="1" smtClean="0"/>
              <a:t>StringTokenizer</a:t>
            </a:r>
            <a:r>
              <a:rPr lang="en-US" baseline="0" dirty="0" smtClean="0"/>
              <a:t> in this example. Explain the interpretation of the multiplicity markers on these associations.</a:t>
            </a:r>
            <a:endParaRPr lang="en-US" dirty="0" smtClean="0"/>
          </a:p>
          <a:p>
            <a:r>
              <a:rPr lang="en-US" dirty="0" smtClean="0"/>
              <a:t>Here, a text</a:t>
            </a:r>
            <a:r>
              <a:rPr lang="en-US" baseline="0" dirty="0" smtClean="0"/>
              <a:t> is made up of paragraphs (</a:t>
            </a:r>
            <a:r>
              <a:rPr lang="en-US" baseline="0" dirty="0" err="1" smtClean="0"/>
              <a:t>ArrayList</a:t>
            </a:r>
            <a:r>
              <a:rPr lang="en-US" baseline="0" dirty="0" smtClean="0"/>
              <a:t>&lt;Paragraph&gt;), a paragraph of sentences (</a:t>
            </a:r>
            <a:r>
              <a:rPr lang="en-US" baseline="0" dirty="0" err="1" smtClean="0"/>
              <a:t>ArrayList</a:t>
            </a:r>
            <a:r>
              <a:rPr lang="en-US" baseline="0" dirty="0" smtClean="0"/>
              <a:t>&lt;Sentence&gt;), etc.  </a:t>
            </a:r>
            <a:r>
              <a:rPr lang="en-US" baseline="0" dirty="0" err="1" smtClean="0"/>
              <a:t>ArrayLists</a:t>
            </a:r>
            <a:r>
              <a:rPr lang="en-US" baseline="0" dirty="0" smtClean="0"/>
              <a:t> allow us to have varying numbers of words in each sentence, varying numbers of sentences in each paragraph, etc, thus making “jagged” structures. Note the use of quantifiers on the UML association links. Draw a picture of the underlying data if that would help.</a:t>
            </a:r>
          </a:p>
          <a:p>
            <a:r>
              <a:rPr lang="en-US" baseline="0" dirty="0" smtClean="0"/>
              <a:t>Students build such a structure in the music lab.</a:t>
            </a:r>
            <a:endParaRPr lang="en-US" dirty="0"/>
          </a:p>
        </p:txBody>
      </p:sp>
      <p:sp>
        <p:nvSpPr>
          <p:cNvPr id="4" name="Slide Number Placeholder 3"/>
          <p:cNvSpPr>
            <a:spLocks noGrp="1"/>
          </p:cNvSpPr>
          <p:nvPr>
            <p:ph type="sldNum" sz="quarter" idx="10"/>
          </p:nvPr>
        </p:nvSpPr>
        <p:spPr/>
        <p:txBody>
          <a:bodyPr/>
          <a:lstStyle/>
          <a:p>
            <a:pPr>
              <a:defRPr/>
            </a:pPr>
            <a:fld id="{D1A607CA-2357-45AD-952F-54243184D48B}" type="slidenum">
              <a:rPr lang="en-US" smtClean="0"/>
              <a:pPr>
                <a:defRPr/>
              </a:pPr>
              <a:t>22</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940922B0-87F7-49FD-9C7F-3C8ACE3E2595}" type="slidenum">
              <a:rPr lang="en-US" smtClean="0"/>
              <a:pPr/>
              <a:t>23</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r>
              <a:rPr lang="en-US" dirty="0" smtClean="0"/>
              <a:t>Note</a:t>
            </a:r>
            <a:r>
              <a:rPr lang="en-US" baseline="0" dirty="0" smtClean="0"/>
              <a:t> how this analysis (and design) are largely copied from country guess game. </a:t>
            </a:r>
          </a:p>
          <a:p>
            <a:r>
              <a:rPr lang="en-US" baseline="0" dirty="0" smtClean="0"/>
              <a:t>Show CharacterDrill1</a:t>
            </a:r>
          </a:p>
          <a:p>
            <a:endParaRPr lang="en-US" baseline="0" dirty="0" smtClean="0"/>
          </a:p>
          <a:p>
            <a:r>
              <a:rPr lang="en-US" baseline="0" dirty="0" smtClean="0"/>
              <a:t>We want to extend that example by including an image panel and audio.</a:t>
            </a:r>
            <a:endParaRPr lang="en-US" dirty="0" smtClean="0"/>
          </a:p>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602CB573-1644-46B4-AF8A-9D9DF95E22D9}" type="slidenum">
              <a:rPr lang="en-US" smtClean="0"/>
              <a:pPr/>
              <a:t>4</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r>
              <a:rPr lang="en-US" dirty="0" smtClean="0"/>
              <a:t>Mostly, we’ll worry</a:t>
            </a:r>
            <a:r>
              <a:rPr lang="en-US" baseline="0" dirty="0" smtClean="0"/>
              <a:t> about</a:t>
            </a:r>
            <a:r>
              <a:rPr lang="en-US" dirty="0" smtClean="0"/>
              <a:t> the first limitation – fixed size.</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940922B0-87F7-49FD-9C7F-3C8ACE3E2595}" type="slidenum">
              <a:rPr lang="en-US" smtClean="0"/>
              <a:pPr/>
              <a:t>24</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lvl="1">
              <a:lnSpc>
                <a:spcPct val="90000"/>
              </a:lnSpc>
            </a:pPr>
            <a:r>
              <a:rPr lang="en-US" dirty="0" smtClean="0">
                <a:latin typeface="Arial Unicode MS" pitchFamily="34" charset="-128"/>
              </a:rPr>
              <a:t>A GUI controller;</a:t>
            </a:r>
          </a:p>
          <a:p>
            <a:pPr lvl="1">
              <a:lnSpc>
                <a:spcPct val="90000"/>
              </a:lnSpc>
            </a:pPr>
            <a:r>
              <a:rPr lang="en-US" dirty="0" smtClean="0">
                <a:latin typeface="Arial Unicode MS" pitchFamily="34" charset="-128"/>
              </a:rPr>
              <a:t>A Drill class that:</a:t>
            </a:r>
          </a:p>
          <a:p>
            <a:pPr lvl="2">
              <a:lnSpc>
                <a:spcPct val="90000"/>
              </a:lnSpc>
            </a:pPr>
            <a:r>
              <a:rPr lang="en-US" dirty="0" smtClean="0">
                <a:latin typeface="Arial Unicode MS" pitchFamily="34" charset="-128"/>
              </a:rPr>
              <a:t>Represents a list of characters;</a:t>
            </a:r>
          </a:p>
          <a:p>
            <a:pPr lvl="2">
              <a:lnSpc>
                <a:spcPct val="90000"/>
              </a:lnSpc>
            </a:pPr>
            <a:r>
              <a:rPr lang="en-US" dirty="0" smtClean="0">
                <a:latin typeface="Arial Unicode MS" pitchFamily="34" charset="-128"/>
              </a:rPr>
              <a:t>Chooses a random character as the current answer;</a:t>
            </a:r>
          </a:p>
          <a:p>
            <a:pPr lvl="2">
              <a:lnSpc>
                <a:spcPct val="90000"/>
              </a:lnSpc>
            </a:pPr>
            <a:r>
              <a:rPr lang="en-US" dirty="0" smtClean="0">
                <a:latin typeface="Arial Unicode MS" pitchFamily="34" charset="-128"/>
              </a:rPr>
              <a:t>Produces a sequence of hints.</a:t>
            </a:r>
          </a:p>
          <a:p>
            <a:pPr lvl="1">
              <a:lnSpc>
                <a:spcPct val="90000"/>
              </a:lnSpc>
            </a:pPr>
            <a:r>
              <a:rPr lang="en-US" dirty="0" smtClean="0">
                <a:latin typeface="Arial Unicode MS" pitchFamily="34" charset="-128"/>
              </a:rPr>
              <a:t>A Character class that:</a:t>
            </a:r>
          </a:p>
          <a:p>
            <a:pPr lvl="2">
              <a:lnSpc>
                <a:spcPct val="90000"/>
              </a:lnSpc>
            </a:pPr>
            <a:r>
              <a:rPr lang="en-US" dirty="0" smtClean="0">
                <a:latin typeface="Arial Unicode MS" pitchFamily="34" charset="-128"/>
              </a:rPr>
              <a:t>Represents stuff about characters.</a:t>
            </a:r>
          </a:p>
          <a:p>
            <a:pPr lvl="1">
              <a:lnSpc>
                <a:spcPct val="90000"/>
              </a:lnSpc>
            </a:pPr>
            <a:r>
              <a:rPr lang="en-US" dirty="0" smtClean="0">
                <a:latin typeface="Arial Unicode MS" pitchFamily="34" charset="-128"/>
              </a:rPr>
              <a:t>A Display class that:</a:t>
            </a:r>
          </a:p>
          <a:p>
            <a:pPr lvl="1">
              <a:lnSpc>
                <a:spcPct val="90000"/>
              </a:lnSpc>
            </a:pPr>
            <a:r>
              <a:rPr lang="en-US" dirty="0" smtClean="0">
                <a:latin typeface="Arial Unicode MS" pitchFamily="34" charset="-128"/>
              </a:rPr>
              <a:t>	Displays and plays stuff as directed by the Controller.</a:t>
            </a:r>
          </a:p>
          <a:p>
            <a:pPr lvl="1">
              <a:lnSpc>
                <a:spcPct val="90000"/>
              </a:lnSpc>
            </a:pPr>
            <a:endParaRPr lang="en-US" dirty="0" smtClean="0">
              <a:latin typeface="Arial Unicode MS" pitchFamily="34" charset="-128"/>
            </a:endParaRPr>
          </a:p>
          <a:p>
            <a:r>
              <a:rPr lang="en-US" dirty="0" smtClean="0"/>
              <a:t>This</a:t>
            </a:r>
            <a:r>
              <a:rPr lang="en-US" baseline="0" dirty="0" smtClean="0"/>
              <a:t> initial iteration is the country guess game except that it adds image/audio panel. Review these elements first, particularly the hard-coded </a:t>
            </a:r>
            <a:r>
              <a:rPr lang="en-US" baseline="0" dirty="0" err="1" smtClean="0"/>
              <a:t>ArrayList</a:t>
            </a:r>
            <a:r>
              <a:rPr lang="en-US" baseline="0" dirty="0" smtClean="0"/>
              <a:t> of character objects manually loaded in CharacterDrill0.</a:t>
            </a:r>
          </a:p>
          <a:p>
            <a:r>
              <a:rPr lang="en-US" baseline="0" dirty="0" smtClean="0"/>
              <a:t>See </a:t>
            </a:r>
            <a:r>
              <a:rPr lang="en-US" baseline="0" dirty="0" err="1" smtClean="0"/>
              <a:t>CharacterDrillController</a:t>
            </a:r>
            <a:r>
              <a:rPr lang="en-US" baseline="0" dirty="0" smtClean="0"/>
              <a:t>/CharacterDrill0/Character.</a:t>
            </a:r>
          </a:p>
          <a:p>
            <a:pPr lvl="1">
              <a:lnSpc>
                <a:spcPct val="90000"/>
              </a:lnSpc>
            </a:pPr>
            <a:endParaRPr lang="en-US" dirty="0" smtClean="0">
              <a:latin typeface="Arial Unicode MS" pitchFamily="34" charset="-128"/>
            </a:endParaRPr>
          </a:p>
          <a:p>
            <a:pPr defTabSz="914128"/>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602CB573-1644-46B4-AF8A-9D9DF95E22D9}" type="slidenum">
              <a:rPr lang="en-US" smtClean="0"/>
              <a:pPr/>
              <a:t>25</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3DE09B08-E5D0-4E02-BCDA-FA82438440BB}" type="slidenum">
              <a:rPr lang="en-US" smtClean="0"/>
              <a:pPr/>
              <a:t>26</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lvl="0" eaLnBrk="1" hangingPunct="1">
              <a:buFont typeface="Arial" pitchFamily="34" charset="0"/>
              <a:buChar char="•"/>
            </a:pPr>
            <a:r>
              <a:rPr lang="en-US" i="1" dirty="0" smtClean="0"/>
              <a:t>Input streams</a:t>
            </a:r>
            <a:r>
              <a:rPr lang="en-US" dirty="0" smtClean="0"/>
              <a:t> move bytes of data from an input device to a program.</a:t>
            </a:r>
          </a:p>
          <a:p>
            <a:pPr lvl="0" eaLnBrk="1" hangingPunct="1">
              <a:buFont typeface="Arial" pitchFamily="34" charset="0"/>
              <a:buChar char="•"/>
            </a:pPr>
            <a:r>
              <a:rPr lang="en-US" i="1" dirty="0" smtClean="0"/>
              <a:t>Output streams</a:t>
            </a:r>
            <a:r>
              <a:rPr lang="en-US" dirty="0" smtClean="0"/>
              <a:t> move bytes from the program to an output device.</a:t>
            </a:r>
          </a:p>
          <a:p>
            <a:r>
              <a:rPr lang="en-US" dirty="0" smtClean="0"/>
              <a:t>Analogy: the telephone system metaphor for streams.  There can be multiple input/output streams active at anyone time, in the same way that you can have several telephone sessions going at once (with</a:t>
            </a:r>
            <a:r>
              <a:rPr lang="en-US" baseline="0" dirty="0" smtClean="0"/>
              <a:t> more advanced phones)</a:t>
            </a:r>
            <a:r>
              <a:rPr lang="en-US" dirty="0" smtClean="0"/>
              <a:t>.</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66FE9B7E-BC26-4D67-BD80-75A21278FE81}" type="slidenum">
              <a:rPr lang="en-US" smtClean="0"/>
              <a:pPr/>
              <a:t>27</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lvl="0">
              <a:buFont typeface="Arial" pitchFamily="34" charset="0"/>
              <a:buNone/>
            </a:pPr>
            <a:r>
              <a:rPr lang="en-US" b="0" dirty="0" smtClean="0">
                <a:latin typeface="Courier New" pitchFamily="49" charset="0"/>
              </a:rPr>
              <a:t>Predefined streams:</a:t>
            </a:r>
          </a:p>
          <a:p>
            <a:pPr lvl="0">
              <a:buFont typeface="Arial" pitchFamily="34" charset="0"/>
              <a:buChar char="•"/>
            </a:pPr>
            <a:r>
              <a:rPr lang="en-US" b="0" dirty="0" smtClean="0">
                <a:latin typeface="Courier New" pitchFamily="49" charset="0"/>
              </a:rPr>
              <a:t> </a:t>
            </a:r>
            <a:r>
              <a:rPr lang="en-US" b="0" dirty="0" err="1" smtClean="0">
                <a:latin typeface="Courier New" pitchFamily="49" charset="0"/>
              </a:rPr>
              <a:t>System.in</a:t>
            </a:r>
            <a:r>
              <a:rPr lang="en-US" b="0" dirty="0" smtClean="0">
                <a:latin typeface="Arial Unicode MS" pitchFamily="34" charset="-128"/>
              </a:rPr>
              <a:t> – an input stream object</a:t>
            </a:r>
            <a:r>
              <a:rPr lang="en-US" b="0" dirty="0" smtClean="0"/>
              <a:t>, usually the keyboard</a:t>
            </a:r>
          </a:p>
          <a:p>
            <a:pPr lvl="0">
              <a:buFont typeface="Arial" pitchFamily="34" charset="0"/>
              <a:buChar char="•"/>
            </a:pPr>
            <a:r>
              <a:rPr lang="en-US" b="0" dirty="0" smtClean="0">
                <a:latin typeface="Courier New" pitchFamily="49" charset="0"/>
              </a:rPr>
              <a:t> </a:t>
            </a:r>
            <a:r>
              <a:rPr lang="en-US" b="0" dirty="0" err="1" smtClean="0">
                <a:latin typeface="Courier New" pitchFamily="49" charset="0"/>
              </a:rPr>
              <a:t>System.out</a:t>
            </a:r>
            <a:r>
              <a:rPr lang="en-US" b="0" dirty="0" smtClean="0"/>
              <a:t> – a buffered print stream object, usually the screen</a:t>
            </a:r>
          </a:p>
          <a:p>
            <a:pPr lvl="0">
              <a:buFont typeface="Arial" pitchFamily="34" charset="0"/>
              <a:buChar char="•"/>
            </a:pPr>
            <a:r>
              <a:rPr lang="en-US" b="0" dirty="0" smtClean="0">
                <a:latin typeface="Courier New" pitchFamily="49" charset="0"/>
              </a:rPr>
              <a:t> System.err</a:t>
            </a:r>
            <a:r>
              <a:rPr lang="en-US" b="0" dirty="0" smtClean="0"/>
              <a:t> – an </a:t>
            </a:r>
            <a:r>
              <a:rPr lang="en-US" b="0" dirty="0" err="1" smtClean="0"/>
              <a:t>unbuffered</a:t>
            </a:r>
            <a:r>
              <a:rPr lang="en-US" b="0" dirty="0" smtClean="0"/>
              <a:t> </a:t>
            </a:r>
            <a:r>
              <a:rPr lang="en-US" b="0" dirty="0" err="1" smtClean="0">
                <a:latin typeface="Courier New" pitchFamily="49" charset="0"/>
              </a:rPr>
              <a:t>PrintStream</a:t>
            </a:r>
            <a:r>
              <a:rPr lang="en-US" b="0" dirty="0" smtClean="0"/>
              <a:t> object usually associated with the screen or console window</a:t>
            </a:r>
          </a:p>
          <a:p>
            <a:pPr defTabSz="914310">
              <a:defRPr/>
            </a:pPr>
            <a:r>
              <a:rPr lang="en-US" b="0" dirty="0" smtClean="0"/>
              <a:t>File streams (for input or output):</a:t>
            </a:r>
          </a:p>
          <a:p>
            <a:pPr defTabSz="914310">
              <a:buFont typeface="Arial" pitchFamily="34" charset="0"/>
              <a:buChar char="•"/>
              <a:defRPr/>
            </a:pPr>
            <a:r>
              <a:rPr lang="en-US" b="0" dirty="0" smtClean="0"/>
              <a:t> File models a path + filename; </a:t>
            </a:r>
          </a:p>
          <a:p>
            <a:pPr defTabSz="914310">
              <a:buFont typeface="Arial" pitchFamily="34" charset="0"/>
              <a:buChar char="•"/>
              <a:defRPr/>
            </a:pPr>
            <a:r>
              <a:rPr lang="en-US" b="0" dirty="0" smtClean="0"/>
              <a:t> Scanner creates a </a:t>
            </a:r>
            <a:r>
              <a:rPr lang="en-US" b="0" dirty="0" err="1" smtClean="0"/>
              <a:t>scannable</a:t>
            </a:r>
            <a:r>
              <a:rPr lang="en-US" b="0" dirty="0" smtClean="0"/>
              <a:t> stream;</a:t>
            </a:r>
          </a:p>
          <a:p>
            <a:pPr defTabSz="914310">
              <a:buFont typeface="Arial" pitchFamily="34" charset="0"/>
              <a:buChar char="•"/>
              <a:defRPr/>
            </a:pPr>
            <a:r>
              <a:rPr lang="en-US" b="0" baseline="0" dirty="0" err="1" smtClean="0"/>
              <a:t>PrintWriter</a:t>
            </a:r>
            <a:r>
              <a:rPr lang="en-US" b="0" baseline="0" dirty="0" smtClean="0"/>
              <a:t> creates a writable stream.</a:t>
            </a:r>
            <a:endParaRPr lang="en-US" b="0" dirty="0" smtClean="0"/>
          </a:p>
          <a:p>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66FE9B7E-BC26-4D67-BD80-75A21278FE81}" type="slidenum">
              <a:rPr lang="en-US" smtClean="0"/>
              <a:pPr/>
              <a:t>28</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r>
              <a:rPr lang="en-US" dirty="0" smtClean="0"/>
              <a:t>Pathnames:</a:t>
            </a:r>
          </a:p>
          <a:p>
            <a:pPr>
              <a:buFont typeface="Arial" pitchFamily="34" charset="0"/>
              <a:buChar char="•"/>
            </a:pPr>
            <a:r>
              <a:rPr lang="en-US" dirty="0" smtClean="0"/>
              <a:t> Relative pathname, e.g., “</a:t>
            </a:r>
            <a:r>
              <a:rPr lang="en-US" dirty="0" err="1" smtClean="0"/>
              <a:t>src</a:t>
            </a:r>
            <a:r>
              <a:rPr lang="en-US" dirty="0" smtClean="0"/>
              <a:t>/c11files/examples/data/”</a:t>
            </a:r>
          </a:p>
          <a:p>
            <a:pPr>
              <a:buFont typeface="Arial" pitchFamily="34" charset="0"/>
              <a:buChar char="•"/>
            </a:pPr>
            <a:r>
              <a:rPr lang="en-US" dirty="0" smtClean="0"/>
              <a:t> Absolute pathname, e.g., “/home/</a:t>
            </a:r>
            <a:r>
              <a:rPr lang="en-US" dirty="0" err="1" smtClean="0"/>
              <a:t>cs</a:t>
            </a:r>
            <a:r>
              <a:rPr lang="en-US" dirty="0" smtClean="0"/>
              <a:t>/108/current/”</a:t>
            </a:r>
          </a:p>
          <a:p>
            <a:r>
              <a:rPr lang="en-US" dirty="0" smtClean="0"/>
              <a:t>It’s generally better to use relative pathnames. I’m able to port my code from </a:t>
            </a:r>
            <a:r>
              <a:rPr lang="en-US" dirty="0" err="1" smtClean="0"/>
              <a:t>unix</a:t>
            </a:r>
            <a:r>
              <a:rPr lang="en-US" dirty="0" smtClean="0"/>
              <a:t> (e.g., “/home/</a:t>
            </a:r>
            <a:r>
              <a:rPr lang="en-US" dirty="0" err="1" smtClean="0"/>
              <a:t>cs</a:t>
            </a:r>
            <a:r>
              <a:rPr lang="en-US" dirty="0" smtClean="0"/>
              <a:t>/108/”)</a:t>
            </a:r>
            <a:r>
              <a:rPr lang="en-US" baseline="0" dirty="0" smtClean="0"/>
              <a:t> to windows (e.g., “C:/documents and settings/”) with relative ease using File.</a:t>
            </a:r>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96C3B000-354D-4ED3-AB4B-EAFD7883ECB3}" type="slidenum">
              <a:rPr lang="en-US" smtClean="0"/>
              <a:pPr/>
              <a:t>29</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r>
              <a:rPr lang="en-US" dirty="0" smtClean="0"/>
              <a:t>We’ve see the Scanner</a:t>
            </a:r>
            <a:r>
              <a:rPr lang="en-US" baseline="0" dirty="0" smtClean="0"/>
              <a:t> for keyboard input. It can also scan/parse file streams and strings.</a:t>
            </a:r>
          </a:p>
          <a:p>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the use of </a:t>
            </a:r>
            <a:r>
              <a:rPr lang="en-US" dirty="0" err="1" smtClean="0"/>
              <a:t>System.out.printf</a:t>
            </a:r>
            <a:r>
              <a:rPr lang="en-US" baseline="0" dirty="0" smtClean="0"/>
              <a:t> here (see </a:t>
            </a:r>
            <a:r>
              <a:rPr lang="en-US" dirty="0" smtClean="0">
                <a:hlinkClick r:id="rId3"/>
              </a:rPr>
              <a:t>http://java.sun.com/docs/books/tutorial/essential/io/formatting.html</a:t>
            </a:r>
            <a:r>
              <a:rPr lang="en-US" dirty="0" smtClean="0"/>
              <a:t>).</a:t>
            </a:r>
          </a:p>
          <a:p>
            <a:r>
              <a:rPr lang="en-US" dirty="0" smtClean="0"/>
              <a:t>%5.2f%n 5</a:t>
            </a:r>
            <a:r>
              <a:rPr lang="en-US" baseline="0" dirty="0" smtClean="0"/>
              <a:t> digits, 2 decimals in floating point, %n newline</a:t>
            </a:r>
            <a:endParaRPr lang="en-US" dirty="0" smtClean="0"/>
          </a:p>
          <a:p>
            <a:endParaRPr lang="en-US" dirty="0"/>
          </a:p>
        </p:txBody>
      </p:sp>
      <p:sp>
        <p:nvSpPr>
          <p:cNvPr id="4" name="Slide Number Placeholder 3"/>
          <p:cNvSpPr>
            <a:spLocks noGrp="1"/>
          </p:cNvSpPr>
          <p:nvPr>
            <p:ph type="sldNum" sz="quarter" idx="10"/>
          </p:nvPr>
        </p:nvSpPr>
        <p:spPr/>
        <p:txBody>
          <a:bodyPr/>
          <a:lstStyle/>
          <a:p>
            <a:fld id="{6D99A818-AEE8-F446-B936-0DAF7143022B}" type="slidenum">
              <a:rPr lang="en-US" smtClean="0"/>
              <a:t>32</a:t>
            </a:fld>
            <a:endParaRPr lang="en-US"/>
          </a:p>
        </p:txBody>
      </p:sp>
    </p:spTree>
    <p:extLst>
      <p:ext uri="{BB962C8B-B14F-4D97-AF65-F5344CB8AC3E}">
        <p14:creationId xmlns:p14="http://schemas.microsoft.com/office/powerpoint/2010/main" val="33981180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time, next</a:t>
            </a:r>
            <a:r>
              <a:rPr lang="en-US" baseline="0" dirty="0" smtClean="0"/>
              <a:t> two slides serve as review of </a:t>
            </a:r>
            <a:r>
              <a:rPr lang="en-US" baseline="0" dirty="0" err="1" smtClean="0"/>
              <a:t>ArrayList</a:t>
            </a:r>
            <a:r>
              <a:rPr lang="en-US" baseline="0" dirty="0" smtClean="0"/>
              <a:t> processing </a:t>
            </a:r>
            <a:endParaRPr lang="en-US" dirty="0"/>
          </a:p>
        </p:txBody>
      </p:sp>
      <p:sp>
        <p:nvSpPr>
          <p:cNvPr id="4" name="Slide Number Placeholder 3"/>
          <p:cNvSpPr>
            <a:spLocks noGrp="1"/>
          </p:cNvSpPr>
          <p:nvPr>
            <p:ph type="sldNum" sz="quarter" idx="10"/>
          </p:nvPr>
        </p:nvSpPr>
        <p:spPr/>
        <p:txBody>
          <a:bodyPr/>
          <a:lstStyle/>
          <a:p>
            <a:fld id="{6D99A818-AEE8-F446-B936-0DAF7143022B}" type="slidenum">
              <a:rPr lang="en-US" smtClean="0"/>
              <a:t>33</a:t>
            </a:fld>
            <a:endParaRPr lang="en-US"/>
          </a:p>
        </p:txBody>
      </p:sp>
    </p:spTree>
    <p:extLst>
      <p:ext uri="{BB962C8B-B14F-4D97-AF65-F5344CB8AC3E}">
        <p14:creationId xmlns:p14="http://schemas.microsoft.com/office/powerpoint/2010/main" val="34865218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745C7103-E8A1-43A8-B1E8-56444E8B7523}" type="slidenum">
              <a:rPr lang="en-US" smtClean="0"/>
              <a:pPr/>
              <a:t>34</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4310">
              <a:defRPr/>
            </a:pPr>
            <a:r>
              <a:rPr lang="en-US" dirty="0" smtClean="0"/>
              <a:t>This is a</a:t>
            </a:r>
            <a:r>
              <a:rPr lang="en-US" baseline="0" dirty="0" smtClean="0"/>
              <a:t> generic algorithm for the Console class that processes records, one per line. Note the differences from the previous algorithm – it does line-by-line, not specifying how the line is to be processed (that is left to the Soldier/record class).</a:t>
            </a:r>
            <a:endParaRPr lang="en-US" dirty="0" smtClean="0"/>
          </a:p>
          <a:p>
            <a:r>
              <a:rPr lang="en-US" dirty="0" smtClean="0"/>
              <a:t>Program</a:t>
            </a:r>
            <a:r>
              <a:rPr lang="en-US" baseline="0" dirty="0" smtClean="0"/>
              <a:t> and demo this </a:t>
            </a:r>
            <a:r>
              <a:rPr lang="en-US" dirty="0" smtClean="0"/>
              <a:t>application</a:t>
            </a:r>
            <a:r>
              <a:rPr lang="en-US" baseline="0" dirty="0" smtClean="0"/>
              <a:t> by hand. Notes:</a:t>
            </a:r>
          </a:p>
          <a:p>
            <a:pPr>
              <a:buFont typeface="Arial" pitchFamily="34" charset="0"/>
              <a:buChar char="•"/>
            </a:pPr>
            <a:r>
              <a:rPr lang="en-US" baseline="0" dirty="0" smtClean="0"/>
              <a:t> This code only handles the lines. The Solder constructor handles record parsing.</a:t>
            </a:r>
          </a:p>
          <a:p>
            <a:pPr>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745C7103-E8A1-43A8-B1E8-56444E8B7523}" type="slidenum">
              <a:rPr lang="en-US" smtClean="0"/>
              <a:pPr/>
              <a:t>35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394C9CA5-8602-49AB-8C1C-BB45DC8E111F}" type="slidenum">
              <a:rPr lang="en-US" smtClean="0"/>
              <a:pPr/>
              <a:t>5</a:t>
            </a:fld>
            <a:endParaRPr 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defTabSz="914310">
              <a:defRPr/>
            </a:pPr>
            <a:r>
              <a:rPr lang="en-US" dirty="0" smtClean="0"/>
              <a:t>For our example, we would like to support a list of country</a:t>
            </a:r>
            <a:r>
              <a:rPr lang="en-US" baseline="0" dirty="0" smtClean="0"/>
              <a:t> names</a:t>
            </a:r>
            <a:r>
              <a:rPr lang="en-US" dirty="0" smtClean="0"/>
              <a:t> of arbitrary length.</a:t>
            </a:r>
          </a:p>
          <a:p>
            <a:endParaRPr 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Same import statements as before</a:t>
            </a:r>
            <a:endParaRPr lang="en-US" dirty="0"/>
          </a:p>
        </p:txBody>
      </p:sp>
      <p:sp>
        <p:nvSpPr>
          <p:cNvPr id="4" name="Slide Number Placeholder 3"/>
          <p:cNvSpPr>
            <a:spLocks noGrp="1"/>
          </p:cNvSpPr>
          <p:nvPr>
            <p:ph type="sldNum" sz="quarter" idx="10"/>
          </p:nvPr>
        </p:nvSpPr>
        <p:spPr/>
        <p:txBody>
          <a:bodyPr/>
          <a:lstStyle/>
          <a:p>
            <a:fld id="{6D99A818-AEE8-F446-B936-0DAF7143022B}" type="slidenum">
              <a:rPr lang="en-US" smtClean="0"/>
              <a:t>36</a:t>
            </a:fld>
            <a:endParaRPr lang="en-US"/>
          </a:p>
        </p:txBody>
      </p:sp>
    </p:spTree>
    <p:extLst>
      <p:ext uri="{BB962C8B-B14F-4D97-AF65-F5344CB8AC3E}">
        <p14:creationId xmlns:p14="http://schemas.microsoft.com/office/powerpoint/2010/main" val="350079643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Note the use of Scanner again,</a:t>
            </a:r>
            <a:r>
              <a:rPr lang="en-US" baseline="0" dirty="0" smtClean="0"/>
              <a:t> this time to parse the record string.</a:t>
            </a:r>
          </a:p>
          <a:p>
            <a:endParaRPr lang="en-US" dirty="0"/>
          </a:p>
        </p:txBody>
      </p:sp>
      <p:sp>
        <p:nvSpPr>
          <p:cNvPr id="4" name="Slide Number Placeholder 3"/>
          <p:cNvSpPr>
            <a:spLocks noGrp="1"/>
          </p:cNvSpPr>
          <p:nvPr>
            <p:ph type="sldNum" sz="quarter" idx="10"/>
          </p:nvPr>
        </p:nvSpPr>
        <p:spPr/>
        <p:txBody>
          <a:bodyPr/>
          <a:lstStyle/>
          <a:p>
            <a:fld id="{6D99A818-AEE8-F446-B936-0DAF7143022B}" type="slidenum">
              <a:rPr lang="en-US" smtClean="0"/>
              <a:t>37</a:t>
            </a:fld>
            <a:endParaRPr lang="en-US"/>
          </a:p>
        </p:txBody>
      </p:sp>
    </p:spTree>
    <p:extLst>
      <p:ext uri="{BB962C8B-B14F-4D97-AF65-F5344CB8AC3E}">
        <p14:creationId xmlns:p14="http://schemas.microsoft.com/office/powerpoint/2010/main" val="28856400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96C3B000-354D-4ED3-AB4B-EAFD7883ECB3}" type="slidenum">
              <a:rPr lang="en-US" smtClean="0"/>
              <a:pPr/>
              <a:t>38</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4310">
              <a:defRPr/>
            </a:pPr>
            <a:endParaRPr lang="en-US" baseline="0" dirty="0" smtClean="0"/>
          </a:p>
          <a:p>
            <a:pPr>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745C7103-E8A1-43A8-B1E8-56444E8B7523}" type="slidenum">
              <a:rPr lang="en-US" smtClean="0"/>
              <a:pPr/>
              <a:t>39</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dirty="0" smtClean="0"/>
              <a:t>c12lists/text/</a:t>
            </a:r>
            <a:r>
              <a:rPr lang="en-US" dirty="0" err="1" smtClean="0"/>
              <a:t>integerStatistics</a:t>
            </a:r>
            <a:r>
              <a:rPr lang="en-US" dirty="0" smtClean="0"/>
              <a:t>/</a:t>
            </a:r>
            <a:endParaRPr lang="en-US" dirty="0"/>
          </a:p>
        </p:txBody>
      </p:sp>
      <p:sp>
        <p:nvSpPr>
          <p:cNvPr id="4" name="Slide Number Placeholder 3"/>
          <p:cNvSpPr>
            <a:spLocks noGrp="1"/>
          </p:cNvSpPr>
          <p:nvPr>
            <p:ph type="sldNum" sz="quarter" idx="10"/>
          </p:nvPr>
        </p:nvSpPr>
        <p:spPr/>
        <p:txBody>
          <a:bodyPr/>
          <a:lstStyle/>
          <a:p>
            <a:fld id="{745C7103-E8A1-43A8-B1E8-56444E8B7523}" type="slidenum">
              <a:rPr lang="en-US" smtClean="0"/>
              <a:pPr/>
              <a:t>40</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B92CD-222C-44CB-BF94-F265AE4FA043}" type="slidenum">
              <a:rPr lang="en-US"/>
              <a:pPr/>
              <a:t>41</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r>
              <a:rPr lang="en-US" dirty="0" smtClean="0"/>
              <a:t>This code uses a GUI</a:t>
            </a:r>
            <a:r>
              <a:rPr lang="en-US" baseline="0" dirty="0" smtClean="0"/>
              <a:t> to get the raw data and a </a:t>
            </a:r>
            <a:r>
              <a:rPr lang="en-US" dirty="0" err="1" smtClean="0"/>
              <a:t>FileChooser</a:t>
            </a:r>
            <a:r>
              <a:rPr lang="en-US" dirty="0" smtClean="0"/>
              <a:t> to get the filename.</a:t>
            </a:r>
          </a:p>
          <a:p>
            <a:endParaRPr lang="en-US" dirty="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Look at code:</a:t>
            </a:r>
          </a:p>
          <a:p>
            <a:r>
              <a:rPr lang="en-US" dirty="0" smtClean="0"/>
              <a:t>c12lists/text/</a:t>
            </a:r>
            <a:r>
              <a:rPr lang="en-US" dirty="0" err="1" smtClean="0"/>
              <a:t>characterDrill</a:t>
            </a:r>
            <a:r>
              <a:rPr lang="en-US" dirty="0" smtClean="0"/>
              <a:t>/characterdrill3</a:t>
            </a:r>
            <a:endParaRPr lang="en-US" dirty="0"/>
          </a:p>
        </p:txBody>
      </p:sp>
      <p:sp>
        <p:nvSpPr>
          <p:cNvPr id="4" name="Slide Number Placeholder 3"/>
          <p:cNvSpPr>
            <a:spLocks noGrp="1"/>
          </p:cNvSpPr>
          <p:nvPr>
            <p:ph type="sldNum" sz="quarter" idx="10"/>
          </p:nvPr>
        </p:nvSpPr>
        <p:spPr/>
        <p:txBody>
          <a:bodyPr/>
          <a:lstStyle/>
          <a:p>
            <a:fld id="{6D99A818-AEE8-F446-B936-0DAF7143022B}" type="slidenum">
              <a:rPr lang="en-US" smtClean="0"/>
              <a:t>42</a:t>
            </a:fld>
            <a:endParaRPr lang="en-US"/>
          </a:p>
        </p:txBody>
      </p:sp>
    </p:spTree>
    <p:extLst>
      <p:ext uri="{BB962C8B-B14F-4D97-AF65-F5344CB8AC3E}">
        <p14:creationId xmlns:p14="http://schemas.microsoft.com/office/powerpoint/2010/main" val="185864624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3DE09B08-E5D0-4E02-BCDA-FA82438440BB}" type="slidenum">
              <a:rPr lang="en-US" smtClean="0"/>
              <a:pPr/>
              <a:t>43</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defTabSz="914310">
              <a:defRPr/>
            </a:pPr>
            <a:r>
              <a:rPr lang="en-US" dirty="0" smtClean="0"/>
              <a:t>Buffering allows the program to collect up a bunch of I/O operations and to do them all at once, which is much faster than reading or writing one byte at a time.</a:t>
            </a:r>
            <a:r>
              <a:rPr lang="en-US" baseline="0" dirty="0" smtClean="0"/>
              <a:t> </a:t>
            </a:r>
          </a:p>
          <a:p>
            <a:pPr defTabSz="914310">
              <a:defRPr/>
            </a:pPr>
            <a:r>
              <a:rPr lang="en-US" baseline="0" dirty="0" smtClean="0"/>
              <a:t>Analogy – you generally don’t go to the store to get each recipe item; instead, you go to the store and get a bunch of stuff and then use it over time. Similarly, you don’t take each item of trash out individually, you “buffer” it up in the trash can and then take a bunch of it out all at once.</a:t>
            </a:r>
            <a:endParaRPr lang="en-US" dirty="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66FE9B7E-BC26-4D67-BD80-75A21278FE81}" type="slidenum">
              <a:rPr lang="en-US" smtClean="0"/>
              <a:pPr/>
              <a:t>44</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r>
              <a:rPr lang="en-US" dirty="0" smtClean="0"/>
              <a:t>We</a:t>
            </a:r>
            <a:r>
              <a:rPr lang="en-US" baseline="0" dirty="0" smtClean="0"/>
              <a:t> didn’t use buffering in our examples because of how small the files/records/fields were.</a:t>
            </a: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1A3664DA-065F-40C1-B706-92CB78026CAC}" type="slidenum">
              <a:rPr lang="en-US" smtClean="0"/>
              <a:pPr/>
              <a:t>6</a:t>
            </a:fld>
            <a:endParaRPr lang="en-US" smtClean="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r>
              <a:rPr lang="en-US" dirty="0" smtClean="0"/>
              <a:t>References only, collections of objects of primitive types (e.g., </a:t>
            </a:r>
            <a:r>
              <a:rPr lang="en-US" dirty="0" err="1" smtClean="0"/>
              <a:t>int</a:t>
            </a:r>
            <a:r>
              <a:rPr lang="en-US" dirty="0" smtClean="0"/>
              <a:t>) must use the wrapper classes (e.g., Integer).</a:t>
            </a:r>
          </a:p>
          <a:p>
            <a:r>
              <a:rPr lang="en-US" dirty="0" smtClean="0"/>
              <a:t>There are</a:t>
            </a:r>
            <a:r>
              <a:rPr lang="en-US" baseline="0" dirty="0" smtClean="0"/>
              <a:t> other List&lt;E&gt; classes, but we’ll focus on this one here (the only other one widely used is </a:t>
            </a:r>
            <a:r>
              <a:rPr lang="en-US" baseline="0" dirty="0" err="1" smtClean="0"/>
              <a:t>LinkedList</a:t>
            </a:r>
            <a:r>
              <a:rPr lang="en-US" baseline="0" dirty="0" smtClean="0"/>
              <a:t>).</a:t>
            </a: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1A3664DA-065F-40C1-B706-92CB78026CAC}" type="slidenum">
              <a:rPr lang="en-US" smtClean="0"/>
              <a:pPr/>
              <a:t>7</a:t>
            </a:fld>
            <a:endParaRPr lang="en-US" smtClean="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1A3664DA-065F-40C1-B706-92CB78026CAC}" type="slidenum">
              <a:rPr lang="en-US" smtClean="0"/>
              <a:pPr/>
              <a:t>8</a:t>
            </a:fld>
            <a:endParaRPr lang="en-US" smtClean="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1A3664DA-065F-40C1-B706-92CB78026CAC}" type="slidenum">
              <a:rPr lang="en-US" smtClean="0"/>
              <a:pPr/>
              <a:t>9</a:t>
            </a:fld>
            <a:endParaRPr lang="en-US" smtClean="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endParaRPr lang="en-US" baseline="0"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nextInt</a:t>
            </a:r>
            <a:r>
              <a:rPr lang="en-US" dirty="0" smtClean="0"/>
              <a:t> returns</a:t>
            </a:r>
            <a:r>
              <a:rPr lang="en-US" baseline="0" dirty="0" smtClean="0"/>
              <a:t> some valid integer value</a:t>
            </a:r>
          </a:p>
          <a:p>
            <a:r>
              <a:rPr lang="en-US" baseline="0" dirty="0" err="1" smtClean="0"/>
              <a:t>nextInt</a:t>
            </a:r>
            <a:r>
              <a:rPr lang="en-US" baseline="0" dirty="0" smtClean="0"/>
              <a:t>(</a:t>
            </a:r>
            <a:r>
              <a:rPr lang="en-US" baseline="0" dirty="0" err="1" smtClean="0"/>
              <a:t>val</a:t>
            </a:r>
            <a:r>
              <a:rPr lang="en-US" baseline="0" dirty="0" smtClean="0"/>
              <a:t>) returns between 0 (</a:t>
            </a:r>
            <a:r>
              <a:rPr lang="en-US" baseline="0" dirty="0" err="1" smtClean="0"/>
              <a:t>inlusive</a:t>
            </a:r>
            <a:r>
              <a:rPr lang="en-US" baseline="0" dirty="0" smtClean="0"/>
              <a:t>) and </a:t>
            </a:r>
            <a:r>
              <a:rPr lang="en-US" baseline="0" dirty="0" err="1" smtClean="0"/>
              <a:t>val</a:t>
            </a:r>
            <a:r>
              <a:rPr lang="en-US" baseline="0" dirty="0" smtClean="0"/>
              <a:t> (not inclusive)</a:t>
            </a:r>
          </a:p>
          <a:p>
            <a:r>
              <a:rPr lang="en-US" baseline="0" dirty="0" err="1" smtClean="0"/>
              <a:t>nextDouble</a:t>
            </a:r>
            <a:r>
              <a:rPr lang="en-US" baseline="0" dirty="0" smtClean="0"/>
              <a:t>() returns double between 0.0 (inclusive) </a:t>
            </a:r>
            <a:r>
              <a:rPr lang="en-US" baseline="0" smtClean="0"/>
              <a:t>and 1.0 (exclusive)</a:t>
            </a:r>
            <a:endParaRPr lang="en-US" dirty="0"/>
          </a:p>
        </p:txBody>
      </p:sp>
      <p:sp>
        <p:nvSpPr>
          <p:cNvPr id="4" name="Slide Number Placeholder 3"/>
          <p:cNvSpPr>
            <a:spLocks noGrp="1"/>
          </p:cNvSpPr>
          <p:nvPr>
            <p:ph type="sldNum" sz="quarter" idx="10"/>
          </p:nvPr>
        </p:nvSpPr>
        <p:spPr/>
        <p:txBody>
          <a:bodyPr/>
          <a:lstStyle/>
          <a:p>
            <a:fld id="{6D99A818-AEE8-F446-B936-0DAF7143022B}" type="slidenum">
              <a:rPr lang="en-US" smtClean="0"/>
              <a:t>10</a:t>
            </a:fld>
            <a:endParaRPr lang="en-US"/>
          </a:p>
        </p:txBody>
      </p:sp>
    </p:spTree>
    <p:extLst>
      <p:ext uri="{BB962C8B-B14F-4D97-AF65-F5344CB8AC3E}">
        <p14:creationId xmlns:p14="http://schemas.microsoft.com/office/powerpoint/2010/main" val="830761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we’d like to have an arbitrary number of countries in the “list”.</a:t>
            </a:r>
          </a:p>
          <a:p>
            <a:r>
              <a:rPr lang="en-US" dirty="0" smtClean="0"/>
              <a:t>We’ll keep the same GUI controller here, but will create an arbitrarily long</a:t>
            </a:r>
            <a:r>
              <a:rPr lang="en-US" baseline="0" dirty="0" smtClean="0"/>
              <a:t> </a:t>
            </a:r>
            <a:r>
              <a:rPr lang="en-US" b="1" baseline="0" dirty="0" smtClean="0">
                <a:latin typeface="Courier New" pitchFamily="49" charset="0"/>
                <a:cs typeface="Courier New" pitchFamily="49" charset="0"/>
              </a:rPr>
              <a:t>List</a:t>
            </a:r>
            <a:r>
              <a:rPr lang="en-US" baseline="0" dirty="0" smtClean="0"/>
              <a:t> of country name </a:t>
            </a:r>
            <a:r>
              <a:rPr lang="en-US" b="1" baseline="0" dirty="0" smtClean="0">
                <a:latin typeface="Courier New" pitchFamily="49" charset="0"/>
                <a:cs typeface="Courier New" pitchFamily="49" charset="0"/>
              </a:rPr>
              <a:t>Strings</a:t>
            </a:r>
            <a:r>
              <a:rPr lang="en-US" baseline="0" dirty="0" smtClean="0"/>
              <a:t>.</a:t>
            </a:r>
          </a:p>
          <a:p>
            <a:r>
              <a:rPr lang="en-US" baseline="0" dirty="0" smtClean="0"/>
              <a:t>Upgrade the </a:t>
            </a:r>
            <a:r>
              <a:rPr lang="en-US" baseline="0" dirty="0" err="1" smtClean="0"/>
              <a:t>CountryGuessGame</a:t>
            </a:r>
            <a:r>
              <a:rPr lang="en-US" baseline="0" dirty="0" smtClean="0"/>
              <a:t> to use lists rather than arrays. The results of this programming should be as follows:</a:t>
            </a:r>
          </a:p>
          <a:p>
            <a:pPr defTabSz="930311">
              <a:buFont typeface="Arial" pitchFamily="34" charset="0"/>
              <a:buChar char="•"/>
              <a:defRPr/>
            </a:pPr>
            <a:r>
              <a:rPr lang="en-US" baseline="0" dirty="0" smtClean="0"/>
              <a:t> CountryGuessController1 should not change;</a:t>
            </a:r>
          </a:p>
          <a:p>
            <a:pPr defTabSz="930311">
              <a:buFont typeface="Arial" pitchFamily="34" charset="0"/>
              <a:buChar char="•"/>
              <a:defRPr/>
            </a:pPr>
            <a:r>
              <a:rPr lang="en-US" baseline="0" dirty="0" smtClean="0"/>
              <a:t> </a:t>
            </a:r>
            <a:r>
              <a:rPr lang="en-US" baseline="0" dirty="0" err="1" smtClean="0"/>
              <a:t>CountryGuessGame</a:t>
            </a:r>
            <a:r>
              <a:rPr lang="en-US" baseline="0" dirty="0" smtClean="0"/>
              <a:t> should end up looking like CountryGuessGame1 (with a list of 2 solutions). </a:t>
            </a:r>
          </a:p>
          <a:p>
            <a:endParaRPr lang="en-US" dirty="0"/>
          </a:p>
        </p:txBody>
      </p:sp>
      <p:sp>
        <p:nvSpPr>
          <p:cNvPr id="4" name="Slide Number Placeholder 3"/>
          <p:cNvSpPr>
            <a:spLocks noGrp="1"/>
          </p:cNvSpPr>
          <p:nvPr>
            <p:ph type="sldNum" sz="quarter" idx="10"/>
          </p:nvPr>
        </p:nvSpPr>
        <p:spPr/>
        <p:txBody>
          <a:bodyPr/>
          <a:lstStyle/>
          <a:p>
            <a:fld id="{6D99A818-AEE8-F446-B936-0DAF7143022B}" type="slidenum">
              <a:rPr lang="en-US" smtClean="0"/>
              <a:t>11</a:t>
            </a:fld>
            <a:endParaRPr lang="en-US"/>
          </a:p>
        </p:txBody>
      </p:sp>
    </p:spTree>
    <p:extLst>
      <p:ext uri="{BB962C8B-B14F-4D97-AF65-F5344CB8AC3E}">
        <p14:creationId xmlns:p14="http://schemas.microsoft.com/office/powerpoint/2010/main" val="377454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D2286E-E3ED-1B48-A890-3645A5273049}" type="datetimeFigureOut">
              <a:rPr lang="en-US" smtClean="0"/>
              <a:t>4/15/13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2286E-E3ED-1B48-A890-3645A5273049}" type="datetimeFigureOut">
              <a:rPr lang="en-US" smtClean="0"/>
              <a:t>4/15/13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A8EE4-CEC0-CE4B-8FC5-5822A805170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D2286E-E3ED-1B48-A890-3645A5273049}" type="datetimeFigureOut">
              <a:rPr lang="en-US" smtClean="0"/>
              <a:t>4/15/13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A8EE4-CEC0-CE4B-8FC5-5822A805170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2286E-E3ED-1B48-A890-3645A5273049}" type="datetimeFigureOut">
              <a:rPr lang="en-US" smtClean="0"/>
              <a:t>4/15/13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A8EE4-CEC0-CE4B-8FC5-5822A805170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D2286E-E3ED-1B48-A890-3645A5273049}" type="datetimeFigureOut">
              <a:rPr lang="en-US" smtClean="0"/>
              <a:t>4/15/13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A8EE4-CEC0-CE4B-8FC5-5822A8051708}"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D2286E-E3ED-1B48-A890-3645A5273049}" type="datetimeFigureOut">
              <a:rPr lang="en-US" smtClean="0"/>
              <a:t>4/15/13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3A8EE4-CEC0-CE4B-8FC5-5822A805170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8D2286E-E3ED-1B48-A890-3645A5273049}" type="datetimeFigureOut">
              <a:rPr lang="en-US" smtClean="0"/>
              <a:t>4/15/13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3A8EE4-CEC0-CE4B-8FC5-5822A8051708}"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D2286E-E3ED-1B48-A890-3645A5273049}" type="datetimeFigureOut">
              <a:rPr lang="en-US" smtClean="0"/>
              <a:t>4/15/13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3A8EE4-CEC0-CE4B-8FC5-5822A805170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2286E-E3ED-1B48-A890-3645A5273049}" type="datetimeFigureOut">
              <a:rPr lang="en-US" smtClean="0"/>
              <a:t>4/15/13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3A8EE4-CEC0-CE4B-8FC5-5822A805170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2286E-E3ED-1B48-A890-3645A5273049}" type="datetimeFigureOut">
              <a:rPr lang="en-US" smtClean="0"/>
              <a:t>4/15/13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2286E-E3ED-1B48-A890-3645A5273049}" type="datetimeFigureOut">
              <a:rPr lang="en-US" smtClean="0"/>
              <a:t>4/15/13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3A8EE4-CEC0-CE4B-8FC5-5822A805170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8D2286E-E3ED-1B48-A890-3645A5273049}" type="datetimeFigureOut">
              <a:rPr lang="en-US" smtClean="0"/>
              <a:t>4/15/13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13A8EE4-CEC0-CE4B-8FC5-5822A805170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3.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4.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6.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9.xml"/><Relationship Id="rId3" Type="http://schemas.openxmlformats.org/officeDocument/2006/relationships/image" Target="../media/image7.e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4.xml"/></Relationships>
</file>

<file path=ppt/slides/_rels/slide41.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1" Type="http://schemas.openxmlformats.org/officeDocument/2006/relationships/slideLayout" Target="../slideLayouts/slideLayout7.xml"/><Relationship Id="rId2" Type="http://schemas.openxmlformats.org/officeDocument/2006/relationships/notesSlide" Target="../notesSlides/notesSlide3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image" Target="../media/image4.emf"/></Relationships>
</file>

<file path=ppt/slides/_rels/slide43.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Java</a:t>
            </a:r>
            <a:endParaRPr lang="en-US" dirty="0"/>
          </a:p>
        </p:txBody>
      </p:sp>
      <p:sp>
        <p:nvSpPr>
          <p:cNvPr id="3" name="Subtitle 2"/>
          <p:cNvSpPr>
            <a:spLocks noGrp="1"/>
          </p:cNvSpPr>
          <p:nvPr>
            <p:ph type="subTitle" idx="1"/>
          </p:nvPr>
        </p:nvSpPr>
        <p:spPr/>
        <p:txBody>
          <a:bodyPr/>
          <a:lstStyle/>
          <a:p>
            <a:r>
              <a:rPr lang="en-US" dirty="0" smtClean="0"/>
              <a:t>Lists and Files</a:t>
            </a:r>
            <a:endParaRPr lang="en-US" dirty="0"/>
          </a:p>
        </p:txBody>
      </p:sp>
    </p:spTree>
    <p:extLst>
      <p:ext uri="{BB962C8B-B14F-4D97-AF65-F5344CB8AC3E}">
        <p14:creationId xmlns:p14="http://schemas.microsoft.com/office/powerpoint/2010/main" val="23451315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a:t>
            </a:r>
            <a:endParaRPr lang="en-US" dirty="0"/>
          </a:p>
        </p:txBody>
      </p:sp>
      <p:sp>
        <p:nvSpPr>
          <p:cNvPr id="3" name="Content Placeholder 2"/>
          <p:cNvSpPr>
            <a:spLocks noGrp="1"/>
          </p:cNvSpPr>
          <p:nvPr>
            <p:ph idx="1"/>
          </p:nvPr>
        </p:nvSpPr>
        <p:spPr>
          <a:xfrm>
            <a:off x="275167" y="1600200"/>
            <a:ext cx="8868833" cy="4876800"/>
          </a:xfrm>
        </p:spPr>
        <p:txBody>
          <a:bodyPr/>
          <a:lstStyle/>
          <a:p>
            <a:r>
              <a:rPr lang="en-US" dirty="0" smtClean="0"/>
              <a:t>To get a random number in Java, create a random number generator:</a:t>
            </a:r>
          </a:p>
          <a:p>
            <a:pPr marL="274320" lvl="1" indent="0">
              <a:buNone/>
            </a:pPr>
            <a:r>
              <a:rPr lang="en-US" dirty="0" smtClean="0">
                <a:latin typeface="Courier"/>
                <a:cs typeface="Courier"/>
              </a:rPr>
              <a:t>	</a:t>
            </a:r>
            <a:r>
              <a:rPr lang="en-US" sz="2200" dirty="0" smtClean="0">
                <a:latin typeface="Courier"/>
                <a:cs typeface="Courier"/>
              </a:rPr>
              <a:t>Random </a:t>
            </a:r>
            <a:r>
              <a:rPr lang="en-US" sz="2200" dirty="0" err="1" smtClean="0">
                <a:latin typeface="Courier"/>
                <a:cs typeface="Courier"/>
              </a:rPr>
              <a:t>randomGenerator</a:t>
            </a:r>
            <a:r>
              <a:rPr lang="en-US" sz="2200" dirty="0" smtClean="0">
                <a:latin typeface="Courier"/>
                <a:cs typeface="Courier"/>
              </a:rPr>
              <a:t> = new Random();</a:t>
            </a:r>
          </a:p>
          <a:p>
            <a:r>
              <a:rPr lang="en-US" dirty="0" smtClean="0">
                <a:cs typeface="Courier"/>
              </a:rPr>
              <a:t>The generator will return a new random number each time it is asked to do so:</a:t>
            </a:r>
          </a:p>
          <a:p>
            <a:pPr marL="274320" lvl="1" indent="0">
              <a:buNone/>
            </a:pPr>
            <a:r>
              <a:rPr lang="en-US" sz="2200" dirty="0" err="1" smtClean="0">
                <a:latin typeface="Courier"/>
                <a:cs typeface="Courier"/>
              </a:rPr>
              <a:t>int</a:t>
            </a:r>
            <a:r>
              <a:rPr lang="en-US" sz="2200" dirty="0" smtClean="0">
                <a:latin typeface="Courier"/>
                <a:cs typeface="Courier"/>
              </a:rPr>
              <a:t> randomNumber1 = </a:t>
            </a:r>
            <a:r>
              <a:rPr lang="en-US" sz="2200" dirty="0" err="1" smtClean="0">
                <a:latin typeface="Courier"/>
                <a:cs typeface="Courier"/>
              </a:rPr>
              <a:t>randomGenerator.nextInt</a:t>
            </a:r>
            <a:r>
              <a:rPr lang="en-US" sz="2200" dirty="0" smtClean="0">
                <a:latin typeface="Courier"/>
                <a:cs typeface="Courier"/>
              </a:rPr>
              <a:t>();</a:t>
            </a:r>
          </a:p>
          <a:p>
            <a:pPr marL="274320" lvl="1" indent="0">
              <a:buNone/>
            </a:pPr>
            <a:r>
              <a:rPr lang="en-US" sz="2200" dirty="0" err="1" smtClean="0">
                <a:latin typeface="Courier"/>
                <a:cs typeface="Courier"/>
              </a:rPr>
              <a:t>int</a:t>
            </a:r>
            <a:r>
              <a:rPr lang="en-US" sz="2200" dirty="0" smtClean="0">
                <a:latin typeface="Courier"/>
                <a:cs typeface="Courier"/>
              </a:rPr>
              <a:t> randomNumber2 = </a:t>
            </a:r>
            <a:r>
              <a:rPr lang="en-US" sz="2200" dirty="0" err="1" smtClean="0">
                <a:latin typeface="Courier"/>
                <a:cs typeface="Courier"/>
              </a:rPr>
              <a:t>randomGenerator.nextInt</a:t>
            </a:r>
            <a:r>
              <a:rPr lang="en-US" sz="2200" dirty="0" smtClean="0">
                <a:latin typeface="Courier"/>
                <a:cs typeface="Courier"/>
              </a:rPr>
              <a:t>(15);</a:t>
            </a:r>
          </a:p>
          <a:p>
            <a:pPr marL="274320" lvl="1" indent="0">
              <a:buNone/>
            </a:pPr>
            <a:r>
              <a:rPr lang="en-US" sz="2200" dirty="0" smtClean="0">
                <a:latin typeface="Courier"/>
                <a:cs typeface="Courier"/>
              </a:rPr>
              <a:t>double randNumber3 = </a:t>
            </a:r>
            <a:r>
              <a:rPr lang="en-US" sz="2200" dirty="0" err="1" smtClean="0">
                <a:latin typeface="Courier"/>
                <a:cs typeface="Courier"/>
              </a:rPr>
              <a:t>randomGenerator.nextDouble</a:t>
            </a:r>
            <a:r>
              <a:rPr lang="en-US" sz="2200" dirty="0" smtClean="0">
                <a:latin typeface="Courier"/>
                <a:cs typeface="Courier"/>
              </a:rPr>
              <a:t>();</a:t>
            </a:r>
          </a:p>
          <a:p>
            <a:endParaRPr lang="en-US" dirty="0">
              <a:cs typeface="Courier"/>
            </a:endParaRPr>
          </a:p>
        </p:txBody>
      </p:sp>
    </p:spTree>
    <p:extLst>
      <p:ext uri="{BB962C8B-B14F-4D97-AF65-F5344CB8AC3E}">
        <p14:creationId xmlns:p14="http://schemas.microsoft.com/office/powerpoint/2010/main" val="2483597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lists for our example</a:t>
            </a:r>
            <a:endParaRPr lang="en-US" dirty="0"/>
          </a:p>
        </p:txBody>
      </p:sp>
      <p:sp>
        <p:nvSpPr>
          <p:cNvPr id="3" name="Content Placeholder 2"/>
          <p:cNvSpPr>
            <a:spLocks noGrp="1"/>
          </p:cNvSpPr>
          <p:nvPr>
            <p:ph idx="1"/>
          </p:nvPr>
        </p:nvSpPr>
        <p:spPr>
          <a:xfrm>
            <a:off x="457200" y="1600200"/>
            <a:ext cx="7813638" cy="4876800"/>
          </a:xfrm>
        </p:spPr>
        <p:txBody>
          <a:bodyPr/>
          <a:lstStyle/>
          <a:p>
            <a:r>
              <a:rPr lang="en-US" dirty="0" smtClean="0"/>
              <a:t>We’d like </a:t>
            </a:r>
            <a:r>
              <a:rPr lang="en-US" dirty="0"/>
              <a:t>to have an arbitrary number of countries in the “list”.</a:t>
            </a:r>
          </a:p>
          <a:p>
            <a:r>
              <a:rPr lang="en-US" dirty="0"/>
              <a:t>We’ll keep the same GUI </a:t>
            </a:r>
            <a:r>
              <a:rPr lang="en-US" dirty="0" smtClean="0"/>
              <a:t>controller, </a:t>
            </a:r>
            <a:r>
              <a:rPr lang="en-US" dirty="0"/>
              <a:t>but will create an arbitrarily long </a:t>
            </a:r>
            <a:r>
              <a:rPr lang="en-US" b="1" dirty="0">
                <a:latin typeface="Courier New" pitchFamily="49" charset="0"/>
                <a:cs typeface="Courier New" pitchFamily="49" charset="0"/>
              </a:rPr>
              <a:t>List</a:t>
            </a:r>
            <a:r>
              <a:rPr lang="en-US" dirty="0"/>
              <a:t> of country name </a:t>
            </a:r>
            <a:r>
              <a:rPr lang="en-US" b="1" dirty="0">
                <a:latin typeface="Courier New" pitchFamily="49" charset="0"/>
                <a:cs typeface="Courier New" pitchFamily="49" charset="0"/>
              </a:rPr>
              <a:t>Strings</a:t>
            </a:r>
            <a:r>
              <a:rPr lang="en-US" dirty="0"/>
              <a:t>.</a:t>
            </a:r>
          </a:p>
          <a:p>
            <a:r>
              <a:rPr lang="en-US" dirty="0"/>
              <a:t>Upgrade the </a:t>
            </a:r>
            <a:r>
              <a:rPr lang="en-US" dirty="0" err="1"/>
              <a:t>CountryGuessGame</a:t>
            </a:r>
            <a:r>
              <a:rPr lang="en-US" dirty="0"/>
              <a:t> to use lists rather than arrays. The results of this programming should be as </a:t>
            </a:r>
            <a:r>
              <a:rPr lang="en-US" dirty="0" smtClean="0"/>
              <a:t>follows:</a:t>
            </a:r>
          </a:p>
          <a:p>
            <a:pPr lvl="1"/>
            <a:r>
              <a:rPr lang="en-US" dirty="0" smtClean="0"/>
              <a:t>CountryGuessController1 </a:t>
            </a:r>
            <a:r>
              <a:rPr lang="en-US" dirty="0"/>
              <a:t>should not change</a:t>
            </a:r>
            <a:r>
              <a:rPr lang="en-US" dirty="0" smtClean="0"/>
              <a:t>;</a:t>
            </a:r>
          </a:p>
          <a:p>
            <a:pPr lvl="1"/>
            <a:r>
              <a:rPr lang="en-US" dirty="0" err="1" smtClean="0"/>
              <a:t>CountryGuessGame</a:t>
            </a:r>
            <a:r>
              <a:rPr lang="en-US" dirty="0" smtClean="0"/>
              <a:t> </a:t>
            </a:r>
            <a:r>
              <a:rPr lang="en-US" dirty="0"/>
              <a:t>should end up looking like CountryGuessGame1 </a:t>
            </a:r>
            <a:r>
              <a:rPr lang="en-US" dirty="0" smtClean="0"/>
              <a:t>(handout)</a:t>
            </a:r>
            <a:r>
              <a:rPr lang="en-US" dirty="0"/>
              <a:t>. </a:t>
            </a:r>
          </a:p>
          <a:p>
            <a:endParaRPr lang="en-US" dirty="0"/>
          </a:p>
          <a:p>
            <a:endParaRPr lang="en-US" dirty="0"/>
          </a:p>
        </p:txBody>
      </p:sp>
    </p:spTree>
    <p:extLst>
      <p:ext uri="{BB962C8B-B14F-4D97-AF65-F5344CB8AC3E}">
        <p14:creationId xmlns:p14="http://schemas.microsoft.com/office/powerpoint/2010/main" val="229921158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0" y="-77749"/>
            <a:ext cx="10861336" cy="7571303"/>
          </a:xfrm>
          <a:prstGeom prst="rect">
            <a:avLst/>
          </a:prstGeom>
          <a:noFill/>
        </p:spPr>
        <p:txBody>
          <a:bodyPr wrap="square" rtlCol="0">
            <a:spAutoFit/>
          </a:bodyPr>
          <a:lstStyle/>
          <a:p>
            <a:r>
              <a:rPr lang="en-US" b="1" dirty="0">
                <a:solidFill>
                  <a:srgbClr val="7F0055"/>
                </a:solidFill>
                <a:latin typeface="Courier"/>
                <a:cs typeface="Courier"/>
              </a:rPr>
              <a:t>package</a:t>
            </a:r>
            <a:r>
              <a:rPr lang="en-US" b="1" dirty="0">
                <a:solidFill>
                  <a:srgbClr val="000000"/>
                </a:solidFill>
                <a:latin typeface="Courier"/>
                <a:cs typeface="Courier"/>
              </a:rPr>
              <a:t> c12lists.lecture.countryguess;</a:t>
            </a:r>
          </a:p>
          <a:p>
            <a:endParaRPr lang="en-US" dirty="0">
              <a:latin typeface="Courier"/>
              <a:cs typeface="Courier"/>
            </a:endParaRPr>
          </a:p>
          <a:p>
            <a:r>
              <a:rPr lang="en-US" b="1" dirty="0">
                <a:solidFill>
                  <a:srgbClr val="7F0055"/>
                </a:solidFill>
                <a:latin typeface="Courier"/>
                <a:cs typeface="Courier"/>
              </a:rPr>
              <a:t>import</a:t>
            </a:r>
            <a:r>
              <a:rPr lang="en-US" b="1" dirty="0">
                <a:solidFill>
                  <a:srgbClr val="000000"/>
                </a:solidFill>
                <a:latin typeface="Courier"/>
                <a:cs typeface="Courier"/>
              </a:rPr>
              <a:t> </a:t>
            </a:r>
            <a:r>
              <a:rPr lang="en-US" b="1" dirty="0" err="1">
                <a:solidFill>
                  <a:srgbClr val="000000"/>
                </a:solidFill>
                <a:latin typeface="Courier"/>
                <a:cs typeface="Courier"/>
              </a:rPr>
              <a:t>java.util.ArrayList</a:t>
            </a:r>
            <a:r>
              <a:rPr lang="en-US" b="1" dirty="0">
                <a:solidFill>
                  <a:srgbClr val="000000"/>
                </a:solidFill>
                <a:latin typeface="Courier"/>
                <a:cs typeface="Courier"/>
              </a:rPr>
              <a:t>;</a:t>
            </a:r>
          </a:p>
          <a:p>
            <a:r>
              <a:rPr lang="en-US" b="1" dirty="0">
                <a:solidFill>
                  <a:srgbClr val="7F0055"/>
                </a:solidFill>
                <a:latin typeface="Courier"/>
                <a:cs typeface="Courier"/>
              </a:rPr>
              <a:t>import</a:t>
            </a:r>
            <a:r>
              <a:rPr lang="en-US" b="1" dirty="0">
                <a:solidFill>
                  <a:srgbClr val="000000"/>
                </a:solidFill>
                <a:latin typeface="Courier"/>
                <a:cs typeface="Courier"/>
              </a:rPr>
              <a:t> </a:t>
            </a:r>
            <a:r>
              <a:rPr lang="en-US" b="1" dirty="0" err="1">
                <a:solidFill>
                  <a:srgbClr val="000000"/>
                </a:solidFill>
                <a:latin typeface="Courier"/>
                <a:cs typeface="Courier"/>
              </a:rPr>
              <a:t>java.util.List</a:t>
            </a:r>
            <a:r>
              <a:rPr lang="en-US" b="1" dirty="0">
                <a:solidFill>
                  <a:srgbClr val="000000"/>
                </a:solidFill>
                <a:latin typeface="Courier"/>
                <a:cs typeface="Courier"/>
              </a:rPr>
              <a:t>;</a:t>
            </a:r>
          </a:p>
          <a:p>
            <a:r>
              <a:rPr lang="en-US" b="1" dirty="0">
                <a:solidFill>
                  <a:srgbClr val="7F0055"/>
                </a:solidFill>
                <a:latin typeface="Courier"/>
                <a:cs typeface="Courier"/>
              </a:rPr>
              <a:t>import</a:t>
            </a:r>
            <a:r>
              <a:rPr lang="en-US" b="1" dirty="0">
                <a:solidFill>
                  <a:srgbClr val="000000"/>
                </a:solidFill>
                <a:latin typeface="Courier"/>
                <a:cs typeface="Courier"/>
              </a:rPr>
              <a:t> </a:t>
            </a:r>
            <a:r>
              <a:rPr lang="en-US" b="1" dirty="0" err="1">
                <a:solidFill>
                  <a:srgbClr val="000000"/>
                </a:solidFill>
                <a:latin typeface="Courier"/>
                <a:cs typeface="Courier"/>
              </a:rPr>
              <a:t>java.util.Random</a:t>
            </a:r>
            <a:r>
              <a:rPr lang="en-US" b="1" dirty="0">
                <a:solidFill>
                  <a:srgbClr val="000000"/>
                </a:solidFill>
                <a:latin typeface="Courier"/>
                <a:cs typeface="Courier"/>
              </a:rPr>
              <a:t>;</a:t>
            </a:r>
          </a:p>
          <a:p>
            <a:endParaRPr lang="en-US" dirty="0">
              <a:latin typeface="Courier"/>
              <a:cs typeface="Courier"/>
            </a:endParaRPr>
          </a:p>
          <a:p>
            <a:r>
              <a:rPr lang="en-US" b="1" dirty="0">
                <a:solidFill>
                  <a:srgbClr val="7F0055"/>
                </a:solidFill>
                <a:latin typeface="Courier"/>
                <a:cs typeface="Courier"/>
              </a:rPr>
              <a:t>public</a:t>
            </a:r>
            <a:r>
              <a:rPr lang="en-US" b="1" dirty="0">
                <a:solidFill>
                  <a:srgbClr val="000000"/>
                </a:solidFill>
                <a:latin typeface="Courier"/>
                <a:cs typeface="Courier"/>
              </a:rPr>
              <a:t> </a:t>
            </a:r>
            <a:r>
              <a:rPr lang="en-US" b="1" dirty="0">
                <a:solidFill>
                  <a:srgbClr val="7F0055"/>
                </a:solidFill>
                <a:latin typeface="Courier"/>
                <a:cs typeface="Courier"/>
              </a:rPr>
              <a:t>class</a:t>
            </a:r>
            <a:r>
              <a:rPr lang="en-US" b="1" dirty="0">
                <a:solidFill>
                  <a:srgbClr val="000000"/>
                </a:solidFill>
                <a:latin typeface="Courier"/>
                <a:cs typeface="Courier"/>
              </a:rPr>
              <a:t> </a:t>
            </a:r>
            <a:r>
              <a:rPr lang="en-US" b="1" dirty="0" err="1" smtClean="0">
                <a:solidFill>
                  <a:srgbClr val="000000"/>
                </a:solidFill>
                <a:latin typeface="Courier"/>
                <a:cs typeface="Courier"/>
              </a:rPr>
              <a:t>CountryGuessGame</a:t>
            </a:r>
            <a:r>
              <a:rPr lang="en-US" b="1" dirty="0" smtClean="0">
                <a:solidFill>
                  <a:srgbClr val="000000"/>
                </a:solidFill>
                <a:latin typeface="Courier"/>
                <a:cs typeface="Courier"/>
              </a:rPr>
              <a:t> </a:t>
            </a:r>
            <a:r>
              <a:rPr lang="en-US" b="1" dirty="0">
                <a:solidFill>
                  <a:srgbClr val="000000"/>
                </a:solidFill>
                <a:latin typeface="Courier"/>
                <a:cs typeface="Courier"/>
              </a:rPr>
              <a:t>{</a:t>
            </a:r>
          </a:p>
          <a:p>
            <a:endParaRPr lang="en-US" dirty="0">
              <a:latin typeface="Courier"/>
              <a:cs typeface="Courier"/>
            </a:endParaRPr>
          </a:p>
          <a:p>
            <a:r>
              <a:rPr lang="en-US" dirty="0">
                <a:solidFill>
                  <a:srgbClr val="000000"/>
                </a:solidFill>
                <a:latin typeface="Courier"/>
                <a:cs typeface="Courier"/>
              </a:rPr>
              <a:t>	</a:t>
            </a:r>
            <a:r>
              <a:rPr lang="en-US" b="1" dirty="0">
                <a:solidFill>
                  <a:srgbClr val="7F0055"/>
                </a:solidFill>
                <a:latin typeface="Courier"/>
                <a:cs typeface="Courier"/>
              </a:rPr>
              <a:t>private</a:t>
            </a:r>
            <a:r>
              <a:rPr lang="en-US" b="1" dirty="0">
                <a:solidFill>
                  <a:srgbClr val="000000"/>
                </a:solidFill>
                <a:latin typeface="Courier"/>
                <a:cs typeface="Courier"/>
              </a:rPr>
              <a:t> List&lt;String&gt; </a:t>
            </a:r>
            <a:r>
              <a:rPr lang="en-US" b="1" dirty="0" err="1">
                <a:solidFill>
                  <a:srgbClr val="0000C0"/>
                </a:solidFill>
                <a:latin typeface="Courier"/>
                <a:cs typeface="Courier"/>
              </a:rPr>
              <a:t>myCountries</a:t>
            </a:r>
            <a:r>
              <a:rPr lang="en-US" b="1" dirty="0">
                <a:solidFill>
                  <a:srgbClr val="000000"/>
                </a:solidFill>
                <a:latin typeface="Courier"/>
                <a:cs typeface="Courier"/>
              </a:rPr>
              <a:t>;</a:t>
            </a:r>
          </a:p>
          <a:p>
            <a:r>
              <a:rPr lang="en-US" dirty="0">
                <a:solidFill>
                  <a:srgbClr val="000000"/>
                </a:solidFill>
                <a:latin typeface="Courier"/>
                <a:cs typeface="Courier"/>
              </a:rPr>
              <a:t>	</a:t>
            </a:r>
            <a:r>
              <a:rPr lang="en-US" b="1" dirty="0">
                <a:solidFill>
                  <a:srgbClr val="7F0055"/>
                </a:solidFill>
                <a:latin typeface="Courier"/>
                <a:cs typeface="Courier"/>
              </a:rPr>
              <a:t>private</a:t>
            </a:r>
            <a:r>
              <a:rPr lang="en-US" b="1" dirty="0">
                <a:solidFill>
                  <a:srgbClr val="000000"/>
                </a:solidFill>
                <a:latin typeface="Courier"/>
                <a:cs typeface="Courier"/>
              </a:rPr>
              <a:t> </a:t>
            </a:r>
            <a:r>
              <a:rPr lang="en-US" b="1" dirty="0" err="1">
                <a:solidFill>
                  <a:srgbClr val="7F0055"/>
                </a:solidFill>
                <a:latin typeface="Courier"/>
                <a:cs typeface="Courier"/>
              </a:rPr>
              <a:t>int</a:t>
            </a:r>
            <a:r>
              <a:rPr lang="en-US" b="1" dirty="0">
                <a:solidFill>
                  <a:srgbClr val="000000"/>
                </a:solidFill>
                <a:latin typeface="Courier"/>
                <a:cs typeface="Courier"/>
              </a:rPr>
              <a:t> </a:t>
            </a:r>
            <a:r>
              <a:rPr lang="en-US" b="1" dirty="0" err="1">
                <a:solidFill>
                  <a:srgbClr val="0000C0"/>
                </a:solidFill>
                <a:latin typeface="Courier"/>
                <a:cs typeface="Courier"/>
              </a:rPr>
              <a:t>myAnswerIndex</a:t>
            </a:r>
            <a:r>
              <a:rPr lang="en-US" b="1" dirty="0">
                <a:solidFill>
                  <a:srgbClr val="000000"/>
                </a:solidFill>
                <a:latin typeface="Courier"/>
                <a:cs typeface="Courier"/>
              </a:rPr>
              <a:t>, </a:t>
            </a:r>
            <a:r>
              <a:rPr lang="en-US" b="1" dirty="0" err="1">
                <a:solidFill>
                  <a:srgbClr val="0000C0"/>
                </a:solidFill>
                <a:latin typeface="Courier"/>
                <a:cs typeface="Courier"/>
              </a:rPr>
              <a:t>myHintCount</a:t>
            </a:r>
            <a:r>
              <a:rPr lang="en-US" b="1" dirty="0">
                <a:solidFill>
                  <a:srgbClr val="000000"/>
                </a:solidFill>
                <a:latin typeface="Courier"/>
                <a:cs typeface="Courier"/>
              </a:rPr>
              <a:t>;</a:t>
            </a:r>
          </a:p>
          <a:p>
            <a:endParaRPr lang="en-US" dirty="0">
              <a:latin typeface="Courier"/>
              <a:cs typeface="Courier"/>
            </a:endParaRPr>
          </a:p>
          <a:p>
            <a:r>
              <a:rPr lang="en-US" dirty="0">
                <a:solidFill>
                  <a:srgbClr val="000000"/>
                </a:solidFill>
                <a:latin typeface="Courier"/>
                <a:cs typeface="Courier"/>
              </a:rPr>
              <a:t>	</a:t>
            </a:r>
            <a:r>
              <a:rPr lang="en-US" b="1" dirty="0">
                <a:solidFill>
                  <a:srgbClr val="7F0055"/>
                </a:solidFill>
                <a:latin typeface="Courier"/>
                <a:cs typeface="Courier"/>
              </a:rPr>
              <a:t>private</a:t>
            </a:r>
            <a:r>
              <a:rPr lang="en-US" b="1" dirty="0">
                <a:solidFill>
                  <a:srgbClr val="000000"/>
                </a:solidFill>
                <a:latin typeface="Courier"/>
                <a:cs typeface="Courier"/>
              </a:rPr>
              <a:t> Random </a:t>
            </a:r>
            <a:r>
              <a:rPr lang="en-US" b="1" dirty="0" err="1">
                <a:solidFill>
                  <a:srgbClr val="0000C0"/>
                </a:solidFill>
                <a:latin typeface="Courier"/>
                <a:cs typeface="Courier"/>
              </a:rPr>
              <a:t>myRandom</a:t>
            </a:r>
            <a:r>
              <a:rPr lang="en-US" b="1" dirty="0">
                <a:solidFill>
                  <a:srgbClr val="000000"/>
                </a:solidFill>
                <a:latin typeface="Courier"/>
                <a:cs typeface="Courier"/>
              </a:rPr>
              <a:t>;</a:t>
            </a:r>
          </a:p>
          <a:p>
            <a:endParaRPr lang="en-US" dirty="0">
              <a:latin typeface="Courier"/>
              <a:cs typeface="Courier"/>
            </a:endParaRPr>
          </a:p>
          <a:p>
            <a:r>
              <a:rPr lang="en-US" dirty="0">
                <a:solidFill>
                  <a:srgbClr val="000000"/>
                </a:solidFill>
                <a:latin typeface="Courier"/>
                <a:cs typeface="Courier"/>
              </a:rPr>
              <a:t>	</a:t>
            </a:r>
            <a:r>
              <a:rPr lang="en-US" b="1" dirty="0">
                <a:solidFill>
                  <a:srgbClr val="7F0055"/>
                </a:solidFill>
                <a:latin typeface="Courier"/>
                <a:cs typeface="Courier"/>
              </a:rPr>
              <a:t>public</a:t>
            </a:r>
            <a:r>
              <a:rPr lang="en-US" b="1" dirty="0">
                <a:solidFill>
                  <a:srgbClr val="000000"/>
                </a:solidFill>
                <a:latin typeface="Courier"/>
                <a:cs typeface="Courier"/>
              </a:rPr>
              <a:t> </a:t>
            </a:r>
            <a:r>
              <a:rPr lang="en-US" b="1" dirty="0" err="1" smtClean="0">
                <a:solidFill>
                  <a:srgbClr val="000000"/>
                </a:solidFill>
                <a:latin typeface="Courier"/>
                <a:cs typeface="Courier"/>
              </a:rPr>
              <a:t>CountryGuessGame</a:t>
            </a:r>
            <a:r>
              <a:rPr lang="en-US" b="1" dirty="0" smtClean="0">
                <a:solidFill>
                  <a:srgbClr val="000000"/>
                </a:solidFill>
                <a:latin typeface="Courier"/>
                <a:cs typeface="Courier"/>
              </a:rPr>
              <a:t>(</a:t>
            </a:r>
            <a:r>
              <a:rPr lang="en-US" b="1" dirty="0">
                <a:solidFill>
                  <a:srgbClr val="000000"/>
                </a:solidFill>
                <a:latin typeface="Courier"/>
                <a:cs typeface="Courier"/>
              </a:rPr>
              <a:t>) {</a:t>
            </a:r>
          </a:p>
          <a:p>
            <a:r>
              <a:rPr lang="en-US" dirty="0">
                <a:solidFill>
                  <a:srgbClr val="000000"/>
                </a:solidFill>
                <a:latin typeface="Courier"/>
                <a:cs typeface="Courier"/>
              </a:rPr>
              <a:t>		</a:t>
            </a:r>
            <a:r>
              <a:rPr lang="en-US" dirty="0" err="1">
                <a:solidFill>
                  <a:srgbClr val="0000C0"/>
                </a:solidFill>
                <a:latin typeface="Courier"/>
                <a:cs typeface="Courier"/>
              </a:rPr>
              <a:t>myCountries</a:t>
            </a:r>
            <a:r>
              <a:rPr lang="en-US" dirty="0">
                <a:solidFill>
                  <a:srgbClr val="000000"/>
                </a:solidFill>
                <a:latin typeface="Courier"/>
                <a:cs typeface="Courier"/>
              </a:rPr>
              <a:t> = </a:t>
            </a:r>
            <a:r>
              <a:rPr lang="en-US" b="1" dirty="0">
                <a:solidFill>
                  <a:srgbClr val="7F0055"/>
                </a:solidFill>
                <a:latin typeface="Courier"/>
                <a:cs typeface="Courier"/>
              </a:rPr>
              <a:t>new</a:t>
            </a:r>
            <a:r>
              <a:rPr lang="en-US" b="1" dirty="0">
                <a:solidFill>
                  <a:srgbClr val="000000"/>
                </a:solidFill>
                <a:latin typeface="Courier"/>
                <a:cs typeface="Courier"/>
              </a:rPr>
              <a:t> </a:t>
            </a:r>
            <a:r>
              <a:rPr lang="en-US" b="1" dirty="0" err="1">
                <a:solidFill>
                  <a:srgbClr val="000000"/>
                </a:solidFill>
                <a:latin typeface="Courier"/>
                <a:cs typeface="Courier"/>
              </a:rPr>
              <a:t>ArrayList</a:t>
            </a:r>
            <a:r>
              <a:rPr lang="en-US" b="1" dirty="0">
                <a:solidFill>
                  <a:srgbClr val="000000"/>
                </a:solidFill>
                <a:latin typeface="Courier"/>
                <a:cs typeface="Courier"/>
              </a:rPr>
              <a:t>&lt;String&gt;();</a:t>
            </a:r>
          </a:p>
          <a:p>
            <a:r>
              <a:rPr lang="en-US" dirty="0">
                <a:solidFill>
                  <a:srgbClr val="000000"/>
                </a:solidFill>
                <a:latin typeface="Courier"/>
                <a:cs typeface="Courier"/>
              </a:rPr>
              <a:t>		</a:t>
            </a:r>
            <a:r>
              <a:rPr lang="en-US" dirty="0" err="1">
                <a:solidFill>
                  <a:srgbClr val="0000C0"/>
                </a:solidFill>
                <a:latin typeface="Courier"/>
                <a:cs typeface="Courier"/>
              </a:rPr>
              <a:t>myCountries</a:t>
            </a:r>
            <a:r>
              <a:rPr lang="en-US" dirty="0" err="1">
                <a:solidFill>
                  <a:srgbClr val="000000"/>
                </a:solidFill>
                <a:latin typeface="Courier"/>
                <a:cs typeface="Courier"/>
              </a:rPr>
              <a:t>.add</a:t>
            </a:r>
            <a:r>
              <a:rPr lang="en-US" dirty="0">
                <a:solidFill>
                  <a:srgbClr val="000000"/>
                </a:solidFill>
                <a:latin typeface="Courier"/>
                <a:cs typeface="Courier"/>
              </a:rPr>
              <a:t>(</a:t>
            </a:r>
            <a:r>
              <a:rPr lang="en-US" dirty="0">
                <a:solidFill>
                  <a:srgbClr val="2A00FF"/>
                </a:solidFill>
                <a:latin typeface="Courier"/>
                <a:cs typeface="Courier"/>
              </a:rPr>
              <a:t>"Honduras"</a:t>
            </a:r>
            <a:r>
              <a:rPr lang="en-US" dirty="0">
                <a:solidFill>
                  <a:srgbClr val="000000"/>
                </a:solidFill>
                <a:latin typeface="Courier"/>
                <a:cs typeface="Courier"/>
              </a:rPr>
              <a:t>);</a:t>
            </a:r>
          </a:p>
          <a:p>
            <a:r>
              <a:rPr lang="en-US" dirty="0">
                <a:solidFill>
                  <a:srgbClr val="000000"/>
                </a:solidFill>
                <a:latin typeface="Courier"/>
                <a:cs typeface="Courier"/>
              </a:rPr>
              <a:t>		</a:t>
            </a:r>
            <a:r>
              <a:rPr lang="en-US" dirty="0" err="1">
                <a:solidFill>
                  <a:srgbClr val="0000C0"/>
                </a:solidFill>
                <a:latin typeface="Courier"/>
                <a:cs typeface="Courier"/>
              </a:rPr>
              <a:t>myCountries</a:t>
            </a:r>
            <a:r>
              <a:rPr lang="en-US" dirty="0" err="1">
                <a:solidFill>
                  <a:srgbClr val="000000"/>
                </a:solidFill>
                <a:latin typeface="Courier"/>
                <a:cs typeface="Courier"/>
              </a:rPr>
              <a:t>.add</a:t>
            </a:r>
            <a:r>
              <a:rPr lang="en-US" dirty="0">
                <a:solidFill>
                  <a:srgbClr val="000000"/>
                </a:solidFill>
                <a:latin typeface="Courier"/>
                <a:cs typeface="Courier"/>
              </a:rPr>
              <a:t>(</a:t>
            </a:r>
            <a:r>
              <a:rPr lang="en-US" dirty="0">
                <a:solidFill>
                  <a:srgbClr val="2A00FF"/>
                </a:solidFill>
                <a:latin typeface="Courier"/>
                <a:cs typeface="Courier"/>
              </a:rPr>
              <a:t>"Panama"</a:t>
            </a:r>
            <a:r>
              <a:rPr lang="en-US" dirty="0">
                <a:solidFill>
                  <a:srgbClr val="000000"/>
                </a:solidFill>
                <a:latin typeface="Courier"/>
                <a:cs typeface="Courier"/>
              </a:rPr>
              <a:t>);</a:t>
            </a:r>
          </a:p>
          <a:p>
            <a:r>
              <a:rPr lang="en-US" dirty="0">
                <a:solidFill>
                  <a:srgbClr val="000000"/>
                </a:solidFill>
                <a:latin typeface="Courier"/>
                <a:cs typeface="Courier"/>
              </a:rPr>
              <a:t>		</a:t>
            </a:r>
            <a:r>
              <a:rPr lang="en-US" dirty="0" err="1">
                <a:solidFill>
                  <a:srgbClr val="0000C0"/>
                </a:solidFill>
                <a:latin typeface="Courier"/>
                <a:cs typeface="Courier"/>
              </a:rPr>
              <a:t>myRandom</a:t>
            </a:r>
            <a:r>
              <a:rPr lang="en-US" dirty="0">
                <a:solidFill>
                  <a:srgbClr val="000000"/>
                </a:solidFill>
                <a:latin typeface="Courier"/>
                <a:cs typeface="Courier"/>
              </a:rPr>
              <a:t> = </a:t>
            </a:r>
            <a:r>
              <a:rPr lang="en-US" b="1" dirty="0">
                <a:solidFill>
                  <a:srgbClr val="7F0055"/>
                </a:solidFill>
                <a:latin typeface="Courier"/>
                <a:cs typeface="Courier"/>
              </a:rPr>
              <a:t>new</a:t>
            </a:r>
            <a:r>
              <a:rPr lang="en-US" b="1" dirty="0">
                <a:solidFill>
                  <a:srgbClr val="000000"/>
                </a:solidFill>
                <a:latin typeface="Courier"/>
                <a:cs typeface="Courier"/>
              </a:rPr>
              <a:t> Random();</a:t>
            </a:r>
          </a:p>
          <a:p>
            <a:r>
              <a:rPr lang="cs-CZ" dirty="0">
                <a:solidFill>
                  <a:srgbClr val="000000"/>
                </a:solidFill>
                <a:latin typeface="Courier"/>
                <a:cs typeface="Courier"/>
              </a:rPr>
              <a:t>		reset();</a:t>
            </a:r>
          </a:p>
          <a:p>
            <a:r>
              <a:rPr lang="cs-CZ" dirty="0">
                <a:solidFill>
                  <a:srgbClr val="000000"/>
                </a:solidFill>
                <a:latin typeface="Courier"/>
                <a:cs typeface="Courier"/>
              </a:rPr>
              <a:t>	}</a:t>
            </a:r>
          </a:p>
          <a:p>
            <a:endParaRPr lang="cs-CZ" dirty="0">
              <a:latin typeface="Courier"/>
              <a:cs typeface="Courier"/>
            </a:endParaRPr>
          </a:p>
          <a:p>
            <a:r>
              <a:rPr lang="cs-CZ" dirty="0">
                <a:solidFill>
                  <a:srgbClr val="000000"/>
                </a:solidFill>
                <a:latin typeface="Courier"/>
                <a:cs typeface="Courier"/>
              </a:rPr>
              <a:t>	</a:t>
            </a:r>
            <a:r>
              <a:rPr lang="cs-CZ" b="1" dirty="0">
                <a:solidFill>
                  <a:srgbClr val="7F0055"/>
                </a:solidFill>
                <a:latin typeface="Courier"/>
                <a:cs typeface="Courier"/>
              </a:rPr>
              <a:t>public</a:t>
            </a:r>
            <a:r>
              <a:rPr lang="cs-CZ" b="1" dirty="0">
                <a:solidFill>
                  <a:srgbClr val="000000"/>
                </a:solidFill>
                <a:latin typeface="Courier"/>
                <a:cs typeface="Courier"/>
              </a:rPr>
              <a:t> </a:t>
            </a:r>
            <a:r>
              <a:rPr lang="cs-CZ" b="1" dirty="0">
                <a:solidFill>
                  <a:srgbClr val="7F0055"/>
                </a:solidFill>
                <a:latin typeface="Courier"/>
                <a:cs typeface="Courier"/>
              </a:rPr>
              <a:t>void</a:t>
            </a:r>
            <a:r>
              <a:rPr lang="cs-CZ" b="1" dirty="0">
                <a:solidFill>
                  <a:srgbClr val="000000"/>
                </a:solidFill>
                <a:latin typeface="Courier"/>
                <a:cs typeface="Courier"/>
              </a:rPr>
              <a:t> reset() {</a:t>
            </a:r>
          </a:p>
          <a:p>
            <a:r>
              <a:rPr lang="cs-CZ" dirty="0">
                <a:solidFill>
                  <a:srgbClr val="000000"/>
                </a:solidFill>
                <a:latin typeface="Courier"/>
                <a:cs typeface="Courier"/>
              </a:rPr>
              <a:t>		</a:t>
            </a:r>
            <a:r>
              <a:rPr lang="cs-CZ" dirty="0">
                <a:solidFill>
                  <a:srgbClr val="0000C0"/>
                </a:solidFill>
                <a:latin typeface="Courier"/>
                <a:cs typeface="Courier"/>
              </a:rPr>
              <a:t>myAnswerIndex</a:t>
            </a:r>
            <a:r>
              <a:rPr lang="cs-CZ" dirty="0">
                <a:solidFill>
                  <a:srgbClr val="000000"/>
                </a:solidFill>
                <a:latin typeface="Courier"/>
                <a:cs typeface="Courier"/>
              </a:rPr>
              <a:t> = </a:t>
            </a:r>
            <a:r>
              <a:rPr lang="cs-CZ" dirty="0">
                <a:solidFill>
                  <a:srgbClr val="0000C0"/>
                </a:solidFill>
                <a:latin typeface="Courier"/>
                <a:cs typeface="Courier"/>
              </a:rPr>
              <a:t>myRandom</a:t>
            </a:r>
            <a:r>
              <a:rPr lang="cs-CZ" dirty="0">
                <a:solidFill>
                  <a:srgbClr val="000000"/>
                </a:solidFill>
                <a:latin typeface="Courier"/>
                <a:cs typeface="Courier"/>
              </a:rPr>
              <a:t>.nextInt(</a:t>
            </a:r>
            <a:r>
              <a:rPr lang="cs-CZ" dirty="0">
                <a:solidFill>
                  <a:srgbClr val="0000C0"/>
                </a:solidFill>
                <a:latin typeface="Courier"/>
                <a:cs typeface="Courier"/>
              </a:rPr>
              <a:t>myCountries</a:t>
            </a:r>
            <a:r>
              <a:rPr lang="cs-CZ" dirty="0">
                <a:solidFill>
                  <a:srgbClr val="000000"/>
                </a:solidFill>
                <a:latin typeface="Courier"/>
                <a:cs typeface="Courier"/>
              </a:rPr>
              <a:t>.size());</a:t>
            </a:r>
          </a:p>
          <a:p>
            <a:r>
              <a:rPr lang="cs-CZ" dirty="0">
                <a:solidFill>
                  <a:srgbClr val="000000"/>
                </a:solidFill>
                <a:latin typeface="Courier"/>
                <a:cs typeface="Courier"/>
              </a:rPr>
              <a:t>		</a:t>
            </a:r>
            <a:r>
              <a:rPr lang="cs-CZ" dirty="0">
                <a:solidFill>
                  <a:srgbClr val="0000C0"/>
                </a:solidFill>
                <a:latin typeface="Courier"/>
                <a:cs typeface="Courier"/>
              </a:rPr>
              <a:t>myHintCount</a:t>
            </a:r>
            <a:r>
              <a:rPr lang="cs-CZ" dirty="0">
                <a:solidFill>
                  <a:srgbClr val="000000"/>
                </a:solidFill>
                <a:latin typeface="Courier"/>
                <a:cs typeface="Courier"/>
              </a:rPr>
              <a:t> = 0;</a:t>
            </a:r>
          </a:p>
          <a:p>
            <a:r>
              <a:rPr lang="cs-CZ" dirty="0">
                <a:solidFill>
                  <a:srgbClr val="000000"/>
                </a:solidFill>
                <a:latin typeface="Courier"/>
                <a:cs typeface="Courier"/>
              </a:rPr>
              <a:t>	</a:t>
            </a:r>
            <a:r>
              <a:rPr lang="cs-CZ" dirty="0" smtClean="0">
                <a:solidFill>
                  <a:srgbClr val="000000"/>
                </a:solidFill>
                <a:latin typeface="Courier"/>
                <a:cs typeface="Courier"/>
              </a:rPr>
              <a:t>} </a:t>
            </a:r>
            <a:r>
              <a:rPr lang="cs-CZ" dirty="0" smtClean="0">
                <a:solidFill>
                  <a:srgbClr val="377F2C"/>
                </a:solidFill>
                <a:latin typeface="Courier"/>
                <a:cs typeface="Courier"/>
              </a:rPr>
              <a:t>//continued on next slide</a:t>
            </a:r>
            <a:endParaRPr lang="cs-CZ" dirty="0">
              <a:solidFill>
                <a:srgbClr val="377F2C"/>
              </a:solidFill>
              <a:latin typeface="Courier"/>
              <a:cs typeface="Courier"/>
            </a:endParaRPr>
          </a:p>
          <a:p>
            <a:endParaRPr lang="cs-CZ" dirty="0">
              <a:latin typeface="Courier"/>
              <a:cs typeface="Courier"/>
            </a:endParaRPr>
          </a:p>
          <a:p>
            <a:r>
              <a:rPr lang="cs-CZ" dirty="0">
                <a:solidFill>
                  <a:srgbClr val="000000"/>
                </a:solidFill>
                <a:latin typeface="Courier"/>
                <a:cs typeface="Courier"/>
              </a:rPr>
              <a:t>	</a:t>
            </a:r>
            <a:endParaRPr lang="en-US" dirty="0">
              <a:latin typeface="Courier"/>
              <a:cs typeface="Courier"/>
            </a:endParaRPr>
          </a:p>
        </p:txBody>
      </p:sp>
      <p:sp>
        <p:nvSpPr>
          <p:cNvPr id="5" name="Oval 4"/>
          <p:cNvSpPr/>
          <p:nvPr/>
        </p:nvSpPr>
        <p:spPr>
          <a:xfrm>
            <a:off x="1970075" y="285075"/>
            <a:ext cx="2047841" cy="1295796"/>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1474424" y="1943693"/>
            <a:ext cx="2047841" cy="777477"/>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2122475" y="3599217"/>
            <a:ext cx="4746866" cy="1295796"/>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6869342" y="5776154"/>
            <a:ext cx="1477556" cy="777477"/>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7226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103688" y="155494"/>
            <a:ext cx="9373216" cy="7017307"/>
          </a:xfrm>
          <a:prstGeom prst="rect">
            <a:avLst/>
          </a:prstGeom>
          <a:noFill/>
        </p:spPr>
        <p:txBody>
          <a:bodyPr wrap="none" rtlCol="0">
            <a:spAutoFit/>
          </a:bodyPr>
          <a:lstStyle/>
          <a:p>
            <a:r>
              <a:rPr lang="cs-CZ" b="1" dirty="0" smtClean="0">
                <a:solidFill>
                  <a:srgbClr val="7F0055"/>
                </a:solidFill>
                <a:latin typeface="Courier"/>
                <a:cs typeface="Courier"/>
              </a:rPr>
              <a:t>   </a:t>
            </a:r>
            <a:r>
              <a:rPr lang="cs-CZ" b="1" dirty="0" smtClean="0">
                <a:solidFill>
                  <a:srgbClr val="377F2C"/>
                </a:solidFill>
                <a:latin typeface="Courier"/>
                <a:cs typeface="Courier"/>
              </a:rPr>
              <a:t>//continued from previous slide</a:t>
            </a:r>
          </a:p>
          <a:p>
            <a:r>
              <a:rPr lang="cs-CZ" b="1" dirty="0">
                <a:solidFill>
                  <a:srgbClr val="7F0055"/>
                </a:solidFill>
                <a:latin typeface="Courier"/>
                <a:cs typeface="Courier"/>
              </a:rPr>
              <a:t>	</a:t>
            </a:r>
            <a:r>
              <a:rPr lang="cs-CZ" b="1" dirty="0" smtClean="0">
                <a:solidFill>
                  <a:srgbClr val="7F0055"/>
                </a:solidFill>
                <a:latin typeface="Courier"/>
                <a:cs typeface="Courier"/>
              </a:rPr>
              <a:t>public</a:t>
            </a:r>
            <a:r>
              <a:rPr lang="cs-CZ" b="1" dirty="0" smtClean="0">
                <a:solidFill>
                  <a:srgbClr val="000000"/>
                </a:solidFill>
                <a:latin typeface="Courier"/>
                <a:cs typeface="Courier"/>
              </a:rPr>
              <a:t> </a:t>
            </a:r>
            <a:r>
              <a:rPr lang="cs-CZ" b="1" dirty="0">
                <a:solidFill>
                  <a:srgbClr val="7F0055"/>
                </a:solidFill>
                <a:latin typeface="Courier"/>
                <a:cs typeface="Courier"/>
              </a:rPr>
              <a:t>boolean</a:t>
            </a:r>
            <a:r>
              <a:rPr lang="cs-CZ" b="1" dirty="0">
                <a:solidFill>
                  <a:srgbClr val="000000"/>
                </a:solidFill>
                <a:latin typeface="Courier"/>
                <a:cs typeface="Courier"/>
              </a:rPr>
              <a:t> guess(String text) {</a:t>
            </a:r>
          </a:p>
          <a:p>
            <a:r>
              <a:rPr lang="cs-CZ" dirty="0">
                <a:solidFill>
                  <a:srgbClr val="000000"/>
                </a:solidFill>
                <a:latin typeface="Courier"/>
                <a:cs typeface="Courier"/>
              </a:rPr>
              <a:t>	</a:t>
            </a:r>
            <a:r>
              <a:rPr lang="cs-CZ" dirty="0" smtClean="0">
                <a:solidFill>
                  <a:srgbClr val="000000"/>
                </a:solidFill>
                <a:latin typeface="Courier"/>
                <a:cs typeface="Courier"/>
              </a:rPr>
              <a:t>  </a:t>
            </a:r>
            <a:r>
              <a:rPr lang="cs-CZ" b="1" dirty="0" smtClean="0">
                <a:solidFill>
                  <a:srgbClr val="7F0055"/>
                </a:solidFill>
                <a:latin typeface="Courier"/>
                <a:cs typeface="Courier"/>
              </a:rPr>
              <a:t>return</a:t>
            </a:r>
            <a:r>
              <a:rPr lang="cs-CZ" b="1" dirty="0" smtClean="0">
                <a:solidFill>
                  <a:srgbClr val="000000"/>
                </a:solidFill>
                <a:latin typeface="Courier"/>
                <a:cs typeface="Courier"/>
              </a:rPr>
              <a:t> </a:t>
            </a:r>
            <a:r>
              <a:rPr lang="cs-CZ" b="1" dirty="0">
                <a:solidFill>
                  <a:srgbClr val="0000C0"/>
                </a:solidFill>
                <a:latin typeface="Courier"/>
                <a:cs typeface="Courier"/>
              </a:rPr>
              <a:t>myCountries</a:t>
            </a:r>
            <a:r>
              <a:rPr lang="cs-CZ" b="1" dirty="0">
                <a:solidFill>
                  <a:srgbClr val="000000"/>
                </a:solidFill>
                <a:latin typeface="Courier"/>
                <a:cs typeface="Courier"/>
              </a:rPr>
              <a:t>.get(</a:t>
            </a:r>
            <a:r>
              <a:rPr lang="cs-CZ" b="1" dirty="0">
                <a:solidFill>
                  <a:srgbClr val="0000C0"/>
                </a:solidFill>
                <a:latin typeface="Courier"/>
                <a:cs typeface="Courier"/>
              </a:rPr>
              <a:t>myAnswerIndex</a:t>
            </a:r>
            <a:r>
              <a:rPr lang="cs-CZ" b="1" dirty="0">
                <a:solidFill>
                  <a:srgbClr val="000000"/>
                </a:solidFill>
                <a:latin typeface="Courier"/>
                <a:cs typeface="Courier"/>
              </a:rPr>
              <a:t>).equalsIgnoreCase(text);</a:t>
            </a:r>
          </a:p>
          <a:p>
            <a:r>
              <a:rPr lang="cs-CZ" dirty="0">
                <a:solidFill>
                  <a:srgbClr val="000000"/>
                </a:solidFill>
                <a:latin typeface="Courier"/>
                <a:cs typeface="Courier"/>
              </a:rPr>
              <a:t>	}</a:t>
            </a:r>
          </a:p>
          <a:p>
            <a:endParaRPr lang="cs-CZ" dirty="0">
              <a:latin typeface="Courier"/>
              <a:cs typeface="Courier"/>
            </a:endParaRPr>
          </a:p>
          <a:p>
            <a:r>
              <a:rPr lang="cs-CZ" dirty="0">
                <a:solidFill>
                  <a:srgbClr val="000000"/>
                </a:solidFill>
                <a:latin typeface="Courier"/>
                <a:cs typeface="Courier"/>
              </a:rPr>
              <a:t>	</a:t>
            </a:r>
            <a:r>
              <a:rPr lang="cs-CZ" b="1" dirty="0">
                <a:solidFill>
                  <a:srgbClr val="7F0055"/>
                </a:solidFill>
                <a:latin typeface="Courier"/>
                <a:cs typeface="Courier"/>
              </a:rPr>
              <a:t>public</a:t>
            </a:r>
            <a:r>
              <a:rPr lang="cs-CZ" b="1" dirty="0">
                <a:solidFill>
                  <a:srgbClr val="000000"/>
                </a:solidFill>
                <a:latin typeface="Courier"/>
                <a:cs typeface="Courier"/>
              </a:rPr>
              <a:t> String getAnswer() {</a:t>
            </a:r>
          </a:p>
          <a:p>
            <a:r>
              <a:rPr lang="cs-CZ" dirty="0">
                <a:solidFill>
                  <a:srgbClr val="000000"/>
                </a:solidFill>
                <a:latin typeface="Courier"/>
                <a:cs typeface="Courier"/>
              </a:rPr>
              <a:t>		</a:t>
            </a:r>
            <a:r>
              <a:rPr lang="cs-CZ" b="1" dirty="0">
                <a:solidFill>
                  <a:srgbClr val="7F0055"/>
                </a:solidFill>
                <a:latin typeface="Courier"/>
                <a:cs typeface="Courier"/>
              </a:rPr>
              <a:t>return</a:t>
            </a:r>
            <a:r>
              <a:rPr lang="cs-CZ" b="1" dirty="0">
                <a:solidFill>
                  <a:srgbClr val="000000"/>
                </a:solidFill>
                <a:latin typeface="Courier"/>
                <a:cs typeface="Courier"/>
              </a:rPr>
              <a:t> </a:t>
            </a:r>
            <a:r>
              <a:rPr lang="cs-CZ" b="1" dirty="0">
                <a:solidFill>
                  <a:srgbClr val="0000C0"/>
                </a:solidFill>
                <a:latin typeface="Courier"/>
                <a:cs typeface="Courier"/>
              </a:rPr>
              <a:t>myCountries</a:t>
            </a:r>
            <a:r>
              <a:rPr lang="cs-CZ" b="1" dirty="0">
                <a:solidFill>
                  <a:srgbClr val="000000"/>
                </a:solidFill>
                <a:latin typeface="Courier"/>
                <a:cs typeface="Courier"/>
              </a:rPr>
              <a:t>.get(</a:t>
            </a:r>
            <a:r>
              <a:rPr lang="cs-CZ" b="1" dirty="0">
                <a:solidFill>
                  <a:srgbClr val="0000C0"/>
                </a:solidFill>
                <a:latin typeface="Courier"/>
                <a:cs typeface="Courier"/>
              </a:rPr>
              <a:t>myAnswerIndex</a:t>
            </a:r>
            <a:r>
              <a:rPr lang="cs-CZ" b="1" dirty="0">
                <a:solidFill>
                  <a:srgbClr val="000000"/>
                </a:solidFill>
                <a:latin typeface="Courier"/>
                <a:cs typeface="Courier"/>
              </a:rPr>
              <a:t>);</a:t>
            </a:r>
          </a:p>
          <a:p>
            <a:r>
              <a:rPr lang="cs-CZ" dirty="0">
                <a:solidFill>
                  <a:srgbClr val="000000"/>
                </a:solidFill>
                <a:latin typeface="Courier"/>
                <a:cs typeface="Courier"/>
              </a:rPr>
              <a:t>	}</a:t>
            </a:r>
          </a:p>
          <a:p>
            <a:endParaRPr lang="cs-CZ" dirty="0">
              <a:latin typeface="Courier"/>
              <a:cs typeface="Courier"/>
            </a:endParaRPr>
          </a:p>
          <a:p>
            <a:r>
              <a:rPr lang="cs-CZ" dirty="0">
                <a:solidFill>
                  <a:srgbClr val="000000"/>
                </a:solidFill>
                <a:latin typeface="Courier"/>
                <a:cs typeface="Courier"/>
              </a:rPr>
              <a:t>	</a:t>
            </a:r>
            <a:r>
              <a:rPr lang="cs-CZ" b="1" dirty="0">
                <a:solidFill>
                  <a:srgbClr val="7F0055"/>
                </a:solidFill>
                <a:latin typeface="Courier"/>
                <a:cs typeface="Courier"/>
              </a:rPr>
              <a:t>public</a:t>
            </a:r>
            <a:r>
              <a:rPr lang="cs-CZ" b="1" dirty="0">
                <a:solidFill>
                  <a:srgbClr val="000000"/>
                </a:solidFill>
                <a:latin typeface="Courier"/>
                <a:cs typeface="Courier"/>
              </a:rPr>
              <a:t> String getHintText() {</a:t>
            </a:r>
          </a:p>
          <a:p>
            <a:r>
              <a:rPr lang="cs-CZ" dirty="0">
                <a:solidFill>
                  <a:srgbClr val="000000"/>
                </a:solidFill>
                <a:latin typeface="Courier"/>
                <a:cs typeface="Courier"/>
              </a:rPr>
              <a:t>		</a:t>
            </a:r>
            <a:r>
              <a:rPr lang="cs-CZ" dirty="0">
                <a:solidFill>
                  <a:srgbClr val="0000C0"/>
                </a:solidFill>
                <a:latin typeface="Courier"/>
                <a:cs typeface="Courier"/>
              </a:rPr>
              <a:t>myHintCount</a:t>
            </a:r>
            <a:r>
              <a:rPr lang="cs-CZ" dirty="0">
                <a:solidFill>
                  <a:srgbClr val="000000"/>
                </a:solidFill>
                <a:latin typeface="Courier"/>
                <a:cs typeface="Courier"/>
              </a:rPr>
              <a:t>++;</a:t>
            </a:r>
          </a:p>
          <a:p>
            <a:r>
              <a:rPr lang="cs-CZ" dirty="0">
                <a:solidFill>
                  <a:srgbClr val="000000"/>
                </a:solidFill>
                <a:latin typeface="Courier"/>
                <a:cs typeface="Courier"/>
              </a:rPr>
              <a:t>		String name = </a:t>
            </a:r>
            <a:r>
              <a:rPr lang="cs-CZ" dirty="0">
                <a:solidFill>
                  <a:srgbClr val="0000C0"/>
                </a:solidFill>
                <a:latin typeface="Courier"/>
                <a:cs typeface="Courier"/>
              </a:rPr>
              <a:t>myCountries</a:t>
            </a:r>
            <a:r>
              <a:rPr lang="cs-CZ" dirty="0">
                <a:solidFill>
                  <a:srgbClr val="000000"/>
                </a:solidFill>
                <a:latin typeface="Courier"/>
                <a:cs typeface="Courier"/>
              </a:rPr>
              <a:t>.get(</a:t>
            </a:r>
            <a:r>
              <a:rPr lang="cs-CZ" dirty="0">
                <a:solidFill>
                  <a:srgbClr val="0000C0"/>
                </a:solidFill>
                <a:latin typeface="Courier"/>
                <a:cs typeface="Courier"/>
              </a:rPr>
              <a:t>myAnswerIndex</a:t>
            </a:r>
            <a:r>
              <a:rPr lang="cs-CZ" dirty="0">
                <a:solidFill>
                  <a:srgbClr val="000000"/>
                </a:solidFill>
                <a:latin typeface="Courier"/>
                <a:cs typeface="Courier"/>
              </a:rPr>
              <a:t>);</a:t>
            </a:r>
          </a:p>
          <a:p>
            <a:r>
              <a:rPr lang="cs-CZ" dirty="0">
                <a:solidFill>
                  <a:srgbClr val="000000"/>
                </a:solidFill>
                <a:latin typeface="Courier"/>
                <a:cs typeface="Courier"/>
              </a:rPr>
              <a:t>		</a:t>
            </a:r>
            <a:r>
              <a:rPr lang="en-US" b="1" dirty="0">
                <a:solidFill>
                  <a:srgbClr val="7F0055"/>
                </a:solidFill>
                <a:latin typeface="Courier"/>
                <a:cs typeface="Courier"/>
              </a:rPr>
              <a:t>if</a:t>
            </a:r>
            <a:r>
              <a:rPr lang="en-US" b="1" dirty="0">
                <a:solidFill>
                  <a:srgbClr val="000000"/>
                </a:solidFill>
                <a:latin typeface="Courier"/>
                <a:cs typeface="Courier"/>
              </a:rPr>
              <a:t> (</a:t>
            </a:r>
            <a:r>
              <a:rPr lang="en-US" b="1" dirty="0" err="1">
                <a:solidFill>
                  <a:srgbClr val="0000C0"/>
                </a:solidFill>
                <a:latin typeface="Courier"/>
                <a:cs typeface="Courier"/>
              </a:rPr>
              <a:t>myHintCount</a:t>
            </a:r>
            <a:r>
              <a:rPr lang="en-US" b="1" dirty="0">
                <a:solidFill>
                  <a:srgbClr val="000000"/>
                </a:solidFill>
                <a:latin typeface="Courier"/>
                <a:cs typeface="Courier"/>
              </a:rPr>
              <a:t> == 1) {</a:t>
            </a:r>
          </a:p>
          <a:p>
            <a:r>
              <a:rPr lang="en-US" dirty="0">
                <a:solidFill>
                  <a:srgbClr val="000000"/>
                </a:solidFill>
                <a:latin typeface="Courier"/>
                <a:cs typeface="Courier"/>
              </a:rPr>
              <a:t>			</a:t>
            </a:r>
            <a:r>
              <a:rPr lang="en-US" b="1" dirty="0">
                <a:solidFill>
                  <a:srgbClr val="7F0055"/>
                </a:solidFill>
                <a:latin typeface="Courier"/>
                <a:cs typeface="Courier"/>
              </a:rPr>
              <a:t>return</a:t>
            </a:r>
            <a:r>
              <a:rPr lang="en-US" b="1" dirty="0">
                <a:solidFill>
                  <a:srgbClr val="000000"/>
                </a:solidFill>
                <a:latin typeface="Courier"/>
                <a:cs typeface="Courier"/>
              </a:rPr>
              <a:t> </a:t>
            </a:r>
            <a:r>
              <a:rPr lang="en-US" b="1" dirty="0">
                <a:solidFill>
                  <a:srgbClr val="2A00FF"/>
                </a:solidFill>
                <a:latin typeface="Courier"/>
                <a:cs typeface="Courier"/>
              </a:rPr>
              <a:t>"The name starts with '"</a:t>
            </a:r>
            <a:r>
              <a:rPr lang="en-US" b="1" dirty="0">
                <a:solidFill>
                  <a:srgbClr val="000000"/>
                </a:solidFill>
                <a:latin typeface="Courier"/>
                <a:cs typeface="Courier"/>
              </a:rPr>
              <a:t> + </a:t>
            </a:r>
            <a:r>
              <a:rPr lang="en-US" b="1" dirty="0" err="1">
                <a:solidFill>
                  <a:srgbClr val="000000"/>
                </a:solidFill>
                <a:latin typeface="Courier"/>
                <a:cs typeface="Courier"/>
              </a:rPr>
              <a:t>name.charAt</a:t>
            </a:r>
            <a:r>
              <a:rPr lang="en-US" b="1" dirty="0">
                <a:solidFill>
                  <a:srgbClr val="000000"/>
                </a:solidFill>
                <a:latin typeface="Courier"/>
                <a:cs typeface="Courier"/>
              </a:rPr>
              <a:t>(0) + </a:t>
            </a:r>
            <a:r>
              <a:rPr lang="en-US" b="1" dirty="0">
                <a:solidFill>
                  <a:srgbClr val="2A00FF"/>
                </a:solidFill>
                <a:latin typeface="Courier"/>
                <a:cs typeface="Courier"/>
              </a:rPr>
              <a:t>"'"</a:t>
            </a:r>
            <a:r>
              <a:rPr lang="en-US" b="1" dirty="0">
                <a:solidFill>
                  <a:srgbClr val="000000"/>
                </a:solidFill>
                <a:latin typeface="Courier"/>
                <a:cs typeface="Courier"/>
              </a:rPr>
              <a:t>;</a:t>
            </a:r>
          </a:p>
          <a:p>
            <a:r>
              <a:rPr lang="en-US" dirty="0">
                <a:solidFill>
                  <a:srgbClr val="000000"/>
                </a:solidFill>
                <a:latin typeface="Courier"/>
                <a:cs typeface="Courier"/>
              </a:rPr>
              <a:t>		} </a:t>
            </a:r>
            <a:r>
              <a:rPr lang="en-US" b="1" dirty="0">
                <a:solidFill>
                  <a:srgbClr val="7F0055"/>
                </a:solidFill>
                <a:latin typeface="Courier"/>
                <a:cs typeface="Courier"/>
              </a:rPr>
              <a:t>else</a:t>
            </a:r>
            <a:r>
              <a:rPr lang="en-US" b="1" dirty="0">
                <a:solidFill>
                  <a:srgbClr val="000000"/>
                </a:solidFill>
                <a:latin typeface="Courier"/>
                <a:cs typeface="Courier"/>
              </a:rPr>
              <a:t> </a:t>
            </a:r>
            <a:r>
              <a:rPr lang="en-US" b="1" dirty="0">
                <a:solidFill>
                  <a:srgbClr val="7F0055"/>
                </a:solidFill>
                <a:latin typeface="Courier"/>
                <a:cs typeface="Courier"/>
              </a:rPr>
              <a:t>if</a:t>
            </a:r>
            <a:r>
              <a:rPr lang="en-US" b="1" dirty="0">
                <a:solidFill>
                  <a:srgbClr val="000000"/>
                </a:solidFill>
                <a:latin typeface="Courier"/>
                <a:cs typeface="Courier"/>
              </a:rPr>
              <a:t> (</a:t>
            </a:r>
            <a:r>
              <a:rPr lang="en-US" b="1" dirty="0" err="1">
                <a:solidFill>
                  <a:srgbClr val="0000C0"/>
                </a:solidFill>
                <a:latin typeface="Courier"/>
                <a:cs typeface="Courier"/>
              </a:rPr>
              <a:t>myHintCount</a:t>
            </a:r>
            <a:r>
              <a:rPr lang="en-US" b="1" dirty="0">
                <a:solidFill>
                  <a:srgbClr val="000000"/>
                </a:solidFill>
                <a:latin typeface="Courier"/>
                <a:cs typeface="Courier"/>
              </a:rPr>
              <a:t> == 2) {</a:t>
            </a:r>
          </a:p>
          <a:p>
            <a:r>
              <a:rPr lang="en-US" dirty="0">
                <a:solidFill>
                  <a:srgbClr val="000000"/>
                </a:solidFill>
                <a:latin typeface="Courier"/>
                <a:cs typeface="Courier"/>
              </a:rPr>
              <a:t>			</a:t>
            </a:r>
            <a:r>
              <a:rPr lang="en-US" b="1" dirty="0">
                <a:solidFill>
                  <a:srgbClr val="7F0055"/>
                </a:solidFill>
                <a:latin typeface="Courier"/>
                <a:cs typeface="Courier"/>
              </a:rPr>
              <a:t>return</a:t>
            </a:r>
            <a:r>
              <a:rPr lang="en-US" b="1" dirty="0">
                <a:solidFill>
                  <a:srgbClr val="000000"/>
                </a:solidFill>
                <a:latin typeface="Courier"/>
                <a:cs typeface="Courier"/>
              </a:rPr>
              <a:t> </a:t>
            </a:r>
            <a:r>
              <a:rPr lang="en-US" b="1" dirty="0">
                <a:solidFill>
                  <a:srgbClr val="2A00FF"/>
                </a:solidFill>
                <a:latin typeface="Courier"/>
                <a:cs typeface="Courier"/>
              </a:rPr>
              <a:t>"The name has "</a:t>
            </a:r>
            <a:r>
              <a:rPr lang="en-US" b="1" dirty="0">
                <a:solidFill>
                  <a:srgbClr val="000000"/>
                </a:solidFill>
                <a:latin typeface="Courier"/>
                <a:cs typeface="Courier"/>
              </a:rPr>
              <a:t> + </a:t>
            </a:r>
            <a:r>
              <a:rPr lang="en-US" b="1" dirty="0" err="1">
                <a:solidFill>
                  <a:srgbClr val="000000"/>
                </a:solidFill>
                <a:latin typeface="Courier"/>
                <a:cs typeface="Courier"/>
              </a:rPr>
              <a:t>name.length</a:t>
            </a:r>
            <a:r>
              <a:rPr lang="en-US" b="1" dirty="0">
                <a:solidFill>
                  <a:srgbClr val="000000"/>
                </a:solidFill>
                <a:latin typeface="Courier"/>
                <a:cs typeface="Courier"/>
              </a:rPr>
              <a:t>() + </a:t>
            </a:r>
            <a:r>
              <a:rPr lang="en-US" b="1" dirty="0">
                <a:solidFill>
                  <a:srgbClr val="2A00FF"/>
                </a:solidFill>
                <a:latin typeface="Courier"/>
                <a:cs typeface="Courier"/>
              </a:rPr>
              <a:t>" letters"</a:t>
            </a:r>
            <a:r>
              <a:rPr lang="en-US" b="1" dirty="0">
                <a:solidFill>
                  <a:srgbClr val="000000"/>
                </a:solidFill>
                <a:latin typeface="Courier"/>
                <a:cs typeface="Courier"/>
              </a:rPr>
              <a:t>;</a:t>
            </a:r>
          </a:p>
          <a:p>
            <a:r>
              <a:rPr lang="en-US" dirty="0">
                <a:solidFill>
                  <a:srgbClr val="000000"/>
                </a:solidFill>
                <a:latin typeface="Courier"/>
                <a:cs typeface="Courier"/>
              </a:rPr>
              <a:t>		} </a:t>
            </a:r>
            <a:r>
              <a:rPr lang="en-US" b="1" dirty="0">
                <a:solidFill>
                  <a:srgbClr val="7F0055"/>
                </a:solidFill>
                <a:latin typeface="Courier"/>
                <a:cs typeface="Courier"/>
              </a:rPr>
              <a:t>else</a:t>
            </a:r>
            <a:r>
              <a:rPr lang="en-US" b="1" dirty="0">
                <a:solidFill>
                  <a:srgbClr val="000000"/>
                </a:solidFill>
                <a:latin typeface="Courier"/>
                <a:cs typeface="Courier"/>
              </a:rPr>
              <a:t> </a:t>
            </a:r>
            <a:r>
              <a:rPr lang="en-US" b="1" dirty="0">
                <a:solidFill>
                  <a:srgbClr val="7F0055"/>
                </a:solidFill>
                <a:latin typeface="Courier"/>
                <a:cs typeface="Courier"/>
              </a:rPr>
              <a:t>if</a:t>
            </a:r>
            <a:r>
              <a:rPr lang="en-US" b="1" dirty="0">
                <a:solidFill>
                  <a:srgbClr val="000000"/>
                </a:solidFill>
                <a:latin typeface="Courier"/>
                <a:cs typeface="Courier"/>
              </a:rPr>
              <a:t> (</a:t>
            </a:r>
            <a:r>
              <a:rPr lang="en-US" b="1" dirty="0" err="1">
                <a:solidFill>
                  <a:srgbClr val="0000C0"/>
                </a:solidFill>
                <a:latin typeface="Courier"/>
                <a:cs typeface="Courier"/>
              </a:rPr>
              <a:t>myHintCount</a:t>
            </a:r>
            <a:r>
              <a:rPr lang="en-US" b="1" dirty="0">
                <a:solidFill>
                  <a:srgbClr val="000000"/>
                </a:solidFill>
                <a:latin typeface="Courier"/>
                <a:cs typeface="Courier"/>
              </a:rPr>
              <a:t> == 3) {</a:t>
            </a:r>
          </a:p>
          <a:p>
            <a:r>
              <a:rPr lang="en-US" dirty="0">
                <a:solidFill>
                  <a:srgbClr val="000000"/>
                </a:solidFill>
                <a:latin typeface="Courier"/>
                <a:cs typeface="Courier"/>
              </a:rPr>
              <a:t>			</a:t>
            </a:r>
            <a:r>
              <a:rPr lang="en-US" b="1" dirty="0">
                <a:solidFill>
                  <a:srgbClr val="7F0055"/>
                </a:solidFill>
                <a:latin typeface="Courier"/>
                <a:cs typeface="Courier"/>
              </a:rPr>
              <a:t>return</a:t>
            </a:r>
            <a:r>
              <a:rPr lang="en-US" b="1" dirty="0">
                <a:solidFill>
                  <a:srgbClr val="000000"/>
                </a:solidFill>
                <a:latin typeface="Courier"/>
                <a:cs typeface="Courier"/>
              </a:rPr>
              <a:t> </a:t>
            </a:r>
            <a:r>
              <a:rPr lang="en-US" b="1" dirty="0">
                <a:solidFill>
                  <a:srgbClr val="2A00FF"/>
                </a:solidFill>
                <a:latin typeface="Courier"/>
                <a:cs typeface="Courier"/>
              </a:rPr>
              <a:t>"The name ends with '"</a:t>
            </a:r>
            <a:r>
              <a:rPr lang="en-US" b="1" dirty="0">
                <a:solidFill>
                  <a:srgbClr val="000000"/>
                </a:solidFill>
                <a:latin typeface="Courier"/>
                <a:cs typeface="Courier"/>
              </a:rPr>
              <a:t> + </a:t>
            </a:r>
            <a:endParaRPr lang="en-US" b="1" dirty="0" smtClean="0">
              <a:solidFill>
                <a:srgbClr val="000000"/>
              </a:solidFill>
              <a:latin typeface="Courier"/>
              <a:cs typeface="Courier"/>
            </a:endParaRPr>
          </a:p>
          <a:p>
            <a:r>
              <a:rPr lang="en-US" b="1" dirty="0">
                <a:solidFill>
                  <a:srgbClr val="000000"/>
                </a:solidFill>
                <a:latin typeface="Courier"/>
                <a:cs typeface="Courier"/>
              </a:rPr>
              <a:t>	</a:t>
            </a:r>
            <a:r>
              <a:rPr lang="en-US" b="1" dirty="0" smtClean="0">
                <a:solidFill>
                  <a:srgbClr val="000000"/>
                </a:solidFill>
                <a:latin typeface="Courier"/>
                <a:cs typeface="Courier"/>
              </a:rPr>
              <a:t>				 </a:t>
            </a:r>
            <a:r>
              <a:rPr lang="en-US" b="1" dirty="0" err="1" smtClean="0">
                <a:solidFill>
                  <a:srgbClr val="000000"/>
                </a:solidFill>
                <a:latin typeface="Courier"/>
                <a:cs typeface="Courier"/>
              </a:rPr>
              <a:t>name.charAt</a:t>
            </a:r>
            <a:r>
              <a:rPr lang="en-US" b="1" dirty="0">
                <a:solidFill>
                  <a:srgbClr val="000000"/>
                </a:solidFill>
                <a:latin typeface="Courier"/>
                <a:cs typeface="Courier"/>
              </a:rPr>
              <a:t>(</a:t>
            </a:r>
            <a:r>
              <a:rPr lang="en-US" b="1" dirty="0" err="1">
                <a:solidFill>
                  <a:srgbClr val="000000"/>
                </a:solidFill>
                <a:latin typeface="Courier"/>
                <a:cs typeface="Courier"/>
              </a:rPr>
              <a:t>name.length</a:t>
            </a:r>
            <a:r>
              <a:rPr lang="en-US" b="1" dirty="0">
                <a:solidFill>
                  <a:srgbClr val="000000"/>
                </a:solidFill>
                <a:latin typeface="Courier"/>
                <a:cs typeface="Courier"/>
              </a:rPr>
              <a:t>() - 1) + </a:t>
            </a:r>
            <a:r>
              <a:rPr lang="en-US" b="1" dirty="0">
                <a:solidFill>
                  <a:srgbClr val="2A00FF"/>
                </a:solidFill>
                <a:latin typeface="Courier"/>
                <a:cs typeface="Courier"/>
              </a:rPr>
              <a:t>"'"</a:t>
            </a:r>
            <a:r>
              <a:rPr lang="en-US" b="1" dirty="0">
                <a:solidFill>
                  <a:srgbClr val="000000"/>
                </a:solidFill>
                <a:latin typeface="Courier"/>
                <a:cs typeface="Courier"/>
              </a:rPr>
              <a:t>;</a:t>
            </a:r>
          </a:p>
          <a:p>
            <a:r>
              <a:rPr lang="da-DK" dirty="0">
                <a:solidFill>
                  <a:srgbClr val="000000"/>
                </a:solidFill>
                <a:latin typeface="Courier"/>
                <a:cs typeface="Courier"/>
              </a:rPr>
              <a:t>		} </a:t>
            </a:r>
            <a:r>
              <a:rPr lang="da-DK" b="1" dirty="0">
                <a:solidFill>
                  <a:srgbClr val="7F0055"/>
                </a:solidFill>
                <a:latin typeface="Courier"/>
                <a:cs typeface="Courier"/>
              </a:rPr>
              <a:t>else</a:t>
            </a:r>
            <a:r>
              <a:rPr lang="da-DK" b="1" dirty="0">
                <a:solidFill>
                  <a:srgbClr val="000000"/>
                </a:solidFill>
                <a:latin typeface="Courier"/>
                <a:cs typeface="Courier"/>
              </a:rPr>
              <a:t> {</a:t>
            </a:r>
          </a:p>
          <a:p>
            <a:r>
              <a:rPr lang="da-DK" dirty="0">
                <a:solidFill>
                  <a:srgbClr val="000000"/>
                </a:solidFill>
                <a:latin typeface="Courier"/>
                <a:cs typeface="Courier"/>
              </a:rPr>
              <a:t>			</a:t>
            </a:r>
            <a:r>
              <a:rPr lang="da-DK" b="1" dirty="0">
                <a:solidFill>
                  <a:srgbClr val="7F0055"/>
                </a:solidFill>
                <a:latin typeface="Courier"/>
                <a:cs typeface="Courier"/>
              </a:rPr>
              <a:t>return</a:t>
            </a:r>
            <a:r>
              <a:rPr lang="da-DK" b="1" dirty="0">
                <a:solidFill>
                  <a:srgbClr val="000000"/>
                </a:solidFill>
                <a:latin typeface="Courier"/>
                <a:cs typeface="Courier"/>
              </a:rPr>
              <a:t> </a:t>
            </a:r>
            <a:r>
              <a:rPr lang="da-DK" b="1" dirty="0">
                <a:solidFill>
                  <a:srgbClr val="2A00FF"/>
                </a:solidFill>
                <a:latin typeface="Courier"/>
                <a:cs typeface="Courier"/>
              </a:rPr>
              <a:t>"no more hints"</a:t>
            </a:r>
            <a:r>
              <a:rPr lang="da-DK" b="1" dirty="0">
                <a:solidFill>
                  <a:srgbClr val="000000"/>
                </a:solidFill>
                <a:latin typeface="Courier"/>
                <a:cs typeface="Courier"/>
              </a:rPr>
              <a:t>;</a:t>
            </a:r>
          </a:p>
          <a:p>
            <a:r>
              <a:rPr lang="da-DK" dirty="0">
                <a:solidFill>
                  <a:srgbClr val="000000"/>
                </a:solidFill>
                <a:latin typeface="Courier"/>
                <a:cs typeface="Courier"/>
              </a:rPr>
              <a:t>		</a:t>
            </a:r>
            <a:r>
              <a:rPr lang="da-DK" dirty="0" smtClean="0">
                <a:solidFill>
                  <a:srgbClr val="000000"/>
                </a:solidFill>
                <a:latin typeface="Courier"/>
                <a:cs typeface="Courier"/>
              </a:rPr>
              <a:t>}</a:t>
            </a:r>
          </a:p>
          <a:p>
            <a:r>
              <a:rPr lang="da-DK" dirty="0">
                <a:solidFill>
                  <a:srgbClr val="000000"/>
                </a:solidFill>
                <a:latin typeface="Courier"/>
                <a:cs typeface="Courier"/>
              </a:rPr>
              <a:t>	</a:t>
            </a:r>
            <a:r>
              <a:rPr lang="da-DK" dirty="0" smtClean="0">
                <a:solidFill>
                  <a:srgbClr val="000000"/>
                </a:solidFill>
                <a:latin typeface="Courier"/>
                <a:cs typeface="Courier"/>
              </a:rPr>
              <a:t>}</a:t>
            </a:r>
          </a:p>
          <a:p>
            <a:r>
              <a:rPr lang="da-DK" dirty="0">
                <a:solidFill>
                  <a:srgbClr val="000000"/>
                </a:solidFill>
                <a:latin typeface="Courier"/>
                <a:cs typeface="Courier"/>
              </a:rPr>
              <a:t> </a:t>
            </a:r>
            <a:r>
              <a:rPr lang="en-US" dirty="0" smtClean="0">
                <a:solidFill>
                  <a:srgbClr val="000000"/>
                </a:solidFill>
                <a:latin typeface="Courier"/>
                <a:cs typeface="Courier"/>
              </a:rPr>
              <a:t>} </a:t>
            </a:r>
            <a:r>
              <a:rPr lang="en-US" b="1" dirty="0" smtClean="0">
                <a:solidFill>
                  <a:srgbClr val="377F2C"/>
                </a:solidFill>
                <a:latin typeface="Courier"/>
                <a:cs typeface="Courier"/>
              </a:rPr>
              <a:t>//ends </a:t>
            </a:r>
            <a:r>
              <a:rPr lang="en-US" b="1" dirty="0" err="1" smtClean="0">
                <a:solidFill>
                  <a:srgbClr val="377F2C"/>
                </a:solidFill>
                <a:latin typeface="Courier"/>
                <a:cs typeface="Courier"/>
              </a:rPr>
              <a:t>CountryGuessGame</a:t>
            </a:r>
            <a:r>
              <a:rPr lang="en-US" b="1" dirty="0" smtClean="0">
                <a:solidFill>
                  <a:srgbClr val="377F2C"/>
                </a:solidFill>
                <a:latin typeface="Courier"/>
                <a:cs typeface="Courier"/>
              </a:rPr>
              <a:t> class</a:t>
            </a:r>
            <a:endParaRPr lang="en-US" b="1" dirty="0">
              <a:solidFill>
                <a:srgbClr val="377F2C"/>
              </a:solidFill>
              <a:latin typeface="Courier"/>
              <a:cs typeface="Courier"/>
            </a:endParaRPr>
          </a:p>
          <a:p>
            <a:endParaRPr lang="en-US" dirty="0">
              <a:latin typeface="Courier"/>
              <a:cs typeface="Courier"/>
            </a:endParaRPr>
          </a:p>
        </p:txBody>
      </p:sp>
      <p:sp>
        <p:nvSpPr>
          <p:cNvPr id="3" name="Oval 2"/>
          <p:cNvSpPr/>
          <p:nvPr/>
        </p:nvSpPr>
        <p:spPr>
          <a:xfrm>
            <a:off x="2951980" y="647897"/>
            <a:ext cx="3243388" cy="570151"/>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Oval 3"/>
          <p:cNvSpPr/>
          <p:nvPr/>
        </p:nvSpPr>
        <p:spPr>
          <a:xfrm>
            <a:off x="3104380" y="1733270"/>
            <a:ext cx="3243388" cy="570151"/>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a:off x="4141262" y="3106814"/>
            <a:ext cx="3243388" cy="570151"/>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11837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p:txBody>
          <a:bodyPr/>
          <a:lstStyle/>
          <a:p>
            <a:fld id="{D350201E-BCA1-4DAB-8992-20D9E50FDFD0}" type="slidenum">
              <a:rPr lang="en-US" smtClean="0"/>
              <a:pPr/>
              <a:t>14</a:t>
            </a:fld>
            <a:endParaRPr lang="en-US" smtClean="0"/>
          </a:p>
        </p:txBody>
      </p:sp>
      <p:sp>
        <p:nvSpPr>
          <p:cNvPr id="24579" name="Rectangle 2"/>
          <p:cNvSpPr>
            <a:spLocks noGrp="1" noChangeArrowheads="1"/>
          </p:cNvSpPr>
          <p:nvPr>
            <p:ph type="title"/>
          </p:nvPr>
        </p:nvSpPr>
        <p:spPr/>
        <p:txBody>
          <a:bodyPr/>
          <a:lstStyle/>
          <a:p>
            <a:pPr eaLnBrk="1" hangingPunct="1"/>
            <a:r>
              <a:rPr lang="en-US" dirty="0" smtClean="0"/>
              <a:t>Array &amp; Lists Syntax</a:t>
            </a:r>
          </a:p>
        </p:txBody>
      </p:sp>
      <p:sp>
        <p:nvSpPr>
          <p:cNvPr id="6" name="Text Box 4"/>
          <p:cNvSpPr txBox="1">
            <a:spLocks noChangeArrowheads="1"/>
          </p:cNvSpPr>
          <p:nvPr/>
        </p:nvSpPr>
        <p:spPr bwMode="auto">
          <a:xfrm>
            <a:off x="457200" y="1601450"/>
            <a:ext cx="7315200" cy="2185214"/>
          </a:xfrm>
          <a:prstGeom prst="rect">
            <a:avLst/>
          </a:prstGeom>
          <a:noFill/>
          <a:ln w="9525">
            <a:noFill/>
            <a:miter lim="800000"/>
            <a:headEnd/>
            <a:tailEnd/>
          </a:ln>
        </p:spPr>
        <p:txBody>
          <a:bodyPr wrap="square">
            <a:spAutoFit/>
          </a:bodyPr>
          <a:lstStyle/>
          <a:p>
            <a:pPr>
              <a:spcBef>
                <a:spcPct val="20000"/>
              </a:spcBef>
            </a:pPr>
            <a:r>
              <a:rPr lang="en-US" sz="2000" b="1" dirty="0" smtClean="0">
                <a:latin typeface="Courier New" pitchFamily="49" charset="0"/>
              </a:rPr>
              <a:t>String[] </a:t>
            </a:r>
            <a:r>
              <a:rPr lang="en-US" sz="2000" b="1" dirty="0" err="1" smtClean="0">
                <a:latin typeface="Courier New" pitchFamily="49" charset="0"/>
              </a:rPr>
              <a:t>myCountries</a:t>
            </a:r>
            <a:r>
              <a:rPr lang="en-US" sz="2000" b="1" dirty="0" smtClean="0">
                <a:latin typeface="Courier New" pitchFamily="49" charset="0"/>
              </a:rPr>
              <a:t> = new String[2];</a:t>
            </a:r>
          </a:p>
          <a:p>
            <a:pPr>
              <a:spcBef>
                <a:spcPct val="20000"/>
              </a:spcBef>
            </a:pPr>
            <a:r>
              <a:rPr lang="en-US" sz="2000" b="1" dirty="0" err="1" smtClean="0">
                <a:latin typeface="Courier New" pitchFamily="49" charset="0"/>
              </a:rPr>
              <a:t>myCountries</a:t>
            </a:r>
            <a:r>
              <a:rPr lang="en-US" sz="2000" b="1" dirty="0" smtClean="0">
                <a:latin typeface="Courier New" pitchFamily="49" charset="0"/>
              </a:rPr>
              <a:t>[0] = "Honduras";</a:t>
            </a:r>
          </a:p>
          <a:p>
            <a:pPr>
              <a:spcBef>
                <a:spcPct val="20000"/>
              </a:spcBef>
            </a:pPr>
            <a:r>
              <a:rPr lang="en-US" sz="2000" b="1" dirty="0" err="1" smtClean="0">
                <a:latin typeface="Courier New" pitchFamily="49" charset="0"/>
              </a:rPr>
              <a:t>myCountries</a:t>
            </a:r>
            <a:r>
              <a:rPr lang="en-US" sz="2000" b="1" dirty="0" smtClean="0">
                <a:latin typeface="Courier New" pitchFamily="49" charset="0"/>
              </a:rPr>
              <a:t>[1] = "Panama";</a:t>
            </a:r>
          </a:p>
          <a:p>
            <a:pPr>
              <a:spcBef>
                <a:spcPct val="20000"/>
              </a:spcBef>
            </a:pPr>
            <a:r>
              <a:rPr lang="en-US" sz="2000" b="1" dirty="0" err="1" smtClean="0">
                <a:latin typeface="Courier New" pitchFamily="49" charset="0"/>
              </a:rPr>
              <a:t>System.out.println</a:t>
            </a:r>
            <a:r>
              <a:rPr lang="en-US" sz="2000" b="1" dirty="0" smtClean="0">
                <a:latin typeface="Courier New" pitchFamily="49" charset="0"/>
              </a:rPr>
              <a:t>(</a:t>
            </a:r>
            <a:r>
              <a:rPr lang="en-US" sz="2000" b="1" dirty="0" err="1" smtClean="0">
                <a:latin typeface="Courier New" pitchFamily="49" charset="0"/>
              </a:rPr>
              <a:t>myCountriesArray.length</a:t>
            </a:r>
            <a:r>
              <a:rPr lang="en-US" sz="2000" b="1" dirty="0" smtClean="0">
                <a:latin typeface="Courier New" pitchFamily="49" charset="0"/>
              </a:rPr>
              <a:t>);</a:t>
            </a:r>
          </a:p>
          <a:p>
            <a:r>
              <a:rPr lang="en-US" sz="2000" b="1" dirty="0" err="1" smtClean="0">
                <a:latin typeface="Courier New" pitchFamily="49" charset="0"/>
              </a:rPr>
              <a:t>System.out.println</a:t>
            </a:r>
            <a:r>
              <a:rPr lang="en-US" sz="2000" b="1" dirty="0" smtClean="0">
                <a:latin typeface="Courier New" pitchFamily="49" charset="0"/>
              </a:rPr>
              <a:t>(</a:t>
            </a:r>
            <a:r>
              <a:rPr lang="en-US" sz="2000" b="1" dirty="0" err="1" smtClean="0">
                <a:latin typeface="Courier New" pitchFamily="49" charset="0"/>
              </a:rPr>
              <a:t>myCountriesArray</a:t>
            </a:r>
            <a:r>
              <a:rPr lang="en-US" sz="2000" b="1" dirty="0" smtClean="0">
                <a:latin typeface="Courier New" pitchFamily="49" charset="0"/>
              </a:rPr>
              <a:t>[0]);</a:t>
            </a:r>
          </a:p>
          <a:p>
            <a:endParaRPr lang="en-US" sz="2000" b="1" dirty="0">
              <a:latin typeface="Courier New" pitchFamily="49" charset="0"/>
            </a:endParaRPr>
          </a:p>
        </p:txBody>
      </p:sp>
      <p:sp>
        <p:nvSpPr>
          <p:cNvPr id="7" name="Text Box 4"/>
          <p:cNvSpPr txBox="1">
            <a:spLocks noChangeArrowheads="1"/>
          </p:cNvSpPr>
          <p:nvPr/>
        </p:nvSpPr>
        <p:spPr bwMode="auto">
          <a:xfrm>
            <a:off x="457200" y="3849231"/>
            <a:ext cx="8686800" cy="2616101"/>
          </a:xfrm>
          <a:prstGeom prst="rect">
            <a:avLst/>
          </a:prstGeom>
          <a:noFill/>
          <a:ln w="9525">
            <a:noFill/>
            <a:miter lim="800000"/>
            <a:headEnd/>
            <a:tailEnd/>
          </a:ln>
        </p:spPr>
        <p:txBody>
          <a:bodyPr wrap="square">
            <a:spAutoFit/>
          </a:bodyPr>
          <a:lstStyle/>
          <a:p>
            <a:pPr>
              <a:spcBef>
                <a:spcPct val="20000"/>
              </a:spcBef>
            </a:pPr>
            <a:r>
              <a:rPr lang="en-US" sz="2000" b="1" dirty="0" smtClean="0">
                <a:latin typeface="Courier New" pitchFamily="49" charset="0"/>
              </a:rPr>
              <a:t>List&lt;String&gt; </a:t>
            </a:r>
            <a:r>
              <a:rPr lang="en-US" sz="2000" b="1" dirty="0" err="1" smtClean="0">
                <a:latin typeface="Courier New" pitchFamily="49" charset="0"/>
              </a:rPr>
              <a:t>myCountriesList</a:t>
            </a:r>
            <a:r>
              <a:rPr lang="en-US" sz="2000" b="1" dirty="0" smtClean="0">
                <a:latin typeface="Courier New" pitchFamily="49" charset="0"/>
              </a:rPr>
              <a:t> = new </a:t>
            </a:r>
            <a:r>
              <a:rPr lang="en-US" sz="2000" b="1" dirty="0" err="1" smtClean="0">
                <a:latin typeface="Courier New" pitchFamily="49" charset="0"/>
              </a:rPr>
              <a:t>ArrayList</a:t>
            </a:r>
            <a:r>
              <a:rPr lang="en-US" sz="2000" b="1" dirty="0" smtClean="0">
                <a:latin typeface="Courier New" pitchFamily="49" charset="0"/>
              </a:rPr>
              <a:t>&lt;String&gt;();</a:t>
            </a:r>
          </a:p>
          <a:p>
            <a:pPr>
              <a:spcBef>
                <a:spcPct val="20000"/>
              </a:spcBef>
            </a:pPr>
            <a:r>
              <a:rPr lang="en-US" sz="2000" b="1" dirty="0" err="1" smtClean="0">
                <a:latin typeface="Courier New" pitchFamily="49" charset="0"/>
              </a:rPr>
              <a:t>myCountriesList.add</a:t>
            </a:r>
            <a:r>
              <a:rPr lang="en-US" sz="2000" b="1" dirty="0" smtClean="0">
                <a:latin typeface="Courier New" pitchFamily="49" charset="0"/>
              </a:rPr>
              <a:t>("Honduras");</a:t>
            </a:r>
          </a:p>
          <a:p>
            <a:pPr>
              <a:spcBef>
                <a:spcPct val="20000"/>
              </a:spcBef>
            </a:pPr>
            <a:r>
              <a:rPr lang="en-US" sz="2000" b="1" dirty="0" err="1" smtClean="0">
                <a:latin typeface="Courier New" pitchFamily="49" charset="0"/>
              </a:rPr>
              <a:t>myCountriesList.add</a:t>
            </a:r>
            <a:r>
              <a:rPr lang="en-US" sz="2000" b="1" dirty="0" smtClean="0">
                <a:latin typeface="Courier New" pitchFamily="49" charset="0"/>
              </a:rPr>
              <a:t>("Panama");</a:t>
            </a:r>
          </a:p>
          <a:p>
            <a:pPr>
              <a:spcBef>
                <a:spcPct val="20000"/>
              </a:spcBef>
            </a:pPr>
            <a:r>
              <a:rPr lang="en-US" sz="2000" b="1" dirty="0" err="1" smtClean="0">
                <a:latin typeface="Courier New" pitchFamily="49" charset="0"/>
              </a:rPr>
              <a:t>System.out.println</a:t>
            </a:r>
            <a:r>
              <a:rPr lang="en-US" sz="2000" b="1" dirty="0" smtClean="0">
                <a:latin typeface="Courier New" pitchFamily="49" charset="0"/>
              </a:rPr>
              <a:t>(</a:t>
            </a:r>
            <a:r>
              <a:rPr lang="en-US" sz="2000" b="1" dirty="0" err="1" smtClean="0">
                <a:latin typeface="Courier New" pitchFamily="49" charset="0"/>
              </a:rPr>
              <a:t>myCountriesList.size</a:t>
            </a:r>
            <a:r>
              <a:rPr lang="en-US" sz="2000" b="1" dirty="0" smtClean="0">
                <a:latin typeface="Courier New" pitchFamily="49" charset="0"/>
              </a:rPr>
              <a:t>());</a:t>
            </a:r>
          </a:p>
          <a:p>
            <a:pPr>
              <a:spcBef>
                <a:spcPct val="20000"/>
              </a:spcBef>
            </a:pPr>
            <a:r>
              <a:rPr lang="en-US" sz="2000" b="1" dirty="0" err="1" smtClean="0">
                <a:latin typeface="Courier New" pitchFamily="49" charset="0"/>
              </a:rPr>
              <a:t>System.out.println</a:t>
            </a:r>
            <a:r>
              <a:rPr lang="en-US" sz="2000" b="1" dirty="0" smtClean="0">
                <a:latin typeface="Courier New" pitchFamily="49" charset="0"/>
              </a:rPr>
              <a:t>(</a:t>
            </a:r>
            <a:r>
              <a:rPr lang="en-US" sz="2000" b="1" dirty="0" err="1" smtClean="0">
                <a:latin typeface="Courier New" pitchFamily="49" charset="0"/>
              </a:rPr>
              <a:t>myCountriesList.get</a:t>
            </a:r>
            <a:r>
              <a:rPr lang="en-US" sz="2000" b="1" dirty="0" smtClean="0">
                <a:latin typeface="Courier New" pitchFamily="49" charset="0"/>
              </a:rPr>
              <a:t>(0));</a:t>
            </a:r>
          </a:p>
          <a:p>
            <a:pPr>
              <a:spcBef>
                <a:spcPct val="20000"/>
              </a:spcBef>
            </a:pPr>
            <a:endParaRPr lang="en-US" sz="2000" b="1" dirty="0" smtClean="0">
              <a:latin typeface="Courier New" pitchFamily="49" charset="0"/>
            </a:endParaRPr>
          </a:p>
          <a:p>
            <a:pPr>
              <a:spcBef>
                <a:spcPct val="20000"/>
              </a:spcBef>
            </a:pPr>
            <a:endParaRPr lang="en-US" sz="2000" b="1" dirty="0">
              <a:latin typeface="Courier New" pitchFamily="49" charset="0"/>
            </a:endParaRPr>
          </a:p>
        </p:txBody>
      </p:sp>
      <p:sp>
        <p:nvSpPr>
          <p:cNvPr id="8" name="Line 4"/>
          <p:cNvSpPr>
            <a:spLocks noChangeShapeType="1"/>
          </p:cNvSpPr>
          <p:nvPr/>
        </p:nvSpPr>
        <p:spPr bwMode="auto">
          <a:xfrm>
            <a:off x="304800" y="3581400"/>
            <a:ext cx="7467600" cy="0"/>
          </a:xfrm>
          <a:prstGeom prst="line">
            <a:avLst/>
          </a:prstGeom>
          <a:noFill/>
          <a:ln w="9525">
            <a:solidFill>
              <a:schemeClr val="tx1"/>
            </a:solidFill>
            <a:round/>
            <a:headEnd/>
            <a:tailEnd/>
          </a:ln>
        </p:spPr>
        <p:txBody>
          <a:bodyPr/>
          <a:lstStyle/>
          <a:p>
            <a:endParaRPr lang="en-US"/>
          </a:p>
        </p:txBody>
      </p:sp>
    </p:spTree>
    <p:extLst>
      <p:ext uri="{BB962C8B-B14F-4D97-AF65-F5344CB8AC3E}">
        <p14:creationId xmlns:p14="http://schemas.microsoft.com/office/powerpoint/2010/main" val="160661031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4502889-87C9-4036-9994-E3CDC384CFF9}" type="slidenum">
              <a:rPr lang="en-US"/>
              <a:pPr/>
              <a:t>15</a:t>
            </a:fld>
            <a:endParaRPr lang="en-US"/>
          </a:p>
        </p:txBody>
      </p:sp>
      <p:sp>
        <p:nvSpPr>
          <p:cNvPr id="241666" name="Rectangle 2"/>
          <p:cNvSpPr>
            <a:spLocks noGrp="1" noChangeArrowheads="1"/>
          </p:cNvSpPr>
          <p:nvPr>
            <p:ph type="title"/>
          </p:nvPr>
        </p:nvSpPr>
        <p:spPr/>
        <p:txBody>
          <a:bodyPr/>
          <a:lstStyle/>
          <a:p>
            <a:r>
              <a:rPr lang="en-US" dirty="0" smtClean="0"/>
              <a:t>Modeling Countries</a:t>
            </a:r>
            <a:endParaRPr lang="en-US" sz="3200" dirty="0"/>
          </a:p>
        </p:txBody>
      </p:sp>
      <p:pic>
        <p:nvPicPr>
          <p:cNvPr id="1026" name="Picture 2"/>
          <p:cNvPicPr>
            <a:picLocks noChangeAspect="1" noChangeArrowheads="1"/>
          </p:cNvPicPr>
          <p:nvPr/>
        </p:nvPicPr>
        <p:blipFill>
          <a:blip r:embed="rId3" cstate="print"/>
          <a:srcRect/>
          <a:stretch>
            <a:fillRect/>
          </a:stretch>
        </p:blipFill>
        <p:spPr bwMode="auto">
          <a:xfrm>
            <a:off x="1664558" y="2209800"/>
            <a:ext cx="5783580" cy="1752600"/>
          </a:xfrm>
          <a:prstGeom prst="rect">
            <a:avLst/>
          </a:prstGeom>
          <a:noFill/>
          <a:ln w="9525">
            <a:noFill/>
            <a:miter lim="800000"/>
            <a:headEnd/>
            <a:tailEnd/>
          </a:ln>
          <a:effectLst/>
        </p:spPr>
      </p:pic>
    </p:spTree>
    <p:extLst>
      <p:ext uri="{BB962C8B-B14F-4D97-AF65-F5344CB8AC3E}">
        <p14:creationId xmlns:p14="http://schemas.microsoft.com/office/powerpoint/2010/main" val="408852191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3"/>
          <p:cNvSpPr>
            <a:spLocks noGrp="1"/>
          </p:cNvSpPr>
          <p:nvPr>
            <p:ph type="sldNum" sz="quarter" idx="10"/>
          </p:nvPr>
        </p:nvSpPr>
        <p:spPr/>
        <p:txBody>
          <a:bodyPr/>
          <a:lstStyle/>
          <a:p>
            <a:fld id="{8A93B875-2B47-4733-A6D4-EC12D630378D}" type="slidenum">
              <a:rPr lang="en-US" smtClean="0"/>
              <a:pPr/>
              <a:t>16</a:t>
            </a:fld>
            <a:endParaRPr lang="en-US" smtClean="0"/>
          </a:p>
        </p:txBody>
      </p:sp>
      <p:sp>
        <p:nvSpPr>
          <p:cNvPr id="39939" name="Rectangle 2"/>
          <p:cNvSpPr>
            <a:spLocks noGrp="1" noChangeArrowheads="1"/>
          </p:cNvSpPr>
          <p:nvPr>
            <p:ph type="body" idx="1"/>
          </p:nvPr>
        </p:nvSpPr>
        <p:spPr>
          <a:xfrm>
            <a:off x="228600" y="1600200"/>
            <a:ext cx="8686800" cy="4724400"/>
          </a:xfrm>
          <a:noFill/>
        </p:spPr>
        <p:txBody>
          <a:bodyPr/>
          <a:lstStyle/>
          <a:p>
            <a:pPr eaLnBrk="1" hangingPunct="1">
              <a:buFontTx/>
              <a:buChar char=" "/>
            </a:pPr>
            <a:r>
              <a:rPr lang="en-US" dirty="0" err="1" smtClean="0"/>
              <a:t>ArrayLists</a:t>
            </a:r>
            <a:r>
              <a:rPr lang="en-US" dirty="0" smtClean="0"/>
              <a:t> can be passed as parameters.</a:t>
            </a:r>
          </a:p>
        </p:txBody>
      </p:sp>
      <p:sp>
        <p:nvSpPr>
          <p:cNvPr id="39961" name="Rectangle 24"/>
          <p:cNvSpPr>
            <a:spLocks noGrp="1" noChangeArrowheads="1"/>
          </p:cNvSpPr>
          <p:nvPr>
            <p:ph type="title"/>
          </p:nvPr>
        </p:nvSpPr>
        <p:spPr>
          <a:xfrm>
            <a:off x="457200" y="457200"/>
            <a:ext cx="8305800" cy="1066800"/>
          </a:xfrm>
          <a:noFill/>
        </p:spPr>
        <p:txBody>
          <a:bodyPr/>
          <a:lstStyle/>
          <a:p>
            <a:pPr eaLnBrk="1" hangingPunct="1"/>
            <a:r>
              <a:rPr lang="en-US" dirty="0" err="1" smtClean="0"/>
              <a:t>ArrayLists</a:t>
            </a:r>
            <a:r>
              <a:rPr lang="en-US" dirty="0" smtClean="0"/>
              <a:t>: As Parameters</a:t>
            </a:r>
            <a:endParaRPr lang="en-US" sz="2400" dirty="0" smtClean="0"/>
          </a:p>
        </p:txBody>
      </p:sp>
      <p:sp>
        <p:nvSpPr>
          <p:cNvPr id="39962" name="Text Box 25"/>
          <p:cNvSpPr txBox="1">
            <a:spLocks noChangeArrowheads="1"/>
          </p:cNvSpPr>
          <p:nvPr/>
        </p:nvSpPr>
        <p:spPr bwMode="auto">
          <a:xfrm>
            <a:off x="228600" y="2438400"/>
            <a:ext cx="8731878" cy="2862322"/>
          </a:xfrm>
          <a:prstGeom prst="rect">
            <a:avLst/>
          </a:prstGeom>
          <a:noFill/>
          <a:ln w="9525">
            <a:noFill/>
            <a:miter lim="800000"/>
            <a:headEnd/>
            <a:tailEnd/>
          </a:ln>
        </p:spPr>
        <p:txBody>
          <a:bodyPr wrap="none">
            <a:spAutoFit/>
          </a:bodyPr>
          <a:lstStyle/>
          <a:p>
            <a:r>
              <a:rPr lang="en-US" b="1" dirty="0" smtClean="0">
                <a:latin typeface="Courier New" pitchFamily="49" charset="0"/>
              </a:rPr>
              <a:t>private </a:t>
            </a:r>
            <a:r>
              <a:rPr lang="en-US" b="1" dirty="0" err="1" smtClean="0">
                <a:latin typeface="Courier New" pitchFamily="49" charset="0"/>
              </a:rPr>
              <a:t>int</a:t>
            </a:r>
            <a:r>
              <a:rPr lang="en-US" b="1" dirty="0" smtClean="0">
                <a:latin typeface="Courier New" pitchFamily="49" charset="0"/>
              </a:rPr>
              <a:t> count(List&lt;Country&gt; countries, String continent) {</a:t>
            </a:r>
          </a:p>
          <a:p>
            <a:r>
              <a:rPr lang="en-US" b="1" dirty="0" smtClean="0">
                <a:latin typeface="Courier New" pitchFamily="49" charset="0"/>
              </a:rPr>
              <a:t>  </a:t>
            </a:r>
            <a:r>
              <a:rPr lang="en-US" b="1" dirty="0" err="1" smtClean="0">
                <a:latin typeface="Courier New" pitchFamily="49" charset="0"/>
              </a:rPr>
              <a:t>int</a:t>
            </a:r>
            <a:r>
              <a:rPr lang="en-US" b="1" dirty="0" smtClean="0">
                <a:latin typeface="Courier New" pitchFamily="49" charset="0"/>
              </a:rPr>
              <a:t> result = 0;</a:t>
            </a:r>
          </a:p>
          <a:p>
            <a:r>
              <a:rPr lang="en-US" b="1" dirty="0" smtClean="0">
                <a:latin typeface="Courier New" pitchFamily="49" charset="0"/>
              </a:rPr>
              <a:t>  for (</a:t>
            </a:r>
            <a:r>
              <a:rPr lang="en-US" b="1" dirty="0" err="1" smtClean="0">
                <a:latin typeface="Courier New" pitchFamily="49" charset="0"/>
              </a:rPr>
              <a:t>int</a:t>
            </a:r>
            <a:r>
              <a:rPr lang="en-US" b="1" dirty="0" smtClean="0">
                <a:latin typeface="Courier New" pitchFamily="49" charset="0"/>
              </a:rPr>
              <a:t> </a:t>
            </a:r>
            <a:r>
              <a:rPr lang="en-US" b="1" dirty="0" err="1" smtClean="0">
                <a:latin typeface="Courier New" pitchFamily="49" charset="0"/>
              </a:rPr>
              <a:t>i</a:t>
            </a:r>
            <a:r>
              <a:rPr lang="en-US" b="1" dirty="0" smtClean="0">
                <a:latin typeface="Courier New" pitchFamily="49" charset="0"/>
              </a:rPr>
              <a:t> = 0; </a:t>
            </a:r>
            <a:r>
              <a:rPr lang="en-US" b="1" dirty="0" err="1" smtClean="0">
                <a:latin typeface="Courier New" pitchFamily="49" charset="0"/>
              </a:rPr>
              <a:t>i</a:t>
            </a:r>
            <a:r>
              <a:rPr lang="en-US" b="1" dirty="0" smtClean="0">
                <a:latin typeface="Courier New" pitchFamily="49" charset="0"/>
              </a:rPr>
              <a:t> &lt; </a:t>
            </a:r>
            <a:r>
              <a:rPr lang="en-US" b="1" dirty="0" err="1" smtClean="0">
                <a:latin typeface="Courier New" pitchFamily="49" charset="0"/>
              </a:rPr>
              <a:t>countries.size</a:t>
            </a:r>
            <a:r>
              <a:rPr lang="en-US" b="1" dirty="0" smtClean="0">
                <a:latin typeface="Courier New" pitchFamily="49" charset="0"/>
              </a:rPr>
              <a:t>(); </a:t>
            </a:r>
            <a:r>
              <a:rPr lang="en-US" b="1" dirty="0" err="1" smtClean="0">
                <a:latin typeface="Courier New" pitchFamily="49" charset="0"/>
              </a:rPr>
              <a:t>i</a:t>
            </a:r>
            <a:r>
              <a:rPr lang="en-US" b="1" dirty="0" smtClean="0">
                <a:latin typeface="Courier New" pitchFamily="49" charset="0"/>
              </a:rPr>
              <a:t>++) {</a:t>
            </a:r>
          </a:p>
          <a:p>
            <a:r>
              <a:rPr lang="en-US" b="1" dirty="0" smtClean="0">
                <a:latin typeface="Courier New" pitchFamily="49" charset="0"/>
              </a:rPr>
              <a:t>    if (</a:t>
            </a:r>
            <a:r>
              <a:rPr lang="en-US" b="1" dirty="0" err="1" smtClean="0">
                <a:latin typeface="Courier New" pitchFamily="49" charset="0"/>
              </a:rPr>
              <a:t>countries.get</a:t>
            </a:r>
            <a:r>
              <a:rPr lang="en-US" b="1" dirty="0" smtClean="0">
                <a:latin typeface="Courier New" pitchFamily="49" charset="0"/>
              </a:rPr>
              <a:t>(</a:t>
            </a:r>
            <a:r>
              <a:rPr lang="en-US" b="1" dirty="0" err="1" smtClean="0">
                <a:latin typeface="Courier New" pitchFamily="49" charset="0"/>
              </a:rPr>
              <a:t>i</a:t>
            </a:r>
            <a:r>
              <a:rPr lang="en-US" b="1" dirty="0" smtClean="0">
                <a:latin typeface="Courier New" pitchFamily="49" charset="0"/>
              </a:rPr>
              <a:t>).</a:t>
            </a:r>
            <a:r>
              <a:rPr lang="en-US" b="1" dirty="0" err="1" smtClean="0">
                <a:latin typeface="Courier New" pitchFamily="49" charset="0"/>
              </a:rPr>
              <a:t>getContinentName</a:t>
            </a:r>
            <a:r>
              <a:rPr lang="en-US" b="1" dirty="0" smtClean="0">
                <a:latin typeface="Courier New" pitchFamily="49" charset="0"/>
              </a:rPr>
              <a:t>()</a:t>
            </a:r>
          </a:p>
          <a:p>
            <a:r>
              <a:rPr lang="en-US" b="1" dirty="0" smtClean="0">
                <a:latin typeface="Courier New" pitchFamily="49" charset="0"/>
              </a:rPr>
              <a:t>                        .</a:t>
            </a:r>
            <a:r>
              <a:rPr lang="en-US" b="1" dirty="0" err="1" smtClean="0">
                <a:latin typeface="Courier New" pitchFamily="49" charset="0"/>
              </a:rPr>
              <a:t>equalsIgnoreCase</a:t>
            </a:r>
            <a:r>
              <a:rPr lang="en-US" b="1" dirty="0" smtClean="0">
                <a:latin typeface="Courier New" pitchFamily="49" charset="0"/>
              </a:rPr>
              <a:t>(continent)) {</a:t>
            </a:r>
          </a:p>
          <a:p>
            <a:r>
              <a:rPr lang="en-US" b="1" dirty="0" smtClean="0">
                <a:latin typeface="Courier New" pitchFamily="49" charset="0"/>
              </a:rPr>
              <a:t>      result++;</a:t>
            </a:r>
          </a:p>
          <a:p>
            <a:r>
              <a:rPr lang="en-US" b="1" dirty="0" smtClean="0">
                <a:latin typeface="Courier New" pitchFamily="49" charset="0"/>
              </a:rPr>
              <a:t>    }</a:t>
            </a:r>
          </a:p>
          <a:p>
            <a:r>
              <a:rPr lang="en-US" b="1" dirty="0" smtClean="0">
                <a:latin typeface="Courier New" pitchFamily="49" charset="0"/>
              </a:rPr>
              <a:t>  }</a:t>
            </a:r>
          </a:p>
          <a:p>
            <a:r>
              <a:rPr lang="en-US" b="1" dirty="0" smtClean="0">
                <a:latin typeface="Courier New" pitchFamily="49" charset="0"/>
              </a:rPr>
              <a:t>  return result;</a:t>
            </a:r>
          </a:p>
          <a:p>
            <a:r>
              <a:rPr lang="en-US" b="1" dirty="0" smtClean="0">
                <a:latin typeface="Courier New" pitchFamily="49" charset="0"/>
              </a:rPr>
              <a:t>}</a:t>
            </a:r>
            <a:endParaRPr lang="en-US" b="1" dirty="0">
              <a:latin typeface="Courier New" pitchFamily="49" charset="0"/>
            </a:endParaRPr>
          </a:p>
        </p:txBody>
      </p:sp>
    </p:spTree>
    <p:extLst>
      <p:ext uri="{BB962C8B-B14F-4D97-AF65-F5344CB8AC3E}">
        <p14:creationId xmlns:p14="http://schemas.microsoft.com/office/powerpoint/2010/main" val="22816663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3"/>
          <p:cNvSpPr>
            <a:spLocks noGrp="1"/>
          </p:cNvSpPr>
          <p:nvPr>
            <p:ph type="sldNum" sz="quarter" idx="10"/>
          </p:nvPr>
        </p:nvSpPr>
        <p:spPr/>
        <p:txBody>
          <a:bodyPr/>
          <a:lstStyle/>
          <a:p>
            <a:fld id="{8A93B875-2B47-4733-A6D4-EC12D630378D}" type="slidenum">
              <a:rPr lang="en-US" smtClean="0"/>
              <a:pPr/>
              <a:t>17</a:t>
            </a:fld>
            <a:endParaRPr lang="en-US" smtClean="0"/>
          </a:p>
        </p:txBody>
      </p:sp>
      <p:sp>
        <p:nvSpPr>
          <p:cNvPr id="39939" name="Rectangle 2"/>
          <p:cNvSpPr>
            <a:spLocks noGrp="1" noChangeArrowheads="1"/>
          </p:cNvSpPr>
          <p:nvPr>
            <p:ph type="body" idx="1"/>
          </p:nvPr>
        </p:nvSpPr>
        <p:spPr>
          <a:xfrm>
            <a:off x="228600" y="1600200"/>
            <a:ext cx="8686800" cy="4724400"/>
          </a:xfrm>
          <a:noFill/>
        </p:spPr>
        <p:txBody>
          <a:bodyPr/>
          <a:lstStyle/>
          <a:p>
            <a:pPr eaLnBrk="1" hangingPunct="1">
              <a:buFontTx/>
              <a:buChar char=" "/>
            </a:pPr>
            <a:r>
              <a:rPr lang="en-US" dirty="0" err="1" smtClean="0"/>
              <a:t>ArrayLists</a:t>
            </a:r>
            <a:r>
              <a:rPr lang="en-US" dirty="0" smtClean="0"/>
              <a:t> can be returned as return values.</a:t>
            </a:r>
          </a:p>
        </p:txBody>
      </p:sp>
      <p:sp>
        <p:nvSpPr>
          <p:cNvPr id="39961" name="Rectangle 24"/>
          <p:cNvSpPr>
            <a:spLocks noGrp="1" noChangeArrowheads="1"/>
          </p:cNvSpPr>
          <p:nvPr>
            <p:ph type="title"/>
          </p:nvPr>
        </p:nvSpPr>
        <p:spPr>
          <a:xfrm>
            <a:off x="457200" y="457200"/>
            <a:ext cx="8305800" cy="1066800"/>
          </a:xfrm>
          <a:noFill/>
        </p:spPr>
        <p:txBody>
          <a:bodyPr/>
          <a:lstStyle/>
          <a:p>
            <a:pPr eaLnBrk="1" hangingPunct="1"/>
            <a:r>
              <a:rPr lang="en-US" dirty="0" err="1" smtClean="0"/>
              <a:t>ArrayLists</a:t>
            </a:r>
            <a:r>
              <a:rPr lang="en-US" dirty="0" smtClean="0"/>
              <a:t>: As Return values</a:t>
            </a:r>
            <a:endParaRPr lang="en-US" sz="2400" dirty="0" smtClean="0"/>
          </a:p>
        </p:txBody>
      </p:sp>
      <p:sp>
        <p:nvSpPr>
          <p:cNvPr id="39962" name="Text Box 25"/>
          <p:cNvSpPr txBox="1">
            <a:spLocks noChangeArrowheads="1"/>
          </p:cNvSpPr>
          <p:nvPr/>
        </p:nvSpPr>
        <p:spPr bwMode="auto">
          <a:xfrm>
            <a:off x="457200" y="2438400"/>
            <a:ext cx="7879080" cy="2246769"/>
          </a:xfrm>
          <a:prstGeom prst="rect">
            <a:avLst/>
          </a:prstGeom>
          <a:noFill/>
          <a:ln w="9525">
            <a:noFill/>
            <a:miter lim="800000"/>
            <a:headEnd/>
            <a:tailEnd/>
          </a:ln>
        </p:spPr>
        <p:txBody>
          <a:bodyPr wrap="none">
            <a:spAutoFit/>
          </a:bodyPr>
          <a:lstStyle/>
          <a:p>
            <a:r>
              <a:rPr lang="en-US" sz="2000" b="1" dirty="0" smtClean="0">
                <a:latin typeface="Courier New" pitchFamily="49" charset="0"/>
              </a:rPr>
              <a:t>private List&lt;Country&gt; </a:t>
            </a:r>
            <a:r>
              <a:rPr lang="en-US" sz="2000" b="1" dirty="0" err="1" smtClean="0">
                <a:latin typeface="Courier New" pitchFamily="49" charset="0"/>
              </a:rPr>
              <a:t>loadCountries</a:t>
            </a:r>
            <a:r>
              <a:rPr lang="en-US" sz="2000" b="1" dirty="0" smtClean="0">
                <a:latin typeface="Courier New" pitchFamily="49" charset="0"/>
              </a:rPr>
              <a:t>() {</a:t>
            </a:r>
          </a:p>
          <a:p>
            <a:r>
              <a:rPr lang="en-US" sz="2000" b="1" dirty="0" smtClean="0">
                <a:latin typeface="Courier New" pitchFamily="49" charset="0"/>
              </a:rPr>
              <a:t>  List&lt;Country&gt; result = new </a:t>
            </a:r>
            <a:r>
              <a:rPr lang="en-US" sz="2000" b="1" dirty="0" err="1" smtClean="0">
                <a:latin typeface="Courier New" pitchFamily="49" charset="0"/>
              </a:rPr>
              <a:t>ArrayList</a:t>
            </a:r>
            <a:r>
              <a:rPr lang="en-US" sz="2000" b="1" dirty="0" smtClean="0">
                <a:latin typeface="Courier New" pitchFamily="49" charset="0"/>
              </a:rPr>
              <a:t>&lt;Country&gt;();</a:t>
            </a:r>
          </a:p>
          <a:p>
            <a:r>
              <a:rPr lang="en-US" sz="2000" b="1" dirty="0" smtClean="0">
                <a:latin typeface="Courier New" pitchFamily="49" charset="0"/>
              </a:rPr>
              <a:t>  </a:t>
            </a:r>
            <a:r>
              <a:rPr lang="en-US" sz="2000" b="1" dirty="0" err="1" smtClean="0">
                <a:latin typeface="Courier New" pitchFamily="49" charset="0"/>
              </a:rPr>
              <a:t>result.add</a:t>
            </a:r>
            <a:r>
              <a:rPr lang="en-US" sz="2000" b="1" dirty="0" smtClean="0">
                <a:latin typeface="Courier New" pitchFamily="49" charset="0"/>
              </a:rPr>
              <a:t>(new Country("Algeria", "Africa"));</a:t>
            </a:r>
          </a:p>
          <a:p>
            <a:r>
              <a:rPr lang="en-US" sz="2000" b="1" dirty="0" smtClean="0">
                <a:latin typeface="Courier New" pitchFamily="49" charset="0"/>
              </a:rPr>
              <a:t>  </a:t>
            </a:r>
            <a:r>
              <a:rPr lang="en-US" sz="2000" b="1" dirty="0" err="1" smtClean="0">
                <a:latin typeface="Courier New" pitchFamily="49" charset="0"/>
              </a:rPr>
              <a:t>result.add</a:t>
            </a:r>
            <a:r>
              <a:rPr lang="en-US" sz="2000" b="1" dirty="0" smtClean="0">
                <a:latin typeface="Courier New" pitchFamily="49" charset="0"/>
              </a:rPr>
              <a:t>(new Country("Angola", "Africa"));</a:t>
            </a:r>
          </a:p>
          <a:p>
            <a:r>
              <a:rPr lang="en-US" sz="2000" b="1" dirty="0" smtClean="0">
                <a:latin typeface="Courier New" pitchFamily="49" charset="0"/>
              </a:rPr>
              <a:t>  ...</a:t>
            </a:r>
          </a:p>
          <a:p>
            <a:r>
              <a:rPr lang="en-US" sz="2000" b="1" dirty="0" smtClean="0">
                <a:latin typeface="Courier New" pitchFamily="49" charset="0"/>
              </a:rPr>
              <a:t>  return result;</a:t>
            </a:r>
          </a:p>
          <a:p>
            <a:r>
              <a:rPr lang="en-US" sz="2000" b="1" dirty="0" smtClean="0">
                <a:latin typeface="Courier New" pitchFamily="49" charset="0"/>
              </a:rPr>
              <a:t>}</a:t>
            </a:r>
            <a:endParaRPr lang="en-US" sz="2000" b="1" dirty="0">
              <a:latin typeface="Courier New" pitchFamily="49" charset="0"/>
            </a:endParaRPr>
          </a:p>
        </p:txBody>
      </p:sp>
    </p:spTree>
    <p:extLst>
      <p:ext uri="{BB962C8B-B14F-4D97-AF65-F5344CB8AC3E}">
        <p14:creationId xmlns:p14="http://schemas.microsoft.com/office/powerpoint/2010/main" val="343384343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3"/>
          <p:cNvSpPr>
            <a:spLocks noGrp="1"/>
          </p:cNvSpPr>
          <p:nvPr>
            <p:ph type="sldNum" sz="quarter" idx="10"/>
          </p:nvPr>
        </p:nvSpPr>
        <p:spPr/>
        <p:txBody>
          <a:bodyPr/>
          <a:lstStyle/>
          <a:p>
            <a:fld id="{8A93B875-2B47-4733-A6D4-EC12D630378D}" type="slidenum">
              <a:rPr lang="en-US" smtClean="0"/>
              <a:pPr/>
              <a:t>18</a:t>
            </a:fld>
            <a:endParaRPr lang="en-US" smtClean="0"/>
          </a:p>
        </p:txBody>
      </p:sp>
      <p:sp>
        <p:nvSpPr>
          <p:cNvPr id="39961" name="Rectangle 24"/>
          <p:cNvSpPr>
            <a:spLocks noGrp="1" noChangeArrowheads="1"/>
          </p:cNvSpPr>
          <p:nvPr>
            <p:ph type="title"/>
          </p:nvPr>
        </p:nvSpPr>
        <p:spPr>
          <a:xfrm>
            <a:off x="457200" y="457200"/>
            <a:ext cx="8305800" cy="1066800"/>
          </a:xfrm>
          <a:noFill/>
        </p:spPr>
        <p:txBody>
          <a:bodyPr/>
          <a:lstStyle/>
          <a:p>
            <a:pPr eaLnBrk="1" hangingPunct="1"/>
            <a:r>
              <a:rPr lang="en-US" dirty="0" err="1" smtClean="0"/>
              <a:t>ArrayList</a:t>
            </a:r>
            <a:r>
              <a:rPr lang="en-US" dirty="0" smtClean="0"/>
              <a:t>: Copying</a:t>
            </a:r>
            <a:endParaRPr lang="en-US" sz="2400" dirty="0" smtClean="0"/>
          </a:p>
        </p:txBody>
      </p:sp>
      <p:sp>
        <p:nvSpPr>
          <p:cNvPr id="7" name="Text Box 25"/>
          <p:cNvSpPr txBox="1">
            <a:spLocks noChangeArrowheads="1"/>
          </p:cNvSpPr>
          <p:nvPr/>
        </p:nvSpPr>
        <p:spPr bwMode="auto">
          <a:xfrm>
            <a:off x="152400" y="1447800"/>
            <a:ext cx="8686800" cy="3847207"/>
          </a:xfrm>
          <a:prstGeom prst="rect">
            <a:avLst/>
          </a:prstGeom>
          <a:noFill/>
          <a:ln w="9525">
            <a:noFill/>
            <a:miter lim="800000"/>
            <a:headEnd/>
            <a:tailEnd/>
          </a:ln>
        </p:spPr>
        <p:txBody>
          <a:bodyPr wrap="square">
            <a:spAutoFit/>
          </a:bodyPr>
          <a:lstStyle/>
          <a:p>
            <a:r>
              <a:rPr lang="en-US" b="1" dirty="0" smtClean="0">
                <a:latin typeface="Courier New" pitchFamily="49" charset="0"/>
              </a:rPr>
              <a:t>List&lt;Country&gt; original = new </a:t>
            </a:r>
            <a:r>
              <a:rPr lang="en-US" b="1" dirty="0" err="1" smtClean="0">
                <a:latin typeface="Courier New" pitchFamily="49" charset="0"/>
              </a:rPr>
              <a:t>ArrayList</a:t>
            </a:r>
            <a:r>
              <a:rPr lang="en-US" b="1" dirty="0" smtClean="0">
                <a:latin typeface="Courier New" pitchFamily="49" charset="0"/>
              </a:rPr>
              <a:t>&lt;Country&gt;();</a:t>
            </a:r>
          </a:p>
          <a:p>
            <a:r>
              <a:rPr lang="en-US" i="1" dirty="0" smtClean="0">
                <a:latin typeface="Courier New" pitchFamily="49" charset="0"/>
              </a:rPr>
              <a:t>// add two country objects to original (c1 &amp; c2)…</a:t>
            </a:r>
            <a:endParaRPr lang="en-US" b="1" dirty="0" smtClean="0">
              <a:latin typeface="Courier New" pitchFamily="49" charset="0"/>
            </a:endParaRPr>
          </a:p>
          <a:p>
            <a:r>
              <a:rPr lang="en-US" b="1" dirty="0" smtClean="0">
                <a:latin typeface="Courier New" pitchFamily="49" charset="0"/>
              </a:rPr>
              <a:t>List&lt;Country&gt; </a:t>
            </a:r>
            <a:r>
              <a:rPr lang="en-US" b="1" dirty="0" err="1" smtClean="0">
                <a:latin typeface="Courier New" pitchFamily="49" charset="0"/>
              </a:rPr>
              <a:t>referenceCopy</a:t>
            </a:r>
            <a:r>
              <a:rPr lang="en-US" b="1" dirty="0" smtClean="0">
                <a:latin typeface="Courier New" pitchFamily="49" charset="0"/>
              </a:rPr>
              <a:t> = original;</a:t>
            </a:r>
          </a:p>
          <a:p>
            <a:endParaRPr lang="en-US" sz="2000" b="1" dirty="0" smtClean="0">
              <a:latin typeface="Courier New" pitchFamily="49" charset="0"/>
            </a:endParaRPr>
          </a:p>
          <a:p>
            <a:endParaRPr lang="en-US" sz="2000" b="1" dirty="0" smtClean="0">
              <a:latin typeface="Courier New" pitchFamily="49" charset="0"/>
            </a:endParaRPr>
          </a:p>
          <a:p>
            <a:endParaRPr lang="en-US" sz="2000" b="1" dirty="0" smtClean="0">
              <a:latin typeface="Courier New" pitchFamily="49" charset="0"/>
            </a:endParaRPr>
          </a:p>
          <a:p>
            <a:endParaRPr lang="en-US" sz="2000" b="1" dirty="0" smtClean="0">
              <a:latin typeface="Courier New" pitchFamily="49" charset="0"/>
            </a:endParaRPr>
          </a:p>
          <a:p>
            <a:endParaRPr lang="en-US" sz="2000" b="1" dirty="0" smtClean="0">
              <a:latin typeface="Courier New" pitchFamily="49" charset="0"/>
            </a:endParaRPr>
          </a:p>
          <a:p>
            <a:endParaRPr lang="en-US" sz="2000" b="1" dirty="0" smtClean="0">
              <a:latin typeface="Courier New" pitchFamily="49" charset="0"/>
            </a:endParaRPr>
          </a:p>
          <a:p>
            <a:endParaRPr lang="en-US" sz="2000" b="1" dirty="0" smtClean="0">
              <a:latin typeface="Courier New" pitchFamily="49" charset="0"/>
            </a:endParaRPr>
          </a:p>
          <a:p>
            <a:endParaRPr lang="en-US" sz="2000" b="1" dirty="0" smtClean="0">
              <a:latin typeface="Courier New" pitchFamily="49" charset="0"/>
            </a:endParaRPr>
          </a:p>
          <a:p>
            <a:endParaRPr lang="en-US" sz="1200" b="1" dirty="0" smtClean="0">
              <a:latin typeface="Courier New" pitchFamily="49" charset="0"/>
            </a:endParaRPr>
          </a:p>
          <a:p>
            <a:r>
              <a:rPr lang="en-US" b="1" dirty="0" smtClean="0">
                <a:latin typeface="Courier New" pitchFamily="49" charset="0"/>
              </a:rPr>
              <a:t>List&lt;Country&gt; </a:t>
            </a:r>
            <a:r>
              <a:rPr lang="en-US" b="1" dirty="0" err="1" smtClean="0">
                <a:latin typeface="Courier New" pitchFamily="49" charset="0"/>
              </a:rPr>
              <a:t>shallowCopy</a:t>
            </a:r>
            <a:r>
              <a:rPr lang="en-US" b="1" dirty="0" smtClean="0">
                <a:latin typeface="Courier New" pitchFamily="49" charset="0"/>
              </a:rPr>
              <a:t> = (List&lt;Country&gt;)</a:t>
            </a:r>
            <a:r>
              <a:rPr lang="en-US" b="1" dirty="0" err="1" smtClean="0">
                <a:latin typeface="Courier New" pitchFamily="49" charset="0"/>
              </a:rPr>
              <a:t>original.clone</a:t>
            </a:r>
            <a:r>
              <a:rPr lang="en-US" b="1" dirty="0" smtClean="0">
                <a:latin typeface="Courier New" pitchFamily="49" charset="0"/>
              </a:rPr>
              <a:t>();</a:t>
            </a:r>
          </a:p>
        </p:txBody>
      </p:sp>
      <p:sp>
        <p:nvSpPr>
          <p:cNvPr id="31" name="Text Box 4"/>
          <p:cNvSpPr txBox="1">
            <a:spLocks noChangeArrowheads="1"/>
          </p:cNvSpPr>
          <p:nvPr/>
        </p:nvSpPr>
        <p:spPr bwMode="auto">
          <a:xfrm>
            <a:off x="685800" y="2667000"/>
            <a:ext cx="1371600" cy="366713"/>
          </a:xfrm>
          <a:prstGeom prst="rect">
            <a:avLst/>
          </a:prstGeom>
          <a:noFill/>
          <a:ln w="9525">
            <a:noFill/>
            <a:miter lim="800000"/>
            <a:headEnd/>
            <a:tailEnd/>
          </a:ln>
        </p:spPr>
        <p:txBody>
          <a:bodyPr wrap="square">
            <a:spAutoFit/>
          </a:bodyPr>
          <a:lstStyle/>
          <a:p>
            <a:pPr algn="r" eaLnBrk="1" hangingPunct="1">
              <a:spcBef>
                <a:spcPct val="50000"/>
              </a:spcBef>
            </a:pPr>
            <a:r>
              <a:rPr lang="en-US" dirty="0" smtClean="0">
                <a:latin typeface="Courier New" pitchFamily="49" charset="0"/>
              </a:rPr>
              <a:t>original</a:t>
            </a:r>
            <a:endParaRPr lang="en-US" dirty="0">
              <a:latin typeface="Courier New" pitchFamily="49" charset="0"/>
            </a:endParaRPr>
          </a:p>
        </p:txBody>
      </p:sp>
      <p:sp>
        <p:nvSpPr>
          <p:cNvPr id="32" name="Rectangle 5"/>
          <p:cNvSpPr>
            <a:spLocks noChangeArrowheads="1"/>
          </p:cNvSpPr>
          <p:nvPr/>
        </p:nvSpPr>
        <p:spPr bwMode="auto">
          <a:xfrm>
            <a:off x="1371600" y="2971800"/>
            <a:ext cx="533400" cy="533400"/>
          </a:xfrm>
          <a:prstGeom prst="rect">
            <a:avLst/>
          </a:prstGeom>
          <a:solidFill>
            <a:srgbClr val="C0C0C0"/>
          </a:solidFill>
          <a:ln w="9525">
            <a:solidFill>
              <a:schemeClr val="tx1"/>
            </a:solidFill>
            <a:miter lim="800000"/>
            <a:headEnd/>
            <a:tailEnd/>
          </a:ln>
        </p:spPr>
        <p:txBody>
          <a:bodyPr wrap="none" anchor="ctr"/>
          <a:lstStyle/>
          <a:p>
            <a:endParaRPr lang="en-US"/>
          </a:p>
        </p:txBody>
      </p:sp>
      <p:sp>
        <p:nvSpPr>
          <p:cNvPr id="33" name="Rectangle 6"/>
          <p:cNvSpPr>
            <a:spLocks noChangeArrowheads="1"/>
          </p:cNvSpPr>
          <p:nvPr/>
        </p:nvSpPr>
        <p:spPr bwMode="auto">
          <a:xfrm>
            <a:off x="2667000" y="2590800"/>
            <a:ext cx="3276600" cy="990600"/>
          </a:xfrm>
          <a:prstGeom prst="rect">
            <a:avLst/>
          </a:prstGeom>
          <a:solidFill>
            <a:srgbClr val="C0C0C0"/>
          </a:solidFill>
          <a:ln w="9525">
            <a:solidFill>
              <a:schemeClr val="tx1"/>
            </a:solidFill>
            <a:miter lim="800000"/>
            <a:headEnd/>
            <a:tailEnd/>
          </a:ln>
        </p:spPr>
        <p:txBody>
          <a:bodyPr wrap="none" anchor="ctr"/>
          <a:lstStyle/>
          <a:p>
            <a:endParaRPr lang="en-US"/>
          </a:p>
        </p:txBody>
      </p:sp>
      <p:sp>
        <p:nvSpPr>
          <p:cNvPr id="34" name="Text Box 7"/>
          <p:cNvSpPr txBox="1">
            <a:spLocks noChangeArrowheads="1"/>
          </p:cNvSpPr>
          <p:nvPr/>
        </p:nvSpPr>
        <p:spPr bwMode="auto">
          <a:xfrm>
            <a:off x="2895600" y="2514600"/>
            <a:ext cx="2743200" cy="396875"/>
          </a:xfrm>
          <a:prstGeom prst="rect">
            <a:avLst/>
          </a:prstGeom>
          <a:noFill/>
          <a:ln w="9525">
            <a:noFill/>
            <a:miter lim="800000"/>
            <a:headEnd/>
            <a:tailEnd/>
          </a:ln>
        </p:spPr>
        <p:txBody>
          <a:bodyPr>
            <a:spAutoFit/>
          </a:bodyPr>
          <a:lstStyle/>
          <a:p>
            <a:pPr algn="ctr" eaLnBrk="1" hangingPunct="1">
              <a:spcBef>
                <a:spcPct val="50000"/>
              </a:spcBef>
            </a:pPr>
            <a:r>
              <a:rPr lang="en-US">
                <a:latin typeface="Courier New" pitchFamily="49" charset="0"/>
              </a:rPr>
              <a:t>size</a:t>
            </a:r>
            <a:r>
              <a:rPr lang="en-US" sz="2000">
                <a:latin typeface="Times New Roman" pitchFamily="18" charset="0"/>
              </a:rPr>
              <a:t>                 </a:t>
            </a:r>
            <a:r>
              <a:rPr lang="en-US">
                <a:latin typeface="Courier New" pitchFamily="49" charset="0"/>
              </a:rPr>
              <a:t>array</a:t>
            </a:r>
          </a:p>
        </p:txBody>
      </p:sp>
      <p:sp>
        <p:nvSpPr>
          <p:cNvPr id="35" name="Text Box 8"/>
          <p:cNvSpPr txBox="1">
            <a:spLocks noChangeArrowheads="1"/>
          </p:cNvSpPr>
          <p:nvPr/>
        </p:nvSpPr>
        <p:spPr bwMode="auto">
          <a:xfrm>
            <a:off x="3048000" y="2971800"/>
            <a:ext cx="685800" cy="466725"/>
          </a:xfrm>
          <a:prstGeom prst="rect">
            <a:avLst/>
          </a:prstGeom>
          <a:solidFill>
            <a:schemeClr val="accent1"/>
          </a:solidFill>
          <a:ln w="9525">
            <a:solidFill>
              <a:schemeClr val="tx1"/>
            </a:solidFill>
            <a:miter lim="800000"/>
            <a:headEnd/>
            <a:tailEnd/>
          </a:ln>
        </p:spPr>
        <p:txBody>
          <a:bodyPr>
            <a:spAutoFit/>
          </a:bodyPr>
          <a:lstStyle/>
          <a:p>
            <a:pPr algn="ctr" eaLnBrk="1" hangingPunct="1">
              <a:spcBef>
                <a:spcPct val="50000"/>
              </a:spcBef>
            </a:pPr>
            <a:r>
              <a:rPr lang="en-US" sz="2400" dirty="0">
                <a:latin typeface="Times New Roman" pitchFamily="18" charset="0"/>
              </a:rPr>
              <a:t>2</a:t>
            </a:r>
          </a:p>
        </p:txBody>
      </p:sp>
      <p:sp>
        <p:nvSpPr>
          <p:cNvPr id="36" name="Text Box 9"/>
          <p:cNvSpPr txBox="1">
            <a:spLocks noChangeArrowheads="1"/>
          </p:cNvSpPr>
          <p:nvPr/>
        </p:nvSpPr>
        <p:spPr bwMode="auto">
          <a:xfrm>
            <a:off x="4724400" y="2971800"/>
            <a:ext cx="685800" cy="466725"/>
          </a:xfrm>
          <a:prstGeom prst="rect">
            <a:avLst/>
          </a:prstGeom>
          <a:solidFill>
            <a:schemeClr val="accent1"/>
          </a:solidFill>
          <a:ln w="9525">
            <a:solidFill>
              <a:schemeClr val="tx1"/>
            </a:solidFill>
            <a:miter lim="800000"/>
            <a:headEnd/>
            <a:tailEnd/>
          </a:ln>
        </p:spPr>
        <p:txBody>
          <a:bodyPr>
            <a:spAutoFit/>
          </a:bodyPr>
          <a:lstStyle/>
          <a:p>
            <a:pPr algn="ctr" eaLnBrk="1" hangingPunct="1">
              <a:spcBef>
                <a:spcPct val="50000"/>
              </a:spcBef>
            </a:pPr>
            <a:endParaRPr lang="en-US" sz="2400">
              <a:latin typeface="Times New Roman" pitchFamily="18" charset="0"/>
            </a:endParaRPr>
          </a:p>
        </p:txBody>
      </p:sp>
      <p:sp>
        <p:nvSpPr>
          <p:cNvPr id="37" name="Line 10"/>
          <p:cNvSpPr>
            <a:spLocks noChangeShapeType="1"/>
          </p:cNvSpPr>
          <p:nvPr/>
        </p:nvSpPr>
        <p:spPr bwMode="auto">
          <a:xfrm>
            <a:off x="1676400" y="3200400"/>
            <a:ext cx="990600" cy="0"/>
          </a:xfrm>
          <a:prstGeom prst="line">
            <a:avLst/>
          </a:prstGeom>
          <a:noFill/>
          <a:ln w="28575">
            <a:solidFill>
              <a:schemeClr val="tx1"/>
            </a:solidFill>
            <a:round/>
            <a:headEnd type="oval" w="med" len="med"/>
            <a:tailEnd type="triangle" w="med" len="med"/>
          </a:ln>
        </p:spPr>
        <p:txBody>
          <a:bodyPr wrap="none"/>
          <a:lstStyle/>
          <a:p>
            <a:endParaRPr lang="en-US"/>
          </a:p>
        </p:txBody>
      </p:sp>
      <p:sp>
        <p:nvSpPr>
          <p:cNvPr id="38" name="Line 18"/>
          <p:cNvSpPr>
            <a:spLocks noChangeShapeType="1"/>
          </p:cNvSpPr>
          <p:nvPr/>
        </p:nvSpPr>
        <p:spPr bwMode="auto">
          <a:xfrm>
            <a:off x="5105400" y="3200400"/>
            <a:ext cx="1143000" cy="0"/>
          </a:xfrm>
          <a:prstGeom prst="line">
            <a:avLst/>
          </a:prstGeom>
          <a:noFill/>
          <a:ln w="28575">
            <a:solidFill>
              <a:schemeClr val="tx1"/>
            </a:solidFill>
            <a:round/>
            <a:headEnd type="oval" w="med" len="med"/>
            <a:tailEnd type="triangle" w="med" len="med"/>
          </a:ln>
        </p:spPr>
        <p:txBody>
          <a:bodyPr wrap="none"/>
          <a:lstStyle/>
          <a:p>
            <a:endParaRPr lang="en-US"/>
          </a:p>
        </p:txBody>
      </p:sp>
      <p:sp>
        <p:nvSpPr>
          <p:cNvPr id="39" name="Text Box 19"/>
          <p:cNvSpPr txBox="1">
            <a:spLocks noChangeArrowheads="1"/>
          </p:cNvSpPr>
          <p:nvPr/>
        </p:nvSpPr>
        <p:spPr bwMode="auto">
          <a:xfrm>
            <a:off x="6934200" y="4013200"/>
            <a:ext cx="762000" cy="406400"/>
          </a:xfrm>
          <a:prstGeom prst="rect">
            <a:avLst/>
          </a:prstGeom>
          <a:solidFill>
            <a:srgbClr val="C0C0C0"/>
          </a:solidFill>
          <a:ln w="9525">
            <a:solidFill>
              <a:schemeClr val="tx1"/>
            </a:solidFill>
            <a:miter lim="800000"/>
            <a:headEnd/>
            <a:tailEnd/>
          </a:ln>
        </p:spPr>
        <p:txBody>
          <a:bodyPr wrap="none" anchor="ctr"/>
          <a:lstStyle/>
          <a:p>
            <a:pPr algn="ctr" eaLnBrk="1" hangingPunct="1">
              <a:spcBef>
                <a:spcPct val="50000"/>
              </a:spcBef>
            </a:pPr>
            <a:r>
              <a:rPr lang="en-US" sz="1400" dirty="0" smtClean="0">
                <a:latin typeface="Courier New" pitchFamily="49" charset="0"/>
              </a:rPr>
              <a:t>c1</a:t>
            </a:r>
            <a:endParaRPr lang="en-US" sz="1400" dirty="0">
              <a:latin typeface="Courier New" pitchFamily="49" charset="0"/>
            </a:endParaRPr>
          </a:p>
        </p:txBody>
      </p:sp>
      <p:sp>
        <p:nvSpPr>
          <p:cNvPr id="40" name="Rectangle 22"/>
          <p:cNvSpPr>
            <a:spLocks noChangeArrowheads="1"/>
          </p:cNvSpPr>
          <p:nvPr/>
        </p:nvSpPr>
        <p:spPr bwMode="auto">
          <a:xfrm>
            <a:off x="6248400" y="3048000"/>
            <a:ext cx="1371600" cy="381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1" name="Line 23"/>
          <p:cNvSpPr>
            <a:spLocks noChangeShapeType="1"/>
          </p:cNvSpPr>
          <p:nvPr/>
        </p:nvSpPr>
        <p:spPr bwMode="auto">
          <a:xfrm>
            <a:off x="6705600" y="3048000"/>
            <a:ext cx="0" cy="381000"/>
          </a:xfrm>
          <a:prstGeom prst="line">
            <a:avLst/>
          </a:prstGeom>
          <a:noFill/>
          <a:ln w="9525">
            <a:solidFill>
              <a:schemeClr val="tx1"/>
            </a:solidFill>
            <a:round/>
            <a:headEnd/>
            <a:tailEnd/>
          </a:ln>
        </p:spPr>
        <p:txBody>
          <a:bodyPr wrap="none"/>
          <a:lstStyle/>
          <a:p>
            <a:endParaRPr lang="en-US"/>
          </a:p>
        </p:txBody>
      </p:sp>
      <p:sp>
        <p:nvSpPr>
          <p:cNvPr id="42" name="Line 24"/>
          <p:cNvSpPr>
            <a:spLocks noChangeShapeType="1"/>
          </p:cNvSpPr>
          <p:nvPr/>
        </p:nvSpPr>
        <p:spPr bwMode="auto">
          <a:xfrm>
            <a:off x="7162800" y="3048000"/>
            <a:ext cx="0" cy="381000"/>
          </a:xfrm>
          <a:prstGeom prst="line">
            <a:avLst/>
          </a:prstGeom>
          <a:noFill/>
          <a:ln w="9525">
            <a:solidFill>
              <a:schemeClr val="tx1"/>
            </a:solidFill>
            <a:round/>
            <a:headEnd/>
            <a:tailEnd/>
          </a:ln>
        </p:spPr>
        <p:txBody>
          <a:bodyPr wrap="none"/>
          <a:lstStyle/>
          <a:p>
            <a:endParaRPr lang="en-US"/>
          </a:p>
        </p:txBody>
      </p:sp>
      <p:sp>
        <p:nvSpPr>
          <p:cNvPr id="46" name="Line 20"/>
          <p:cNvSpPr>
            <a:spLocks noChangeShapeType="1"/>
          </p:cNvSpPr>
          <p:nvPr/>
        </p:nvSpPr>
        <p:spPr bwMode="auto">
          <a:xfrm>
            <a:off x="6477000" y="3200400"/>
            <a:ext cx="838200" cy="838200"/>
          </a:xfrm>
          <a:prstGeom prst="line">
            <a:avLst/>
          </a:prstGeom>
          <a:noFill/>
          <a:ln w="28575">
            <a:solidFill>
              <a:schemeClr val="tx1"/>
            </a:solidFill>
            <a:round/>
            <a:headEnd type="oval" w="med" len="med"/>
            <a:tailEnd type="triangle" w="med" len="med"/>
          </a:ln>
        </p:spPr>
        <p:txBody>
          <a:bodyPr wrap="none"/>
          <a:lstStyle/>
          <a:p>
            <a:endParaRPr lang="en-US"/>
          </a:p>
        </p:txBody>
      </p:sp>
      <p:sp>
        <p:nvSpPr>
          <p:cNvPr id="47" name="Text Box 19"/>
          <p:cNvSpPr txBox="1">
            <a:spLocks noChangeArrowheads="1"/>
          </p:cNvSpPr>
          <p:nvPr/>
        </p:nvSpPr>
        <p:spPr bwMode="auto">
          <a:xfrm>
            <a:off x="7924800" y="4013200"/>
            <a:ext cx="762000" cy="406400"/>
          </a:xfrm>
          <a:prstGeom prst="rect">
            <a:avLst/>
          </a:prstGeom>
          <a:solidFill>
            <a:srgbClr val="C0C0C0"/>
          </a:solidFill>
          <a:ln w="9525">
            <a:solidFill>
              <a:schemeClr val="tx1"/>
            </a:solidFill>
            <a:miter lim="800000"/>
            <a:headEnd/>
            <a:tailEnd/>
          </a:ln>
        </p:spPr>
        <p:txBody>
          <a:bodyPr wrap="none" anchor="ctr"/>
          <a:lstStyle/>
          <a:p>
            <a:pPr algn="ctr" eaLnBrk="1" hangingPunct="1">
              <a:spcBef>
                <a:spcPct val="50000"/>
              </a:spcBef>
            </a:pPr>
            <a:r>
              <a:rPr lang="en-US" sz="1400" dirty="0" smtClean="0">
                <a:latin typeface="Courier New" pitchFamily="49" charset="0"/>
              </a:rPr>
              <a:t>c2</a:t>
            </a:r>
            <a:endParaRPr lang="en-US" sz="1400" dirty="0">
              <a:latin typeface="Courier New" pitchFamily="49" charset="0"/>
            </a:endParaRPr>
          </a:p>
        </p:txBody>
      </p:sp>
      <p:sp>
        <p:nvSpPr>
          <p:cNvPr id="48" name="Line 20"/>
          <p:cNvSpPr>
            <a:spLocks noChangeShapeType="1"/>
          </p:cNvSpPr>
          <p:nvPr/>
        </p:nvSpPr>
        <p:spPr bwMode="auto">
          <a:xfrm>
            <a:off x="6934200" y="3200400"/>
            <a:ext cx="1371600" cy="838200"/>
          </a:xfrm>
          <a:prstGeom prst="line">
            <a:avLst/>
          </a:prstGeom>
          <a:noFill/>
          <a:ln w="28575">
            <a:solidFill>
              <a:schemeClr val="tx1"/>
            </a:solidFill>
            <a:round/>
            <a:headEnd type="oval" w="med" len="med"/>
            <a:tailEnd type="triangle" w="med" len="med"/>
          </a:ln>
        </p:spPr>
        <p:txBody>
          <a:bodyPr wrap="none"/>
          <a:lstStyle/>
          <a:p>
            <a:endParaRPr lang="en-US"/>
          </a:p>
        </p:txBody>
      </p:sp>
      <p:sp>
        <p:nvSpPr>
          <p:cNvPr id="49" name="Text Box 4"/>
          <p:cNvSpPr txBox="1">
            <a:spLocks noChangeArrowheads="1"/>
          </p:cNvSpPr>
          <p:nvPr/>
        </p:nvSpPr>
        <p:spPr bwMode="auto">
          <a:xfrm>
            <a:off x="0" y="3657600"/>
            <a:ext cx="2057400" cy="369332"/>
          </a:xfrm>
          <a:prstGeom prst="rect">
            <a:avLst/>
          </a:prstGeom>
          <a:noFill/>
          <a:ln w="9525">
            <a:noFill/>
            <a:miter lim="800000"/>
            <a:headEnd/>
            <a:tailEnd/>
          </a:ln>
        </p:spPr>
        <p:txBody>
          <a:bodyPr wrap="square">
            <a:spAutoFit/>
          </a:bodyPr>
          <a:lstStyle/>
          <a:p>
            <a:pPr algn="r" eaLnBrk="1" hangingPunct="1">
              <a:spcBef>
                <a:spcPct val="50000"/>
              </a:spcBef>
            </a:pPr>
            <a:r>
              <a:rPr lang="en-US" dirty="0" err="1" smtClean="0">
                <a:latin typeface="Courier New" pitchFamily="49" charset="0"/>
              </a:rPr>
              <a:t>referenceCopy</a:t>
            </a:r>
            <a:endParaRPr lang="en-US" dirty="0">
              <a:latin typeface="Courier New" pitchFamily="49" charset="0"/>
            </a:endParaRPr>
          </a:p>
        </p:txBody>
      </p:sp>
      <p:sp>
        <p:nvSpPr>
          <p:cNvPr id="50" name="Rectangle 5"/>
          <p:cNvSpPr>
            <a:spLocks noChangeArrowheads="1"/>
          </p:cNvSpPr>
          <p:nvPr/>
        </p:nvSpPr>
        <p:spPr bwMode="auto">
          <a:xfrm>
            <a:off x="1371600" y="3962400"/>
            <a:ext cx="533400" cy="533400"/>
          </a:xfrm>
          <a:prstGeom prst="rect">
            <a:avLst/>
          </a:prstGeom>
          <a:solidFill>
            <a:srgbClr val="C0C0C0"/>
          </a:solidFill>
          <a:ln w="9525">
            <a:solidFill>
              <a:schemeClr val="tx1"/>
            </a:solidFill>
            <a:miter lim="800000"/>
            <a:headEnd/>
            <a:tailEnd/>
          </a:ln>
        </p:spPr>
        <p:txBody>
          <a:bodyPr wrap="none" anchor="ctr"/>
          <a:lstStyle/>
          <a:p>
            <a:endParaRPr lang="en-US"/>
          </a:p>
        </p:txBody>
      </p:sp>
      <p:sp>
        <p:nvSpPr>
          <p:cNvPr id="51" name="Line 10"/>
          <p:cNvSpPr>
            <a:spLocks noChangeShapeType="1"/>
          </p:cNvSpPr>
          <p:nvPr/>
        </p:nvSpPr>
        <p:spPr bwMode="auto">
          <a:xfrm flipV="1">
            <a:off x="1676400" y="3200400"/>
            <a:ext cx="990600" cy="990600"/>
          </a:xfrm>
          <a:prstGeom prst="line">
            <a:avLst/>
          </a:prstGeom>
          <a:noFill/>
          <a:ln w="28575">
            <a:solidFill>
              <a:schemeClr val="tx1"/>
            </a:solidFill>
            <a:round/>
            <a:headEnd type="oval" w="med" len="med"/>
            <a:tailEnd type="triangle" w="med" len="med"/>
          </a:ln>
        </p:spPr>
        <p:txBody>
          <a:bodyPr wrap="none"/>
          <a:lstStyle/>
          <a:p>
            <a:endParaRPr lang="en-US"/>
          </a:p>
        </p:txBody>
      </p:sp>
      <p:sp>
        <p:nvSpPr>
          <p:cNvPr id="52" name="Text Box 4"/>
          <p:cNvSpPr txBox="1">
            <a:spLocks noChangeArrowheads="1"/>
          </p:cNvSpPr>
          <p:nvPr/>
        </p:nvSpPr>
        <p:spPr bwMode="auto">
          <a:xfrm>
            <a:off x="304800" y="5486400"/>
            <a:ext cx="1752600" cy="369332"/>
          </a:xfrm>
          <a:prstGeom prst="rect">
            <a:avLst/>
          </a:prstGeom>
          <a:noFill/>
          <a:ln w="9525">
            <a:noFill/>
            <a:miter lim="800000"/>
            <a:headEnd/>
            <a:tailEnd/>
          </a:ln>
        </p:spPr>
        <p:txBody>
          <a:bodyPr wrap="square">
            <a:spAutoFit/>
          </a:bodyPr>
          <a:lstStyle/>
          <a:p>
            <a:pPr algn="r" eaLnBrk="1" hangingPunct="1">
              <a:spcBef>
                <a:spcPct val="50000"/>
              </a:spcBef>
            </a:pPr>
            <a:r>
              <a:rPr lang="en-US" dirty="0" err="1" smtClean="0">
                <a:latin typeface="Courier New" pitchFamily="49" charset="0"/>
              </a:rPr>
              <a:t>shallowCopy</a:t>
            </a:r>
            <a:endParaRPr lang="en-US" dirty="0">
              <a:latin typeface="Courier New" pitchFamily="49" charset="0"/>
            </a:endParaRPr>
          </a:p>
        </p:txBody>
      </p:sp>
      <p:sp>
        <p:nvSpPr>
          <p:cNvPr id="53" name="Rectangle 5"/>
          <p:cNvSpPr>
            <a:spLocks noChangeArrowheads="1"/>
          </p:cNvSpPr>
          <p:nvPr/>
        </p:nvSpPr>
        <p:spPr bwMode="auto">
          <a:xfrm>
            <a:off x="1371600" y="5791200"/>
            <a:ext cx="533400" cy="533400"/>
          </a:xfrm>
          <a:prstGeom prst="rect">
            <a:avLst/>
          </a:prstGeom>
          <a:solidFill>
            <a:srgbClr val="C0C0C0"/>
          </a:solidFill>
          <a:ln w="9525">
            <a:solidFill>
              <a:schemeClr val="tx1"/>
            </a:solidFill>
            <a:miter lim="800000"/>
            <a:headEnd/>
            <a:tailEnd/>
          </a:ln>
        </p:spPr>
        <p:txBody>
          <a:bodyPr wrap="none" anchor="ctr"/>
          <a:lstStyle/>
          <a:p>
            <a:endParaRPr lang="en-US"/>
          </a:p>
        </p:txBody>
      </p:sp>
      <p:sp>
        <p:nvSpPr>
          <p:cNvPr id="54" name="Rectangle 6"/>
          <p:cNvSpPr>
            <a:spLocks noChangeArrowheads="1"/>
          </p:cNvSpPr>
          <p:nvPr/>
        </p:nvSpPr>
        <p:spPr bwMode="auto">
          <a:xfrm>
            <a:off x="2667000" y="5410200"/>
            <a:ext cx="3276600" cy="990600"/>
          </a:xfrm>
          <a:prstGeom prst="rect">
            <a:avLst/>
          </a:prstGeom>
          <a:solidFill>
            <a:srgbClr val="C0C0C0"/>
          </a:solidFill>
          <a:ln w="9525">
            <a:solidFill>
              <a:schemeClr val="tx1"/>
            </a:solidFill>
            <a:miter lim="800000"/>
            <a:headEnd/>
            <a:tailEnd/>
          </a:ln>
        </p:spPr>
        <p:txBody>
          <a:bodyPr wrap="none" anchor="ctr"/>
          <a:lstStyle/>
          <a:p>
            <a:endParaRPr lang="en-US"/>
          </a:p>
        </p:txBody>
      </p:sp>
      <p:sp>
        <p:nvSpPr>
          <p:cNvPr id="55" name="Text Box 7"/>
          <p:cNvSpPr txBox="1">
            <a:spLocks noChangeArrowheads="1"/>
          </p:cNvSpPr>
          <p:nvPr/>
        </p:nvSpPr>
        <p:spPr bwMode="auto">
          <a:xfrm>
            <a:off x="2895600" y="5334000"/>
            <a:ext cx="2743200" cy="396875"/>
          </a:xfrm>
          <a:prstGeom prst="rect">
            <a:avLst/>
          </a:prstGeom>
          <a:noFill/>
          <a:ln w="9525">
            <a:noFill/>
            <a:miter lim="800000"/>
            <a:headEnd/>
            <a:tailEnd/>
          </a:ln>
        </p:spPr>
        <p:txBody>
          <a:bodyPr>
            <a:spAutoFit/>
          </a:bodyPr>
          <a:lstStyle/>
          <a:p>
            <a:pPr algn="ctr" eaLnBrk="1" hangingPunct="1">
              <a:spcBef>
                <a:spcPct val="50000"/>
              </a:spcBef>
            </a:pPr>
            <a:r>
              <a:rPr lang="en-US">
                <a:latin typeface="Courier New" pitchFamily="49" charset="0"/>
              </a:rPr>
              <a:t>size</a:t>
            </a:r>
            <a:r>
              <a:rPr lang="en-US" sz="2000">
                <a:latin typeface="Times New Roman" pitchFamily="18" charset="0"/>
              </a:rPr>
              <a:t>                 </a:t>
            </a:r>
            <a:r>
              <a:rPr lang="en-US">
                <a:latin typeface="Courier New" pitchFamily="49" charset="0"/>
              </a:rPr>
              <a:t>array</a:t>
            </a:r>
          </a:p>
        </p:txBody>
      </p:sp>
      <p:sp>
        <p:nvSpPr>
          <p:cNvPr id="56" name="Text Box 8"/>
          <p:cNvSpPr txBox="1">
            <a:spLocks noChangeArrowheads="1"/>
          </p:cNvSpPr>
          <p:nvPr/>
        </p:nvSpPr>
        <p:spPr bwMode="auto">
          <a:xfrm>
            <a:off x="3048000" y="5791200"/>
            <a:ext cx="685800" cy="466725"/>
          </a:xfrm>
          <a:prstGeom prst="rect">
            <a:avLst/>
          </a:prstGeom>
          <a:solidFill>
            <a:schemeClr val="accent1"/>
          </a:solidFill>
          <a:ln w="9525">
            <a:solidFill>
              <a:schemeClr val="tx1"/>
            </a:solidFill>
            <a:miter lim="800000"/>
            <a:headEnd/>
            <a:tailEnd/>
          </a:ln>
        </p:spPr>
        <p:txBody>
          <a:bodyPr>
            <a:spAutoFit/>
          </a:bodyPr>
          <a:lstStyle/>
          <a:p>
            <a:pPr algn="ctr" eaLnBrk="1" hangingPunct="1">
              <a:spcBef>
                <a:spcPct val="50000"/>
              </a:spcBef>
            </a:pPr>
            <a:r>
              <a:rPr lang="en-US" sz="2400" dirty="0">
                <a:latin typeface="Times New Roman" pitchFamily="18" charset="0"/>
              </a:rPr>
              <a:t>2</a:t>
            </a:r>
          </a:p>
        </p:txBody>
      </p:sp>
      <p:sp>
        <p:nvSpPr>
          <p:cNvPr id="57" name="Text Box 9"/>
          <p:cNvSpPr txBox="1">
            <a:spLocks noChangeArrowheads="1"/>
          </p:cNvSpPr>
          <p:nvPr/>
        </p:nvSpPr>
        <p:spPr bwMode="auto">
          <a:xfrm>
            <a:off x="4724400" y="5791200"/>
            <a:ext cx="685800" cy="466725"/>
          </a:xfrm>
          <a:prstGeom prst="rect">
            <a:avLst/>
          </a:prstGeom>
          <a:solidFill>
            <a:schemeClr val="accent1"/>
          </a:solidFill>
          <a:ln w="9525">
            <a:solidFill>
              <a:schemeClr val="tx1"/>
            </a:solidFill>
            <a:miter lim="800000"/>
            <a:headEnd/>
            <a:tailEnd/>
          </a:ln>
        </p:spPr>
        <p:txBody>
          <a:bodyPr>
            <a:spAutoFit/>
          </a:bodyPr>
          <a:lstStyle/>
          <a:p>
            <a:pPr algn="ctr" eaLnBrk="1" hangingPunct="1">
              <a:spcBef>
                <a:spcPct val="50000"/>
              </a:spcBef>
            </a:pPr>
            <a:endParaRPr lang="en-US" sz="2400">
              <a:latin typeface="Times New Roman" pitchFamily="18" charset="0"/>
            </a:endParaRPr>
          </a:p>
        </p:txBody>
      </p:sp>
      <p:sp>
        <p:nvSpPr>
          <p:cNvPr id="58" name="Line 10"/>
          <p:cNvSpPr>
            <a:spLocks noChangeShapeType="1"/>
          </p:cNvSpPr>
          <p:nvPr/>
        </p:nvSpPr>
        <p:spPr bwMode="auto">
          <a:xfrm>
            <a:off x="1676400" y="6019800"/>
            <a:ext cx="990600" cy="0"/>
          </a:xfrm>
          <a:prstGeom prst="line">
            <a:avLst/>
          </a:prstGeom>
          <a:noFill/>
          <a:ln w="28575">
            <a:solidFill>
              <a:schemeClr val="tx1"/>
            </a:solidFill>
            <a:round/>
            <a:headEnd type="oval" w="med" len="med"/>
            <a:tailEnd type="triangle" w="med" len="med"/>
          </a:ln>
        </p:spPr>
        <p:txBody>
          <a:bodyPr wrap="none"/>
          <a:lstStyle/>
          <a:p>
            <a:endParaRPr lang="en-US"/>
          </a:p>
        </p:txBody>
      </p:sp>
      <p:sp>
        <p:nvSpPr>
          <p:cNvPr id="59" name="Line 18"/>
          <p:cNvSpPr>
            <a:spLocks noChangeShapeType="1"/>
          </p:cNvSpPr>
          <p:nvPr/>
        </p:nvSpPr>
        <p:spPr bwMode="auto">
          <a:xfrm>
            <a:off x="5105400" y="6019800"/>
            <a:ext cx="1143000" cy="0"/>
          </a:xfrm>
          <a:prstGeom prst="line">
            <a:avLst/>
          </a:prstGeom>
          <a:noFill/>
          <a:ln w="28575">
            <a:solidFill>
              <a:schemeClr val="tx1"/>
            </a:solidFill>
            <a:round/>
            <a:headEnd type="oval" w="med" len="med"/>
            <a:tailEnd type="triangle" w="med" len="med"/>
          </a:ln>
        </p:spPr>
        <p:txBody>
          <a:bodyPr wrap="none"/>
          <a:lstStyle/>
          <a:p>
            <a:endParaRPr lang="en-US"/>
          </a:p>
        </p:txBody>
      </p:sp>
      <p:sp>
        <p:nvSpPr>
          <p:cNvPr id="60" name="Rectangle 22"/>
          <p:cNvSpPr>
            <a:spLocks noChangeArrowheads="1"/>
          </p:cNvSpPr>
          <p:nvPr/>
        </p:nvSpPr>
        <p:spPr bwMode="auto">
          <a:xfrm>
            <a:off x="6248400" y="5867400"/>
            <a:ext cx="1371600" cy="381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1" name="Line 23"/>
          <p:cNvSpPr>
            <a:spLocks noChangeShapeType="1"/>
          </p:cNvSpPr>
          <p:nvPr/>
        </p:nvSpPr>
        <p:spPr bwMode="auto">
          <a:xfrm>
            <a:off x="6705600" y="5867400"/>
            <a:ext cx="0" cy="381000"/>
          </a:xfrm>
          <a:prstGeom prst="line">
            <a:avLst/>
          </a:prstGeom>
          <a:noFill/>
          <a:ln w="9525">
            <a:solidFill>
              <a:schemeClr val="tx1"/>
            </a:solidFill>
            <a:round/>
            <a:headEnd/>
            <a:tailEnd/>
          </a:ln>
        </p:spPr>
        <p:txBody>
          <a:bodyPr wrap="none"/>
          <a:lstStyle/>
          <a:p>
            <a:endParaRPr lang="en-US"/>
          </a:p>
        </p:txBody>
      </p:sp>
      <p:sp>
        <p:nvSpPr>
          <p:cNvPr id="62" name="Line 24"/>
          <p:cNvSpPr>
            <a:spLocks noChangeShapeType="1"/>
          </p:cNvSpPr>
          <p:nvPr/>
        </p:nvSpPr>
        <p:spPr bwMode="auto">
          <a:xfrm>
            <a:off x="7162800" y="5867400"/>
            <a:ext cx="0" cy="381000"/>
          </a:xfrm>
          <a:prstGeom prst="line">
            <a:avLst/>
          </a:prstGeom>
          <a:noFill/>
          <a:ln w="9525">
            <a:solidFill>
              <a:schemeClr val="tx1"/>
            </a:solidFill>
            <a:round/>
            <a:headEnd/>
            <a:tailEnd/>
          </a:ln>
        </p:spPr>
        <p:txBody>
          <a:bodyPr wrap="none"/>
          <a:lstStyle/>
          <a:p>
            <a:endParaRPr lang="en-US"/>
          </a:p>
        </p:txBody>
      </p:sp>
      <p:sp>
        <p:nvSpPr>
          <p:cNvPr id="63" name="Line 20"/>
          <p:cNvSpPr>
            <a:spLocks noChangeShapeType="1"/>
          </p:cNvSpPr>
          <p:nvPr/>
        </p:nvSpPr>
        <p:spPr bwMode="auto">
          <a:xfrm flipV="1">
            <a:off x="6477000" y="4419600"/>
            <a:ext cx="838200" cy="1600200"/>
          </a:xfrm>
          <a:prstGeom prst="line">
            <a:avLst/>
          </a:prstGeom>
          <a:noFill/>
          <a:ln w="28575">
            <a:solidFill>
              <a:schemeClr val="tx1"/>
            </a:solidFill>
            <a:round/>
            <a:headEnd type="oval" w="med" len="med"/>
            <a:tailEnd type="triangle" w="med" len="med"/>
          </a:ln>
        </p:spPr>
        <p:txBody>
          <a:bodyPr wrap="none"/>
          <a:lstStyle/>
          <a:p>
            <a:endParaRPr lang="en-US"/>
          </a:p>
        </p:txBody>
      </p:sp>
      <p:sp>
        <p:nvSpPr>
          <p:cNvPr id="64" name="Line 20"/>
          <p:cNvSpPr>
            <a:spLocks noChangeShapeType="1"/>
          </p:cNvSpPr>
          <p:nvPr/>
        </p:nvSpPr>
        <p:spPr bwMode="auto">
          <a:xfrm flipV="1">
            <a:off x="6934200" y="4419600"/>
            <a:ext cx="1371600" cy="1600200"/>
          </a:xfrm>
          <a:prstGeom prst="line">
            <a:avLst/>
          </a:prstGeom>
          <a:noFill/>
          <a:ln w="28575">
            <a:solidFill>
              <a:schemeClr val="tx1"/>
            </a:solidFill>
            <a:round/>
            <a:headEnd type="oval" w="med" len="med"/>
            <a:tailEnd type="triangle" w="med" len="med"/>
          </a:ln>
        </p:spPr>
        <p:txBody>
          <a:bodyPr wrap="none"/>
          <a:lstStyle/>
          <a:p>
            <a:endParaRPr lang="en-US"/>
          </a:p>
        </p:txBody>
      </p:sp>
    </p:spTree>
    <p:extLst>
      <p:ext uri="{BB962C8B-B14F-4D97-AF65-F5344CB8AC3E}">
        <p14:creationId xmlns:p14="http://schemas.microsoft.com/office/powerpoint/2010/main" val="231120143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3"/>
          <p:cNvSpPr>
            <a:spLocks noGrp="1"/>
          </p:cNvSpPr>
          <p:nvPr>
            <p:ph type="sldNum" sz="quarter" idx="10"/>
          </p:nvPr>
        </p:nvSpPr>
        <p:spPr/>
        <p:txBody>
          <a:bodyPr/>
          <a:lstStyle/>
          <a:p>
            <a:fld id="{8A93B875-2B47-4733-A6D4-EC12D630378D}" type="slidenum">
              <a:rPr lang="en-US" smtClean="0"/>
              <a:pPr/>
              <a:t>19</a:t>
            </a:fld>
            <a:endParaRPr lang="en-US" smtClean="0"/>
          </a:p>
        </p:txBody>
      </p:sp>
      <p:sp>
        <p:nvSpPr>
          <p:cNvPr id="7" name="Text Box 25"/>
          <p:cNvSpPr txBox="1">
            <a:spLocks noChangeArrowheads="1"/>
          </p:cNvSpPr>
          <p:nvPr/>
        </p:nvSpPr>
        <p:spPr bwMode="auto">
          <a:xfrm>
            <a:off x="228600" y="819090"/>
            <a:ext cx="8915400" cy="5355312"/>
          </a:xfrm>
          <a:prstGeom prst="rect">
            <a:avLst/>
          </a:prstGeom>
          <a:noFill/>
          <a:ln w="9525">
            <a:noFill/>
            <a:miter lim="800000"/>
            <a:headEnd/>
            <a:tailEnd/>
          </a:ln>
        </p:spPr>
        <p:txBody>
          <a:bodyPr wrap="square">
            <a:spAutoFit/>
          </a:bodyPr>
          <a:lstStyle/>
          <a:p>
            <a:r>
              <a:rPr lang="en-US" b="1" dirty="0" smtClean="0">
                <a:latin typeface="Courier New" pitchFamily="49" charset="0"/>
              </a:rPr>
              <a:t>List&lt;Country&gt; </a:t>
            </a:r>
            <a:r>
              <a:rPr lang="en-US" b="1" dirty="0" err="1" smtClean="0">
                <a:latin typeface="Courier New" pitchFamily="49" charset="0"/>
              </a:rPr>
              <a:t>deepCopy</a:t>
            </a:r>
            <a:r>
              <a:rPr lang="en-US" b="1" dirty="0" smtClean="0">
                <a:latin typeface="Courier New" pitchFamily="49" charset="0"/>
              </a:rPr>
              <a:t> = </a:t>
            </a:r>
            <a:r>
              <a:rPr lang="en-US" b="1" dirty="0" err="1" smtClean="0">
                <a:latin typeface="Courier New" pitchFamily="49" charset="0"/>
              </a:rPr>
              <a:t>deepCopy</a:t>
            </a:r>
            <a:r>
              <a:rPr lang="en-US" b="1" dirty="0" smtClean="0">
                <a:latin typeface="Courier New" pitchFamily="49" charset="0"/>
              </a:rPr>
              <a:t>(original);</a:t>
            </a:r>
          </a:p>
          <a:p>
            <a:endParaRPr lang="en-US" b="1" dirty="0" smtClean="0">
              <a:latin typeface="Courier New" pitchFamily="49" charset="0"/>
            </a:endParaRPr>
          </a:p>
          <a:p>
            <a:endParaRPr lang="en-US" b="1" dirty="0" smtClean="0">
              <a:latin typeface="Courier New" pitchFamily="49" charset="0"/>
            </a:endParaRPr>
          </a:p>
          <a:p>
            <a:endParaRPr lang="en-US" b="1" dirty="0" smtClean="0">
              <a:latin typeface="Courier New" pitchFamily="49" charset="0"/>
            </a:endParaRPr>
          </a:p>
          <a:p>
            <a:endParaRPr lang="en-US" b="1" dirty="0" smtClean="0">
              <a:latin typeface="Courier New" pitchFamily="49" charset="0"/>
            </a:endParaRPr>
          </a:p>
          <a:p>
            <a:endParaRPr lang="en-US" b="1" dirty="0" smtClean="0">
              <a:latin typeface="Courier New" pitchFamily="49" charset="0"/>
            </a:endParaRPr>
          </a:p>
          <a:p>
            <a:endParaRPr lang="en-US" b="1" dirty="0" smtClean="0">
              <a:latin typeface="Courier New" pitchFamily="49" charset="0"/>
            </a:endParaRPr>
          </a:p>
          <a:p>
            <a:endParaRPr lang="en-US" b="1" dirty="0" smtClean="0">
              <a:latin typeface="Courier New" pitchFamily="49" charset="0"/>
            </a:endParaRPr>
          </a:p>
          <a:p>
            <a:endParaRPr lang="en-US" b="1" dirty="0" smtClean="0">
              <a:latin typeface="Courier New" pitchFamily="49" charset="0"/>
            </a:endParaRPr>
          </a:p>
          <a:p>
            <a:endParaRPr lang="en-US" b="1" dirty="0" smtClean="0">
              <a:latin typeface="Courier New" pitchFamily="49" charset="0"/>
            </a:endParaRPr>
          </a:p>
          <a:p>
            <a:endParaRPr lang="en-US" b="1" dirty="0" smtClean="0">
              <a:latin typeface="Courier New" pitchFamily="49" charset="0"/>
            </a:endParaRPr>
          </a:p>
          <a:p>
            <a:r>
              <a:rPr lang="en-US" b="1" dirty="0" smtClean="0">
                <a:latin typeface="Courier New" pitchFamily="49" charset="0"/>
              </a:rPr>
              <a:t>public List&lt;Country&gt; </a:t>
            </a:r>
            <a:r>
              <a:rPr lang="en-US" b="1" dirty="0" err="1" smtClean="0">
                <a:latin typeface="Courier New" pitchFamily="49" charset="0"/>
              </a:rPr>
              <a:t>deepCopy</a:t>
            </a:r>
            <a:r>
              <a:rPr lang="en-US" b="1" dirty="0" smtClean="0">
                <a:latin typeface="Courier New" pitchFamily="49" charset="0"/>
              </a:rPr>
              <a:t>(List&lt;Country&gt; original) {</a:t>
            </a:r>
          </a:p>
          <a:p>
            <a:r>
              <a:rPr lang="en-US" b="1" dirty="0" smtClean="0">
                <a:latin typeface="Courier New" pitchFamily="49" charset="0"/>
              </a:rPr>
              <a:t>  List&lt;Country&gt; result = new </a:t>
            </a:r>
            <a:r>
              <a:rPr lang="en-US" b="1" dirty="0" err="1" smtClean="0">
                <a:latin typeface="Courier New" pitchFamily="49" charset="0"/>
              </a:rPr>
              <a:t>ArrayList</a:t>
            </a:r>
            <a:r>
              <a:rPr lang="en-US" b="1" dirty="0" smtClean="0">
                <a:latin typeface="Courier New" pitchFamily="49" charset="0"/>
              </a:rPr>
              <a:t>&lt;Country&gt;();</a:t>
            </a:r>
          </a:p>
          <a:p>
            <a:r>
              <a:rPr lang="en-US" b="1" dirty="0" smtClean="0">
                <a:latin typeface="Courier New" pitchFamily="49" charset="0"/>
              </a:rPr>
              <a:t>  for (</a:t>
            </a:r>
            <a:r>
              <a:rPr lang="en-US" b="1" dirty="0" err="1" smtClean="0">
                <a:latin typeface="Courier New" pitchFamily="49" charset="0"/>
              </a:rPr>
              <a:t>int</a:t>
            </a:r>
            <a:r>
              <a:rPr lang="en-US" b="1" dirty="0" smtClean="0">
                <a:latin typeface="Courier New" pitchFamily="49" charset="0"/>
              </a:rPr>
              <a:t> </a:t>
            </a:r>
            <a:r>
              <a:rPr lang="en-US" b="1" dirty="0" err="1" smtClean="0">
                <a:latin typeface="Courier New" pitchFamily="49" charset="0"/>
              </a:rPr>
              <a:t>i</a:t>
            </a:r>
            <a:r>
              <a:rPr lang="en-US" b="1" dirty="0" smtClean="0">
                <a:latin typeface="Courier New" pitchFamily="49" charset="0"/>
              </a:rPr>
              <a:t> = 0; </a:t>
            </a:r>
            <a:r>
              <a:rPr lang="en-US" b="1" dirty="0" err="1" smtClean="0">
                <a:latin typeface="Courier New" pitchFamily="49" charset="0"/>
              </a:rPr>
              <a:t>i</a:t>
            </a:r>
            <a:r>
              <a:rPr lang="en-US" b="1" dirty="0" smtClean="0">
                <a:latin typeface="Courier New" pitchFamily="49" charset="0"/>
              </a:rPr>
              <a:t> &lt; </a:t>
            </a:r>
            <a:r>
              <a:rPr lang="en-US" b="1" dirty="0" err="1" smtClean="0">
                <a:latin typeface="Courier New" pitchFamily="49" charset="0"/>
              </a:rPr>
              <a:t>original.size</a:t>
            </a:r>
            <a:r>
              <a:rPr lang="en-US" b="1" dirty="0" smtClean="0">
                <a:latin typeface="Courier New" pitchFamily="49" charset="0"/>
              </a:rPr>
              <a:t>(); </a:t>
            </a:r>
            <a:r>
              <a:rPr lang="en-US" b="1" dirty="0" err="1" smtClean="0">
                <a:latin typeface="Courier New" pitchFamily="49" charset="0"/>
              </a:rPr>
              <a:t>i</a:t>
            </a:r>
            <a:r>
              <a:rPr lang="en-US" b="1" dirty="0" smtClean="0">
                <a:latin typeface="Courier New" pitchFamily="49" charset="0"/>
              </a:rPr>
              <a:t>++)</a:t>
            </a:r>
          </a:p>
          <a:p>
            <a:r>
              <a:rPr lang="en-US" b="1" dirty="0" smtClean="0">
                <a:latin typeface="Courier New" pitchFamily="49" charset="0"/>
              </a:rPr>
              <a:t>    </a:t>
            </a:r>
            <a:r>
              <a:rPr lang="en-US" b="1" dirty="0" err="1" smtClean="0">
                <a:latin typeface="Courier New" pitchFamily="49" charset="0"/>
              </a:rPr>
              <a:t>result.add</a:t>
            </a:r>
            <a:r>
              <a:rPr lang="en-US" b="1" dirty="0" smtClean="0">
                <a:latin typeface="Courier New" pitchFamily="49" charset="0"/>
              </a:rPr>
              <a:t>(new Country(</a:t>
            </a:r>
            <a:r>
              <a:rPr lang="en-US" b="1" dirty="0" err="1" smtClean="0">
                <a:latin typeface="Courier New" pitchFamily="49" charset="0"/>
              </a:rPr>
              <a:t>myCountries.get</a:t>
            </a:r>
            <a:r>
              <a:rPr lang="en-US" b="1" dirty="0" smtClean="0">
                <a:latin typeface="Courier New" pitchFamily="49" charset="0"/>
              </a:rPr>
              <a:t>(</a:t>
            </a:r>
            <a:r>
              <a:rPr lang="en-US" b="1" dirty="0" err="1" smtClean="0">
                <a:latin typeface="Courier New" pitchFamily="49" charset="0"/>
              </a:rPr>
              <a:t>i</a:t>
            </a:r>
            <a:r>
              <a:rPr lang="en-US" b="1" dirty="0" smtClean="0">
                <a:latin typeface="Courier New" pitchFamily="49" charset="0"/>
              </a:rPr>
              <a:t>).</a:t>
            </a:r>
            <a:r>
              <a:rPr lang="en-US" b="1" dirty="0" err="1" smtClean="0">
                <a:latin typeface="Courier New" pitchFamily="49" charset="0"/>
              </a:rPr>
              <a:t>getName</a:t>
            </a:r>
            <a:r>
              <a:rPr lang="en-US" b="1" dirty="0" smtClean="0">
                <a:latin typeface="Courier New" pitchFamily="49" charset="0"/>
              </a:rPr>
              <a:t>(),   </a:t>
            </a:r>
          </a:p>
          <a:p>
            <a:r>
              <a:rPr lang="en-US" b="1" dirty="0" smtClean="0">
                <a:latin typeface="Courier New" pitchFamily="49" charset="0"/>
              </a:rPr>
              <a:t>                         </a:t>
            </a:r>
            <a:r>
              <a:rPr lang="en-US" b="1" dirty="0" err="1" smtClean="0">
                <a:latin typeface="Courier New" pitchFamily="49" charset="0"/>
              </a:rPr>
              <a:t>myCountries.get</a:t>
            </a:r>
            <a:r>
              <a:rPr lang="en-US" b="1" dirty="0" smtClean="0">
                <a:latin typeface="Courier New" pitchFamily="49" charset="0"/>
              </a:rPr>
              <a:t>(</a:t>
            </a:r>
            <a:r>
              <a:rPr lang="en-US" b="1" dirty="0" err="1" smtClean="0">
                <a:latin typeface="Courier New" pitchFamily="49" charset="0"/>
              </a:rPr>
              <a:t>i</a:t>
            </a:r>
            <a:r>
              <a:rPr lang="en-US" b="1" dirty="0" smtClean="0">
                <a:latin typeface="Courier New" pitchFamily="49" charset="0"/>
              </a:rPr>
              <a:t>).</a:t>
            </a:r>
            <a:r>
              <a:rPr lang="en-US" b="1" dirty="0" err="1" smtClean="0">
                <a:latin typeface="Courier New" pitchFamily="49" charset="0"/>
              </a:rPr>
              <a:t>getContinentName</a:t>
            </a:r>
            <a:r>
              <a:rPr lang="en-US" b="1" dirty="0" smtClean="0">
                <a:latin typeface="Courier New" pitchFamily="49" charset="0"/>
              </a:rPr>
              <a:t>(), </a:t>
            </a:r>
          </a:p>
          <a:p>
            <a:r>
              <a:rPr lang="en-US" b="1" dirty="0" smtClean="0">
                <a:latin typeface="Courier New" pitchFamily="49" charset="0"/>
              </a:rPr>
              <a:t>                         </a:t>
            </a:r>
            <a:r>
              <a:rPr lang="en-US" b="1" dirty="0" err="1" smtClean="0">
                <a:latin typeface="Courier New" pitchFamily="49" charset="0"/>
              </a:rPr>
              <a:t>myCountries.get</a:t>
            </a:r>
            <a:r>
              <a:rPr lang="en-US" b="1" dirty="0" smtClean="0">
                <a:latin typeface="Courier New" pitchFamily="49" charset="0"/>
              </a:rPr>
              <a:t>(</a:t>
            </a:r>
            <a:r>
              <a:rPr lang="en-US" b="1" dirty="0" err="1" smtClean="0">
                <a:latin typeface="Courier New" pitchFamily="49" charset="0"/>
              </a:rPr>
              <a:t>i</a:t>
            </a:r>
            <a:r>
              <a:rPr lang="en-US" b="1" dirty="0" smtClean="0">
                <a:latin typeface="Courier New" pitchFamily="49" charset="0"/>
              </a:rPr>
              <a:t>).</a:t>
            </a:r>
            <a:r>
              <a:rPr lang="en-US" b="1" dirty="0" err="1" smtClean="0">
                <a:latin typeface="Courier New" pitchFamily="49" charset="0"/>
              </a:rPr>
              <a:t>getImageName</a:t>
            </a:r>
            <a:r>
              <a:rPr lang="en-US" b="1" dirty="0" smtClean="0">
                <a:latin typeface="Courier New" pitchFamily="49" charset="0"/>
              </a:rPr>
              <a:t>()));</a:t>
            </a:r>
          </a:p>
          <a:p>
            <a:r>
              <a:rPr lang="en-US" b="1" dirty="0" smtClean="0">
                <a:latin typeface="Courier New" pitchFamily="49" charset="0"/>
              </a:rPr>
              <a:t>  return result;</a:t>
            </a:r>
          </a:p>
          <a:p>
            <a:r>
              <a:rPr lang="en-US" b="1" dirty="0" smtClean="0">
                <a:latin typeface="Courier New" pitchFamily="49" charset="0"/>
              </a:rPr>
              <a:t>}</a:t>
            </a:r>
          </a:p>
        </p:txBody>
      </p:sp>
      <p:sp>
        <p:nvSpPr>
          <p:cNvPr id="31" name="Text Box 4"/>
          <p:cNvSpPr txBox="1">
            <a:spLocks noChangeArrowheads="1"/>
          </p:cNvSpPr>
          <p:nvPr/>
        </p:nvSpPr>
        <p:spPr bwMode="auto">
          <a:xfrm>
            <a:off x="685800" y="1600200"/>
            <a:ext cx="1371600" cy="366713"/>
          </a:xfrm>
          <a:prstGeom prst="rect">
            <a:avLst/>
          </a:prstGeom>
          <a:noFill/>
          <a:ln w="9525">
            <a:noFill/>
            <a:miter lim="800000"/>
            <a:headEnd/>
            <a:tailEnd/>
          </a:ln>
        </p:spPr>
        <p:txBody>
          <a:bodyPr wrap="square">
            <a:spAutoFit/>
          </a:bodyPr>
          <a:lstStyle/>
          <a:p>
            <a:pPr algn="r" eaLnBrk="1" hangingPunct="1">
              <a:spcBef>
                <a:spcPct val="50000"/>
              </a:spcBef>
            </a:pPr>
            <a:r>
              <a:rPr lang="en-US" dirty="0" err="1" smtClean="0">
                <a:latin typeface="Courier New" pitchFamily="49" charset="0"/>
              </a:rPr>
              <a:t>deepCopy</a:t>
            </a:r>
            <a:endParaRPr lang="en-US" dirty="0">
              <a:latin typeface="Courier New" pitchFamily="49" charset="0"/>
            </a:endParaRPr>
          </a:p>
        </p:txBody>
      </p:sp>
      <p:sp>
        <p:nvSpPr>
          <p:cNvPr id="32" name="Rectangle 5"/>
          <p:cNvSpPr>
            <a:spLocks noChangeArrowheads="1"/>
          </p:cNvSpPr>
          <p:nvPr/>
        </p:nvSpPr>
        <p:spPr bwMode="auto">
          <a:xfrm>
            <a:off x="1371600" y="1905000"/>
            <a:ext cx="533400" cy="533400"/>
          </a:xfrm>
          <a:prstGeom prst="rect">
            <a:avLst/>
          </a:prstGeom>
          <a:solidFill>
            <a:srgbClr val="C0C0C0"/>
          </a:solidFill>
          <a:ln w="9525">
            <a:solidFill>
              <a:schemeClr val="tx1"/>
            </a:solidFill>
            <a:miter lim="800000"/>
            <a:headEnd/>
            <a:tailEnd/>
          </a:ln>
        </p:spPr>
        <p:txBody>
          <a:bodyPr wrap="none" anchor="ctr"/>
          <a:lstStyle/>
          <a:p>
            <a:endParaRPr lang="en-US"/>
          </a:p>
        </p:txBody>
      </p:sp>
      <p:sp>
        <p:nvSpPr>
          <p:cNvPr id="33" name="Rectangle 6"/>
          <p:cNvSpPr>
            <a:spLocks noChangeArrowheads="1"/>
          </p:cNvSpPr>
          <p:nvPr/>
        </p:nvSpPr>
        <p:spPr bwMode="auto">
          <a:xfrm>
            <a:off x="2667000" y="1524000"/>
            <a:ext cx="3276600" cy="990600"/>
          </a:xfrm>
          <a:prstGeom prst="rect">
            <a:avLst/>
          </a:prstGeom>
          <a:solidFill>
            <a:srgbClr val="C0C0C0"/>
          </a:solidFill>
          <a:ln w="9525">
            <a:solidFill>
              <a:schemeClr val="tx1"/>
            </a:solidFill>
            <a:miter lim="800000"/>
            <a:headEnd/>
            <a:tailEnd/>
          </a:ln>
        </p:spPr>
        <p:txBody>
          <a:bodyPr wrap="none" anchor="ctr"/>
          <a:lstStyle/>
          <a:p>
            <a:endParaRPr lang="en-US"/>
          </a:p>
        </p:txBody>
      </p:sp>
      <p:sp>
        <p:nvSpPr>
          <p:cNvPr id="34" name="Text Box 7"/>
          <p:cNvSpPr txBox="1">
            <a:spLocks noChangeArrowheads="1"/>
          </p:cNvSpPr>
          <p:nvPr/>
        </p:nvSpPr>
        <p:spPr bwMode="auto">
          <a:xfrm>
            <a:off x="2895600" y="1447800"/>
            <a:ext cx="2743200" cy="396875"/>
          </a:xfrm>
          <a:prstGeom prst="rect">
            <a:avLst/>
          </a:prstGeom>
          <a:noFill/>
          <a:ln w="9525">
            <a:noFill/>
            <a:miter lim="800000"/>
            <a:headEnd/>
            <a:tailEnd/>
          </a:ln>
        </p:spPr>
        <p:txBody>
          <a:bodyPr>
            <a:spAutoFit/>
          </a:bodyPr>
          <a:lstStyle/>
          <a:p>
            <a:pPr algn="ctr" eaLnBrk="1" hangingPunct="1">
              <a:spcBef>
                <a:spcPct val="50000"/>
              </a:spcBef>
            </a:pPr>
            <a:r>
              <a:rPr lang="en-US">
                <a:latin typeface="Courier New" pitchFamily="49" charset="0"/>
              </a:rPr>
              <a:t>size</a:t>
            </a:r>
            <a:r>
              <a:rPr lang="en-US" sz="2000">
                <a:latin typeface="Times New Roman" pitchFamily="18" charset="0"/>
              </a:rPr>
              <a:t>                 </a:t>
            </a:r>
            <a:r>
              <a:rPr lang="en-US">
                <a:latin typeface="Courier New" pitchFamily="49" charset="0"/>
              </a:rPr>
              <a:t>array</a:t>
            </a:r>
          </a:p>
        </p:txBody>
      </p:sp>
      <p:sp>
        <p:nvSpPr>
          <p:cNvPr id="35" name="Text Box 8"/>
          <p:cNvSpPr txBox="1">
            <a:spLocks noChangeArrowheads="1"/>
          </p:cNvSpPr>
          <p:nvPr/>
        </p:nvSpPr>
        <p:spPr bwMode="auto">
          <a:xfrm>
            <a:off x="3048000" y="1905000"/>
            <a:ext cx="685800" cy="466725"/>
          </a:xfrm>
          <a:prstGeom prst="rect">
            <a:avLst/>
          </a:prstGeom>
          <a:solidFill>
            <a:schemeClr val="accent1"/>
          </a:solidFill>
          <a:ln w="9525">
            <a:solidFill>
              <a:schemeClr val="tx1"/>
            </a:solidFill>
            <a:miter lim="800000"/>
            <a:headEnd/>
            <a:tailEnd/>
          </a:ln>
        </p:spPr>
        <p:txBody>
          <a:bodyPr>
            <a:spAutoFit/>
          </a:bodyPr>
          <a:lstStyle/>
          <a:p>
            <a:pPr algn="ctr" eaLnBrk="1" hangingPunct="1">
              <a:spcBef>
                <a:spcPct val="50000"/>
              </a:spcBef>
            </a:pPr>
            <a:r>
              <a:rPr lang="en-US" sz="2400" dirty="0">
                <a:latin typeface="Times New Roman" pitchFamily="18" charset="0"/>
              </a:rPr>
              <a:t>2</a:t>
            </a:r>
          </a:p>
        </p:txBody>
      </p:sp>
      <p:sp>
        <p:nvSpPr>
          <p:cNvPr id="36" name="Text Box 9"/>
          <p:cNvSpPr txBox="1">
            <a:spLocks noChangeArrowheads="1"/>
          </p:cNvSpPr>
          <p:nvPr/>
        </p:nvSpPr>
        <p:spPr bwMode="auto">
          <a:xfrm>
            <a:off x="4724400" y="1905000"/>
            <a:ext cx="685800" cy="466725"/>
          </a:xfrm>
          <a:prstGeom prst="rect">
            <a:avLst/>
          </a:prstGeom>
          <a:solidFill>
            <a:schemeClr val="accent1"/>
          </a:solidFill>
          <a:ln w="9525">
            <a:solidFill>
              <a:schemeClr val="tx1"/>
            </a:solidFill>
            <a:miter lim="800000"/>
            <a:headEnd/>
            <a:tailEnd/>
          </a:ln>
        </p:spPr>
        <p:txBody>
          <a:bodyPr>
            <a:spAutoFit/>
          </a:bodyPr>
          <a:lstStyle/>
          <a:p>
            <a:pPr algn="ctr" eaLnBrk="1" hangingPunct="1">
              <a:spcBef>
                <a:spcPct val="50000"/>
              </a:spcBef>
            </a:pPr>
            <a:endParaRPr lang="en-US" sz="2400">
              <a:latin typeface="Times New Roman" pitchFamily="18" charset="0"/>
            </a:endParaRPr>
          </a:p>
        </p:txBody>
      </p:sp>
      <p:sp>
        <p:nvSpPr>
          <p:cNvPr id="37" name="Line 10"/>
          <p:cNvSpPr>
            <a:spLocks noChangeShapeType="1"/>
          </p:cNvSpPr>
          <p:nvPr/>
        </p:nvSpPr>
        <p:spPr bwMode="auto">
          <a:xfrm>
            <a:off x="1676400" y="2133600"/>
            <a:ext cx="990600" cy="0"/>
          </a:xfrm>
          <a:prstGeom prst="line">
            <a:avLst/>
          </a:prstGeom>
          <a:noFill/>
          <a:ln w="28575">
            <a:solidFill>
              <a:schemeClr val="tx1"/>
            </a:solidFill>
            <a:round/>
            <a:headEnd type="oval" w="med" len="med"/>
            <a:tailEnd type="triangle" w="med" len="med"/>
          </a:ln>
        </p:spPr>
        <p:txBody>
          <a:bodyPr wrap="none"/>
          <a:lstStyle/>
          <a:p>
            <a:endParaRPr lang="en-US"/>
          </a:p>
        </p:txBody>
      </p:sp>
      <p:sp>
        <p:nvSpPr>
          <p:cNvPr id="38" name="Line 18"/>
          <p:cNvSpPr>
            <a:spLocks noChangeShapeType="1"/>
          </p:cNvSpPr>
          <p:nvPr/>
        </p:nvSpPr>
        <p:spPr bwMode="auto">
          <a:xfrm>
            <a:off x="5105400" y="2133600"/>
            <a:ext cx="1143000" cy="0"/>
          </a:xfrm>
          <a:prstGeom prst="line">
            <a:avLst/>
          </a:prstGeom>
          <a:noFill/>
          <a:ln w="28575">
            <a:solidFill>
              <a:schemeClr val="tx1"/>
            </a:solidFill>
            <a:round/>
            <a:headEnd type="oval" w="med" len="med"/>
            <a:tailEnd type="triangle" w="med" len="med"/>
          </a:ln>
        </p:spPr>
        <p:txBody>
          <a:bodyPr wrap="none"/>
          <a:lstStyle/>
          <a:p>
            <a:endParaRPr lang="en-US"/>
          </a:p>
        </p:txBody>
      </p:sp>
      <p:sp>
        <p:nvSpPr>
          <p:cNvPr id="39" name="Text Box 19"/>
          <p:cNvSpPr txBox="1">
            <a:spLocks noChangeArrowheads="1"/>
          </p:cNvSpPr>
          <p:nvPr/>
        </p:nvSpPr>
        <p:spPr bwMode="auto">
          <a:xfrm>
            <a:off x="6781800" y="2946400"/>
            <a:ext cx="914400" cy="406400"/>
          </a:xfrm>
          <a:prstGeom prst="rect">
            <a:avLst/>
          </a:prstGeom>
          <a:solidFill>
            <a:srgbClr val="C0C0C0"/>
          </a:solidFill>
          <a:ln w="9525">
            <a:solidFill>
              <a:schemeClr val="tx1"/>
            </a:solidFill>
            <a:miter lim="800000"/>
            <a:headEnd/>
            <a:tailEnd/>
          </a:ln>
        </p:spPr>
        <p:txBody>
          <a:bodyPr wrap="none" anchor="ctr"/>
          <a:lstStyle/>
          <a:p>
            <a:pPr algn="ctr" eaLnBrk="1" hangingPunct="1">
              <a:spcBef>
                <a:spcPct val="50000"/>
              </a:spcBef>
            </a:pPr>
            <a:r>
              <a:rPr lang="en-US" sz="1400" dirty="0" smtClean="0">
                <a:latin typeface="Courier New" pitchFamily="49" charset="0"/>
              </a:rPr>
              <a:t>c1copy</a:t>
            </a:r>
            <a:endParaRPr lang="en-US" sz="1400" dirty="0">
              <a:latin typeface="Courier New" pitchFamily="49" charset="0"/>
            </a:endParaRPr>
          </a:p>
        </p:txBody>
      </p:sp>
      <p:sp>
        <p:nvSpPr>
          <p:cNvPr id="40" name="Rectangle 22"/>
          <p:cNvSpPr>
            <a:spLocks noChangeArrowheads="1"/>
          </p:cNvSpPr>
          <p:nvPr/>
        </p:nvSpPr>
        <p:spPr bwMode="auto">
          <a:xfrm>
            <a:off x="6248400" y="1981200"/>
            <a:ext cx="1371600" cy="381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1" name="Line 23"/>
          <p:cNvSpPr>
            <a:spLocks noChangeShapeType="1"/>
          </p:cNvSpPr>
          <p:nvPr/>
        </p:nvSpPr>
        <p:spPr bwMode="auto">
          <a:xfrm>
            <a:off x="6705600" y="1981200"/>
            <a:ext cx="0" cy="381000"/>
          </a:xfrm>
          <a:prstGeom prst="line">
            <a:avLst/>
          </a:prstGeom>
          <a:noFill/>
          <a:ln w="9525">
            <a:solidFill>
              <a:schemeClr val="tx1"/>
            </a:solidFill>
            <a:round/>
            <a:headEnd/>
            <a:tailEnd/>
          </a:ln>
        </p:spPr>
        <p:txBody>
          <a:bodyPr wrap="none"/>
          <a:lstStyle/>
          <a:p>
            <a:endParaRPr lang="en-US"/>
          </a:p>
        </p:txBody>
      </p:sp>
      <p:sp>
        <p:nvSpPr>
          <p:cNvPr id="42" name="Line 24"/>
          <p:cNvSpPr>
            <a:spLocks noChangeShapeType="1"/>
          </p:cNvSpPr>
          <p:nvPr/>
        </p:nvSpPr>
        <p:spPr bwMode="auto">
          <a:xfrm>
            <a:off x="7162800" y="1981200"/>
            <a:ext cx="0" cy="381000"/>
          </a:xfrm>
          <a:prstGeom prst="line">
            <a:avLst/>
          </a:prstGeom>
          <a:noFill/>
          <a:ln w="9525">
            <a:solidFill>
              <a:schemeClr val="tx1"/>
            </a:solidFill>
            <a:round/>
            <a:headEnd/>
            <a:tailEnd/>
          </a:ln>
        </p:spPr>
        <p:txBody>
          <a:bodyPr wrap="none"/>
          <a:lstStyle/>
          <a:p>
            <a:endParaRPr lang="en-US"/>
          </a:p>
        </p:txBody>
      </p:sp>
      <p:sp>
        <p:nvSpPr>
          <p:cNvPr id="46" name="Line 20"/>
          <p:cNvSpPr>
            <a:spLocks noChangeShapeType="1"/>
          </p:cNvSpPr>
          <p:nvPr/>
        </p:nvSpPr>
        <p:spPr bwMode="auto">
          <a:xfrm>
            <a:off x="6477000" y="2133600"/>
            <a:ext cx="838200" cy="838200"/>
          </a:xfrm>
          <a:prstGeom prst="line">
            <a:avLst/>
          </a:prstGeom>
          <a:noFill/>
          <a:ln w="28575">
            <a:solidFill>
              <a:schemeClr val="tx1"/>
            </a:solidFill>
            <a:round/>
            <a:headEnd type="oval" w="med" len="med"/>
            <a:tailEnd type="triangle" w="med" len="med"/>
          </a:ln>
        </p:spPr>
        <p:txBody>
          <a:bodyPr wrap="none"/>
          <a:lstStyle/>
          <a:p>
            <a:endParaRPr lang="en-US"/>
          </a:p>
        </p:txBody>
      </p:sp>
      <p:sp>
        <p:nvSpPr>
          <p:cNvPr id="47" name="Text Box 19"/>
          <p:cNvSpPr txBox="1">
            <a:spLocks noChangeArrowheads="1"/>
          </p:cNvSpPr>
          <p:nvPr/>
        </p:nvSpPr>
        <p:spPr bwMode="auto">
          <a:xfrm>
            <a:off x="7924800" y="2946400"/>
            <a:ext cx="838200" cy="406400"/>
          </a:xfrm>
          <a:prstGeom prst="rect">
            <a:avLst/>
          </a:prstGeom>
          <a:solidFill>
            <a:srgbClr val="C0C0C0"/>
          </a:solidFill>
          <a:ln w="9525">
            <a:solidFill>
              <a:schemeClr val="tx1"/>
            </a:solidFill>
            <a:miter lim="800000"/>
            <a:headEnd/>
            <a:tailEnd/>
          </a:ln>
        </p:spPr>
        <p:txBody>
          <a:bodyPr wrap="none" anchor="ctr"/>
          <a:lstStyle/>
          <a:p>
            <a:pPr algn="ctr" eaLnBrk="1" hangingPunct="1">
              <a:spcBef>
                <a:spcPct val="50000"/>
              </a:spcBef>
            </a:pPr>
            <a:r>
              <a:rPr lang="en-US" sz="1400" dirty="0" smtClean="0">
                <a:latin typeface="Courier New" pitchFamily="49" charset="0"/>
              </a:rPr>
              <a:t>c2Copy</a:t>
            </a:r>
            <a:endParaRPr lang="en-US" sz="1400" dirty="0">
              <a:latin typeface="Courier New" pitchFamily="49" charset="0"/>
            </a:endParaRPr>
          </a:p>
        </p:txBody>
      </p:sp>
      <p:sp>
        <p:nvSpPr>
          <p:cNvPr id="48" name="Line 20"/>
          <p:cNvSpPr>
            <a:spLocks noChangeShapeType="1"/>
          </p:cNvSpPr>
          <p:nvPr/>
        </p:nvSpPr>
        <p:spPr bwMode="auto">
          <a:xfrm>
            <a:off x="6934200" y="2133600"/>
            <a:ext cx="1371600" cy="838200"/>
          </a:xfrm>
          <a:prstGeom prst="line">
            <a:avLst/>
          </a:prstGeom>
          <a:noFill/>
          <a:ln w="28575">
            <a:solidFill>
              <a:schemeClr val="tx1"/>
            </a:solidFill>
            <a:round/>
            <a:headEnd type="oval" w="med" len="med"/>
            <a:tailEnd type="triangle" w="med" len="med"/>
          </a:ln>
        </p:spPr>
        <p:txBody>
          <a:bodyPr wrap="none"/>
          <a:lstStyle/>
          <a:p>
            <a:endParaRPr lang="en-US"/>
          </a:p>
        </p:txBody>
      </p:sp>
      <p:sp>
        <p:nvSpPr>
          <p:cNvPr id="44" name="Line 4"/>
          <p:cNvSpPr>
            <a:spLocks noChangeShapeType="1"/>
          </p:cNvSpPr>
          <p:nvPr/>
        </p:nvSpPr>
        <p:spPr bwMode="auto">
          <a:xfrm>
            <a:off x="304800" y="3733800"/>
            <a:ext cx="7467600" cy="0"/>
          </a:xfrm>
          <a:prstGeom prst="line">
            <a:avLst/>
          </a:prstGeom>
          <a:noFill/>
          <a:ln w="9525">
            <a:solidFill>
              <a:schemeClr val="tx1"/>
            </a:solidFill>
            <a:round/>
            <a:headEnd/>
            <a:tailEnd/>
          </a:ln>
        </p:spPr>
        <p:txBody>
          <a:bodyPr/>
          <a:lstStyle/>
          <a:p>
            <a:endParaRPr lang="en-US"/>
          </a:p>
        </p:txBody>
      </p:sp>
    </p:spTree>
    <p:extLst>
      <p:ext uri="{BB962C8B-B14F-4D97-AF65-F5344CB8AC3E}">
        <p14:creationId xmlns:p14="http://schemas.microsoft.com/office/powerpoint/2010/main" val="123613390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a:xfrm>
            <a:off x="457200" y="1600200"/>
            <a:ext cx="6987474" cy="4876800"/>
          </a:xfrm>
        </p:spPr>
        <p:txBody>
          <a:bodyPr>
            <a:normAutofit/>
          </a:bodyPr>
          <a:lstStyle/>
          <a:p>
            <a:r>
              <a:rPr lang="en-US" dirty="0" smtClean="0"/>
              <a:t>Be </a:t>
            </a:r>
            <a:r>
              <a:rPr lang="en-US" dirty="0"/>
              <a:t>able to </a:t>
            </a:r>
            <a:r>
              <a:rPr lang="en-US" dirty="0" smtClean="0"/>
              <a:t>use </a:t>
            </a:r>
            <a:r>
              <a:rPr lang="en-US" dirty="0" err="1" smtClean="0"/>
              <a:t>ArrayLists</a:t>
            </a:r>
            <a:r>
              <a:rPr lang="en-US" dirty="0" smtClean="0"/>
              <a:t>:</a:t>
            </a:r>
          </a:p>
          <a:p>
            <a:pPr lvl="1"/>
            <a:r>
              <a:rPr lang="en-US" dirty="0" smtClean="0"/>
              <a:t>Create</a:t>
            </a:r>
          </a:p>
          <a:p>
            <a:pPr lvl="1"/>
            <a:r>
              <a:rPr lang="en-US" dirty="0" smtClean="0"/>
              <a:t>Initialize</a:t>
            </a:r>
          </a:p>
          <a:p>
            <a:pPr lvl="1"/>
            <a:r>
              <a:rPr lang="en-US" dirty="0" smtClean="0"/>
              <a:t>Add elements</a:t>
            </a:r>
          </a:p>
          <a:p>
            <a:pPr lvl="1"/>
            <a:r>
              <a:rPr lang="en-US" dirty="0" smtClean="0"/>
              <a:t>Retrieve elements</a:t>
            </a:r>
          </a:p>
          <a:p>
            <a:pPr lvl="1"/>
            <a:r>
              <a:rPr lang="en-US" dirty="0" smtClean="0"/>
              <a:t>Pass as arguments to methods</a:t>
            </a:r>
          </a:p>
          <a:p>
            <a:pPr lvl="1"/>
            <a:r>
              <a:rPr lang="en-US" dirty="0" smtClean="0"/>
              <a:t>Return from methods</a:t>
            </a:r>
          </a:p>
          <a:p>
            <a:r>
              <a:rPr lang="en-US" dirty="0" smtClean="0"/>
              <a:t>Be able to use Random to get a random number</a:t>
            </a:r>
          </a:p>
          <a:p>
            <a:r>
              <a:rPr lang="en-US" dirty="0"/>
              <a:t>Be able to parse input from a file</a:t>
            </a:r>
          </a:p>
          <a:p>
            <a:r>
              <a:rPr lang="en-US" dirty="0"/>
              <a:t>Be able to write output to a file</a:t>
            </a:r>
          </a:p>
          <a:p>
            <a:pPr marL="274320" lvl="1" indent="0">
              <a:buNone/>
            </a:pPr>
            <a:endParaRPr lang="en-US" dirty="0"/>
          </a:p>
        </p:txBody>
      </p:sp>
      <p:sp>
        <p:nvSpPr>
          <p:cNvPr id="4" name="TextBox 3"/>
          <p:cNvSpPr txBox="1"/>
          <p:nvPr/>
        </p:nvSpPr>
        <p:spPr>
          <a:xfrm>
            <a:off x="7444673" y="518007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54319535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p:txBody>
          <a:bodyPr/>
          <a:lstStyle/>
          <a:p>
            <a:fld id="{39A6F38E-A6E5-4968-A78A-096F81DC63EF}" type="slidenum">
              <a:rPr lang="en-US" smtClean="0"/>
              <a:pPr/>
              <a:t>20</a:t>
            </a:fld>
            <a:endParaRPr lang="en-US" smtClean="0"/>
          </a:p>
        </p:txBody>
      </p:sp>
      <p:sp>
        <p:nvSpPr>
          <p:cNvPr id="23555" name="Rectangle 2"/>
          <p:cNvSpPr>
            <a:spLocks noGrp="1" noChangeArrowheads="1"/>
          </p:cNvSpPr>
          <p:nvPr>
            <p:ph type="title"/>
          </p:nvPr>
        </p:nvSpPr>
        <p:spPr/>
        <p:txBody>
          <a:bodyPr/>
          <a:lstStyle/>
          <a:p>
            <a:pPr eaLnBrk="1" hangingPunct="1"/>
            <a:r>
              <a:rPr lang="en-US" dirty="0" err="1" smtClean="0"/>
              <a:t>ArrayList</a:t>
            </a:r>
            <a:r>
              <a:rPr lang="en-US" dirty="0" smtClean="0"/>
              <a:t> Equality</a:t>
            </a:r>
          </a:p>
        </p:txBody>
      </p:sp>
      <p:sp>
        <p:nvSpPr>
          <p:cNvPr id="23556" name="Rectangle 3"/>
          <p:cNvSpPr>
            <a:spLocks noGrp="1" noChangeArrowheads="1"/>
          </p:cNvSpPr>
          <p:nvPr>
            <p:ph type="body" idx="1"/>
          </p:nvPr>
        </p:nvSpPr>
        <p:spPr>
          <a:xfrm>
            <a:off x="457200" y="1600200"/>
            <a:ext cx="7914675" cy="4724400"/>
          </a:xfrm>
        </p:spPr>
        <p:txBody>
          <a:bodyPr/>
          <a:lstStyle/>
          <a:p>
            <a:pPr eaLnBrk="1" hangingPunct="1">
              <a:buFontTx/>
              <a:buChar char=" "/>
            </a:pPr>
            <a:r>
              <a:rPr lang="en-US" dirty="0" smtClean="0"/>
              <a:t>Similar issues arise when checking </a:t>
            </a:r>
            <a:r>
              <a:rPr lang="en-US" dirty="0" err="1" smtClean="0"/>
              <a:t>arraylist</a:t>
            </a:r>
            <a:r>
              <a:rPr lang="en-US" dirty="0" smtClean="0"/>
              <a:t> equality:</a:t>
            </a:r>
          </a:p>
          <a:p>
            <a:pPr lvl="1" eaLnBrk="1" hangingPunct="1"/>
            <a:r>
              <a:rPr lang="en-US" b="1" dirty="0" err="1" smtClean="0">
                <a:latin typeface="Courier New" pitchFamily="49" charset="0"/>
              </a:rPr>
              <a:t>anArrayList.equals</a:t>
            </a:r>
            <a:r>
              <a:rPr lang="en-US" b="1" dirty="0" smtClean="0">
                <a:latin typeface="Courier New" pitchFamily="49" charset="0"/>
              </a:rPr>
              <a:t>(</a:t>
            </a:r>
            <a:r>
              <a:rPr lang="en-US" b="1" dirty="0" err="1" smtClean="0">
                <a:latin typeface="Courier New" pitchFamily="49" charset="0"/>
              </a:rPr>
              <a:t>anotherArrayList</a:t>
            </a:r>
            <a:r>
              <a:rPr lang="en-US" b="1" dirty="0" smtClean="0">
                <a:latin typeface="Courier New" pitchFamily="49" charset="0"/>
              </a:rPr>
              <a:t>)</a:t>
            </a:r>
            <a:r>
              <a:rPr lang="en-US" dirty="0" smtClean="0"/>
              <a:t> checks the two lists are the same size and that their corresponding elements are </a:t>
            </a:r>
            <a:r>
              <a:rPr lang="en-US" b="1" dirty="0" smtClean="0">
                <a:latin typeface="Courier New" pitchFamily="49" charset="0"/>
                <a:cs typeface="Courier New" pitchFamily="49" charset="0"/>
              </a:rPr>
              <a:t>equals()</a:t>
            </a:r>
            <a:r>
              <a:rPr lang="en-US" dirty="0" smtClean="0"/>
              <a:t>.</a:t>
            </a:r>
          </a:p>
          <a:p>
            <a:pPr lvl="1" eaLnBrk="1" hangingPunct="1"/>
            <a:r>
              <a:rPr lang="en-US" dirty="0" smtClean="0"/>
              <a:t>This works for lists of strings, but special equality checking routines must be written for lists of other types.</a:t>
            </a:r>
          </a:p>
          <a:p>
            <a:pPr lvl="1" eaLnBrk="1" hangingPunct="1"/>
            <a:r>
              <a:rPr lang="en-US" dirty="0" smtClean="0"/>
              <a:t>The String class has an </a:t>
            </a:r>
            <a:r>
              <a:rPr lang="en-US" b="1" dirty="0" smtClean="0">
                <a:latin typeface="Courier New" pitchFamily="49" charset="0"/>
              </a:rPr>
              <a:t>equals()</a:t>
            </a:r>
            <a:r>
              <a:rPr lang="en-US" dirty="0" smtClean="0"/>
              <a:t> operator that checks string equality properly.</a:t>
            </a:r>
          </a:p>
        </p:txBody>
      </p:sp>
    </p:spTree>
    <p:extLst>
      <p:ext uri="{BB962C8B-B14F-4D97-AF65-F5344CB8AC3E}">
        <p14:creationId xmlns:p14="http://schemas.microsoft.com/office/powerpoint/2010/main" val="115323230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3"/>
          <p:cNvSpPr>
            <a:spLocks noGrp="1"/>
          </p:cNvSpPr>
          <p:nvPr>
            <p:ph type="sldNum" sz="quarter" idx="10"/>
          </p:nvPr>
        </p:nvSpPr>
        <p:spPr/>
        <p:txBody>
          <a:bodyPr/>
          <a:lstStyle/>
          <a:p>
            <a:fld id="{B96E617F-08DB-448B-B3FF-366CBDC56E48}" type="slidenum">
              <a:rPr lang="en-US" smtClean="0"/>
              <a:pPr/>
              <a:t>21</a:t>
            </a:fld>
            <a:endParaRPr lang="en-US" smtClean="0"/>
          </a:p>
        </p:txBody>
      </p:sp>
      <p:sp>
        <p:nvSpPr>
          <p:cNvPr id="47107" name="Rectangle 2"/>
          <p:cNvSpPr>
            <a:spLocks noGrp="1" noChangeArrowheads="1"/>
          </p:cNvSpPr>
          <p:nvPr>
            <p:ph type="title"/>
          </p:nvPr>
        </p:nvSpPr>
        <p:spPr/>
        <p:txBody>
          <a:bodyPr/>
          <a:lstStyle/>
          <a:p>
            <a:pPr eaLnBrk="1" hangingPunct="1"/>
            <a:r>
              <a:rPr lang="en-US" dirty="0" smtClean="0"/>
              <a:t>Multi-Dimensional Lists</a:t>
            </a:r>
          </a:p>
        </p:txBody>
      </p:sp>
      <p:sp>
        <p:nvSpPr>
          <p:cNvPr id="47108" name="Rectangle 3"/>
          <p:cNvSpPr>
            <a:spLocks noGrp="1" noChangeArrowheads="1"/>
          </p:cNvSpPr>
          <p:nvPr>
            <p:ph type="body" idx="1"/>
          </p:nvPr>
        </p:nvSpPr>
        <p:spPr>
          <a:xfrm>
            <a:off x="457200" y="1600200"/>
            <a:ext cx="8458200" cy="4572000"/>
          </a:xfrm>
        </p:spPr>
        <p:txBody>
          <a:bodyPr/>
          <a:lstStyle/>
          <a:p>
            <a:pPr eaLnBrk="1" hangingPunct="1"/>
            <a:r>
              <a:rPr lang="en-US" dirty="0" smtClean="0">
                <a:latin typeface="Arial Unicode MS" pitchFamily="34" charset="-128"/>
              </a:rPr>
              <a:t>Lists can also be multi-dimensional.</a:t>
            </a:r>
          </a:p>
          <a:p>
            <a:pPr lvl="1" eaLnBrk="1" hangingPunct="1"/>
            <a:r>
              <a:rPr lang="en-US" dirty="0" smtClean="0"/>
              <a:t>Declaring 2-D lists:</a:t>
            </a:r>
          </a:p>
          <a:p>
            <a:pPr lvl="1" eaLnBrk="1" hangingPunct="1">
              <a:spcBef>
                <a:spcPts val="0"/>
              </a:spcBef>
              <a:buNone/>
            </a:pPr>
            <a:r>
              <a:rPr lang="en-US" b="1" dirty="0" smtClean="0">
                <a:latin typeface="Courier New" pitchFamily="49" charset="0"/>
                <a:cs typeface="Courier New" pitchFamily="49" charset="0"/>
              </a:rPr>
              <a:t>	 </a:t>
            </a:r>
            <a:r>
              <a:rPr lang="en-US" sz="2400" b="1" dirty="0" err="1" smtClean="0">
                <a:latin typeface="Courier New" pitchFamily="49" charset="0"/>
                <a:cs typeface="Courier New" pitchFamily="49" charset="0"/>
              </a:rPr>
              <a:t>ArrayList</a:t>
            </a:r>
            <a:r>
              <a:rPr lang="en-US" sz="2400" b="1" dirty="0" smtClean="0">
                <a:latin typeface="Courier New" pitchFamily="49" charset="0"/>
                <a:cs typeface="Courier New" pitchFamily="49" charset="0"/>
              </a:rPr>
              <a:t>&lt;</a:t>
            </a:r>
            <a:r>
              <a:rPr lang="en-US" sz="2400" b="1" dirty="0" err="1" smtClean="0">
                <a:latin typeface="Courier New" pitchFamily="49" charset="0"/>
                <a:cs typeface="Courier New" pitchFamily="49" charset="0"/>
              </a:rPr>
              <a:t>ArrayList</a:t>
            </a:r>
            <a:r>
              <a:rPr lang="en-US" sz="2400" b="1" dirty="0" smtClean="0">
                <a:latin typeface="Courier New" pitchFamily="49" charset="0"/>
                <a:cs typeface="Courier New" pitchFamily="49" charset="0"/>
              </a:rPr>
              <a:t>&lt;</a:t>
            </a:r>
            <a:r>
              <a:rPr lang="en-US" sz="2400" b="1" i="1" u="sng" dirty="0" err="1" smtClean="0">
                <a:latin typeface="Courier New" pitchFamily="49" charset="0"/>
                <a:cs typeface="Courier New" pitchFamily="49" charset="0"/>
              </a:rPr>
              <a:t>RType</a:t>
            </a:r>
            <a:r>
              <a:rPr lang="en-US" sz="2400" b="1" dirty="0" smtClean="0">
                <a:latin typeface="Courier New" pitchFamily="49" charset="0"/>
                <a:cs typeface="Courier New" pitchFamily="49" charset="0"/>
              </a:rPr>
              <a:t>&gt;&gt; </a:t>
            </a:r>
            <a:r>
              <a:rPr lang="en-US" sz="2400" b="1" i="1" u="sng" dirty="0" smtClean="0">
                <a:latin typeface="Courier New" pitchFamily="49" charset="0"/>
                <a:cs typeface="Courier New" pitchFamily="49" charset="0"/>
              </a:rPr>
              <a:t>ID</a:t>
            </a:r>
          </a:p>
          <a:p>
            <a:pPr lvl="1" eaLnBrk="1" hangingPunct="1"/>
            <a:r>
              <a:rPr lang="en-US" dirty="0" smtClean="0"/>
              <a:t>Initializing 2-D lists:</a:t>
            </a:r>
          </a:p>
          <a:p>
            <a:pPr lvl="1" eaLnBrk="1" hangingPunct="1">
              <a:spcBef>
                <a:spcPts val="0"/>
              </a:spcBef>
              <a:buNone/>
            </a:pPr>
            <a:r>
              <a:rPr lang="en-US" b="1" dirty="0" smtClean="0">
                <a:latin typeface="Courier New" pitchFamily="49" charset="0"/>
                <a:cs typeface="Courier New" pitchFamily="49" charset="0"/>
              </a:rPr>
              <a:t>	 </a:t>
            </a:r>
            <a:r>
              <a:rPr lang="en-US" sz="2400" b="1" dirty="0" smtClean="0">
                <a:latin typeface="Courier New" pitchFamily="49" charset="0"/>
                <a:cs typeface="Courier New" pitchFamily="49" charset="0"/>
              </a:rPr>
              <a:t>new </a:t>
            </a:r>
            <a:r>
              <a:rPr lang="en-US" sz="2400" b="1" dirty="0" err="1" smtClean="0">
                <a:latin typeface="Courier New" pitchFamily="49" charset="0"/>
                <a:cs typeface="Courier New" pitchFamily="49" charset="0"/>
              </a:rPr>
              <a:t>ArrayList</a:t>
            </a:r>
            <a:r>
              <a:rPr lang="en-US" sz="2400" b="1" dirty="0" smtClean="0">
                <a:latin typeface="Courier New" pitchFamily="49" charset="0"/>
                <a:cs typeface="Courier New" pitchFamily="49" charset="0"/>
              </a:rPr>
              <a:t>&lt;</a:t>
            </a:r>
            <a:r>
              <a:rPr lang="en-US" sz="2400" b="1" dirty="0" err="1" smtClean="0">
                <a:latin typeface="Courier New" pitchFamily="49" charset="0"/>
                <a:cs typeface="Courier New" pitchFamily="49" charset="0"/>
              </a:rPr>
              <a:t>ArrayList</a:t>
            </a:r>
            <a:r>
              <a:rPr lang="en-US" sz="2400" b="1" dirty="0" smtClean="0">
                <a:latin typeface="Courier New" pitchFamily="49" charset="0"/>
                <a:cs typeface="Courier New" pitchFamily="49" charset="0"/>
              </a:rPr>
              <a:t>&lt;</a:t>
            </a:r>
            <a:r>
              <a:rPr lang="en-US" sz="2400" b="1" i="1" u="sng" dirty="0" err="1" smtClean="0">
                <a:latin typeface="Courier New" pitchFamily="49" charset="0"/>
                <a:cs typeface="Courier New" pitchFamily="49" charset="0"/>
              </a:rPr>
              <a:t>RType</a:t>
            </a:r>
            <a:r>
              <a:rPr lang="en-US" sz="2400" b="1" dirty="0" smtClean="0">
                <a:latin typeface="Courier New" pitchFamily="49" charset="0"/>
                <a:cs typeface="Courier New" pitchFamily="49" charset="0"/>
              </a:rPr>
              <a:t>&gt;&gt;(</a:t>
            </a:r>
            <a:r>
              <a:rPr lang="en-US" sz="2400" b="1" i="1" u="sng" dirty="0" err="1" smtClean="0">
                <a:latin typeface="Courier New" pitchFamily="49" charset="0"/>
                <a:cs typeface="Courier New" pitchFamily="49" charset="0"/>
              </a:rPr>
              <a:t>rowsize</a:t>
            </a:r>
            <a:r>
              <a:rPr lang="en-US" sz="2400" b="1" dirty="0" smtClean="0">
                <a:latin typeface="Courier New" pitchFamily="49" charset="0"/>
                <a:cs typeface="Courier New" pitchFamily="49" charset="0"/>
              </a:rPr>
              <a:t>)</a:t>
            </a:r>
          </a:p>
          <a:p>
            <a:pPr lvl="1" eaLnBrk="1" hangingPunct="1"/>
            <a:r>
              <a:rPr lang="en-US" dirty="0" smtClean="0"/>
              <a:t>Accessing 2-D array elements:</a:t>
            </a:r>
          </a:p>
          <a:p>
            <a:pPr lvl="1" eaLnBrk="1" hangingPunct="1">
              <a:spcBef>
                <a:spcPts val="0"/>
              </a:spcBef>
              <a:buNone/>
            </a:pPr>
            <a:r>
              <a:rPr lang="en-US" sz="2400" b="1" dirty="0" smtClean="0">
                <a:latin typeface="Courier New" pitchFamily="49" charset="0"/>
              </a:rPr>
              <a:t>	   </a:t>
            </a:r>
            <a:r>
              <a:rPr lang="en-US" sz="2400" b="1" i="1" u="sng" dirty="0" err="1" smtClean="0">
                <a:latin typeface="Courier New" pitchFamily="49" charset="0"/>
              </a:rPr>
              <a:t>ID</a:t>
            </a:r>
            <a:r>
              <a:rPr lang="en-US" sz="2400" b="1" dirty="0" err="1" smtClean="0">
                <a:latin typeface="Courier New" pitchFamily="49" charset="0"/>
              </a:rPr>
              <a:t>.get</a:t>
            </a:r>
            <a:r>
              <a:rPr lang="en-US" sz="2400" b="1" dirty="0" smtClean="0">
                <a:latin typeface="Courier New" pitchFamily="49" charset="0"/>
              </a:rPr>
              <a:t>(</a:t>
            </a:r>
            <a:r>
              <a:rPr lang="en-US" sz="2400" b="1" i="1" u="sng" dirty="0" smtClean="0">
                <a:latin typeface="Courier New" pitchFamily="49" charset="0"/>
              </a:rPr>
              <a:t>row</a:t>
            </a:r>
            <a:r>
              <a:rPr lang="en-US" sz="2400" b="1" dirty="0" smtClean="0">
                <a:latin typeface="Courier New" pitchFamily="49" charset="0"/>
              </a:rPr>
              <a:t>).get(</a:t>
            </a:r>
            <a:r>
              <a:rPr lang="en-US" sz="2400" b="1" i="1" u="sng" dirty="0" smtClean="0">
                <a:latin typeface="Courier New" pitchFamily="49" charset="0"/>
              </a:rPr>
              <a:t>column</a:t>
            </a:r>
            <a:r>
              <a:rPr lang="en-US" sz="2400" b="1" dirty="0" smtClean="0">
                <a:latin typeface="Courier New" pitchFamily="49" charset="0"/>
              </a:rPr>
              <a:t>)</a:t>
            </a:r>
          </a:p>
          <a:p>
            <a:pPr lvl="0" eaLnBrk="1" hangingPunct="1">
              <a:buClr>
                <a:srgbClr val="003300"/>
              </a:buClr>
            </a:pPr>
            <a:endParaRPr lang="en-US" sz="800" dirty="0" smtClean="0">
              <a:solidFill>
                <a:srgbClr val="003300"/>
              </a:solidFill>
              <a:latin typeface="Arial Unicode MS" pitchFamily="34" charset="-128"/>
            </a:endParaRPr>
          </a:p>
          <a:p>
            <a:pPr lvl="0" eaLnBrk="1" hangingPunct="1">
              <a:buClr>
                <a:srgbClr val="003300"/>
              </a:buClr>
            </a:pPr>
            <a:r>
              <a:rPr lang="en-US" dirty="0" smtClean="0">
                <a:solidFill>
                  <a:srgbClr val="003300"/>
                </a:solidFill>
                <a:latin typeface="Arial Unicode MS" pitchFamily="34" charset="-128"/>
              </a:rPr>
              <a:t>Multidimensional arrays are generally easier to use and more efficient.</a:t>
            </a:r>
          </a:p>
          <a:p>
            <a:pPr eaLnBrk="1" hangingPunct="1">
              <a:spcBef>
                <a:spcPts val="0"/>
              </a:spcBef>
              <a:buNone/>
            </a:pPr>
            <a:endParaRPr lang="en-US" b="1" dirty="0" smtClean="0">
              <a:latin typeface="Courier New" pitchFamily="49" charset="0"/>
            </a:endParaRPr>
          </a:p>
        </p:txBody>
      </p:sp>
    </p:spTree>
    <p:extLst>
      <p:ext uri="{BB962C8B-B14F-4D97-AF65-F5344CB8AC3E}">
        <p14:creationId xmlns:p14="http://schemas.microsoft.com/office/powerpoint/2010/main" val="413928446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82000" cy="1066800"/>
          </a:xfrm>
        </p:spPr>
        <p:txBody>
          <a:bodyPr/>
          <a:lstStyle/>
          <a:p>
            <a:r>
              <a:rPr lang="en-US" dirty="0" smtClean="0"/>
              <a:t>Multi-dimensional List Structures</a:t>
            </a:r>
            <a:endParaRPr lang="en-US" dirty="0"/>
          </a:p>
        </p:txBody>
      </p:sp>
      <p:sp>
        <p:nvSpPr>
          <p:cNvPr id="3" name="Content Placeholder 2"/>
          <p:cNvSpPr>
            <a:spLocks noGrp="1"/>
          </p:cNvSpPr>
          <p:nvPr>
            <p:ph idx="1"/>
          </p:nvPr>
        </p:nvSpPr>
        <p:spPr/>
        <p:txBody>
          <a:bodyPr/>
          <a:lstStyle/>
          <a:p>
            <a:r>
              <a:rPr lang="en-US" dirty="0" smtClean="0"/>
              <a:t>Multi-dimensional lists are useful for more general multi-dimensional structures.</a:t>
            </a:r>
          </a:p>
          <a:p>
            <a:r>
              <a:rPr lang="en-US" dirty="0" smtClean="0"/>
              <a:t>Example:</a:t>
            </a:r>
          </a:p>
        </p:txBody>
      </p:sp>
      <p:sp>
        <p:nvSpPr>
          <p:cNvPr id="4" name="Slide Number Placeholder 3"/>
          <p:cNvSpPr>
            <a:spLocks noGrp="1"/>
          </p:cNvSpPr>
          <p:nvPr>
            <p:ph type="sldNum" sz="quarter" idx="10"/>
          </p:nvPr>
        </p:nvSpPr>
        <p:spPr/>
        <p:txBody>
          <a:bodyPr/>
          <a:lstStyle/>
          <a:p>
            <a:pPr>
              <a:defRPr/>
            </a:pPr>
            <a:fld id="{93736C36-84FD-4B55-9457-468CC80E932B}" type="slidenum">
              <a:rPr lang="en-US" smtClean="0"/>
              <a:pPr>
                <a:defRPr/>
              </a:pPr>
              <a:t>22</a:t>
            </a:fld>
            <a:endParaRPr lang="en-US"/>
          </a:p>
        </p:txBody>
      </p:sp>
      <p:pic>
        <p:nvPicPr>
          <p:cNvPr id="101379" name="Picture 3"/>
          <p:cNvPicPr>
            <a:picLocks noChangeAspect="1" noChangeArrowheads="1"/>
          </p:cNvPicPr>
          <p:nvPr/>
        </p:nvPicPr>
        <p:blipFill>
          <a:blip r:embed="rId3" cstate="print"/>
          <a:srcRect/>
          <a:stretch>
            <a:fillRect/>
          </a:stretch>
        </p:blipFill>
        <p:spPr bwMode="auto">
          <a:xfrm>
            <a:off x="3124200" y="2957362"/>
            <a:ext cx="4038600" cy="3443438"/>
          </a:xfrm>
          <a:prstGeom prst="rect">
            <a:avLst/>
          </a:prstGeom>
          <a:noFill/>
          <a:ln w="9525">
            <a:noFill/>
            <a:miter lim="800000"/>
            <a:headEnd/>
            <a:tailEnd/>
          </a:ln>
          <a:effectLst/>
        </p:spPr>
      </p:pic>
    </p:spTree>
    <p:extLst>
      <p:ext uri="{BB962C8B-B14F-4D97-AF65-F5344CB8AC3E}">
        <p14:creationId xmlns:p14="http://schemas.microsoft.com/office/powerpoint/2010/main" val="209610209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p:txBody>
          <a:bodyPr/>
          <a:lstStyle/>
          <a:p>
            <a:fld id="{9F54D835-630F-4BC5-B7E3-9AA23F19A0F9}" type="slidenum">
              <a:rPr lang="en-US" smtClean="0"/>
              <a:pPr/>
              <a:t>23</a:t>
            </a:fld>
            <a:endParaRPr lang="en-US" smtClean="0"/>
          </a:p>
        </p:txBody>
      </p:sp>
      <p:sp>
        <p:nvSpPr>
          <p:cNvPr id="7171" name="Rectangle 2"/>
          <p:cNvSpPr>
            <a:spLocks noGrp="1" noChangeArrowheads="1"/>
          </p:cNvSpPr>
          <p:nvPr>
            <p:ph type="title"/>
          </p:nvPr>
        </p:nvSpPr>
        <p:spPr/>
        <p:txBody>
          <a:bodyPr/>
          <a:lstStyle/>
          <a:p>
            <a:pPr eaLnBrk="1" hangingPunct="1"/>
            <a:r>
              <a:rPr lang="en-US" dirty="0" smtClean="0"/>
              <a:t>Example: Character Drill</a:t>
            </a:r>
          </a:p>
        </p:txBody>
      </p:sp>
      <p:sp>
        <p:nvSpPr>
          <p:cNvPr id="7172" name="Rectangle 3"/>
          <p:cNvSpPr>
            <a:spLocks noGrp="1" noChangeArrowheads="1"/>
          </p:cNvSpPr>
          <p:nvPr>
            <p:ph type="body" idx="1"/>
          </p:nvPr>
        </p:nvSpPr>
        <p:spPr>
          <a:xfrm>
            <a:off x="457200" y="1600200"/>
            <a:ext cx="5181600" cy="3733800"/>
          </a:xfrm>
        </p:spPr>
        <p:txBody>
          <a:bodyPr/>
          <a:lstStyle/>
          <a:p>
            <a:pPr eaLnBrk="1" hangingPunct="1">
              <a:lnSpc>
                <a:spcPct val="90000"/>
              </a:lnSpc>
            </a:pPr>
            <a:r>
              <a:rPr lang="en-US" dirty="0" smtClean="0">
                <a:latin typeface="Arial Unicode MS" pitchFamily="34" charset="-128"/>
              </a:rPr>
              <a:t>We’d like to modify the guessing game so that drills students on Chinese Characters.</a:t>
            </a:r>
          </a:p>
          <a:p>
            <a:pPr>
              <a:lnSpc>
                <a:spcPct val="90000"/>
              </a:lnSpc>
            </a:pPr>
            <a:r>
              <a:rPr lang="en-US" dirty="0" smtClean="0">
                <a:latin typeface="Arial Unicode MS" pitchFamily="34" charset="-128"/>
              </a:rPr>
              <a:t>A sketch of a solution                                              achieving this goal is shown here.</a:t>
            </a:r>
          </a:p>
        </p:txBody>
      </p:sp>
      <p:grpSp>
        <p:nvGrpSpPr>
          <p:cNvPr id="2" name="Group 12"/>
          <p:cNvGrpSpPr/>
          <p:nvPr/>
        </p:nvGrpSpPr>
        <p:grpSpPr>
          <a:xfrm>
            <a:off x="5715000" y="1981200"/>
            <a:ext cx="3117450" cy="2743200"/>
            <a:chOff x="5638800" y="1981200"/>
            <a:chExt cx="3117450" cy="2743200"/>
          </a:xfrm>
        </p:grpSpPr>
        <p:sp>
          <p:nvSpPr>
            <p:cNvPr id="14" name="Freeform 13"/>
            <p:cNvSpPr/>
            <p:nvPr/>
          </p:nvSpPr>
          <p:spPr bwMode="auto">
            <a:xfrm>
              <a:off x="5638800" y="1981200"/>
              <a:ext cx="3117450" cy="2743200"/>
            </a:xfrm>
            <a:custGeom>
              <a:avLst/>
              <a:gdLst>
                <a:gd name="connsiteX0" fmla="*/ 76786 w 3117450"/>
                <a:gd name="connsiteY0" fmla="*/ 140857 h 1244270"/>
                <a:gd name="connsiteX1" fmla="*/ 273556 w 3117450"/>
                <a:gd name="connsiteY1" fmla="*/ 106133 h 1244270"/>
                <a:gd name="connsiteX2" fmla="*/ 516624 w 3117450"/>
                <a:gd name="connsiteY2" fmla="*/ 82983 h 1244270"/>
                <a:gd name="connsiteX3" fmla="*/ 2229677 w 3117450"/>
                <a:gd name="connsiteY3" fmla="*/ 71409 h 1244270"/>
                <a:gd name="connsiteX4" fmla="*/ 2310700 w 3117450"/>
                <a:gd name="connsiteY4" fmla="*/ 59834 h 1244270"/>
                <a:gd name="connsiteX5" fmla="*/ 2438021 w 3117450"/>
                <a:gd name="connsiteY5" fmla="*/ 36685 h 1244270"/>
                <a:gd name="connsiteX6" fmla="*/ 2530619 w 3117450"/>
                <a:gd name="connsiteY6" fmla="*/ 25110 h 1244270"/>
                <a:gd name="connsiteX7" fmla="*/ 2588492 w 3117450"/>
                <a:gd name="connsiteY7" fmla="*/ 13535 h 1244270"/>
                <a:gd name="connsiteX8" fmla="*/ 2773687 w 3117450"/>
                <a:gd name="connsiteY8" fmla="*/ 1961 h 1244270"/>
                <a:gd name="connsiteX9" fmla="*/ 2970457 w 3117450"/>
                <a:gd name="connsiteY9" fmla="*/ 13535 h 1244270"/>
                <a:gd name="connsiteX10" fmla="*/ 2993606 w 3117450"/>
                <a:gd name="connsiteY10" fmla="*/ 48259 h 1244270"/>
                <a:gd name="connsiteX11" fmla="*/ 3016756 w 3117450"/>
                <a:gd name="connsiteY11" fmla="*/ 117707 h 1244270"/>
                <a:gd name="connsiteX12" fmla="*/ 3039905 w 3117450"/>
                <a:gd name="connsiteY12" fmla="*/ 164006 h 1244270"/>
                <a:gd name="connsiteX13" fmla="*/ 3051480 w 3117450"/>
                <a:gd name="connsiteY13" fmla="*/ 198730 h 1244270"/>
                <a:gd name="connsiteX14" fmla="*/ 3063054 w 3117450"/>
                <a:gd name="connsiteY14" fmla="*/ 522821 h 1244270"/>
                <a:gd name="connsiteX15" fmla="*/ 3074629 w 3117450"/>
                <a:gd name="connsiteY15" fmla="*/ 592269 h 1244270"/>
                <a:gd name="connsiteX16" fmla="*/ 3097778 w 3117450"/>
                <a:gd name="connsiteY16" fmla="*/ 777464 h 1244270"/>
                <a:gd name="connsiteX17" fmla="*/ 3109353 w 3117450"/>
                <a:gd name="connsiteY17" fmla="*/ 1182578 h 1244270"/>
                <a:gd name="connsiteX18" fmla="*/ 3097778 w 3117450"/>
                <a:gd name="connsiteY18" fmla="*/ 1240452 h 1244270"/>
                <a:gd name="connsiteX19" fmla="*/ 2090781 w 3117450"/>
                <a:gd name="connsiteY19" fmla="*/ 1194153 h 1244270"/>
                <a:gd name="connsiteX20" fmla="*/ 632371 w 3117450"/>
                <a:gd name="connsiteY20" fmla="*/ 1182578 h 1244270"/>
                <a:gd name="connsiteX21" fmla="*/ 134659 w 3117450"/>
                <a:gd name="connsiteY21" fmla="*/ 1171004 h 1244270"/>
                <a:gd name="connsiteX22" fmla="*/ 99935 w 3117450"/>
                <a:gd name="connsiteY22" fmla="*/ 1136280 h 1244270"/>
                <a:gd name="connsiteX23" fmla="*/ 30487 w 3117450"/>
                <a:gd name="connsiteY23" fmla="*/ 1066831 h 1244270"/>
                <a:gd name="connsiteX24" fmla="*/ 7338 w 3117450"/>
                <a:gd name="connsiteY24" fmla="*/ 1020533 h 1244270"/>
                <a:gd name="connsiteX25" fmla="*/ 7338 w 3117450"/>
                <a:gd name="connsiteY25" fmla="*/ 117707 h 1244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17450" h="1244270">
                  <a:moveTo>
                    <a:pt x="76786" y="140857"/>
                  </a:moveTo>
                  <a:cubicBezTo>
                    <a:pt x="158196" y="113720"/>
                    <a:pt x="122140" y="123438"/>
                    <a:pt x="273556" y="106133"/>
                  </a:cubicBezTo>
                  <a:cubicBezTo>
                    <a:pt x="354419" y="96891"/>
                    <a:pt x="435237" y="83533"/>
                    <a:pt x="516624" y="82983"/>
                  </a:cubicBezTo>
                  <a:lnTo>
                    <a:pt x="2229677" y="71409"/>
                  </a:lnTo>
                  <a:cubicBezTo>
                    <a:pt x="2256685" y="67551"/>
                    <a:pt x="2283789" y="64319"/>
                    <a:pt x="2310700" y="59834"/>
                  </a:cubicBezTo>
                  <a:cubicBezTo>
                    <a:pt x="2430360" y="39890"/>
                    <a:pt x="2302913" y="55986"/>
                    <a:pt x="2438021" y="36685"/>
                  </a:cubicBezTo>
                  <a:cubicBezTo>
                    <a:pt x="2468815" y="32286"/>
                    <a:pt x="2499875" y="29840"/>
                    <a:pt x="2530619" y="25110"/>
                  </a:cubicBezTo>
                  <a:cubicBezTo>
                    <a:pt x="2550063" y="22118"/>
                    <a:pt x="2568908" y="15400"/>
                    <a:pt x="2588492" y="13535"/>
                  </a:cubicBezTo>
                  <a:cubicBezTo>
                    <a:pt x="2650065" y="7671"/>
                    <a:pt x="2711955" y="5819"/>
                    <a:pt x="2773687" y="1961"/>
                  </a:cubicBezTo>
                  <a:cubicBezTo>
                    <a:pt x="2839277" y="5819"/>
                    <a:pt x="2906163" y="0"/>
                    <a:pt x="2970457" y="13535"/>
                  </a:cubicBezTo>
                  <a:cubicBezTo>
                    <a:pt x="2984070" y="16401"/>
                    <a:pt x="2987956" y="35547"/>
                    <a:pt x="2993606" y="48259"/>
                  </a:cubicBezTo>
                  <a:cubicBezTo>
                    <a:pt x="3003516" y="70557"/>
                    <a:pt x="3009039" y="94558"/>
                    <a:pt x="3016756" y="117707"/>
                  </a:cubicBezTo>
                  <a:cubicBezTo>
                    <a:pt x="3022213" y="134076"/>
                    <a:pt x="3033108" y="148147"/>
                    <a:pt x="3039905" y="164006"/>
                  </a:cubicBezTo>
                  <a:cubicBezTo>
                    <a:pt x="3044711" y="175220"/>
                    <a:pt x="3047622" y="187155"/>
                    <a:pt x="3051480" y="198730"/>
                  </a:cubicBezTo>
                  <a:cubicBezTo>
                    <a:pt x="3055338" y="306760"/>
                    <a:pt x="3056706" y="414908"/>
                    <a:pt x="3063054" y="522821"/>
                  </a:cubicBezTo>
                  <a:cubicBezTo>
                    <a:pt x="3064432" y="546249"/>
                    <a:pt x="3071718" y="568982"/>
                    <a:pt x="3074629" y="592269"/>
                  </a:cubicBezTo>
                  <a:cubicBezTo>
                    <a:pt x="3102453" y="814856"/>
                    <a:pt x="3071408" y="619237"/>
                    <a:pt x="3097778" y="777464"/>
                  </a:cubicBezTo>
                  <a:cubicBezTo>
                    <a:pt x="3101636" y="912502"/>
                    <a:pt x="3109353" y="1047485"/>
                    <a:pt x="3109353" y="1182578"/>
                  </a:cubicBezTo>
                  <a:cubicBezTo>
                    <a:pt x="3109353" y="1202251"/>
                    <a:pt x="3117450" y="1240228"/>
                    <a:pt x="3097778" y="1240452"/>
                  </a:cubicBezTo>
                  <a:cubicBezTo>
                    <a:pt x="2761779" y="1244270"/>
                    <a:pt x="2426791" y="1196820"/>
                    <a:pt x="2090781" y="1194153"/>
                  </a:cubicBezTo>
                  <a:lnTo>
                    <a:pt x="632371" y="1182578"/>
                  </a:lnTo>
                  <a:cubicBezTo>
                    <a:pt x="466467" y="1178720"/>
                    <a:pt x="299984" y="1185380"/>
                    <a:pt x="134659" y="1171004"/>
                  </a:cubicBezTo>
                  <a:cubicBezTo>
                    <a:pt x="118351" y="1169586"/>
                    <a:pt x="112363" y="1146933"/>
                    <a:pt x="99935" y="1136280"/>
                  </a:cubicBezTo>
                  <a:cubicBezTo>
                    <a:pt x="48763" y="1092417"/>
                    <a:pt x="59828" y="1118176"/>
                    <a:pt x="30487" y="1066831"/>
                  </a:cubicBezTo>
                  <a:cubicBezTo>
                    <a:pt x="21926" y="1051850"/>
                    <a:pt x="7759" y="1037782"/>
                    <a:pt x="7338" y="1020533"/>
                  </a:cubicBezTo>
                  <a:cubicBezTo>
                    <a:pt x="0" y="719680"/>
                    <a:pt x="7338" y="418649"/>
                    <a:pt x="7338" y="117707"/>
                  </a:cubicBezTo>
                </a:path>
              </a:pathLst>
            </a:custGeom>
            <a:noFill/>
            <a:ln w="22225" cap="flat" cmpd="sng" algn="ctr">
              <a:solidFill>
                <a:srgbClr val="00407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5" name="Rectangle 14"/>
            <p:cNvSpPr/>
            <p:nvPr/>
          </p:nvSpPr>
          <p:spPr bwMode="auto">
            <a:xfrm>
              <a:off x="5791200" y="4038600"/>
              <a:ext cx="1752600" cy="381000"/>
            </a:xfrm>
            <a:prstGeom prst="rect">
              <a:avLst/>
            </a:prstGeom>
            <a:noFill/>
            <a:ln w="6350" cap="flat" cmpd="sng" algn="ctr">
              <a:solidFill>
                <a:srgbClr val="00407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User’s </a:t>
              </a:r>
              <a:r>
                <a:rPr kumimoji="0" lang="en-US" sz="1800" b="0" i="0" u="none" strike="noStrike" cap="none" normalizeH="0" baseline="0" dirty="0" smtClean="0">
                  <a:ln>
                    <a:noFill/>
                  </a:ln>
                  <a:solidFill>
                    <a:schemeClr val="tx1"/>
                  </a:solidFill>
                  <a:effectLst/>
                  <a:latin typeface="Arial" charset="0"/>
                </a:rPr>
                <a:t>guess…</a:t>
              </a:r>
            </a:p>
          </p:txBody>
        </p:sp>
        <p:sp>
          <p:nvSpPr>
            <p:cNvPr id="16" name="Rectangle 15"/>
            <p:cNvSpPr/>
            <p:nvPr/>
          </p:nvSpPr>
          <p:spPr bwMode="auto">
            <a:xfrm>
              <a:off x="7620000" y="4038600"/>
              <a:ext cx="990600" cy="381000"/>
            </a:xfrm>
            <a:prstGeom prst="rect">
              <a:avLst/>
            </a:prstGeom>
            <a:noFill/>
            <a:ln w="25400" cap="flat" cmpd="sng" algn="ctr">
              <a:solidFill>
                <a:srgbClr val="00407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Give</a:t>
              </a:r>
              <a:r>
                <a:rPr kumimoji="0" lang="en-US" sz="1800" b="0" i="0" u="none" strike="noStrike" cap="none" normalizeH="0" dirty="0" smtClean="0">
                  <a:ln>
                    <a:noFill/>
                  </a:ln>
                  <a:solidFill>
                    <a:schemeClr val="tx1"/>
                  </a:solidFill>
                  <a:effectLst/>
                  <a:latin typeface="Arial" charset="0"/>
                </a:rPr>
                <a:t> up</a:t>
              </a:r>
              <a:endParaRPr kumimoji="0" lang="en-US" sz="1800" b="0" i="0" u="none" strike="noStrike" cap="none" normalizeH="0" baseline="0" dirty="0" smtClean="0">
                <a:ln>
                  <a:noFill/>
                </a:ln>
                <a:solidFill>
                  <a:schemeClr val="tx1"/>
                </a:solidFill>
                <a:effectLst/>
                <a:latin typeface="Arial" charset="0"/>
              </a:endParaRPr>
            </a:p>
          </p:txBody>
        </p:sp>
        <p:sp>
          <p:nvSpPr>
            <p:cNvPr id="17" name="Rectangle 16"/>
            <p:cNvSpPr/>
            <p:nvPr/>
          </p:nvSpPr>
          <p:spPr bwMode="auto">
            <a:xfrm>
              <a:off x="5791200" y="2286000"/>
              <a:ext cx="2819400" cy="1600200"/>
            </a:xfrm>
            <a:prstGeom prst="rect">
              <a:avLst/>
            </a:prstGeom>
            <a:noFill/>
            <a:ln w="6350" cap="flat" cmpd="sng" algn="ctr">
              <a:solidFill>
                <a:srgbClr val="00407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p>
            <a:p>
              <a:r>
                <a:rPr lang="en-US" dirty="0" smtClean="0"/>
                <a:t> Some hint goes here </a:t>
              </a:r>
            </a:p>
            <a:p>
              <a:r>
                <a:rPr lang="en-US" dirty="0" smtClean="0"/>
                <a:t> (maybe an image </a:t>
              </a:r>
            </a:p>
            <a:p>
              <a:r>
                <a:rPr lang="en-US" dirty="0" smtClean="0"/>
                <a:t>   and/or audio)…</a:t>
              </a:r>
            </a:p>
          </p:txBody>
        </p:sp>
      </p:grpSp>
    </p:spTree>
    <p:extLst>
      <p:ext uri="{BB962C8B-B14F-4D97-AF65-F5344CB8AC3E}">
        <p14:creationId xmlns:p14="http://schemas.microsoft.com/office/powerpoint/2010/main" val="16153484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p:txBody>
          <a:bodyPr/>
          <a:lstStyle/>
          <a:p>
            <a:fld id="{9F54D835-630F-4BC5-B7E3-9AA23F19A0F9}" type="slidenum">
              <a:rPr lang="en-US" smtClean="0"/>
              <a:pPr/>
              <a:t>24</a:t>
            </a:fld>
            <a:endParaRPr lang="en-US" smtClean="0"/>
          </a:p>
        </p:txBody>
      </p:sp>
      <p:sp>
        <p:nvSpPr>
          <p:cNvPr id="7171" name="Rectangle 2"/>
          <p:cNvSpPr>
            <a:spLocks noGrp="1" noChangeArrowheads="1"/>
          </p:cNvSpPr>
          <p:nvPr>
            <p:ph type="title"/>
          </p:nvPr>
        </p:nvSpPr>
        <p:spPr/>
        <p:txBody>
          <a:bodyPr/>
          <a:lstStyle/>
          <a:p>
            <a:pPr eaLnBrk="1" hangingPunct="1"/>
            <a:r>
              <a:rPr lang="en-US" dirty="0" smtClean="0"/>
              <a:t>Example: Design</a:t>
            </a:r>
          </a:p>
        </p:txBody>
      </p:sp>
      <p:sp>
        <p:nvSpPr>
          <p:cNvPr id="7172" name="Rectangle 3"/>
          <p:cNvSpPr>
            <a:spLocks noGrp="1" noChangeArrowheads="1"/>
          </p:cNvSpPr>
          <p:nvPr>
            <p:ph type="body" idx="1"/>
          </p:nvPr>
        </p:nvSpPr>
        <p:spPr>
          <a:xfrm>
            <a:off x="457200" y="1600200"/>
            <a:ext cx="8458200" cy="5029200"/>
          </a:xfrm>
        </p:spPr>
        <p:txBody>
          <a:bodyPr/>
          <a:lstStyle/>
          <a:p>
            <a:pPr eaLnBrk="1" hangingPunct="1">
              <a:lnSpc>
                <a:spcPct val="90000"/>
              </a:lnSpc>
            </a:pPr>
            <a:r>
              <a:rPr lang="en-US" dirty="0" smtClean="0">
                <a:latin typeface="Arial Unicode MS" pitchFamily="34" charset="-128"/>
              </a:rPr>
              <a:t>The design includes the following classes:</a:t>
            </a:r>
          </a:p>
        </p:txBody>
      </p:sp>
      <p:pic>
        <p:nvPicPr>
          <p:cNvPr id="2" name="Picture 2"/>
          <p:cNvPicPr>
            <a:picLocks noChangeAspect="1" noChangeArrowheads="1"/>
          </p:cNvPicPr>
          <p:nvPr/>
        </p:nvPicPr>
        <p:blipFill>
          <a:blip r:embed="rId3" cstate="print"/>
          <a:srcRect/>
          <a:stretch>
            <a:fillRect/>
          </a:stretch>
        </p:blipFill>
        <p:spPr bwMode="auto">
          <a:xfrm>
            <a:off x="304800" y="2209800"/>
            <a:ext cx="8465127" cy="3581400"/>
          </a:xfrm>
          <a:prstGeom prst="rect">
            <a:avLst/>
          </a:prstGeom>
          <a:noFill/>
          <a:ln w="9525">
            <a:noFill/>
            <a:miter lim="800000"/>
            <a:headEnd/>
            <a:tailEnd/>
          </a:ln>
          <a:effectLst/>
        </p:spPr>
      </p:pic>
    </p:spTree>
    <p:extLst>
      <p:ext uri="{BB962C8B-B14F-4D97-AF65-F5344CB8AC3E}">
        <p14:creationId xmlns:p14="http://schemas.microsoft.com/office/powerpoint/2010/main" val="8416717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p:txBody>
          <a:bodyPr/>
          <a:lstStyle/>
          <a:p>
            <a:r>
              <a:rPr lang="en-US" smtClean="0"/>
              <a:t>Limitations of Hard-Coding Data</a:t>
            </a:r>
            <a:endParaRPr lang="en-US" dirty="0" smtClean="0"/>
          </a:p>
        </p:txBody>
      </p:sp>
      <p:sp>
        <p:nvSpPr>
          <p:cNvPr id="24580" name="Rectangle 3"/>
          <p:cNvSpPr>
            <a:spLocks noGrp="1" noChangeArrowheads="1"/>
          </p:cNvSpPr>
          <p:nvPr>
            <p:ph type="body" idx="1"/>
          </p:nvPr>
        </p:nvSpPr>
        <p:spPr/>
        <p:txBody>
          <a:bodyPr/>
          <a:lstStyle/>
          <a:p>
            <a:r>
              <a:rPr lang="en-US" dirty="0" smtClean="0"/>
              <a:t>Our initial iteration assumes that:</a:t>
            </a:r>
          </a:p>
          <a:p>
            <a:pPr lvl="1"/>
            <a:r>
              <a:rPr lang="en-US" dirty="0" smtClean="0"/>
              <a:t>we can code the data directly in the program;</a:t>
            </a:r>
          </a:p>
          <a:p>
            <a:pPr lvl="1"/>
            <a:r>
              <a:rPr lang="en-US" dirty="0" smtClean="0"/>
              <a:t>the data never (or rarely) changes;</a:t>
            </a:r>
          </a:p>
          <a:p>
            <a:pPr lvl="1"/>
            <a:r>
              <a:rPr lang="en-US" dirty="0" smtClean="0"/>
              <a:t>people who change data know how to program.</a:t>
            </a:r>
          </a:p>
          <a:p>
            <a:r>
              <a:rPr lang="en-US" dirty="0" smtClean="0"/>
              <a:t>This approach does not scale well to real data-based applications.</a:t>
            </a:r>
          </a:p>
          <a:p>
            <a:endParaRPr lang="en-US" dirty="0" smtClean="0"/>
          </a:p>
        </p:txBody>
      </p:sp>
      <p:sp>
        <p:nvSpPr>
          <p:cNvPr id="24578" name="Slide Number Placeholder 3"/>
          <p:cNvSpPr>
            <a:spLocks noGrp="1"/>
          </p:cNvSpPr>
          <p:nvPr>
            <p:ph type="sldNum" sz="quarter" idx="10"/>
          </p:nvPr>
        </p:nvSpPr>
        <p:spPr/>
        <p:txBody>
          <a:bodyPr/>
          <a:lstStyle/>
          <a:p>
            <a:fld id="{D350201E-BCA1-4DAB-8992-20D9E50FDFD0}" type="slidenum">
              <a:rPr lang="en-US" smtClean="0"/>
              <a:pPr/>
              <a:t>25</a:t>
            </a:fld>
            <a:endParaRPr lang="en-US" smtClean="0"/>
          </a:p>
        </p:txBody>
      </p:sp>
    </p:spTree>
    <p:extLst>
      <p:ext uri="{BB962C8B-B14F-4D97-AF65-F5344CB8AC3E}">
        <p14:creationId xmlns:p14="http://schemas.microsoft.com/office/powerpoint/2010/main" val="228242420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Cloud Callout 22"/>
          <p:cNvSpPr/>
          <p:nvPr/>
        </p:nvSpPr>
        <p:spPr bwMode="auto">
          <a:xfrm>
            <a:off x="6172200" y="4724400"/>
            <a:ext cx="2133600" cy="1828800"/>
          </a:xfrm>
          <a:prstGeom prst="cloudCallout">
            <a:avLst>
              <a:gd name="adj1" fmla="val -62843"/>
              <a:gd name="adj2" fmla="val -1190"/>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2" name="Cloud Callout 21"/>
          <p:cNvSpPr/>
          <p:nvPr/>
        </p:nvSpPr>
        <p:spPr bwMode="auto">
          <a:xfrm>
            <a:off x="533400" y="2667000"/>
            <a:ext cx="2133600" cy="1828800"/>
          </a:xfrm>
          <a:prstGeom prst="cloudCallout">
            <a:avLst>
              <a:gd name="adj1" fmla="val 62871"/>
              <a:gd name="adj2" fmla="val -357"/>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7410" name="Slide Number Placeholder 3"/>
          <p:cNvSpPr>
            <a:spLocks noGrp="1"/>
          </p:cNvSpPr>
          <p:nvPr>
            <p:ph type="sldNum" sz="quarter" idx="10"/>
          </p:nvPr>
        </p:nvSpPr>
        <p:spPr/>
        <p:txBody>
          <a:bodyPr/>
          <a:lstStyle/>
          <a:p>
            <a:fld id="{DDC5170D-FA73-4996-942A-3F77F776FF37}" type="slidenum">
              <a:rPr lang="en-US" smtClean="0"/>
              <a:pPr/>
              <a:t>26</a:t>
            </a:fld>
            <a:endParaRPr lang="en-US" smtClean="0"/>
          </a:p>
        </p:txBody>
      </p:sp>
      <p:sp>
        <p:nvSpPr>
          <p:cNvPr id="17411" name="Rectangle 2"/>
          <p:cNvSpPr>
            <a:spLocks noGrp="1" noChangeArrowheads="1"/>
          </p:cNvSpPr>
          <p:nvPr>
            <p:ph type="title"/>
          </p:nvPr>
        </p:nvSpPr>
        <p:spPr/>
        <p:txBody>
          <a:bodyPr/>
          <a:lstStyle/>
          <a:p>
            <a:pPr eaLnBrk="1" hangingPunct="1"/>
            <a:r>
              <a:rPr lang="en-US" dirty="0" smtClean="0"/>
              <a:t>Input &amp; Output Streams</a:t>
            </a:r>
          </a:p>
        </p:txBody>
      </p:sp>
      <p:sp>
        <p:nvSpPr>
          <p:cNvPr id="17412" name="Rectangle 3"/>
          <p:cNvSpPr>
            <a:spLocks noGrp="1" noChangeArrowheads="1"/>
          </p:cNvSpPr>
          <p:nvPr>
            <p:ph type="body" idx="1"/>
          </p:nvPr>
        </p:nvSpPr>
        <p:spPr>
          <a:xfrm>
            <a:off x="381000" y="1600200"/>
            <a:ext cx="8229600" cy="4724400"/>
          </a:xfrm>
        </p:spPr>
        <p:txBody>
          <a:bodyPr/>
          <a:lstStyle/>
          <a:p>
            <a:r>
              <a:rPr lang="en-US" dirty="0" smtClean="0"/>
              <a:t>Input and output in Java is accomplished using </a:t>
            </a:r>
            <a:r>
              <a:rPr lang="en-US" i="1" dirty="0" smtClean="0"/>
              <a:t>stream </a:t>
            </a:r>
            <a:r>
              <a:rPr lang="en-US" dirty="0" smtClean="0"/>
              <a:t>classes:</a:t>
            </a:r>
          </a:p>
        </p:txBody>
      </p:sp>
      <p:pic>
        <p:nvPicPr>
          <p:cNvPr id="17413" name="Picture 4" descr="bd06771_"/>
          <p:cNvPicPr>
            <a:picLocks noChangeAspect="1" noChangeArrowheads="1"/>
          </p:cNvPicPr>
          <p:nvPr/>
        </p:nvPicPr>
        <p:blipFill>
          <a:blip r:embed="rId3" cstate="print"/>
          <a:srcRect/>
          <a:stretch>
            <a:fillRect/>
          </a:stretch>
        </p:blipFill>
        <p:spPr bwMode="auto">
          <a:xfrm>
            <a:off x="1229958" y="2895599"/>
            <a:ext cx="1056042" cy="534307"/>
          </a:xfrm>
          <a:prstGeom prst="rect">
            <a:avLst/>
          </a:prstGeom>
          <a:noFill/>
          <a:ln w="9525">
            <a:noFill/>
            <a:miter lim="800000"/>
            <a:headEnd/>
            <a:tailEnd/>
          </a:ln>
        </p:spPr>
      </p:pic>
      <p:pic>
        <p:nvPicPr>
          <p:cNvPr id="17414" name="Picture 5" descr="bs00283_"/>
          <p:cNvPicPr>
            <a:picLocks noChangeAspect="1" noChangeArrowheads="1"/>
          </p:cNvPicPr>
          <p:nvPr/>
        </p:nvPicPr>
        <p:blipFill>
          <a:blip r:embed="rId4" cstate="print"/>
          <a:srcRect/>
          <a:stretch>
            <a:fillRect/>
          </a:stretch>
        </p:blipFill>
        <p:spPr bwMode="auto">
          <a:xfrm>
            <a:off x="6477000" y="2691161"/>
            <a:ext cx="1371600" cy="1549052"/>
          </a:xfrm>
          <a:prstGeom prst="rect">
            <a:avLst/>
          </a:prstGeom>
          <a:noFill/>
          <a:ln w="9525">
            <a:noFill/>
            <a:miter lim="800000"/>
            <a:headEnd/>
            <a:tailEnd/>
          </a:ln>
        </p:spPr>
      </p:pic>
      <p:sp>
        <p:nvSpPr>
          <p:cNvPr id="17416" name="Text Box 7"/>
          <p:cNvSpPr txBox="1">
            <a:spLocks noChangeArrowheads="1"/>
          </p:cNvSpPr>
          <p:nvPr/>
        </p:nvSpPr>
        <p:spPr bwMode="auto">
          <a:xfrm>
            <a:off x="6096000" y="4191000"/>
            <a:ext cx="2057400" cy="461665"/>
          </a:xfrm>
          <a:prstGeom prst="rect">
            <a:avLst/>
          </a:prstGeom>
          <a:noFill/>
          <a:ln w="9525">
            <a:noFill/>
            <a:miter lim="800000"/>
            <a:headEnd/>
            <a:tailEnd/>
          </a:ln>
        </p:spPr>
        <p:txBody>
          <a:bodyPr wrap="square">
            <a:spAutoFit/>
          </a:bodyPr>
          <a:lstStyle/>
          <a:p>
            <a:pPr algn="ctr">
              <a:spcBef>
                <a:spcPct val="50000"/>
              </a:spcBef>
            </a:pPr>
            <a:r>
              <a:rPr lang="en-US" sz="2400" dirty="0" smtClean="0">
                <a:latin typeface="Times New Roman" pitchFamily="18" charset="0"/>
              </a:rPr>
              <a:t>Program</a:t>
            </a:r>
            <a:endParaRPr lang="en-US" sz="2400" dirty="0">
              <a:latin typeface="Times New Roman" pitchFamily="18" charset="0"/>
            </a:endParaRPr>
          </a:p>
        </p:txBody>
      </p:sp>
      <p:sp>
        <p:nvSpPr>
          <p:cNvPr id="17418" name="Text Box 9"/>
          <p:cNvSpPr txBox="1">
            <a:spLocks noChangeArrowheads="1"/>
          </p:cNvSpPr>
          <p:nvPr/>
        </p:nvSpPr>
        <p:spPr bwMode="auto">
          <a:xfrm>
            <a:off x="5486400" y="5256212"/>
            <a:ext cx="1447800" cy="366713"/>
          </a:xfrm>
          <a:prstGeom prst="rect">
            <a:avLst/>
          </a:prstGeom>
          <a:noFill/>
          <a:ln w="9525">
            <a:noFill/>
            <a:miter lim="800000"/>
            <a:headEnd/>
            <a:tailEnd/>
          </a:ln>
        </p:spPr>
        <p:txBody>
          <a:bodyPr>
            <a:spAutoFit/>
          </a:bodyPr>
          <a:lstStyle/>
          <a:p>
            <a:pPr>
              <a:spcBef>
                <a:spcPct val="50000"/>
              </a:spcBef>
            </a:pPr>
            <a:endParaRPr lang="en-US">
              <a:latin typeface="Times New Roman" pitchFamily="18" charset="0"/>
            </a:endParaRPr>
          </a:p>
        </p:txBody>
      </p:sp>
      <p:sp>
        <p:nvSpPr>
          <p:cNvPr id="17419" name="AutoShape 10"/>
          <p:cNvSpPr>
            <a:spLocks noChangeArrowheads="1"/>
          </p:cNvSpPr>
          <p:nvPr/>
        </p:nvSpPr>
        <p:spPr bwMode="auto">
          <a:xfrm>
            <a:off x="2743200" y="2819400"/>
            <a:ext cx="3352800" cy="1524000"/>
          </a:xfrm>
          <a:prstGeom prst="rightArrow">
            <a:avLst>
              <a:gd name="adj1" fmla="val 70000"/>
              <a:gd name="adj2" fmla="val 26563"/>
            </a:avLst>
          </a:prstGeom>
          <a:solidFill>
            <a:srgbClr val="99CCFF"/>
          </a:solidFill>
          <a:ln w="9525">
            <a:solidFill>
              <a:schemeClr val="tx1"/>
            </a:solidFill>
            <a:miter lim="800000"/>
            <a:headEnd/>
            <a:tailEnd/>
          </a:ln>
        </p:spPr>
        <p:txBody>
          <a:bodyPr wrap="none" anchor="ctr"/>
          <a:lstStyle/>
          <a:p>
            <a:pPr algn="ctr">
              <a:spcBef>
                <a:spcPct val="50000"/>
              </a:spcBef>
            </a:pPr>
            <a:r>
              <a:rPr lang="en-US" sz="2800" dirty="0">
                <a:latin typeface="Times New Roman" pitchFamily="18" charset="0"/>
              </a:rPr>
              <a:t>Input </a:t>
            </a:r>
            <a:r>
              <a:rPr lang="en-US" sz="2800" dirty="0" smtClean="0">
                <a:latin typeface="Times New Roman" pitchFamily="18" charset="0"/>
              </a:rPr>
              <a:t>Stream</a:t>
            </a:r>
            <a:endParaRPr lang="en-US" sz="2800" b="1" dirty="0">
              <a:latin typeface="Times New Roman" pitchFamily="18" charset="0"/>
            </a:endParaRPr>
          </a:p>
        </p:txBody>
      </p:sp>
      <p:sp>
        <p:nvSpPr>
          <p:cNvPr id="17" name="cddrive"/>
          <p:cNvSpPr>
            <a:spLocks noEditPoints="1" noChangeArrowheads="1"/>
          </p:cNvSpPr>
          <p:nvPr/>
        </p:nvSpPr>
        <p:spPr bwMode="auto">
          <a:xfrm>
            <a:off x="838200" y="3352800"/>
            <a:ext cx="609600" cy="457200"/>
          </a:xfrm>
          <a:custGeom>
            <a:avLst/>
            <a:gdLst>
              <a:gd name="T0" fmla="*/ 10800 w 21600"/>
              <a:gd name="T1" fmla="*/ 0 h 21600"/>
              <a:gd name="T2" fmla="*/ 21600 w 21600"/>
              <a:gd name="T3" fmla="*/ 10800 h 21600"/>
              <a:gd name="T4" fmla="*/ 10800 w 21600"/>
              <a:gd name="T5" fmla="*/ 21600 h 21600"/>
              <a:gd name="T6" fmla="*/ 0 w 21600"/>
              <a:gd name="T7" fmla="*/ 10800 h 21600"/>
              <a:gd name="T8" fmla="*/ 686 w 21600"/>
              <a:gd name="T9" fmla="*/ 23059 h 21600"/>
              <a:gd name="T10" fmla="*/ 21005 w 21600"/>
              <a:gd name="T11" fmla="*/ 30503 h 21600"/>
            </a:gdLst>
            <a:ahLst/>
            <a:cxnLst>
              <a:cxn ang="0">
                <a:pos x="T0" y="T1"/>
              </a:cxn>
              <a:cxn ang="0">
                <a:pos x="T2" y="T3"/>
              </a:cxn>
              <a:cxn ang="0">
                <a:pos x="T4" y="T5"/>
              </a:cxn>
              <a:cxn ang="0">
                <a:pos x="T6" y="T7"/>
              </a:cxn>
            </a:cxnLst>
            <a:rect l="T8" t="T9" r="T10" b="T11"/>
            <a:pathLst>
              <a:path w="21600" h="21600" extrusionOk="0">
                <a:moveTo>
                  <a:pt x="2563" y="12259"/>
                </a:moveTo>
                <a:lnTo>
                  <a:pt x="2563" y="12843"/>
                </a:lnTo>
                <a:lnTo>
                  <a:pt x="2746" y="13427"/>
                </a:lnTo>
                <a:lnTo>
                  <a:pt x="2929" y="14303"/>
                </a:lnTo>
                <a:lnTo>
                  <a:pt x="3112" y="14886"/>
                </a:lnTo>
                <a:lnTo>
                  <a:pt x="3478" y="15470"/>
                </a:lnTo>
                <a:lnTo>
                  <a:pt x="3844" y="16054"/>
                </a:lnTo>
                <a:lnTo>
                  <a:pt x="4393" y="16638"/>
                </a:lnTo>
                <a:lnTo>
                  <a:pt x="4942" y="17222"/>
                </a:lnTo>
                <a:lnTo>
                  <a:pt x="5492" y="17514"/>
                </a:lnTo>
                <a:lnTo>
                  <a:pt x="6224" y="18097"/>
                </a:lnTo>
                <a:lnTo>
                  <a:pt x="6773" y="18389"/>
                </a:lnTo>
                <a:lnTo>
                  <a:pt x="7505" y="18681"/>
                </a:lnTo>
                <a:lnTo>
                  <a:pt x="8237" y="18973"/>
                </a:lnTo>
                <a:lnTo>
                  <a:pt x="9153" y="18973"/>
                </a:lnTo>
                <a:lnTo>
                  <a:pt x="9885" y="19265"/>
                </a:lnTo>
                <a:lnTo>
                  <a:pt x="10800" y="19265"/>
                </a:lnTo>
                <a:lnTo>
                  <a:pt x="11532" y="19265"/>
                </a:lnTo>
                <a:lnTo>
                  <a:pt x="12447" y="18973"/>
                </a:lnTo>
                <a:lnTo>
                  <a:pt x="13180" y="18973"/>
                </a:lnTo>
                <a:lnTo>
                  <a:pt x="13912" y="18681"/>
                </a:lnTo>
                <a:lnTo>
                  <a:pt x="14644" y="18389"/>
                </a:lnTo>
                <a:lnTo>
                  <a:pt x="15376" y="18097"/>
                </a:lnTo>
                <a:lnTo>
                  <a:pt x="16108" y="17514"/>
                </a:lnTo>
                <a:lnTo>
                  <a:pt x="16658" y="17222"/>
                </a:lnTo>
                <a:lnTo>
                  <a:pt x="17207" y="16638"/>
                </a:lnTo>
                <a:lnTo>
                  <a:pt x="17573" y="16054"/>
                </a:lnTo>
                <a:lnTo>
                  <a:pt x="18122" y="15470"/>
                </a:lnTo>
                <a:lnTo>
                  <a:pt x="18305" y="14886"/>
                </a:lnTo>
                <a:lnTo>
                  <a:pt x="18671" y="14303"/>
                </a:lnTo>
                <a:lnTo>
                  <a:pt x="18854" y="13427"/>
                </a:lnTo>
                <a:lnTo>
                  <a:pt x="19037" y="12843"/>
                </a:lnTo>
                <a:lnTo>
                  <a:pt x="19037" y="12259"/>
                </a:lnTo>
                <a:lnTo>
                  <a:pt x="2563" y="12259"/>
                </a:lnTo>
                <a:close/>
              </a:path>
              <a:path w="21600" h="21600" extrusionOk="0">
                <a:moveTo>
                  <a:pt x="2563" y="12259"/>
                </a:moveTo>
                <a:lnTo>
                  <a:pt x="9153" y="12259"/>
                </a:lnTo>
                <a:lnTo>
                  <a:pt x="9153" y="12551"/>
                </a:lnTo>
                <a:lnTo>
                  <a:pt x="9336" y="12843"/>
                </a:lnTo>
                <a:lnTo>
                  <a:pt x="9519" y="13135"/>
                </a:lnTo>
                <a:lnTo>
                  <a:pt x="9702" y="13135"/>
                </a:lnTo>
                <a:lnTo>
                  <a:pt x="9885" y="13427"/>
                </a:lnTo>
                <a:lnTo>
                  <a:pt x="10068" y="13719"/>
                </a:lnTo>
                <a:lnTo>
                  <a:pt x="10434" y="13719"/>
                </a:lnTo>
                <a:lnTo>
                  <a:pt x="10800" y="13719"/>
                </a:lnTo>
                <a:lnTo>
                  <a:pt x="10983" y="13719"/>
                </a:lnTo>
                <a:lnTo>
                  <a:pt x="11349" y="13719"/>
                </a:lnTo>
                <a:lnTo>
                  <a:pt x="11715" y="13427"/>
                </a:lnTo>
                <a:lnTo>
                  <a:pt x="11898" y="13135"/>
                </a:lnTo>
                <a:lnTo>
                  <a:pt x="12081" y="13135"/>
                </a:lnTo>
                <a:lnTo>
                  <a:pt x="12264" y="12843"/>
                </a:lnTo>
                <a:lnTo>
                  <a:pt x="12264" y="12551"/>
                </a:lnTo>
                <a:lnTo>
                  <a:pt x="12264" y="12259"/>
                </a:lnTo>
                <a:lnTo>
                  <a:pt x="9153" y="12259"/>
                </a:lnTo>
                <a:close/>
              </a:path>
              <a:path w="21600" h="21600" extrusionOk="0">
                <a:moveTo>
                  <a:pt x="21600" y="7589"/>
                </a:moveTo>
                <a:lnTo>
                  <a:pt x="17756" y="0"/>
                </a:lnTo>
                <a:lnTo>
                  <a:pt x="10800" y="0"/>
                </a:lnTo>
                <a:lnTo>
                  <a:pt x="3844" y="0"/>
                </a:lnTo>
                <a:lnTo>
                  <a:pt x="0" y="7589"/>
                </a:lnTo>
                <a:lnTo>
                  <a:pt x="0" y="10800"/>
                </a:lnTo>
                <a:lnTo>
                  <a:pt x="0" y="18097"/>
                </a:lnTo>
                <a:lnTo>
                  <a:pt x="1464" y="18097"/>
                </a:lnTo>
                <a:lnTo>
                  <a:pt x="1464" y="21600"/>
                </a:lnTo>
                <a:lnTo>
                  <a:pt x="10800" y="21600"/>
                </a:lnTo>
                <a:lnTo>
                  <a:pt x="19953" y="21600"/>
                </a:lnTo>
                <a:lnTo>
                  <a:pt x="19953" y="18097"/>
                </a:lnTo>
                <a:lnTo>
                  <a:pt x="21600" y="18097"/>
                </a:lnTo>
                <a:lnTo>
                  <a:pt x="21600" y="11092"/>
                </a:lnTo>
                <a:lnTo>
                  <a:pt x="21600" y="7589"/>
                </a:lnTo>
              </a:path>
              <a:path w="21600" h="21600" extrusionOk="0">
                <a:moveTo>
                  <a:pt x="1647" y="18097"/>
                </a:moveTo>
                <a:lnTo>
                  <a:pt x="6407" y="18097"/>
                </a:lnTo>
                <a:moveTo>
                  <a:pt x="19953" y="18097"/>
                </a:moveTo>
                <a:lnTo>
                  <a:pt x="15010" y="18097"/>
                </a:lnTo>
                <a:moveTo>
                  <a:pt x="0" y="7589"/>
                </a:moveTo>
                <a:lnTo>
                  <a:pt x="21417" y="7589"/>
                </a:lnTo>
                <a:lnTo>
                  <a:pt x="21600" y="7589"/>
                </a:lnTo>
              </a:path>
            </a:pathLst>
          </a:cu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18" name="Picture 5" descr="bs00283_"/>
          <p:cNvPicPr>
            <a:picLocks noChangeAspect="1" noChangeArrowheads="1"/>
          </p:cNvPicPr>
          <p:nvPr/>
        </p:nvPicPr>
        <p:blipFill>
          <a:blip r:embed="rId4" cstate="print"/>
          <a:srcRect/>
          <a:stretch>
            <a:fillRect/>
          </a:stretch>
        </p:blipFill>
        <p:spPr bwMode="auto">
          <a:xfrm>
            <a:off x="1447800" y="3429000"/>
            <a:ext cx="762000" cy="860584"/>
          </a:xfrm>
          <a:prstGeom prst="rect">
            <a:avLst/>
          </a:prstGeom>
          <a:noFill/>
          <a:ln w="9525">
            <a:noFill/>
            <a:miter lim="800000"/>
            <a:headEnd/>
            <a:tailEnd/>
          </a:ln>
        </p:spPr>
      </p:pic>
      <p:sp>
        <p:nvSpPr>
          <p:cNvPr id="21" name="AutoShape 10"/>
          <p:cNvSpPr>
            <a:spLocks noChangeArrowheads="1"/>
          </p:cNvSpPr>
          <p:nvPr/>
        </p:nvSpPr>
        <p:spPr bwMode="auto">
          <a:xfrm>
            <a:off x="2743200" y="4814887"/>
            <a:ext cx="3352800" cy="1524000"/>
          </a:xfrm>
          <a:prstGeom prst="rightArrow">
            <a:avLst>
              <a:gd name="adj1" fmla="val 70000"/>
              <a:gd name="adj2" fmla="val 26563"/>
            </a:avLst>
          </a:prstGeom>
          <a:solidFill>
            <a:srgbClr val="99CCFF"/>
          </a:solidFill>
          <a:ln w="9525">
            <a:solidFill>
              <a:schemeClr val="tx1"/>
            </a:solidFill>
            <a:miter lim="800000"/>
            <a:headEnd/>
            <a:tailEnd/>
          </a:ln>
        </p:spPr>
        <p:txBody>
          <a:bodyPr wrap="none" anchor="ctr"/>
          <a:lstStyle/>
          <a:p>
            <a:pPr algn="ctr">
              <a:spcBef>
                <a:spcPct val="50000"/>
              </a:spcBef>
            </a:pPr>
            <a:r>
              <a:rPr lang="en-US" sz="2800" dirty="0" smtClean="0">
                <a:latin typeface="Times New Roman" pitchFamily="18" charset="0"/>
              </a:rPr>
              <a:t>Output Stream</a:t>
            </a:r>
            <a:endParaRPr lang="en-US" sz="2800" b="1" dirty="0">
              <a:latin typeface="Times New Roman" pitchFamily="18" charset="0"/>
            </a:endParaRPr>
          </a:p>
        </p:txBody>
      </p:sp>
      <p:sp>
        <p:nvSpPr>
          <p:cNvPr id="25" name="cddrive"/>
          <p:cNvSpPr>
            <a:spLocks noEditPoints="1" noChangeArrowheads="1"/>
          </p:cNvSpPr>
          <p:nvPr/>
        </p:nvSpPr>
        <p:spPr bwMode="auto">
          <a:xfrm>
            <a:off x="6477000" y="5410200"/>
            <a:ext cx="609600" cy="457200"/>
          </a:xfrm>
          <a:custGeom>
            <a:avLst/>
            <a:gdLst>
              <a:gd name="T0" fmla="*/ 10800 w 21600"/>
              <a:gd name="T1" fmla="*/ 0 h 21600"/>
              <a:gd name="T2" fmla="*/ 21600 w 21600"/>
              <a:gd name="T3" fmla="*/ 10800 h 21600"/>
              <a:gd name="T4" fmla="*/ 10800 w 21600"/>
              <a:gd name="T5" fmla="*/ 21600 h 21600"/>
              <a:gd name="T6" fmla="*/ 0 w 21600"/>
              <a:gd name="T7" fmla="*/ 10800 h 21600"/>
              <a:gd name="T8" fmla="*/ 686 w 21600"/>
              <a:gd name="T9" fmla="*/ 23059 h 21600"/>
              <a:gd name="T10" fmla="*/ 21005 w 21600"/>
              <a:gd name="T11" fmla="*/ 30503 h 21600"/>
            </a:gdLst>
            <a:ahLst/>
            <a:cxnLst>
              <a:cxn ang="0">
                <a:pos x="T0" y="T1"/>
              </a:cxn>
              <a:cxn ang="0">
                <a:pos x="T2" y="T3"/>
              </a:cxn>
              <a:cxn ang="0">
                <a:pos x="T4" y="T5"/>
              </a:cxn>
              <a:cxn ang="0">
                <a:pos x="T6" y="T7"/>
              </a:cxn>
            </a:cxnLst>
            <a:rect l="T8" t="T9" r="T10" b="T11"/>
            <a:pathLst>
              <a:path w="21600" h="21600" extrusionOk="0">
                <a:moveTo>
                  <a:pt x="2563" y="12259"/>
                </a:moveTo>
                <a:lnTo>
                  <a:pt x="2563" y="12843"/>
                </a:lnTo>
                <a:lnTo>
                  <a:pt x="2746" y="13427"/>
                </a:lnTo>
                <a:lnTo>
                  <a:pt x="2929" y="14303"/>
                </a:lnTo>
                <a:lnTo>
                  <a:pt x="3112" y="14886"/>
                </a:lnTo>
                <a:lnTo>
                  <a:pt x="3478" y="15470"/>
                </a:lnTo>
                <a:lnTo>
                  <a:pt x="3844" y="16054"/>
                </a:lnTo>
                <a:lnTo>
                  <a:pt x="4393" y="16638"/>
                </a:lnTo>
                <a:lnTo>
                  <a:pt x="4942" y="17222"/>
                </a:lnTo>
                <a:lnTo>
                  <a:pt x="5492" y="17514"/>
                </a:lnTo>
                <a:lnTo>
                  <a:pt x="6224" y="18097"/>
                </a:lnTo>
                <a:lnTo>
                  <a:pt x="6773" y="18389"/>
                </a:lnTo>
                <a:lnTo>
                  <a:pt x="7505" y="18681"/>
                </a:lnTo>
                <a:lnTo>
                  <a:pt x="8237" y="18973"/>
                </a:lnTo>
                <a:lnTo>
                  <a:pt x="9153" y="18973"/>
                </a:lnTo>
                <a:lnTo>
                  <a:pt x="9885" y="19265"/>
                </a:lnTo>
                <a:lnTo>
                  <a:pt x="10800" y="19265"/>
                </a:lnTo>
                <a:lnTo>
                  <a:pt x="11532" y="19265"/>
                </a:lnTo>
                <a:lnTo>
                  <a:pt x="12447" y="18973"/>
                </a:lnTo>
                <a:lnTo>
                  <a:pt x="13180" y="18973"/>
                </a:lnTo>
                <a:lnTo>
                  <a:pt x="13912" y="18681"/>
                </a:lnTo>
                <a:lnTo>
                  <a:pt x="14644" y="18389"/>
                </a:lnTo>
                <a:lnTo>
                  <a:pt x="15376" y="18097"/>
                </a:lnTo>
                <a:lnTo>
                  <a:pt x="16108" y="17514"/>
                </a:lnTo>
                <a:lnTo>
                  <a:pt x="16658" y="17222"/>
                </a:lnTo>
                <a:lnTo>
                  <a:pt x="17207" y="16638"/>
                </a:lnTo>
                <a:lnTo>
                  <a:pt x="17573" y="16054"/>
                </a:lnTo>
                <a:lnTo>
                  <a:pt x="18122" y="15470"/>
                </a:lnTo>
                <a:lnTo>
                  <a:pt x="18305" y="14886"/>
                </a:lnTo>
                <a:lnTo>
                  <a:pt x="18671" y="14303"/>
                </a:lnTo>
                <a:lnTo>
                  <a:pt x="18854" y="13427"/>
                </a:lnTo>
                <a:lnTo>
                  <a:pt x="19037" y="12843"/>
                </a:lnTo>
                <a:lnTo>
                  <a:pt x="19037" y="12259"/>
                </a:lnTo>
                <a:lnTo>
                  <a:pt x="2563" y="12259"/>
                </a:lnTo>
                <a:close/>
              </a:path>
              <a:path w="21600" h="21600" extrusionOk="0">
                <a:moveTo>
                  <a:pt x="2563" y="12259"/>
                </a:moveTo>
                <a:lnTo>
                  <a:pt x="9153" y="12259"/>
                </a:lnTo>
                <a:lnTo>
                  <a:pt x="9153" y="12551"/>
                </a:lnTo>
                <a:lnTo>
                  <a:pt x="9336" y="12843"/>
                </a:lnTo>
                <a:lnTo>
                  <a:pt x="9519" y="13135"/>
                </a:lnTo>
                <a:lnTo>
                  <a:pt x="9702" y="13135"/>
                </a:lnTo>
                <a:lnTo>
                  <a:pt x="9885" y="13427"/>
                </a:lnTo>
                <a:lnTo>
                  <a:pt x="10068" y="13719"/>
                </a:lnTo>
                <a:lnTo>
                  <a:pt x="10434" y="13719"/>
                </a:lnTo>
                <a:lnTo>
                  <a:pt x="10800" y="13719"/>
                </a:lnTo>
                <a:lnTo>
                  <a:pt x="10983" y="13719"/>
                </a:lnTo>
                <a:lnTo>
                  <a:pt x="11349" y="13719"/>
                </a:lnTo>
                <a:lnTo>
                  <a:pt x="11715" y="13427"/>
                </a:lnTo>
                <a:lnTo>
                  <a:pt x="11898" y="13135"/>
                </a:lnTo>
                <a:lnTo>
                  <a:pt x="12081" y="13135"/>
                </a:lnTo>
                <a:lnTo>
                  <a:pt x="12264" y="12843"/>
                </a:lnTo>
                <a:lnTo>
                  <a:pt x="12264" y="12551"/>
                </a:lnTo>
                <a:lnTo>
                  <a:pt x="12264" y="12259"/>
                </a:lnTo>
                <a:lnTo>
                  <a:pt x="9153" y="12259"/>
                </a:lnTo>
                <a:close/>
              </a:path>
              <a:path w="21600" h="21600" extrusionOk="0">
                <a:moveTo>
                  <a:pt x="21600" y="7589"/>
                </a:moveTo>
                <a:lnTo>
                  <a:pt x="17756" y="0"/>
                </a:lnTo>
                <a:lnTo>
                  <a:pt x="10800" y="0"/>
                </a:lnTo>
                <a:lnTo>
                  <a:pt x="3844" y="0"/>
                </a:lnTo>
                <a:lnTo>
                  <a:pt x="0" y="7589"/>
                </a:lnTo>
                <a:lnTo>
                  <a:pt x="0" y="10800"/>
                </a:lnTo>
                <a:lnTo>
                  <a:pt x="0" y="18097"/>
                </a:lnTo>
                <a:lnTo>
                  <a:pt x="1464" y="18097"/>
                </a:lnTo>
                <a:lnTo>
                  <a:pt x="1464" y="21600"/>
                </a:lnTo>
                <a:lnTo>
                  <a:pt x="10800" y="21600"/>
                </a:lnTo>
                <a:lnTo>
                  <a:pt x="19953" y="21600"/>
                </a:lnTo>
                <a:lnTo>
                  <a:pt x="19953" y="18097"/>
                </a:lnTo>
                <a:lnTo>
                  <a:pt x="21600" y="18097"/>
                </a:lnTo>
                <a:lnTo>
                  <a:pt x="21600" y="11092"/>
                </a:lnTo>
                <a:lnTo>
                  <a:pt x="21600" y="7589"/>
                </a:lnTo>
              </a:path>
              <a:path w="21600" h="21600" extrusionOk="0">
                <a:moveTo>
                  <a:pt x="1647" y="18097"/>
                </a:moveTo>
                <a:lnTo>
                  <a:pt x="6407" y="18097"/>
                </a:lnTo>
                <a:moveTo>
                  <a:pt x="19953" y="18097"/>
                </a:moveTo>
                <a:lnTo>
                  <a:pt x="15010" y="18097"/>
                </a:lnTo>
                <a:moveTo>
                  <a:pt x="0" y="7589"/>
                </a:moveTo>
                <a:lnTo>
                  <a:pt x="21417" y="7589"/>
                </a:lnTo>
                <a:lnTo>
                  <a:pt x="21600" y="7589"/>
                </a:lnTo>
              </a:path>
            </a:pathLst>
          </a:cu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26" name="Picture 5" descr="bs00283_"/>
          <p:cNvPicPr>
            <a:picLocks noChangeAspect="1" noChangeArrowheads="1"/>
          </p:cNvPicPr>
          <p:nvPr/>
        </p:nvPicPr>
        <p:blipFill>
          <a:blip r:embed="rId4" cstate="print"/>
          <a:srcRect/>
          <a:stretch>
            <a:fillRect/>
          </a:stretch>
        </p:blipFill>
        <p:spPr bwMode="auto">
          <a:xfrm>
            <a:off x="7086600" y="5486400"/>
            <a:ext cx="762000" cy="860584"/>
          </a:xfrm>
          <a:prstGeom prst="rect">
            <a:avLst/>
          </a:prstGeom>
          <a:noFill/>
          <a:ln w="9525">
            <a:noFill/>
            <a:miter lim="800000"/>
            <a:headEnd/>
            <a:tailEnd/>
          </a:ln>
        </p:spPr>
      </p:pic>
      <p:pic>
        <p:nvPicPr>
          <p:cNvPr id="27" name="Picture 5" descr="bs00283_"/>
          <p:cNvPicPr>
            <a:picLocks noChangeAspect="1" noChangeArrowheads="1"/>
          </p:cNvPicPr>
          <p:nvPr/>
        </p:nvPicPr>
        <p:blipFill>
          <a:blip r:embed="rId4" cstate="print"/>
          <a:srcRect/>
          <a:stretch>
            <a:fillRect/>
          </a:stretch>
        </p:blipFill>
        <p:spPr bwMode="auto">
          <a:xfrm>
            <a:off x="1066800" y="4806009"/>
            <a:ext cx="1371600" cy="1549052"/>
          </a:xfrm>
          <a:prstGeom prst="rect">
            <a:avLst/>
          </a:prstGeom>
          <a:noFill/>
          <a:ln w="9525">
            <a:noFill/>
            <a:miter lim="800000"/>
            <a:headEnd/>
            <a:tailEnd/>
          </a:ln>
        </p:spPr>
      </p:pic>
      <p:sp>
        <p:nvSpPr>
          <p:cNvPr id="28" name="Text Box 7"/>
          <p:cNvSpPr txBox="1">
            <a:spLocks noChangeArrowheads="1"/>
          </p:cNvSpPr>
          <p:nvPr/>
        </p:nvSpPr>
        <p:spPr bwMode="auto">
          <a:xfrm>
            <a:off x="685800" y="6248400"/>
            <a:ext cx="2057400" cy="461665"/>
          </a:xfrm>
          <a:prstGeom prst="rect">
            <a:avLst/>
          </a:prstGeom>
          <a:noFill/>
          <a:ln w="9525">
            <a:noFill/>
            <a:miter lim="800000"/>
            <a:headEnd/>
            <a:tailEnd/>
          </a:ln>
        </p:spPr>
        <p:txBody>
          <a:bodyPr wrap="square">
            <a:spAutoFit/>
          </a:bodyPr>
          <a:lstStyle/>
          <a:p>
            <a:pPr algn="ctr">
              <a:spcBef>
                <a:spcPct val="50000"/>
              </a:spcBef>
            </a:pPr>
            <a:r>
              <a:rPr lang="en-US" sz="2400" dirty="0" smtClean="0">
                <a:latin typeface="Times New Roman" pitchFamily="18" charset="0"/>
              </a:rPr>
              <a:t>Program</a:t>
            </a:r>
            <a:endParaRPr lang="en-US" sz="2400" dirty="0">
              <a:latin typeface="Times New Roman" pitchFamily="18" charset="0"/>
            </a:endParaRPr>
          </a:p>
        </p:txBody>
      </p:sp>
      <p:sp>
        <p:nvSpPr>
          <p:cNvPr id="1026" name="monitor"/>
          <p:cNvSpPr>
            <a:spLocks noEditPoints="1" noChangeArrowheads="1"/>
          </p:cNvSpPr>
          <p:nvPr/>
        </p:nvSpPr>
        <p:spPr bwMode="auto">
          <a:xfrm>
            <a:off x="7010400" y="4952999"/>
            <a:ext cx="609601" cy="533401"/>
          </a:xfrm>
          <a:custGeom>
            <a:avLst/>
            <a:gdLst>
              <a:gd name="T0" fmla="*/ 6837 w 21600"/>
              <a:gd name="T1" fmla="*/ 21600 h 21600"/>
              <a:gd name="T2" fmla="*/ 3108 w 21600"/>
              <a:gd name="T3" fmla="*/ 19849 h 21600"/>
              <a:gd name="T4" fmla="*/ 0 w 21600"/>
              <a:gd name="T5" fmla="*/ 15178 h 21600"/>
              <a:gd name="T6" fmla="*/ 0 w 21600"/>
              <a:gd name="T7" fmla="*/ 10508 h 21600"/>
              <a:gd name="T8" fmla="*/ 0 w 21600"/>
              <a:gd name="T9" fmla="*/ 3941 h 21600"/>
              <a:gd name="T10" fmla="*/ 8081 w 21600"/>
              <a:gd name="T11" fmla="*/ 1168 h 21600"/>
              <a:gd name="T12" fmla="*/ 17871 w 21600"/>
              <a:gd name="T13" fmla="*/ 0 h 21600"/>
              <a:gd name="T14" fmla="*/ 21600 w 21600"/>
              <a:gd name="T15" fmla="*/ 1751 h 21600"/>
              <a:gd name="T16" fmla="*/ 21600 w 21600"/>
              <a:gd name="T17" fmla="*/ 10508 h 21600"/>
              <a:gd name="T18" fmla="*/ 21600 w 21600"/>
              <a:gd name="T19" fmla="*/ 16346 h 21600"/>
              <a:gd name="T20" fmla="*/ 10722 w 21600"/>
              <a:gd name="T21" fmla="*/ 20286 h 21600"/>
              <a:gd name="T22" fmla="*/ 1204 w 21600"/>
              <a:gd name="T23" fmla="*/ 22548 h 21600"/>
              <a:gd name="T24" fmla="*/ 20706 w 21600"/>
              <a:gd name="T25" fmla="*/ 28386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T22" t="T23" r="T24" b="T25"/>
            <a:pathLst>
              <a:path w="21600" h="21600" extrusionOk="0">
                <a:moveTo>
                  <a:pt x="6837" y="21600"/>
                </a:moveTo>
                <a:lnTo>
                  <a:pt x="3108" y="19849"/>
                </a:lnTo>
                <a:lnTo>
                  <a:pt x="3108" y="17659"/>
                </a:lnTo>
                <a:lnTo>
                  <a:pt x="0" y="15178"/>
                </a:lnTo>
                <a:lnTo>
                  <a:pt x="0" y="10508"/>
                </a:lnTo>
                <a:lnTo>
                  <a:pt x="0" y="3941"/>
                </a:lnTo>
                <a:lnTo>
                  <a:pt x="8081" y="1168"/>
                </a:lnTo>
                <a:lnTo>
                  <a:pt x="10722" y="1605"/>
                </a:lnTo>
                <a:lnTo>
                  <a:pt x="12587" y="1751"/>
                </a:lnTo>
                <a:lnTo>
                  <a:pt x="17871" y="0"/>
                </a:lnTo>
                <a:lnTo>
                  <a:pt x="21600" y="1751"/>
                </a:lnTo>
                <a:lnTo>
                  <a:pt x="21600" y="10508"/>
                </a:lnTo>
                <a:lnTo>
                  <a:pt x="21600" y="16346"/>
                </a:lnTo>
                <a:lnTo>
                  <a:pt x="10722" y="20286"/>
                </a:lnTo>
                <a:lnTo>
                  <a:pt x="6837" y="21600"/>
                </a:lnTo>
                <a:close/>
              </a:path>
              <a:path w="21600" h="21600" extrusionOk="0">
                <a:moveTo>
                  <a:pt x="3108" y="5254"/>
                </a:moveTo>
                <a:lnTo>
                  <a:pt x="2642" y="4962"/>
                </a:lnTo>
                <a:lnTo>
                  <a:pt x="777" y="4232"/>
                </a:lnTo>
                <a:lnTo>
                  <a:pt x="155" y="3941"/>
                </a:lnTo>
                <a:moveTo>
                  <a:pt x="6837" y="7005"/>
                </a:moveTo>
                <a:lnTo>
                  <a:pt x="6216" y="6714"/>
                </a:lnTo>
                <a:lnTo>
                  <a:pt x="3885" y="5546"/>
                </a:lnTo>
                <a:lnTo>
                  <a:pt x="3108" y="5254"/>
                </a:lnTo>
                <a:moveTo>
                  <a:pt x="19735" y="14595"/>
                </a:moveTo>
                <a:lnTo>
                  <a:pt x="19735" y="4816"/>
                </a:lnTo>
                <a:lnTo>
                  <a:pt x="9790" y="8319"/>
                </a:lnTo>
                <a:lnTo>
                  <a:pt x="9790" y="18243"/>
                </a:lnTo>
                <a:lnTo>
                  <a:pt x="19735" y="14595"/>
                </a:lnTo>
                <a:moveTo>
                  <a:pt x="3108" y="17659"/>
                </a:moveTo>
                <a:lnTo>
                  <a:pt x="3108" y="5254"/>
                </a:lnTo>
                <a:lnTo>
                  <a:pt x="12742" y="1751"/>
                </a:lnTo>
                <a:moveTo>
                  <a:pt x="21600" y="1751"/>
                </a:moveTo>
                <a:lnTo>
                  <a:pt x="6837" y="7005"/>
                </a:lnTo>
                <a:lnTo>
                  <a:pt x="6837" y="21600"/>
                </a:lnTo>
              </a:path>
            </a:pathLst>
          </a:cu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98676037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p:txBody>
          <a:bodyPr/>
          <a:lstStyle/>
          <a:p>
            <a:fld id="{74F31723-9BC5-4513-8ECA-0934CA23DD76}" type="slidenum">
              <a:rPr lang="en-US" smtClean="0"/>
              <a:pPr/>
              <a:t>27</a:t>
            </a:fld>
            <a:endParaRPr lang="en-US" smtClean="0"/>
          </a:p>
        </p:txBody>
      </p:sp>
      <p:sp>
        <p:nvSpPr>
          <p:cNvPr id="19459" name="Rectangle 2"/>
          <p:cNvSpPr>
            <a:spLocks noGrp="1" noChangeArrowheads="1"/>
          </p:cNvSpPr>
          <p:nvPr>
            <p:ph type="title"/>
          </p:nvPr>
        </p:nvSpPr>
        <p:spPr/>
        <p:txBody>
          <a:bodyPr/>
          <a:lstStyle/>
          <a:p>
            <a:pPr eaLnBrk="1" hangingPunct="1"/>
            <a:r>
              <a:rPr lang="en-US" dirty="0" smtClean="0"/>
              <a:t>Java Streams</a:t>
            </a:r>
          </a:p>
        </p:txBody>
      </p:sp>
      <p:sp>
        <p:nvSpPr>
          <p:cNvPr id="19460" name="Rectangle 3"/>
          <p:cNvSpPr>
            <a:spLocks noGrp="1" noChangeArrowheads="1"/>
          </p:cNvSpPr>
          <p:nvPr>
            <p:ph type="body" idx="1"/>
          </p:nvPr>
        </p:nvSpPr>
        <p:spPr>
          <a:xfrm>
            <a:off x="457200" y="1600200"/>
            <a:ext cx="8534400" cy="4114800"/>
          </a:xfrm>
        </p:spPr>
        <p:txBody>
          <a:bodyPr/>
          <a:lstStyle/>
          <a:p>
            <a:pPr eaLnBrk="1" hangingPunct="1"/>
            <a:r>
              <a:rPr lang="en-US" dirty="0" smtClean="0">
                <a:latin typeface="Arial Unicode MS" pitchFamily="34" charset="-128"/>
              </a:rPr>
              <a:t>Simple I/O uses predefined streams:</a:t>
            </a:r>
          </a:p>
          <a:p>
            <a:pPr lvl="1" eaLnBrk="1" hangingPunct="1"/>
            <a:r>
              <a:rPr lang="en-US" b="1" dirty="0" err="1" smtClean="0">
                <a:latin typeface="Courier New" pitchFamily="49" charset="0"/>
              </a:rPr>
              <a:t>System.in</a:t>
            </a:r>
            <a:endParaRPr lang="en-US" sz="1200" dirty="0" smtClean="0"/>
          </a:p>
          <a:p>
            <a:pPr lvl="1" eaLnBrk="1" hangingPunct="1"/>
            <a:r>
              <a:rPr lang="en-US" b="1" dirty="0" err="1" smtClean="0">
                <a:latin typeface="Courier New" pitchFamily="49" charset="0"/>
              </a:rPr>
              <a:t>System.out</a:t>
            </a:r>
            <a:endParaRPr lang="en-US" sz="1200" dirty="0" smtClean="0"/>
          </a:p>
          <a:p>
            <a:pPr lvl="1" eaLnBrk="1" hangingPunct="1"/>
            <a:r>
              <a:rPr lang="en-US" b="1" dirty="0" smtClean="0">
                <a:latin typeface="Courier New" pitchFamily="49" charset="0"/>
              </a:rPr>
              <a:t>System.err</a:t>
            </a:r>
            <a:endParaRPr lang="en-US" sz="1200" b="1" dirty="0" smtClean="0">
              <a:latin typeface="Courier New" pitchFamily="49" charset="0"/>
            </a:endParaRPr>
          </a:p>
          <a:p>
            <a:pPr eaLnBrk="1" hangingPunct="1">
              <a:lnSpc>
                <a:spcPct val="90000"/>
              </a:lnSpc>
            </a:pPr>
            <a:r>
              <a:rPr lang="en-US" dirty="0" smtClean="0"/>
              <a:t>Create file streams using:</a:t>
            </a:r>
          </a:p>
          <a:p>
            <a:pPr lvl="1" eaLnBrk="1" hangingPunct="1">
              <a:lnSpc>
                <a:spcPct val="90000"/>
              </a:lnSpc>
            </a:pPr>
            <a:r>
              <a:rPr lang="en-US" b="1" dirty="0" smtClean="0">
                <a:latin typeface="Courier New" pitchFamily="49" charset="0"/>
              </a:rPr>
              <a:t>File</a:t>
            </a:r>
          </a:p>
          <a:p>
            <a:pPr lvl="1" eaLnBrk="1" hangingPunct="1">
              <a:lnSpc>
                <a:spcPct val="90000"/>
              </a:lnSpc>
            </a:pPr>
            <a:r>
              <a:rPr lang="en-US" b="1" dirty="0" smtClean="0">
                <a:latin typeface="Courier New" pitchFamily="49" charset="0"/>
              </a:rPr>
              <a:t>Scanner</a:t>
            </a:r>
          </a:p>
          <a:p>
            <a:pPr lvl="1" eaLnBrk="1" hangingPunct="1">
              <a:lnSpc>
                <a:spcPct val="90000"/>
              </a:lnSpc>
            </a:pPr>
            <a:r>
              <a:rPr lang="en-US" b="1" dirty="0" err="1" smtClean="0">
                <a:latin typeface="Courier New" pitchFamily="49" charset="0"/>
              </a:rPr>
              <a:t>PrintWriter</a:t>
            </a:r>
            <a:endParaRPr lang="en-US" b="1" dirty="0" smtClean="0">
              <a:latin typeface="Courier New" pitchFamily="49" charset="0"/>
            </a:endParaRPr>
          </a:p>
          <a:p>
            <a:pPr lvl="1" eaLnBrk="1" hangingPunct="1">
              <a:lnSpc>
                <a:spcPct val="90000"/>
              </a:lnSpc>
            </a:pPr>
            <a:endParaRPr lang="en-US" sz="1800" b="1" dirty="0" smtClean="0">
              <a:latin typeface="Courier New" pitchFamily="49" charset="0"/>
            </a:endParaRPr>
          </a:p>
        </p:txBody>
      </p:sp>
    </p:spTree>
    <p:extLst>
      <p:ext uri="{BB962C8B-B14F-4D97-AF65-F5344CB8AC3E}">
        <p14:creationId xmlns:p14="http://schemas.microsoft.com/office/powerpoint/2010/main" val="417024015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p:txBody>
          <a:bodyPr/>
          <a:lstStyle/>
          <a:p>
            <a:fld id="{74F31723-9BC5-4513-8ECA-0934CA23DD76}" type="slidenum">
              <a:rPr lang="en-US" smtClean="0"/>
              <a:pPr/>
              <a:t>28</a:t>
            </a:fld>
            <a:endParaRPr lang="en-US" smtClean="0"/>
          </a:p>
        </p:txBody>
      </p:sp>
      <p:sp>
        <p:nvSpPr>
          <p:cNvPr id="19459" name="Rectangle 2"/>
          <p:cNvSpPr>
            <a:spLocks noGrp="1" noChangeArrowheads="1"/>
          </p:cNvSpPr>
          <p:nvPr>
            <p:ph type="title"/>
          </p:nvPr>
        </p:nvSpPr>
        <p:spPr/>
        <p:txBody>
          <a:bodyPr/>
          <a:lstStyle/>
          <a:p>
            <a:pPr eaLnBrk="1" hangingPunct="1"/>
            <a:r>
              <a:rPr lang="en-US" dirty="0" smtClean="0"/>
              <a:t>File</a:t>
            </a:r>
          </a:p>
        </p:txBody>
      </p:sp>
      <p:sp>
        <p:nvSpPr>
          <p:cNvPr id="19460" name="Rectangle 3"/>
          <p:cNvSpPr>
            <a:spLocks noGrp="1" noChangeArrowheads="1"/>
          </p:cNvSpPr>
          <p:nvPr>
            <p:ph type="body" idx="1"/>
          </p:nvPr>
        </p:nvSpPr>
        <p:spPr>
          <a:xfrm>
            <a:off x="457200" y="1600200"/>
            <a:ext cx="8534400" cy="4114800"/>
          </a:xfrm>
        </p:spPr>
        <p:txBody>
          <a:bodyPr/>
          <a:lstStyle/>
          <a:p>
            <a:pPr>
              <a:lnSpc>
                <a:spcPct val="90000"/>
              </a:lnSpc>
            </a:pPr>
            <a:r>
              <a:rPr lang="en-US" dirty="0" smtClean="0">
                <a:latin typeface="Arial Unicode MS" pitchFamily="34" charset="-128"/>
                <a:ea typeface="Arial Unicode MS" pitchFamily="34" charset="-128"/>
                <a:cs typeface="Arial Unicode MS" pitchFamily="34" charset="-128"/>
              </a:rPr>
              <a:t>The </a:t>
            </a:r>
            <a:r>
              <a:rPr lang="en-US" b="1" dirty="0" smtClean="0">
                <a:latin typeface="Courier New" pitchFamily="49" charset="0"/>
                <a:ea typeface="Arial Unicode MS" pitchFamily="34" charset="-128"/>
                <a:cs typeface="Courier New" pitchFamily="49" charset="0"/>
              </a:rPr>
              <a:t>File</a:t>
            </a:r>
            <a:r>
              <a:rPr lang="en-US" dirty="0" smtClean="0">
                <a:latin typeface="Arial Unicode MS" pitchFamily="34" charset="-128"/>
                <a:ea typeface="Arial Unicode MS" pitchFamily="34" charset="-128"/>
                <a:cs typeface="Arial Unicode MS" pitchFamily="34" charset="-128"/>
              </a:rPr>
              <a:t> class models a system-independent view of a file comprising:</a:t>
            </a:r>
          </a:p>
          <a:p>
            <a:pPr lvl="1">
              <a:lnSpc>
                <a:spcPct val="90000"/>
              </a:lnSpc>
            </a:pPr>
            <a:r>
              <a:rPr lang="en-US" dirty="0" smtClean="0">
                <a:latin typeface="Arial Unicode MS" pitchFamily="34" charset="-128"/>
                <a:ea typeface="Arial Unicode MS" pitchFamily="34" charset="-128"/>
                <a:cs typeface="Arial Unicode MS" pitchFamily="34" charset="-128"/>
              </a:rPr>
              <a:t>Filename;</a:t>
            </a:r>
          </a:p>
          <a:p>
            <a:pPr lvl="1">
              <a:lnSpc>
                <a:spcPct val="90000"/>
              </a:lnSpc>
            </a:pPr>
            <a:r>
              <a:rPr lang="en-US" dirty="0" smtClean="0">
                <a:latin typeface="Arial Unicode MS" pitchFamily="34" charset="-128"/>
                <a:ea typeface="Arial Unicode MS" pitchFamily="34" charset="-128"/>
                <a:cs typeface="Arial Unicode MS" pitchFamily="34" charset="-128"/>
              </a:rPr>
              <a:t>Directory pathname:</a:t>
            </a:r>
          </a:p>
          <a:p>
            <a:pPr lvl="2">
              <a:lnSpc>
                <a:spcPct val="90000"/>
              </a:lnSpc>
            </a:pPr>
            <a:r>
              <a:rPr lang="en-US" dirty="0" smtClean="0">
                <a:latin typeface="Arial Unicode MS" pitchFamily="34" charset="-128"/>
                <a:ea typeface="Arial Unicode MS" pitchFamily="34" charset="-128"/>
                <a:cs typeface="Arial Unicode MS" pitchFamily="34" charset="-128"/>
              </a:rPr>
              <a:t>Relative;</a:t>
            </a:r>
          </a:p>
          <a:p>
            <a:pPr lvl="2">
              <a:lnSpc>
                <a:spcPct val="90000"/>
              </a:lnSpc>
            </a:pPr>
            <a:r>
              <a:rPr lang="en-US" dirty="0" smtClean="0">
                <a:latin typeface="Arial Unicode MS" pitchFamily="34" charset="-128"/>
                <a:ea typeface="Arial Unicode MS" pitchFamily="34" charset="-128"/>
                <a:cs typeface="Arial Unicode MS" pitchFamily="34" charset="-128"/>
              </a:rPr>
              <a:t>Absolute.</a:t>
            </a:r>
          </a:p>
          <a:p>
            <a:pPr>
              <a:lnSpc>
                <a:spcPct val="90000"/>
              </a:lnSpc>
            </a:pPr>
            <a:r>
              <a:rPr lang="en-US" dirty="0" smtClean="0">
                <a:latin typeface="Arial Unicode MS" pitchFamily="34" charset="-128"/>
                <a:ea typeface="Arial Unicode MS" pitchFamily="34" charset="-128"/>
                <a:cs typeface="Arial Unicode MS" pitchFamily="34" charset="-128"/>
              </a:rPr>
              <a:t>Patterns:</a:t>
            </a:r>
          </a:p>
          <a:p>
            <a:pPr lvl="2">
              <a:lnSpc>
                <a:spcPct val="90000"/>
              </a:lnSpc>
              <a:buNone/>
            </a:pPr>
            <a:r>
              <a:rPr lang="en-US" b="1" dirty="0" smtClean="0">
                <a:latin typeface="Courier New" pitchFamily="49" charset="0"/>
              </a:rPr>
              <a:t>new File(</a:t>
            </a:r>
            <a:r>
              <a:rPr lang="en-US" b="1" i="1" u="sng" dirty="0" err="1" smtClean="0">
                <a:latin typeface="Courier New" pitchFamily="49" charset="0"/>
              </a:rPr>
              <a:t>pathAndFilenameString</a:t>
            </a:r>
            <a:r>
              <a:rPr lang="en-US" b="1" dirty="0" smtClean="0">
                <a:latin typeface="Courier New" pitchFamily="49" charset="0"/>
              </a:rPr>
              <a:t>)</a:t>
            </a:r>
          </a:p>
          <a:p>
            <a:pPr lvl="2">
              <a:lnSpc>
                <a:spcPct val="90000"/>
              </a:lnSpc>
              <a:buNone/>
            </a:pPr>
            <a:r>
              <a:rPr lang="en-US" b="1" dirty="0" smtClean="0">
                <a:latin typeface="Courier New" pitchFamily="49" charset="0"/>
              </a:rPr>
              <a:t>new File(</a:t>
            </a:r>
            <a:r>
              <a:rPr lang="en-US" b="1" i="1" u="sng" dirty="0" err="1" smtClean="0">
                <a:latin typeface="Courier New" pitchFamily="49" charset="0"/>
              </a:rPr>
              <a:t>pathnameString</a:t>
            </a:r>
            <a:r>
              <a:rPr lang="en-US" b="1" dirty="0" smtClean="0">
                <a:latin typeface="Courier New" pitchFamily="49" charset="0"/>
              </a:rPr>
              <a:t>, </a:t>
            </a:r>
            <a:r>
              <a:rPr lang="en-US" b="1" i="1" u="sng" dirty="0" err="1" smtClean="0">
                <a:latin typeface="Courier New" pitchFamily="49" charset="0"/>
              </a:rPr>
              <a:t>filenameString</a:t>
            </a:r>
            <a:r>
              <a:rPr lang="en-US" b="1" dirty="0" smtClean="0">
                <a:latin typeface="Courier New" pitchFamily="49" charset="0"/>
              </a:rPr>
              <a:t>)</a:t>
            </a:r>
          </a:p>
          <a:p>
            <a:pPr lvl="1" eaLnBrk="1" hangingPunct="1">
              <a:lnSpc>
                <a:spcPct val="90000"/>
              </a:lnSpc>
            </a:pPr>
            <a:endParaRPr lang="en-US" sz="1800" b="1" dirty="0" smtClean="0">
              <a:latin typeface="Courier New" pitchFamily="49" charset="0"/>
            </a:endParaRPr>
          </a:p>
        </p:txBody>
      </p:sp>
    </p:spTree>
    <p:extLst>
      <p:ext uri="{BB962C8B-B14F-4D97-AF65-F5344CB8AC3E}">
        <p14:creationId xmlns:p14="http://schemas.microsoft.com/office/powerpoint/2010/main" val="2056941383"/>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p:txBody>
          <a:bodyPr/>
          <a:lstStyle/>
          <a:p>
            <a:fld id="{77E07A02-36A4-4156-87C0-9B188ECF6CD6}" type="slidenum">
              <a:rPr lang="en-US" smtClean="0"/>
              <a:pPr/>
              <a:t>29</a:t>
            </a:fld>
            <a:endParaRPr lang="en-US" smtClean="0"/>
          </a:p>
        </p:txBody>
      </p:sp>
      <p:sp>
        <p:nvSpPr>
          <p:cNvPr id="20483" name="Rectangle 2"/>
          <p:cNvSpPr>
            <a:spLocks noGrp="1" noChangeArrowheads="1"/>
          </p:cNvSpPr>
          <p:nvPr>
            <p:ph type="title"/>
          </p:nvPr>
        </p:nvSpPr>
        <p:spPr/>
        <p:txBody>
          <a:bodyPr/>
          <a:lstStyle/>
          <a:p>
            <a:pPr eaLnBrk="1" hangingPunct="1"/>
            <a:r>
              <a:rPr lang="en-US" dirty="0" smtClean="0"/>
              <a:t>Scanner</a:t>
            </a:r>
          </a:p>
        </p:txBody>
      </p:sp>
      <p:sp>
        <p:nvSpPr>
          <p:cNvPr id="20484" name="Rectangle 3"/>
          <p:cNvSpPr>
            <a:spLocks noGrp="1" noChangeArrowheads="1"/>
          </p:cNvSpPr>
          <p:nvPr>
            <p:ph type="body" idx="1"/>
          </p:nvPr>
        </p:nvSpPr>
        <p:spPr/>
        <p:txBody>
          <a:bodyPr/>
          <a:lstStyle/>
          <a:p>
            <a:pPr eaLnBrk="1" hangingPunct="1">
              <a:lnSpc>
                <a:spcPct val="90000"/>
              </a:lnSpc>
            </a:pPr>
            <a:r>
              <a:rPr lang="en-US" dirty="0" smtClean="0">
                <a:latin typeface="Arial Unicode MS" pitchFamily="34" charset="-128"/>
                <a:ea typeface="Arial Unicode MS" pitchFamily="34" charset="-128"/>
                <a:cs typeface="Arial Unicode MS" pitchFamily="34" charset="-128"/>
              </a:rPr>
              <a:t>The </a:t>
            </a:r>
            <a:r>
              <a:rPr lang="en-US" b="1" dirty="0" smtClean="0">
                <a:latin typeface="Courier New" pitchFamily="49" charset="0"/>
                <a:ea typeface="Arial Unicode MS" pitchFamily="34" charset="-128"/>
                <a:cs typeface="Courier New" pitchFamily="49" charset="0"/>
              </a:rPr>
              <a:t>Scanner</a:t>
            </a:r>
            <a:r>
              <a:rPr lang="en-US" dirty="0" smtClean="0">
                <a:latin typeface="Arial Unicode MS" pitchFamily="34" charset="-128"/>
                <a:ea typeface="Arial Unicode MS" pitchFamily="34" charset="-128"/>
                <a:cs typeface="Arial Unicode MS" pitchFamily="34" charset="-128"/>
              </a:rPr>
              <a:t> class can scan:</a:t>
            </a:r>
          </a:p>
          <a:p>
            <a:pPr lvl="1">
              <a:lnSpc>
                <a:spcPct val="90000"/>
              </a:lnSpc>
            </a:pPr>
            <a:r>
              <a:rPr lang="en-US" dirty="0" smtClean="0">
                <a:latin typeface="Arial Unicode MS" pitchFamily="34" charset="-128"/>
                <a:ea typeface="Arial Unicode MS" pitchFamily="34" charset="-128"/>
                <a:cs typeface="Arial Unicode MS" pitchFamily="34" charset="-128"/>
              </a:rPr>
              <a:t>Keyboard input stream;</a:t>
            </a:r>
          </a:p>
          <a:p>
            <a:pPr lvl="1">
              <a:lnSpc>
                <a:spcPct val="90000"/>
              </a:lnSpc>
            </a:pPr>
            <a:r>
              <a:rPr lang="en-US" dirty="0" smtClean="0">
                <a:latin typeface="Arial Unicode MS" pitchFamily="34" charset="-128"/>
                <a:ea typeface="Arial Unicode MS" pitchFamily="34" charset="-128"/>
                <a:cs typeface="Arial Unicode MS" pitchFamily="34" charset="-128"/>
              </a:rPr>
              <a:t>File;</a:t>
            </a:r>
          </a:p>
          <a:p>
            <a:pPr lvl="1">
              <a:lnSpc>
                <a:spcPct val="90000"/>
              </a:lnSpc>
            </a:pPr>
            <a:r>
              <a:rPr lang="en-US" dirty="0" smtClean="0">
                <a:latin typeface="Arial Unicode MS" pitchFamily="34" charset="-128"/>
                <a:ea typeface="Arial Unicode MS" pitchFamily="34" charset="-128"/>
                <a:cs typeface="Arial Unicode MS" pitchFamily="34" charset="-128"/>
              </a:rPr>
              <a:t>String.</a:t>
            </a:r>
          </a:p>
          <a:p>
            <a:pPr eaLnBrk="1" hangingPunct="1">
              <a:lnSpc>
                <a:spcPct val="90000"/>
              </a:lnSpc>
            </a:pPr>
            <a:r>
              <a:rPr lang="en-US" dirty="0" smtClean="0">
                <a:latin typeface="Arial Unicode MS" pitchFamily="34" charset="-128"/>
              </a:rPr>
              <a:t>Pattern: </a:t>
            </a:r>
          </a:p>
          <a:p>
            <a:pPr lvl="2">
              <a:lnSpc>
                <a:spcPct val="90000"/>
              </a:lnSpc>
              <a:buNone/>
            </a:pPr>
            <a:r>
              <a:rPr lang="en-US" b="1" dirty="0" smtClean="0">
                <a:latin typeface="Courier New" pitchFamily="49" charset="0"/>
                <a:cs typeface="Courier New" pitchFamily="49" charset="0"/>
              </a:rPr>
              <a:t>new Scanner(</a:t>
            </a:r>
            <a:r>
              <a:rPr lang="en-US" b="1" i="1" u="sng" dirty="0" err="1" smtClean="0">
                <a:latin typeface="Courier New" pitchFamily="49" charset="0"/>
                <a:cs typeface="Courier New" pitchFamily="49" charset="0"/>
              </a:rPr>
              <a:t>inputStreamOrFileOrString</a:t>
            </a:r>
            <a:r>
              <a:rPr lang="en-US" b="1" dirty="0" smtClean="0">
                <a:latin typeface="Courier New" pitchFamily="49" charset="0"/>
                <a:cs typeface="Courier New" pitchFamily="49" charset="0"/>
              </a:rPr>
              <a:t>)</a:t>
            </a:r>
          </a:p>
          <a:p>
            <a:pPr eaLnBrk="1" hangingPunct="1">
              <a:lnSpc>
                <a:spcPct val="90000"/>
              </a:lnSpc>
            </a:pPr>
            <a:r>
              <a:rPr lang="en-US" dirty="0" smtClean="0">
                <a:latin typeface="Arial Unicode MS" pitchFamily="34" charset="-128"/>
              </a:rPr>
              <a:t>The API includes these methods:</a:t>
            </a:r>
          </a:p>
          <a:p>
            <a:pPr lvl="1" eaLnBrk="1" hangingPunct="1">
              <a:lnSpc>
                <a:spcPct val="90000"/>
              </a:lnSpc>
            </a:pPr>
            <a:r>
              <a:rPr lang="en-US" sz="2400" b="1" dirty="0" smtClean="0">
                <a:latin typeface="Courier New" pitchFamily="49" charset="0"/>
              </a:rPr>
              <a:t>next() </a:t>
            </a:r>
            <a:r>
              <a:rPr lang="en-US" sz="2400" b="1" dirty="0" err="1" smtClean="0">
                <a:latin typeface="Courier New" pitchFamily="49" charset="0"/>
              </a:rPr>
              <a:t>nextInt</a:t>
            </a:r>
            <a:r>
              <a:rPr lang="en-US" sz="2400" b="1" dirty="0" smtClean="0">
                <a:latin typeface="Courier New" pitchFamily="49" charset="0"/>
              </a:rPr>
              <a:t>() </a:t>
            </a:r>
            <a:r>
              <a:rPr lang="en-US" sz="2400" b="1" dirty="0" err="1" smtClean="0">
                <a:latin typeface="Courier New" pitchFamily="49" charset="0"/>
              </a:rPr>
              <a:t>nextLine</a:t>
            </a:r>
            <a:r>
              <a:rPr lang="en-US" sz="2400" b="1" dirty="0" smtClean="0">
                <a:latin typeface="Courier New" pitchFamily="49" charset="0"/>
              </a:rPr>
              <a:t>() ...</a:t>
            </a:r>
          </a:p>
          <a:p>
            <a:pPr lvl="1">
              <a:lnSpc>
                <a:spcPct val="90000"/>
              </a:lnSpc>
            </a:pPr>
            <a:r>
              <a:rPr lang="en-US" sz="2400" b="1" dirty="0" err="1" smtClean="0">
                <a:latin typeface="Courier New" pitchFamily="49" charset="0"/>
              </a:rPr>
              <a:t>hasNext</a:t>
            </a:r>
            <a:r>
              <a:rPr lang="en-US" sz="2400" b="1" dirty="0" smtClean="0">
                <a:latin typeface="Courier New" pitchFamily="49" charset="0"/>
              </a:rPr>
              <a:t>() </a:t>
            </a:r>
            <a:r>
              <a:rPr lang="en-US" sz="2400" b="1" dirty="0" err="1" smtClean="0">
                <a:latin typeface="Courier New" pitchFamily="49" charset="0"/>
              </a:rPr>
              <a:t>hasNextInt</a:t>
            </a:r>
            <a:r>
              <a:rPr lang="en-US" sz="2400" b="1" dirty="0" smtClean="0">
                <a:latin typeface="Courier New" pitchFamily="49" charset="0"/>
              </a:rPr>
              <a:t>() </a:t>
            </a:r>
            <a:r>
              <a:rPr lang="en-US" sz="2400" b="1" dirty="0" err="1" smtClean="0">
                <a:latin typeface="Courier New" pitchFamily="49" charset="0"/>
              </a:rPr>
              <a:t>hasNextLine</a:t>
            </a:r>
            <a:r>
              <a:rPr lang="en-US" sz="2400" b="1" dirty="0" smtClean="0">
                <a:latin typeface="Courier New" pitchFamily="49" charset="0"/>
              </a:rPr>
              <a:t>() ...</a:t>
            </a:r>
          </a:p>
          <a:p>
            <a:pPr lvl="1" eaLnBrk="1" hangingPunct="1">
              <a:lnSpc>
                <a:spcPct val="90000"/>
              </a:lnSpc>
            </a:pPr>
            <a:r>
              <a:rPr lang="en-US" sz="2400" b="1" dirty="0" smtClean="0">
                <a:latin typeface="Courier New" pitchFamily="49" charset="0"/>
              </a:rPr>
              <a:t>close()</a:t>
            </a:r>
          </a:p>
          <a:p>
            <a:pPr lvl="1">
              <a:lnSpc>
                <a:spcPct val="90000"/>
              </a:lnSpc>
              <a:buNone/>
            </a:pPr>
            <a:endParaRPr lang="en-US" dirty="0" smtClean="0">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271354089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p:txBody>
          <a:bodyPr/>
          <a:lstStyle/>
          <a:p>
            <a:fld id="{9F54D835-630F-4BC5-B7E3-9AA23F19A0F9}" type="slidenum">
              <a:rPr lang="en-US" smtClean="0"/>
              <a:pPr/>
              <a:t>3</a:t>
            </a:fld>
            <a:endParaRPr lang="en-US" smtClean="0"/>
          </a:p>
        </p:txBody>
      </p:sp>
      <p:sp>
        <p:nvSpPr>
          <p:cNvPr id="7171" name="Rectangle 2"/>
          <p:cNvSpPr>
            <a:spLocks noGrp="1" noChangeArrowheads="1"/>
          </p:cNvSpPr>
          <p:nvPr>
            <p:ph type="title"/>
          </p:nvPr>
        </p:nvSpPr>
        <p:spPr/>
        <p:txBody>
          <a:bodyPr/>
          <a:lstStyle/>
          <a:p>
            <a:pPr eaLnBrk="1" hangingPunct="1"/>
            <a:r>
              <a:rPr lang="en-US" dirty="0" smtClean="0"/>
              <a:t>Example: Analysis and Design</a:t>
            </a:r>
          </a:p>
        </p:txBody>
      </p:sp>
      <p:sp>
        <p:nvSpPr>
          <p:cNvPr id="7172" name="Rectangle 3"/>
          <p:cNvSpPr>
            <a:spLocks noGrp="1" noChangeArrowheads="1"/>
          </p:cNvSpPr>
          <p:nvPr>
            <p:ph type="body" idx="1"/>
          </p:nvPr>
        </p:nvSpPr>
        <p:spPr>
          <a:xfrm>
            <a:off x="457200" y="1600200"/>
            <a:ext cx="5181600" cy="4270341"/>
          </a:xfrm>
        </p:spPr>
        <p:txBody>
          <a:bodyPr>
            <a:normAutofit/>
          </a:bodyPr>
          <a:lstStyle/>
          <a:p>
            <a:pPr eaLnBrk="1" hangingPunct="1">
              <a:lnSpc>
                <a:spcPct val="90000"/>
              </a:lnSpc>
            </a:pPr>
            <a:r>
              <a:rPr lang="en-US" dirty="0" smtClean="0">
                <a:latin typeface="Arial Unicode MS" pitchFamily="34" charset="-128"/>
              </a:rPr>
              <a:t>We’d like to make a guessing game that drills students on the countries of the world.</a:t>
            </a:r>
          </a:p>
          <a:p>
            <a:pPr>
              <a:lnSpc>
                <a:spcPct val="90000"/>
              </a:lnSpc>
            </a:pPr>
            <a:r>
              <a:rPr lang="en-US" dirty="0">
                <a:latin typeface="Arial Unicode MS" pitchFamily="34" charset="-128"/>
              </a:rPr>
              <a:t>Elements:</a:t>
            </a:r>
          </a:p>
          <a:p>
            <a:pPr lvl="1">
              <a:lnSpc>
                <a:spcPct val="90000"/>
              </a:lnSpc>
            </a:pPr>
            <a:r>
              <a:rPr lang="en-US" dirty="0">
                <a:latin typeface="Arial Unicode MS" pitchFamily="34" charset="-128"/>
              </a:rPr>
              <a:t>A GUI controller;</a:t>
            </a:r>
          </a:p>
          <a:p>
            <a:pPr lvl="1">
              <a:lnSpc>
                <a:spcPct val="90000"/>
              </a:lnSpc>
            </a:pPr>
            <a:r>
              <a:rPr lang="en-US" dirty="0">
                <a:latin typeface="Arial Unicode MS" pitchFamily="34" charset="-128"/>
              </a:rPr>
              <a:t>A Game class that:</a:t>
            </a:r>
          </a:p>
          <a:p>
            <a:pPr lvl="2">
              <a:lnSpc>
                <a:spcPct val="90000"/>
              </a:lnSpc>
            </a:pPr>
            <a:r>
              <a:rPr lang="en-US" dirty="0">
                <a:latin typeface="Arial Unicode MS" pitchFamily="34" charset="-128"/>
              </a:rPr>
              <a:t>Represents a list of countries;</a:t>
            </a:r>
          </a:p>
          <a:p>
            <a:pPr lvl="2">
              <a:lnSpc>
                <a:spcPct val="90000"/>
              </a:lnSpc>
            </a:pPr>
            <a:r>
              <a:rPr lang="en-US" dirty="0">
                <a:latin typeface="Arial Unicode MS" pitchFamily="34" charset="-128"/>
              </a:rPr>
              <a:t>Randomly chooses a country </a:t>
            </a:r>
            <a:r>
              <a:rPr lang="en-US" dirty="0" smtClean="0">
                <a:latin typeface="Arial Unicode MS" pitchFamily="34" charset="-128"/>
              </a:rPr>
              <a:t>as </a:t>
            </a:r>
            <a:r>
              <a:rPr lang="en-US" dirty="0">
                <a:latin typeface="Arial Unicode MS" pitchFamily="34" charset="-128"/>
              </a:rPr>
              <a:t>the current answer;</a:t>
            </a:r>
          </a:p>
          <a:p>
            <a:pPr lvl="2">
              <a:lnSpc>
                <a:spcPct val="90000"/>
              </a:lnSpc>
            </a:pPr>
            <a:r>
              <a:rPr lang="en-US" dirty="0">
                <a:latin typeface="Arial Unicode MS" pitchFamily="34" charset="-128"/>
              </a:rPr>
              <a:t>Produces a sequence of hints.</a:t>
            </a:r>
          </a:p>
          <a:p>
            <a:pPr lvl="1">
              <a:lnSpc>
                <a:spcPct val="90000"/>
              </a:lnSpc>
            </a:pPr>
            <a:r>
              <a:rPr lang="en-US" dirty="0">
                <a:latin typeface="Arial Unicode MS" pitchFamily="34" charset="-128"/>
              </a:rPr>
              <a:t>A Country class that:</a:t>
            </a:r>
          </a:p>
          <a:p>
            <a:pPr lvl="2">
              <a:lnSpc>
                <a:spcPct val="90000"/>
              </a:lnSpc>
            </a:pPr>
            <a:r>
              <a:rPr lang="en-US" dirty="0">
                <a:latin typeface="Arial Unicode MS" pitchFamily="34" charset="-128"/>
              </a:rPr>
              <a:t>Represents stuff about countries.</a:t>
            </a:r>
          </a:p>
          <a:p>
            <a:pPr>
              <a:lnSpc>
                <a:spcPct val="90000"/>
              </a:lnSpc>
            </a:pPr>
            <a:endParaRPr lang="en-US" dirty="0" smtClean="0">
              <a:latin typeface="Arial Unicode MS" pitchFamily="34" charset="-128"/>
            </a:endParaRPr>
          </a:p>
        </p:txBody>
      </p:sp>
      <p:grpSp>
        <p:nvGrpSpPr>
          <p:cNvPr id="13" name="Group 12"/>
          <p:cNvGrpSpPr/>
          <p:nvPr/>
        </p:nvGrpSpPr>
        <p:grpSpPr>
          <a:xfrm>
            <a:off x="5874150" y="1676400"/>
            <a:ext cx="3117450" cy="2743200"/>
            <a:chOff x="5638800" y="1981200"/>
            <a:chExt cx="3117450" cy="2743200"/>
          </a:xfrm>
        </p:grpSpPr>
        <p:sp>
          <p:nvSpPr>
            <p:cNvPr id="14" name="Freeform 13"/>
            <p:cNvSpPr/>
            <p:nvPr/>
          </p:nvSpPr>
          <p:spPr bwMode="auto">
            <a:xfrm>
              <a:off x="5638800" y="1981200"/>
              <a:ext cx="3117450" cy="2743200"/>
            </a:xfrm>
            <a:custGeom>
              <a:avLst/>
              <a:gdLst>
                <a:gd name="connsiteX0" fmla="*/ 76786 w 3117450"/>
                <a:gd name="connsiteY0" fmla="*/ 140857 h 1244270"/>
                <a:gd name="connsiteX1" fmla="*/ 273556 w 3117450"/>
                <a:gd name="connsiteY1" fmla="*/ 106133 h 1244270"/>
                <a:gd name="connsiteX2" fmla="*/ 516624 w 3117450"/>
                <a:gd name="connsiteY2" fmla="*/ 82983 h 1244270"/>
                <a:gd name="connsiteX3" fmla="*/ 2229677 w 3117450"/>
                <a:gd name="connsiteY3" fmla="*/ 71409 h 1244270"/>
                <a:gd name="connsiteX4" fmla="*/ 2310700 w 3117450"/>
                <a:gd name="connsiteY4" fmla="*/ 59834 h 1244270"/>
                <a:gd name="connsiteX5" fmla="*/ 2438021 w 3117450"/>
                <a:gd name="connsiteY5" fmla="*/ 36685 h 1244270"/>
                <a:gd name="connsiteX6" fmla="*/ 2530619 w 3117450"/>
                <a:gd name="connsiteY6" fmla="*/ 25110 h 1244270"/>
                <a:gd name="connsiteX7" fmla="*/ 2588492 w 3117450"/>
                <a:gd name="connsiteY7" fmla="*/ 13535 h 1244270"/>
                <a:gd name="connsiteX8" fmla="*/ 2773687 w 3117450"/>
                <a:gd name="connsiteY8" fmla="*/ 1961 h 1244270"/>
                <a:gd name="connsiteX9" fmla="*/ 2970457 w 3117450"/>
                <a:gd name="connsiteY9" fmla="*/ 13535 h 1244270"/>
                <a:gd name="connsiteX10" fmla="*/ 2993606 w 3117450"/>
                <a:gd name="connsiteY10" fmla="*/ 48259 h 1244270"/>
                <a:gd name="connsiteX11" fmla="*/ 3016756 w 3117450"/>
                <a:gd name="connsiteY11" fmla="*/ 117707 h 1244270"/>
                <a:gd name="connsiteX12" fmla="*/ 3039905 w 3117450"/>
                <a:gd name="connsiteY12" fmla="*/ 164006 h 1244270"/>
                <a:gd name="connsiteX13" fmla="*/ 3051480 w 3117450"/>
                <a:gd name="connsiteY13" fmla="*/ 198730 h 1244270"/>
                <a:gd name="connsiteX14" fmla="*/ 3063054 w 3117450"/>
                <a:gd name="connsiteY14" fmla="*/ 522821 h 1244270"/>
                <a:gd name="connsiteX15" fmla="*/ 3074629 w 3117450"/>
                <a:gd name="connsiteY15" fmla="*/ 592269 h 1244270"/>
                <a:gd name="connsiteX16" fmla="*/ 3097778 w 3117450"/>
                <a:gd name="connsiteY16" fmla="*/ 777464 h 1244270"/>
                <a:gd name="connsiteX17" fmla="*/ 3109353 w 3117450"/>
                <a:gd name="connsiteY17" fmla="*/ 1182578 h 1244270"/>
                <a:gd name="connsiteX18" fmla="*/ 3097778 w 3117450"/>
                <a:gd name="connsiteY18" fmla="*/ 1240452 h 1244270"/>
                <a:gd name="connsiteX19" fmla="*/ 2090781 w 3117450"/>
                <a:gd name="connsiteY19" fmla="*/ 1194153 h 1244270"/>
                <a:gd name="connsiteX20" fmla="*/ 632371 w 3117450"/>
                <a:gd name="connsiteY20" fmla="*/ 1182578 h 1244270"/>
                <a:gd name="connsiteX21" fmla="*/ 134659 w 3117450"/>
                <a:gd name="connsiteY21" fmla="*/ 1171004 h 1244270"/>
                <a:gd name="connsiteX22" fmla="*/ 99935 w 3117450"/>
                <a:gd name="connsiteY22" fmla="*/ 1136280 h 1244270"/>
                <a:gd name="connsiteX23" fmla="*/ 30487 w 3117450"/>
                <a:gd name="connsiteY23" fmla="*/ 1066831 h 1244270"/>
                <a:gd name="connsiteX24" fmla="*/ 7338 w 3117450"/>
                <a:gd name="connsiteY24" fmla="*/ 1020533 h 1244270"/>
                <a:gd name="connsiteX25" fmla="*/ 7338 w 3117450"/>
                <a:gd name="connsiteY25" fmla="*/ 117707 h 1244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17450" h="1244270">
                  <a:moveTo>
                    <a:pt x="76786" y="140857"/>
                  </a:moveTo>
                  <a:cubicBezTo>
                    <a:pt x="158196" y="113720"/>
                    <a:pt x="122140" y="123438"/>
                    <a:pt x="273556" y="106133"/>
                  </a:cubicBezTo>
                  <a:cubicBezTo>
                    <a:pt x="354419" y="96891"/>
                    <a:pt x="435237" y="83533"/>
                    <a:pt x="516624" y="82983"/>
                  </a:cubicBezTo>
                  <a:lnTo>
                    <a:pt x="2229677" y="71409"/>
                  </a:lnTo>
                  <a:cubicBezTo>
                    <a:pt x="2256685" y="67551"/>
                    <a:pt x="2283789" y="64319"/>
                    <a:pt x="2310700" y="59834"/>
                  </a:cubicBezTo>
                  <a:cubicBezTo>
                    <a:pt x="2430360" y="39890"/>
                    <a:pt x="2302913" y="55986"/>
                    <a:pt x="2438021" y="36685"/>
                  </a:cubicBezTo>
                  <a:cubicBezTo>
                    <a:pt x="2468815" y="32286"/>
                    <a:pt x="2499875" y="29840"/>
                    <a:pt x="2530619" y="25110"/>
                  </a:cubicBezTo>
                  <a:cubicBezTo>
                    <a:pt x="2550063" y="22118"/>
                    <a:pt x="2568908" y="15400"/>
                    <a:pt x="2588492" y="13535"/>
                  </a:cubicBezTo>
                  <a:cubicBezTo>
                    <a:pt x="2650065" y="7671"/>
                    <a:pt x="2711955" y="5819"/>
                    <a:pt x="2773687" y="1961"/>
                  </a:cubicBezTo>
                  <a:cubicBezTo>
                    <a:pt x="2839277" y="5819"/>
                    <a:pt x="2906163" y="0"/>
                    <a:pt x="2970457" y="13535"/>
                  </a:cubicBezTo>
                  <a:cubicBezTo>
                    <a:pt x="2984070" y="16401"/>
                    <a:pt x="2987956" y="35547"/>
                    <a:pt x="2993606" y="48259"/>
                  </a:cubicBezTo>
                  <a:cubicBezTo>
                    <a:pt x="3003516" y="70557"/>
                    <a:pt x="3009039" y="94558"/>
                    <a:pt x="3016756" y="117707"/>
                  </a:cubicBezTo>
                  <a:cubicBezTo>
                    <a:pt x="3022213" y="134076"/>
                    <a:pt x="3033108" y="148147"/>
                    <a:pt x="3039905" y="164006"/>
                  </a:cubicBezTo>
                  <a:cubicBezTo>
                    <a:pt x="3044711" y="175220"/>
                    <a:pt x="3047622" y="187155"/>
                    <a:pt x="3051480" y="198730"/>
                  </a:cubicBezTo>
                  <a:cubicBezTo>
                    <a:pt x="3055338" y="306760"/>
                    <a:pt x="3056706" y="414908"/>
                    <a:pt x="3063054" y="522821"/>
                  </a:cubicBezTo>
                  <a:cubicBezTo>
                    <a:pt x="3064432" y="546249"/>
                    <a:pt x="3071718" y="568982"/>
                    <a:pt x="3074629" y="592269"/>
                  </a:cubicBezTo>
                  <a:cubicBezTo>
                    <a:pt x="3102453" y="814856"/>
                    <a:pt x="3071408" y="619237"/>
                    <a:pt x="3097778" y="777464"/>
                  </a:cubicBezTo>
                  <a:cubicBezTo>
                    <a:pt x="3101636" y="912502"/>
                    <a:pt x="3109353" y="1047485"/>
                    <a:pt x="3109353" y="1182578"/>
                  </a:cubicBezTo>
                  <a:cubicBezTo>
                    <a:pt x="3109353" y="1202251"/>
                    <a:pt x="3117450" y="1240228"/>
                    <a:pt x="3097778" y="1240452"/>
                  </a:cubicBezTo>
                  <a:cubicBezTo>
                    <a:pt x="2761779" y="1244270"/>
                    <a:pt x="2426791" y="1196820"/>
                    <a:pt x="2090781" y="1194153"/>
                  </a:cubicBezTo>
                  <a:lnTo>
                    <a:pt x="632371" y="1182578"/>
                  </a:lnTo>
                  <a:cubicBezTo>
                    <a:pt x="466467" y="1178720"/>
                    <a:pt x="299984" y="1185380"/>
                    <a:pt x="134659" y="1171004"/>
                  </a:cubicBezTo>
                  <a:cubicBezTo>
                    <a:pt x="118351" y="1169586"/>
                    <a:pt x="112363" y="1146933"/>
                    <a:pt x="99935" y="1136280"/>
                  </a:cubicBezTo>
                  <a:cubicBezTo>
                    <a:pt x="48763" y="1092417"/>
                    <a:pt x="59828" y="1118176"/>
                    <a:pt x="30487" y="1066831"/>
                  </a:cubicBezTo>
                  <a:cubicBezTo>
                    <a:pt x="21926" y="1051850"/>
                    <a:pt x="7759" y="1037782"/>
                    <a:pt x="7338" y="1020533"/>
                  </a:cubicBezTo>
                  <a:cubicBezTo>
                    <a:pt x="0" y="719680"/>
                    <a:pt x="7338" y="418649"/>
                    <a:pt x="7338" y="117707"/>
                  </a:cubicBezTo>
                </a:path>
              </a:pathLst>
            </a:custGeom>
            <a:noFill/>
            <a:ln w="22225" cap="flat" cmpd="sng" algn="ctr">
              <a:solidFill>
                <a:srgbClr val="00407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5" name="Rectangle 14"/>
            <p:cNvSpPr/>
            <p:nvPr/>
          </p:nvSpPr>
          <p:spPr bwMode="auto">
            <a:xfrm>
              <a:off x="5791200" y="4038600"/>
              <a:ext cx="1676400" cy="381000"/>
            </a:xfrm>
            <a:prstGeom prst="rect">
              <a:avLst/>
            </a:prstGeom>
            <a:noFill/>
            <a:ln w="6350" cap="flat" cmpd="sng" algn="ctr">
              <a:solidFill>
                <a:srgbClr val="00407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Your</a:t>
              </a:r>
              <a:r>
                <a:rPr kumimoji="0" lang="en-US" sz="1800" b="0" i="0" u="none" strike="noStrike" cap="none" normalizeH="0" baseline="0" dirty="0" smtClean="0">
                  <a:ln>
                    <a:noFill/>
                  </a:ln>
                  <a:solidFill>
                    <a:schemeClr val="tx1"/>
                  </a:solidFill>
                  <a:effectLst/>
                  <a:latin typeface="Arial" charset="0"/>
                </a:rPr>
                <a:t> guess…</a:t>
              </a:r>
            </a:p>
          </p:txBody>
        </p:sp>
        <p:sp>
          <p:nvSpPr>
            <p:cNvPr id="16" name="Rectangle 15"/>
            <p:cNvSpPr/>
            <p:nvPr/>
          </p:nvSpPr>
          <p:spPr bwMode="auto">
            <a:xfrm>
              <a:off x="7620000" y="4038600"/>
              <a:ext cx="990600" cy="381000"/>
            </a:xfrm>
            <a:prstGeom prst="rect">
              <a:avLst/>
            </a:prstGeom>
            <a:noFill/>
            <a:ln w="25400" cap="flat" cmpd="sng" algn="ctr">
              <a:solidFill>
                <a:srgbClr val="00407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Give</a:t>
              </a:r>
              <a:r>
                <a:rPr kumimoji="0" lang="en-US" sz="1800" b="0" i="0" u="none" strike="noStrike" cap="none" normalizeH="0" dirty="0" smtClean="0">
                  <a:ln>
                    <a:noFill/>
                  </a:ln>
                  <a:solidFill>
                    <a:schemeClr val="tx1"/>
                  </a:solidFill>
                  <a:effectLst/>
                  <a:latin typeface="Arial" charset="0"/>
                </a:rPr>
                <a:t> up</a:t>
              </a:r>
              <a:endParaRPr kumimoji="0" lang="en-US" sz="1800" b="0" i="0" u="none" strike="noStrike" cap="none" normalizeH="0" baseline="0" dirty="0" smtClean="0">
                <a:ln>
                  <a:noFill/>
                </a:ln>
                <a:solidFill>
                  <a:schemeClr val="tx1"/>
                </a:solidFill>
                <a:effectLst/>
                <a:latin typeface="Arial" charset="0"/>
              </a:endParaRPr>
            </a:p>
          </p:txBody>
        </p:sp>
        <p:sp>
          <p:nvSpPr>
            <p:cNvPr id="17" name="Rectangle 16"/>
            <p:cNvSpPr/>
            <p:nvPr/>
          </p:nvSpPr>
          <p:spPr bwMode="auto">
            <a:xfrm>
              <a:off x="5791200" y="2286000"/>
              <a:ext cx="2819400" cy="1600200"/>
            </a:xfrm>
            <a:prstGeom prst="rect">
              <a:avLst/>
            </a:prstGeom>
            <a:noFill/>
            <a:ln w="6350" cap="flat" cmpd="sng" algn="ctr">
              <a:solidFill>
                <a:srgbClr val="00407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p>
            <a:p>
              <a:r>
                <a:rPr lang="en-US" dirty="0" smtClean="0"/>
                <a:t> Some hint goes here </a:t>
              </a:r>
            </a:p>
            <a:p>
              <a:r>
                <a:rPr lang="en-US" dirty="0" smtClean="0"/>
                <a:t> (maybe an image </a:t>
              </a:r>
            </a:p>
            <a:p>
              <a:r>
                <a:rPr lang="en-US" dirty="0" smtClean="0"/>
                <a:t>   and/or text)…</a:t>
              </a:r>
            </a:p>
          </p:txBody>
        </p:sp>
      </p:grpSp>
    </p:spTree>
    <p:extLst>
      <p:ext uri="{BB962C8B-B14F-4D97-AF65-F5344CB8AC3E}">
        <p14:creationId xmlns:p14="http://schemas.microsoft.com/office/powerpoint/2010/main" val="891164691"/>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Compute Statistics</a:t>
            </a:r>
            <a:endParaRPr lang="en-US" dirty="0"/>
          </a:p>
        </p:txBody>
      </p:sp>
      <p:sp>
        <p:nvSpPr>
          <p:cNvPr id="4" name="Content Placeholder 3"/>
          <p:cNvSpPr>
            <a:spLocks noGrp="1"/>
          </p:cNvSpPr>
          <p:nvPr>
            <p:ph idx="1"/>
          </p:nvPr>
        </p:nvSpPr>
        <p:spPr>
          <a:xfrm>
            <a:off x="457200" y="1600199"/>
            <a:ext cx="8229600" cy="4269529"/>
          </a:xfrm>
        </p:spPr>
        <p:txBody>
          <a:bodyPr>
            <a:normAutofit/>
          </a:bodyPr>
          <a:lstStyle/>
          <a:p>
            <a:pPr marL="660400" indent="-660400">
              <a:buNone/>
            </a:pPr>
            <a:r>
              <a:rPr lang="en-US" b="1" dirty="0" smtClean="0"/>
              <a:t>Problem: Compute statistics for a file of quiz scores.</a:t>
            </a:r>
          </a:p>
          <a:p>
            <a:pPr marL="660400" indent="-660400">
              <a:buNone/>
            </a:pPr>
            <a:endParaRPr lang="en-US" b="1" dirty="0" smtClean="0"/>
          </a:p>
          <a:p>
            <a:pPr marL="660400" indent="-660400">
              <a:buNone/>
            </a:pPr>
            <a:r>
              <a:rPr lang="en-US" b="1" dirty="0" smtClean="0"/>
              <a:t>Given</a:t>
            </a:r>
            <a:r>
              <a:rPr lang="en-US" b="1" dirty="0"/>
              <a:t>: </a:t>
            </a:r>
            <a:r>
              <a:rPr lang="en-US" dirty="0"/>
              <a:t>the data filename and path</a:t>
            </a:r>
          </a:p>
          <a:p>
            <a:pPr marL="660400" indent="-660400">
              <a:buNone/>
            </a:pPr>
            <a:r>
              <a:rPr lang="en-US" b="1" dirty="0"/>
              <a:t>Algorithm:</a:t>
            </a:r>
          </a:p>
          <a:p>
            <a:pPr marL="742950" lvl="1" indent="-342900"/>
            <a:r>
              <a:rPr lang="en-US" sz="2400" dirty="0"/>
              <a:t>Open a read stream/scanner to the given file.</a:t>
            </a:r>
          </a:p>
          <a:p>
            <a:pPr marL="742950" lvl="1" indent="-342900"/>
            <a:r>
              <a:rPr lang="en-US" sz="2400" dirty="0"/>
              <a:t>While the file has more tokens:</a:t>
            </a:r>
          </a:p>
          <a:p>
            <a:pPr marL="1200150" lvl="2" indent="-342900"/>
            <a:r>
              <a:rPr lang="en-US" sz="2400" dirty="0"/>
              <a:t>Read the token.</a:t>
            </a:r>
          </a:p>
          <a:p>
            <a:pPr marL="1200150" lvl="2" indent="-342900"/>
            <a:r>
              <a:rPr lang="en-US" sz="2400" dirty="0"/>
              <a:t>Process the token.</a:t>
            </a:r>
          </a:p>
          <a:p>
            <a:pPr marL="742950" lvl="1" indent="-342900"/>
            <a:r>
              <a:rPr lang="en-US" sz="2400" dirty="0"/>
              <a:t>Close the file stream/scanner.</a:t>
            </a:r>
            <a:endParaRPr lang="en-US" dirty="0"/>
          </a:p>
        </p:txBody>
      </p:sp>
    </p:spTree>
    <p:extLst>
      <p:ext uri="{BB962C8B-B14F-4D97-AF65-F5344CB8AC3E}">
        <p14:creationId xmlns:p14="http://schemas.microsoft.com/office/powerpoint/2010/main" val="1425548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772898"/>
            <a:ext cx="9327117" cy="4247317"/>
          </a:xfrm>
          <a:prstGeom prst="rect">
            <a:avLst/>
          </a:prstGeom>
          <a:noFill/>
        </p:spPr>
        <p:txBody>
          <a:bodyPr wrap="none" rtlCol="0">
            <a:spAutoFit/>
          </a:bodyPr>
          <a:lstStyle/>
          <a:p>
            <a:r>
              <a:rPr lang="en-US" b="1" dirty="0">
                <a:latin typeface="Courier New"/>
                <a:cs typeface="Courier New"/>
              </a:rPr>
              <a:t>import </a:t>
            </a:r>
            <a:r>
              <a:rPr lang="en-US" b="1" dirty="0" err="1">
                <a:latin typeface="Courier New"/>
                <a:cs typeface="Courier New"/>
              </a:rPr>
              <a:t>java.io.File</a:t>
            </a:r>
            <a:r>
              <a:rPr lang="en-US" b="1" dirty="0">
                <a:latin typeface="Courier New"/>
                <a:cs typeface="Courier New"/>
              </a:rPr>
              <a:t>;</a:t>
            </a:r>
          </a:p>
          <a:p>
            <a:r>
              <a:rPr lang="en-US" b="1" dirty="0">
                <a:latin typeface="Courier New"/>
                <a:cs typeface="Courier New"/>
              </a:rPr>
              <a:t>import </a:t>
            </a:r>
            <a:r>
              <a:rPr lang="en-US" b="1" dirty="0" err="1">
                <a:latin typeface="Courier New"/>
                <a:cs typeface="Courier New"/>
              </a:rPr>
              <a:t>java.io.FileNotFoundException</a:t>
            </a:r>
            <a:r>
              <a:rPr lang="en-US" b="1" dirty="0">
                <a:latin typeface="Courier New"/>
                <a:cs typeface="Courier New"/>
              </a:rPr>
              <a:t>;</a:t>
            </a:r>
          </a:p>
          <a:p>
            <a:r>
              <a:rPr lang="en-US" b="1" dirty="0">
                <a:latin typeface="Courier New"/>
                <a:cs typeface="Courier New"/>
              </a:rPr>
              <a:t>import </a:t>
            </a:r>
            <a:r>
              <a:rPr lang="en-US" b="1" dirty="0" err="1">
                <a:latin typeface="Courier New"/>
                <a:cs typeface="Courier New"/>
              </a:rPr>
              <a:t>java.util.ArrayList</a:t>
            </a:r>
            <a:r>
              <a:rPr lang="en-US" b="1" dirty="0">
                <a:latin typeface="Courier New"/>
                <a:cs typeface="Courier New"/>
              </a:rPr>
              <a:t>;</a:t>
            </a:r>
          </a:p>
          <a:p>
            <a:r>
              <a:rPr lang="en-US" b="1" dirty="0">
                <a:latin typeface="Courier New"/>
                <a:cs typeface="Courier New"/>
              </a:rPr>
              <a:t>import </a:t>
            </a:r>
            <a:r>
              <a:rPr lang="en-US" b="1" dirty="0" err="1">
                <a:latin typeface="Courier New"/>
                <a:cs typeface="Courier New"/>
              </a:rPr>
              <a:t>java.util.List</a:t>
            </a:r>
            <a:r>
              <a:rPr lang="en-US" b="1" dirty="0">
                <a:latin typeface="Courier New"/>
                <a:cs typeface="Courier New"/>
              </a:rPr>
              <a:t>;</a:t>
            </a:r>
          </a:p>
          <a:p>
            <a:r>
              <a:rPr lang="en-US" b="1" dirty="0">
                <a:latin typeface="Courier New"/>
                <a:cs typeface="Courier New"/>
              </a:rPr>
              <a:t>import </a:t>
            </a:r>
            <a:r>
              <a:rPr lang="en-US" b="1" dirty="0" err="1">
                <a:latin typeface="Courier New"/>
                <a:cs typeface="Courier New"/>
              </a:rPr>
              <a:t>java.util.Scanner</a:t>
            </a:r>
            <a:r>
              <a:rPr lang="en-US" b="1" dirty="0" smtClean="0">
                <a:latin typeface="Courier New"/>
                <a:cs typeface="Courier New"/>
              </a:rPr>
              <a:t>;</a:t>
            </a:r>
          </a:p>
          <a:p>
            <a:endParaRPr lang="en-US" b="1" dirty="0">
              <a:latin typeface="Courier New"/>
              <a:cs typeface="Courier New"/>
            </a:endParaRPr>
          </a:p>
          <a:p>
            <a:r>
              <a:rPr lang="en-US" b="1" dirty="0" smtClean="0">
                <a:latin typeface="Courier New"/>
                <a:cs typeface="Courier New"/>
              </a:rPr>
              <a:t>public class Statistics {</a:t>
            </a:r>
          </a:p>
          <a:p>
            <a:endParaRPr lang="en-US" b="1" dirty="0" smtClean="0">
              <a:latin typeface="Courier New"/>
              <a:cs typeface="Courier New"/>
            </a:endParaRPr>
          </a:p>
          <a:p>
            <a:r>
              <a:rPr lang="en-US" b="1" dirty="0" smtClean="0">
                <a:latin typeface="Courier New"/>
                <a:cs typeface="Courier New"/>
              </a:rPr>
              <a:t>  public static final String PATH = “</a:t>
            </a:r>
            <a:r>
              <a:rPr lang="en-US" b="1" dirty="0" err="1" smtClean="0">
                <a:latin typeface="Courier New"/>
                <a:cs typeface="Courier New"/>
              </a:rPr>
              <a:t>src</a:t>
            </a:r>
            <a:r>
              <a:rPr lang="en-US" b="1" dirty="0">
                <a:latin typeface="Courier New"/>
                <a:cs typeface="Courier New"/>
              </a:rPr>
              <a:t>/c11files/examples/data</a:t>
            </a:r>
            <a:r>
              <a:rPr lang="en-US" b="1" dirty="0" smtClean="0">
                <a:latin typeface="Courier New"/>
                <a:cs typeface="Courier New"/>
              </a:rPr>
              <a:t>/”; </a:t>
            </a:r>
            <a:endParaRPr lang="en-US" b="1" dirty="0">
              <a:latin typeface="Courier New"/>
              <a:cs typeface="Courier New"/>
            </a:endParaRPr>
          </a:p>
          <a:p>
            <a:r>
              <a:rPr lang="en-US" b="1" dirty="0" smtClean="0">
                <a:latin typeface="Courier New"/>
                <a:cs typeface="Courier New"/>
              </a:rPr>
              <a:t>	</a:t>
            </a:r>
          </a:p>
          <a:p>
            <a:r>
              <a:rPr lang="en-US" b="1" dirty="0">
                <a:latin typeface="Courier New"/>
                <a:cs typeface="Courier New"/>
              </a:rPr>
              <a:t> </a:t>
            </a:r>
            <a:r>
              <a:rPr lang="en-US" b="1" dirty="0" smtClean="0">
                <a:latin typeface="Courier New"/>
                <a:cs typeface="Courier New"/>
              </a:rPr>
              <a:t> //main method will go here ...</a:t>
            </a:r>
          </a:p>
          <a:p>
            <a:endParaRPr lang="en-US" b="1" dirty="0">
              <a:latin typeface="Courier New"/>
              <a:cs typeface="Courier New"/>
            </a:endParaRPr>
          </a:p>
          <a:p>
            <a:r>
              <a:rPr lang="en-US" b="1" dirty="0">
                <a:latin typeface="Courier New"/>
                <a:cs typeface="Courier New"/>
              </a:rPr>
              <a:t> </a:t>
            </a:r>
            <a:r>
              <a:rPr lang="en-US" b="1" dirty="0" smtClean="0">
                <a:latin typeface="Courier New"/>
                <a:cs typeface="Courier New"/>
              </a:rPr>
              <a:t> //compute methods will go here ...</a:t>
            </a:r>
          </a:p>
          <a:p>
            <a:r>
              <a:rPr lang="en-US" b="1" dirty="0">
                <a:latin typeface="Courier New"/>
                <a:cs typeface="Courier New"/>
              </a:rPr>
              <a:t>}</a:t>
            </a:r>
            <a:endParaRPr lang="en-US" b="1" dirty="0" smtClean="0">
              <a:latin typeface="Courier New"/>
              <a:cs typeface="Courier New"/>
            </a:endParaRPr>
          </a:p>
          <a:p>
            <a:endParaRPr lang="en-US" dirty="0">
              <a:latin typeface="Courier New"/>
              <a:cs typeface="Courier New"/>
            </a:endParaRPr>
          </a:p>
        </p:txBody>
      </p:sp>
      <p:sp>
        <p:nvSpPr>
          <p:cNvPr id="5" name="Title 4"/>
          <p:cNvSpPr>
            <a:spLocks noGrp="1"/>
          </p:cNvSpPr>
          <p:nvPr>
            <p:ph type="title"/>
          </p:nvPr>
        </p:nvSpPr>
        <p:spPr/>
        <p:txBody>
          <a:bodyPr/>
          <a:lstStyle/>
          <a:p>
            <a:r>
              <a:rPr lang="en-US" dirty="0" smtClean="0"/>
              <a:t>Statistics Solution Structure</a:t>
            </a:r>
            <a:endParaRPr lang="en-US" dirty="0"/>
          </a:p>
        </p:txBody>
      </p:sp>
      <p:sp>
        <p:nvSpPr>
          <p:cNvPr id="6" name="TextBox 5"/>
          <p:cNvSpPr txBox="1"/>
          <p:nvPr/>
        </p:nvSpPr>
        <p:spPr>
          <a:xfrm>
            <a:off x="4772836" y="6229100"/>
            <a:ext cx="4175091" cy="369332"/>
          </a:xfrm>
          <a:prstGeom prst="rect">
            <a:avLst/>
          </a:prstGeom>
          <a:noFill/>
        </p:spPr>
        <p:txBody>
          <a:bodyPr wrap="none" rtlCol="0">
            <a:spAutoFit/>
          </a:bodyPr>
          <a:lstStyle/>
          <a:p>
            <a:r>
              <a:rPr lang="en-US" dirty="0" smtClean="0"/>
              <a:t>Method implementations on next slides</a:t>
            </a:r>
            <a:endParaRPr lang="en-US" dirty="0"/>
          </a:p>
        </p:txBody>
      </p:sp>
    </p:spTree>
    <p:extLst>
      <p:ext uri="{BB962C8B-B14F-4D97-AF65-F5344CB8AC3E}">
        <p14:creationId xmlns:p14="http://schemas.microsoft.com/office/powerpoint/2010/main" val="40837507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5646" y="538439"/>
            <a:ext cx="8726706" cy="6463309"/>
          </a:xfrm>
          <a:prstGeom prst="rect">
            <a:avLst/>
          </a:prstGeom>
          <a:noFill/>
        </p:spPr>
        <p:txBody>
          <a:bodyPr wrap="none" rtlCol="0">
            <a:spAutoFit/>
          </a:bodyPr>
          <a:lstStyle/>
          <a:p>
            <a:r>
              <a:rPr lang="en-US" b="1" dirty="0">
                <a:latin typeface="Courier New"/>
                <a:cs typeface="Courier New"/>
              </a:rPr>
              <a:t>public static void main(String[] </a:t>
            </a:r>
            <a:r>
              <a:rPr lang="en-US" b="1" dirty="0" err="1">
                <a:latin typeface="Courier New"/>
                <a:cs typeface="Courier New"/>
              </a:rPr>
              <a:t>args</a:t>
            </a:r>
            <a:r>
              <a:rPr lang="en-US" b="1" dirty="0">
                <a:latin typeface="Courier New"/>
                <a:cs typeface="Courier New"/>
              </a:rPr>
              <a:t>) {</a:t>
            </a:r>
          </a:p>
          <a:p>
            <a:r>
              <a:rPr lang="en-US" b="1" dirty="0">
                <a:latin typeface="Courier New"/>
                <a:cs typeface="Courier New"/>
              </a:rPr>
              <a:t>	</a:t>
            </a:r>
            <a:r>
              <a:rPr lang="en-US" b="1" dirty="0" smtClean="0">
                <a:latin typeface="Courier New"/>
                <a:cs typeface="Courier New"/>
              </a:rPr>
              <a:t>Scanner </a:t>
            </a:r>
            <a:r>
              <a:rPr lang="en-US" b="1" dirty="0">
                <a:latin typeface="Courier New"/>
                <a:cs typeface="Courier New"/>
              </a:rPr>
              <a:t>keyboard = new Scanner(</a:t>
            </a:r>
            <a:r>
              <a:rPr lang="en-US" b="1" dirty="0" err="1">
                <a:latin typeface="Courier New"/>
                <a:cs typeface="Courier New"/>
              </a:rPr>
              <a:t>System.in</a:t>
            </a:r>
            <a:r>
              <a:rPr lang="en-US" b="1" dirty="0">
                <a:latin typeface="Courier New"/>
                <a:cs typeface="Courier New"/>
              </a:rPr>
              <a:t>);</a:t>
            </a:r>
          </a:p>
          <a:p>
            <a:r>
              <a:rPr lang="en-US" b="1" dirty="0">
                <a:latin typeface="Courier New"/>
                <a:cs typeface="Courier New"/>
              </a:rPr>
              <a:t>	</a:t>
            </a:r>
            <a:r>
              <a:rPr lang="en-US" b="1" dirty="0" err="1" smtClean="0">
                <a:latin typeface="Courier New"/>
                <a:cs typeface="Courier New"/>
              </a:rPr>
              <a:t>System.out.print</a:t>
            </a:r>
            <a:r>
              <a:rPr lang="en-US" b="1" dirty="0">
                <a:latin typeface="Courier New"/>
                <a:cs typeface="Courier New"/>
              </a:rPr>
              <a:t>("Data filename: ");</a:t>
            </a:r>
          </a:p>
          <a:p>
            <a:r>
              <a:rPr lang="en-US" b="1" dirty="0">
                <a:latin typeface="Courier New"/>
                <a:cs typeface="Courier New"/>
              </a:rPr>
              <a:t>	</a:t>
            </a:r>
            <a:r>
              <a:rPr lang="en-US" b="1" dirty="0" smtClean="0">
                <a:latin typeface="Courier New"/>
                <a:cs typeface="Courier New"/>
              </a:rPr>
              <a:t>String </a:t>
            </a:r>
            <a:r>
              <a:rPr lang="en-US" b="1" dirty="0">
                <a:latin typeface="Courier New"/>
                <a:cs typeface="Courier New"/>
              </a:rPr>
              <a:t>filename = </a:t>
            </a:r>
            <a:r>
              <a:rPr lang="en-US" b="1" dirty="0" err="1">
                <a:latin typeface="Courier New"/>
                <a:cs typeface="Courier New"/>
              </a:rPr>
              <a:t>keyboard.next</a:t>
            </a:r>
            <a:r>
              <a:rPr lang="en-US" b="1" dirty="0">
                <a:latin typeface="Courier New"/>
                <a:cs typeface="Courier New"/>
              </a:rPr>
              <a:t>();</a:t>
            </a:r>
          </a:p>
          <a:p>
            <a:r>
              <a:rPr lang="en-US" b="1" dirty="0">
                <a:latin typeface="Courier New"/>
                <a:cs typeface="Courier New"/>
              </a:rPr>
              <a:t>	</a:t>
            </a:r>
            <a:r>
              <a:rPr lang="en-US" b="1" dirty="0" smtClean="0">
                <a:latin typeface="Courier New"/>
                <a:cs typeface="Courier New"/>
              </a:rPr>
              <a:t>try</a:t>
            </a:r>
            <a:r>
              <a:rPr lang="en-US" b="1" dirty="0">
                <a:latin typeface="Courier New"/>
                <a:cs typeface="Courier New"/>
              </a:rPr>
              <a:t>{</a:t>
            </a:r>
          </a:p>
          <a:p>
            <a:r>
              <a:rPr lang="en-US" b="1" dirty="0">
                <a:latin typeface="Courier New"/>
                <a:cs typeface="Courier New"/>
              </a:rPr>
              <a:t>		</a:t>
            </a:r>
            <a:r>
              <a:rPr lang="en-US" b="1" dirty="0">
                <a:solidFill>
                  <a:srgbClr val="FF0000"/>
                </a:solidFill>
                <a:latin typeface="Courier New"/>
                <a:cs typeface="Courier New"/>
              </a:rPr>
              <a:t>Scanner </a:t>
            </a:r>
            <a:r>
              <a:rPr lang="en-US" b="1" dirty="0" err="1">
                <a:solidFill>
                  <a:srgbClr val="FF0000"/>
                </a:solidFill>
                <a:latin typeface="Courier New"/>
                <a:cs typeface="Courier New"/>
              </a:rPr>
              <a:t>fileIn</a:t>
            </a:r>
            <a:r>
              <a:rPr lang="en-US" b="1" dirty="0">
                <a:solidFill>
                  <a:srgbClr val="FF0000"/>
                </a:solidFill>
                <a:latin typeface="Courier New"/>
                <a:cs typeface="Courier New"/>
              </a:rPr>
              <a:t> = new Scanner(new File(PATH, filename));</a:t>
            </a:r>
          </a:p>
          <a:p>
            <a:r>
              <a:rPr lang="en-US" b="1" dirty="0">
                <a:latin typeface="Courier New"/>
                <a:cs typeface="Courier New"/>
              </a:rPr>
              <a:t>		List&lt;Integer&gt; scores = new </a:t>
            </a:r>
            <a:r>
              <a:rPr lang="en-US" b="1" dirty="0" err="1">
                <a:latin typeface="Courier New"/>
                <a:cs typeface="Courier New"/>
              </a:rPr>
              <a:t>ArrayList</a:t>
            </a:r>
            <a:r>
              <a:rPr lang="en-US" b="1" dirty="0">
                <a:latin typeface="Courier New"/>
                <a:cs typeface="Courier New"/>
              </a:rPr>
              <a:t>&lt;Integer&gt;();</a:t>
            </a:r>
          </a:p>
          <a:p>
            <a:r>
              <a:rPr lang="da-DK" b="1" dirty="0">
                <a:latin typeface="Courier New"/>
                <a:cs typeface="Courier New"/>
              </a:rPr>
              <a:t>		</a:t>
            </a:r>
            <a:r>
              <a:rPr lang="da-DK" b="1" dirty="0" smtClean="0">
                <a:latin typeface="Courier New"/>
                <a:cs typeface="Courier New"/>
              </a:rPr>
              <a:t>while (</a:t>
            </a:r>
            <a:r>
              <a:rPr lang="da-DK" b="1" dirty="0" smtClean="0">
                <a:solidFill>
                  <a:srgbClr val="FF0000"/>
                </a:solidFill>
                <a:latin typeface="Courier New"/>
                <a:cs typeface="Courier New"/>
              </a:rPr>
              <a:t>fileIn.hasNext</a:t>
            </a:r>
            <a:r>
              <a:rPr lang="da-DK" b="1" dirty="0">
                <a:solidFill>
                  <a:srgbClr val="FF0000"/>
                </a:solidFill>
                <a:latin typeface="Courier New"/>
                <a:cs typeface="Courier New"/>
              </a:rPr>
              <a:t>(</a:t>
            </a:r>
            <a:r>
              <a:rPr lang="da-DK" b="1" dirty="0" smtClean="0">
                <a:solidFill>
                  <a:srgbClr val="FF0000"/>
                </a:solidFill>
                <a:latin typeface="Courier New"/>
                <a:cs typeface="Courier New"/>
              </a:rPr>
              <a:t>)</a:t>
            </a:r>
            <a:r>
              <a:rPr lang="da-DK" b="1" dirty="0" smtClean="0">
                <a:latin typeface="Courier New"/>
                <a:cs typeface="Courier New"/>
              </a:rPr>
              <a:t>) </a:t>
            </a:r>
            <a:r>
              <a:rPr lang="da-DK" b="1" dirty="0">
                <a:latin typeface="Courier New"/>
                <a:cs typeface="Courier New"/>
              </a:rPr>
              <a:t>{</a:t>
            </a:r>
          </a:p>
          <a:p>
            <a:r>
              <a:rPr lang="da-DK" b="1" dirty="0">
                <a:latin typeface="Courier New"/>
                <a:cs typeface="Courier New"/>
              </a:rPr>
              <a:t>			scores.add(</a:t>
            </a:r>
            <a:r>
              <a:rPr lang="da-DK" b="1" dirty="0">
                <a:solidFill>
                  <a:srgbClr val="FF0000"/>
                </a:solidFill>
                <a:latin typeface="Courier New"/>
                <a:cs typeface="Courier New"/>
              </a:rPr>
              <a:t>fileIn.nextInt()</a:t>
            </a:r>
            <a:r>
              <a:rPr lang="da-DK" b="1" dirty="0">
                <a:latin typeface="Courier New"/>
                <a:cs typeface="Courier New"/>
              </a:rPr>
              <a:t>);</a:t>
            </a:r>
          </a:p>
          <a:p>
            <a:r>
              <a:rPr lang="da-DK" b="1" dirty="0">
                <a:latin typeface="Courier New"/>
                <a:cs typeface="Courier New"/>
              </a:rPr>
              <a:t>		}</a:t>
            </a:r>
          </a:p>
          <a:p>
            <a:r>
              <a:rPr lang="da-DK" b="1" dirty="0">
                <a:latin typeface="Courier New"/>
                <a:cs typeface="Courier New"/>
              </a:rPr>
              <a:t>		</a:t>
            </a:r>
            <a:r>
              <a:rPr lang="da-DK" b="1" dirty="0">
                <a:solidFill>
                  <a:srgbClr val="FF0000"/>
                </a:solidFill>
                <a:latin typeface="Courier New"/>
                <a:cs typeface="Courier New"/>
              </a:rPr>
              <a:t>fileIn.close();</a:t>
            </a:r>
          </a:p>
          <a:p>
            <a:r>
              <a:rPr lang="da-DK" b="1" dirty="0">
                <a:latin typeface="Courier New"/>
                <a:cs typeface="Courier New"/>
              </a:rPr>
              <a:t>		System.out.println(scores);</a:t>
            </a:r>
          </a:p>
          <a:p>
            <a:endParaRPr lang="da-DK" b="1" dirty="0">
              <a:latin typeface="Courier New"/>
              <a:cs typeface="Courier New"/>
            </a:endParaRPr>
          </a:p>
          <a:p>
            <a:r>
              <a:rPr lang="da-DK" b="1" dirty="0">
                <a:latin typeface="Courier New"/>
                <a:cs typeface="Courier New"/>
              </a:rPr>
              <a:t>		double average = computeAverage(scores);</a:t>
            </a:r>
          </a:p>
          <a:p>
            <a:r>
              <a:rPr lang="da-DK" b="1" dirty="0">
                <a:latin typeface="Courier New"/>
                <a:cs typeface="Courier New"/>
              </a:rPr>
              <a:t>		System.out.printf("average: %5.2f%n", average);</a:t>
            </a:r>
          </a:p>
          <a:p>
            <a:r>
              <a:rPr lang="da-DK" b="1" dirty="0">
                <a:latin typeface="Courier New"/>
                <a:cs typeface="Courier New"/>
              </a:rPr>
              <a:t>		System.out.printf("std dev: %5.2f%n", </a:t>
            </a:r>
            <a:endParaRPr lang="da-DK" b="1" dirty="0" smtClean="0">
              <a:latin typeface="Courier New"/>
              <a:cs typeface="Courier New"/>
            </a:endParaRPr>
          </a:p>
          <a:p>
            <a:r>
              <a:rPr lang="da-DK" b="1" dirty="0">
                <a:latin typeface="Courier New"/>
                <a:cs typeface="Courier New"/>
              </a:rPr>
              <a:t>	</a:t>
            </a:r>
            <a:r>
              <a:rPr lang="da-DK" b="1" dirty="0" smtClean="0">
                <a:latin typeface="Courier New"/>
                <a:cs typeface="Courier New"/>
              </a:rPr>
              <a:t>						 computeVariance</a:t>
            </a:r>
            <a:r>
              <a:rPr lang="da-DK" b="1" dirty="0">
                <a:latin typeface="Courier New"/>
                <a:cs typeface="Courier New"/>
              </a:rPr>
              <a:t>(scores, average));</a:t>
            </a:r>
          </a:p>
          <a:p>
            <a:r>
              <a:rPr lang="da-DK" b="1" dirty="0">
                <a:latin typeface="Courier New"/>
                <a:cs typeface="Courier New"/>
              </a:rPr>
              <a:t>	</a:t>
            </a:r>
            <a:r>
              <a:rPr lang="da-DK" b="1" dirty="0" smtClean="0">
                <a:latin typeface="Courier New"/>
                <a:cs typeface="Courier New"/>
              </a:rPr>
              <a:t>}</a:t>
            </a:r>
            <a:endParaRPr lang="da-DK" b="1" dirty="0">
              <a:latin typeface="Courier New"/>
              <a:cs typeface="Courier New"/>
            </a:endParaRPr>
          </a:p>
          <a:p>
            <a:r>
              <a:rPr lang="da-DK" b="1" dirty="0">
                <a:latin typeface="Courier New"/>
                <a:cs typeface="Courier New"/>
              </a:rPr>
              <a:t>	</a:t>
            </a:r>
            <a:r>
              <a:rPr lang="da-DK" b="1" dirty="0" smtClean="0">
                <a:latin typeface="Courier New"/>
                <a:cs typeface="Courier New"/>
              </a:rPr>
              <a:t>catch</a:t>
            </a:r>
            <a:r>
              <a:rPr lang="da-DK" b="1" dirty="0">
                <a:latin typeface="Courier New"/>
                <a:cs typeface="Courier New"/>
              </a:rPr>
              <a:t>(</a:t>
            </a:r>
            <a:r>
              <a:rPr lang="da-DK" b="1" dirty="0">
                <a:solidFill>
                  <a:srgbClr val="FF0000"/>
                </a:solidFill>
                <a:latin typeface="Courier New"/>
                <a:cs typeface="Courier New"/>
              </a:rPr>
              <a:t>FileNotFoundException e</a:t>
            </a:r>
            <a:r>
              <a:rPr lang="da-DK" b="1" dirty="0">
                <a:latin typeface="Courier New"/>
                <a:cs typeface="Courier New"/>
              </a:rPr>
              <a:t>){</a:t>
            </a:r>
          </a:p>
          <a:p>
            <a:r>
              <a:rPr lang="da-DK" b="1" dirty="0">
                <a:latin typeface="Courier New"/>
                <a:cs typeface="Courier New"/>
              </a:rPr>
              <a:t>		System.out.println("Invalid file indicated.");</a:t>
            </a:r>
          </a:p>
          <a:p>
            <a:r>
              <a:rPr lang="da-DK" b="1" dirty="0">
                <a:latin typeface="Courier New"/>
                <a:cs typeface="Courier New"/>
              </a:rPr>
              <a:t>	</a:t>
            </a:r>
            <a:r>
              <a:rPr lang="da-DK" b="1" dirty="0" smtClean="0">
                <a:latin typeface="Courier New"/>
                <a:cs typeface="Courier New"/>
              </a:rPr>
              <a:t>}</a:t>
            </a:r>
            <a:endParaRPr lang="da-DK" b="1" dirty="0">
              <a:latin typeface="Courier New"/>
              <a:cs typeface="Courier New"/>
            </a:endParaRPr>
          </a:p>
          <a:p>
            <a:r>
              <a:rPr lang="da-DK" b="1" dirty="0" smtClean="0">
                <a:latin typeface="Courier New"/>
                <a:cs typeface="Courier New"/>
              </a:rPr>
              <a:t>}</a:t>
            </a:r>
            <a:endParaRPr lang="da-DK" b="1" dirty="0">
              <a:latin typeface="Courier New"/>
              <a:cs typeface="Courier New"/>
            </a:endParaRPr>
          </a:p>
          <a:p>
            <a:endParaRPr lang="en-US" b="1" dirty="0">
              <a:latin typeface="Courier New"/>
              <a:cs typeface="Courier New"/>
            </a:endParaRPr>
          </a:p>
        </p:txBody>
      </p:sp>
    </p:spTree>
    <p:extLst>
      <p:ext uri="{BB962C8B-B14F-4D97-AF65-F5344CB8AC3E}">
        <p14:creationId xmlns:p14="http://schemas.microsoft.com/office/powerpoint/2010/main" val="15493821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6726" y="1048100"/>
            <a:ext cx="8957274" cy="4093428"/>
          </a:xfrm>
          <a:prstGeom prst="rect">
            <a:avLst/>
          </a:prstGeom>
          <a:noFill/>
        </p:spPr>
        <p:txBody>
          <a:bodyPr wrap="none" rtlCol="0">
            <a:spAutoFit/>
          </a:bodyPr>
          <a:lstStyle/>
          <a:p>
            <a:r>
              <a:rPr lang="en-US" sz="2000" b="1" dirty="0">
                <a:latin typeface="Courier New" pitchFamily="49" charset="0"/>
                <a:cs typeface="Courier New" pitchFamily="49" charset="0"/>
              </a:rPr>
              <a:t>public static double </a:t>
            </a:r>
            <a:r>
              <a:rPr lang="en-US" sz="2000" b="1" dirty="0" err="1">
                <a:latin typeface="Courier New" pitchFamily="49" charset="0"/>
                <a:cs typeface="Courier New" pitchFamily="49" charset="0"/>
              </a:rPr>
              <a:t>computeVariance</a:t>
            </a:r>
            <a:r>
              <a:rPr lang="en-US" sz="2000" b="1" dirty="0">
                <a:latin typeface="Courier New" pitchFamily="49" charset="0"/>
                <a:cs typeface="Courier New" pitchFamily="49" charset="0"/>
              </a:rPr>
              <a:t>(</a:t>
            </a:r>
          </a:p>
          <a:p>
            <a:r>
              <a:rPr lang="en-US" sz="2000" b="1" dirty="0">
                <a:latin typeface="Courier New" pitchFamily="49" charset="0"/>
                <a:cs typeface="Courier New" pitchFamily="49" charset="0"/>
              </a:rPr>
              <a:t>						  List&lt;Integer&gt; values, double average) </a:t>
            </a:r>
          </a:p>
          <a:p>
            <a:r>
              <a:rPr lang="en-US" sz="2000" b="1" dirty="0" smtClean="0">
                <a:latin typeface="Courier New" pitchFamily="49" charset="0"/>
                <a:cs typeface="Courier New" pitchFamily="49" charset="0"/>
              </a:rPr>
              <a:t>    throws </a:t>
            </a:r>
            <a:r>
              <a:rPr lang="en-US" sz="2000" b="1" dirty="0">
                <a:latin typeface="Courier New" pitchFamily="49" charset="0"/>
                <a:cs typeface="Courier New" pitchFamily="49" charset="0"/>
              </a:rPr>
              <a:t>Exception {</a:t>
            </a:r>
          </a:p>
          <a:p>
            <a:r>
              <a:rPr lang="en-US" sz="2000" b="1" dirty="0">
                <a:latin typeface="Courier New" pitchFamily="49" charset="0"/>
                <a:cs typeface="Courier New" pitchFamily="49" charset="0"/>
              </a:rPr>
              <a:t>	if (values == null || </a:t>
            </a:r>
            <a:r>
              <a:rPr lang="en-US" sz="2000" b="1" dirty="0" err="1">
                <a:latin typeface="Courier New" pitchFamily="49" charset="0"/>
                <a:cs typeface="Courier New" pitchFamily="49" charset="0"/>
              </a:rPr>
              <a:t>values.size</a:t>
            </a:r>
            <a:r>
              <a:rPr lang="en-US" sz="2000" b="1" dirty="0">
                <a:latin typeface="Courier New" pitchFamily="49" charset="0"/>
                <a:cs typeface="Courier New" pitchFamily="49" charset="0"/>
              </a:rPr>
              <a:t>() == 0) {</a:t>
            </a:r>
          </a:p>
          <a:p>
            <a:r>
              <a:rPr lang="en-US" sz="2000" b="1" dirty="0">
                <a:latin typeface="Courier New" pitchFamily="49" charset="0"/>
                <a:cs typeface="Courier New" pitchFamily="49" charset="0"/>
              </a:rPr>
              <a:t>		throw new Exception("Empty list");</a:t>
            </a:r>
          </a:p>
          <a:p>
            <a:r>
              <a:rPr lang="en-US" sz="2000" b="1" dirty="0">
                <a:latin typeface="Courier New" pitchFamily="49" charset="0"/>
                <a:cs typeface="Courier New" pitchFamily="49" charset="0"/>
              </a:rPr>
              <a:t>	}</a:t>
            </a:r>
          </a:p>
          <a:p>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int</a:t>
            </a:r>
            <a:r>
              <a:rPr lang="en-US" sz="2000" b="1" dirty="0">
                <a:latin typeface="Courier New" pitchFamily="49" charset="0"/>
                <a:cs typeface="Courier New" pitchFamily="49" charset="0"/>
              </a:rPr>
              <a:t> sum = 0;</a:t>
            </a:r>
          </a:p>
          <a:p>
            <a:r>
              <a:rPr lang="en-US" sz="2000" b="1" dirty="0">
                <a:latin typeface="Courier New" pitchFamily="49" charset="0"/>
                <a:cs typeface="Courier New" pitchFamily="49" charset="0"/>
              </a:rPr>
              <a:t>	for (</a:t>
            </a:r>
            <a:r>
              <a:rPr lang="en-US" sz="2000" b="1" dirty="0" err="1">
                <a:latin typeface="Courier New" pitchFamily="49" charset="0"/>
                <a:cs typeface="Courier New" pitchFamily="49" charset="0"/>
              </a:rPr>
              <a:t>int</a:t>
            </a: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 = 0; </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 &lt; </a:t>
            </a:r>
            <a:r>
              <a:rPr lang="en-US" sz="2000" b="1" dirty="0" err="1">
                <a:latin typeface="Courier New" pitchFamily="49" charset="0"/>
                <a:cs typeface="Courier New" pitchFamily="49" charset="0"/>
              </a:rPr>
              <a:t>values.size</a:t>
            </a: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 {</a:t>
            </a:r>
          </a:p>
          <a:p>
            <a:r>
              <a:rPr lang="en-US" sz="2000" b="1" dirty="0">
                <a:latin typeface="Courier New" pitchFamily="49" charset="0"/>
                <a:cs typeface="Courier New" pitchFamily="49" charset="0"/>
              </a:rPr>
              <a:t>		sum += </a:t>
            </a:r>
            <a:r>
              <a:rPr lang="en-US" sz="2000" b="1" dirty="0" err="1">
                <a:latin typeface="Courier New" pitchFamily="49" charset="0"/>
                <a:cs typeface="Courier New" pitchFamily="49" charset="0"/>
              </a:rPr>
              <a:t>Math.pow</a:t>
            </a:r>
            <a:r>
              <a:rPr lang="en-US" sz="2000" b="1" dirty="0">
                <a:latin typeface="Courier New" pitchFamily="49" charset="0"/>
                <a:cs typeface="Courier New" pitchFamily="49" charset="0"/>
              </a:rPr>
              <a:t>(</a:t>
            </a:r>
            <a:r>
              <a:rPr lang="en-US" sz="2000" b="1" dirty="0" err="1">
                <a:latin typeface="Courier New" pitchFamily="49" charset="0"/>
                <a:cs typeface="Courier New" pitchFamily="49" charset="0"/>
              </a:rPr>
              <a:t>values.get</a:t>
            </a:r>
            <a:r>
              <a:rPr lang="en-US" sz="2000" b="1" dirty="0">
                <a:latin typeface="Courier New" pitchFamily="49" charset="0"/>
                <a:cs typeface="Courier New" pitchFamily="49" charset="0"/>
              </a:rPr>
              <a:t>(</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 - average, 2);</a:t>
            </a:r>
          </a:p>
          <a:p>
            <a:r>
              <a:rPr lang="en-US" sz="2000" b="1" dirty="0">
                <a:latin typeface="Courier New" pitchFamily="49" charset="0"/>
                <a:cs typeface="Courier New" pitchFamily="49" charset="0"/>
              </a:rPr>
              <a:t>	}</a:t>
            </a:r>
          </a:p>
          <a:p>
            <a:r>
              <a:rPr lang="en-US" sz="2000" b="1" dirty="0">
                <a:latin typeface="Courier New" pitchFamily="49" charset="0"/>
                <a:cs typeface="Courier New" pitchFamily="49" charset="0"/>
              </a:rPr>
              <a:t>	return </a:t>
            </a:r>
            <a:r>
              <a:rPr lang="en-US" sz="2000" b="1" dirty="0" err="1">
                <a:latin typeface="Courier New" pitchFamily="49" charset="0"/>
                <a:cs typeface="Courier New" pitchFamily="49" charset="0"/>
              </a:rPr>
              <a:t>Math.sqrt</a:t>
            </a:r>
            <a:r>
              <a:rPr lang="en-US" sz="2000" b="1" dirty="0">
                <a:latin typeface="Courier New" pitchFamily="49" charset="0"/>
                <a:cs typeface="Courier New" pitchFamily="49" charset="0"/>
              </a:rPr>
              <a:t>(sum / </a:t>
            </a:r>
            <a:r>
              <a:rPr lang="en-US" sz="2000" b="1" dirty="0" err="1">
                <a:latin typeface="Courier New" pitchFamily="49" charset="0"/>
                <a:cs typeface="Courier New" pitchFamily="49" charset="0"/>
              </a:rPr>
              <a:t>values.size</a:t>
            </a:r>
            <a:r>
              <a:rPr lang="en-US" sz="2000" b="1" dirty="0">
                <a:latin typeface="Courier New" pitchFamily="49" charset="0"/>
                <a:cs typeface="Courier New" pitchFamily="49" charset="0"/>
              </a:rPr>
              <a:t>());</a:t>
            </a:r>
          </a:p>
          <a:p>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a:p>
            <a:endParaRPr lang="en-US" sz="2000" dirty="0"/>
          </a:p>
        </p:txBody>
      </p:sp>
    </p:spTree>
    <p:extLst>
      <p:ext uri="{BB962C8B-B14F-4D97-AF65-F5344CB8AC3E}">
        <p14:creationId xmlns:p14="http://schemas.microsoft.com/office/powerpoint/2010/main" val="28163500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39D0CFB8-AE37-49F0-BACC-C5431079604E}" type="slidenum">
              <a:rPr lang="en-US" smtClean="0"/>
              <a:pPr/>
              <a:t>34</a:t>
            </a:fld>
            <a:endParaRPr lang="en-US"/>
          </a:p>
        </p:txBody>
      </p:sp>
      <p:sp>
        <p:nvSpPr>
          <p:cNvPr id="4" name="Text Box 4"/>
          <p:cNvSpPr txBox="1">
            <a:spLocks noChangeArrowheads="1"/>
          </p:cNvSpPr>
          <p:nvPr/>
        </p:nvSpPr>
        <p:spPr bwMode="auto">
          <a:xfrm>
            <a:off x="152400" y="1330384"/>
            <a:ext cx="8991600" cy="4216539"/>
          </a:xfrm>
          <a:prstGeom prst="rect">
            <a:avLst/>
          </a:prstGeom>
          <a:noFill/>
          <a:ln w="9525">
            <a:noFill/>
            <a:miter lim="800000"/>
            <a:headEnd/>
            <a:tailEnd/>
          </a:ln>
        </p:spPr>
        <p:txBody>
          <a:bodyPr wrap="square">
            <a:spAutoFit/>
          </a:bodyPr>
          <a:lstStyle/>
          <a:p>
            <a:r>
              <a:rPr lang="en-US" sz="2000" b="1" dirty="0" smtClean="0">
                <a:latin typeface="Courier New" pitchFamily="49" charset="0"/>
                <a:cs typeface="Courier New" pitchFamily="49" charset="0"/>
              </a:rPr>
              <a:t>public static double </a:t>
            </a:r>
            <a:r>
              <a:rPr lang="en-US" sz="2000" b="1" dirty="0" err="1" smtClean="0">
                <a:latin typeface="Courier New" pitchFamily="49" charset="0"/>
                <a:cs typeface="Courier New" pitchFamily="49" charset="0"/>
              </a:rPr>
              <a:t>computeAverage</a:t>
            </a:r>
            <a:r>
              <a:rPr lang="en-US" sz="2000" b="1" dirty="0" smtClean="0">
                <a:latin typeface="Courier New" pitchFamily="49" charset="0"/>
                <a:cs typeface="Courier New" pitchFamily="49" charset="0"/>
              </a:rPr>
              <a:t>(List&lt;Integer&gt; values)</a:t>
            </a:r>
          </a:p>
          <a:p>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throws Exception {</a:t>
            </a:r>
          </a:p>
          <a:p>
            <a:r>
              <a:rPr lang="en-US" sz="2000" b="1" dirty="0" smtClean="0">
                <a:latin typeface="Courier New" pitchFamily="49" charset="0"/>
                <a:cs typeface="Courier New" pitchFamily="49" charset="0"/>
              </a:rPr>
              <a:t>  </a:t>
            </a:r>
            <a:r>
              <a:rPr lang="fi-FI" sz="2000" b="1" dirty="0">
                <a:latin typeface="Courier"/>
                <a:cs typeface="Courier"/>
              </a:rPr>
              <a:t>if (values == null || values.size() == 0) {</a:t>
            </a:r>
          </a:p>
          <a:p>
            <a:r>
              <a:rPr lang="fi-FI" sz="2000" dirty="0">
                <a:latin typeface="Courier"/>
                <a:cs typeface="Courier"/>
              </a:rPr>
              <a:t>		</a:t>
            </a:r>
            <a:r>
              <a:rPr lang="fi-FI" sz="2000" b="1" dirty="0" smtClean="0">
                <a:latin typeface="Courier"/>
                <a:cs typeface="Courier"/>
              </a:rPr>
              <a:t>throw </a:t>
            </a:r>
            <a:r>
              <a:rPr lang="fi-FI" sz="2000" b="1" dirty="0">
                <a:latin typeface="Courier"/>
                <a:cs typeface="Courier"/>
              </a:rPr>
              <a:t>new Exception("Empty list");</a:t>
            </a:r>
          </a:p>
          <a:p>
            <a:r>
              <a:rPr lang="fi-FI" sz="2000" dirty="0">
                <a:latin typeface="Courier"/>
                <a:cs typeface="Courier"/>
              </a:rPr>
              <a:t> </a:t>
            </a:r>
            <a:r>
              <a:rPr lang="fi-FI" sz="2000" dirty="0" smtClean="0">
                <a:latin typeface="Courier"/>
                <a:cs typeface="Courier"/>
              </a:rPr>
              <a:t> }</a:t>
            </a:r>
            <a:endParaRPr lang="en-US" sz="2000" b="1" dirty="0" smtClean="0">
              <a:latin typeface="Courier"/>
              <a:cs typeface="Courier"/>
            </a:endParaRPr>
          </a:p>
          <a:p>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sum = 0;</a:t>
            </a:r>
          </a:p>
          <a:p>
            <a:r>
              <a:rPr lang="en-US" sz="2000" b="1" dirty="0" smtClean="0">
                <a:latin typeface="Courier New" pitchFamily="49" charset="0"/>
                <a:cs typeface="Courier New" pitchFamily="49" charset="0"/>
              </a:rPr>
              <a:t>  for (</a:t>
            </a: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i</a:t>
            </a:r>
            <a:r>
              <a:rPr lang="en-US" sz="2000" b="1" dirty="0" smtClean="0">
                <a:latin typeface="Courier New" pitchFamily="49" charset="0"/>
                <a:cs typeface="Courier New" pitchFamily="49" charset="0"/>
              </a:rPr>
              <a:t> = 0; </a:t>
            </a:r>
            <a:r>
              <a:rPr lang="en-US" sz="2000" b="1" dirty="0" err="1" smtClean="0">
                <a:latin typeface="Courier New" pitchFamily="49" charset="0"/>
                <a:cs typeface="Courier New" pitchFamily="49" charset="0"/>
              </a:rPr>
              <a:t>i</a:t>
            </a:r>
            <a:r>
              <a:rPr lang="en-US" sz="2000" b="1" dirty="0" smtClean="0">
                <a:latin typeface="Courier New" pitchFamily="49" charset="0"/>
                <a:cs typeface="Courier New" pitchFamily="49" charset="0"/>
              </a:rPr>
              <a:t> &lt; </a:t>
            </a:r>
            <a:r>
              <a:rPr lang="en-US" sz="2000" b="1" dirty="0" err="1" smtClean="0">
                <a:latin typeface="Courier New" pitchFamily="49" charset="0"/>
                <a:cs typeface="Courier New" pitchFamily="49" charset="0"/>
              </a:rPr>
              <a:t>values.size</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i</a:t>
            </a:r>
            <a:r>
              <a:rPr lang="en-US" sz="2000" b="1" dirty="0" smtClean="0">
                <a:latin typeface="Courier New" pitchFamily="49" charset="0"/>
                <a:cs typeface="Courier New" pitchFamily="49" charset="0"/>
              </a:rPr>
              <a:t>++){</a:t>
            </a:r>
          </a:p>
          <a:p>
            <a:r>
              <a:rPr lang="en-US" sz="2000" b="1" dirty="0" smtClean="0">
                <a:latin typeface="Courier New" pitchFamily="49" charset="0"/>
                <a:cs typeface="Courier New" pitchFamily="49" charset="0"/>
              </a:rPr>
              <a:t>    sum += </a:t>
            </a:r>
            <a:r>
              <a:rPr lang="en-US" sz="2000" b="1" dirty="0" err="1" smtClean="0">
                <a:latin typeface="Courier New" pitchFamily="49" charset="0"/>
                <a:cs typeface="Courier New" pitchFamily="49" charset="0"/>
              </a:rPr>
              <a:t>values.get</a:t>
            </a:r>
            <a:r>
              <a:rPr lang="en-US" sz="2000" b="1" dirty="0" smtClean="0">
                <a:latin typeface="Courier New" pitchFamily="49" charset="0"/>
                <a:cs typeface="Courier New" pitchFamily="49" charset="0"/>
              </a:rPr>
              <a:t>(</a:t>
            </a:r>
            <a:r>
              <a:rPr lang="en-US" sz="2000" b="1" dirty="0" err="1" smtClean="0">
                <a:latin typeface="Courier New" pitchFamily="49" charset="0"/>
                <a:cs typeface="Courier New" pitchFamily="49" charset="0"/>
              </a:rPr>
              <a:t>i</a:t>
            </a:r>
            <a:r>
              <a:rPr lang="en-US" sz="2000" b="1" dirty="0" smtClean="0">
                <a:latin typeface="Courier New" pitchFamily="49" charset="0"/>
                <a:cs typeface="Courier New" pitchFamily="49" charset="0"/>
              </a:rPr>
              <a:t>);</a:t>
            </a:r>
          </a:p>
          <a:p>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 }</a:t>
            </a:r>
          </a:p>
          <a:p>
            <a:r>
              <a:rPr lang="en-US" sz="2000" b="1" dirty="0" smtClean="0">
                <a:latin typeface="Courier New" pitchFamily="49" charset="0"/>
                <a:cs typeface="Courier New" pitchFamily="49" charset="0"/>
              </a:rPr>
              <a:t>  return sum / </a:t>
            </a:r>
            <a:r>
              <a:rPr lang="en-US" sz="2000" b="1" dirty="0" err="1" smtClean="0">
                <a:latin typeface="Courier New" pitchFamily="49" charset="0"/>
                <a:cs typeface="Courier New" pitchFamily="49" charset="0"/>
              </a:rPr>
              <a:t>values.size</a:t>
            </a:r>
            <a:r>
              <a:rPr lang="en-US" sz="2000" b="1" dirty="0" smtClean="0">
                <a:latin typeface="Courier New" pitchFamily="49" charset="0"/>
                <a:cs typeface="Courier New" pitchFamily="49" charset="0"/>
              </a:rPr>
              <a:t>();</a:t>
            </a:r>
          </a:p>
          <a:p>
            <a:r>
              <a:rPr lang="en-US" sz="2000" b="1" dirty="0" smtClean="0">
                <a:latin typeface="Courier New" pitchFamily="49" charset="0"/>
                <a:cs typeface="Courier New" pitchFamily="49" charset="0"/>
              </a:rPr>
              <a:t>}</a:t>
            </a:r>
          </a:p>
          <a:p>
            <a:endParaRPr lang="en-US" sz="2000" b="1" dirty="0">
              <a:latin typeface="Courier New" pitchFamily="49" charset="0"/>
              <a:cs typeface="Courier New" pitchFamily="49" charset="0"/>
            </a:endParaRPr>
          </a:p>
          <a:p>
            <a:endParaRPr lang="en-US" sz="2000" b="1" dirty="0" smtClean="0">
              <a:latin typeface="Courier New" pitchFamily="49" charset="0"/>
              <a:cs typeface="Courier New" pitchFamily="49" charset="0"/>
            </a:endParaRPr>
          </a:p>
          <a:p>
            <a:endParaRPr lang="en-US" sz="800" b="1" dirty="0" smtClean="0">
              <a:latin typeface="Courier New" pitchFamily="49" charset="0"/>
              <a:cs typeface="Courier New" pitchFamily="49" charset="0"/>
            </a:endParaRPr>
          </a:p>
        </p:txBody>
      </p:sp>
    </p:spTree>
    <p:extLst>
      <p:ext uri="{BB962C8B-B14F-4D97-AF65-F5344CB8AC3E}">
        <p14:creationId xmlns:p14="http://schemas.microsoft.com/office/powerpoint/2010/main" val="2997451509"/>
      </p:ext>
    </p:extLst>
  </p:cSld>
  <p:clrMapOvr>
    <a:masterClrMapping/>
  </p:clrMapOvr>
  <p:transition xmlns:p14="http://schemas.microsoft.com/office/powerpoint/2010/mai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Record Input</a:t>
            </a:r>
            <a:endParaRPr lang="en-US" dirty="0"/>
          </a:p>
        </p:txBody>
      </p:sp>
      <p:sp>
        <p:nvSpPr>
          <p:cNvPr id="3" name="Slide Number Placeholder 2"/>
          <p:cNvSpPr>
            <a:spLocks noGrp="1"/>
          </p:cNvSpPr>
          <p:nvPr>
            <p:ph type="sldNum" sz="quarter" idx="10"/>
          </p:nvPr>
        </p:nvSpPr>
        <p:spPr/>
        <p:txBody>
          <a:bodyPr/>
          <a:lstStyle/>
          <a:p>
            <a:fld id="{39D0CFB8-AE37-49F0-BACC-C5431079604E}" type="slidenum">
              <a:rPr lang="en-US" smtClean="0"/>
              <a:pPr/>
              <a:t>35</a:t>
            </a:fld>
            <a:endParaRPr lang="en-US"/>
          </a:p>
        </p:txBody>
      </p:sp>
      <p:sp>
        <p:nvSpPr>
          <p:cNvPr id="4" name="Text Box 4"/>
          <p:cNvSpPr txBox="1">
            <a:spLocks noChangeArrowheads="1"/>
          </p:cNvSpPr>
          <p:nvPr/>
        </p:nvSpPr>
        <p:spPr bwMode="auto">
          <a:xfrm>
            <a:off x="457200" y="1524000"/>
            <a:ext cx="8534400" cy="3970318"/>
          </a:xfrm>
          <a:prstGeom prst="rect">
            <a:avLst/>
          </a:prstGeom>
          <a:noFill/>
          <a:ln w="9525">
            <a:noFill/>
            <a:miter lim="800000"/>
            <a:headEnd/>
            <a:tailEnd/>
          </a:ln>
        </p:spPr>
        <p:txBody>
          <a:bodyPr wrap="square">
            <a:spAutoFit/>
          </a:bodyPr>
          <a:lstStyle/>
          <a:p>
            <a:pPr marL="660400" indent="-660400" eaLnBrk="1" hangingPunct="1">
              <a:buNone/>
            </a:pPr>
            <a:r>
              <a:rPr lang="en-US" sz="2400" b="1" dirty="0" smtClean="0"/>
              <a:t>Problem: Read in soldier data from a file.  Soldiers may or may not have nickname(s).</a:t>
            </a:r>
          </a:p>
          <a:p>
            <a:pPr marL="660400" indent="-660400" eaLnBrk="1" hangingPunct="1">
              <a:buNone/>
            </a:pPr>
            <a:endParaRPr lang="en-US" sz="2400" b="1" dirty="0"/>
          </a:p>
          <a:p>
            <a:pPr marL="660400" indent="-660400" eaLnBrk="1" hangingPunct="1">
              <a:buNone/>
            </a:pPr>
            <a:r>
              <a:rPr lang="en-US" sz="2400" b="1" dirty="0" smtClean="0"/>
              <a:t>Given: </a:t>
            </a:r>
            <a:r>
              <a:rPr lang="en-US" sz="2400" dirty="0" smtClean="0"/>
              <a:t>the data filename and path</a:t>
            </a:r>
          </a:p>
          <a:p>
            <a:pPr marL="660400" indent="-660400" eaLnBrk="1" hangingPunct="1">
              <a:buNone/>
            </a:pPr>
            <a:r>
              <a:rPr lang="en-US" sz="2400" b="1" dirty="0" smtClean="0"/>
              <a:t>Algorithm:</a:t>
            </a:r>
          </a:p>
          <a:p>
            <a:pPr marL="1060450" lvl="1" indent="-660400"/>
            <a:r>
              <a:rPr lang="en-US" sz="2400" dirty="0" smtClean="0"/>
              <a:t>Open a read stream/scanner to the given file.</a:t>
            </a:r>
          </a:p>
          <a:p>
            <a:pPr marL="1060450" lvl="1" indent="-660400"/>
            <a:r>
              <a:rPr lang="en-US" sz="2400" dirty="0" smtClean="0"/>
              <a:t>While the file has more </a:t>
            </a:r>
            <a:r>
              <a:rPr lang="en-US" sz="2400" b="1" dirty="0" smtClean="0"/>
              <a:t>lines</a:t>
            </a:r>
            <a:r>
              <a:rPr lang="en-US" sz="2400" dirty="0" smtClean="0"/>
              <a:t>:</a:t>
            </a:r>
          </a:p>
          <a:p>
            <a:pPr marL="1435100" lvl="2" indent="-577850"/>
            <a:r>
              <a:rPr lang="en-US" sz="2400" dirty="0" smtClean="0"/>
              <a:t>Read the </a:t>
            </a:r>
            <a:r>
              <a:rPr lang="en-US" sz="2400" b="1" dirty="0" smtClean="0"/>
              <a:t>line</a:t>
            </a:r>
            <a:r>
              <a:rPr lang="en-US" sz="2400" dirty="0" smtClean="0"/>
              <a:t>.</a:t>
            </a:r>
          </a:p>
          <a:p>
            <a:pPr marL="1435100" lvl="2" indent="-577850"/>
            <a:r>
              <a:rPr lang="en-US" sz="2400" b="1" dirty="0" smtClean="0"/>
              <a:t>Process the fixed and variant tokens.</a:t>
            </a:r>
            <a:endParaRPr lang="en-US" sz="2400" dirty="0" smtClean="0"/>
          </a:p>
          <a:p>
            <a:pPr marL="1060450" lvl="1" indent="-660400"/>
            <a:r>
              <a:rPr lang="en-US" sz="2400" dirty="0" smtClean="0"/>
              <a:t>Close the file stream/scanner.</a:t>
            </a:r>
          </a:p>
          <a:p>
            <a:pPr>
              <a:spcBef>
                <a:spcPct val="20000"/>
              </a:spcBef>
            </a:pPr>
            <a:endParaRPr lang="en-US" sz="1000" b="1" dirty="0" smtClean="0">
              <a:latin typeface="Courier New" pitchFamily="49" charset="0"/>
            </a:endParaRPr>
          </a:p>
        </p:txBody>
      </p:sp>
      <p:pic>
        <p:nvPicPr>
          <p:cNvPr id="1026" name="Picture 2"/>
          <p:cNvPicPr>
            <a:picLocks noChangeAspect="1" noChangeArrowheads="1"/>
          </p:cNvPicPr>
          <p:nvPr/>
        </p:nvPicPr>
        <p:blipFill>
          <a:blip r:embed="rId3" cstate="print"/>
          <a:srcRect/>
          <a:stretch>
            <a:fillRect/>
          </a:stretch>
        </p:blipFill>
        <p:spPr bwMode="auto">
          <a:xfrm>
            <a:off x="5617845" y="5181600"/>
            <a:ext cx="3373755" cy="1676400"/>
          </a:xfrm>
          <a:prstGeom prst="rect">
            <a:avLst/>
          </a:prstGeom>
          <a:noFill/>
          <a:ln w="9525">
            <a:noFill/>
            <a:miter lim="800000"/>
            <a:headEnd/>
            <a:tailEnd/>
          </a:ln>
          <a:effectLst/>
        </p:spPr>
      </p:pic>
    </p:spTree>
    <p:extLst>
      <p:ext uri="{BB962C8B-B14F-4D97-AF65-F5344CB8AC3E}">
        <p14:creationId xmlns:p14="http://schemas.microsoft.com/office/powerpoint/2010/main" val="495056081"/>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4"/>
          <p:cNvSpPr txBox="1">
            <a:spLocks noChangeArrowheads="1"/>
          </p:cNvSpPr>
          <p:nvPr/>
        </p:nvSpPr>
        <p:spPr bwMode="auto">
          <a:xfrm>
            <a:off x="-15327" y="449415"/>
            <a:ext cx="9431878" cy="6463309"/>
          </a:xfrm>
          <a:prstGeom prst="rect">
            <a:avLst/>
          </a:prstGeom>
          <a:noFill/>
          <a:ln w="9525">
            <a:noFill/>
            <a:miter lim="800000"/>
            <a:headEnd/>
            <a:tailEnd/>
          </a:ln>
        </p:spPr>
        <p:txBody>
          <a:bodyPr wrap="square">
            <a:spAutoFit/>
          </a:bodyPr>
          <a:lstStyle/>
          <a:p>
            <a:r>
              <a:rPr lang="en-US" b="1" dirty="0">
                <a:latin typeface="Courier New"/>
                <a:cs typeface="Courier New"/>
              </a:rPr>
              <a:t>public class </a:t>
            </a:r>
            <a:r>
              <a:rPr lang="en-US" b="1" dirty="0" err="1">
                <a:latin typeface="Courier New"/>
                <a:cs typeface="Courier New"/>
              </a:rPr>
              <a:t>ReadRecordsConsole</a:t>
            </a:r>
            <a:r>
              <a:rPr lang="en-US" b="1" dirty="0">
                <a:latin typeface="Courier New"/>
                <a:cs typeface="Courier New"/>
              </a:rPr>
              <a:t> {</a:t>
            </a:r>
          </a:p>
          <a:p>
            <a:r>
              <a:rPr lang="en-US" b="1" dirty="0">
                <a:latin typeface="Courier New"/>
                <a:cs typeface="Courier New"/>
              </a:rPr>
              <a:t> </a:t>
            </a:r>
            <a:r>
              <a:rPr lang="en-US" b="1" dirty="0" smtClean="0">
                <a:latin typeface="Courier New"/>
                <a:cs typeface="Courier New"/>
              </a:rPr>
              <a:t> public </a:t>
            </a:r>
            <a:r>
              <a:rPr lang="en-US" b="1" dirty="0">
                <a:latin typeface="Courier New"/>
                <a:cs typeface="Courier New"/>
              </a:rPr>
              <a:t>static final String </a:t>
            </a:r>
            <a:r>
              <a:rPr lang="en-US" b="1" i="1" dirty="0">
                <a:latin typeface="Courier New"/>
                <a:cs typeface="Courier New"/>
              </a:rPr>
              <a:t>PATH = </a:t>
            </a:r>
            <a:r>
              <a:rPr lang="en-US" b="1" i="1" dirty="0" smtClean="0">
                <a:latin typeface="Courier New"/>
                <a:cs typeface="Courier New"/>
              </a:rPr>
              <a:t>"</a:t>
            </a:r>
            <a:r>
              <a:rPr lang="en-US" b="1" i="1" dirty="0" err="1">
                <a:latin typeface="Courier New"/>
                <a:cs typeface="Courier New"/>
              </a:rPr>
              <a:t>src</a:t>
            </a:r>
            <a:r>
              <a:rPr lang="en-US" b="1" i="1" dirty="0">
                <a:latin typeface="Courier New"/>
                <a:cs typeface="Courier New"/>
              </a:rPr>
              <a:t>/c11files/examples/data/"; </a:t>
            </a:r>
          </a:p>
          <a:p>
            <a:endParaRPr lang="en-US" b="1" dirty="0">
              <a:latin typeface="Courier New"/>
              <a:cs typeface="Courier New"/>
            </a:endParaRPr>
          </a:p>
          <a:p>
            <a:r>
              <a:rPr lang="en-US" b="1" dirty="0">
                <a:latin typeface="Courier New"/>
                <a:cs typeface="Courier New"/>
              </a:rPr>
              <a:t> </a:t>
            </a:r>
            <a:r>
              <a:rPr lang="en-US" b="1" dirty="0" smtClean="0">
                <a:latin typeface="Courier New"/>
                <a:cs typeface="Courier New"/>
              </a:rPr>
              <a:t> public </a:t>
            </a:r>
            <a:r>
              <a:rPr lang="en-US" b="1" dirty="0">
                <a:latin typeface="Courier New"/>
                <a:cs typeface="Courier New"/>
              </a:rPr>
              <a:t>static void main(String[] </a:t>
            </a:r>
            <a:r>
              <a:rPr lang="en-US" b="1" dirty="0" err="1">
                <a:latin typeface="Courier New"/>
                <a:cs typeface="Courier New"/>
              </a:rPr>
              <a:t>args</a:t>
            </a:r>
            <a:r>
              <a:rPr lang="en-US" b="1" dirty="0">
                <a:latin typeface="Courier New"/>
                <a:cs typeface="Courier New"/>
              </a:rPr>
              <a:t>) {</a:t>
            </a:r>
          </a:p>
          <a:p>
            <a:r>
              <a:rPr lang="en-US" b="1" dirty="0">
                <a:latin typeface="Courier New"/>
                <a:cs typeface="Courier New"/>
              </a:rPr>
              <a:t>	</a:t>
            </a:r>
            <a:r>
              <a:rPr lang="en-US" b="1" dirty="0" smtClean="0">
                <a:latin typeface="Courier New"/>
                <a:cs typeface="Courier New"/>
              </a:rPr>
              <a:t>try</a:t>
            </a:r>
            <a:r>
              <a:rPr lang="en-US" b="1" dirty="0">
                <a:latin typeface="Courier New"/>
                <a:cs typeface="Courier New"/>
              </a:rPr>
              <a:t>{</a:t>
            </a:r>
          </a:p>
          <a:p>
            <a:r>
              <a:rPr lang="en-US" b="1" dirty="0">
                <a:latin typeface="Courier New"/>
                <a:cs typeface="Courier New"/>
              </a:rPr>
              <a:t>		Scanner keyboard = new Scanner(</a:t>
            </a:r>
            <a:r>
              <a:rPr lang="en-US" b="1" dirty="0" err="1">
                <a:latin typeface="Courier New"/>
                <a:cs typeface="Courier New"/>
              </a:rPr>
              <a:t>System.</a:t>
            </a:r>
            <a:r>
              <a:rPr lang="en-US" b="1" i="1" dirty="0" err="1">
                <a:latin typeface="Courier New"/>
                <a:cs typeface="Courier New"/>
              </a:rPr>
              <a:t>in</a:t>
            </a:r>
            <a:r>
              <a:rPr lang="en-US" b="1" i="1" dirty="0">
                <a:latin typeface="Courier New"/>
                <a:cs typeface="Courier New"/>
              </a:rPr>
              <a:t>);</a:t>
            </a:r>
          </a:p>
          <a:p>
            <a:r>
              <a:rPr lang="en-US" b="1" dirty="0">
                <a:latin typeface="Courier New"/>
                <a:cs typeface="Courier New"/>
              </a:rPr>
              <a:t>		</a:t>
            </a:r>
            <a:r>
              <a:rPr lang="en-US" b="1" dirty="0" err="1">
                <a:latin typeface="Courier New"/>
                <a:cs typeface="Courier New"/>
              </a:rPr>
              <a:t>System.</a:t>
            </a:r>
            <a:r>
              <a:rPr lang="en-US" b="1" i="1" dirty="0" err="1">
                <a:latin typeface="Courier New"/>
                <a:cs typeface="Courier New"/>
              </a:rPr>
              <a:t>out.print</a:t>
            </a:r>
            <a:r>
              <a:rPr lang="en-US" b="1" i="1" dirty="0">
                <a:latin typeface="Courier New"/>
                <a:cs typeface="Courier New"/>
              </a:rPr>
              <a:t>("Data Records filename: ");</a:t>
            </a:r>
          </a:p>
          <a:p>
            <a:r>
              <a:rPr lang="en-US" b="1" dirty="0">
                <a:latin typeface="Courier New"/>
                <a:cs typeface="Courier New"/>
              </a:rPr>
              <a:t>		String filename = </a:t>
            </a:r>
            <a:r>
              <a:rPr lang="en-US" b="1" dirty="0" err="1">
                <a:latin typeface="Courier New"/>
                <a:cs typeface="Courier New"/>
              </a:rPr>
              <a:t>keyboard.next</a:t>
            </a:r>
            <a:r>
              <a:rPr lang="en-US" b="1" dirty="0">
                <a:latin typeface="Courier New"/>
                <a:cs typeface="Courier New"/>
              </a:rPr>
              <a:t>();</a:t>
            </a:r>
          </a:p>
          <a:p>
            <a:r>
              <a:rPr lang="en-US" b="1" dirty="0">
                <a:latin typeface="Courier New"/>
                <a:cs typeface="Courier New"/>
              </a:rPr>
              <a:t>		</a:t>
            </a:r>
            <a:r>
              <a:rPr lang="en-US" b="1" dirty="0" smtClean="0">
                <a:solidFill>
                  <a:srgbClr val="FF0000"/>
                </a:solidFill>
                <a:latin typeface="Courier New"/>
                <a:cs typeface="Courier New"/>
              </a:rPr>
              <a:t>Scanner </a:t>
            </a:r>
            <a:r>
              <a:rPr lang="en-US" b="1" dirty="0" err="1">
                <a:solidFill>
                  <a:srgbClr val="FF0000"/>
                </a:solidFill>
                <a:latin typeface="Courier New"/>
                <a:cs typeface="Courier New"/>
              </a:rPr>
              <a:t>fileIn</a:t>
            </a:r>
            <a:r>
              <a:rPr lang="en-US" b="1" dirty="0">
                <a:solidFill>
                  <a:srgbClr val="FF0000"/>
                </a:solidFill>
                <a:latin typeface="Courier New"/>
                <a:cs typeface="Courier New"/>
              </a:rPr>
              <a:t> = new Scanner(new File(</a:t>
            </a:r>
            <a:r>
              <a:rPr lang="en-US" b="1" i="1" dirty="0">
                <a:solidFill>
                  <a:srgbClr val="FF0000"/>
                </a:solidFill>
                <a:latin typeface="Courier New"/>
                <a:cs typeface="Courier New"/>
              </a:rPr>
              <a:t>PATH, filename));</a:t>
            </a:r>
          </a:p>
          <a:p>
            <a:r>
              <a:rPr lang="en-US" b="1" dirty="0">
                <a:latin typeface="Courier New"/>
                <a:cs typeface="Courier New"/>
              </a:rPr>
              <a:t>		List&lt;Soldier&gt; soldiers = new </a:t>
            </a:r>
            <a:r>
              <a:rPr lang="en-US" b="1" dirty="0" err="1">
                <a:latin typeface="Courier New"/>
                <a:cs typeface="Courier New"/>
              </a:rPr>
              <a:t>ArrayList</a:t>
            </a:r>
            <a:r>
              <a:rPr lang="en-US" b="1" dirty="0">
                <a:latin typeface="Courier New"/>
                <a:cs typeface="Courier New"/>
              </a:rPr>
              <a:t>&lt;Soldier&gt;();</a:t>
            </a:r>
          </a:p>
          <a:p>
            <a:r>
              <a:rPr lang="en-US" b="1" dirty="0">
                <a:latin typeface="Courier New"/>
                <a:cs typeface="Courier New"/>
              </a:rPr>
              <a:t>		</a:t>
            </a:r>
            <a:r>
              <a:rPr lang="en-US" b="1" dirty="0" smtClean="0">
                <a:latin typeface="Courier New"/>
                <a:cs typeface="Courier New"/>
              </a:rPr>
              <a:t>while  (</a:t>
            </a:r>
            <a:r>
              <a:rPr lang="en-US" b="1" dirty="0" err="1" smtClean="0">
                <a:solidFill>
                  <a:srgbClr val="FF0000"/>
                </a:solidFill>
                <a:latin typeface="Courier New"/>
                <a:cs typeface="Courier New"/>
              </a:rPr>
              <a:t>fileIn.hasNextLine</a:t>
            </a:r>
            <a:r>
              <a:rPr lang="en-US" b="1" dirty="0">
                <a:solidFill>
                  <a:srgbClr val="FF0000"/>
                </a:solidFill>
                <a:latin typeface="Courier New"/>
                <a:cs typeface="Courier New"/>
              </a:rPr>
              <a:t>(</a:t>
            </a:r>
            <a:r>
              <a:rPr lang="en-US" b="1" dirty="0" smtClean="0">
                <a:solidFill>
                  <a:srgbClr val="FF0000"/>
                </a:solidFill>
                <a:latin typeface="Courier New"/>
                <a:cs typeface="Courier New"/>
              </a:rPr>
              <a:t>)</a:t>
            </a:r>
            <a:r>
              <a:rPr lang="en-US" b="1" dirty="0" smtClean="0">
                <a:latin typeface="Courier New"/>
                <a:cs typeface="Courier New"/>
              </a:rPr>
              <a:t>) </a:t>
            </a:r>
            <a:r>
              <a:rPr lang="en-US" b="1" dirty="0">
                <a:latin typeface="Courier New"/>
                <a:cs typeface="Courier New"/>
              </a:rPr>
              <a:t>{</a:t>
            </a:r>
          </a:p>
          <a:p>
            <a:r>
              <a:rPr lang="en-US" b="1" dirty="0">
                <a:latin typeface="Courier New"/>
                <a:cs typeface="Courier New"/>
              </a:rPr>
              <a:t>			</a:t>
            </a:r>
            <a:r>
              <a:rPr lang="en-US" b="1" dirty="0" err="1">
                <a:latin typeface="Courier New"/>
                <a:cs typeface="Courier New"/>
              </a:rPr>
              <a:t>soldiers.add</a:t>
            </a:r>
            <a:r>
              <a:rPr lang="en-US" b="1" dirty="0">
                <a:latin typeface="Courier New"/>
                <a:cs typeface="Courier New"/>
              </a:rPr>
              <a:t>(new Soldier(</a:t>
            </a:r>
            <a:r>
              <a:rPr lang="en-US" b="1" dirty="0" err="1">
                <a:solidFill>
                  <a:srgbClr val="FF0000"/>
                </a:solidFill>
                <a:latin typeface="Courier New"/>
                <a:cs typeface="Courier New"/>
              </a:rPr>
              <a:t>fileIn.nextLine</a:t>
            </a:r>
            <a:r>
              <a:rPr lang="en-US" b="1" dirty="0">
                <a:solidFill>
                  <a:srgbClr val="FF0000"/>
                </a:solidFill>
                <a:latin typeface="Courier New"/>
                <a:cs typeface="Courier New"/>
              </a:rPr>
              <a:t>()</a:t>
            </a:r>
            <a:r>
              <a:rPr lang="en-US" b="1" dirty="0">
                <a:latin typeface="Courier New"/>
                <a:cs typeface="Courier New"/>
              </a:rPr>
              <a:t>));</a:t>
            </a:r>
          </a:p>
          <a:p>
            <a:r>
              <a:rPr lang="en-US" b="1" dirty="0">
                <a:latin typeface="Courier New"/>
                <a:cs typeface="Courier New"/>
              </a:rPr>
              <a:t>		}</a:t>
            </a:r>
          </a:p>
          <a:p>
            <a:r>
              <a:rPr lang="en-US" b="1" dirty="0">
                <a:latin typeface="Courier New"/>
                <a:cs typeface="Courier New"/>
              </a:rPr>
              <a:t>		</a:t>
            </a:r>
            <a:r>
              <a:rPr lang="en-US" b="1" dirty="0" err="1">
                <a:solidFill>
                  <a:srgbClr val="FF0000"/>
                </a:solidFill>
                <a:latin typeface="Courier New"/>
                <a:cs typeface="Courier New"/>
              </a:rPr>
              <a:t>fileIn.close</a:t>
            </a:r>
            <a:r>
              <a:rPr lang="en-US" b="1" dirty="0">
                <a:solidFill>
                  <a:srgbClr val="FF0000"/>
                </a:solidFill>
                <a:latin typeface="Courier New"/>
                <a:cs typeface="Courier New"/>
              </a:rPr>
              <a:t>();</a:t>
            </a:r>
          </a:p>
          <a:p>
            <a:r>
              <a:rPr lang="da-DK" b="1" dirty="0">
                <a:latin typeface="Courier New"/>
                <a:cs typeface="Courier New"/>
              </a:rPr>
              <a:t>		</a:t>
            </a:r>
            <a:r>
              <a:rPr lang="da-DK" b="1" dirty="0" smtClean="0">
                <a:latin typeface="Courier New"/>
                <a:cs typeface="Courier New"/>
              </a:rPr>
              <a:t>for </a:t>
            </a:r>
            <a:r>
              <a:rPr lang="da-DK" b="1" dirty="0">
                <a:latin typeface="Courier New"/>
                <a:cs typeface="Courier New"/>
              </a:rPr>
              <a:t>(int i = 0; i &lt; soldiers.size(); i++) {</a:t>
            </a:r>
          </a:p>
          <a:p>
            <a:r>
              <a:rPr lang="da-DK" b="1" dirty="0">
                <a:latin typeface="Courier New"/>
                <a:cs typeface="Courier New"/>
              </a:rPr>
              <a:t>			System.</a:t>
            </a:r>
            <a:r>
              <a:rPr lang="da-DK" b="1" i="1" dirty="0">
                <a:latin typeface="Courier New"/>
                <a:cs typeface="Courier New"/>
              </a:rPr>
              <a:t>out.println(soldiers.get(i));</a:t>
            </a:r>
          </a:p>
          <a:p>
            <a:r>
              <a:rPr lang="da-DK" b="1" dirty="0">
                <a:latin typeface="Courier New"/>
                <a:cs typeface="Courier New"/>
              </a:rPr>
              <a:t>		</a:t>
            </a:r>
            <a:r>
              <a:rPr lang="da-DK" b="1" dirty="0" smtClean="0">
                <a:latin typeface="Courier New"/>
                <a:cs typeface="Courier New"/>
              </a:rPr>
              <a:t>}</a:t>
            </a:r>
            <a:endParaRPr lang="da-DK" b="1" dirty="0">
              <a:latin typeface="Courier New"/>
              <a:cs typeface="Courier New"/>
            </a:endParaRPr>
          </a:p>
          <a:p>
            <a:r>
              <a:rPr lang="da-DK" b="1" dirty="0">
                <a:latin typeface="Courier New"/>
                <a:cs typeface="Courier New"/>
              </a:rPr>
              <a:t>	</a:t>
            </a:r>
            <a:r>
              <a:rPr lang="da-DK" b="1" dirty="0" smtClean="0">
                <a:latin typeface="Courier New"/>
                <a:cs typeface="Courier New"/>
              </a:rPr>
              <a:t>}</a:t>
            </a:r>
            <a:endParaRPr lang="da-DK" b="1" dirty="0">
              <a:latin typeface="Courier New"/>
              <a:cs typeface="Courier New"/>
            </a:endParaRPr>
          </a:p>
          <a:p>
            <a:r>
              <a:rPr lang="da-DK" b="1" dirty="0">
                <a:latin typeface="Courier New"/>
                <a:cs typeface="Courier New"/>
              </a:rPr>
              <a:t>	</a:t>
            </a:r>
            <a:r>
              <a:rPr lang="da-DK" b="1" dirty="0" smtClean="0">
                <a:latin typeface="Courier New"/>
                <a:cs typeface="Courier New"/>
              </a:rPr>
              <a:t>catch</a:t>
            </a:r>
            <a:r>
              <a:rPr lang="da-DK" b="1" dirty="0">
                <a:latin typeface="Courier New"/>
                <a:cs typeface="Courier New"/>
              </a:rPr>
              <a:t>(FileNotFoundException e){</a:t>
            </a:r>
          </a:p>
          <a:p>
            <a:r>
              <a:rPr lang="da-DK" b="1" dirty="0">
                <a:latin typeface="Courier New"/>
                <a:cs typeface="Courier New"/>
              </a:rPr>
              <a:t>		System.</a:t>
            </a:r>
            <a:r>
              <a:rPr lang="da-DK" b="1" i="1" dirty="0">
                <a:latin typeface="Courier New"/>
                <a:cs typeface="Courier New"/>
              </a:rPr>
              <a:t>out.println("Invalid File indicated.");</a:t>
            </a:r>
          </a:p>
          <a:p>
            <a:r>
              <a:rPr lang="da-DK" b="1" dirty="0">
                <a:latin typeface="Courier New"/>
                <a:cs typeface="Courier New"/>
              </a:rPr>
              <a:t>	</a:t>
            </a:r>
            <a:r>
              <a:rPr lang="da-DK" b="1" dirty="0" smtClean="0">
                <a:latin typeface="Courier New"/>
                <a:cs typeface="Courier New"/>
              </a:rPr>
              <a:t>}</a:t>
            </a:r>
            <a:endParaRPr lang="da-DK" b="1" dirty="0">
              <a:latin typeface="Courier New"/>
              <a:cs typeface="Courier New"/>
            </a:endParaRPr>
          </a:p>
          <a:p>
            <a:r>
              <a:rPr lang="da-DK" b="1" dirty="0">
                <a:latin typeface="Courier New"/>
                <a:cs typeface="Courier New"/>
              </a:rPr>
              <a:t>  </a:t>
            </a:r>
            <a:r>
              <a:rPr lang="da-DK" b="1" dirty="0" smtClean="0">
                <a:latin typeface="Courier New"/>
                <a:cs typeface="Courier New"/>
              </a:rPr>
              <a:t>}</a:t>
            </a:r>
            <a:endParaRPr lang="da-DK" b="1" dirty="0">
              <a:latin typeface="Courier New"/>
              <a:cs typeface="Courier New"/>
            </a:endParaRPr>
          </a:p>
          <a:p>
            <a:r>
              <a:rPr lang="da-DK" b="1" dirty="0">
                <a:latin typeface="Courier New"/>
                <a:cs typeface="Courier New"/>
              </a:rPr>
              <a:t>}</a:t>
            </a:r>
            <a:endParaRPr lang="en-US" b="1" dirty="0" smtClean="0">
              <a:latin typeface="Courier New"/>
              <a:cs typeface="Courier New"/>
            </a:endParaRPr>
          </a:p>
        </p:txBody>
      </p:sp>
    </p:spTree>
    <p:extLst>
      <p:ext uri="{BB962C8B-B14F-4D97-AF65-F5344CB8AC3E}">
        <p14:creationId xmlns:p14="http://schemas.microsoft.com/office/powerpoint/2010/main" val="11976764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4"/>
          <p:cNvSpPr txBox="1">
            <a:spLocks noChangeArrowheads="1"/>
          </p:cNvSpPr>
          <p:nvPr/>
        </p:nvSpPr>
        <p:spPr bwMode="auto">
          <a:xfrm>
            <a:off x="169672" y="449215"/>
            <a:ext cx="8974328" cy="6404831"/>
          </a:xfrm>
          <a:prstGeom prst="rect">
            <a:avLst/>
          </a:prstGeom>
          <a:noFill/>
          <a:ln w="9525">
            <a:noFill/>
            <a:miter lim="800000"/>
            <a:headEnd/>
            <a:tailEnd/>
          </a:ln>
        </p:spPr>
        <p:txBody>
          <a:bodyPr wrap="square">
            <a:spAutoFit/>
          </a:bodyPr>
          <a:lstStyle/>
          <a:p>
            <a:pPr>
              <a:lnSpc>
                <a:spcPct val="80000"/>
              </a:lnSpc>
              <a:spcBef>
                <a:spcPct val="20000"/>
              </a:spcBef>
            </a:pPr>
            <a:r>
              <a:rPr lang="en-US" b="1" dirty="0" smtClean="0">
                <a:latin typeface="Courier New"/>
                <a:cs typeface="Courier New"/>
              </a:rPr>
              <a:t>public class Soldier {</a:t>
            </a:r>
          </a:p>
          <a:p>
            <a:pPr>
              <a:lnSpc>
                <a:spcPct val="80000"/>
              </a:lnSpc>
              <a:spcBef>
                <a:spcPct val="20000"/>
              </a:spcBef>
            </a:pPr>
            <a:endParaRPr lang="en-US" sz="500" b="1" dirty="0" smtClean="0">
              <a:latin typeface="Courier New"/>
              <a:cs typeface="Courier New"/>
            </a:endParaRPr>
          </a:p>
          <a:p>
            <a:pPr>
              <a:lnSpc>
                <a:spcPct val="80000"/>
              </a:lnSpc>
              <a:spcBef>
                <a:spcPct val="20000"/>
              </a:spcBef>
            </a:pPr>
            <a:r>
              <a:rPr lang="en-US" b="1" dirty="0" smtClean="0">
                <a:latin typeface="Courier New"/>
                <a:cs typeface="Courier New"/>
              </a:rPr>
              <a:t>  private String </a:t>
            </a:r>
            <a:r>
              <a:rPr lang="en-US" b="1" dirty="0" err="1" smtClean="0">
                <a:latin typeface="Courier New"/>
                <a:cs typeface="Courier New"/>
              </a:rPr>
              <a:t>myName</a:t>
            </a:r>
            <a:r>
              <a:rPr lang="en-US" b="1" dirty="0" smtClean="0">
                <a:latin typeface="Courier New"/>
                <a:cs typeface="Courier New"/>
              </a:rPr>
              <a:t>, </a:t>
            </a:r>
            <a:r>
              <a:rPr lang="en-US" b="1" dirty="0" err="1" smtClean="0">
                <a:latin typeface="Courier New"/>
                <a:cs typeface="Courier New"/>
              </a:rPr>
              <a:t>myRank</a:t>
            </a:r>
            <a:r>
              <a:rPr lang="en-US" b="1" dirty="0" smtClean="0">
                <a:latin typeface="Courier New"/>
                <a:cs typeface="Courier New"/>
              </a:rPr>
              <a:t>, </a:t>
            </a:r>
            <a:r>
              <a:rPr lang="en-US" b="1" dirty="0" err="1" smtClean="0">
                <a:latin typeface="Courier New"/>
                <a:cs typeface="Courier New"/>
              </a:rPr>
              <a:t>mySerialNumber</a:t>
            </a:r>
            <a:r>
              <a:rPr lang="en-US" b="1" dirty="0" smtClean="0">
                <a:latin typeface="Courier New"/>
                <a:cs typeface="Courier New"/>
              </a:rPr>
              <a:t>;</a:t>
            </a:r>
          </a:p>
          <a:p>
            <a:pPr>
              <a:lnSpc>
                <a:spcPct val="80000"/>
              </a:lnSpc>
              <a:spcBef>
                <a:spcPct val="20000"/>
              </a:spcBef>
            </a:pPr>
            <a:r>
              <a:rPr lang="en-US" b="1" dirty="0" smtClean="0">
                <a:latin typeface="Courier New"/>
                <a:cs typeface="Courier New"/>
              </a:rPr>
              <a:t>  private List&lt;String&gt; </a:t>
            </a:r>
            <a:r>
              <a:rPr lang="en-US" b="1" dirty="0" err="1" smtClean="0">
                <a:latin typeface="Courier New"/>
                <a:cs typeface="Courier New"/>
              </a:rPr>
              <a:t>myNickNames</a:t>
            </a:r>
            <a:r>
              <a:rPr lang="en-US" b="1" dirty="0" smtClean="0">
                <a:latin typeface="Courier New"/>
                <a:cs typeface="Courier New"/>
              </a:rPr>
              <a:t>;</a:t>
            </a:r>
          </a:p>
          <a:p>
            <a:pPr>
              <a:lnSpc>
                <a:spcPct val="80000"/>
              </a:lnSpc>
              <a:spcBef>
                <a:spcPct val="20000"/>
              </a:spcBef>
            </a:pPr>
            <a:endParaRPr lang="en-US" sz="500" b="1" dirty="0" smtClean="0">
              <a:latin typeface="Courier New"/>
              <a:cs typeface="Courier New"/>
            </a:endParaRPr>
          </a:p>
          <a:p>
            <a:pPr>
              <a:lnSpc>
                <a:spcPct val="80000"/>
              </a:lnSpc>
              <a:spcBef>
                <a:spcPct val="20000"/>
              </a:spcBef>
            </a:pPr>
            <a:r>
              <a:rPr lang="en-US" b="1" dirty="0" smtClean="0">
                <a:latin typeface="Courier New"/>
                <a:cs typeface="Courier New"/>
              </a:rPr>
              <a:t>  public Soldier(String line) {</a:t>
            </a:r>
          </a:p>
          <a:p>
            <a:pPr>
              <a:lnSpc>
                <a:spcPct val="80000"/>
              </a:lnSpc>
              <a:spcBef>
                <a:spcPct val="20000"/>
              </a:spcBef>
            </a:pPr>
            <a:r>
              <a:rPr lang="en-US" b="1" dirty="0" smtClean="0">
                <a:latin typeface="Courier New"/>
                <a:cs typeface="Courier New"/>
              </a:rPr>
              <a:t>    </a:t>
            </a:r>
            <a:r>
              <a:rPr lang="en-US" b="1" dirty="0" smtClean="0">
                <a:solidFill>
                  <a:srgbClr val="FF0000"/>
                </a:solidFill>
                <a:latin typeface="Courier New"/>
                <a:cs typeface="Courier New"/>
              </a:rPr>
              <a:t>Scanner scanner = new Scanner(line);</a:t>
            </a:r>
          </a:p>
          <a:p>
            <a:pPr>
              <a:lnSpc>
                <a:spcPct val="80000"/>
              </a:lnSpc>
              <a:spcBef>
                <a:spcPct val="20000"/>
              </a:spcBef>
            </a:pPr>
            <a:r>
              <a:rPr lang="en-US" b="1" dirty="0" smtClean="0">
                <a:solidFill>
                  <a:srgbClr val="FF0000"/>
                </a:solidFill>
                <a:latin typeface="Courier New"/>
                <a:cs typeface="Courier New"/>
              </a:rPr>
              <a:t>    </a:t>
            </a:r>
            <a:r>
              <a:rPr lang="en-US" b="1" dirty="0" err="1" smtClean="0">
                <a:solidFill>
                  <a:srgbClr val="FF0000"/>
                </a:solidFill>
                <a:latin typeface="Courier New"/>
                <a:cs typeface="Courier New"/>
              </a:rPr>
              <a:t>myName</a:t>
            </a:r>
            <a:r>
              <a:rPr lang="en-US" b="1" dirty="0" smtClean="0">
                <a:solidFill>
                  <a:srgbClr val="FF0000"/>
                </a:solidFill>
                <a:latin typeface="Courier New"/>
                <a:cs typeface="Courier New"/>
              </a:rPr>
              <a:t> = </a:t>
            </a:r>
            <a:r>
              <a:rPr lang="en-US" b="1" dirty="0" err="1" smtClean="0">
                <a:solidFill>
                  <a:srgbClr val="FF0000"/>
                </a:solidFill>
                <a:latin typeface="Courier New"/>
                <a:cs typeface="Courier New"/>
              </a:rPr>
              <a:t>scanner.next</a:t>
            </a:r>
            <a:r>
              <a:rPr lang="en-US" b="1" dirty="0" smtClean="0">
                <a:solidFill>
                  <a:srgbClr val="FF0000"/>
                </a:solidFill>
                <a:latin typeface="Courier New"/>
                <a:cs typeface="Courier New"/>
              </a:rPr>
              <a:t>();</a:t>
            </a:r>
          </a:p>
          <a:p>
            <a:pPr>
              <a:lnSpc>
                <a:spcPct val="80000"/>
              </a:lnSpc>
              <a:spcBef>
                <a:spcPct val="20000"/>
              </a:spcBef>
            </a:pPr>
            <a:r>
              <a:rPr lang="en-US" b="1" dirty="0" smtClean="0">
                <a:solidFill>
                  <a:srgbClr val="FF0000"/>
                </a:solidFill>
                <a:latin typeface="Courier New"/>
                <a:cs typeface="Courier New"/>
              </a:rPr>
              <a:t>    </a:t>
            </a:r>
            <a:r>
              <a:rPr lang="en-US" b="1" dirty="0" err="1" smtClean="0">
                <a:solidFill>
                  <a:srgbClr val="FF0000"/>
                </a:solidFill>
                <a:latin typeface="Courier New"/>
                <a:cs typeface="Courier New"/>
              </a:rPr>
              <a:t>myRank</a:t>
            </a:r>
            <a:r>
              <a:rPr lang="en-US" b="1" dirty="0" smtClean="0">
                <a:solidFill>
                  <a:srgbClr val="FF0000"/>
                </a:solidFill>
                <a:latin typeface="Courier New"/>
                <a:cs typeface="Courier New"/>
              </a:rPr>
              <a:t> = </a:t>
            </a:r>
            <a:r>
              <a:rPr lang="en-US" b="1" dirty="0" err="1" smtClean="0">
                <a:solidFill>
                  <a:srgbClr val="FF0000"/>
                </a:solidFill>
                <a:latin typeface="Courier New"/>
                <a:cs typeface="Courier New"/>
              </a:rPr>
              <a:t>scanner.next</a:t>
            </a:r>
            <a:r>
              <a:rPr lang="en-US" b="1" dirty="0" smtClean="0">
                <a:solidFill>
                  <a:srgbClr val="FF0000"/>
                </a:solidFill>
                <a:latin typeface="Courier New"/>
                <a:cs typeface="Courier New"/>
              </a:rPr>
              <a:t>();</a:t>
            </a:r>
          </a:p>
          <a:p>
            <a:pPr>
              <a:lnSpc>
                <a:spcPct val="80000"/>
              </a:lnSpc>
              <a:spcBef>
                <a:spcPct val="20000"/>
              </a:spcBef>
            </a:pPr>
            <a:r>
              <a:rPr lang="en-US" b="1" dirty="0" smtClean="0">
                <a:solidFill>
                  <a:srgbClr val="FF0000"/>
                </a:solidFill>
                <a:latin typeface="Courier New"/>
                <a:cs typeface="Courier New"/>
              </a:rPr>
              <a:t>    </a:t>
            </a:r>
            <a:r>
              <a:rPr lang="en-US" b="1" dirty="0" err="1" smtClean="0">
                <a:solidFill>
                  <a:srgbClr val="FF0000"/>
                </a:solidFill>
                <a:latin typeface="Courier New"/>
                <a:cs typeface="Courier New"/>
              </a:rPr>
              <a:t>mySerialNumber</a:t>
            </a:r>
            <a:r>
              <a:rPr lang="en-US" b="1" dirty="0" smtClean="0">
                <a:solidFill>
                  <a:srgbClr val="FF0000"/>
                </a:solidFill>
                <a:latin typeface="Courier New"/>
                <a:cs typeface="Courier New"/>
              </a:rPr>
              <a:t> = </a:t>
            </a:r>
            <a:r>
              <a:rPr lang="en-US" b="1" dirty="0" err="1" smtClean="0">
                <a:solidFill>
                  <a:srgbClr val="FF0000"/>
                </a:solidFill>
                <a:latin typeface="Courier New"/>
                <a:cs typeface="Courier New"/>
              </a:rPr>
              <a:t>scanner.next</a:t>
            </a:r>
            <a:r>
              <a:rPr lang="en-US" b="1" dirty="0" smtClean="0">
                <a:solidFill>
                  <a:srgbClr val="FF0000"/>
                </a:solidFill>
                <a:latin typeface="Courier New"/>
                <a:cs typeface="Courier New"/>
              </a:rPr>
              <a:t>();</a:t>
            </a:r>
          </a:p>
          <a:p>
            <a:pPr>
              <a:lnSpc>
                <a:spcPct val="80000"/>
              </a:lnSpc>
              <a:spcBef>
                <a:spcPct val="20000"/>
              </a:spcBef>
            </a:pPr>
            <a:r>
              <a:rPr lang="en-US" b="1" dirty="0" smtClean="0">
                <a:latin typeface="Courier New"/>
                <a:cs typeface="Courier New"/>
              </a:rPr>
              <a:t>    </a:t>
            </a:r>
            <a:r>
              <a:rPr lang="en-US" b="1" dirty="0" err="1" smtClean="0">
                <a:latin typeface="Courier New"/>
                <a:cs typeface="Courier New"/>
              </a:rPr>
              <a:t>myNickNames</a:t>
            </a:r>
            <a:r>
              <a:rPr lang="en-US" b="1" dirty="0" smtClean="0">
                <a:latin typeface="Courier New"/>
                <a:cs typeface="Courier New"/>
              </a:rPr>
              <a:t> = new </a:t>
            </a:r>
            <a:r>
              <a:rPr lang="en-US" b="1" dirty="0" err="1" smtClean="0">
                <a:latin typeface="Courier New"/>
                <a:cs typeface="Courier New"/>
              </a:rPr>
              <a:t>ArrayList</a:t>
            </a:r>
            <a:r>
              <a:rPr lang="en-US" b="1" dirty="0" smtClean="0">
                <a:latin typeface="Courier New"/>
                <a:cs typeface="Courier New"/>
              </a:rPr>
              <a:t>&lt;String&gt;();</a:t>
            </a:r>
          </a:p>
          <a:p>
            <a:pPr>
              <a:lnSpc>
                <a:spcPct val="80000"/>
              </a:lnSpc>
              <a:spcBef>
                <a:spcPct val="20000"/>
              </a:spcBef>
            </a:pPr>
            <a:r>
              <a:rPr lang="en-US" b="1" dirty="0" smtClean="0">
                <a:latin typeface="Courier New"/>
                <a:cs typeface="Courier New"/>
              </a:rPr>
              <a:t>    while (</a:t>
            </a:r>
            <a:r>
              <a:rPr lang="en-US" b="1" dirty="0" err="1" smtClean="0">
                <a:solidFill>
                  <a:srgbClr val="FF0000"/>
                </a:solidFill>
                <a:latin typeface="Courier New"/>
                <a:cs typeface="Courier New"/>
              </a:rPr>
              <a:t>scanner.hasNext</a:t>
            </a:r>
            <a:r>
              <a:rPr lang="en-US" b="1" dirty="0" smtClean="0">
                <a:solidFill>
                  <a:srgbClr val="FF0000"/>
                </a:solidFill>
                <a:latin typeface="Courier New"/>
                <a:cs typeface="Courier New"/>
              </a:rPr>
              <a:t>()</a:t>
            </a:r>
            <a:r>
              <a:rPr lang="en-US" b="1" dirty="0" smtClean="0">
                <a:latin typeface="Courier New"/>
                <a:cs typeface="Courier New"/>
              </a:rPr>
              <a:t>) {</a:t>
            </a:r>
          </a:p>
          <a:p>
            <a:pPr>
              <a:lnSpc>
                <a:spcPct val="80000"/>
              </a:lnSpc>
              <a:spcBef>
                <a:spcPct val="20000"/>
              </a:spcBef>
            </a:pPr>
            <a:r>
              <a:rPr lang="en-US" b="1" dirty="0" smtClean="0">
                <a:latin typeface="Courier New"/>
                <a:cs typeface="Courier New"/>
              </a:rPr>
              <a:t>      </a:t>
            </a:r>
            <a:r>
              <a:rPr lang="en-US" b="1" dirty="0" err="1" smtClean="0">
                <a:latin typeface="Courier New"/>
                <a:cs typeface="Courier New"/>
              </a:rPr>
              <a:t>myNickNames.add</a:t>
            </a:r>
            <a:r>
              <a:rPr lang="en-US" b="1" dirty="0" smtClean="0">
                <a:latin typeface="Courier New"/>
                <a:cs typeface="Courier New"/>
              </a:rPr>
              <a:t>(</a:t>
            </a:r>
            <a:r>
              <a:rPr lang="en-US" b="1" dirty="0" err="1" smtClean="0">
                <a:solidFill>
                  <a:srgbClr val="FF0000"/>
                </a:solidFill>
                <a:latin typeface="Courier New"/>
                <a:cs typeface="Courier New"/>
              </a:rPr>
              <a:t>scanner.next</a:t>
            </a:r>
            <a:r>
              <a:rPr lang="en-US" b="1" dirty="0" smtClean="0">
                <a:solidFill>
                  <a:srgbClr val="FF0000"/>
                </a:solidFill>
                <a:latin typeface="Courier New"/>
                <a:cs typeface="Courier New"/>
              </a:rPr>
              <a:t>()</a:t>
            </a:r>
            <a:r>
              <a:rPr lang="en-US" b="1" dirty="0" smtClean="0">
                <a:latin typeface="Courier New"/>
                <a:cs typeface="Courier New"/>
              </a:rPr>
              <a:t>);</a:t>
            </a:r>
          </a:p>
          <a:p>
            <a:pPr>
              <a:lnSpc>
                <a:spcPct val="80000"/>
              </a:lnSpc>
              <a:spcBef>
                <a:spcPct val="20000"/>
              </a:spcBef>
            </a:pPr>
            <a:r>
              <a:rPr lang="en-US" b="1" dirty="0" smtClean="0">
                <a:latin typeface="Courier New"/>
                <a:cs typeface="Courier New"/>
              </a:rPr>
              <a:t>    }</a:t>
            </a:r>
          </a:p>
          <a:p>
            <a:pPr>
              <a:lnSpc>
                <a:spcPct val="80000"/>
              </a:lnSpc>
              <a:spcBef>
                <a:spcPct val="20000"/>
              </a:spcBef>
            </a:pPr>
            <a:r>
              <a:rPr lang="en-US" b="1" dirty="0" smtClean="0">
                <a:latin typeface="Courier New"/>
                <a:cs typeface="Courier New"/>
              </a:rPr>
              <a:t>    </a:t>
            </a:r>
            <a:r>
              <a:rPr lang="en-US" b="1" dirty="0" err="1" smtClean="0">
                <a:latin typeface="Courier New"/>
                <a:cs typeface="Courier New"/>
              </a:rPr>
              <a:t>scanner.close</a:t>
            </a:r>
            <a:r>
              <a:rPr lang="en-US" b="1" dirty="0" smtClean="0">
                <a:latin typeface="Courier New"/>
                <a:cs typeface="Courier New"/>
              </a:rPr>
              <a:t>();</a:t>
            </a:r>
          </a:p>
          <a:p>
            <a:pPr>
              <a:lnSpc>
                <a:spcPct val="80000"/>
              </a:lnSpc>
              <a:spcBef>
                <a:spcPct val="20000"/>
              </a:spcBef>
            </a:pPr>
            <a:r>
              <a:rPr lang="en-US" b="1" dirty="0" smtClean="0">
                <a:latin typeface="Courier New"/>
                <a:cs typeface="Courier New"/>
              </a:rPr>
              <a:t>  }</a:t>
            </a:r>
          </a:p>
          <a:p>
            <a:pPr>
              <a:lnSpc>
                <a:spcPct val="80000"/>
              </a:lnSpc>
              <a:spcBef>
                <a:spcPct val="20000"/>
              </a:spcBef>
            </a:pPr>
            <a:endParaRPr lang="en-US" b="1" dirty="0" smtClean="0">
              <a:latin typeface="Courier New"/>
              <a:cs typeface="Courier New"/>
            </a:endParaRPr>
          </a:p>
          <a:p>
            <a:pPr>
              <a:lnSpc>
                <a:spcPct val="80000"/>
              </a:lnSpc>
            </a:pPr>
            <a:r>
              <a:rPr lang="en-US" b="1" dirty="0" smtClean="0">
                <a:latin typeface="Courier New"/>
                <a:cs typeface="Courier New"/>
              </a:rPr>
              <a:t>  public </a:t>
            </a:r>
            <a:r>
              <a:rPr lang="en-US" b="1" dirty="0">
                <a:latin typeface="Courier New"/>
                <a:cs typeface="Courier New"/>
              </a:rPr>
              <a:t>String </a:t>
            </a:r>
            <a:r>
              <a:rPr lang="en-US" b="1" dirty="0" err="1">
                <a:latin typeface="Courier New"/>
                <a:cs typeface="Courier New"/>
              </a:rPr>
              <a:t>toString</a:t>
            </a:r>
            <a:r>
              <a:rPr lang="en-US" b="1" dirty="0">
                <a:latin typeface="Courier New"/>
                <a:cs typeface="Courier New"/>
              </a:rPr>
              <a:t>() {</a:t>
            </a:r>
          </a:p>
          <a:p>
            <a:pPr>
              <a:lnSpc>
                <a:spcPct val="80000"/>
              </a:lnSpc>
            </a:pPr>
            <a:r>
              <a:rPr lang="en-US" b="1" dirty="0">
                <a:latin typeface="Courier New"/>
                <a:cs typeface="Courier New"/>
              </a:rPr>
              <a:t>	</a:t>
            </a:r>
            <a:r>
              <a:rPr lang="en-US" b="1" dirty="0" smtClean="0">
                <a:latin typeface="Courier New"/>
                <a:cs typeface="Courier New"/>
              </a:rPr>
              <a:t>String </a:t>
            </a:r>
            <a:r>
              <a:rPr lang="en-US" b="1" dirty="0">
                <a:latin typeface="Courier New"/>
                <a:cs typeface="Courier New"/>
              </a:rPr>
              <a:t>result =	</a:t>
            </a:r>
            <a:r>
              <a:rPr lang="en-US" b="1" dirty="0" err="1">
                <a:latin typeface="Courier New"/>
                <a:cs typeface="Courier New"/>
              </a:rPr>
              <a:t>myName</a:t>
            </a:r>
            <a:r>
              <a:rPr lang="en-US" b="1" dirty="0">
                <a:latin typeface="Courier New"/>
                <a:cs typeface="Courier New"/>
              </a:rPr>
              <a:t> + " " + </a:t>
            </a:r>
            <a:r>
              <a:rPr lang="en-US" b="1" dirty="0" err="1">
                <a:latin typeface="Courier New"/>
                <a:cs typeface="Courier New"/>
              </a:rPr>
              <a:t>myRank</a:t>
            </a:r>
            <a:r>
              <a:rPr lang="en-US" b="1" dirty="0">
                <a:latin typeface="Courier New"/>
                <a:cs typeface="Courier New"/>
              </a:rPr>
              <a:t> + " " </a:t>
            </a:r>
            <a:r>
              <a:rPr lang="en-US" b="1" dirty="0" smtClean="0">
                <a:latin typeface="Courier New"/>
                <a:cs typeface="Courier New"/>
              </a:rPr>
              <a:t>+ </a:t>
            </a:r>
            <a:r>
              <a:rPr lang="en-US" b="1" dirty="0" err="1" smtClean="0">
                <a:latin typeface="Courier New"/>
                <a:cs typeface="Courier New"/>
              </a:rPr>
              <a:t>mySerialNumber</a:t>
            </a:r>
            <a:r>
              <a:rPr lang="en-US" b="1" dirty="0">
                <a:latin typeface="Courier New"/>
                <a:cs typeface="Courier New"/>
              </a:rPr>
              <a:t>;</a:t>
            </a:r>
          </a:p>
          <a:p>
            <a:pPr>
              <a:lnSpc>
                <a:spcPct val="80000"/>
              </a:lnSpc>
            </a:pPr>
            <a:r>
              <a:rPr lang="de-DE" b="1" dirty="0">
                <a:latin typeface="Courier New"/>
                <a:cs typeface="Courier New"/>
              </a:rPr>
              <a:t>	</a:t>
            </a:r>
            <a:r>
              <a:rPr lang="de-DE" b="1" dirty="0" smtClean="0">
                <a:latin typeface="Courier New"/>
                <a:cs typeface="Courier New"/>
              </a:rPr>
              <a:t>for </a:t>
            </a:r>
            <a:r>
              <a:rPr lang="de-DE" b="1" dirty="0">
                <a:latin typeface="Courier New"/>
                <a:cs typeface="Courier New"/>
              </a:rPr>
              <a:t>(int i = 0; i &lt; myNickNames.size(); i++) {</a:t>
            </a:r>
          </a:p>
          <a:p>
            <a:pPr>
              <a:lnSpc>
                <a:spcPct val="80000"/>
              </a:lnSpc>
            </a:pPr>
            <a:r>
              <a:rPr lang="de-DE" b="1" dirty="0">
                <a:latin typeface="Courier New"/>
                <a:cs typeface="Courier New"/>
              </a:rPr>
              <a:t>		result += " " + myNickNames.get(i);</a:t>
            </a:r>
          </a:p>
          <a:p>
            <a:pPr>
              <a:lnSpc>
                <a:spcPct val="80000"/>
              </a:lnSpc>
            </a:pPr>
            <a:r>
              <a:rPr lang="de-DE" b="1" dirty="0">
                <a:latin typeface="Courier New"/>
                <a:cs typeface="Courier New"/>
              </a:rPr>
              <a:t>	</a:t>
            </a:r>
            <a:r>
              <a:rPr lang="de-DE" b="1" dirty="0" smtClean="0">
                <a:latin typeface="Courier New"/>
                <a:cs typeface="Courier New"/>
              </a:rPr>
              <a:t>}</a:t>
            </a:r>
            <a:endParaRPr lang="de-DE" b="1" dirty="0">
              <a:latin typeface="Courier New"/>
              <a:cs typeface="Courier New"/>
            </a:endParaRPr>
          </a:p>
          <a:p>
            <a:pPr>
              <a:lnSpc>
                <a:spcPct val="80000"/>
              </a:lnSpc>
            </a:pPr>
            <a:r>
              <a:rPr lang="de-DE" b="1" dirty="0">
                <a:latin typeface="Courier New"/>
                <a:cs typeface="Courier New"/>
              </a:rPr>
              <a:t>	</a:t>
            </a:r>
            <a:r>
              <a:rPr lang="de-DE" b="1" dirty="0" smtClean="0">
                <a:latin typeface="Courier New"/>
                <a:cs typeface="Courier New"/>
              </a:rPr>
              <a:t>return </a:t>
            </a:r>
            <a:r>
              <a:rPr lang="de-DE" b="1" dirty="0">
                <a:latin typeface="Courier New"/>
                <a:cs typeface="Courier New"/>
              </a:rPr>
              <a:t>result;	</a:t>
            </a:r>
          </a:p>
          <a:p>
            <a:pPr>
              <a:lnSpc>
                <a:spcPct val="80000"/>
              </a:lnSpc>
            </a:pPr>
            <a:r>
              <a:rPr lang="de-DE" b="1" dirty="0">
                <a:latin typeface="Courier New"/>
                <a:cs typeface="Courier New"/>
              </a:rPr>
              <a:t> </a:t>
            </a:r>
            <a:r>
              <a:rPr lang="de-DE" b="1" dirty="0" smtClean="0">
                <a:latin typeface="Courier New"/>
                <a:cs typeface="Courier New"/>
              </a:rPr>
              <a:t> }</a:t>
            </a:r>
            <a:endParaRPr lang="en-US" b="1" dirty="0">
              <a:latin typeface="Courier New"/>
              <a:cs typeface="Courier New"/>
            </a:endParaRPr>
          </a:p>
          <a:p>
            <a:pPr>
              <a:lnSpc>
                <a:spcPct val="80000"/>
              </a:lnSpc>
              <a:spcBef>
                <a:spcPct val="20000"/>
              </a:spcBef>
            </a:pPr>
            <a:r>
              <a:rPr lang="en-US" b="1" dirty="0" smtClean="0">
                <a:latin typeface="Courier New"/>
                <a:cs typeface="Courier New"/>
              </a:rPr>
              <a:t>}</a:t>
            </a:r>
            <a:endParaRPr lang="en-US" b="1" dirty="0">
              <a:latin typeface="Courier New"/>
              <a:cs typeface="Courier New"/>
            </a:endParaRPr>
          </a:p>
        </p:txBody>
      </p:sp>
    </p:spTree>
    <p:extLst>
      <p:ext uri="{BB962C8B-B14F-4D97-AF65-F5344CB8AC3E}">
        <p14:creationId xmlns:p14="http://schemas.microsoft.com/office/powerpoint/2010/main" val="6412167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p:txBody>
          <a:bodyPr/>
          <a:lstStyle/>
          <a:p>
            <a:fld id="{77E07A02-36A4-4156-87C0-9B188ECF6CD6}" type="slidenum">
              <a:rPr lang="en-US" smtClean="0"/>
              <a:pPr/>
              <a:t>38</a:t>
            </a:fld>
            <a:endParaRPr lang="en-US" smtClean="0"/>
          </a:p>
        </p:txBody>
      </p:sp>
      <p:sp>
        <p:nvSpPr>
          <p:cNvPr id="20483" name="Rectangle 2"/>
          <p:cNvSpPr>
            <a:spLocks noGrp="1" noChangeArrowheads="1"/>
          </p:cNvSpPr>
          <p:nvPr>
            <p:ph type="title"/>
          </p:nvPr>
        </p:nvSpPr>
        <p:spPr/>
        <p:txBody>
          <a:bodyPr/>
          <a:lstStyle/>
          <a:p>
            <a:pPr eaLnBrk="1" hangingPunct="1"/>
            <a:r>
              <a:rPr lang="en-US" dirty="0" err="1" smtClean="0"/>
              <a:t>PrintWriter</a:t>
            </a:r>
            <a:endParaRPr lang="en-US" dirty="0" smtClean="0"/>
          </a:p>
        </p:txBody>
      </p:sp>
      <p:sp>
        <p:nvSpPr>
          <p:cNvPr id="20484" name="Rectangle 3"/>
          <p:cNvSpPr>
            <a:spLocks noGrp="1" noChangeArrowheads="1"/>
          </p:cNvSpPr>
          <p:nvPr>
            <p:ph type="body" idx="1"/>
          </p:nvPr>
        </p:nvSpPr>
        <p:spPr/>
        <p:txBody>
          <a:bodyPr/>
          <a:lstStyle/>
          <a:p>
            <a:pPr eaLnBrk="1" hangingPunct="1">
              <a:lnSpc>
                <a:spcPct val="90000"/>
              </a:lnSpc>
            </a:pPr>
            <a:r>
              <a:rPr lang="en-US" dirty="0" smtClean="0">
                <a:latin typeface="Arial Unicode MS" pitchFamily="34" charset="-128"/>
                <a:ea typeface="Arial Unicode MS" pitchFamily="34" charset="-128"/>
                <a:cs typeface="Arial Unicode MS" pitchFamily="34" charset="-128"/>
              </a:rPr>
              <a:t>The </a:t>
            </a:r>
            <a:r>
              <a:rPr lang="en-US" b="1" dirty="0" err="1" smtClean="0">
                <a:latin typeface="Courier New" pitchFamily="49" charset="0"/>
                <a:ea typeface="Arial Unicode MS" pitchFamily="34" charset="-128"/>
                <a:cs typeface="Courier New" pitchFamily="49" charset="0"/>
              </a:rPr>
              <a:t>PrintWriter</a:t>
            </a:r>
            <a:r>
              <a:rPr lang="en-US" dirty="0" smtClean="0">
                <a:latin typeface="Arial Unicode MS" pitchFamily="34" charset="-128"/>
                <a:ea typeface="Arial Unicode MS" pitchFamily="34" charset="-128"/>
                <a:cs typeface="Arial Unicode MS" pitchFamily="34" charset="-128"/>
              </a:rPr>
              <a:t> class can print formatted text to a text-output stream.</a:t>
            </a:r>
          </a:p>
          <a:p>
            <a:pPr eaLnBrk="1" hangingPunct="1">
              <a:lnSpc>
                <a:spcPct val="90000"/>
              </a:lnSpc>
            </a:pPr>
            <a:r>
              <a:rPr lang="en-US" dirty="0" smtClean="0">
                <a:latin typeface="Arial Unicode MS" pitchFamily="34" charset="-128"/>
              </a:rPr>
              <a:t>Pattern:</a:t>
            </a:r>
          </a:p>
          <a:p>
            <a:pPr lvl="2">
              <a:lnSpc>
                <a:spcPct val="90000"/>
              </a:lnSpc>
              <a:buNone/>
            </a:pPr>
            <a:r>
              <a:rPr lang="en-US" b="1" dirty="0" smtClean="0">
                <a:latin typeface="Courier New" pitchFamily="49" charset="0"/>
                <a:cs typeface="Courier New" pitchFamily="49" charset="0"/>
              </a:rPr>
              <a:t>new </a:t>
            </a:r>
            <a:r>
              <a:rPr lang="en-US" b="1" dirty="0" err="1" smtClean="0">
                <a:latin typeface="Courier New" pitchFamily="49" charset="0"/>
                <a:cs typeface="Courier New" pitchFamily="49" charset="0"/>
              </a:rPr>
              <a:t>PrintWriter</a:t>
            </a:r>
            <a:r>
              <a:rPr lang="en-US" b="1" dirty="0" smtClean="0">
                <a:latin typeface="Courier New" pitchFamily="49" charset="0"/>
                <a:cs typeface="Courier New" pitchFamily="49" charset="0"/>
              </a:rPr>
              <a:t>(</a:t>
            </a:r>
            <a:r>
              <a:rPr lang="en-US" b="1" i="1" u="sng" dirty="0" err="1" smtClean="0">
                <a:latin typeface="Courier New" pitchFamily="49" charset="0"/>
                <a:cs typeface="Courier New" pitchFamily="49" charset="0"/>
              </a:rPr>
              <a:t>outputFile</a:t>
            </a:r>
            <a:r>
              <a:rPr lang="en-US" b="1" dirty="0" smtClean="0">
                <a:latin typeface="Courier New" pitchFamily="49" charset="0"/>
                <a:cs typeface="Courier New" pitchFamily="49" charset="0"/>
              </a:rPr>
              <a:t>)</a:t>
            </a:r>
          </a:p>
          <a:p>
            <a:pPr eaLnBrk="1" hangingPunct="1">
              <a:lnSpc>
                <a:spcPct val="90000"/>
              </a:lnSpc>
            </a:pPr>
            <a:r>
              <a:rPr lang="en-US" dirty="0" smtClean="0">
                <a:latin typeface="Arial Unicode MS" pitchFamily="34" charset="-128"/>
              </a:rPr>
              <a:t>The API includes these methods:</a:t>
            </a:r>
          </a:p>
          <a:p>
            <a:pPr lvl="1" eaLnBrk="1" hangingPunct="1">
              <a:lnSpc>
                <a:spcPct val="90000"/>
              </a:lnSpc>
            </a:pPr>
            <a:r>
              <a:rPr lang="en-US" b="1" dirty="0" smtClean="0">
                <a:latin typeface="Courier New" pitchFamily="49" charset="0"/>
              </a:rPr>
              <a:t>print() </a:t>
            </a:r>
            <a:r>
              <a:rPr lang="en-US" b="1" dirty="0" err="1" smtClean="0">
                <a:latin typeface="Courier New" pitchFamily="49" charset="0"/>
              </a:rPr>
              <a:t>println</a:t>
            </a:r>
            <a:r>
              <a:rPr lang="en-US" b="1" dirty="0" smtClean="0">
                <a:latin typeface="Courier New" pitchFamily="49" charset="0"/>
              </a:rPr>
              <a:t>() ...</a:t>
            </a:r>
          </a:p>
          <a:p>
            <a:pPr lvl="1" eaLnBrk="1" hangingPunct="1">
              <a:lnSpc>
                <a:spcPct val="90000"/>
              </a:lnSpc>
            </a:pPr>
            <a:r>
              <a:rPr lang="en-US" b="1" dirty="0" err="1" smtClean="0">
                <a:latin typeface="Courier New" pitchFamily="49" charset="0"/>
              </a:rPr>
              <a:t>printf</a:t>
            </a:r>
            <a:r>
              <a:rPr lang="en-US" b="1" dirty="0" smtClean="0">
                <a:latin typeface="Courier New" pitchFamily="49" charset="0"/>
              </a:rPr>
              <a:t>()</a:t>
            </a:r>
          </a:p>
          <a:p>
            <a:pPr lvl="1" eaLnBrk="1" hangingPunct="1">
              <a:lnSpc>
                <a:spcPct val="90000"/>
              </a:lnSpc>
            </a:pPr>
            <a:r>
              <a:rPr lang="en-US" b="1" dirty="0" smtClean="0">
                <a:latin typeface="Courier New" pitchFamily="49" charset="0"/>
              </a:rPr>
              <a:t>close() flush()</a:t>
            </a:r>
          </a:p>
          <a:p>
            <a:pPr lvl="1">
              <a:lnSpc>
                <a:spcPct val="90000"/>
              </a:lnSpc>
              <a:buNone/>
            </a:pPr>
            <a:endParaRPr lang="en-US" dirty="0" smtClean="0">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4059599511"/>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File Output</a:t>
            </a:r>
            <a:endParaRPr lang="en-US" dirty="0"/>
          </a:p>
        </p:txBody>
      </p:sp>
      <p:sp>
        <p:nvSpPr>
          <p:cNvPr id="3" name="Slide Number Placeholder 2"/>
          <p:cNvSpPr>
            <a:spLocks noGrp="1"/>
          </p:cNvSpPr>
          <p:nvPr>
            <p:ph type="sldNum" sz="quarter" idx="10"/>
          </p:nvPr>
        </p:nvSpPr>
        <p:spPr/>
        <p:txBody>
          <a:bodyPr/>
          <a:lstStyle/>
          <a:p>
            <a:fld id="{39D0CFB8-AE37-49F0-BACC-C5431079604E}" type="slidenum">
              <a:rPr lang="en-US" smtClean="0"/>
              <a:pPr/>
              <a:t>39</a:t>
            </a:fld>
            <a:endParaRPr lang="en-US"/>
          </a:p>
        </p:txBody>
      </p:sp>
      <p:sp>
        <p:nvSpPr>
          <p:cNvPr id="4" name="Text Box 4"/>
          <p:cNvSpPr txBox="1">
            <a:spLocks noChangeArrowheads="1"/>
          </p:cNvSpPr>
          <p:nvPr/>
        </p:nvSpPr>
        <p:spPr bwMode="auto">
          <a:xfrm>
            <a:off x="457200" y="1524000"/>
            <a:ext cx="8534400" cy="4708981"/>
          </a:xfrm>
          <a:prstGeom prst="rect">
            <a:avLst/>
          </a:prstGeom>
          <a:noFill/>
          <a:ln w="9525">
            <a:noFill/>
            <a:miter lim="800000"/>
            <a:headEnd/>
            <a:tailEnd/>
          </a:ln>
        </p:spPr>
        <p:txBody>
          <a:bodyPr wrap="square">
            <a:spAutoFit/>
          </a:bodyPr>
          <a:lstStyle/>
          <a:p>
            <a:pPr marL="660400" indent="-660400" eaLnBrk="1" hangingPunct="1">
              <a:buNone/>
            </a:pPr>
            <a:r>
              <a:rPr lang="en-US" sz="2400" b="1" dirty="0" smtClean="0"/>
              <a:t>Problem: Get data from the user, put it into a file.</a:t>
            </a:r>
          </a:p>
          <a:p>
            <a:pPr marL="660400" indent="-660400" eaLnBrk="1" hangingPunct="1">
              <a:buNone/>
            </a:pPr>
            <a:endParaRPr lang="en-US" sz="2400" b="1" dirty="0" smtClean="0"/>
          </a:p>
          <a:p>
            <a:pPr marL="660400" indent="-660400" eaLnBrk="1" hangingPunct="1">
              <a:buNone/>
            </a:pPr>
            <a:r>
              <a:rPr lang="en-US" sz="2400" b="1" dirty="0" smtClean="0"/>
              <a:t>Given: </a:t>
            </a:r>
            <a:r>
              <a:rPr lang="en-US" sz="2400" dirty="0" smtClean="0"/>
              <a:t>the output filename and path</a:t>
            </a:r>
          </a:p>
          <a:p>
            <a:pPr marL="660400" indent="-660400" eaLnBrk="1" hangingPunct="1">
              <a:buNone/>
            </a:pPr>
            <a:r>
              <a:rPr lang="en-US" sz="2400" b="1" dirty="0" smtClean="0"/>
              <a:t>Algorithm:</a:t>
            </a:r>
          </a:p>
          <a:p>
            <a:pPr marL="1060450" lvl="1" indent="-660400"/>
            <a:r>
              <a:rPr lang="en-US" sz="2400" dirty="0" smtClean="0"/>
              <a:t>Open a print writer stream to the given file.</a:t>
            </a:r>
          </a:p>
          <a:p>
            <a:pPr marL="1060450" lvl="1" indent="-660400"/>
            <a:r>
              <a:rPr lang="en-US" sz="2400" dirty="0" smtClean="0"/>
              <a:t>Loop forever:</a:t>
            </a:r>
          </a:p>
          <a:p>
            <a:pPr marL="1435100" lvl="2" indent="-577850"/>
            <a:r>
              <a:rPr lang="en-US" sz="2400" dirty="0" smtClean="0"/>
              <a:t>Prompt for and read a line of data.</a:t>
            </a:r>
          </a:p>
          <a:p>
            <a:pPr marL="1435100" lvl="2" indent="-577850"/>
            <a:r>
              <a:rPr lang="en-US" sz="2400" dirty="0" smtClean="0"/>
              <a:t>If the line is the sentinel</a:t>
            </a:r>
          </a:p>
          <a:p>
            <a:pPr marL="1435100" lvl="2" indent="-577850"/>
            <a:r>
              <a:rPr lang="en-US" sz="2400" dirty="0" smtClean="0"/>
              <a:t>	Quit.</a:t>
            </a:r>
          </a:p>
          <a:p>
            <a:pPr marL="1435100" lvl="2" indent="-577850"/>
            <a:r>
              <a:rPr lang="en-US" sz="2400" dirty="0" smtClean="0"/>
              <a:t>else</a:t>
            </a:r>
          </a:p>
          <a:p>
            <a:pPr marL="1435100" lvl="2" indent="-577850"/>
            <a:r>
              <a:rPr lang="en-US" sz="2400" dirty="0" smtClean="0"/>
              <a:t>	Output the line.</a:t>
            </a:r>
          </a:p>
          <a:p>
            <a:pPr marL="1060450" lvl="1" indent="-660400"/>
            <a:r>
              <a:rPr lang="en-US" sz="2400" dirty="0" smtClean="0"/>
              <a:t>Close the file stream/scanner.</a:t>
            </a:r>
          </a:p>
          <a:p>
            <a:pPr>
              <a:spcBef>
                <a:spcPct val="20000"/>
              </a:spcBef>
            </a:pPr>
            <a:endParaRPr lang="en-US" sz="1000" b="1" dirty="0" smtClean="0">
              <a:latin typeface="Courier New" pitchFamily="49" charset="0"/>
            </a:endParaRPr>
          </a:p>
        </p:txBody>
      </p:sp>
    </p:spTree>
    <p:extLst>
      <p:ext uri="{BB962C8B-B14F-4D97-AF65-F5344CB8AC3E}">
        <p14:creationId xmlns:p14="http://schemas.microsoft.com/office/powerpoint/2010/main" val="154896966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p:txBody>
          <a:bodyPr/>
          <a:lstStyle/>
          <a:p>
            <a:fld id="{D350201E-BCA1-4DAB-8992-20D9E50FDFD0}" type="slidenum">
              <a:rPr lang="en-US" smtClean="0"/>
              <a:pPr/>
              <a:t>4</a:t>
            </a:fld>
            <a:endParaRPr lang="en-US" smtClean="0"/>
          </a:p>
        </p:txBody>
      </p:sp>
      <p:sp>
        <p:nvSpPr>
          <p:cNvPr id="24579" name="Rectangle 2"/>
          <p:cNvSpPr>
            <a:spLocks noGrp="1" noChangeArrowheads="1"/>
          </p:cNvSpPr>
          <p:nvPr>
            <p:ph type="title"/>
          </p:nvPr>
        </p:nvSpPr>
        <p:spPr/>
        <p:txBody>
          <a:bodyPr/>
          <a:lstStyle/>
          <a:p>
            <a:pPr eaLnBrk="1" hangingPunct="1"/>
            <a:r>
              <a:rPr lang="en-US" smtClean="0"/>
              <a:t>Limitations of Arrays</a:t>
            </a:r>
          </a:p>
        </p:txBody>
      </p:sp>
      <p:sp>
        <p:nvSpPr>
          <p:cNvPr id="24580" name="Rectangle 3"/>
          <p:cNvSpPr>
            <a:spLocks noGrp="1" noChangeArrowheads="1"/>
          </p:cNvSpPr>
          <p:nvPr>
            <p:ph type="body" idx="1"/>
          </p:nvPr>
        </p:nvSpPr>
        <p:spPr/>
        <p:txBody>
          <a:bodyPr/>
          <a:lstStyle/>
          <a:p>
            <a:pPr eaLnBrk="1" hangingPunct="1"/>
            <a:r>
              <a:rPr lang="en-US" dirty="0" smtClean="0"/>
              <a:t>Our initial iteration assumes that:</a:t>
            </a:r>
          </a:p>
          <a:p>
            <a:pPr lvl="1" eaLnBrk="1" hangingPunct="1"/>
            <a:r>
              <a:rPr lang="en-US" dirty="0"/>
              <a:t>W</a:t>
            </a:r>
            <a:r>
              <a:rPr lang="en-US" dirty="0" smtClean="0"/>
              <a:t>e know how many countries there are;</a:t>
            </a:r>
          </a:p>
          <a:p>
            <a:pPr lvl="1" eaLnBrk="1" hangingPunct="1"/>
            <a:r>
              <a:rPr lang="en-US" dirty="0"/>
              <a:t>W</a:t>
            </a:r>
            <a:r>
              <a:rPr lang="en-US" dirty="0" smtClean="0"/>
              <a:t>e’re happy with the low-level array methods.</a:t>
            </a:r>
          </a:p>
          <a:p>
            <a:pPr eaLnBrk="1" hangingPunct="1"/>
            <a:r>
              <a:rPr lang="en-US" dirty="0" smtClean="0"/>
              <a:t>Moving beyond these assumptions forces us to give up arrays because arrays:</a:t>
            </a:r>
          </a:p>
          <a:p>
            <a:pPr lvl="1" eaLnBrk="1" hangingPunct="1"/>
            <a:r>
              <a:rPr lang="en-US" dirty="0"/>
              <a:t>A</a:t>
            </a:r>
            <a:r>
              <a:rPr lang="en-US" dirty="0" smtClean="0"/>
              <a:t>re fixed in size at compile time;</a:t>
            </a:r>
          </a:p>
          <a:p>
            <a:pPr lvl="1" eaLnBrk="1" hangingPunct="1"/>
            <a:r>
              <a:rPr lang="en-US" dirty="0"/>
              <a:t>H</a:t>
            </a:r>
            <a:r>
              <a:rPr lang="en-US" dirty="0" smtClean="0"/>
              <a:t>ave a limited set of predefined methods.</a:t>
            </a:r>
          </a:p>
          <a:p>
            <a:pPr eaLnBrk="1" hangingPunct="1"/>
            <a:endParaRPr lang="en-US" dirty="0" smtClean="0"/>
          </a:p>
        </p:txBody>
      </p:sp>
    </p:spTree>
    <p:extLst>
      <p:ext uri="{BB962C8B-B14F-4D97-AF65-F5344CB8AC3E}">
        <p14:creationId xmlns:p14="http://schemas.microsoft.com/office/powerpoint/2010/main" val="4093533894"/>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r>
              <a:rPr lang="en-US" dirty="0"/>
              <a:t> </a:t>
            </a:r>
            <a:r>
              <a:rPr lang="en-US" dirty="0" smtClean="0"/>
              <a:t>Implementation</a:t>
            </a:r>
            <a:endParaRPr lang="en-US" sz="2800" dirty="0"/>
          </a:p>
        </p:txBody>
      </p:sp>
      <p:sp>
        <p:nvSpPr>
          <p:cNvPr id="3" name="Slide Number Placeholder 2"/>
          <p:cNvSpPr>
            <a:spLocks noGrp="1"/>
          </p:cNvSpPr>
          <p:nvPr>
            <p:ph type="sldNum" sz="quarter" idx="10"/>
          </p:nvPr>
        </p:nvSpPr>
        <p:spPr/>
        <p:txBody>
          <a:bodyPr/>
          <a:lstStyle/>
          <a:p>
            <a:fld id="{39D0CFB8-AE37-49F0-BACC-C5431079604E}" type="slidenum">
              <a:rPr lang="en-US" smtClean="0"/>
              <a:pPr/>
              <a:t>40</a:t>
            </a:fld>
            <a:endParaRPr lang="en-US"/>
          </a:p>
        </p:txBody>
      </p:sp>
      <p:sp>
        <p:nvSpPr>
          <p:cNvPr id="4" name="Text Box 4"/>
          <p:cNvSpPr txBox="1">
            <a:spLocks noChangeArrowheads="1"/>
          </p:cNvSpPr>
          <p:nvPr/>
        </p:nvSpPr>
        <p:spPr bwMode="auto">
          <a:xfrm>
            <a:off x="228600" y="1524000"/>
            <a:ext cx="8991600" cy="4653582"/>
          </a:xfrm>
          <a:prstGeom prst="rect">
            <a:avLst/>
          </a:prstGeom>
          <a:noFill/>
          <a:ln w="9525">
            <a:noFill/>
            <a:miter lim="800000"/>
            <a:headEnd/>
            <a:tailEnd/>
          </a:ln>
        </p:spPr>
        <p:txBody>
          <a:bodyPr wrap="square">
            <a:spAutoFit/>
          </a:bodyPr>
          <a:lstStyle/>
          <a:p>
            <a:pPr>
              <a:spcBef>
                <a:spcPct val="20000"/>
              </a:spcBef>
            </a:pPr>
            <a:r>
              <a:rPr lang="en-US" b="1" dirty="0" err="1" smtClean="0">
                <a:solidFill>
                  <a:srgbClr val="FF0000"/>
                </a:solidFill>
                <a:latin typeface="Courier New" pitchFamily="49" charset="0"/>
              </a:rPr>
              <a:t>PrintWriter</a:t>
            </a:r>
            <a:r>
              <a:rPr lang="en-US" b="1" dirty="0" smtClean="0">
                <a:solidFill>
                  <a:srgbClr val="FF0000"/>
                </a:solidFill>
                <a:latin typeface="Courier New" pitchFamily="49" charset="0"/>
              </a:rPr>
              <a:t> </a:t>
            </a:r>
            <a:r>
              <a:rPr lang="en-US" b="1" dirty="0" err="1" smtClean="0">
                <a:solidFill>
                  <a:srgbClr val="FF0000"/>
                </a:solidFill>
                <a:latin typeface="Courier New" pitchFamily="49" charset="0"/>
              </a:rPr>
              <a:t>fileOut</a:t>
            </a:r>
            <a:r>
              <a:rPr lang="en-US" b="1" dirty="0" smtClean="0">
                <a:solidFill>
                  <a:srgbClr val="FF0000"/>
                </a:solidFill>
                <a:latin typeface="Courier New" pitchFamily="49" charset="0"/>
              </a:rPr>
              <a:t> = new </a:t>
            </a:r>
            <a:r>
              <a:rPr lang="en-US" b="1" dirty="0" err="1" smtClean="0">
                <a:solidFill>
                  <a:srgbClr val="FF0000"/>
                </a:solidFill>
                <a:latin typeface="Courier New" pitchFamily="49" charset="0"/>
              </a:rPr>
              <a:t>PrintWriter</a:t>
            </a:r>
            <a:r>
              <a:rPr lang="en-US" b="1" dirty="0" smtClean="0">
                <a:solidFill>
                  <a:srgbClr val="FF0000"/>
                </a:solidFill>
                <a:latin typeface="Courier New" pitchFamily="49" charset="0"/>
              </a:rPr>
              <a:t>(new File(path, filename));</a:t>
            </a:r>
          </a:p>
          <a:p>
            <a:pPr>
              <a:spcBef>
                <a:spcPct val="20000"/>
              </a:spcBef>
            </a:pPr>
            <a:endParaRPr lang="en-US" sz="800" b="1" dirty="0" smtClean="0">
              <a:latin typeface="Courier New" pitchFamily="49" charset="0"/>
            </a:endParaRPr>
          </a:p>
          <a:p>
            <a:pPr>
              <a:spcBef>
                <a:spcPct val="20000"/>
              </a:spcBef>
            </a:pPr>
            <a:r>
              <a:rPr lang="en-US" b="1" dirty="0" smtClean="0">
                <a:latin typeface="Courier New" pitchFamily="49" charset="0"/>
              </a:rPr>
              <a:t>String line = "";</a:t>
            </a:r>
          </a:p>
          <a:p>
            <a:pPr>
              <a:spcBef>
                <a:spcPct val="20000"/>
              </a:spcBef>
            </a:pPr>
            <a:r>
              <a:rPr lang="en-US" b="1" dirty="0" smtClean="0">
                <a:latin typeface="Courier New" pitchFamily="49" charset="0"/>
              </a:rPr>
              <a:t>while (true) {</a:t>
            </a:r>
          </a:p>
          <a:p>
            <a:pPr>
              <a:spcBef>
                <a:spcPct val="20000"/>
              </a:spcBef>
            </a:pPr>
            <a:r>
              <a:rPr lang="en-US" b="1" dirty="0" smtClean="0">
                <a:latin typeface="Courier New" pitchFamily="49" charset="0"/>
              </a:rPr>
              <a:t>  </a:t>
            </a:r>
            <a:r>
              <a:rPr lang="en-US" b="1" dirty="0" err="1" smtClean="0">
                <a:latin typeface="Courier New" pitchFamily="49" charset="0"/>
              </a:rPr>
              <a:t>System.out.print</a:t>
            </a:r>
            <a:r>
              <a:rPr lang="en-US" b="1" dirty="0" smtClean="0">
                <a:latin typeface="Courier New" pitchFamily="49" charset="0"/>
              </a:rPr>
              <a:t>("enter record (just enter to quit): ");</a:t>
            </a:r>
          </a:p>
          <a:p>
            <a:pPr>
              <a:spcBef>
                <a:spcPct val="20000"/>
              </a:spcBef>
            </a:pPr>
            <a:r>
              <a:rPr lang="en-US" b="1" dirty="0" smtClean="0">
                <a:latin typeface="Courier New" pitchFamily="49" charset="0"/>
              </a:rPr>
              <a:t>  line = </a:t>
            </a:r>
            <a:r>
              <a:rPr lang="en-US" b="1" dirty="0" err="1" smtClean="0">
                <a:latin typeface="Courier New" pitchFamily="49" charset="0"/>
              </a:rPr>
              <a:t>keyboard.nextLine</a:t>
            </a:r>
            <a:r>
              <a:rPr lang="en-US" b="1" dirty="0" smtClean="0">
                <a:latin typeface="Courier New" pitchFamily="49" charset="0"/>
              </a:rPr>
              <a:t>();</a:t>
            </a:r>
          </a:p>
          <a:p>
            <a:pPr>
              <a:spcBef>
                <a:spcPct val="20000"/>
              </a:spcBef>
            </a:pPr>
            <a:r>
              <a:rPr lang="en-US" b="1" dirty="0" smtClean="0">
                <a:latin typeface="Courier New" pitchFamily="49" charset="0"/>
              </a:rPr>
              <a:t>  if (</a:t>
            </a:r>
            <a:r>
              <a:rPr lang="en-US" b="1" dirty="0" err="1" smtClean="0">
                <a:latin typeface="Courier New" pitchFamily="49" charset="0"/>
              </a:rPr>
              <a:t>line.equals</a:t>
            </a:r>
            <a:r>
              <a:rPr lang="en-US" b="1" dirty="0" smtClean="0">
                <a:latin typeface="Courier New" pitchFamily="49" charset="0"/>
              </a:rPr>
              <a:t>("")) {</a:t>
            </a:r>
          </a:p>
          <a:p>
            <a:pPr>
              <a:spcBef>
                <a:spcPct val="20000"/>
              </a:spcBef>
            </a:pPr>
            <a:r>
              <a:rPr lang="en-US" b="1" dirty="0" smtClean="0">
                <a:latin typeface="Courier New" pitchFamily="49" charset="0"/>
              </a:rPr>
              <a:t>    break;</a:t>
            </a:r>
          </a:p>
          <a:p>
            <a:pPr>
              <a:spcBef>
                <a:spcPct val="20000"/>
              </a:spcBef>
            </a:pPr>
            <a:r>
              <a:rPr lang="en-US" b="1" dirty="0" smtClean="0">
                <a:latin typeface="Courier New" pitchFamily="49" charset="0"/>
              </a:rPr>
              <a:t>  } else {</a:t>
            </a:r>
          </a:p>
          <a:p>
            <a:pPr>
              <a:spcBef>
                <a:spcPct val="20000"/>
              </a:spcBef>
            </a:pPr>
            <a:r>
              <a:rPr lang="en-US" b="1" dirty="0" smtClean="0">
                <a:latin typeface="Courier New" pitchFamily="49" charset="0"/>
              </a:rPr>
              <a:t>    </a:t>
            </a:r>
            <a:r>
              <a:rPr lang="en-US" b="1" dirty="0" err="1" smtClean="0">
                <a:solidFill>
                  <a:srgbClr val="FF0000"/>
                </a:solidFill>
                <a:latin typeface="Courier New" pitchFamily="49" charset="0"/>
              </a:rPr>
              <a:t>fileOut.println</a:t>
            </a:r>
            <a:r>
              <a:rPr lang="en-US" b="1" dirty="0" smtClean="0">
                <a:solidFill>
                  <a:srgbClr val="FF0000"/>
                </a:solidFill>
                <a:latin typeface="Courier New" pitchFamily="49" charset="0"/>
              </a:rPr>
              <a:t>(line);</a:t>
            </a:r>
          </a:p>
          <a:p>
            <a:pPr>
              <a:spcBef>
                <a:spcPct val="20000"/>
              </a:spcBef>
            </a:pPr>
            <a:r>
              <a:rPr lang="en-US" b="1" dirty="0" smtClean="0">
                <a:latin typeface="Courier New" pitchFamily="49" charset="0"/>
              </a:rPr>
              <a:t>  } </a:t>
            </a:r>
          </a:p>
          <a:p>
            <a:pPr>
              <a:spcBef>
                <a:spcPct val="20000"/>
              </a:spcBef>
            </a:pPr>
            <a:r>
              <a:rPr lang="en-US" b="1" dirty="0" smtClean="0">
                <a:latin typeface="Courier New" pitchFamily="49" charset="0"/>
              </a:rPr>
              <a:t>}</a:t>
            </a:r>
          </a:p>
          <a:p>
            <a:pPr>
              <a:spcBef>
                <a:spcPct val="20000"/>
              </a:spcBef>
            </a:pPr>
            <a:endParaRPr lang="en-US" sz="800" b="1" dirty="0" smtClean="0">
              <a:latin typeface="Courier New" pitchFamily="49" charset="0"/>
            </a:endParaRPr>
          </a:p>
          <a:p>
            <a:pPr>
              <a:spcBef>
                <a:spcPct val="20000"/>
              </a:spcBef>
            </a:pPr>
            <a:r>
              <a:rPr lang="en-US" b="1" dirty="0" err="1" smtClean="0">
                <a:solidFill>
                  <a:srgbClr val="FF0000"/>
                </a:solidFill>
                <a:latin typeface="Courier New" pitchFamily="49" charset="0"/>
              </a:rPr>
              <a:t>fileOut.close</a:t>
            </a:r>
            <a:r>
              <a:rPr lang="en-US" b="1" dirty="0" smtClean="0">
                <a:solidFill>
                  <a:srgbClr val="FF0000"/>
                </a:solidFill>
                <a:latin typeface="Courier New" pitchFamily="49" charset="0"/>
              </a:rPr>
              <a:t>();</a:t>
            </a:r>
          </a:p>
          <a:p>
            <a:pPr>
              <a:spcBef>
                <a:spcPct val="20000"/>
              </a:spcBef>
            </a:pPr>
            <a:r>
              <a:rPr lang="en-US" b="1" dirty="0" err="1" smtClean="0">
                <a:latin typeface="Courier New" pitchFamily="49" charset="0"/>
              </a:rPr>
              <a:t>System.out.println</a:t>
            </a:r>
            <a:r>
              <a:rPr lang="en-US" b="1" dirty="0" smtClean="0">
                <a:latin typeface="Courier New" pitchFamily="49" charset="0"/>
              </a:rPr>
              <a:t>("data stored to: " + path + filename);</a:t>
            </a:r>
            <a:endParaRPr lang="en-US" b="1" dirty="0">
              <a:latin typeface="Courier New" pitchFamily="49" charset="0"/>
            </a:endParaRPr>
          </a:p>
        </p:txBody>
      </p:sp>
    </p:spTree>
    <p:extLst>
      <p:ext uri="{BB962C8B-B14F-4D97-AF65-F5344CB8AC3E}">
        <p14:creationId xmlns:p14="http://schemas.microsoft.com/office/powerpoint/2010/main" val="3823402587"/>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21C86133-2983-4942-8F53-15ABFAA154A5}" type="slidenum">
              <a:rPr lang="en-US"/>
              <a:pPr/>
              <a:t>41</a:t>
            </a:fld>
            <a:endParaRPr lang="en-US"/>
          </a:p>
        </p:txBody>
      </p:sp>
      <p:sp>
        <p:nvSpPr>
          <p:cNvPr id="8" name="Rectangle 7"/>
          <p:cNvSpPr/>
          <p:nvPr/>
        </p:nvSpPr>
        <p:spPr>
          <a:xfrm rot="16200000">
            <a:off x="50185" y="177655"/>
            <a:ext cx="6757095" cy="6401753"/>
          </a:xfrm>
          <a:prstGeom prst="rect">
            <a:avLst/>
          </a:prstGeom>
        </p:spPr>
        <p:txBody>
          <a:bodyPr wrap="square">
            <a:spAutoFit/>
          </a:bodyPr>
          <a:lstStyle/>
          <a:p>
            <a:r>
              <a:rPr lang="en-US" sz="1000" dirty="0" smtClean="0">
                <a:latin typeface="Courier New" pitchFamily="49" charset="0"/>
                <a:cs typeface="Courier New" pitchFamily="49" charset="0"/>
              </a:rPr>
              <a:t>// </a:t>
            </a:r>
            <a:r>
              <a:rPr lang="en-US" sz="1000" i="1" dirty="0" smtClean="0">
                <a:latin typeface="Courier New" pitchFamily="49" charset="0"/>
                <a:cs typeface="Courier New" pitchFamily="49" charset="0"/>
              </a:rPr>
              <a:t>header information here...</a:t>
            </a:r>
          </a:p>
          <a:p>
            <a:endParaRPr lang="en-US" sz="1000" i="1" dirty="0" smtClean="0">
              <a:latin typeface="Courier New" pitchFamily="49" charset="0"/>
              <a:cs typeface="Courier New" pitchFamily="49" charset="0"/>
            </a:endParaRPr>
          </a:p>
          <a:p>
            <a:r>
              <a:rPr lang="en-US" sz="1000" dirty="0" smtClean="0">
                <a:latin typeface="Courier New" pitchFamily="49" charset="0"/>
                <a:cs typeface="Courier New" pitchFamily="49" charset="0"/>
              </a:rPr>
              <a:t>public class </a:t>
            </a:r>
            <a:r>
              <a:rPr lang="en-US" sz="1000" dirty="0" err="1" smtClean="0">
                <a:latin typeface="Courier New" pitchFamily="49" charset="0"/>
                <a:cs typeface="Courier New" pitchFamily="49" charset="0"/>
              </a:rPr>
              <a:t>CharacterFileBuilderController</a:t>
            </a:r>
            <a:r>
              <a:rPr lang="en-US" sz="1000" dirty="0" smtClean="0">
                <a:latin typeface="Courier New" pitchFamily="49" charset="0"/>
                <a:cs typeface="Courier New" pitchFamily="49" charset="0"/>
              </a:rPr>
              <a:t> extends </a:t>
            </a:r>
            <a:r>
              <a:rPr lang="en-US" sz="1000" dirty="0" err="1" smtClean="0">
                <a:latin typeface="Courier New" pitchFamily="49" charset="0"/>
                <a:cs typeface="Courier New" pitchFamily="49" charset="0"/>
              </a:rPr>
              <a:t>JFrame</a:t>
            </a:r>
            <a:r>
              <a:rPr lang="en-US" sz="1000" dirty="0" smtClean="0">
                <a:latin typeface="Courier New" pitchFamily="49" charset="0"/>
                <a:cs typeface="Courier New" pitchFamily="49" charset="0"/>
              </a:rPr>
              <a:t> implements </a:t>
            </a:r>
            <a:r>
              <a:rPr lang="en-US" sz="1000" dirty="0" err="1" smtClean="0">
                <a:latin typeface="Courier New" pitchFamily="49" charset="0"/>
                <a:cs typeface="Courier New" pitchFamily="49" charset="0"/>
              </a:rPr>
              <a:t>ActionListener</a:t>
            </a:r>
            <a:r>
              <a:rPr lang="en-US" sz="1000" dirty="0" smtClean="0">
                <a:latin typeface="Courier New" pitchFamily="49" charset="0"/>
                <a:cs typeface="Courier New" pitchFamily="49" charset="0"/>
              </a:rPr>
              <a:t> {</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private </a:t>
            </a:r>
            <a:r>
              <a:rPr lang="en-US" sz="1000" dirty="0" err="1" smtClean="0">
                <a:latin typeface="Courier New" pitchFamily="49" charset="0"/>
                <a:cs typeface="Courier New" pitchFamily="49" charset="0"/>
              </a:rPr>
              <a:t>JLabel</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messageLabel</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private </a:t>
            </a:r>
            <a:r>
              <a:rPr lang="en-US" sz="1000" dirty="0" err="1" smtClean="0">
                <a:latin typeface="Courier New" pitchFamily="49" charset="0"/>
                <a:cs typeface="Courier New" pitchFamily="49" charset="0"/>
              </a:rPr>
              <a:t>JTextField</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englishField</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pinyinField</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imageFilenameField</a:t>
            </a:r>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soundFilenameField</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sentenceField</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private </a:t>
            </a:r>
            <a:r>
              <a:rPr lang="en-US" sz="1000" dirty="0" err="1" smtClean="0">
                <a:latin typeface="Courier New" pitchFamily="49" charset="0"/>
                <a:cs typeface="Courier New" pitchFamily="49" charset="0"/>
              </a:rPr>
              <a:t>JButton</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addButton</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closeButton</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b="1" dirty="0" smtClean="0">
                <a:latin typeface="Courier New" pitchFamily="49" charset="0"/>
                <a:cs typeface="Courier New" pitchFamily="49" charset="0"/>
              </a:rPr>
              <a:t>private </a:t>
            </a:r>
            <a:r>
              <a:rPr lang="en-US" sz="1000" b="1" dirty="0" err="1" smtClean="0">
                <a:latin typeface="Courier New" pitchFamily="49" charset="0"/>
                <a:cs typeface="Courier New" pitchFamily="49" charset="0"/>
              </a:rPr>
              <a:t>PrintWriter</a:t>
            </a:r>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outFile</a:t>
            </a:r>
            <a:r>
              <a:rPr lang="en-US" sz="1000" b="1" dirty="0" smtClean="0">
                <a:latin typeface="Courier New" pitchFamily="49" charset="0"/>
                <a:cs typeface="Courier New" pitchFamily="49" charset="0"/>
              </a:rPr>
              <a:t>;</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public </a:t>
            </a:r>
            <a:r>
              <a:rPr lang="en-US" sz="1000" dirty="0" err="1" smtClean="0">
                <a:latin typeface="Courier New" pitchFamily="49" charset="0"/>
                <a:cs typeface="Courier New" pitchFamily="49" charset="0"/>
              </a:rPr>
              <a:t>CharacterFileBuilderController</a:t>
            </a:r>
            <a:r>
              <a:rPr lang="en-US" sz="1000" dirty="0" smtClean="0">
                <a:latin typeface="Courier New" pitchFamily="49" charset="0"/>
                <a:cs typeface="Courier New" pitchFamily="49" charset="0"/>
              </a:rPr>
              <a:t>() throws </a:t>
            </a:r>
            <a:r>
              <a:rPr lang="en-US" sz="1000" dirty="0" err="1" smtClean="0">
                <a:latin typeface="Courier New" pitchFamily="49" charset="0"/>
                <a:cs typeface="Courier New" pitchFamily="49" charset="0"/>
              </a:rPr>
              <a:t>URISyntaxException</a:t>
            </a:r>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FileNotFoundException</a:t>
            </a:r>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super("Chinese Character Creator");</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setDefaultCloseOperation</a:t>
            </a:r>
            <a:r>
              <a:rPr lang="en-US" sz="1000" dirty="0" smtClean="0">
                <a:latin typeface="Courier New" pitchFamily="49" charset="0"/>
                <a:cs typeface="Courier New" pitchFamily="49" charset="0"/>
              </a:rPr>
              <a:t>(EXIT_ON_CLOSE);</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Font </a:t>
            </a:r>
            <a:r>
              <a:rPr lang="en-US" sz="1000" dirty="0" err="1" smtClean="0">
                <a:latin typeface="Courier New" pitchFamily="49" charset="0"/>
                <a:cs typeface="Courier New" pitchFamily="49" charset="0"/>
              </a:rPr>
              <a:t>font</a:t>
            </a:r>
            <a:r>
              <a:rPr lang="en-US" sz="1000" dirty="0" smtClean="0">
                <a:latin typeface="Courier New" pitchFamily="49" charset="0"/>
                <a:cs typeface="Courier New" pitchFamily="49" charset="0"/>
              </a:rPr>
              <a:t> = new Font("Ariel", 0, 18);</a:t>
            </a:r>
          </a:p>
          <a:p>
            <a:endParaRPr lang="en-US" sz="1000" dirty="0" smtClean="0">
              <a:latin typeface="Courier New" pitchFamily="49" charset="0"/>
              <a:cs typeface="Courier New" pitchFamily="49" charset="0"/>
            </a:endParaRPr>
          </a:p>
          <a:p>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JFileChooser</a:t>
            </a:r>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fileChooser</a:t>
            </a:r>
            <a:r>
              <a:rPr lang="en-US" sz="1000" b="1" dirty="0" smtClean="0">
                <a:latin typeface="Courier New" pitchFamily="49" charset="0"/>
                <a:cs typeface="Courier New" pitchFamily="49" charset="0"/>
              </a:rPr>
              <a:t> = new </a:t>
            </a:r>
            <a:r>
              <a:rPr lang="en-US" sz="1000" b="1" dirty="0" err="1" smtClean="0">
                <a:latin typeface="Courier New" pitchFamily="49" charset="0"/>
                <a:cs typeface="Courier New" pitchFamily="49" charset="0"/>
              </a:rPr>
              <a:t>JFileChooser</a:t>
            </a:r>
            <a:r>
              <a:rPr lang="en-US" sz="1000" b="1" dirty="0" smtClean="0">
                <a:latin typeface="Courier New" pitchFamily="49" charset="0"/>
                <a:cs typeface="Courier New" pitchFamily="49" charset="0"/>
              </a:rPr>
              <a:t>();</a:t>
            </a:r>
          </a:p>
          <a:p>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fileChooser.setDialogTitle</a:t>
            </a:r>
            <a:r>
              <a:rPr lang="en-US" sz="1000" b="1" dirty="0" smtClean="0">
                <a:latin typeface="Courier New" pitchFamily="49" charset="0"/>
                <a:cs typeface="Courier New" pitchFamily="49" charset="0"/>
              </a:rPr>
              <a:t>("Choose an output filename");</a:t>
            </a:r>
          </a:p>
          <a:p>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fileChooser.showOpenDialog</a:t>
            </a:r>
            <a:r>
              <a:rPr lang="en-US" sz="1000" b="1" dirty="0" smtClean="0">
                <a:latin typeface="Courier New" pitchFamily="49" charset="0"/>
                <a:cs typeface="Courier New" pitchFamily="49" charset="0"/>
              </a:rPr>
              <a:t>(this);</a:t>
            </a:r>
          </a:p>
          <a:p>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outFile</a:t>
            </a:r>
            <a:r>
              <a:rPr lang="en-US" sz="1000" b="1" dirty="0" smtClean="0">
                <a:latin typeface="Courier New" pitchFamily="49" charset="0"/>
                <a:cs typeface="Courier New" pitchFamily="49" charset="0"/>
              </a:rPr>
              <a:t> = new </a:t>
            </a:r>
            <a:r>
              <a:rPr lang="en-US" sz="1000" b="1" dirty="0" err="1" smtClean="0">
                <a:latin typeface="Courier New" pitchFamily="49" charset="0"/>
                <a:cs typeface="Courier New" pitchFamily="49" charset="0"/>
              </a:rPr>
              <a:t>PrintWriter</a:t>
            </a:r>
            <a:r>
              <a:rPr lang="en-US" sz="1000" b="1" dirty="0" smtClean="0">
                <a:latin typeface="Courier New" pitchFamily="49" charset="0"/>
                <a:cs typeface="Courier New" pitchFamily="49" charset="0"/>
              </a:rPr>
              <a:t>(</a:t>
            </a:r>
            <a:r>
              <a:rPr lang="en-US" sz="1000" b="1" dirty="0" err="1" smtClean="0">
                <a:latin typeface="Courier New" pitchFamily="49" charset="0"/>
                <a:cs typeface="Courier New" pitchFamily="49" charset="0"/>
              </a:rPr>
              <a:t>fileChooser.getSelectedFile</a:t>
            </a:r>
            <a:r>
              <a:rPr lang="en-US" sz="1000" b="1" dirty="0" smtClean="0">
                <a:latin typeface="Courier New" pitchFamily="49" charset="0"/>
                <a:cs typeface="Courier New" pitchFamily="49" charset="0"/>
              </a:rPr>
              <a:t>());</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 </a:t>
            </a:r>
            <a:r>
              <a:rPr lang="en-US" sz="1000" i="1" dirty="0" smtClean="0">
                <a:latin typeface="Courier New" pitchFamily="49" charset="0"/>
                <a:cs typeface="Courier New" pitchFamily="49" charset="0"/>
              </a:rPr>
              <a:t>GUI specification here...</a:t>
            </a:r>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@Override</a:t>
            </a:r>
          </a:p>
          <a:p>
            <a:r>
              <a:rPr lang="en-US" sz="1000" dirty="0" smtClean="0">
                <a:latin typeface="Courier New" pitchFamily="49" charset="0"/>
                <a:cs typeface="Courier New" pitchFamily="49" charset="0"/>
              </a:rPr>
              <a:t>  public void </a:t>
            </a:r>
            <a:r>
              <a:rPr lang="en-US" sz="1000" dirty="0" err="1" smtClean="0">
                <a:latin typeface="Courier New" pitchFamily="49" charset="0"/>
                <a:cs typeface="Courier New" pitchFamily="49" charset="0"/>
              </a:rPr>
              <a:t>actionPerformed</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ActionEvent</a:t>
            </a:r>
            <a:r>
              <a:rPr lang="en-US" sz="1000" dirty="0" smtClean="0">
                <a:latin typeface="Courier New" pitchFamily="49" charset="0"/>
                <a:cs typeface="Courier New" pitchFamily="49" charset="0"/>
              </a:rPr>
              <a:t> event) {</a:t>
            </a:r>
          </a:p>
          <a:p>
            <a:r>
              <a:rPr lang="en-US" sz="1000" dirty="0" smtClean="0">
                <a:latin typeface="Courier New" pitchFamily="49" charset="0"/>
                <a:cs typeface="Courier New" pitchFamily="49" charset="0"/>
              </a:rPr>
              <a:t>    String </a:t>
            </a:r>
            <a:r>
              <a:rPr lang="en-US" sz="1000" dirty="0" err="1" smtClean="0">
                <a:latin typeface="Courier New" pitchFamily="49" charset="0"/>
                <a:cs typeface="Courier New" pitchFamily="49" charset="0"/>
              </a:rPr>
              <a:t>actionCommand</a:t>
            </a:r>
            <a:r>
              <a:rPr lang="en-US" sz="1000" dirty="0" smtClean="0">
                <a:latin typeface="Courier New" pitchFamily="49" charset="0"/>
                <a:cs typeface="Courier New" pitchFamily="49" charset="0"/>
              </a:rPr>
              <a:t> = </a:t>
            </a:r>
            <a:r>
              <a:rPr lang="en-US" sz="1000" dirty="0" err="1" smtClean="0">
                <a:latin typeface="Courier New" pitchFamily="49" charset="0"/>
                <a:cs typeface="Courier New" pitchFamily="49" charset="0"/>
              </a:rPr>
              <a:t>event.getActionCommand</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if (</a:t>
            </a:r>
            <a:r>
              <a:rPr lang="en-US" sz="1000" dirty="0" err="1" smtClean="0">
                <a:latin typeface="Courier New" pitchFamily="49" charset="0"/>
                <a:cs typeface="Courier New" pitchFamily="49" charset="0"/>
              </a:rPr>
              <a:t>actionCommand.equalsIgnoreCase</a:t>
            </a:r>
            <a:r>
              <a:rPr lang="en-US" sz="1000" dirty="0" smtClean="0">
                <a:latin typeface="Courier New" pitchFamily="49" charset="0"/>
                <a:cs typeface="Courier New" pitchFamily="49" charset="0"/>
              </a:rPr>
              <a:t>("Add")) {</a:t>
            </a:r>
          </a:p>
          <a:p>
            <a:r>
              <a:rPr lang="en-US" sz="1000"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outFile.print</a:t>
            </a:r>
            <a:r>
              <a:rPr lang="en-US" sz="1000" b="1" dirty="0" smtClean="0">
                <a:latin typeface="Courier New" pitchFamily="49" charset="0"/>
                <a:cs typeface="Courier New" pitchFamily="49" charset="0"/>
              </a:rPr>
              <a:t>(</a:t>
            </a:r>
            <a:r>
              <a:rPr lang="en-US" sz="1000" b="1" dirty="0" err="1" smtClean="0">
                <a:latin typeface="Courier New" pitchFamily="49" charset="0"/>
                <a:cs typeface="Courier New" pitchFamily="49" charset="0"/>
              </a:rPr>
              <a:t>englishField.getText</a:t>
            </a:r>
            <a:r>
              <a:rPr lang="en-US" sz="1000" b="1" dirty="0" smtClean="0">
                <a:latin typeface="Courier New" pitchFamily="49" charset="0"/>
                <a:cs typeface="Courier New" pitchFamily="49" charset="0"/>
              </a:rPr>
              <a:t>() + " " + </a:t>
            </a:r>
            <a:r>
              <a:rPr lang="en-US" sz="1000" b="1" dirty="0" err="1" smtClean="0">
                <a:latin typeface="Courier New" pitchFamily="49" charset="0"/>
                <a:cs typeface="Courier New" pitchFamily="49" charset="0"/>
              </a:rPr>
              <a:t>pinyinField.getText</a:t>
            </a:r>
            <a:r>
              <a:rPr lang="en-US" sz="1000" b="1" dirty="0" smtClean="0">
                <a:latin typeface="Courier New" pitchFamily="49" charset="0"/>
                <a:cs typeface="Courier New" pitchFamily="49" charset="0"/>
              </a:rPr>
              <a:t>() + " " +     </a:t>
            </a:r>
          </a:p>
          <a:p>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imageFilenameField.getText</a:t>
            </a:r>
            <a:r>
              <a:rPr lang="en-US" sz="1000" b="1" dirty="0" smtClean="0">
                <a:latin typeface="Courier New" pitchFamily="49" charset="0"/>
                <a:cs typeface="Courier New" pitchFamily="49" charset="0"/>
              </a:rPr>
              <a:t>() + " " + </a:t>
            </a:r>
            <a:r>
              <a:rPr lang="en-US" sz="1000" b="1" dirty="0" err="1" smtClean="0">
                <a:latin typeface="Courier New" pitchFamily="49" charset="0"/>
                <a:cs typeface="Courier New" pitchFamily="49" charset="0"/>
              </a:rPr>
              <a:t>soundFilenameField.getText</a:t>
            </a:r>
            <a:r>
              <a:rPr lang="en-US" sz="1000" b="1" dirty="0" smtClean="0">
                <a:latin typeface="Courier New" pitchFamily="49" charset="0"/>
                <a:cs typeface="Courier New" pitchFamily="49" charset="0"/>
              </a:rPr>
              <a:t>() </a:t>
            </a:r>
          </a:p>
          <a:p>
            <a:r>
              <a:rPr lang="en-US" sz="1000" b="1" dirty="0" smtClean="0">
                <a:latin typeface="Courier New" pitchFamily="49" charset="0"/>
                <a:cs typeface="Courier New" pitchFamily="49" charset="0"/>
              </a:rPr>
              <a:t>                    + " " + </a:t>
            </a:r>
            <a:r>
              <a:rPr lang="en-US" sz="1000" b="1" dirty="0" err="1" smtClean="0">
                <a:latin typeface="Courier New" pitchFamily="49" charset="0"/>
                <a:cs typeface="Courier New" pitchFamily="49" charset="0"/>
              </a:rPr>
              <a:t>sentenceField.getText</a:t>
            </a:r>
            <a:r>
              <a:rPr lang="en-US" sz="1000" b="1"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messageLabel.setText</a:t>
            </a:r>
            <a:r>
              <a:rPr lang="en-US" sz="1000" dirty="0" smtClean="0">
                <a:latin typeface="Courier New" pitchFamily="49" charset="0"/>
                <a:cs typeface="Courier New" pitchFamily="49" charset="0"/>
              </a:rPr>
              <a:t>("Record added...");</a:t>
            </a:r>
          </a:p>
          <a:p>
            <a:r>
              <a:rPr lang="en-US" sz="1000" dirty="0" smtClean="0">
                <a:latin typeface="Courier New" pitchFamily="49" charset="0"/>
                <a:cs typeface="Courier New" pitchFamily="49" charset="0"/>
              </a:rPr>
              <a:t>    } else if (</a:t>
            </a:r>
            <a:r>
              <a:rPr lang="en-US" sz="1000" dirty="0" err="1" smtClean="0">
                <a:latin typeface="Courier New" pitchFamily="49" charset="0"/>
                <a:cs typeface="Courier New" pitchFamily="49" charset="0"/>
              </a:rPr>
              <a:t>actionCommand.equalsIgnoreCase</a:t>
            </a:r>
            <a:r>
              <a:rPr lang="en-US" sz="1000" dirty="0" smtClean="0">
                <a:latin typeface="Courier New" pitchFamily="49" charset="0"/>
                <a:cs typeface="Courier New" pitchFamily="49" charset="0"/>
              </a:rPr>
              <a:t>("Close")) {</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outFile.close</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messageLabel.setText</a:t>
            </a:r>
            <a:r>
              <a:rPr lang="en-US" sz="1000" dirty="0" smtClean="0">
                <a:latin typeface="Courier New" pitchFamily="49" charset="0"/>
                <a:cs typeface="Courier New" pitchFamily="49" charset="0"/>
              </a:rPr>
              <a:t>("File saved...");</a:t>
            </a:r>
          </a:p>
          <a:p>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 </a:t>
            </a:r>
            <a:r>
              <a:rPr lang="en-US" sz="1000" i="1" dirty="0" smtClean="0">
                <a:latin typeface="Courier New" pitchFamily="49" charset="0"/>
                <a:cs typeface="Courier New" pitchFamily="49" charset="0"/>
              </a:rPr>
              <a:t>main() method here...</a:t>
            </a:r>
          </a:p>
          <a:p>
            <a:r>
              <a:rPr lang="en-US" sz="1000" dirty="0" smtClean="0">
                <a:latin typeface="Courier New" pitchFamily="49" charset="0"/>
                <a:cs typeface="Courier New" pitchFamily="49" charset="0"/>
              </a:rPr>
              <a:t>}}</a:t>
            </a:r>
          </a:p>
        </p:txBody>
      </p:sp>
      <p:grpSp>
        <p:nvGrpSpPr>
          <p:cNvPr id="5" name="Group 4"/>
          <p:cNvGrpSpPr/>
          <p:nvPr/>
        </p:nvGrpSpPr>
        <p:grpSpPr>
          <a:xfrm rot="16200000">
            <a:off x="4343400" y="1981200"/>
            <a:ext cx="6248400" cy="2743200"/>
            <a:chOff x="1562096" y="876000"/>
            <a:chExt cx="7239003" cy="3238800"/>
          </a:xfrm>
        </p:grpSpPr>
        <p:pic>
          <p:nvPicPr>
            <p:cNvPr id="6" name="Picture 2"/>
            <p:cNvPicPr>
              <a:picLocks noChangeAspect="1" noChangeArrowheads="1"/>
            </p:cNvPicPr>
            <p:nvPr/>
          </p:nvPicPr>
          <p:blipFill>
            <a:blip r:embed="rId3" cstate="print"/>
            <a:srcRect/>
            <a:stretch>
              <a:fillRect/>
            </a:stretch>
          </p:blipFill>
          <p:spPr bwMode="auto">
            <a:xfrm>
              <a:off x="1562096" y="3505200"/>
              <a:ext cx="7239003" cy="609600"/>
            </a:xfrm>
            <a:prstGeom prst="rect">
              <a:avLst/>
            </a:prstGeom>
            <a:noFill/>
            <a:ln w="9525">
              <a:noFill/>
              <a:miter lim="800000"/>
              <a:headEnd/>
              <a:tailEnd/>
            </a:ln>
          </p:spPr>
        </p:pic>
        <p:pic>
          <p:nvPicPr>
            <p:cNvPr id="7" name="Picture 4"/>
            <p:cNvPicPr>
              <a:picLocks noChangeAspect="1" noChangeArrowheads="1"/>
            </p:cNvPicPr>
            <p:nvPr/>
          </p:nvPicPr>
          <p:blipFill>
            <a:blip r:embed="rId4" cstate="print"/>
            <a:srcRect/>
            <a:stretch>
              <a:fillRect/>
            </a:stretch>
          </p:blipFill>
          <p:spPr bwMode="auto">
            <a:xfrm>
              <a:off x="5200650" y="876000"/>
              <a:ext cx="3562350" cy="2524500"/>
            </a:xfrm>
            <a:prstGeom prst="rect">
              <a:avLst/>
            </a:prstGeom>
            <a:noFill/>
            <a:ln w="9525">
              <a:noFill/>
              <a:miter lim="800000"/>
              <a:headEnd/>
              <a:tailEnd/>
            </a:ln>
          </p:spPr>
        </p:pic>
      </p:grpSp>
    </p:spTree>
    <p:extLst>
      <p:ext uri="{BB962C8B-B14F-4D97-AF65-F5344CB8AC3E}">
        <p14:creationId xmlns:p14="http://schemas.microsoft.com/office/powerpoint/2010/main" val="328425372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 Drill Revisited</a:t>
            </a:r>
            <a:endParaRPr lang="en-US" dirty="0"/>
          </a:p>
        </p:txBody>
      </p:sp>
      <p:pic>
        <p:nvPicPr>
          <p:cNvPr id="4" name="Picture 2"/>
          <p:cNvPicPr>
            <a:picLocks noChangeAspect="1" noChangeArrowheads="1"/>
          </p:cNvPicPr>
          <p:nvPr/>
        </p:nvPicPr>
        <p:blipFill>
          <a:blip r:embed="rId3" cstate="print"/>
          <a:srcRect/>
          <a:stretch>
            <a:fillRect/>
          </a:stretch>
        </p:blipFill>
        <p:spPr bwMode="auto">
          <a:xfrm>
            <a:off x="304800" y="2209800"/>
            <a:ext cx="8465127" cy="3581400"/>
          </a:xfrm>
          <a:prstGeom prst="rect">
            <a:avLst/>
          </a:prstGeom>
          <a:noFill/>
          <a:ln w="9525">
            <a:noFill/>
            <a:miter lim="800000"/>
            <a:headEnd/>
            <a:tailEnd/>
          </a:ln>
          <a:effectLst/>
        </p:spPr>
      </p:pic>
    </p:spTree>
    <p:extLst>
      <p:ext uri="{BB962C8B-B14F-4D97-AF65-F5344CB8AC3E}">
        <p14:creationId xmlns:p14="http://schemas.microsoft.com/office/powerpoint/2010/main" val="11080474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 name="Cloud Callout 22"/>
          <p:cNvSpPr/>
          <p:nvPr/>
        </p:nvSpPr>
        <p:spPr bwMode="auto">
          <a:xfrm>
            <a:off x="6172200" y="4724400"/>
            <a:ext cx="2133600" cy="1828800"/>
          </a:xfrm>
          <a:prstGeom prst="cloudCallout">
            <a:avLst>
              <a:gd name="adj1" fmla="val -62843"/>
              <a:gd name="adj2" fmla="val -1190"/>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2" name="Cloud Callout 21"/>
          <p:cNvSpPr/>
          <p:nvPr/>
        </p:nvSpPr>
        <p:spPr bwMode="auto">
          <a:xfrm>
            <a:off x="533400" y="2667000"/>
            <a:ext cx="2133600" cy="1828800"/>
          </a:xfrm>
          <a:prstGeom prst="cloudCallout">
            <a:avLst>
              <a:gd name="adj1" fmla="val 62871"/>
              <a:gd name="adj2" fmla="val -357"/>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7410" name="Slide Number Placeholder 3"/>
          <p:cNvSpPr>
            <a:spLocks noGrp="1"/>
          </p:cNvSpPr>
          <p:nvPr>
            <p:ph type="sldNum" sz="quarter" idx="10"/>
          </p:nvPr>
        </p:nvSpPr>
        <p:spPr/>
        <p:txBody>
          <a:bodyPr/>
          <a:lstStyle/>
          <a:p>
            <a:fld id="{DDC5170D-FA73-4996-942A-3F77F776FF37}" type="slidenum">
              <a:rPr lang="en-US" smtClean="0"/>
              <a:pPr/>
              <a:t>43</a:t>
            </a:fld>
            <a:endParaRPr lang="en-US" smtClean="0"/>
          </a:p>
        </p:txBody>
      </p:sp>
      <p:sp>
        <p:nvSpPr>
          <p:cNvPr id="17411" name="Rectangle 2"/>
          <p:cNvSpPr>
            <a:spLocks noGrp="1" noChangeArrowheads="1"/>
          </p:cNvSpPr>
          <p:nvPr>
            <p:ph type="title"/>
          </p:nvPr>
        </p:nvSpPr>
        <p:spPr/>
        <p:txBody>
          <a:bodyPr/>
          <a:lstStyle/>
          <a:p>
            <a:pPr eaLnBrk="1" hangingPunct="1"/>
            <a:r>
              <a:rPr lang="en-US" dirty="0" smtClean="0"/>
              <a:t>Buffering</a:t>
            </a:r>
          </a:p>
        </p:txBody>
      </p:sp>
      <p:sp>
        <p:nvSpPr>
          <p:cNvPr id="17412" name="Rectangle 3"/>
          <p:cNvSpPr>
            <a:spLocks noGrp="1" noChangeArrowheads="1"/>
          </p:cNvSpPr>
          <p:nvPr>
            <p:ph type="body" idx="1"/>
          </p:nvPr>
        </p:nvSpPr>
        <p:spPr/>
        <p:txBody>
          <a:bodyPr/>
          <a:lstStyle/>
          <a:p>
            <a:r>
              <a:rPr lang="en-US" dirty="0" smtClean="0">
                <a:latin typeface="Arial Unicode MS" pitchFamily="34" charset="-128"/>
              </a:rPr>
              <a:t>I/O is slow relative to processing speed, so it is generally </a:t>
            </a:r>
            <a:r>
              <a:rPr lang="en-US" i="1" dirty="0" smtClean="0">
                <a:latin typeface="Arial Unicode MS" pitchFamily="34" charset="-128"/>
              </a:rPr>
              <a:t>buffered</a:t>
            </a:r>
            <a:r>
              <a:rPr lang="en-US" dirty="0" smtClean="0">
                <a:latin typeface="Arial Unicode MS" pitchFamily="34" charset="-128"/>
              </a:rPr>
              <a:t>.</a:t>
            </a:r>
            <a:endParaRPr lang="en-US" dirty="0" smtClean="0"/>
          </a:p>
        </p:txBody>
      </p:sp>
      <p:pic>
        <p:nvPicPr>
          <p:cNvPr id="17413" name="Picture 4" descr="bd06771_"/>
          <p:cNvPicPr>
            <a:picLocks noChangeAspect="1" noChangeArrowheads="1"/>
          </p:cNvPicPr>
          <p:nvPr/>
        </p:nvPicPr>
        <p:blipFill>
          <a:blip r:embed="rId3" cstate="print"/>
          <a:srcRect/>
          <a:stretch>
            <a:fillRect/>
          </a:stretch>
        </p:blipFill>
        <p:spPr bwMode="auto">
          <a:xfrm>
            <a:off x="1229958" y="2895599"/>
            <a:ext cx="1056042" cy="534307"/>
          </a:xfrm>
          <a:prstGeom prst="rect">
            <a:avLst/>
          </a:prstGeom>
          <a:noFill/>
          <a:ln w="9525">
            <a:noFill/>
            <a:miter lim="800000"/>
            <a:headEnd/>
            <a:tailEnd/>
          </a:ln>
        </p:spPr>
      </p:pic>
      <p:pic>
        <p:nvPicPr>
          <p:cNvPr id="17414" name="Picture 5" descr="bs00283_"/>
          <p:cNvPicPr>
            <a:picLocks noChangeAspect="1" noChangeArrowheads="1"/>
          </p:cNvPicPr>
          <p:nvPr/>
        </p:nvPicPr>
        <p:blipFill>
          <a:blip r:embed="rId4" cstate="print"/>
          <a:srcRect/>
          <a:stretch>
            <a:fillRect/>
          </a:stretch>
        </p:blipFill>
        <p:spPr bwMode="auto">
          <a:xfrm>
            <a:off x="6477000" y="2691161"/>
            <a:ext cx="1371600" cy="1549052"/>
          </a:xfrm>
          <a:prstGeom prst="rect">
            <a:avLst/>
          </a:prstGeom>
          <a:noFill/>
          <a:ln w="9525">
            <a:noFill/>
            <a:miter lim="800000"/>
            <a:headEnd/>
            <a:tailEnd/>
          </a:ln>
        </p:spPr>
      </p:pic>
      <p:sp>
        <p:nvSpPr>
          <p:cNvPr id="17416" name="Text Box 7"/>
          <p:cNvSpPr txBox="1">
            <a:spLocks noChangeArrowheads="1"/>
          </p:cNvSpPr>
          <p:nvPr/>
        </p:nvSpPr>
        <p:spPr bwMode="auto">
          <a:xfrm>
            <a:off x="6096000" y="4114800"/>
            <a:ext cx="2057400" cy="461665"/>
          </a:xfrm>
          <a:prstGeom prst="rect">
            <a:avLst/>
          </a:prstGeom>
          <a:noFill/>
          <a:ln w="9525">
            <a:noFill/>
            <a:miter lim="800000"/>
            <a:headEnd/>
            <a:tailEnd/>
          </a:ln>
        </p:spPr>
        <p:txBody>
          <a:bodyPr wrap="square">
            <a:spAutoFit/>
          </a:bodyPr>
          <a:lstStyle/>
          <a:p>
            <a:pPr algn="ctr">
              <a:spcBef>
                <a:spcPct val="50000"/>
              </a:spcBef>
            </a:pPr>
            <a:r>
              <a:rPr lang="en-US" sz="2400" dirty="0" smtClean="0">
                <a:latin typeface="Times New Roman" pitchFamily="18" charset="0"/>
              </a:rPr>
              <a:t>Program</a:t>
            </a:r>
            <a:endParaRPr lang="en-US" sz="2400" dirty="0">
              <a:latin typeface="Times New Roman" pitchFamily="18" charset="0"/>
            </a:endParaRPr>
          </a:p>
        </p:txBody>
      </p:sp>
      <p:sp>
        <p:nvSpPr>
          <p:cNvPr id="17418" name="Text Box 9"/>
          <p:cNvSpPr txBox="1">
            <a:spLocks noChangeArrowheads="1"/>
          </p:cNvSpPr>
          <p:nvPr/>
        </p:nvSpPr>
        <p:spPr bwMode="auto">
          <a:xfrm>
            <a:off x="5486400" y="5256212"/>
            <a:ext cx="1447800" cy="366713"/>
          </a:xfrm>
          <a:prstGeom prst="rect">
            <a:avLst/>
          </a:prstGeom>
          <a:noFill/>
          <a:ln w="9525">
            <a:noFill/>
            <a:miter lim="800000"/>
            <a:headEnd/>
            <a:tailEnd/>
          </a:ln>
        </p:spPr>
        <p:txBody>
          <a:bodyPr>
            <a:spAutoFit/>
          </a:bodyPr>
          <a:lstStyle/>
          <a:p>
            <a:pPr>
              <a:spcBef>
                <a:spcPct val="50000"/>
              </a:spcBef>
            </a:pPr>
            <a:endParaRPr lang="en-US">
              <a:latin typeface="Times New Roman" pitchFamily="18" charset="0"/>
            </a:endParaRPr>
          </a:p>
        </p:txBody>
      </p:sp>
      <p:sp>
        <p:nvSpPr>
          <p:cNvPr id="17419" name="AutoShape 10"/>
          <p:cNvSpPr>
            <a:spLocks noChangeArrowheads="1"/>
          </p:cNvSpPr>
          <p:nvPr/>
        </p:nvSpPr>
        <p:spPr bwMode="auto">
          <a:xfrm>
            <a:off x="2743200" y="2819400"/>
            <a:ext cx="3352800" cy="1524000"/>
          </a:xfrm>
          <a:prstGeom prst="rightArrow">
            <a:avLst>
              <a:gd name="adj1" fmla="val 70000"/>
              <a:gd name="adj2" fmla="val 26563"/>
            </a:avLst>
          </a:prstGeom>
          <a:solidFill>
            <a:srgbClr val="99CCFF"/>
          </a:solidFill>
          <a:ln w="9525">
            <a:solidFill>
              <a:schemeClr val="tx1"/>
            </a:solidFill>
            <a:miter lim="800000"/>
            <a:headEnd/>
            <a:tailEnd/>
          </a:ln>
        </p:spPr>
        <p:txBody>
          <a:bodyPr wrap="none" anchor="ctr"/>
          <a:lstStyle/>
          <a:p>
            <a:pPr algn="ctr">
              <a:spcBef>
                <a:spcPct val="50000"/>
              </a:spcBef>
            </a:pPr>
            <a:r>
              <a:rPr lang="en-US" sz="2800" dirty="0">
                <a:latin typeface="Times New Roman" pitchFamily="18" charset="0"/>
              </a:rPr>
              <a:t>Input </a:t>
            </a:r>
            <a:r>
              <a:rPr lang="en-US" sz="2800" dirty="0" smtClean="0">
                <a:latin typeface="Times New Roman" pitchFamily="18" charset="0"/>
              </a:rPr>
              <a:t>Stream</a:t>
            </a:r>
          </a:p>
          <a:p>
            <a:pPr algn="ctr">
              <a:spcBef>
                <a:spcPct val="50000"/>
              </a:spcBef>
            </a:pPr>
            <a:endParaRPr lang="en-US" sz="2800" b="1" dirty="0">
              <a:latin typeface="Times New Roman" pitchFamily="18" charset="0"/>
            </a:endParaRPr>
          </a:p>
        </p:txBody>
      </p:sp>
      <p:sp>
        <p:nvSpPr>
          <p:cNvPr id="17" name="cddrive"/>
          <p:cNvSpPr>
            <a:spLocks noEditPoints="1" noChangeArrowheads="1"/>
          </p:cNvSpPr>
          <p:nvPr/>
        </p:nvSpPr>
        <p:spPr bwMode="auto">
          <a:xfrm>
            <a:off x="838200" y="3352800"/>
            <a:ext cx="609600" cy="457200"/>
          </a:xfrm>
          <a:custGeom>
            <a:avLst/>
            <a:gdLst>
              <a:gd name="T0" fmla="*/ 10800 w 21600"/>
              <a:gd name="T1" fmla="*/ 0 h 21600"/>
              <a:gd name="T2" fmla="*/ 21600 w 21600"/>
              <a:gd name="T3" fmla="*/ 10800 h 21600"/>
              <a:gd name="T4" fmla="*/ 10800 w 21600"/>
              <a:gd name="T5" fmla="*/ 21600 h 21600"/>
              <a:gd name="T6" fmla="*/ 0 w 21600"/>
              <a:gd name="T7" fmla="*/ 10800 h 21600"/>
              <a:gd name="T8" fmla="*/ 686 w 21600"/>
              <a:gd name="T9" fmla="*/ 23059 h 21600"/>
              <a:gd name="T10" fmla="*/ 21005 w 21600"/>
              <a:gd name="T11" fmla="*/ 30503 h 21600"/>
            </a:gdLst>
            <a:ahLst/>
            <a:cxnLst>
              <a:cxn ang="0">
                <a:pos x="T0" y="T1"/>
              </a:cxn>
              <a:cxn ang="0">
                <a:pos x="T2" y="T3"/>
              </a:cxn>
              <a:cxn ang="0">
                <a:pos x="T4" y="T5"/>
              </a:cxn>
              <a:cxn ang="0">
                <a:pos x="T6" y="T7"/>
              </a:cxn>
            </a:cxnLst>
            <a:rect l="T8" t="T9" r="T10" b="T11"/>
            <a:pathLst>
              <a:path w="21600" h="21600" extrusionOk="0">
                <a:moveTo>
                  <a:pt x="2563" y="12259"/>
                </a:moveTo>
                <a:lnTo>
                  <a:pt x="2563" y="12843"/>
                </a:lnTo>
                <a:lnTo>
                  <a:pt x="2746" y="13427"/>
                </a:lnTo>
                <a:lnTo>
                  <a:pt x="2929" y="14303"/>
                </a:lnTo>
                <a:lnTo>
                  <a:pt x="3112" y="14886"/>
                </a:lnTo>
                <a:lnTo>
                  <a:pt x="3478" y="15470"/>
                </a:lnTo>
                <a:lnTo>
                  <a:pt x="3844" y="16054"/>
                </a:lnTo>
                <a:lnTo>
                  <a:pt x="4393" y="16638"/>
                </a:lnTo>
                <a:lnTo>
                  <a:pt x="4942" y="17222"/>
                </a:lnTo>
                <a:lnTo>
                  <a:pt x="5492" y="17514"/>
                </a:lnTo>
                <a:lnTo>
                  <a:pt x="6224" y="18097"/>
                </a:lnTo>
                <a:lnTo>
                  <a:pt x="6773" y="18389"/>
                </a:lnTo>
                <a:lnTo>
                  <a:pt x="7505" y="18681"/>
                </a:lnTo>
                <a:lnTo>
                  <a:pt x="8237" y="18973"/>
                </a:lnTo>
                <a:lnTo>
                  <a:pt x="9153" y="18973"/>
                </a:lnTo>
                <a:lnTo>
                  <a:pt x="9885" y="19265"/>
                </a:lnTo>
                <a:lnTo>
                  <a:pt x="10800" y="19265"/>
                </a:lnTo>
                <a:lnTo>
                  <a:pt x="11532" y="19265"/>
                </a:lnTo>
                <a:lnTo>
                  <a:pt x="12447" y="18973"/>
                </a:lnTo>
                <a:lnTo>
                  <a:pt x="13180" y="18973"/>
                </a:lnTo>
                <a:lnTo>
                  <a:pt x="13912" y="18681"/>
                </a:lnTo>
                <a:lnTo>
                  <a:pt x="14644" y="18389"/>
                </a:lnTo>
                <a:lnTo>
                  <a:pt x="15376" y="18097"/>
                </a:lnTo>
                <a:lnTo>
                  <a:pt x="16108" y="17514"/>
                </a:lnTo>
                <a:lnTo>
                  <a:pt x="16658" y="17222"/>
                </a:lnTo>
                <a:lnTo>
                  <a:pt x="17207" y="16638"/>
                </a:lnTo>
                <a:lnTo>
                  <a:pt x="17573" y="16054"/>
                </a:lnTo>
                <a:lnTo>
                  <a:pt x="18122" y="15470"/>
                </a:lnTo>
                <a:lnTo>
                  <a:pt x="18305" y="14886"/>
                </a:lnTo>
                <a:lnTo>
                  <a:pt x="18671" y="14303"/>
                </a:lnTo>
                <a:lnTo>
                  <a:pt x="18854" y="13427"/>
                </a:lnTo>
                <a:lnTo>
                  <a:pt x="19037" y="12843"/>
                </a:lnTo>
                <a:lnTo>
                  <a:pt x="19037" y="12259"/>
                </a:lnTo>
                <a:lnTo>
                  <a:pt x="2563" y="12259"/>
                </a:lnTo>
                <a:close/>
              </a:path>
              <a:path w="21600" h="21600" extrusionOk="0">
                <a:moveTo>
                  <a:pt x="2563" y="12259"/>
                </a:moveTo>
                <a:lnTo>
                  <a:pt x="9153" y="12259"/>
                </a:lnTo>
                <a:lnTo>
                  <a:pt x="9153" y="12551"/>
                </a:lnTo>
                <a:lnTo>
                  <a:pt x="9336" y="12843"/>
                </a:lnTo>
                <a:lnTo>
                  <a:pt x="9519" y="13135"/>
                </a:lnTo>
                <a:lnTo>
                  <a:pt x="9702" y="13135"/>
                </a:lnTo>
                <a:lnTo>
                  <a:pt x="9885" y="13427"/>
                </a:lnTo>
                <a:lnTo>
                  <a:pt x="10068" y="13719"/>
                </a:lnTo>
                <a:lnTo>
                  <a:pt x="10434" y="13719"/>
                </a:lnTo>
                <a:lnTo>
                  <a:pt x="10800" y="13719"/>
                </a:lnTo>
                <a:lnTo>
                  <a:pt x="10983" y="13719"/>
                </a:lnTo>
                <a:lnTo>
                  <a:pt x="11349" y="13719"/>
                </a:lnTo>
                <a:lnTo>
                  <a:pt x="11715" y="13427"/>
                </a:lnTo>
                <a:lnTo>
                  <a:pt x="11898" y="13135"/>
                </a:lnTo>
                <a:lnTo>
                  <a:pt x="12081" y="13135"/>
                </a:lnTo>
                <a:lnTo>
                  <a:pt x="12264" y="12843"/>
                </a:lnTo>
                <a:lnTo>
                  <a:pt x="12264" y="12551"/>
                </a:lnTo>
                <a:lnTo>
                  <a:pt x="12264" y="12259"/>
                </a:lnTo>
                <a:lnTo>
                  <a:pt x="9153" y="12259"/>
                </a:lnTo>
                <a:close/>
              </a:path>
              <a:path w="21600" h="21600" extrusionOk="0">
                <a:moveTo>
                  <a:pt x="21600" y="7589"/>
                </a:moveTo>
                <a:lnTo>
                  <a:pt x="17756" y="0"/>
                </a:lnTo>
                <a:lnTo>
                  <a:pt x="10800" y="0"/>
                </a:lnTo>
                <a:lnTo>
                  <a:pt x="3844" y="0"/>
                </a:lnTo>
                <a:lnTo>
                  <a:pt x="0" y="7589"/>
                </a:lnTo>
                <a:lnTo>
                  <a:pt x="0" y="10800"/>
                </a:lnTo>
                <a:lnTo>
                  <a:pt x="0" y="18097"/>
                </a:lnTo>
                <a:lnTo>
                  <a:pt x="1464" y="18097"/>
                </a:lnTo>
                <a:lnTo>
                  <a:pt x="1464" y="21600"/>
                </a:lnTo>
                <a:lnTo>
                  <a:pt x="10800" y="21600"/>
                </a:lnTo>
                <a:lnTo>
                  <a:pt x="19953" y="21600"/>
                </a:lnTo>
                <a:lnTo>
                  <a:pt x="19953" y="18097"/>
                </a:lnTo>
                <a:lnTo>
                  <a:pt x="21600" y="18097"/>
                </a:lnTo>
                <a:lnTo>
                  <a:pt x="21600" y="11092"/>
                </a:lnTo>
                <a:lnTo>
                  <a:pt x="21600" y="7589"/>
                </a:lnTo>
              </a:path>
              <a:path w="21600" h="21600" extrusionOk="0">
                <a:moveTo>
                  <a:pt x="1647" y="18097"/>
                </a:moveTo>
                <a:lnTo>
                  <a:pt x="6407" y="18097"/>
                </a:lnTo>
                <a:moveTo>
                  <a:pt x="19953" y="18097"/>
                </a:moveTo>
                <a:lnTo>
                  <a:pt x="15010" y="18097"/>
                </a:lnTo>
                <a:moveTo>
                  <a:pt x="0" y="7589"/>
                </a:moveTo>
                <a:lnTo>
                  <a:pt x="21417" y="7589"/>
                </a:lnTo>
                <a:lnTo>
                  <a:pt x="21600" y="7589"/>
                </a:lnTo>
              </a:path>
            </a:pathLst>
          </a:cu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18" name="Picture 5" descr="bs00283_"/>
          <p:cNvPicPr>
            <a:picLocks noChangeAspect="1" noChangeArrowheads="1"/>
          </p:cNvPicPr>
          <p:nvPr/>
        </p:nvPicPr>
        <p:blipFill>
          <a:blip r:embed="rId4" cstate="print"/>
          <a:srcRect/>
          <a:stretch>
            <a:fillRect/>
          </a:stretch>
        </p:blipFill>
        <p:spPr bwMode="auto">
          <a:xfrm>
            <a:off x="1447800" y="3429000"/>
            <a:ext cx="762000" cy="860584"/>
          </a:xfrm>
          <a:prstGeom prst="rect">
            <a:avLst/>
          </a:prstGeom>
          <a:noFill/>
          <a:ln w="9525">
            <a:noFill/>
            <a:miter lim="800000"/>
            <a:headEnd/>
            <a:tailEnd/>
          </a:ln>
        </p:spPr>
      </p:pic>
      <p:sp>
        <p:nvSpPr>
          <p:cNvPr id="21" name="AutoShape 10"/>
          <p:cNvSpPr>
            <a:spLocks noChangeArrowheads="1"/>
          </p:cNvSpPr>
          <p:nvPr/>
        </p:nvSpPr>
        <p:spPr bwMode="auto">
          <a:xfrm>
            <a:off x="2743200" y="4814887"/>
            <a:ext cx="3352800" cy="1524000"/>
          </a:xfrm>
          <a:prstGeom prst="rightArrow">
            <a:avLst>
              <a:gd name="adj1" fmla="val 70000"/>
              <a:gd name="adj2" fmla="val 26563"/>
            </a:avLst>
          </a:prstGeom>
          <a:solidFill>
            <a:srgbClr val="99CCFF"/>
          </a:solidFill>
          <a:ln w="9525">
            <a:solidFill>
              <a:schemeClr val="tx1"/>
            </a:solidFill>
            <a:miter lim="800000"/>
            <a:headEnd/>
            <a:tailEnd/>
          </a:ln>
        </p:spPr>
        <p:txBody>
          <a:bodyPr wrap="none" anchor="ctr"/>
          <a:lstStyle/>
          <a:p>
            <a:pPr algn="ctr">
              <a:spcBef>
                <a:spcPct val="50000"/>
              </a:spcBef>
            </a:pPr>
            <a:r>
              <a:rPr lang="en-US" sz="2800" dirty="0" smtClean="0">
                <a:latin typeface="Times New Roman" pitchFamily="18" charset="0"/>
              </a:rPr>
              <a:t>Output Stream</a:t>
            </a:r>
          </a:p>
          <a:p>
            <a:pPr algn="ctr">
              <a:spcBef>
                <a:spcPct val="50000"/>
              </a:spcBef>
            </a:pPr>
            <a:endParaRPr lang="en-US" sz="2800" b="1" dirty="0">
              <a:latin typeface="Times New Roman" pitchFamily="18" charset="0"/>
            </a:endParaRPr>
          </a:p>
        </p:txBody>
      </p:sp>
      <p:sp>
        <p:nvSpPr>
          <p:cNvPr id="25" name="cddrive"/>
          <p:cNvSpPr>
            <a:spLocks noEditPoints="1" noChangeArrowheads="1"/>
          </p:cNvSpPr>
          <p:nvPr/>
        </p:nvSpPr>
        <p:spPr bwMode="auto">
          <a:xfrm>
            <a:off x="6477000" y="5410200"/>
            <a:ext cx="609600" cy="457200"/>
          </a:xfrm>
          <a:custGeom>
            <a:avLst/>
            <a:gdLst>
              <a:gd name="T0" fmla="*/ 10800 w 21600"/>
              <a:gd name="T1" fmla="*/ 0 h 21600"/>
              <a:gd name="T2" fmla="*/ 21600 w 21600"/>
              <a:gd name="T3" fmla="*/ 10800 h 21600"/>
              <a:gd name="T4" fmla="*/ 10800 w 21600"/>
              <a:gd name="T5" fmla="*/ 21600 h 21600"/>
              <a:gd name="T6" fmla="*/ 0 w 21600"/>
              <a:gd name="T7" fmla="*/ 10800 h 21600"/>
              <a:gd name="T8" fmla="*/ 686 w 21600"/>
              <a:gd name="T9" fmla="*/ 23059 h 21600"/>
              <a:gd name="T10" fmla="*/ 21005 w 21600"/>
              <a:gd name="T11" fmla="*/ 30503 h 21600"/>
            </a:gdLst>
            <a:ahLst/>
            <a:cxnLst>
              <a:cxn ang="0">
                <a:pos x="T0" y="T1"/>
              </a:cxn>
              <a:cxn ang="0">
                <a:pos x="T2" y="T3"/>
              </a:cxn>
              <a:cxn ang="0">
                <a:pos x="T4" y="T5"/>
              </a:cxn>
              <a:cxn ang="0">
                <a:pos x="T6" y="T7"/>
              </a:cxn>
            </a:cxnLst>
            <a:rect l="T8" t="T9" r="T10" b="T11"/>
            <a:pathLst>
              <a:path w="21600" h="21600" extrusionOk="0">
                <a:moveTo>
                  <a:pt x="2563" y="12259"/>
                </a:moveTo>
                <a:lnTo>
                  <a:pt x="2563" y="12843"/>
                </a:lnTo>
                <a:lnTo>
                  <a:pt x="2746" y="13427"/>
                </a:lnTo>
                <a:lnTo>
                  <a:pt x="2929" y="14303"/>
                </a:lnTo>
                <a:lnTo>
                  <a:pt x="3112" y="14886"/>
                </a:lnTo>
                <a:lnTo>
                  <a:pt x="3478" y="15470"/>
                </a:lnTo>
                <a:lnTo>
                  <a:pt x="3844" y="16054"/>
                </a:lnTo>
                <a:lnTo>
                  <a:pt x="4393" y="16638"/>
                </a:lnTo>
                <a:lnTo>
                  <a:pt x="4942" y="17222"/>
                </a:lnTo>
                <a:lnTo>
                  <a:pt x="5492" y="17514"/>
                </a:lnTo>
                <a:lnTo>
                  <a:pt x="6224" y="18097"/>
                </a:lnTo>
                <a:lnTo>
                  <a:pt x="6773" y="18389"/>
                </a:lnTo>
                <a:lnTo>
                  <a:pt x="7505" y="18681"/>
                </a:lnTo>
                <a:lnTo>
                  <a:pt x="8237" y="18973"/>
                </a:lnTo>
                <a:lnTo>
                  <a:pt x="9153" y="18973"/>
                </a:lnTo>
                <a:lnTo>
                  <a:pt x="9885" y="19265"/>
                </a:lnTo>
                <a:lnTo>
                  <a:pt x="10800" y="19265"/>
                </a:lnTo>
                <a:lnTo>
                  <a:pt x="11532" y="19265"/>
                </a:lnTo>
                <a:lnTo>
                  <a:pt x="12447" y="18973"/>
                </a:lnTo>
                <a:lnTo>
                  <a:pt x="13180" y="18973"/>
                </a:lnTo>
                <a:lnTo>
                  <a:pt x="13912" y="18681"/>
                </a:lnTo>
                <a:lnTo>
                  <a:pt x="14644" y="18389"/>
                </a:lnTo>
                <a:lnTo>
                  <a:pt x="15376" y="18097"/>
                </a:lnTo>
                <a:lnTo>
                  <a:pt x="16108" y="17514"/>
                </a:lnTo>
                <a:lnTo>
                  <a:pt x="16658" y="17222"/>
                </a:lnTo>
                <a:lnTo>
                  <a:pt x="17207" y="16638"/>
                </a:lnTo>
                <a:lnTo>
                  <a:pt x="17573" y="16054"/>
                </a:lnTo>
                <a:lnTo>
                  <a:pt x="18122" y="15470"/>
                </a:lnTo>
                <a:lnTo>
                  <a:pt x="18305" y="14886"/>
                </a:lnTo>
                <a:lnTo>
                  <a:pt x="18671" y="14303"/>
                </a:lnTo>
                <a:lnTo>
                  <a:pt x="18854" y="13427"/>
                </a:lnTo>
                <a:lnTo>
                  <a:pt x="19037" y="12843"/>
                </a:lnTo>
                <a:lnTo>
                  <a:pt x="19037" y="12259"/>
                </a:lnTo>
                <a:lnTo>
                  <a:pt x="2563" y="12259"/>
                </a:lnTo>
                <a:close/>
              </a:path>
              <a:path w="21600" h="21600" extrusionOk="0">
                <a:moveTo>
                  <a:pt x="2563" y="12259"/>
                </a:moveTo>
                <a:lnTo>
                  <a:pt x="9153" y="12259"/>
                </a:lnTo>
                <a:lnTo>
                  <a:pt x="9153" y="12551"/>
                </a:lnTo>
                <a:lnTo>
                  <a:pt x="9336" y="12843"/>
                </a:lnTo>
                <a:lnTo>
                  <a:pt x="9519" y="13135"/>
                </a:lnTo>
                <a:lnTo>
                  <a:pt x="9702" y="13135"/>
                </a:lnTo>
                <a:lnTo>
                  <a:pt x="9885" y="13427"/>
                </a:lnTo>
                <a:lnTo>
                  <a:pt x="10068" y="13719"/>
                </a:lnTo>
                <a:lnTo>
                  <a:pt x="10434" y="13719"/>
                </a:lnTo>
                <a:lnTo>
                  <a:pt x="10800" y="13719"/>
                </a:lnTo>
                <a:lnTo>
                  <a:pt x="10983" y="13719"/>
                </a:lnTo>
                <a:lnTo>
                  <a:pt x="11349" y="13719"/>
                </a:lnTo>
                <a:lnTo>
                  <a:pt x="11715" y="13427"/>
                </a:lnTo>
                <a:lnTo>
                  <a:pt x="11898" y="13135"/>
                </a:lnTo>
                <a:lnTo>
                  <a:pt x="12081" y="13135"/>
                </a:lnTo>
                <a:lnTo>
                  <a:pt x="12264" y="12843"/>
                </a:lnTo>
                <a:lnTo>
                  <a:pt x="12264" y="12551"/>
                </a:lnTo>
                <a:lnTo>
                  <a:pt x="12264" y="12259"/>
                </a:lnTo>
                <a:lnTo>
                  <a:pt x="9153" y="12259"/>
                </a:lnTo>
                <a:close/>
              </a:path>
              <a:path w="21600" h="21600" extrusionOk="0">
                <a:moveTo>
                  <a:pt x="21600" y="7589"/>
                </a:moveTo>
                <a:lnTo>
                  <a:pt x="17756" y="0"/>
                </a:lnTo>
                <a:lnTo>
                  <a:pt x="10800" y="0"/>
                </a:lnTo>
                <a:lnTo>
                  <a:pt x="3844" y="0"/>
                </a:lnTo>
                <a:lnTo>
                  <a:pt x="0" y="7589"/>
                </a:lnTo>
                <a:lnTo>
                  <a:pt x="0" y="10800"/>
                </a:lnTo>
                <a:lnTo>
                  <a:pt x="0" y="18097"/>
                </a:lnTo>
                <a:lnTo>
                  <a:pt x="1464" y="18097"/>
                </a:lnTo>
                <a:lnTo>
                  <a:pt x="1464" y="21600"/>
                </a:lnTo>
                <a:lnTo>
                  <a:pt x="10800" y="21600"/>
                </a:lnTo>
                <a:lnTo>
                  <a:pt x="19953" y="21600"/>
                </a:lnTo>
                <a:lnTo>
                  <a:pt x="19953" y="18097"/>
                </a:lnTo>
                <a:lnTo>
                  <a:pt x="21600" y="18097"/>
                </a:lnTo>
                <a:lnTo>
                  <a:pt x="21600" y="11092"/>
                </a:lnTo>
                <a:lnTo>
                  <a:pt x="21600" y="7589"/>
                </a:lnTo>
              </a:path>
              <a:path w="21600" h="21600" extrusionOk="0">
                <a:moveTo>
                  <a:pt x="1647" y="18097"/>
                </a:moveTo>
                <a:lnTo>
                  <a:pt x="6407" y="18097"/>
                </a:lnTo>
                <a:moveTo>
                  <a:pt x="19953" y="18097"/>
                </a:moveTo>
                <a:lnTo>
                  <a:pt x="15010" y="18097"/>
                </a:lnTo>
                <a:moveTo>
                  <a:pt x="0" y="7589"/>
                </a:moveTo>
                <a:lnTo>
                  <a:pt x="21417" y="7589"/>
                </a:lnTo>
                <a:lnTo>
                  <a:pt x="21600" y="7589"/>
                </a:lnTo>
              </a:path>
            </a:pathLst>
          </a:cu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26" name="Picture 5" descr="bs00283_"/>
          <p:cNvPicPr>
            <a:picLocks noChangeAspect="1" noChangeArrowheads="1"/>
          </p:cNvPicPr>
          <p:nvPr/>
        </p:nvPicPr>
        <p:blipFill>
          <a:blip r:embed="rId4" cstate="print"/>
          <a:srcRect/>
          <a:stretch>
            <a:fillRect/>
          </a:stretch>
        </p:blipFill>
        <p:spPr bwMode="auto">
          <a:xfrm>
            <a:off x="7086600" y="5486400"/>
            <a:ext cx="762000" cy="860584"/>
          </a:xfrm>
          <a:prstGeom prst="rect">
            <a:avLst/>
          </a:prstGeom>
          <a:noFill/>
          <a:ln w="9525">
            <a:noFill/>
            <a:miter lim="800000"/>
            <a:headEnd/>
            <a:tailEnd/>
          </a:ln>
        </p:spPr>
      </p:pic>
      <p:pic>
        <p:nvPicPr>
          <p:cNvPr id="27" name="Picture 5" descr="bs00283_"/>
          <p:cNvPicPr>
            <a:picLocks noChangeAspect="1" noChangeArrowheads="1"/>
          </p:cNvPicPr>
          <p:nvPr/>
        </p:nvPicPr>
        <p:blipFill>
          <a:blip r:embed="rId4" cstate="print"/>
          <a:srcRect/>
          <a:stretch>
            <a:fillRect/>
          </a:stretch>
        </p:blipFill>
        <p:spPr bwMode="auto">
          <a:xfrm>
            <a:off x="1066800" y="4806009"/>
            <a:ext cx="1371600" cy="1549052"/>
          </a:xfrm>
          <a:prstGeom prst="rect">
            <a:avLst/>
          </a:prstGeom>
          <a:noFill/>
          <a:ln w="9525">
            <a:noFill/>
            <a:miter lim="800000"/>
            <a:headEnd/>
            <a:tailEnd/>
          </a:ln>
        </p:spPr>
      </p:pic>
      <p:sp>
        <p:nvSpPr>
          <p:cNvPr id="28" name="Text Box 7"/>
          <p:cNvSpPr txBox="1">
            <a:spLocks noChangeArrowheads="1"/>
          </p:cNvSpPr>
          <p:nvPr/>
        </p:nvSpPr>
        <p:spPr bwMode="auto">
          <a:xfrm>
            <a:off x="685800" y="6248400"/>
            <a:ext cx="2057400" cy="461665"/>
          </a:xfrm>
          <a:prstGeom prst="rect">
            <a:avLst/>
          </a:prstGeom>
          <a:noFill/>
          <a:ln w="9525">
            <a:noFill/>
            <a:miter lim="800000"/>
            <a:headEnd/>
            <a:tailEnd/>
          </a:ln>
        </p:spPr>
        <p:txBody>
          <a:bodyPr wrap="square">
            <a:spAutoFit/>
          </a:bodyPr>
          <a:lstStyle/>
          <a:p>
            <a:pPr algn="ctr">
              <a:spcBef>
                <a:spcPct val="50000"/>
              </a:spcBef>
            </a:pPr>
            <a:r>
              <a:rPr lang="en-US" sz="2400" dirty="0" smtClean="0">
                <a:latin typeface="Times New Roman" pitchFamily="18" charset="0"/>
              </a:rPr>
              <a:t>Program</a:t>
            </a:r>
            <a:endParaRPr lang="en-US" sz="2400" dirty="0">
              <a:latin typeface="Times New Roman" pitchFamily="18" charset="0"/>
            </a:endParaRPr>
          </a:p>
        </p:txBody>
      </p:sp>
      <p:sp>
        <p:nvSpPr>
          <p:cNvPr id="20" name="Rectangle 11"/>
          <p:cNvSpPr>
            <a:spLocks noChangeArrowheads="1"/>
          </p:cNvSpPr>
          <p:nvPr/>
        </p:nvSpPr>
        <p:spPr bwMode="auto">
          <a:xfrm>
            <a:off x="3733800" y="3581400"/>
            <a:ext cx="1066800" cy="381000"/>
          </a:xfrm>
          <a:prstGeom prst="rect">
            <a:avLst/>
          </a:prstGeom>
          <a:solidFill>
            <a:schemeClr val="bg1"/>
          </a:solidFill>
          <a:ln w="9525">
            <a:solidFill>
              <a:schemeClr val="tx1"/>
            </a:solidFill>
            <a:miter lim="800000"/>
            <a:headEnd/>
            <a:tailEnd/>
          </a:ln>
        </p:spPr>
        <p:txBody>
          <a:bodyPr wrap="none" anchor="ctr"/>
          <a:lstStyle/>
          <a:p>
            <a:pPr algn="ctr"/>
            <a:r>
              <a:rPr lang="en-US" i="1"/>
              <a:t>buffer</a:t>
            </a:r>
          </a:p>
        </p:txBody>
      </p:sp>
      <p:sp>
        <p:nvSpPr>
          <p:cNvPr id="29" name="Rectangle 11"/>
          <p:cNvSpPr>
            <a:spLocks noChangeArrowheads="1"/>
          </p:cNvSpPr>
          <p:nvPr/>
        </p:nvSpPr>
        <p:spPr bwMode="auto">
          <a:xfrm>
            <a:off x="3733800" y="5562600"/>
            <a:ext cx="1066800" cy="381000"/>
          </a:xfrm>
          <a:prstGeom prst="rect">
            <a:avLst/>
          </a:prstGeom>
          <a:solidFill>
            <a:schemeClr val="bg1"/>
          </a:solidFill>
          <a:ln w="9525">
            <a:solidFill>
              <a:schemeClr val="tx1"/>
            </a:solidFill>
            <a:miter lim="800000"/>
            <a:headEnd/>
            <a:tailEnd/>
          </a:ln>
        </p:spPr>
        <p:txBody>
          <a:bodyPr wrap="none" anchor="ctr"/>
          <a:lstStyle/>
          <a:p>
            <a:pPr algn="ctr"/>
            <a:r>
              <a:rPr lang="en-US" i="1"/>
              <a:t>buffer</a:t>
            </a:r>
          </a:p>
        </p:txBody>
      </p:sp>
      <p:sp>
        <p:nvSpPr>
          <p:cNvPr id="30" name="monitor"/>
          <p:cNvSpPr>
            <a:spLocks noEditPoints="1" noChangeArrowheads="1"/>
          </p:cNvSpPr>
          <p:nvPr/>
        </p:nvSpPr>
        <p:spPr bwMode="auto">
          <a:xfrm>
            <a:off x="7010400" y="4952999"/>
            <a:ext cx="609601" cy="533401"/>
          </a:xfrm>
          <a:custGeom>
            <a:avLst/>
            <a:gdLst>
              <a:gd name="T0" fmla="*/ 6837 w 21600"/>
              <a:gd name="T1" fmla="*/ 21600 h 21600"/>
              <a:gd name="T2" fmla="*/ 3108 w 21600"/>
              <a:gd name="T3" fmla="*/ 19849 h 21600"/>
              <a:gd name="T4" fmla="*/ 0 w 21600"/>
              <a:gd name="T5" fmla="*/ 15178 h 21600"/>
              <a:gd name="T6" fmla="*/ 0 w 21600"/>
              <a:gd name="T7" fmla="*/ 10508 h 21600"/>
              <a:gd name="T8" fmla="*/ 0 w 21600"/>
              <a:gd name="T9" fmla="*/ 3941 h 21600"/>
              <a:gd name="T10" fmla="*/ 8081 w 21600"/>
              <a:gd name="T11" fmla="*/ 1168 h 21600"/>
              <a:gd name="T12" fmla="*/ 17871 w 21600"/>
              <a:gd name="T13" fmla="*/ 0 h 21600"/>
              <a:gd name="T14" fmla="*/ 21600 w 21600"/>
              <a:gd name="T15" fmla="*/ 1751 h 21600"/>
              <a:gd name="T16" fmla="*/ 21600 w 21600"/>
              <a:gd name="T17" fmla="*/ 10508 h 21600"/>
              <a:gd name="T18" fmla="*/ 21600 w 21600"/>
              <a:gd name="T19" fmla="*/ 16346 h 21600"/>
              <a:gd name="T20" fmla="*/ 10722 w 21600"/>
              <a:gd name="T21" fmla="*/ 20286 h 21600"/>
              <a:gd name="T22" fmla="*/ 1204 w 21600"/>
              <a:gd name="T23" fmla="*/ 22548 h 21600"/>
              <a:gd name="T24" fmla="*/ 20706 w 21600"/>
              <a:gd name="T25" fmla="*/ 28386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T22" t="T23" r="T24" b="T25"/>
            <a:pathLst>
              <a:path w="21600" h="21600" extrusionOk="0">
                <a:moveTo>
                  <a:pt x="6837" y="21600"/>
                </a:moveTo>
                <a:lnTo>
                  <a:pt x="3108" y="19849"/>
                </a:lnTo>
                <a:lnTo>
                  <a:pt x="3108" y="17659"/>
                </a:lnTo>
                <a:lnTo>
                  <a:pt x="0" y="15178"/>
                </a:lnTo>
                <a:lnTo>
                  <a:pt x="0" y="10508"/>
                </a:lnTo>
                <a:lnTo>
                  <a:pt x="0" y="3941"/>
                </a:lnTo>
                <a:lnTo>
                  <a:pt x="8081" y="1168"/>
                </a:lnTo>
                <a:lnTo>
                  <a:pt x="10722" y="1605"/>
                </a:lnTo>
                <a:lnTo>
                  <a:pt x="12587" y="1751"/>
                </a:lnTo>
                <a:lnTo>
                  <a:pt x="17871" y="0"/>
                </a:lnTo>
                <a:lnTo>
                  <a:pt x="21600" y="1751"/>
                </a:lnTo>
                <a:lnTo>
                  <a:pt x="21600" y="10508"/>
                </a:lnTo>
                <a:lnTo>
                  <a:pt x="21600" y="16346"/>
                </a:lnTo>
                <a:lnTo>
                  <a:pt x="10722" y="20286"/>
                </a:lnTo>
                <a:lnTo>
                  <a:pt x="6837" y="21600"/>
                </a:lnTo>
                <a:close/>
              </a:path>
              <a:path w="21600" h="21600" extrusionOk="0">
                <a:moveTo>
                  <a:pt x="3108" y="5254"/>
                </a:moveTo>
                <a:lnTo>
                  <a:pt x="2642" y="4962"/>
                </a:lnTo>
                <a:lnTo>
                  <a:pt x="777" y="4232"/>
                </a:lnTo>
                <a:lnTo>
                  <a:pt x="155" y="3941"/>
                </a:lnTo>
                <a:moveTo>
                  <a:pt x="6837" y="7005"/>
                </a:moveTo>
                <a:lnTo>
                  <a:pt x="6216" y="6714"/>
                </a:lnTo>
                <a:lnTo>
                  <a:pt x="3885" y="5546"/>
                </a:lnTo>
                <a:lnTo>
                  <a:pt x="3108" y="5254"/>
                </a:lnTo>
                <a:moveTo>
                  <a:pt x="19735" y="14595"/>
                </a:moveTo>
                <a:lnTo>
                  <a:pt x="19735" y="4816"/>
                </a:lnTo>
                <a:lnTo>
                  <a:pt x="9790" y="8319"/>
                </a:lnTo>
                <a:lnTo>
                  <a:pt x="9790" y="18243"/>
                </a:lnTo>
                <a:lnTo>
                  <a:pt x="19735" y="14595"/>
                </a:lnTo>
                <a:moveTo>
                  <a:pt x="3108" y="17659"/>
                </a:moveTo>
                <a:lnTo>
                  <a:pt x="3108" y="5254"/>
                </a:lnTo>
                <a:lnTo>
                  <a:pt x="12742" y="1751"/>
                </a:lnTo>
                <a:moveTo>
                  <a:pt x="21600" y="1751"/>
                </a:moveTo>
                <a:lnTo>
                  <a:pt x="6837" y="7005"/>
                </a:lnTo>
                <a:lnTo>
                  <a:pt x="6837" y="21600"/>
                </a:lnTo>
              </a:path>
            </a:pathLst>
          </a:cu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864962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p:txBody>
          <a:bodyPr/>
          <a:lstStyle/>
          <a:p>
            <a:fld id="{74F31723-9BC5-4513-8ECA-0934CA23DD76}" type="slidenum">
              <a:rPr lang="en-US" smtClean="0"/>
              <a:pPr/>
              <a:t>44</a:t>
            </a:fld>
            <a:endParaRPr lang="en-US" smtClean="0"/>
          </a:p>
        </p:txBody>
      </p:sp>
      <p:sp>
        <p:nvSpPr>
          <p:cNvPr id="19459" name="Rectangle 2"/>
          <p:cNvSpPr>
            <a:spLocks noGrp="1" noChangeArrowheads="1"/>
          </p:cNvSpPr>
          <p:nvPr>
            <p:ph type="title"/>
          </p:nvPr>
        </p:nvSpPr>
        <p:spPr/>
        <p:txBody>
          <a:bodyPr/>
          <a:lstStyle/>
          <a:p>
            <a:pPr eaLnBrk="1" hangingPunct="1"/>
            <a:r>
              <a:rPr lang="en-US" dirty="0" smtClean="0"/>
              <a:t>Java Buffering</a:t>
            </a:r>
          </a:p>
        </p:txBody>
      </p:sp>
      <p:sp>
        <p:nvSpPr>
          <p:cNvPr id="19460" name="Rectangle 3"/>
          <p:cNvSpPr>
            <a:spLocks noGrp="1" noChangeArrowheads="1"/>
          </p:cNvSpPr>
          <p:nvPr>
            <p:ph type="body" idx="1"/>
          </p:nvPr>
        </p:nvSpPr>
        <p:spPr>
          <a:xfrm>
            <a:off x="457200" y="1600200"/>
            <a:ext cx="8686800" cy="4114800"/>
          </a:xfrm>
        </p:spPr>
        <p:txBody>
          <a:bodyPr/>
          <a:lstStyle/>
          <a:p>
            <a:pPr eaLnBrk="1" hangingPunct="1"/>
            <a:r>
              <a:rPr lang="en-US" dirty="0" smtClean="0">
                <a:latin typeface="Arial Unicode MS" pitchFamily="34" charset="-128"/>
              </a:rPr>
              <a:t>Buffering can be added to file streams to improve the efficiency of I/O operations.</a:t>
            </a:r>
          </a:p>
          <a:p>
            <a:pPr eaLnBrk="1" hangingPunct="1"/>
            <a:r>
              <a:rPr lang="en-US" dirty="0" smtClean="0">
                <a:latin typeface="Arial Unicode MS" pitchFamily="34" charset="-128"/>
              </a:rPr>
              <a:t>A </a:t>
            </a:r>
            <a:r>
              <a:rPr lang="en-US" i="1" dirty="0" smtClean="0">
                <a:latin typeface="Arial Unicode MS" pitchFamily="34" charset="-128"/>
              </a:rPr>
              <a:t>buffer</a:t>
            </a:r>
            <a:r>
              <a:rPr lang="en-US" dirty="0" smtClean="0">
                <a:latin typeface="Arial Unicode MS" pitchFamily="34" charset="-128"/>
              </a:rPr>
              <a:t> is a memory area that stores up input/output data so that it can be input/output all at once.</a:t>
            </a:r>
          </a:p>
          <a:p>
            <a:r>
              <a:rPr lang="en-US" dirty="0" smtClean="0">
                <a:latin typeface="Arial Unicode MS" pitchFamily="34" charset="-128"/>
                <a:ea typeface="Arial Unicode MS" pitchFamily="34" charset="-128"/>
                <a:cs typeface="Arial Unicode MS" pitchFamily="34" charset="-128"/>
              </a:rPr>
              <a:t>Patterns:</a:t>
            </a:r>
          </a:p>
          <a:p>
            <a:pPr lvl="1">
              <a:buNone/>
            </a:pPr>
            <a:r>
              <a:rPr lang="en-US" sz="2000" b="1" dirty="0" smtClean="0">
                <a:latin typeface="Courier New" pitchFamily="49" charset="0"/>
                <a:cs typeface="Courier New" pitchFamily="49" charset="0"/>
              </a:rPr>
              <a:t>  new </a:t>
            </a:r>
            <a:r>
              <a:rPr lang="en-US" sz="2000" b="1" dirty="0" err="1" smtClean="0">
                <a:latin typeface="Courier New" pitchFamily="49" charset="0"/>
                <a:cs typeface="Courier New" pitchFamily="49" charset="0"/>
              </a:rPr>
              <a:t>BufferedReader</a:t>
            </a:r>
            <a:r>
              <a:rPr lang="en-US" sz="2000" b="1" dirty="0" smtClean="0">
                <a:latin typeface="Courier New" pitchFamily="49" charset="0"/>
                <a:cs typeface="Courier New" pitchFamily="49" charset="0"/>
              </a:rPr>
              <a:t>(new </a:t>
            </a:r>
            <a:r>
              <a:rPr lang="en-US" sz="2000" b="1" dirty="0" err="1" smtClean="0">
                <a:latin typeface="Courier New" pitchFamily="49" charset="0"/>
                <a:cs typeface="Courier New" pitchFamily="49" charset="0"/>
              </a:rPr>
              <a:t>FileReader</a:t>
            </a:r>
            <a:r>
              <a:rPr lang="en-US" sz="2000" b="1" dirty="0" smtClean="0">
                <a:latin typeface="Courier New" pitchFamily="49" charset="0"/>
                <a:cs typeface="Courier New" pitchFamily="49" charset="0"/>
              </a:rPr>
              <a:t>(</a:t>
            </a:r>
            <a:r>
              <a:rPr lang="en-US" sz="2000" b="1" i="1" u="sng" dirty="0" err="1" smtClean="0">
                <a:latin typeface="Courier New" pitchFamily="49" charset="0"/>
                <a:cs typeface="Courier New" pitchFamily="49" charset="0"/>
              </a:rPr>
              <a:t>fileNamePath</a:t>
            </a:r>
            <a:r>
              <a:rPr lang="en-US" sz="2000" b="1" dirty="0" smtClean="0">
                <a:latin typeface="Courier New" pitchFamily="49" charset="0"/>
                <a:cs typeface="Courier New" pitchFamily="49" charset="0"/>
              </a:rPr>
              <a:t>));</a:t>
            </a:r>
          </a:p>
          <a:p>
            <a:pPr>
              <a:buNone/>
            </a:pPr>
            <a:r>
              <a:rPr lang="en-US" sz="800" b="1" dirty="0" smtClean="0">
                <a:latin typeface="Courier New" pitchFamily="49" charset="0"/>
                <a:ea typeface="Arial Unicode MS" pitchFamily="34" charset="-128"/>
                <a:cs typeface="Courier New" pitchFamily="49" charset="0"/>
              </a:rPr>
              <a:t>	       </a:t>
            </a:r>
            <a:r>
              <a:rPr lang="en-US" sz="2000" b="1" dirty="0" smtClean="0">
                <a:solidFill>
                  <a:srgbClr val="003300"/>
                </a:solidFill>
                <a:latin typeface="Courier New" pitchFamily="49" charset="0"/>
                <a:ea typeface="+mn-ea"/>
                <a:cs typeface="Courier New" pitchFamily="49" charset="0"/>
              </a:rPr>
              <a:t>new </a:t>
            </a:r>
            <a:r>
              <a:rPr lang="en-US" sz="2000" b="1" dirty="0" err="1" smtClean="0">
                <a:solidFill>
                  <a:srgbClr val="003300"/>
                </a:solidFill>
                <a:latin typeface="Courier New" pitchFamily="49" charset="0"/>
                <a:ea typeface="+mn-ea"/>
                <a:cs typeface="Courier New" pitchFamily="49" charset="0"/>
              </a:rPr>
              <a:t>BufferedWriter</a:t>
            </a:r>
            <a:r>
              <a:rPr lang="en-US" sz="2000" b="1" dirty="0" smtClean="0">
                <a:solidFill>
                  <a:srgbClr val="003300"/>
                </a:solidFill>
                <a:latin typeface="Courier New" pitchFamily="49" charset="0"/>
                <a:ea typeface="+mn-ea"/>
                <a:cs typeface="Courier New" pitchFamily="49" charset="0"/>
              </a:rPr>
              <a:t>(new </a:t>
            </a:r>
            <a:r>
              <a:rPr lang="en-US" sz="2000" b="1" dirty="0" err="1" smtClean="0">
                <a:solidFill>
                  <a:srgbClr val="003300"/>
                </a:solidFill>
                <a:latin typeface="Courier New" pitchFamily="49" charset="0"/>
                <a:ea typeface="+mn-ea"/>
                <a:cs typeface="Courier New" pitchFamily="49" charset="0"/>
              </a:rPr>
              <a:t>FileWriter</a:t>
            </a:r>
            <a:r>
              <a:rPr lang="en-US" sz="2000" b="1" dirty="0" smtClean="0">
                <a:solidFill>
                  <a:srgbClr val="003300"/>
                </a:solidFill>
                <a:latin typeface="Courier New" pitchFamily="49" charset="0"/>
                <a:ea typeface="+mn-ea"/>
                <a:cs typeface="Courier New" pitchFamily="49" charset="0"/>
              </a:rPr>
              <a:t>(</a:t>
            </a:r>
            <a:r>
              <a:rPr lang="en-US" sz="2000" b="1" i="1" u="sng" dirty="0" err="1" smtClean="0">
                <a:solidFill>
                  <a:srgbClr val="003300"/>
                </a:solidFill>
                <a:latin typeface="Courier New" pitchFamily="49" charset="0"/>
                <a:ea typeface="+mn-ea"/>
                <a:cs typeface="Courier New" pitchFamily="49" charset="0"/>
              </a:rPr>
              <a:t>fileNamePath</a:t>
            </a:r>
            <a:r>
              <a:rPr lang="en-US" sz="2000" b="1" dirty="0" smtClean="0">
                <a:solidFill>
                  <a:srgbClr val="003300"/>
                </a:solidFill>
                <a:latin typeface="Courier New" pitchFamily="49" charset="0"/>
                <a:ea typeface="+mn-ea"/>
                <a:cs typeface="Courier New" pitchFamily="49" charset="0"/>
              </a:rPr>
              <a:t>));</a:t>
            </a:r>
            <a:endParaRPr lang="en-US" dirty="0" smtClean="0">
              <a:latin typeface="Arial Unicode MS" pitchFamily="34" charset="-128"/>
              <a:ea typeface="Arial Unicode MS" pitchFamily="34" charset="-128"/>
              <a:cs typeface="Arial Unicode MS" pitchFamily="34" charset="-128"/>
            </a:endParaRPr>
          </a:p>
          <a:p>
            <a:pPr lvl="1" eaLnBrk="1" hangingPunct="1">
              <a:lnSpc>
                <a:spcPct val="90000"/>
              </a:lnSpc>
            </a:pPr>
            <a:endParaRPr lang="en-US" sz="1800" b="1" dirty="0" smtClean="0">
              <a:latin typeface="Courier New" pitchFamily="49" charset="0"/>
            </a:endParaRPr>
          </a:p>
        </p:txBody>
      </p:sp>
    </p:spTree>
    <p:extLst>
      <p:ext uri="{BB962C8B-B14F-4D97-AF65-F5344CB8AC3E}">
        <p14:creationId xmlns:p14="http://schemas.microsoft.com/office/powerpoint/2010/main" val="36892414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0"/>
          </p:nvPr>
        </p:nvSpPr>
        <p:spPr/>
        <p:txBody>
          <a:bodyPr/>
          <a:lstStyle/>
          <a:p>
            <a:fld id="{B0A946BD-3B07-41C0-965D-14B3218C29EE}" type="slidenum">
              <a:rPr lang="en-US" smtClean="0"/>
              <a:pPr/>
              <a:t>5</a:t>
            </a:fld>
            <a:endParaRPr lang="en-US" smtClean="0"/>
          </a:p>
        </p:txBody>
      </p:sp>
      <p:sp>
        <p:nvSpPr>
          <p:cNvPr id="25603" name="Rectangle 2"/>
          <p:cNvSpPr>
            <a:spLocks noGrp="1" noChangeArrowheads="1"/>
          </p:cNvSpPr>
          <p:nvPr>
            <p:ph type="title"/>
          </p:nvPr>
        </p:nvSpPr>
        <p:spPr/>
        <p:txBody>
          <a:bodyPr/>
          <a:lstStyle/>
          <a:p>
            <a:pPr eaLnBrk="1" hangingPunct="1"/>
            <a:r>
              <a:rPr lang="en-US" dirty="0" smtClean="0"/>
              <a:t>Lists</a:t>
            </a:r>
          </a:p>
        </p:txBody>
      </p:sp>
      <p:sp>
        <p:nvSpPr>
          <p:cNvPr id="25604" name="Rectangle 3"/>
          <p:cNvSpPr>
            <a:spLocks noGrp="1" noChangeArrowheads="1"/>
          </p:cNvSpPr>
          <p:nvPr>
            <p:ph type="body" idx="1"/>
          </p:nvPr>
        </p:nvSpPr>
        <p:spPr>
          <a:xfrm>
            <a:off x="457200" y="1600200"/>
            <a:ext cx="8686800" cy="4495800"/>
          </a:xfrm>
        </p:spPr>
        <p:txBody>
          <a:bodyPr/>
          <a:lstStyle/>
          <a:p>
            <a:pPr eaLnBrk="1" hangingPunct="1"/>
            <a:r>
              <a:rPr lang="en-US" dirty="0" smtClean="0"/>
              <a:t>Java’s List data structure is more flexible:</a:t>
            </a:r>
          </a:p>
          <a:p>
            <a:pPr lvl="1" eaLnBrk="1" hangingPunct="1"/>
            <a:r>
              <a:rPr lang="en-US" dirty="0" smtClean="0"/>
              <a:t>Lists can grow or shrink at run time.</a:t>
            </a:r>
          </a:p>
          <a:p>
            <a:pPr lvl="1" eaLnBrk="1" hangingPunct="1"/>
            <a:r>
              <a:rPr lang="en-US" dirty="0" smtClean="0"/>
              <a:t>Lists provide more predefined behaviors.</a:t>
            </a:r>
          </a:p>
          <a:p>
            <a:pPr eaLnBrk="1" hangingPunct="1"/>
            <a:r>
              <a:rPr lang="en-US" dirty="0" smtClean="0"/>
              <a:t>The Java Collections framework provides classes supporting groups of objects:</a:t>
            </a:r>
          </a:p>
          <a:p>
            <a:pPr lvl="1"/>
            <a:r>
              <a:rPr lang="en-US" b="1" dirty="0" smtClean="0">
                <a:latin typeface="Courier New" pitchFamily="49" charset="0"/>
                <a:cs typeface="Courier New" pitchFamily="49" charset="0"/>
              </a:rPr>
              <a:t>List</a:t>
            </a:r>
            <a:r>
              <a:rPr lang="en-US" b="1" dirty="0" smtClean="0">
                <a:latin typeface="Arial Unicode MS" pitchFamily="34" charset="-128"/>
                <a:ea typeface="Arial Unicode MS" pitchFamily="34" charset="-128"/>
                <a:cs typeface="Arial Unicode MS" pitchFamily="34" charset="-128"/>
              </a:rPr>
              <a:t>&lt;&gt; </a:t>
            </a:r>
            <a:r>
              <a:rPr lang="en-US" dirty="0" smtClean="0">
                <a:latin typeface="Arial Unicode MS" pitchFamily="34" charset="-128"/>
                <a:ea typeface="Arial Unicode MS" pitchFamily="34" charset="-128"/>
                <a:cs typeface="Arial Unicode MS" pitchFamily="34" charset="-128"/>
              </a:rPr>
              <a:t>specifies an </a:t>
            </a:r>
            <a:r>
              <a:rPr lang="en-US" i="1" dirty="0" smtClean="0">
                <a:latin typeface="Arial Unicode MS" pitchFamily="34" charset="-128"/>
                <a:ea typeface="Arial Unicode MS" pitchFamily="34" charset="-128"/>
                <a:cs typeface="Arial Unicode MS" pitchFamily="34" charset="-128"/>
              </a:rPr>
              <a:t>interface</a:t>
            </a:r>
            <a:r>
              <a:rPr lang="en-US" dirty="0" smtClean="0">
                <a:latin typeface="Arial Unicode MS" pitchFamily="34" charset="-128"/>
                <a:ea typeface="Arial Unicode MS" pitchFamily="34" charset="-128"/>
                <a:cs typeface="Arial Unicode MS" pitchFamily="34" charset="-128"/>
              </a:rPr>
              <a:t> for an ordered collection of typed objects;</a:t>
            </a:r>
          </a:p>
          <a:p>
            <a:pPr lvl="1"/>
            <a:r>
              <a:rPr lang="en-US" b="1" dirty="0" err="1" smtClean="0">
                <a:latin typeface="Courier New" pitchFamily="49" charset="0"/>
                <a:cs typeface="Courier New" pitchFamily="49" charset="0"/>
              </a:rPr>
              <a:t>ArrayList</a:t>
            </a:r>
            <a:r>
              <a:rPr lang="en-US" b="1" dirty="0" smtClean="0">
                <a:latin typeface="Courier New" pitchFamily="49" charset="0"/>
                <a:cs typeface="Courier New" pitchFamily="49" charset="0"/>
              </a:rPr>
              <a:t>&lt;&gt;</a:t>
            </a:r>
            <a:r>
              <a:rPr lang="en-US" b="1" dirty="0" smtClean="0">
                <a:latin typeface="Arial Unicode MS" pitchFamily="34" charset="-128"/>
                <a:ea typeface="Arial Unicode MS" pitchFamily="34" charset="-128"/>
                <a:cs typeface="Arial Unicode MS" pitchFamily="34" charset="-128"/>
              </a:rPr>
              <a:t> </a:t>
            </a:r>
            <a:r>
              <a:rPr lang="en-US" dirty="0" smtClean="0"/>
              <a:t>implements the </a:t>
            </a:r>
            <a:r>
              <a:rPr lang="en-US" b="1" dirty="0" smtClean="0">
                <a:latin typeface="Courier New" pitchFamily="49" charset="0"/>
                <a:cs typeface="Courier New" pitchFamily="49" charset="0"/>
              </a:rPr>
              <a:t>List&lt;&gt; </a:t>
            </a:r>
            <a:r>
              <a:rPr lang="en-US" dirty="0" smtClean="0"/>
              <a:t>interface using an array.</a:t>
            </a:r>
          </a:p>
          <a:p>
            <a:pPr lvl="1"/>
            <a:endParaRPr lang="en-US" dirty="0" smtClean="0"/>
          </a:p>
        </p:txBody>
      </p:sp>
    </p:spTree>
    <p:extLst>
      <p:ext uri="{BB962C8B-B14F-4D97-AF65-F5344CB8AC3E}">
        <p14:creationId xmlns:p14="http://schemas.microsoft.com/office/powerpoint/2010/main" val="1113864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0"/>
          </p:nvPr>
        </p:nvSpPr>
        <p:spPr/>
        <p:txBody>
          <a:bodyPr/>
          <a:lstStyle/>
          <a:p>
            <a:fld id="{77DB8E4E-A132-42BD-87C5-FFD4E70EF06A}" type="slidenum">
              <a:rPr lang="en-US" smtClean="0"/>
              <a:pPr/>
              <a:t>6</a:t>
            </a:fld>
            <a:endParaRPr lang="en-US" smtClean="0"/>
          </a:p>
        </p:txBody>
      </p:sp>
      <p:sp>
        <p:nvSpPr>
          <p:cNvPr id="37891" name="Rectangle 2"/>
          <p:cNvSpPr>
            <a:spLocks noGrp="1" noChangeArrowheads="1"/>
          </p:cNvSpPr>
          <p:nvPr>
            <p:ph type="title"/>
          </p:nvPr>
        </p:nvSpPr>
        <p:spPr/>
        <p:txBody>
          <a:bodyPr/>
          <a:lstStyle/>
          <a:p>
            <a:pPr eaLnBrk="1" hangingPunct="1"/>
            <a:r>
              <a:rPr lang="en-US" dirty="0" smtClean="0"/>
              <a:t>The </a:t>
            </a:r>
            <a:r>
              <a:rPr lang="en-US" dirty="0" err="1" smtClean="0"/>
              <a:t>ArrayList</a:t>
            </a:r>
            <a:r>
              <a:rPr lang="en-US" dirty="0" smtClean="0"/>
              <a:t> Class</a:t>
            </a:r>
          </a:p>
        </p:txBody>
      </p:sp>
      <p:sp>
        <p:nvSpPr>
          <p:cNvPr id="37892" name="Rectangle 3"/>
          <p:cNvSpPr>
            <a:spLocks noGrp="1" noChangeArrowheads="1"/>
          </p:cNvSpPr>
          <p:nvPr>
            <p:ph type="body" idx="1"/>
          </p:nvPr>
        </p:nvSpPr>
        <p:spPr>
          <a:xfrm>
            <a:off x="152400" y="1600200"/>
            <a:ext cx="8763000" cy="4724400"/>
          </a:xfrm>
        </p:spPr>
        <p:txBody>
          <a:bodyPr/>
          <a:lstStyle/>
          <a:p>
            <a:pPr eaLnBrk="1" hangingPunct="1">
              <a:buFontTx/>
              <a:buChar char=" "/>
            </a:pPr>
            <a:r>
              <a:rPr lang="en-US" dirty="0" err="1" smtClean="0">
                <a:latin typeface="Arial Unicode MS" pitchFamily="34" charset="-128"/>
                <a:ea typeface="Arial Unicode MS" pitchFamily="34" charset="-128"/>
                <a:cs typeface="Arial Unicode MS" pitchFamily="34" charset="-128"/>
              </a:rPr>
              <a:t>ArrayLists</a:t>
            </a:r>
            <a:r>
              <a:rPr lang="en-US" dirty="0" smtClean="0">
                <a:latin typeface="Arial Unicode MS" pitchFamily="34" charset="-128"/>
                <a:ea typeface="Arial Unicode MS" pitchFamily="34" charset="-128"/>
                <a:cs typeface="Arial Unicode MS" pitchFamily="34" charset="-128"/>
              </a:rPr>
              <a:t> store </a:t>
            </a:r>
            <a:r>
              <a:rPr lang="en-US" dirty="0" smtClean="0"/>
              <a:t>an array </a:t>
            </a:r>
            <a:r>
              <a:rPr lang="en-US" dirty="0" smtClean="0">
                <a:latin typeface="Arial Unicode MS" pitchFamily="34" charset="-128"/>
                <a:ea typeface="Arial Unicode MS" pitchFamily="34" charset="-128"/>
                <a:cs typeface="Arial Unicode MS" pitchFamily="34" charset="-128"/>
              </a:rPr>
              <a:t>of typed objects</a:t>
            </a:r>
            <a:r>
              <a:rPr lang="en-US" dirty="0" smtClean="0"/>
              <a:t>.</a:t>
            </a:r>
          </a:p>
        </p:txBody>
      </p:sp>
      <p:sp>
        <p:nvSpPr>
          <p:cNvPr id="37893" name="Text Box 4"/>
          <p:cNvSpPr txBox="1">
            <a:spLocks noChangeArrowheads="1"/>
          </p:cNvSpPr>
          <p:nvPr/>
        </p:nvSpPr>
        <p:spPr bwMode="auto">
          <a:xfrm>
            <a:off x="666750" y="2286000"/>
            <a:ext cx="8324850" cy="1212640"/>
          </a:xfrm>
          <a:prstGeom prst="rect">
            <a:avLst/>
          </a:prstGeom>
          <a:noFill/>
          <a:ln w="9525">
            <a:noFill/>
            <a:miter lim="800000"/>
            <a:headEnd/>
            <a:tailEnd/>
          </a:ln>
        </p:spPr>
        <p:txBody>
          <a:bodyPr wrap="square">
            <a:spAutoFit/>
          </a:bodyPr>
          <a:lstStyle/>
          <a:p>
            <a:pPr>
              <a:spcBef>
                <a:spcPct val="20000"/>
              </a:spcBef>
            </a:pPr>
            <a:r>
              <a:rPr lang="en-US" sz="2000" b="1" dirty="0" smtClean="0">
                <a:latin typeface="Courier New" pitchFamily="49" charset="0"/>
              </a:rPr>
              <a:t>List&lt;</a:t>
            </a:r>
            <a:r>
              <a:rPr lang="en-US" sz="2000" b="1" i="1" u="sng" dirty="0" err="1" smtClean="0">
                <a:latin typeface="Courier New" pitchFamily="49" charset="0"/>
              </a:rPr>
              <a:t>aType</a:t>
            </a:r>
            <a:r>
              <a:rPr lang="en-US" sz="2000" b="1" dirty="0" smtClean="0">
                <a:latin typeface="Courier New" pitchFamily="49" charset="0"/>
              </a:rPr>
              <a:t>&gt; </a:t>
            </a:r>
            <a:r>
              <a:rPr lang="en-US" sz="2000" b="1" i="1" u="sng" dirty="0" err="1" smtClean="0">
                <a:latin typeface="Courier New" pitchFamily="49" charset="0"/>
              </a:rPr>
              <a:t>aList</a:t>
            </a:r>
            <a:r>
              <a:rPr lang="en-US" sz="2000" b="1" dirty="0" smtClean="0">
                <a:latin typeface="Courier New" pitchFamily="49" charset="0"/>
              </a:rPr>
              <a:t> = new </a:t>
            </a:r>
            <a:r>
              <a:rPr lang="en-US" sz="2000" b="1" dirty="0" err="1" smtClean="0">
                <a:latin typeface="Courier New" pitchFamily="49" charset="0"/>
              </a:rPr>
              <a:t>ArrayList</a:t>
            </a:r>
            <a:r>
              <a:rPr lang="en-US" sz="2000" b="1" dirty="0" smtClean="0">
                <a:latin typeface="Courier New" pitchFamily="49" charset="0"/>
              </a:rPr>
              <a:t>&lt;</a:t>
            </a:r>
            <a:r>
              <a:rPr lang="en-US" sz="2000" b="1" i="1" u="sng" dirty="0" err="1" smtClean="0">
                <a:latin typeface="Courier New" pitchFamily="49" charset="0"/>
              </a:rPr>
              <a:t>aType</a:t>
            </a:r>
            <a:r>
              <a:rPr lang="en-US" sz="2000" b="1" dirty="0" smtClean="0">
                <a:latin typeface="Courier New" pitchFamily="49" charset="0"/>
              </a:rPr>
              <a:t>&gt;();</a:t>
            </a:r>
          </a:p>
          <a:p>
            <a:pPr>
              <a:spcBef>
                <a:spcPct val="20000"/>
              </a:spcBef>
            </a:pPr>
            <a:endParaRPr lang="en-US" sz="2400" b="1" dirty="0">
              <a:latin typeface="Courier New" pitchFamily="49" charset="0"/>
            </a:endParaRPr>
          </a:p>
          <a:p>
            <a:endParaRPr lang="en-US" sz="2400" b="1" dirty="0">
              <a:latin typeface="Courier New" pitchFamily="49" charset="0"/>
            </a:endParaRPr>
          </a:p>
        </p:txBody>
      </p:sp>
      <p:grpSp>
        <p:nvGrpSpPr>
          <p:cNvPr id="2" name="Group 1"/>
          <p:cNvGrpSpPr/>
          <p:nvPr/>
        </p:nvGrpSpPr>
        <p:grpSpPr>
          <a:xfrm>
            <a:off x="1554931" y="3815772"/>
            <a:ext cx="5943600" cy="1066800"/>
            <a:chOff x="533400" y="4648200"/>
            <a:chExt cx="5943600" cy="1066800"/>
          </a:xfrm>
        </p:grpSpPr>
        <p:sp>
          <p:nvSpPr>
            <p:cNvPr id="37894" name="Text Box 5"/>
            <p:cNvSpPr txBox="1">
              <a:spLocks noChangeArrowheads="1"/>
            </p:cNvSpPr>
            <p:nvPr/>
          </p:nvSpPr>
          <p:spPr bwMode="auto">
            <a:xfrm>
              <a:off x="533400" y="4662487"/>
              <a:ext cx="1600200" cy="366713"/>
            </a:xfrm>
            <a:prstGeom prst="rect">
              <a:avLst/>
            </a:prstGeom>
            <a:noFill/>
            <a:ln w="9525">
              <a:noFill/>
              <a:miter lim="800000"/>
              <a:headEnd/>
              <a:tailEnd/>
            </a:ln>
          </p:spPr>
          <p:txBody>
            <a:bodyPr>
              <a:spAutoFit/>
            </a:bodyPr>
            <a:lstStyle/>
            <a:p>
              <a:pPr algn="ctr" eaLnBrk="1" hangingPunct="1">
                <a:spcBef>
                  <a:spcPct val="50000"/>
                </a:spcBef>
              </a:pPr>
              <a:r>
                <a:rPr lang="en-US" b="1" i="1" u="sng" dirty="0" err="1" smtClean="0">
                  <a:latin typeface="Courier New" pitchFamily="49" charset="0"/>
                </a:rPr>
                <a:t>aList</a:t>
              </a:r>
              <a:endParaRPr lang="en-US" b="1" i="1" u="sng" dirty="0">
                <a:latin typeface="Courier New" pitchFamily="49" charset="0"/>
              </a:endParaRPr>
            </a:p>
          </p:txBody>
        </p:sp>
        <p:sp>
          <p:nvSpPr>
            <p:cNvPr id="37895" name="Rectangle 6"/>
            <p:cNvSpPr>
              <a:spLocks noChangeArrowheads="1"/>
            </p:cNvSpPr>
            <p:nvPr/>
          </p:nvSpPr>
          <p:spPr bwMode="auto">
            <a:xfrm>
              <a:off x="990600" y="5105400"/>
              <a:ext cx="533400" cy="533400"/>
            </a:xfrm>
            <a:prstGeom prst="rect">
              <a:avLst/>
            </a:prstGeom>
            <a:solidFill>
              <a:srgbClr val="C0C0C0"/>
            </a:solidFill>
            <a:ln w="9525">
              <a:solidFill>
                <a:schemeClr val="tx1"/>
              </a:solidFill>
              <a:miter lim="800000"/>
              <a:headEnd/>
              <a:tailEnd/>
            </a:ln>
          </p:spPr>
          <p:txBody>
            <a:bodyPr wrap="none" anchor="ctr"/>
            <a:lstStyle/>
            <a:p>
              <a:endParaRPr lang="en-US"/>
            </a:p>
          </p:txBody>
        </p:sp>
        <p:sp>
          <p:nvSpPr>
            <p:cNvPr id="37896" name="Rectangle 7"/>
            <p:cNvSpPr>
              <a:spLocks noChangeArrowheads="1"/>
            </p:cNvSpPr>
            <p:nvPr/>
          </p:nvSpPr>
          <p:spPr bwMode="auto">
            <a:xfrm>
              <a:off x="2286000" y="4724400"/>
              <a:ext cx="3276600" cy="990600"/>
            </a:xfrm>
            <a:prstGeom prst="rect">
              <a:avLst/>
            </a:prstGeom>
            <a:solidFill>
              <a:srgbClr val="C0C0C0"/>
            </a:solidFill>
            <a:ln w="9525">
              <a:solidFill>
                <a:schemeClr val="tx1"/>
              </a:solidFill>
              <a:miter lim="800000"/>
              <a:headEnd/>
              <a:tailEnd/>
            </a:ln>
          </p:spPr>
          <p:txBody>
            <a:bodyPr wrap="none" anchor="ctr"/>
            <a:lstStyle/>
            <a:p>
              <a:endParaRPr lang="en-US"/>
            </a:p>
          </p:txBody>
        </p:sp>
        <p:sp>
          <p:nvSpPr>
            <p:cNvPr id="37897" name="Text Box 8"/>
            <p:cNvSpPr txBox="1">
              <a:spLocks noChangeArrowheads="1"/>
            </p:cNvSpPr>
            <p:nvPr/>
          </p:nvSpPr>
          <p:spPr bwMode="auto">
            <a:xfrm>
              <a:off x="2514600" y="4648200"/>
              <a:ext cx="2743200" cy="396875"/>
            </a:xfrm>
            <a:prstGeom prst="rect">
              <a:avLst/>
            </a:prstGeom>
            <a:noFill/>
            <a:ln w="9525">
              <a:noFill/>
              <a:miter lim="800000"/>
              <a:headEnd/>
              <a:tailEnd/>
            </a:ln>
          </p:spPr>
          <p:txBody>
            <a:bodyPr>
              <a:spAutoFit/>
            </a:bodyPr>
            <a:lstStyle/>
            <a:p>
              <a:pPr algn="ctr" eaLnBrk="1" hangingPunct="1">
                <a:spcBef>
                  <a:spcPct val="50000"/>
                </a:spcBef>
              </a:pPr>
              <a:r>
                <a:rPr lang="en-US" b="1">
                  <a:latin typeface="Courier New" pitchFamily="49" charset="0"/>
                </a:rPr>
                <a:t>size</a:t>
              </a:r>
              <a:r>
                <a:rPr lang="en-US" sz="2000">
                  <a:latin typeface="Times New Roman" pitchFamily="18" charset="0"/>
                </a:rPr>
                <a:t>                 </a:t>
              </a:r>
              <a:r>
                <a:rPr lang="en-US" b="1">
                  <a:latin typeface="Courier New" pitchFamily="49" charset="0"/>
                </a:rPr>
                <a:t>array</a:t>
              </a:r>
            </a:p>
          </p:txBody>
        </p:sp>
        <p:sp>
          <p:nvSpPr>
            <p:cNvPr id="37898" name="Text Box 9"/>
            <p:cNvSpPr txBox="1">
              <a:spLocks noChangeArrowheads="1"/>
            </p:cNvSpPr>
            <p:nvPr/>
          </p:nvSpPr>
          <p:spPr bwMode="auto">
            <a:xfrm>
              <a:off x="2667000" y="5105400"/>
              <a:ext cx="685800" cy="466725"/>
            </a:xfrm>
            <a:prstGeom prst="rect">
              <a:avLst/>
            </a:prstGeom>
            <a:solidFill>
              <a:schemeClr val="accent1"/>
            </a:solidFill>
            <a:ln w="9525">
              <a:solidFill>
                <a:schemeClr val="tx1"/>
              </a:solidFill>
              <a:miter lim="800000"/>
              <a:headEnd/>
              <a:tailEnd/>
            </a:ln>
          </p:spPr>
          <p:txBody>
            <a:bodyPr>
              <a:spAutoFit/>
            </a:bodyPr>
            <a:lstStyle/>
            <a:p>
              <a:pPr algn="ctr" eaLnBrk="1" hangingPunct="1">
                <a:spcBef>
                  <a:spcPct val="50000"/>
                </a:spcBef>
              </a:pPr>
              <a:r>
                <a:rPr lang="en-US" sz="2400">
                  <a:latin typeface="Times New Roman" pitchFamily="18" charset="0"/>
                </a:rPr>
                <a:t>0</a:t>
              </a:r>
            </a:p>
          </p:txBody>
        </p:sp>
        <p:sp>
          <p:nvSpPr>
            <p:cNvPr id="37899" name="Text Box 10"/>
            <p:cNvSpPr txBox="1">
              <a:spLocks noChangeArrowheads="1"/>
            </p:cNvSpPr>
            <p:nvPr/>
          </p:nvSpPr>
          <p:spPr bwMode="auto">
            <a:xfrm>
              <a:off x="4343400" y="5105400"/>
              <a:ext cx="685800" cy="466725"/>
            </a:xfrm>
            <a:prstGeom prst="rect">
              <a:avLst/>
            </a:prstGeom>
            <a:solidFill>
              <a:schemeClr val="accent1"/>
            </a:solidFill>
            <a:ln w="9525">
              <a:solidFill>
                <a:schemeClr val="tx1"/>
              </a:solidFill>
              <a:miter lim="800000"/>
              <a:headEnd/>
              <a:tailEnd/>
            </a:ln>
          </p:spPr>
          <p:txBody>
            <a:bodyPr>
              <a:spAutoFit/>
            </a:bodyPr>
            <a:lstStyle/>
            <a:p>
              <a:pPr algn="ctr" eaLnBrk="1" hangingPunct="1">
                <a:spcBef>
                  <a:spcPct val="50000"/>
                </a:spcBef>
              </a:pPr>
              <a:endParaRPr lang="en-US" sz="2400">
                <a:latin typeface="Times New Roman" pitchFamily="18" charset="0"/>
              </a:endParaRPr>
            </a:p>
          </p:txBody>
        </p:sp>
        <p:sp>
          <p:nvSpPr>
            <p:cNvPr id="37900" name="Line 11"/>
            <p:cNvSpPr>
              <a:spLocks noChangeShapeType="1"/>
            </p:cNvSpPr>
            <p:nvPr/>
          </p:nvSpPr>
          <p:spPr bwMode="auto">
            <a:xfrm>
              <a:off x="1295400" y="5334000"/>
              <a:ext cx="990600" cy="0"/>
            </a:xfrm>
            <a:prstGeom prst="line">
              <a:avLst/>
            </a:prstGeom>
            <a:noFill/>
            <a:ln w="28575">
              <a:solidFill>
                <a:schemeClr val="tx1"/>
              </a:solidFill>
              <a:round/>
              <a:headEnd type="oval" w="med" len="med"/>
              <a:tailEnd type="triangle" w="med" len="med"/>
            </a:ln>
          </p:spPr>
          <p:txBody>
            <a:bodyPr wrap="none"/>
            <a:lstStyle/>
            <a:p>
              <a:endParaRPr lang="en-US"/>
            </a:p>
          </p:txBody>
        </p:sp>
        <p:sp>
          <p:nvSpPr>
            <p:cNvPr id="37901" name="Line 13"/>
            <p:cNvSpPr>
              <a:spLocks noChangeShapeType="1"/>
            </p:cNvSpPr>
            <p:nvPr/>
          </p:nvSpPr>
          <p:spPr bwMode="auto">
            <a:xfrm>
              <a:off x="4724400" y="5334000"/>
              <a:ext cx="1752600" cy="0"/>
            </a:xfrm>
            <a:prstGeom prst="line">
              <a:avLst/>
            </a:prstGeom>
            <a:noFill/>
            <a:ln w="28575">
              <a:solidFill>
                <a:schemeClr val="tx1"/>
              </a:solidFill>
              <a:round/>
              <a:headEnd type="oval" w="med" len="med"/>
              <a:tailEnd type="oval" w="sm" len="sm"/>
            </a:ln>
          </p:spPr>
          <p:txBody>
            <a:bodyPr/>
            <a:lstStyle/>
            <a:p>
              <a:endParaRPr lang="en-US"/>
            </a:p>
          </p:txBody>
        </p:sp>
        <p:sp>
          <p:nvSpPr>
            <p:cNvPr id="37902" name="Line 14"/>
            <p:cNvSpPr>
              <a:spLocks noChangeShapeType="1"/>
            </p:cNvSpPr>
            <p:nvPr/>
          </p:nvSpPr>
          <p:spPr bwMode="auto">
            <a:xfrm>
              <a:off x="6324600" y="5181600"/>
              <a:ext cx="0" cy="304800"/>
            </a:xfrm>
            <a:prstGeom prst="line">
              <a:avLst/>
            </a:prstGeom>
            <a:noFill/>
            <a:ln w="9525">
              <a:solidFill>
                <a:schemeClr val="tx1"/>
              </a:solidFill>
              <a:round/>
              <a:headEnd/>
              <a:tailEnd/>
            </a:ln>
          </p:spPr>
          <p:txBody>
            <a:bodyPr/>
            <a:lstStyle/>
            <a:p>
              <a:endParaRPr lang="en-US"/>
            </a:p>
          </p:txBody>
        </p:sp>
        <p:sp>
          <p:nvSpPr>
            <p:cNvPr id="37903" name="Line 15"/>
            <p:cNvSpPr>
              <a:spLocks noChangeShapeType="1"/>
            </p:cNvSpPr>
            <p:nvPr/>
          </p:nvSpPr>
          <p:spPr bwMode="auto">
            <a:xfrm>
              <a:off x="6400800" y="5257800"/>
              <a:ext cx="0" cy="152400"/>
            </a:xfrm>
            <a:prstGeom prst="line">
              <a:avLst/>
            </a:prstGeom>
            <a:noFill/>
            <a:ln w="9525">
              <a:solidFill>
                <a:schemeClr val="tx1"/>
              </a:solidFill>
              <a:round/>
              <a:headEnd/>
              <a:tailEnd/>
            </a:ln>
          </p:spPr>
          <p:txBody>
            <a:bodyPr/>
            <a:lstStyle/>
            <a:p>
              <a:endParaRPr lang="en-US"/>
            </a:p>
          </p:txBody>
        </p:sp>
      </p:grpSp>
    </p:spTree>
    <p:extLst>
      <p:ext uri="{BB962C8B-B14F-4D97-AF65-F5344CB8AC3E}">
        <p14:creationId xmlns:p14="http://schemas.microsoft.com/office/powerpoint/2010/main" val="266339491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0"/>
          </p:nvPr>
        </p:nvSpPr>
        <p:spPr/>
        <p:txBody>
          <a:bodyPr/>
          <a:lstStyle/>
          <a:p>
            <a:fld id="{77DB8E4E-A132-42BD-87C5-FFD4E70EF06A}" type="slidenum">
              <a:rPr lang="en-US" smtClean="0"/>
              <a:pPr/>
              <a:t>7</a:t>
            </a:fld>
            <a:endParaRPr lang="en-US" smtClean="0"/>
          </a:p>
        </p:txBody>
      </p:sp>
      <p:sp>
        <p:nvSpPr>
          <p:cNvPr id="37891" name="Rectangle 2"/>
          <p:cNvSpPr>
            <a:spLocks noGrp="1" noChangeArrowheads="1"/>
          </p:cNvSpPr>
          <p:nvPr>
            <p:ph type="title"/>
          </p:nvPr>
        </p:nvSpPr>
        <p:spPr/>
        <p:txBody>
          <a:bodyPr/>
          <a:lstStyle/>
          <a:p>
            <a:pPr eaLnBrk="1" hangingPunct="1"/>
            <a:r>
              <a:rPr lang="en-US" dirty="0" err="1" smtClean="0"/>
              <a:t>ArrayLists</a:t>
            </a:r>
            <a:r>
              <a:rPr lang="en-US" dirty="0" smtClean="0"/>
              <a:t>: Adding Values (add)</a:t>
            </a:r>
          </a:p>
        </p:txBody>
      </p:sp>
      <p:sp>
        <p:nvSpPr>
          <p:cNvPr id="37892" name="Rectangle 3"/>
          <p:cNvSpPr>
            <a:spLocks noGrp="1" noChangeArrowheads="1"/>
          </p:cNvSpPr>
          <p:nvPr>
            <p:ph type="body" idx="1"/>
          </p:nvPr>
        </p:nvSpPr>
        <p:spPr>
          <a:xfrm>
            <a:off x="152400" y="1600200"/>
            <a:ext cx="8991600" cy="4724400"/>
          </a:xfrm>
        </p:spPr>
        <p:txBody>
          <a:bodyPr/>
          <a:lstStyle/>
          <a:p>
            <a:pPr eaLnBrk="1" hangingPunct="1">
              <a:buFontTx/>
              <a:buChar char=" "/>
            </a:pPr>
            <a:r>
              <a:rPr lang="en-US" dirty="0" err="1" smtClean="0"/>
              <a:t>ArrayLists</a:t>
            </a:r>
            <a:r>
              <a:rPr lang="en-US" dirty="0" smtClean="0"/>
              <a:t> handle their own memory allocation.</a:t>
            </a:r>
          </a:p>
        </p:txBody>
      </p:sp>
      <p:sp>
        <p:nvSpPr>
          <p:cNvPr id="37893" name="Text Box 4"/>
          <p:cNvSpPr txBox="1">
            <a:spLocks noChangeArrowheads="1"/>
          </p:cNvSpPr>
          <p:nvPr/>
        </p:nvSpPr>
        <p:spPr bwMode="auto">
          <a:xfrm>
            <a:off x="666750" y="2286000"/>
            <a:ext cx="8324850" cy="1138773"/>
          </a:xfrm>
          <a:prstGeom prst="rect">
            <a:avLst/>
          </a:prstGeom>
          <a:noFill/>
          <a:ln w="9525">
            <a:noFill/>
            <a:miter lim="800000"/>
            <a:headEnd/>
            <a:tailEnd/>
          </a:ln>
        </p:spPr>
        <p:txBody>
          <a:bodyPr wrap="square">
            <a:spAutoFit/>
          </a:bodyPr>
          <a:lstStyle/>
          <a:p>
            <a:pPr>
              <a:spcBef>
                <a:spcPct val="20000"/>
              </a:spcBef>
            </a:pPr>
            <a:r>
              <a:rPr lang="en-US" sz="2000" b="1" dirty="0" smtClean="0">
                <a:latin typeface="Courier New" pitchFamily="49" charset="0"/>
              </a:rPr>
              <a:t>List&lt;</a:t>
            </a:r>
            <a:r>
              <a:rPr lang="en-US" sz="2000" b="1" i="1" u="sng" dirty="0" err="1" smtClean="0">
                <a:latin typeface="Courier New" pitchFamily="49" charset="0"/>
              </a:rPr>
              <a:t>aType</a:t>
            </a:r>
            <a:r>
              <a:rPr lang="en-US" sz="2000" b="1" dirty="0" smtClean="0">
                <a:latin typeface="Courier New" pitchFamily="49" charset="0"/>
              </a:rPr>
              <a:t>&gt; </a:t>
            </a:r>
            <a:r>
              <a:rPr lang="en-US" sz="2000" b="1" i="1" u="sng" dirty="0" err="1" smtClean="0">
                <a:latin typeface="Courier New" pitchFamily="49" charset="0"/>
              </a:rPr>
              <a:t>aList</a:t>
            </a:r>
            <a:r>
              <a:rPr lang="en-US" sz="2000" b="1" dirty="0" smtClean="0">
                <a:latin typeface="Courier New" pitchFamily="49" charset="0"/>
              </a:rPr>
              <a:t> = new </a:t>
            </a:r>
            <a:r>
              <a:rPr lang="en-US" sz="2000" b="1" dirty="0" err="1" smtClean="0">
                <a:latin typeface="Courier New" pitchFamily="49" charset="0"/>
              </a:rPr>
              <a:t>ArrayList</a:t>
            </a:r>
            <a:r>
              <a:rPr lang="en-US" sz="2000" b="1" dirty="0" smtClean="0">
                <a:latin typeface="Courier New" pitchFamily="49" charset="0"/>
              </a:rPr>
              <a:t>&lt;</a:t>
            </a:r>
            <a:r>
              <a:rPr lang="en-US" sz="2000" b="1" i="1" u="sng" dirty="0" err="1" smtClean="0">
                <a:latin typeface="Courier New" pitchFamily="49" charset="0"/>
              </a:rPr>
              <a:t>aType</a:t>
            </a:r>
            <a:r>
              <a:rPr lang="en-US" sz="2000" b="1" dirty="0" smtClean="0">
                <a:latin typeface="Courier New" pitchFamily="49" charset="0"/>
              </a:rPr>
              <a:t>&gt;();</a:t>
            </a:r>
          </a:p>
          <a:p>
            <a:pPr>
              <a:spcBef>
                <a:spcPct val="20000"/>
              </a:spcBef>
            </a:pPr>
            <a:r>
              <a:rPr lang="en-US" sz="2000" b="1" i="1" u="sng" dirty="0" err="1" smtClean="0">
                <a:latin typeface="Courier New" pitchFamily="49" charset="0"/>
              </a:rPr>
              <a:t>aList</a:t>
            </a:r>
            <a:r>
              <a:rPr lang="en-US" sz="2000" b="1" dirty="0" err="1" smtClean="0">
                <a:latin typeface="Courier New" pitchFamily="49" charset="0"/>
              </a:rPr>
              <a:t>.add</a:t>
            </a:r>
            <a:r>
              <a:rPr lang="en-US" sz="2000" b="1" dirty="0" smtClean="0">
                <a:latin typeface="Courier New" pitchFamily="49" charset="0"/>
              </a:rPr>
              <a:t>(</a:t>
            </a:r>
            <a:r>
              <a:rPr lang="en-US" sz="2000" b="1" i="1" u="sng" dirty="0" err="1" smtClean="0">
                <a:latin typeface="Courier New" pitchFamily="49" charset="0"/>
              </a:rPr>
              <a:t>aTypeObject</a:t>
            </a:r>
            <a:r>
              <a:rPr lang="en-US" sz="2000" b="1" dirty="0" smtClean="0">
                <a:latin typeface="Courier New" pitchFamily="49" charset="0"/>
              </a:rPr>
              <a:t>);</a:t>
            </a:r>
            <a:endParaRPr lang="en-US" sz="2000" b="1" dirty="0">
              <a:latin typeface="Courier New" pitchFamily="49" charset="0"/>
            </a:endParaRPr>
          </a:p>
          <a:p>
            <a:endParaRPr lang="en-US" sz="2400" b="1" dirty="0">
              <a:latin typeface="Courier New" pitchFamily="49" charset="0"/>
            </a:endParaRPr>
          </a:p>
        </p:txBody>
      </p:sp>
      <p:sp>
        <p:nvSpPr>
          <p:cNvPr id="37894" name="Text Box 5"/>
          <p:cNvSpPr txBox="1">
            <a:spLocks noChangeArrowheads="1"/>
          </p:cNvSpPr>
          <p:nvPr/>
        </p:nvSpPr>
        <p:spPr bwMode="auto">
          <a:xfrm>
            <a:off x="419100" y="4818475"/>
            <a:ext cx="1600200" cy="366713"/>
          </a:xfrm>
          <a:prstGeom prst="rect">
            <a:avLst/>
          </a:prstGeom>
          <a:noFill/>
          <a:ln w="9525">
            <a:noFill/>
            <a:miter lim="800000"/>
            <a:headEnd/>
            <a:tailEnd/>
          </a:ln>
        </p:spPr>
        <p:txBody>
          <a:bodyPr>
            <a:spAutoFit/>
          </a:bodyPr>
          <a:lstStyle/>
          <a:p>
            <a:pPr algn="ctr" eaLnBrk="1" hangingPunct="1">
              <a:spcBef>
                <a:spcPct val="50000"/>
              </a:spcBef>
            </a:pPr>
            <a:r>
              <a:rPr lang="en-US" b="1" i="1" u="sng" dirty="0" err="1" smtClean="0">
                <a:latin typeface="Courier New" pitchFamily="49" charset="0"/>
              </a:rPr>
              <a:t>aList</a:t>
            </a:r>
            <a:endParaRPr lang="en-US" b="1" i="1" u="sng" dirty="0">
              <a:latin typeface="Courier New" pitchFamily="49" charset="0"/>
            </a:endParaRPr>
          </a:p>
        </p:txBody>
      </p:sp>
      <p:sp>
        <p:nvSpPr>
          <p:cNvPr id="16" name="Text Box 13"/>
          <p:cNvSpPr txBox="1">
            <a:spLocks noChangeArrowheads="1"/>
          </p:cNvSpPr>
          <p:nvPr/>
        </p:nvSpPr>
        <p:spPr bwMode="auto">
          <a:xfrm>
            <a:off x="5791200" y="4784725"/>
            <a:ext cx="3200400" cy="396875"/>
          </a:xfrm>
          <a:prstGeom prst="rect">
            <a:avLst/>
          </a:prstGeom>
          <a:noFill/>
          <a:ln w="9525">
            <a:noFill/>
            <a:miter lim="800000"/>
            <a:headEnd/>
            <a:tailEnd/>
          </a:ln>
        </p:spPr>
        <p:txBody>
          <a:bodyPr>
            <a:spAutoFit/>
          </a:bodyPr>
          <a:lstStyle/>
          <a:p>
            <a:pPr eaLnBrk="1" hangingPunct="1">
              <a:spcBef>
                <a:spcPct val="50000"/>
              </a:spcBef>
            </a:pPr>
            <a:r>
              <a:rPr lang="en-US" sz="2000" dirty="0">
                <a:latin typeface="Times New Roman" pitchFamily="18" charset="0"/>
              </a:rPr>
              <a:t> [0]  [1</a:t>
            </a:r>
            <a:r>
              <a:rPr lang="en-US" sz="2000" dirty="0" smtClean="0">
                <a:latin typeface="Times New Roman" pitchFamily="18" charset="0"/>
              </a:rPr>
              <a:t>]   </a:t>
            </a:r>
            <a:r>
              <a:rPr lang="en-US" sz="2000" dirty="0">
                <a:latin typeface="Times New Roman" pitchFamily="18" charset="0"/>
              </a:rPr>
              <a:t>… </a:t>
            </a:r>
            <a:r>
              <a:rPr lang="en-US" sz="2000" dirty="0" smtClean="0">
                <a:latin typeface="Times New Roman" pitchFamily="18" charset="0"/>
              </a:rPr>
              <a:t> </a:t>
            </a:r>
            <a:r>
              <a:rPr lang="en-US" sz="2000" dirty="0">
                <a:latin typeface="Times New Roman" pitchFamily="18" charset="0"/>
              </a:rPr>
              <a:t>[m-1]   </a:t>
            </a:r>
          </a:p>
        </p:txBody>
      </p:sp>
      <p:grpSp>
        <p:nvGrpSpPr>
          <p:cNvPr id="2" name="Group 1"/>
          <p:cNvGrpSpPr/>
          <p:nvPr/>
        </p:nvGrpSpPr>
        <p:grpSpPr>
          <a:xfrm>
            <a:off x="914400" y="3817230"/>
            <a:ext cx="6781800" cy="1752600"/>
            <a:chOff x="914400" y="3817230"/>
            <a:chExt cx="6781800" cy="1752600"/>
          </a:xfrm>
        </p:grpSpPr>
        <p:sp>
          <p:nvSpPr>
            <p:cNvPr id="37895" name="Rectangle 6"/>
            <p:cNvSpPr>
              <a:spLocks noChangeArrowheads="1"/>
            </p:cNvSpPr>
            <p:nvPr/>
          </p:nvSpPr>
          <p:spPr bwMode="auto">
            <a:xfrm>
              <a:off x="914400" y="4274430"/>
              <a:ext cx="533400" cy="533400"/>
            </a:xfrm>
            <a:prstGeom prst="rect">
              <a:avLst/>
            </a:prstGeom>
            <a:solidFill>
              <a:srgbClr val="C0C0C0"/>
            </a:solidFill>
            <a:ln w="9525">
              <a:solidFill>
                <a:schemeClr val="tx1"/>
              </a:solidFill>
              <a:miter lim="800000"/>
              <a:headEnd/>
              <a:tailEnd/>
            </a:ln>
          </p:spPr>
          <p:txBody>
            <a:bodyPr wrap="none" anchor="ctr"/>
            <a:lstStyle/>
            <a:p>
              <a:endParaRPr lang="en-US"/>
            </a:p>
          </p:txBody>
        </p:sp>
        <p:sp>
          <p:nvSpPr>
            <p:cNvPr id="37896" name="Rectangle 7"/>
            <p:cNvSpPr>
              <a:spLocks noChangeArrowheads="1"/>
            </p:cNvSpPr>
            <p:nvPr/>
          </p:nvSpPr>
          <p:spPr bwMode="auto">
            <a:xfrm>
              <a:off x="2209800" y="3893430"/>
              <a:ext cx="3276600" cy="990600"/>
            </a:xfrm>
            <a:prstGeom prst="rect">
              <a:avLst/>
            </a:prstGeom>
            <a:solidFill>
              <a:srgbClr val="C0C0C0"/>
            </a:solidFill>
            <a:ln w="9525">
              <a:solidFill>
                <a:schemeClr val="tx1"/>
              </a:solidFill>
              <a:miter lim="800000"/>
              <a:headEnd/>
              <a:tailEnd/>
            </a:ln>
          </p:spPr>
          <p:txBody>
            <a:bodyPr wrap="none" anchor="ctr"/>
            <a:lstStyle/>
            <a:p>
              <a:endParaRPr lang="en-US"/>
            </a:p>
          </p:txBody>
        </p:sp>
        <p:sp>
          <p:nvSpPr>
            <p:cNvPr id="37897" name="Text Box 8"/>
            <p:cNvSpPr txBox="1">
              <a:spLocks noChangeArrowheads="1"/>
            </p:cNvSpPr>
            <p:nvPr/>
          </p:nvSpPr>
          <p:spPr bwMode="auto">
            <a:xfrm>
              <a:off x="2438400" y="3817230"/>
              <a:ext cx="2743200" cy="396875"/>
            </a:xfrm>
            <a:prstGeom prst="rect">
              <a:avLst/>
            </a:prstGeom>
            <a:noFill/>
            <a:ln w="9525">
              <a:noFill/>
              <a:miter lim="800000"/>
              <a:headEnd/>
              <a:tailEnd/>
            </a:ln>
          </p:spPr>
          <p:txBody>
            <a:bodyPr>
              <a:spAutoFit/>
            </a:bodyPr>
            <a:lstStyle/>
            <a:p>
              <a:pPr algn="ctr" eaLnBrk="1" hangingPunct="1">
                <a:spcBef>
                  <a:spcPct val="50000"/>
                </a:spcBef>
              </a:pPr>
              <a:r>
                <a:rPr lang="en-US" b="1" dirty="0">
                  <a:latin typeface="Courier New" pitchFamily="49" charset="0"/>
                </a:rPr>
                <a:t>size</a:t>
              </a:r>
              <a:r>
                <a:rPr lang="en-US" sz="2000" dirty="0">
                  <a:latin typeface="Times New Roman" pitchFamily="18" charset="0"/>
                </a:rPr>
                <a:t>                 </a:t>
              </a:r>
              <a:r>
                <a:rPr lang="en-US" b="1" dirty="0">
                  <a:latin typeface="Courier New" pitchFamily="49" charset="0"/>
                </a:rPr>
                <a:t>array</a:t>
              </a:r>
            </a:p>
          </p:txBody>
        </p:sp>
        <p:sp>
          <p:nvSpPr>
            <p:cNvPr id="37898" name="Text Box 9"/>
            <p:cNvSpPr txBox="1">
              <a:spLocks noChangeArrowheads="1"/>
            </p:cNvSpPr>
            <p:nvPr/>
          </p:nvSpPr>
          <p:spPr bwMode="auto">
            <a:xfrm>
              <a:off x="2590800" y="4274430"/>
              <a:ext cx="685800" cy="466725"/>
            </a:xfrm>
            <a:prstGeom prst="rect">
              <a:avLst/>
            </a:prstGeom>
            <a:solidFill>
              <a:schemeClr val="accent1"/>
            </a:solidFill>
            <a:ln w="9525">
              <a:solidFill>
                <a:schemeClr val="tx1"/>
              </a:solidFill>
              <a:miter lim="800000"/>
              <a:headEnd/>
              <a:tailEnd/>
            </a:ln>
          </p:spPr>
          <p:txBody>
            <a:bodyPr>
              <a:spAutoFit/>
            </a:bodyPr>
            <a:lstStyle/>
            <a:p>
              <a:pPr algn="ctr" eaLnBrk="1" hangingPunct="1">
                <a:spcBef>
                  <a:spcPct val="50000"/>
                </a:spcBef>
              </a:pPr>
              <a:r>
                <a:rPr lang="en-US" sz="2400" dirty="0">
                  <a:latin typeface="Times New Roman" pitchFamily="18" charset="0"/>
                </a:rPr>
                <a:t>1</a:t>
              </a:r>
            </a:p>
          </p:txBody>
        </p:sp>
        <p:sp>
          <p:nvSpPr>
            <p:cNvPr id="37899" name="Text Box 10"/>
            <p:cNvSpPr txBox="1">
              <a:spLocks noChangeArrowheads="1"/>
            </p:cNvSpPr>
            <p:nvPr/>
          </p:nvSpPr>
          <p:spPr bwMode="auto">
            <a:xfrm>
              <a:off x="4267200" y="4274430"/>
              <a:ext cx="685800" cy="466725"/>
            </a:xfrm>
            <a:prstGeom prst="rect">
              <a:avLst/>
            </a:prstGeom>
            <a:solidFill>
              <a:schemeClr val="accent1"/>
            </a:solidFill>
            <a:ln w="9525">
              <a:solidFill>
                <a:schemeClr val="tx1"/>
              </a:solidFill>
              <a:miter lim="800000"/>
              <a:headEnd/>
              <a:tailEnd/>
            </a:ln>
          </p:spPr>
          <p:txBody>
            <a:bodyPr>
              <a:spAutoFit/>
            </a:bodyPr>
            <a:lstStyle/>
            <a:p>
              <a:pPr algn="ctr" eaLnBrk="1" hangingPunct="1">
                <a:spcBef>
                  <a:spcPct val="50000"/>
                </a:spcBef>
              </a:pPr>
              <a:endParaRPr lang="en-US" sz="2400">
                <a:latin typeface="Times New Roman" pitchFamily="18" charset="0"/>
              </a:endParaRPr>
            </a:p>
          </p:txBody>
        </p:sp>
        <p:sp>
          <p:nvSpPr>
            <p:cNvPr id="37900" name="Line 11"/>
            <p:cNvSpPr>
              <a:spLocks noChangeShapeType="1"/>
            </p:cNvSpPr>
            <p:nvPr/>
          </p:nvSpPr>
          <p:spPr bwMode="auto">
            <a:xfrm>
              <a:off x="1219200" y="4503030"/>
              <a:ext cx="990600" cy="0"/>
            </a:xfrm>
            <a:prstGeom prst="line">
              <a:avLst/>
            </a:prstGeom>
            <a:noFill/>
            <a:ln w="28575">
              <a:solidFill>
                <a:schemeClr val="tx1"/>
              </a:solidFill>
              <a:round/>
              <a:headEnd type="oval" w="med" len="med"/>
              <a:tailEnd type="triangle" w="med" len="med"/>
            </a:ln>
          </p:spPr>
          <p:txBody>
            <a:bodyPr wrap="none"/>
            <a:lstStyle/>
            <a:p>
              <a:endParaRPr lang="en-US"/>
            </a:p>
          </p:txBody>
        </p:sp>
        <p:sp>
          <p:nvSpPr>
            <p:cNvPr id="37902" name="Line 14"/>
            <p:cNvSpPr>
              <a:spLocks noChangeShapeType="1"/>
            </p:cNvSpPr>
            <p:nvPr/>
          </p:nvSpPr>
          <p:spPr bwMode="auto">
            <a:xfrm>
              <a:off x="6248400" y="4426830"/>
              <a:ext cx="0" cy="304800"/>
            </a:xfrm>
            <a:prstGeom prst="line">
              <a:avLst/>
            </a:prstGeom>
            <a:noFill/>
            <a:ln w="9525">
              <a:solidFill>
                <a:schemeClr val="tx1"/>
              </a:solidFill>
              <a:round/>
              <a:headEnd/>
              <a:tailEnd/>
            </a:ln>
          </p:spPr>
          <p:txBody>
            <a:bodyPr/>
            <a:lstStyle/>
            <a:p>
              <a:endParaRPr lang="en-US"/>
            </a:p>
          </p:txBody>
        </p:sp>
        <p:sp>
          <p:nvSpPr>
            <p:cNvPr id="37903" name="Line 15"/>
            <p:cNvSpPr>
              <a:spLocks noChangeShapeType="1"/>
            </p:cNvSpPr>
            <p:nvPr/>
          </p:nvSpPr>
          <p:spPr bwMode="auto">
            <a:xfrm>
              <a:off x="6324600" y="4503030"/>
              <a:ext cx="0" cy="152400"/>
            </a:xfrm>
            <a:prstGeom prst="line">
              <a:avLst/>
            </a:prstGeom>
            <a:noFill/>
            <a:ln w="9525">
              <a:solidFill>
                <a:schemeClr val="tx1"/>
              </a:solidFill>
              <a:round/>
              <a:headEnd/>
              <a:tailEnd/>
            </a:ln>
          </p:spPr>
          <p:txBody>
            <a:bodyPr/>
            <a:lstStyle/>
            <a:p>
              <a:endParaRPr lang="en-US"/>
            </a:p>
          </p:txBody>
        </p:sp>
        <p:sp>
          <p:nvSpPr>
            <p:cNvPr id="17" name="Text Box 19"/>
            <p:cNvSpPr txBox="1">
              <a:spLocks noChangeArrowheads="1"/>
            </p:cNvSpPr>
            <p:nvPr/>
          </p:nvSpPr>
          <p:spPr bwMode="auto">
            <a:xfrm>
              <a:off x="3200400" y="5163430"/>
              <a:ext cx="2057400" cy="406400"/>
            </a:xfrm>
            <a:prstGeom prst="rect">
              <a:avLst/>
            </a:prstGeom>
            <a:solidFill>
              <a:srgbClr val="C0C0C0"/>
            </a:solidFill>
            <a:ln w="9525">
              <a:solidFill>
                <a:schemeClr val="tx1"/>
              </a:solidFill>
              <a:miter lim="800000"/>
              <a:headEnd/>
              <a:tailEnd/>
            </a:ln>
          </p:spPr>
          <p:txBody>
            <a:bodyPr wrap="none" anchor="ctr"/>
            <a:lstStyle/>
            <a:p>
              <a:pPr algn="ctr" eaLnBrk="1" hangingPunct="1">
                <a:spcBef>
                  <a:spcPct val="50000"/>
                </a:spcBef>
              </a:pPr>
              <a:r>
                <a:rPr lang="en-US" b="1" i="1" u="sng" dirty="0" err="1" smtClean="0">
                  <a:latin typeface="Courier New" pitchFamily="49" charset="0"/>
                </a:rPr>
                <a:t>aTypeObject</a:t>
              </a:r>
              <a:endParaRPr lang="en-US" b="1" i="1" u="sng" dirty="0">
                <a:latin typeface="Courier New" pitchFamily="49" charset="0"/>
              </a:endParaRPr>
            </a:p>
          </p:txBody>
        </p:sp>
        <p:sp>
          <p:nvSpPr>
            <p:cNvPr id="18" name="Rectangle 22"/>
            <p:cNvSpPr>
              <a:spLocks noChangeArrowheads="1"/>
            </p:cNvSpPr>
            <p:nvPr/>
          </p:nvSpPr>
          <p:spPr bwMode="auto">
            <a:xfrm>
              <a:off x="5791200" y="4350630"/>
              <a:ext cx="1905000" cy="381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9" name="Line 23"/>
            <p:cNvSpPr>
              <a:spLocks noChangeShapeType="1"/>
            </p:cNvSpPr>
            <p:nvPr/>
          </p:nvSpPr>
          <p:spPr bwMode="auto">
            <a:xfrm>
              <a:off x="6248400" y="4350630"/>
              <a:ext cx="0" cy="381000"/>
            </a:xfrm>
            <a:prstGeom prst="line">
              <a:avLst/>
            </a:prstGeom>
            <a:noFill/>
            <a:ln w="9525">
              <a:solidFill>
                <a:schemeClr val="tx1"/>
              </a:solidFill>
              <a:round/>
              <a:headEnd/>
              <a:tailEnd/>
            </a:ln>
          </p:spPr>
          <p:txBody>
            <a:bodyPr wrap="none"/>
            <a:lstStyle/>
            <a:p>
              <a:endParaRPr lang="en-US"/>
            </a:p>
          </p:txBody>
        </p:sp>
        <p:sp>
          <p:nvSpPr>
            <p:cNvPr id="20" name="Line 24"/>
            <p:cNvSpPr>
              <a:spLocks noChangeShapeType="1"/>
            </p:cNvSpPr>
            <p:nvPr/>
          </p:nvSpPr>
          <p:spPr bwMode="auto">
            <a:xfrm>
              <a:off x="6705600" y="4350630"/>
              <a:ext cx="0" cy="381000"/>
            </a:xfrm>
            <a:prstGeom prst="line">
              <a:avLst/>
            </a:prstGeom>
            <a:noFill/>
            <a:ln w="9525">
              <a:solidFill>
                <a:schemeClr val="tx1"/>
              </a:solidFill>
              <a:round/>
              <a:headEnd/>
              <a:tailEnd/>
            </a:ln>
          </p:spPr>
          <p:txBody>
            <a:bodyPr wrap="none"/>
            <a:lstStyle/>
            <a:p>
              <a:endParaRPr lang="en-US"/>
            </a:p>
          </p:txBody>
        </p:sp>
        <p:sp>
          <p:nvSpPr>
            <p:cNvPr id="22" name="Line 26"/>
            <p:cNvSpPr>
              <a:spLocks noChangeShapeType="1"/>
            </p:cNvSpPr>
            <p:nvPr/>
          </p:nvSpPr>
          <p:spPr bwMode="auto">
            <a:xfrm>
              <a:off x="7239000" y="4350630"/>
              <a:ext cx="0" cy="381000"/>
            </a:xfrm>
            <a:prstGeom prst="line">
              <a:avLst/>
            </a:prstGeom>
            <a:noFill/>
            <a:ln w="9525">
              <a:solidFill>
                <a:schemeClr val="tx1"/>
              </a:solidFill>
              <a:round/>
              <a:headEnd/>
              <a:tailEnd/>
            </a:ln>
          </p:spPr>
          <p:txBody>
            <a:bodyPr wrap="none"/>
            <a:lstStyle/>
            <a:p>
              <a:endParaRPr lang="en-US"/>
            </a:p>
          </p:txBody>
        </p:sp>
        <p:sp>
          <p:nvSpPr>
            <p:cNvPr id="23" name="Line 27"/>
            <p:cNvSpPr>
              <a:spLocks noChangeShapeType="1"/>
            </p:cNvSpPr>
            <p:nvPr/>
          </p:nvSpPr>
          <p:spPr bwMode="auto">
            <a:xfrm>
              <a:off x="7696200" y="4350630"/>
              <a:ext cx="0" cy="381000"/>
            </a:xfrm>
            <a:prstGeom prst="line">
              <a:avLst/>
            </a:prstGeom>
            <a:noFill/>
            <a:ln w="9525">
              <a:solidFill>
                <a:schemeClr val="tx1"/>
              </a:solidFill>
              <a:round/>
              <a:headEnd/>
              <a:tailEnd/>
            </a:ln>
          </p:spPr>
          <p:txBody>
            <a:bodyPr wrap="none"/>
            <a:lstStyle/>
            <a:p>
              <a:endParaRPr lang="en-US"/>
            </a:p>
          </p:txBody>
        </p:sp>
        <p:sp>
          <p:nvSpPr>
            <p:cNvPr id="24" name="Line 20"/>
            <p:cNvSpPr>
              <a:spLocks noChangeShapeType="1"/>
            </p:cNvSpPr>
            <p:nvPr/>
          </p:nvSpPr>
          <p:spPr bwMode="auto">
            <a:xfrm flipH="1">
              <a:off x="5257800" y="4553830"/>
              <a:ext cx="762000" cy="685800"/>
            </a:xfrm>
            <a:prstGeom prst="line">
              <a:avLst/>
            </a:prstGeom>
            <a:noFill/>
            <a:ln w="28575">
              <a:solidFill>
                <a:schemeClr val="tx1"/>
              </a:solidFill>
              <a:round/>
              <a:headEnd type="oval" w="med" len="med"/>
              <a:tailEnd type="stealth" w="lg" len="lg"/>
            </a:ln>
          </p:spPr>
          <p:txBody>
            <a:bodyPr/>
            <a:lstStyle/>
            <a:p>
              <a:endParaRPr lang="en-US"/>
            </a:p>
          </p:txBody>
        </p:sp>
        <p:sp>
          <p:nvSpPr>
            <p:cNvPr id="37901" name="Line 13"/>
            <p:cNvSpPr>
              <a:spLocks noChangeShapeType="1"/>
            </p:cNvSpPr>
            <p:nvPr/>
          </p:nvSpPr>
          <p:spPr bwMode="auto">
            <a:xfrm>
              <a:off x="4648200" y="4503030"/>
              <a:ext cx="1143000" cy="0"/>
            </a:xfrm>
            <a:prstGeom prst="line">
              <a:avLst/>
            </a:prstGeom>
            <a:noFill/>
            <a:ln w="28575">
              <a:solidFill>
                <a:schemeClr val="tx1"/>
              </a:solidFill>
              <a:round/>
              <a:headEnd type="oval" w="med" len="med"/>
              <a:tailEnd type="stealth" w="lg" len="lg"/>
            </a:ln>
          </p:spPr>
          <p:txBody>
            <a:bodyPr/>
            <a:lstStyle/>
            <a:p>
              <a:endParaRPr lang="en-US"/>
            </a:p>
          </p:txBody>
        </p:sp>
      </p:grpSp>
    </p:spTree>
    <p:extLst>
      <p:ext uri="{BB962C8B-B14F-4D97-AF65-F5344CB8AC3E}">
        <p14:creationId xmlns:p14="http://schemas.microsoft.com/office/powerpoint/2010/main" val="261138392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0"/>
          </p:nvPr>
        </p:nvSpPr>
        <p:spPr/>
        <p:txBody>
          <a:bodyPr/>
          <a:lstStyle/>
          <a:p>
            <a:fld id="{77DB8E4E-A132-42BD-87C5-FFD4E70EF06A}" type="slidenum">
              <a:rPr lang="en-US" smtClean="0"/>
              <a:pPr/>
              <a:t>8</a:t>
            </a:fld>
            <a:endParaRPr lang="en-US" smtClean="0"/>
          </a:p>
        </p:txBody>
      </p:sp>
      <p:sp>
        <p:nvSpPr>
          <p:cNvPr id="37891" name="Rectangle 2"/>
          <p:cNvSpPr>
            <a:spLocks noGrp="1" noChangeArrowheads="1"/>
          </p:cNvSpPr>
          <p:nvPr>
            <p:ph type="title"/>
          </p:nvPr>
        </p:nvSpPr>
        <p:spPr>
          <a:xfrm>
            <a:off x="152400" y="457200"/>
            <a:ext cx="8839200" cy="1066800"/>
          </a:xfrm>
        </p:spPr>
        <p:txBody>
          <a:bodyPr/>
          <a:lstStyle/>
          <a:p>
            <a:pPr eaLnBrk="1" hangingPunct="1"/>
            <a:r>
              <a:rPr lang="en-US" dirty="0" err="1" smtClean="0"/>
              <a:t>ArrayLists</a:t>
            </a:r>
            <a:r>
              <a:rPr lang="en-US" dirty="0" smtClean="0"/>
              <a:t>: Accessing Values (get)</a:t>
            </a:r>
          </a:p>
        </p:txBody>
      </p:sp>
      <p:sp>
        <p:nvSpPr>
          <p:cNvPr id="37892" name="Rectangle 3"/>
          <p:cNvSpPr>
            <a:spLocks noGrp="1" noChangeArrowheads="1"/>
          </p:cNvSpPr>
          <p:nvPr>
            <p:ph type="body" idx="1"/>
          </p:nvPr>
        </p:nvSpPr>
        <p:spPr>
          <a:xfrm>
            <a:off x="152400" y="1600200"/>
            <a:ext cx="8229600" cy="4724400"/>
          </a:xfrm>
        </p:spPr>
        <p:txBody>
          <a:bodyPr/>
          <a:lstStyle/>
          <a:p>
            <a:pPr eaLnBrk="1" hangingPunct="1">
              <a:buFontTx/>
              <a:buChar char=" "/>
            </a:pPr>
            <a:r>
              <a:rPr lang="en-US" dirty="0" err="1" smtClean="0"/>
              <a:t>ArrayLists</a:t>
            </a:r>
            <a:r>
              <a:rPr lang="en-US" dirty="0" smtClean="0"/>
              <a:t> provide indexed access.</a:t>
            </a:r>
          </a:p>
        </p:txBody>
      </p:sp>
      <p:sp>
        <p:nvSpPr>
          <p:cNvPr id="37893" name="Text Box 4"/>
          <p:cNvSpPr txBox="1">
            <a:spLocks noChangeArrowheads="1"/>
          </p:cNvSpPr>
          <p:nvPr/>
        </p:nvSpPr>
        <p:spPr bwMode="auto">
          <a:xfrm>
            <a:off x="666750" y="2286000"/>
            <a:ext cx="8324850" cy="1138773"/>
          </a:xfrm>
          <a:prstGeom prst="rect">
            <a:avLst/>
          </a:prstGeom>
          <a:noFill/>
          <a:ln w="9525">
            <a:noFill/>
            <a:miter lim="800000"/>
            <a:headEnd/>
            <a:tailEnd/>
          </a:ln>
        </p:spPr>
        <p:txBody>
          <a:bodyPr wrap="square">
            <a:spAutoFit/>
          </a:bodyPr>
          <a:lstStyle/>
          <a:p>
            <a:pPr>
              <a:spcBef>
                <a:spcPct val="20000"/>
              </a:spcBef>
            </a:pPr>
            <a:r>
              <a:rPr lang="en-US" sz="2000" b="1" dirty="0" smtClean="0">
                <a:latin typeface="Courier New" pitchFamily="49" charset="0"/>
              </a:rPr>
              <a:t>List&lt;</a:t>
            </a:r>
            <a:r>
              <a:rPr lang="en-US" sz="2000" b="1" i="1" u="sng" dirty="0" err="1" smtClean="0">
                <a:latin typeface="Courier New" pitchFamily="49" charset="0"/>
              </a:rPr>
              <a:t>aType</a:t>
            </a:r>
            <a:r>
              <a:rPr lang="en-US" sz="2000" b="1" dirty="0" smtClean="0">
                <a:latin typeface="Courier New" pitchFamily="49" charset="0"/>
              </a:rPr>
              <a:t>&gt; </a:t>
            </a:r>
            <a:r>
              <a:rPr lang="en-US" sz="2000" b="1" i="1" u="sng" dirty="0" err="1" smtClean="0">
                <a:latin typeface="Courier New" pitchFamily="49" charset="0"/>
              </a:rPr>
              <a:t>aList</a:t>
            </a:r>
            <a:r>
              <a:rPr lang="en-US" sz="2000" b="1" dirty="0" smtClean="0">
                <a:latin typeface="Courier New" pitchFamily="49" charset="0"/>
              </a:rPr>
              <a:t> = new </a:t>
            </a:r>
            <a:r>
              <a:rPr lang="en-US" sz="2000" b="1" dirty="0" err="1" smtClean="0">
                <a:latin typeface="Courier New" pitchFamily="49" charset="0"/>
              </a:rPr>
              <a:t>ArrayList</a:t>
            </a:r>
            <a:r>
              <a:rPr lang="en-US" sz="2000" b="1" dirty="0" smtClean="0">
                <a:latin typeface="Courier New" pitchFamily="49" charset="0"/>
              </a:rPr>
              <a:t>&lt;</a:t>
            </a:r>
            <a:r>
              <a:rPr lang="en-US" sz="2000" b="1" i="1" u="sng" dirty="0" err="1" smtClean="0">
                <a:latin typeface="Courier New" pitchFamily="49" charset="0"/>
              </a:rPr>
              <a:t>aType</a:t>
            </a:r>
            <a:r>
              <a:rPr lang="en-US" sz="2000" b="1" dirty="0" smtClean="0">
                <a:latin typeface="Courier New" pitchFamily="49" charset="0"/>
              </a:rPr>
              <a:t>&gt;();</a:t>
            </a:r>
          </a:p>
          <a:p>
            <a:pPr>
              <a:spcBef>
                <a:spcPct val="20000"/>
              </a:spcBef>
            </a:pPr>
            <a:r>
              <a:rPr lang="en-US" sz="2000" b="1" i="1" u="sng" dirty="0" err="1" smtClean="0">
                <a:latin typeface="Courier New" pitchFamily="49" charset="0"/>
              </a:rPr>
              <a:t>aList</a:t>
            </a:r>
            <a:r>
              <a:rPr lang="en-US" sz="2000" b="1" dirty="0" err="1" smtClean="0">
                <a:latin typeface="Courier New" pitchFamily="49" charset="0"/>
              </a:rPr>
              <a:t>.add</a:t>
            </a:r>
            <a:r>
              <a:rPr lang="en-US" sz="2000" b="1" dirty="0" smtClean="0">
                <a:latin typeface="Courier New" pitchFamily="49" charset="0"/>
              </a:rPr>
              <a:t>(</a:t>
            </a:r>
            <a:r>
              <a:rPr lang="en-US" sz="2000" b="1" i="1" u="sng" dirty="0" err="1" smtClean="0">
                <a:latin typeface="Courier New" pitchFamily="49" charset="0"/>
              </a:rPr>
              <a:t>aTypeObject</a:t>
            </a:r>
            <a:r>
              <a:rPr lang="en-US" sz="2000" b="1" dirty="0" smtClean="0">
                <a:latin typeface="Courier New" pitchFamily="49" charset="0"/>
              </a:rPr>
              <a:t>);</a:t>
            </a:r>
          </a:p>
          <a:p>
            <a:pPr>
              <a:spcBef>
                <a:spcPct val="20000"/>
              </a:spcBef>
            </a:pPr>
            <a:r>
              <a:rPr lang="en-US" sz="2000" b="1" dirty="0" err="1" smtClean="0">
                <a:latin typeface="Courier New" pitchFamily="49" charset="0"/>
              </a:rPr>
              <a:t>System.out.println</a:t>
            </a:r>
            <a:r>
              <a:rPr lang="en-US" sz="2000" b="1" dirty="0" smtClean="0">
                <a:latin typeface="Courier New" pitchFamily="49" charset="0"/>
              </a:rPr>
              <a:t>(</a:t>
            </a:r>
            <a:r>
              <a:rPr lang="en-US" sz="2000" b="1" i="1" u="sng" dirty="0" err="1" smtClean="0">
                <a:latin typeface="Courier New" pitchFamily="49" charset="0"/>
              </a:rPr>
              <a:t>aList</a:t>
            </a:r>
            <a:r>
              <a:rPr lang="en-US" sz="2000" b="1" dirty="0" err="1" smtClean="0">
                <a:latin typeface="Courier New" pitchFamily="49" charset="0"/>
              </a:rPr>
              <a:t>.get</a:t>
            </a:r>
            <a:r>
              <a:rPr lang="en-US" sz="2000" b="1" dirty="0" smtClean="0">
                <a:latin typeface="Courier New" pitchFamily="49" charset="0"/>
              </a:rPr>
              <a:t>(</a:t>
            </a:r>
            <a:r>
              <a:rPr lang="en-US" sz="2000" b="1" i="1" u="sng" dirty="0" err="1" smtClean="0">
                <a:latin typeface="Courier New" pitchFamily="49" charset="0"/>
              </a:rPr>
              <a:t>arrayIndex</a:t>
            </a:r>
            <a:r>
              <a:rPr lang="en-US" sz="2000" b="1" dirty="0" smtClean="0">
                <a:latin typeface="Courier New" pitchFamily="49" charset="0"/>
              </a:rPr>
              <a:t>));</a:t>
            </a:r>
            <a:endParaRPr lang="en-US" sz="2400" b="1" dirty="0">
              <a:latin typeface="Courier New" pitchFamily="49" charset="0"/>
            </a:endParaRPr>
          </a:p>
        </p:txBody>
      </p:sp>
      <p:grpSp>
        <p:nvGrpSpPr>
          <p:cNvPr id="2" name="Group 1"/>
          <p:cNvGrpSpPr/>
          <p:nvPr/>
        </p:nvGrpSpPr>
        <p:grpSpPr>
          <a:xfrm>
            <a:off x="533400" y="4152900"/>
            <a:ext cx="8458200" cy="1752600"/>
            <a:chOff x="533400" y="4648200"/>
            <a:chExt cx="8458200" cy="1752600"/>
          </a:xfrm>
        </p:grpSpPr>
        <p:sp>
          <p:nvSpPr>
            <p:cNvPr id="37894" name="Text Box 5"/>
            <p:cNvSpPr txBox="1">
              <a:spLocks noChangeArrowheads="1"/>
            </p:cNvSpPr>
            <p:nvPr/>
          </p:nvSpPr>
          <p:spPr bwMode="auto">
            <a:xfrm>
              <a:off x="533400" y="4662487"/>
              <a:ext cx="1600200" cy="366713"/>
            </a:xfrm>
            <a:prstGeom prst="rect">
              <a:avLst/>
            </a:prstGeom>
            <a:noFill/>
            <a:ln w="9525">
              <a:noFill/>
              <a:miter lim="800000"/>
              <a:headEnd/>
              <a:tailEnd/>
            </a:ln>
          </p:spPr>
          <p:txBody>
            <a:bodyPr>
              <a:spAutoFit/>
            </a:bodyPr>
            <a:lstStyle/>
            <a:p>
              <a:pPr algn="ctr" eaLnBrk="1" hangingPunct="1">
                <a:spcBef>
                  <a:spcPct val="50000"/>
                </a:spcBef>
              </a:pPr>
              <a:r>
                <a:rPr lang="en-US" b="1" i="1" u="sng" dirty="0" err="1" smtClean="0">
                  <a:latin typeface="Courier New" pitchFamily="49" charset="0"/>
                </a:rPr>
                <a:t>aList</a:t>
              </a:r>
              <a:endParaRPr lang="en-US" b="1" i="1" u="sng" dirty="0">
                <a:latin typeface="Courier New" pitchFamily="49" charset="0"/>
              </a:endParaRPr>
            </a:p>
          </p:txBody>
        </p:sp>
        <p:sp>
          <p:nvSpPr>
            <p:cNvPr id="37895" name="Rectangle 6"/>
            <p:cNvSpPr>
              <a:spLocks noChangeArrowheads="1"/>
            </p:cNvSpPr>
            <p:nvPr/>
          </p:nvSpPr>
          <p:spPr bwMode="auto">
            <a:xfrm>
              <a:off x="990600" y="5105400"/>
              <a:ext cx="533400" cy="533400"/>
            </a:xfrm>
            <a:prstGeom prst="rect">
              <a:avLst/>
            </a:prstGeom>
            <a:solidFill>
              <a:srgbClr val="C0C0C0"/>
            </a:solidFill>
            <a:ln w="9525">
              <a:solidFill>
                <a:schemeClr val="tx1"/>
              </a:solidFill>
              <a:miter lim="800000"/>
              <a:headEnd/>
              <a:tailEnd/>
            </a:ln>
          </p:spPr>
          <p:txBody>
            <a:bodyPr wrap="none" anchor="ctr"/>
            <a:lstStyle/>
            <a:p>
              <a:endParaRPr lang="en-US"/>
            </a:p>
          </p:txBody>
        </p:sp>
        <p:sp>
          <p:nvSpPr>
            <p:cNvPr id="37896" name="Rectangle 7"/>
            <p:cNvSpPr>
              <a:spLocks noChangeArrowheads="1"/>
            </p:cNvSpPr>
            <p:nvPr/>
          </p:nvSpPr>
          <p:spPr bwMode="auto">
            <a:xfrm>
              <a:off x="2286000" y="4724400"/>
              <a:ext cx="3276600" cy="990600"/>
            </a:xfrm>
            <a:prstGeom prst="rect">
              <a:avLst/>
            </a:prstGeom>
            <a:solidFill>
              <a:srgbClr val="C0C0C0"/>
            </a:solidFill>
            <a:ln w="9525">
              <a:solidFill>
                <a:schemeClr val="tx1"/>
              </a:solidFill>
              <a:miter lim="800000"/>
              <a:headEnd/>
              <a:tailEnd/>
            </a:ln>
          </p:spPr>
          <p:txBody>
            <a:bodyPr wrap="none" anchor="ctr"/>
            <a:lstStyle/>
            <a:p>
              <a:endParaRPr lang="en-US"/>
            </a:p>
          </p:txBody>
        </p:sp>
        <p:sp>
          <p:nvSpPr>
            <p:cNvPr id="37897" name="Text Box 8"/>
            <p:cNvSpPr txBox="1">
              <a:spLocks noChangeArrowheads="1"/>
            </p:cNvSpPr>
            <p:nvPr/>
          </p:nvSpPr>
          <p:spPr bwMode="auto">
            <a:xfrm>
              <a:off x="2514600" y="4648200"/>
              <a:ext cx="2743200" cy="396875"/>
            </a:xfrm>
            <a:prstGeom prst="rect">
              <a:avLst/>
            </a:prstGeom>
            <a:noFill/>
            <a:ln w="9525">
              <a:noFill/>
              <a:miter lim="800000"/>
              <a:headEnd/>
              <a:tailEnd/>
            </a:ln>
          </p:spPr>
          <p:txBody>
            <a:bodyPr>
              <a:spAutoFit/>
            </a:bodyPr>
            <a:lstStyle/>
            <a:p>
              <a:pPr algn="ctr" eaLnBrk="1" hangingPunct="1">
                <a:spcBef>
                  <a:spcPct val="50000"/>
                </a:spcBef>
              </a:pPr>
              <a:r>
                <a:rPr lang="en-US" b="1" dirty="0">
                  <a:latin typeface="Courier New" pitchFamily="49" charset="0"/>
                </a:rPr>
                <a:t>size</a:t>
              </a:r>
              <a:r>
                <a:rPr lang="en-US" sz="2000" dirty="0">
                  <a:latin typeface="Times New Roman" pitchFamily="18" charset="0"/>
                </a:rPr>
                <a:t>                 </a:t>
              </a:r>
              <a:r>
                <a:rPr lang="en-US" b="1" dirty="0">
                  <a:latin typeface="Courier New" pitchFamily="49" charset="0"/>
                </a:rPr>
                <a:t>array</a:t>
              </a:r>
            </a:p>
          </p:txBody>
        </p:sp>
        <p:sp>
          <p:nvSpPr>
            <p:cNvPr id="37898" name="Text Box 9"/>
            <p:cNvSpPr txBox="1">
              <a:spLocks noChangeArrowheads="1"/>
            </p:cNvSpPr>
            <p:nvPr/>
          </p:nvSpPr>
          <p:spPr bwMode="auto">
            <a:xfrm>
              <a:off x="2667000" y="5105400"/>
              <a:ext cx="685800" cy="466725"/>
            </a:xfrm>
            <a:prstGeom prst="rect">
              <a:avLst/>
            </a:prstGeom>
            <a:solidFill>
              <a:schemeClr val="accent1"/>
            </a:solidFill>
            <a:ln w="9525">
              <a:solidFill>
                <a:schemeClr val="tx1"/>
              </a:solidFill>
              <a:miter lim="800000"/>
              <a:headEnd/>
              <a:tailEnd/>
            </a:ln>
          </p:spPr>
          <p:txBody>
            <a:bodyPr>
              <a:spAutoFit/>
            </a:bodyPr>
            <a:lstStyle/>
            <a:p>
              <a:pPr algn="ctr" eaLnBrk="1" hangingPunct="1">
                <a:spcBef>
                  <a:spcPct val="50000"/>
                </a:spcBef>
              </a:pPr>
              <a:r>
                <a:rPr lang="en-US" sz="2400" dirty="0">
                  <a:latin typeface="Times New Roman" pitchFamily="18" charset="0"/>
                </a:rPr>
                <a:t>1</a:t>
              </a:r>
            </a:p>
          </p:txBody>
        </p:sp>
        <p:sp>
          <p:nvSpPr>
            <p:cNvPr id="37899" name="Text Box 10"/>
            <p:cNvSpPr txBox="1">
              <a:spLocks noChangeArrowheads="1"/>
            </p:cNvSpPr>
            <p:nvPr/>
          </p:nvSpPr>
          <p:spPr bwMode="auto">
            <a:xfrm>
              <a:off x="4343400" y="5105400"/>
              <a:ext cx="685800" cy="466725"/>
            </a:xfrm>
            <a:prstGeom prst="rect">
              <a:avLst/>
            </a:prstGeom>
            <a:solidFill>
              <a:schemeClr val="accent1"/>
            </a:solidFill>
            <a:ln w="9525">
              <a:solidFill>
                <a:schemeClr val="tx1"/>
              </a:solidFill>
              <a:miter lim="800000"/>
              <a:headEnd/>
              <a:tailEnd/>
            </a:ln>
          </p:spPr>
          <p:txBody>
            <a:bodyPr>
              <a:spAutoFit/>
            </a:bodyPr>
            <a:lstStyle/>
            <a:p>
              <a:pPr algn="ctr" eaLnBrk="1" hangingPunct="1">
                <a:spcBef>
                  <a:spcPct val="50000"/>
                </a:spcBef>
              </a:pPr>
              <a:endParaRPr lang="en-US" sz="2400">
                <a:latin typeface="Times New Roman" pitchFamily="18" charset="0"/>
              </a:endParaRPr>
            </a:p>
          </p:txBody>
        </p:sp>
        <p:sp>
          <p:nvSpPr>
            <p:cNvPr id="37900" name="Line 11"/>
            <p:cNvSpPr>
              <a:spLocks noChangeShapeType="1"/>
            </p:cNvSpPr>
            <p:nvPr/>
          </p:nvSpPr>
          <p:spPr bwMode="auto">
            <a:xfrm>
              <a:off x="1295400" y="5334000"/>
              <a:ext cx="990600" cy="0"/>
            </a:xfrm>
            <a:prstGeom prst="line">
              <a:avLst/>
            </a:prstGeom>
            <a:noFill/>
            <a:ln w="28575">
              <a:solidFill>
                <a:schemeClr val="tx1"/>
              </a:solidFill>
              <a:round/>
              <a:headEnd type="oval" w="med" len="med"/>
              <a:tailEnd type="triangle" w="med" len="med"/>
            </a:ln>
          </p:spPr>
          <p:txBody>
            <a:bodyPr wrap="none"/>
            <a:lstStyle/>
            <a:p>
              <a:endParaRPr lang="en-US"/>
            </a:p>
          </p:txBody>
        </p:sp>
        <p:sp>
          <p:nvSpPr>
            <p:cNvPr id="37902" name="Line 14"/>
            <p:cNvSpPr>
              <a:spLocks noChangeShapeType="1"/>
            </p:cNvSpPr>
            <p:nvPr/>
          </p:nvSpPr>
          <p:spPr bwMode="auto">
            <a:xfrm>
              <a:off x="6324600" y="5257800"/>
              <a:ext cx="0" cy="304800"/>
            </a:xfrm>
            <a:prstGeom prst="line">
              <a:avLst/>
            </a:prstGeom>
            <a:noFill/>
            <a:ln w="9525">
              <a:solidFill>
                <a:schemeClr val="tx1"/>
              </a:solidFill>
              <a:round/>
              <a:headEnd/>
              <a:tailEnd/>
            </a:ln>
          </p:spPr>
          <p:txBody>
            <a:bodyPr/>
            <a:lstStyle/>
            <a:p>
              <a:endParaRPr lang="en-US"/>
            </a:p>
          </p:txBody>
        </p:sp>
        <p:sp>
          <p:nvSpPr>
            <p:cNvPr id="37903" name="Line 15"/>
            <p:cNvSpPr>
              <a:spLocks noChangeShapeType="1"/>
            </p:cNvSpPr>
            <p:nvPr/>
          </p:nvSpPr>
          <p:spPr bwMode="auto">
            <a:xfrm>
              <a:off x="6400800" y="5334000"/>
              <a:ext cx="0" cy="152400"/>
            </a:xfrm>
            <a:prstGeom prst="line">
              <a:avLst/>
            </a:prstGeom>
            <a:noFill/>
            <a:ln w="9525">
              <a:solidFill>
                <a:schemeClr val="tx1"/>
              </a:solidFill>
              <a:round/>
              <a:headEnd/>
              <a:tailEnd/>
            </a:ln>
          </p:spPr>
          <p:txBody>
            <a:bodyPr/>
            <a:lstStyle/>
            <a:p>
              <a:endParaRPr lang="en-US"/>
            </a:p>
          </p:txBody>
        </p:sp>
        <p:sp>
          <p:nvSpPr>
            <p:cNvPr id="16" name="Text Box 13"/>
            <p:cNvSpPr txBox="1">
              <a:spLocks noChangeArrowheads="1"/>
            </p:cNvSpPr>
            <p:nvPr/>
          </p:nvSpPr>
          <p:spPr bwMode="auto">
            <a:xfrm>
              <a:off x="5791200" y="4784725"/>
              <a:ext cx="3200400" cy="396875"/>
            </a:xfrm>
            <a:prstGeom prst="rect">
              <a:avLst/>
            </a:prstGeom>
            <a:noFill/>
            <a:ln w="9525">
              <a:noFill/>
              <a:miter lim="800000"/>
              <a:headEnd/>
              <a:tailEnd/>
            </a:ln>
          </p:spPr>
          <p:txBody>
            <a:bodyPr>
              <a:spAutoFit/>
            </a:bodyPr>
            <a:lstStyle/>
            <a:p>
              <a:pPr eaLnBrk="1" hangingPunct="1">
                <a:spcBef>
                  <a:spcPct val="50000"/>
                </a:spcBef>
              </a:pPr>
              <a:r>
                <a:rPr lang="en-US" sz="2000" dirty="0">
                  <a:latin typeface="Times New Roman" pitchFamily="18" charset="0"/>
                </a:rPr>
                <a:t> [0]  [1</a:t>
              </a:r>
              <a:r>
                <a:rPr lang="en-US" sz="2000" dirty="0" smtClean="0">
                  <a:latin typeface="Times New Roman" pitchFamily="18" charset="0"/>
                </a:rPr>
                <a:t>]   </a:t>
              </a:r>
              <a:r>
                <a:rPr lang="en-US" sz="2000" dirty="0">
                  <a:latin typeface="Times New Roman" pitchFamily="18" charset="0"/>
                </a:rPr>
                <a:t>… </a:t>
              </a:r>
              <a:r>
                <a:rPr lang="en-US" sz="2000" dirty="0" smtClean="0">
                  <a:latin typeface="Times New Roman" pitchFamily="18" charset="0"/>
                </a:rPr>
                <a:t> </a:t>
              </a:r>
              <a:r>
                <a:rPr lang="en-US" sz="2000" dirty="0">
                  <a:latin typeface="Times New Roman" pitchFamily="18" charset="0"/>
                </a:rPr>
                <a:t>[m-1]   </a:t>
              </a:r>
            </a:p>
          </p:txBody>
        </p:sp>
        <p:sp>
          <p:nvSpPr>
            <p:cNvPr id="17" name="Text Box 19"/>
            <p:cNvSpPr txBox="1">
              <a:spLocks noChangeArrowheads="1"/>
            </p:cNvSpPr>
            <p:nvPr/>
          </p:nvSpPr>
          <p:spPr bwMode="auto">
            <a:xfrm>
              <a:off x="3276600" y="5994400"/>
              <a:ext cx="2057400" cy="406400"/>
            </a:xfrm>
            <a:prstGeom prst="rect">
              <a:avLst/>
            </a:prstGeom>
            <a:solidFill>
              <a:srgbClr val="C0C0C0"/>
            </a:solidFill>
            <a:ln w="9525">
              <a:solidFill>
                <a:schemeClr val="tx1"/>
              </a:solidFill>
              <a:miter lim="800000"/>
              <a:headEnd/>
              <a:tailEnd/>
            </a:ln>
          </p:spPr>
          <p:txBody>
            <a:bodyPr wrap="none" anchor="ctr"/>
            <a:lstStyle/>
            <a:p>
              <a:pPr algn="ctr" eaLnBrk="1" hangingPunct="1">
                <a:spcBef>
                  <a:spcPct val="50000"/>
                </a:spcBef>
              </a:pPr>
              <a:r>
                <a:rPr lang="en-US" b="1" i="1" u="sng" dirty="0" err="1" smtClean="0">
                  <a:latin typeface="Courier New" pitchFamily="49" charset="0"/>
                </a:rPr>
                <a:t>aTypeObject</a:t>
              </a:r>
              <a:endParaRPr lang="en-US" b="1" i="1" u="sng" dirty="0">
                <a:latin typeface="Courier New" pitchFamily="49" charset="0"/>
              </a:endParaRPr>
            </a:p>
          </p:txBody>
        </p:sp>
        <p:sp>
          <p:nvSpPr>
            <p:cNvPr id="18" name="Rectangle 22"/>
            <p:cNvSpPr>
              <a:spLocks noChangeArrowheads="1"/>
            </p:cNvSpPr>
            <p:nvPr/>
          </p:nvSpPr>
          <p:spPr bwMode="auto">
            <a:xfrm>
              <a:off x="5867400" y="5181600"/>
              <a:ext cx="1905000" cy="381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9" name="Line 23"/>
            <p:cNvSpPr>
              <a:spLocks noChangeShapeType="1"/>
            </p:cNvSpPr>
            <p:nvPr/>
          </p:nvSpPr>
          <p:spPr bwMode="auto">
            <a:xfrm>
              <a:off x="6324600" y="5181600"/>
              <a:ext cx="0" cy="381000"/>
            </a:xfrm>
            <a:prstGeom prst="line">
              <a:avLst/>
            </a:prstGeom>
            <a:noFill/>
            <a:ln w="9525">
              <a:solidFill>
                <a:schemeClr val="tx1"/>
              </a:solidFill>
              <a:round/>
              <a:headEnd/>
              <a:tailEnd/>
            </a:ln>
          </p:spPr>
          <p:txBody>
            <a:bodyPr wrap="none"/>
            <a:lstStyle/>
            <a:p>
              <a:endParaRPr lang="en-US"/>
            </a:p>
          </p:txBody>
        </p:sp>
        <p:sp>
          <p:nvSpPr>
            <p:cNvPr id="20" name="Line 24"/>
            <p:cNvSpPr>
              <a:spLocks noChangeShapeType="1"/>
            </p:cNvSpPr>
            <p:nvPr/>
          </p:nvSpPr>
          <p:spPr bwMode="auto">
            <a:xfrm>
              <a:off x="6781800" y="5181600"/>
              <a:ext cx="0" cy="381000"/>
            </a:xfrm>
            <a:prstGeom prst="line">
              <a:avLst/>
            </a:prstGeom>
            <a:noFill/>
            <a:ln w="9525">
              <a:solidFill>
                <a:schemeClr val="tx1"/>
              </a:solidFill>
              <a:round/>
              <a:headEnd/>
              <a:tailEnd/>
            </a:ln>
          </p:spPr>
          <p:txBody>
            <a:bodyPr wrap="none"/>
            <a:lstStyle/>
            <a:p>
              <a:endParaRPr lang="en-US"/>
            </a:p>
          </p:txBody>
        </p:sp>
        <p:sp>
          <p:nvSpPr>
            <p:cNvPr id="22" name="Line 26"/>
            <p:cNvSpPr>
              <a:spLocks noChangeShapeType="1"/>
            </p:cNvSpPr>
            <p:nvPr/>
          </p:nvSpPr>
          <p:spPr bwMode="auto">
            <a:xfrm>
              <a:off x="7315200" y="5181600"/>
              <a:ext cx="0" cy="381000"/>
            </a:xfrm>
            <a:prstGeom prst="line">
              <a:avLst/>
            </a:prstGeom>
            <a:noFill/>
            <a:ln w="9525">
              <a:solidFill>
                <a:schemeClr val="tx1"/>
              </a:solidFill>
              <a:round/>
              <a:headEnd/>
              <a:tailEnd/>
            </a:ln>
          </p:spPr>
          <p:txBody>
            <a:bodyPr wrap="none"/>
            <a:lstStyle/>
            <a:p>
              <a:endParaRPr lang="en-US"/>
            </a:p>
          </p:txBody>
        </p:sp>
        <p:sp>
          <p:nvSpPr>
            <p:cNvPr id="23" name="Line 27"/>
            <p:cNvSpPr>
              <a:spLocks noChangeShapeType="1"/>
            </p:cNvSpPr>
            <p:nvPr/>
          </p:nvSpPr>
          <p:spPr bwMode="auto">
            <a:xfrm>
              <a:off x="7772400" y="5181600"/>
              <a:ext cx="0" cy="381000"/>
            </a:xfrm>
            <a:prstGeom prst="line">
              <a:avLst/>
            </a:prstGeom>
            <a:noFill/>
            <a:ln w="9525">
              <a:solidFill>
                <a:schemeClr val="tx1"/>
              </a:solidFill>
              <a:round/>
              <a:headEnd/>
              <a:tailEnd/>
            </a:ln>
          </p:spPr>
          <p:txBody>
            <a:bodyPr wrap="none"/>
            <a:lstStyle/>
            <a:p>
              <a:endParaRPr lang="en-US"/>
            </a:p>
          </p:txBody>
        </p:sp>
        <p:sp>
          <p:nvSpPr>
            <p:cNvPr id="24" name="Line 20"/>
            <p:cNvSpPr>
              <a:spLocks noChangeShapeType="1"/>
            </p:cNvSpPr>
            <p:nvPr/>
          </p:nvSpPr>
          <p:spPr bwMode="auto">
            <a:xfrm flipH="1">
              <a:off x="5334000" y="5384800"/>
              <a:ext cx="762000" cy="685800"/>
            </a:xfrm>
            <a:prstGeom prst="line">
              <a:avLst/>
            </a:prstGeom>
            <a:noFill/>
            <a:ln w="28575">
              <a:solidFill>
                <a:schemeClr val="tx1"/>
              </a:solidFill>
              <a:round/>
              <a:headEnd type="oval" w="med" len="med"/>
              <a:tailEnd type="stealth" w="lg" len="lg"/>
            </a:ln>
          </p:spPr>
          <p:txBody>
            <a:bodyPr/>
            <a:lstStyle/>
            <a:p>
              <a:endParaRPr lang="en-US"/>
            </a:p>
          </p:txBody>
        </p:sp>
        <p:sp>
          <p:nvSpPr>
            <p:cNvPr id="37901" name="Line 13"/>
            <p:cNvSpPr>
              <a:spLocks noChangeShapeType="1"/>
            </p:cNvSpPr>
            <p:nvPr/>
          </p:nvSpPr>
          <p:spPr bwMode="auto">
            <a:xfrm>
              <a:off x="4724400" y="5334000"/>
              <a:ext cx="1143000" cy="0"/>
            </a:xfrm>
            <a:prstGeom prst="line">
              <a:avLst/>
            </a:prstGeom>
            <a:noFill/>
            <a:ln w="28575">
              <a:solidFill>
                <a:schemeClr val="tx1"/>
              </a:solidFill>
              <a:round/>
              <a:headEnd type="oval" w="med" len="med"/>
              <a:tailEnd type="stealth" w="lg" len="lg"/>
            </a:ln>
          </p:spPr>
          <p:txBody>
            <a:bodyPr/>
            <a:lstStyle/>
            <a:p>
              <a:endParaRPr lang="en-US"/>
            </a:p>
          </p:txBody>
        </p:sp>
      </p:grpSp>
    </p:spTree>
    <p:extLst>
      <p:ext uri="{BB962C8B-B14F-4D97-AF65-F5344CB8AC3E}">
        <p14:creationId xmlns:p14="http://schemas.microsoft.com/office/powerpoint/2010/main" val="419558192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0"/>
          </p:nvPr>
        </p:nvSpPr>
        <p:spPr/>
        <p:txBody>
          <a:bodyPr/>
          <a:lstStyle/>
          <a:p>
            <a:fld id="{77DB8E4E-A132-42BD-87C5-FFD4E70EF06A}" type="slidenum">
              <a:rPr lang="en-US" smtClean="0"/>
              <a:pPr/>
              <a:t>9</a:t>
            </a:fld>
            <a:endParaRPr lang="en-US" smtClean="0"/>
          </a:p>
        </p:txBody>
      </p:sp>
      <p:sp>
        <p:nvSpPr>
          <p:cNvPr id="37891" name="Rectangle 2"/>
          <p:cNvSpPr>
            <a:spLocks noGrp="1" noChangeArrowheads="1"/>
          </p:cNvSpPr>
          <p:nvPr>
            <p:ph type="title"/>
          </p:nvPr>
        </p:nvSpPr>
        <p:spPr/>
        <p:txBody>
          <a:bodyPr/>
          <a:lstStyle/>
          <a:p>
            <a:pPr eaLnBrk="1" hangingPunct="1"/>
            <a:r>
              <a:rPr lang="en-US" dirty="0" err="1" smtClean="0"/>
              <a:t>ArrayLists</a:t>
            </a:r>
            <a:r>
              <a:rPr lang="en-US" dirty="0" smtClean="0"/>
              <a:t>: Memory Allocation</a:t>
            </a:r>
          </a:p>
        </p:txBody>
      </p:sp>
      <p:sp>
        <p:nvSpPr>
          <p:cNvPr id="37892" name="Rectangle 3"/>
          <p:cNvSpPr>
            <a:spLocks noGrp="1" noChangeArrowheads="1"/>
          </p:cNvSpPr>
          <p:nvPr>
            <p:ph type="body" idx="1"/>
          </p:nvPr>
        </p:nvSpPr>
        <p:spPr>
          <a:xfrm>
            <a:off x="152400" y="1600200"/>
            <a:ext cx="8991600" cy="4724400"/>
          </a:xfrm>
        </p:spPr>
        <p:txBody>
          <a:bodyPr/>
          <a:lstStyle/>
          <a:p>
            <a:pPr eaLnBrk="1" hangingPunct="1">
              <a:buFontTx/>
              <a:buChar char=" "/>
            </a:pPr>
            <a:r>
              <a:rPr lang="en-US" dirty="0" err="1" smtClean="0"/>
              <a:t>ArrayLists</a:t>
            </a:r>
            <a:r>
              <a:rPr lang="en-US" dirty="0" smtClean="0"/>
              <a:t> allocate memory automatically.</a:t>
            </a:r>
          </a:p>
        </p:txBody>
      </p:sp>
      <p:sp>
        <p:nvSpPr>
          <p:cNvPr id="37893" name="Text Box 4"/>
          <p:cNvSpPr txBox="1">
            <a:spLocks noChangeArrowheads="1"/>
          </p:cNvSpPr>
          <p:nvPr/>
        </p:nvSpPr>
        <p:spPr bwMode="auto">
          <a:xfrm>
            <a:off x="666750" y="2286000"/>
            <a:ext cx="8324850" cy="2776145"/>
          </a:xfrm>
          <a:prstGeom prst="rect">
            <a:avLst/>
          </a:prstGeom>
          <a:noFill/>
          <a:ln w="9525">
            <a:noFill/>
            <a:miter lim="800000"/>
            <a:headEnd/>
            <a:tailEnd/>
          </a:ln>
        </p:spPr>
        <p:txBody>
          <a:bodyPr wrap="square">
            <a:spAutoFit/>
          </a:bodyPr>
          <a:lstStyle/>
          <a:p>
            <a:pPr>
              <a:spcBef>
                <a:spcPct val="20000"/>
              </a:spcBef>
            </a:pPr>
            <a:r>
              <a:rPr lang="en-US" sz="2000" b="1" dirty="0" smtClean="0">
                <a:latin typeface="Courier New" pitchFamily="49" charset="0"/>
              </a:rPr>
              <a:t>List&lt;</a:t>
            </a:r>
            <a:r>
              <a:rPr lang="en-US" sz="2000" b="1" i="1" u="sng" dirty="0" err="1" smtClean="0">
                <a:latin typeface="Courier New" pitchFamily="49" charset="0"/>
              </a:rPr>
              <a:t>aType</a:t>
            </a:r>
            <a:r>
              <a:rPr lang="en-US" sz="2000" b="1" dirty="0" smtClean="0">
                <a:latin typeface="Courier New" pitchFamily="49" charset="0"/>
              </a:rPr>
              <a:t>&gt; </a:t>
            </a:r>
            <a:r>
              <a:rPr lang="en-US" sz="2000" b="1" i="1" u="sng" dirty="0" err="1" smtClean="0">
                <a:latin typeface="Courier New" pitchFamily="49" charset="0"/>
              </a:rPr>
              <a:t>aList</a:t>
            </a:r>
            <a:r>
              <a:rPr lang="en-US" sz="2000" b="1" dirty="0" smtClean="0">
                <a:latin typeface="Courier New" pitchFamily="49" charset="0"/>
              </a:rPr>
              <a:t> = new </a:t>
            </a:r>
            <a:r>
              <a:rPr lang="en-US" sz="2000" b="1" dirty="0" err="1" smtClean="0">
                <a:latin typeface="Courier New" pitchFamily="49" charset="0"/>
              </a:rPr>
              <a:t>ArrayList</a:t>
            </a:r>
            <a:r>
              <a:rPr lang="en-US" sz="2000" b="1" dirty="0" smtClean="0">
                <a:latin typeface="Courier New" pitchFamily="49" charset="0"/>
              </a:rPr>
              <a:t>&lt;</a:t>
            </a:r>
            <a:r>
              <a:rPr lang="en-US" sz="2000" b="1" i="1" u="sng" dirty="0" err="1" smtClean="0">
                <a:latin typeface="Courier New" pitchFamily="49" charset="0"/>
              </a:rPr>
              <a:t>aType</a:t>
            </a:r>
            <a:r>
              <a:rPr lang="en-US" sz="2000" b="1" dirty="0" smtClean="0">
                <a:latin typeface="Courier New" pitchFamily="49" charset="0"/>
              </a:rPr>
              <a:t>&gt;();</a:t>
            </a:r>
          </a:p>
          <a:p>
            <a:pPr>
              <a:spcBef>
                <a:spcPct val="20000"/>
              </a:spcBef>
            </a:pPr>
            <a:r>
              <a:rPr lang="en-US" sz="2000" b="1" i="1" u="sng" dirty="0" err="1" smtClean="0">
                <a:latin typeface="Courier New" pitchFamily="49" charset="0"/>
              </a:rPr>
              <a:t>aList</a:t>
            </a:r>
            <a:r>
              <a:rPr lang="en-US" sz="2000" b="1" dirty="0" err="1" smtClean="0">
                <a:latin typeface="Courier New" pitchFamily="49" charset="0"/>
              </a:rPr>
              <a:t>.add</a:t>
            </a:r>
            <a:r>
              <a:rPr lang="en-US" sz="2000" b="1" dirty="0" smtClean="0">
                <a:latin typeface="Courier New" pitchFamily="49" charset="0"/>
              </a:rPr>
              <a:t>(</a:t>
            </a:r>
            <a:r>
              <a:rPr lang="en-US" sz="2000" b="1" i="1" u="sng" dirty="0" err="1" smtClean="0">
                <a:latin typeface="Courier New" pitchFamily="49" charset="0"/>
              </a:rPr>
              <a:t>aTypeObject</a:t>
            </a:r>
            <a:r>
              <a:rPr lang="en-US" sz="2000" b="1" dirty="0" smtClean="0">
                <a:latin typeface="Courier New" pitchFamily="49" charset="0"/>
              </a:rPr>
              <a:t>);</a:t>
            </a:r>
          </a:p>
          <a:p>
            <a:pPr>
              <a:spcBef>
                <a:spcPct val="20000"/>
              </a:spcBef>
            </a:pPr>
            <a:r>
              <a:rPr lang="en-US" sz="2000" b="1" dirty="0" err="1" smtClean="0">
                <a:latin typeface="Courier New" pitchFamily="49" charset="0"/>
              </a:rPr>
              <a:t>System.out.println</a:t>
            </a:r>
            <a:r>
              <a:rPr lang="en-US" sz="2000" b="1" dirty="0" smtClean="0">
                <a:latin typeface="Courier New" pitchFamily="49" charset="0"/>
              </a:rPr>
              <a:t>(</a:t>
            </a:r>
            <a:r>
              <a:rPr lang="en-US" sz="2000" b="1" i="1" u="sng" dirty="0" err="1" smtClean="0">
                <a:latin typeface="Courier New" pitchFamily="49" charset="0"/>
              </a:rPr>
              <a:t>aList</a:t>
            </a:r>
            <a:r>
              <a:rPr lang="en-US" sz="2000" b="1" dirty="0" err="1" smtClean="0">
                <a:latin typeface="Courier New" pitchFamily="49" charset="0"/>
              </a:rPr>
              <a:t>.get</a:t>
            </a:r>
            <a:r>
              <a:rPr lang="en-US" sz="2000" b="1" dirty="0" smtClean="0">
                <a:latin typeface="Courier New" pitchFamily="49" charset="0"/>
              </a:rPr>
              <a:t>(</a:t>
            </a:r>
            <a:r>
              <a:rPr lang="en-US" sz="2000" b="1" i="1" u="sng" dirty="0" err="1" smtClean="0">
                <a:latin typeface="Courier New" pitchFamily="49" charset="0"/>
              </a:rPr>
              <a:t>arrayIndex</a:t>
            </a:r>
            <a:r>
              <a:rPr lang="en-US" sz="2000" b="1" dirty="0" smtClean="0">
                <a:latin typeface="Courier New" pitchFamily="49" charset="0"/>
              </a:rPr>
              <a:t>));</a:t>
            </a:r>
          </a:p>
          <a:p>
            <a:pPr>
              <a:spcBef>
                <a:spcPct val="20000"/>
              </a:spcBef>
            </a:pPr>
            <a:r>
              <a:rPr lang="en-US" sz="2000" b="1" i="1" u="sng" dirty="0" err="1" smtClean="0">
                <a:latin typeface="Courier New" pitchFamily="49" charset="0"/>
              </a:rPr>
              <a:t>aList</a:t>
            </a:r>
            <a:r>
              <a:rPr lang="en-US" sz="2000" b="1" dirty="0" err="1" smtClean="0">
                <a:latin typeface="Courier New" pitchFamily="49" charset="0"/>
              </a:rPr>
              <a:t>.add</a:t>
            </a:r>
            <a:r>
              <a:rPr lang="en-US" sz="2000" b="1" dirty="0" smtClean="0">
                <a:latin typeface="Courier New" pitchFamily="49" charset="0"/>
              </a:rPr>
              <a:t>(</a:t>
            </a:r>
            <a:r>
              <a:rPr lang="en-US" sz="2000" b="1" i="1" u="sng" dirty="0" smtClean="0">
                <a:latin typeface="Courier New" pitchFamily="49" charset="0"/>
              </a:rPr>
              <a:t>a2ndTypeObject</a:t>
            </a:r>
            <a:r>
              <a:rPr lang="en-US" sz="2000" b="1" dirty="0" smtClean="0">
                <a:latin typeface="Courier New" pitchFamily="49" charset="0"/>
              </a:rPr>
              <a:t>);</a:t>
            </a:r>
          </a:p>
          <a:p>
            <a:pPr>
              <a:spcBef>
                <a:spcPct val="20000"/>
              </a:spcBef>
            </a:pPr>
            <a:r>
              <a:rPr lang="en-US" sz="1200" b="1" dirty="0" smtClean="0">
                <a:latin typeface="Courier New" pitchFamily="49" charset="0"/>
              </a:rPr>
              <a:t>...</a:t>
            </a:r>
          </a:p>
          <a:p>
            <a:pPr>
              <a:spcBef>
                <a:spcPct val="20000"/>
              </a:spcBef>
            </a:pPr>
            <a:r>
              <a:rPr lang="en-US" sz="2000" b="1" i="1" u="sng" dirty="0" err="1" smtClean="0">
                <a:latin typeface="Courier New" pitchFamily="49" charset="0"/>
              </a:rPr>
              <a:t>aList</a:t>
            </a:r>
            <a:r>
              <a:rPr lang="en-US" sz="2000" b="1" dirty="0" err="1" smtClean="0">
                <a:latin typeface="Courier New" pitchFamily="49" charset="0"/>
              </a:rPr>
              <a:t>.add</a:t>
            </a:r>
            <a:r>
              <a:rPr lang="en-US" sz="2000" b="1" dirty="0" smtClean="0">
                <a:latin typeface="Courier New" pitchFamily="49" charset="0"/>
              </a:rPr>
              <a:t>(</a:t>
            </a:r>
            <a:r>
              <a:rPr lang="en-US" sz="2000" b="1" i="1" u="sng" dirty="0" smtClean="0">
                <a:latin typeface="Courier New" pitchFamily="49" charset="0"/>
              </a:rPr>
              <a:t>anM+1stTypeObject</a:t>
            </a:r>
            <a:r>
              <a:rPr lang="en-US" sz="2000" b="1" dirty="0" smtClean="0">
                <a:latin typeface="Courier New" pitchFamily="49" charset="0"/>
              </a:rPr>
              <a:t>);</a:t>
            </a:r>
          </a:p>
          <a:p>
            <a:pPr>
              <a:spcBef>
                <a:spcPct val="20000"/>
              </a:spcBef>
            </a:pPr>
            <a:endParaRPr lang="en-US" sz="2000" b="1" dirty="0" smtClean="0">
              <a:latin typeface="Courier New" pitchFamily="49" charset="0"/>
            </a:endParaRPr>
          </a:p>
          <a:p>
            <a:endParaRPr lang="en-US" sz="2000" b="1" dirty="0">
              <a:latin typeface="Courier New" pitchFamily="49" charset="0"/>
            </a:endParaRPr>
          </a:p>
        </p:txBody>
      </p:sp>
      <p:sp>
        <p:nvSpPr>
          <p:cNvPr id="37894" name="Text Box 5"/>
          <p:cNvSpPr txBox="1">
            <a:spLocks noChangeArrowheads="1"/>
          </p:cNvSpPr>
          <p:nvPr/>
        </p:nvSpPr>
        <p:spPr bwMode="auto">
          <a:xfrm>
            <a:off x="533400" y="4662487"/>
            <a:ext cx="1600200" cy="366713"/>
          </a:xfrm>
          <a:prstGeom prst="rect">
            <a:avLst/>
          </a:prstGeom>
          <a:noFill/>
          <a:ln w="9525">
            <a:noFill/>
            <a:miter lim="800000"/>
            <a:headEnd/>
            <a:tailEnd/>
          </a:ln>
        </p:spPr>
        <p:txBody>
          <a:bodyPr>
            <a:spAutoFit/>
          </a:bodyPr>
          <a:lstStyle/>
          <a:p>
            <a:pPr algn="ctr" eaLnBrk="1" hangingPunct="1">
              <a:spcBef>
                <a:spcPct val="50000"/>
              </a:spcBef>
            </a:pPr>
            <a:r>
              <a:rPr lang="en-US" b="1" i="1" u="sng" dirty="0" err="1" smtClean="0">
                <a:latin typeface="Courier New" pitchFamily="49" charset="0"/>
              </a:rPr>
              <a:t>aList</a:t>
            </a:r>
            <a:endParaRPr lang="en-US" b="1" i="1" u="sng" dirty="0">
              <a:latin typeface="Courier New" pitchFamily="49" charset="0"/>
            </a:endParaRPr>
          </a:p>
        </p:txBody>
      </p:sp>
      <p:sp>
        <p:nvSpPr>
          <p:cNvPr id="37895" name="Rectangle 6"/>
          <p:cNvSpPr>
            <a:spLocks noChangeArrowheads="1"/>
          </p:cNvSpPr>
          <p:nvPr/>
        </p:nvSpPr>
        <p:spPr bwMode="auto">
          <a:xfrm>
            <a:off x="990600" y="5105400"/>
            <a:ext cx="533400" cy="533400"/>
          </a:xfrm>
          <a:prstGeom prst="rect">
            <a:avLst/>
          </a:prstGeom>
          <a:solidFill>
            <a:srgbClr val="C0C0C0"/>
          </a:solidFill>
          <a:ln w="9525">
            <a:solidFill>
              <a:schemeClr val="tx1"/>
            </a:solidFill>
            <a:miter lim="800000"/>
            <a:headEnd/>
            <a:tailEnd/>
          </a:ln>
        </p:spPr>
        <p:txBody>
          <a:bodyPr wrap="none" anchor="ctr"/>
          <a:lstStyle/>
          <a:p>
            <a:endParaRPr lang="en-US"/>
          </a:p>
        </p:txBody>
      </p:sp>
      <p:sp>
        <p:nvSpPr>
          <p:cNvPr id="37896" name="Rectangle 7"/>
          <p:cNvSpPr>
            <a:spLocks noChangeArrowheads="1"/>
          </p:cNvSpPr>
          <p:nvPr/>
        </p:nvSpPr>
        <p:spPr bwMode="auto">
          <a:xfrm>
            <a:off x="2286000" y="4724400"/>
            <a:ext cx="3276600" cy="990600"/>
          </a:xfrm>
          <a:prstGeom prst="rect">
            <a:avLst/>
          </a:prstGeom>
          <a:solidFill>
            <a:srgbClr val="C0C0C0"/>
          </a:solidFill>
          <a:ln w="9525">
            <a:solidFill>
              <a:schemeClr val="tx1"/>
            </a:solidFill>
            <a:miter lim="800000"/>
            <a:headEnd/>
            <a:tailEnd/>
          </a:ln>
        </p:spPr>
        <p:txBody>
          <a:bodyPr wrap="none" anchor="ctr"/>
          <a:lstStyle/>
          <a:p>
            <a:endParaRPr lang="en-US"/>
          </a:p>
        </p:txBody>
      </p:sp>
      <p:sp>
        <p:nvSpPr>
          <p:cNvPr id="37897" name="Text Box 8"/>
          <p:cNvSpPr txBox="1">
            <a:spLocks noChangeArrowheads="1"/>
          </p:cNvSpPr>
          <p:nvPr/>
        </p:nvSpPr>
        <p:spPr bwMode="auto">
          <a:xfrm>
            <a:off x="2514600" y="4648200"/>
            <a:ext cx="2743200" cy="396875"/>
          </a:xfrm>
          <a:prstGeom prst="rect">
            <a:avLst/>
          </a:prstGeom>
          <a:noFill/>
          <a:ln w="9525">
            <a:noFill/>
            <a:miter lim="800000"/>
            <a:headEnd/>
            <a:tailEnd/>
          </a:ln>
        </p:spPr>
        <p:txBody>
          <a:bodyPr>
            <a:spAutoFit/>
          </a:bodyPr>
          <a:lstStyle/>
          <a:p>
            <a:pPr algn="ctr" eaLnBrk="1" hangingPunct="1">
              <a:spcBef>
                <a:spcPct val="50000"/>
              </a:spcBef>
            </a:pPr>
            <a:r>
              <a:rPr lang="en-US" b="1" dirty="0">
                <a:latin typeface="Courier New" pitchFamily="49" charset="0"/>
              </a:rPr>
              <a:t>size</a:t>
            </a:r>
            <a:r>
              <a:rPr lang="en-US" sz="2000" dirty="0">
                <a:latin typeface="Times New Roman" pitchFamily="18" charset="0"/>
              </a:rPr>
              <a:t>                 </a:t>
            </a:r>
            <a:r>
              <a:rPr lang="en-US" b="1" dirty="0">
                <a:latin typeface="Courier New" pitchFamily="49" charset="0"/>
              </a:rPr>
              <a:t>array</a:t>
            </a:r>
          </a:p>
        </p:txBody>
      </p:sp>
      <p:sp>
        <p:nvSpPr>
          <p:cNvPr id="37898" name="Text Box 9"/>
          <p:cNvSpPr txBox="1">
            <a:spLocks noChangeArrowheads="1"/>
          </p:cNvSpPr>
          <p:nvPr/>
        </p:nvSpPr>
        <p:spPr bwMode="auto">
          <a:xfrm>
            <a:off x="2667000" y="5105400"/>
            <a:ext cx="762000" cy="461665"/>
          </a:xfrm>
          <a:prstGeom prst="rect">
            <a:avLst/>
          </a:prstGeom>
          <a:solidFill>
            <a:schemeClr val="accent1"/>
          </a:solidFill>
          <a:ln w="9525">
            <a:solidFill>
              <a:schemeClr val="tx1"/>
            </a:solidFill>
            <a:miter lim="800000"/>
            <a:headEnd/>
            <a:tailEnd/>
          </a:ln>
        </p:spPr>
        <p:txBody>
          <a:bodyPr wrap="square">
            <a:spAutoFit/>
          </a:bodyPr>
          <a:lstStyle/>
          <a:p>
            <a:pPr algn="ctr" eaLnBrk="1" hangingPunct="1">
              <a:spcBef>
                <a:spcPct val="50000"/>
              </a:spcBef>
            </a:pPr>
            <a:r>
              <a:rPr lang="en-US" sz="2400" dirty="0" smtClean="0">
                <a:latin typeface="Times New Roman" pitchFamily="18" charset="0"/>
              </a:rPr>
              <a:t>m+1</a:t>
            </a:r>
            <a:endParaRPr lang="en-US" sz="2400" dirty="0">
              <a:latin typeface="Times New Roman" pitchFamily="18" charset="0"/>
            </a:endParaRPr>
          </a:p>
        </p:txBody>
      </p:sp>
      <p:sp>
        <p:nvSpPr>
          <p:cNvPr id="37899" name="Text Box 10"/>
          <p:cNvSpPr txBox="1">
            <a:spLocks noChangeArrowheads="1"/>
          </p:cNvSpPr>
          <p:nvPr/>
        </p:nvSpPr>
        <p:spPr bwMode="auto">
          <a:xfrm>
            <a:off x="4343400" y="5105400"/>
            <a:ext cx="685800" cy="466725"/>
          </a:xfrm>
          <a:prstGeom prst="rect">
            <a:avLst/>
          </a:prstGeom>
          <a:solidFill>
            <a:schemeClr val="accent1"/>
          </a:solidFill>
          <a:ln w="9525">
            <a:solidFill>
              <a:schemeClr val="tx1"/>
            </a:solidFill>
            <a:miter lim="800000"/>
            <a:headEnd/>
            <a:tailEnd/>
          </a:ln>
        </p:spPr>
        <p:txBody>
          <a:bodyPr>
            <a:spAutoFit/>
          </a:bodyPr>
          <a:lstStyle/>
          <a:p>
            <a:pPr algn="ctr" eaLnBrk="1" hangingPunct="1">
              <a:spcBef>
                <a:spcPct val="50000"/>
              </a:spcBef>
            </a:pPr>
            <a:endParaRPr lang="en-US" sz="2400">
              <a:latin typeface="Times New Roman" pitchFamily="18" charset="0"/>
            </a:endParaRPr>
          </a:p>
        </p:txBody>
      </p:sp>
      <p:sp>
        <p:nvSpPr>
          <p:cNvPr id="37900" name="Line 11"/>
          <p:cNvSpPr>
            <a:spLocks noChangeShapeType="1"/>
          </p:cNvSpPr>
          <p:nvPr/>
        </p:nvSpPr>
        <p:spPr bwMode="auto">
          <a:xfrm>
            <a:off x="1295400" y="5334000"/>
            <a:ext cx="990600" cy="0"/>
          </a:xfrm>
          <a:prstGeom prst="line">
            <a:avLst/>
          </a:prstGeom>
          <a:noFill/>
          <a:ln w="28575">
            <a:solidFill>
              <a:schemeClr val="tx1"/>
            </a:solidFill>
            <a:round/>
            <a:headEnd type="oval" w="med" len="med"/>
            <a:tailEnd type="triangle" w="med" len="med"/>
          </a:ln>
        </p:spPr>
        <p:txBody>
          <a:bodyPr wrap="none"/>
          <a:lstStyle/>
          <a:p>
            <a:endParaRPr lang="en-US"/>
          </a:p>
        </p:txBody>
      </p:sp>
      <p:sp>
        <p:nvSpPr>
          <p:cNvPr id="37902" name="Line 14"/>
          <p:cNvSpPr>
            <a:spLocks noChangeShapeType="1"/>
          </p:cNvSpPr>
          <p:nvPr/>
        </p:nvSpPr>
        <p:spPr bwMode="auto">
          <a:xfrm>
            <a:off x="6324600" y="5257800"/>
            <a:ext cx="0" cy="304800"/>
          </a:xfrm>
          <a:prstGeom prst="line">
            <a:avLst/>
          </a:prstGeom>
          <a:noFill/>
          <a:ln w="9525">
            <a:solidFill>
              <a:schemeClr val="tx1"/>
            </a:solidFill>
            <a:round/>
            <a:headEnd/>
            <a:tailEnd/>
          </a:ln>
        </p:spPr>
        <p:txBody>
          <a:bodyPr/>
          <a:lstStyle/>
          <a:p>
            <a:endParaRPr lang="en-US"/>
          </a:p>
        </p:txBody>
      </p:sp>
      <p:sp>
        <p:nvSpPr>
          <p:cNvPr id="37903" name="Line 15"/>
          <p:cNvSpPr>
            <a:spLocks noChangeShapeType="1"/>
          </p:cNvSpPr>
          <p:nvPr/>
        </p:nvSpPr>
        <p:spPr bwMode="auto">
          <a:xfrm>
            <a:off x="6400800" y="5334000"/>
            <a:ext cx="0" cy="152400"/>
          </a:xfrm>
          <a:prstGeom prst="line">
            <a:avLst/>
          </a:prstGeom>
          <a:noFill/>
          <a:ln w="9525">
            <a:solidFill>
              <a:schemeClr val="tx1"/>
            </a:solidFill>
            <a:round/>
            <a:headEnd/>
            <a:tailEnd/>
          </a:ln>
        </p:spPr>
        <p:txBody>
          <a:bodyPr/>
          <a:lstStyle/>
          <a:p>
            <a:endParaRPr lang="en-US"/>
          </a:p>
        </p:txBody>
      </p:sp>
      <p:sp>
        <p:nvSpPr>
          <p:cNvPr id="17" name="Text Box 19"/>
          <p:cNvSpPr txBox="1">
            <a:spLocks noChangeArrowheads="1"/>
          </p:cNvSpPr>
          <p:nvPr/>
        </p:nvSpPr>
        <p:spPr bwMode="auto">
          <a:xfrm>
            <a:off x="3276600" y="5994400"/>
            <a:ext cx="2057400" cy="406400"/>
          </a:xfrm>
          <a:prstGeom prst="rect">
            <a:avLst/>
          </a:prstGeom>
          <a:solidFill>
            <a:srgbClr val="C0C0C0"/>
          </a:solidFill>
          <a:ln w="9525">
            <a:solidFill>
              <a:schemeClr val="tx1"/>
            </a:solidFill>
            <a:miter lim="800000"/>
            <a:headEnd/>
            <a:tailEnd/>
          </a:ln>
        </p:spPr>
        <p:txBody>
          <a:bodyPr wrap="none" anchor="ctr"/>
          <a:lstStyle/>
          <a:p>
            <a:pPr algn="ctr" eaLnBrk="1" hangingPunct="1">
              <a:spcBef>
                <a:spcPct val="50000"/>
              </a:spcBef>
            </a:pPr>
            <a:r>
              <a:rPr lang="en-US" b="1" i="1" u="sng" dirty="0" err="1" smtClean="0">
                <a:latin typeface="Courier New" pitchFamily="49" charset="0"/>
              </a:rPr>
              <a:t>aTypeObject</a:t>
            </a:r>
            <a:endParaRPr lang="en-US" b="1" i="1" u="sng" dirty="0">
              <a:latin typeface="Courier New" pitchFamily="49" charset="0"/>
            </a:endParaRPr>
          </a:p>
        </p:txBody>
      </p:sp>
      <p:sp>
        <p:nvSpPr>
          <p:cNvPr id="18" name="Rectangle 22"/>
          <p:cNvSpPr>
            <a:spLocks noChangeArrowheads="1"/>
          </p:cNvSpPr>
          <p:nvPr/>
        </p:nvSpPr>
        <p:spPr bwMode="auto">
          <a:xfrm>
            <a:off x="5867400" y="5181600"/>
            <a:ext cx="2743200" cy="381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9" name="Line 23"/>
          <p:cNvSpPr>
            <a:spLocks noChangeShapeType="1"/>
          </p:cNvSpPr>
          <p:nvPr/>
        </p:nvSpPr>
        <p:spPr bwMode="auto">
          <a:xfrm>
            <a:off x="6324600" y="5181600"/>
            <a:ext cx="0" cy="381000"/>
          </a:xfrm>
          <a:prstGeom prst="line">
            <a:avLst/>
          </a:prstGeom>
          <a:noFill/>
          <a:ln w="9525">
            <a:solidFill>
              <a:schemeClr val="tx1"/>
            </a:solidFill>
            <a:round/>
            <a:headEnd/>
            <a:tailEnd/>
          </a:ln>
        </p:spPr>
        <p:txBody>
          <a:bodyPr wrap="none"/>
          <a:lstStyle/>
          <a:p>
            <a:endParaRPr lang="en-US"/>
          </a:p>
        </p:txBody>
      </p:sp>
      <p:sp>
        <p:nvSpPr>
          <p:cNvPr id="20" name="Line 24"/>
          <p:cNvSpPr>
            <a:spLocks noChangeShapeType="1"/>
          </p:cNvSpPr>
          <p:nvPr/>
        </p:nvSpPr>
        <p:spPr bwMode="auto">
          <a:xfrm>
            <a:off x="6781800" y="5181600"/>
            <a:ext cx="0" cy="381000"/>
          </a:xfrm>
          <a:prstGeom prst="line">
            <a:avLst/>
          </a:prstGeom>
          <a:noFill/>
          <a:ln w="9525">
            <a:solidFill>
              <a:schemeClr val="tx1"/>
            </a:solidFill>
            <a:round/>
            <a:headEnd/>
            <a:tailEnd/>
          </a:ln>
        </p:spPr>
        <p:txBody>
          <a:bodyPr wrap="none"/>
          <a:lstStyle/>
          <a:p>
            <a:endParaRPr lang="en-US"/>
          </a:p>
        </p:txBody>
      </p:sp>
      <p:sp>
        <p:nvSpPr>
          <p:cNvPr id="21" name="Line 25"/>
          <p:cNvSpPr>
            <a:spLocks noChangeShapeType="1"/>
          </p:cNvSpPr>
          <p:nvPr/>
        </p:nvSpPr>
        <p:spPr bwMode="auto">
          <a:xfrm>
            <a:off x="8229600" y="5181600"/>
            <a:ext cx="0" cy="381000"/>
          </a:xfrm>
          <a:prstGeom prst="line">
            <a:avLst/>
          </a:prstGeom>
          <a:noFill/>
          <a:ln w="9525">
            <a:solidFill>
              <a:schemeClr val="tx1"/>
            </a:solidFill>
            <a:round/>
            <a:headEnd/>
            <a:tailEnd/>
          </a:ln>
        </p:spPr>
        <p:txBody>
          <a:bodyPr wrap="none"/>
          <a:lstStyle/>
          <a:p>
            <a:endParaRPr lang="en-US"/>
          </a:p>
        </p:txBody>
      </p:sp>
      <p:sp>
        <p:nvSpPr>
          <p:cNvPr id="22" name="Line 26"/>
          <p:cNvSpPr>
            <a:spLocks noChangeShapeType="1"/>
          </p:cNvSpPr>
          <p:nvPr/>
        </p:nvSpPr>
        <p:spPr bwMode="auto">
          <a:xfrm>
            <a:off x="7315200" y="5181600"/>
            <a:ext cx="0" cy="381000"/>
          </a:xfrm>
          <a:prstGeom prst="line">
            <a:avLst/>
          </a:prstGeom>
          <a:noFill/>
          <a:ln w="9525">
            <a:solidFill>
              <a:schemeClr val="tx1"/>
            </a:solidFill>
            <a:round/>
            <a:headEnd/>
            <a:tailEnd/>
          </a:ln>
        </p:spPr>
        <p:txBody>
          <a:bodyPr wrap="none"/>
          <a:lstStyle/>
          <a:p>
            <a:endParaRPr lang="en-US"/>
          </a:p>
        </p:txBody>
      </p:sp>
      <p:sp>
        <p:nvSpPr>
          <p:cNvPr id="23" name="Line 27"/>
          <p:cNvSpPr>
            <a:spLocks noChangeShapeType="1"/>
          </p:cNvSpPr>
          <p:nvPr/>
        </p:nvSpPr>
        <p:spPr bwMode="auto">
          <a:xfrm>
            <a:off x="7772400" y="5181600"/>
            <a:ext cx="0" cy="381000"/>
          </a:xfrm>
          <a:prstGeom prst="line">
            <a:avLst/>
          </a:prstGeom>
          <a:noFill/>
          <a:ln w="9525">
            <a:solidFill>
              <a:schemeClr val="tx1"/>
            </a:solidFill>
            <a:round/>
            <a:headEnd/>
            <a:tailEnd/>
          </a:ln>
        </p:spPr>
        <p:txBody>
          <a:bodyPr wrap="none"/>
          <a:lstStyle/>
          <a:p>
            <a:endParaRPr lang="en-US"/>
          </a:p>
        </p:txBody>
      </p:sp>
      <p:sp>
        <p:nvSpPr>
          <p:cNvPr id="24" name="Line 20"/>
          <p:cNvSpPr>
            <a:spLocks noChangeShapeType="1"/>
          </p:cNvSpPr>
          <p:nvPr/>
        </p:nvSpPr>
        <p:spPr bwMode="auto">
          <a:xfrm flipH="1">
            <a:off x="5334000" y="5384800"/>
            <a:ext cx="762000" cy="685800"/>
          </a:xfrm>
          <a:prstGeom prst="line">
            <a:avLst/>
          </a:prstGeom>
          <a:noFill/>
          <a:ln w="28575">
            <a:solidFill>
              <a:schemeClr val="tx1"/>
            </a:solidFill>
            <a:round/>
            <a:headEnd type="oval" w="med" len="med"/>
            <a:tailEnd type="stealth" w="lg" len="lg"/>
          </a:ln>
        </p:spPr>
        <p:txBody>
          <a:bodyPr/>
          <a:lstStyle/>
          <a:p>
            <a:endParaRPr lang="en-US"/>
          </a:p>
        </p:txBody>
      </p:sp>
      <p:sp>
        <p:nvSpPr>
          <p:cNvPr id="37901" name="Line 13"/>
          <p:cNvSpPr>
            <a:spLocks noChangeShapeType="1"/>
          </p:cNvSpPr>
          <p:nvPr/>
        </p:nvSpPr>
        <p:spPr bwMode="auto">
          <a:xfrm>
            <a:off x="4724400" y="5334000"/>
            <a:ext cx="1143000" cy="0"/>
          </a:xfrm>
          <a:prstGeom prst="line">
            <a:avLst/>
          </a:prstGeom>
          <a:noFill/>
          <a:ln w="28575">
            <a:solidFill>
              <a:schemeClr val="tx1"/>
            </a:solidFill>
            <a:round/>
            <a:headEnd type="oval" w="med" len="med"/>
            <a:tailEnd type="stealth" w="lg" len="lg"/>
          </a:ln>
        </p:spPr>
        <p:txBody>
          <a:bodyPr/>
          <a:lstStyle/>
          <a:p>
            <a:endParaRPr lang="en-US"/>
          </a:p>
        </p:txBody>
      </p:sp>
      <p:sp>
        <p:nvSpPr>
          <p:cNvPr id="25" name="Text Box 11"/>
          <p:cNvSpPr txBox="1">
            <a:spLocks noChangeArrowheads="1"/>
          </p:cNvSpPr>
          <p:nvPr/>
        </p:nvSpPr>
        <p:spPr bwMode="auto">
          <a:xfrm>
            <a:off x="5867400" y="4784725"/>
            <a:ext cx="2971800" cy="396875"/>
          </a:xfrm>
          <a:prstGeom prst="rect">
            <a:avLst/>
          </a:prstGeom>
          <a:noFill/>
          <a:ln w="9525">
            <a:noFill/>
            <a:miter lim="800000"/>
            <a:headEnd/>
            <a:tailEnd/>
          </a:ln>
        </p:spPr>
        <p:txBody>
          <a:bodyPr>
            <a:spAutoFit/>
          </a:bodyPr>
          <a:lstStyle/>
          <a:p>
            <a:pPr eaLnBrk="1" hangingPunct="1">
              <a:spcBef>
                <a:spcPct val="50000"/>
              </a:spcBef>
            </a:pPr>
            <a:r>
              <a:rPr lang="en-US" sz="2000" dirty="0">
                <a:latin typeface="Times New Roman" pitchFamily="18" charset="0"/>
              </a:rPr>
              <a:t>[0] </a:t>
            </a:r>
            <a:r>
              <a:rPr lang="en-US" sz="2000" dirty="0" smtClean="0">
                <a:latin typeface="Times New Roman" pitchFamily="18" charset="0"/>
              </a:rPr>
              <a:t> </a:t>
            </a:r>
            <a:r>
              <a:rPr lang="en-US" sz="2000" dirty="0">
                <a:latin typeface="Times New Roman" pitchFamily="18" charset="0"/>
              </a:rPr>
              <a:t>[1]  … </a:t>
            </a:r>
            <a:r>
              <a:rPr lang="en-US" sz="2000" dirty="0" smtClean="0">
                <a:latin typeface="Times New Roman" pitchFamily="18" charset="0"/>
              </a:rPr>
              <a:t> </a:t>
            </a:r>
            <a:r>
              <a:rPr lang="en-US" sz="2000" dirty="0">
                <a:latin typeface="Times New Roman" pitchFamily="18" charset="0"/>
              </a:rPr>
              <a:t>[m-1][m] …</a:t>
            </a:r>
          </a:p>
        </p:txBody>
      </p:sp>
      <p:sp>
        <p:nvSpPr>
          <p:cNvPr id="26" name="Text Box 19"/>
          <p:cNvSpPr txBox="1">
            <a:spLocks noChangeArrowheads="1"/>
          </p:cNvSpPr>
          <p:nvPr/>
        </p:nvSpPr>
        <p:spPr bwMode="auto">
          <a:xfrm>
            <a:off x="4419600" y="6172200"/>
            <a:ext cx="2057400" cy="406400"/>
          </a:xfrm>
          <a:prstGeom prst="rect">
            <a:avLst/>
          </a:prstGeom>
          <a:solidFill>
            <a:srgbClr val="C0C0C0"/>
          </a:solidFill>
          <a:ln w="9525">
            <a:solidFill>
              <a:schemeClr val="tx1"/>
            </a:solidFill>
            <a:miter lim="800000"/>
            <a:headEnd/>
            <a:tailEnd/>
          </a:ln>
        </p:spPr>
        <p:txBody>
          <a:bodyPr wrap="none" anchor="ctr"/>
          <a:lstStyle/>
          <a:p>
            <a:pPr algn="ctr" eaLnBrk="1" hangingPunct="1">
              <a:spcBef>
                <a:spcPct val="50000"/>
              </a:spcBef>
            </a:pPr>
            <a:r>
              <a:rPr lang="en-US" b="1" i="1" u="sng" dirty="0" smtClean="0">
                <a:latin typeface="Courier New" pitchFamily="49" charset="0"/>
              </a:rPr>
              <a:t>a2ndTypeObject</a:t>
            </a:r>
            <a:endParaRPr lang="en-US" b="1" i="1" u="sng" dirty="0">
              <a:latin typeface="Courier New" pitchFamily="49" charset="0"/>
            </a:endParaRPr>
          </a:p>
        </p:txBody>
      </p:sp>
      <p:sp>
        <p:nvSpPr>
          <p:cNvPr id="27" name="Line 20"/>
          <p:cNvSpPr>
            <a:spLocks noChangeShapeType="1"/>
          </p:cNvSpPr>
          <p:nvPr/>
        </p:nvSpPr>
        <p:spPr bwMode="auto">
          <a:xfrm flipH="1">
            <a:off x="6019800" y="5384800"/>
            <a:ext cx="533400" cy="787400"/>
          </a:xfrm>
          <a:prstGeom prst="line">
            <a:avLst/>
          </a:prstGeom>
          <a:noFill/>
          <a:ln w="28575">
            <a:solidFill>
              <a:schemeClr val="tx1"/>
            </a:solidFill>
            <a:round/>
            <a:headEnd type="oval" w="med" len="med"/>
            <a:tailEnd type="stealth" w="lg" len="lg"/>
          </a:ln>
        </p:spPr>
        <p:txBody>
          <a:bodyPr/>
          <a:lstStyle/>
          <a:p>
            <a:endParaRPr lang="en-US"/>
          </a:p>
        </p:txBody>
      </p:sp>
      <p:sp>
        <p:nvSpPr>
          <p:cNvPr id="28" name="Text Box 19"/>
          <p:cNvSpPr txBox="1">
            <a:spLocks noChangeArrowheads="1"/>
          </p:cNvSpPr>
          <p:nvPr/>
        </p:nvSpPr>
        <p:spPr bwMode="auto">
          <a:xfrm>
            <a:off x="6629400" y="6172200"/>
            <a:ext cx="2438400" cy="406400"/>
          </a:xfrm>
          <a:prstGeom prst="rect">
            <a:avLst/>
          </a:prstGeom>
          <a:solidFill>
            <a:srgbClr val="C0C0C0"/>
          </a:solidFill>
          <a:ln w="9525">
            <a:solidFill>
              <a:schemeClr val="tx1"/>
            </a:solidFill>
            <a:miter lim="800000"/>
            <a:headEnd/>
            <a:tailEnd/>
          </a:ln>
        </p:spPr>
        <p:txBody>
          <a:bodyPr wrap="none" anchor="ctr"/>
          <a:lstStyle/>
          <a:p>
            <a:pPr algn="ctr" eaLnBrk="1" hangingPunct="1">
              <a:spcBef>
                <a:spcPct val="50000"/>
              </a:spcBef>
            </a:pPr>
            <a:r>
              <a:rPr lang="en-US" b="1" i="1" u="sng" dirty="0" smtClean="0">
                <a:latin typeface="Courier New" pitchFamily="49" charset="0"/>
              </a:rPr>
              <a:t>anM+1stTypeObject</a:t>
            </a:r>
            <a:endParaRPr lang="en-US" b="1" i="1" u="sng" dirty="0">
              <a:latin typeface="Courier New" pitchFamily="49" charset="0"/>
            </a:endParaRPr>
          </a:p>
        </p:txBody>
      </p:sp>
      <p:sp>
        <p:nvSpPr>
          <p:cNvPr id="29" name="Line 20"/>
          <p:cNvSpPr>
            <a:spLocks noChangeShapeType="1"/>
          </p:cNvSpPr>
          <p:nvPr/>
        </p:nvSpPr>
        <p:spPr bwMode="auto">
          <a:xfrm flipH="1">
            <a:off x="8001000" y="5384800"/>
            <a:ext cx="0" cy="787400"/>
          </a:xfrm>
          <a:prstGeom prst="line">
            <a:avLst/>
          </a:prstGeom>
          <a:noFill/>
          <a:ln w="28575">
            <a:solidFill>
              <a:schemeClr val="tx1"/>
            </a:solidFill>
            <a:round/>
            <a:headEnd type="oval" w="med" len="med"/>
            <a:tailEnd type="stealth" w="lg" len="lg"/>
          </a:ln>
        </p:spPr>
        <p:txBody>
          <a:bodyPr/>
          <a:lstStyle/>
          <a:p>
            <a:endParaRPr lang="en-US"/>
          </a:p>
        </p:txBody>
      </p:sp>
    </p:spTree>
    <p:extLst>
      <p:ext uri="{BB962C8B-B14F-4D97-AF65-F5344CB8AC3E}">
        <p14:creationId xmlns:p14="http://schemas.microsoft.com/office/powerpoint/2010/main" val="380525915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62222</TotalTime>
  <Words>3527</Words>
  <Application>Microsoft Macintosh PowerPoint</Application>
  <PresentationFormat>On-screen Show (4:3)</PresentationFormat>
  <Paragraphs>669</Paragraphs>
  <Slides>44</Slides>
  <Notes>38</Notes>
  <HiddenSlides>3</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Clarity</vt:lpstr>
      <vt:lpstr>Java</vt:lpstr>
      <vt:lpstr>Objectives</vt:lpstr>
      <vt:lpstr>Example: Analysis and Design</vt:lpstr>
      <vt:lpstr>Limitations of Arrays</vt:lpstr>
      <vt:lpstr>Lists</vt:lpstr>
      <vt:lpstr>The ArrayList Class</vt:lpstr>
      <vt:lpstr>ArrayLists: Adding Values (add)</vt:lpstr>
      <vt:lpstr>ArrayLists: Accessing Values (get)</vt:lpstr>
      <vt:lpstr>ArrayLists: Memory Allocation</vt:lpstr>
      <vt:lpstr>Random</vt:lpstr>
      <vt:lpstr>Using lists for our example</vt:lpstr>
      <vt:lpstr>PowerPoint Presentation</vt:lpstr>
      <vt:lpstr>PowerPoint Presentation</vt:lpstr>
      <vt:lpstr>Array &amp; Lists Syntax</vt:lpstr>
      <vt:lpstr>Modeling Countries</vt:lpstr>
      <vt:lpstr>ArrayLists: As Parameters</vt:lpstr>
      <vt:lpstr>ArrayLists: As Return values</vt:lpstr>
      <vt:lpstr>ArrayList: Copying</vt:lpstr>
      <vt:lpstr>PowerPoint Presentation</vt:lpstr>
      <vt:lpstr>ArrayList Equality</vt:lpstr>
      <vt:lpstr>Multi-Dimensional Lists</vt:lpstr>
      <vt:lpstr>Multi-dimensional List Structures</vt:lpstr>
      <vt:lpstr>Example: Character Drill</vt:lpstr>
      <vt:lpstr>Example: Design</vt:lpstr>
      <vt:lpstr>Limitations of Hard-Coding Data</vt:lpstr>
      <vt:lpstr>Input &amp; Output Streams</vt:lpstr>
      <vt:lpstr>Java Streams</vt:lpstr>
      <vt:lpstr>File</vt:lpstr>
      <vt:lpstr>Scanner</vt:lpstr>
      <vt:lpstr>Example: Compute Statistics</vt:lpstr>
      <vt:lpstr>Statistics Solution Structure</vt:lpstr>
      <vt:lpstr>PowerPoint Presentation</vt:lpstr>
      <vt:lpstr>PowerPoint Presentation</vt:lpstr>
      <vt:lpstr>PowerPoint Presentation</vt:lpstr>
      <vt:lpstr>Example: Record Input</vt:lpstr>
      <vt:lpstr>PowerPoint Presentation</vt:lpstr>
      <vt:lpstr>PowerPoint Presentation</vt:lpstr>
      <vt:lpstr>PrintWriter</vt:lpstr>
      <vt:lpstr>Example: File Output</vt:lpstr>
      <vt:lpstr>Example Implementation</vt:lpstr>
      <vt:lpstr>PowerPoint Presentation</vt:lpstr>
      <vt:lpstr>Character Drill Revisited</vt:lpstr>
      <vt:lpstr>Buffering</vt:lpstr>
      <vt:lpstr>Java Buffering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PROCESSING &amp; Java</dc:title>
  <dc:creator>Serita Nelesen</dc:creator>
  <cp:lastModifiedBy>Serita Nelesen</cp:lastModifiedBy>
  <cp:revision>229</cp:revision>
  <cp:lastPrinted>2012-04-15T17:48:15Z</cp:lastPrinted>
  <dcterms:created xsi:type="dcterms:W3CDTF">2011-08-22T19:36:31Z</dcterms:created>
  <dcterms:modified xsi:type="dcterms:W3CDTF">2013-04-29T14:59:30Z</dcterms:modified>
</cp:coreProperties>
</file>