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0"/>
  </p:notesMasterIdLst>
  <p:handoutMasterIdLst>
    <p:handoutMasterId r:id="rId31"/>
  </p:handoutMasterIdLst>
  <p:sldIdLst>
    <p:sldId id="294" r:id="rId2"/>
    <p:sldId id="308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53" r:id="rId12"/>
    <p:sldId id="354" r:id="rId13"/>
    <p:sldId id="355" r:id="rId14"/>
    <p:sldId id="309" r:id="rId15"/>
    <p:sldId id="316" r:id="rId16"/>
    <p:sldId id="317" r:id="rId17"/>
    <p:sldId id="335" r:id="rId18"/>
    <p:sldId id="351" r:id="rId19"/>
    <p:sldId id="352" r:id="rId20"/>
    <p:sldId id="318" r:id="rId21"/>
    <p:sldId id="319" r:id="rId22"/>
    <p:sldId id="337" r:id="rId23"/>
    <p:sldId id="320" r:id="rId24"/>
    <p:sldId id="346" r:id="rId25"/>
    <p:sldId id="347" r:id="rId26"/>
    <p:sldId id="348" r:id="rId27"/>
    <p:sldId id="349" r:id="rId28"/>
    <p:sldId id="35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28" autoAdjust="0"/>
  </p:normalViewPr>
  <p:slideViewPr>
    <p:cSldViewPr snapToGrid="0" snapToObjects="1">
      <p:cViewPr varScale="1">
        <p:scale>
          <a:sx n="92" d="100"/>
          <a:sy n="92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988F-70BE-4848-BE52-F0997DB7891A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6814E-449E-7F49-B86F-98F86597E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65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martinfowler.com/books.html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E86C-2039-4938-9B57-650F6F75140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922B0-87F7-49FD-9C7F-3C8ACE3E25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0895C-E6F8-4557-9B53-81D7528AE4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 the past we have simply</a:t>
            </a:r>
            <a:r>
              <a:rPr lang="en-US" baseline="0" dirty="0" smtClean="0"/>
              <a:t> printed an ugly message and stopped the program. This is inappropriately extreme in most cases. The division of labor should be as follows: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Because the class knows its own </a:t>
            </a:r>
            <a:r>
              <a:rPr lang="en-US" b="1" baseline="0" dirty="0" smtClean="0"/>
              <a:t>invariants</a:t>
            </a:r>
            <a:r>
              <a:rPr lang="en-US" baseline="0" dirty="0" smtClean="0"/>
              <a:t>, it should throw an exception when a problem occurs.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Because the controller (or other calling environment) knows the interface environment, it should deal with the exception appropriately.</a:t>
            </a:r>
            <a:endParaRPr lang="en-US" dirty="0" smtClean="0"/>
          </a:p>
          <a:p>
            <a:r>
              <a:rPr lang="en-US" dirty="0" smtClean="0"/>
              <a:t>The goal is to anticipate all potential problems and deal with them in an explicit way.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16DC-7C6E-4466-BFE5-5A7F0FF5DA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catch clause includes an</a:t>
            </a:r>
            <a:r>
              <a:rPr lang="en-US" baseline="0" dirty="0" smtClean="0"/>
              <a:t> exception type/identifier pair, which is formatted like a parameter.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2C096-2B62-4C86-90C5-B262E4A7F1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Show how the containment hierarchy is useful for catching either specific or more general exceptions. Note that this is a UML diagram that uses block arrows</a:t>
            </a:r>
            <a:r>
              <a:rPr lang="en-US" baseline="0" dirty="0" smtClean="0"/>
              <a:t> for inheritance.</a:t>
            </a:r>
            <a:endParaRPr lang="en-US" dirty="0" smtClean="0"/>
          </a:p>
          <a:p>
            <a:r>
              <a:rPr lang="en-US" dirty="0" smtClean="0"/>
              <a:t>You can always catch an Exception, knowing that it will handle all its children.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16DC-7C6E-4466-BFE5-5A7F0FF5DA3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case, it is important to order the catch blocks in order of non-decreasing generality of their exception type (e.g., put </a:t>
            </a:r>
            <a:r>
              <a:rPr lang="en-US" baseline="0" dirty="0" err="1" smtClean="0"/>
              <a:t>IllegalArgument</a:t>
            </a:r>
            <a:r>
              <a:rPr lang="en-US" baseline="0" dirty="0" smtClean="0"/>
              <a:t> exception after </a:t>
            </a:r>
            <a:r>
              <a:rPr lang="en-US" baseline="0" dirty="0" err="1" smtClean="0"/>
              <a:t>NumberFormatException</a:t>
            </a:r>
            <a:r>
              <a:rPr lang="en-US" baseline="0" dirty="0" smtClean="0"/>
              <a:t>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lines could generate which kinds of exceptions?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0895C-E6F8-4557-9B53-81D7528AE4B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the try-catch if your</a:t>
            </a:r>
            <a:r>
              <a:rPr lang="en-US" baseline="0" dirty="0" smtClean="0"/>
              <a:t> method should deal with the exception; use the throws clause if your code should “pass the buck” on out to the calling program.</a:t>
            </a:r>
          </a:p>
          <a:p>
            <a:r>
              <a:rPr lang="en-US" baseline="0" dirty="0" smtClean="0"/>
              <a:t>Using unchecked exceptions is controversial; we’ll stick with checked exceptions (i.e., non-runtime exceptions) for illustrative purposes.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D9D0A-239B-4425-BA01-8963FFEBA30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Note:</a:t>
            </a:r>
          </a:p>
          <a:p>
            <a:pPr>
              <a:buFontTx/>
              <a:buChar char="•"/>
            </a:pPr>
            <a:r>
              <a:rPr lang="en-US" smtClean="0"/>
              <a:t>The bad arguments here should lead to the raising of an exception.</a:t>
            </a:r>
          </a:p>
          <a:p>
            <a:pPr>
              <a:buFontTx/>
              <a:buChar char="•"/>
            </a:pPr>
            <a:r>
              <a:rPr lang="en-US" smtClean="0"/>
              <a:t>If we don’t get thrown to the catch expression, we should fail() the test.</a:t>
            </a:r>
          </a:p>
          <a:p>
            <a:pPr>
              <a:buFontTx/>
              <a:buChar char="•"/>
            </a:pPr>
            <a:r>
              <a:rPr lang="en-US" smtClean="0"/>
              <a:t>We can just leave the catch expression empty because getting there means that everything worked properly.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the alternative where an exception is thrown, and shouldn’t be.  (I.e. have students write </a:t>
            </a:r>
            <a:r>
              <a:rPr lang="en-US" baseline="0" dirty="0" err="1" smtClean="0"/>
              <a:t>goodOrderTest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Where does the fail expression appear in that case?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show the construction utilities in </a:t>
            </a:r>
            <a:r>
              <a:rPr lang="en-US" baseline="0" dirty="0" err="1" smtClean="0"/>
              <a:t>eclispe</a:t>
            </a:r>
            <a:r>
              <a:rPr lang="en-US" baseline="0" dirty="0" smtClean="0"/>
              <a:t> to save some 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Exercise: write good and bad </a:t>
            </a:r>
            <a:r>
              <a:rPr lang="en-US" baseline="0" dirty="0" err="1" smtClean="0"/>
              <a:t>setScoops</a:t>
            </a:r>
            <a:r>
              <a:rPr lang="en-US" baseline="0" dirty="0" smtClean="0"/>
              <a:t> tests.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103-E8A1-43A8-B1E8-56444E8B75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D604E-71F7-43FA-9A51-84051E878C0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E86C-2039-4938-9B57-650F6F7514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Functional testing tests features of the code. Unit testing tests individual units (i.e., classes); system testing</a:t>
            </a:r>
            <a:r>
              <a:rPr lang="en-US" baseline="0" dirty="0" smtClean="0"/>
              <a:t> tests the system as a whole.</a:t>
            </a:r>
            <a:endParaRPr lang="en-US" dirty="0" smtClean="0"/>
          </a:p>
          <a:p>
            <a:r>
              <a:rPr lang="en-US" dirty="0" smtClean="0"/>
              <a:t>Nonfunctional testing tests other aspects</a:t>
            </a:r>
            <a:r>
              <a:rPr lang="en-US" baseline="0" dirty="0" smtClean="0"/>
              <a:t> of the application not related to features, e.g., user testing.</a:t>
            </a:r>
          </a:p>
          <a:p>
            <a:r>
              <a:rPr lang="en-US" baseline="0" dirty="0" smtClean="0"/>
              <a:t>There are other levels/types that could be listed – we’ll focus on these in the course.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B9516-5E36-4C46-90D3-5ACB1701E64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We’ll assume here that the program compiles.  </a:t>
            </a:r>
          </a:p>
          <a:p>
            <a:r>
              <a:rPr lang="en-US" dirty="0" smtClean="0"/>
              <a:t>Here’s </a:t>
            </a:r>
            <a:r>
              <a:rPr lang="en-US" dirty="0" err="1" smtClean="0"/>
              <a:t>JDFrens</a:t>
            </a:r>
            <a:r>
              <a:rPr lang="en-US" dirty="0" smtClean="0"/>
              <a:t>’ list of debugging techniques:</a:t>
            </a:r>
          </a:p>
          <a:p>
            <a:pPr>
              <a:buFontTx/>
              <a:buChar char="•"/>
            </a:pPr>
            <a:r>
              <a:rPr lang="en-US" dirty="0" smtClean="0"/>
              <a:t>Exceptions use the data that they give to you. (using trace statements)</a:t>
            </a:r>
          </a:p>
          <a:p>
            <a:pPr>
              <a:buFontTx/>
              <a:buChar char="•"/>
            </a:pPr>
            <a:r>
              <a:rPr lang="en-US" smtClean="0"/>
              <a:t>Output statements -- </a:t>
            </a:r>
            <a:r>
              <a:rPr lang="en-US" dirty="0" smtClean="0"/>
              <a:t>crude, but can be effective. (using trace statements)</a:t>
            </a:r>
          </a:p>
          <a:p>
            <a:pPr>
              <a:buFontTx/>
              <a:buChar char="•"/>
            </a:pPr>
            <a:r>
              <a:rPr lang="en-US" dirty="0" smtClean="0"/>
              <a:t>Use a debugger to watch your program as it executes. (using the debugger)</a:t>
            </a:r>
          </a:p>
          <a:p>
            <a:pPr>
              <a:buFontTx/>
              <a:buChar char="•"/>
            </a:pPr>
            <a:r>
              <a:rPr lang="en-US" dirty="0" smtClean="0"/>
              <a:t>Spaniel method -- explain the program to your pet. (using contemplation)</a:t>
            </a:r>
          </a:p>
          <a:p>
            <a:pPr>
              <a:buFontTx/>
              <a:buChar char="•"/>
            </a:pPr>
            <a:r>
              <a:rPr lang="en-US" dirty="0" smtClean="0"/>
              <a:t>Take a shower -- 5% of all bugs are fixed this way. (using contemplation)</a:t>
            </a:r>
          </a:p>
          <a:p>
            <a:endParaRPr lang="en-US" dirty="0" smtClean="0"/>
          </a:p>
          <a:p>
            <a:r>
              <a:rPr lang="en-US" dirty="0" smtClean="0"/>
              <a:t>Demo something</a:t>
            </a:r>
            <a:r>
              <a:rPr lang="en-US" baseline="0" dirty="0" smtClean="0"/>
              <a:t> in eclipse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79C2A-FCB1-4036-AFB7-EB8D0A0E4CC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Do some demo of the debugger, perhaps on the if-then-else statements found in calculator lab exercise,</a:t>
            </a:r>
            <a:r>
              <a:rPr lang="en-US" baseline="0" dirty="0" smtClean="0"/>
              <a:t> or Fraction lab.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E86C-2039-4938-9B57-650F6F75140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6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code</a:t>
            </a:r>
            <a:r>
              <a:rPr lang="en-US" baseline="0" dirty="0" smtClean="0"/>
              <a:t> manually tests the </a:t>
            </a:r>
            <a:r>
              <a:rPr lang="en-US" baseline="0" dirty="0" err="1" smtClean="0"/>
              <a:t>IceCreamOrder</a:t>
            </a:r>
            <a:r>
              <a:rPr lang="en-US" baseline="0" dirty="0" smtClean="0"/>
              <a:t> class/unit. It is very much like the Console built in iteration 0, except that now we program it to read the test cases from the user manually – Note that it doesn’t test the user interface (the view), only the computations (the model).</a:t>
            </a:r>
          </a:p>
          <a:p>
            <a:r>
              <a:rPr lang="en-US" baseline="0" dirty="0" err="1" smtClean="0"/>
              <a:t>JUnit</a:t>
            </a:r>
            <a:r>
              <a:rPr lang="en-US" baseline="0" dirty="0" smtClean="0"/>
              <a:t> provides a mechanism to automate model tests like this.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E86C-2039-4938-9B57-650F6F75140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JUnit</a:t>
            </a:r>
            <a:r>
              <a:rPr lang="en-US" dirty="0" smtClean="0"/>
              <a:t> has been criticized as a minor thing, something any reasonable programmer could produce in a weekend. This is true, but utterly misses the point. The reason </a:t>
            </a:r>
            <a:r>
              <a:rPr lang="en-US" dirty="0" err="1" smtClean="0"/>
              <a:t>JUnit</a:t>
            </a:r>
            <a:r>
              <a:rPr lang="en-US" dirty="0" smtClean="0"/>
              <a:t> is important, and deserves the </a:t>
            </a:r>
            <a:r>
              <a:rPr lang="en-US" dirty="0" err="1" smtClean="0"/>
              <a:t>Churchillian</a:t>
            </a:r>
            <a:r>
              <a:rPr lang="en-US" dirty="0" smtClean="0"/>
              <a:t> knock-off, is that the presence of this tiny tool has been essential to a fundamental shift for many programmers. A shift where testing has moved to a front and central part of programming. People have advocated it before, but </a:t>
            </a:r>
            <a:r>
              <a:rPr lang="en-US" dirty="0" err="1" smtClean="0"/>
              <a:t>JUnit</a:t>
            </a:r>
            <a:r>
              <a:rPr lang="en-US" dirty="0" smtClean="0"/>
              <a:t> made it happen more than anything else. (from </a:t>
            </a:r>
            <a:r>
              <a:rPr lang="en-US" dirty="0" smtClean="0">
                <a:hlinkClick r:id="rId3"/>
              </a:rPr>
              <a:t>http://martinfowler.com/books.html</a:t>
            </a:r>
            <a:r>
              <a:rPr lang="en-US" dirty="0" smtClean="0"/>
              <a:t>, 6nov2009)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16DC-7C6E-4466-BFE5-5A7F0FF5DA3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Models and views:</a:t>
            </a:r>
          </a:p>
          <a:p>
            <a:pPr>
              <a:buFontTx/>
              <a:buChar char="•"/>
            </a:pPr>
            <a:r>
              <a:rPr lang="en-US" dirty="0" smtClean="0"/>
              <a:t>The model is tool implementation. (no I/O here)</a:t>
            </a:r>
          </a:p>
          <a:p>
            <a:pPr>
              <a:buFontTx/>
              <a:buChar char="•"/>
            </a:pPr>
            <a:r>
              <a:rPr lang="en-US" dirty="0" smtClean="0"/>
              <a:t>The view is the visible interface to the tool. (no computation here, but interface)</a:t>
            </a:r>
          </a:p>
          <a:p>
            <a:r>
              <a:rPr lang="en-US" dirty="0" smtClean="0"/>
              <a:t>Advantages:</a:t>
            </a:r>
          </a:p>
          <a:p>
            <a:pPr>
              <a:buFontTx/>
              <a:buChar char="•"/>
            </a:pPr>
            <a:r>
              <a:rPr lang="en-US" dirty="0" smtClean="0"/>
              <a:t>Better modularization.</a:t>
            </a:r>
          </a:p>
          <a:p>
            <a:pPr>
              <a:buFontTx/>
              <a:buChar char="•"/>
            </a:pPr>
            <a:r>
              <a:rPr lang="en-US" dirty="0" smtClean="0"/>
              <a:t>You can create multiple views on the same model (e.g., a GUI driver and a command-line driver).</a:t>
            </a:r>
          </a:p>
          <a:p>
            <a:pPr>
              <a:buFontTx/>
              <a:buChar char="•"/>
            </a:pPr>
            <a:r>
              <a:rPr lang="en-US" dirty="0" smtClean="0"/>
              <a:t>You can more easily Unit test the model (GUIs are harder to test).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16DC-7C6E-4466-BFE5-5A7F0FF5DA3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/>
              <a:t>You can find a complete API reference for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assert commands here: http://junit.org/apidocs/org/junit/Assert.html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B92CD-222C-44CB-BF94-F265AE4FA043}" type="slidenum">
              <a:rPr lang="en-US"/>
              <a:pPr/>
              <a:t>10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these in eclipse.  Show blank,</a:t>
            </a:r>
            <a:r>
              <a:rPr lang="en-US" baseline="0" dirty="0" smtClean="0"/>
              <a:t> effect of not annotating.</a:t>
            </a:r>
          </a:p>
          <a:p>
            <a:r>
              <a:rPr lang="en-US" baseline="0" dirty="0" smtClean="0"/>
              <a:t>A test passes unless given a reason not to.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38D90-C332-4464-B71D-B07BC83BA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9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7472"/>
            <a:ext cx="9144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package c09quality.icecream;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org.junit.Assert.assertEquals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org.junit.Assert.assertTrue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org.junit.Assert.fail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org.junit.Test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IceCreamOrderTest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@Test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doNothingTest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41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9298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package c09quality.icecream;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org.junit.Assert.assertEquals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org.junit.Assert.assertTrue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org.junit.Assert.fail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IceCreamOrderTest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 static final double DOUBLE_EPSILON = 1e-3;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@Test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doNothingInterestingTest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1);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@Test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oneWaytoFailTest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(7.0, 8.3, DOUBLE_EPSILON);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855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929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package c09quality.icecream;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org.junit.Assert.assertEquals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org.junit.Assert.assertTrue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org.junit.Assert.fail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org.junit.Test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IceCreamOrderTest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Test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defaultConstructorTest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IceCreamOrder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order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IceCreamOrder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order.getScoops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order.getFlavor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().equals("Vanilla"))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//equivalently...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order.getFlavor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(), "Vanilla");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3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Practice, Practice...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4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4D835-630F-4BC5-B7E3-9AA23F19A0F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Adding Error Tolerance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7683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We want to make our order class more robust, and indicate “unhappy scenarios” without stopping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What could go wrong?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Too few scoops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Null flavor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What if we added an interface where the user gets to enter the number of scoops?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Unicode MS" pitchFamily="34" charset="-128"/>
              </a:rPr>
              <a:t>“four”</a:t>
            </a:r>
          </a:p>
        </p:txBody>
      </p:sp>
    </p:spTree>
    <p:extLst>
      <p:ext uri="{BB962C8B-B14F-4D97-AF65-F5344CB8AC3E}">
        <p14:creationId xmlns:p14="http://schemas.microsoft.com/office/powerpoint/2010/main" val="328561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6AE49-3AA8-412D-984A-AAF33E1B56D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Exception Handling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may not know how to deal with certain types of problems appropriately.</a:t>
            </a:r>
          </a:p>
          <a:p>
            <a:pPr eaLnBrk="1" hangingPunct="1"/>
            <a:r>
              <a:rPr lang="en-US" dirty="0" smtClean="0"/>
              <a:t>Java provides </a:t>
            </a:r>
            <a:r>
              <a:rPr lang="en-US" i="1" dirty="0" smtClean="0"/>
              <a:t>exception handling </a:t>
            </a:r>
            <a:r>
              <a:rPr lang="en-US" dirty="0" smtClean="0"/>
              <a:t>to announce and to deal with such problems:</a:t>
            </a:r>
          </a:p>
          <a:p>
            <a:pPr lvl="1" eaLnBrk="1" hangingPunct="1"/>
            <a:r>
              <a:rPr lang="en-US" dirty="0" smtClean="0"/>
              <a:t>A class can </a:t>
            </a:r>
            <a:r>
              <a:rPr lang="en-US" i="1" dirty="0" smtClean="0">
                <a:solidFill>
                  <a:srgbClr val="FF0000"/>
                </a:solidFill>
              </a:rPr>
              <a:t>throw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exception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 a problem occurs.</a:t>
            </a:r>
          </a:p>
          <a:p>
            <a:pPr lvl="1" eaLnBrk="1" hangingPunct="1"/>
            <a:r>
              <a:rPr lang="en-US" dirty="0" smtClean="0"/>
              <a:t>A calling method can </a:t>
            </a:r>
            <a:r>
              <a:rPr lang="en-US" i="1" dirty="0" smtClean="0">
                <a:solidFill>
                  <a:srgbClr val="FF0000"/>
                </a:solidFill>
              </a:rPr>
              <a:t>catch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exception and deal with the consequences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65210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270BE-666F-4CC9-B2C5-AC6BAA2E19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Implementing Exceptions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Throwing (or raising) exceptions:</a:t>
            </a:r>
          </a:p>
          <a:p>
            <a:pPr eaLnBrk="1" hangingPunct="1"/>
            <a:endParaRPr lang="en-US" sz="8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throw new </a:t>
            </a:r>
            <a:r>
              <a:rPr lang="en-US" sz="2000" b="1" i="1" u="sng" dirty="0" err="1" smtClean="0">
                <a:latin typeface="Courier New" pitchFamily="49" charset="0"/>
              </a:rPr>
              <a:t>ExceptionType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i="1" u="sng" dirty="0" smtClean="0">
                <a:latin typeface="Courier New" pitchFamily="49" charset="0"/>
              </a:rPr>
              <a:t>message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Catching exceptions:</a:t>
            </a:r>
          </a:p>
          <a:p>
            <a:pPr eaLnBrk="1" hangingPunct="1"/>
            <a:endParaRPr lang="en-US" sz="8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try {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// 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method calls that might raise exceptions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      } catch (</a:t>
            </a:r>
            <a:r>
              <a:rPr lang="en-US" sz="2000" b="1" i="1" u="sng" dirty="0" err="1" smtClean="0">
                <a:latin typeface="Courier New" pitchFamily="49" charset="0"/>
              </a:rPr>
              <a:t>ExceptionType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i="1" u="sng" dirty="0" smtClean="0">
                <a:latin typeface="Courier New" pitchFamily="49" charset="0"/>
              </a:rPr>
              <a:t>identifier</a:t>
            </a:r>
            <a:r>
              <a:rPr lang="en-US" sz="20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// 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code to deal with the exceptions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      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28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35"/>
            <a:ext cx="8229600" cy="990600"/>
          </a:xfrm>
        </p:spPr>
        <p:txBody>
          <a:bodyPr/>
          <a:lstStyle/>
          <a:p>
            <a:r>
              <a:rPr lang="en-US" dirty="0" smtClean="0"/>
              <a:t>Example: Throwing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310" y="1862639"/>
            <a:ext cx="9982753" cy="375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dale Mono"/>
                <a:cs typeface="Andale Mono"/>
              </a:rPr>
              <a:t>public </a:t>
            </a:r>
            <a:r>
              <a:rPr lang="en-US" dirty="0" err="1" smtClean="0">
                <a:latin typeface="Andale Mono"/>
                <a:cs typeface="Andale Mono"/>
              </a:rPr>
              <a:t>IceCreamOrder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(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scoops, String flavor, </a:t>
            </a:r>
            <a:r>
              <a:rPr lang="en-US" dirty="0" err="1">
                <a:latin typeface="Andale Mono"/>
                <a:cs typeface="Andale Mono"/>
              </a:rPr>
              <a:t>boolean</a:t>
            </a:r>
            <a:r>
              <a:rPr lang="en-US" dirty="0">
                <a:latin typeface="Andale Mono"/>
                <a:cs typeface="Andale Mono"/>
              </a:rPr>
              <a:t> status</a:t>
            </a:r>
            <a:r>
              <a:rPr lang="en-US" dirty="0" smtClean="0">
                <a:latin typeface="Andale Mono"/>
                <a:cs typeface="Andale Mono"/>
              </a:rPr>
              <a:t>)</a:t>
            </a:r>
          </a:p>
          <a:p>
            <a:r>
              <a:rPr lang="en-US" sz="2000" b="1" dirty="0">
                <a:solidFill>
                  <a:srgbClr val="990000"/>
                </a:solidFill>
                <a:latin typeface="Andale Mono"/>
                <a:cs typeface="Andale Mono"/>
              </a:rPr>
              <a:t> </a:t>
            </a:r>
            <a:r>
              <a:rPr lang="en-US" sz="2000" b="1" dirty="0" smtClean="0">
                <a:solidFill>
                  <a:srgbClr val="990000"/>
                </a:solidFill>
                <a:latin typeface="Andale Mono"/>
                <a:cs typeface="Andale Mono"/>
              </a:rPr>
              <a:t> throws Exception </a:t>
            </a:r>
            <a:r>
              <a:rPr lang="en-US" dirty="0" smtClean="0">
                <a:latin typeface="Andale Mono"/>
                <a:cs typeface="Andale Mono"/>
              </a:rPr>
              <a:t>{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if</a:t>
            </a:r>
            <a:r>
              <a:rPr lang="en-US" dirty="0">
                <a:latin typeface="Andale Mono"/>
                <a:cs typeface="Andale Mono"/>
              </a:rPr>
              <a:t>(</a:t>
            </a:r>
            <a:r>
              <a:rPr lang="en-US" dirty="0" err="1">
                <a:latin typeface="Andale Mono"/>
                <a:cs typeface="Andale Mono"/>
              </a:rPr>
              <a:t>isValidScoops</a:t>
            </a:r>
            <a:r>
              <a:rPr lang="en-US" dirty="0">
                <a:latin typeface="Andale Mono"/>
                <a:cs typeface="Andale Mono"/>
              </a:rPr>
              <a:t> (scoops)){</a:t>
            </a:r>
          </a:p>
          <a:p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err="1">
                <a:latin typeface="Andale Mono"/>
                <a:cs typeface="Andale Mono"/>
              </a:rPr>
              <a:t>myScoops</a:t>
            </a:r>
            <a:r>
              <a:rPr lang="en-US" dirty="0">
                <a:latin typeface="Andale Mono"/>
                <a:cs typeface="Andale Mono"/>
              </a:rPr>
              <a:t> = scoops;</a:t>
            </a:r>
          </a:p>
          <a:p>
            <a:r>
              <a:rPr lang="en-US" dirty="0">
                <a:latin typeface="Andale Mono"/>
                <a:cs typeface="Andale Mono"/>
              </a:rPr>
              <a:t>	}</a:t>
            </a:r>
          </a:p>
          <a:p>
            <a:r>
              <a:rPr lang="da-DK" dirty="0">
                <a:latin typeface="Andale Mono"/>
                <a:cs typeface="Andale Mono"/>
              </a:rPr>
              <a:t>	else{</a:t>
            </a:r>
          </a:p>
          <a:p>
            <a:r>
              <a:rPr lang="da-DK" dirty="0">
                <a:latin typeface="Andale Mono"/>
                <a:cs typeface="Andale Mono"/>
              </a:rPr>
              <a:t>	</a:t>
            </a:r>
            <a:r>
              <a:rPr lang="da-DK" dirty="0" smtClean="0">
                <a:latin typeface="Andale Mono"/>
                <a:cs typeface="Andale Mono"/>
              </a:rPr>
              <a:t>  /</a:t>
            </a:r>
            <a:r>
              <a:rPr lang="da-DK" dirty="0">
                <a:latin typeface="Andale Mono"/>
                <a:cs typeface="Andale Mono"/>
              </a:rPr>
              <a:t>/System.err.println("Invalid number of scoops: " + scoops);</a:t>
            </a:r>
          </a:p>
          <a:p>
            <a:r>
              <a:rPr lang="da-DK" dirty="0">
                <a:latin typeface="Andale Mono"/>
                <a:cs typeface="Andale Mono"/>
              </a:rPr>
              <a:t>	</a:t>
            </a:r>
            <a:r>
              <a:rPr lang="da-DK" dirty="0" smtClean="0">
                <a:latin typeface="Andale Mono"/>
                <a:cs typeface="Andale Mono"/>
              </a:rPr>
              <a:t>  /</a:t>
            </a:r>
            <a:r>
              <a:rPr lang="da-DK" dirty="0">
                <a:latin typeface="Andale Mono"/>
                <a:cs typeface="Andale Mono"/>
              </a:rPr>
              <a:t>/System.exit(-1);</a:t>
            </a:r>
          </a:p>
          <a:p>
            <a:r>
              <a:rPr lang="da-DK" dirty="0">
                <a:latin typeface="Andale Mono"/>
                <a:cs typeface="Andale Mono"/>
              </a:rPr>
              <a:t>	</a:t>
            </a:r>
            <a:r>
              <a:rPr lang="da-DK" dirty="0" smtClean="0">
                <a:latin typeface="Andale Mono"/>
                <a:cs typeface="Andale Mono"/>
              </a:rPr>
              <a:t>  </a:t>
            </a:r>
            <a:r>
              <a:rPr lang="da-DK" b="1" dirty="0" smtClean="0">
                <a:solidFill>
                  <a:schemeClr val="accent1"/>
                </a:solidFill>
                <a:latin typeface="Andale Mono"/>
                <a:cs typeface="Andale Mono"/>
              </a:rPr>
              <a:t>throw </a:t>
            </a:r>
            <a:r>
              <a:rPr lang="da-DK" b="1" dirty="0">
                <a:solidFill>
                  <a:schemeClr val="accent1"/>
                </a:solidFill>
                <a:latin typeface="Andale Mono"/>
                <a:cs typeface="Andale Mono"/>
              </a:rPr>
              <a:t>new Exception("Invalid number of scoops: " + scoops);</a:t>
            </a:r>
          </a:p>
          <a:p>
            <a:r>
              <a:rPr lang="da-DK" dirty="0">
                <a:latin typeface="Andale Mono"/>
                <a:cs typeface="Andale Mono"/>
              </a:rPr>
              <a:t>	}</a:t>
            </a:r>
          </a:p>
          <a:p>
            <a:r>
              <a:rPr lang="da-DK" dirty="0">
                <a:latin typeface="Andale Mono"/>
                <a:cs typeface="Andale Mono"/>
              </a:rPr>
              <a:t>	</a:t>
            </a:r>
            <a:r>
              <a:rPr lang="da-DK" dirty="0" smtClean="0">
                <a:latin typeface="Andale Mono"/>
                <a:cs typeface="Andale Mono"/>
              </a:rPr>
              <a:t>myFlavor </a:t>
            </a:r>
            <a:r>
              <a:rPr lang="da-DK" dirty="0">
                <a:latin typeface="Andale Mono"/>
                <a:cs typeface="Andale Mono"/>
              </a:rPr>
              <a:t>= flavor;</a:t>
            </a:r>
          </a:p>
          <a:p>
            <a:r>
              <a:rPr lang="da-DK" dirty="0">
                <a:latin typeface="Andale Mono"/>
                <a:cs typeface="Andale Mono"/>
              </a:rPr>
              <a:t>	</a:t>
            </a:r>
            <a:r>
              <a:rPr lang="da-DK" dirty="0" smtClean="0">
                <a:latin typeface="Andale Mono"/>
                <a:cs typeface="Andale Mono"/>
              </a:rPr>
              <a:t>myStatus </a:t>
            </a:r>
            <a:r>
              <a:rPr lang="da-DK" dirty="0">
                <a:latin typeface="Andale Mono"/>
                <a:cs typeface="Andale Mono"/>
              </a:rPr>
              <a:t>= status;</a:t>
            </a:r>
          </a:p>
          <a:p>
            <a:r>
              <a:rPr lang="da-DK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60091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35"/>
            <a:ext cx="8229600" cy="990600"/>
          </a:xfrm>
        </p:spPr>
        <p:txBody>
          <a:bodyPr/>
          <a:lstStyle/>
          <a:p>
            <a:r>
              <a:rPr lang="en-US" dirty="0" smtClean="0"/>
              <a:t>Example: Throwing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310" y="1862639"/>
            <a:ext cx="99827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dale Mono"/>
                <a:cs typeface="Andale Mono"/>
              </a:rPr>
              <a:t>/*</a:t>
            </a:r>
            <a:r>
              <a:rPr lang="en-US" dirty="0" smtClean="0">
                <a:latin typeface="Andale Mono"/>
                <a:cs typeface="Andale Mono"/>
              </a:rPr>
              <a:t>*</a:t>
            </a:r>
          </a:p>
          <a:p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* Set </a:t>
            </a:r>
            <a:r>
              <a:rPr lang="en-US" dirty="0">
                <a:latin typeface="Andale Mono"/>
                <a:cs typeface="Andale Mono"/>
              </a:rPr>
              <a:t>a new number of scoops for the order</a:t>
            </a:r>
          </a:p>
          <a:p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* @</a:t>
            </a:r>
            <a:r>
              <a:rPr lang="en-US" dirty="0" err="1">
                <a:latin typeface="Andale Mono"/>
                <a:cs typeface="Andale Mono"/>
              </a:rPr>
              <a:t>param</a:t>
            </a:r>
            <a:r>
              <a:rPr lang="en-US" dirty="0">
                <a:latin typeface="Andale Mono"/>
                <a:cs typeface="Andale Mono"/>
              </a:rPr>
              <a:t> scoops non-negative scoops value</a:t>
            </a:r>
          </a:p>
          <a:p>
            <a:r>
              <a:rPr lang="en-US" dirty="0" smtClean="0">
                <a:latin typeface="Andale Mono"/>
                <a:cs typeface="Andale Mono"/>
              </a:rPr>
              <a:t> *</a:t>
            </a:r>
            <a:r>
              <a:rPr lang="en-US" dirty="0">
                <a:latin typeface="Andale Mono"/>
                <a:cs typeface="Andale Mono"/>
              </a:rPr>
              <a:t>/</a:t>
            </a:r>
          </a:p>
          <a:p>
            <a:r>
              <a:rPr lang="en-US" dirty="0" smtClean="0">
                <a:latin typeface="Andale Mono"/>
                <a:cs typeface="Andale Mono"/>
              </a:rPr>
              <a:t>public </a:t>
            </a:r>
            <a:r>
              <a:rPr lang="en-US" dirty="0">
                <a:latin typeface="Andale Mono"/>
                <a:cs typeface="Andale Mono"/>
              </a:rPr>
              <a:t>void </a:t>
            </a:r>
            <a:r>
              <a:rPr lang="en-US" dirty="0" err="1">
                <a:latin typeface="Andale Mono"/>
                <a:cs typeface="Andale Mono"/>
              </a:rPr>
              <a:t>setScoops</a:t>
            </a:r>
            <a:r>
              <a:rPr lang="en-US" dirty="0">
                <a:latin typeface="Andale Mono"/>
                <a:cs typeface="Andale Mono"/>
              </a:rPr>
              <a:t>(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scoops) 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{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if (</a:t>
            </a:r>
            <a:r>
              <a:rPr lang="en-US" dirty="0" err="1">
                <a:latin typeface="Andale Mono"/>
                <a:cs typeface="Andale Mono"/>
              </a:rPr>
              <a:t>isValidScoops</a:t>
            </a:r>
            <a:r>
              <a:rPr lang="en-US" dirty="0">
                <a:latin typeface="Andale Mono"/>
                <a:cs typeface="Andale Mono"/>
              </a:rPr>
              <a:t>(scoops)){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</a:t>
            </a:r>
            <a:r>
              <a:rPr lang="en-US" dirty="0" err="1" smtClean="0">
                <a:latin typeface="Andale Mono"/>
                <a:cs typeface="Andale Mono"/>
              </a:rPr>
              <a:t>myScoops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>
                <a:latin typeface="Andale Mono"/>
                <a:cs typeface="Andale Mono"/>
              </a:rPr>
              <a:t>= scoops;</a:t>
            </a:r>
          </a:p>
          <a:p>
            <a:r>
              <a:rPr lang="en-US" dirty="0">
                <a:latin typeface="Andale Mono"/>
                <a:cs typeface="Andale Mono"/>
              </a:rPr>
              <a:t>	}</a:t>
            </a:r>
          </a:p>
          <a:p>
            <a:r>
              <a:rPr lang="en-US" dirty="0">
                <a:latin typeface="Andale Mono"/>
                <a:cs typeface="Andale Mono"/>
              </a:rPr>
              <a:t>	else{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</a:t>
            </a:r>
            <a:r>
              <a:rPr lang="en-US" dirty="0" err="1" smtClean="0">
                <a:latin typeface="Andale Mono"/>
                <a:cs typeface="Andale Mono"/>
              </a:rPr>
              <a:t>System.err.println</a:t>
            </a:r>
            <a:r>
              <a:rPr lang="en-US" dirty="0">
                <a:latin typeface="Andale Mono"/>
                <a:cs typeface="Andale Mono"/>
              </a:rPr>
              <a:t>("Could not change scoops to " + scoops);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</a:t>
            </a:r>
            <a:r>
              <a:rPr lang="en-US" dirty="0" err="1" smtClean="0">
                <a:latin typeface="Andale Mono"/>
                <a:cs typeface="Andale Mono"/>
              </a:rPr>
              <a:t>System.exit</a:t>
            </a:r>
            <a:r>
              <a:rPr lang="en-US" dirty="0">
                <a:latin typeface="Andale Mono"/>
                <a:cs typeface="Andale Mono"/>
              </a:rPr>
              <a:t>(-1)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r>
              <a:rPr lang="en-US" dirty="0">
                <a:latin typeface="Andale Mono"/>
                <a:cs typeface="Andale Mono"/>
              </a:rPr>
              <a:t>	 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b="1" dirty="0" smtClean="0">
                <a:solidFill>
                  <a:srgbClr val="990000"/>
                </a:solidFill>
                <a:latin typeface="Andale Mono"/>
                <a:cs typeface="Andale Mono"/>
              </a:rPr>
              <a:t>throw new Exception(</a:t>
            </a:r>
            <a:r>
              <a:rPr lang="en-US" b="1" dirty="0">
                <a:solidFill>
                  <a:srgbClr val="990000"/>
                </a:solidFill>
                <a:latin typeface="Andale Mono"/>
                <a:cs typeface="Andale Mono"/>
              </a:rPr>
              <a:t>"Could not change scoops to " + scoops)</a:t>
            </a:r>
            <a:r>
              <a:rPr lang="en-US" b="1" dirty="0" smtClean="0">
                <a:solidFill>
                  <a:srgbClr val="990000"/>
                </a:solidFill>
                <a:latin typeface="Andale Mono"/>
                <a:cs typeface="Andale Mono"/>
              </a:rPr>
              <a:t>;</a:t>
            </a:r>
            <a:endParaRPr lang="en-US" b="1" dirty="0">
              <a:solidFill>
                <a:srgbClr val="990000"/>
              </a:solidFill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5095" y="2970276"/>
            <a:ext cx="2401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ndale Mono"/>
                <a:cs typeface="Andale Mono"/>
              </a:rPr>
              <a:t>throws Exception</a:t>
            </a:r>
            <a:endParaRPr lang="en-US" b="1" dirty="0">
              <a:solidFill>
                <a:schemeClr val="accent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42467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the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47" y="1578646"/>
            <a:ext cx="915931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ndale Mono"/>
                <a:cs typeface="Andale Mono"/>
              </a:rPr>
              <a:t>public class </a:t>
            </a:r>
            <a:r>
              <a:rPr lang="en-US" dirty="0" err="1">
                <a:latin typeface="Andale Mono"/>
                <a:cs typeface="Andale Mono"/>
              </a:rPr>
              <a:t>IceCreamConsole</a:t>
            </a:r>
            <a:r>
              <a:rPr lang="en-US" dirty="0">
                <a:latin typeface="Andale Mono"/>
                <a:cs typeface="Andale Mono"/>
              </a:rPr>
              <a:t> {</a:t>
            </a:r>
          </a:p>
          <a:p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public static void main(String[] </a:t>
            </a:r>
            <a:r>
              <a:rPr lang="en-US" dirty="0" err="1">
                <a:latin typeface="Andale Mono"/>
                <a:cs typeface="Andale Mono"/>
              </a:rPr>
              <a:t>args</a:t>
            </a:r>
            <a:r>
              <a:rPr lang="en-US" dirty="0">
                <a:latin typeface="Andale Mono"/>
                <a:cs typeface="Andale Mono"/>
              </a:rPr>
              <a:t>) </a:t>
            </a:r>
            <a:r>
              <a:rPr lang="en-US" dirty="0" smtClean="0">
                <a:latin typeface="Andale Mono"/>
                <a:cs typeface="Andale Mono"/>
              </a:rPr>
              <a:t>{</a:t>
            </a:r>
          </a:p>
          <a:p>
            <a:r>
              <a:rPr lang="en-US" dirty="0" smtClean="0">
                <a:latin typeface="Andale Mono"/>
                <a:cs typeface="Andale Mono"/>
              </a:rPr>
              <a:t>		try{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err="1">
                <a:latin typeface="Andale Mono"/>
                <a:cs typeface="Andale Mono"/>
              </a:rPr>
              <a:t>IceCreamOrder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order1 </a:t>
            </a:r>
            <a:r>
              <a:rPr lang="en-US" dirty="0">
                <a:latin typeface="Andale Mono"/>
                <a:cs typeface="Andale Mono"/>
              </a:rPr>
              <a:t>= new 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					  </a:t>
            </a:r>
            <a:r>
              <a:rPr lang="en-US" dirty="0" err="1" smtClean="0">
                <a:latin typeface="Andale Mono"/>
                <a:cs typeface="Andale Mono"/>
              </a:rPr>
              <a:t>IceCreamOrder</a:t>
            </a:r>
            <a:r>
              <a:rPr lang="en-US" dirty="0">
                <a:latin typeface="Andale Mono"/>
                <a:cs typeface="Andale Mono"/>
              </a:rPr>
              <a:t>(3, "Cookie Dough", false);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err="1">
                <a:latin typeface="Andale Mono"/>
                <a:cs typeface="Andale Mono"/>
              </a:rPr>
              <a:t>System.out.println</a:t>
            </a:r>
            <a:r>
              <a:rPr lang="en-US" dirty="0" smtClean="0">
                <a:latin typeface="Andale Mono"/>
                <a:cs typeface="Andale Mono"/>
              </a:rPr>
              <a:t>(order1)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smtClean="0">
                <a:latin typeface="Andale Mono"/>
                <a:cs typeface="Andale Mono"/>
              </a:rPr>
              <a:t>order1.setScoops</a:t>
            </a:r>
            <a:r>
              <a:rPr lang="en-US" dirty="0">
                <a:latin typeface="Andale Mono"/>
                <a:cs typeface="Andale Mono"/>
              </a:rPr>
              <a:t>(2);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smtClean="0">
                <a:latin typeface="Andale Mono"/>
                <a:cs typeface="Andale Mono"/>
              </a:rPr>
              <a:t>order1.setStatus</a:t>
            </a:r>
            <a:r>
              <a:rPr lang="en-US" dirty="0">
                <a:latin typeface="Andale Mono"/>
                <a:cs typeface="Andale Mono"/>
              </a:rPr>
              <a:t>(true);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err="1">
                <a:latin typeface="Andale Mono"/>
                <a:cs typeface="Andale Mono"/>
              </a:rPr>
              <a:t>System.out.println</a:t>
            </a:r>
            <a:r>
              <a:rPr lang="en-US" dirty="0" smtClean="0">
                <a:latin typeface="Andale Mono"/>
                <a:cs typeface="Andale Mono"/>
              </a:rPr>
              <a:t>(order1);</a:t>
            </a:r>
          </a:p>
          <a:p>
            <a:r>
              <a:rPr lang="en-US" dirty="0" smtClean="0">
                <a:latin typeface="Andale Mono"/>
                <a:cs typeface="Andale Mono"/>
              </a:rPr>
              <a:t>		}</a:t>
            </a:r>
          </a:p>
          <a:p>
            <a:r>
              <a:rPr lang="en-US" dirty="0">
                <a:latin typeface="Andale Mono"/>
                <a:cs typeface="Andale Mono"/>
              </a:rPr>
              <a:t>		</a:t>
            </a:r>
            <a:r>
              <a:rPr lang="en-US" dirty="0" smtClean="0">
                <a:latin typeface="Andale Mono"/>
                <a:cs typeface="Andale Mono"/>
              </a:rPr>
              <a:t>catch (Exception e){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		</a:t>
            </a:r>
            <a:r>
              <a:rPr lang="en-US" dirty="0" err="1" smtClean="0">
                <a:latin typeface="Andale Mono"/>
                <a:cs typeface="Andale Mono"/>
              </a:rPr>
              <a:t>System.out.println</a:t>
            </a:r>
            <a:r>
              <a:rPr lang="en-US" dirty="0" smtClean="0">
                <a:latin typeface="Andale Mono"/>
                <a:cs typeface="Andale Mono"/>
              </a:rPr>
              <a:t>(</a:t>
            </a:r>
            <a:r>
              <a:rPr lang="en-US" dirty="0" err="1" smtClean="0">
                <a:latin typeface="Andale Mono"/>
                <a:cs typeface="Andale Mono"/>
              </a:rPr>
              <a:t>e.getMessage</a:t>
            </a:r>
            <a:r>
              <a:rPr lang="en-US" dirty="0" smtClean="0">
                <a:latin typeface="Andale Mono"/>
                <a:cs typeface="Andale Mono"/>
              </a:rPr>
              <a:t>());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	}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706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781151" cy="4876800"/>
          </a:xfrm>
        </p:spPr>
        <p:txBody>
          <a:bodyPr>
            <a:normAutofit/>
          </a:bodyPr>
          <a:lstStyle/>
          <a:p>
            <a:r>
              <a:rPr lang="en-US" dirty="0"/>
              <a:t>Understand how to verify the correctness of a program’s behavior.</a:t>
            </a:r>
          </a:p>
          <a:p>
            <a:pPr lvl="1"/>
            <a:r>
              <a:rPr lang="en-US" dirty="0"/>
              <a:t>Be able to write unit tests for program behavior</a:t>
            </a:r>
          </a:p>
          <a:p>
            <a:r>
              <a:rPr lang="en-US" dirty="0" smtClean="0"/>
              <a:t>Understand how to use exceptions to deal with anomalous conditions</a:t>
            </a:r>
          </a:p>
          <a:p>
            <a:pPr lvl="1"/>
            <a:r>
              <a:rPr lang="en-US" dirty="0" smtClean="0"/>
              <a:t>Be able to generate appropriate exceptions</a:t>
            </a:r>
          </a:p>
          <a:p>
            <a:pPr lvl="1"/>
            <a:r>
              <a:rPr lang="en-US" dirty="0" smtClean="0"/>
              <a:t>Be able to handle exceptions generated</a:t>
            </a:r>
          </a:p>
          <a:p>
            <a:r>
              <a:rPr lang="en-US" dirty="0" smtClean="0"/>
              <a:t>Be </a:t>
            </a:r>
            <a:r>
              <a:rPr lang="en-US" dirty="0"/>
              <a:t>able to use the eclipse </a:t>
            </a:r>
            <a:r>
              <a:rPr lang="en-US" dirty="0" smtClean="0"/>
              <a:t>debugger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AD8F-E766-46F5-9663-72BC3330CF1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Exception Hierarchy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exceptions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arranged in a class hierarchy.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676" y="2667000"/>
            <a:ext cx="692450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281940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924800" y="4876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53200" y="586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4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270BE-666F-4CC9-B2C5-AC6BAA2E196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Catch Blocks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multiple catch blocks:</a:t>
            </a:r>
          </a:p>
          <a:p>
            <a:pPr eaLnBrk="1" hangingPunct="1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try {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method calls that might raise multiple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types of exceptions...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} catch (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ExceptionType1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identifier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code to deal with exceptions of type 1...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} catch (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ExceptionType2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identifier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code to deal with exceptions of type 2...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}   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and so forth...</a:t>
            </a:r>
            <a:endParaRPr lang="en-US" sz="2000" i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52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9072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Catching Multiple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884" y="1346694"/>
            <a:ext cx="870916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import </a:t>
            </a:r>
            <a:r>
              <a:rPr lang="en-US" b="1" dirty="0" err="1" smtClean="0">
                <a:latin typeface="Courier New"/>
                <a:cs typeface="Courier New"/>
              </a:rPr>
              <a:t>java.util.InputMismatchException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...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Scanner keyboard = new Scanner(</a:t>
            </a:r>
            <a:r>
              <a:rPr lang="en-US" b="1" dirty="0" err="1" smtClean="0">
                <a:latin typeface="Courier New"/>
                <a:cs typeface="Courier New"/>
              </a:rPr>
              <a:t>System.in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try {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scoops = </a:t>
            </a:r>
            <a:r>
              <a:rPr lang="en-US" b="1" dirty="0" err="1" smtClean="0">
                <a:latin typeface="Courier New"/>
                <a:cs typeface="Courier New"/>
              </a:rPr>
              <a:t>keyboard.nextInt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keyboard.nextLine</a:t>
            </a:r>
            <a:r>
              <a:rPr lang="en-US" b="1" dirty="0" smtClean="0">
                <a:latin typeface="Courier New"/>
                <a:cs typeface="Courier New"/>
              </a:rPr>
              <a:t>(); // get rid of newline 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String flavor = </a:t>
            </a:r>
            <a:r>
              <a:rPr lang="en-US" b="1" dirty="0" err="1" smtClean="0">
                <a:latin typeface="Courier New"/>
                <a:cs typeface="Courier New"/>
              </a:rPr>
              <a:t>keyboard.next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IceCreamOrder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customerOrder</a:t>
            </a:r>
            <a:r>
              <a:rPr lang="en-US" b="1" dirty="0" smtClean="0">
                <a:latin typeface="Courier New"/>
                <a:cs typeface="Courier New"/>
              </a:rPr>
              <a:t> = new </a:t>
            </a:r>
            <a:r>
              <a:rPr lang="en-US" b="1" dirty="0" err="1" smtClean="0">
                <a:latin typeface="Courier New"/>
                <a:cs typeface="Courier New"/>
              </a:rPr>
              <a:t>IceCreamOrder</a:t>
            </a:r>
            <a:r>
              <a:rPr lang="en-US" b="1" dirty="0" smtClean="0">
                <a:latin typeface="Courier New"/>
                <a:cs typeface="Courier New"/>
              </a:rPr>
              <a:t>(scoops,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								 flavor,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													 false);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err="1" smtClean="0">
                <a:latin typeface="Courier New"/>
                <a:cs typeface="Courier New"/>
              </a:rPr>
              <a:t>System.out.println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customerOrder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  <a:r>
              <a:rPr lang="en-US" dirty="0">
                <a:latin typeface="Courier New"/>
                <a:cs typeface="Courier New"/>
              </a:rPr>
              <a:t>	</a:t>
            </a:r>
            <a:endParaRPr lang="da-DK" dirty="0">
              <a:latin typeface="Courier New"/>
              <a:cs typeface="Courier New"/>
            </a:endParaRPr>
          </a:p>
          <a:p>
            <a:r>
              <a:rPr lang="da-DK" b="1" dirty="0" smtClean="0">
                <a:latin typeface="Courier New"/>
                <a:cs typeface="Courier New"/>
              </a:rPr>
              <a:t>} 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catch (InputMismatchException </a:t>
            </a:r>
            <a:r>
              <a:rPr lang="da-DK" b="1" dirty="0">
                <a:latin typeface="Courier New"/>
                <a:cs typeface="Courier New"/>
              </a:rPr>
              <a:t>e) {</a:t>
            </a:r>
          </a:p>
          <a:p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b="1" dirty="0" smtClean="0">
                <a:latin typeface="Courier New"/>
                <a:cs typeface="Courier New"/>
              </a:rPr>
              <a:t>System.out.println(”Illegal number format”);</a:t>
            </a:r>
            <a:endParaRPr lang="da-DK" b="1" dirty="0">
              <a:latin typeface="Courier New"/>
              <a:cs typeface="Courier New"/>
            </a:endParaRPr>
          </a:p>
          <a:p>
            <a:r>
              <a:rPr lang="da-DK" b="1" dirty="0" smtClean="0">
                <a:latin typeface="Courier New"/>
                <a:cs typeface="Courier New"/>
              </a:rPr>
              <a:t>} 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catch </a:t>
            </a:r>
            <a:r>
              <a:rPr lang="da-DK" b="1" dirty="0">
                <a:latin typeface="Courier New"/>
                <a:cs typeface="Courier New"/>
              </a:rPr>
              <a:t>(Exception e) {</a:t>
            </a:r>
          </a:p>
          <a:p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b="1" dirty="0" smtClean="0">
                <a:latin typeface="Courier New"/>
                <a:cs typeface="Courier New"/>
              </a:rPr>
              <a:t>System.out.println(e.getMessage());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5258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6AE49-3AA8-412D-984A-AAF33E1B56D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Catch-or-Specify Requirement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that might throw an exception must be enclosed in either: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dirty="0" smtClean="0"/>
              <a:t>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/>
              <a:t> block;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method that specifies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dirty="0" smtClean="0"/>
              <a:t> clause.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Runtime exceptions are not subject to this requirement.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78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8D99-68E8-4B35-A676-DECFA7FA415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Thrown Exceptions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Exceptions can (and should) be tested.</a:t>
            </a:r>
          </a:p>
          <a:p>
            <a:pPr eaLnBrk="1" hangingPunct="1"/>
            <a:r>
              <a:rPr lang="en-US" dirty="0" smtClean="0"/>
              <a:t>Pattern: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533400" y="2930525"/>
            <a:ext cx="68018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urier New" pitchFamily="49" charset="0"/>
              </a:rPr>
              <a:t>	try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en-US" sz="2000" b="1" i="1" u="sng" dirty="0" err="1" smtClean="0">
                <a:latin typeface="Courier New" pitchFamily="49" charset="0"/>
              </a:rPr>
              <a:t>someMethod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i="1" u="sng" dirty="0" err="1" smtClean="0">
                <a:latin typeface="Courier New" pitchFamily="49" charset="0"/>
              </a:rPr>
              <a:t>badArguments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en-US" sz="2000" b="1" dirty="0">
                <a:latin typeface="Courier New" pitchFamily="49" charset="0"/>
              </a:rPr>
              <a:t>fail(</a:t>
            </a:r>
            <a:r>
              <a:rPr lang="en-US" sz="2000" b="1" i="1" u="sng" dirty="0">
                <a:latin typeface="Courier New" pitchFamily="49" charset="0"/>
              </a:rPr>
              <a:t>message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</a:rPr>
              <a:t>	} </a:t>
            </a:r>
            <a:r>
              <a:rPr lang="en-US" sz="2000" b="1" dirty="0">
                <a:latin typeface="Courier New" pitchFamily="49" charset="0"/>
              </a:rPr>
              <a:t>catch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i="1" u="sng" dirty="0" err="1" smtClean="0">
                <a:latin typeface="Courier New" pitchFamily="49" charset="0"/>
              </a:rPr>
              <a:t>ExceptionType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e) { 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// We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should catch an exception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so 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        // do nothing here.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	}</a:t>
            </a:r>
            <a:endParaRPr lang="en-US" sz="2000" b="1" dirty="0">
              <a:latin typeface="Courier New" pitchFamily="49" charset="0"/>
            </a:endParaRPr>
          </a:p>
          <a:p>
            <a:endParaRPr lang="en-US" sz="2000" b="1" dirty="0">
              <a:latin typeface="Courier New" pitchFamily="49" charset="0"/>
            </a:endParaRPr>
          </a:p>
          <a:p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478BB-943A-47D6-98C5-2780FEF02E9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2224" y="1221371"/>
            <a:ext cx="8768577" cy="378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urier New" pitchFamily="49" charset="0"/>
              </a:rPr>
              <a:t>@Test</a:t>
            </a:r>
          </a:p>
          <a:p>
            <a:r>
              <a:rPr lang="en-US" sz="2200" b="1" dirty="0" smtClean="0">
                <a:latin typeface="Courier New" pitchFamily="49" charset="0"/>
              </a:rPr>
              <a:t>public void </a:t>
            </a:r>
            <a:r>
              <a:rPr lang="en-US" sz="2200" b="1" dirty="0" err="1" smtClean="0">
                <a:latin typeface="Courier New" pitchFamily="49" charset="0"/>
              </a:rPr>
              <a:t>badOrderTest</a:t>
            </a:r>
            <a:r>
              <a:rPr lang="en-US" sz="2200" b="1" dirty="0" smtClean="0">
                <a:latin typeface="Courier New" pitchFamily="49" charset="0"/>
              </a:rPr>
              <a:t> (){</a:t>
            </a:r>
          </a:p>
          <a:p>
            <a:r>
              <a:rPr lang="en-US" sz="2200" b="1" dirty="0" smtClean="0">
                <a:latin typeface="Courier New" pitchFamily="49" charset="0"/>
              </a:rPr>
              <a:t>	try {</a:t>
            </a:r>
          </a:p>
          <a:p>
            <a:r>
              <a:rPr lang="en-US" sz="2200" b="1" dirty="0" smtClean="0">
                <a:latin typeface="Courier New" pitchFamily="49" charset="0"/>
              </a:rPr>
              <a:t>		</a:t>
            </a:r>
            <a:r>
              <a:rPr lang="en-US" sz="2200" b="1" dirty="0" smtClean="0">
                <a:solidFill>
                  <a:srgbClr val="990000"/>
                </a:solidFill>
                <a:latin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990000"/>
                </a:solidFill>
                <a:latin typeface="Courier New" pitchFamily="49" charset="0"/>
              </a:rPr>
              <a:t>IceCreamOrder</a:t>
            </a:r>
            <a:r>
              <a:rPr lang="en-US" sz="2200" b="1" dirty="0" smtClean="0">
                <a:solidFill>
                  <a:srgbClr val="990000"/>
                </a:solidFill>
                <a:latin typeface="Courier New" pitchFamily="49" charset="0"/>
              </a:rPr>
              <a:t>(-2, “Vanilla”, false);</a:t>
            </a:r>
          </a:p>
          <a:p>
            <a:r>
              <a:rPr lang="en-US" sz="2200" b="1" dirty="0" smtClean="0">
                <a:latin typeface="Courier New" pitchFamily="49" charset="0"/>
              </a:rPr>
              <a:t>		</a:t>
            </a:r>
            <a:r>
              <a:rPr lang="en-US" sz="2200" b="1" dirty="0" err="1" smtClean="0">
                <a:latin typeface="Courier New" pitchFamily="49" charset="0"/>
              </a:rPr>
              <a:t>fail("inappropriately</a:t>
            </a:r>
            <a:r>
              <a:rPr lang="en-US" sz="2200" b="1" dirty="0" smtClean="0">
                <a:latin typeface="Courier New" pitchFamily="49" charset="0"/>
              </a:rPr>
              <a:t> constructed a " </a:t>
            </a:r>
          </a:p>
          <a:p>
            <a:r>
              <a:rPr lang="en-US" sz="2200" b="1" dirty="0" smtClean="0">
                <a:latin typeface="Courier New" pitchFamily="49" charset="0"/>
              </a:rPr>
              <a:t>			+ scoops + ” scoop(s) of " + flavor  </a:t>
            </a:r>
          </a:p>
          <a:p>
            <a:r>
              <a:rPr lang="en-US" sz="2200" b="1" dirty="0" smtClean="0">
                <a:latin typeface="Courier New" pitchFamily="49" charset="0"/>
              </a:rPr>
              <a:t>			+ " Order");</a:t>
            </a:r>
          </a:p>
          <a:p>
            <a:r>
              <a:rPr lang="en-US" sz="2200" b="1" dirty="0" smtClean="0">
                <a:latin typeface="Courier New" pitchFamily="49" charset="0"/>
              </a:rPr>
              <a:t>	} catch (Exception e) {</a:t>
            </a:r>
          </a:p>
          <a:p>
            <a:r>
              <a:rPr lang="en-US" sz="2200" b="1" dirty="0" smtClean="0">
                <a:latin typeface="Courier New" pitchFamily="49" charset="0"/>
              </a:rPr>
              <a:t>		// It should throw this exception!</a:t>
            </a:r>
          </a:p>
          <a:p>
            <a:r>
              <a:rPr lang="en-US" sz="2200" b="1" dirty="0" smtClean="0">
                <a:latin typeface="Courier New" pitchFamily="49" charset="0"/>
              </a:rPr>
              <a:t>	}</a:t>
            </a:r>
          </a:p>
          <a:p>
            <a:r>
              <a:rPr lang="en-US" sz="2200" b="1" dirty="0" smtClean="0">
                <a:latin typeface="Courier New" pitchFamily="49" charset="0"/>
              </a:rPr>
              <a:t>}</a:t>
            </a:r>
            <a:endParaRPr lang="en-US" sz="22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2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C7767-6BF8-417F-9795-E053EC1AA32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the Tests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6781800" cy="48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30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59EDD-994A-4913-BA75-F7DBD665E3A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vs. Debugging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2785291"/>
          </a:xfrm>
        </p:spPr>
        <p:txBody>
          <a:bodyPr/>
          <a:lstStyle/>
          <a:p>
            <a:pPr eaLnBrk="1" hangingPunct="1"/>
            <a:r>
              <a:rPr lang="en-US" dirty="0" smtClean="0"/>
              <a:t>Testing is the process of </a:t>
            </a:r>
            <a:r>
              <a:rPr lang="en-US" i="1" dirty="0" smtClean="0"/>
              <a:t>finding</a:t>
            </a:r>
            <a:r>
              <a:rPr lang="en-US" dirty="0" smtClean="0"/>
              <a:t> faults.</a:t>
            </a:r>
          </a:p>
          <a:p>
            <a:pPr eaLnBrk="1" hangingPunct="1"/>
            <a:r>
              <a:rPr lang="en-US" dirty="0" smtClean="0"/>
              <a:t>Debugging is the process of </a:t>
            </a:r>
            <a:r>
              <a:rPr lang="en-US" i="1" dirty="0" smtClean="0"/>
              <a:t>fixing</a:t>
            </a:r>
            <a:r>
              <a:rPr lang="en-US" dirty="0" smtClean="0"/>
              <a:t> faults, commonly done using:</a:t>
            </a:r>
          </a:p>
          <a:p>
            <a:pPr lvl="1" eaLnBrk="1" hangingPunct="1"/>
            <a:r>
              <a:rPr lang="en-US" dirty="0" smtClean="0"/>
              <a:t>Execution by hand;</a:t>
            </a:r>
          </a:p>
          <a:p>
            <a:pPr lvl="1" eaLnBrk="1" hangingPunct="1"/>
            <a:r>
              <a:rPr lang="en-US" dirty="0" smtClean="0"/>
              <a:t>Normal execution with trace statements;</a:t>
            </a:r>
          </a:p>
          <a:p>
            <a:pPr lvl="1" eaLnBrk="1" hangingPunct="1"/>
            <a:r>
              <a:rPr lang="en-US" dirty="0" smtClean="0"/>
              <a:t>Step-by-step execution with a debugger.</a:t>
            </a:r>
          </a:p>
        </p:txBody>
      </p:sp>
    </p:spTree>
    <p:extLst>
      <p:ext uri="{BB962C8B-B14F-4D97-AF65-F5344CB8AC3E}">
        <p14:creationId xmlns:p14="http://schemas.microsoft.com/office/powerpoint/2010/main" val="273144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CFD4-AD8B-44EC-A772-E65D4FBAEEC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Eclipse Debugger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1300" y="1600200"/>
            <a:ext cx="2095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b="1935"/>
          <a:stretch>
            <a:fillRect/>
          </a:stretch>
        </p:blipFill>
        <p:spPr bwMode="auto">
          <a:xfrm>
            <a:off x="331441" y="2209800"/>
            <a:ext cx="614555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615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29CF-59B6-446E-8F02-79F1E43130D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is a much maligned, but critically important aspect of software development.</a:t>
            </a:r>
          </a:p>
          <a:p>
            <a:pPr eaLnBrk="1" hangingPunct="1"/>
            <a:r>
              <a:rPr lang="en-US" dirty="0" smtClean="0"/>
              <a:t>Principles:</a:t>
            </a:r>
          </a:p>
          <a:p>
            <a:pPr lvl="1"/>
            <a:r>
              <a:rPr lang="en-US" dirty="0" smtClean="0"/>
              <a:t>Test all aspects of the application.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You can’t test every possible case.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Test rigorously.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Test early and test often.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33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29CF-59B6-446E-8F02-79F1E43130D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Varieties of Testing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testing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Levels of functional testing:</a:t>
            </a:r>
          </a:p>
          <a:p>
            <a:pPr lvl="2"/>
            <a:r>
              <a:rPr lang="en-US" dirty="0" smtClean="0"/>
              <a:t>Unit testing</a:t>
            </a:r>
          </a:p>
          <a:p>
            <a:pPr lvl="2"/>
            <a:r>
              <a:rPr lang="en-US" dirty="0" smtClean="0"/>
              <a:t>System testing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Non-functional testing</a:t>
            </a:r>
          </a:p>
          <a:p>
            <a:endParaRPr lang="en-US" sz="1200" dirty="0" smtClean="0"/>
          </a:p>
          <a:p>
            <a:pPr lvl="2"/>
            <a:r>
              <a:rPr lang="en-US" dirty="0" smtClean="0"/>
              <a:t>Usability testing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49142" y="4905109"/>
            <a:ext cx="829726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 smtClean="0"/>
              <a:t>A common mistake people make when trying to design something completely foolproof is to underestimate the ingenuity of complete fools. </a:t>
            </a:r>
          </a:p>
          <a:p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	</a:t>
            </a:r>
            <a:r>
              <a:rPr lang="en-US" sz="1600" dirty="0" smtClean="0">
                <a:latin typeface="Arial Unicode MS" pitchFamily="34" charset="-128"/>
              </a:rPr>
              <a:t>- Douglas Adams</a:t>
            </a:r>
            <a:r>
              <a:rPr lang="en-US" dirty="0" smtClean="0">
                <a:latin typeface="Arial Unicode MS" pitchFamily="34" charset="-128"/>
              </a:rPr>
              <a:t>, </a:t>
            </a:r>
            <a:r>
              <a:rPr lang="en-US" i="1" dirty="0" smtClean="0">
                <a:latin typeface="Arial Unicode MS" pitchFamily="34" charset="-128"/>
              </a:rPr>
              <a:t>Mostly Harmless, </a:t>
            </a:r>
            <a:r>
              <a:rPr lang="en-US" dirty="0" smtClean="0">
                <a:latin typeface="Arial Unicode MS" pitchFamily="34" charset="-128"/>
              </a:rPr>
              <a:t>1992 </a:t>
            </a:r>
            <a:endParaRPr lang="en-US" dirty="0">
              <a:latin typeface="Arial Unicode MS" pitchFamily="34" charset="-128"/>
            </a:endParaRPr>
          </a:p>
          <a:p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82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29CF-59B6-446E-8F02-79F1E43130D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 are the fundamental program </a:t>
            </a:r>
            <a:r>
              <a:rPr lang="en-US" i="1" dirty="0" smtClean="0"/>
              <a:t>unit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Manually testing the functions in each unit can be both tedious and error-prone.</a:t>
            </a:r>
          </a:p>
        </p:txBody>
      </p:sp>
    </p:spTree>
    <p:extLst>
      <p:ext uri="{BB962C8B-B14F-4D97-AF65-F5344CB8AC3E}">
        <p14:creationId xmlns:p14="http://schemas.microsoft.com/office/powerpoint/2010/main" val="157562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583"/>
            <a:ext cx="8229600" cy="633291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</a:t>
            </a:r>
            <a:r>
              <a:rPr lang="en-US" dirty="0" err="1" smtClean="0"/>
              <a:t>IceCreamOrder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133-2983-4942-8F53-15ABFAA154A5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76200" y="1013594"/>
            <a:ext cx="9829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package c10quality.icecream;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IceCreamCommandLine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("Order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(e.g.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Vanilla): ");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Scanner keyboard = new Scanner(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IceCreamOrder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order =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IceCreamOrder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(),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(), false);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("\t" + order);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(”Add scoops (e.g. 2): 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order.setScoops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order.getScoops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("\t" + order + "\n" + "finis");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6451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29CF-59B6-446E-8F02-79F1E43130D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JUnit</a:t>
            </a:r>
            <a:endParaRPr lang="en-US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Provides an automated unit testing framework for Java applications.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0708" y="2754922"/>
            <a:ext cx="7315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 dirty="0" smtClean="0"/>
              <a:t>Never in the field of software development was so much owed by so many to so few lines of code.</a:t>
            </a:r>
          </a:p>
          <a:p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	</a:t>
            </a:r>
            <a:r>
              <a:rPr lang="en-US" sz="1600" dirty="0" smtClean="0">
                <a:latin typeface="Arial Unicode MS" pitchFamily="34" charset="-128"/>
              </a:rPr>
              <a:t>- Martin Fowler, www.junit.org</a:t>
            </a:r>
            <a:endParaRPr lang="en-US" sz="1600" dirty="0">
              <a:latin typeface="Arial Unicode MS" pitchFamily="34" charset="-128"/>
            </a:endParaRPr>
          </a:p>
          <a:p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79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270BE-666F-4CC9-B2C5-AC6BAA2E196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Implementing </a:t>
            </a:r>
            <a:r>
              <a:rPr lang="en-US" dirty="0" err="1" smtClean="0"/>
              <a:t>JUnit</a:t>
            </a:r>
            <a:r>
              <a:rPr lang="en-US" dirty="0" smtClean="0"/>
              <a:t> Tests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JUnit</a:t>
            </a:r>
            <a:r>
              <a:rPr lang="en-US" dirty="0" smtClean="0"/>
              <a:t> test class pattern:</a:t>
            </a:r>
          </a:p>
          <a:p>
            <a:pPr eaLnBrk="1" hangingPunct="1">
              <a:buNone/>
            </a:pPr>
            <a:endParaRPr lang="en-US" sz="800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	import </a:t>
            </a:r>
            <a:r>
              <a:rPr lang="en-US" sz="2000" b="1" dirty="0" err="1" smtClean="0">
                <a:latin typeface="Courier New" pitchFamily="49" charset="0"/>
              </a:rPr>
              <a:t>org.junit.Test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	public class </a:t>
            </a:r>
            <a:r>
              <a:rPr lang="en-US" sz="2000" b="1" i="1" u="sng" dirty="0" err="1" smtClean="0">
                <a:latin typeface="Courier New" pitchFamily="49" charset="0"/>
              </a:rPr>
              <a:t>ClassTestName</a:t>
            </a:r>
            <a:r>
              <a:rPr lang="en-US" sz="2000" b="1" dirty="0" smtClean="0">
                <a:latin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	  </a:t>
            </a:r>
            <a:r>
              <a:rPr lang="en-US" sz="2000" b="1" i="1" u="sng" dirty="0" err="1" smtClean="0">
                <a:latin typeface="Courier New" pitchFamily="49" charset="0"/>
              </a:rPr>
              <a:t>testMethods</a:t>
            </a:r>
            <a:endParaRPr lang="en-US" sz="2000" b="1" i="1" u="sng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	}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lvl="0">
              <a:buClr>
                <a:srgbClr val="003300"/>
              </a:buClr>
            </a:pPr>
            <a:r>
              <a:rPr lang="en-US" dirty="0" smtClean="0">
                <a:solidFill>
                  <a:srgbClr val="003300"/>
                </a:solidFill>
              </a:rPr>
              <a:t>Distinguish:</a:t>
            </a:r>
          </a:p>
          <a:p>
            <a:pPr lvl="1">
              <a:buClr>
                <a:srgbClr val="003300"/>
              </a:buClr>
            </a:pPr>
            <a:r>
              <a:rPr lang="en-US" dirty="0" smtClean="0">
                <a:solidFill>
                  <a:srgbClr val="003300"/>
                </a:solidFill>
              </a:rPr>
              <a:t>Model</a:t>
            </a:r>
          </a:p>
          <a:p>
            <a:pPr lvl="1">
              <a:buClr>
                <a:srgbClr val="003300"/>
              </a:buClr>
            </a:pPr>
            <a:r>
              <a:rPr lang="en-US" dirty="0" smtClean="0">
                <a:solidFill>
                  <a:srgbClr val="003300"/>
                </a:solidFill>
              </a:rPr>
              <a:t>View(s)</a:t>
            </a:r>
          </a:p>
          <a:p>
            <a:pPr eaLnBrk="1" hangingPunct="1">
              <a:buFont typeface="Arial" pitchFamily="34" charset="0"/>
              <a:buNone/>
            </a:pPr>
            <a:endParaRPr lang="en-US" sz="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270BE-666F-4CC9-B2C5-AC6BAA2E196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Implementing </a:t>
            </a:r>
            <a:r>
              <a:rPr lang="en-US" dirty="0" err="1" smtClean="0"/>
              <a:t>JUnit</a:t>
            </a:r>
            <a:r>
              <a:rPr lang="en-US" dirty="0" smtClean="0"/>
              <a:t> Tests </a:t>
            </a:r>
            <a:r>
              <a:rPr lang="en-US" sz="2800" dirty="0" smtClean="0"/>
              <a:t>(cont.)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Test method pattern:</a:t>
            </a:r>
          </a:p>
          <a:p>
            <a:pPr eaLnBrk="1" hangingPunct="1">
              <a:buNone/>
            </a:pPr>
            <a:endParaRPr lang="en-US" sz="5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@Test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public void </a:t>
            </a:r>
            <a:r>
              <a:rPr lang="en-US" sz="2000" b="1" i="1" u="sng" dirty="0" err="1" smtClean="0">
                <a:latin typeface="Courier New" pitchFamily="49" charset="0"/>
              </a:rPr>
              <a:t>methodTestName</a:t>
            </a:r>
            <a:r>
              <a:rPr lang="en-US" sz="2000" b="1" dirty="0" smtClean="0">
                <a:latin typeface="Courier New" pitchFamily="49" charset="0"/>
              </a:rPr>
              <a:t>()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  </a:t>
            </a:r>
            <a:r>
              <a:rPr lang="en-US" sz="2000" b="1" i="1" u="sng" dirty="0" err="1" smtClean="0">
                <a:latin typeface="Courier New" pitchFamily="49" charset="0"/>
              </a:rPr>
              <a:t>assertCommands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}</a:t>
            </a:r>
            <a:endParaRPr lang="en-US" dirty="0" smtClean="0"/>
          </a:p>
          <a:p>
            <a:r>
              <a:rPr lang="en-US" dirty="0" smtClean="0"/>
              <a:t>Assert commands signal unit test failures when their assertions are not satisfied.</a:t>
            </a:r>
          </a:p>
          <a:p>
            <a:r>
              <a:rPr lang="en-US" dirty="0" smtClean="0"/>
              <a:t>Assert command patterns: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3300"/>
                </a:solidFill>
                <a:latin typeface="Courier New" pitchFamily="49" charset="0"/>
              </a:rPr>
              <a:t>assertTrue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(</a:t>
            </a:r>
            <a:r>
              <a:rPr lang="en-US" sz="2000" b="1" i="1" u="sng" dirty="0" err="1" smtClean="0">
                <a:solidFill>
                  <a:srgbClr val="003300"/>
                </a:solidFill>
                <a:latin typeface="Courier New" pitchFamily="49" charset="0"/>
              </a:rPr>
              <a:t>booleanExpression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3300"/>
                </a:solidFill>
                <a:latin typeface="Courier New" pitchFamily="49" charset="0"/>
              </a:rPr>
              <a:t>assertEquals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(</a:t>
            </a:r>
            <a:r>
              <a:rPr lang="en-US" sz="2000" b="1" i="1" u="sng" dirty="0" smtClean="0">
                <a:solidFill>
                  <a:srgbClr val="003300"/>
                </a:solidFill>
                <a:latin typeface="Courier New" pitchFamily="49" charset="0"/>
              </a:rPr>
              <a:t>expr1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, </a:t>
            </a:r>
            <a:r>
              <a:rPr lang="en-US" sz="2000" b="1" i="1" u="sng" dirty="0" smtClean="0">
                <a:solidFill>
                  <a:srgbClr val="003300"/>
                </a:solidFill>
                <a:latin typeface="Courier New" pitchFamily="49" charset="0"/>
              </a:rPr>
              <a:t>expr2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</a:t>
            </a:r>
            <a:r>
              <a:rPr lang="en-US" sz="2000" b="1" i="1" u="sng" dirty="0" smtClean="0">
                <a:solidFill>
                  <a:srgbClr val="003300"/>
                </a:solidFill>
                <a:latin typeface="Courier New" pitchFamily="49" charset="0"/>
              </a:rPr>
              <a:t>delta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  fail(</a:t>
            </a:r>
            <a:r>
              <a:rPr lang="en-US" sz="2000" b="1" i="1" u="sng" dirty="0" err="1" smtClean="0">
                <a:solidFill>
                  <a:srgbClr val="003300"/>
                </a:solidFill>
                <a:latin typeface="Courier New" pitchFamily="49" charset="0"/>
              </a:rPr>
              <a:t>messageString</a:t>
            </a:r>
            <a:r>
              <a:rPr lang="en-US" sz="2000" b="1" dirty="0" smtClean="0">
                <a:solidFill>
                  <a:srgbClr val="003300"/>
                </a:solidFill>
                <a:latin typeface="Courier New" pitchFamily="49" charset="0"/>
              </a:rPr>
              <a:t>)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42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40479</TotalTime>
  <Words>1622</Words>
  <Application>Microsoft Macintosh PowerPoint</Application>
  <PresentationFormat>On-screen Show (4:3)</PresentationFormat>
  <Paragraphs>375</Paragraphs>
  <Slides>28</Slides>
  <Notes>21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Java</vt:lpstr>
      <vt:lpstr>Objectives</vt:lpstr>
      <vt:lpstr>Testing</vt:lpstr>
      <vt:lpstr>Varieties of Testing</vt:lpstr>
      <vt:lpstr>Unit Testing</vt:lpstr>
      <vt:lpstr>Example: IceCreamOrder Testing</vt:lpstr>
      <vt:lpstr>JUnit</vt:lpstr>
      <vt:lpstr>Implementing JUnit Tests</vt:lpstr>
      <vt:lpstr>Implementing JUnit Tests (cont.)</vt:lpstr>
      <vt:lpstr>PowerPoint Presentation</vt:lpstr>
      <vt:lpstr>PowerPoint Presentation</vt:lpstr>
      <vt:lpstr>PowerPoint Presentation</vt:lpstr>
      <vt:lpstr>Practice, Practice, Practice...</vt:lpstr>
      <vt:lpstr>Adding Error Tolerance</vt:lpstr>
      <vt:lpstr>Exception Handling</vt:lpstr>
      <vt:lpstr>Implementing Exceptions</vt:lpstr>
      <vt:lpstr>Example: Throwing Exceptions</vt:lpstr>
      <vt:lpstr>Example: Throwing Exceptions</vt:lpstr>
      <vt:lpstr>Dealing with the exceptions</vt:lpstr>
      <vt:lpstr>Exception Hierarchy</vt:lpstr>
      <vt:lpstr>Multiple Catch Blocks</vt:lpstr>
      <vt:lpstr>Catching Multiple Exceptions</vt:lpstr>
      <vt:lpstr>Catch-or-Specify Requirement</vt:lpstr>
      <vt:lpstr>Testing Thrown Exceptions</vt:lpstr>
      <vt:lpstr>PowerPoint Presentation</vt:lpstr>
      <vt:lpstr>Running the Tests</vt:lpstr>
      <vt:lpstr>Testing vs. Debugging</vt:lpstr>
      <vt:lpstr>Using the Eclipse Debugger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218</cp:revision>
  <cp:lastPrinted>2013-04-02T18:56:22Z</cp:lastPrinted>
  <dcterms:created xsi:type="dcterms:W3CDTF">2011-08-22T19:36:31Z</dcterms:created>
  <dcterms:modified xsi:type="dcterms:W3CDTF">2013-10-25T12:23:22Z</dcterms:modified>
</cp:coreProperties>
</file>