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1"/>
  </p:sldMasterIdLst>
  <p:notesMasterIdLst>
    <p:notesMasterId r:id="rId28"/>
  </p:notesMasterIdLst>
  <p:sldIdLst>
    <p:sldId id="294" r:id="rId2"/>
    <p:sldId id="308" r:id="rId3"/>
    <p:sldId id="309" r:id="rId4"/>
    <p:sldId id="313" r:id="rId5"/>
    <p:sldId id="310" r:id="rId6"/>
    <p:sldId id="311" r:id="rId7"/>
    <p:sldId id="314" r:id="rId8"/>
    <p:sldId id="315" r:id="rId9"/>
    <p:sldId id="316" r:id="rId10"/>
    <p:sldId id="317" r:id="rId11"/>
    <p:sldId id="318" r:id="rId12"/>
    <p:sldId id="319" r:id="rId13"/>
    <p:sldId id="320" r:id="rId14"/>
    <p:sldId id="321" r:id="rId15"/>
    <p:sldId id="322" r:id="rId16"/>
    <p:sldId id="323" r:id="rId17"/>
    <p:sldId id="324" r:id="rId18"/>
    <p:sldId id="325" r:id="rId19"/>
    <p:sldId id="326" r:id="rId20"/>
    <p:sldId id="327" r:id="rId21"/>
    <p:sldId id="329" r:id="rId22"/>
    <p:sldId id="330" r:id="rId23"/>
    <p:sldId id="332" r:id="rId24"/>
    <p:sldId id="333" r:id="rId25"/>
    <p:sldId id="331" r:id="rId26"/>
    <p:sldId id="328"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503" autoAdjust="0"/>
  </p:normalViewPr>
  <p:slideViewPr>
    <p:cSldViewPr snapToGrid="0" snapToObjects="1">
      <p:cViewPr varScale="1">
        <p:scale>
          <a:sx n="69" d="100"/>
          <a:sy n="69" d="100"/>
        </p:scale>
        <p:origin x="-159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06EEA4-ADA4-974F-AE27-F0092D35C8D2}" type="datetimeFigureOut">
              <a:rPr lang="en-US" smtClean="0"/>
              <a:t>3/15/13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99A818-AEE8-F446-B936-0DAF7143022B}" type="slidenum">
              <a:rPr lang="en-US" smtClean="0"/>
              <a:t>‹#›</a:t>
            </a:fld>
            <a:endParaRPr lang="en-US"/>
          </a:p>
        </p:txBody>
      </p:sp>
    </p:spTree>
    <p:extLst>
      <p:ext uri="{BB962C8B-B14F-4D97-AF65-F5344CB8AC3E}">
        <p14:creationId xmlns:p14="http://schemas.microsoft.com/office/powerpoint/2010/main" val="159451906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3564AD-06A8-4C43-84F6-3C63D7314537}" type="slidenum">
              <a:rPr lang="en-US"/>
              <a:pPr/>
              <a:t>3</a:t>
            </a:fld>
            <a:endParaRPr lang="en-US"/>
          </a:p>
        </p:txBody>
      </p:sp>
      <p:sp>
        <p:nvSpPr>
          <p:cNvPr id="288770" name="Rectangle 2"/>
          <p:cNvSpPr>
            <a:spLocks noGrp="1" noRot="1" noChangeAspect="1" noChangeArrowheads="1" noTextEdit="1"/>
          </p:cNvSpPr>
          <p:nvPr>
            <p:ph type="sldImg"/>
          </p:nvPr>
        </p:nvSpPr>
        <p:spPr>
          <a:ln/>
        </p:spPr>
      </p:sp>
      <p:sp>
        <p:nvSpPr>
          <p:cNvPr id="288771" name="Rectangle 3"/>
          <p:cNvSpPr>
            <a:spLocks noGrp="1" noChangeArrowheads="1"/>
          </p:cNvSpPr>
          <p:nvPr>
            <p:ph type="body" idx="1"/>
          </p:nvPr>
        </p:nvSpPr>
        <p:spPr/>
        <p:txBody>
          <a:bodyPr/>
          <a:lstStyle/>
          <a:p>
            <a:pPr>
              <a:buFontTx/>
              <a:buChar char="•"/>
            </a:pPr>
            <a:r>
              <a:rPr lang="en-US" dirty="0"/>
              <a:t>Knowledge aka attributes</a:t>
            </a:r>
          </a:p>
          <a:p>
            <a:pPr>
              <a:buFontTx/>
              <a:buChar char="•"/>
            </a:pPr>
            <a:r>
              <a:rPr lang="en-US" dirty="0"/>
              <a:t>Responsibilities aka </a:t>
            </a:r>
            <a:r>
              <a:rPr lang="en-US" dirty="0" smtClean="0"/>
              <a:t>abilities</a:t>
            </a:r>
          </a:p>
          <a:p>
            <a:pPr>
              <a:buFontTx/>
              <a:buNone/>
            </a:pPr>
            <a:endParaRPr lang="en-US" dirty="0" smtClean="0"/>
          </a:p>
          <a:p>
            <a:pPr>
              <a:buFontTx/>
              <a:buNone/>
            </a:pPr>
            <a:r>
              <a:rPr lang="en-US" baseline="0" dirty="0" smtClean="0"/>
              <a:t>Encapsulate: express the essential features succinctly</a:t>
            </a:r>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F63BDE-23BF-4E84-9694-030656244178}" type="slidenum">
              <a:rPr lang="en-US"/>
              <a:pPr/>
              <a:t>12</a:t>
            </a:fld>
            <a:endParaRPr lang="en-US"/>
          </a:p>
        </p:txBody>
      </p:sp>
      <p:sp>
        <p:nvSpPr>
          <p:cNvPr id="317442" name="Rectangle 2"/>
          <p:cNvSpPr>
            <a:spLocks noGrp="1" noRot="1" noChangeAspect="1" noChangeArrowheads="1" noTextEdit="1"/>
          </p:cNvSpPr>
          <p:nvPr>
            <p:ph type="sldImg"/>
          </p:nvPr>
        </p:nvSpPr>
        <p:spPr>
          <a:ln/>
        </p:spPr>
      </p:sp>
      <p:sp>
        <p:nvSpPr>
          <p:cNvPr id="317443" name="Rectangle 3"/>
          <p:cNvSpPr>
            <a:spLocks noGrp="1" noChangeArrowheads="1"/>
          </p:cNvSpPr>
          <p:nvPr>
            <p:ph type="body" idx="1"/>
          </p:nvPr>
        </p:nvSpPr>
        <p:spPr/>
        <p:txBody>
          <a:bodyPr/>
          <a:lstStyle/>
          <a:p>
            <a:r>
              <a:rPr lang="en-US" dirty="0" smtClean="0"/>
              <a:t>These </a:t>
            </a:r>
            <a:r>
              <a:rPr lang="en-US" dirty="0"/>
              <a:t>will be private data – we don’t want other classes that don’t understand the internals of the</a:t>
            </a:r>
            <a:r>
              <a:rPr lang="en-US" dirty="0" smtClean="0"/>
              <a:t> Order class </a:t>
            </a:r>
            <a:r>
              <a:rPr lang="en-US" dirty="0"/>
              <a:t>to mess with these instance variables in inappropriate ways.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15F1AF-36BF-4A71-ABE5-A28FF642CD55}" type="slidenum">
              <a:rPr lang="en-US"/>
              <a:pPr/>
              <a:t>13</a:t>
            </a:fld>
            <a:endParaRPr lang="en-US"/>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lstStyle/>
          <a:p>
            <a:r>
              <a:rPr lang="en-US" dirty="0"/>
              <a:t>This is the encapsulation part, we combine data (the fields) and behavior (the methods) in one centralized class declaration.  The declarations can be in any order, but usually we (well, I) put the data first, then the methods.  We tend to prefix instance variables with “my” to emphasize the </a:t>
            </a:r>
            <a:r>
              <a:rPr lang="en-US" b="1" dirty="0"/>
              <a:t>internal perspective</a:t>
            </a:r>
            <a:r>
              <a:rPr lang="en-US" dirty="0"/>
              <a:t>.</a:t>
            </a:r>
          </a:p>
          <a:p>
            <a:r>
              <a:rPr lang="en-US" dirty="0"/>
              <a:t>Put this in a separate </a:t>
            </a:r>
            <a:r>
              <a:rPr lang="en-US" dirty="0" smtClean="0"/>
              <a:t>class</a:t>
            </a:r>
            <a:r>
              <a:rPr lang="en-US" baseline="0" dirty="0" smtClean="0"/>
              <a:t> </a:t>
            </a:r>
            <a:r>
              <a:rPr lang="en-US" dirty="0" smtClean="0"/>
              <a:t>In </a:t>
            </a:r>
            <a:r>
              <a:rPr lang="en-US" dirty="0"/>
              <a:t>Java, the class name must match the filename (exactly), and there is only one (outer) class per file.</a:t>
            </a:r>
          </a:p>
          <a:p>
            <a:r>
              <a:rPr lang="en-US" dirty="0"/>
              <a:t>Note that these are no longer static variables, they are instance variables.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E5849A-B361-47AE-B03E-F7976BD81526}" type="slidenum">
              <a:rPr lang="en-US"/>
              <a:pPr/>
              <a:t>14</a:t>
            </a:fld>
            <a:endParaRPr lang="en-US"/>
          </a:p>
        </p:txBody>
      </p:sp>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p:txBody>
          <a:bodyPr/>
          <a:lstStyle/>
          <a:p>
            <a:r>
              <a:rPr lang="en-US" dirty="0"/>
              <a:t>Note that the constructor is a special type of method that:</a:t>
            </a:r>
          </a:p>
          <a:p>
            <a:r>
              <a:rPr lang="en-US" dirty="0"/>
              <a:t>	has no return type (not even void)</a:t>
            </a:r>
          </a:p>
          <a:p>
            <a:r>
              <a:rPr lang="en-US" dirty="0"/>
              <a:t>	has a name that matches the class </a:t>
            </a:r>
            <a:r>
              <a:rPr lang="en-US" dirty="0" smtClean="0"/>
              <a:t>name</a:t>
            </a:r>
          </a:p>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3AACC4-4966-40D8-9EF5-121616F469CC}" type="slidenum">
              <a:rPr lang="en-US"/>
              <a:pPr/>
              <a:t>15</a:t>
            </a:fld>
            <a:endParaRPr lang="en-US"/>
          </a:p>
        </p:txBody>
      </p:sp>
      <p:sp>
        <p:nvSpPr>
          <p:cNvPr id="329730" name="Rectangle 2"/>
          <p:cNvSpPr>
            <a:spLocks noGrp="1" noRot="1" noChangeAspect="1" noChangeArrowheads="1" noTextEdit="1"/>
          </p:cNvSpPr>
          <p:nvPr>
            <p:ph type="sldImg"/>
          </p:nvPr>
        </p:nvSpPr>
        <p:spPr>
          <a:ln/>
        </p:spPr>
      </p:sp>
      <p:sp>
        <p:nvSpPr>
          <p:cNvPr id="329731" name="Rectangle 3"/>
          <p:cNvSpPr>
            <a:spLocks noGrp="1" noChangeArrowheads="1"/>
          </p:cNvSpPr>
          <p:nvPr>
            <p:ph type="body" idx="1"/>
          </p:nvPr>
        </p:nvSpPr>
        <p:spPr/>
        <p:txBody>
          <a:bodyPr/>
          <a:lstStyle/>
          <a:p>
            <a:r>
              <a:rPr lang="en-US"/>
              <a:t>Overloading means having the same name but a different signature (name, #/type/order of parameters)</a:t>
            </a:r>
          </a:p>
          <a:p>
            <a:r>
              <a:rPr lang="en-US"/>
              <a:t>Act this out using 2 or 3 people representing distinct temperature objects.  Write their names on the board in java syntax, e.g.:</a:t>
            </a:r>
          </a:p>
          <a:p>
            <a:pPr lvl="1"/>
            <a:r>
              <a:rPr lang="en-US"/>
              <a:t>Temperature kendra = new Temperature();</a:t>
            </a:r>
          </a:p>
          <a:p>
            <a:pPr lvl="1"/>
            <a:r>
              <a:rPr lang="en-US"/>
              <a:t>Temperature landon = new Temperature(100.0, ‘k’);</a:t>
            </a:r>
          </a:p>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ADC263-4AC6-4786-865F-B40CB9F60E55}" type="slidenum">
              <a:rPr lang="en-US"/>
              <a:pPr/>
              <a:t>16</a:t>
            </a:fld>
            <a:endParaRPr lang="en-US"/>
          </a:p>
        </p:txBody>
      </p:sp>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p:txBody>
          <a:bodyPr/>
          <a:lstStyle/>
          <a:p>
            <a:r>
              <a:rPr lang="en-US" dirty="0"/>
              <a:t>When you allow the user to enter values, you should always check that they meet “minimum standards”.   You wouldn’t eat just anything someone hands you, neither should your class.</a:t>
            </a:r>
          </a:p>
          <a:p>
            <a:r>
              <a:rPr lang="en-US" baseline="0" dirty="0" smtClean="0"/>
              <a:t>Check that scoops is non-negative using this private “utility” method.</a:t>
            </a:r>
            <a:endParaRPr lang="en-US" dirty="0"/>
          </a:p>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E5849A-B361-47AE-B03E-F7976BD81526}" type="slidenum">
              <a:rPr lang="en-US"/>
              <a:pPr/>
              <a:t>17</a:t>
            </a:fld>
            <a:endParaRPr lang="en-US"/>
          </a:p>
        </p:txBody>
      </p:sp>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p:txBody>
          <a:bodyPr/>
          <a:lstStyle/>
          <a:p>
            <a:r>
              <a:rPr lang="en-US" dirty="0" smtClean="0"/>
              <a:t>Talk through the code.</a:t>
            </a:r>
          </a:p>
          <a:p>
            <a:r>
              <a:rPr lang="en-US" dirty="0" smtClean="0"/>
              <a:t>Note:</a:t>
            </a:r>
          </a:p>
          <a:p>
            <a:pPr>
              <a:buFontTx/>
              <a:buChar char="•"/>
            </a:pPr>
            <a:r>
              <a:rPr lang="en-US" dirty="0" smtClean="0"/>
              <a:t>This function has the same name as the other constructor.  This is called </a:t>
            </a:r>
            <a:r>
              <a:rPr lang="en-US" b="1" dirty="0" smtClean="0"/>
              <a:t>overloading</a:t>
            </a:r>
            <a:r>
              <a:rPr lang="en-US" dirty="0" smtClean="0"/>
              <a:t>, and is ok, because the compiler can tell which one is needed by looking at the number of arguments. </a:t>
            </a:r>
          </a:p>
          <a:p>
            <a:pPr>
              <a:buFontTx/>
              <a:buChar char="•"/>
            </a:pPr>
            <a:r>
              <a:rPr lang="en-US" dirty="0" smtClean="0"/>
              <a:t>Technically, overloading is an ad hoc form of </a:t>
            </a:r>
            <a:r>
              <a:rPr lang="en-US" b="1" dirty="0" smtClean="0"/>
              <a:t>polymorphism</a:t>
            </a:r>
            <a:r>
              <a:rPr lang="en-US" dirty="0" smtClean="0"/>
              <a:t>, but we normally reserve that term for polymorphism caused by inheritance structures.  </a:t>
            </a:r>
          </a:p>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1ED31F-3775-4208-A2B3-CE2067605050}" type="slidenum">
              <a:rPr lang="en-US"/>
              <a:pPr/>
              <a:t>18</a:t>
            </a:fld>
            <a:endParaRPr lang="en-US"/>
          </a:p>
        </p:txBody>
      </p:sp>
      <p:sp>
        <p:nvSpPr>
          <p:cNvPr id="186370" name="Rectangle 2"/>
          <p:cNvSpPr>
            <a:spLocks noGrp="1" noRot="1" noChangeAspect="1" noChangeArrowheads="1" noTextEdit="1"/>
          </p:cNvSpPr>
          <p:nvPr>
            <p:ph type="sldImg"/>
          </p:nvPr>
        </p:nvSpPr>
        <p:spPr>
          <a:ln/>
        </p:spPr>
      </p:sp>
      <p:sp>
        <p:nvSpPr>
          <p:cNvPr id="186371" name="Rectangle 3"/>
          <p:cNvSpPr>
            <a:spLocks noGrp="1" noChangeArrowheads="1"/>
          </p:cNvSpPr>
          <p:nvPr>
            <p:ph type="body" idx="1"/>
          </p:nvPr>
        </p:nvSpPr>
        <p:spPr/>
        <p:txBody>
          <a:bodyPr/>
          <a:lstStyle/>
          <a:p>
            <a:r>
              <a:rPr lang="en-US" dirty="0"/>
              <a:t>Methods that allow program to </a:t>
            </a:r>
            <a:r>
              <a:rPr lang="en-US" u="sng" dirty="0"/>
              <a:t>retrieve</a:t>
            </a:r>
            <a:r>
              <a:rPr lang="en-US" dirty="0"/>
              <a:t> but not modify class attributes.</a:t>
            </a:r>
          </a:p>
          <a:p>
            <a:r>
              <a:rPr lang="en-US" dirty="0"/>
              <a:t>They should be public, though one might wonder what business other classes/users would have for this internal data.  They are optional, but are frequently used and implemented nevertheless.</a:t>
            </a:r>
          </a:p>
          <a:p>
            <a:r>
              <a:rPr lang="en-US" dirty="0"/>
              <a:t>Act this out using 2 or 3 people representing distinct </a:t>
            </a:r>
            <a:r>
              <a:rPr lang="en-US" dirty="0" smtClean="0"/>
              <a:t>order objects</a:t>
            </a:r>
            <a:r>
              <a:rPr lang="en-US" dirty="0"/>
              <a:t>.  Write the method invocations out, e.g.:</a:t>
            </a:r>
          </a:p>
          <a:p>
            <a:r>
              <a:rPr lang="en-US" dirty="0"/>
              <a:t>	</a:t>
            </a:r>
            <a:r>
              <a:rPr lang="en-US" dirty="0" err="1" smtClean="0"/>
              <a:t>kendra.getScoops</a:t>
            </a:r>
            <a:r>
              <a:rPr lang="en-US" dirty="0" smtClean="0"/>
              <a:t>(</a:t>
            </a:r>
            <a:r>
              <a:rPr lang="en-US" dirty="0"/>
              <a:t>);</a:t>
            </a:r>
          </a:p>
          <a:p>
            <a:r>
              <a:rPr lang="en-US" dirty="0"/>
              <a:t>	</a:t>
            </a:r>
            <a:r>
              <a:rPr lang="en-US" dirty="0" err="1" smtClean="0"/>
              <a:t>landon.getFlavor</a:t>
            </a:r>
            <a:r>
              <a:rPr lang="en-US" dirty="0" smtClean="0"/>
              <a:t>(</a:t>
            </a:r>
            <a:r>
              <a:rPr lang="en-US" dirty="0"/>
              <a:t>);</a:t>
            </a:r>
          </a:p>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90B10F-CFB1-4B9F-BFE2-810C78684CA8}" type="slidenum">
              <a:rPr lang="en-US"/>
              <a:pPr/>
              <a:t>19</a:t>
            </a:fld>
            <a:endParaRPr lang="en-US"/>
          </a:p>
        </p:txBody>
      </p:sp>
      <p:sp>
        <p:nvSpPr>
          <p:cNvPr id="190466" name="Rectangle 2"/>
          <p:cNvSpPr>
            <a:spLocks noGrp="1" noRot="1" noChangeAspect="1" noChangeArrowheads="1" noTextEdit="1"/>
          </p:cNvSpPr>
          <p:nvPr>
            <p:ph type="sldImg"/>
          </p:nvPr>
        </p:nvSpPr>
        <p:spPr>
          <a:ln/>
        </p:spPr>
      </p:sp>
      <p:sp>
        <p:nvSpPr>
          <p:cNvPr id="19046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90B10F-CFB1-4B9F-BFE2-810C78684CA8}" type="slidenum">
              <a:rPr lang="en-US"/>
              <a:pPr/>
              <a:t>20</a:t>
            </a:fld>
            <a:endParaRPr lang="en-US"/>
          </a:p>
        </p:txBody>
      </p:sp>
      <p:sp>
        <p:nvSpPr>
          <p:cNvPr id="190466" name="Rectangle 2"/>
          <p:cNvSpPr>
            <a:spLocks noGrp="1" noRot="1" noChangeAspect="1" noChangeArrowheads="1" noTextEdit="1"/>
          </p:cNvSpPr>
          <p:nvPr>
            <p:ph type="sldImg"/>
          </p:nvPr>
        </p:nvSpPr>
        <p:spPr>
          <a:ln/>
        </p:spPr>
      </p:sp>
      <p:sp>
        <p:nvSpPr>
          <p:cNvPr id="19046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251DD0-BCDD-4D40-B2AB-7AF00C88397D}" type="slidenum">
              <a:rPr lang="en-US"/>
              <a:pPr/>
              <a:t>21</a:t>
            </a:fld>
            <a:endParaRPr lang="en-US"/>
          </a:p>
        </p:txBody>
      </p:sp>
      <p:sp>
        <p:nvSpPr>
          <p:cNvPr id="203778" name="Rectangle 2"/>
          <p:cNvSpPr>
            <a:spLocks noGrp="1" noRot="1" noChangeAspect="1" noChangeArrowheads="1" noTextEdit="1"/>
          </p:cNvSpPr>
          <p:nvPr>
            <p:ph type="sldImg"/>
          </p:nvPr>
        </p:nvSpPr>
        <p:spPr>
          <a:ln/>
        </p:spPr>
      </p:sp>
      <p:sp>
        <p:nvSpPr>
          <p:cNvPr id="203779" name="Rectangle 3"/>
          <p:cNvSpPr>
            <a:spLocks noGrp="1" noChangeArrowheads="1"/>
          </p:cNvSpPr>
          <p:nvPr>
            <p:ph type="body" idx="1"/>
          </p:nvPr>
        </p:nvSpPr>
        <p:spPr/>
        <p:txBody>
          <a:bodyPr/>
          <a:lstStyle/>
          <a:p>
            <a:r>
              <a:rPr lang="en-US" dirty="0"/>
              <a:t>Because no new function was used, Java will create another handle for the same temperature object.  Draw them a picture of this. </a:t>
            </a:r>
          </a:p>
          <a:p>
            <a:endParaRPr lang="en-US" dirty="0"/>
          </a:p>
          <a:p>
            <a:endParaRPr lang="en-US" dirty="0"/>
          </a:p>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99A818-AEE8-F446-B936-0DAF7143022B}" type="slidenum">
              <a:rPr lang="en-US" smtClean="0"/>
              <a:t>4</a:t>
            </a:fld>
            <a:endParaRPr lang="en-US"/>
          </a:p>
        </p:txBody>
      </p:sp>
    </p:spTree>
    <p:extLst>
      <p:ext uri="{BB962C8B-B14F-4D97-AF65-F5344CB8AC3E}">
        <p14:creationId xmlns:p14="http://schemas.microsoft.com/office/powerpoint/2010/main" val="4663277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D8A6DB-7F4C-476E-9918-60C8A1F0565E}" type="slidenum">
              <a:rPr lang="en-US"/>
              <a:pPr/>
              <a:t>22</a:t>
            </a:fld>
            <a:endParaRPr lang="en-US"/>
          </a:p>
        </p:txBody>
      </p:sp>
      <p:sp>
        <p:nvSpPr>
          <p:cNvPr id="396290" name="Rectangle 2"/>
          <p:cNvSpPr>
            <a:spLocks noGrp="1" noRot="1" noChangeAspect="1" noChangeArrowheads="1" noTextEdit="1"/>
          </p:cNvSpPr>
          <p:nvPr>
            <p:ph type="sldImg"/>
          </p:nvPr>
        </p:nvSpPr>
        <p:spPr>
          <a:ln/>
        </p:spPr>
      </p:sp>
      <p:sp>
        <p:nvSpPr>
          <p:cNvPr id="396291" name="Rectangle 3"/>
          <p:cNvSpPr>
            <a:spLocks noGrp="1" noChangeArrowheads="1"/>
          </p:cNvSpPr>
          <p:nvPr>
            <p:ph type="body" idx="1"/>
          </p:nvPr>
        </p:nvSpPr>
        <p:spPr/>
        <p:txBody>
          <a:bodyPr/>
          <a:lstStyle/>
          <a:p>
            <a:r>
              <a:rPr lang="en-US" dirty="0"/>
              <a:t>Point out that this works well here, but if the arguments are themselves reference types, then they would need to be copied as well.  There is a difference between </a:t>
            </a:r>
            <a:r>
              <a:rPr lang="en-US" b="1" dirty="0"/>
              <a:t>shallow</a:t>
            </a:r>
            <a:r>
              <a:rPr lang="en-US" dirty="0"/>
              <a:t> and </a:t>
            </a:r>
            <a:r>
              <a:rPr lang="en-US" b="1" dirty="0"/>
              <a:t>deep</a:t>
            </a:r>
            <a:r>
              <a:rPr lang="en-US" dirty="0"/>
              <a:t> copies.</a:t>
            </a:r>
          </a:p>
          <a:p>
            <a:endParaRPr lang="en-US" dirty="0"/>
          </a:p>
          <a:p>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07B124-0D85-40C3-BC2B-5B33A89E4002}" type="slidenum">
              <a:rPr lang="en-US"/>
              <a:pPr/>
              <a:t>23</a:t>
            </a:fld>
            <a:endParaRPr lang="en-US"/>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endParaRPr lang="en-US" dirty="0" smtClean="0"/>
          </a:p>
          <a:p>
            <a:r>
              <a:rPr lang="en-US" dirty="0" smtClean="0"/>
              <a:t>static ~ shared</a:t>
            </a:r>
          </a:p>
          <a:p>
            <a:endParaRPr lang="en-US" dirty="0" smtClean="0"/>
          </a:p>
          <a:p>
            <a:r>
              <a:rPr lang="en-US" dirty="0" smtClean="0"/>
              <a:t>Account example – each account has an id number, but we always want</a:t>
            </a:r>
            <a:r>
              <a:rPr lang="en-US" baseline="0" dirty="0" smtClean="0"/>
              <a:t> to know what the next available one is.  Use a private static </a:t>
            </a:r>
            <a:r>
              <a:rPr lang="en-US" baseline="0" dirty="0" err="1" smtClean="0"/>
              <a:t>int</a:t>
            </a:r>
            <a:r>
              <a:rPr lang="en-US" baseline="0" dirty="0" smtClean="0"/>
              <a:t> for the account number, use and update it within the constructors.  Each account keeps track of its own number, but the class keeps track of the next available number.</a:t>
            </a:r>
            <a:endParaRPr lang="en-US" dirty="0" smtClean="0"/>
          </a:p>
          <a:p>
            <a:endParaRPr lang="en-US" dirty="0" smtClean="0"/>
          </a:p>
          <a:p>
            <a:r>
              <a:rPr lang="en-US" dirty="0" smtClean="0"/>
              <a:t>http://</a:t>
            </a:r>
            <a:r>
              <a:rPr lang="en-US" dirty="0" err="1" smtClean="0"/>
              <a:t>download.oracle.com</a:t>
            </a:r>
            <a:r>
              <a:rPr lang="en-US" dirty="0" smtClean="0"/>
              <a:t>/</a:t>
            </a:r>
            <a:r>
              <a:rPr lang="en-US" dirty="0" err="1" smtClean="0"/>
              <a:t>javase</a:t>
            </a:r>
            <a:r>
              <a:rPr lang="en-US" dirty="0" smtClean="0"/>
              <a:t>/tutorial/java/</a:t>
            </a:r>
            <a:r>
              <a:rPr lang="en-US" dirty="0" err="1" smtClean="0"/>
              <a:t>javaOO</a:t>
            </a:r>
            <a:r>
              <a:rPr lang="en-US" dirty="0" smtClean="0"/>
              <a:t>/</a:t>
            </a:r>
            <a:r>
              <a:rPr lang="en-US" dirty="0" err="1" smtClean="0"/>
              <a:t>classvars.html</a:t>
            </a:r>
            <a:endParaRPr lang="en-US" dirty="0" smtClean="0"/>
          </a:p>
          <a:p>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07B124-0D85-40C3-BC2B-5B33A89E4002}" type="slidenum">
              <a:rPr lang="en-US"/>
              <a:pPr/>
              <a:t>24</a:t>
            </a:fld>
            <a:endParaRPr lang="en-US"/>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90B10F-CFB1-4B9F-BFE2-810C78684CA8}" type="slidenum">
              <a:rPr lang="en-US"/>
              <a:pPr/>
              <a:t>26</a:t>
            </a:fld>
            <a:endParaRPr lang="en-US"/>
          </a:p>
        </p:txBody>
      </p:sp>
      <p:sp>
        <p:nvSpPr>
          <p:cNvPr id="190466" name="Rectangle 2"/>
          <p:cNvSpPr>
            <a:spLocks noGrp="1" noRot="1" noChangeAspect="1" noChangeArrowheads="1" noTextEdit="1"/>
          </p:cNvSpPr>
          <p:nvPr>
            <p:ph type="sldImg"/>
          </p:nvPr>
        </p:nvSpPr>
        <p:spPr>
          <a:ln/>
        </p:spPr>
      </p:sp>
      <p:sp>
        <p:nvSpPr>
          <p:cNvPr id="19046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2739DF-3370-43FD-825E-D3946E17280C}" type="slidenum">
              <a:rPr lang="en-US"/>
              <a:pPr/>
              <a:t>5</a:t>
            </a:fld>
            <a:endParaRPr lang="en-US"/>
          </a:p>
        </p:txBody>
      </p:sp>
      <p:sp>
        <p:nvSpPr>
          <p:cNvPr id="287746" name="Rectangle 2"/>
          <p:cNvSpPr>
            <a:spLocks noGrp="1" noRot="1" noChangeAspect="1" noChangeArrowheads="1" noTextEdit="1"/>
          </p:cNvSpPr>
          <p:nvPr>
            <p:ph type="sldImg"/>
          </p:nvPr>
        </p:nvSpPr>
        <p:spPr>
          <a:ln/>
        </p:spPr>
      </p:sp>
      <p:sp>
        <p:nvSpPr>
          <p:cNvPr id="287747" name="Rectangle 3"/>
          <p:cNvSpPr>
            <a:spLocks noGrp="1" noChangeArrowheads="1"/>
          </p:cNvSpPr>
          <p:nvPr>
            <p:ph type="body" idx="1"/>
          </p:nvPr>
        </p:nvSpPr>
        <p:spPr/>
        <p:txBody>
          <a:bodyPr/>
          <a:lstStyle/>
          <a:p>
            <a:r>
              <a:rPr lang="en-US" dirty="0" smtClean="0"/>
              <a:t>Illustrations</a:t>
            </a:r>
            <a:r>
              <a:rPr lang="en-US" dirty="0"/>
              <a:t>:</a:t>
            </a:r>
          </a:p>
          <a:p>
            <a:pPr>
              <a:buFontTx/>
              <a:buChar char="•"/>
            </a:pPr>
            <a:r>
              <a:rPr lang="en-US" dirty="0" smtClean="0"/>
              <a:t> Classes are like cookie cutters where objects are like cookies.</a:t>
            </a:r>
            <a:endParaRPr lang="en-US" dirty="0"/>
          </a:p>
          <a:p>
            <a:pPr>
              <a:buFontTx/>
              <a:buChar char="•"/>
            </a:pPr>
            <a:r>
              <a:rPr lang="en-US" dirty="0" smtClean="0"/>
              <a:t> Classes </a:t>
            </a:r>
            <a:r>
              <a:rPr lang="en-US" dirty="0"/>
              <a:t>are like blueprints where objects are like </a:t>
            </a:r>
            <a:r>
              <a:rPr lang="en-US" dirty="0" smtClean="0"/>
              <a:t>buildings (this metaphor</a:t>
            </a:r>
            <a:r>
              <a:rPr lang="en-US" baseline="0" dirty="0" smtClean="0"/>
              <a:t> is used in the text);</a:t>
            </a:r>
            <a:endParaRPr lang="en-US" dirty="0"/>
          </a:p>
          <a:p>
            <a:endParaRPr lang="en-US" dirty="0" smtClean="0"/>
          </a:p>
          <a:p>
            <a:r>
              <a:rPr lang="en-US" dirty="0" smtClean="0"/>
              <a:t>Class </a:t>
            </a:r>
            <a:r>
              <a:rPr lang="en-US" dirty="0"/>
              <a:t>specifications:</a:t>
            </a:r>
          </a:p>
          <a:p>
            <a:pPr>
              <a:buFontTx/>
              <a:buChar char="•"/>
            </a:pPr>
            <a:r>
              <a:rPr lang="en-US" dirty="0" smtClean="0"/>
              <a:t> Object </a:t>
            </a:r>
            <a:r>
              <a:rPr lang="en-US" dirty="0"/>
              <a:t>attributes are implemented as instance </a:t>
            </a:r>
            <a:r>
              <a:rPr lang="en-US" dirty="0" smtClean="0"/>
              <a:t>attributes;</a:t>
            </a:r>
            <a:endParaRPr lang="en-US" dirty="0"/>
          </a:p>
          <a:p>
            <a:pPr>
              <a:buFontTx/>
              <a:buChar char="•"/>
            </a:pPr>
            <a:r>
              <a:rPr lang="en-US" dirty="0" smtClean="0"/>
              <a:t> Object </a:t>
            </a:r>
            <a:r>
              <a:rPr lang="en-US" dirty="0"/>
              <a:t>abilities are implemented as instance </a:t>
            </a:r>
            <a:r>
              <a:rPr lang="en-US" dirty="0" smtClean="0"/>
              <a:t>methods.</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282BBA-67FE-48AF-890F-05382406429B}" type="slidenum">
              <a:rPr lang="en-US"/>
              <a:pPr/>
              <a:t>6</a:t>
            </a:fld>
            <a:endParaRPr lang="en-US"/>
          </a:p>
        </p:txBody>
      </p:sp>
      <p:sp>
        <p:nvSpPr>
          <p:cNvPr id="309250" name="Rectangle 2"/>
          <p:cNvSpPr>
            <a:spLocks noGrp="1" noRot="1" noChangeAspect="1" noChangeArrowheads="1" noTextEdit="1"/>
          </p:cNvSpPr>
          <p:nvPr>
            <p:ph type="sldImg"/>
          </p:nvPr>
        </p:nvSpPr>
        <p:spPr>
          <a:ln/>
        </p:spPr>
      </p:sp>
      <p:sp>
        <p:nvSpPr>
          <p:cNvPr id="309251" name="Rectangle 3"/>
          <p:cNvSpPr>
            <a:spLocks noGrp="1" noChangeArrowheads="1"/>
          </p:cNvSpPr>
          <p:nvPr>
            <p:ph type="body" idx="1"/>
          </p:nvPr>
        </p:nvSpPr>
        <p:spPr/>
        <p:txBody>
          <a:bodyPr/>
          <a:lstStyle/>
          <a:p>
            <a:r>
              <a:rPr lang="en-US" dirty="0"/>
              <a:t>Can any of you give me the precise formulae for the C/F/K conversions?  Do you know any of the following things:</a:t>
            </a:r>
          </a:p>
          <a:p>
            <a:pPr>
              <a:buFontTx/>
              <a:buChar char="•"/>
            </a:pPr>
            <a:r>
              <a:rPr lang="en-US" dirty="0"/>
              <a:t>How does your car work?</a:t>
            </a:r>
          </a:p>
          <a:p>
            <a:pPr>
              <a:buFontTx/>
              <a:buChar char="•"/>
            </a:pPr>
            <a:r>
              <a:rPr lang="en-US" dirty="0"/>
              <a:t>How was this building built? will it fall down?</a:t>
            </a:r>
            <a:endParaRPr lang="en-US" dirty="0" smtClean="0"/>
          </a:p>
          <a:p>
            <a:r>
              <a:rPr lang="en-US" dirty="0" smtClean="0"/>
              <a:t>We </a:t>
            </a:r>
            <a:r>
              <a:rPr lang="en-US" dirty="0"/>
              <a:t>trust the authors of these things to know the relevant details, and to provide us with a reliable tool to use in our equally important work.  As Whitehead said, civilization advances in this way.</a:t>
            </a:r>
          </a:p>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B92CD-222C-44CB-BF94-F265AE4FA043}" type="slidenum">
              <a:rPr lang="en-US"/>
              <a:pPr/>
              <a:t>7</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028CDE-2351-4100-B267-494B98C307B4}" type="slidenum">
              <a:rPr lang="en-US"/>
              <a:pPr/>
              <a:t>8</a:t>
            </a:fld>
            <a:endParaRPr lang="en-US"/>
          </a:p>
        </p:txBody>
      </p:sp>
      <p:sp>
        <p:nvSpPr>
          <p:cNvPr id="163842" name="Rectangle 2"/>
          <p:cNvSpPr>
            <a:spLocks noGrp="1" noRot="1" noChangeAspect="1" noChangeArrowheads="1" noTextEdit="1"/>
          </p:cNvSpPr>
          <p:nvPr>
            <p:ph type="sldImg"/>
          </p:nvPr>
        </p:nvSpPr>
        <p:spPr>
          <a:ln/>
        </p:spPr>
      </p:sp>
      <p:sp>
        <p:nvSpPr>
          <p:cNvPr id="16384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FC958B-339F-49C8-8DD9-9129B21F4745}" type="slidenum">
              <a:rPr lang="en-US"/>
              <a:pPr/>
              <a:t>9</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r>
              <a:rPr lang="en-US" dirty="0"/>
              <a:t>The external API reveals only those parts of classes that the user simply must know.  </a:t>
            </a:r>
          </a:p>
          <a:p>
            <a:r>
              <a:rPr lang="en-US" dirty="0"/>
              <a:t>Give them Paul </a:t>
            </a:r>
            <a:r>
              <a:rPr lang="en-US" dirty="0" err="1"/>
              <a:t>VanderLei’s</a:t>
            </a:r>
            <a:r>
              <a:rPr lang="en-US" dirty="0"/>
              <a:t> example:  How do you find out my age?  Do you:</a:t>
            </a:r>
          </a:p>
          <a:p>
            <a:pPr>
              <a:buFontTx/>
              <a:buChar char="•"/>
            </a:pPr>
            <a:r>
              <a:rPr lang="en-US" dirty="0"/>
              <a:t>attack me, take my wallet, look </a:t>
            </a:r>
            <a:r>
              <a:rPr lang="en-US" dirty="0" smtClean="0"/>
              <a:t>at </a:t>
            </a:r>
            <a:r>
              <a:rPr lang="en-US" dirty="0"/>
              <a:t>the birthdate and subtract</a:t>
            </a:r>
          </a:p>
          <a:p>
            <a:pPr>
              <a:buFontTx/>
              <a:buChar char="•"/>
            </a:pPr>
            <a:r>
              <a:rPr lang="en-US" dirty="0"/>
              <a:t>ask me (I.e., by saying </a:t>
            </a:r>
            <a:r>
              <a:rPr lang="en-US" dirty="0" smtClean="0"/>
              <a:t>pretty please</a:t>
            </a:r>
            <a:r>
              <a:rPr lang="en-US" baseline="0" dirty="0" smtClean="0"/>
              <a:t> professor, what is your age? ==  </a:t>
            </a:r>
            <a:r>
              <a:rPr lang="en-US" b="1" baseline="0" dirty="0" err="1" smtClean="0">
                <a:latin typeface="Courier New" pitchFamily="49" charset="0"/>
              </a:rPr>
              <a:t>prof</a:t>
            </a:r>
            <a:r>
              <a:rPr lang="en-US" b="1" dirty="0" err="1" smtClean="0">
                <a:latin typeface="Courier New" pitchFamily="49" charset="0"/>
              </a:rPr>
              <a:t>.age</a:t>
            </a:r>
            <a:r>
              <a:rPr lang="en-US" b="1" dirty="0">
                <a:latin typeface="Courier New" pitchFamily="49" charset="0"/>
              </a:rPr>
              <a:t>()</a:t>
            </a:r>
            <a:r>
              <a:rPr lang="en-US" dirty="0"/>
              <a:t>)</a:t>
            </a:r>
          </a:p>
          <a:p>
            <a:r>
              <a:rPr lang="en-US" dirty="0"/>
              <a:t>The second one is safer and more reliable (provided that you assume I’d tell the truth).  You have to trust </a:t>
            </a:r>
            <a:r>
              <a:rPr lang="en-US" dirty="0" smtClean="0"/>
              <a:t>me</a:t>
            </a:r>
            <a:r>
              <a:rPr lang="en-US" baseline="0" dirty="0" smtClean="0"/>
              <a:t> in the same way you trust the addition operator to add properly.</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AD5605-CD08-4C9F-A815-7C74F074196F}" type="slidenum">
              <a:rPr lang="en-US"/>
              <a:pPr/>
              <a:t>10</a:t>
            </a:fld>
            <a:endParaRPr lang="en-US"/>
          </a:p>
        </p:txBody>
      </p:sp>
      <p:sp>
        <p:nvSpPr>
          <p:cNvPr id="312322" name="Rectangle 2"/>
          <p:cNvSpPr>
            <a:spLocks noGrp="1" noRot="1" noChangeAspect="1" noChangeArrowheads="1" noTextEdit="1"/>
          </p:cNvSpPr>
          <p:nvPr>
            <p:ph type="sldImg"/>
          </p:nvPr>
        </p:nvSpPr>
        <p:spPr>
          <a:ln/>
        </p:spPr>
      </p:sp>
      <p:sp>
        <p:nvSpPr>
          <p:cNvPr id="312323" name="Rectangle 3"/>
          <p:cNvSpPr>
            <a:spLocks noGrp="1" noChangeArrowheads="1"/>
          </p:cNvSpPr>
          <p:nvPr>
            <p:ph type="body" idx="1"/>
          </p:nvPr>
        </p:nvSpPr>
        <p:spPr/>
        <p:txBody>
          <a:bodyPr/>
          <a:lstStyle/>
          <a:p>
            <a:r>
              <a:rPr lang="en-US" dirty="0"/>
              <a:t>Public stuff should at least include:</a:t>
            </a:r>
          </a:p>
          <a:p>
            <a:pPr>
              <a:buFontTx/>
              <a:buChar char="•"/>
            </a:pPr>
            <a:r>
              <a:rPr lang="en-US" dirty="0"/>
              <a:t>Constructors</a:t>
            </a:r>
          </a:p>
          <a:p>
            <a:pPr>
              <a:buFontTx/>
              <a:buChar char="•"/>
            </a:pPr>
            <a:r>
              <a:rPr lang="en-US" dirty="0" err="1" smtClean="0"/>
              <a:t>Accessors</a:t>
            </a:r>
            <a:endParaRPr lang="en-US" dirty="0"/>
          </a:p>
          <a:p>
            <a:pPr>
              <a:buFontTx/>
              <a:buChar char="•"/>
            </a:pPr>
            <a:r>
              <a:rPr lang="en-US" dirty="0" err="1" smtClean="0"/>
              <a:t>Mutators</a:t>
            </a:r>
            <a:endParaRPr lang="en-US" dirty="0" smtClean="0"/>
          </a:p>
          <a:p>
            <a:pPr>
              <a:buFontTx/>
              <a:buChar char="•"/>
            </a:pPr>
            <a:r>
              <a:rPr lang="en-US" dirty="0" smtClean="0"/>
              <a:t>Public</a:t>
            </a:r>
            <a:r>
              <a:rPr lang="en-US" baseline="0" dirty="0" smtClean="0"/>
              <a:t> application programmer’s interface (API) methods.</a:t>
            </a:r>
            <a:endParaRPr lang="en-US" dirty="0"/>
          </a:p>
          <a:p>
            <a:r>
              <a:rPr lang="en-US" dirty="0"/>
              <a:t>Who knows what private stuff we’ll need, but certainly it will include:</a:t>
            </a:r>
          </a:p>
          <a:p>
            <a:pPr>
              <a:buFontTx/>
              <a:buChar char="•"/>
            </a:pPr>
            <a:r>
              <a:rPr lang="en-US" dirty="0" smtClean="0"/>
              <a:t>Hide</a:t>
            </a:r>
            <a:r>
              <a:rPr lang="en-US" baseline="0" dirty="0" smtClean="0"/>
              <a:t> the attributes.</a:t>
            </a:r>
            <a:endParaRPr lang="en-US" dirty="0"/>
          </a:p>
          <a:p>
            <a:pPr>
              <a:buFontTx/>
              <a:buChar char="•"/>
            </a:pPr>
            <a:r>
              <a:rPr lang="en-US" dirty="0"/>
              <a:t>Check valid </a:t>
            </a:r>
            <a:r>
              <a:rPr lang="en-US" dirty="0" smtClean="0"/>
              <a:t>input.</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628C1E-6A66-4DAD-9557-418F2452EEEF}" type="slidenum">
              <a:rPr lang="en-US"/>
              <a:pPr/>
              <a:t>11</a:t>
            </a:fld>
            <a:endParaRPr lang="en-US"/>
          </a:p>
        </p:txBody>
      </p:sp>
      <p:sp>
        <p:nvSpPr>
          <p:cNvPr id="314370" name="Rectangle 2"/>
          <p:cNvSpPr>
            <a:spLocks noGrp="1" noRot="1" noChangeAspect="1" noChangeArrowheads="1" noTextEdit="1"/>
          </p:cNvSpPr>
          <p:nvPr>
            <p:ph type="sldImg"/>
          </p:nvPr>
        </p:nvSpPr>
        <p:spPr>
          <a:ln/>
        </p:spPr>
      </p:sp>
      <p:sp>
        <p:nvSpPr>
          <p:cNvPr id="314371" name="Rectangle 3"/>
          <p:cNvSpPr>
            <a:spLocks noGrp="1" noChangeArrowheads="1"/>
          </p:cNvSpPr>
          <p:nvPr>
            <p:ph type="body" idx="1"/>
          </p:nvPr>
        </p:nvSpPr>
        <p:spPr/>
        <p:txBody>
          <a:bodyPr/>
          <a:lstStyle/>
          <a:p>
            <a:r>
              <a:rPr lang="en-US" dirty="0"/>
              <a:t>Building a useful class requires a variety of data and methods</a:t>
            </a:r>
            <a:r>
              <a:rPr lang="en-US" dirty="0" smtClean="0"/>
              <a:t>. Add each of these to the iteration 1 prototype</a:t>
            </a:r>
            <a:r>
              <a:rPr lang="en-US" baseline="0" dirty="0" smtClean="0"/>
              <a:t>. </a:t>
            </a:r>
            <a:r>
              <a:rPr lang="en-US" dirty="0" smtClean="0"/>
              <a:t>Implementing </a:t>
            </a:r>
            <a:r>
              <a:rPr lang="en-US" dirty="0"/>
              <a:t>the methods:</a:t>
            </a:r>
          </a:p>
          <a:p>
            <a:pPr>
              <a:buFontTx/>
              <a:buChar char="•"/>
            </a:pPr>
            <a:r>
              <a:rPr lang="en-US" dirty="0"/>
              <a:t>Constructors – build new objects</a:t>
            </a:r>
          </a:p>
          <a:p>
            <a:pPr>
              <a:buFontTx/>
              <a:buChar char="•"/>
            </a:pPr>
            <a:r>
              <a:rPr lang="en-US" dirty="0"/>
              <a:t>Utilities – do a variety of odd jobs, frequently private, occasionally static</a:t>
            </a:r>
          </a:p>
          <a:p>
            <a:pPr>
              <a:buFontTx/>
              <a:buChar char="•"/>
            </a:pPr>
            <a:r>
              <a:rPr lang="en-US" dirty="0" err="1"/>
              <a:t>Accessors</a:t>
            </a:r>
            <a:r>
              <a:rPr lang="en-US" dirty="0"/>
              <a:t> – access the instance variables in controlled ways</a:t>
            </a:r>
          </a:p>
          <a:p>
            <a:pPr>
              <a:buFontTx/>
              <a:buChar char="•"/>
            </a:pPr>
            <a:r>
              <a:rPr lang="en-US" dirty="0" err="1"/>
              <a:t>Mutators</a:t>
            </a:r>
            <a:r>
              <a:rPr lang="en-US" dirty="0"/>
              <a:t> – change the object in controlled ways</a:t>
            </a:r>
          </a:p>
          <a:p>
            <a:pPr>
              <a:buFontTx/>
              <a:buChar char="•"/>
            </a:pPr>
            <a:r>
              <a:rPr lang="en-US" dirty="0"/>
              <a:t>Convertors – create other objects related to this one</a:t>
            </a:r>
          </a:p>
          <a:p>
            <a:pPr>
              <a:buFontTx/>
              <a:buChar char="•"/>
            </a:pPr>
            <a:r>
              <a:rPr lang="en-US" dirty="0"/>
              <a:t>Comparators – compare this object with others</a:t>
            </a:r>
          </a:p>
          <a:p>
            <a:r>
              <a:rPr lang="en-US" dirty="0"/>
              <a:t>When finished, be sure to show them the whole class put together (which is much too large for a slide).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D2286E-E3ED-1B48-A890-3645A5273049}" type="datetimeFigureOut">
              <a:rPr lang="en-US" smtClean="0"/>
              <a:t>3/15/13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2286E-E3ED-1B48-A890-3645A5273049}" type="datetimeFigureOut">
              <a:rPr lang="en-US" smtClean="0"/>
              <a:t>3/15/13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A8EE4-CEC0-CE4B-8FC5-5822A805170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D2286E-E3ED-1B48-A890-3645A5273049}" type="datetimeFigureOut">
              <a:rPr lang="en-US" smtClean="0"/>
              <a:t>3/15/13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A8EE4-CEC0-CE4B-8FC5-5822A805170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2286E-E3ED-1B48-A890-3645A5273049}" type="datetimeFigureOut">
              <a:rPr lang="en-US" smtClean="0"/>
              <a:t>3/15/13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A8EE4-CEC0-CE4B-8FC5-5822A805170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D2286E-E3ED-1B48-A890-3645A5273049}" type="datetimeFigureOut">
              <a:rPr lang="en-US" smtClean="0"/>
              <a:t>3/15/13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A8EE4-CEC0-CE4B-8FC5-5822A8051708}"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D2286E-E3ED-1B48-A890-3645A5273049}" type="datetimeFigureOut">
              <a:rPr lang="en-US" smtClean="0"/>
              <a:t>3/15/13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3A8EE4-CEC0-CE4B-8FC5-5822A805170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8D2286E-E3ED-1B48-A890-3645A5273049}" type="datetimeFigureOut">
              <a:rPr lang="en-US" smtClean="0"/>
              <a:t>3/15/13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3A8EE4-CEC0-CE4B-8FC5-5822A8051708}"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D2286E-E3ED-1B48-A890-3645A5273049}" type="datetimeFigureOut">
              <a:rPr lang="en-US" smtClean="0"/>
              <a:t>3/15/13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3A8EE4-CEC0-CE4B-8FC5-5822A805170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2286E-E3ED-1B48-A890-3645A5273049}" type="datetimeFigureOut">
              <a:rPr lang="en-US" smtClean="0"/>
              <a:t>3/15/13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3A8EE4-CEC0-CE4B-8FC5-5822A805170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2286E-E3ED-1B48-A890-3645A5273049}" type="datetimeFigureOut">
              <a:rPr lang="en-US" smtClean="0"/>
              <a:t>3/15/13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2286E-E3ED-1B48-A890-3645A5273049}" type="datetimeFigureOut">
              <a:rPr lang="en-US" smtClean="0"/>
              <a:t>3/15/13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3A8EE4-CEC0-CE4B-8FC5-5822A805170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8D2286E-E3ED-1B48-A890-3645A5273049}" type="datetimeFigureOut">
              <a:rPr lang="en-US" smtClean="0"/>
              <a:t>3/15/13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13A8EE4-CEC0-CE4B-8FC5-5822A805170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Java</a:t>
            </a:r>
            <a:endParaRPr lang="en-US" dirty="0"/>
          </a:p>
        </p:txBody>
      </p:sp>
      <p:sp>
        <p:nvSpPr>
          <p:cNvPr id="3" name="Subtitle 2"/>
          <p:cNvSpPr>
            <a:spLocks noGrp="1"/>
          </p:cNvSpPr>
          <p:nvPr>
            <p:ph type="subTitle" idx="1"/>
          </p:nvPr>
        </p:nvSpPr>
        <p:spPr/>
        <p:txBody>
          <a:bodyPr/>
          <a:lstStyle/>
          <a:p>
            <a:r>
              <a:rPr lang="en-US" dirty="0" smtClean="0"/>
              <a:t>Classes</a:t>
            </a:r>
            <a:endParaRPr lang="en-US" dirty="0"/>
          </a:p>
        </p:txBody>
      </p:sp>
    </p:spTree>
    <p:extLst>
      <p:ext uri="{BB962C8B-B14F-4D97-AF65-F5344CB8AC3E}">
        <p14:creationId xmlns:p14="http://schemas.microsoft.com/office/powerpoint/2010/main" val="23451315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B9DC409-D4D0-44F5-8C6E-EFDE8ACC18FD}" type="slidenum">
              <a:rPr lang="en-US"/>
              <a:pPr/>
              <a:t>10</a:t>
            </a:fld>
            <a:endParaRPr lang="en-US"/>
          </a:p>
        </p:txBody>
      </p:sp>
      <p:sp>
        <p:nvSpPr>
          <p:cNvPr id="311298" name="Rectangle 2"/>
          <p:cNvSpPr>
            <a:spLocks noGrp="1" noChangeArrowheads="1"/>
          </p:cNvSpPr>
          <p:nvPr>
            <p:ph type="title"/>
          </p:nvPr>
        </p:nvSpPr>
        <p:spPr/>
        <p:txBody>
          <a:bodyPr/>
          <a:lstStyle/>
          <a:p>
            <a:r>
              <a:rPr lang="en-US" dirty="0" smtClean="0"/>
              <a:t>Design using Perspectives </a:t>
            </a:r>
            <a:endParaRPr lang="en-US" dirty="0"/>
          </a:p>
        </p:txBody>
      </p:sp>
      <p:sp>
        <p:nvSpPr>
          <p:cNvPr id="311299" name="Rectangle 3"/>
          <p:cNvSpPr>
            <a:spLocks noGrp="1" noChangeArrowheads="1"/>
          </p:cNvSpPr>
          <p:nvPr>
            <p:ph type="body" idx="1"/>
          </p:nvPr>
        </p:nvSpPr>
        <p:spPr/>
        <p:txBody>
          <a:bodyPr/>
          <a:lstStyle/>
          <a:p>
            <a:r>
              <a:rPr lang="en-US" dirty="0" smtClean="0"/>
              <a:t>Use an external perspective to specify the public interface to a class.</a:t>
            </a:r>
            <a:endParaRPr lang="en-US" dirty="0"/>
          </a:p>
          <a:p>
            <a:endParaRPr lang="en-US" dirty="0"/>
          </a:p>
          <a:p>
            <a:endParaRPr lang="en-US" sz="1600" dirty="0"/>
          </a:p>
          <a:p>
            <a:r>
              <a:rPr lang="en-US" dirty="0" smtClean="0"/>
              <a:t>Use an internal perspective to specify the internals of the class design.</a:t>
            </a:r>
            <a:endParaRPr lang="en-US" dirty="0"/>
          </a:p>
          <a:p>
            <a:pPr lvl="1"/>
            <a:endParaRPr lang="en-US" dirty="0"/>
          </a:p>
        </p:txBody>
      </p:sp>
    </p:spTree>
    <p:extLst>
      <p:ext uri="{BB962C8B-B14F-4D97-AF65-F5344CB8AC3E}">
        <p14:creationId xmlns:p14="http://schemas.microsoft.com/office/powerpoint/2010/main" val="351674305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9C111404-51E0-4AA5-AB2C-0650D3A095E3}" type="slidenum">
              <a:rPr lang="en-US"/>
              <a:pPr/>
              <a:t>11</a:t>
            </a:fld>
            <a:endParaRPr lang="en-US"/>
          </a:p>
        </p:txBody>
      </p:sp>
      <p:sp>
        <p:nvSpPr>
          <p:cNvPr id="313346" name="Rectangle 2"/>
          <p:cNvSpPr>
            <a:spLocks noGrp="1" noChangeArrowheads="1"/>
          </p:cNvSpPr>
          <p:nvPr>
            <p:ph type="title"/>
          </p:nvPr>
        </p:nvSpPr>
        <p:spPr>
          <a:xfrm>
            <a:off x="457200" y="457200"/>
            <a:ext cx="8686800" cy="1066800"/>
          </a:xfrm>
        </p:spPr>
        <p:txBody>
          <a:bodyPr/>
          <a:lstStyle/>
          <a:p>
            <a:r>
              <a:rPr lang="en-US" dirty="0"/>
              <a:t>Implementing </a:t>
            </a:r>
            <a:r>
              <a:rPr lang="en-US" dirty="0" smtClean="0"/>
              <a:t>Classes</a:t>
            </a:r>
            <a:endParaRPr lang="en-US" dirty="0"/>
          </a:p>
        </p:txBody>
      </p:sp>
      <p:sp>
        <p:nvSpPr>
          <p:cNvPr id="313347" name="Rectangle 3"/>
          <p:cNvSpPr>
            <a:spLocks noGrp="1" noChangeArrowheads="1"/>
          </p:cNvSpPr>
          <p:nvPr>
            <p:ph type="body" idx="1"/>
          </p:nvPr>
        </p:nvSpPr>
        <p:spPr/>
        <p:txBody>
          <a:bodyPr/>
          <a:lstStyle/>
          <a:p>
            <a:pPr>
              <a:lnSpc>
                <a:spcPct val="90000"/>
              </a:lnSpc>
            </a:pPr>
            <a:r>
              <a:rPr lang="en-US" sz="2800" dirty="0">
                <a:hlinkClick r:id="" action="ppaction://noaction"/>
              </a:rPr>
              <a:t>Implementing the class attributes</a:t>
            </a:r>
            <a:endParaRPr lang="en-US" sz="2800" dirty="0"/>
          </a:p>
          <a:p>
            <a:pPr>
              <a:lnSpc>
                <a:spcPct val="90000"/>
              </a:lnSpc>
            </a:pPr>
            <a:r>
              <a:rPr lang="en-US" sz="2800" dirty="0"/>
              <a:t>Implementing the class methods:</a:t>
            </a:r>
          </a:p>
          <a:p>
            <a:pPr lvl="1">
              <a:lnSpc>
                <a:spcPct val="90000"/>
              </a:lnSpc>
            </a:pPr>
            <a:r>
              <a:rPr lang="en-US" sz="2400" dirty="0" smtClean="0"/>
              <a:t>Constructors</a:t>
            </a:r>
          </a:p>
          <a:p>
            <a:pPr lvl="2">
              <a:lnSpc>
                <a:spcPct val="90000"/>
              </a:lnSpc>
            </a:pPr>
            <a:r>
              <a:rPr lang="en-US" sz="2000" dirty="0" smtClean="0">
                <a:hlinkClick r:id="" action="ppaction://noaction"/>
              </a:rPr>
              <a:t>Default-value constructor</a:t>
            </a:r>
            <a:endParaRPr lang="en-US" sz="2000" dirty="0" smtClean="0"/>
          </a:p>
          <a:p>
            <a:pPr lvl="2">
              <a:lnSpc>
                <a:spcPct val="90000"/>
              </a:lnSpc>
            </a:pPr>
            <a:r>
              <a:rPr lang="en-US" sz="2000" dirty="0" smtClean="0">
                <a:hlinkClick r:id="" action="ppaction://noaction"/>
              </a:rPr>
              <a:t>Explicit-value constructor</a:t>
            </a:r>
            <a:endParaRPr lang="en-US" sz="2000" dirty="0"/>
          </a:p>
          <a:p>
            <a:pPr lvl="1">
              <a:lnSpc>
                <a:spcPct val="90000"/>
              </a:lnSpc>
              <a:buNone/>
            </a:pPr>
            <a:endParaRPr lang="en-US" sz="900" dirty="0"/>
          </a:p>
          <a:p>
            <a:pPr lvl="1">
              <a:lnSpc>
                <a:spcPct val="90000"/>
              </a:lnSpc>
            </a:pPr>
            <a:r>
              <a:rPr lang="en-US" sz="2400" dirty="0" err="1">
                <a:hlinkClick r:id="" action="ppaction://noaction"/>
              </a:rPr>
              <a:t>Accessors</a:t>
            </a:r>
            <a:endParaRPr lang="en-US" sz="2400" dirty="0"/>
          </a:p>
          <a:p>
            <a:pPr lvl="1">
              <a:lnSpc>
                <a:spcPct val="90000"/>
              </a:lnSpc>
            </a:pPr>
            <a:endParaRPr lang="en-US" sz="900" dirty="0"/>
          </a:p>
          <a:p>
            <a:pPr lvl="1">
              <a:lnSpc>
                <a:spcPct val="90000"/>
              </a:lnSpc>
            </a:pPr>
            <a:r>
              <a:rPr lang="en-US" sz="2400" dirty="0" err="1">
                <a:hlinkClick r:id="" action="ppaction://noaction"/>
              </a:rPr>
              <a:t>Mutators</a:t>
            </a:r>
            <a:endParaRPr lang="en-US" sz="2400" dirty="0"/>
          </a:p>
          <a:p>
            <a:pPr lvl="1">
              <a:lnSpc>
                <a:spcPct val="90000"/>
              </a:lnSpc>
            </a:pPr>
            <a:endParaRPr lang="en-US" sz="900" dirty="0"/>
          </a:p>
          <a:p>
            <a:pPr lvl="1">
              <a:lnSpc>
                <a:spcPct val="90000"/>
              </a:lnSpc>
            </a:pPr>
            <a:r>
              <a:rPr lang="en-US" sz="2400" dirty="0" smtClean="0">
                <a:hlinkClick r:id="" action="ppaction://noaction"/>
              </a:rPr>
              <a:t>Other Methods</a:t>
            </a:r>
            <a:endParaRPr lang="en-US" sz="2400" dirty="0"/>
          </a:p>
          <a:p>
            <a:pPr lvl="1">
              <a:lnSpc>
                <a:spcPct val="90000"/>
              </a:lnSpc>
              <a:buNone/>
            </a:pPr>
            <a:endParaRPr lang="en-US" sz="900" dirty="0"/>
          </a:p>
          <a:p>
            <a:pPr lvl="1">
              <a:lnSpc>
                <a:spcPct val="90000"/>
              </a:lnSpc>
            </a:pPr>
            <a:r>
              <a:rPr lang="en-US" sz="2400" dirty="0">
                <a:hlinkClick r:id="" action="ppaction://noaction"/>
              </a:rPr>
              <a:t>Copy Constructors</a:t>
            </a:r>
            <a:endParaRPr lang="en-US" sz="2400" dirty="0"/>
          </a:p>
        </p:txBody>
      </p:sp>
    </p:spTree>
    <p:extLst>
      <p:ext uri="{BB962C8B-B14F-4D97-AF65-F5344CB8AC3E}">
        <p14:creationId xmlns:p14="http://schemas.microsoft.com/office/powerpoint/2010/main" val="422434830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2FAE05CB-0282-49A0-8970-20BDC55A2313}" type="slidenum">
              <a:rPr lang="en-US"/>
              <a:pPr/>
              <a:t>12</a:t>
            </a:fld>
            <a:endParaRPr lang="en-US"/>
          </a:p>
        </p:txBody>
      </p:sp>
      <p:sp>
        <p:nvSpPr>
          <p:cNvPr id="316418" name="Rectangle 2"/>
          <p:cNvSpPr>
            <a:spLocks noGrp="1" noChangeArrowheads="1"/>
          </p:cNvSpPr>
          <p:nvPr>
            <p:ph type="title"/>
          </p:nvPr>
        </p:nvSpPr>
        <p:spPr>
          <a:xfrm>
            <a:off x="457200" y="457200"/>
            <a:ext cx="8686800" cy="1066800"/>
          </a:xfrm>
        </p:spPr>
        <p:txBody>
          <a:bodyPr/>
          <a:lstStyle/>
          <a:p>
            <a:r>
              <a:rPr lang="en-US"/>
              <a:t>Class Attributes </a:t>
            </a:r>
          </a:p>
        </p:txBody>
      </p:sp>
      <p:sp>
        <p:nvSpPr>
          <p:cNvPr id="316419" name="Rectangle 3"/>
          <p:cNvSpPr>
            <a:spLocks noGrp="1" noChangeArrowheads="1"/>
          </p:cNvSpPr>
          <p:nvPr>
            <p:ph type="body" idx="1"/>
          </p:nvPr>
        </p:nvSpPr>
        <p:spPr/>
        <p:txBody>
          <a:bodyPr/>
          <a:lstStyle/>
          <a:p>
            <a:r>
              <a:rPr lang="en-US" dirty="0" err="1" smtClean="0"/>
              <a:t>IceCreamOrder</a:t>
            </a:r>
            <a:r>
              <a:rPr lang="en-US" dirty="0" smtClean="0"/>
              <a:t> objects </a:t>
            </a:r>
            <a:r>
              <a:rPr lang="en-US" dirty="0"/>
              <a:t>will certainly have to encapsulate their own:</a:t>
            </a:r>
          </a:p>
          <a:p>
            <a:pPr lvl="1"/>
            <a:r>
              <a:rPr lang="en-US" dirty="0" smtClean="0"/>
              <a:t># of scoops;</a:t>
            </a:r>
            <a:endParaRPr lang="en-US" dirty="0"/>
          </a:p>
          <a:p>
            <a:pPr lvl="1"/>
            <a:r>
              <a:rPr lang="en-US" dirty="0"/>
              <a:t>f</a:t>
            </a:r>
            <a:r>
              <a:rPr lang="en-US" dirty="0" smtClean="0"/>
              <a:t>lavor;</a:t>
            </a:r>
          </a:p>
          <a:p>
            <a:pPr lvl="1"/>
            <a:r>
              <a:rPr lang="en-US" dirty="0" smtClean="0"/>
              <a:t>fulfilled status</a:t>
            </a:r>
          </a:p>
          <a:p>
            <a:r>
              <a:rPr lang="en-US" dirty="0" smtClean="0"/>
              <a:t>These </a:t>
            </a:r>
            <a:r>
              <a:rPr lang="en-US" dirty="0"/>
              <a:t>will be stored as </a:t>
            </a:r>
            <a:r>
              <a:rPr lang="en-US" i="1" dirty="0"/>
              <a:t>instance variables</a:t>
            </a:r>
            <a:r>
              <a:rPr lang="en-US" dirty="0"/>
              <a:t>, which means that each </a:t>
            </a:r>
            <a:r>
              <a:rPr lang="en-US" dirty="0" err="1" smtClean="0"/>
              <a:t>IceCreamOrder</a:t>
            </a:r>
            <a:r>
              <a:rPr lang="en-US" dirty="0" smtClean="0"/>
              <a:t> object </a:t>
            </a:r>
            <a:r>
              <a:rPr lang="en-US" dirty="0"/>
              <a:t>will have its own </a:t>
            </a:r>
            <a:r>
              <a:rPr lang="en-US" dirty="0" smtClean="0"/>
              <a:t>versions of </a:t>
            </a:r>
            <a:r>
              <a:rPr lang="en-US" dirty="0"/>
              <a:t>these values.</a:t>
            </a:r>
          </a:p>
        </p:txBody>
      </p:sp>
    </p:spTree>
    <p:extLst>
      <p:ext uri="{BB962C8B-B14F-4D97-AF65-F5344CB8AC3E}">
        <p14:creationId xmlns:p14="http://schemas.microsoft.com/office/powerpoint/2010/main" val="121478619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F6DFC19-1921-4F62-99C6-F73C6BF21FEB}" type="slidenum">
              <a:rPr lang="en-US"/>
              <a:pPr/>
              <a:t>13</a:t>
            </a:fld>
            <a:endParaRPr lang="en-US"/>
          </a:p>
        </p:txBody>
      </p:sp>
      <p:sp>
        <p:nvSpPr>
          <p:cNvPr id="166914" name="Rectangle 2"/>
          <p:cNvSpPr>
            <a:spLocks noGrp="1" noChangeArrowheads="1"/>
          </p:cNvSpPr>
          <p:nvPr>
            <p:ph type="title"/>
          </p:nvPr>
        </p:nvSpPr>
        <p:spPr/>
        <p:txBody>
          <a:bodyPr/>
          <a:lstStyle/>
          <a:p>
            <a:r>
              <a:rPr lang="en-US"/>
              <a:t>Implementing Class Attributes</a:t>
            </a:r>
          </a:p>
        </p:txBody>
      </p:sp>
      <p:sp>
        <p:nvSpPr>
          <p:cNvPr id="166915" name="Text Box 3"/>
          <p:cNvSpPr txBox="1">
            <a:spLocks noChangeArrowheads="1"/>
          </p:cNvSpPr>
          <p:nvPr/>
        </p:nvSpPr>
        <p:spPr bwMode="auto">
          <a:xfrm>
            <a:off x="48213" y="1524000"/>
            <a:ext cx="9095787" cy="2708434"/>
          </a:xfrm>
          <a:prstGeom prst="rect">
            <a:avLst/>
          </a:prstGeom>
          <a:noFill/>
          <a:ln w="9525">
            <a:noFill/>
            <a:miter lim="800000"/>
            <a:headEnd/>
            <a:tailEnd/>
          </a:ln>
          <a:effectLst/>
        </p:spPr>
        <p:txBody>
          <a:bodyPr wrap="square">
            <a:spAutoFit/>
          </a:bodyPr>
          <a:lstStyle/>
          <a:p>
            <a:pPr>
              <a:lnSpc>
                <a:spcPct val="90000"/>
              </a:lnSpc>
            </a:pPr>
            <a:r>
              <a:rPr lang="en-US" sz="2000" b="1" dirty="0" smtClean="0">
                <a:latin typeface="Courier New" pitchFamily="49" charset="0"/>
              </a:rPr>
              <a:t>class </a:t>
            </a:r>
            <a:r>
              <a:rPr lang="en-US" sz="2000" b="1" dirty="0" err="1" smtClean="0">
                <a:latin typeface="Courier New" pitchFamily="49" charset="0"/>
              </a:rPr>
              <a:t>IceCreamOrder</a:t>
            </a:r>
            <a:r>
              <a:rPr lang="en-US" sz="2000" b="1" dirty="0" smtClean="0">
                <a:latin typeface="Courier New" pitchFamily="49" charset="0"/>
              </a:rPr>
              <a:t>{</a:t>
            </a:r>
            <a:endParaRPr lang="en-US" sz="2000" b="1" dirty="0">
              <a:latin typeface="Courier New" pitchFamily="49" charset="0"/>
            </a:endParaRPr>
          </a:p>
          <a:p>
            <a:pPr>
              <a:lnSpc>
                <a:spcPct val="90000"/>
              </a:lnSpc>
            </a:pPr>
            <a:endParaRPr lang="en-US" sz="2000" b="1" dirty="0">
              <a:latin typeface="Courier New" pitchFamily="49" charset="0"/>
            </a:endParaRPr>
          </a:p>
          <a:p>
            <a:pPr>
              <a:lnSpc>
                <a:spcPct val="90000"/>
              </a:lnSpc>
            </a:pPr>
            <a:r>
              <a:rPr lang="en-US" sz="2000" b="1" dirty="0" smtClean="0">
                <a:latin typeface="Courier New" pitchFamily="49" charset="0"/>
              </a:rPr>
              <a:t>  private </a:t>
            </a:r>
            <a:r>
              <a:rPr lang="en-US" sz="2000" b="1" dirty="0" err="1" smtClean="0">
                <a:latin typeface="Courier New" pitchFamily="49" charset="0"/>
              </a:rPr>
              <a:t>int</a:t>
            </a:r>
            <a:r>
              <a:rPr lang="en-US" sz="2000" b="1" dirty="0" smtClean="0">
                <a:latin typeface="Courier New" pitchFamily="49" charset="0"/>
              </a:rPr>
              <a:t> </a:t>
            </a:r>
            <a:r>
              <a:rPr lang="en-US" sz="2000" b="1" dirty="0" err="1" smtClean="0">
                <a:latin typeface="Courier New" pitchFamily="49" charset="0"/>
              </a:rPr>
              <a:t>myScoops</a:t>
            </a:r>
            <a:r>
              <a:rPr lang="en-US" sz="2000" b="1" dirty="0" smtClean="0">
                <a:latin typeface="Courier New" pitchFamily="49" charset="0"/>
              </a:rPr>
              <a:t>;      </a:t>
            </a:r>
            <a:r>
              <a:rPr lang="en-US" sz="2000" b="1" dirty="0" smtClean="0">
                <a:solidFill>
                  <a:schemeClr val="tx2">
                    <a:lumMod val="50000"/>
                    <a:lumOff val="50000"/>
                  </a:schemeClr>
                </a:solidFill>
                <a:latin typeface="Courier New" pitchFamily="49" charset="0"/>
              </a:rPr>
              <a:t>// number of scoops</a:t>
            </a:r>
            <a:endParaRPr lang="en-US" sz="2000" b="1" dirty="0">
              <a:solidFill>
                <a:schemeClr val="tx2">
                  <a:lumMod val="50000"/>
                  <a:lumOff val="50000"/>
                </a:schemeClr>
              </a:solidFill>
              <a:latin typeface="Courier New" pitchFamily="49" charset="0"/>
            </a:endParaRPr>
          </a:p>
          <a:p>
            <a:pPr>
              <a:lnSpc>
                <a:spcPct val="90000"/>
              </a:lnSpc>
            </a:pPr>
            <a:r>
              <a:rPr lang="en-US" sz="2000" b="1" dirty="0">
                <a:latin typeface="Courier New" pitchFamily="49" charset="0"/>
              </a:rPr>
              <a:t> </a:t>
            </a:r>
            <a:r>
              <a:rPr lang="en-US" sz="2000" b="1" dirty="0" smtClean="0">
                <a:latin typeface="Courier New" pitchFamily="49" charset="0"/>
              </a:rPr>
              <a:t> private String </a:t>
            </a:r>
            <a:r>
              <a:rPr lang="en-US" sz="2000" b="1" dirty="0" err="1" smtClean="0">
                <a:latin typeface="Courier New" pitchFamily="49" charset="0"/>
              </a:rPr>
              <a:t>myFlavor</a:t>
            </a:r>
            <a:r>
              <a:rPr lang="en-US" sz="2000" b="1" dirty="0" smtClean="0">
                <a:latin typeface="Courier New" pitchFamily="49" charset="0"/>
              </a:rPr>
              <a:t>;   </a:t>
            </a:r>
            <a:r>
              <a:rPr lang="en-US" sz="2000" b="1" dirty="0" smtClean="0">
                <a:solidFill>
                  <a:schemeClr val="tx2">
                    <a:lumMod val="50000"/>
                    <a:lumOff val="50000"/>
                  </a:schemeClr>
                </a:solidFill>
                <a:latin typeface="Courier New" pitchFamily="49" charset="0"/>
              </a:rPr>
              <a:t>// flavor of ice cream</a:t>
            </a:r>
          </a:p>
          <a:p>
            <a:pPr>
              <a:lnSpc>
                <a:spcPct val="90000"/>
              </a:lnSpc>
            </a:pPr>
            <a:r>
              <a:rPr lang="en-US" sz="2000" b="1" dirty="0" smtClean="0">
                <a:latin typeface="Courier New" pitchFamily="49" charset="0"/>
              </a:rPr>
              <a:t>  private </a:t>
            </a:r>
            <a:r>
              <a:rPr lang="en-US" sz="2000" b="1" dirty="0" err="1" smtClean="0">
                <a:latin typeface="Courier New" pitchFamily="49" charset="0"/>
              </a:rPr>
              <a:t>boolean</a:t>
            </a:r>
            <a:r>
              <a:rPr lang="en-US" sz="2000" b="1" dirty="0" smtClean="0">
                <a:latin typeface="Courier New" pitchFamily="49" charset="0"/>
              </a:rPr>
              <a:t> </a:t>
            </a:r>
            <a:r>
              <a:rPr lang="en-US" sz="2000" b="1" dirty="0" err="1" smtClean="0">
                <a:latin typeface="Courier New" pitchFamily="49" charset="0"/>
              </a:rPr>
              <a:t>myStatus</a:t>
            </a:r>
            <a:r>
              <a:rPr lang="en-US" sz="2000" b="1" dirty="0" smtClean="0">
                <a:latin typeface="Courier New" pitchFamily="49" charset="0"/>
              </a:rPr>
              <a:t>;  </a:t>
            </a:r>
            <a:r>
              <a:rPr lang="en-US" sz="2000" b="1" dirty="0" smtClean="0">
                <a:solidFill>
                  <a:schemeClr val="tx2">
                    <a:lumMod val="50000"/>
                    <a:lumOff val="50000"/>
                  </a:schemeClr>
                </a:solidFill>
                <a:latin typeface="Courier New" pitchFamily="49" charset="0"/>
              </a:rPr>
              <a:t>// order completion</a:t>
            </a:r>
          </a:p>
          <a:p>
            <a:r>
              <a:rPr lang="en-US" sz="2000" b="1" dirty="0" smtClean="0">
                <a:latin typeface="Courier New" pitchFamily="49" charset="0"/>
              </a:rPr>
              <a:t>  </a:t>
            </a:r>
          </a:p>
          <a:p>
            <a:r>
              <a:rPr lang="en-US" sz="2000" b="1" dirty="0">
                <a:solidFill>
                  <a:schemeClr val="tx2">
                    <a:lumMod val="50000"/>
                    <a:lumOff val="50000"/>
                  </a:schemeClr>
                </a:solidFill>
                <a:latin typeface="Courier New" pitchFamily="49" charset="0"/>
              </a:rPr>
              <a:t>  </a:t>
            </a:r>
            <a:r>
              <a:rPr lang="en-US" sz="2000" b="1" dirty="0" smtClean="0">
                <a:solidFill>
                  <a:schemeClr val="tx2">
                    <a:lumMod val="50000"/>
                    <a:lumOff val="50000"/>
                  </a:schemeClr>
                </a:solidFill>
                <a:latin typeface="Courier New" pitchFamily="49" charset="0"/>
              </a:rPr>
              <a:t>// </a:t>
            </a:r>
            <a:r>
              <a:rPr lang="en-US" sz="2000" b="1" dirty="0">
                <a:solidFill>
                  <a:schemeClr val="tx2">
                    <a:lumMod val="50000"/>
                    <a:lumOff val="50000"/>
                  </a:schemeClr>
                </a:solidFill>
                <a:latin typeface="Courier New" pitchFamily="49" charset="0"/>
              </a:rPr>
              <a:t>other class stuff here…</a:t>
            </a:r>
          </a:p>
          <a:p>
            <a:endParaRPr lang="en-US" sz="2000" b="1" dirty="0">
              <a:latin typeface="Courier New" pitchFamily="49" charset="0"/>
            </a:endParaRPr>
          </a:p>
          <a:p>
            <a:r>
              <a:rPr lang="en-US" sz="2000" b="1" dirty="0">
                <a:latin typeface="Courier New" pitchFamily="49" charset="0"/>
              </a:rPr>
              <a:t>}</a:t>
            </a:r>
            <a:endParaRPr lang="en-US" sz="2000" dirty="0">
              <a:latin typeface="Times New Roman" pitchFamily="18" charset="0"/>
            </a:endParaRPr>
          </a:p>
        </p:txBody>
      </p:sp>
    </p:spTree>
    <p:extLst>
      <p:ext uri="{BB962C8B-B14F-4D97-AF65-F5344CB8AC3E}">
        <p14:creationId xmlns:p14="http://schemas.microsoft.com/office/powerpoint/2010/main" val="219701196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C838C4F6-55F9-411A-BAA0-CD46D6ADC8AF}" type="slidenum">
              <a:rPr lang="en-US"/>
              <a:pPr/>
              <a:t>14</a:t>
            </a:fld>
            <a:endParaRPr lang="en-US"/>
          </a:p>
        </p:txBody>
      </p:sp>
      <p:sp>
        <p:nvSpPr>
          <p:cNvPr id="171010" name="Rectangle 2"/>
          <p:cNvSpPr>
            <a:spLocks noGrp="1" noChangeArrowheads="1"/>
          </p:cNvSpPr>
          <p:nvPr>
            <p:ph type="title"/>
          </p:nvPr>
        </p:nvSpPr>
        <p:spPr/>
        <p:txBody>
          <a:bodyPr/>
          <a:lstStyle/>
          <a:p>
            <a:r>
              <a:rPr lang="en-US" dirty="0"/>
              <a:t>Default-Value Constructor</a:t>
            </a:r>
          </a:p>
        </p:txBody>
      </p:sp>
      <p:sp>
        <p:nvSpPr>
          <p:cNvPr id="5" name="Rectangle 3"/>
          <p:cNvSpPr txBox="1">
            <a:spLocks noChangeArrowheads="1"/>
          </p:cNvSpPr>
          <p:nvPr/>
        </p:nvSpPr>
        <p:spPr bwMode="auto">
          <a:xfrm>
            <a:off x="457199" y="1600200"/>
            <a:ext cx="8485587"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
                <a:schemeClr val="tx1"/>
              </a:buClr>
              <a:buSzPct val="75000"/>
              <a:tabLst/>
              <a:defRPr/>
            </a:pPr>
            <a:r>
              <a:rPr kumimoji="0" lang="en-US" sz="2800" i="0" u="none" strike="noStrike" kern="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External View (in</a:t>
            </a:r>
            <a:r>
              <a:rPr kumimoji="0" lang="en-US" sz="2800" i="0" u="none" strike="noStrike" kern="0" cap="none" spc="0" normalizeH="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 the driver)</a:t>
            </a:r>
            <a:r>
              <a:rPr kumimoji="0" lang="en-US" sz="2800" i="0" u="none" strike="noStrike" kern="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a:t>
            </a:r>
          </a:p>
          <a:p>
            <a:pPr marL="342900" marR="0" lvl="0" indent="-342900" algn="l" defTabSz="914400" rtl="0" eaLnBrk="1" fontAlgn="base" latinLnBrk="0" hangingPunct="1">
              <a:lnSpc>
                <a:spcPct val="90000"/>
              </a:lnSpc>
              <a:spcBef>
                <a:spcPct val="20000"/>
              </a:spcBef>
              <a:spcAft>
                <a:spcPct val="0"/>
              </a:spcAft>
              <a:buClr>
                <a:schemeClr val="tx1"/>
              </a:buClr>
              <a:buSzPct val="75000"/>
              <a:tabLst/>
              <a:defRPr/>
            </a:pPr>
            <a:endParaRPr lang="en-US" sz="800" b="1" kern="0" dirty="0" smtClean="0">
              <a:latin typeface="Courier New" pitchFamily="49" charset="0"/>
            </a:endParaRPr>
          </a:p>
          <a:p>
            <a:pPr marL="342900" marR="0" lvl="0" indent="-342900" algn="l" defTabSz="914400" rtl="0" eaLnBrk="1" fontAlgn="base" latinLnBrk="0" hangingPunct="1">
              <a:lnSpc>
                <a:spcPct val="90000"/>
              </a:lnSpc>
              <a:spcBef>
                <a:spcPct val="20000"/>
              </a:spcBef>
              <a:spcAft>
                <a:spcPct val="0"/>
              </a:spcAft>
              <a:buClr>
                <a:schemeClr val="tx1"/>
              </a:buClr>
              <a:buSzPct val="75000"/>
              <a:tabLst/>
              <a:defRPr/>
            </a:pPr>
            <a:r>
              <a:rPr lang="en-US" sz="2000" b="1" kern="0" dirty="0" smtClean="0">
                <a:latin typeface="Courier New" pitchFamily="49" charset="0"/>
              </a:rPr>
              <a:t>	</a:t>
            </a:r>
            <a:r>
              <a:rPr kumimoji="0" lang="en-US" sz="2000" b="1" i="0" u="none" strike="noStrike" kern="0" cap="none" spc="0" normalizeH="0" baseline="0" noProof="0" dirty="0" err="1" smtClean="0">
                <a:ln>
                  <a:noFill/>
                </a:ln>
                <a:solidFill>
                  <a:schemeClr val="tx1"/>
                </a:solidFill>
                <a:effectLst/>
                <a:uLnTx/>
                <a:uFillTx/>
                <a:latin typeface="Courier New" pitchFamily="49" charset="0"/>
              </a:rPr>
              <a:t>IceCreamOrder</a:t>
            </a:r>
            <a:r>
              <a:rPr kumimoji="0" lang="en-US" sz="2000" b="1" i="0" u="none" strike="noStrike" kern="0" cap="none" spc="0" normalizeH="0" baseline="0" noProof="0" dirty="0" smtClean="0">
                <a:ln>
                  <a:noFill/>
                </a:ln>
                <a:solidFill>
                  <a:schemeClr val="tx1"/>
                </a:solidFill>
                <a:effectLst/>
                <a:uLnTx/>
                <a:uFillTx/>
                <a:latin typeface="Courier New" pitchFamily="49" charset="0"/>
              </a:rPr>
              <a:t> order1 = new </a:t>
            </a:r>
            <a:r>
              <a:rPr lang="en-US" sz="2000" b="1" kern="0" dirty="0" err="1" smtClean="0">
                <a:latin typeface="Courier New" pitchFamily="49" charset="0"/>
              </a:rPr>
              <a:t>IceCreamOrder</a:t>
            </a:r>
            <a:r>
              <a:rPr kumimoji="0" lang="en-US" sz="2000" b="1" i="0" u="none" strike="noStrike" kern="0" cap="none" spc="0" normalizeH="0" baseline="0" noProof="0" dirty="0" smtClean="0">
                <a:ln>
                  <a:noFill/>
                </a:ln>
                <a:solidFill>
                  <a:schemeClr val="tx1"/>
                </a:solidFill>
                <a:effectLst/>
                <a:uLnTx/>
                <a:uFillTx/>
                <a:latin typeface="Courier New" pitchFamily="49" charset="0"/>
              </a:rPr>
              <a:t>();</a:t>
            </a:r>
          </a:p>
          <a:p>
            <a:pPr marL="342900" marR="0" lvl="0" indent="-342900" algn="l" defTabSz="914400" rtl="0" eaLnBrk="1" fontAlgn="base" latinLnBrk="0" hangingPunct="1">
              <a:lnSpc>
                <a:spcPct val="90000"/>
              </a:lnSpc>
              <a:spcBef>
                <a:spcPct val="20000"/>
              </a:spcBef>
              <a:spcAft>
                <a:spcPct val="0"/>
              </a:spcAft>
              <a:buClr>
                <a:schemeClr val="tx1"/>
              </a:buClr>
              <a:buSzPct val="75000"/>
              <a:tabLst/>
              <a:defRPr/>
            </a:pPr>
            <a:endParaRPr lang="en-US" sz="2000" b="1" kern="0" dirty="0" smtClean="0">
              <a:latin typeface="Courier New" pitchFamily="49" charset="0"/>
            </a:endParaRPr>
          </a:p>
          <a:p>
            <a:pPr marL="342900" indent="-342900" eaLnBrk="1" hangingPunct="1">
              <a:lnSpc>
                <a:spcPct val="90000"/>
              </a:lnSpc>
              <a:spcBef>
                <a:spcPct val="20000"/>
              </a:spcBef>
              <a:buClr>
                <a:schemeClr val="tx1"/>
              </a:buClr>
              <a:buSzPct val="75000"/>
            </a:pPr>
            <a:r>
              <a:rPr lang="en-US" sz="2800" kern="0" dirty="0" smtClean="0">
                <a:latin typeface="Arial Unicode MS" pitchFamily="34" charset="-128"/>
                <a:ea typeface="Arial Unicode MS" pitchFamily="34" charset="-128"/>
                <a:cs typeface="Arial Unicode MS" pitchFamily="34" charset="-128"/>
              </a:rPr>
              <a:t>Internal View (in the class):</a:t>
            </a:r>
          </a:p>
          <a:p>
            <a:pPr marL="342900" indent="-342900" eaLnBrk="1" hangingPunct="1">
              <a:lnSpc>
                <a:spcPct val="90000"/>
              </a:lnSpc>
              <a:spcBef>
                <a:spcPct val="20000"/>
              </a:spcBef>
              <a:buClr>
                <a:schemeClr val="tx1"/>
              </a:buClr>
              <a:buSzPct val="75000"/>
            </a:pPr>
            <a:endParaRPr lang="en-US" sz="800" kern="0" dirty="0" smtClean="0">
              <a:latin typeface="Arial Unicode MS" pitchFamily="34" charset="-128"/>
              <a:ea typeface="Arial Unicode MS" pitchFamily="34" charset="-128"/>
              <a:cs typeface="Arial Unicode MS" pitchFamily="34" charset="-128"/>
            </a:endParaRPr>
          </a:p>
          <a:p>
            <a:r>
              <a:rPr lang="en-US" sz="2000" b="1" dirty="0" smtClean="0">
                <a:solidFill>
                  <a:schemeClr val="tx2">
                    <a:lumMod val="50000"/>
                    <a:lumOff val="50000"/>
                  </a:schemeClr>
                </a:solidFill>
                <a:latin typeface="Courier New" pitchFamily="49" charset="0"/>
              </a:rPr>
              <a:t>  /**</a:t>
            </a:r>
          </a:p>
          <a:p>
            <a:r>
              <a:rPr lang="en-US" sz="2000" b="1" dirty="0" smtClean="0">
                <a:solidFill>
                  <a:schemeClr val="tx2">
                    <a:lumMod val="50000"/>
                    <a:lumOff val="50000"/>
                  </a:schemeClr>
                </a:solidFill>
                <a:latin typeface="Courier New" pitchFamily="49" charset="0"/>
              </a:rPr>
              <a:t>  * Construct a new </a:t>
            </a:r>
            <a:r>
              <a:rPr lang="en-US" sz="2000" b="1" dirty="0" err="1" smtClean="0">
                <a:solidFill>
                  <a:schemeClr val="tx2">
                    <a:lumMod val="50000"/>
                    <a:lumOff val="50000"/>
                  </a:schemeClr>
                </a:solidFill>
                <a:latin typeface="Courier New" pitchFamily="49" charset="0"/>
              </a:rPr>
              <a:t>IceCreamOrder</a:t>
            </a:r>
            <a:r>
              <a:rPr lang="en-US" sz="2000" b="1" dirty="0">
                <a:solidFill>
                  <a:schemeClr val="tx2">
                    <a:lumMod val="50000"/>
                    <a:lumOff val="50000"/>
                  </a:schemeClr>
                </a:solidFill>
                <a:latin typeface="Courier New" pitchFamily="49" charset="0"/>
              </a:rPr>
              <a:t> </a:t>
            </a:r>
            <a:r>
              <a:rPr lang="en-US" sz="2000" b="1" dirty="0" smtClean="0">
                <a:solidFill>
                  <a:schemeClr val="tx2">
                    <a:lumMod val="50000"/>
                    <a:lumOff val="50000"/>
                  </a:schemeClr>
                </a:solidFill>
                <a:latin typeface="Courier New" pitchFamily="49" charset="0"/>
              </a:rPr>
              <a:t>with default values</a:t>
            </a:r>
          </a:p>
          <a:p>
            <a:r>
              <a:rPr lang="en-US" sz="2000" b="1" dirty="0" smtClean="0">
                <a:solidFill>
                  <a:schemeClr val="tx2">
                    <a:lumMod val="50000"/>
                    <a:lumOff val="50000"/>
                  </a:schemeClr>
                </a:solidFill>
                <a:latin typeface="Courier New" pitchFamily="49" charset="0"/>
              </a:rPr>
              <a:t>  */	</a:t>
            </a:r>
          </a:p>
          <a:p>
            <a:r>
              <a:rPr lang="en-US" sz="2000" b="1" dirty="0" smtClean="0">
                <a:latin typeface="Courier New" pitchFamily="49" charset="0"/>
              </a:rPr>
              <a:t>  public </a:t>
            </a:r>
            <a:r>
              <a:rPr lang="en-US" sz="2000" b="1" dirty="0" err="1" smtClean="0">
                <a:latin typeface="Courier New" pitchFamily="49" charset="0"/>
              </a:rPr>
              <a:t>IceCreamOrder</a:t>
            </a:r>
            <a:r>
              <a:rPr lang="en-US" sz="2000" b="1" dirty="0" smtClean="0">
                <a:latin typeface="Courier New" pitchFamily="49" charset="0"/>
              </a:rPr>
              <a:t>() {</a:t>
            </a:r>
          </a:p>
          <a:p>
            <a:r>
              <a:rPr lang="en-US" sz="2000" b="1" dirty="0" smtClean="0">
                <a:latin typeface="Courier New" pitchFamily="49" charset="0"/>
              </a:rPr>
              <a:t>    </a:t>
            </a:r>
            <a:r>
              <a:rPr lang="en-US" sz="2000" b="1" dirty="0" err="1" smtClean="0">
                <a:latin typeface="Courier New" pitchFamily="49" charset="0"/>
              </a:rPr>
              <a:t>myScoops</a:t>
            </a:r>
            <a:r>
              <a:rPr lang="en-US" sz="2000" b="1" dirty="0" smtClean="0">
                <a:latin typeface="Courier New" pitchFamily="49" charset="0"/>
              </a:rPr>
              <a:t> = 1;</a:t>
            </a:r>
          </a:p>
          <a:p>
            <a:r>
              <a:rPr lang="en-US" sz="2000" b="1" dirty="0" smtClean="0">
                <a:latin typeface="Courier New" pitchFamily="49" charset="0"/>
              </a:rPr>
              <a:t>    </a:t>
            </a:r>
            <a:r>
              <a:rPr lang="en-US" sz="2000" b="1" dirty="0" err="1" smtClean="0">
                <a:latin typeface="Courier New" pitchFamily="49" charset="0"/>
              </a:rPr>
              <a:t>myFlavor</a:t>
            </a:r>
            <a:r>
              <a:rPr lang="en-US" sz="2000" b="1" dirty="0" smtClean="0">
                <a:latin typeface="Courier New" pitchFamily="49" charset="0"/>
              </a:rPr>
              <a:t> = “Vanilla”;</a:t>
            </a:r>
          </a:p>
          <a:p>
            <a:r>
              <a:rPr lang="en-US" sz="2000" b="1" dirty="0">
                <a:latin typeface="Courier New" pitchFamily="49" charset="0"/>
              </a:rPr>
              <a:t>	 </a:t>
            </a:r>
            <a:r>
              <a:rPr lang="en-US" sz="2000" b="1" dirty="0" err="1" smtClean="0">
                <a:latin typeface="Courier New" pitchFamily="49" charset="0"/>
              </a:rPr>
              <a:t>myStatus</a:t>
            </a:r>
            <a:r>
              <a:rPr lang="en-US" sz="2000" b="1" dirty="0" smtClean="0">
                <a:latin typeface="Courier New" pitchFamily="49" charset="0"/>
              </a:rPr>
              <a:t> = false;</a:t>
            </a:r>
          </a:p>
          <a:p>
            <a:r>
              <a:rPr lang="en-US" sz="2000" b="1" dirty="0" smtClean="0">
                <a:latin typeface="Courier New" pitchFamily="49" charset="0"/>
              </a:rPr>
              <a:t>	}</a:t>
            </a:r>
            <a:endParaRPr kumimoji="0" lang="en-US" sz="2000" b="1" i="0" u="none" strike="noStrike" kern="0" cap="none" spc="0" normalizeH="0" baseline="0" noProof="0" dirty="0" smtClean="0">
              <a:ln>
                <a:noFill/>
              </a:ln>
              <a:solidFill>
                <a:schemeClr val="tx1"/>
              </a:solidFill>
              <a:effectLst/>
              <a:uLnTx/>
              <a:uFillTx/>
              <a:latin typeface="Courier New" pitchFamily="49" charset="0"/>
            </a:endParaRPr>
          </a:p>
        </p:txBody>
      </p:sp>
    </p:spTree>
    <p:extLst>
      <p:ext uri="{BB962C8B-B14F-4D97-AF65-F5344CB8AC3E}">
        <p14:creationId xmlns:p14="http://schemas.microsoft.com/office/powerpoint/2010/main" val="348225865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9963CAD9-D59E-4519-A45A-71C00DAD45D7}" type="slidenum">
              <a:rPr lang="en-US"/>
              <a:pPr/>
              <a:t>15</a:t>
            </a:fld>
            <a:endParaRPr lang="en-US"/>
          </a:p>
        </p:txBody>
      </p:sp>
      <p:sp>
        <p:nvSpPr>
          <p:cNvPr id="322562" name="Rectangle 2"/>
          <p:cNvSpPr>
            <a:spLocks noGrp="1" noChangeArrowheads="1"/>
          </p:cNvSpPr>
          <p:nvPr>
            <p:ph type="title"/>
          </p:nvPr>
        </p:nvSpPr>
        <p:spPr/>
        <p:txBody>
          <a:bodyPr/>
          <a:lstStyle/>
          <a:p>
            <a:r>
              <a:rPr lang="en-US"/>
              <a:t>Constructors as Methods</a:t>
            </a:r>
          </a:p>
        </p:txBody>
      </p:sp>
      <p:sp>
        <p:nvSpPr>
          <p:cNvPr id="322563" name="Rectangle 3"/>
          <p:cNvSpPr>
            <a:spLocks noGrp="1" noChangeArrowheads="1"/>
          </p:cNvSpPr>
          <p:nvPr>
            <p:ph type="body" idx="1"/>
          </p:nvPr>
        </p:nvSpPr>
        <p:spPr/>
        <p:txBody>
          <a:bodyPr/>
          <a:lstStyle/>
          <a:p>
            <a:r>
              <a:rPr lang="en-US" dirty="0"/>
              <a:t>Constructors are like methods except that:</a:t>
            </a:r>
          </a:p>
          <a:p>
            <a:pPr lvl="1"/>
            <a:r>
              <a:rPr lang="en-US" dirty="0"/>
              <a:t>They have no return type</a:t>
            </a:r>
          </a:p>
          <a:p>
            <a:pPr lvl="1"/>
            <a:r>
              <a:rPr lang="en-US" dirty="0"/>
              <a:t>They are given the same name as the class</a:t>
            </a:r>
          </a:p>
          <a:p>
            <a:pPr lvl="1"/>
            <a:r>
              <a:rPr lang="en-US" dirty="0"/>
              <a:t>They are invoked with </a:t>
            </a:r>
            <a:r>
              <a:rPr lang="en-US" b="1" dirty="0">
                <a:latin typeface="Courier New" pitchFamily="49" charset="0"/>
              </a:rPr>
              <a:t>new:</a:t>
            </a:r>
          </a:p>
          <a:p>
            <a:pPr>
              <a:buFont typeface="Arial" charset="0"/>
              <a:buNone/>
            </a:pPr>
            <a:endParaRPr lang="en-US" sz="1000" b="1" dirty="0">
              <a:latin typeface="Courier New" pitchFamily="49" charset="0"/>
            </a:endParaRPr>
          </a:p>
          <a:p>
            <a:pPr>
              <a:buFont typeface="Arial" charset="0"/>
              <a:buNone/>
            </a:pPr>
            <a:r>
              <a:rPr lang="en-US" sz="2000" b="1" dirty="0">
                <a:latin typeface="Courier New" pitchFamily="49" charset="0"/>
              </a:rPr>
              <a:t>		</a:t>
            </a:r>
            <a:r>
              <a:rPr lang="en-US" sz="2000" b="1" dirty="0" smtClean="0">
                <a:latin typeface="Courier New" pitchFamily="49" charset="0"/>
              </a:rPr>
              <a:t> </a:t>
            </a:r>
            <a:r>
              <a:rPr lang="en-US" sz="2000" b="1" dirty="0" err="1" smtClean="0">
                <a:latin typeface="Courier New" pitchFamily="49" charset="0"/>
              </a:rPr>
              <a:t>IceCreamOrder</a:t>
            </a:r>
            <a:r>
              <a:rPr lang="en-US" sz="2000" b="1" dirty="0" smtClean="0">
                <a:latin typeface="Courier New" pitchFamily="49" charset="0"/>
              </a:rPr>
              <a:t> order </a:t>
            </a:r>
            <a:r>
              <a:rPr lang="en-US" sz="2000" b="1" dirty="0">
                <a:latin typeface="Courier New" pitchFamily="49" charset="0"/>
              </a:rPr>
              <a:t>= new </a:t>
            </a:r>
            <a:r>
              <a:rPr lang="en-US" sz="2000" b="1" dirty="0" err="1" smtClean="0">
                <a:latin typeface="Courier New" pitchFamily="49" charset="0"/>
              </a:rPr>
              <a:t>IceCreamOrder</a:t>
            </a:r>
            <a:r>
              <a:rPr lang="en-US" sz="2000" b="1" dirty="0" smtClean="0">
                <a:latin typeface="Courier New" pitchFamily="49" charset="0"/>
              </a:rPr>
              <a:t>();</a:t>
            </a:r>
            <a:endParaRPr lang="en-US" sz="2000" b="1" dirty="0">
              <a:latin typeface="Courier New" pitchFamily="49" charset="0"/>
            </a:endParaRPr>
          </a:p>
          <a:p>
            <a:pPr>
              <a:buFont typeface="Arial" charset="0"/>
              <a:buNone/>
            </a:pPr>
            <a:endParaRPr lang="en-US" sz="1400" dirty="0"/>
          </a:p>
          <a:p>
            <a:r>
              <a:rPr lang="en-US" sz="2800" dirty="0"/>
              <a:t>Constructors initialize instance variables within the limits set by the invariants.</a:t>
            </a:r>
          </a:p>
          <a:p>
            <a:r>
              <a:rPr lang="en-US" sz="2800" dirty="0"/>
              <a:t>Constructor methods are often </a:t>
            </a:r>
            <a:r>
              <a:rPr lang="en-US" sz="2800" i="1" dirty="0"/>
              <a:t>overloaded</a:t>
            </a:r>
            <a:r>
              <a:rPr lang="en-US" sz="2800" dirty="0"/>
              <a:t>.</a:t>
            </a:r>
            <a:endParaRPr lang="en-US" sz="2000" b="1" dirty="0">
              <a:latin typeface="Courier New" pitchFamily="49" charset="0"/>
            </a:endParaRPr>
          </a:p>
        </p:txBody>
      </p:sp>
    </p:spTree>
    <p:extLst>
      <p:ext uri="{BB962C8B-B14F-4D97-AF65-F5344CB8AC3E}">
        <p14:creationId xmlns:p14="http://schemas.microsoft.com/office/powerpoint/2010/main" val="206048530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3A22C0F-7782-4A1F-B793-A6FE9C4020F2}" type="slidenum">
              <a:rPr lang="en-US"/>
              <a:pPr/>
              <a:t>16</a:t>
            </a:fld>
            <a:endParaRPr lang="en-US"/>
          </a:p>
        </p:txBody>
      </p:sp>
      <p:sp>
        <p:nvSpPr>
          <p:cNvPr id="175106" name="Rectangle 2"/>
          <p:cNvSpPr>
            <a:spLocks noGrp="1" noChangeArrowheads="1"/>
          </p:cNvSpPr>
          <p:nvPr>
            <p:ph type="title"/>
          </p:nvPr>
        </p:nvSpPr>
        <p:spPr/>
        <p:txBody>
          <a:bodyPr/>
          <a:lstStyle/>
          <a:p>
            <a:r>
              <a:rPr lang="en-US" dirty="0"/>
              <a:t>Class Invariants</a:t>
            </a:r>
          </a:p>
        </p:txBody>
      </p:sp>
      <p:sp>
        <p:nvSpPr>
          <p:cNvPr id="175107" name="Rectangle 3"/>
          <p:cNvSpPr>
            <a:spLocks noGrp="1" noChangeArrowheads="1"/>
          </p:cNvSpPr>
          <p:nvPr>
            <p:ph type="body" idx="1"/>
          </p:nvPr>
        </p:nvSpPr>
        <p:spPr>
          <a:xfrm>
            <a:off x="457200" y="1676400"/>
            <a:ext cx="7924800" cy="4114800"/>
          </a:xfrm>
        </p:spPr>
        <p:txBody>
          <a:bodyPr/>
          <a:lstStyle/>
          <a:p>
            <a:pPr>
              <a:lnSpc>
                <a:spcPct val="90000"/>
              </a:lnSpc>
            </a:pPr>
            <a:r>
              <a:rPr lang="en-US" dirty="0"/>
              <a:t>Objects must maintain the integrity of their internal data</a:t>
            </a:r>
            <a:r>
              <a:rPr lang="en-US" dirty="0" smtClean="0"/>
              <a:t>.</a:t>
            </a:r>
            <a:endParaRPr lang="en-US" dirty="0"/>
          </a:p>
        </p:txBody>
      </p:sp>
      <p:sp>
        <p:nvSpPr>
          <p:cNvPr id="5" name="Text Box 4"/>
          <p:cNvSpPr txBox="1">
            <a:spLocks noChangeArrowheads="1"/>
          </p:cNvSpPr>
          <p:nvPr/>
        </p:nvSpPr>
        <p:spPr bwMode="auto">
          <a:xfrm>
            <a:off x="0" y="2374880"/>
            <a:ext cx="9144000" cy="3477875"/>
          </a:xfrm>
          <a:prstGeom prst="rect">
            <a:avLst/>
          </a:prstGeom>
          <a:noFill/>
          <a:ln w="9525">
            <a:noFill/>
            <a:miter lim="800000"/>
            <a:headEnd/>
            <a:tailEnd/>
          </a:ln>
          <a:effectLst/>
        </p:spPr>
        <p:txBody>
          <a:bodyPr wrap="square">
            <a:spAutoFit/>
          </a:bodyPr>
          <a:lstStyle/>
          <a:p>
            <a:r>
              <a:rPr lang="en-US" b="1" dirty="0" smtClean="0">
                <a:solidFill>
                  <a:schemeClr val="tx2">
                    <a:lumMod val="50000"/>
                    <a:lumOff val="50000"/>
                  </a:schemeClr>
                </a:solidFill>
                <a:latin typeface="Courier New" pitchFamily="49" charset="0"/>
              </a:rPr>
              <a:t> </a:t>
            </a:r>
            <a:r>
              <a:rPr lang="en-US" sz="2000" b="1" dirty="0" smtClean="0">
                <a:solidFill>
                  <a:schemeClr val="tx2">
                    <a:lumMod val="50000"/>
                    <a:lumOff val="50000"/>
                  </a:schemeClr>
                </a:solidFill>
                <a:latin typeface="Courier New" pitchFamily="49" charset="0"/>
              </a:rPr>
              <a:t>/**</a:t>
            </a:r>
          </a:p>
          <a:p>
            <a:r>
              <a:rPr lang="en-US" sz="2000" b="1" dirty="0" smtClean="0">
                <a:solidFill>
                  <a:schemeClr val="tx2">
                    <a:lumMod val="50000"/>
                    <a:lumOff val="50000"/>
                  </a:schemeClr>
                </a:solidFill>
                <a:latin typeface="Courier New" pitchFamily="49" charset="0"/>
              </a:rPr>
              <a:t>  * Indicate whether or not the number of scoops is valid.</a:t>
            </a:r>
          </a:p>
          <a:p>
            <a:r>
              <a:rPr lang="en-US" sz="2000" b="1" dirty="0" smtClean="0">
                <a:solidFill>
                  <a:schemeClr val="tx2">
                    <a:lumMod val="50000"/>
                    <a:lumOff val="50000"/>
                  </a:schemeClr>
                </a:solidFill>
                <a:latin typeface="Courier New" pitchFamily="49" charset="0"/>
              </a:rPr>
              <a:t>  * @</a:t>
            </a:r>
            <a:r>
              <a:rPr lang="en-US" sz="2000" b="1" dirty="0" err="1" smtClean="0">
                <a:solidFill>
                  <a:schemeClr val="tx2">
                    <a:lumMod val="50000"/>
                    <a:lumOff val="50000"/>
                  </a:schemeClr>
                </a:solidFill>
                <a:latin typeface="Courier New" pitchFamily="49" charset="0"/>
              </a:rPr>
              <a:t>param</a:t>
            </a:r>
            <a:r>
              <a:rPr lang="en-US" sz="2000" b="1" dirty="0" smtClean="0">
                <a:solidFill>
                  <a:schemeClr val="tx2">
                    <a:lumMod val="50000"/>
                    <a:lumOff val="50000"/>
                  </a:schemeClr>
                </a:solidFill>
                <a:latin typeface="Courier New" pitchFamily="49" charset="0"/>
              </a:rPr>
              <a:t> scoops the value to check</a:t>
            </a:r>
          </a:p>
          <a:p>
            <a:r>
              <a:rPr lang="en-US" sz="2000" b="1" dirty="0" smtClean="0">
                <a:solidFill>
                  <a:schemeClr val="tx2">
                    <a:lumMod val="50000"/>
                    <a:lumOff val="50000"/>
                  </a:schemeClr>
                </a:solidFill>
                <a:latin typeface="Courier New" pitchFamily="49" charset="0"/>
              </a:rPr>
              <a:t>  * @return true if valid, false otherwise</a:t>
            </a:r>
          </a:p>
          <a:p>
            <a:r>
              <a:rPr lang="en-US" sz="2000" b="1" dirty="0" smtClean="0">
                <a:solidFill>
                  <a:schemeClr val="tx2">
                    <a:lumMod val="50000"/>
                    <a:lumOff val="50000"/>
                  </a:schemeClr>
                </a:solidFill>
                <a:latin typeface="Courier New" pitchFamily="49" charset="0"/>
              </a:rPr>
              <a:t>  */</a:t>
            </a:r>
          </a:p>
          <a:p>
            <a:r>
              <a:rPr lang="en-US" sz="2000" b="1" dirty="0" smtClean="0">
                <a:latin typeface="Courier New" pitchFamily="49" charset="0"/>
              </a:rPr>
              <a:t>  private </a:t>
            </a:r>
            <a:r>
              <a:rPr lang="en-US" sz="2000" b="1" dirty="0" err="1" smtClean="0">
                <a:latin typeface="Courier New" pitchFamily="49" charset="0"/>
              </a:rPr>
              <a:t>boolean</a:t>
            </a:r>
            <a:r>
              <a:rPr lang="en-US" sz="2000" b="1" dirty="0" smtClean="0">
                <a:latin typeface="Courier New" pitchFamily="49" charset="0"/>
              </a:rPr>
              <a:t> </a:t>
            </a:r>
            <a:r>
              <a:rPr lang="en-US" sz="2000" b="1" dirty="0" err="1" smtClean="0">
                <a:latin typeface="Courier New" pitchFamily="49" charset="0"/>
              </a:rPr>
              <a:t>isValidScoops</a:t>
            </a:r>
            <a:r>
              <a:rPr lang="en-US" sz="2000" b="1" dirty="0" smtClean="0">
                <a:latin typeface="Courier New" pitchFamily="49" charset="0"/>
              </a:rPr>
              <a:t>(</a:t>
            </a:r>
            <a:r>
              <a:rPr lang="en-US" sz="2000" b="1" dirty="0" err="1" smtClean="0">
                <a:latin typeface="Courier New" pitchFamily="49" charset="0"/>
              </a:rPr>
              <a:t>int</a:t>
            </a:r>
            <a:r>
              <a:rPr lang="en-US" sz="2000" b="1" dirty="0" smtClean="0">
                <a:latin typeface="Courier New" pitchFamily="49" charset="0"/>
              </a:rPr>
              <a:t> scoops) {</a:t>
            </a:r>
          </a:p>
          <a:p>
            <a:r>
              <a:rPr lang="en-US" sz="2000" b="1" dirty="0" smtClean="0">
                <a:latin typeface="Courier New" pitchFamily="49" charset="0"/>
              </a:rPr>
              <a:t>    if (scoops &lt; </a:t>
            </a:r>
            <a:r>
              <a:rPr lang="en-US" sz="2000" b="1" dirty="0">
                <a:latin typeface="Courier New" pitchFamily="49" charset="0"/>
              </a:rPr>
              <a:t>1</a:t>
            </a:r>
            <a:r>
              <a:rPr lang="en-US" sz="2000" b="1" dirty="0" smtClean="0">
                <a:latin typeface="Courier New" pitchFamily="49" charset="0"/>
              </a:rPr>
              <a:t>) {</a:t>
            </a:r>
          </a:p>
          <a:p>
            <a:r>
              <a:rPr lang="en-US" sz="2000" b="1" dirty="0" smtClean="0">
                <a:latin typeface="Courier New" pitchFamily="49" charset="0"/>
              </a:rPr>
              <a:t>      return false;</a:t>
            </a:r>
          </a:p>
          <a:p>
            <a:r>
              <a:rPr lang="en-US" sz="2000" b="1" dirty="0" smtClean="0">
                <a:latin typeface="Courier New" pitchFamily="49" charset="0"/>
              </a:rPr>
              <a:t>    }</a:t>
            </a:r>
          </a:p>
          <a:p>
            <a:r>
              <a:rPr lang="en-US" sz="2000" b="1" dirty="0" smtClean="0">
                <a:latin typeface="Courier New" pitchFamily="49" charset="0"/>
              </a:rPr>
              <a:t>    return true;</a:t>
            </a:r>
          </a:p>
          <a:p>
            <a:r>
              <a:rPr lang="en-US" sz="2000" b="1" dirty="0" smtClean="0">
                <a:latin typeface="Courier New" pitchFamily="49" charset="0"/>
              </a:rPr>
              <a:t>  }</a:t>
            </a:r>
            <a:endParaRPr lang="en-US" sz="2000" b="1" dirty="0">
              <a:latin typeface="Courier New" pitchFamily="49" charset="0"/>
            </a:endParaRPr>
          </a:p>
        </p:txBody>
      </p:sp>
    </p:spTree>
    <p:extLst>
      <p:ext uri="{BB962C8B-B14F-4D97-AF65-F5344CB8AC3E}">
        <p14:creationId xmlns:p14="http://schemas.microsoft.com/office/powerpoint/2010/main" val="240713888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C838C4F6-55F9-411A-BAA0-CD46D6ADC8AF}" type="slidenum">
              <a:rPr lang="en-US"/>
              <a:pPr/>
              <a:t>17</a:t>
            </a:fld>
            <a:endParaRPr lang="en-US"/>
          </a:p>
        </p:txBody>
      </p:sp>
      <p:sp>
        <p:nvSpPr>
          <p:cNvPr id="171010" name="Rectangle 2"/>
          <p:cNvSpPr>
            <a:spLocks noGrp="1" noChangeArrowheads="1"/>
          </p:cNvSpPr>
          <p:nvPr>
            <p:ph type="title"/>
          </p:nvPr>
        </p:nvSpPr>
        <p:spPr>
          <a:xfrm>
            <a:off x="0" y="202513"/>
            <a:ext cx="8229600" cy="686495"/>
          </a:xfrm>
        </p:spPr>
        <p:txBody>
          <a:bodyPr>
            <a:normAutofit fontScale="90000"/>
          </a:bodyPr>
          <a:lstStyle/>
          <a:p>
            <a:r>
              <a:rPr lang="en-US" dirty="0" smtClean="0"/>
              <a:t>Explicit-Value Constructor</a:t>
            </a:r>
            <a:endParaRPr lang="en-US" dirty="0"/>
          </a:p>
        </p:txBody>
      </p:sp>
      <p:sp>
        <p:nvSpPr>
          <p:cNvPr id="5" name="Rectangle 3"/>
          <p:cNvSpPr txBox="1">
            <a:spLocks noChangeArrowheads="1"/>
          </p:cNvSpPr>
          <p:nvPr/>
        </p:nvSpPr>
        <p:spPr bwMode="auto">
          <a:xfrm>
            <a:off x="196741" y="908746"/>
            <a:ext cx="9099659" cy="594925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
                <a:schemeClr val="tx1"/>
              </a:buClr>
              <a:buSzPct val="75000"/>
              <a:tabLst/>
              <a:defRPr/>
            </a:pPr>
            <a:r>
              <a:rPr kumimoji="0" lang="en-US" sz="2400" i="0" u="none" strike="noStrike" kern="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External View:</a:t>
            </a:r>
          </a:p>
          <a:p>
            <a:pPr marL="342900" marR="0" lvl="0" indent="-342900" algn="l" defTabSz="914400" rtl="0" eaLnBrk="1" fontAlgn="base" latinLnBrk="0" hangingPunct="1">
              <a:lnSpc>
                <a:spcPct val="90000"/>
              </a:lnSpc>
              <a:spcBef>
                <a:spcPct val="20000"/>
              </a:spcBef>
              <a:spcAft>
                <a:spcPct val="0"/>
              </a:spcAft>
              <a:buClr>
                <a:schemeClr val="tx1"/>
              </a:buClr>
              <a:buSzPct val="75000"/>
              <a:tabLst/>
              <a:defRPr/>
            </a:pPr>
            <a:endParaRPr lang="en-US" sz="500" b="1" kern="0" dirty="0" smtClean="0">
              <a:latin typeface="Courier New" pitchFamily="49" charset="0"/>
            </a:endParaRPr>
          </a:p>
          <a:p>
            <a:pPr marL="342900" marR="0" lvl="0" indent="-342900" algn="l" defTabSz="914400" rtl="0" eaLnBrk="1" fontAlgn="base" latinLnBrk="0" hangingPunct="1">
              <a:lnSpc>
                <a:spcPct val="90000"/>
              </a:lnSpc>
              <a:spcBef>
                <a:spcPct val="20000"/>
              </a:spcBef>
              <a:spcAft>
                <a:spcPct val="0"/>
              </a:spcAft>
              <a:buClr>
                <a:schemeClr val="tx1"/>
              </a:buClr>
              <a:buSzPct val="75000"/>
              <a:tabLst/>
              <a:defRPr/>
            </a:pPr>
            <a:r>
              <a:rPr kumimoji="0" lang="en-US" b="1" i="0" u="none" strike="noStrike" kern="0" cap="none" spc="0" normalizeH="0" baseline="0" noProof="0" dirty="0" err="1" smtClean="0">
                <a:ln>
                  <a:noFill/>
                </a:ln>
                <a:solidFill>
                  <a:schemeClr val="tx1"/>
                </a:solidFill>
                <a:effectLst/>
                <a:uLnTx/>
                <a:uFillTx/>
                <a:latin typeface="Courier New" pitchFamily="49" charset="0"/>
              </a:rPr>
              <a:t>IceCreamOrder</a:t>
            </a:r>
            <a:r>
              <a:rPr kumimoji="0" lang="en-US" b="1" i="0" u="none" strike="noStrike" kern="0" cap="none" spc="0" normalizeH="0" baseline="0" noProof="0" dirty="0" smtClean="0">
                <a:ln>
                  <a:noFill/>
                </a:ln>
                <a:solidFill>
                  <a:schemeClr val="tx1"/>
                </a:solidFill>
                <a:effectLst/>
                <a:uLnTx/>
                <a:uFillTx/>
                <a:latin typeface="Courier New" pitchFamily="49" charset="0"/>
              </a:rPr>
              <a:t> order1 = new </a:t>
            </a:r>
            <a:r>
              <a:rPr lang="en-US" b="1" kern="0" dirty="0" err="1" smtClean="0">
                <a:latin typeface="Courier New" pitchFamily="49" charset="0"/>
              </a:rPr>
              <a:t>IceCreamOrder</a:t>
            </a:r>
            <a:r>
              <a:rPr kumimoji="0" lang="en-US" b="1" i="0" u="none" strike="noStrike" kern="0" cap="none" spc="0" normalizeH="0" baseline="0" noProof="0" dirty="0" smtClean="0">
                <a:ln>
                  <a:noFill/>
                </a:ln>
                <a:solidFill>
                  <a:schemeClr val="tx1"/>
                </a:solidFill>
                <a:effectLst/>
                <a:uLnTx/>
                <a:uFillTx/>
                <a:latin typeface="Courier New" pitchFamily="49" charset="0"/>
              </a:rPr>
              <a:t>(2, “Superman</a:t>
            </a:r>
            <a:r>
              <a:rPr kumimoji="0" lang="en-US" b="1" i="0" u="none" strike="noStrike" kern="0" cap="none" spc="0" normalizeH="0" noProof="0" dirty="0" smtClean="0">
                <a:ln>
                  <a:noFill/>
                </a:ln>
                <a:solidFill>
                  <a:schemeClr val="tx1"/>
                </a:solidFill>
                <a:effectLst/>
                <a:uLnTx/>
                <a:uFillTx/>
                <a:latin typeface="Courier New" pitchFamily="49" charset="0"/>
              </a:rPr>
              <a:t>”, false</a:t>
            </a:r>
            <a:r>
              <a:rPr kumimoji="0" lang="en-US" b="1" i="0" u="none" strike="noStrike" kern="0" cap="none" spc="0" normalizeH="0" baseline="0" noProof="0" dirty="0" smtClean="0">
                <a:ln>
                  <a:noFill/>
                </a:ln>
                <a:solidFill>
                  <a:schemeClr val="tx1"/>
                </a:solidFill>
                <a:effectLst/>
                <a:uLnTx/>
                <a:uFillTx/>
                <a:latin typeface="Courier New" pitchFamily="49" charset="0"/>
              </a:rPr>
              <a:t>);</a:t>
            </a:r>
          </a:p>
          <a:p>
            <a:pPr marL="342900" marR="0" lvl="0" indent="-342900" algn="l" defTabSz="914400" rtl="0" eaLnBrk="1" fontAlgn="base" latinLnBrk="0" hangingPunct="1">
              <a:lnSpc>
                <a:spcPct val="90000"/>
              </a:lnSpc>
              <a:spcBef>
                <a:spcPct val="20000"/>
              </a:spcBef>
              <a:spcAft>
                <a:spcPct val="0"/>
              </a:spcAft>
              <a:buClr>
                <a:schemeClr val="tx1"/>
              </a:buClr>
              <a:buSzPct val="75000"/>
              <a:tabLst/>
              <a:defRPr/>
            </a:pPr>
            <a:endParaRPr lang="en-US" sz="1400" b="1" kern="0" dirty="0" smtClean="0">
              <a:latin typeface="Courier New" pitchFamily="49" charset="0"/>
            </a:endParaRPr>
          </a:p>
          <a:p>
            <a:pPr marL="342900" indent="-342900" eaLnBrk="1" hangingPunct="1">
              <a:lnSpc>
                <a:spcPct val="90000"/>
              </a:lnSpc>
              <a:spcBef>
                <a:spcPct val="20000"/>
              </a:spcBef>
              <a:buClr>
                <a:schemeClr val="tx1"/>
              </a:buClr>
              <a:buSzPct val="75000"/>
            </a:pPr>
            <a:r>
              <a:rPr lang="en-US" sz="2400" kern="0" dirty="0" smtClean="0">
                <a:latin typeface="Arial Unicode MS" pitchFamily="34" charset="-128"/>
                <a:ea typeface="Arial Unicode MS" pitchFamily="34" charset="-128"/>
                <a:cs typeface="Arial Unicode MS" pitchFamily="34" charset="-128"/>
              </a:rPr>
              <a:t>Internal View:</a:t>
            </a:r>
          </a:p>
          <a:p>
            <a:pPr marL="342900" indent="-342900" eaLnBrk="1" hangingPunct="1">
              <a:lnSpc>
                <a:spcPct val="90000"/>
              </a:lnSpc>
              <a:spcBef>
                <a:spcPct val="20000"/>
              </a:spcBef>
              <a:buClr>
                <a:schemeClr val="tx1"/>
              </a:buClr>
              <a:buSzPct val="75000"/>
            </a:pPr>
            <a:endParaRPr lang="en-US" sz="500" kern="0" dirty="0" smtClean="0">
              <a:latin typeface="Arial Unicode MS" pitchFamily="34" charset="-128"/>
              <a:ea typeface="Arial Unicode MS" pitchFamily="34" charset="-128"/>
              <a:cs typeface="Arial Unicode MS" pitchFamily="34" charset="-128"/>
            </a:endParaRPr>
          </a:p>
          <a:p>
            <a:r>
              <a:rPr lang="en-US" b="1" dirty="0" smtClean="0">
                <a:solidFill>
                  <a:schemeClr val="tx2">
                    <a:lumMod val="50000"/>
                    <a:lumOff val="50000"/>
                  </a:schemeClr>
                </a:solidFill>
                <a:latin typeface="Courier New" pitchFamily="49" charset="0"/>
              </a:rPr>
              <a:t>/**  Construct a new </a:t>
            </a:r>
            <a:r>
              <a:rPr lang="en-US" b="1" dirty="0" err="1" smtClean="0">
                <a:solidFill>
                  <a:schemeClr val="tx2">
                    <a:lumMod val="50000"/>
                    <a:lumOff val="50000"/>
                  </a:schemeClr>
                </a:solidFill>
                <a:latin typeface="Courier New" pitchFamily="49" charset="0"/>
              </a:rPr>
              <a:t>IceCreamOrder</a:t>
            </a:r>
            <a:endParaRPr lang="en-US" b="1" dirty="0" smtClean="0">
              <a:solidFill>
                <a:schemeClr val="tx2">
                  <a:lumMod val="50000"/>
                  <a:lumOff val="50000"/>
                </a:schemeClr>
              </a:solidFill>
              <a:latin typeface="Courier New" pitchFamily="49" charset="0"/>
            </a:endParaRPr>
          </a:p>
          <a:p>
            <a:r>
              <a:rPr lang="en-US" b="1" dirty="0" smtClean="0">
                <a:solidFill>
                  <a:schemeClr val="tx2">
                    <a:lumMod val="50000"/>
                    <a:lumOff val="50000"/>
                  </a:schemeClr>
                </a:solidFill>
                <a:latin typeface="Courier New" pitchFamily="49" charset="0"/>
              </a:rPr>
              <a:t> * @</a:t>
            </a:r>
            <a:r>
              <a:rPr lang="en-US" b="1" dirty="0" err="1" smtClean="0">
                <a:solidFill>
                  <a:schemeClr val="tx2">
                    <a:lumMod val="50000"/>
                    <a:lumOff val="50000"/>
                  </a:schemeClr>
                </a:solidFill>
                <a:latin typeface="Courier New" pitchFamily="49" charset="0"/>
              </a:rPr>
              <a:t>param</a:t>
            </a:r>
            <a:r>
              <a:rPr lang="en-US" b="1" dirty="0" smtClean="0">
                <a:solidFill>
                  <a:schemeClr val="tx2">
                    <a:lumMod val="50000"/>
                    <a:lumOff val="50000"/>
                  </a:schemeClr>
                </a:solidFill>
                <a:latin typeface="Courier New" pitchFamily="49" charset="0"/>
              </a:rPr>
              <a:t> scoops the number of scoops</a:t>
            </a:r>
          </a:p>
          <a:p>
            <a:r>
              <a:rPr lang="en-US" b="1" dirty="0" smtClean="0">
                <a:solidFill>
                  <a:schemeClr val="tx2">
                    <a:lumMod val="50000"/>
                    <a:lumOff val="50000"/>
                  </a:schemeClr>
                </a:solidFill>
                <a:latin typeface="Courier New" pitchFamily="49" charset="0"/>
              </a:rPr>
              <a:t> * @</a:t>
            </a:r>
            <a:r>
              <a:rPr lang="en-US" b="1" dirty="0" err="1" smtClean="0">
                <a:solidFill>
                  <a:schemeClr val="tx2">
                    <a:lumMod val="50000"/>
                    <a:lumOff val="50000"/>
                  </a:schemeClr>
                </a:solidFill>
                <a:latin typeface="Courier New" pitchFamily="49" charset="0"/>
              </a:rPr>
              <a:t>param</a:t>
            </a:r>
            <a:r>
              <a:rPr lang="en-US" b="1" dirty="0" smtClean="0">
                <a:solidFill>
                  <a:schemeClr val="tx2">
                    <a:lumMod val="50000"/>
                    <a:lumOff val="50000"/>
                  </a:schemeClr>
                </a:solidFill>
                <a:latin typeface="Courier New" pitchFamily="49" charset="0"/>
              </a:rPr>
              <a:t> flavor the ice cream flavor</a:t>
            </a:r>
          </a:p>
          <a:p>
            <a:r>
              <a:rPr lang="en-US" b="1" dirty="0">
                <a:solidFill>
                  <a:schemeClr val="tx2">
                    <a:lumMod val="50000"/>
                    <a:lumOff val="50000"/>
                  </a:schemeClr>
                </a:solidFill>
                <a:latin typeface="Courier New" pitchFamily="49" charset="0"/>
              </a:rPr>
              <a:t> </a:t>
            </a:r>
            <a:r>
              <a:rPr lang="en-US" b="1" dirty="0" smtClean="0">
                <a:solidFill>
                  <a:schemeClr val="tx2">
                    <a:lumMod val="50000"/>
                    <a:lumOff val="50000"/>
                  </a:schemeClr>
                </a:solidFill>
                <a:latin typeface="Courier New" pitchFamily="49" charset="0"/>
              </a:rPr>
              <a:t>* @</a:t>
            </a:r>
            <a:r>
              <a:rPr lang="en-US" b="1" dirty="0" err="1" smtClean="0">
                <a:solidFill>
                  <a:schemeClr val="tx2">
                    <a:lumMod val="50000"/>
                    <a:lumOff val="50000"/>
                  </a:schemeClr>
                </a:solidFill>
                <a:latin typeface="Courier New" pitchFamily="49" charset="0"/>
              </a:rPr>
              <a:t>param</a:t>
            </a:r>
            <a:r>
              <a:rPr lang="en-US" b="1" dirty="0" smtClean="0">
                <a:solidFill>
                  <a:schemeClr val="tx2">
                    <a:lumMod val="50000"/>
                    <a:lumOff val="50000"/>
                  </a:schemeClr>
                </a:solidFill>
                <a:latin typeface="Courier New" pitchFamily="49" charset="0"/>
              </a:rPr>
              <a:t> status the order status</a:t>
            </a:r>
          </a:p>
          <a:p>
            <a:r>
              <a:rPr lang="en-US" b="1" dirty="0" smtClean="0">
                <a:solidFill>
                  <a:schemeClr val="tx2">
                    <a:lumMod val="50000"/>
                    <a:lumOff val="50000"/>
                  </a:schemeClr>
                </a:solidFill>
                <a:latin typeface="Courier New" pitchFamily="49" charset="0"/>
              </a:rPr>
              <a:t> */</a:t>
            </a:r>
          </a:p>
          <a:p>
            <a:r>
              <a:rPr lang="en-US" b="1" dirty="0" smtClean="0">
                <a:latin typeface="Courier New" pitchFamily="49" charset="0"/>
              </a:rPr>
              <a:t>public </a:t>
            </a:r>
            <a:r>
              <a:rPr lang="en-US" b="1" dirty="0" err="1" smtClean="0">
                <a:latin typeface="Courier New" pitchFamily="49" charset="0"/>
              </a:rPr>
              <a:t>IceCreamOrder</a:t>
            </a:r>
            <a:r>
              <a:rPr lang="en-US" b="1" dirty="0" smtClean="0">
                <a:latin typeface="Courier New" pitchFamily="49" charset="0"/>
              </a:rPr>
              <a:t>(</a:t>
            </a:r>
            <a:r>
              <a:rPr lang="en-US" b="1" dirty="0" err="1" smtClean="0">
                <a:latin typeface="Courier New" pitchFamily="49" charset="0"/>
              </a:rPr>
              <a:t>int</a:t>
            </a:r>
            <a:r>
              <a:rPr lang="en-US" b="1" dirty="0" smtClean="0">
                <a:latin typeface="Courier New" pitchFamily="49" charset="0"/>
              </a:rPr>
              <a:t> scoops, String flavor, </a:t>
            </a:r>
            <a:r>
              <a:rPr lang="en-US" b="1" dirty="0" err="1" smtClean="0">
                <a:latin typeface="Courier New" pitchFamily="49" charset="0"/>
              </a:rPr>
              <a:t>boolean</a:t>
            </a:r>
            <a:r>
              <a:rPr lang="en-US" b="1" dirty="0" smtClean="0">
                <a:latin typeface="Courier New" pitchFamily="49" charset="0"/>
              </a:rPr>
              <a:t> status){</a:t>
            </a:r>
          </a:p>
          <a:p>
            <a:r>
              <a:rPr lang="en-US" b="1" dirty="0" smtClean="0">
                <a:latin typeface="Courier New" pitchFamily="49" charset="0"/>
              </a:rPr>
              <a:t>  if(</a:t>
            </a:r>
            <a:r>
              <a:rPr lang="en-US" b="1" dirty="0" err="1" smtClean="0">
                <a:latin typeface="Courier New" pitchFamily="49" charset="0"/>
              </a:rPr>
              <a:t>isValidScoops</a:t>
            </a:r>
            <a:r>
              <a:rPr lang="en-US" b="1" dirty="0">
                <a:latin typeface="Courier New" pitchFamily="49" charset="0"/>
              </a:rPr>
              <a:t> </a:t>
            </a:r>
            <a:r>
              <a:rPr lang="en-US" b="1" dirty="0" smtClean="0">
                <a:latin typeface="Courier New" pitchFamily="49" charset="0"/>
              </a:rPr>
              <a:t>(scoops)){</a:t>
            </a:r>
          </a:p>
          <a:p>
            <a:r>
              <a:rPr lang="en-US" b="1" dirty="0">
                <a:latin typeface="Courier New" pitchFamily="49" charset="0"/>
              </a:rPr>
              <a:t>	</a:t>
            </a:r>
            <a:r>
              <a:rPr lang="en-US" b="1" dirty="0" smtClean="0">
                <a:latin typeface="Courier New" pitchFamily="49" charset="0"/>
              </a:rPr>
              <a:t>  </a:t>
            </a:r>
            <a:r>
              <a:rPr lang="en-US" b="1" dirty="0" err="1" smtClean="0">
                <a:latin typeface="Courier New" pitchFamily="49" charset="0"/>
              </a:rPr>
              <a:t>myScoops</a:t>
            </a:r>
            <a:r>
              <a:rPr lang="en-US" b="1" dirty="0" smtClean="0">
                <a:latin typeface="Courier New" pitchFamily="49" charset="0"/>
              </a:rPr>
              <a:t> = scoops;</a:t>
            </a:r>
          </a:p>
          <a:p>
            <a:r>
              <a:rPr lang="en-US" b="1" dirty="0" smtClean="0">
                <a:latin typeface="Courier New" pitchFamily="49" charset="0"/>
              </a:rPr>
              <a:t>  }</a:t>
            </a:r>
          </a:p>
          <a:p>
            <a:r>
              <a:rPr lang="en-US" b="1" dirty="0" smtClean="0">
                <a:latin typeface="Courier New" pitchFamily="49" charset="0"/>
              </a:rPr>
              <a:t>  else{</a:t>
            </a:r>
          </a:p>
          <a:p>
            <a:r>
              <a:rPr lang="en-US" b="1" dirty="0">
                <a:latin typeface="Courier New" pitchFamily="49" charset="0"/>
              </a:rPr>
              <a:t> </a:t>
            </a:r>
            <a:r>
              <a:rPr lang="en-US" b="1" dirty="0" smtClean="0">
                <a:latin typeface="Courier New" pitchFamily="49" charset="0"/>
              </a:rPr>
              <a:t> 	  </a:t>
            </a:r>
            <a:r>
              <a:rPr lang="en-US" b="1" dirty="0" err="1" smtClean="0">
                <a:latin typeface="Courier New" pitchFamily="49" charset="0"/>
              </a:rPr>
              <a:t>System.err.println</a:t>
            </a:r>
            <a:r>
              <a:rPr lang="en-US" b="1" dirty="0" smtClean="0">
                <a:latin typeface="Courier New" pitchFamily="49" charset="0"/>
              </a:rPr>
              <a:t>(“Invalid number of scoops: “ + scoops);</a:t>
            </a:r>
          </a:p>
          <a:p>
            <a:r>
              <a:rPr lang="en-US" b="1" dirty="0" smtClean="0">
                <a:latin typeface="Courier New" pitchFamily="49" charset="0"/>
              </a:rPr>
              <a:t>	  </a:t>
            </a:r>
            <a:r>
              <a:rPr lang="en-US" b="1" dirty="0" err="1" smtClean="0">
                <a:latin typeface="Courier New" pitchFamily="49" charset="0"/>
              </a:rPr>
              <a:t>System.exit</a:t>
            </a:r>
            <a:r>
              <a:rPr lang="en-US" b="1" dirty="0" smtClean="0">
                <a:latin typeface="Courier New" pitchFamily="49" charset="0"/>
              </a:rPr>
              <a:t>(-1);</a:t>
            </a:r>
          </a:p>
          <a:p>
            <a:r>
              <a:rPr lang="en-US" b="1" dirty="0">
                <a:latin typeface="Courier New" pitchFamily="49" charset="0"/>
              </a:rPr>
              <a:t> </a:t>
            </a:r>
            <a:r>
              <a:rPr lang="en-US" b="1" dirty="0" smtClean="0">
                <a:latin typeface="Courier New" pitchFamily="49" charset="0"/>
              </a:rPr>
              <a:t> }</a:t>
            </a:r>
          </a:p>
          <a:p>
            <a:r>
              <a:rPr lang="en-US" b="1" dirty="0" smtClean="0">
                <a:latin typeface="Courier New" pitchFamily="49" charset="0"/>
              </a:rPr>
              <a:t>  </a:t>
            </a:r>
            <a:r>
              <a:rPr lang="en-US" b="1" dirty="0" err="1" smtClean="0">
                <a:latin typeface="Courier New" pitchFamily="49" charset="0"/>
              </a:rPr>
              <a:t>myFlavor</a:t>
            </a:r>
            <a:r>
              <a:rPr lang="en-US" b="1" dirty="0" smtClean="0">
                <a:latin typeface="Courier New" pitchFamily="49" charset="0"/>
              </a:rPr>
              <a:t> = flavor;</a:t>
            </a:r>
          </a:p>
          <a:p>
            <a:r>
              <a:rPr lang="en-US" b="1" dirty="0" smtClean="0">
                <a:latin typeface="Courier New" pitchFamily="49" charset="0"/>
              </a:rPr>
              <a:t>  </a:t>
            </a:r>
            <a:r>
              <a:rPr lang="en-US" b="1" dirty="0" err="1" smtClean="0">
                <a:latin typeface="Courier New" pitchFamily="49" charset="0"/>
              </a:rPr>
              <a:t>myStatus</a:t>
            </a:r>
            <a:r>
              <a:rPr lang="en-US" b="1" dirty="0" smtClean="0">
                <a:latin typeface="Courier New" pitchFamily="49" charset="0"/>
              </a:rPr>
              <a:t> = status;</a:t>
            </a:r>
          </a:p>
          <a:p>
            <a:r>
              <a:rPr lang="en-US" b="1" dirty="0" smtClean="0">
                <a:latin typeface="Courier New" pitchFamily="49" charset="0"/>
              </a:rPr>
              <a:t>}</a:t>
            </a:r>
          </a:p>
          <a:p>
            <a:pPr marL="342900" indent="-342900" eaLnBrk="1" hangingPunct="1">
              <a:lnSpc>
                <a:spcPct val="90000"/>
              </a:lnSpc>
              <a:spcBef>
                <a:spcPct val="20000"/>
              </a:spcBef>
              <a:buClr>
                <a:schemeClr val="tx1"/>
              </a:buClr>
              <a:buSzPct val="75000"/>
            </a:pPr>
            <a:endParaRPr lang="en-US" sz="2800" kern="0" dirty="0" smtClean="0">
              <a:latin typeface="Arial Unicode MS" pitchFamily="34" charset="-128"/>
              <a:ea typeface="Arial Unicode MS" pitchFamily="34" charset="-128"/>
              <a:cs typeface="Arial Unicode MS" pitchFamily="34" charset="-128"/>
            </a:endParaRPr>
          </a:p>
          <a:p>
            <a:pPr marL="342900" marR="0" lvl="0" indent="-342900" algn="l" defTabSz="914400" rtl="0" eaLnBrk="1" fontAlgn="base" latinLnBrk="0" hangingPunct="1">
              <a:lnSpc>
                <a:spcPct val="90000"/>
              </a:lnSpc>
              <a:spcBef>
                <a:spcPct val="20000"/>
              </a:spcBef>
              <a:spcAft>
                <a:spcPct val="0"/>
              </a:spcAft>
              <a:buClr>
                <a:schemeClr val="tx1"/>
              </a:buClr>
              <a:buSzPct val="75000"/>
              <a:tabLst/>
              <a:defRPr/>
            </a:pPr>
            <a:endParaRPr kumimoji="0" lang="en-US" sz="2000" b="1" i="0" u="none" strike="noStrike" kern="0" cap="none" spc="0" normalizeH="0" baseline="0" noProof="0" dirty="0" smtClean="0">
              <a:ln>
                <a:noFill/>
              </a:ln>
              <a:solidFill>
                <a:schemeClr val="tx1"/>
              </a:solidFill>
              <a:effectLst/>
              <a:uLnTx/>
              <a:uFillTx/>
              <a:latin typeface="Courier New" pitchFamily="49" charset="0"/>
            </a:endParaRPr>
          </a:p>
        </p:txBody>
      </p:sp>
    </p:spTree>
    <p:extLst>
      <p:ext uri="{BB962C8B-B14F-4D97-AF65-F5344CB8AC3E}">
        <p14:creationId xmlns:p14="http://schemas.microsoft.com/office/powerpoint/2010/main" val="248246065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7EB52CB-7C9B-4AB8-9198-AD19ECBA2899}" type="slidenum">
              <a:rPr lang="en-US"/>
              <a:pPr/>
              <a:t>18</a:t>
            </a:fld>
            <a:endParaRPr lang="en-US"/>
          </a:p>
        </p:txBody>
      </p:sp>
      <p:sp>
        <p:nvSpPr>
          <p:cNvPr id="185346" name="Rectangle 2"/>
          <p:cNvSpPr>
            <a:spLocks noGrp="1" noChangeArrowheads="1"/>
          </p:cNvSpPr>
          <p:nvPr>
            <p:ph type="title"/>
          </p:nvPr>
        </p:nvSpPr>
        <p:spPr/>
        <p:txBody>
          <a:bodyPr/>
          <a:lstStyle/>
          <a:p>
            <a:r>
              <a:rPr lang="en-US"/>
              <a:t>Accessor Methods</a:t>
            </a:r>
          </a:p>
        </p:txBody>
      </p:sp>
      <p:sp>
        <p:nvSpPr>
          <p:cNvPr id="185348" name="Text Box 4"/>
          <p:cNvSpPr txBox="1">
            <a:spLocks noChangeArrowheads="1"/>
          </p:cNvSpPr>
          <p:nvPr/>
        </p:nvSpPr>
        <p:spPr bwMode="auto">
          <a:xfrm>
            <a:off x="304800" y="1447800"/>
            <a:ext cx="5571632" cy="4401205"/>
          </a:xfrm>
          <a:prstGeom prst="rect">
            <a:avLst/>
          </a:prstGeom>
          <a:noFill/>
          <a:ln w="9525">
            <a:noFill/>
            <a:miter lim="800000"/>
            <a:headEnd/>
            <a:tailEnd/>
          </a:ln>
          <a:effectLst/>
        </p:spPr>
        <p:txBody>
          <a:bodyPr wrap="none">
            <a:spAutoFit/>
          </a:bodyPr>
          <a:lstStyle/>
          <a:p>
            <a:r>
              <a:rPr lang="en-US" sz="2000" b="1" dirty="0" smtClean="0">
                <a:solidFill>
                  <a:schemeClr val="tx2">
                    <a:lumMod val="50000"/>
                    <a:lumOff val="50000"/>
                  </a:schemeClr>
                </a:solidFill>
                <a:latin typeface="Courier New" pitchFamily="49" charset="0"/>
              </a:rPr>
              <a:t>/**  @return my number of scoops */</a:t>
            </a:r>
          </a:p>
          <a:p>
            <a:r>
              <a:rPr lang="en-US" sz="2000" b="1" dirty="0" smtClean="0">
                <a:latin typeface="Courier New" pitchFamily="49" charset="0"/>
              </a:rPr>
              <a:t>public </a:t>
            </a:r>
            <a:r>
              <a:rPr lang="en-US" sz="2000" b="1" dirty="0" err="1" smtClean="0">
                <a:latin typeface="Courier New" pitchFamily="49" charset="0"/>
              </a:rPr>
              <a:t>int</a:t>
            </a:r>
            <a:r>
              <a:rPr lang="en-US" sz="2000" b="1" dirty="0" smtClean="0">
                <a:latin typeface="Courier New" pitchFamily="49" charset="0"/>
              </a:rPr>
              <a:t> </a:t>
            </a:r>
            <a:r>
              <a:rPr lang="en-US" sz="2000" b="1" dirty="0" err="1" smtClean="0">
                <a:latin typeface="Courier New" pitchFamily="49" charset="0"/>
              </a:rPr>
              <a:t>getScoops</a:t>
            </a:r>
            <a:r>
              <a:rPr lang="en-US" sz="2000" b="1" dirty="0" smtClean="0">
                <a:latin typeface="Courier New" pitchFamily="49" charset="0"/>
              </a:rPr>
              <a:t>() {</a:t>
            </a:r>
          </a:p>
          <a:p>
            <a:r>
              <a:rPr lang="en-US" sz="2000" b="1" dirty="0" smtClean="0">
                <a:latin typeface="Courier New" pitchFamily="49" charset="0"/>
              </a:rPr>
              <a:t>  return </a:t>
            </a:r>
            <a:r>
              <a:rPr lang="en-US" sz="2000" b="1" dirty="0" err="1" smtClean="0">
                <a:latin typeface="Courier New" pitchFamily="49" charset="0"/>
              </a:rPr>
              <a:t>myScoops</a:t>
            </a:r>
            <a:r>
              <a:rPr lang="en-US" sz="2000" b="1" dirty="0" smtClean="0">
                <a:latin typeface="Courier New" pitchFamily="49" charset="0"/>
              </a:rPr>
              <a:t>;</a:t>
            </a:r>
          </a:p>
          <a:p>
            <a:r>
              <a:rPr lang="en-US" sz="2000" b="1" dirty="0" smtClean="0">
                <a:latin typeface="Courier New" pitchFamily="49" charset="0"/>
              </a:rPr>
              <a:t>}</a:t>
            </a:r>
          </a:p>
          <a:p>
            <a:endParaRPr lang="en-US" sz="2000" b="1" dirty="0" smtClean="0">
              <a:latin typeface="Courier New" pitchFamily="49" charset="0"/>
            </a:endParaRPr>
          </a:p>
          <a:p>
            <a:r>
              <a:rPr lang="en-US" sz="2000" b="1" dirty="0" smtClean="0">
                <a:solidFill>
                  <a:schemeClr val="tx2">
                    <a:lumMod val="50000"/>
                    <a:lumOff val="50000"/>
                  </a:schemeClr>
                </a:solidFill>
                <a:latin typeface="Courier New" pitchFamily="49" charset="0"/>
              </a:rPr>
              <a:t>/** @return my flavor  */</a:t>
            </a:r>
          </a:p>
          <a:p>
            <a:r>
              <a:rPr lang="en-US" sz="2000" b="1" dirty="0" smtClean="0">
                <a:latin typeface="Courier New" pitchFamily="49" charset="0"/>
              </a:rPr>
              <a:t>public String </a:t>
            </a:r>
            <a:r>
              <a:rPr lang="en-US" sz="2000" b="1" dirty="0" err="1" smtClean="0">
                <a:latin typeface="Courier New" pitchFamily="49" charset="0"/>
              </a:rPr>
              <a:t>getFlavor</a:t>
            </a:r>
            <a:r>
              <a:rPr lang="en-US" sz="2000" b="1" dirty="0" smtClean="0">
                <a:latin typeface="Courier New" pitchFamily="49" charset="0"/>
              </a:rPr>
              <a:t>() {</a:t>
            </a:r>
          </a:p>
          <a:p>
            <a:r>
              <a:rPr lang="en-US" sz="2000" b="1" dirty="0" smtClean="0">
                <a:latin typeface="Courier New" pitchFamily="49" charset="0"/>
              </a:rPr>
              <a:t>  return </a:t>
            </a:r>
            <a:r>
              <a:rPr lang="en-US" sz="2000" b="1" dirty="0" err="1" smtClean="0">
                <a:latin typeface="Courier New" pitchFamily="49" charset="0"/>
              </a:rPr>
              <a:t>myFlavor</a:t>
            </a:r>
            <a:r>
              <a:rPr lang="en-US" sz="2000" b="1" dirty="0" smtClean="0">
                <a:latin typeface="Courier New" pitchFamily="49" charset="0"/>
              </a:rPr>
              <a:t>;</a:t>
            </a:r>
          </a:p>
          <a:p>
            <a:r>
              <a:rPr lang="en-US" sz="2000" b="1" dirty="0" smtClean="0">
                <a:latin typeface="Courier New" pitchFamily="49" charset="0"/>
              </a:rPr>
              <a:t>}</a:t>
            </a:r>
          </a:p>
          <a:p>
            <a:endParaRPr lang="en-US" sz="2000" b="1" dirty="0" smtClean="0">
              <a:solidFill>
                <a:schemeClr val="tx2">
                  <a:lumMod val="50000"/>
                  <a:lumOff val="50000"/>
                </a:schemeClr>
              </a:solidFill>
              <a:latin typeface="Courier New" pitchFamily="49" charset="0"/>
            </a:endParaRPr>
          </a:p>
          <a:p>
            <a:r>
              <a:rPr lang="en-US" sz="2000" b="1" dirty="0" smtClean="0">
                <a:solidFill>
                  <a:schemeClr val="tx2">
                    <a:lumMod val="50000"/>
                    <a:lumOff val="50000"/>
                  </a:schemeClr>
                </a:solidFill>
                <a:latin typeface="Courier New" pitchFamily="49" charset="0"/>
              </a:rPr>
              <a:t>/** @return my order status */</a:t>
            </a:r>
          </a:p>
          <a:p>
            <a:r>
              <a:rPr lang="en-US" sz="2000" b="1" dirty="0" smtClean="0">
                <a:latin typeface="Courier New" pitchFamily="49" charset="0"/>
              </a:rPr>
              <a:t>public </a:t>
            </a:r>
            <a:r>
              <a:rPr lang="en-US" sz="2000" b="1" dirty="0" err="1" smtClean="0">
                <a:latin typeface="Courier New" pitchFamily="49" charset="0"/>
              </a:rPr>
              <a:t>boolean</a:t>
            </a:r>
            <a:r>
              <a:rPr lang="en-US" sz="2000" b="1" dirty="0" smtClean="0">
                <a:latin typeface="Courier New" pitchFamily="49" charset="0"/>
              </a:rPr>
              <a:t> </a:t>
            </a:r>
            <a:r>
              <a:rPr lang="en-US" sz="2000" b="1" dirty="0" err="1" smtClean="0">
                <a:latin typeface="Courier New" pitchFamily="49" charset="0"/>
              </a:rPr>
              <a:t>getStatus</a:t>
            </a:r>
            <a:r>
              <a:rPr lang="en-US" sz="2000" b="1" dirty="0" smtClean="0">
                <a:latin typeface="Courier New" pitchFamily="49" charset="0"/>
              </a:rPr>
              <a:t>() {</a:t>
            </a:r>
          </a:p>
          <a:p>
            <a:r>
              <a:rPr lang="en-US" sz="2000" b="1" dirty="0" smtClean="0">
                <a:latin typeface="Courier New" pitchFamily="49" charset="0"/>
              </a:rPr>
              <a:t>  return </a:t>
            </a:r>
            <a:r>
              <a:rPr lang="en-US" sz="2000" b="1" dirty="0" err="1" smtClean="0">
                <a:latin typeface="Courier New" pitchFamily="49" charset="0"/>
              </a:rPr>
              <a:t>myStatus</a:t>
            </a:r>
            <a:r>
              <a:rPr lang="en-US" sz="2000" b="1" dirty="0" smtClean="0">
                <a:latin typeface="Courier New" pitchFamily="49" charset="0"/>
              </a:rPr>
              <a:t>;</a:t>
            </a:r>
          </a:p>
          <a:p>
            <a:r>
              <a:rPr lang="en-US" sz="2000" b="1" dirty="0" smtClean="0">
                <a:latin typeface="Courier New" pitchFamily="49" charset="0"/>
              </a:rPr>
              <a:t>}</a:t>
            </a:r>
            <a:endParaRPr lang="en-US" sz="2000" b="1" dirty="0">
              <a:latin typeface="Courier New" pitchFamily="49" charset="0"/>
            </a:endParaRPr>
          </a:p>
        </p:txBody>
      </p:sp>
    </p:spTree>
    <p:extLst>
      <p:ext uri="{BB962C8B-B14F-4D97-AF65-F5344CB8AC3E}">
        <p14:creationId xmlns:p14="http://schemas.microsoft.com/office/powerpoint/2010/main" val="320906233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30D9FBC-24E3-4047-A881-F8E15595CD5E}" type="slidenum">
              <a:rPr lang="en-US"/>
              <a:pPr/>
              <a:t>19</a:t>
            </a:fld>
            <a:endParaRPr lang="en-US"/>
          </a:p>
        </p:txBody>
      </p:sp>
      <p:sp>
        <p:nvSpPr>
          <p:cNvPr id="189443" name="Text Box 3"/>
          <p:cNvSpPr txBox="1">
            <a:spLocks noChangeArrowheads="1"/>
          </p:cNvSpPr>
          <p:nvPr/>
        </p:nvSpPr>
        <p:spPr bwMode="auto">
          <a:xfrm>
            <a:off x="0" y="1544638"/>
            <a:ext cx="9144000" cy="5262979"/>
          </a:xfrm>
          <a:prstGeom prst="rect">
            <a:avLst/>
          </a:prstGeom>
          <a:noFill/>
          <a:ln w="9525">
            <a:noFill/>
            <a:miter lim="800000"/>
            <a:headEnd/>
            <a:tailEnd/>
          </a:ln>
          <a:effectLst/>
        </p:spPr>
        <p:txBody>
          <a:bodyPr wrap="square">
            <a:spAutoFit/>
          </a:bodyPr>
          <a:lstStyle/>
          <a:p>
            <a:r>
              <a:rPr lang="en-US" sz="1600" b="1" dirty="0" smtClean="0">
                <a:solidFill>
                  <a:schemeClr val="tx2">
                    <a:lumMod val="50000"/>
                    <a:lumOff val="50000"/>
                  </a:schemeClr>
                </a:solidFill>
                <a:latin typeface="Courier New" pitchFamily="49" charset="0"/>
              </a:rPr>
              <a:t> </a:t>
            </a:r>
            <a:r>
              <a:rPr lang="en-US" sz="2000" b="1" dirty="0" smtClean="0">
                <a:solidFill>
                  <a:schemeClr val="tx2">
                    <a:lumMod val="50000"/>
                    <a:lumOff val="50000"/>
                  </a:schemeClr>
                </a:solidFill>
                <a:latin typeface="Courier New" pitchFamily="49" charset="0"/>
              </a:rPr>
              <a:t>/** Change my order completion status  */</a:t>
            </a:r>
          </a:p>
          <a:p>
            <a:r>
              <a:rPr lang="en-US" sz="2000" b="1" dirty="0" smtClean="0">
                <a:latin typeface="Courier New" pitchFamily="49" charset="0"/>
              </a:rPr>
              <a:t> public void </a:t>
            </a:r>
            <a:r>
              <a:rPr lang="en-US" sz="2000" b="1" dirty="0" err="1" smtClean="0">
                <a:latin typeface="Courier New" pitchFamily="49" charset="0"/>
              </a:rPr>
              <a:t>setStatus</a:t>
            </a:r>
            <a:r>
              <a:rPr lang="en-US" sz="2000" b="1" dirty="0" smtClean="0">
                <a:latin typeface="Courier New" pitchFamily="49" charset="0"/>
              </a:rPr>
              <a:t>(</a:t>
            </a:r>
            <a:r>
              <a:rPr lang="en-US" sz="2000" b="1" dirty="0" err="1" smtClean="0">
                <a:latin typeface="Courier New" pitchFamily="49" charset="0"/>
              </a:rPr>
              <a:t>boolean</a:t>
            </a:r>
            <a:r>
              <a:rPr lang="en-US" sz="2000" b="1" dirty="0" smtClean="0">
                <a:latin typeface="Courier New" pitchFamily="49" charset="0"/>
              </a:rPr>
              <a:t> status) {</a:t>
            </a:r>
          </a:p>
          <a:p>
            <a:r>
              <a:rPr lang="en-US" sz="2000" b="1" dirty="0" smtClean="0">
                <a:latin typeface="Courier New" pitchFamily="49" charset="0"/>
              </a:rPr>
              <a:t>   </a:t>
            </a:r>
            <a:r>
              <a:rPr lang="en-US" sz="2000" b="1" dirty="0" err="1" smtClean="0">
                <a:latin typeface="Courier New" pitchFamily="49" charset="0"/>
              </a:rPr>
              <a:t>myStatus</a:t>
            </a:r>
            <a:r>
              <a:rPr lang="en-US" sz="2000" b="1" dirty="0" smtClean="0">
                <a:latin typeface="Courier New" pitchFamily="49" charset="0"/>
              </a:rPr>
              <a:t> = status;</a:t>
            </a:r>
          </a:p>
          <a:p>
            <a:r>
              <a:rPr lang="en-US" sz="2000" b="1" dirty="0" smtClean="0">
                <a:latin typeface="Courier New" pitchFamily="49" charset="0"/>
              </a:rPr>
              <a:t> }</a:t>
            </a:r>
          </a:p>
          <a:p>
            <a:endParaRPr lang="en-US" sz="1600" b="1" dirty="0" smtClean="0">
              <a:solidFill>
                <a:schemeClr val="tx2">
                  <a:lumMod val="50000"/>
                  <a:lumOff val="50000"/>
                </a:schemeClr>
              </a:solidFill>
              <a:latin typeface="Courier New" pitchFamily="49" charset="0"/>
            </a:endParaRPr>
          </a:p>
          <a:p>
            <a:r>
              <a:rPr lang="en-US" sz="2000" b="1" dirty="0" smtClean="0">
                <a:solidFill>
                  <a:schemeClr val="tx2">
                    <a:lumMod val="50000"/>
                    <a:lumOff val="50000"/>
                  </a:schemeClr>
                </a:solidFill>
                <a:latin typeface="Courier New" pitchFamily="49" charset="0"/>
              </a:rPr>
              <a:t> /** Set a new number of scoops for the order</a:t>
            </a:r>
          </a:p>
          <a:p>
            <a:r>
              <a:rPr lang="en-US" sz="2000" b="1" dirty="0" smtClean="0">
                <a:solidFill>
                  <a:schemeClr val="tx2">
                    <a:lumMod val="50000"/>
                    <a:lumOff val="50000"/>
                  </a:schemeClr>
                </a:solidFill>
                <a:latin typeface="Courier New" pitchFamily="49" charset="0"/>
              </a:rPr>
              <a:t>  * @</a:t>
            </a:r>
            <a:r>
              <a:rPr lang="en-US" sz="2000" b="1" dirty="0" err="1" smtClean="0">
                <a:solidFill>
                  <a:schemeClr val="tx2">
                    <a:lumMod val="50000"/>
                    <a:lumOff val="50000"/>
                  </a:schemeClr>
                </a:solidFill>
                <a:latin typeface="Courier New" pitchFamily="49" charset="0"/>
              </a:rPr>
              <a:t>param</a:t>
            </a:r>
            <a:r>
              <a:rPr lang="en-US" sz="2000" b="1" dirty="0" smtClean="0">
                <a:solidFill>
                  <a:schemeClr val="tx2">
                    <a:lumMod val="50000"/>
                    <a:lumOff val="50000"/>
                  </a:schemeClr>
                </a:solidFill>
                <a:latin typeface="Courier New" pitchFamily="49" charset="0"/>
              </a:rPr>
              <a:t> scoops non-negative scoops value  */</a:t>
            </a:r>
          </a:p>
          <a:p>
            <a:r>
              <a:rPr lang="en-US" sz="2000" b="1" dirty="0" smtClean="0">
                <a:latin typeface="Courier New" pitchFamily="49" charset="0"/>
              </a:rPr>
              <a:t> public void </a:t>
            </a:r>
            <a:r>
              <a:rPr lang="en-US" sz="2000" b="1" dirty="0" err="1" smtClean="0">
                <a:latin typeface="Courier New" pitchFamily="49" charset="0"/>
              </a:rPr>
              <a:t>setScoops</a:t>
            </a:r>
            <a:r>
              <a:rPr lang="en-US" sz="2000" b="1" dirty="0" smtClean="0">
                <a:latin typeface="Courier New" pitchFamily="49" charset="0"/>
              </a:rPr>
              <a:t>(</a:t>
            </a:r>
            <a:r>
              <a:rPr lang="en-US" sz="2000" b="1" dirty="0" err="1" smtClean="0">
                <a:latin typeface="Courier New" pitchFamily="49" charset="0"/>
              </a:rPr>
              <a:t>int</a:t>
            </a:r>
            <a:r>
              <a:rPr lang="en-US" sz="2000" b="1" dirty="0" smtClean="0">
                <a:latin typeface="Courier New" pitchFamily="49" charset="0"/>
              </a:rPr>
              <a:t> scoops) {</a:t>
            </a:r>
          </a:p>
          <a:p>
            <a:r>
              <a:rPr lang="en-US" sz="2000" b="1" dirty="0">
                <a:latin typeface="Courier New" pitchFamily="49" charset="0"/>
              </a:rPr>
              <a:t>	</a:t>
            </a:r>
            <a:r>
              <a:rPr lang="en-US" sz="2000" b="1" dirty="0" smtClean="0">
                <a:latin typeface="Courier New" pitchFamily="49" charset="0"/>
              </a:rPr>
              <a:t>if (</a:t>
            </a:r>
            <a:r>
              <a:rPr lang="en-US" sz="2000" b="1" dirty="0" err="1" smtClean="0">
                <a:latin typeface="Courier New" pitchFamily="49" charset="0"/>
              </a:rPr>
              <a:t>isValidScoops</a:t>
            </a:r>
            <a:r>
              <a:rPr lang="en-US" sz="2000" b="1" dirty="0" smtClean="0">
                <a:latin typeface="Courier New" pitchFamily="49" charset="0"/>
              </a:rPr>
              <a:t>(scoops)){</a:t>
            </a:r>
          </a:p>
          <a:p>
            <a:r>
              <a:rPr lang="en-US" sz="2000" b="1" dirty="0" smtClean="0">
                <a:latin typeface="Courier New" pitchFamily="49" charset="0"/>
              </a:rPr>
              <a:t>	  </a:t>
            </a:r>
            <a:r>
              <a:rPr lang="en-US" sz="2000" b="1" dirty="0" err="1" smtClean="0">
                <a:latin typeface="Courier New" pitchFamily="49" charset="0"/>
              </a:rPr>
              <a:t>myScoops</a:t>
            </a:r>
            <a:r>
              <a:rPr lang="en-US" sz="2000" b="1" dirty="0" smtClean="0">
                <a:latin typeface="Courier New" pitchFamily="49" charset="0"/>
              </a:rPr>
              <a:t> = scoops;</a:t>
            </a:r>
          </a:p>
          <a:p>
            <a:r>
              <a:rPr lang="en-US" sz="2000" b="1" dirty="0" smtClean="0">
                <a:latin typeface="Courier New" pitchFamily="49" charset="0"/>
              </a:rPr>
              <a:t>	}</a:t>
            </a:r>
          </a:p>
          <a:p>
            <a:r>
              <a:rPr lang="en-US" sz="2000" b="1" dirty="0">
                <a:latin typeface="Courier New" pitchFamily="49" charset="0"/>
              </a:rPr>
              <a:t>	</a:t>
            </a:r>
            <a:r>
              <a:rPr lang="en-US" sz="2000" b="1" dirty="0" smtClean="0">
                <a:latin typeface="Courier New" pitchFamily="49" charset="0"/>
              </a:rPr>
              <a:t>else{</a:t>
            </a:r>
          </a:p>
          <a:p>
            <a:r>
              <a:rPr lang="en-US" sz="2000" b="1" dirty="0">
                <a:latin typeface="Courier New" pitchFamily="49" charset="0"/>
              </a:rPr>
              <a:t>	 </a:t>
            </a:r>
            <a:r>
              <a:rPr lang="en-US" sz="2000" b="1" dirty="0" smtClean="0">
                <a:latin typeface="Courier New" pitchFamily="49" charset="0"/>
              </a:rPr>
              <a:t> </a:t>
            </a:r>
            <a:r>
              <a:rPr lang="en-US" sz="2000" b="1" dirty="0" err="1">
                <a:latin typeface="Courier New" pitchFamily="49" charset="0"/>
              </a:rPr>
              <a:t>System.err.println</a:t>
            </a:r>
            <a:r>
              <a:rPr lang="en-US" sz="2000" b="1" dirty="0">
                <a:latin typeface="Courier New" pitchFamily="49" charset="0"/>
              </a:rPr>
              <a:t>(</a:t>
            </a:r>
            <a:r>
              <a:rPr lang="en-US" sz="2000" b="1" dirty="0" smtClean="0">
                <a:latin typeface="Courier New" pitchFamily="49" charset="0"/>
              </a:rPr>
              <a:t>“Could not change number of scoops to </a:t>
            </a:r>
            <a:r>
              <a:rPr lang="en-US" sz="2000" b="1" dirty="0">
                <a:latin typeface="Courier New" pitchFamily="49" charset="0"/>
              </a:rPr>
              <a:t>“ + scoops);</a:t>
            </a:r>
          </a:p>
          <a:p>
            <a:r>
              <a:rPr lang="en-US" sz="2000" b="1" dirty="0">
                <a:latin typeface="Courier New" pitchFamily="49" charset="0"/>
              </a:rPr>
              <a:t>	  </a:t>
            </a:r>
            <a:r>
              <a:rPr lang="en-US" sz="2000" b="1" dirty="0" err="1">
                <a:latin typeface="Courier New" pitchFamily="49" charset="0"/>
              </a:rPr>
              <a:t>System.exit</a:t>
            </a:r>
            <a:r>
              <a:rPr lang="en-US" sz="2000" b="1" dirty="0">
                <a:latin typeface="Courier New" pitchFamily="49" charset="0"/>
              </a:rPr>
              <a:t>(-1);</a:t>
            </a:r>
          </a:p>
          <a:p>
            <a:r>
              <a:rPr lang="en-US" sz="2000" b="1" dirty="0">
                <a:latin typeface="Courier New" pitchFamily="49" charset="0"/>
              </a:rPr>
              <a:t>  </a:t>
            </a:r>
            <a:r>
              <a:rPr lang="en-US" sz="2000" b="1" dirty="0" smtClean="0">
                <a:latin typeface="Courier New" pitchFamily="49" charset="0"/>
              </a:rPr>
              <a:t>}</a:t>
            </a:r>
          </a:p>
          <a:p>
            <a:r>
              <a:rPr lang="en-US" sz="2000" b="1" dirty="0" smtClean="0">
                <a:latin typeface="Courier New" pitchFamily="49" charset="0"/>
              </a:rPr>
              <a:t> }</a:t>
            </a:r>
            <a:endParaRPr lang="en-US" sz="2000" b="1" dirty="0">
              <a:latin typeface="Courier New" pitchFamily="49" charset="0"/>
            </a:endParaRPr>
          </a:p>
        </p:txBody>
      </p:sp>
      <p:sp>
        <p:nvSpPr>
          <p:cNvPr id="189444" name="Rectangle 4"/>
          <p:cNvSpPr>
            <a:spLocks noChangeArrowheads="1"/>
          </p:cNvSpPr>
          <p:nvPr/>
        </p:nvSpPr>
        <p:spPr bwMode="auto">
          <a:xfrm>
            <a:off x="457200" y="457200"/>
            <a:ext cx="8229600" cy="1066800"/>
          </a:xfrm>
          <a:prstGeom prst="rect">
            <a:avLst/>
          </a:prstGeom>
          <a:noFill/>
          <a:ln w="9525">
            <a:noFill/>
            <a:miter lim="800000"/>
            <a:headEnd/>
            <a:tailEnd/>
          </a:ln>
          <a:effectLst/>
        </p:spPr>
        <p:txBody>
          <a:bodyPr anchor="ctr"/>
          <a:lstStyle/>
          <a:p>
            <a:pPr eaLnBrk="1" hangingPunct="1"/>
            <a:r>
              <a:rPr lang="en-US" sz="4400" dirty="0" err="1"/>
              <a:t>Mutator</a:t>
            </a:r>
            <a:r>
              <a:rPr lang="en-US" sz="4400" dirty="0"/>
              <a:t> </a:t>
            </a:r>
            <a:r>
              <a:rPr lang="en-US" sz="4400" dirty="0" smtClean="0"/>
              <a:t>Methods</a:t>
            </a:r>
            <a:endParaRPr lang="en-US" sz="4400" b="1" dirty="0">
              <a:latin typeface="Courier New" pitchFamily="49" charset="0"/>
            </a:endParaRPr>
          </a:p>
        </p:txBody>
      </p:sp>
    </p:spTree>
    <p:extLst>
      <p:ext uri="{BB962C8B-B14F-4D97-AF65-F5344CB8AC3E}">
        <p14:creationId xmlns:p14="http://schemas.microsoft.com/office/powerpoint/2010/main" val="14483227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a:xfrm>
            <a:off x="457200" y="1600200"/>
            <a:ext cx="7670800" cy="4876800"/>
          </a:xfrm>
        </p:spPr>
        <p:txBody>
          <a:bodyPr>
            <a:normAutofit/>
          </a:bodyPr>
          <a:lstStyle/>
          <a:p>
            <a:r>
              <a:rPr lang="en-US" dirty="0" smtClean="0"/>
              <a:t>Be able to define new classes</a:t>
            </a:r>
          </a:p>
          <a:p>
            <a:r>
              <a:rPr lang="en-US" dirty="0" smtClean="0"/>
              <a:t>Be able to define appropriate instance variables </a:t>
            </a:r>
          </a:p>
          <a:p>
            <a:r>
              <a:rPr lang="en-US" dirty="0" smtClean="0"/>
              <a:t>Be able to define the usual methods of a class</a:t>
            </a:r>
          </a:p>
          <a:p>
            <a:pPr lvl="1"/>
            <a:r>
              <a:rPr lang="en-US" dirty="0" smtClean="0"/>
              <a:t>Constructors</a:t>
            </a:r>
          </a:p>
          <a:p>
            <a:pPr lvl="1"/>
            <a:r>
              <a:rPr lang="en-US" dirty="0" err="1" smtClean="0"/>
              <a:t>Accessors</a:t>
            </a:r>
            <a:endParaRPr lang="en-US" dirty="0" smtClean="0"/>
          </a:p>
          <a:p>
            <a:pPr lvl="1"/>
            <a:r>
              <a:rPr lang="en-US" dirty="0" err="1" smtClean="0"/>
              <a:t>Mutators</a:t>
            </a:r>
            <a:endParaRPr lang="en-US" dirty="0" smtClean="0"/>
          </a:p>
          <a:p>
            <a:pPr lvl="1"/>
            <a:r>
              <a:rPr lang="en-US" dirty="0" smtClean="0"/>
              <a:t>Other</a:t>
            </a:r>
          </a:p>
          <a:p>
            <a:r>
              <a:rPr lang="en-US" dirty="0" smtClean="0"/>
              <a:t>Be able to distinguish </a:t>
            </a:r>
            <a:r>
              <a:rPr lang="en-US" dirty="0"/>
              <a:t>between static and instance variables and </a:t>
            </a:r>
            <a:r>
              <a:rPr lang="en-US" dirty="0" smtClean="0"/>
              <a:t>methods</a:t>
            </a:r>
            <a:endParaRPr lang="en-US" dirty="0"/>
          </a:p>
          <a:p>
            <a:pPr lvl="1"/>
            <a:r>
              <a:rPr lang="en-US" dirty="0" smtClean="0"/>
              <a:t>Be able to create and call static methods</a:t>
            </a:r>
          </a:p>
          <a:p>
            <a:pPr lvl="1"/>
            <a:r>
              <a:rPr lang="en-US" dirty="0" smtClean="0"/>
              <a:t>Be able to create and call instance methods</a:t>
            </a:r>
            <a:endParaRPr lang="en-US" dirty="0"/>
          </a:p>
        </p:txBody>
      </p:sp>
      <p:sp>
        <p:nvSpPr>
          <p:cNvPr id="4" name="TextBox 3"/>
          <p:cNvSpPr txBox="1"/>
          <p:nvPr/>
        </p:nvSpPr>
        <p:spPr>
          <a:xfrm>
            <a:off x="7444673" y="5180078"/>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54319535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30D9FBC-24E3-4047-A881-F8E15595CD5E}" type="slidenum">
              <a:rPr lang="en-US"/>
              <a:pPr/>
              <a:t>20</a:t>
            </a:fld>
            <a:endParaRPr lang="en-US"/>
          </a:p>
        </p:txBody>
      </p:sp>
      <p:sp>
        <p:nvSpPr>
          <p:cNvPr id="189443" name="Text Box 3"/>
          <p:cNvSpPr txBox="1">
            <a:spLocks noChangeArrowheads="1"/>
          </p:cNvSpPr>
          <p:nvPr/>
        </p:nvSpPr>
        <p:spPr bwMode="auto">
          <a:xfrm>
            <a:off x="304800" y="1544638"/>
            <a:ext cx="7110691" cy="4401205"/>
          </a:xfrm>
          <a:prstGeom prst="rect">
            <a:avLst/>
          </a:prstGeom>
          <a:noFill/>
          <a:ln w="9525">
            <a:noFill/>
            <a:miter lim="800000"/>
            <a:headEnd/>
            <a:tailEnd/>
          </a:ln>
          <a:effectLst/>
        </p:spPr>
        <p:txBody>
          <a:bodyPr wrap="none">
            <a:spAutoFit/>
          </a:bodyPr>
          <a:lstStyle/>
          <a:p>
            <a:r>
              <a:rPr lang="en-US" sz="2000" b="1" dirty="0" smtClean="0">
                <a:solidFill>
                  <a:schemeClr val="tx2">
                    <a:lumMod val="50000"/>
                    <a:lumOff val="50000"/>
                  </a:schemeClr>
                </a:solidFill>
                <a:latin typeface="Courier New" pitchFamily="49" charset="0"/>
              </a:rPr>
              <a:t>/**</a:t>
            </a:r>
          </a:p>
          <a:p>
            <a:r>
              <a:rPr lang="en-US" sz="2000" b="1" dirty="0" smtClean="0">
                <a:solidFill>
                  <a:schemeClr val="tx2">
                    <a:lumMod val="50000"/>
                    <a:lumOff val="50000"/>
                  </a:schemeClr>
                </a:solidFill>
                <a:latin typeface="Courier New" pitchFamily="49" charset="0"/>
              </a:rPr>
              <a:t> * Print out the value of the order</a:t>
            </a:r>
          </a:p>
          <a:p>
            <a:r>
              <a:rPr lang="en-US" sz="2000" b="1" dirty="0" smtClean="0">
                <a:solidFill>
                  <a:schemeClr val="tx2">
                    <a:lumMod val="50000"/>
                    <a:lumOff val="50000"/>
                  </a:schemeClr>
                </a:solidFill>
                <a:latin typeface="Courier New" pitchFamily="49" charset="0"/>
              </a:rPr>
              <a:t> */</a:t>
            </a:r>
          </a:p>
          <a:p>
            <a:r>
              <a:rPr lang="en-US" sz="2000" b="1" dirty="0" smtClean="0">
                <a:latin typeface="Courier New" pitchFamily="49" charset="0"/>
              </a:rPr>
              <a:t>  public String </a:t>
            </a:r>
            <a:r>
              <a:rPr lang="en-US" sz="2000" b="1" dirty="0" err="1" smtClean="0">
                <a:latin typeface="Courier New" pitchFamily="49" charset="0"/>
              </a:rPr>
              <a:t>toString</a:t>
            </a:r>
            <a:r>
              <a:rPr lang="en-US" sz="2000" b="1" dirty="0" smtClean="0">
                <a:latin typeface="Courier New" pitchFamily="49" charset="0"/>
              </a:rPr>
              <a:t>() {</a:t>
            </a:r>
          </a:p>
          <a:p>
            <a:r>
              <a:rPr lang="en-US" sz="2000" b="1" dirty="0" smtClean="0">
                <a:latin typeface="Courier New" pitchFamily="49" charset="0"/>
              </a:rPr>
              <a:t>	String result = </a:t>
            </a:r>
            <a:r>
              <a:rPr lang="en-US" sz="2000" b="1" dirty="0" err="1" smtClean="0">
                <a:latin typeface="Courier New" pitchFamily="49" charset="0"/>
              </a:rPr>
              <a:t>myScoops</a:t>
            </a:r>
            <a:r>
              <a:rPr lang="en-US" sz="2000" b="1" dirty="0" smtClean="0">
                <a:latin typeface="Courier New" pitchFamily="49" charset="0"/>
              </a:rPr>
              <a:t> + “ scoop(s) of “ </a:t>
            </a:r>
          </a:p>
          <a:p>
            <a:r>
              <a:rPr lang="en-US" sz="2000" b="1" dirty="0">
                <a:latin typeface="Courier New" pitchFamily="49" charset="0"/>
              </a:rPr>
              <a:t>	</a:t>
            </a:r>
            <a:r>
              <a:rPr lang="en-US" sz="2000" b="1" dirty="0" smtClean="0">
                <a:latin typeface="Courier New" pitchFamily="49" charset="0"/>
              </a:rPr>
              <a:t>					 + </a:t>
            </a:r>
            <a:r>
              <a:rPr lang="en-US" sz="2000" b="1" dirty="0" err="1" smtClean="0">
                <a:latin typeface="Courier New" pitchFamily="49" charset="0"/>
              </a:rPr>
              <a:t>myFlavor</a:t>
            </a:r>
            <a:r>
              <a:rPr lang="en-US" sz="2000" b="1" dirty="0" smtClean="0">
                <a:latin typeface="Courier New" pitchFamily="49" charset="0"/>
              </a:rPr>
              <a:t> + “ :”;</a:t>
            </a:r>
          </a:p>
          <a:p>
            <a:r>
              <a:rPr lang="en-US" sz="2000" b="1" dirty="0">
                <a:latin typeface="Courier New" pitchFamily="49" charset="0"/>
              </a:rPr>
              <a:t>	</a:t>
            </a:r>
            <a:r>
              <a:rPr lang="en-US" sz="2000" b="1" dirty="0" smtClean="0">
                <a:latin typeface="Courier New" pitchFamily="49" charset="0"/>
              </a:rPr>
              <a:t>if (</a:t>
            </a:r>
            <a:r>
              <a:rPr lang="en-US" sz="2000" b="1" dirty="0" err="1" smtClean="0">
                <a:latin typeface="Courier New" pitchFamily="49" charset="0"/>
              </a:rPr>
              <a:t>myStatus</a:t>
            </a:r>
            <a:r>
              <a:rPr lang="en-US" sz="2000" b="1" dirty="0" smtClean="0">
                <a:latin typeface="Courier New" pitchFamily="49" charset="0"/>
              </a:rPr>
              <a:t>){</a:t>
            </a:r>
          </a:p>
          <a:p>
            <a:r>
              <a:rPr lang="en-US" sz="2000" b="1" dirty="0">
                <a:latin typeface="Courier New" pitchFamily="49" charset="0"/>
              </a:rPr>
              <a:t>	</a:t>
            </a:r>
            <a:r>
              <a:rPr lang="en-US" sz="2000" b="1" dirty="0" smtClean="0">
                <a:latin typeface="Courier New" pitchFamily="49" charset="0"/>
              </a:rPr>
              <a:t>	result += “ Fulfilled”;</a:t>
            </a:r>
          </a:p>
          <a:p>
            <a:r>
              <a:rPr lang="en-US" sz="2000" b="1" dirty="0" smtClean="0">
                <a:latin typeface="Courier New" pitchFamily="49" charset="0"/>
              </a:rPr>
              <a:t>	}</a:t>
            </a:r>
          </a:p>
          <a:p>
            <a:r>
              <a:rPr lang="en-US" sz="2000" b="1" dirty="0">
                <a:latin typeface="Courier New" pitchFamily="49" charset="0"/>
              </a:rPr>
              <a:t>	</a:t>
            </a:r>
            <a:r>
              <a:rPr lang="en-US" sz="2000" b="1" dirty="0" smtClean="0">
                <a:latin typeface="Courier New" pitchFamily="49" charset="0"/>
              </a:rPr>
              <a:t>else{</a:t>
            </a:r>
          </a:p>
          <a:p>
            <a:r>
              <a:rPr lang="en-US" sz="2000" b="1" dirty="0">
                <a:latin typeface="Courier New" pitchFamily="49" charset="0"/>
              </a:rPr>
              <a:t>	</a:t>
            </a:r>
            <a:r>
              <a:rPr lang="en-US" sz="2000" b="1" dirty="0" smtClean="0">
                <a:latin typeface="Courier New" pitchFamily="49" charset="0"/>
              </a:rPr>
              <a:t>	result += “ Unfulfilled”;</a:t>
            </a:r>
          </a:p>
          <a:p>
            <a:r>
              <a:rPr lang="en-US" sz="2000" b="1" dirty="0">
                <a:latin typeface="Courier New" pitchFamily="49" charset="0"/>
              </a:rPr>
              <a:t>	</a:t>
            </a:r>
            <a:r>
              <a:rPr lang="en-US" sz="2000" b="1" dirty="0" smtClean="0">
                <a:latin typeface="Courier New" pitchFamily="49" charset="0"/>
              </a:rPr>
              <a:t>}</a:t>
            </a:r>
          </a:p>
          <a:p>
            <a:r>
              <a:rPr lang="en-US" sz="2000" b="1" dirty="0">
                <a:latin typeface="Courier New" pitchFamily="49" charset="0"/>
              </a:rPr>
              <a:t>	</a:t>
            </a:r>
            <a:r>
              <a:rPr lang="en-US" sz="2000" b="1" dirty="0" smtClean="0">
                <a:latin typeface="Courier New" pitchFamily="49" charset="0"/>
              </a:rPr>
              <a:t>return result;</a:t>
            </a:r>
          </a:p>
          <a:p>
            <a:r>
              <a:rPr lang="en-US" sz="2000" b="1" dirty="0" smtClean="0">
                <a:latin typeface="Courier New" pitchFamily="49" charset="0"/>
              </a:rPr>
              <a:t>  }</a:t>
            </a:r>
            <a:endParaRPr lang="en-US" sz="2000" b="1" dirty="0">
              <a:latin typeface="Courier New" pitchFamily="49" charset="0"/>
            </a:endParaRPr>
          </a:p>
        </p:txBody>
      </p:sp>
      <p:sp>
        <p:nvSpPr>
          <p:cNvPr id="189444" name="Rectangle 4"/>
          <p:cNvSpPr>
            <a:spLocks noChangeArrowheads="1"/>
          </p:cNvSpPr>
          <p:nvPr/>
        </p:nvSpPr>
        <p:spPr bwMode="auto">
          <a:xfrm>
            <a:off x="457200" y="457200"/>
            <a:ext cx="8229600" cy="1066800"/>
          </a:xfrm>
          <a:prstGeom prst="rect">
            <a:avLst/>
          </a:prstGeom>
          <a:noFill/>
          <a:ln w="9525">
            <a:noFill/>
            <a:miter lim="800000"/>
            <a:headEnd/>
            <a:tailEnd/>
          </a:ln>
          <a:effectLst/>
        </p:spPr>
        <p:txBody>
          <a:bodyPr anchor="ctr"/>
          <a:lstStyle/>
          <a:p>
            <a:pPr eaLnBrk="1" hangingPunct="1"/>
            <a:r>
              <a:rPr lang="en-US" sz="4400" dirty="0" smtClean="0"/>
              <a:t>Other Methods</a:t>
            </a:r>
            <a:endParaRPr lang="en-US" sz="4400" b="1" dirty="0">
              <a:latin typeface="Courier New" pitchFamily="49" charset="0"/>
            </a:endParaRPr>
          </a:p>
        </p:txBody>
      </p:sp>
    </p:spTree>
    <p:extLst>
      <p:ext uri="{BB962C8B-B14F-4D97-AF65-F5344CB8AC3E}">
        <p14:creationId xmlns:p14="http://schemas.microsoft.com/office/powerpoint/2010/main" val="205877967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FE1C718-6994-484E-A4C7-3469C57B902C}" type="slidenum">
              <a:rPr lang="en-US"/>
              <a:pPr/>
              <a:t>21</a:t>
            </a:fld>
            <a:endParaRPr lang="en-US"/>
          </a:p>
        </p:txBody>
      </p:sp>
      <p:sp>
        <p:nvSpPr>
          <p:cNvPr id="202754" name="Rectangle 2"/>
          <p:cNvSpPr>
            <a:spLocks noGrp="1" noChangeArrowheads="1"/>
          </p:cNvSpPr>
          <p:nvPr>
            <p:ph type="title"/>
          </p:nvPr>
        </p:nvSpPr>
        <p:spPr/>
        <p:txBody>
          <a:bodyPr/>
          <a:lstStyle/>
          <a:p>
            <a:r>
              <a:rPr lang="en-US" dirty="0"/>
              <a:t>Copy Constructors</a:t>
            </a:r>
          </a:p>
        </p:txBody>
      </p:sp>
      <p:sp>
        <p:nvSpPr>
          <p:cNvPr id="202755" name="Text Box 3"/>
          <p:cNvSpPr txBox="1">
            <a:spLocks noChangeArrowheads="1"/>
          </p:cNvSpPr>
          <p:nvPr/>
        </p:nvSpPr>
        <p:spPr bwMode="auto">
          <a:xfrm>
            <a:off x="457200" y="1593850"/>
            <a:ext cx="7926431" cy="4105739"/>
          </a:xfrm>
          <a:prstGeom prst="rect">
            <a:avLst/>
          </a:prstGeom>
          <a:noFill/>
          <a:ln w="9525">
            <a:noFill/>
            <a:miter lim="800000"/>
            <a:headEnd/>
            <a:tailEnd/>
          </a:ln>
          <a:effectLst/>
        </p:spPr>
        <p:txBody>
          <a:bodyPr wrap="none">
            <a:spAutoFit/>
          </a:bodyPr>
          <a:lstStyle/>
          <a:p>
            <a:pPr eaLnBrk="1" hangingPunct="1">
              <a:spcBef>
                <a:spcPct val="20000"/>
              </a:spcBef>
              <a:buClr>
                <a:schemeClr val="tx1"/>
              </a:buClr>
              <a:buSzPct val="75000"/>
              <a:buFont typeface="Arial" charset="0"/>
              <a:buChar char="●"/>
            </a:pPr>
            <a:r>
              <a:rPr lang="en-US" sz="3200" dirty="0"/>
              <a:t> We </a:t>
            </a:r>
            <a:r>
              <a:rPr lang="en-US" sz="3200" b="1" dirty="0"/>
              <a:t>can’t</a:t>
            </a:r>
            <a:r>
              <a:rPr lang="en-US" sz="3200" dirty="0"/>
              <a:t> “copy” objects as </a:t>
            </a:r>
            <a:r>
              <a:rPr lang="en-US" sz="3200" dirty="0" smtClean="0"/>
              <a:t>follows:</a:t>
            </a:r>
          </a:p>
          <a:p>
            <a:pPr lvl="1">
              <a:spcBef>
                <a:spcPct val="20000"/>
              </a:spcBef>
              <a:buClr>
                <a:schemeClr val="tx1"/>
              </a:buClr>
              <a:buSzPct val="75000"/>
            </a:pPr>
            <a:r>
              <a:rPr lang="en-US" sz="2200" b="1" dirty="0" err="1" smtClean="0">
                <a:latin typeface="Courier New" pitchFamily="49" charset="0"/>
              </a:rPr>
              <a:t>IceCreamOrder</a:t>
            </a:r>
            <a:r>
              <a:rPr lang="en-US" sz="2200" b="1" dirty="0" smtClean="0">
                <a:latin typeface="Courier New" pitchFamily="49" charset="0"/>
              </a:rPr>
              <a:t> order1 </a:t>
            </a:r>
            <a:r>
              <a:rPr lang="en-US" sz="2200" b="1" dirty="0">
                <a:latin typeface="Courier New" pitchFamily="49" charset="0"/>
              </a:rPr>
              <a:t>= new </a:t>
            </a:r>
            <a:r>
              <a:rPr lang="en-US" sz="2200" b="1" dirty="0" err="1" smtClean="0">
                <a:latin typeface="Courier New" pitchFamily="49" charset="0"/>
              </a:rPr>
              <a:t>IceCreamOrder</a:t>
            </a:r>
            <a:r>
              <a:rPr lang="en-US" sz="2200" b="1" dirty="0" smtClean="0">
                <a:latin typeface="Courier New" pitchFamily="49" charset="0"/>
              </a:rPr>
              <a:t>();</a:t>
            </a:r>
            <a:endParaRPr lang="en-US" sz="2200" b="1" dirty="0">
              <a:latin typeface="Courier New" pitchFamily="49" charset="0"/>
            </a:endParaRPr>
          </a:p>
          <a:p>
            <a:pPr lvl="1">
              <a:spcBef>
                <a:spcPct val="20000"/>
              </a:spcBef>
              <a:buClr>
                <a:schemeClr val="tx1"/>
              </a:buClr>
              <a:buSzPct val="75000"/>
            </a:pPr>
            <a:r>
              <a:rPr lang="en-US" sz="2200" b="1" dirty="0" err="1" smtClean="0">
                <a:latin typeface="Courier New" pitchFamily="49" charset="0"/>
              </a:rPr>
              <a:t>IceCreamOrder</a:t>
            </a:r>
            <a:r>
              <a:rPr lang="en-US" sz="2200" b="1" dirty="0" smtClean="0">
                <a:latin typeface="Courier New" pitchFamily="49" charset="0"/>
              </a:rPr>
              <a:t> order2 = order1;</a:t>
            </a:r>
          </a:p>
          <a:p>
            <a:endParaRPr lang="en-US" sz="800" b="1" dirty="0">
              <a:latin typeface="Courier New" pitchFamily="49" charset="0"/>
            </a:endParaRPr>
          </a:p>
          <a:p>
            <a:pPr eaLnBrk="1" hangingPunct="1">
              <a:spcBef>
                <a:spcPct val="20000"/>
              </a:spcBef>
              <a:buClr>
                <a:schemeClr val="tx1"/>
              </a:buClr>
              <a:buSzPct val="75000"/>
              <a:buFont typeface="Arial" charset="0"/>
              <a:buNone/>
            </a:pPr>
            <a:r>
              <a:rPr lang="en-US" sz="3200" dirty="0"/>
              <a:t>   This only copies the reference.</a:t>
            </a:r>
          </a:p>
          <a:p>
            <a:pPr eaLnBrk="1" hangingPunct="1">
              <a:spcBef>
                <a:spcPct val="20000"/>
              </a:spcBef>
              <a:buClr>
                <a:schemeClr val="tx1"/>
              </a:buClr>
              <a:buSzPct val="75000"/>
              <a:buFont typeface="Arial" charset="0"/>
              <a:buNone/>
            </a:pPr>
            <a:r>
              <a:rPr lang="en-US" sz="3200" dirty="0"/>
              <a:t> </a:t>
            </a:r>
          </a:p>
          <a:p>
            <a:pPr eaLnBrk="1" hangingPunct="1">
              <a:spcBef>
                <a:spcPct val="20000"/>
              </a:spcBef>
              <a:buClr>
                <a:schemeClr val="tx1"/>
              </a:buClr>
              <a:buSzPct val="75000"/>
              <a:buFont typeface="Arial" charset="0"/>
              <a:buChar char="●"/>
            </a:pPr>
            <a:r>
              <a:rPr lang="en-US" sz="3200" dirty="0"/>
              <a:t> Thus, we must write copy </a:t>
            </a:r>
            <a:r>
              <a:rPr lang="en-US" sz="3200" dirty="0" smtClean="0"/>
              <a:t>constructors:</a:t>
            </a:r>
          </a:p>
          <a:p>
            <a:pPr lvl="1">
              <a:spcBef>
                <a:spcPct val="20000"/>
              </a:spcBef>
              <a:buClr>
                <a:schemeClr val="tx1"/>
              </a:buClr>
              <a:buSzPct val="75000"/>
            </a:pPr>
            <a:r>
              <a:rPr lang="en-US" sz="2200" b="1" dirty="0" err="1">
                <a:latin typeface="Courier New" pitchFamily="49" charset="0"/>
              </a:rPr>
              <a:t>IceCreamOrder</a:t>
            </a:r>
            <a:r>
              <a:rPr lang="en-US" sz="2200" b="1" dirty="0">
                <a:latin typeface="Courier New" pitchFamily="49" charset="0"/>
              </a:rPr>
              <a:t> order1 = new </a:t>
            </a:r>
            <a:r>
              <a:rPr lang="en-US" sz="2200" b="1" dirty="0" err="1">
                <a:latin typeface="Courier New" pitchFamily="49" charset="0"/>
              </a:rPr>
              <a:t>IceCreamOrder</a:t>
            </a:r>
            <a:r>
              <a:rPr lang="en-US" sz="2200" b="1" dirty="0">
                <a:latin typeface="Courier New" pitchFamily="49" charset="0"/>
              </a:rPr>
              <a:t>();</a:t>
            </a:r>
          </a:p>
          <a:p>
            <a:pPr lvl="1">
              <a:spcBef>
                <a:spcPct val="20000"/>
              </a:spcBef>
              <a:buClr>
                <a:schemeClr val="tx1"/>
              </a:buClr>
              <a:buSzPct val="75000"/>
            </a:pPr>
            <a:r>
              <a:rPr lang="en-US" sz="2200" b="1" dirty="0" err="1">
                <a:latin typeface="Courier New" pitchFamily="49" charset="0"/>
              </a:rPr>
              <a:t>IceCreamOrder</a:t>
            </a:r>
            <a:r>
              <a:rPr lang="en-US" sz="2200" b="1" dirty="0">
                <a:latin typeface="Courier New" pitchFamily="49" charset="0"/>
              </a:rPr>
              <a:t> order2 = </a:t>
            </a:r>
            <a:r>
              <a:rPr lang="en-US" sz="2200" b="1" dirty="0" smtClean="0">
                <a:latin typeface="Courier New" pitchFamily="49" charset="0"/>
              </a:rPr>
              <a:t>order1.copy();</a:t>
            </a:r>
            <a:endParaRPr lang="en-US" sz="2200" b="1" dirty="0">
              <a:latin typeface="Courier New" pitchFamily="49" charset="0"/>
            </a:endParaRPr>
          </a:p>
        </p:txBody>
      </p:sp>
    </p:spTree>
    <p:extLst>
      <p:ext uri="{BB962C8B-B14F-4D97-AF65-F5344CB8AC3E}">
        <p14:creationId xmlns:p14="http://schemas.microsoft.com/office/powerpoint/2010/main" val="10182227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9B6375E1-2815-48A5-853B-D4491568CE08}" type="slidenum">
              <a:rPr lang="en-US"/>
              <a:pPr/>
              <a:t>22</a:t>
            </a:fld>
            <a:endParaRPr lang="en-US"/>
          </a:p>
        </p:txBody>
      </p:sp>
      <p:sp>
        <p:nvSpPr>
          <p:cNvPr id="336898" name="Rectangle 2"/>
          <p:cNvSpPr>
            <a:spLocks noGrp="1" noChangeArrowheads="1"/>
          </p:cNvSpPr>
          <p:nvPr>
            <p:ph type="title"/>
          </p:nvPr>
        </p:nvSpPr>
        <p:spPr/>
        <p:txBody>
          <a:bodyPr/>
          <a:lstStyle/>
          <a:p>
            <a:r>
              <a:rPr lang="en-US" dirty="0"/>
              <a:t>Copying </a:t>
            </a:r>
            <a:r>
              <a:rPr lang="en-US" dirty="0" smtClean="0"/>
              <a:t>Objects</a:t>
            </a:r>
            <a:endParaRPr lang="en-US" dirty="0"/>
          </a:p>
        </p:txBody>
      </p:sp>
      <p:sp>
        <p:nvSpPr>
          <p:cNvPr id="336900" name="Text Box 4"/>
          <p:cNvSpPr txBox="1">
            <a:spLocks noChangeArrowheads="1"/>
          </p:cNvSpPr>
          <p:nvPr/>
        </p:nvSpPr>
        <p:spPr bwMode="auto">
          <a:xfrm>
            <a:off x="304800" y="1447800"/>
            <a:ext cx="8740775" cy="2246769"/>
          </a:xfrm>
          <a:prstGeom prst="rect">
            <a:avLst/>
          </a:prstGeom>
          <a:noFill/>
          <a:ln w="9525">
            <a:noFill/>
            <a:miter lim="800000"/>
            <a:headEnd/>
            <a:tailEnd/>
          </a:ln>
          <a:effectLst/>
        </p:spPr>
        <p:txBody>
          <a:bodyPr>
            <a:spAutoFit/>
          </a:bodyPr>
          <a:lstStyle/>
          <a:p>
            <a:r>
              <a:rPr lang="en-US" sz="2000" b="1" dirty="0">
                <a:solidFill>
                  <a:schemeClr val="tx2">
                    <a:lumMod val="50000"/>
                    <a:lumOff val="50000"/>
                  </a:schemeClr>
                </a:solidFill>
                <a:latin typeface="Courier New" pitchFamily="49" charset="0"/>
              </a:rPr>
              <a:t>/**</a:t>
            </a:r>
          </a:p>
          <a:p>
            <a:r>
              <a:rPr lang="en-US" sz="2000" b="1" dirty="0">
                <a:solidFill>
                  <a:schemeClr val="tx2">
                    <a:lumMod val="50000"/>
                    <a:lumOff val="50000"/>
                  </a:schemeClr>
                </a:solidFill>
                <a:latin typeface="Courier New" pitchFamily="49" charset="0"/>
              </a:rPr>
              <a:t> * @return a copy of myself</a:t>
            </a:r>
          </a:p>
          <a:p>
            <a:r>
              <a:rPr lang="en-US" sz="2000" b="1" dirty="0">
                <a:solidFill>
                  <a:schemeClr val="tx2">
                    <a:lumMod val="50000"/>
                    <a:lumOff val="50000"/>
                  </a:schemeClr>
                </a:solidFill>
                <a:latin typeface="Courier New" pitchFamily="49" charset="0"/>
              </a:rPr>
              <a:t> */</a:t>
            </a:r>
          </a:p>
          <a:p>
            <a:r>
              <a:rPr lang="en-US" sz="2000" b="1" dirty="0">
                <a:latin typeface="Courier New" pitchFamily="49" charset="0"/>
              </a:rPr>
              <a:t>public </a:t>
            </a:r>
            <a:r>
              <a:rPr lang="en-US" sz="2000" b="1" dirty="0" err="1" smtClean="0">
                <a:latin typeface="Courier New" pitchFamily="49" charset="0"/>
              </a:rPr>
              <a:t>IceCreamOrder</a:t>
            </a:r>
            <a:r>
              <a:rPr lang="en-US" sz="2000" b="1" dirty="0" smtClean="0">
                <a:latin typeface="Courier New" pitchFamily="49" charset="0"/>
              </a:rPr>
              <a:t> copy</a:t>
            </a:r>
            <a:r>
              <a:rPr lang="en-US" sz="2000" b="1" dirty="0">
                <a:latin typeface="Courier New" pitchFamily="49" charset="0"/>
              </a:rPr>
              <a:t>() {</a:t>
            </a:r>
          </a:p>
          <a:p>
            <a:r>
              <a:rPr lang="en-US" sz="2000" b="1" dirty="0">
                <a:latin typeface="Courier New" pitchFamily="49" charset="0"/>
              </a:rPr>
              <a:t>  </a:t>
            </a:r>
            <a:r>
              <a:rPr lang="en-US" sz="2000" b="1" dirty="0" smtClean="0">
                <a:latin typeface="Courier New" pitchFamily="49" charset="0"/>
              </a:rPr>
              <a:t>return </a:t>
            </a:r>
            <a:r>
              <a:rPr lang="en-US" sz="2000" b="1" dirty="0">
                <a:latin typeface="Courier New" pitchFamily="49" charset="0"/>
              </a:rPr>
              <a:t>new </a:t>
            </a:r>
            <a:r>
              <a:rPr lang="en-US" sz="2000" b="1" dirty="0" err="1" smtClean="0">
                <a:latin typeface="Courier New" pitchFamily="49" charset="0"/>
              </a:rPr>
              <a:t>IceCreamOrder</a:t>
            </a:r>
            <a:r>
              <a:rPr lang="en-US" sz="2000" b="1" dirty="0" smtClean="0">
                <a:latin typeface="Courier New" pitchFamily="49" charset="0"/>
              </a:rPr>
              <a:t>(</a:t>
            </a:r>
            <a:r>
              <a:rPr lang="en-US" sz="2000" b="1" dirty="0" err="1" smtClean="0">
                <a:latin typeface="Courier New" pitchFamily="49" charset="0"/>
              </a:rPr>
              <a:t>myScoops</a:t>
            </a:r>
            <a:r>
              <a:rPr lang="en-US" sz="2000" b="1" dirty="0" smtClean="0">
                <a:latin typeface="Courier New" pitchFamily="49" charset="0"/>
              </a:rPr>
              <a:t>, </a:t>
            </a:r>
            <a:r>
              <a:rPr lang="en-US" sz="2000" b="1" dirty="0" err="1" smtClean="0">
                <a:latin typeface="Courier New" pitchFamily="49" charset="0"/>
              </a:rPr>
              <a:t>myFlavor</a:t>
            </a:r>
            <a:r>
              <a:rPr lang="en-US" sz="2000" b="1" dirty="0" smtClean="0">
                <a:latin typeface="Courier New" pitchFamily="49" charset="0"/>
              </a:rPr>
              <a:t>, 									</a:t>
            </a:r>
            <a:r>
              <a:rPr lang="en-US" sz="2000" b="1" dirty="0" err="1" smtClean="0">
                <a:latin typeface="Courier New" pitchFamily="49" charset="0"/>
              </a:rPr>
              <a:t>myStatus</a:t>
            </a:r>
            <a:r>
              <a:rPr lang="en-US" sz="2000" b="1" dirty="0" smtClean="0">
                <a:latin typeface="Courier New" pitchFamily="49" charset="0"/>
              </a:rPr>
              <a:t>);</a:t>
            </a:r>
            <a:endParaRPr lang="en-US" sz="2000" b="1" dirty="0">
              <a:latin typeface="Courier New" pitchFamily="49" charset="0"/>
            </a:endParaRPr>
          </a:p>
          <a:p>
            <a:r>
              <a:rPr lang="en-US" sz="2000" b="1" dirty="0">
                <a:latin typeface="Courier New" pitchFamily="49" charset="0"/>
              </a:rPr>
              <a:t>}</a:t>
            </a:r>
          </a:p>
        </p:txBody>
      </p:sp>
    </p:spTree>
    <p:extLst>
      <p:ext uri="{BB962C8B-B14F-4D97-AF65-F5344CB8AC3E}">
        <p14:creationId xmlns:p14="http://schemas.microsoft.com/office/powerpoint/2010/main" val="32680069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4502889-87C9-4036-9994-E3CDC384CFF9}" type="slidenum">
              <a:rPr lang="en-US"/>
              <a:pPr/>
              <a:t>23</a:t>
            </a:fld>
            <a:endParaRPr lang="en-US"/>
          </a:p>
        </p:txBody>
      </p:sp>
      <p:sp>
        <p:nvSpPr>
          <p:cNvPr id="241666" name="Rectangle 2"/>
          <p:cNvSpPr>
            <a:spLocks noGrp="1" noChangeArrowheads="1"/>
          </p:cNvSpPr>
          <p:nvPr>
            <p:ph type="title"/>
          </p:nvPr>
        </p:nvSpPr>
        <p:spPr/>
        <p:txBody>
          <a:bodyPr/>
          <a:lstStyle/>
          <a:p>
            <a:r>
              <a:rPr lang="en-US" dirty="0" smtClean="0"/>
              <a:t>Instance versus Class Members</a:t>
            </a:r>
            <a:endParaRPr lang="en-US" dirty="0"/>
          </a:p>
        </p:txBody>
      </p:sp>
      <p:sp>
        <p:nvSpPr>
          <p:cNvPr id="241667" name="Rectangle 3"/>
          <p:cNvSpPr>
            <a:spLocks noGrp="1" noChangeArrowheads="1"/>
          </p:cNvSpPr>
          <p:nvPr>
            <p:ph type="body" idx="1"/>
          </p:nvPr>
        </p:nvSpPr>
        <p:spPr>
          <a:xfrm>
            <a:off x="457200" y="1600200"/>
            <a:ext cx="8305800" cy="4114800"/>
          </a:xfrm>
        </p:spPr>
        <p:txBody>
          <a:bodyPr/>
          <a:lstStyle/>
          <a:p>
            <a:r>
              <a:rPr lang="en-US" dirty="0" smtClean="0"/>
              <a:t>Java allows data and methods to be associated with either:</a:t>
            </a:r>
          </a:p>
          <a:p>
            <a:pPr lvl="1"/>
            <a:r>
              <a:rPr lang="en-US" dirty="0" smtClean="0"/>
              <a:t>A particular object, or</a:t>
            </a:r>
          </a:p>
          <a:p>
            <a:pPr lvl="1"/>
            <a:r>
              <a:rPr lang="en-US" dirty="0" smtClean="0"/>
              <a:t>The class as a whole.</a:t>
            </a:r>
          </a:p>
          <a:p>
            <a:r>
              <a:rPr lang="en-US" i="1" dirty="0" smtClean="0"/>
              <a:t>Instance members </a:t>
            </a:r>
            <a:r>
              <a:rPr lang="en-US" dirty="0" smtClean="0"/>
              <a:t>are defined for each object of a class.</a:t>
            </a:r>
          </a:p>
          <a:p>
            <a:r>
              <a:rPr lang="en-US" i="1" dirty="0" smtClean="0"/>
              <a:t>Class members </a:t>
            </a:r>
            <a:r>
              <a:rPr lang="en-US" dirty="0" smtClean="0"/>
              <a:t>are marked as </a:t>
            </a:r>
            <a:r>
              <a:rPr lang="en-US" b="1" dirty="0" smtClean="0">
                <a:latin typeface="Courier New" pitchFamily="49" charset="0"/>
                <a:cs typeface="Courier New" pitchFamily="49" charset="0"/>
              </a:rPr>
              <a:t>static</a:t>
            </a:r>
            <a:r>
              <a:rPr lang="en-US" dirty="0" smtClean="0"/>
              <a:t> and are shared by all objects of a class.</a:t>
            </a:r>
          </a:p>
          <a:p>
            <a:r>
              <a:rPr lang="en-US" dirty="0" smtClean="0"/>
              <a:t>Static methods only reference static data.</a:t>
            </a:r>
          </a:p>
          <a:p>
            <a:r>
              <a:rPr lang="en-US" dirty="0" smtClean="0"/>
              <a:t>Static methods can be called without creating an instance of the class.</a:t>
            </a:r>
          </a:p>
        </p:txBody>
      </p:sp>
    </p:spTree>
    <p:extLst>
      <p:ext uri="{BB962C8B-B14F-4D97-AF65-F5344CB8AC3E}">
        <p14:creationId xmlns:p14="http://schemas.microsoft.com/office/powerpoint/2010/main" val="282056711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4502889-87C9-4036-9994-E3CDC384CFF9}" type="slidenum">
              <a:rPr lang="en-US"/>
              <a:pPr/>
              <a:t>24</a:t>
            </a:fld>
            <a:endParaRPr lang="en-US"/>
          </a:p>
        </p:txBody>
      </p:sp>
      <p:sp>
        <p:nvSpPr>
          <p:cNvPr id="241666" name="Rectangle 2"/>
          <p:cNvSpPr>
            <a:spLocks noGrp="1" noChangeArrowheads="1"/>
          </p:cNvSpPr>
          <p:nvPr>
            <p:ph type="title"/>
          </p:nvPr>
        </p:nvSpPr>
        <p:spPr/>
        <p:txBody>
          <a:bodyPr/>
          <a:lstStyle/>
          <a:p>
            <a:r>
              <a:rPr lang="en-US" dirty="0" smtClean="0"/>
              <a:t>Referencing Members</a:t>
            </a:r>
            <a:endParaRPr lang="en-US" dirty="0"/>
          </a:p>
        </p:txBody>
      </p:sp>
      <p:sp>
        <p:nvSpPr>
          <p:cNvPr id="241667" name="Rectangle 3"/>
          <p:cNvSpPr>
            <a:spLocks noGrp="1" noChangeArrowheads="1"/>
          </p:cNvSpPr>
          <p:nvPr>
            <p:ph type="body" idx="1"/>
          </p:nvPr>
        </p:nvSpPr>
        <p:spPr>
          <a:xfrm>
            <a:off x="457200" y="1600200"/>
            <a:ext cx="8305800" cy="4114800"/>
          </a:xfrm>
        </p:spPr>
        <p:txBody>
          <a:bodyPr/>
          <a:lstStyle/>
          <a:p>
            <a:r>
              <a:rPr lang="en-US" dirty="0" smtClean="0"/>
              <a:t>Instance members are referenced using the object identifier.</a:t>
            </a:r>
          </a:p>
          <a:p>
            <a:pPr marL="342900" lvl="1" indent="-342900">
              <a:buSzPct val="75000"/>
              <a:buNone/>
            </a:pPr>
            <a:r>
              <a:rPr lang="en-US" dirty="0" smtClean="0">
                <a:cs typeface="Courier New" pitchFamily="49" charset="0"/>
              </a:rPr>
              <a:t>		</a:t>
            </a:r>
            <a:r>
              <a:rPr lang="en-US" b="1" i="1" u="sng" dirty="0" err="1" smtClean="0">
                <a:latin typeface="Courier New" pitchFamily="49" charset="0"/>
                <a:cs typeface="Courier New" pitchFamily="49" charset="0"/>
              </a:rPr>
              <a:t>objectIdentifier</a:t>
            </a:r>
            <a:r>
              <a:rPr lang="en-US" dirty="0" err="1" smtClean="0"/>
              <a:t>.</a:t>
            </a:r>
            <a:r>
              <a:rPr lang="en-US" b="1" i="1" u="sng" dirty="0" err="1" smtClean="0">
                <a:latin typeface="Courier New" pitchFamily="49" charset="0"/>
                <a:cs typeface="Courier New" pitchFamily="49" charset="0"/>
              </a:rPr>
              <a:t>memberIdentifier</a:t>
            </a:r>
            <a:endParaRPr lang="en-US" b="1" i="1" u="sng" dirty="0" smtClean="0">
              <a:latin typeface="Courier New" pitchFamily="49" charset="0"/>
              <a:cs typeface="Courier New" pitchFamily="49" charset="0"/>
            </a:endParaRPr>
          </a:p>
          <a:p>
            <a:pPr lvl="1">
              <a:buNone/>
            </a:pPr>
            <a:endParaRPr lang="en-US" dirty="0" smtClean="0"/>
          </a:p>
          <a:p>
            <a:r>
              <a:rPr lang="en-US" dirty="0" smtClean="0"/>
              <a:t>Class members are referenced using the class identifier.</a:t>
            </a:r>
          </a:p>
          <a:p>
            <a:pPr marL="342900" lvl="1" indent="-342900">
              <a:buSzPct val="75000"/>
              <a:buNone/>
            </a:pPr>
            <a:r>
              <a:rPr lang="en-US" dirty="0" smtClean="0">
                <a:cs typeface="Courier New" pitchFamily="49" charset="0"/>
              </a:rPr>
              <a:t>		</a:t>
            </a:r>
            <a:r>
              <a:rPr lang="en-US" b="1" i="1" u="sng" dirty="0" err="1" smtClean="0">
                <a:latin typeface="Courier New" pitchFamily="49" charset="0"/>
                <a:cs typeface="Courier New" pitchFamily="49" charset="0"/>
              </a:rPr>
              <a:t>ClassIdentifier</a:t>
            </a:r>
            <a:r>
              <a:rPr lang="en-US" dirty="0" err="1" smtClean="0"/>
              <a:t>.</a:t>
            </a:r>
            <a:r>
              <a:rPr lang="en-US" b="1" i="1" u="sng" dirty="0" err="1" smtClean="0">
                <a:latin typeface="Courier New" pitchFamily="49" charset="0"/>
                <a:cs typeface="Courier New" pitchFamily="49" charset="0"/>
              </a:rPr>
              <a:t>memberIdentifier</a:t>
            </a:r>
            <a:endParaRPr lang="en-US" b="1" i="1" u="sng" dirty="0" smtClean="0">
              <a:latin typeface="Courier New" pitchFamily="49" charset="0"/>
              <a:cs typeface="Courier New" pitchFamily="49" charset="0"/>
            </a:endParaRPr>
          </a:p>
          <a:p>
            <a:pPr marL="342900" lvl="1" indent="-342900">
              <a:buSzPct val="75000"/>
            </a:pPr>
            <a:endParaRPr lang="en-US" sz="2400" dirty="0" smtClean="0">
              <a:cs typeface="Courier New" pitchFamily="49" charset="0"/>
            </a:endParaRPr>
          </a:p>
          <a:p>
            <a:pPr marL="342900" lvl="1" indent="-342900">
              <a:buSzPct val="75000"/>
            </a:pPr>
            <a:r>
              <a:rPr lang="en-US" sz="2400" dirty="0" smtClean="0">
                <a:cs typeface="Courier New" pitchFamily="49" charset="0"/>
              </a:rPr>
              <a:t>Examples:</a:t>
            </a:r>
          </a:p>
          <a:p>
            <a:pPr lvl="1"/>
            <a:r>
              <a:rPr lang="en-US" dirty="0" smtClean="0"/>
              <a:t>instance:   </a:t>
            </a:r>
            <a:r>
              <a:rPr lang="en-US" dirty="0" err="1" smtClean="0"/>
              <a:t>keyboard.readDouble</a:t>
            </a:r>
            <a:r>
              <a:rPr lang="en-US" dirty="0"/>
              <a:t>()</a:t>
            </a:r>
          </a:p>
          <a:p>
            <a:pPr lvl="1"/>
            <a:r>
              <a:rPr lang="en-US" dirty="0" smtClean="0"/>
              <a:t>class:  </a:t>
            </a:r>
            <a:r>
              <a:rPr lang="en-US" dirty="0" err="1" smtClean="0"/>
              <a:t>Math.PI</a:t>
            </a:r>
            <a:endParaRPr lang="en-US" dirty="0"/>
          </a:p>
          <a:p>
            <a:pPr marL="342900" lvl="1" indent="-342900">
              <a:buSzPct val="75000"/>
            </a:pPr>
            <a:endParaRPr lang="en-US" sz="2400" dirty="0" smtClean="0">
              <a:cs typeface="Courier New" pitchFamily="49" charset="0"/>
            </a:endParaRPr>
          </a:p>
          <a:p>
            <a:pPr>
              <a:buNone/>
            </a:pPr>
            <a:endParaRPr lang="en-US" dirty="0" smtClean="0"/>
          </a:p>
        </p:txBody>
      </p:sp>
    </p:spTree>
    <p:extLst>
      <p:ext uri="{BB962C8B-B14F-4D97-AF65-F5344CB8AC3E}">
        <p14:creationId xmlns:p14="http://schemas.microsoft.com/office/powerpoint/2010/main" val="120481014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Data</a:t>
            </a:r>
            <a:endParaRPr lang="en-US" dirty="0"/>
          </a:p>
        </p:txBody>
      </p:sp>
      <p:sp>
        <p:nvSpPr>
          <p:cNvPr id="3" name="Content Placeholder 2"/>
          <p:cNvSpPr>
            <a:spLocks noGrp="1"/>
          </p:cNvSpPr>
          <p:nvPr>
            <p:ph idx="1"/>
          </p:nvPr>
        </p:nvSpPr>
        <p:spPr>
          <a:xfrm>
            <a:off x="590224" y="1600200"/>
            <a:ext cx="8553776" cy="1798613"/>
          </a:xfrm>
        </p:spPr>
        <p:txBody>
          <a:bodyPr/>
          <a:lstStyle/>
          <a:p>
            <a:r>
              <a:rPr lang="en-US" dirty="0" smtClean="0"/>
              <a:t>Instance data is unique for each object of a class</a:t>
            </a:r>
          </a:p>
          <a:p>
            <a:r>
              <a:rPr lang="en-US" dirty="0" smtClean="0"/>
              <a:t>Class data is shared between all objects of a class</a:t>
            </a:r>
          </a:p>
          <a:p>
            <a:pPr lvl="1"/>
            <a:r>
              <a:rPr lang="en-US" dirty="0" smtClean="0"/>
              <a:t>Marked as </a:t>
            </a:r>
            <a:r>
              <a:rPr lang="en-US" b="1" dirty="0" smtClean="0">
                <a:latin typeface="Andale Mono"/>
                <a:cs typeface="Andale Mono"/>
              </a:rPr>
              <a:t>static</a:t>
            </a:r>
          </a:p>
          <a:p>
            <a:pPr marL="0" indent="0">
              <a:buNone/>
            </a:pPr>
            <a:endParaRPr lang="en-US" dirty="0"/>
          </a:p>
        </p:txBody>
      </p:sp>
      <p:sp>
        <p:nvSpPr>
          <p:cNvPr id="4" name="TextBox 3"/>
          <p:cNvSpPr txBox="1"/>
          <p:nvPr/>
        </p:nvSpPr>
        <p:spPr>
          <a:xfrm>
            <a:off x="727996" y="3037175"/>
            <a:ext cx="8034246" cy="707886"/>
          </a:xfrm>
          <a:prstGeom prst="rect">
            <a:avLst/>
          </a:prstGeom>
          <a:noFill/>
        </p:spPr>
        <p:txBody>
          <a:bodyPr wrap="none" rtlCol="0">
            <a:spAutoFit/>
          </a:bodyPr>
          <a:lstStyle/>
          <a:p>
            <a:r>
              <a:rPr lang="en-US" sz="2000" dirty="0" smtClean="0">
                <a:latin typeface="Courier New"/>
                <a:cs typeface="Courier New"/>
              </a:rPr>
              <a:t>private static final double PRICE_PER_SCOOP = 1.50;</a:t>
            </a:r>
            <a:endParaRPr lang="en-US" sz="2000" dirty="0">
              <a:latin typeface="Courier New"/>
              <a:cs typeface="Courier New"/>
            </a:endParaRPr>
          </a:p>
          <a:p>
            <a:endParaRPr lang="en-US" sz="2000" dirty="0">
              <a:latin typeface="Courier New"/>
              <a:cs typeface="Courier New"/>
            </a:endParaRPr>
          </a:p>
        </p:txBody>
      </p:sp>
      <p:sp>
        <p:nvSpPr>
          <p:cNvPr id="5" name="TextBox 4"/>
          <p:cNvSpPr txBox="1"/>
          <p:nvPr/>
        </p:nvSpPr>
        <p:spPr>
          <a:xfrm>
            <a:off x="715423" y="3961401"/>
            <a:ext cx="6398757" cy="1015663"/>
          </a:xfrm>
          <a:prstGeom prst="rect">
            <a:avLst/>
          </a:prstGeom>
          <a:noFill/>
        </p:spPr>
        <p:txBody>
          <a:bodyPr wrap="none" rtlCol="0">
            <a:spAutoFit/>
          </a:bodyPr>
          <a:lstStyle/>
          <a:p>
            <a:r>
              <a:rPr lang="en-US" sz="2000" dirty="0">
                <a:latin typeface="Courier New"/>
                <a:cs typeface="Courier New"/>
              </a:rPr>
              <a:t>public </a:t>
            </a:r>
            <a:r>
              <a:rPr lang="en-US" sz="2000" dirty="0" smtClean="0">
                <a:latin typeface="Courier New"/>
                <a:cs typeface="Courier New"/>
              </a:rPr>
              <a:t>double </a:t>
            </a:r>
            <a:r>
              <a:rPr lang="en-US" sz="2000" dirty="0" err="1" smtClean="0">
                <a:latin typeface="Courier New"/>
                <a:cs typeface="Courier New"/>
              </a:rPr>
              <a:t>getCost</a:t>
            </a:r>
            <a:r>
              <a:rPr lang="en-US" sz="2000" dirty="0">
                <a:latin typeface="Courier New"/>
                <a:cs typeface="Courier New"/>
              </a:rPr>
              <a:t>() {</a:t>
            </a:r>
          </a:p>
          <a:p>
            <a:r>
              <a:rPr lang="en-US" sz="2000" dirty="0">
                <a:latin typeface="Courier New"/>
                <a:cs typeface="Courier New"/>
              </a:rPr>
              <a:t>		return </a:t>
            </a:r>
            <a:r>
              <a:rPr lang="en-US" sz="2000" dirty="0" err="1">
                <a:latin typeface="Courier New"/>
                <a:cs typeface="Courier New"/>
              </a:rPr>
              <a:t>myScoops</a:t>
            </a:r>
            <a:r>
              <a:rPr lang="en-US" sz="2000" dirty="0">
                <a:latin typeface="Courier New"/>
                <a:cs typeface="Courier New"/>
              </a:rPr>
              <a:t> * </a:t>
            </a:r>
            <a:r>
              <a:rPr lang="en-US" sz="2000" i="1" dirty="0">
                <a:latin typeface="Courier New"/>
                <a:cs typeface="Courier New"/>
              </a:rPr>
              <a:t>PRICE_PER_SCOOP;</a:t>
            </a:r>
          </a:p>
          <a:p>
            <a:r>
              <a:rPr lang="en-US" sz="2000" dirty="0">
                <a:latin typeface="Courier New"/>
                <a:cs typeface="Courier New"/>
              </a:rPr>
              <a:t>	}</a:t>
            </a:r>
          </a:p>
        </p:txBody>
      </p:sp>
    </p:spTree>
    <p:extLst>
      <p:ext uri="{BB962C8B-B14F-4D97-AF65-F5344CB8AC3E}">
        <p14:creationId xmlns:p14="http://schemas.microsoft.com/office/powerpoint/2010/main" val="21335086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30D9FBC-24E3-4047-A881-F8E15595CD5E}" type="slidenum">
              <a:rPr lang="en-US"/>
              <a:pPr/>
              <a:t>26</a:t>
            </a:fld>
            <a:endParaRPr lang="en-US"/>
          </a:p>
        </p:txBody>
      </p:sp>
      <p:sp>
        <p:nvSpPr>
          <p:cNvPr id="189443" name="Text Box 3"/>
          <p:cNvSpPr txBox="1">
            <a:spLocks noChangeArrowheads="1"/>
          </p:cNvSpPr>
          <p:nvPr/>
        </p:nvSpPr>
        <p:spPr bwMode="auto">
          <a:xfrm>
            <a:off x="152400" y="2668012"/>
            <a:ext cx="8763000" cy="2862322"/>
          </a:xfrm>
          <a:prstGeom prst="rect">
            <a:avLst/>
          </a:prstGeom>
          <a:noFill/>
          <a:ln w="9525">
            <a:noFill/>
            <a:miter lim="800000"/>
            <a:headEnd/>
            <a:tailEnd/>
          </a:ln>
          <a:effectLst/>
        </p:spPr>
        <p:txBody>
          <a:bodyPr wrap="square">
            <a:spAutoFit/>
          </a:bodyPr>
          <a:lstStyle/>
          <a:p>
            <a:r>
              <a:rPr lang="en-US" sz="1600" b="1" dirty="0" smtClean="0">
                <a:solidFill>
                  <a:schemeClr val="tx2">
                    <a:lumMod val="50000"/>
                    <a:lumOff val="50000"/>
                  </a:schemeClr>
                </a:solidFill>
                <a:latin typeface="Courier New" pitchFamily="49" charset="0"/>
              </a:rPr>
              <a:t>    </a:t>
            </a:r>
            <a:r>
              <a:rPr lang="en-US" sz="2000" b="1" dirty="0" smtClean="0">
                <a:solidFill>
                  <a:schemeClr val="tx2">
                    <a:lumMod val="50000"/>
                    <a:lumOff val="50000"/>
                  </a:schemeClr>
                </a:solidFill>
                <a:latin typeface="Courier New" pitchFamily="49" charset="0"/>
              </a:rPr>
              <a:t>/</a:t>
            </a:r>
            <a:r>
              <a:rPr lang="en-US" sz="2000" b="1" dirty="0">
                <a:solidFill>
                  <a:schemeClr val="tx2">
                    <a:lumMod val="50000"/>
                    <a:lumOff val="50000"/>
                  </a:schemeClr>
                </a:solidFill>
                <a:latin typeface="Courier New" pitchFamily="49" charset="0"/>
              </a:rPr>
              <a:t>**</a:t>
            </a:r>
          </a:p>
          <a:p>
            <a:r>
              <a:rPr lang="en-US" sz="2000" b="1" dirty="0">
                <a:solidFill>
                  <a:schemeClr val="tx2">
                    <a:lumMod val="50000"/>
                    <a:lumOff val="50000"/>
                  </a:schemeClr>
                </a:solidFill>
                <a:latin typeface="Courier New" pitchFamily="49" charset="0"/>
              </a:rPr>
              <a:t>	 * Compares one order to another</a:t>
            </a:r>
          </a:p>
          <a:p>
            <a:r>
              <a:rPr lang="en-US" sz="2000" b="1" dirty="0">
                <a:solidFill>
                  <a:schemeClr val="tx2">
                    <a:lumMod val="50000"/>
                    <a:lumOff val="50000"/>
                  </a:schemeClr>
                </a:solidFill>
                <a:latin typeface="Courier New" pitchFamily="49" charset="0"/>
              </a:rPr>
              <a:t>	 * @</a:t>
            </a:r>
            <a:r>
              <a:rPr lang="en-US" sz="2000" b="1" dirty="0" err="1">
                <a:solidFill>
                  <a:schemeClr val="tx2">
                    <a:lumMod val="50000"/>
                    <a:lumOff val="50000"/>
                  </a:schemeClr>
                </a:solidFill>
                <a:latin typeface="Courier New" pitchFamily="49" charset="0"/>
              </a:rPr>
              <a:t>param</a:t>
            </a:r>
            <a:r>
              <a:rPr lang="en-US" sz="2000" b="1" dirty="0">
                <a:solidFill>
                  <a:schemeClr val="tx2">
                    <a:lumMod val="50000"/>
                    <a:lumOff val="50000"/>
                  </a:schemeClr>
                </a:solidFill>
                <a:latin typeface="Courier New" pitchFamily="49" charset="0"/>
              </a:rPr>
              <a:t> other</a:t>
            </a:r>
          </a:p>
          <a:p>
            <a:r>
              <a:rPr lang="en-US" sz="2000" b="1" dirty="0">
                <a:solidFill>
                  <a:schemeClr val="tx2">
                    <a:lumMod val="50000"/>
                    <a:lumOff val="50000"/>
                  </a:schemeClr>
                </a:solidFill>
                <a:latin typeface="Courier New" pitchFamily="49" charset="0"/>
              </a:rPr>
              <a:t>	 * @return whether or not the order is bigger </a:t>
            </a:r>
            <a:r>
              <a:rPr lang="en-US" sz="2000" b="1" dirty="0" smtClean="0">
                <a:solidFill>
                  <a:schemeClr val="tx2">
                    <a:lumMod val="50000"/>
                    <a:lumOff val="50000"/>
                  </a:schemeClr>
                </a:solidFill>
                <a:latin typeface="Courier New" pitchFamily="49" charset="0"/>
              </a:rPr>
              <a:t>than</a:t>
            </a:r>
          </a:p>
          <a:p>
            <a:r>
              <a:rPr lang="en-US" sz="2000" b="1" dirty="0">
                <a:solidFill>
                  <a:schemeClr val="tx2">
                    <a:lumMod val="50000"/>
                    <a:lumOff val="50000"/>
                  </a:schemeClr>
                </a:solidFill>
                <a:latin typeface="Courier New" pitchFamily="49" charset="0"/>
              </a:rPr>
              <a:t> </a:t>
            </a:r>
            <a:r>
              <a:rPr lang="en-US" sz="2000" b="1" dirty="0" smtClean="0">
                <a:solidFill>
                  <a:schemeClr val="tx2">
                    <a:lumMod val="50000"/>
                    <a:lumOff val="50000"/>
                  </a:schemeClr>
                </a:solidFill>
                <a:latin typeface="Courier New" pitchFamily="49" charset="0"/>
              </a:rPr>
              <a:t>   *         some </a:t>
            </a:r>
            <a:r>
              <a:rPr lang="en-US" sz="2000" b="1" dirty="0">
                <a:solidFill>
                  <a:schemeClr val="tx2">
                    <a:lumMod val="50000"/>
                    <a:lumOff val="50000"/>
                  </a:schemeClr>
                </a:solidFill>
                <a:latin typeface="Courier New" pitchFamily="49" charset="0"/>
              </a:rPr>
              <a:t>other order</a:t>
            </a:r>
          </a:p>
          <a:p>
            <a:r>
              <a:rPr lang="en-US" sz="2000" b="1" dirty="0">
                <a:solidFill>
                  <a:schemeClr val="tx2">
                    <a:lumMod val="50000"/>
                    <a:lumOff val="50000"/>
                  </a:schemeClr>
                </a:solidFill>
                <a:latin typeface="Courier New" pitchFamily="49" charset="0"/>
              </a:rPr>
              <a:t>	 */</a:t>
            </a:r>
          </a:p>
          <a:p>
            <a:r>
              <a:rPr lang="en-US" sz="2000" b="1" dirty="0">
                <a:solidFill>
                  <a:schemeClr val="tx2">
                    <a:lumMod val="50000"/>
                    <a:lumOff val="50000"/>
                  </a:schemeClr>
                </a:solidFill>
                <a:latin typeface="Courier New" pitchFamily="49" charset="0"/>
              </a:rPr>
              <a:t>	</a:t>
            </a:r>
            <a:r>
              <a:rPr lang="en-US" sz="2000" b="1" dirty="0">
                <a:solidFill>
                  <a:srgbClr val="000000"/>
                </a:solidFill>
                <a:latin typeface="Courier New" pitchFamily="49" charset="0"/>
              </a:rPr>
              <a:t>public </a:t>
            </a:r>
            <a:r>
              <a:rPr lang="en-US" sz="2000" b="1" dirty="0" err="1">
                <a:solidFill>
                  <a:srgbClr val="000000"/>
                </a:solidFill>
                <a:latin typeface="Courier New" pitchFamily="49" charset="0"/>
              </a:rPr>
              <a:t>boolean</a:t>
            </a:r>
            <a:r>
              <a:rPr lang="en-US" sz="2000" b="1" dirty="0">
                <a:solidFill>
                  <a:srgbClr val="000000"/>
                </a:solidFill>
                <a:latin typeface="Courier New" pitchFamily="49" charset="0"/>
              </a:rPr>
              <a:t> </a:t>
            </a:r>
            <a:r>
              <a:rPr lang="en-US" sz="2000" b="1" dirty="0" err="1">
                <a:solidFill>
                  <a:srgbClr val="000000"/>
                </a:solidFill>
                <a:latin typeface="Courier New" pitchFamily="49" charset="0"/>
              </a:rPr>
              <a:t>isBigger</a:t>
            </a:r>
            <a:r>
              <a:rPr lang="en-US" sz="2000" b="1" dirty="0">
                <a:solidFill>
                  <a:srgbClr val="000000"/>
                </a:solidFill>
                <a:latin typeface="Courier New" pitchFamily="49" charset="0"/>
              </a:rPr>
              <a:t>(</a:t>
            </a:r>
            <a:r>
              <a:rPr lang="en-US" sz="2000" b="1" dirty="0" err="1">
                <a:solidFill>
                  <a:srgbClr val="000000"/>
                </a:solidFill>
                <a:latin typeface="Courier New" pitchFamily="49" charset="0"/>
              </a:rPr>
              <a:t>IceCreamOrder</a:t>
            </a:r>
            <a:r>
              <a:rPr lang="en-US" sz="2000" b="1" dirty="0">
                <a:solidFill>
                  <a:srgbClr val="000000"/>
                </a:solidFill>
                <a:latin typeface="Courier New" pitchFamily="49" charset="0"/>
              </a:rPr>
              <a:t> other){</a:t>
            </a:r>
          </a:p>
          <a:p>
            <a:r>
              <a:rPr lang="en-US" sz="2000" b="1" dirty="0">
                <a:solidFill>
                  <a:srgbClr val="000000"/>
                </a:solidFill>
                <a:latin typeface="Courier New" pitchFamily="49" charset="0"/>
              </a:rPr>
              <a:t>		return </a:t>
            </a:r>
            <a:r>
              <a:rPr lang="en-US" sz="2000" b="1" dirty="0" err="1">
                <a:solidFill>
                  <a:srgbClr val="000000"/>
                </a:solidFill>
                <a:latin typeface="Courier New" pitchFamily="49" charset="0"/>
              </a:rPr>
              <a:t>myScoops</a:t>
            </a:r>
            <a:r>
              <a:rPr lang="en-US" sz="2000" b="1" dirty="0">
                <a:solidFill>
                  <a:srgbClr val="000000"/>
                </a:solidFill>
                <a:latin typeface="Courier New" pitchFamily="49" charset="0"/>
              </a:rPr>
              <a:t> &gt; </a:t>
            </a:r>
            <a:r>
              <a:rPr lang="en-US" sz="2000" b="1" dirty="0" err="1">
                <a:solidFill>
                  <a:srgbClr val="000000"/>
                </a:solidFill>
                <a:latin typeface="Courier New" pitchFamily="49" charset="0"/>
              </a:rPr>
              <a:t>other.getScoops</a:t>
            </a:r>
            <a:r>
              <a:rPr lang="en-US" sz="2000" b="1" dirty="0">
                <a:solidFill>
                  <a:srgbClr val="000000"/>
                </a:solidFill>
                <a:latin typeface="Courier New" pitchFamily="49" charset="0"/>
              </a:rPr>
              <a:t>();</a:t>
            </a:r>
          </a:p>
          <a:p>
            <a:r>
              <a:rPr lang="en-US" sz="2000" b="1" dirty="0">
                <a:solidFill>
                  <a:srgbClr val="000000"/>
                </a:solidFill>
                <a:latin typeface="Courier New" pitchFamily="49" charset="0"/>
              </a:rPr>
              <a:t>	}</a:t>
            </a:r>
          </a:p>
        </p:txBody>
      </p:sp>
      <p:sp>
        <p:nvSpPr>
          <p:cNvPr id="189444" name="Rectangle 4"/>
          <p:cNvSpPr>
            <a:spLocks noChangeArrowheads="1"/>
          </p:cNvSpPr>
          <p:nvPr/>
        </p:nvSpPr>
        <p:spPr bwMode="auto">
          <a:xfrm>
            <a:off x="457200" y="457200"/>
            <a:ext cx="8229600" cy="1066800"/>
          </a:xfrm>
          <a:prstGeom prst="rect">
            <a:avLst/>
          </a:prstGeom>
          <a:noFill/>
          <a:ln w="9525">
            <a:noFill/>
            <a:miter lim="800000"/>
            <a:headEnd/>
            <a:tailEnd/>
          </a:ln>
          <a:effectLst/>
        </p:spPr>
        <p:txBody>
          <a:bodyPr anchor="ctr"/>
          <a:lstStyle/>
          <a:p>
            <a:pPr eaLnBrk="1" hangingPunct="1"/>
            <a:r>
              <a:rPr lang="en-US" sz="4400" dirty="0" smtClean="0"/>
              <a:t>Object Interaction</a:t>
            </a:r>
            <a:endParaRPr lang="en-US" sz="4400" b="1" dirty="0">
              <a:latin typeface="Courier New" pitchFamily="49" charset="0"/>
            </a:endParaRPr>
          </a:p>
        </p:txBody>
      </p:sp>
      <p:sp>
        <p:nvSpPr>
          <p:cNvPr id="6" name="Rectangle 3"/>
          <p:cNvSpPr txBox="1">
            <a:spLocks noChangeArrowheads="1"/>
          </p:cNvSpPr>
          <p:nvPr/>
        </p:nvSpPr>
        <p:spPr bwMode="auto">
          <a:xfrm>
            <a:off x="457200" y="1600200"/>
            <a:ext cx="8534400" cy="114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
                <a:schemeClr val="tx1"/>
              </a:buClr>
              <a:buSzPct val="75000"/>
              <a:buFont typeface="Arial" charset="0"/>
              <a:buChar char="●"/>
              <a:tabLst/>
              <a:defRPr/>
            </a:pPr>
            <a:r>
              <a:rPr lang="en-US" sz="3200" kern="0" dirty="0" smtClean="0">
                <a:latin typeface="+mn-lt"/>
              </a:rPr>
              <a:t>Sometimes objects must interact with each other.</a:t>
            </a:r>
            <a:endParaRPr kumimoji="0" lang="en-US" sz="3200" b="0" i="0" u="none" strike="noStrike" kern="0" cap="none" spc="0" normalizeH="0" baseline="0" noProof="0" dirty="0" smtClean="0">
              <a:ln>
                <a:noFill/>
              </a:ln>
              <a:solidFill>
                <a:schemeClr val="tx1"/>
              </a:solidFill>
              <a:effectLst/>
              <a:uLnTx/>
              <a:uFillTx/>
              <a:latin typeface="+mn-lt"/>
            </a:endParaRPr>
          </a:p>
        </p:txBody>
      </p:sp>
    </p:spTree>
    <p:extLst>
      <p:ext uri="{BB962C8B-B14F-4D97-AF65-F5344CB8AC3E}">
        <p14:creationId xmlns:p14="http://schemas.microsoft.com/office/powerpoint/2010/main" val="33473439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9A03C2E1-EA69-4B09-BA32-2F4A62E35DCC}" type="slidenum">
              <a:rPr lang="en-US"/>
              <a:pPr/>
              <a:t>3</a:t>
            </a:fld>
            <a:endParaRPr lang="en-US"/>
          </a:p>
        </p:txBody>
      </p:sp>
      <p:sp>
        <p:nvSpPr>
          <p:cNvPr id="285698" name="Rectangle 2"/>
          <p:cNvSpPr>
            <a:spLocks noGrp="1" noChangeArrowheads="1"/>
          </p:cNvSpPr>
          <p:nvPr>
            <p:ph type="title"/>
          </p:nvPr>
        </p:nvSpPr>
        <p:spPr/>
        <p:txBody>
          <a:bodyPr/>
          <a:lstStyle/>
          <a:p>
            <a:r>
              <a:rPr lang="en-US" dirty="0" smtClean="0"/>
              <a:t>Classes</a:t>
            </a:r>
            <a:endParaRPr lang="en-US" dirty="0"/>
          </a:p>
        </p:txBody>
      </p:sp>
      <p:sp>
        <p:nvSpPr>
          <p:cNvPr id="285699" name="Rectangle 3"/>
          <p:cNvSpPr>
            <a:spLocks noGrp="1" noChangeArrowheads="1"/>
          </p:cNvSpPr>
          <p:nvPr>
            <p:ph type="body" idx="1"/>
          </p:nvPr>
        </p:nvSpPr>
        <p:spPr/>
        <p:txBody>
          <a:bodyPr/>
          <a:lstStyle/>
          <a:p>
            <a:r>
              <a:rPr lang="en-US"/>
              <a:t>Classes encapsulate object types.</a:t>
            </a:r>
          </a:p>
          <a:p>
            <a:r>
              <a:rPr lang="en-US"/>
              <a:t>In object-centered design we</a:t>
            </a:r>
          </a:p>
          <a:p>
            <a:pPr lvl="1"/>
            <a:r>
              <a:rPr lang="en-US"/>
              <a:t>Reuse old classes where possible</a:t>
            </a:r>
          </a:p>
          <a:p>
            <a:pPr lvl="1"/>
            <a:r>
              <a:rPr lang="en-US"/>
              <a:t>Build new classes when necessary</a:t>
            </a:r>
          </a:p>
          <a:p>
            <a:r>
              <a:rPr lang="en-US"/>
              <a:t>Each new class that we design and build should have a coherent set of</a:t>
            </a:r>
            <a:r>
              <a:rPr lang="en-US" i="1"/>
              <a:t>:</a:t>
            </a:r>
          </a:p>
          <a:p>
            <a:pPr lvl="1"/>
            <a:r>
              <a:rPr lang="en-US" i="1"/>
              <a:t>Knowledge</a:t>
            </a:r>
          </a:p>
          <a:p>
            <a:pPr lvl="1"/>
            <a:endParaRPr lang="en-US" sz="1200" i="1"/>
          </a:p>
          <a:p>
            <a:pPr lvl="1"/>
            <a:r>
              <a:rPr lang="en-US" i="1"/>
              <a:t>Responsibilities</a:t>
            </a:r>
            <a:r>
              <a:rPr lang="en-US"/>
              <a:t> </a:t>
            </a:r>
          </a:p>
        </p:txBody>
      </p:sp>
    </p:spTree>
    <p:extLst>
      <p:ext uri="{BB962C8B-B14F-4D97-AF65-F5344CB8AC3E}">
        <p14:creationId xmlns:p14="http://schemas.microsoft.com/office/powerpoint/2010/main" val="164885009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Ice Cream Orders</a:t>
            </a:r>
            <a:endParaRPr lang="en-US" dirty="0"/>
          </a:p>
        </p:txBody>
      </p:sp>
      <p:sp>
        <p:nvSpPr>
          <p:cNvPr id="3" name="Content Placeholder 2"/>
          <p:cNvSpPr>
            <a:spLocks noGrp="1"/>
          </p:cNvSpPr>
          <p:nvPr>
            <p:ph idx="1"/>
          </p:nvPr>
        </p:nvSpPr>
        <p:spPr/>
        <p:txBody>
          <a:bodyPr/>
          <a:lstStyle/>
          <a:p>
            <a:r>
              <a:rPr lang="en-US" dirty="0" smtClean="0"/>
              <a:t>Suppose you were writing a program for use at an ice cream shop.  The program needs to help track what orders are given and when they have been fulfilled.</a:t>
            </a:r>
          </a:p>
          <a:p>
            <a:r>
              <a:rPr lang="en-US" dirty="0" smtClean="0"/>
              <a:t>What are the necessary…</a:t>
            </a:r>
          </a:p>
          <a:p>
            <a:pPr lvl="1"/>
            <a:r>
              <a:rPr lang="en-US" dirty="0" smtClean="0"/>
              <a:t>Data?</a:t>
            </a:r>
          </a:p>
          <a:p>
            <a:pPr lvl="2"/>
            <a:r>
              <a:rPr lang="en-US" dirty="0" smtClean="0"/>
              <a:t>Number of scoops</a:t>
            </a:r>
          </a:p>
          <a:p>
            <a:pPr lvl="2"/>
            <a:r>
              <a:rPr lang="en-US" dirty="0" smtClean="0"/>
              <a:t>Flavor</a:t>
            </a:r>
          </a:p>
          <a:p>
            <a:pPr lvl="2"/>
            <a:r>
              <a:rPr lang="en-US" dirty="0" smtClean="0"/>
              <a:t>Order fulfilled (true or false)</a:t>
            </a:r>
          </a:p>
          <a:p>
            <a:pPr lvl="1"/>
            <a:r>
              <a:rPr lang="en-US" dirty="0" smtClean="0"/>
              <a:t>Operations?</a:t>
            </a:r>
          </a:p>
          <a:p>
            <a:pPr lvl="2"/>
            <a:r>
              <a:rPr lang="en-US" dirty="0" smtClean="0"/>
              <a:t>Create new order</a:t>
            </a:r>
          </a:p>
          <a:p>
            <a:pPr lvl="2"/>
            <a:r>
              <a:rPr lang="en-US" dirty="0" smtClean="0"/>
              <a:t>Change fulfilled status</a:t>
            </a:r>
          </a:p>
          <a:p>
            <a:pPr lvl="2"/>
            <a:r>
              <a:rPr lang="en-US" dirty="0" smtClean="0"/>
              <a:t>Compute cost</a:t>
            </a:r>
            <a:endParaRPr lang="en-US" dirty="0"/>
          </a:p>
        </p:txBody>
      </p:sp>
    </p:spTree>
    <p:extLst>
      <p:ext uri="{BB962C8B-B14F-4D97-AF65-F5344CB8AC3E}">
        <p14:creationId xmlns:p14="http://schemas.microsoft.com/office/powerpoint/2010/main" val="3918089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9FE5095-FC7A-4A6E-A5A1-AFCB9AB95118}" type="slidenum">
              <a:rPr lang="en-US"/>
              <a:pPr/>
              <a:t>5</a:t>
            </a:fld>
            <a:endParaRPr lang="en-US"/>
          </a:p>
        </p:txBody>
      </p:sp>
      <p:sp>
        <p:nvSpPr>
          <p:cNvPr id="286722" name="Rectangle 2"/>
          <p:cNvSpPr>
            <a:spLocks noGrp="1" noChangeArrowheads="1"/>
          </p:cNvSpPr>
          <p:nvPr>
            <p:ph type="title"/>
          </p:nvPr>
        </p:nvSpPr>
        <p:spPr/>
        <p:txBody>
          <a:bodyPr/>
          <a:lstStyle/>
          <a:p>
            <a:r>
              <a:rPr lang="en-US"/>
              <a:t>Classes and Objects</a:t>
            </a:r>
          </a:p>
        </p:txBody>
      </p:sp>
      <p:sp>
        <p:nvSpPr>
          <p:cNvPr id="286723" name="Rectangle 3"/>
          <p:cNvSpPr>
            <a:spLocks noGrp="1" noChangeArrowheads="1"/>
          </p:cNvSpPr>
          <p:nvPr>
            <p:ph type="body" idx="1"/>
          </p:nvPr>
        </p:nvSpPr>
        <p:spPr>
          <a:xfrm>
            <a:off x="457200" y="1600200"/>
            <a:ext cx="8534400" cy="5029200"/>
          </a:xfrm>
        </p:spPr>
        <p:txBody>
          <a:bodyPr/>
          <a:lstStyle/>
          <a:p>
            <a:pPr>
              <a:lnSpc>
                <a:spcPct val="90000"/>
              </a:lnSpc>
            </a:pPr>
            <a:r>
              <a:rPr lang="en-US" dirty="0" smtClean="0"/>
              <a:t>Classes </a:t>
            </a:r>
            <a:r>
              <a:rPr lang="en-US" dirty="0"/>
              <a:t>describe </a:t>
            </a:r>
            <a:r>
              <a:rPr lang="en-US" dirty="0" smtClean="0"/>
              <a:t>sets of similar objects by </a:t>
            </a:r>
            <a:r>
              <a:rPr lang="en-US" dirty="0"/>
              <a:t>specifying their:</a:t>
            </a:r>
          </a:p>
          <a:p>
            <a:pPr lvl="1">
              <a:lnSpc>
                <a:spcPct val="90000"/>
              </a:lnSpc>
            </a:pPr>
            <a:r>
              <a:rPr lang="en-US" dirty="0" smtClean="0"/>
              <a:t>Attributes</a:t>
            </a:r>
            <a:endParaRPr lang="en-US" dirty="0"/>
          </a:p>
          <a:p>
            <a:pPr lvl="1">
              <a:lnSpc>
                <a:spcPct val="90000"/>
              </a:lnSpc>
              <a:buFont typeface="Arial" charset="0"/>
              <a:buNone/>
            </a:pPr>
            <a:endParaRPr lang="en-US" sz="1400" dirty="0"/>
          </a:p>
          <a:p>
            <a:pPr lvl="1">
              <a:lnSpc>
                <a:spcPct val="90000"/>
              </a:lnSpc>
            </a:pPr>
            <a:r>
              <a:rPr lang="en-US" dirty="0" smtClean="0"/>
              <a:t>Behaviors</a:t>
            </a:r>
            <a:endParaRPr lang="en-US" dirty="0"/>
          </a:p>
          <a:p>
            <a:pPr lvl="1">
              <a:lnSpc>
                <a:spcPct val="90000"/>
              </a:lnSpc>
            </a:pPr>
            <a:endParaRPr lang="en-US" sz="1200" dirty="0"/>
          </a:p>
          <a:p>
            <a:pPr>
              <a:lnSpc>
                <a:spcPct val="90000"/>
              </a:lnSpc>
            </a:pPr>
            <a:r>
              <a:rPr lang="en-US" dirty="0"/>
              <a:t>Each object has its own copies of the </a:t>
            </a:r>
            <a:r>
              <a:rPr lang="en-US" dirty="0" smtClean="0"/>
              <a:t>attribute values.</a:t>
            </a:r>
            <a:endParaRPr lang="en-US" dirty="0"/>
          </a:p>
        </p:txBody>
      </p:sp>
    </p:spTree>
    <p:extLst>
      <p:ext uri="{BB962C8B-B14F-4D97-AF65-F5344CB8AC3E}">
        <p14:creationId xmlns:p14="http://schemas.microsoft.com/office/powerpoint/2010/main" val="316973138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DDF697B-51D0-400A-9D2D-110A3E2BB225}" type="slidenum">
              <a:rPr lang="en-US"/>
              <a:pPr/>
              <a:t>6</a:t>
            </a:fld>
            <a:endParaRPr lang="en-US"/>
          </a:p>
        </p:txBody>
      </p:sp>
      <p:sp>
        <p:nvSpPr>
          <p:cNvPr id="308226" name="Rectangle 2"/>
          <p:cNvSpPr>
            <a:spLocks noGrp="1" noChangeArrowheads="1"/>
          </p:cNvSpPr>
          <p:nvPr>
            <p:ph type="title"/>
          </p:nvPr>
        </p:nvSpPr>
        <p:spPr/>
        <p:txBody>
          <a:bodyPr/>
          <a:lstStyle/>
          <a:p>
            <a:r>
              <a:rPr lang="en-US"/>
              <a:t>Using Classes</a:t>
            </a:r>
          </a:p>
        </p:txBody>
      </p:sp>
      <p:sp>
        <p:nvSpPr>
          <p:cNvPr id="308227" name="Rectangle 3"/>
          <p:cNvSpPr>
            <a:spLocks noGrp="1" noChangeArrowheads="1"/>
          </p:cNvSpPr>
          <p:nvPr>
            <p:ph type="body" idx="1"/>
          </p:nvPr>
        </p:nvSpPr>
        <p:spPr>
          <a:xfrm>
            <a:off x="457200" y="1600200"/>
            <a:ext cx="8229600" cy="5029200"/>
          </a:xfrm>
        </p:spPr>
        <p:txBody>
          <a:bodyPr/>
          <a:lstStyle/>
          <a:p>
            <a:pPr>
              <a:lnSpc>
                <a:spcPct val="90000"/>
              </a:lnSpc>
            </a:pPr>
            <a:r>
              <a:rPr lang="en-US" dirty="0"/>
              <a:t>When you use a class object:</a:t>
            </a:r>
          </a:p>
          <a:p>
            <a:pPr lvl="1">
              <a:lnSpc>
                <a:spcPct val="90000"/>
              </a:lnSpc>
            </a:pPr>
            <a:r>
              <a:rPr lang="en-US" dirty="0"/>
              <a:t>The calling program doesn’t know:</a:t>
            </a:r>
          </a:p>
          <a:p>
            <a:pPr lvl="2">
              <a:lnSpc>
                <a:spcPct val="90000"/>
              </a:lnSpc>
            </a:pPr>
            <a:r>
              <a:rPr lang="en-US" dirty="0"/>
              <a:t>How to initialize the object’s data </a:t>
            </a:r>
          </a:p>
          <a:p>
            <a:pPr lvl="2">
              <a:lnSpc>
                <a:spcPct val="90000"/>
              </a:lnSpc>
            </a:pPr>
            <a:r>
              <a:rPr lang="en-US" dirty="0"/>
              <a:t>How to implement the object’s methods</a:t>
            </a:r>
          </a:p>
          <a:p>
            <a:pPr lvl="1">
              <a:lnSpc>
                <a:spcPct val="90000"/>
              </a:lnSpc>
            </a:pPr>
            <a:r>
              <a:rPr lang="en-US" dirty="0" smtClean="0"/>
              <a:t>The </a:t>
            </a:r>
            <a:r>
              <a:rPr lang="en-US" dirty="0"/>
              <a:t>object itself is responsible for these things.</a:t>
            </a:r>
          </a:p>
          <a:p>
            <a:pPr>
              <a:lnSpc>
                <a:spcPct val="90000"/>
              </a:lnSpc>
            </a:pPr>
            <a:r>
              <a:rPr lang="en-US" dirty="0"/>
              <a:t>The calling program accesses them by calling predefined methods.</a:t>
            </a:r>
          </a:p>
        </p:txBody>
      </p:sp>
    </p:spTree>
    <p:extLst>
      <p:ext uri="{BB962C8B-B14F-4D97-AF65-F5344CB8AC3E}">
        <p14:creationId xmlns:p14="http://schemas.microsoft.com/office/powerpoint/2010/main" val="186051934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21C86133-2983-4942-8F53-15ABFAA154A5}" type="slidenum">
              <a:rPr lang="en-US"/>
              <a:pPr/>
              <a:t>7</a:t>
            </a:fld>
            <a:endParaRPr lang="en-US"/>
          </a:p>
        </p:txBody>
      </p:sp>
      <p:sp>
        <p:nvSpPr>
          <p:cNvPr id="8" name="Rectangle 7"/>
          <p:cNvSpPr/>
          <p:nvPr/>
        </p:nvSpPr>
        <p:spPr>
          <a:xfrm>
            <a:off x="0" y="951779"/>
            <a:ext cx="9144000" cy="5324535"/>
          </a:xfrm>
          <a:prstGeom prst="rect">
            <a:avLst/>
          </a:prstGeom>
        </p:spPr>
        <p:txBody>
          <a:bodyPr wrap="square">
            <a:spAutoFit/>
          </a:bodyPr>
          <a:lstStyle/>
          <a:p>
            <a:r>
              <a:rPr lang="en-US" sz="2000" b="1" dirty="0" smtClean="0">
                <a:latin typeface="Courier New" pitchFamily="49" charset="0"/>
                <a:cs typeface="Courier New" pitchFamily="49" charset="0"/>
              </a:rPr>
              <a:t>/**  DRIVER PROGRAM</a:t>
            </a:r>
          </a:p>
          <a:p>
            <a:r>
              <a:rPr lang="en-US" sz="2000" b="1" dirty="0" smtClean="0">
                <a:latin typeface="Courier New" pitchFamily="49" charset="0"/>
                <a:cs typeface="Courier New" pitchFamily="49" charset="0"/>
              </a:rPr>
              <a:t> * ... appropriate documentation ...</a:t>
            </a:r>
          </a:p>
          <a:p>
            <a:r>
              <a:rPr lang="en-US" sz="2000" b="1" dirty="0" smtClean="0">
                <a:latin typeface="Courier New" pitchFamily="49" charset="0"/>
                <a:cs typeface="Courier New" pitchFamily="49" charset="0"/>
              </a:rPr>
              <a:t> */</a:t>
            </a:r>
          </a:p>
          <a:p>
            <a:r>
              <a:rPr lang="en-US" sz="2000" b="1" dirty="0" smtClean="0">
                <a:latin typeface="Courier New" pitchFamily="49" charset="0"/>
                <a:cs typeface="Courier New" pitchFamily="49" charset="0"/>
              </a:rPr>
              <a:t>package c09classes.icecream;</a:t>
            </a:r>
          </a:p>
          <a:p>
            <a:endParaRPr lang="en-US" sz="2000" b="1" dirty="0">
              <a:latin typeface="Courier New" pitchFamily="49" charset="0"/>
              <a:cs typeface="Courier New" pitchFamily="49" charset="0"/>
            </a:endParaRPr>
          </a:p>
          <a:p>
            <a:r>
              <a:rPr lang="en-US" sz="2000" b="1" dirty="0" smtClean="0">
                <a:latin typeface="Courier New" pitchFamily="49" charset="0"/>
                <a:cs typeface="Courier New" pitchFamily="49" charset="0"/>
              </a:rPr>
              <a:t>public class </a:t>
            </a:r>
            <a:r>
              <a:rPr lang="en-US" sz="2000" b="1" dirty="0" err="1" smtClean="0">
                <a:latin typeface="Courier New" pitchFamily="49" charset="0"/>
                <a:cs typeface="Courier New" pitchFamily="49" charset="0"/>
              </a:rPr>
              <a:t>IceCreamConsole</a:t>
            </a:r>
            <a:r>
              <a:rPr lang="en-US" sz="2000" b="1" dirty="0" smtClean="0">
                <a:latin typeface="Courier New" pitchFamily="49" charset="0"/>
                <a:cs typeface="Courier New" pitchFamily="49" charset="0"/>
              </a:rPr>
              <a:t>{</a:t>
            </a:r>
          </a:p>
          <a:p>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//Create a default order</a:t>
            </a:r>
          </a:p>
          <a:p>
            <a:r>
              <a:rPr lang="en-US" sz="2000" b="1" dirty="0">
                <a:latin typeface="Courier New" pitchFamily="49" charset="0"/>
                <a:cs typeface="Courier New" pitchFamily="49" charset="0"/>
              </a:rPr>
              <a:t>	</a:t>
            </a:r>
            <a:r>
              <a:rPr lang="en-US" sz="2000" b="1" dirty="0" err="1" smtClean="0">
                <a:latin typeface="Courier New" pitchFamily="49" charset="0"/>
                <a:cs typeface="Courier New" pitchFamily="49" charset="0"/>
              </a:rPr>
              <a:t>IceCreamOrder</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firstOrder</a:t>
            </a:r>
            <a:r>
              <a:rPr lang="en-US" sz="2000" b="1" dirty="0" smtClean="0">
                <a:latin typeface="Courier New" pitchFamily="49" charset="0"/>
                <a:cs typeface="Courier New" pitchFamily="49" charset="0"/>
              </a:rPr>
              <a:t> = new </a:t>
            </a:r>
            <a:r>
              <a:rPr lang="en-US" sz="2000" b="1" dirty="0" err="1" smtClean="0">
                <a:latin typeface="Courier New" pitchFamily="49" charset="0"/>
                <a:cs typeface="Courier New" pitchFamily="49" charset="0"/>
              </a:rPr>
              <a:t>IceCreamOrder</a:t>
            </a:r>
            <a:r>
              <a:rPr lang="en-US" sz="2000" b="1" dirty="0" smtClean="0">
                <a:latin typeface="Courier New" pitchFamily="49" charset="0"/>
                <a:cs typeface="Courier New" pitchFamily="49" charset="0"/>
              </a:rPr>
              <a:t>();</a:t>
            </a:r>
          </a:p>
          <a:p>
            <a:r>
              <a:rPr lang="en-US" sz="2000" b="1" dirty="0">
                <a:latin typeface="Courier New" pitchFamily="49" charset="0"/>
                <a:cs typeface="Courier New" pitchFamily="49" charset="0"/>
              </a:rPr>
              <a:t>	</a:t>
            </a:r>
            <a:r>
              <a:rPr lang="en-US" sz="2000" b="1" dirty="0" err="1" smtClean="0">
                <a:latin typeface="Courier New" pitchFamily="49" charset="0"/>
                <a:cs typeface="Courier New" pitchFamily="49" charset="0"/>
              </a:rPr>
              <a:t>System.out.println</a:t>
            </a:r>
            <a:r>
              <a:rPr lang="en-US" sz="2000" b="1" dirty="0" smtClean="0">
                <a:latin typeface="Courier New" pitchFamily="49" charset="0"/>
                <a:cs typeface="Courier New" pitchFamily="49" charset="0"/>
              </a:rPr>
              <a:t>(</a:t>
            </a:r>
            <a:r>
              <a:rPr lang="en-US" sz="2000" b="1" dirty="0" err="1" smtClean="0">
                <a:latin typeface="Courier New" pitchFamily="49" charset="0"/>
                <a:cs typeface="Courier New" pitchFamily="49" charset="0"/>
              </a:rPr>
              <a:t>firstOrder</a:t>
            </a:r>
            <a:r>
              <a:rPr lang="en-US" sz="2000" b="1" dirty="0" smtClean="0">
                <a:latin typeface="Courier New" pitchFamily="49" charset="0"/>
                <a:cs typeface="Courier New" pitchFamily="49" charset="0"/>
              </a:rPr>
              <a:t>);</a:t>
            </a:r>
          </a:p>
          <a:p>
            <a:endParaRPr lang="en-US" sz="2000" b="1" dirty="0">
              <a:latin typeface="Courier New" pitchFamily="49" charset="0"/>
              <a:cs typeface="Courier New" pitchFamily="49" charset="0"/>
            </a:endParaRPr>
          </a:p>
          <a:p>
            <a:r>
              <a:rPr lang="en-US" sz="2000" b="1" dirty="0" smtClean="0">
                <a:latin typeface="Courier New" pitchFamily="49" charset="0"/>
                <a:cs typeface="Courier New" pitchFamily="49" charset="0"/>
              </a:rPr>
              <a:t>	//Change the number of scoops</a:t>
            </a:r>
          </a:p>
          <a:p>
            <a:r>
              <a:rPr lang="en-US" sz="2000" b="1" dirty="0">
                <a:latin typeface="Courier New" pitchFamily="49" charset="0"/>
                <a:cs typeface="Courier New" pitchFamily="49" charset="0"/>
              </a:rPr>
              <a:t>	</a:t>
            </a:r>
            <a:r>
              <a:rPr lang="en-US" sz="2000" b="1" dirty="0" err="1" smtClean="0">
                <a:latin typeface="Courier New" pitchFamily="49" charset="0"/>
                <a:cs typeface="Courier New" pitchFamily="49" charset="0"/>
              </a:rPr>
              <a:t>firstOrder.setScoops</a:t>
            </a:r>
            <a:r>
              <a:rPr lang="en-US" sz="2000" b="1" dirty="0" smtClean="0">
                <a:latin typeface="Courier New" pitchFamily="49" charset="0"/>
                <a:cs typeface="Courier New" pitchFamily="49" charset="0"/>
              </a:rPr>
              <a:t>(3);</a:t>
            </a:r>
          </a:p>
          <a:p>
            <a:r>
              <a:rPr lang="en-US" sz="2000" b="1" dirty="0">
                <a:latin typeface="Courier New" pitchFamily="49" charset="0"/>
                <a:cs typeface="Courier New" pitchFamily="49" charset="0"/>
              </a:rPr>
              <a:t>	</a:t>
            </a:r>
            <a:r>
              <a:rPr lang="en-US" sz="2000" b="1" dirty="0" err="1" smtClean="0">
                <a:latin typeface="Courier New" pitchFamily="49" charset="0"/>
                <a:cs typeface="Courier New" pitchFamily="49" charset="0"/>
              </a:rPr>
              <a:t>System.out.println</a:t>
            </a:r>
            <a:r>
              <a:rPr lang="en-US" sz="2000" b="1" dirty="0" smtClean="0">
                <a:latin typeface="Courier New" pitchFamily="49" charset="0"/>
                <a:cs typeface="Courier New" pitchFamily="49" charset="0"/>
              </a:rPr>
              <a:t>(</a:t>
            </a:r>
            <a:r>
              <a:rPr lang="en-US" sz="2000" b="1" dirty="0" err="1" smtClean="0">
                <a:latin typeface="Courier New" pitchFamily="49" charset="0"/>
                <a:cs typeface="Courier New" pitchFamily="49" charset="0"/>
              </a:rPr>
              <a:t>firstOrder</a:t>
            </a:r>
            <a:r>
              <a:rPr lang="en-US" sz="2000" b="1" dirty="0" smtClean="0">
                <a:latin typeface="Courier New" pitchFamily="49" charset="0"/>
                <a:cs typeface="Courier New" pitchFamily="49" charset="0"/>
              </a:rPr>
              <a:t>);</a:t>
            </a:r>
          </a:p>
          <a:p>
            <a:endParaRPr lang="en-US" sz="2000" b="1" dirty="0">
              <a:latin typeface="Courier New" pitchFamily="49" charset="0"/>
              <a:cs typeface="Courier New" pitchFamily="49" charset="0"/>
            </a:endParaRPr>
          </a:p>
          <a:p>
            <a:r>
              <a:rPr lang="en-US" sz="2000" b="1" dirty="0" smtClean="0">
                <a:latin typeface="Courier New" pitchFamily="49" charset="0"/>
                <a:cs typeface="Courier New" pitchFamily="49" charset="0"/>
              </a:rPr>
              <a:t>	//Print out how much the order costs</a:t>
            </a:r>
          </a:p>
          <a:p>
            <a:r>
              <a:rPr lang="en-US" sz="2000" b="1" dirty="0">
                <a:latin typeface="Courier New" pitchFamily="49" charset="0"/>
                <a:cs typeface="Courier New" pitchFamily="49" charset="0"/>
              </a:rPr>
              <a:t>	</a:t>
            </a:r>
            <a:r>
              <a:rPr lang="en-US" sz="2000" b="1" dirty="0" err="1" smtClean="0">
                <a:latin typeface="Courier New" pitchFamily="49" charset="0"/>
                <a:cs typeface="Courier New" pitchFamily="49" charset="0"/>
              </a:rPr>
              <a:t>System.out.println</a:t>
            </a:r>
            <a:r>
              <a:rPr lang="en-US" sz="2000" b="1" dirty="0" smtClean="0">
                <a:latin typeface="Courier New" pitchFamily="49" charset="0"/>
                <a:cs typeface="Courier New" pitchFamily="49" charset="0"/>
              </a:rPr>
              <a:t>(“Collect: “ + </a:t>
            </a:r>
            <a:r>
              <a:rPr lang="en-US" sz="2000" b="1" dirty="0" err="1" smtClean="0">
                <a:latin typeface="Courier New" pitchFamily="49" charset="0"/>
                <a:cs typeface="Courier New" pitchFamily="49" charset="0"/>
              </a:rPr>
              <a:t>firstOrder.getCost</a:t>
            </a:r>
            <a:r>
              <a:rPr lang="en-US" sz="2000" b="1" dirty="0" smtClean="0">
                <a:latin typeface="Courier New" pitchFamily="49" charset="0"/>
                <a:cs typeface="Courier New" pitchFamily="49" charset="0"/>
              </a:rPr>
              <a:t>());</a:t>
            </a:r>
          </a:p>
          <a:p>
            <a:r>
              <a:rPr lang="en-US" sz="2000" b="1" dirty="0">
                <a:latin typeface="Courier New" pitchFamily="49" charset="0"/>
                <a:cs typeface="Courier New" pitchFamily="49" charset="0"/>
              </a:rPr>
              <a:t>}</a:t>
            </a:r>
            <a:endParaRPr lang="en-US" sz="2000" b="1" dirty="0" smtClean="0">
              <a:latin typeface="Courier New" pitchFamily="49" charset="0"/>
              <a:cs typeface="Courier New" pitchFamily="49" charset="0"/>
            </a:endParaRPr>
          </a:p>
        </p:txBody>
      </p:sp>
    </p:spTree>
    <p:extLst>
      <p:ext uri="{BB962C8B-B14F-4D97-AF65-F5344CB8AC3E}">
        <p14:creationId xmlns:p14="http://schemas.microsoft.com/office/powerpoint/2010/main" val="379816703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9EC77FCE-8B61-4C98-B96B-66228B8A9A27}" type="slidenum">
              <a:rPr lang="en-US"/>
              <a:pPr/>
              <a:t>8</a:t>
            </a:fld>
            <a:endParaRPr lang="en-US"/>
          </a:p>
        </p:txBody>
      </p:sp>
      <p:sp>
        <p:nvSpPr>
          <p:cNvPr id="162818" name="Rectangle 2"/>
          <p:cNvSpPr>
            <a:spLocks noGrp="1" noChangeArrowheads="1"/>
          </p:cNvSpPr>
          <p:nvPr>
            <p:ph type="title"/>
          </p:nvPr>
        </p:nvSpPr>
        <p:spPr/>
        <p:txBody>
          <a:bodyPr/>
          <a:lstStyle/>
          <a:p>
            <a:r>
              <a:rPr lang="en-US"/>
              <a:t>Designing Classes</a:t>
            </a:r>
          </a:p>
        </p:txBody>
      </p:sp>
      <p:sp>
        <p:nvSpPr>
          <p:cNvPr id="162819" name="Rectangle 3"/>
          <p:cNvSpPr>
            <a:spLocks noGrp="1" noChangeArrowheads="1"/>
          </p:cNvSpPr>
          <p:nvPr>
            <p:ph type="body" idx="1"/>
          </p:nvPr>
        </p:nvSpPr>
        <p:spPr/>
        <p:txBody>
          <a:bodyPr/>
          <a:lstStyle/>
          <a:p>
            <a:r>
              <a:rPr lang="en-US" dirty="0"/>
              <a:t>When we want to work with objects not supported by existing </a:t>
            </a:r>
            <a:r>
              <a:rPr lang="en-US" dirty="0" smtClean="0"/>
              <a:t>types, </a:t>
            </a:r>
            <a:r>
              <a:rPr lang="en-US" dirty="0"/>
              <a:t>we must design a new class.</a:t>
            </a:r>
          </a:p>
          <a:p>
            <a:r>
              <a:rPr lang="en-US" dirty="0"/>
              <a:t>The key design issues here are:</a:t>
            </a:r>
          </a:p>
          <a:p>
            <a:pPr lvl="1"/>
            <a:r>
              <a:rPr lang="en-US" dirty="0"/>
              <a:t>What classes do we need?</a:t>
            </a:r>
          </a:p>
          <a:p>
            <a:pPr lvl="1"/>
            <a:endParaRPr lang="en-US" dirty="0"/>
          </a:p>
          <a:p>
            <a:pPr lvl="1"/>
            <a:r>
              <a:rPr lang="en-US" dirty="0"/>
              <a:t>What goes in them (and what doesn’t)?</a:t>
            </a:r>
          </a:p>
          <a:p>
            <a:endParaRPr lang="en-US" dirty="0"/>
          </a:p>
          <a:p>
            <a:pPr lvl="1"/>
            <a:endParaRPr lang="en-US" dirty="0"/>
          </a:p>
        </p:txBody>
      </p:sp>
    </p:spTree>
    <p:extLst>
      <p:ext uri="{BB962C8B-B14F-4D97-AF65-F5344CB8AC3E}">
        <p14:creationId xmlns:p14="http://schemas.microsoft.com/office/powerpoint/2010/main" val="343186597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3999C0D4-CC13-49A6-BD59-DDC20A1BD2F7}" type="slidenum">
              <a:rPr lang="en-US"/>
              <a:pPr/>
              <a:t>9</a:t>
            </a:fld>
            <a:endParaRPr lang="en-US"/>
          </a:p>
        </p:txBody>
      </p:sp>
      <p:sp>
        <p:nvSpPr>
          <p:cNvPr id="164866" name="Rectangle 2"/>
          <p:cNvSpPr>
            <a:spLocks noGrp="1" noChangeArrowheads="1"/>
          </p:cNvSpPr>
          <p:nvPr>
            <p:ph type="title"/>
          </p:nvPr>
        </p:nvSpPr>
        <p:spPr/>
        <p:txBody>
          <a:bodyPr/>
          <a:lstStyle/>
          <a:p>
            <a:r>
              <a:rPr lang="en-US"/>
              <a:t>Information Hiding</a:t>
            </a:r>
          </a:p>
        </p:txBody>
      </p:sp>
      <p:sp>
        <p:nvSpPr>
          <p:cNvPr id="164867" name="Rectangle 3"/>
          <p:cNvSpPr>
            <a:spLocks noGrp="1" noChangeArrowheads="1"/>
          </p:cNvSpPr>
          <p:nvPr>
            <p:ph type="body" idx="1"/>
          </p:nvPr>
        </p:nvSpPr>
        <p:spPr>
          <a:xfrm>
            <a:off x="457200" y="1600200"/>
            <a:ext cx="8229600" cy="4495800"/>
          </a:xfrm>
        </p:spPr>
        <p:txBody>
          <a:bodyPr/>
          <a:lstStyle/>
          <a:p>
            <a:pPr>
              <a:lnSpc>
                <a:spcPct val="90000"/>
              </a:lnSpc>
            </a:pPr>
            <a:r>
              <a:rPr lang="en-US" dirty="0"/>
              <a:t>When we design a class we distinguish:</a:t>
            </a:r>
          </a:p>
          <a:p>
            <a:pPr lvl="1">
              <a:lnSpc>
                <a:spcPct val="90000"/>
              </a:lnSpc>
            </a:pPr>
            <a:r>
              <a:rPr lang="en-US" dirty="0"/>
              <a:t>the external interface to a </a:t>
            </a:r>
            <a:r>
              <a:rPr lang="en-US" dirty="0" smtClean="0"/>
              <a:t>class;</a:t>
            </a:r>
            <a:endParaRPr lang="en-US" dirty="0"/>
          </a:p>
          <a:p>
            <a:pPr lvl="1">
              <a:lnSpc>
                <a:spcPct val="90000"/>
              </a:lnSpc>
            </a:pPr>
            <a:r>
              <a:rPr lang="en-US" dirty="0"/>
              <a:t>the internal implementation of the </a:t>
            </a:r>
            <a:r>
              <a:rPr lang="en-US" dirty="0" smtClean="0"/>
              <a:t>class.</a:t>
            </a:r>
            <a:endParaRPr lang="en-US" dirty="0"/>
          </a:p>
          <a:p>
            <a:pPr>
              <a:lnSpc>
                <a:spcPct val="90000"/>
              </a:lnSpc>
            </a:pPr>
            <a:r>
              <a:rPr lang="en-US" dirty="0"/>
              <a:t>The principle of </a:t>
            </a:r>
            <a:r>
              <a:rPr lang="en-US" i="1" dirty="0"/>
              <a:t>information hiding </a:t>
            </a:r>
            <a:r>
              <a:rPr lang="en-US" dirty="0"/>
              <a:t>dictates that a class designer:</a:t>
            </a:r>
          </a:p>
          <a:p>
            <a:pPr lvl="1">
              <a:lnSpc>
                <a:spcPct val="90000"/>
              </a:lnSpc>
            </a:pPr>
            <a:r>
              <a:rPr lang="en-US" dirty="0"/>
              <a:t>provide </a:t>
            </a:r>
            <a:r>
              <a:rPr lang="en-US" i="1" dirty="0"/>
              <a:t>public</a:t>
            </a:r>
            <a:r>
              <a:rPr lang="en-US" dirty="0"/>
              <a:t> views of those things that a class user really needs to </a:t>
            </a:r>
            <a:r>
              <a:rPr lang="en-US" dirty="0" smtClean="0"/>
              <a:t>know;</a:t>
            </a:r>
            <a:endParaRPr lang="en-US" dirty="0"/>
          </a:p>
          <a:p>
            <a:pPr lvl="1">
              <a:lnSpc>
                <a:spcPct val="90000"/>
              </a:lnSpc>
            </a:pPr>
            <a:r>
              <a:rPr lang="en-US" dirty="0"/>
              <a:t>hide all other details by making them </a:t>
            </a:r>
            <a:r>
              <a:rPr lang="en-US" i="1" dirty="0" smtClean="0"/>
              <a:t>private.</a:t>
            </a:r>
            <a:endParaRPr lang="en-US" dirty="0"/>
          </a:p>
        </p:txBody>
      </p:sp>
    </p:spTree>
    <p:extLst>
      <p:ext uri="{BB962C8B-B14F-4D97-AF65-F5344CB8AC3E}">
        <p14:creationId xmlns:p14="http://schemas.microsoft.com/office/powerpoint/2010/main" val="301771280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51141</TotalTime>
  <Words>2081</Words>
  <Application>Microsoft Macintosh PowerPoint</Application>
  <PresentationFormat>On-screen Show (4:3)</PresentationFormat>
  <Paragraphs>386</Paragraphs>
  <Slides>26</Slides>
  <Notes>23</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Clarity</vt:lpstr>
      <vt:lpstr>Java</vt:lpstr>
      <vt:lpstr>Objectives</vt:lpstr>
      <vt:lpstr>Classes</vt:lpstr>
      <vt:lpstr>Ice Cream Orders</vt:lpstr>
      <vt:lpstr>Classes and Objects</vt:lpstr>
      <vt:lpstr>Using Classes</vt:lpstr>
      <vt:lpstr>PowerPoint Presentation</vt:lpstr>
      <vt:lpstr>Designing Classes</vt:lpstr>
      <vt:lpstr>Information Hiding</vt:lpstr>
      <vt:lpstr>Design using Perspectives </vt:lpstr>
      <vt:lpstr>Implementing Classes</vt:lpstr>
      <vt:lpstr>Class Attributes </vt:lpstr>
      <vt:lpstr>Implementing Class Attributes</vt:lpstr>
      <vt:lpstr>Default-Value Constructor</vt:lpstr>
      <vt:lpstr>Constructors as Methods</vt:lpstr>
      <vt:lpstr>Class Invariants</vt:lpstr>
      <vt:lpstr>Explicit-Value Constructor</vt:lpstr>
      <vt:lpstr>Accessor Methods</vt:lpstr>
      <vt:lpstr>PowerPoint Presentation</vt:lpstr>
      <vt:lpstr>PowerPoint Presentation</vt:lpstr>
      <vt:lpstr>Copy Constructors</vt:lpstr>
      <vt:lpstr>Copying Objects</vt:lpstr>
      <vt:lpstr>Instance versus Class Members</vt:lpstr>
      <vt:lpstr>Referencing Members</vt:lpstr>
      <vt:lpstr>Class Data</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PROCESSING &amp; Java</dc:title>
  <dc:creator>Serita Nelesen</dc:creator>
  <cp:lastModifiedBy>Serita Nelesen</cp:lastModifiedBy>
  <cp:revision>163</cp:revision>
  <dcterms:created xsi:type="dcterms:W3CDTF">2011-08-22T19:36:31Z</dcterms:created>
  <dcterms:modified xsi:type="dcterms:W3CDTF">2013-03-20T20:57:43Z</dcterms:modified>
</cp:coreProperties>
</file>