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18"/>
  </p:notesMasterIdLst>
  <p:sldIdLst>
    <p:sldId id="294" r:id="rId2"/>
    <p:sldId id="308" r:id="rId3"/>
    <p:sldId id="326" r:id="rId4"/>
    <p:sldId id="309" r:id="rId5"/>
    <p:sldId id="310" r:id="rId6"/>
    <p:sldId id="311" r:id="rId7"/>
    <p:sldId id="312" r:id="rId8"/>
    <p:sldId id="313" r:id="rId9"/>
    <p:sldId id="314" r:id="rId10"/>
    <p:sldId id="315" r:id="rId11"/>
    <p:sldId id="329" r:id="rId12"/>
    <p:sldId id="316" r:id="rId13"/>
    <p:sldId id="327" r:id="rId14"/>
    <p:sldId id="328" r:id="rId15"/>
    <p:sldId id="324" r:id="rId16"/>
    <p:sldId id="32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149" autoAdjust="0"/>
  </p:normalViewPr>
  <p:slideViewPr>
    <p:cSldViewPr snapToGrid="0" snapToObjects="1">
      <p:cViewPr varScale="1">
        <p:scale>
          <a:sx n="66" d="100"/>
          <a:sy n="66" d="100"/>
        </p:scale>
        <p:origin x="-27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06EEA4-ADA4-974F-AE27-F0092D35C8D2}" type="datetimeFigureOut">
              <a:rPr lang="en-US" smtClean="0"/>
              <a:t>10/15/12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99A818-AEE8-F446-B936-0DAF7143022B}" type="slidenum">
              <a:rPr lang="en-US" smtClean="0"/>
              <a:t>‹#›</a:t>
            </a:fld>
            <a:endParaRPr lang="en-US"/>
          </a:p>
        </p:txBody>
      </p:sp>
    </p:spTree>
    <p:extLst>
      <p:ext uri="{BB962C8B-B14F-4D97-AF65-F5344CB8AC3E}">
        <p14:creationId xmlns:p14="http://schemas.microsoft.com/office/powerpoint/2010/main" val="15945190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8C81FD5-2C6D-4945-A155-2E84FA9F33E3}" type="slidenum">
              <a:rPr lang="en-US" smtClean="0"/>
              <a:pPr/>
              <a:t>3</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dirty="0" smtClean="0"/>
              <a:t>Imagine</a:t>
            </a:r>
            <a:r>
              <a:rPr lang="en-US" baseline="0" dirty="0" smtClean="0"/>
              <a:t> you want to compute world population, and you have more than 200 variables representing their populations.  You’d need to reference each variable in turn, making your program humungous (and tedious to type).</a:t>
            </a:r>
          </a:p>
          <a:p>
            <a:endParaRPr lang="en-US" baseline="0" dirty="0" smtClean="0"/>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C265FA5-E9AD-4C5F-8629-4DD3458CD82F}" type="slidenum">
              <a:rPr lang="en-US" smtClean="0"/>
              <a:pPr/>
              <a:t>12</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baseline="0" dirty="0" smtClean="0"/>
              <a:t>Have them do some sample exercises here:</a:t>
            </a:r>
          </a:p>
          <a:p>
            <a:pPr>
              <a:buFont typeface="Arial" pitchFamily="34" charset="0"/>
              <a:buChar char="•"/>
            </a:pPr>
            <a:r>
              <a:rPr lang="en-US" baseline="0" dirty="0" smtClean="0"/>
              <a:t> Search through an array of the dwarves ages and find the oldest (or youngest) dwarf.</a:t>
            </a:r>
          </a:p>
          <a:p>
            <a:pPr>
              <a:buFont typeface="Arial" pitchFamily="34" charset="0"/>
              <a:buChar char="•"/>
            </a:pPr>
            <a:r>
              <a:rPr lang="en-US" baseline="0" dirty="0" smtClean="0"/>
              <a:t> Compute the average of the dwarves ages.</a:t>
            </a:r>
          </a:p>
          <a:p>
            <a:pPr>
              <a:buFont typeface="Arial" pitchFamily="34" charset="0"/>
              <a:buChar char="•"/>
            </a:pPr>
            <a:r>
              <a:rPr lang="en-US" baseline="0" dirty="0" smtClean="0"/>
              <a:t> Compute the number of dwarves who are senior citizens.</a:t>
            </a:r>
          </a:p>
          <a:p>
            <a:pPr>
              <a:buFont typeface="Arial" pitchFamily="34" charset="0"/>
              <a:buChar char="•"/>
            </a:pPr>
            <a:r>
              <a:rPr lang="en-US" baseline="0" dirty="0" smtClean="0"/>
              <a:t> Check if an array is sorted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18A696D5-EC0E-4C1A-AB13-869D0E199CBC}" type="slidenum">
              <a:rPr lang="en-US" smtClean="0"/>
              <a:pPr/>
              <a:t>16</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a:t>
            </a:r>
            <a:r>
              <a:rPr lang="en-US" b="1" i="1" u="sng" dirty="0" smtClean="0">
                <a:latin typeface="Courier New" pitchFamily="49" charset="0"/>
                <a:cs typeface="Courier New" pitchFamily="49" charset="0"/>
              </a:rPr>
              <a:t>ElementType[]</a:t>
            </a:r>
            <a:r>
              <a:rPr lang="en-US" b="1" i="1" u="sng" baseline="0" dirty="0" smtClean="0">
                <a:latin typeface="Courier New" pitchFamily="49" charset="0"/>
                <a:cs typeface="Courier New" pitchFamily="49" charset="0"/>
              </a:rPr>
              <a:t> </a:t>
            </a:r>
            <a:r>
              <a:rPr lang="en-US" baseline="0" dirty="0" smtClean="0"/>
              <a:t>is also a type and can thus be used as a type anywhere (parameters, return values, variable declarations, etc).</a:t>
            </a:r>
          </a:p>
          <a:p>
            <a:endParaRPr lang="en-US" baseline="0" dirty="0" smtClean="0"/>
          </a:p>
          <a:p>
            <a:r>
              <a:rPr lang="en-US" baseline="0" dirty="0" smtClean="0"/>
              <a:t>handle ~= identifier</a:t>
            </a: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C265FA5-E9AD-4C5F-8629-4DD3458CD82F}" type="slidenum">
              <a:rPr lang="en-US" smtClean="0"/>
              <a:pPr/>
              <a:t>5</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dirty="0" smtClean="0"/>
              <a:t>Here are 3 of the declaration forms for the Processing/Java standard array.  There are some issues here:</a:t>
            </a:r>
          </a:p>
          <a:p>
            <a:pPr>
              <a:buFont typeface="Arial" pitchFamily="34" charset="0"/>
              <a:buChar char="•"/>
            </a:pPr>
            <a:r>
              <a:rPr lang="en-US" baseline="0" dirty="0" smtClean="0"/>
              <a:t> </a:t>
            </a:r>
            <a:r>
              <a:rPr lang="en-US" dirty="0" smtClean="0"/>
              <a:t>Java arrays are objects, so they are accessed via handles.</a:t>
            </a:r>
          </a:p>
          <a:p>
            <a:pPr>
              <a:buFont typeface="Arial" pitchFamily="34" charset="0"/>
              <a:buChar char="•"/>
            </a:pPr>
            <a:r>
              <a:rPr lang="en-US" dirty="0" smtClean="0"/>
              <a:t> Predefined sizes (the default is 0, a null pointer)</a:t>
            </a:r>
          </a:p>
          <a:p>
            <a:pPr>
              <a:buFont typeface="Arial" pitchFamily="34" charset="0"/>
              <a:buChar char="•"/>
            </a:pPr>
            <a:r>
              <a:rPr lang="en-US" dirty="0" smtClean="0"/>
              <a:t> Predefined values can be assigned with array literals (the default should not be assumed)</a:t>
            </a:r>
          </a:p>
          <a:p>
            <a:pPr>
              <a:buFont typeface="Arial" pitchFamily="34" charset="0"/>
              <a:buChar char="•"/>
            </a:pPr>
            <a:r>
              <a:rPr lang="en-US" dirty="0" smtClean="0"/>
              <a:t> Indexes start with 0 (not 1).</a:t>
            </a:r>
          </a:p>
          <a:p>
            <a:pPr>
              <a:buFont typeface="Arial" pitchFamily="34" charset="0"/>
              <a:buChar char="•"/>
            </a:pPr>
            <a:r>
              <a:rPr lang="en-US" dirty="0" smtClean="0"/>
              <a:t> “new” allocates new memory at run time</a:t>
            </a:r>
          </a:p>
          <a:p>
            <a:pPr>
              <a:buFont typeface="Arial" pitchFamily="34" charset="0"/>
              <a:buChar char="•"/>
            </a:pPr>
            <a:r>
              <a:rPr lang="en-US" dirty="0" smtClean="0"/>
              <a:t> Java arrays of primitive types are stored as values, objects in an array are stored via handles.</a:t>
            </a:r>
          </a:p>
          <a:p>
            <a:pPr lvl="1"/>
            <a:r>
              <a:rPr lang="en-US" dirty="0" smtClean="0"/>
              <a:t>Why do they do this?  Why not just put the strings “in-line” like the primitive objects?</a:t>
            </a:r>
            <a:r>
              <a:rPr lang="en-US" baseline="0" dirty="0" smtClean="0"/>
              <a:t> – </a:t>
            </a:r>
            <a:r>
              <a:rPr lang="en-US" dirty="0" smtClean="0"/>
              <a:t>to make indexing more efficient</a:t>
            </a:r>
          </a:p>
          <a:p>
            <a:pPr lvl="1"/>
            <a:endParaRPr lang="en-US" dirty="0" smtClean="0"/>
          </a:p>
          <a:p>
            <a:pPr lvl="1"/>
            <a:r>
              <a:rPr lang="en-US" dirty="0" smtClean="0"/>
              <a:t>Do</a:t>
            </a:r>
            <a:r>
              <a:rPr lang="en-US" baseline="0" dirty="0" smtClean="0"/>
              <a:t> example with integers.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C265FA5-E9AD-4C5F-8629-4DD3458CD82F}" type="slidenum">
              <a:rPr lang="en-US" smtClean="0"/>
              <a:pPr/>
              <a:t>6</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dirty="0" smtClean="0"/>
              <a:t>This prints</a:t>
            </a:r>
            <a:r>
              <a:rPr lang="en-US" baseline="0" dirty="0" smtClean="0"/>
              <a:t> Happy on the text output screen.</a:t>
            </a:r>
          </a:p>
          <a:p>
            <a:r>
              <a:rPr lang="en-US" baseline="0" dirty="0" smtClean="0"/>
              <a:t>The pattern here is:</a:t>
            </a:r>
          </a:p>
          <a:p>
            <a:pPr lvl="1"/>
            <a:r>
              <a:rPr lang="en-US" i="1" u="sng" baseline="0" dirty="0" smtClean="0"/>
              <a:t>identifier</a:t>
            </a:r>
            <a:r>
              <a:rPr lang="en-US" baseline="0" dirty="0" smtClean="0"/>
              <a:t>[</a:t>
            </a:r>
            <a:r>
              <a:rPr lang="en-US" i="1" u="sng" baseline="0" dirty="0" smtClean="0"/>
              <a:t>index</a:t>
            </a:r>
            <a:r>
              <a:rPr lang="en-US" baseline="0" dirty="0" smtClean="0"/>
              <a:t>]</a:t>
            </a:r>
          </a:p>
          <a:p>
            <a:pPr lvl="0"/>
            <a:r>
              <a:rPr lang="en-US" baseline="0" dirty="0" smtClean="0"/>
              <a:t>Question: Create new (empty) array called array1.  What will array1[0] return?</a:t>
            </a:r>
          </a:p>
          <a:p>
            <a:pPr lvl="0"/>
            <a:r>
              <a:rPr lang="en-US" baseline="0" dirty="0" smtClean="0"/>
              <a:t>Answer: The dreaded null-pointer error!</a:t>
            </a:r>
          </a:p>
          <a:p>
            <a:pPr lvl="0"/>
            <a:r>
              <a:rPr lang="en-US" baseline="0" dirty="0" smtClean="0"/>
              <a:t>Moral: Declare AND initialize before accessing array elements.</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C265FA5-E9AD-4C5F-8629-4DD3458CD82F}" type="slidenum">
              <a:rPr lang="en-US" smtClean="0"/>
              <a:pPr/>
              <a:t>7</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dirty="0" smtClean="0"/>
              <a:t>This prints:</a:t>
            </a:r>
          </a:p>
          <a:p>
            <a:r>
              <a:rPr lang="en-US" baseline="0" dirty="0" smtClean="0"/>
              <a:t>Grumpy</a:t>
            </a:r>
          </a:p>
          <a:p>
            <a:r>
              <a:rPr lang="en-US" baseline="0" dirty="0" smtClean="0"/>
              <a:t>Happy</a:t>
            </a:r>
          </a:p>
          <a:p>
            <a:r>
              <a:rPr lang="en-US" baseline="0" dirty="0" smtClean="0"/>
              <a:t>(and then quits!)</a:t>
            </a:r>
          </a:p>
          <a:p>
            <a:r>
              <a:rPr lang="en-US" baseline="0" dirty="0" smtClean="0"/>
              <a:t>Note the use of length (not length()!). This is an irritating inconsistency in Processing/Java, but it can’t be helped at this point.</a:t>
            </a:r>
          </a:p>
          <a:p>
            <a:endParaRPr lang="en-US"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Demonstrate</a:t>
            </a:r>
            <a:r>
              <a:rPr lang="en-US" baseline="0" dirty="0" smtClean="0"/>
              <a:t> this: Do just the populations first, then add the country names.</a:t>
            </a:r>
          </a:p>
          <a:p>
            <a:r>
              <a:rPr lang="en-US" baseline="0" dirty="0" smtClean="0"/>
              <a:t>The indexes must correspond between the two arrays (i.e., the population for countries[0] better be populations[0]). </a:t>
            </a:r>
          </a:p>
          <a:p>
            <a:r>
              <a:rPr lang="en-US" baseline="0" dirty="0" smtClean="0"/>
              <a:t>Output:</a:t>
            </a:r>
          </a:p>
          <a:p>
            <a:r>
              <a:rPr lang="en-US" baseline="0" dirty="0" smtClean="0">
                <a:latin typeface="Courier New" pitchFamily="49" charset="0"/>
                <a:cs typeface="Courier New" pitchFamily="49" charset="0"/>
              </a:rPr>
              <a:t>Belize: 294385</a:t>
            </a:r>
          </a:p>
          <a:p>
            <a:r>
              <a:rPr lang="en-US" baseline="0" dirty="0" smtClean="0">
                <a:latin typeface="Courier New" pitchFamily="49" charset="0"/>
                <a:cs typeface="Courier New" pitchFamily="49" charset="0"/>
              </a:rPr>
              <a:t>Costa Rica: 4133884</a:t>
            </a:r>
          </a:p>
          <a:p>
            <a:r>
              <a:rPr lang="en-US" baseline="0" dirty="0" smtClean="0">
                <a:latin typeface="Courier New" pitchFamily="49" charset="0"/>
                <a:cs typeface="Courier New" pitchFamily="49" charset="0"/>
              </a:rPr>
              <a:t>El </a:t>
            </a:r>
            <a:r>
              <a:rPr lang="en-US" baseline="0" dirty="0" err="1" smtClean="0">
                <a:latin typeface="Courier New" pitchFamily="49" charset="0"/>
                <a:cs typeface="Courier New" pitchFamily="49" charset="0"/>
              </a:rPr>
              <a:t>Slavador</a:t>
            </a:r>
            <a:r>
              <a:rPr lang="en-US" baseline="0" dirty="0" smtClean="0">
                <a:latin typeface="Courier New" pitchFamily="49" charset="0"/>
                <a:cs typeface="Courier New" pitchFamily="49" charset="0"/>
              </a:rPr>
              <a:t>: 6948073</a:t>
            </a:r>
          </a:p>
          <a:p>
            <a:r>
              <a:rPr lang="en-US" baseline="0" dirty="0" smtClean="0">
                <a:latin typeface="Courier New" pitchFamily="49" charset="0"/>
                <a:cs typeface="Courier New" pitchFamily="49" charset="0"/>
              </a:rPr>
              <a:t>Guatemala: 12728111</a:t>
            </a:r>
          </a:p>
          <a:p>
            <a:r>
              <a:rPr lang="en-US" baseline="0" dirty="0" smtClean="0">
                <a:latin typeface="Courier New" pitchFamily="49" charset="0"/>
                <a:cs typeface="Courier New" pitchFamily="49" charset="0"/>
              </a:rPr>
              <a:t>Honduras: 7483763</a:t>
            </a:r>
          </a:p>
          <a:p>
            <a:r>
              <a:rPr lang="en-US" baseline="0" dirty="0" smtClean="0">
                <a:latin typeface="Courier New" pitchFamily="49" charset="0"/>
                <a:cs typeface="Courier New" pitchFamily="49" charset="0"/>
              </a:rPr>
              <a:t>Nicaragua: 5675356</a:t>
            </a:r>
          </a:p>
          <a:p>
            <a:r>
              <a:rPr lang="en-US" baseline="0" dirty="0" smtClean="0">
                <a:latin typeface="Courier New" pitchFamily="49" charset="0"/>
                <a:cs typeface="Courier New" pitchFamily="49" charset="0"/>
              </a:rPr>
              <a:t>Panama: 3242173</a:t>
            </a:r>
          </a:p>
          <a:p>
            <a:endParaRPr lang="en-US" baseline="0" dirty="0" smtClean="0">
              <a:latin typeface="Courier New" pitchFamily="49" charset="0"/>
              <a:cs typeface="Courier New" pitchFamily="49" charset="0"/>
            </a:endParaRPr>
          </a:p>
          <a:p>
            <a:endParaRPr lang="en-US" baseline="0" dirty="0" smtClean="0">
              <a:latin typeface="Courier New" pitchFamily="49" charset="0"/>
              <a:cs typeface="Courier New" pitchFamily="49" charset="0"/>
            </a:endParaRPr>
          </a:p>
          <a:p>
            <a:endParaRPr lang="en-US"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745C7103-E8A1-43A8-B1E8-56444E8B7523}"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Demonstrate</a:t>
            </a:r>
            <a:r>
              <a:rPr lang="en-US" baseline="0" dirty="0" smtClean="0"/>
              <a:t> this:</a:t>
            </a:r>
          </a:p>
          <a:p>
            <a:pPr>
              <a:buFontTx/>
              <a:buChar char="-"/>
            </a:pPr>
            <a:r>
              <a:rPr lang="en-US" baseline="0" dirty="0" smtClean="0"/>
              <a:t>Start with simple sum, then try removing/changing the array elements and try and null array, 0 elements</a:t>
            </a:r>
          </a:p>
          <a:p>
            <a:pPr>
              <a:buFontTx/>
              <a:buChar char="-"/>
            </a:pPr>
            <a:r>
              <a:rPr lang="en-US" baseline="0" dirty="0" smtClean="0"/>
              <a:t>Upgrade to compute the average, then try 0 elements (add if statement to protect against division by 0). </a:t>
            </a:r>
          </a:p>
          <a:p>
            <a:endParaRPr lang="en-US" baseline="0" dirty="0" smtClean="0"/>
          </a:p>
          <a:p>
            <a:endParaRPr lang="en-US" baseline="0" dirty="0" smtClean="0">
              <a:latin typeface="Courier New" pitchFamily="49" charset="0"/>
              <a:cs typeface="Courier New" pitchFamily="49" charset="0"/>
            </a:endParaRPr>
          </a:p>
          <a:p>
            <a:endParaRPr lang="en-US" baseline="0" dirty="0" smtClean="0">
              <a:latin typeface="Courier New" pitchFamily="49" charset="0"/>
              <a:cs typeface="Courier New" pitchFamily="49" charset="0"/>
            </a:endParaRPr>
          </a:p>
          <a:p>
            <a:endParaRPr lang="en-US"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745C7103-E8A1-43A8-B1E8-56444E8B7523}"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C265FA5-E9AD-4C5F-8629-4DD3458CD82F}" type="slidenum">
              <a:rPr lang="en-US" smtClean="0"/>
              <a:pPr/>
              <a:t>10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baseline="0" dirty="0" smtClean="0"/>
              <a:t>What is the error??  </a:t>
            </a:r>
            <a:r>
              <a:rPr lang="en-US" baseline="0" dirty="0" err="1" smtClean="0"/>
              <a:t>sa</a:t>
            </a:r>
            <a:r>
              <a:rPr lang="en-US" baseline="0" dirty="0" smtClean="0"/>
              <a:t> is not in scope in the </a:t>
            </a:r>
            <a:r>
              <a:rPr lang="en-US" baseline="0" dirty="0" err="1" smtClean="0"/>
              <a:t>changeStringArray</a:t>
            </a:r>
            <a:r>
              <a:rPr lang="en-US" baseline="0" dirty="0" smtClean="0"/>
              <a:t> method.  Must use </a:t>
            </a:r>
            <a:r>
              <a:rPr lang="en-US" baseline="0" dirty="0" err="1" smtClean="0"/>
              <a:t>stringArray</a:t>
            </a:r>
            <a:r>
              <a:rPr lang="en-US" baseline="0" dirty="0" smtClean="0"/>
              <a:t> variable in the method.</a:t>
            </a:r>
          </a:p>
          <a:p>
            <a:endParaRPr lang="en-US" baseline="0" dirty="0" smtClean="0"/>
          </a:p>
          <a:p>
            <a:r>
              <a:rPr lang="en-US" baseline="0" dirty="0" smtClean="0"/>
              <a:t>Demonstrate this and draw a picture of the reference type array to show how the original array actually gets changed even though the array reference is passed by value.</a:t>
            </a:r>
          </a:p>
          <a:p>
            <a:endParaRPr lang="en-US"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C265FA5-E9AD-4C5F-8629-4DD3458CD82F}" type="slidenum">
              <a:rPr lang="en-US" smtClean="0"/>
              <a:pPr/>
              <a:t>11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baseline="0" dirty="0" smtClean="0"/>
              <a:t>What is the error??  </a:t>
            </a:r>
            <a:r>
              <a:rPr lang="en-US" baseline="0" dirty="0" err="1" smtClean="0"/>
              <a:t>sa</a:t>
            </a:r>
            <a:r>
              <a:rPr lang="en-US" baseline="0" dirty="0" smtClean="0"/>
              <a:t> is not in scope in the </a:t>
            </a:r>
            <a:r>
              <a:rPr lang="en-US" baseline="0" dirty="0" err="1" smtClean="0"/>
              <a:t>changeStringArray</a:t>
            </a:r>
            <a:r>
              <a:rPr lang="en-US" baseline="0" dirty="0" smtClean="0"/>
              <a:t> method.  Must use </a:t>
            </a:r>
            <a:r>
              <a:rPr lang="en-US" baseline="0" dirty="0" err="1" smtClean="0"/>
              <a:t>stringArray</a:t>
            </a:r>
            <a:r>
              <a:rPr lang="en-US" baseline="0" dirty="0" smtClean="0"/>
              <a:t> variable in the method.</a:t>
            </a:r>
          </a:p>
          <a:p>
            <a:endParaRPr lang="en-US" baseline="0" dirty="0" smtClean="0"/>
          </a:p>
          <a:p>
            <a:r>
              <a:rPr lang="en-US" baseline="0" dirty="0" smtClean="0"/>
              <a:t>Demonstrate this and draw a picture of the reference type array to show how the original array actually gets changed even though the array reference is passed by value.</a:t>
            </a:r>
          </a:p>
          <a:p>
            <a:endParaRPr lang="en-US"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2286E-E3ED-1B48-A890-3645A5273049}" type="datetimeFigureOut">
              <a:rPr lang="en-US" smtClean="0"/>
              <a:t>10/15/12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D2286E-E3ED-1B48-A890-3645A5273049}" type="datetimeFigureOut">
              <a:rPr lang="en-US" smtClean="0"/>
              <a:t>10/15/12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D2286E-E3ED-1B48-A890-3645A5273049}" type="datetimeFigureOut">
              <a:rPr lang="en-US" smtClean="0"/>
              <a:t>10/15/12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A8EE4-CEC0-CE4B-8FC5-5822A805170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2286E-E3ED-1B48-A890-3645A5273049}" type="datetimeFigureOut">
              <a:rPr lang="en-US" smtClean="0"/>
              <a:t>10/15/12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2286E-E3ED-1B48-A890-3645A5273049}" type="datetimeFigureOut">
              <a:rPr lang="en-US" smtClean="0"/>
              <a:t>10/15/12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10/15/12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10/15/12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8D2286E-E3ED-1B48-A890-3645A5273049}" type="datetimeFigureOut">
              <a:rPr lang="en-US" smtClean="0"/>
              <a:t>10/15/12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13A8EE4-CEC0-CE4B-8FC5-5822A80517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Java</a:t>
            </a:r>
            <a:endParaRPr lang="en-US" dirty="0"/>
          </a:p>
        </p:txBody>
      </p:sp>
      <p:sp>
        <p:nvSpPr>
          <p:cNvPr id="3" name="Subtitle 2"/>
          <p:cNvSpPr>
            <a:spLocks noGrp="1"/>
          </p:cNvSpPr>
          <p:nvPr>
            <p:ph type="subTitle" idx="1"/>
          </p:nvPr>
        </p:nvSpPr>
        <p:spPr/>
        <p:txBody>
          <a:bodyPr/>
          <a:lstStyle/>
          <a:p>
            <a:r>
              <a:rPr lang="en-US" dirty="0" smtClean="0"/>
              <a:t>Arrays</a:t>
            </a:r>
            <a:endParaRPr lang="en-US" dirty="0"/>
          </a:p>
        </p:txBody>
      </p:sp>
    </p:spTree>
    <p:extLst>
      <p:ext uri="{BB962C8B-B14F-4D97-AF65-F5344CB8AC3E}">
        <p14:creationId xmlns:p14="http://schemas.microsoft.com/office/powerpoint/2010/main" val="2345131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F5F49BD2-D05D-47B3-96EB-432763FBBFF5}" type="slidenum">
              <a:rPr lang="en-US" smtClean="0"/>
              <a:pPr/>
              <a:t>10</a:t>
            </a:fld>
            <a:endParaRPr lang="en-US" smtClean="0"/>
          </a:p>
        </p:txBody>
      </p:sp>
      <p:sp>
        <p:nvSpPr>
          <p:cNvPr id="18435" name="Rectangle 2"/>
          <p:cNvSpPr>
            <a:spLocks noGrp="1" noChangeArrowheads="1"/>
          </p:cNvSpPr>
          <p:nvPr>
            <p:ph type="body" idx="1"/>
          </p:nvPr>
        </p:nvSpPr>
        <p:spPr>
          <a:xfrm>
            <a:off x="457200" y="1524000"/>
            <a:ext cx="8305800" cy="5029200"/>
          </a:xfrm>
        </p:spPr>
        <p:txBody>
          <a:bodyPr>
            <a:normAutofit/>
          </a:bodyPr>
          <a:lstStyle/>
          <a:p>
            <a:pPr eaLnBrk="1" hangingPunct="1">
              <a:buFont typeface="Arial" pitchFamily="34" charset="0"/>
              <a:buNone/>
            </a:pPr>
            <a:r>
              <a:rPr lang="sv-SE" sz="2400" b="1" dirty="0" smtClean="0">
                <a:latin typeface="Courier New" pitchFamily="49" charset="0"/>
              </a:rPr>
              <a:t>public static void </a:t>
            </a:r>
            <a:r>
              <a:rPr lang="sv-SE" b="1" dirty="0" smtClean="0">
                <a:latin typeface="Courier New" pitchFamily="49" charset="0"/>
              </a:rPr>
              <a:t>main</a:t>
            </a:r>
            <a:r>
              <a:rPr lang="sv-SE" sz="2400" b="1" dirty="0" smtClean="0">
                <a:latin typeface="Courier New" pitchFamily="49" charset="0"/>
              </a:rPr>
              <a:t>(String[] args) {</a:t>
            </a:r>
          </a:p>
          <a:p>
            <a:pPr eaLnBrk="1" hangingPunct="1">
              <a:buFont typeface="Arial" pitchFamily="34" charset="0"/>
              <a:buNone/>
            </a:pPr>
            <a:r>
              <a:rPr lang="sv-SE" sz="2400" b="1" dirty="0" smtClean="0">
                <a:latin typeface="Courier New" pitchFamily="49" charset="0"/>
              </a:rPr>
              <a:t>  String[] sa = {"Grumpy", "Happy"};</a:t>
            </a:r>
          </a:p>
          <a:p>
            <a:pPr eaLnBrk="1" hangingPunct="1">
              <a:buFont typeface="Arial" pitchFamily="34" charset="0"/>
              <a:buNone/>
            </a:pPr>
            <a:r>
              <a:rPr lang="sv-SE" sz="2400" b="1" dirty="0" smtClean="0">
                <a:latin typeface="Courier New" pitchFamily="49" charset="0"/>
              </a:rPr>
              <a:t>  changeStringArray(sa);</a:t>
            </a:r>
          </a:p>
          <a:p>
            <a:pPr eaLnBrk="1" hangingPunct="1">
              <a:buFont typeface="Arial" pitchFamily="34" charset="0"/>
              <a:buNone/>
            </a:pPr>
            <a:r>
              <a:rPr lang="sv-SE" sz="2400" b="1" dirty="0" smtClean="0">
                <a:latin typeface="Courier New" pitchFamily="49" charset="0"/>
              </a:rPr>
              <a:t>  System.out.println(sa[0] + ” ” + sa[1]);</a:t>
            </a:r>
          </a:p>
          <a:p>
            <a:pPr eaLnBrk="1" hangingPunct="1">
              <a:buFont typeface="Arial" pitchFamily="34" charset="0"/>
              <a:buNone/>
            </a:pPr>
            <a:r>
              <a:rPr lang="sv-SE" sz="2400" b="1" dirty="0" smtClean="0">
                <a:latin typeface="Courier New" pitchFamily="49" charset="0"/>
              </a:rPr>
              <a:t>}</a:t>
            </a:r>
          </a:p>
          <a:p>
            <a:pPr eaLnBrk="1" hangingPunct="1">
              <a:buFont typeface="Arial" pitchFamily="34" charset="0"/>
              <a:buNone/>
            </a:pPr>
            <a:r>
              <a:rPr lang="en-US" sz="2400" b="1" dirty="0" smtClean="0">
                <a:latin typeface="Courier New" pitchFamily="49" charset="0"/>
              </a:rPr>
              <a:t>public static void </a:t>
            </a:r>
            <a:r>
              <a:rPr lang="en-US" sz="2400" b="1" dirty="0" err="1" smtClean="0">
                <a:latin typeface="Courier New" pitchFamily="49" charset="0"/>
              </a:rPr>
              <a:t>changeStringArray</a:t>
            </a:r>
            <a:endParaRPr lang="en-US" sz="2400" b="1" dirty="0" smtClean="0">
              <a:latin typeface="Courier New" pitchFamily="49" charset="0"/>
            </a:endParaRPr>
          </a:p>
          <a:p>
            <a:pPr eaLnBrk="1" hangingPunct="1">
              <a:buFont typeface="Arial" pitchFamily="34" charset="0"/>
              <a:buNone/>
            </a:pPr>
            <a:r>
              <a:rPr lang="en-US" b="1" dirty="0">
                <a:latin typeface="Courier New" pitchFamily="49" charset="0"/>
              </a:rPr>
              <a:t>	</a:t>
            </a:r>
            <a:r>
              <a:rPr lang="en-US" b="1" dirty="0" smtClean="0">
                <a:latin typeface="Courier New" pitchFamily="49" charset="0"/>
              </a:rPr>
              <a:t>				</a:t>
            </a:r>
            <a:r>
              <a:rPr lang="en-US" sz="2400" b="1" dirty="0" smtClean="0">
                <a:latin typeface="Courier New" pitchFamily="49" charset="0"/>
              </a:rPr>
              <a:t>(String[] </a:t>
            </a:r>
            <a:r>
              <a:rPr lang="en-US" sz="2400" b="1" dirty="0" err="1" smtClean="0">
                <a:latin typeface="Courier New" pitchFamily="49" charset="0"/>
              </a:rPr>
              <a:t>stringArray</a:t>
            </a:r>
            <a:r>
              <a:rPr lang="en-US" sz="2400" b="1" dirty="0" smtClean="0">
                <a:latin typeface="Courier New" pitchFamily="49" charset="0"/>
              </a:rPr>
              <a:t>) {</a:t>
            </a:r>
          </a:p>
          <a:p>
            <a:pPr eaLnBrk="1" hangingPunct="1">
              <a:buFont typeface="Arial" pitchFamily="34" charset="0"/>
              <a:buNone/>
            </a:pPr>
            <a:r>
              <a:rPr lang="en-US" sz="2400" b="1" dirty="0" smtClean="0">
                <a:latin typeface="Courier New" pitchFamily="49" charset="0"/>
              </a:rPr>
              <a:t>  </a:t>
            </a:r>
            <a:r>
              <a:rPr lang="en-US" sz="2400" b="1" dirty="0" err="1" smtClean="0">
                <a:latin typeface="Courier New" pitchFamily="49" charset="0"/>
              </a:rPr>
              <a:t>sa</a:t>
            </a:r>
            <a:r>
              <a:rPr lang="en-US" sz="2400" b="1" dirty="0" smtClean="0">
                <a:latin typeface="Courier New" pitchFamily="49" charset="0"/>
              </a:rPr>
              <a:t>[0] = "Dopey";</a:t>
            </a:r>
          </a:p>
          <a:p>
            <a:pPr eaLnBrk="1" hangingPunct="1">
              <a:buFont typeface="Arial" pitchFamily="34" charset="0"/>
              <a:buNone/>
            </a:pPr>
            <a:r>
              <a:rPr lang="en-US" sz="2400" b="1" dirty="0" smtClean="0">
                <a:latin typeface="Courier New" pitchFamily="49" charset="0"/>
              </a:rPr>
              <a:t>  </a:t>
            </a:r>
            <a:r>
              <a:rPr lang="en-US" sz="2400" b="1" dirty="0" err="1" smtClean="0">
                <a:latin typeface="Courier New" pitchFamily="49" charset="0"/>
              </a:rPr>
              <a:t>sa</a:t>
            </a:r>
            <a:r>
              <a:rPr lang="en-US" sz="2400" b="1" dirty="0" smtClean="0">
                <a:latin typeface="Courier New" pitchFamily="49" charset="0"/>
              </a:rPr>
              <a:t>[1] = "Sleepy";</a:t>
            </a:r>
          </a:p>
          <a:p>
            <a:pPr>
              <a:buNone/>
            </a:pPr>
            <a:r>
              <a:rPr lang="en-US" sz="2400" b="1" dirty="0" smtClean="0">
                <a:latin typeface="Courier New" pitchFamily="49" charset="0"/>
              </a:rPr>
              <a:t>  </a:t>
            </a:r>
            <a:r>
              <a:rPr lang="sv-SE" b="1" dirty="0">
                <a:latin typeface="Courier New" pitchFamily="49" charset="0"/>
              </a:rPr>
              <a:t>System.out.println(sa[0] + ” ” + sa[1]);</a:t>
            </a:r>
          </a:p>
          <a:p>
            <a:pPr eaLnBrk="1" hangingPunct="1">
              <a:buFont typeface="Arial" pitchFamily="34" charset="0"/>
              <a:buNone/>
            </a:pPr>
            <a:r>
              <a:rPr lang="en-US" sz="2400" b="1" dirty="0" smtClean="0">
                <a:latin typeface="Courier New" pitchFamily="49" charset="0"/>
              </a:rPr>
              <a:t>}</a:t>
            </a: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p:txBody>
      </p:sp>
      <p:sp>
        <p:nvSpPr>
          <p:cNvPr id="18439" name="Rectangle 35"/>
          <p:cNvSpPr>
            <a:spLocks noGrp="1" noChangeArrowheads="1"/>
          </p:cNvSpPr>
          <p:nvPr>
            <p:ph type="title"/>
          </p:nvPr>
        </p:nvSpPr>
        <p:spPr>
          <a:xfrm>
            <a:off x="457200" y="457200"/>
            <a:ext cx="8686800" cy="1066800"/>
          </a:xfrm>
        </p:spPr>
        <p:txBody>
          <a:bodyPr/>
          <a:lstStyle/>
          <a:p>
            <a:pPr eaLnBrk="1" hangingPunct="1"/>
            <a:r>
              <a:rPr lang="en-US" dirty="0" smtClean="0"/>
              <a:t>Reference Values as Parameters</a:t>
            </a:r>
          </a:p>
        </p:txBody>
      </p:sp>
    </p:spTree>
    <p:extLst>
      <p:ext uri="{BB962C8B-B14F-4D97-AF65-F5344CB8AC3E}">
        <p14:creationId xmlns:p14="http://schemas.microsoft.com/office/powerpoint/2010/main" val="24144527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F5F49BD2-D05D-47B3-96EB-432763FBBFF5}" type="slidenum">
              <a:rPr lang="en-US" smtClean="0"/>
              <a:pPr/>
              <a:t>11</a:t>
            </a:fld>
            <a:endParaRPr lang="en-US" smtClean="0"/>
          </a:p>
        </p:txBody>
      </p:sp>
      <p:sp>
        <p:nvSpPr>
          <p:cNvPr id="18435" name="Rectangle 2"/>
          <p:cNvSpPr>
            <a:spLocks noGrp="1" noChangeArrowheads="1"/>
          </p:cNvSpPr>
          <p:nvPr>
            <p:ph type="body" idx="1"/>
          </p:nvPr>
        </p:nvSpPr>
        <p:spPr>
          <a:xfrm>
            <a:off x="457200" y="1524000"/>
            <a:ext cx="8305800" cy="5029200"/>
          </a:xfrm>
        </p:spPr>
        <p:txBody>
          <a:bodyPr>
            <a:normAutofit/>
          </a:bodyPr>
          <a:lstStyle/>
          <a:p>
            <a:pPr eaLnBrk="1" hangingPunct="1">
              <a:buFont typeface="Arial" pitchFamily="34" charset="0"/>
              <a:buNone/>
            </a:pPr>
            <a:r>
              <a:rPr lang="sv-SE" sz="2400" b="1" dirty="0" smtClean="0">
                <a:latin typeface="Courier New" pitchFamily="49" charset="0"/>
              </a:rPr>
              <a:t>public static void </a:t>
            </a:r>
            <a:r>
              <a:rPr lang="sv-SE" b="1" dirty="0" smtClean="0">
                <a:latin typeface="Courier New" pitchFamily="49" charset="0"/>
              </a:rPr>
              <a:t>main</a:t>
            </a:r>
            <a:r>
              <a:rPr lang="sv-SE" sz="2400" b="1" dirty="0" smtClean="0">
                <a:latin typeface="Courier New" pitchFamily="49" charset="0"/>
              </a:rPr>
              <a:t>(String[] args) {</a:t>
            </a:r>
          </a:p>
          <a:p>
            <a:pPr eaLnBrk="1" hangingPunct="1">
              <a:buFont typeface="Arial" pitchFamily="34" charset="0"/>
              <a:buNone/>
            </a:pPr>
            <a:r>
              <a:rPr lang="sv-SE" sz="2400" b="1" dirty="0" smtClean="0">
                <a:latin typeface="Courier New" pitchFamily="49" charset="0"/>
              </a:rPr>
              <a:t>  String[] sa = {"Grumpy", "Happy"};</a:t>
            </a:r>
          </a:p>
          <a:p>
            <a:pPr eaLnBrk="1" hangingPunct="1">
              <a:buFont typeface="Arial" pitchFamily="34" charset="0"/>
              <a:buNone/>
            </a:pPr>
            <a:r>
              <a:rPr lang="sv-SE" sz="2400" b="1" dirty="0" smtClean="0">
                <a:latin typeface="Courier New" pitchFamily="49" charset="0"/>
              </a:rPr>
              <a:t>  changeStringArray(sa);</a:t>
            </a:r>
          </a:p>
          <a:p>
            <a:pPr eaLnBrk="1" hangingPunct="1">
              <a:buFont typeface="Arial" pitchFamily="34" charset="0"/>
              <a:buNone/>
            </a:pPr>
            <a:r>
              <a:rPr lang="sv-SE" sz="2400" b="1" dirty="0" smtClean="0">
                <a:latin typeface="Courier New" pitchFamily="49" charset="0"/>
              </a:rPr>
              <a:t>  System.out.println(sa[0] + ” ” + sa[1]);</a:t>
            </a:r>
          </a:p>
          <a:p>
            <a:pPr eaLnBrk="1" hangingPunct="1">
              <a:buFont typeface="Arial" pitchFamily="34" charset="0"/>
              <a:buNone/>
            </a:pPr>
            <a:r>
              <a:rPr lang="sv-SE" sz="2400" b="1" dirty="0" smtClean="0">
                <a:latin typeface="Courier New" pitchFamily="49" charset="0"/>
              </a:rPr>
              <a:t>}</a:t>
            </a:r>
          </a:p>
          <a:p>
            <a:pPr eaLnBrk="1" hangingPunct="1">
              <a:buFont typeface="Arial" pitchFamily="34" charset="0"/>
              <a:buNone/>
            </a:pPr>
            <a:r>
              <a:rPr lang="en-US" sz="2400" b="1" dirty="0" smtClean="0">
                <a:latin typeface="Courier New" pitchFamily="49" charset="0"/>
              </a:rPr>
              <a:t>public static void </a:t>
            </a:r>
            <a:r>
              <a:rPr lang="en-US" sz="2400" b="1" dirty="0" err="1" smtClean="0">
                <a:latin typeface="Courier New" pitchFamily="49" charset="0"/>
              </a:rPr>
              <a:t>changeStringArray</a:t>
            </a:r>
            <a:endParaRPr lang="en-US" sz="2400" b="1" dirty="0" smtClean="0">
              <a:latin typeface="Courier New" pitchFamily="49" charset="0"/>
            </a:endParaRPr>
          </a:p>
          <a:p>
            <a:pPr eaLnBrk="1" hangingPunct="1">
              <a:buFont typeface="Arial" pitchFamily="34" charset="0"/>
              <a:buNone/>
            </a:pPr>
            <a:r>
              <a:rPr lang="en-US" b="1" dirty="0">
                <a:latin typeface="Courier New" pitchFamily="49" charset="0"/>
              </a:rPr>
              <a:t>	</a:t>
            </a:r>
            <a:r>
              <a:rPr lang="en-US" b="1" dirty="0" smtClean="0">
                <a:latin typeface="Courier New" pitchFamily="49" charset="0"/>
              </a:rPr>
              <a:t>				</a:t>
            </a:r>
            <a:r>
              <a:rPr lang="en-US" sz="2400" b="1" dirty="0" smtClean="0">
                <a:latin typeface="Courier New" pitchFamily="49" charset="0"/>
              </a:rPr>
              <a:t>(String[] </a:t>
            </a:r>
            <a:r>
              <a:rPr lang="en-US" sz="2400" b="1" dirty="0" smtClean="0">
                <a:latin typeface="Courier New" pitchFamily="49" charset="0"/>
              </a:rPr>
              <a:t>sA1) </a:t>
            </a:r>
            <a:r>
              <a:rPr lang="en-US" sz="2400" b="1" dirty="0" smtClean="0">
                <a:latin typeface="Courier New" pitchFamily="49" charset="0"/>
              </a:rPr>
              <a:t>{</a:t>
            </a:r>
          </a:p>
          <a:p>
            <a:pPr eaLnBrk="1" hangingPunct="1">
              <a:buFont typeface="Arial" pitchFamily="34" charset="0"/>
              <a:buNone/>
            </a:pPr>
            <a:r>
              <a:rPr lang="en-US" sz="2400" b="1" dirty="0" smtClean="0">
                <a:latin typeface="Courier New" pitchFamily="49" charset="0"/>
              </a:rPr>
              <a:t>  </a:t>
            </a:r>
            <a:r>
              <a:rPr lang="en-US" sz="2400" b="1" dirty="0" smtClean="0">
                <a:latin typeface="Courier New" pitchFamily="49" charset="0"/>
              </a:rPr>
              <a:t>sA1[</a:t>
            </a:r>
            <a:r>
              <a:rPr lang="en-US" sz="2400" b="1" dirty="0" smtClean="0">
                <a:latin typeface="Courier New" pitchFamily="49" charset="0"/>
              </a:rPr>
              <a:t>0] = "Dopey";</a:t>
            </a:r>
          </a:p>
          <a:p>
            <a:pPr eaLnBrk="1" hangingPunct="1">
              <a:buFont typeface="Arial" pitchFamily="34" charset="0"/>
              <a:buNone/>
            </a:pPr>
            <a:r>
              <a:rPr lang="en-US" sz="2400" b="1" dirty="0" smtClean="0">
                <a:latin typeface="Courier New" pitchFamily="49" charset="0"/>
              </a:rPr>
              <a:t>  </a:t>
            </a:r>
            <a:r>
              <a:rPr lang="en-US" sz="2400" b="1" dirty="0" smtClean="0">
                <a:latin typeface="Courier New" pitchFamily="49" charset="0"/>
              </a:rPr>
              <a:t>sA1[</a:t>
            </a:r>
            <a:r>
              <a:rPr lang="en-US" sz="2400" b="1" dirty="0" smtClean="0">
                <a:latin typeface="Courier New" pitchFamily="49" charset="0"/>
              </a:rPr>
              <a:t>1] = "Sleepy";</a:t>
            </a:r>
          </a:p>
          <a:p>
            <a:pPr>
              <a:buNone/>
            </a:pPr>
            <a:r>
              <a:rPr lang="en-US" sz="2400" b="1" dirty="0" smtClean="0">
                <a:latin typeface="Courier New" pitchFamily="49" charset="0"/>
              </a:rPr>
              <a:t>  </a:t>
            </a:r>
            <a:r>
              <a:rPr lang="sv-SE" b="1" dirty="0">
                <a:latin typeface="Courier New" pitchFamily="49" charset="0"/>
              </a:rPr>
              <a:t>System.out.println(</a:t>
            </a:r>
            <a:r>
              <a:rPr lang="sv-SE" b="1" dirty="0" smtClean="0">
                <a:latin typeface="Courier New" pitchFamily="49" charset="0"/>
              </a:rPr>
              <a:t>sA1[</a:t>
            </a:r>
            <a:r>
              <a:rPr lang="sv-SE" b="1" dirty="0">
                <a:latin typeface="Courier New" pitchFamily="49" charset="0"/>
              </a:rPr>
              <a:t>0] + ” ” + </a:t>
            </a:r>
            <a:r>
              <a:rPr lang="sv-SE" b="1" dirty="0" smtClean="0">
                <a:latin typeface="Courier New" pitchFamily="49" charset="0"/>
              </a:rPr>
              <a:t>sA1[</a:t>
            </a:r>
            <a:r>
              <a:rPr lang="sv-SE" b="1" dirty="0">
                <a:latin typeface="Courier New" pitchFamily="49" charset="0"/>
              </a:rPr>
              <a:t>1]);</a:t>
            </a:r>
          </a:p>
          <a:p>
            <a:pPr eaLnBrk="1" hangingPunct="1">
              <a:buFont typeface="Arial" pitchFamily="34" charset="0"/>
              <a:buNone/>
            </a:pPr>
            <a:r>
              <a:rPr lang="en-US" sz="2400" b="1" dirty="0" smtClean="0">
                <a:latin typeface="Courier New" pitchFamily="49" charset="0"/>
              </a:rPr>
              <a:t>}</a:t>
            </a: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p:txBody>
      </p:sp>
      <p:sp>
        <p:nvSpPr>
          <p:cNvPr id="18439" name="Rectangle 35"/>
          <p:cNvSpPr>
            <a:spLocks noGrp="1" noChangeArrowheads="1"/>
          </p:cNvSpPr>
          <p:nvPr>
            <p:ph type="title"/>
          </p:nvPr>
        </p:nvSpPr>
        <p:spPr>
          <a:xfrm>
            <a:off x="457200" y="457200"/>
            <a:ext cx="8686800" cy="1066800"/>
          </a:xfrm>
        </p:spPr>
        <p:txBody>
          <a:bodyPr/>
          <a:lstStyle/>
          <a:p>
            <a:pPr eaLnBrk="1" hangingPunct="1"/>
            <a:r>
              <a:rPr lang="en-US" dirty="0" smtClean="0"/>
              <a:t>Ref. </a:t>
            </a:r>
            <a:r>
              <a:rPr lang="en-US" dirty="0" smtClean="0"/>
              <a:t>Values as </a:t>
            </a:r>
            <a:r>
              <a:rPr lang="en-US" dirty="0" smtClean="0"/>
              <a:t>Parameters (corrected)</a:t>
            </a:r>
            <a:endParaRPr lang="en-US" dirty="0" smtClean="0"/>
          </a:p>
        </p:txBody>
      </p:sp>
    </p:spTree>
    <p:extLst>
      <p:ext uri="{BB962C8B-B14F-4D97-AF65-F5344CB8AC3E}">
        <p14:creationId xmlns:p14="http://schemas.microsoft.com/office/powerpoint/2010/main" val="38308083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F5F49BD2-D05D-47B3-96EB-432763FBBFF5}" type="slidenum">
              <a:rPr lang="en-US" smtClean="0"/>
              <a:pPr/>
              <a:t>12</a:t>
            </a:fld>
            <a:endParaRPr lang="en-US" smtClean="0"/>
          </a:p>
        </p:txBody>
      </p:sp>
      <p:sp>
        <p:nvSpPr>
          <p:cNvPr id="18439" name="Rectangle 35"/>
          <p:cNvSpPr>
            <a:spLocks noGrp="1" noChangeArrowheads="1"/>
          </p:cNvSpPr>
          <p:nvPr>
            <p:ph type="title"/>
          </p:nvPr>
        </p:nvSpPr>
        <p:spPr/>
        <p:txBody>
          <a:bodyPr/>
          <a:lstStyle/>
          <a:p>
            <a:pPr eaLnBrk="1" hangingPunct="1"/>
            <a:r>
              <a:rPr lang="en-US" dirty="0" smtClean="0"/>
              <a:t>Exercises</a:t>
            </a:r>
          </a:p>
        </p:txBody>
      </p:sp>
    </p:spTree>
    <p:extLst>
      <p:ext uri="{BB962C8B-B14F-4D97-AF65-F5344CB8AC3E}">
        <p14:creationId xmlns:p14="http://schemas.microsoft.com/office/powerpoint/2010/main" val="20876498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a:t>
            </a:r>
            <a:endParaRPr lang="en-US" dirty="0"/>
          </a:p>
        </p:txBody>
      </p:sp>
      <p:sp>
        <p:nvSpPr>
          <p:cNvPr id="4" name="Content Placeholder 3"/>
          <p:cNvSpPr>
            <a:spLocks noGrp="1"/>
          </p:cNvSpPr>
          <p:nvPr>
            <p:ph idx="1"/>
          </p:nvPr>
        </p:nvSpPr>
        <p:spPr/>
        <p:txBody>
          <a:bodyPr>
            <a:normAutofit/>
          </a:bodyPr>
          <a:lstStyle/>
          <a:p>
            <a:pPr marL="0" indent="0">
              <a:buNone/>
            </a:pPr>
            <a:r>
              <a:rPr lang="en-US" sz="2800" u="sng" dirty="0" smtClean="0"/>
              <a:t>Linear Search:</a:t>
            </a:r>
          </a:p>
          <a:p>
            <a:pPr marL="514350" indent="-514350">
              <a:buFont typeface="+mj-lt"/>
              <a:buAutoNum type="arabicPeriod"/>
            </a:pPr>
            <a:r>
              <a:rPr lang="en-US" sz="2800" dirty="0"/>
              <a:t>Receive a non-null list of values and a target value</a:t>
            </a:r>
            <a:r>
              <a:rPr lang="en-US" sz="2800" dirty="0" smtClean="0"/>
              <a:t>.</a:t>
            </a:r>
          </a:p>
          <a:p>
            <a:pPr marL="514350" indent="-514350">
              <a:buFont typeface="+mj-lt"/>
              <a:buAutoNum type="arabicPeriod"/>
            </a:pPr>
            <a:r>
              <a:rPr lang="en-US" sz="2800" dirty="0" smtClean="0"/>
              <a:t>Loop </a:t>
            </a:r>
            <a:r>
              <a:rPr lang="en-US" sz="2800" dirty="0"/>
              <a:t>for each element in list</a:t>
            </a:r>
          </a:p>
          <a:p>
            <a:pPr marL="788670" lvl="1" indent="-514350">
              <a:buFont typeface="+mj-lt"/>
              <a:buAutoNum type="alphaLcPeriod"/>
            </a:pPr>
            <a:r>
              <a:rPr lang="en-US" sz="2800" dirty="0" smtClean="0"/>
              <a:t>If </a:t>
            </a:r>
            <a:r>
              <a:rPr lang="en-US" sz="2800" dirty="0"/>
              <a:t>value equals list[</a:t>
            </a:r>
            <a:r>
              <a:rPr lang="en-US" sz="2800" dirty="0" err="1"/>
              <a:t>i</a:t>
            </a:r>
            <a:r>
              <a:rPr lang="en-US" sz="2800" dirty="0"/>
              <a:t>] </a:t>
            </a:r>
            <a:r>
              <a:rPr lang="en-US" sz="2800" dirty="0" smtClean="0"/>
              <a:t>then</a:t>
            </a:r>
          </a:p>
          <a:p>
            <a:pPr marL="1062990" lvl="2" indent="-514350">
              <a:buFont typeface="+mj-lt"/>
              <a:buAutoNum type="romanLcPeriod"/>
            </a:pPr>
            <a:r>
              <a:rPr lang="en-US" sz="2800" dirty="0" smtClean="0"/>
              <a:t>Return true</a:t>
            </a:r>
            <a:endParaRPr lang="en-US" sz="2800" dirty="0"/>
          </a:p>
          <a:p>
            <a:pPr marL="514350" indent="-514350">
              <a:buFont typeface="+mj-lt"/>
              <a:buAutoNum type="arabicPeriod"/>
            </a:pPr>
            <a:r>
              <a:rPr lang="en-US" sz="2800" dirty="0"/>
              <a:t>Return </a:t>
            </a:r>
            <a:r>
              <a:rPr lang="en-US" sz="2800" dirty="0" smtClean="0"/>
              <a:t>false.</a:t>
            </a:r>
            <a:endParaRPr lang="en-US" sz="2800" dirty="0"/>
          </a:p>
        </p:txBody>
      </p:sp>
    </p:spTree>
    <p:extLst>
      <p:ext uri="{BB962C8B-B14F-4D97-AF65-F5344CB8AC3E}">
        <p14:creationId xmlns:p14="http://schemas.microsoft.com/office/powerpoint/2010/main" val="3250158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Search</a:t>
            </a:r>
            <a:endParaRPr lang="en-US" dirty="0"/>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dirty="0"/>
              <a:t>Receive a non-null, sorted list of values and a target value. </a:t>
            </a:r>
          </a:p>
          <a:p>
            <a:pPr marL="457200" indent="-457200">
              <a:buFont typeface="+mj-lt"/>
              <a:buAutoNum type="arabicPeriod"/>
            </a:pPr>
            <a:r>
              <a:rPr lang="en-US" dirty="0" smtClean="0"/>
              <a:t>If </a:t>
            </a:r>
            <a:r>
              <a:rPr lang="en-US" dirty="0"/>
              <a:t>list is null</a:t>
            </a:r>
          </a:p>
          <a:p>
            <a:pPr marL="731520" lvl="1" indent="-457200">
              <a:buFont typeface="+mj-lt"/>
              <a:buAutoNum type="alphaLcPeriod"/>
            </a:pPr>
            <a:r>
              <a:rPr lang="en-US" dirty="0" smtClean="0"/>
              <a:t>Return </a:t>
            </a:r>
            <a:r>
              <a:rPr lang="en-US" dirty="0"/>
              <a:t>-1</a:t>
            </a:r>
            <a:r>
              <a:rPr lang="en-US" dirty="0" smtClean="0"/>
              <a:t>.</a:t>
            </a:r>
          </a:p>
          <a:p>
            <a:pPr marL="457200" indent="-457200">
              <a:buFont typeface="+mj-lt"/>
              <a:buAutoNum type="arabicPeriod"/>
            </a:pPr>
            <a:r>
              <a:rPr lang="en-US" dirty="0" smtClean="0"/>
              <a:t>Set </a:t>
            </a:r>
            <a:r>
              <a:rPr lang="en-US" dirty="0"/>
              <a:t>first = 0 and last = length of the list - 1. </a:t>
            </a:r>
          </a:p>
          <a:p>
            <a:pPr marL="457200" indent="-457200">
              <a:buFont typeface="+mj-lt"/>
              <a:buAutoNum type="arabicPeriod"/>
            </a:pPr>
            <a:r>
              <a:rPr lang="en-US" dirty="0" smtClean="0"/>
              <a:t>Loop </a:t>
            </a:r>
            <a:r>
              <a:rPr lang="en-US" dirty="0"/>
              <a:t>while first &lt;= last</a:t>
            </a:r>
          </a:p>
          <a:p>
            <a:pPr marL="731520" lvl="1" indent="-457200">
              <a:buFont typeface="+mj-lt"/>
              <a:buAutoNum type="alphaLcPeriod"/>
            </a:pPr>
            <a:r>
              <a:rPr lang="en-US" dirty="0" smtClean="0"/>
              <a:t>Set </a:t>
            </a:r>
            <a:r>
              <a:rPr lang="en-US" dirty="0"/>
              <a:t>middle to the integer quotient (first + last) / 2. </a:t>
            </a:r>
            <a:endParaRPr lang="en-US" dirty="0" smtClean="0"/>
          </a:p>
          <a:p>
            <a:pPr marL="731520" lvl="1" indent="-457200">
              <a:buFont typeface="+mj-lt"/>
              <a:buAutoNum type="alphaLcPeriod"/>
            </a:pPr>
            <a:r>
              <a:rPr lang="en-US" dirty="0" smtClean="0"/>
              <a:t>If </a:t>
            </a:r>
            <a:r>
              <a:rPr lang="en-US" dirty="0"/>
              <a:t>value &lt; list[middle] then</a:t>
            </a:r>
          </a:p>
          <a:p>
            <a:pPr marL="948690" lvl="2" indent="-400050">
              <a:buFont typeface="+mj-lt"/>
              <a:buAutoNum type="romanLcPeriod"/>
            </a:pPr>
            <a:r>
              <a:rPr lang="en-US" dirty="0" smtClean="0"/>
              <a:t>Set </a:t>
            </a:r>
            <a:r>
              <a:rPr lang="en-US" dirty="0"/>
              <a:t>last = middle – 1; </a:t>
            </a:r>
          </a:p>
          <a:p>
            <a:pPr marL="731520" lvl="1" indent="-457200">
              <a:buFont typeface="+mj-lt"/>
              <a:buAutoNum type="alphaLcPeriod"/>
            </a:pPr>
            <a:r>
              <a:rPr lang="en-US" dirty="0" smtClean="0"/>
              <a:t>else </a:t>
            </a:r>
            <a:r>
              <a:rPr lang="en-US" dirty="0"/>
              <a:t>if value &gt; list[middle] </a:t>
            </a:r>
            <a:r>
              <a:rPr lang="en-US" dirty="0" smtClean="0"/>
              <a:t>then</a:t>
            </a:r>
          </a:p>
          <a:p>
            <a:pPr marL="948690" lvl="2" indent="-400050">
              <a:buFont typeface="+mj-lt"/>
              <a:buAutoNum type="romanLcPeriod"/>
            </a:pPr>
            <a:r>
              <a:rPr lang="da-DK" dirty="0"/>
              <a:t>Set first = middle + 1</a:t>
            </a:r>
            <a:r>
              <a:rPr lang="da-DK" dirty="0" smtClean="0"/>
              <a:t>;</a:t>
            </a:r>
            <a:endParaRPr lang="en-US" dirty="0"/>
          </a:p>
          <a:p>
            <a:pPr marL="731520" lvl="1" indent="-457200">
              <a:buFont typeface="+mj-lt"/>
              <a:buAutoNum type="alphaLcPeriod"/>
            </a:pPr>
            <a:r>
              <a:rPr lang="da-DK" dirty="0" smtClean="0"/>
              <a:t>else </a:t>
            </a:r>
          </a:p>
          <a:p>
            <a:pPr marL="948690" lvl="2" indent="-400050">
              <a:buFont typeface="+mj-lt"/>
              <a:buAutoNum type="romanLcPeriod"/>
            </a:pPr>
            <a:r>
              <a:rPr lang="da-DK" dirty="0"/>
              <a:t>Return middle</a:t>
            </a:r>
            <a:r>
              <a:rPr lang="da-DK" dirty="0" smtClean="0"/>
              <a:t>;</a:t>
            </a:r>
            <a:endParaRPr lang="en-US" dirty="0" smtClean="0"/>
          </a:p>
          <a:p>
            <a:pPr marL="457200" indent="-457200">
              <a:buFont typeface="+mj-lt"/>
              <a:buAutoNum type="arabicPeriod"/>
            </a:pPr>
            <a:r>
              <a:rPr lang="da-DK" dirty="0" smtClean="0"/>
              <a:t>Return </a:t>
            </a:r>
            <a:r>
              <a:rPr lang="da-DK" dirty="0"/>
              <a:t>-1</a:t>
            </a:r>
            <a:r>
              <a:rPr lang="da-DK" dirty="0" smtClean="0"/>
              <a:t>.</a:t>
            </a:r>
            <a:r>
              <a:rPr lang="da-DK" dirty="0"/>
              <a:t>	</a:t>
            </a:r>
            <a:endParaRPr lang="en-US" dirty="0"/>
          </a:p>
        </p:txBody>
      </p:sp>
    </p:spTree>
    <p:extLst>
      <p:ext uri="{BB962C8B-B14F-4D97-AF65-F5344CB8AC3E}">
        <p14:creationId xmlns:p14="http://schemas.microsoft.com/office/powerpoint/2010/main" val="41311557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Data</a:t>
            </a:r>
            <a:endParaRPr lang="en-US" dirty="0"/>
          </a:p>
        </p:txBody>
      </p:sp>
      <p:sp>
        <p:nvSpPr>
          <p:cNvPr id="3" name="Content Placeholder 2"/>
          <p:cNvSpPr>
            <a:spLocks noGrp="1"/>
          </p:cNvSpPr>
          <p:nvPr>
            <p:ph idx="1"/>
          </p:nvPr>
        </p:nvSpPr>
        <p:spPr/>
        <p:txBody>
          <a:bodyPr/>
          <a:lstStyle/>
          <a:p>
            <a:r>
              <a:rPr lang="en-US" dirty="0" smtClean="0"/>
              <a:t>Some data sets cannot be represented with single-dimensional arrays.</a:t>
            </a:r>
          </a:p>
          <a:p>
            <a:r>
              <a:rPr lang="en-US" dirty="0" smtClean="0"/>
              <a:t>Examples:</a:t>
            </a:r>
          </a:p>
          <a:p>
            <a:pPr lvl="1"/>
            <a:r>
              <a:rPr lang="en-US" dirty="0"/>
              <a:t>Matrixes, </a:t>
            </a:r>
            <a:r>
              <a:rPr lang="en-US" dirty="0" err="1"/>
              <a:t>sudoku</a:t>
            </a:r>
            <a:r>
              <a:rPr lang="en-US" dirty="0"/>
              <a:t> puzzles, </a:t>
            </a:r>
            <a:r>
              <a:rPr lang="en-US" dirty="0" err="1"/>
              <a:t>tictactoe</a:t>
            </a:r>
            <a:r>
              <a:rPr lang="en-US" dirty="0"/>
              <a:t> games, chess, checkers, etc.</a:t>
            </a:r>
          </a:p>
          <a:p>
            <a:pPr lvl="1"/>
            <a:r>
              <a:rPr lang="en-US" dirty="0"/>
              <a:t>Spreadsheets are generally two dimensional.</a:t>
            </a:r>
          </a:p>
          <a:p>
            <a:pPr lvl="1"/>
            <a:r>
              <a:rPr lang="en-US" dirty="0"/>
              <a:t>Databases are generally X dimensional where X &gt; 2</a:t>
            </a:r>
            <a:r>
              <a:rPr lang="en-US" dirty="0" smtClean="0"/>
              <a:t>.</a:t>
            </a:r>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15</a:t>
            </a:fld>
            <a:endParaRPr lang="en-US"/>
          </a:p>
        </p:txBody>
      </p:sp>
    </p:spTree>
    <p:extLst>
      <p:ext uri="{BB962C8B-B14F-4D97-AF65-F5344CB8AC3E}">
        <p14:creationId xmlns:p14="http://schemas.microsoft.com/office/powerpoint/2010/main" val="309738095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p:txBody>
          <a:bodyPr/>
          <a:lstStyle/>
          <a:p>
            <a:fld id="{B96E617F-08DB-448B-B3FF-366CBDC56E48}" type="slidenum">
              <a:rPr lang="en-US" smtClean="0"/>
              <a:pPr/>
              <a:t>16</a:t>
            </a:fld>
            <a:endParaRPr lang="en-US" smtClean="0"/>
          </a:p>
        </p:txBody>
      </p:sp>
      <p:sp>
        <p:nvSpPr>
          <p:cNvPr id="47107" name="Rectangle 2"/>
          <p:cNvSpPr>
            <a:spLocks noGrp="1" noChangeArrowheads="1"/>
          </p:cNvSpPr>
          <p:nvPr>
            <p:ph type="title"/>
          </p:nvPr>
        </p:nvSpPr>
        <p:spPr/>
        <p:txBody>
          <a:bodyPr/>
          <a:lstStyle/>
          <a:p>
            <a:pPr eaLnBrk="1" hangingPunct="1"/>
            <a:r>
              <a:rPr lang="en-US" smtClean="0"/>
              <a:t>Multi-Dimensional Arrays</a:t>
            </a:r>
          </a:p>
        </p:txBody>
      </p:sp>
      <p:sp>
        <p:nvSpPr>
          <p:cNvPr id="47108" name="Rectangle 3"/>
          <p:cNvSpPr>
            <a:spLocks noGrp="1" noChangeArrowheads="1"/>
          </p:cNvSpPr>
          <p:nvPr>
            <p:ph type="body" idx="1"/>
          </p:nvPr>
        </p:nvSpPr>
        <p:spPr>
          <a:xfrm>
            <a:off x="457200" y="1600200"/>
            <a:ext cx="8686800" cy="4218088"/>
          </a:xfrm>
        </p:spPr>
        <p:txBody>
          <a:bodyPr/>
          <a:lstStyle/>
          <a:p>
            <a:pPr eaLnBrk="1" hangingPunct="1"/>
            <a:r>
              <a:rPr lang="en-US" dirty="0" smtClean="0">
                <a:latin typeface="Arial Unicode MS" pitchFamily="34" charset="-128"/>
              </a:rPr>
              <a:t>Some data collections, like the Sudoku grid can be viewed as multi-dimensional data.</a:t>
            </a:r>
          </a:p>
          <a:p>
            <a:pPr lvl="1" eaLnBrk="1" hangingPunct="1"/>
            <a:r>
              <a:rPr lang="en-US" dirty="0" smtClean="0"/>
              <a:t>Declaring 2-D arrays:</a:t>
            </a:r>
          </a:p>
          <a:p>
            <a:pPr lvl="1" eaLnBrk="1" hangingPunct="1">
              <a:spcBef>
                <a:spcPts val="0"/>
              </a:spcBef>
              <a:buFont typeface="Arial" pitchFamily="34" charset="0"/>
              <a:buNone/>
            </a:pPr>
            <a:r>
              <a:rPr lang="en-US" dirty="0" smtClean="0"/>
              <a:t>	     </a:t>
            </a:r>
            <a:r>
              <a:rPr lang="en-US" sz="2400" b="1" i="1" u="sng" dirty="0" smtClean="0">
                <a:latin typeface="Courier New" pitchFamily="49" charset="0"/>
              </a:rPr>
              <a:t>type</a:t>
            </a:r>
            <a:r>
              <a:rPr lang="en-US" sz="2400" b="1" dirty="0" smtClean="0">
                <a:latin typeface="Courier New" pitchFamily="49" charset="0"/>
              </a:rPr>
              <a:t>[][] </a:t>
            </a:r>
            <a:r>
              <a:rPr lang="en-US" sz="2400" b="1" i="1" u="sng" dirty="0" smtClean="0">
                <a:latin typeface="Courier New" pitchFamily="49" charset="0"/>
              </a:rPr>
              <a:t>identifier</a:t>
            </a:r>
            <a:r>
              <a:rPr lang="en-US" sz="2400" b="1" dirty="0" smtClean="0">
                <a:latin typeface="Courier New" pitchFamily="49" charset="0"/>
              </a:rPr>
              <a:t> = </a:t>
            </a:r>
            <a:r>
              <a:rPr lang="en-US" sz="2400" b="1" i="1" u="sng" dirty="0" err="1" smtClean="0">
                <a:latin typeface="Courier New" pitchFamily="49" charset="0"/>
              </a:rPr>
              <a:t>arrayExpression</a:t>
            </a:r>
            <a:r>
              <a:rPr lang="en-US" sz="2400" b="1" dirty="0" smtClean="0">
                <a:latin typeface="Courier New" pitchFamily="49" charset="0"/>
              </a:rPr>
              <a:t>;</a:t>
            </a:r>
          </a:p>
          <a:p>
            <a:pPr lvl="1" eaLnBrk="1" hangingPunct="1"/>
            <a:r>
              <a:rPr lang="en-US" dirty="0" smtClean="0"/>
              <a:t>Constructing 2-D arrays:</a:t>
            </a:r>
          </a:p>
          <a:p>
            <a:pPr lvl="1" eaLnBrk="1" hangingPunct="1">
              <a:spcBef>
                <a:spcPts val="0"/>
              </a:spcBef>
              <a:buFont typeface="Arial" pitchFamily="34" charset="0"/>
              <a:buNone/>
            </a:pPr>
            <a:r>
              <a:rPr lang="en-US" dirty="0" smtClean="0"/>
              <a:t>	     </a:t>
            </a:r>
            <a:r>
              <a:rPr lang="en-US" sz="2400" b="1" dirty="0" smtClean="0">
                <a:latin typeface="Courier New" pitchFamily="49" charset="0"/>
              </a:rPr>
              <a:t>new </a:t>
            </a:r>
            <a:r>
              <a:rPr lang="en-US" sz="2400" b="1" i="1" u="sng" dirty="0" smtClean="0">
                <a:latin typeface="Courier New" pitchFamily="49" charset="0"/>
              </a:rPr>
              <a:t>type</a:t>
            </a:r>
            <a:r>
              <a:rPr lang="en-US" sz="2400" b="1" dirty="0" smtClean="0">
                <a:latin typeface="Courier New" pitchFamily="49" charset="0"/>
              </a:rPr>
              <a:t>[</a:t>
            </a:r>
            <a:r>
              <a:rPr lang="en-US" sz="2400" b="1" i="1" u="sng" dirty="0" err="1" smtClean="0">
                <a:latin typeface="Courier New" pitchFamily="49" charset="0"/>
              </a:rPr>
              <a:t>totalRows</a:t>
            </a:r>
            <a:r>
              <a:rPr lang="en-US" sz="2400" b="1" dirty="0" smtClean="0">
                <a:latin typeface="Courier New" pitchFamily="49" charset="0"/>
              </a:rPr>
              <a:t>][</a:t>
            </a:r>
            <a:r>
              <a:rPr lang="en-US" sz="2400" b="1" i="1" u="sng" dirty="0" err="1" smtClean="0">
                <a:latin typeface="Courier New" pitchFamily="49" charset="0"/>
              </a:rPr>
              <a:t>totalColumns</a:t>
            </a:r>
            <a:r>
              <a:rPr lang="en-US" sz="2400" b="1" dirty="0" smtClean="0">
                <a:latin typeface="Courier New" pitchFamily="49" charset="0"/>
              </a:rPr>
              <a:t>]</a:t>
            </a:r>
          </a:p>
          <a:p>
            <a:pPr lvl="1" eaLnBrk="1" hangingPunct="1"/>
            <a:r>
              <a:rPr lang="en-US" dirty="0" smtClean="0"/>
              <a:t>Accessing 2-D array elements:</a:t>
            </a:r>
          </a:p>
          <a:p>
            <a:pPr lvl="1" eaLnBrk="1" hangingPunct="1">
              <a:spcBef>
                <a:spcPts val="0"/>
              </a:spcBef>
              <a:buFont typeface="Arial" pitchFamily="34" charset="0"/>
              <a:buNone/>
            </a:pPr>
            <a:r>
              <a:rPr lang="en-US" sz="2400" b="1" dirty="0" smtClean="0">
                <a:latin typeface="Courier New" pitchFamily="49" charset="0"/>
              </a:rPr>
              <a:t>	  </a:t>
            </a:r>
            <a:r>
              <a:rPr lang="en-US" sz="2400" b="1" i="1" u="sng" dirty="0" smtClean="0">
                <a:latin typeface="Courier New" pitchFamily="49" charset="0"/>
              </a:rPr>
              <a:t>identifier</a:t>
            </a:r>
            <a:r>
              <a:rPr lang="en-US" sz="2400" b="1" dirty="0" smtClean="0">
                <a:latin typeface="Courier New" pitchFamily="49" charset="0"/>
              </a:rPr>
              <a:t>[</a:t>
            </a:r>
            <a:r>
              <a:rPr lang="en-US" sz="2400" b="1" i="1" u="sng" dirty="0" err="1" smtClean="0">
                <a:latin typeface="Courier New" pitchFamily="49" charset="0"/>
              </a:rPr>
              <a:t>someRow</a:t>
            </a:r>
            <a:r>
              <a:rPr lang="en-US" sz="2400" b="1" dirty="0" smtClean="0">
                <a:latin typeface="Courier New" pitchFamily="49" charset="0"/>
              </a:rPr>
              <a:t>][</a:t>
            </a:r>
            <a:r>
              <a:rPr lang="en-US" sz="2400" b="1" i="1" u="sng" dirty="0" err="1" smtClean="0">
                <a:latin typeface="Courier New" pitchFamily="49" charset="0"/>
              </a:rPr>
              <a:t>someColumn</a:t>
            </a:r>
            <a:r>
              <a:rPr lang="en-US" sz="2400" b="1" dirty="0" smtClean="0">
                <a:latin typeface="Courier New" pitchFamily="49" charset="0"/>
              </a:rPr>
              <a:t>]</a:t>
            </a:r>
          </a:p>
          <a:p>
            <a:pPr eaLnBrk="1" hangingPunct="1"/>
            <a:r>
              <a:rPr lang="en-US" dirty="0" smtClean="0"/>
              <a:t>This can be generalized to more dimensions.</a:t>
            </a:r>
          </a:p>
        </p:txBody>
      </p:sp>
    </p:spTree>
    <p:extLst>
      <p:ext uri="{BB962C8B-B14F-4D97-AF65-F5344CB8AC3E}">
        <p14:creationId xmlns:p14="http://schemas.microsoft.com/office/powerpoint/2010/main" val="22756872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600200"/>
            <a:ext cx="7670800" cy="4876800"/>
          </a:xfrm>
        </p:spPr>
        <p:txBody>
          <a:bodyPr>
            <a:normAutofit/>
          </a:bodyPr>
          <a:lstStyle/>
          <a:p>
            <a:r>
              <a:rPr lang="en-US" dirty="0" smtClean="0"/>
              <a:t>Be able to declare and initialize arrays</a:t>
            </a:r>
          </a:p>
          <a:p>
            <a:r>
              <a:rPr lang="en-US" dirty="0" smtClean="0"/>
              <a:t>Be able to conceptualize (draw) how arrays are represented in computer memory.</a:t>
            </a:r>
          </a:p>
          <a:p>
            <a:r>
              <a:rPr lang="en-US" dirty="0" smtClean="0"/>
              <a:t>Be able to process arrays (especially using for loops)</a:t>
            </a:r>
          </a:p>
          <a:p>
            <a:r>
              <a:rPr lang="en-US" dirty="0" smtClean="0"/>
              <a:t>Understand when to use an array</a:t>
            </a:r>
          </a:p>
        </p:txBody>
      </p:sp>
      <p:sp>
        <p:nvSpPr>
          <p:cNvPr id="4" name="TextBox 3"/>
          <p:cNvSpPr txBox="1"/>
          <p:nvPr/>
        </p:nvSpPr>
        <p:spPr>
          <a:xfrm>
            <a:off x="7444673" y="518007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431953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p:txBody>
          <a:bodyPr/>
          <a:lstStyle/>
          <a:p>
            <a:fld id="{0DB92EB3-AAAE-4AC3-AEB2-528691B916AC}" type="slidenum">
              <a:rPr lang="en-US" smtClean="0"/>
              <a:pPr/>
              <a:t>3</a:t>
            </a:fld>
            <a:endParaRPr lang="en-US" smtClean="0"/>
          </a:p>
        </p:txBody>
      </p:sp>
      <p:sp>
        <p:nvSpPr>
          <p:cNvPr id="14339" name="Rectangle 2"/>
          <p:cNvSpPr>
            <a:spLocks noGrp="1" noChangeArrowheads="1"/>
          </p:cNvSpPr>
          <p:nvPr>
            <p:ph type="title"/>
          </p:nvPr>
        </p:nvSpPr>
        <p:spPr/>
        <p:txBody>
          <a:bodyPr/>
          <a:lstStyle/>
          <a:p>
            <a:pPr eaLnBrk="1" hangingPunct="1"/>
            <a:r>
              <a:rPr lang="en-US" smtClean="0"/>
              <a:t>Representing Lists of Objects</a:t>
            </a:r>
          </a:p>
        </p:txBody>
      </p:sp>
      <p:sp>
        <p:nvSpPr>
          <p:cNvPr id="14340" name="Rectangle 3"/>
          <p:cNvSpPr>
            <a:spLocks noGrp="1" noChangeArrowheads="1"/>
          </p:cNvSpPr>
          <p:nvPr>
            <p:ph type="body" idx="1"/>
          </p:nvPr>
        </p:nvSpPr>
        <p:spPr>
          <a:xfrm>
            <a:off x="457200" y="1600200"/>
            <a:ext cx="8534400" cy="4267200"/>
          </a:xfrm>
        </p:spPr>
        <p:txBody>
          <a:bodyPr/>
          <a:lstStyle/>
          <a:p>
            <a:pPr eaLnBrk="1" hangingPunct="1"/>
            <a:r>
              <a:rPr lang="en-US" dirty="0" smtClean="0"/>
              <a:t>Frequently, applications must store lists of objects of the same type.</a:t>
            </a:r>
            <a:endParaRPr lang="en-US" sz="1200" dirty="0" smtClean="0"/>
          </a:p>
          <a:p>
            <a:pPr eaLnBrk="1" hangingPunct="1"/>
            <a:r>
              <a:rPr lang="en-US" dirty="0" smtClean="0"/>
              <a:t>Variables represent one object at a time so a list would require separate variables:</a:t>
            </a:r>
          </a:p>
          <a:p>
            <a:pPr lvl="1" eaLnBrk="1" hangingPunct="1">
              <a:buFont typeface="Arial" pitchFamily="34" charset="0"/>
              <a:buNone/>
            </a:pPr>
            <a:r>
              <a:rPr lang="en-US" b="1" dirty="0" smtClean="0">
                <a:latin typeface="Courier New" pitchFamily="49" charset="0"/>
              </a:rPr>
              <a:t>String country1, country2, country3;</a:t>
            </a:r>
          </a:p>
          <a:p>
            <a:pPr lvl="1" eaLnBrk="1" hangingPunct="1">
              <a:buFont typeface="Arial" pitchFamily="34" charset="0"/>
              <a:buNone/>
            </a:pPr>
            <a:r>
              <a:rPr lang="en-US" b="1" dirty="0" err="1" smtClean="0">
                <a:latin typeface="Courier New" pitchFamily="49" charset="0"/>
              </a:rPr>
              <a:t>int</a:t>
            </a:r>
            <a:r>
              <a:rPr lang="en-US" b="1" dirty="0" smtClean="0">
                <a:latin typeface="Courier New" pitchFamily="49" charset="0"/>
              </a:rPr>
              <a:t> population1, population2, population3;</a:t>
            </a:r>
          </a:p>
          <a:p>
            <a:pPr eaLnBrk="1" hangingPunct="1"/>
            <a:endParaRPr lang="en-US" sz="1200" dirty="0" smtClean="0">
              <a:latin typeface="Arial Unicode MS" pitchFamily="34" charset="-128"/>
            </a:endParaRPr>
          </a:p>
          <a:p>
            <a:pPr eaLnBrk="1" hangingPunct="1"/>
            <a:r>
              <a:rPr lang="en-US" dirty="0" smtClean="0">
                <a:latin typeface="Arial Unicode MS" pitchFamily="34" charset="-128"/>
              </a:rPr>
              <a:t>We can represent lists of objects using arrays.</a:t>
            </a:r>
          </a:p>
        </p:txBody>
      </p:sp>
    </p:spTree>
    <p:extLst>
      <p:ext uri="{BB962C8B-B14F-4D97-AF65-F5344CB8AC3E}">
        <p14:creationId xmlns:p14="http://schemas.microsoft.com/office/powerpoint/2010/main" val="3651169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Definition Pattern</a:t>
            </a:r>
            <a:endParaRPr lang="en-US" dirty="0"/>
          </a:p>
        </p:txBody>
      </p:sp>
      <p:sp>
        <p:nvSpPr>
          <p:cNvPr id="3" name="Slide Number Placeholder 2"/>
          <p:cNvSpPr>
            <a:spLocks noGrp="1"/>
          </p:cNvSpPr>
          <p:nvPr>
            <p:ph type="sldNum" sz="quarter" idx="10"/>
          </p:nvPr>
        </p:nvSpPr>
        <p:spPr/>
        <p:txBody>
          <a:bodyPr/>
          <a:lstStyle/>
          <a:p>
            <a:fld id="{39D0CFB8-AE37-49F0-BACC-C5431079604E}" type="slidenum">
              <a:rPr lang="en-US" smtClean="0"/>
              <a:pPr/>
              <a:t>4</a:t>
            </a:fld>
            <a:endParaRPr lang="en-US"/>
          </a:p>
        </p:txBody>
      </p:sp>
      <p:sp>
        <p:nvSpPr>
          <p:cNvPr id="3075" name="AutoShape 3"/>
          <p:cNvSpPr>
            <a:spLocks noChangeArrowheads="1"/>
          </p:cNvSpPr>
          <p:nvPr/>
        </p:nvSpPr>
        <p:spPr bwMode="auto">
          <a:xfrm>
            <a:off x="381000" y="1600200"/>
            <a:ext cx="8763000" cy="4572000"/>
          </a:xfrm>
          <a:prstGeom prst="roundRect">
            <a:avLst>
              <a:gd name="adj" fmla="val 3880"/>
            </a:avLst>
          </a:prstGeom>
          <a:solidFill>
            <a:srgbClr val="FFFFFF"/>
          </a:solidFill>
          <a:ln w="9525">
            <a:noFill/>
            <a:round/>
            <a:headEnd/>
            <a:tailEnd/>
          </a:ln>
          <a:effectLst>
            <a:outerShdw dist="53882" dir="13500000" sx="75000" sy="75000" algn="tl" rotWithShape="0">
              <a:srgbClr val="4F81BD"/>
            </a:outerShdw>
          </a:effectLst>
        </p:spPr>
        <p:txBody>
          <a:bodyPr vert="horz" wrap="square" lIns="91440" tIns="45720" rIns="457200" bIns="2286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sng" strike="noStrike" cap="none" normalizeH="0" baseline="0" dirty="0" smtClean="0">
                <a:ln>
                  <a:noFill/>
                </a:ln>
                <a:effectLst/>
                <a:latin typeface="Courier New" pitchFamily="49" charset="0"/>
              </a:rPr>
              <a:t>ElementType</a:t>
            </a:r>
            <a:r>
              <a:rPr kumimoji="0" lang="en-US" sz="2000" b="1" i="0" u="none" strike="noStrike" cap="none" normalizeH="0" baseline="0" dirty="0" smtClean="0">
                <a:ln>
                  <a:noFill/>
                </a:ln>
                <a:effectLst/>
                <a:latin typeface="Courier New" pitchFamily="49" charset="0"/>
              </a:rPr>
              <a:t>[] </a:t>
            </a:r>
            <a:r>
              <a:rPr kumimoji="0" lang="en-US" sz="2000" b="1" i="1" u="sng" strike="noStrike" cap="none" normalizeH="0" baseline="0" dirty="0" smtClean="0">
                <a:ln>
                  <a:noFill/>
                </a:ln>
                <a:effectLst/>
                <a:latin typeface="Courier New" pitchFamily="49" charset="0"/>
              </a:rPr>
              <a:t>arrayName</a:t>
            </a:r>
            <a:r>
              <a:rPr kumimoji="0" lang="en-US" sz="2000" b="1" i="0" u="none" strike="noStrike" cap="none" normalizeH="0" baseline="0" dirty="0" smtClean="0">
                <a:ln>
                  <a:noFill/>
                </a:ln>
                <a:effectLst/>
                <a:latin typeface="Courier New" pitchFamily="49" charset="0"/>
              </a:rPr>
              <a:t>;</a:t>
            </a:r>
            <a:endParaRPr kumimoji="0" lang="en-US" sz="2000" b="1" i="0" u="none" strike="noStrike" cap="none" normalizeH="0" baseline="0" dirty="0" smtClean="0">
              <a:ln>
                <a:noFill/>
              </a:ln>
              <a:effectLst/>
              <a:latin typeface="Times New Roman" pitchFamily="18" charset="0"/>
            </a:endParaRPr>
          </a:p>
          <a:p>
            <a:pPr marL="0" marR="0" lvl="0" indent="0" algn="l" defTabSz="914400" rtl="0" eaLnBrk="1" fontAlgn="base" latinLnBrk="0" hangingPunct="1">
              <a:lnSpc>
                <a:spcPct val="100000"/>
              </a:lnSpc>
              <a:spcBef>
                <a:spcPts val="600"/>
              </a:spcBef>
              <a:spcAft>
                <a:spcPts val="600"/>
              </a:spcAft>
              <a:buClrTx/>
              <a:buSzTx/>
              <a:buFontTx/>
              <a:buNone/>
              <a:tabLst/>
            </a:pPr>
            <a:r>
              <a:rPr kumimoji="0" lang="en-US" sz="2000" b="0" i="0" u="none" strike="noStrike" cap="none" normalizeH="0" baseline="0" dirty="0" smtClean="0">
                <a:ln>
                  <a:noFill/>
                </a:ln>
                <a:effectLst/>
                <a:latin typeface="Times New Roman" pitchFamily="18" charset="0"/>
              </a:rPr>
              <a: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sng" strike="noStrike" cap="none" normalizeH="0" baseline="0" dirty="0" smtClean="0">
                <a:ln>
                  <a:noFill/>
                </a:ln>
                <a:effectLst/>
                <a:latin typeface="Courier New" pitchFamily="49" charset="0"/>
              </a:rPr>
              <a:t>ElementType</a:t>
            </a:r>
            <a:r>
              <a:rPr kumimoji="0" lang="en-US" sz="2000" b="1" i="0" u="none" strike="noStrike" cap="none" normalizeH="0" baseline="0" dirty="0" smtClean="0">
                <a:ln>
                  <a:noFill/>
                </a:ln>
                <a:effectLst/>
                <a:latin typeface="Courier New" pitchFamily="49" charset="0"/>
              </a:rPr>
              <a:t>[] </a:t>
            </a:r>
            <a:r>
              <a:rPr kumimoji="0" lang="en-US" sz="2000" b="1" i="1" u="sng" strike="noStrike" cap="none" normalizeH="0" baseline="0" dirty="0" smtClean="0">
                <a:ln>
                  <a:noFill/>
                </a:ln>
                <a:effectLst/>
                <a:latin typeface="Courier New" pitchFamily="49" charset="0"/>
              </a:rPr>
              <a:t>arrayName</a:t>
            </a:r>
            <a:r>
              <a:rPr kumimoji="0" lang="en-US" sz="2000" b="1" i="0" u="none" strike="noStrike" cap="none" normalizeH="0" baseline="0" dirty="0" smtClean="0">
                <a:ln>
                  <a:noFill/>
                </a:ln>
                <a:effectLst/>
                <a:latin typeface="Courier New" pitchFamily="49" charset="0"/>
              </a:rPr>
              <a:t> = new </a:t>
            </a:r>
            <a:r>
              <a:rPr kumimoji="0" lang="en-US" sz="2000" b="1" i="1" u="sng" strike="noStrike" cap="none" normalizeH="0" baseline="0" dirty="0" smtClean="0">
                <a:ln>
                  <a:noFill/>
                </a:ln>
                <a:effectLst/>
                <a:latin typeface="Courier New" pitchFamily="49" charset="0"/>
              </a:rPr>
              <a:t>ElementType</a:t>
            </a:r>
            <a:r>
              <a:rPr kumimoji="0" lang="en-US" sz="2000" b="1" i="0" u="none" strike="noStrike" cap="none" normalizeH="0" baseline="0" dirty="0" smtClean="0">
                <a:ln>
                  <a:noFill/>
                </a:ln>
                <a:effectLst/>
                <a:latin typeface="Courier New" pitchFamily="49" charset="0"/>
              </a:rPr>
              <a:t>[</a:t>
            </a:r>
            <a:r>
              <a:rPr kumimoji="0" lang="en-US" sz="2000" b="1" i="1" u="sng" strike="noStrike" cap="none" normalizeH="0" baseline="0" dirty="0" smtClean="0">
                <a:ln>
                  <a:noFill/>
                </a:ln>
                <a:effectLst/>
                <a:latin typeface="Courier New" pitchFamily="49" charset="0"/>
              </a:rPr>
              <a:t>length</a:t>
            </a:r>
            <a:r>
              <a:rPr kumimoji="0" lang="en-US" sz="2000" b="1" i="0" u="none" strike="noStrike" cap="none" normalizeH="0" baseline="0" dirty="0" smtClean="0">
                <a:ln>
                  <a:noFill/>
                </a:ln>
                <a:effectLst/>
                <a:latin typeface="Courier New" pitchFamily="49" charset="0"/>
              </a:rPr>
              <a:t>];</a:t>
            </a:r>
          </a:p>
          <a:p>
            <a:pPr marL="0" marR="0" lvl="0" indent="0" algn="l" defTabSz="914400" rtl="0" eaLnBrk="1" fontAlgn="base" latinLnBrk="0" hangingPunct="1">
              <a:lnSpc>
                <a:spcPct val="100000"/>
              </a:lnSpc>
              <a:spcBef>
                <a:spcPts val="600"/>
              </a:spcBef>
              <a:spcAft>
                <a:spcPts val="600"/>
              </a:spcAft>
              <a:buClrTx/>
              <a:buSzTx/>
              <a:buFontTx/>
              <a:buNone/>
              <a:tabLst/>
            </a:pPr>
            <a:r>
              <a:rPr kumimoji="0" lang="en-US" sz="2000" b="0" i="0" u="none" strike="noStrike" cap="none" normalizeH="0" baseline="0" dirty="0" smtClean="0">
                <a:ln>
                  <a:noFill/>
                </a:ln>
                <a:effectLst/>
                <a:latin typeface="Times New Roman" pitchFamily="18" charset="0"/>
              </a:rPr>
              <a: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sng" strike="noStrike" cap="none" normalizeH="0" baseline="0" dirty="0" smtClean="0">
                <a:ln>
                  <a:noFill/>
                </a:ln>
                <a:effectLst/>
                <a:latin typeface="Courier New" pitchFamily="49" charset="0"/>
              </a:rPr>
              <a:t>ElementType</a:t>
            </a:r>
            <a:r>
              <a:rPr kumimoji="0" lang="en-US" sz="2000" b="1" i="0" u="none" strike="noStrike" cap="none" normalizeH="0" baseline="0" dirty="0" smtClean="0">
                <a:ln>
                  <a:noFill/>
                </a:ln>
                <a:effectLst/>
                <a:latin typeface="Courier New" pitchFamily="49" charset="0"/>
              </a:rPr>
              <a:t>[] </a:t>
            </a:r>
            <a:r>
              <a:rPr kumimoji="0" lang="en-US" sz="2000" b="1" i="1" u="sng" strike="noStrike" cap="none" normalizeH="0" baseline="0" dirty="0" smtClean="0">
                <a:ln>
                  <a:noFill/>
                </a:ln>
                <a:effectLst/>
                <a:latin typeface="Courier New" pitchFamily="49" charset="0"/>
              </a:rPr>
              <a:t>arrayName</a:t>
            </a:r>
            <a:r>
              <a:rPr kumimoji="0" lang="en-US" sz="2000" b="1" i="0" u="none" strike="noStrike" cap="none" normalizeH="0" baseline="0" dirty="0" smtClean="0">
                <a:ln>
                  <a:noFill/>
                </a:ln>
                <a:effectLst/>
                <a:latin typeface="Courier New" pitchFamily="49" charset="0"/>
              </a:rPr>
              <a:t> = </a:t>
            </a:r>
            <a:r>
              <a:rPr kumimoji="0" lang="en-US" sz="2000" b="1" i="1" u="sng" strike="noStrike" cap="none" normalizeH="0" baseline="0" dirty="0" err="1" smtClean="0">
                <a:ln>
                  <a:noFill/>
                </a:ln>
                <a:effectLst/>
                <a:latin typeface="Courier New" pitchFamily="49" charset="0"/>
              </a:rPr>
              <a:t>arrayInitializer</a:t>
            </a:r>
            <a:r>
              <a:rPr kumimoji="0" lang="en-US" sz="2000" b="1" i="0" u="none" strike="noStrike" cap="none" normalizeH="0" baseline="0" dirty="0" smtClean="0">
                <a:ln>
                  <a:noFill/>
                </a:ln>
                <a:effectLst/>
                <a:latin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effectLst/>
              <a:latin typeface="Times New Roman" pitchFamily="18" charset="0"/>
            </a:endParaRPr>
          </a:p>
          <a:p>
            <a:pPr marL="457200" marR="0" lvl="1" indent="0" algn="l" defTabSz="914400" rtl="0" eaLnBrk="1" fontAlgn="base" latinLnBrk="0" hangingPunct="1">
              <a:lnSpc>
                <a:spcPct val="100000"/>
              </a:lnSpc>
              <a:spcBef>
                <a:spcPts val="600"/>
              </a:spcBef>
              <a:spcAft>
                <a:spcPts val="600"/>
              </a:spcAft>
              <a:buClr>
                <a:srgbClr val="7F7F7F"/>
              </a:buClr>
              <a:buSzTx/>
              <a:buFont typeface="Symbol" pitchFamily="18" charset="2"/>
              <a:buChar char="·"/>
              <a:tabLst/>
            </a:pPr>
            <a:r>
              <a:rPr kumimoji="0" lang="en-US" sz="2000" b="1" i="1" u="sng" strike="noStrike" cap="none" normalizeH="0" baseline="0" dirty="0" smtClean="0">
                <a:ln>
                  <a:noFill/>
                </a:ln>
                <a:effectLst/>
                <a:latin typeface="Courier New" pitchFamily="49" charset="0"/>
              </a:rPr>
              <a:t>ElementType</a:t>
            </a:r>
            <a:r>
              <a:rPr kumimoji="0" lang="en-US" sz="2000" b="0" i="0" u="none" strike="noStrike" cap="none" normalizeH="0" baseline="0" dirty="0" smtClean="0">
                <a:ln>
                  <a:noFill/>
                </a:ln>
                <a:effectLst/>
                <a:latin typeface="Times New Roman" pitchFamily="18" charset="0"/>
              </a:rPr>
              <a:t> is any type (including an array type);</a:t>
            </a:r>
            <a:endParaRPr kumimoji="0" lang="en-US" sz="2000" b="0" i="1" u="sng" strike="noStrike" cap="none" normalizeH="0" baseline="0" dirty="0" smtClean="0">
              <a:ln>
                <a:noFill/>
              </a:ln>
              <a:effectLst/>
              <a:latin typeface="Times New Roman" pitchFamily="18" charset="0"/>
            </a:endParaRPr>
          </a:p>
          <a:p>
            <a:pPr lvl="1" eaLnBrk="1" hangingPunct="1">
              <a:spcAft>
                <a:spcPts val="1000"/>
              </a:spcAft>
              <a:buClr>
                <a:srgbClr val="7F7F7F"/>
              </a:buClr>
              <a:buFont typeface="Symbol" pitchFamily="18" charset="2"/>
              <a:buChar char="·"/>
            </a:pPr>
            <a:r>
              <a:rPr kumimoji="0" lang="en-US" sz="2000" b="1" i="1" u="sng" strike="noStrike" cap="none" normalizeH="0" baseline="0" dirty="0" smtClean="0">
                <a:ln>
                  <a:noFill/>
                </a:ln>
                <a:effectLst/>
                <a:latin typeface="Courier New" pitchFamily="49" charset="0"/>
              </a:rPr>
              <a:t>arrayName</a:t>
            </a:r>
            <a:r>
              <a:rPr kumimoji="0" lang="en-US" sz="2000" b="0" i="0" u="none" strike="noStrike" cap="none" normalizeH="0" baseline="0" dirty="0" smtClean="0">
                <a:ln>
                  <a:noFill/>
                </a:ln>
                <a:effectLst/>
                <a:latin typeface="Times New Roman" pitchFamily="18" charset="0"/>
              </a:rPr>
              <a:t> is the </a:t>
            </a:r>
            <a:r>
              <a:rPr kumimoji="0" lang="en-US" sz="2000" b="0" i="1" u="none" strike="noStrike" cap="none" normalizeH="0" baseline="0" dirty="0" smtClean="0">
                <a:ln>
                  <a:noFill/>
                </a:ln>
                <a:effectLst/>
                <a:latin typeface="Times New Roman" pitchFamily="18" charset="0"/>
              </a:rPr>
              <a:t>handle</a:t>
            </a:r>
            <a:r>
              <a:rPr kumimoji="0" lang="en-US" sz="2000" b="0" i="0" u="none" strike="noStrike" cap="none" normalizeH="0" baseline="0" dirty="0" smtClean="0">
                <a:ln>
                  <a:noFill/>
                </a:ln>
                <a:effectLst/>
                <a:latin typeface="Times New Roman" pitchFamily="18" charset="0"/>
              </a:rPr>
              <a:t> for the array object being defined  – if there is no assignment clause in the statement, the handle is set to </a:t>
            </a:r>
            <a:r>
              <a:rPr kumimoji="0" lang="en-US" sz="2000" b="0" i="0" u="none" strike="noStrike" cap="none" normalizeH="0" baseline="0" dirty="0" smtClean="0">
                <a:ln>
                  <a:noFill/>
                </a:ln>
                <a:effectLst/>
                <a:latin typeface="Courier New" pitchFamily="49" charset="0"/>
              </a:rPr>
              <a:t>null</a:t>
            </a:r>
            <a:r>
              <a:rPr kumimoji="0" lang="en-US" sz="2000" b="0" i="0" u="none" strike="noStrike" cap="none" normalizeH="0" baseline="0" dirty="0" smtClean="0">
                <a:ln>
                  <a:noFill/>
                </a:ln>
                <a:effectLst/>
                <a:latin typeface="Times New Roman" pitchFamily="18" charset="0"/>
              </a:rPr>
              <a:t>;</a:t>
            </a:r>
            <a:endParaRPr kumimoji="0" lang="en-US" sz="2000" b="0" i="1" u="sng" strike="noStrike" cap="none" normalizeH="0" baseline="0" dirty="0" smtClean="0">
              <a:ln>
                <a:noFill/>
              </a:ln>
              <a:effectLst/>
              <a:latin typeface="Times New Roman" pitchFamily="18" charset="0"/>
            </a:endParaRPr>
          </a:p>
          <a:p>
            <a:pPr lvl="1" eaLnBrk="1" hangingPunct="1">
              <a:spcAft>
                <a:spcPts val="1000"/>
              </a:spcAft>
              <a:buClr>
                <a:srgbClr val="7F7F7F"/>
              </a:buClr>
              <a:buFont typeface="Symbol" pitchFamily="18" charset="2"/>
              <a:buChar char="·"/>
            </a:pPr>
            <a:r>
              <a:rPr kumimoji="0" lang="en-US" sz="2000" b="1" i="1" u="sng" strike="noStrike" cap="none" normalizeH="0" baseline="0" dirty="0" smtClean="0">
                <a:ln>
                  <a:noFill/>
                </a:ln>
                <a:effectLst/>
                <a:latin typeface="Courier New" pitchFamily="49" charset="0"/>
              </a:rPr>
              <a:t>length</a:t>
            </a:r>
            <a:r>
              <a:rPr kumimoji="0" lang="en-US" sz="2000" b="0" i="0" u="none" strike="noStrike" cap="none" normalizeH="0" baseline="0" dirty="0" smtClean="0">
                <a:ln>
                  <a:noFill/>
                </a:ln>
                <a:effectLst/>
                <a:latin typeface="Times New Roman" pitchFamily="18" charset="0"/>
              </a:rPr>
              <a:t> is an expression specifying the number of elements in the array;</a:t>
            </a:r>
            <a:endParaRPr kumimoji="0" lang="en-US" sz="2000" b="0" i="1" u="sng" strike="noStrike" cap="none" normalizeH="0" baseline="0" dirty="0" smtClean="0">
              <a:ln>
                <a:noFill/>
              </a:ln>
              <a:effectLst/>
              <a:latin typeface="Times New Roman" pitchFamily="18" charset="0"/>
            </a:endParaRPr>
          </a:p>
          <a:p>
            <a:pPr lvl="1" eaLnBrk="1" hangingPunct="1">
              <a:spcAft>
                <a:spcPts val="1000"/>
              </a:spcAft>
              <a:buClr>
                <a:srgbClr val="7F7F7F"/>
              </a:buClr>
              <a:buFont typeface="Symbol" pitchFamily="18" charset="2"/>
              <a:buChar char="·"/>
            </a:pPr>
            <a:r>
              <a:rPr kumimoji="0" lang="en-US" sz="2000" b="1" i="1" u="sng" strike="noStrike" cap="none" normalizeH="0" baseline="0" dirty="0" err="1" smtClean="0">
                <a:ln>
                  <a:noFill/>
                </a:ln>
                <a:effectLst/>
                <a:latin typeface="Courier New" pitchFamily="49" charset="0"/>
              </a:rPr>
              <a:t>arrayInitializer</a:t>
            </a:r>
            <a:r>
              <a:rPr kumimoji="0" lang="en-US" sz="2000" b="0" i="0" u="none" strike="noStrike" cap="none" normalizeH="0" baseline="0" dirty="0" smtClean="0">
                <a:ln>
                  <a:noFill/>
                </a:ln>
                <a:effectLst/>
                <a:latin typeface="Times New Roman" pitchFamily="18" charset="0"/>
              </a:rPr>
              <a:t> is a list of literals of type </a:t>
            </a:r>
            <a:r>
              <a:rPr kumimoji="0" lang="en-US" sz="2000" b="1" i="1" u="sng" strike="noStrike" cap="none" normalizeH="0" baseline="0" dirty="0" smtClean="0">
                <a:ln>
                  <a:noFill/>
                </a:ln>
                <a:effectLst/>
                <a:latin typeface="Courier New" pitchFamily="49" charset="0"/>
              </a:rPr>
              <a:t>ElementType</a:t>
            </a:r>
            <a:r>
              <a:rPr kumimoji="0" lang="en-US" sz="2000" b="0" i="0" u="none" strike="noStrike" cap="none" normalizeH="0" baseline="0" dirty="0" smtClean="0">
                <a:ln>
                  <a:noFill/>
                </a:ln>
                <a:effectLst/>
                <a:latin typeface="Times New Roman" pitchFamily="18" charset="0"/>
              </a:rPr>
              <a:t>, enclosed in curly braces (</a:t>
            </a:r>
            <a:r>
              <a:rPr kumimoji="0" lang="en-US" sz="2000" b="0" i="0" u="none" strike="noStrike" cap="none" normalizeH="0" baseline="0" dirty="0" smtClean="0">
                <a:ln>
                  <a:noFill/>
                </a:ln>
                <a:effectLst/>
                <a:latin typeface="Courier New" pitchFamily="49" charset="0"/>
              </a:rPr>
              <a:t>{</a:t>
            </a:r>
            <a:r>
              <a:rPr kumimoji="0" lang="en-US" sz="2000" b="0" i="0" u="none" strike="noStrike" cap="none" normalizeH="0" baseline="0" dirty="0" smtClean="0">
                <a:ln>
                  <a:noFill/>
                </a:ln>
                <a:effectLst/>
                <a:latin typeface="Times New Roman" pitchFamily="18" charset="0"/>
              </a:rPr>
              <a:t> </a:t>
            </a:r>
            <a:r>
              <a:rPr kumimoji="0" lang="en-US" sz="2000" b="0" i="0" u="none" strike="noStrike" cap="none" normalizeH="0" baseline="0" dirty="0" smtClean="0">
                <a:ln>
                  <a:noFill/>
                </a:ln>
                <a:effectLst/>
                <a:latin typeface="Courier New" pitchFamily="49" charset="0"/>
              </a:rPr>
              <a:t>}</a:t>
            </a:r>
            <a:r>
              <a:rPr kumimoji="0" lang="en-US" sz="2000" b="0" i="0" u="none" strike="noStrike" cap="none" normalizeH="0" baseline="0" dirty="0" smtClean="0">
                <a:ln>
                  <a:noFill/>
                </a:ln>
                <a:effectLst/>
                <a:latin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6825316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F5F49BD2-D05D-47B3-96EB-432763FBBFF5}" type="slidenum">
              <a:rPr lang="en-US" smtClean="0"/>
              <a:pPr/>
              <a:t>5</a:t>
            </a:fld>
            <a:endParaRPr lang="en-US" smtClean="0"/>
          </a:p>
        </p:txBody>
      </p:sp>
      <p:sp>
        <p:nvSpPr>
          <p:cNvPr id="18435" name="Rectangle 2"/>
          <p:cNvSpPr>
            <a:spLocks noGrp="1" noChangeArrowheads="1"/>
          </p:cNvSpPr>
          <p:nvPr>
            <p:ph type="body" idx="1"/>
          </p:nvPr>
        </p:nvSpPr>
        <p:spPr>
          <a:xfrm>
            <a:off x="457200" y="1524000"/>
            <a:ext cx="8305800" cy="4114800"/>
          </a:xfrm>
        </p:spPr>
        <p:txBody>
          <a:bodyPr/>
          <a:lstStyle/>
          <a:p>
            <a:pPr eaLnBrk="1" hangingPunct="1">
              <a:buFont typeface="Arial" pitchFamily="34" charset="0"/>
              <a:buNone/>
            </a:pPr>
            <a:r>
              <a:rPr lang="en-US" sz="2400" b="1" dirty="0" smtClean="0">
                <a:latin typeface="Courier New" pitchFamily="49" charset="0"/>
              </a:rPr>
              <a:t>double[] array1;</a:t>
            </a:r>
          </a:p>
          <a:p>
            <a:pPr eaLnBrk="1" hangingPunct="1">
              <a:buFont typeface="Arial" pitchFamily="34" charset="0"/>
              <a:buNone/>
            </a:pPr>
            <a:endParaRPr lang="en-US" b="1" dirty="0" smtClean="0">
              <a:latin typeface="Courier New" pitchFamily="49" charset="0"/>
            </a:endParaRPr>
          </a:p>
          <a:p>
            <a:pPr eaLnBrk="1" hangingPunct="1">
              <a:buFont typeface="Arial" pitchFamily="34" charset="0"/>
              <a:buNone/>
            </a:pPr>
            <a:r>
              <a:rPr lang="en-US" sz="2400" b="1" dirty="0" smtClean="0">
                <a:latin typeface="Courier New" pitchFamily="49" charset="0"/>
              </a:rPr>
              <a:t>final </a:t>
            </a:r>
            <a:r>
              <a:rPr lang="en-US" sz="2400" b="1" dirty="0" err="1" smtClean="0">
                <a:latin typeface="Courier New" pitchFamily="49" charset="0"/>
              </a:rPr>
              <a:t>int</a:t>
            </a:r>
            <a:r>
              <a:rPr lang="en-US" sz="2400" b="1" dirty="0" smtClean="0">
                <a:latin typeface="Courier New" pitchFamily="49" charset="0"/>
              </a:rPr>
              <a:t> SIZE = 4;</a:t>
            </a:r>
          </a:p>
          <a:p>
            <a:pPr eaLnBrk="1" hangingPunct="1">
              <a:buFont typeface="Arial" pitchFamily="34" charset="0"/>
              <a:buNone/>
            </a:pPr>
            <a:r>
              <a:rPr lang="en-US" sz="2400" b="1" dirty="0" err="1" smtClean="0">
                <a:latin typeface="Courier New" pitchFamily="49" charset="0"/>
              </a:rPr>
              <a:t>int</a:t>
            </a:r>
            <a:r>
              <a:rPr lang="en-US" sz="2400" b="1" dirty="0" smtClean="0">
                <a:latin typeface="Courier New" pitchFamily="49" charset="0"/>
              </a:rPr>
              <a:t>[] array2 = new </a:t>
            </a:r>
            <a:r>
              <a:rPr lang="en-US" sz="2400" b="1" dirty="0" err="1" smtClean="0">
                <a:latin typeface="Courier New" pitchFamily="49" charset="0"/>
              </a:rPr>
              <a:t>int</a:t>
            </a:r>
            <a:r>
              <a:rPr lang="en-US" sz="2400" b="1" dirty="0" smtClean="0">
                <a:latin typeface="Courier New" pitchFamily="49" charset="0"/>
              </a:rPr>
              <a:t>[SIZE];</a:t>
            </a: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000" b="1" dirty="0" smtClean="0">
              <a:latin typeface="Courier New" pitchFamily="49" charset="0"/>
            </a:endParaRPr>
          </a:p>
          <a:p>
            <a:pPr eaLnBrk="1" hangingPunct="1">
              <a:buFont typeface="Arial" pitchFamily="34" charset="0"/>
              <a:buNone/>
            </a:pPr>
            <a:r>
              <a:rPr lang="en-US" sz="2400" b="1" dirty="0" smtClean="0">
                <a:latin typeface="Courier New" pitchFamily="49" charset="0"/>
              </a:rPr>
              <a:t>String[] array3 = { </a:t>
            </a:r>
            <a:r>
              <a:rPr lang="en-US" sz="2400" b="1" dirty="0" smtClean="0">
                <a:latin typeface="Courier New" pitchFamily="49" charset="0"/>
                <a:cs typeface="Courier New" pitchFamily="49" charset="0"/>
              </a:rPr>
              <a:t>"</a:t>
            </a:r>
            <a:r>
              <a:rPr lang="en-US" sz="2400" b="1" dirty="0" smtClean="0">
                <a:latin typeface="Courier New" pitchFamily="49" charset="0"/>
              </a:rPr>
              <a:t>Bashful</a:t>
            </a:r>
            <a:r>
              <a:rPr lang="en-US" sz="2400" b="1" dirty="0" smtClean="0">
                <a:latin typeface="Courier New" pitchFamily="49" charset="0"/>
                <a:cs typeface="Courier New" pitchFamily="49" charset="0"/>
              </a:rPr>
              <a:t>"</a:t>
            </a:r>
            <a:r>
              <a:rPr lang="en-US" sz="2400" b="1" dirty="0" smtClean="0">
                <a:latin typeface="Courier New" pitchFamily="49" charset="0"/>
              </a:rPr>
              <a:t>, </a:t>
            </a:r>
            <a:r>
              <a:rPr lang="en-US" sz="2400" b="1" dirty="0" smtClean="0">
                <a:latin typeface="Courier New" pitchFamily="49" charset="0"/>
                <a:cs typeface="Courier New" pitchFamily="49" charset="0"/>
              </a:rPr>
              <a:t>"</a:t>
            </a:r>
            <a:r>
              <a:rPr lang="en-US" sz="2400" b="1" dirty="0" smtClean="0">
                <a:latin typeface="Courier New" pitchFamily="49" charset="0"/>
              </a:rPr>
              <a:t>Doc</a:t>
            </a:r>
            <a:r>
              <a:rPr lang="en-US" sz="2400" b="1" dirty="0" smtClean="0">
                <a:latin typeface="Courier New" pitchFamily="49" charset="0"/>
                <a:cs typeface="Courier New" pitchFamily="49" charset="0"/>
              </a:rPr>
              <a:t>" </a:t>
            </a:r>
            <a:r>
              <a:rPr lang="en-US" sz="2400" b="1" dirty="0" smtClean="0">
                <a:latin typeface="Courier New" pitchFamily="49" charset="0"/>
              </a:rPr>
              <a:t>};</a:t>
            </a:r>
          </a:p>
        </p:txBody>
      </p:sp>
      <p:grpSp>
        <p:nvGrpSpPr>
          <p:cNvPr id="2" name="Group 33"/>
          <p:cNvGrpSpPr>
            <a:grpSpLocks/>
          </p:cNvGrpSpPr>
          <p:nvPr/>
        </p:nvGrpSpPr>
        <p:grpSpPr bwMode="auto">
          <a:xfrm>
            <a:off x="3810000" y="3505200"/>
            <a:ext cx="5486400" cy="914400"/>
            <a:chOff x="2064" y="2160"/>
            <a:chExt cx="3456" cy="576"/>
          </a:xfrm>
        </p:grpSpPr>
        <p:sp>
          <p:nvSpPr>
            <p:cNvPr id="18455" name="Rectangle 5"/>
            <p:cNvSpPr>
              <a:spLocks noChangeArrowheads="1"/>
            </p:cNvSpPr>
            <p:nvPr/>
          </p:nvSpPr>
          <p:spPr bwMode="auto">
            <a:xfrm>
              <a:off x="2256" y="2496"/>
              <a:ext cx="528" cy="240"/>
            </a:xfrm>
            <a:prstGeom prst="rect">
              <a:avLst/>
            </a:prstGeom>
            <a:solidFill>
              <a:srgbClr val="C8C864"/>
            </a:solidFill>
            <a:ln w="9525">
              <a:solidFill>
                <a:schemeClr val="tx1"/>
              </a:solidFill>
              <a:miter lim="800000"/>
              <a:headEnd/>
              <a:tailEnd/>
            </a:ln>
          </p:spPr>
          <p:txBody>
            <a:bodyPr wrap="none" anchor="ctr"/>
            <a:lstStyle/>
            <a:p>
              <a:endParaRPr lang="en-US"/>
            </a:p>
          </p:txBody>
        </p:sp>
        <p:sp>
          <p:nvSpPr>
            <p:cNvPr id="18456" name="Rectangle 6"/>
            <p:cNvSpPr>
              <a:spLocks noChangeArrowheads="1"/>
            </p:cNvSpPr>
            <p:nvPr/>
          </p:nvSpPr>
          <p:spPr bwMode="auto">
            <a:xfrm>
              <a:off x="3168" y="2496"/>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57" name="Rectangle 7"/>
            <p:cNvSpPr>
              <a:spLocks noChangeArrowheads="1"/>
            </p:cNvSpPr>
            <p:nvPr/>
          </p:nvSpPr>
          <p:spPr bwMode="auto">
            <a:xfrm>
              <a:off x="3696" y="2496"/>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58" name="Rectangle 8"/>
            <p:cNvSpPr>
              <a:spLocks noChangeArrowheads="1"/>
            </p:cNvSpPr>
            <p:nvPr/>
          </p:nvSpPr>
          <p:spPr bwMode="auto">
            <a:xfrm>
              <a:off x="4224" y="2496"/>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59" name="Rectangle 9"/>
            <p:cNvSpPr>
              <a:spLocks noChangeArrowheads="1"/>
            </p:cNvSpPr>
            <p:nvPr/>
          </p:nvSpPr>
          <p:spPr bwMode="auto">
            <a:xfrm>
              <a:off x="4752" y="2496"/>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60" name="Text Box 10"/>
            <p:cNvSpPr txBox="1">
              <a:spLocks noChangeArrowheads="1"/>
            </p:cNvSpPr>
            <p:nvPr/>
          </p:nvSpPr>
          <p:spPr bwMode="auto">
            <a:xfrm>
              <a:off x="2064" y="2160"/>
              <a:ext cx="1104" cy="288"/>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rPr>
                <a:t>array2</a:t>
              </a:r>
            </a:p>
          </p:txBody>
        </p:sp>
        <p:sp>
          <p:nvSpPr>
            <p:cNvPr id="18461" name="Text Box 11"/>
            <p:cNvSpPr txBox="1">
              <a:spLocks noChangeArrowheads="1"/>
            </p:cNvSpPr>
            <p:nvPr/>
          </p:nvSpPr>
          <p:spPr bwMode="auto">
            <a:xfrm>
              <a:off x="3072" y="2160"/>
              <a:ext cx="2448" cy="288"/>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rPr>
                <a:t>[0]  [1]  [2]  [3]</a:t>
              </a:r>
            </a:p>
          </p:txBody>
        </p:sp>
        <p:sp>
          <p:nvSpPr>
            <p:cNvPr id="18462" name="Line 12"/>
            <p:cNvSpPr>
              <a:spLocks noChangeShapeType="1"/>
            </p:cNvSpPr>
            <p:nvPr/>
          </p:nvSpPr>
          <p:spPr bwMode="auto">
            <a:xfrm>
              <a:off x="2544" y="2640"/>
              <a:ext cx="624" cy="0"/>
            </a:xfrm>
            <a:prstGeom prst="line">
              <a:avLst/>
            </a:prstGeom>
            <a:noFill/>
            <a:ln w="28575">
              <a:solidFill>
                <a:schemeClr val="tx1"/>
              </a:solidFill>
              <a:round/>
              <a:headEnd type="oval" w="med" len="med"/>
              <a:tailEnd type="triangle" w="med" len="med"/>
            </a:ln>
          </p:spPr>
          <p:txBody>
            <a:bodyPr/>
            <a:lstStyle/>
            <a:p>
              <a:endParaRPr lang="en-US"/>
            </a:p>
          </p:txBody>
        </p:sp>
        <p:sp>
          <p:nvSpPr>
            <p:cNvPr id="18463" name="Text Box 13"/>
            <p:cNvSpPr txBox="1">
              <a:spLocks noChangeArrowheads="1"/>
            </p:cNvSpPr>
            <p:nvPr/>
          </p:nvSpPr>
          <p:spPr bwMode="auto">
            <a:xfrm>
              <a:off x="3312" y="2448"/>
              <a:ext cx="2064" cy="288"/>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         ?         ?         ?</a:t>
              </a:r>
            </a:p>
          </p:txBody>
        </p:sp>
      </p:grpSp>
      <p:grpSp>
        <p:nvGrpSpPr>
          <p:cNvPr id="3" name="Group 32"/>
          <p:cNvGrpSpPr>
            <a:grpSpLocks/>
          </p:cNvGrpSpPr>
          <p:nvPr/>
        </p:nvGrpSpPr>
        <p:grpSpPr bwMode="auto">
          <a:xfrm>
            <a:off x="3886200" y="1524000"/>
            <a:ext cx="1905000" cy="914400"/>
            <a:chOff x="3456" y="816"/>
            <a:chExt cx="1200" cy="576"/>
          </a:xfrm>
        </p:grpSpPr>
        <p:sp>
          <p:nvSpPr>
            <p:cNvPr id="18450" name="Rectangle 16"/>
            <p:cNvSpPr>
              <a:spLocks noChangeArrowheads="1"/>
            </p:cNvSpPr>
            <p:nvPr/>
          </p:nvSpPr>
          <p:spPr bwMode="auto">
            <a:xfrm>
              <a:off x="3648" y="1152"/>
              <a:ext cx="528" cy="240"/>
            </a:xfrm>
            <a:prstGeom prst="rect">
              <a:avLst/>
            </a:prstGeom>
            <a:solidFill>
              <a:srgbClr val="C8C864"/>
            </a:solidFill>
            <a:ln w="952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51" name="Text Box 17"/>
            <p:cNvSpPr txBox="1">
              <a:spLocks noChangeArrowheads="1"/>
            </p:cNvSpPr>
            <p:nvPr/>
          </p:nvSpPr>
          <p:spPr bwMode="auto">
            <a:xfrm>
              <a:off x="3456" y="816"/>
              <a:ext cx="1104" cy="288"/>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rPr>
                <a:t>array1</a:t>
              </a:r>
            </a:p>
          </p:txBody>
        </p:sp>
        <p:sp>
          <p:nvSpPr>
            <p:cNvPr id="18452" name="Line 18"/>
            <p:cNvSpPr>
              <a:spLocks noChangeShapeType="1"/>
            </p:cNvSpPr>
            <p:nvPr/>
          </p:nvSpPr>
          <p:spPr bwMode="auto">
            <a:xfrm>
              <a:off x="3936" y="1296"/>
              <a:ext cx="720" cy="0"/>
            </a:xfrm>
            <a:prstGeom prst="line">
              <a:avLst/>
            </a:prstGeom>
            <a:noFill/>
            <a:ln w="28575">
              <a:solidFill>
                <a:schemeClr val="tx1"/>
              </a:solidFill>
              <a:round/>
              <a:headEnd type="oval" w="med" len="med"/>
              <a:tailEnd type="oval" w="sm" len="sm"/>
            </a:ln>
          </p:spPr>
          <p:txBody>
            <a:bodyPr/>
            <a:lstStyle/>
            <a:p>
              <a:endParaRPr lang="en-US"/>
            </a:p>
          </p:txBody>
        </p:sp>
        <p:sp>
          <p:nvSpPr>
            <p:cNvPr id="18453" name="Line 19"/>
            <p:cNvSpPr>
              <a:spLocks noChangeShapeType="1"/>
            </p:cNvSpPr>
            <p:nvPr/>
          </p:nvSpPr>
          <p:spPr bwMode="auto">
            <a:xfrm>
              <a:off x="4560" y="1200"/>
              <a:ext cx="0" cy="192"/>
            </a:xfrm>
            <a:prstGeom prst="line">
              <a:avLst/>
            </a:prstGeom>
            <a:noFill/>
            <a:ln w="9525">
              <a:solidFill>
                <a:schemeClr val="tx1"/>
              </a:solidFill>
              <a:round/>
              <a:headEnd/>
              <a:tailEnd/>
            </a:ln>
          </p:spPr>
          <p:txBody>
            <a:bodyPr/>
            <a:lstStyle/>
            <a:p>
              <a:endParaRPr lang="en-US"/>
            </a:p>
          </p:txBody>
        </p:sp>
        <p:sp>
          <p:nvSpPr>
            <p:cNvPr id="18454" name="Line 20"/>
            <p:cNvSpPr>
              <a:spLocks noChangeShapeType="1"/>
            </p:cNvSpPr>
            <p:nvPr/>
          </p:nvSpPr>
          <p:spPr bwMode="auto">
            <a:xfrm>
              <a:off x="4608" y="1248"/>
              <a:ext cx="0" cy="96"/>
            </a:xfrm>
            <a:prstGeom prst="line">
              <a:avLst/>
            </a:prstGeom>
            <a:noFill/>
            <a:ln w="9525">
              <a:solidFill>
                <a:schemeClr val="tx1"/>
              </a:solidFill>
              <a:round/>
              <a:headEnd/>
              <a:tailEnd/>
            </a:ln>
          </p:spPr>
          <p:txBody>
            <a:bodyPr/>
            <a:lstStyle/>
            <a:p>
              <a:endParaRPr lang="en-US"/>
            </a:p>
          </p:txBody>
        </p:sp>
      </p:grpSp>
      <p:grpSp>
        <p:nvGrpSpPr>
          <p:cNvPr id="4" name="Group 34"/>
          <p:cNvGrpSpPr>
            <a:grpSpLocks/>
          </p:cNvGrpSpPr>
          <p:nvPr/>
        </p:nvGrpSpPr>
        <p:grpSpPr bwMode="auto">
          <a:xfrm>
            <a:off x="3810000" y="5181600"/>
            <a:ext cx="5486400" cy="1565275"/>
            <a:chOff x="2064" y="3168"/>
            <a:chExt cx="3456" cy="986"/>
          </a:xfrm>
        </p:grpSpPr>
        <p:sp>
          <p:nvSpPr>
            <p:cNvPr id="18440" name="Text Box 14"/>
            <p:cNvSpPr txBox="1">
              <a:spLocks noChangeArrowheads="1"/>
            </p:cNvSpPr>
            <p:nvPr/>
          </p:nvSpPr>
          <p:spPr bwMode="auto">
            <a:xfrm>
              <a:off x="2304" y="3552"/>
              <a:ext cx="2064" cy="288"/>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 </a:t>
              </a:r>
            </a:p>
          </p:txBody>
        </p:sp>
        <p:sp>
          <p:nvSpPr>
            <p:cNvPr id="18441" name="Text Box 22"/>
            <p:cNvSpPr txBox="1">
              <a:spLocks noChangeArrowheads="1"/>
            </p:cNvSpPr>
            <p:nvPr/>
          </p:nvSpPr>
          <p:spPr bwMode="auto">
            <a:xfrm>
              <a:off x="3072" y="3168"/>
              <a:ext cx="2448" cy="288"/>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rPr>
                <a:t>[0]  [1]</a:t>
              </a:r>
            </a:p>
          </p:txBody>
        </p:sp>
        <p:sp>
          <p:nvSpPr>
            <p:cNvPr id="18442" name="Rectangle 24"/>
            <p:cNvSpPr>
              <a:spLocks noChangeArrowheads="1"/>
            </p:cNvSpPr>
            <p:nvPr/>
          </p:nvSpPr>
          <p:spPr bwMode="auto">
            <a:xfrm>
              <a:off x="2256" y="3504"/>
              <a:ext cx="528" cy="240"/>
            </a:xfrm>
            <a:prstGeom prst="rect">
              <a:avLst/>
            </a:prstGeom>
            <a:solidFill>
              <a:srgbClr val="C8C864"/>
            </a:solidFill>
            <a:ln w="9525">
              <a:solidFill>
                <a:schemeClr val="tx1"/>
              </a:solidFill>
              <a:miter lim="800000"/>
              <a:headEnd/>
              <a:tailEnd/>
            </a:ln>
          </p:spPr>
          <p:txBody>
            <a:bodyPr wrap="none" anchor="ctr"/>
            <a:lstStyle/>
            <a:p>
              <a:endParaRPr lang="en-US"/>
            </a:p>
          </p:txBody>
        </p:sp>
        <p:sp>
          <p:nvSpPr>
            <p:cNvPr id="18443" name="Rectangle 25"/>
            <p:cNvSpPr>
              <a:spLocks noChangeArrowheads="1"/>
            </p:cNvSpPr>
            <p:nvPr/>
          </p:nvSpPr>
          <p:spPr bwMode="auto">
            <a:xfrm>
              <a:off x="3168" y="3504"/>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44" name="Rectangle 26"/>
            <p:cNvSpPr>
              <a:spLocks noChangeArrowheads="1"/>
            </p:cNvSpPr>
            <p:nvPr/>
          </p:nvSpPr>
          <p:spPr bwMode="auto">
            <a:xfrm>
              <a:off x="3696" y="3504"/>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45" name="Text Box 27"/>
            <p:cNvSpPr txBox="1">
              <a:spLocks noChangeArrowheads="1"/>
            </p:cNvSpPr>
            <p:nvPr/>
          </p:nvSpPr>
          <p:spPr bwMode="auto">
            <a:xfrm>
              <a:off x="2064" y="3168"/>
              <a:ext cx="1104" cy="288"/>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rPr>
                <a:t>array3</a:t>
              </a:r>
            </a:p>
          </p:txBody>
        </p:sp>
        <p:sp>
          <p:nvSpPr>
            <p:cNvPr id="18446" name="Line 28"/>
            <p:cNvSpPr>
              <a:spLocks noChangeShapeType="1"/>
            </p:cNvSpPr>
            <p:nvPr/>
          </p:nvSpPr>
          <p:spPr bwMode="auto">
            <a:xfrm>
              <a:off x="2544" y="3648"/>
              <a:ext cx="624" cy="0"/>
            </a:xfrm>
            <a:prstGeom prst="line">
              <a:avLst/>
            </a:prstGeom>
            <a:noFill/>
            <a:ln w="28575">
              <a:solidFill>
                <a:schemeClr val="tx1"/>
              </a:solidFill>
              <a:round/>
              <a:headEnd type="oval" w="med" len="med"/>
              <a:tailEnd type="triangle" w="med" len="med"/>
            </a:ln>
          </p:spPr>
          <p:txBody>
            <a:bodyPr/>
            <a:lstStyle/>
            <a:p>
              <a:endParaRPr lang="en-US"/>
            </a:p>
          </p:txBody>
        </p:sp>
        <p:sp>
          <p:nvSpPr>
            <p:cNvPr id="18447" name="Text Box 29"/>
            <p:cNvSpPr txBox="1">
              <a:spLocks noChangeArrowheads="1"/>
            </p:cNvSpPr>
            <p:nvPr/>
          </p:nvSpPr>
          <p:spPr bwMode="auto">
            <a:xfrm>
              <a:off x="2870" y="3866"/>
              <a:ext cx="1613" cy="288"/>
            </a:xfrm>
            <a:prstGeom prst="rect">
              <a:avLst/>
            </a:prstGeom>
            <a:noFill/>
            <a:ln w="9525">
              <a:noFill/>
              <a:miter lim="800000"/>
              <a:headEnd/>
              <a:tailEnd/>
            </a:ln>
          </p:spPr>
          <p:txBody>
            <a:bodyPr wrap="none">
              <a:spAutoFit/>
            </a:bodyPr>
            <a:lstStyle/>
            <a:p>
              <a:r>
                <a:rPr lang="en-US" sz="2400">
                  <a:latin typeface="Times New Roman" pitchFamily="18" charset="0"/>
                </a:rPr>
                <a:t>“Bashful”     “Doc”</a:t>
              </a:r>
            </a:p>
          </p:txBody>
        </p:sp>
        <p:sp>
          <p:nvSpPr>
            <p:cNvPr id="18448" name="Line 30"/>
            <p:cNvSpPr>
              <a:spLocks noChangeShapeType="1"/>
            </p:cNvSpPr>
            <p:nvPr/>
          </p:nvSpPr>
          <p:spPr bwMode="auto">
            <a:xfrm flipH="1">
              <a:off x="3312" y="3600"/>
              <a:ext cx="96" cy="288"/>
            </a:xfrm>
            <a:prstGeom prst="line">
              <a:avLst/>
            </a:prstGeom>
            <a:noFill/>
            <a:ln w="9525">
              <a:solidFill>
                <a:schemeClr val="tx1"/>
              </a:solidFill>
              <a:round/>
              <a:headEnd type="oval" w="med" len="med"/>
              <a:tailEnd type="triangle" w="med" len="med"/>
            </a:ln>
          </p:spPr>
          <p:txBody>
            <a:bodyPr/>
            <a:lstStyle/>
            <a:p>
              <a:endParaRPr lang="en-US"/>
            </a:p>
          </p:txBody>
        </p:sp>
        <p:sp>
          <p:nvSpPr>
            <p:cNvPr id="18449" name="Line 31"/>
            <p:cNvSpPr>
              <a:spLocks noChangeShapeType="1"/>
            </p:cNvSpPr>
            <p:nvPr/>
          </p:nvSpPr>
          <p:spPr bwMode="auto">
            <a:xfrm>
              <a:off x="3984" y="3600"/>
              <a:ext cx="96" cy="288"/>
            </a:xfrm>
            <a:prstGeom prst="line">
              <a:avLst/>
            </a:prstGeom>
            <a:noFill/>
            <a:ln w="9525">
              <a:solidFill>
                <a:schemeClr val="tx1"/>
              </a:solidFill>
              <a:round/>
              <a:headEnd type="oval" w="med" len="med"/>
              <a:tailEnd type="triangle" w="med" len="med"/>
            </a:ln>
          </p:spPr>
          <p:txBody>
            <a:bodyPr/>
            <a:lstStyle/>
            <a:p>
              <a:endParaRPr lang="en-US"/>
            </a:p>
          </p:txBody>
        </p:sp>
      </p:grpSp>
      <p:sp>
        <p:nvSpPr>
          <p:cNvPr id="18439" name="Rectangle 35"/>
          <p:cNvSpPr>
            <a:spLocks noGrp="1" noChangeArrowheads="1"/>
          </p:cNvSpPr>
          <p:nvPr>
            <p:ph type="title"/>
          </p:nvPr>
        </p:nvSpPr>
        <p:spPr/>
        <p:txBody>
          <a:bodyPr/>
          <a:lstStyle/>
          <a:p>
            <a:pPr eaLnBrk="1" hangingPunct="1"/>
            <a:r>
              <a:rPr lang="en-US" smtClean="0"/>
              <a:t>Array Definitions</a:t>
            </a:r>
          </a:p>
        </p:txBody>
      </p:sp>
    </p:spTree>
    <p:extLst>
      <p:ext uri="{BB962C8B-B14F-4D97-AF65-F5344CB8AC3E}">
        <p14:creationId xmlns:p14="http://schemas.microsoft.com/office/powerpoint/2010/main" val="45400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F5F49BD2-D05D-47B3-96EB-432763FBBFF5}" type="slidenum">
              <a:rPr lang="en-US" smtClean="0"/>
              <a:pPr/>
              <a:t>6</a:t>
            </a:fld>
            <a:endParaRPr lang="en-US" smtClean="0"/>
          </a:p>
        </p:txBody>
      </p:sp>
      <p:sp>
        <p:nvSpPr>
          <p:cNvPr id="18435" name="Rectangle 2"/>
          <p:cNvSpPr>
            <a:spLocks noGrp="1" noChangeArrowheads="1"/>
          </p:cNvSpPr>
          <p:nvPr>
            <p:ph type="body" idx="1"/>
          </p:nvPr>
        </p:nvSpPr>
        <p:spPr>
          <a:xfrm>
            <a:off x="457200" y="1524000"/>
            <a:ext cx="8305800" cy="4114800"/>
          </a:xfrm>
        </p:spPr>
        <p:txBody>
          <a:bodyPr/>
          <a:lstStyle/>
          <a:p>
            <a:pPr eaLnBrk="1" hangingPunct="1">
              <a:buFont typeface="Arial" pitchFamily="34" charset="0"/>
              <a:buNone/>
            </a:pPr>
            <a:r>
              <a:rPr lang="en-US" sz="2400" b="1" dirty="0" smtClean="0">
                <a:latin typeface="Courier New" pitchFamily="49" charset="0"/>
              </a:rPr>
              <a:t>String[] </a:t>
            </a:r>
            <a:r>
              <a:rPr lang="en-US" sz="2400" b="1" dirty="0" err="1" smtClean="0">
                <a:latin typeface="Courier New" pitchFamily="49" charset="0"/>
              </a:rPr>
              <a:t>anArray</a:t>
            </a:r>
            <a:r>
              <a:rPr lang="en-US" sz="2400" b="1" dirty="0" smtClean="0">
                <a:latin typeface="Courier New" pitchFamily="49" charset="0"/>
              </a:rPr>
              <a:t> = new String[2];</a:t>
            </a:r>
          </a:p>
          <a:p>
            <a:pPr eaLnBrk="1" hangingPunct="1">
              <a:buFont typeface="Arial" pitchFamily="34" charset="0"/>
              <a:buNone/>
            </a:pPr>
            <a:r>
              <a:rPr lang="en-US" sz="2400" b="1" dirty="0" err="1" smtClean="0">
                <a:latin typeface="Courier New" pitchFamily="49" charset="0"/>
              </a:rPr>
              <a:t>anArray</a:t>
            </a:r>
            <a:r>
              <a:rPr lang="en-US" sz="2400" b="1" dirty="0" smtClean="0">
                <a:latin typeface="Courier New" pitchFamily="49" charset="0"/>
              </a:rPr>
              <a:t>[0] = </a:t>
            </a:r>
            <a:r>
              <a:rPr lang="en-US" sz="2400" b="1" dirty="0" smtClean="0">
                <a:latin typeface="Courier New" pitchFamily="49" charset="0"/>
                <a:cs typeface="Courier New" pitchFamily="49" charset="0"/>
              </a:rPr>
              <a:t>"</a:t>
            </a:r>
            <a:r>
              <a:rPr lang="en-US" sz="2400" b="1" dirty="0" smtClean="0">
                <a:latin typeface="Courier New" pitchFamily="49" charset="0"/>
              </a:rPr>
              <a:t>Grumpy</a:t>
            </a:r>
            <a:r>
              <a:rPr lang="en-US" sz="2400" b="1" dirty="0" smtClean="0">
                <a:latin typeface="Courier New" pitchFamily="49" charset="0"/>
                <a:cs typeface="Courier New" pitchFamily="49" charset="0"/>
              </a:rPr>
              <a:t>"</a:t>
            </a:r>
            <a:r>
              <a:rPr lang="en-US" sz="2400" b="1" dirty="0" smtClean="0">
                <a:latin typeface="Courier New" pitchFamily="49" charset="0"/>
              </a:rPr>
              <a:t>;</a:t>
            </a:r>
          </a:p>
          <a:p>
            <a:pPr eaLnBrk="1" hangingPunct="1">
              <a:buFont typeface="Arial" pitchFamily="34" charset="0"/>
              <a:buNone/>
            </a:pPr>
            <a:r>
              <a:rPr lang="en-US" sz="2400" b="1" dirty="0" err="1" smtClean="0">
                <a:latin typeface="Courier New" pitchFamily="49" charset="0"/>
              </a:rPr>
              <a:t>anArray</a:t>
            </a:r>
            <a:r>
              <a:rPr lang="en-US" sz="2400" b="1" dirty="0" smtClean="0">
                <a:latin typeface="Courier New" pitchFamily="49" charset="0"/>
              </a:rPr>
              <a:t>[1] = </a:t>
            </a:r>
            <a:r>
              <a:rPr lang="en-US" sz="2400" b="1" dirty="0" smtClean="0">
                <a:latin typeface="Courier New" pitchFamily="49" charset="0"/>
                <a:cs typeface="Courier New" pitchFamily="49" charset="0"/>
              </a:rPr>
              <a:t>"</a:t>
            </a:r>
            <a:r>
              <a:rPr lang="en-US" sz="2400" b="1" dirty="0" smtClean="0">
                <a:latin typeface="Courier New" pitchFamily="49" charset="0"/>
              </a:rPr>
              <a:t>Happy</a:t>
            </a:r>
            <a:r>
              <a:rPr lang="en-US" sz="2400" b="1" dirty="0" smtClean="0">
                <a:latin typeface="Courier New" pitchFamily="49" charset="0"/>
                <a:cs typeface="Courier New" pitchFamily="49" charset="0"/>
              </a:rPr>
              <a:t>"</a:t>
            </a:r>
            <a:r>
              <a:rPr lang="en-US" sz="2400" b="1" dirty="0" smtClean="0">
                <a:latin typeface="Courier New" pitchFamily="49" charset="0"/>
              </a:rPr>
              <a:t>;</a:t>
            </a: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r>
              <a:rPr lang="en-US" sz="2400" b="1" dirty="0" err="1" smtClean="0">
                <a:latin typeface="Courier New" pitchFamily="49" charset="0"/>
              </a:rPr>
              <a:t>println</a:t>
            </a:r>
            <a:r>
              <a:rPr lang="en-US" sz="2400" b="1" dirty="0" smtClean="0">
                <a:latin typeface="Courier New" pitchFamily="49" charset="0"/>
              </a:rPr>
              <a:t>(</a:t>
            </a:r>
            <a:r>
              <a:rPr lang="en-US" sz="2400" b="1" dirty="0" err="1" smtClean="0">
                <a:latin typeface="Courier New" pitchFamily="49" charset="0"/>
              </a:rPr>
              <a:t>anArray</a:t>
            </a:r>
            <a:r>
              <a:rPr lang="en-US" sz="2400" b="1" dirty="0" smtClean="0">
                <a:latin typeface="Courier New" pitchFamily="49" charset="0"/>
              </a:rPr>
              <a:t>[1]);</a:t>
            </a:r>
          </a:p>
        </p:txBody>
      </p:sp>
      <p:grpSp>
        <p:nvGrpSpPr>
          <p:cNvPr id="4" name="Group 34"/>
          <p:cNvGrpSpPr>
            <a:grpSpLocks/>
          </p:cNvGrpSpPr>
          <p:nvPr/>
        </p:nvGrpSpPr>
        <p:grpSpPr bwMode="auto">
          <a:xfrm>
            <a:off x="3276600" y="3230562"/>
            <a:ext cx="5486400" cy="1570038"/>
            <a:chOff x="2064" y="3168"/>
            <a:chExt cx="3456" cy="989"/>
          </a:xfrm>
        </p:grpSpPr>
        <p:sp>
          <p:nvSpPr>
            <p:cNvPr id="18440" name="Text Box 14"/>
            <p:cNvSpPr txBox="1">
              <a:spLocks noChangeArrowheads="1"/>
            </p:cNvSpPr>
            <p:nvPr/>
          </p:nvSpPr>
          <p:spPr bwMode="auto">
            <a:xfrm>
              <a:off x="2304" y="3552"/>
              <a:ext cx="2064" cy="288"/>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 </a:t>
              </a:r>
            </a:p>
          </p:txBody>
        </p:sp>
        <p:sp>
          <p:nvSpPr>
            <p:cNvPr id="18441" name="Text Box 22"/>
            <p:cNvSpPr txBox="1">
              <a:spLocks noChangeArrowheads="1"/>
            </p:cNvSpPr>
            <p:nvPr/>
          </p:nvSpPr>
          <p:spPr bwMode="auto">
            <a:xfrm>
              <a:off x="3072" y="3168"/>
              <a:ext cx="2448" cy="288"/>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rPr>
                <a:t>[0]  [1]</a:t>
              </a:r>
            </a:p>
          </p:txBody>
        </p:sp>
        <p:sp>
          <p:nvSpPr>
            <p:cNvPr id="18442" name="Rectangle 24"/>
            <p:cNvSpPr>
              <a:spLocks noChangeArrowheads="1"/>
            </p:cNvSpPr>
            <p:nvPr/>
          </p:nvSpPr>
          <p:spPr bwMode="auto">
            <a:xfrm>
              <a:off x="2256" y="3504"/>
              <a:ext cx="528" cy="240"/>
            </a:xfrm>
            <a:prstGeom prst="rect">
              <a:avLst/>
            </a:prstGeom>
            <a:solidFill>
              <a:srgbClr val="C8C864"/>
            </a:solidFill>
            <a:ln w="9525">
              <a:solidFill>
                <a:schemeClr val="tx1"/>
              </a:solidFill>
              <a:miter lim="800000"/>
              <a:headEnd/>
              <a:tailEnd/>
            </a:ln>
          </p:spPr>
          <p:txBody>
            <a:bodyPr wrap="none" anchor="ctr"/>
            <a:lstStyle/>
            <a:p>
              <a:endParaRPr lang="en-US"/>
            </a:p>
          </p:txBody>
        </p:sp>
        <p:sp>
          <p:nvSpPr>
            <p:cNvPr id="18443" name="Rectangle 25"/>
            <p:cNvSpPr>
              <a:spLocks noChangeArrowheads="1"/>
            </p:cNvSpPr>
            <p:nvPr/>
          </p:nvSpPr>
          <p:spPr bwMode="auto">
            <a:xfrm>
              <a:off x="3168" y="3504"/>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44" name="Rectangle 26"/>
            <p:cNvSpPr>
              <a:spLocks noChangeArrowheads="1"/>
            </p:cNvSpPr>
            <p:nvPr/>
          </p:nvSpPr>
          <p:spPr bwMode="auto">
            <a:xfrm>
              <a:off x="3696" y="3504"/>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45" name="Text Box 27"/>
            <p:cNvSpPr txBox="1">
              <a:spLocks noChangeArrowheads="1"/>
            </p:cNvSpPr>
            <p:nvPr/>
          </p:nvSpPr>
          <p:spPr bwMode="auto">
            <a:xfrm>
              <a:off x="2064" y="3168"/>
              <a:ext cx="1104" cy="291"/>
            </a:xfrm>
            <a:prstGeom prst="rect">
              <a:avLst/>
            </a:prstGeom>
            <a:noFill/>
            <a:ln w="9525">
              <a:noFill/>
              <a:miter lim="800000"/>
              <a:headEnd/>
              <a:tailEnd/>
            </a:ln>
          </p:spPr>
          <p:txBody>
            <a:bodyPr>
              <a:spAutoFit/>
            </a:bodyPr>
            <a:lstStyle/>
            <a:p>
              <a:pPr>
                <a:spcBef>
                  <a:spcPct val="50000"/>
                </a:spcBef>
              </a:pPr>
              <a:r>
                <a:rPr lang="en-US" sz="2400" dirty="0" err="1" smtClean="0">
                  <a:latin typeface="Courier New" pitchFamily="49" charset="0"/>
                </a:rPr>
                <a:t>anArray</a:t>
              </a:r>
              <a:endParaRPr lang="en-US" sz="2400" dirty="0">
                <a:latin typeface="Courier New" pitchFamily="49" charset="0"/>
              </a:endParaRPr>
            </a:p>
          </p:txBody>
        </p:sp>
        <p:sp>
          <p:nvSpPr>
            <p:cNvPr id="18446" name="Line 28"/>
            <p:cNvSpPr>
              <a:spLocks noChangeShapeType="1"/>
            </p:cNvSpPr>
            <p:nvPr/>
          </p:nvSpPr>
          <p:spPr bwMode="auto">
            <a:xfrm>
              <a:off x="2544" y="3648"/>
              <a:ext cx="624" cy="0"/>
            </a:xfrm>
            <a:prstGeom prst="line">
              <a:avLst/>
            </a:prstGeom>
            <a:noFill/>
            <a:ln w="28575">
              <a:solidFill>
                <a:schemeClr val="tx1"/>
              </a:solidFill>
              <a:round/>
              <a:headEnd type="oval" w="med" len="med"/>
              <a:tailEnd type="triangle" w="med" len="med"/>
            </a:ln>
          </p:spPr>
          <p:txBody>
            <a:bodyPr/>
            <a:lstStyle/>
            <a:p>
              <a:endParaRPr lang="en-US"/>
            </a:p>
          </p:txBody>
        </p:sp>
        <p:sp>
          <p:nvSpPr>
            <p:cNvPr id="18447" name="Text Box 29"/>
            <p:cNvSpPr txBox="1">
              <a:spLocks noChangeArrowheads="1"/>
            </p:cNvSpPr>
            <p:nvPr/>
          </p:nvSpPr>
          <p:spPr bwMode="auto">
            <a:xfrm>
              <a:off x="2870" y="3866"/>
              <a:ext cx="1865" cy="291"/>
            </a:xfrm>
            <a:prstGeom prst="rect">
              <a:avLst/>
            </a:prstGeom>
            <a:noFill/>
            <a:ln w="9525">
              <a:noFill/>
              <a:miter lim="800000"/>
              <a:headEnd/>
              <a:tailEnd/>
            </a:ln>
          </p:spPr>
          <p:txBody>
            <a:bodyPr wrap="none">
              <a:spAutoFit/>
            </a:bodyPr>
            <a:lstStyle/>
            <a:p>
              <a:r>
                <a:rPr lang="en-US" sz="2400" dirty="0" smtClean="0">
                  <a:latin typeface="Times New Roman" pitchFamily="18" charset="0"/>
                </a:rPr>
                <a:t>“Grumpy”     “Happy”</a:t>
              </a:r>
              <a:endParaRPr lang="en-US" sz="2400" dirty="0">
                <a:latin typeface="Times New Roman" pitchFamily="18" charset="0"/>
              </a:endParaRPr>
            </a:p>
          </p:txBody>
        </p:sp>
        <p:sp>
          <p:nvSpPr>
            <p:cNvPr id="18448" name="Line 30"/>
            <p:cNvSpPr>
              <a:spLocks noChangeShapeType="1"/>
            </p:cNvSpPr>
            <p:nvPr/>
          </p:nvSpPr>
          <p:spPr bwMode="auto">
            <a:xfrm flipH="1">
              <a:off x="3312" y="3600"/>
              <a:ext cx="96" cy="288"/>
            </a:xfrm>
            <a:prstGeom prst="line">
              <a:avLst/>
            </a:prstGeom>
            <a:noFill/>
            <a:ln w="9525">
              <a:solidFill>
                <a:schemeClr val="tx1"/>
              </a:solidFill>
              <a:round/>
              <a:headEnd type="oval" w="med" len="med"/>
              <a:tailEnd type="triangle" w="med" len="med"/>
            </a:ln>
          </p:spPr>
          <p:txBody>
            <a:bodyPr/>
            <a:lstStyle/>
            <a:p>
              <a:endParaRPr lang="en-US"/>
            </a:p>
          </p:txBody>
        </p:sp>
        <p:sp>
          <p:nvSpPr>
            <p:cNvPr id="18449" name="Line 31"/>
            <p:cNvSpPr>
              <a:spLocks noChangeShapeType="1"/>
            </p:cNvSpPr>
            <p:nvPr/>
          </p:nvSpPr>
          <p:spPr bwMode="auto">
            <a:xfrm>
              <a:off x="3984" y="3600"/>
              <a:ext cx="96" cy="288"/>
            </a:xfrm>
            <a:prstGeom prst="line">
              <a:avLst/>
            </a:prstGeom>
            <a:noFill/>
            <a:ln w="9525">
              <a:solidFill>
                <a:schemeClr val="tx1"/>
              </a:solidFill>
              <a:round/>
              <a:headEnd type="oval" w="med" len="med"/>
              <a:tailEnd type="triangle" w="med" len="med"/>
            </a:ln>
          </p:spPr>
          <p:txBody>
            <a:bodyPr/>
            <a:lstStyle/>
            <a:p>
              <a:endParaRPr lang="en-US"/>
            </a:p>
          </p:txBody>
        </p:sp>
      </p:grpSp>
      <p:sp>
        <p:nvSpPr>
          <p:cNvPr id="18439" name="Rectangle 35"/>
          <p:cNvSpPr>
            <a:spLocks noGrp="1" noChangeArrowheads="1"/>
          </p:cNvSpPr>
          <p:nvPr>
            <p:ph type="title"/>
          </p:nvPr>
        </p:nvSpPr>
        <p:spPr/>
        <p:txBody>
          <a:bodyPr/>
          <a:lstStyle/>
          <a:p>
            <a:pPr eaLnBrk="1" hangingPunct="1"/>
            <a:r>
              <a:rPr lang="en-US" dirty="0" smtClean="0"/>
              <a:t>Array Subscripts</a:t>
            </a:r>
          </a:p>
        </p:txBody>
      </p:sp>
    </p:spTree>
    <p:extLst>
      <p:ext uri="{BB962C8B-B14F-4D97-AF65-F5344CB8AC3E}">
        <p14:creationId xmlns:p14="http://schemas.microsoft.com/office/powerpoint/2010/main" val="2432532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F5F49BD2-D05D-47B3-96EB-432763FBBFF5}" type="slidenum">
              <a:rPr lang="en-US" smtClean="0"/>
              <a:pPr/>
              <a:t>7</a:t>
            </a:fld>
            <a:endParaRPr lang="en-US" smtClean="0"/>
          </a:p>
        </p:txBody>
      </p:sp>
      <p:sp>
        <p:nvSpPr>
          <p:cNvPr id="18435" name="Rectangle 2"/>
          <p:cNvSpPr>
            <a:spLocks noGrp="1" noChangeArrowheads="1"/>
          </p:cNvSpPr>
          <p:nvPr>
            <p:ph type="body" idx="1"/>
          </p:nvPr>
        </p:nvSpPr>
        <p:spPr>
          <a:xfrm>
            <a:off x="457200" y="1523999"/>
            <a:ext cx="8305800" cy="4970357"/>
          </a:xfrm>
        </p:spPr>
        <p:txBody>
          <a:bodyPr>
            <a:normAutofit fontScale="92500" lnSpcReduction="10000"/>
          </a:bodyPr>
          <a:lstStyle/>
          <a:p>
            <a:pPr eaLnBrk="1" hangingPunct="1">
              <a:buFont typeface="Arial" pitchFamily="34" charset="0"/>
              <a:buNone/>
            </a:pPr>
            <a:r>
              <a:rPr lang="en-US" sz="2400" b="1" dirty="0" smtClean="0">
                <a:latin typeface="Courier New" pitchFamily="49" charset="0"/>
              </a:rPr>
              <a:t>String[] </a:t>
            </a:r>
            <a:r>
              <a:rPr lang="en-US" sz="2400" b="1" dirty="0" err="1" smtClean="0">
                <a:latin typeface="Courier New" pitchFamily="49" charset="0"/>
              </a:rPr>
              <a:t>anArray</a:t>
            </a:r>
            <a:r>
              <a:rPr lang="en-US" sz="2400" b="1" dirty="0" smtClean="0">
                <a:latin typeface="Courier New" pitchFamily="49" charset="0"/>
              </a:rPr>
              <a:t> = new String[2];</a:t>
            </a:r>
          </a:p>
          <a:p>
            <a:pPr eaLnBrk="1" hangingPunct="1">
              <a:buFont typeface="Arial" pitchFamily="34" charset="0"/>
              <a:buNone/>
            </a:pPr>
            <a:r>
              <a:rPr lang="en-US" sz="2400" b="1" dirty="0" err="1" smtClean="0">
                <a:latin typeface="Courier New" pitchFamily="49" charset="0"/>
              </a:rPr>
              <a:t>anArray</a:t>
            </a:r>
            <a:r>
              <a:rPr lang="en-US" sz="2400" b="1" dirty="0" smtClean="0">
                <a:latin typeface="Courier New" pitchFamily="49" charset="0"/>
              </a:rPr>
              <a:t>[0] = </a:t>
            </a:r>
            <a:r>
              <a:rPr lang="en-US" sz="2400" b="1" dirty="0" smtClean="0">
                <a:latin typeface="Courier New" pitchFamily="49" charset="0"/>
                <a:cs typeface="Courier New" pitchFamily="49" charset="0"/>
              </a:rPr>
              <a:t>"</a:t>
            </a:r>
            <a:r>
              <a:rPr lang="en-US" sz="2400" b="1" dirty="0" smtClean="0">
                <a:latin typeface="Courier New" pitchFamily="49" charset="0"/>
              </a:rPr>
              <a:t>Grumpy</a:t>
            </a:r>
            <a:r>
              <a:rPr lang="en-US" sz="2400" b="1" dirty="0" smtClean="0">
                <a:latin typeface="Courier New" pitchFamily="49" charset="0"/>
                <a:cs typeface="Courier New" pitchFamily="49" charset="0"/>
              </a:rPr>
              <a:t>"</a:t>
            </a:r>
            <a:r>
              <a:rPr lang="en-US" sz="2400" b="1" dirty="0" smtClean="0">
                <a:latin typeface="Courier New" pitchFamily="49" charset="0"/>
              </a:rPr>
              <a:t>;</a:t>
            </a:r>
          </a:p>
          <a:p>
            <a:pPr eaLnBrk="1" hangingPunct="1">
              <a:buFont typeface="Arial" pitchFamily="34" charset="0"/>
              <a:buNone/>
            </a:pPr>
            <a:r>
              <a:rPr lang="en-US" sz="2400" b="1" dirty="0" err="1" smtClean="0">
                <a:latin typeface="Courier New" pitchFamily="49" charset="0"/>
              </a:rPr>
              <a:t>anArray</a:t>
            </a:r>
            <a:r>
              <a:rPr lang="en-US" sz="2400" b="1" dirty="0" smtClean="0">
                <a:latin typeface="Courier New" pitchFamily="49" charset="0"/>
              </a:rPr>
              <a:t>[1] = </a:t>
            </a:r>
            <a:r>
              <a:rPr lang="en-US" sz="2400" b="1" dirty="0" smtClean="0">
                <a:latin typeface="Courier New" pitchFamily="49" charset="0"/>
                <a:cs typeface="Courier New" pitchFamily="49" charset="0"/>
              </a:rPr>
              <a:t>"</a:t>
            </a:r>
            <a:r>
              <a:rPr lang="en-US" sz="2400" b="1" dirty="0" smtClean="0">
                <a:latin typeface="Courier New" pitchFamily="49" charset="0"/>
              </a:rPr>
              <a:t>Happy</a:t>
            </a:r>
            <a:r>
              <a:rPr lang="en-US" sz="2400" b="1" dirty="0" smtClean="0">
                <a:latin typeface="Courier New" pitchFamily="49" charset="0"/>
                <a:cs typeface="Courier New" pitchFamily="49" charset="0"/>
              </a:rPr>
              <a:t>"</a:t>
            </a:r>
            <a:r>
              <a:rPr lang="en-US" sz="2400" b="1" dirty="0" smtClean="0">
                <a:latin typeface="Courier New" pitchFamily="49" charset="0"/>
              </a:rPr>
              <a:t>;</a:t>
            </a: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endParaRPr lang="en-US" b="1" dirty="0">
              <a:latin typeface="Courier New" pitchFamily="49" charset="0"/>
            </a:endParaRPr>
          </a:p>
          <a:p>
            <a:pPr eaLnBrk="1" hangingPunct="1">
              <a:buFont typeface="Arial" pitchFamily="34" charset="0"/>
              <a:buNone/>
            </a:pPr>
            <a:endParaRPr lang="en-US" sz="2400" b="1" dirty="0" smtClean="0">
              <a:latin typeface="Courier New" pitchFamily="49" charset="0"/>
            </a:endParaRPr>
          </a:p>
          <a:p>
            <a:pPr eaLnBrk="1" hangingPunct="1">
              <a:buFont typeface="Arial" pitchFamily="34" charset="0"/>
              <a:buNone/>
            </a:pPr>
            <a:r>
              <a:rPr lang="en-US" sz="2400" b="1" dirty="0" smtClean="0">
                <a:latin typeface="Courier New" pitchFamily="49" charset="0"/>
              </a:rPr>
              <a:t>for (</a:t>
            </a:r>
            <a:r>
              <a:rPr lang="en-US" sz="2400" b="1" dirty="0" err="1" smtClean="0">
                <a:latin typeface="Courier New" pitchFamily="49" charset="0"/>
              </a:rPr>
              <a:t>int</a:t>
            </a:r>
            <a:r>
              <a:rPr lang="en-US" sz="2400" b="1" dirty="0" smtClean="0">
                <a:latin typeface="Courier New" pitchFamily="49" charset="0"/>
              </a:rPr>
              <a:t> </a:t>
            </a:r>
            <a:r>
              <a:rPr lang="en-US" sz="2400" b="1" dirty="0" err="1" smtClean="0">
                <a:latin typeface="Courier New" pitchFamily="49" charset="0"/>
              </a:rPr>
              <a:t>i</a:t>
            </a:r>
            <a:r>
              <a:rPr lang="en-US" sz="2400" b="1" dirty="0" smtClean="0">
                <a:latin typeface="Courier New" pitchFamily="49" charset="0"/>
              </a:rPr>
              <a:t> = 0; </a:t>
            </a:r>
            <a:r>
              <a:rPr lang="en-US" sz="2400" b="1" dirty="0" err="1" smtClean="0">
                <a:latin typeface="Courier New" pitchFamily="49" charset="0"/>
              </a:rPr>
              <a:t>i</a:t>
            </a:r>
            <a:r>
              <a:rPr lang="en-US" sz="2400" b="1" dirty="0" smtClean="0">
                <a:latin typeface="Courier New" pitchFamily="49" charset="0"/>
              </a:rPr>
              <a:t> &lt; </a:t>
            </a:r>
            <a:r>
              <a:rPr lang="en-US" sz="2400" b="1" dirty="0" err="1" smtClean="0">
                <a:latin typeface="Courier New" pitchFamily="49" charset="0"/>
              </a:rPr>
              <a:t>anArray.length</a:t>
            </a:r>
            <a:r>
              <a:rPr lang="en-US" sz="2400" b="1" dirty="0" smtClean="0">
                <a:latin typeface="Courier New" pitchFamily="49" charset="0"/>
              </a:rPr>
              <a:t>; </a:t>
            </a:r>
            <a:r>
              <a:rPr lang="en-US" sz="2400" b="1" dirty="0" err="1" smtClean="0">
                <a:latin typeface="Courier New" pitchFamily="49" charset="0"/>
              </a:rPr>
              <a:t>i</a:t>
            </a:r>
            <a:r>
              <a:rPr lang="en-US" sz="2400" b="1" dirty="0" smtClean="0">
                <a:latin typeface="Courier New" pitchFamily="49" charset="0"/>
              </a:rPr>
              <a:t>++) {</a:t>
            </a:r>
          </a:p>
          <a:p>
            <a:pPr eaLnBrk="1" hangingPunct="1">
              <a:buFont typeface="Arial" pitchFamily="34" charset="0"/>
              <a:buNone/>
            </a:pPr>
            <a:r>
              <a:rPr lang="en-US" sz="2400" b="1" dirty="0" smtClean="0">
                <a:latin typeface="Courier New" pitchFamily="49" charset="0"/>
              </a:rPr>
              <a:t>  </a:t>
            </a:r>
            <a:r>
              <a:rPr lang="en-US" sz="2400" b="1" dirty="0" err="1" smtClean="0">
                <a:latin typeface="Courier New" pitchFamily="49" charset="0"/>
              </a:rPr>
              <a:t>println</a:t>
            </a:r>
            <a:r>
              <a:rPr lang="en-US" sz="2400" b="1" dirty="0" smtClean="0">
                <a:latin typeface="Courier New" pitchFamily="49" charset="0"/>
              </a:rPr>
              <a:t>(</a:t>
            </a:r>
            <a:r>
              <a:rPr lang="en-US" sz="2400" b="1" dirty="0" err="1" smtClean="0">
                <a:latin typeface="Courier New" pitchFamily="49" charset="0"/>
              </a:rPr>
              <a:t>anArray</a:t>
            </a:r>
            <a:r>
              <a:rPr lang="en-US" sz="2400" b="1" dirty="0" smtClean="0">
                <a:latin typeface="Courier New" pitchFamily="49" charset="0"/>
              </a:rPr>
              <a:t>[</a:t>
            </a:r>
            <a:r>
              <a:rPr lang="en-US" sz="2400" b="1" dirty="0" err="1" smtClean="0">
                <a:latin typeface="Courier New" pitchFamily="49" charset="0"/>
              </a:rPr>
              <a:t>i</a:t>
            </a:r>
            <a:r>
              <a:rPr lang="en-US" sz="2400" b="1" dirty="0" smtClean="0">
                <a:latin typeface="Courier New" pitchFamily="49" charset="0"/>
              </a:rPr>
              <a:t>]);</a:t>
            </a:r>
          </a:p>
          <a:p>
            <a:pPr eaLnBrk="1" hangingPunct="1">
              <a:buFont typeface="Arial" pitchFamily="34" charset="0"/>
              <a:buNone/>
            </a:pPr>
            <a:r>
              <a:rPr lang="en-US" sz="2400" b="1" dirty="0" smtClean="0">
                <a:latin typeface="Courier New" pitchFamily="49" charset="0"/>
              </a:rPr>
              <a:t>}</a:t>
            </a:r>
          </a:p>
        </p:txBody>
      </p:sp>
      <p:grpSp>
        <p:nvGrpSpPr>
          <p:cNvPr id="2" name="Group 34"/>
          <p:cNvGrpSpPr>
            <a:grpSpLocks/>
          </p:cNvGrpSpPr>
          <p:nvPr/>
        </p:nvGrpSpPr>
        <p:grpSpPr bwMode="auto">
          <a:xfrm>
            <a:off x="3276600" y="3159127"/>
            <a:ext cx="5486400" cy="1570038"/>
            <a:chOff x="2064" y="3168"/>
            <a:chExt cx="3456" cy="989"/>
          </a:xfrm>
        </p:grpSpPr>
        <p:sp>
          <p:nvSpPr>
            <p:cNvPr id="18440" name="Text Box 14"/>
            <p:cNvSpPr txBox="1">
              <a:spLocks noChangeArrowheads="1"/>
            </p:cNvSpPr>
            <p:nvPr/>
          </p:nvSpPr>
          <p:spPr bwMode="auto">
            <a:xfrm>
              <a:off x="2304" y="3552"/>
              <a:ext cx="2064" cy="288"/>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 </a:t>
              </a:r>
            </a:p>
          </p:txBody>
        </p:sp>
        <p:sp>
          <p:nvSpPr>
            <p:cNvPr id="18441" name="Text Box 22"/>
            <p:cNvSpPr txBox="1">
              <a:spLocks noChangeArrowheads="1"/>
            </p:cNvSpPr>
            <p:nvPr/>
          </p:nvSpPr>
          <p:spPr bwMode="auto">
            <a:xfrm>
              <a:off x="3072" y="3168"/>
              <a:ext cx="2448" cy="288"/>
            </a:xfrm>
            <a:prstGeom prst="rect">
              <a:avLst/>
            </a:prstGeom>
            <a:noFill/>
            <a:ln w="9525">
              <a:noFill/>
              <a:miter lim="800000"/>
              <a:headEnd/>
              <a:tailEnd/>
            </a:ln>
          </p:spPr>
          <p:txBody>
            <a:bodyPr>
              <a:spAutoFit/>
            </a:bodyPr>
            <a:lstStyle/>
            <a:p>
              <a:pPr>
                <a:spcBef>
                  <a:spcPct val="50000"/>
                </a:spcBef>
              </a:pPr>
              <a:r>
                <a:rPr lang="en-US" sz="2400">
                  <a:latin typeface="Courier New" pitchFamily="49" charset="0"/>
                </a:rPr>
                <a:t>[0]  [1]</a:t>
              </a:r>
            </a:p>
          </p:txBody>
        </p:sp>
        <p:sp>
          <p:nvSpPr>
            <p:cNvPr id="18442" name="Rectangle 24"/>
            <p:cNvSpPr>
              <a:spLocks noChangeArrowheads="1"/>
            </p:cNvSpPr>
            <p:nvPr/>
          </p:nvSpPr>
          <p:spPr bwMode="auto">
            <a:xfrm>
              <a:off x="2256" y="3504"/>
              <a:ext cx="528" cy="240"/>
            </a:xfrm>
            <a:prstGeom prst="rect">
              <a:avLst/>
            </a:prstGeom>
            <a:solidFill>
              <a:srgbClr val="C8C864"/>
            </a:solidFill>
            <a:ln w="9525">
              <a:solidFill>
                <a:schemeClr val="tx1"/>
              </a:solidFill>
              <a:miter lim="800000"/>
              <a:headEnd/>
              <a:tailEnd/>
            </a:ln>
          </p:spPr>
          <p:txBody>
            <a:bodyPr wrap="none" anchor="ctr"/>
            <a:lstStyle/>
            <a:p>
              <a:endParaRPr lang="en-US"/>
            </a:p>
          </p:txBody>
        </p:sp>
        <p:sp>
          <p:nvSpPr>
            <p:cNvPr id="18443" name="Rectangle 25"/>
            <p:cNvSpPr>
              <a:spLocks noChangeArrowheads="1"/>
            </p:cNvSpPr>
            <p:nvPr/>
          </p:nvSpPr>
          <p:spPr bwMode="auto">
            <a:xfrm>
              <a:off x="3168" y="3504"/>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44" name="Rectangle 26"/>
            <p:cNvSpPr>
              <a:spLocks noChangeArrowheads="1"/>
            </p:cNvSpPr>
            <p:nvPr/>
          </p:nvSpPr>
          <p:spPr bwMode="auto">
            <a:xfrm>
              <a:off x="3696" y="3504"/>
              <a:ext cx="528" cy="240"/>
            </a:xfrm>
            <a:prstGeom prst="rect">
              <a:avLst/>
            </a:prstGeom>
            <a:solidFill>
              <a:srgbClr val="C8C864"/>
            </a:solidFill>
            <a:ln w="9525" algn="ctr">
              <a:solidFill>
                <a:schemeClr val="tx1"/>
              </a:solidFill>
              <a:miter lim="800000"/>
              <a:headEnd/>
              <a:tailEnd/>
            </a:ln>
          </p:spPr>
          <p:txBody>
            <a:bodyPr wrap="none" anchor="ctr"/>
            <a:lstStyle/>
            <a:p>
              <a:endParaRPr lang="en-US"/>
            </a:p>
          </p:txBody>
        </p:sp>
        <p:sp>
          <p:nvSpPr>
            <p:cNvPr id="18445" name="Text Box 27"/>
            <p:cNvSpPr txBox="1">
              <a:spLocks noChangeArrowheads="1"/>
            </p:cNvSpPr>
            <p:nvPr/>
          </p:nvSpPr>
          <p:spPr bwMode="auto">
            <a:xfrm>
              <a:off x="2064" y="3168"/>
              <a:ext cx="1104" cy="288"/>
            </a:xfrm>
            <a:prstGeom prst="rect">
              <a:avLst/>
            </a:prstGeom>
            <a:noFill/>
            <a:ln w="9525">
              <a:noFill/>
              <a:miter lim="800000"/>
              <a:headEnd/>
              <a:tailEnd/>
            </a:ln>
          </p:spPr>
          <p:txBody>
            <a:bodyPr>
              <a:spAutoFit/>
            </a:bodyPr>
            <a:lstStyle/>
            <a:p>
              <a:pPr>
                <a:spcBef>
                  <a:spcPct val="50000"/>
                </a:spcBef>
              </a:pPr>
              <a:r>
                <a:rPr lang="en-US" sz="2400" dirty="0" err="1" smtClean="0">
                  <a:latin typeface="Courier New" pitchFamily="49" charset="0"/>
                </a:rPr>
                <a:t>anArray</a:t>
              </a:r>
              <a:endParaRPr lang="en-US" sz="2400" dirty="0">
                <a:latin typeface="Courier New" pitchFamily="49" charset="0"/>
              </a:endParaRPr>
            </a:p>
          </p:txBody>
        </p:sp>
        <p:sp>
          <p:nvSpPr>
            <p:cNvPr id="18446" name="Line 28"/>
            <p:cNvSpPr>
              <a:spLocks noChangeShapeType="1"/>
            </p:cNvSpPr>
            <p:nvPr/>
          </p:nvSpPr>
          <p:spPr bwMode="auto">
            <a:xfrm>
              <a:off x="2544" y="3648"/>
              <a:ext cx="624" cy="0"/>
            </a:xfrm>
            <a:prstGeom prst="line">
              <a:avLst/>
            </a:prstGeom>
            <a:noFill/>
            <a:ln w="28575">
              <a:solidFill>
                <a:schemeClr val="tx1"/>
              </a:solidFill>
              <a:round/>
              <a:headEnd type="oval" w="med" len="med"/>
              <a:tailEnd type="triangle" w="med" len="med"/>
            </a:ln>
          </p:spPr>
          <p:txBody>
            <a:bodyPr/>
            <a:lstStyle/>
            <a:p>
              <a:endParaRPr lang="en-US"/>
            </a:p>
          </p:txBody>
        </p:sp>
        <p:sp>
          <p:nvSpPr>
            <p:cNvPr id="18447" name="Text Box 29"/>
            <p:cNvSpPr txBox="1">
              <a:spLocks noChangeArrowheads="1"/>
            </p:cNvSpPr>
            <p:nvPr/>
          </p:nvSpPr>
          <p:spPr bwMode="auto">
            <a:xfrm>
              <a:off x="2870" y="3866"/>
              <a:ext cx="1865" cy="291"/>
            </a:xfrm>
            <a:prstGeom prst="rect">
              <a:avLst/>
            </a:prstGeom>
            <a:noFill/>
            <a:ln w="9525">
              <a:noFill/>
              <a:miter lim="800000"/>
              <a:headEnd/>
              <a:tailEnd/>
            </a:ln>
          </p:spPr>
          <p:txBody>
            <a:bodyPr wrap="none">
              <a:spAutoFit/>
            </a:bodyPr>
            <a:lstStyle/>
            <a:p>
              <a:r>
                <a:rPr lang="en-US" sz="2400" dirty="0" smtClean="0">
                  <a:latin typeface="Times New Roman" pitchFamily="18" charset="0"/>
                </a:rPr>
                <a:t>“Grumpy”     “Happy”</a:t>
              </a:r>
              <a:endParaRPr lang="en-US" sz="2400" dirty="0">
                <a:latin typeface="Times New Roman" pitchFamily="18" charset="0"/>
              </a:endParaRPr>
            </a:p>
          </p:txBody>
        </p:sp>
        <p:sp>
          <p:nvSpPr>
            <p:cNvPr id="18448" name="Line 30"/>
            <p:cNvSpPr>
              <a:spLocks noChangeShapeType="1"/>
            </p:cNvSpPr>
            <p:nvPr/>
          </p:nvSpPr>
          <p:spPr bwMode="auto">
            <a:xfrm flipH="1">
              <a:off x="3312" y="3600"/>
              <a:ext cx="96" cy="288"/>
            </a:xfrm>
            <a:prstGeom prst="line">
              <a:avLst/>
            </a:prstGeom>
            <a:noFill/>
            <a:ln w="9525">
              <a:solidFill>
                <a:schemeClr val="tx1"/>
              </a:solidFill>
              <a:round/>
              <a:headEnd type="oval" w="med" len="med"/>
              <a:tailEnd type="triangle" w="med" len="med"/>
            </a:ln>
          </p:spPr>
          <p:txBody>
            <a:bodyPr/>
            <a:lstStyle/>
            <a:p>
              <a:endParaRPr lang="en-US"/>
            </a:p>
          </p:txBody>
        </p:sp>
        <p:sp>
          <p:nvSpPr>
            <p:cNvPr id="18449" name="Line 31"/>
            <p:cNvSpPr>
              <a:spLocks noChangeShapeType="1"/>
            </p:cNvSpPr>
            <p:nvPr/>
          </p:nvSpPr>
          <p:spPr bwMode="auto">
            <a:xfrm>
              <a:off x="3984" y="3600"/>
              <a:ext cx="96" cy="288"/>
            </a:xfrm>
            <a:prstGeom prst="line">
              <a:avLst/>
            </a:prstGeom>
            <a:noFill/>
            <a:ln w="9525">
              <a:solidFill>
                <a:schemeClr val="tx1"/>
              </a:solidFill>
              <a:round/>
              <a:headEnd type="oval" w="med" len="med"/>
              <a:tailEnd type="triangle" w="med" len="med"/>
            </a:ln>
          </p:spPr>
          <p:txBody>
            <a:bodyPr/>
            <a:lstStyle/>
            <a:p>
              <a:endParaRPr lang="en-US"/>
            </a:p>
          </p:txBody>
        </p:sp>
      </p:grpSp>
      <p:sp>
        <p:nvSpPr>
          <p:cNvPr id="18439" name="Rectangle 35"/>
          <p:cNvSpPr>
            <a:spLocks noGrp="1" noChangeArrowheads="1"/>
          </p:cNvSpPr>
          <p:nvPr>
            <p:ph type="title"/>
          </p:nvPr>
        </p:nvSpPr>
        <p:spPr/>
        <p:txBody>
          <a:bodyPr/>
          <a:lstStyle/>
          <a:p>
            <a:pPr eaLnBrk="1" hangingPunct="1"/>
            <a:r>
              <a:rPr lang="en-US" dirty="0" smtClean="0"/>
              <a:t>Working with Arrays</a:t>
            </a:r>
          </a:p>
        </p:txBody>
      </p:sp>
    </p:spTree>
    <p:extLst>
      <p:ext uri="{BB962C8B-B14F-4D97-AF65-F5344CB8AC3E}">
        <p14:creationId xmlns:p14="http://schemas.microsoft.com/office/powerpoint/2010/main" val="11845838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Population by Country</a:t>
            </a:r>
            <a:endParaRPr lang="en-US" dirty="0"/>
          </a:p>
        </p:txBody>
      </p:sp>
      <p:sp>
        <p:nvSpPr>
          <p:cNvPr id="2" name="Slide Number Placeholder 1"/>
          <p:cNvSpPr>
            <a:spLocks noGrp="1"/>
          </p:cNvSpPr>
          <p:nvPr>
            <p:ph type="sldNum" sz="quarter" idx="12"/>
          </p:nvPr>
        </p:nvSpPr>
        <p:spPr/>
        <p:txBody>
          <a:bodyPr/>
          <a:lstStyle/>
          <a:p>
            <a:fld id="{EAFA2C9A-4148-42D0-B5EE-45753C2AC574}" type="slidenum">
              <a:rPr lang="en-US" smtClean="0"/>
              <a:pPr/>
              <a:t>8</a:t>
            </a:fld>
            <a:endParaRPr lang="en-US"/>
          </a:p>
        </p:txBody>
      </p:sp>
      <p:sp>
        <p:nvSpPr>
          <p:cNvPr id="3" name="TextBox 2"/>
          <p:cNvSpPr txBox="1"/>
          <p:nvPr/>
        </p:nvSpPr>
        <p:spPr>
          <a:xfrm>
            <a:off x="642471" y="1407939"/>
            <a:ext cx="8788763" cy="5262979"/>
          </a:xfrm>
          <a:prstGeom prst="rect">
            <a:avLst/>
          </a:prstGeom>
          <a:noFill/>
        </p:spPr>
        <p:txBody>
          <a:bodyPr wrap="square" rtlCol="0">
            <a:spAutoFit/>
          </a:bodyPr>
          <a:lstStyle/>
          <a:p>
            <a:r>
              <a:rPr lang="en-US" sz="2400" b="1" dirty="0" smtClean="0">
                <a:latin typeface="Courier New" pitchFamily="49" charset="0"/>
                <a:cs typeface="Courier New" pitchFamily="49" charset="0"/>
              </a:rPr>
              <a:t>String[] countries = </a:t>
            </a:r>
          </a:p>
          <a:p>
            <a:r>
              <a:rPr lang="en-US" sz="2400" b="1" dirty="0" smtClean="0">
                <a:latin typeface="Courier New" pitchFamily="49" charset="0"/>
                <a:cs typeface="Courier New" pitchFamily="49" charset="0"/>
              </a:rPr>
              <a:t>      { "Belize", "Costa Rica", "El Salvador",   </a:t>
            </a:r>
          </a:p>
          <a:p>
            <a:r>
              <a:rPr lang="en-US" sz="2400" b="1" dirty="0" smtClean="0">
                <a:latin typeface="Courier New" pitchFamily="49" charset="0"/>
                <a:cs typeface="Courier New" pitchFamily="49" charset="0"/>
              </a:rPr>
              <a:t>        "Guatemala", "Honduras", "Nicaragua", </a:t>
            </a:r>
          </a:p>
          <a:p>
            <a:r>
              <a:rPr lang="en-US" sz="2400" b="1" dirty="0" smtClean="0">
                <a:latin typeface="Courier New" pitchFamily="49" charset="0"/>
                <a:cs typeface="Courier New" pitchFamily="49" charset="0"/>
              </a:rPr>
              <a:t>        "Panama" };</a:t>
            </a:r>
          </a:p>
          <a:p>
            <a:endParaRPr lang="en-US" sz="2400" b="1" dirty="0" smtClean="0">
              <a:latin typeface="Courier New" pitchFamily="49" charset="0"/>
              <a:cs typeface="Courier New" pitchFamily="49" charset="0"/>
            </a:endParaRPr>
          </a:p>
          <a:p>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populations = </a:t>
            </a:r>
          </a:p>
          <a:p>
            <a:r>
              <a:rPr lang="en-US" sz="2400" b="1" dirty="0" smtClean="0">
                <a:latin typeface="Courier New" pitchFamily="49" charset="0"/>
                <a:cs typeface="Courier New" pitchFamily="49" charset="0"/>
              </a:rPr>
              <a:t>      { 294385, 4133884, 6948073, 12728111, </a:t>
            </a:r>
          </a:p>
          <a:p>
            <a:r>
              <a:rPr lang="en-US" sz="2400" b="1" dirty="0" smtClean="0">
                <a:latin typeface="Courier New" pitchFamily="49" charset="0"/>
                <a:cs typeface="Courier New" pitchFamily="49" charset="0"/>
              </a:rPr>
              <a:t>        7483763, 5675356, 3242173 };</a:t>
            </a:r>
          </a:p>
          <a:p>
            <a:endParaRPr lang="en-US" sz="2400" b="1" dirty="0" smtClean="0">
              <a:latin typeface="Courier New" pitchFamily="49" charset="0"/>
              <a:cs typeface="Courier New" pitchFamily="49" charset="0"/>
            </a:endParaRPr>
          </a:p>
          <a:p>
            <a:r>
              <a:rPr lang="en-US" sz="2400" b="1" dirty="0" smtClean="0">
                <a:latin typeface="Courier New" pitchFamily="49" charset="0"/>
                <a:cs typeface="Courier New" pitchFamily="49" charset="0"/>
              </a:rPr>
              <a:t>for (</a:t>
            </a:r>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 0;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&lt; </a:t>
            </a:r>
            <a:r>
              <a:rPr lang="en-US" sz="2400" b="1" dirty="0" err="1" smtClean="0">
                <a:latin typeface="Courier New" pitchFamily="49" charset="0"/>
                <a:cs typeface="Courier New" pitchFamily="49" charset="0"/>
              </a:rPr>
              <a:t>countries.length</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a:t>
            </a:r>
          </a:p>
          <a:p>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println</a:t>
            </a:r>
            <a:r>
              <a:rPr lang="en-US" sz="2400" b="1" dirty="0" smtClean="0">
                <a:latin typeface="Courier New" pitchFamily="49" charset="0"/>
                <a:cs typeface="Courier New" pitchFamily="49" charset="0"/>
              </a:rPr>
              <a:t>(countries[</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 ": " +</a:t>
            </a:r>
          </a:p>
          <a:p>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			  populations[</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a:t>
            </a:r>
          </a:p>
          <a:p>
            <a:r>
              <a:rPr lang="en-US" sz="2400" b="1" dirty="0" smtClean="0">
                <a:latin typeface="Courier New" pitchFamily="49" charset="0"/>
                <a:cs typeface="Courier New" pitchFamily="49" charset="0"/>
              </a:rPr>
              <a:t>}</a:t>
            </a:r>
          </a:p>
          <a:p>
            <a:endParaRPr lang="en-US" sz="2400" b="1" dirty="0">
              <a:latin typeface="Courier New" pitchFamily="49" charset="0"/>
              <a:cs typeface="Courier New" pitchFamily="49" charset="0"/>
            </a:endParaRPr>
          </a:p>
        </p:txBody>
      </p:sp>
    </p:spTree>
    <p:extLst>
      <p:ext uri="{BB962C8B-B14F-4D97-AF65-F5344CB8AC3E}">
        <p14:creationId xmlns:p14="http://schemas.microsoft.com/office/powerpoint/2010/main" val="12538415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AFA2C9A-4148-42D0-B5EE-45753C2AC574}" type="slidenum">
              <a:rPr lang="en-US" smtClean="0"/>
              <a:pPr/>
              <a:t>9</a:t>
            </a:fld>
            <a:endParaRPr lang="en-US"/>
          </a:p>
        </p:txBody>
      </p:sp>
      <p:sp>
        <p:nvSpPr>
          <p:cNvPr id="3" name="TextBox 2"/>
          <p:cNvSpPr txBox="1"/>
          <p:nvPr/>
        </p:nvSpPr>
        <p:spPr>
          <a:xfrm>
            <a:off x="469560" y="1513344"/>
            <a:ext cx="9131640" cy="2677656"/>
          </a:xfrm>
          <a:prstGeom prst="rect">
            <a:avLst/>
          </a:prstGeom>
          <a:noFill/>
        </p:spPr>
        <p:txBody>
          <a:bodyPr wrap="square" rtlCol="0">
            <a:spAutoFit/>
          </a:bodyPr>
          <a:lstStyle/>
          <a:p>
            <a:r>
              <a:rPr lang="en-US" sz="2400" b="1" dirty="0" smtClean="0">
                <a:latin typeface="Courier New" pitchFamily="49" charset="0"/>
                <a:cs typeface="Courier New" pitchFamily="49" charset="0"/>
              </a:rPr>
              <a:t>public static </a:t>
            </a:r>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computeTotal</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values) {</a:t>
            </a:r>
          </a:p>
          <a:p>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result = 0;</a:t>
            </a:r>
          </a:p>
          <a:p>
            <a:r>
              <a:rPr lang="en-US" sz="2400" b="1" dirty="0" smtClean="0">
                <a:latin typeface="Courier New" pitchFamily="49" charset="0"/>
                <a:cs typeface="Courier New" pitchFamily="49" charset="0"/>
              </a:rPr>
              <a:t>  for (</a:t>
            </a:r>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 0;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&lt; </a:t>
            </a:r>
            <a:r>
              <a:rPr lang="en-US" sz="2400" b="1" dirty="0" err="1" smtClean="0">
                <a:latin typeface="Courier New" pitchFamily="49" charset="0"/>
                <a:cs typeface="Courier New" pitchFamily="49" charset="0"/>
              </a:rPr>
              <a:t>values.length</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a:t>
            </a:r>
          </a:p>
          <a:p>
            <a:r>
              <a:rPr lang="en-US" sz="2400" b="1" dirty="0" smtClean="0">
                <a:latin typeface="Courier New" pitchFamily="49" charset="0"/>
                <a:cs typeface="Courier New" pitchFamily="49" charset="0"/>
              </a:rPr>
              <a:t>    result += values[</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a:t>
            </a:r>
          </a:p>
          <a:p>
            <a:r>
              <a:rPr lang="en-US" sz="2400" b="1" dirty="0" smtClean="0">
                <a:latin typeface="Courier New" pitchFamily="49" charset="0"/>
                <a:cs typeface="Courier New" pitchFamily="49" charset="0"/>
              </a:rPr>
              <a:t>  }</a:t>
            </a:r>
          </a:p>
          <a:p>
            <a:r>
              <a:rPr lang="en-US" sz="2400" b="1" dirty="0" smtClean="0">
                <a:latin typeface="Courier New" pitchFamily="49" charset="0"/>
                <a:cs typeface="Courier New" pitchFamily="49" charset="0"/>
              </a:rPr>
              <a:t>  return result;</a:t>
            </a:r>
          </a:p>
          <a:p>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p:txBody>
      </p:sp>
      <p:sp>
        <p:nvSpPr>
          <p:cNvPr id="4" name="Rectangle 35"/>
          <p:cNvSpPr txBox="1">
            <a:spLocks noChangeArrowheads="1"/>
          </p:cNvSpPr>
          <p:nvPr/>
        </p:nvSpPr>
        <p:spPr>
          <a:xfrm>
            <a:off x="457200" y="609600"/>
            <a:ext cx="8229600" cy="10668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1"/>
                </a:solidFill>
                <a:effectLst/>
                <a:uLnTx/>
                <a:uFillTx/>
                <a:latin typeface="+mj-lt"/>
                <a:ea typeface="+mj-ea"/>
                <a:cs typeface="+mj-cs"/>
              </a:rPr>
              <a:t>Arrays as Parameters</a:t>
            </a:r>
          </a:p>
        </p:txBody>
      </p:sp>
    </p:spTree>
    <p:extLst>
      <p:ext uri="{BB962C8B-B14F-4D97-AF65-F5344CB8AC3E}">
        <p14:creationId xmlns:p14="http://schemas.microsoft.com/office/powerpoint/2010/main" val="217023847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32178</TotalTime>
  <Words>1481</Words>
  <Application>Microsoft Macintosh PowerPoint</Application>
  <PresentationFormat>On-screen Show (4:3)</PresentationFormat>
  <Paragraphs>237</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Java</vt:lpstr>
      <vt:lpstr>Objectives</vt:lpstr>
      <vt:lpstr>Representing Lists of Objects</vt:lpstr>
      <vt:lpstr>Array Definition Pattern</vt:lpstr>
      <vt:lpstr>Array Definitions</vt:lpstr>
      <vt:lpstr>Array Subscripts</vt:lpstr>
      <vt:lpstr>Working with Arrays</vt:lpstr>
      <vt:lpstr>Example: Population by Country</vt:lpstr>
      <vt:lpstr>PowerPoint Presentation</vt:lpstr>
      <vt:lpstr>Reference Values as Parameters</vt:lpstr>
      <vt:lpstr>Ref. Values as Parameters (corrected)</vt:lpstr>
      <vt:lpstr>Exercises</vt:lpstr>
      <vt:lpstr>Search</vt:lpstr>
      <vt:lpstr>Binary Search</vt:lpstr>
      <vt:lpstr>Multi-Dimensional Data</vt:lpstr>
      <vt:lpstr>Multi-Dimensional Arrays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&amp; Java</dc:title>
  <dc:creator>Serita Nelesen</dc:creator>
  <cp:lastModifiedBy>Serita Nelesen</cp:lastModifiedBy>
  <cp:revision>129</cp:revision>
  <dcterms:created xsi:type="dcterms:W3CDTF">2011-08-22T19:36:31Z</dcterms:created>
  <dcterms:modified xsi:type="dcterms:W3CDTF">2012-10-15T16:04:57Z</dcterms:modified>
</cp:coreProperties>
</file>