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25"/>
  </p:notesMasterIdLst>
  <p:sldIdLst>
    <p:sldId id="294" r:id="rId2"/>
    <p:sldId id="308" r:id="rId3"/>
    <p:sldId id="309" r:id="rId4"/>
    <p:sldId id="310" r:id="rId5"/>
    <p:sldId id="334" r:id="rId6"/>
    <p:sldId id="312" r:id="rId7"/>
    <p:sldId id="315" r:id="rId8"/>
    <p:sldId id="322" r:id="rId9"/>
    <p:sldId id="323" r:id="rId10"/>
    <p:sldId id="324" r:id="rId11"/>
    <p:sldId id="335" r:id="rId12"/>
    <p:sldId id="321" r:id="rId13"/>
    <p:sldId id="318" r:id="rId14"/>
    <p:sldId id="317" r:id="rId15"/>
    <p:sldId id="320" r:id="rId16"/>
    <p:sldId id="336" r:id="rId17"/>
    <p:sldId id="325" r:id="rId18"/>
    <p:sldId id="326" r:id="rId19"/>
    <p:sldId id="316" r:id="rId20"/>
    <p:sldId id="327" r:id="rId21"/>
    <p:sldId id="333" r:id="rId22"/>
    <p:sldId id="332" r:id="rId23"/>
    <p:sldId id="33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84" autoAdjust="0"/>
  </p:normalViewPr>
  <p:slideViewPr>
    <p:cSldViewPr snapToGrid="0" snapToObjects="1">
      <p:cViewPr varScale="1">
        <p:scale>
          <a:sx n="76" d="100"/>
          <a:sy n="76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EEA4-ADA4-974F-AE27-F0092D35C8D2}" type="datetimeFigureOut">
              <a:rPr lang="en-US" smtClean="0"/>
              <a:t>10/5/12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A818-AEE8-F446-B936-0DAF7143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637CA-F003-4110-B8D9-59B2E2EDE22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5948" indent="-225948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common forms: initialization,</a:t>
            </a:r>
            <a:r>
              <a:rPr lang="en-US" baseline="0" dirty="0" smtClean="0"/>
              <a:t> and update.  Use of accumulator.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8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02950-EF1D-4B53-B7E7-64F0ED869A2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Forever loop written as while (true)</a:t>
            </a:r>
            <a:r>
              <a:rPr lang="en-US" baseline="0" dirty="0" smtClean="0"/>
              <a:t> {}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02950-EF1D-4B53-B7E7-64F0ED869A2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1200" i="0" dirty="0" smtClean="0">
                <a:latin typeface="Courier New" pitchFamily="49" charset="0"/>
              </a:rPr>
              <a:t>Not required, but many</a:t>
            </a:r>
            <a:r>
              <a:rPr lang="en-GB" sz="1200" i="0" baseline="0" dirty="0" smtClean="0">
                <a:latin typeface="Courier New" pitchFamily="49" charset="0"/>
              </a:rPr>
              <a:t> times </a:t>
            </a:r>
            <a:r>
              <a:rPr lang="en-GB" sz="1200" i="0" baseline="0" dirty="0" err="1" smtClean="0">
                <a:latin typeface="Courier New" pitchFamily="49" charset="0"/>
              </a:rPr>
              <a:t>initExpr</a:t>
            </a:r>
            <a:r>
              <a:rPr lang="en-GB" sz="1200" i="0" baseline="0" dirty="0" smtClean="0">
                <a:latin typeface="Courier New" pitchFamily="49" charset="0"/>
              </a:rPr>
              <a:t> declares and initializes a new variable, which meets the condition criteria the first time through the loop, and is updated</a:t>
            </a:r>
          </a:p>
          <a:p>
            <a:r>
              <a:rPr lang="en-GB" sz="1200" i="0" baseline="0" dirty="0" smtClean="0">
                <a:latin typeface="Courier New" pitchFamily="49" charset="0"/>
              </a:rPr>
              <a:t>each time through via the increment expression.</a:t>
            </a:r>
            <a:endParaRPr lang="en-GB" sz="1200" i="0" dirty="0" smtClean="0">
              <a:latin typeface="Courier New" pitchFamily="49" charset="0"/>
            </a:endParaRPr>
          </a:p>
          <a:p>
            <a:endParaRPr lang="en-GB" sz="1200" i="1" dirty="0" smtClean="0">
              <a:latin typeface="Courier New" pitchFamily="49" charset="0"/>
            </a:endParaRPr>
          </a:p>
          <a:p>
            <a:r>
              <a:rPr lang="en-GB" sz="1200" i="1" dirty="0" smtClean="0">
                <a:latin typeface="Courier New" pitchFamily="49" charset="0"/>
              </a:rPr>
              <a:t>Statement</a:t>
            </a:r>
            <a:r>
              <a:rPr lang="en-GB" sz="1200" dirty="0" smtClean="0"/>
              <a:t> will be executed so long as </a:t>
            </a:r>
            <a:r>
              <a:rPr lang="en-GB" sz="1200" i="1" dirty="0" err="1" smtClean="0">
                <a:latin typeface="Courier New" pitchFamily="49" charset="0"/>
              </a:rPr>
              <a:t>LoopCondition</a:t>
            </a:r>
            <a:r>
              <a:rPr lang="en-GB" sz="1200" dirty="0" smtClean="0"/>
              <a:t> is true.</a:t>
            </a:r>
          </a:p>
          <a:p>
            <a:r>
              <a:rPr lang="en-GB" sz="1200" i="1" dirty="0" smtClean="0">
                <a:latin typeface="Courier New" pitchFamily="49" charset="0"/>
              </a:rPr>
              <a:t>Statement</a:t>
            </a:r>
            <a:r>
              <a:rPr lang="en-GB" sz="1200" dirty="0" smtClean="0"/>
              <a:t> is often called the </a:t>
            </a:r>
            <a:r>
              <a:rPr lang="en-GB" sz="1200" i="1" dirty="0" smtClean="0"/>
              <a:t>body</a:t>
            </a:r>
            <a:r>
              <a:rPr lang="en-GB" sz="1200" dirty="0" smtClean="0"/>
              <a:t> of the loop.</a:t>
            </a:r>
          </a:p>
          <a:p>
            <a:r>
              <a:rPr lang="en-GB" sz="1200" dirty="0" smtClean="0"/>
              <a:t>Each execution of</a:t>
            </a:r>
            <a:r>
              <a:rPr lang="en-GB" sz="1200" i="1" dirty="0" smtClean="0"/>
              <a:t> </a:t>
            </a:r>
            <a:r>
              <a:rPr lang="en-GB" sz="1200" i="1" dirty="0" err="1" smtClean="0">
                <a:latin typeface="Courier New" pitchFamily="49" charset="0"/>
              </a:rPr>
              <a:t>LoopCondition</a:t>
            </a:r>
            <a:r>
              <a:rPr lang="en-GB" sz="1200" i="1" dirty="0" smtClean="0"/>
              <a:t>, </a:t>
            </a:r>
            <a:r>
              <a:rPr lang="en-GB" sz="1200" i="1" dirty="0" smtClean="0">
                <a:latin typeface="Courier New" pitchFamily="49" charset="0"/>
              </a:rPr>
              <a:t>Statement</a:t>
            </a:r>
            <a:r>
              <a:rPr lang="en-GB" sz="1200" i="1" dirty="0" smtClean="0"/>
              <a:t>, </a:t>
            </a:r>
            <a:r>
              <a:rPr lang="en-GB" sz="1200" i="1" dirty="0" err="1" smtClean="0">
                <a:latin typeface="Courier New" pitchFamily="49" charset="0"/>
              </a:rPr>
              <a:t>IncrementExpr</a:t>
            </a:r>
            <a:r>
              <a:rPr lang="en-GB" sz="1200" i="1" dirty="0" smtClean="0"/>
              <a:t> </a:t>
            </a:r>
            <a:r>
              <a:rPr lang="en-GB" sz="1200" dirty="0" smtClean="0"/>
              <a:t>is called one </a:t>
            </a:r>
            <a:r>
              <a:rPr lang="en-GB" sz="1200" i="1" dirty="0" smtClean="0"/>
              <a:t>repetition</a:t>
            </a:r>
            <a:r>
              <a:rPr lang="en-GB" sz="1200" dirty="0" smtClean="0"/>
              <a:t> or </a:t>
            </a:r>
            <a:r>
              <a:rPr lang="en-GB" sz="1200" i="1" dirty="0" smtClean="0"/>
              <a:t>iteration</a:t>
            </a:r>
            <a:r>
              <a:rPr lang="en-GB" sz="1200" dirty="0" smtClean="0"/>
              <a:t> of the loop.</a:t>
            </a:r>
            <a:endParaRPr lang="en-US" sz="1200" dirty="0" smtClean="0"/>
          </a:p>
          <a:p>
            <a:r>
              <a:rPr lang="en-GB" sz="1200" dirty="0" smtClean="0"/>
              <a:t>When</a:t>
            </a:r>
            <a:r>
              <a:rPr lang="en-GB" sz="1200" i="1" dirty="0" smtClean="0"/>
              <a:t> </a:t>
            </a:r>
            <a:r>
              <a:rPr lang="en-GB" sz="1200" i="1" dirty="0" err="1" smtClean="0">
                <a:latin typeface="Courier New" pitchFamily="49" charset="0"/>
              </a:rPr>
              <a:t>LoopCondition</a:t>
            </a:r>
            <a:r>
              <a:rPr lang="en-GB" sz="1200" i="1" dirty="0" smtClean="0"/>
              <a:t> </a:t>
            </a:r>
            <a:r>
              <a:rPr lang="en-GB" sz="1200" dirty="0" smtClean="0"/>
              <a:t>becomes false, control proceeds to the next statement.</a:t>
            </a:r>
          </a:p>
          <a:p>
            <a:r>
              <a:rPr lang="en-GB" sz="1200" dirty="0" smtClean="0"/>
              <a:t>If the</a:t>
            </a:r>
            <a:r>
              <a:rPr lang="en-GB" sz="1200" i="1" dirty="0" smtClean="0"/>
              <a:t> </a:t>
            </a:r>
            <a:r>
              <a:rPr lang="en-GB" sz="1200" i="1" dirty="0" err="1" smtClean="0"/>
              <a:t>LoopCondition</a:t>
            </a:r>
            <a:r>
              <a:rPr lang="en-GB" sz="1200" i="1" dirty="0" smtClean="0"/>
              <a:t> </a:t>
            </a:r>
            <a:r>
              <a:rPr lang="en-GB" sz="1200" dirty="0" smtClean="0"/>
              <a:t>is initially false, then the body of the loop will not be executed.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common forms: initialization,</a:t>
            </a:r>
            <a:r>
              <a:rPr lang="en-US" baseline="0" dirty="0" smtClean="0"/>
              <a:t> and update.  Use of accumulator.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8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6DC32-5761-4BA3-90F3-63829DEC38A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4816" y="4343714"/>
            <a:ext cx="5028370" cy="1215717"/>
          </a:xfrm>
          <a:noFill/>
          <a:ln/>
        </p:spPr>
        <p:txBody>
          <a:bodyPr lIns="0" tIns="0" rIns="0" bIns="0">
            <a:spAutoFit/>
          </a:bodyPr>
          <a:lstStyle/>
          <a:p>
            <a:endParaRPr lang="en-GB" sz="1000" dirty="0"/>
          </a:p>
          <a:p>
            <a:endParaRPr lang="en-US" sz="9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</a:t>
            </a:r>
            <a:r>
              <a:rPr lang="en-US" baseline="0" dirty="0" smtClean="0"/>
              <a:t> condition for j is indexed off </a:t>
            </a:r>
            <a:r>
              <a:rPr lang="en-US" baseline="0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certainly don’t want to manually enter the 10000</a:t>
            </a:r>
            <a:r>
              <a:rPr lang="en-US" baseline="0" dirty="0" smtClean="0"/>
              <a:t> calls to the point method.</a:t>
            </a:r>
          </a:p>
          <a:p>
            <a:r>
              <a:rPr lang="en-US" baseline="0" dirty="0" smtClean="0"/>
              <a:t>Credits: Andrew Temple, Daniel Harold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1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02950-EF1D-4B53-B7E7-64F0ED869A2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Start simple, where condition is always true.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Ctrl-C to stop an infinite loop.</a:t>
            </a:r>
          </a:p>
          <a:p>
            <a:r>
              <a:rPr lang="en-US" baseline="0" dirty="0" smtClean="0"/>
              <a:t>Point out scope of name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50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Contrast scope of name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50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Contrast scope of </a:t>
            </a:r>
            <a:r>
              <a:rPr lang="en-US" dirty="0" err="1" smtClean="0"/>
              <a:t>sumvariable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50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9CFFC-1C70-499E-80F6-07CED213A38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1"/>
            <a:ext cx="5029200" cy="184666"/>
          </a:xfrm>
          <a:noFill/>
          <a:ln/>
        </p:spPr>
        <p:txBody>
          <a:bodyPr lIns="0" tIns="0" rIns="0" bIns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We’ve had our</a:t>
            </a:r>
            <a:r>
              <a:rPr lang="en-US" baseline="0" dirty="0" smtClean="0"/>
              <a:t> break statements out in the middle, but many times we can check at the top.</a:t>
            </a:r>
            <a:endParaRPr lang="en-US" dirty="0" smtClean="0"/>
          </a:p>
          <a:p>
            <a:endParaRPr lang="en-US" dirty="0" smtClean="0"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See</a:t>
            </a:r>
            <a:r>
              <a:rPr lang="en-US" baseline="0" dirty="0" smtClean="0">
                <a:latin typeface="Arial Unicode MS" pitchFamily="34" charset="-128"/>
              </a:rPr>
              <a:t> </a:t>
            </a:r>
            <a:r>
              <a:rPr lang="en-US" baseline="0" dirty="0" err="1" smtClean="0">
                <a:latin typeface="Arial Unicode MS" pitchFamily="34" charset="-128"/>
              </a:rPr>
              <a:t>WhileConsole#guessWhile</a:t>
            </a:r>
            <a:r>
              <a:rPr lang="en-US" baseline="0" dirty="0" smtClean="0">
                <a:latin typeface="Arial Unicode MS" pitchFamily="34" charset="-128"/>
              </a:rPr>
              <a:t>().</a:t>
            </a:r>
            <a:endParaRPr lang="en-US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initialized guess to something that will never match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53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520F38-5101-4290-A25D-8AC17FE9409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D2286E-E3ED-1B48-A890-3645A5273049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Control Structures: Repetition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229600" cy="990600"/>
          </a:xfrm>
        </p:spPr>
        <p:txBody>
          <a:bodyPr/>
          <a:lstStyle/>
          <a:p>
            <a:r>
              <a:rPr lang="en-US" dirty="0" smtClean="0"/>
              <a:t>Compute Sum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361224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</a:rPr>
              <a:t>...// documentation, class declaration, etc.</a:t>
            </a:r>
          </a:p>
          <a:p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</a:rPr>
              <a:t>    Scanner keyboard = new Scanner(</a:t>
            </a:r>
            <a:r>
              <a:rPr lang="en-US" sz="1600" b="1" dirty="0" err="1" smtClean="0">
                <a:latin typeface="Courier New" pitchFamily="49" charset="0"/>
              </a:rPr>
              <a:t>System.in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sum = 0;</a:t>
            </a:r>
          </a:p>
          <a:p>
            <a:r>
              <a:rPr lang="en-US" sz="1600" b="1" dirty="0" smtClean="0">
                <a:latin typeface="Courier New" pitchFamily="49" charset="0"/>
              </a:rPr>
              <a:t>    while( true ){</a:t>
            </a:r>
          </a:p>
          <a:p>
            <a:r>
              <a:rPr lang="en-US" sz="1600" b="1" dirty="0" smtClean="0">
                <a:latin typeface="Courier New" pitchFamily="49" charset="0"/>
              </a:rPr>
              <a:t>       </a:t>
            </a:r>
            <a:r>
              <a:rPr lang="en-US" sz="1600" b="1" dirty="0" err="1" smtClean="0">
                <a:latin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</a:rPr>
              <a:t>(“Please enter </a:t>
            </a:r>
            <a:r>
              <a:rPr lang="en-US" sz="1600" b="1" dirty="0" smtClean="0">
                <a:latin typeface="Courier New" pitchFamily="49" charset="0"/>
              </a:rPr>
              <a:t>a number (type “-1” to finish: </a:t>
            </a:r>
            <a:r>
              <a:rPr lang="en-US" sz="1600" b="1" dirty="0">
                <a:latin typeface="Courier New" pitchFamily="49" charset="0"/>
              </a:rPr>
              <a:t>“);</a:t>
            </a:r>
          </a:p>
          <a:p>
            <a:r>
              <a:rPr lang="en-US" sz="1600" b="1" dirty="0" smtClean="0">
                <a:latin typeface="Courier New" pitchFamily="49" charset="0"/>
              </a:rPr>
              <a:t>      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currentNumber</a:t>
            </a:r>
            <a:r>
              <a:rPr lang="en-US" sz="1600" b="1" dirty="0" smtClean="0">
                <a:latin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</a:rPr>
              <a:t>keyboard.nextInt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     if (</a:t>
            </a:r>
            <a:r>
              <a:rPr lang="en-US" sz="1600" b="1" dirty="0" err="1" smtClean="0">
                <a:latin typeface="Courier New" pitchFamily="49" charset="0"/>
              </a:rPr>
              <a:t>currentNumber</a:t>
            </a:r>
            <a:r>
              <a:rPr lang="en-US" sz="1600" b="1" dirty="0" smtClean="0">
                <a:latin typeface="Courier New" pitchFamily="49" charset="0"/>
              </a:rPr>
              <a:t> == -1){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     break;</a:t>
            </a:r>
          </a:p>
          <a:p>
            <a:r>
              <a:rPr lang="en-US" sz="1600" b="1" dirty="0" smtClean="0">
                <a:latin typeface="Courier New" pitchFamily="49" charset="0"/>
              </a:rPr>
              <a:t>       } else {</a:t>
            </a:r>
          </a:p>
          <a:p>
            <a:r>
              <a:rPr lang="en-US" sz="1600" b="1" dirty="0" smtClean="0">
                <a:latin typeface="Courier New" pitchFamily="49" charset="0"/>
              </a:rPr>
              <a:t>          sum = sum + </a:t>
            </a:r>
            <a:r>
              <a:rPr lang="en-US" sz="1600" b="1" dirty="0" err="1" smtClean="0">
                <a:latin typeface="Courier New" pitchFamily="49" charset="0"/>
              </a:rPr>
              <a:t>currentNumber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  }</a:t>
            </a:r>
          </a:p>
          <a:p>
            <a:r>
              <a:rPr lang="en-US" sz="1600" b="1" dirty="0" smtClean="0">
                <a:latin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(sum);</a:t>
            </a:r>
          </a:p>
          <a:p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r>
              <a:rPr lang="en-US" sz="1600" b="1" dirty="0" smtClean="0">
                <a:latin typeface="Courier New" pitchFamily="49" charset="0"/>
              </a:rPr>
              <a:t>} // matches class declaration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4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64240-44A4-4271-9C21-490E3FFAC01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latin typeface="Courier New" pitchFamily="49" charset="0"/>
              </a:rPr>
              <a:t>while</a:t>
            </a:r>
            <a:r>
              <a:rPr lang="en-GB" b="1" dirty="0" smtClean="0">
                <a:latin typeface="Arial Unicode MS" pitchFamily="34" charset="-128"/>
              </a:rPr>
              <a:t>: </a:t>
            </a:r>
            <a:r>
              <a:rPr lang="en-GB" dirty="0" smtClean="0">
                <a:latin typeface="Arial Unicode MS" pitchFamily="34" charset="-128"/>
              </a:rPr>
              <a:t>Example</a:t>
            </a: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454025" y="5486400"/>
            <a:ext cx="8688388" cy="989013"/>
          </a:xfrm>
          <a:prstGeom prst="roundRect">
            <a:avLst>
              <a:gd name="adj" fmla="val 15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724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</a:rPr>
              <a:t>System.out.print</a:t>
            </a:r>
            <a:r>
              <a:rPr lang="en-US" sz="2400" dirty="0" smtClean="0">
                <a:latin typeface="Courier New" pitchFamily="49" charset="0"/>
              </a:rPr>
              <a:t>("Guess a number from 1-10: 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number = -1;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</a:rPr>
              <a:t>while (number != 7) {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</a:rPr>
              <a:t>  number = </a:t>
            </a:r>
            <a:r>
              <a:rPr lang="en-US" sz="2400" dirty="0" err="1" smtClean="0">
                <a:latin typeface="Courier New" pitchFamily="49" charset="0"/>
              </a:rPr>
              <a:t>keyboard.nextInt</a:t>
            </a:r>
            <a:r>
              <a:rPr lang="en-US" sz="2400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</a:rPr>
              <a:t>System.out.println</a:t>
            </a:r>
            <a:r>
              <a:rPr lang="en-US" sz="2400" dirty="0" smtClean="0">
                <a:latin typeface="Courier New" pitchFamily="49" charset="0"/>
              </a:rPr>
              <a:t>("You guessed it!");</a:t>
            </a:r>
            <a:endParaRPr lang="en-US" sz="24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132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Guess a random number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41330" y="1361224"/>
            <a:ext cx="7235625" cy="54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</a:rPr>
              <a:t>... // documentation, import statement, class statement</a:t>
            </a:r>
            <a:endParaRPr lang="en-US" sz="1600" b="1" dirty="0">
              <a:latin typeface="Courier New" pitchFamily="49" charset="0"/>
            </a:endParaRPr>
          </a:p>
          <a:p>
            <a:endParaRPr lang="en-US" sz="10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</a:rPr>
              <a:t>) {</a:t>
            </a:r>
          </a:p>
          <a:p>
            <a:r>
              <a:rPr lang="en-US" sz="1600" b="1" dirty="0">
                <a:latin typeface="Courier New" pitchFamily="49" charset="0"/>
              </a:rPr>
              <a:t>    Scanner keyboard = new Scanner(</a:t>
            </a:r>
            <a:r>
              <a:rPr lang="en-US" sz="1600" b="1" dirty="0" err="1">
                <a:latin typeface="Courier New" pitchFamily="49" charset="0"/>
              </a:rPr>
              <a:t>System.in</a:t>
            </a:r>
            <a:r>
              <a:rPr lang="en-US" sz="1600" b="1" dirty="0">
                <a:latin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	// generate a random number between 0 and 100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answer = (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)(</a:t>
            </a:r>
            <a:r>
              <a:rPr lang="en-US" sz="1600" b="1" dirty="0" err="1" smtClean="0">
                <a:latin typeface="Courier New" pitchFamily="49" charset="0"/>
              </a:rPr>
              <a:t>Math.random</a:t>
            </a:r>
            <a:r>
              <a:rPr lang="en-US" sz="1600" b="1" dirty="0" smtClean="0">
                <a:latin typeface="Courier New" pitchFamily="49" charset="0"/>
              </a:rPr>
              <a:t>() * 101);</a:t>
            </a:r>
          </a:p>
          <a:p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// The main guess loop</a:t>
            </a:r>
          </a:p>
          <a:p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guess = -1;</a:t>
            </a:r>
          </a:p>
          <a:p>
            <a:r>
              <a:rPr lang="en-US" sz="1600" b="1" dirty="0" smtClean="0">
                <a:latin typeface="Courier New" pitchFamily="49" charset="0"/>
              </a:rPr>
              <a:t>    while( guess != answer ){</a:t>
            </a:r>
          </a:p>
          <a:p>
            <a:r>
              <a:rPr lang="en-US" sz="1600" b="1" dirty="0" smtClean="0">
                <a:latin typeface="Courier New" pitchFamily="49" charset="0"/>
              </a:rPr>
              <a:t>       </a:t>
            </a:r>
            <a:r>
              <a:rPr lang="en-US" sz="1600" b="1" dirty="0" err="1" smtClean="0">
                <a:latin typeface="Courier New" pitchFamily="49" charset="0"/>
              </a:rPr>
              <a:t>System.out.print</a:t>
            </a:r>
            <a:r>
              <a:rPr lang="en-US" sz="1600" b="1" dirty="0" smtClean="0">
                <a:latin typeface="Courier New" pitchFamily="49" charset="0"/>
              </a:rPr>
              <a:t>(“Please enter your guess: “);</a:t>
            </a:r>
          </a:p>
          <a:p>
            <a:r>
              <a:rPr lang="en-US" sz="1600" b="1" dirty="0" smtClean="0">
                <a:latin typeface="Courier New" pitchFamily="49" charset="0"/>
              </a:rPr>
              <a:t>	   guess = </a:t>
            </a:r>
            <a:r>
              <a:rPr lang="en-US" sz="1600" b="1" dirty="0" err="1" smtClean="0">
                <a:latin typeface="Courier New" pitchFamily="49" charset="0"/>
              </a:rPr>
              <a:t>keyboard.nextInt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</a:rPr>
              <a:t>       if (guess &gt; answer){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  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(“Try lower”);</a:t>
            </a:r>
          </a:p>
          <a:p>
            <a:r>
              <a:rPr lang="en-US" sz="1600" b="1" dirty="0" smtClean="0">
                <a:latin typeface="Courier New" pitchFamily="49" charset="0"/>
              </a:rPr>
              <a:t>       } else if (guess &lt; answer){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  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(“Try higher”);</a:t>
            </a:r>
          </a:p>
          <a:p>
            <a:r>
              <a:rPr lang="en-US" sz="1600" b="1" dirty="0" smtClean="0">
                <a:latin typeface="Courier New" pitchFamily="49" charset="0"/>
              </a:rPr>
              <a:t>       }</a:t>
            </a:r>
          </a:p>
          <a:p>
            <a:r>
              <a:rPr lang="en-US" sz="1600" b="1" dirty="0" smtClean="0">
                <a:latin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(“You got it!”);</a:t>
            </a:r>
          </a:p>
          <a:p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A6839-7B7F-4B7A-A632-CC3808C106F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Euclid’s Algorithm 	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8768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 Unicode MS" pitchFamily="34" charset="-128"/>
              </a:rPr>
              <a:t>Given: </a:t>
            </a:r>
            <a:r>
              <a:rPr lang="en-US" sz="2400" dirty="0" smtClean="0">
                <a:latin typeface="Arial Unicode MS" pitchFamily="34" charset="-128"/>
              </a:rPr>
              <a:t>Two positive natural numbers a &amp; b, a &gt;= b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 Unicode MS" pitchFamily="34" charset="-128"/>
              </a:rPr>
              <a:t>Return</a:t>
            </a:r>
            <a:r>
              <a:rPr lang="en-US" sz="2400" dirty="0" smtClean="0">
                <a:latin typeface="Arial Unicode MS" pitchFamily="34" charset="-128"/>
              </a:rPr>
              <a:t>: Greatest common divisor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000" dirty="0" smtClean="0">
              <a:latin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 Unicode MS" pitchFamily="34" charset="-128"/>
              </a:rPr>
              <a:t>Set </a:t>
            </a:r>
            <a:r>
              <a:rPr lang="en-US" sz="2400" i="1" dirty="0" smtClean="0">
                <a:latin typeface="Arial Unicode MS" pitchFamily="34" charset="-128"/>
              </a:rPr>
              <a:t>remainder</a:t>
            </a:r>
            <a:r>
              <a:rPr lang="en-US" sz="2400" dirty="0" smtClean="0">
                <a:latin typeface="Arial Unicode MS" pitchFamily="34" charset="-128"/>
              </a:rPr>
              <a:t> = the remainder of a divided by b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 Unicode MS" pitchFamily="34" charset="-128"/>
              </a:rPr>
              <a:t>Repeat </a:t>
            </a:r>
            <a:r>
              <a:rPr lang="en-US" sz="2400" dirty="0" smtClean="0">
                <a:latin typeface="Arial Unicode MS" pitchFamily="34" charset="-128"/>
              </a:rPr>
              <a:t>these steps</a:t>
            </a:r>
            <a:r>
              <a:rPr lang="en-US" sz="2400" b="1" dirty="0" smtClean="0">
                <a:latin typeface="Arial Unicode MS" pitchFamily="34" charset="-128"/>
              </a:rPr>
              <a:t> as long as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i="1" dirty="0" smtClean="0">
                <a:latin typeface="Arial Unicode MS" pitchFamily="34" charset="-128"/>
              </a:rPr>
              <a:t>remainder</a:t>
            </a:r>
            <a:r>
              <a:rPr lang="en-US" sz="2400" dirty="0" smtClean="0">
                <a:latin typeface="Arial Unicode MS" pitchFamily="34" charset="-128"/>
              </a:rPr>
              <a:t>  is not 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      </a:t>
            </a:r>
            <a:r>
              <a:rPr lang="en-US" sz="2400" b="1" dirty="0" smtClean="0">
                <a:latin typeface="Arial Unicode MS" pitchFamily="34" charset="-128"/>
              </a:rPr>
              <a:t>Set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a</a:t>
            </a:r>
            <a:r>
              <a:rPr lang="en-US" sz="2400" dirty="0">
                <a:latin typeface="Arial Unicode MS" pitchFamily="34" charset="-128"/>
              </a:rPr>
              <a:t> = </a:t>
            </a:r>
            <a:r>
              <a:rPr lang="en-US" sz="2400" i="1" dirty="0">
                <a:latin typeface="Arial Unicode MS" pitchFamily="34" charset="-128"/>
              </a:rPr>
              <a:t>b</a:t>
            </a:r>
            <a:r>
              <a:rPr lang="en-US" sz="2400" dirty="0">
                <a:latin typeface="Arial Unicode MS" pitchFamily="34" charset="-128"/>
              </a:rPr>
              <a:t> and </a:t>
            </a:r>
            <a:r>
              <a:rPr lang="en-US" sz="2400" i="1" dirty="0">
                <a:latin typeface="Arial Unicode MS" pitchFamily="34" charset="-128"/>
              </a:rPr>
              <a:t>b</a:t>
            </a:r>
            <a:r>
              <a:rPr lang="en-US" sz="2400" dirty="0">
                <a:latin typeface="Arial Unicode MS" pitchFamily="34" charset="-128"/>
              </a:rPr>
              <a:t> = </a:t>
            </a:r>
            <a:r>
              <a:rPr lang="en-US" sz="2400" i="1" dirty="0">
                <a:latin typeface="Arial Unicode MS" pitchFamily="34" charset="-128"/>
              </a:rPr>
              <a:t>remainder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 Unicode MS" pitchFamily="34" charset="-128"/>
              </a:rPr>
              <a:t>	    Set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remainder</a:t>
            </a:r>
            <a:r>
              <a:rPr lang="en-US" sz="2400" dirty="0">
                <a:latin typeface="Arial Unicode MS" pitchFamily="34" charset="-128"/>
              </a:rPr>
              <a:t> = the remainder of </a:t>
            </a:r>
            <a:r>
              <a:rPr lang="en-US" sz="2400" i="1" dirty="0">
                <a:latin typeface="Arial Unicode MS" pitchFamily="34" charset="-128"/>
              </a:rPr>
              <a:t>a</a:t>
            </a:r>
            <a:r>
              <a:rPr lang="en-US" sz="2400" dirty="0">
                <a:latin typeface="Arial Unicode MS" pitchFamily="34" charset="-128"/>
              </a:rPr>
              <a:t> divided by </a:t>
            </a:r>
            <a:r>
              <a:rPr lang="en-US" sz="2400" i="1" dirty="0">
                <a:latin typeface="Arial Unicode MS" pitchFamily="34" charset="-128"/>
              </a:rPr>
              <a:t>b</a:t>
            </a:r>
            <a:endParaRPr lang="en-US" sz="2400" i="1" dirty="0" smtClean="0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400" b="1" i="1" dirty="0">
                <a:latin typeface="Arial Unicode MS" pitchFamily="34" charset="-128"/>
              </a:rPr>
              <a:t> </a:t>
            </a:r>
            <a:r>
              <a:rPr lang="en-US" sz="2400" b="1" i="1" dirty="0" smtClean="0">
                <a:latin typeface="Arial Unicode MS" pitchFamily="34" charset="-128"/>
              </a:rPr>
              <a:t>     </a:t>
            </a:r>
            <a:r>
              <a:rPr lang="en-US" sz="2400" b="1" dirty="0" smtClean="0">
                <a:latin typeface="Arial Unicode MS" pitchFamily="34" charset="-128"/>
              </a:rPr>
              <a:t>Go on to the next </a:t>
            </a:r>
            <a:r>
              <a:rPr lang="en-US" sz="2400" dirty="0" smtClean="0">
                <a:latin typeface="Arial Unicode MS" pitchFamily="34" charset="-128"/>
              </a:rPr>
              <a:t>repetition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b="1" dirty="0" smtClean="0">
                <a:latin typeface="Arial Unicode MS" pitchFamily="34" charset="-128"/>
              </a:rPr>
              <a:t>Return</a:t>
            </a:r>
            <a:r>
              <a:rPr lang="en-US" sz="2400" dirty="0" smtClean="0">
                <a:latin typeface="Arial Unicode MS" pitchFamily="34" charset="-128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415191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41330" y="1361224"/>
            <a:ext cx="7235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gcd</a:t>
            </a:r>
            <a:r>
              <a:rPr lang="en-US" sz="2400" b="1" dirty="0" smtClean="0">
                <a:latin typeface="Courier New" pitchFamily="49" charset="0"/>
              </a:rPr>
              <a:t> 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a,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b){</a:t>
            </a:r>
          </a:p>
          <a:p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remainder = a % b;</a:t>
            </a:r>
          </a:p>
          <a:p>
            <a:r>
              <a:rPr lang="en-US" sz="2400" b="1" dirty="0" smtClean="0">
                <a:latin typeface="Courier New" pitchFamily="49" charset="0"/>
              </a:rPr>
              <a:t>   while( remainder != 0 ){</a:t>
            </a:r>
          </a:p>
          <a:p>
            <a:r>
              <a:rPr lang="en-US" sz="2400" b="1" dirty="0" smtClean="0">
                <a:latin typeface="Courier New" pitchFamily="49" charset="0"/>
              </a:rPr>
              <a:t>      a = b;</a:t>
            </a:r>
          </a:p>
          <a:p>
            <a:r>
              <a:rPr lang="en-US" sz="2400" b="1" dirty="0" smtClean="0">
                <a:latin typeface="Courier New" pitchFamily="49" charset="0"/>
              </a:rPr>
              <a:t>      b = remainder;</a:t>
            </a:r>
          </a:p>
          <a:p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     remainder = a % b;</a:t>
            </a:r>
          </a:p>
          <a:p>
            <a:r>
              <a:rPr lang="en-US" sz="2400" b="1" dirty="0" smtClean="0">
                <a:latin typeface="Courier New" pitchFamily="49" charset="0"/>
              </a:rPr>
              <a:t>   }</a:t>
            </a:r>
          </a:p>
          <a:p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  return b;</a:t>
            </a:r>
          </a:p>
          <a:p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5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Forms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41330" y="1869224"/>
            <a:ext cx="7235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counter = 0; </a:t>
            </a:r>
          </a:p>
          <a:p>
            <a:r>
              <a:rPr lang="en-US" sz="2000" b="1" dirty="0" smtClean="0">
                <a:latin typeface="Courier New" pitchFamily="49" charset="0"/>
              </a:rPr>
              <a:t>while( counter &lt; 10 ){</a:t>
            </a:r>
          </a:p>
          <a:p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System.out.print</a:t>
            </a:r>
            <a:r>
              <a:rPr lang="en-US" sz="2000" b="1" dirty="0" smtClean="0">
                <a:latin typeface="Courier New" pitchFamily="49" charset="0"/>
              </a:rPr>
              <a:t>(“Welcome!“);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counter = counter + 1;</a:t>
            </a:r>
          </a:p>
          <a:p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41330" y="3867358"/>
            <a:ext cx="7235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sum = 0, counter = 1;</a:t>
            </a:r>
          </a:p>
          <a:p>
            <a:r>
              <a:rPr lang="en-US" sz="2000" b="1" dirty="0" smtClean="0">
                <a:latin typeface="Courier New" pitchFamily="49" charset="0"/>
              </a:rPr>
              <a:t>while( counter &lt;= 10 ){</a:t>
            </a:r>
          </a:p>
          <a:p>
            <a:r>
              <a:rPr lang="en-US" sz="2000" b="1" dirty="0" smtClean="0">
                <a:latin typeface="Courier New" pitchFamily="49" charset="0"/>
              </a:rPr>
              <a:t>   sum = sum + counter;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counter = counter + 1;</a:t>
            </a:r>
          </a:p>
          <a:p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3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4C174-8247-4FBE-A688-8CA97459C8A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Repetitive Execution</a:t>
            </a:r>
            <a:endParaRPr lang="en-US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endParaRPr lang="en-GB" b="1" dirty="0" smtClean="0">
              <a:latin typeface="Courier"/>
              <a:cs typeface="Courier"/>
            </a:endParaRPr>
          </a:p>
          <a:p>
            <a:r>
              <a:rPr lang="en-GB" b="1" dirty="0" smtClean="0">
                <a:latin typeface="Courier"/>
                <a:cs typeface="Courier"/>
              </a:rPr>
              <a:t>for</a:t>
            </a:r>
            <a:r>
              <a:rPr lang="en-GB" dirty="0" smtClean="0"/>
              <a:t> statement: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Forever loop provides no details:</a:t>
            </a:r>
          </a:p>
          <a:p>
            <a:pPr marL="0" indent="0">
              <a:buNone/>
            </a:pPr>
            <a:endParaRPr lang="en-GB" dirty="0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85800" y="2666744"/>
            <a:ext cx="8077200" cy="1201063"/>
            <a:chOff x="432" y="2157"/>
            <a:chExt cx="2739" cy="827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432" y="2448"/>
              <a:ext cx="1535" cy="479"/>
            </a:xfrm>
            <a:prstGeom prst="roundRect">
              <a:avLst>
                <a:gd name="adj" fmla="val 20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32" y="2157"/>
              <a:ext cx="2739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for([</a:t>
              </a:r>
              <a:r>
                <a:rPr lang="en-GB" b="1" i="1" u="sng" dirty="0" err="1" smtClean="0">
                  <a:latin typeface="Courier New" pitchFamily="49" charset="0"/>
                </a:rPr>
                <a:t>initExpr</a:t>
              </a:r>
              <a:r>
                <a:rPr lang="en-GB" b="1" u="sng" dirty="0">
                  <a:latin typeface="Courier New" pitchFamily="49" charset="0"/>
                </a:rPr>
                <a:t>]</a:t>
              </a: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  ; [</a:t>
              </a:r>
              <a:r>
                <a:rPr lang="en-GB" b="1" i="1" u="sng" dirty="0" smtClean="0">
                  <a:latin typeface="Courier New" pitchFamily="49" charset="0"/>
                </a:rPr>
                <a:t>condition</a:t>
              </a:r>
              <a:r>
                <a:rPr lang="en-GB" b="1" u="sng" dirty="0" smtClean="0">
                  <a:latin typeface="Courier New" pitchFamily="49" charset="0"/>
                </a:rPr>
                <a:t>]</a:t>
              </a:r>
              <a:r>
                <a:rPr lang="en-GB" b="1" dirty="0" smtClean="0">
                  <a:latin typeface="Courier New" pitchFamily="49" charset="0"/>
                </a:rPr>
                <a:t> ; [</a:t>
              </a:r>
              <a:r>
                <a:rPr lang="en-GB" b="1" i="1" u="sng" dirty="0" err="1" smtClean="0">
                  <a:latin typeface="Courier New" pitchFamily="49" charset="0"/>
                </a:rPr>
                <a:t>incrementExpr</a:t>
              </a:r>
              <a:r>
                <a:rPr lang="en-GB" b="1" u="sng" dirty="0" smtClean="0">
                  <a:latin typeface="Courier New" pitchFamily="49" charset="0"/>
                </a:rPr>
                <a:t>]</a:t>
              </a:r>
              <a:r>
                <a:rPr lang="en-GB" b="1" dirty="0" smtClean="0">
                  <a:latin typeface="Courier New" pitchFamily="49" charset="0"/>
                </a:rPr>
                <a:t>){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latin typeface="Courier New" pitchFamily="49" charset="0"/>
                </a:rPr>
                <a:t>    </a:t>
              </a:r>
              <a:r>
                <a:rPr lang="en-GB" b="1" i="1" u="sng" dirty="0" smtClean="0">
                  <a:latin typeface="Courier New" pitchFamily="49" charset="0"/>
                </a:rPr>
                <a:t>statements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}</a:t>
              </a:r>
              <a:endParaRPr lang="en-GB" b="1" dirty="0">
                <a:latin typeface="Courier New" pitchFamily="49" charset="0"/>
              </a:endParaRP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85800" y="4944291"/>
            <a:ext cx="8077200" cy="1118281"/>
            <a:chOff x="432" y="2157"/>
            <a:chExt cx="2739" cy="770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432" y="2448"/>
              <a:ext cx="1535" cy="479"/>
            </a:xfrm>
            <a:prstGeom prst="roundRect">
              <a:avLst>
                <a:gd name="adj" fmla="val 20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32" y="2157"/>
              <a:ext cx="2739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for( ; ; ){</a:t>
              </a: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latin typeface="Courier New" pitchFamily="49" charset="0"/>
                </a:rPr>
                <a:t>    </a:t>
              </a:r>
              <a:r>
                <a:rPr lang="en-GB" b="1" i="1" u="sng" dirty="0" smtClean="0">
                  <a:latin typeface="Courier New" pitchFamily="49" charset="0"/>
                </a:rPr>
                <a:t>statements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} </a:t>
              </a:r>
              <a:endParaRPr lang="en-GB" b="1" dirty="0">
                <a:latin typeface="Courier New" pitchFamily="49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496233" y="2666744"/>
            <a:ext cx="1621968" cy="4226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optional detail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40811" y="2666744"/>
            <a:ext cx="1607875" cy="4226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optional detail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95496" y="2666744"/>
            <a:ext cx="2085664" cy="4226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optional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5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4C174-8247-4FBE-A688-8CA97459C8A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General form of </a:t>
            </a:r>
            <a:r>
              <a:rPr lang="en-GB" b="1" dirty="0" smtClean="0">
                <a:latin typeface="Courier"/>
                <a:cs typeface="Courier"/>
              </a:rPr>
              <a:t>for</a:t>
            </a:r>
            <a:endParaRPr lang="en-US" b="1" dirty="0" smtClean="0">
              <a:latin typeface="Courier"/>
              <a:cs typeface="Courier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57200" y="1524000"/>
            <a:ext cx="8077200" cy="1118281"/>
            <a:chOff x="432" y="2157"/>
            <a:chExt cx="2739" cy="770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432" y="2448"/>
              <a:ext cx="1535" cy="479"/>
            </a:xfrm>
            <a:prstGeom prst="roundRect">
              <a:avLst>
                <a:gd name="adj" fmla="val 20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32" y="2157"/>
              <a:ext cx="2739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for( [</a:t>
              </a:r>
              <a:r>
                <a:rPr lang="en-GB" b="1" i="1" u="sng" dirty="0" err="1" smtClean="0">
                  <a:latin typeface="Courier New" pitchFamily="49" charset="0"/>
                </a:rPr>
                <a:t>initExpr</a:t>
              </a:r>
              <a:r>
                <a:rPr lang="en-GB" b="1" u="sng" dirty="0">
                  <a:latin typeface="Courier New" pitchFamily="49" charset="0"/>
                </a:rPr>
                <a:t>]</a:t>
              </a: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; [</a:t>
              </a:r>
              <a:r>
                <a:rPr lang="en-GB" b="1" i="1" u="sng" dirty="0" smtClean="0">
                  <a:latin typeface="Courier New" pitchFamily="49" charset="0"/>
                </a:rPr>
                <a:t>condition</a:t>
              </a:r>
              <a:r>
                <a:rPr lang="en-GB" b="1" u="sng" dirty="0" smtClean="0">
                  <a:latin typeface="Courier New" pitchFamily="49" charset="0"/>
                </a:rPr>
                <a:t>]</a:t>
              </a:r>
              <a:r>
                <a:rPr lang="en-GB" b="1" dirty="0" smtClean="0">
                  <a:latin typeface="Courier New" pitchFamily="49" charset="0"/>
                </a:rPr>
                <a:t> ; [</a:t>
              </a:r>
              <a:r>
                <a:rPr lang="en-GB" b="1" i="1" u="sng" dirty="0" err="1" smtClean="0">
                  <a:latin typeface="Courier New" pitchFamily="49" charset="0"/>
                </a:rPr>
                <a:t>incrementExpr</a:t>
              </a:r>
              <a:r>
                <a:rPr lang="en-GB" b="1" u="sng" dirty="0" smtClean="0">
                  <a:latin typeface="Courier New" pitchFamily="49" charset="0"/>
                </a:rPr>
                <a:t>]</a:t>
              </a:r>
              <a:r>
                <a:rPr lang="en-GB" b="1" dirty="0" smtClean="0">
                  <a:latin typeface="Courier New" pitchFamily="49" charset="0"/>
                </a:rPr>
                <a:t>){</a:t>
              </a: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latin typeface="Courier New" pitchFamily="49" charset="0"/>
                </a:rPr>
                <a:t>    </a:t>
              </a:r>
              <a:r>
                <a:rPr lang="en-GB" b="1" i="1" u="sng" dirty="0" smtClean="0">
                  <a:latin typeface="Courier New" pitchFamily="49" charset="0"/>
                </a:rPr>
                <a:t>statements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}</a:t>
              </a:r>
              <a:endParaRPr lang="en-GB" b="1" dirty="0">
                <a:latin typeface="Courier New" pitchFamily="49" charset="0"/>
              </a:endParaRPr>
            </a:p>
          </p:txBody>
        </p:sp>
      </p:grp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85800" y="5366914"/>
            <a:ext cx="4526653" cy="695658"/>
          </a:xfrm>
          <a:prstGeom prst="roundRect">
            <a:avLst>
              <a:gd name="adj" fmla="val 20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5716588" y="2265363"/>
            <a:ext cx="2513012" cy="4364037"/>
            <a:chOff x="3168" y="1331"/>
            <a:chExt cx="1583" cy="2749"/>
          </a:xfrm>
        </p:grpSpPr>
        <p:cxnSp>
          <p:nvCxnSpPr>
            <p:cNvPr id="24" name="AutoShape 6"/>
            <p:cNvCxnSpPr>
              <a:cxnSpLocks noChangeShapeType="1"/>
            </p:cNvCxnSpPr>
            <p:nvPr/>
          </p:nvCxnSpPr>
          <p:spPr bwMode="auto">
            <a:xfrm>
              <a:off x="4035" y="1331"/>
              <a:ext cx="0" cy="192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3510" y="1523"/>
              <a:ext cx="1050" cy="383"/>
            </a:xfrm>
            <a:prstGeom prst="roundRect">
              <a:avLst>
                <a:gd name="adj" fmla="val 25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10"/>
            <p:cNvSpPr txBox="1">
              <a:spLocks noChangeArrowheads="1"/>
            </p:cNvSpPr>
            <p:nvPr/>
          </p:nvSpPr>
          <p:spPr bwMode="auto">
            <a:xfrm>
              <a:off x="3725" y="1599"/>
              <a:ext cx="6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 dirty="0" err="1">
                  <a:latin typeface="Tahoma" pitchFamily="34" charset="0"/>
                </a:rPr>
                <a:t>InitExpr</a:t>
              </a:r>
              <a:endParaRPr lang="en-GB" i="1" dirty="0">
                <a:latin typeface="Tahoma" pitchFamily="34" charset="0"/>
              </a:endParaRPr>
            </a:p>
          </p:txBody>
        </p:sp>
        <p:sp>
          <p:nvSpPr>
            <p:cNvPr id="32" name="Freeform 11"/>
            <p:cNvSpPr>
              <a:spLocks noChangeArrowheads="1"/>
            </p:cNvSpPr>
            <p:nvPr/>
          </p:nvSpPr>
          <p:spPr bwMode="auto">
            <a:xfrm>
              <a:off x="3319" y="2147"/>
              <a:ext cx="1432" cy="383"/>
            </a:xfrm>
            <a:custGeom>
              <a:avLst/>
              <a:gdLst>
                <a:gd name="T0" fmla="*/ 37 w 6320"/>
                <a:gd name="T1" fmla="*/ 0 h 1694"/>
                <a:gd name="T2" fmla="*/ 73 w 6320"/>
                <a:gd name="T3" fmla="*/ 10 h 1694"/>
                <a:gd name="T4" fmla="*/ 37 w 6320"/>
                <a:gd name="T5" fmla="*/ 20 h 1694"/>
                <a:gd name="T6" fmla="*/ 0 w 6320"/>
                <a:gd name="T7" fmla="*/ 10 h 1694"/>
                <a:gd name="T8" fmla="*/ 37 w 6320"/>
                <a:gd name="T9" fmla="*/ 0 h 16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20"/>
                <a:gd name="T16" fmla="*/ 0 h 1694"/>
                <a:gd name="T17" fmla="*/ 6320 w 6320"/>
                <a:gd name="T18" fmla="*/ 1694 h 16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20" h="1694">
                  <a:moveTo>
                    <a:pt x="3159" y="0"/>
                  </a:moveTo>
                  <a:lnTo>
                    <a:pt x="6319" y="846"/>
                  </a:lnTo>
                  <a:lnTo>
                    <a:pt x="3159" y="1693"/>
                  </a:lnTo>
                  <a:lnTo>
                    <a:pt x="0" y="846"/>
                  </a:lnTo>
                  <a:lnTo>
                    <a:pt x="3159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3660" y="2223"/>
              <a:ext cx="7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latin typeface="Tahoma" pitchFamily="34" charset="0"/>
                </a:rPr>
                <a:t>LoopCond</a:t>
              </a:r>
            </a:p>
          </p:txBody>
        </p:sp>
        <p:cxnSp>
          <p:nvCxnSpPr>
            <p:cNvPr id="34" name="AutoShape 13"/>
            <p:cNvCxnSpPr>
              <a:cxnSpLocks noChangeShapeType="1"/>
              <a:stCxn id="32" idx="3"/>
            </p:cNvCxnSpPr>
            <p:nvPr/>
          </p:nvCxnSpPr>
          <p:spPr bwMode="auto">
            <a:xfrm rot="10800000" flipH="1" flipV="1">
              <a:off x="3319" y="2338"/>
              <a:ext cx="713" cy="1742"/>
            </a:xfrm>
            <a:prstGeom prst="bentConnector4">
              <a:avLst>
                <a:gd name="adj1" fmla="val -20194"/>
                <a:gd name="adj2" fmla="val 8381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sp>
          <p:nvSpPr>
            <p:cNvPr id="35" name="AutoShape 14"/>
            <p:cNvSpPr>
              <a:spLocks noChangeArrowheads="1"/>
            </p:cNvSpPr>
            <p:nvPr/>
          </p:nvSpPr>
          <p:spPr bwMode="auto">
            <a:xfrm>
              <a:off x="3606" y="2723"/>
              <a:ext cx="859" cy="383"/>
            </a:xfrm>
            <a:prstGeom prst="roundRect">
              <a:avLst>
                <a:gd name="adj" fmla="val 25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15"/>
            <p:cNvSpPr txBox="1">
              <a:spLocks noChangeArrowheads="1"/>
            </p:cNvSpPr>
            <p:nvPr/>
          </p:nvSpPr>
          <p:spPr bwMode="auto">
            <a:xfrm>
              <a:off x="3650" y="2799"/>
              <a:ext cx="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 dirty="0">
                  <a:latin typeface="Tahoma" pitchFamily="34" charset="0"/>
                </a:rPr>
                <a:t>Statement</a:t>
              </a:r>
            </a:p>
          </p:txBody>
        </p:sp>
        <p:sp>
          <p:nvSpPr>
            <p:cNvPr id="37" name="AutoShape 16"/>
            <p:cNvSpPr>
              <a:spLocks noChangeArrowheads="1"/>
            </p:cNvSpPr>
            <p:nvPr/>
          </p:nvSpPr>
          <p:spPr bwMode="auto">
            <a:xfrm>
              <a:off x="3510" y="3299"/>
              <a:ext cx="1050" cy="383"/>
            </a:xfrm>
            <a:prstGeom prst="roundRect">
              <a:avLst>
                <a:gd name="adj" fmla="val 25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3709" y="3375"/>
              <a:ext cx="6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latin typeface="Tahoma" pitchFamily="34" charset="0"/>
                </a:rPr>
                <a:t>IncrExpr</a:t>
              </a:r>
            </a:p>
          </p:txBody>
        </p:sp>
        <p:cxnSp>
          <p:nvCxnSpPr>
            <p:cNvPr id="39" name="AutoShape 18"/>
            <p:cNvCxnSpPr>
              <a:cxnSpLocks noChangeShapeType="1"/>
            </p:cNvCxnSpPr>
            <p:nvPr/>
          </p:nvCxnSpPr>
          <p:spPr bwMode="auto">
            <a:xfrm>
              <a:off x="4032" y="3107"/>
              <a:ext cx="1" cy="192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3168" y="2051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F</a:t>
              </a:r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4034" y="2483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T</a:t>
              </a:r>
            </a:p>
          </p:txBody>
        </p:sp>
        <p:cxnSp>
          <p:nvCxnSpPr>
            <p:cNvPr id="42" name="AutoShape 21"/>
            <p:cNvCxnSpPr>
              <a:cxnSpLocks noChangeShapeType="1"/>
              <a:stCxn id="38" idx="3"/>
              <a:endCxn id="32" idx="1"/>
            </p:cNvCxnSpPr>
            <p:nvPr/>
          </p:nvCxnSpPr>
          <p:spPr bwMode="auto">
            <a:xfrm flipV="1">
              <a:off x="4562" y="2338"/>
              <a:ext cx="189" cy="1153"/>
            </a:xfrm>
            <a:prstGeom prst="bentConnector3">
              <a:avLst>
                <a:gd name="adj1" fmla="val 17619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43" name="AutoShape 22"/>
            <p:cNvCxnSpPr>
              <a:cxnSpLocks noChangeShapeType="1"/>
            </p:cNvCxnSpPr>
            <p:nvPr/>
          </p:nvCxnSpPr>
          <p:spPr bwMode="auto">
            <a:xfrm>
              <a:off x="4034" y="1907"/>
              <a:ext cx="0" cy="265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4032" y="253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5007286" y="1564747"/>
            <a:ext cx="2085664" cy="4226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optional detail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267136" y="1515277"/>
            <a:ext cx="1594597" cy="4226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optional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1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"/>
                <a:cs typeface="Courier"/>
              </a:rPr>
              <a:t>for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30" y="1471315"/>
            <a:ext cx="4155603" cy="13234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counter = 0; </a:t>
            </a:r>
          </a:p>
          <a:p>
            <a:r>
              <a:rPr lang="en-US" sz="1600" b="1" dirty="0" smtClean="0">
                <a:latin typeface="Courier New" pitchFamily="49" charset="0"/>
              </a:rPr>
              <a:t>while( counter &lt; 10  ){</a:t>
            </a:r>
          </a:p>
          <a:p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System.out.print</a:t>
            </a:r>
            <a:r>
              <a:rPr lang="en-US" sz="1600" b="1" dirty="0" smtClean="0">
                <a:latin typeface="Courier New" pitchFamily="49" charset="0"/>
              </a:rPr>
              <a:t>(“Welcome!“);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counter = counter + 1;</a:t>
            </a:r>
          </a:p>
          <a:p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330" y="4131870"/>
            <a:ext cx="3393603" cy="13234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sum = 0, counter = 1;</a:t>
            </a:r>
          </a:p>
          <a:p>
            <a:r>
              <a:rPr lang="en-US" sz="1600" b="1" dirty="0" smtClean="0">
                <a:latin typeface="Courier New" pitchFamily="49" charset="0"/>
              </a:rPr>
              <a:t>while( counter &lt; 10 ){</a:t>
            </a:r>
          </a:p>
          <a:p>
            <a:r>
              <a:rPr lang="en-US" sz="1600" b="1" dirty="0" smtClean="0">
                <a:latin typeface="Courier New" pitchFamily="49" charset="0"/>
              </a:rPr>
              <a:t>   sum = sum + counter;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counter = counter + 1;</a:t>
            </a:r>
          </a:p>
          <a:p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36800" y="2893715"/>
            <a:ext cx="6519334" cy="8309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counter = 0 ; counter &lt; 10 ; counter++){</a:t>
            </a:r>
          </a:p>
          <a:p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System.out.print</a:t>
            </a:r>
            <a:r>
              <a:rPr lang="en-US" sz="1600" b="1" dirty="0" smtClean="0">
                <a:latin typeface="Courier New" pitchFamily="49" charset="0"/>
              </a:rPr>
              <a:t>(“Welcome!“);</a:t>
            </a:r>
          </a:p>
          <a:p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641601" y="5577723"/>
            <a:ext cx="6333066" cy="10772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sum = 0;</a:t>
            </a:r>
          </a:p>
          <a:p>
            <a:r>
              <a:rPr lang="en-US" sz="1600" b="1" dirty="0" smtClean="0">
                <a:latin typeface="Courier New" pitchFamily="49" charset="0"/>
              </a:rPr>
              <a:t>for (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counter = 1; counter &lt; 10 ; counter++){</a:t>
            </a:r>
          </a:p>
          <a:p>
            <a:r>
              <a:rPr lang="en-US" sz="1600" b="1" dirty="0" smtClean="0">
                <a:latin typeface="Courier New" pitchFamily="49" charset="0"/>
              </a:rPr>
              <a:t>   sum = sum + counter;</a:t>
            </a:r>
          </a:p>
          <a:p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cxnSp>
        <p:nvCxnSpPr>
          <p:cNvPr id="8" name="Elbow Connector 7"/>
          <p:cNvCxnSpPr>
            <a:stCxn id="4" idx="3"/>
            <a:endCxn id="6" idx="0"/>
          </p:cNvCxnSpPr>
          <p:nvPr/>
        </p:nvCxnSpPr>
        <p:spPr>
          <a:xfrm>
            <a:off x="4334933" y="2133035"/>
            <a:ext cx="1261534" cy="760680"/>
          </a:xfrm>
          <a:prstGeom prst="bentConnector2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5" idx="3"/>
            <a:endCxn id="7" idx="0"/>
          </p:cNvCxnSpPr>
          <p:nvPr/>
        </p:nvCxnSpPr>
        <p:spPr>
          <a:xfrm>
            <a:off x="3572933" y="4793590"/>
            <a:ext cx="2235201" cy="784133"/>
          </a:xfrm>
          <a:prstGeom prst="bentConnector2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69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Conversion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method that displays the following table: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1957"/>
              </p:ext>
            </p:extLst>
          </p:nvPr>
        </p:nvGraphicFramePr>
        <p:xfrm>
          <a:off x="3285067" y="2277533"/>
          <a:ext cx="2573866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644"/>
                <a:gridCol w="16182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Kilometers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1.609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3.218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14.481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16.090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47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70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use a loop to implement a repetitive algorithm</a:t>
            </a:r>
          </a:p>
          <a:p>
            <a:endParaRPr lang="en-US" dirty="0" smtClean="0"/>
          </a:p>
          <a:p>
            <a:r>
              <a:rPr lang="en-US" dirty="0" smtClean="0"/>
              <a:t>Practice, Practice, Practice...</a:t>
            </a:r>
          </a:p>
          <a:p>
            <a:pPr lvl="1"/>
            <a:r>
              <a:rPr lang="en-US" dirty="0" smtClean="0"/>
              <a:t>Reinforce the use of </a:t>
            </a:r>
            <a:r>
              <a:rPr lang="en-US" b="1" dirty="0" err="1" smtClean="0">
                <a:latin typeface="Courier"/>
                <a:cs typeface="Courier"/>
              </a:rPr>
              <a:t>boolean</a:t>
            </a:r>
            <a:r>
              <a:rPr lang="en-US" dirty="0" smtClean="0"/>
              <a:t> expressions</a:t>
            </a:r>
          </a:p>
          <a:p>
            <a:pPr lvl="1"/>
            <a:r>
              <a:rPr lang="en-US" dirty="0"/>
              <a:t>Reinforce the use of </a:t>
            </a:r>
            <a:r>
              <a:rPr lang="en-US" b="1" dirty="0">
                <a:latin typeface="Courier"/>
                <a:cs typeface="Courier"/>
              </a:rPr>
              <a:t>Scanner</a:t>
            </a:r>
            <a:r>
              <a:rPr lang="en-US" dirty="0"/>
              <a:t> for user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Reinforce </a:t>
            </a:r>
            <a:r>
              <a:rPr lang="en-US" dirty="0"/>
              <a:t>the declaration and use of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44673" y="51800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9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displays all the numbers from 100 to 200, ten per line, that are divisible by 5 or 6, but not 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0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609D4-98D8-435F-8057-FC274280886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Repetition: Nested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GB" dirty="0" smtClean="0"/>
              <a:t> Loops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2895602"/>
            <a:ext cx="6248109" cy="1201738"/>
            <a:chOff x="225" y="960"/>
            <a:chExt cx="5671" cy="757"/>
          </a:xfrm>
        </p:grpSpPr>
        <p:sp>
          <p:nvSpPr>
            <p:cNvPr id="36889" name="AutoShape 4"/>
            <p:cNvSpPr>
              <a:spLocks noChangeArrowheads="1"/>
            </p:cNvSpPr>
            <p:nvPr/>
          </p:nvSpPr>
          <p:spPr bwMode="auto">
            <a:xfrm>
              <a:off x="432" y="960"/>
              <a:ext cx="4703" cy="575"/>
            </a:xfrm>
            <a:prstGeom prst="roundRect">
              <a:avLst>
                <a:gd name="adj" fmla="val 17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Text Box 5"/>
            <p:cNvSpPr txBox="1">
              <a:spLocks noChangeArrowheads="1"/>
            </p:cNvSpPr>
            <p:nvPr/>
          </p:nvSpPr>
          <p:spPr bwMode="auto">
            <a:xfrm>
              <a:off x="225" y="960"/>
              <a:ext cx="5671" cy="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 for (</a:t>
              </a:r>
              <a:r>
                <a:rPr lang="en-GB" b="1" i="1" u="sng" dirty="0" smtClean="0">
                  <a:latin typeface="Courier New" pitchFamily="49" charset="0"/>
                </a:rPr>
                <a:t>initExpr</a:t>
              </a:r>
              <a:r>
                <a:rPr lang="en-GB" b="1" i="1" u="sng" baseline="-25000" dirty="0" smtClean="0">
                  <a:latin typeface="Courier New" pitchFamily="49" charset="0"/>
                </a:rPr>
                <a:t>1</a:t>
              </a:r>
              <a:r>
                <a:rPr lang="en-GB" b="1" dirty="0" smtClean="0">
                  <a:latin typeface="Courier New" pitchFamily="49" charset="0"/>
                </a:rPr>
                <a:t>; </a:t>
              </a:r>
              <a:r>
                <a:rPr lang="en-GB" b="1" i="1" u="sng" dirty="0" smtClean="0">
                  <a:latin typeface="Courier New" pitchFamily="49" charset="0"/>
                </a:rPr>
                <a:t>loopCond</a:t>
              </a:r>
              <a:r>
                <a:rPr lang="en-GB" b="1" i="1" u="sng" baseline="-25000" dirty="0" smtClean="0">
                  <a:latin typeface="Courier New" pitchFamily="49" charset="0"/>
                </a:rPr>
                <a:t>1</a:t>
              </a:r>
              <a:r>
                <a:rPr lang="en-GB" b="1" dirty="0" smtClean="0">
                  <a:latin typeface="Courier New" pitchFamily="49" charset="0"/>
                </a:rPr>
                <a:t>; </a:t>
              </a:r>
              <a:r>
                <a:rPr lang="en-GB" b="1" i="1" u="sng" dirty="0" smtClean="0">
                  <a:latin typeface="Courier New" pitchFamily="49" charset="0"/>
                </a:rPr>
                <a:t>incrExpr</a:t>
              </a:r>
              <a:r>
                <a:rPr lang="en-GB" b="1" i="1" u="sng" baseline="-25000" dirty="0" smtClean="0">
                  <a:latin typeface="Courier New" pitchFamily="49" charset="0"/>
                </a:rPr>
                <a:t>1</a:t>
              </a:r>
              <a:r>
                <a:rPr lang="en-GB" b="1" dirty="0" smtClean="0">
                  <a:latin typeface="Courier New" pitchFamily="49" charset="0"/>
                </a:rPr>
                <a:t>)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smtClean="0">
                  <a:latin typeface="Courier New" pitchFamily="49" charset="0"/>
                </a:rPr>
                <a:t>    for (</a:t>
              </a:r>
              <a:r>
                <a:rPr lang="en-GB" b="1" i="1" u="sng" dirty="0" smtClean="0">
                  <a:latin typeface="Courier New" pitchFamily="49" charset="0"/>
                </a:rPr>
                <a:t>initExpr</a:t>
              </a:r>
              <a:r>
                <a:rPr lang="en-GB" b="1" i="1" u="sng" baseline="-25000" dirty="0" smtClean="0">
                  <a:latin typeface="Courier New" pitchFamily="49" charset="0"/>
                </a:rPr>
                <a:t>2</a:t>
              </a:r>
              <a:r>
                <a:rPr lang="en-GB" b="1" dirty="0" smtClean="0">
                  <a:latin typeface="Courier New" pitchFamily="49" charset="0"/>
                </a:rPr>
                <a:t>; </a:t>
              </a:r>
              <a:r>
                <a:rPr lang="en-GB" b="1" i="1" u="sng" dirty="0" smtClean="0">
                  <a:latin typeface="Courier New" pitchFamily="49" charset="0"/>
                </a:rPr>
                <a:t>loopCond</a:t>
              </a:r>
              <a:r>
                <a:rPr lang="en-GB" b="1" i="1" u="sng" baseline="-25000" dirty="0" smtClean="0">
                  <a:latin typeface="Courier New" pitchFamily="49" charset="0"/>
                </a:rPr>
                <a:t>2</a:t>
              </a:r>
              <a:r>
                <a:rPr lang="en-GB" b="1" dirty="0" smtClean="0">
                  <a:latin typeface="Courier New" pitchFamily="49" charset="0"/>
                </a:rPr>
                <a:t>; </a:t>
              </a:r>
              <a:r>
                <a:rPr lang="en-GB" b="1" i="1" u="sng" dirty="0" smtClean="0">
                  <a:latin typeface="Courier New" pitchFamily="49" charset="0"/>
                </a:rPr>
                <a:t>incrExpr</a:t>
              </a:r>
              <a:r>
                <a:rPr lang="en-GB" b="1" i="1" u="sng" baseline="-25000" dirty="0" smtClean="0">
                  <a:latin typeface="Courier New" pitchFamily="49" charset="0"/>
                </a:rPr>
                <a:t>2</a:t>
              </a:r>
              <a:r>
                <a:rPr lang="en-GB" b="1" dirty="0" smtClean="0">
                  <a:latin typeface="Courier New" pitchFamily="49" charset="0"/>
                </a:rPr>
                <a:t>)</a:t>
              </a: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latin typeface="Courier New" pitchFamily="49" charset="0"/>
                </a:rPr>
                <a:t>    </a:t>
              </a:r>
              <a:r>
                <a:rPr lang="en-GB" b="1" i="1" dirty="0" smtClean="0">
                  <a:latin typeface="Courier New" pitchFamily="49" charset="0"/>
                </a:rPr>
                <a:t>  </a:t>
              </a:r>
              <a:r>
                <a:rPr lang="en-GB" b="1" i="1" u="sng" dirty="0" smtClean="0">
                  <a:latin typeface="Courier New" pitchFamily="49" charset="0"/>
                </a:rPr>
                <a:t>Statement</a:t>
              </a:r>
              <a:endParaRPr lang="en-GB" b="1" i="1" u="sng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b="1" i="1" dirty="0">
                <a:latin typeface="Courier New" pitchFamily="49" charset="0"/>
              </a:endParaRPr>
            </a:p>
          </p:txBody>
        </p:sp>
      </p:grp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403225" y="4041775"/>
            <a:ext cx="464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>
              <a:latin typeface="Times New Roman" pitchFamily="18" charset="0"/>
            </a:endParaRPr>
          </a:p>
        </p:txBody>
      </p:sp>
      <p:cxnSp>
        <p:nvCxnSpPr>
          <p:cNvPr id="36873" name="AutoShape 6"/>
          <p:cNvCxnSpPr>
            <a:cxnSpLocks noChangeShapeType="1"/>
          </p:cNvCxnSpPr>
          <p:nvPr/>
        </p:nvCxnSpPr>
        <p:spPr bwMode="auto">
          <a:xfrm>
            <a:off x="7321550" y="1524000"/>
            <a:ext cx="0" cy="304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sp>
        <p:nvSpPr>
          <p:cNvPr id="36874" name="AutoShape 9"/>
          <p:cNvSpPr>
            <a:spLocks noChangeArrowheads="1"/>
          </p:cNvSpPr>
          <p:nvPr/>
        </p:nvSpPr>
        <p:spPr bwMode="auto">
          <a:xfrm>
            <a:off x="6477000" y="1828800"/>
            <a:ext cx="1666875" cy="608012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Text Box 10"/>
          <p:cNvSpPr txBox="1">
            <a:spLocks noChangeArrowheads="1"/>
          </p:cNvSpPr>
          <p:nvPr/>
        </p:nvSpPr>
        <p:spPr bwMode="auto">
          <a:xfrm>
            <a:off x="6772134" y="1947777"/>
            <a:ext cx="1068669" cy="3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smtClean="0">
                <a:latin typeface="Tahoma" pitchFamily="34" charset="0"/>
              </a:rPr>
              <a:t>InitExpr</a:t>
            </a:r>
            <a:r>
              <a:rPr lang="en-GB" i="1" baseline="-25000" dirty="0" smtClean="0">
                <a:latin typeface="Tahoma" pitchFamily="34" charset="0"/>
              </a:rPr>
              <a:t>1</a:t>
            </a:r>
            <a:endParaRPr lang="en-GB" i="1" baseline="-25000" dirty="0">
              <a:latin typeface="Tahoma" pitchFamily="34" charset="0"/>
            </a:endParaRPr>
          </a:p>
        </p:txBody>
      </p:sp>
      <p:sp>
        <p:nvSpPr>
          <p:cNvPr id="36876" name="Freeform 11"/>
          <p:cNvSpPr>
            <a:spLocks noChangeArrowheads="1"/>
          </p:cNvSpPr>
          <p:nvPr/>
        </p:nvSpPr>
        <p:spPr bwMode="auto">
          <a:xfrm>
            <a:off x="6184900" y="2819400"/>
            <a:ext cx="2273300" cy="608012"/>
          </a:xfrm>
          <a:custGeom>
            <a:avLst/>
            <a:gdLst>
              <a:gd name="T0" fmla="*/ 37 w 6320"/>
              <a:gd name="T1" fmla="*/ 0 h 1694"/>
              <a:gd name="T2" fmla="*/ 73 w 6320"/>
              <a:gd name="T3" fmla="*/ 10 h 1694"/>
              <a:gd name="T4" fmla="*/ 37 w 6320"/>
              <a:gd name="T5" fmla="*/ 20 h 1694"/>
              <a:gd name="T6" fmla="*/ 0 w 6320"/>
              <a:gd name="T7" fmla="*/ 10 h 1694"/>
              <a:gd name="T8" fmla="*/ 37 w 6320"/>
              <a:gd name="T9" fmla="*/ 0 h 16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20"/>
              <a:gd name="T16" fmla="*/ 0 h 1694"/>
              <a:gd name="T17" fmla="*/ 6320 w 6320"/>
              <a:gd name="T18" fmla="*/ 1694 h 16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20" h="1694">
                <a:moveTo>
                  <a:pt x="3159" y="0"/>
                </a:moveTo>
                <a:lnTo>
                  <a:pt x="6319" y="846"/>
                </a:lnTo>
                <a:lnTo>
                  <a:pt x="3159" y="1693"/>
                </a:lnTo>
                <a:lnTo>
                  <a:pt x="0" y="846"/>
                </a:lnTo>
                <a:lnTo>
                  <a:pt x="3159" y="0"/>
                </a:ln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Text Box 12"/>
          <p:cNvSpPr txBox="1">
            <a:spLocks noChangeArrowheads="1"/>
          </p:cNvSpPr>
          <p:nvPr/>
        </p:nvSpPr>
        <p:spPr bwMode="auto">
          <a:xfrm>
            <a:off x="6657035" y="2938377"/>
            <a:ext cx="1325856" cy="3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smtClean="0">
                <a:latin typeface="Tahoma" pitchFamily="34" charset="0"/>
              </a:rPr>
              <a:t>LoopCond</a:t>
            </a:r>
            <a:r>
              <a:rPr lang="en-GB" i="1" baseline="-25000" dirty="0" smtClean="0">
                <a:latin typeface="Tahoma" pitchFamily="34" charset="0"/>
              </a:rPr>
              <a:t>1</a:t>
            </a:r>
            <a:endParaRPr lang="en-GB" i="1" baseline="-25000" dirty="0">
              <a:latin typeface="Tahoma" pitchFamily="34" charset="0"/>
            </a:endParaRPr>
          </a:p>
        </p:txBody>
      </p:sp>
      <p:cxnSp>
        <p:nvCxnSpPr>
          <p:cNvPr id="36878" name="AutoShape 13"/>
          <p:cNvCxnSpPr>
            <a:cxnSpLocks noChangeShapeType="1"/>
          </p:cNvCxnSpPr>
          <p:nvPr/>
        </p:nvCxnSpPr>
        <p:spPr bwMode="auto">
          <a:xfrm rot="16200000" flipH="1">
            <a:off x="5067300" y="4229100"/>
            <a:ext cx="3352800" cy="1143000"/>
          </a:xfrm>
          <a:prstGeom prst="bentConnector3">
            <a:avLst>
              <a:gd name="adj1" fmla="val 88756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sp>
        <p:nvSpPr>
          <p:cNvPr id="36881" name="AutoShape 16"/>
          <p:cNvSpPr>
            <a:spLocks noChangeArrowheads="1"/>
          </p:cNvSpPr>
          <p:nvPr/>
        </p:nvSpPr>
        <p:spPr bwMode="auto">
          <a:xfrm>
            <a:off x="6488113" y="5257800"/>
            <a:ext cx="1666875" cy="608012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17"/>
          <p:cNvSpPr txBox="1">
            <a:spLocks noChangeArrowheads="1"/>
          </p:cNvSpPr>
          <p:nvPr/>
        </p:nvSpPr>
        <p:spPr bwMode="auto">
          <a:xfrm>
            <a:off x="6736144" y="5376777"/>
            <a:ext cx="1170813" cy="3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smtClean="0">
                <a:latin typeface="Tahoma" pitchFamily="34" charset="0"/>
              </a:rPr>
              <a:t>IncrExpr</a:t>
            </a:r>
            <a:r>
              <a:rPr lang="en-GB" i="1" baseline="-25000" dirty="0" smtClean="0">
                <a:latin typeface="Tahoma" pitchFamily="34" charset="0"/>
              </a:rPr>
              <a:t>1</a:t>
            </a:r>
            <a:endParaRPr lang="en-GB" i="1" baseline="-25000" dirty="0">
              <a:latin typeface="Tahoma" pitchFamily="34" charset="0"/>
            </a:endParaRP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5945188" y="2667000"/>
            <a:ext cx="31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</a:rPr>
              <a:t>F</a:t>
            </a:r>
          </a:p>
        </p:txBody>
      </p:sp>
      <p:sp>
        <p:nvSpPr>
          <p:cNvPr id="36885" name="Text Box 20"/>
          <p:cNvSpPr txBox="1">
            <a:spLocks noChangeArrowheads="1"/>
          </p:cNvSpPr>
          <p:nvPr/>
        </p:nvSpPr>
        <p:spPr bwMode="auto">
          <a:xfrm>
            <a:off x="7516813" y="3260725"/>
            <a:ext cx="33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Tahoma" pitchFamily="34" charset="0"/>
              </a:rPr>
              <a:t>T</a:t>
            </a:r>
          </a:p>
        </p:txBody>
      </p:sp>
      <p:cxnSp>
        <p:nvCxnSpPr>
          <p:cNvPr id="36886" name="AutoShape 21"/>
          <p:cNvCxnSpPr>
            <a:cxnSpLocks noChangeShapeType="1"/>
            <a:stCxn id="36881" idx="3"/>
          </p:cNvCxnSpPr>
          <p:nvPr/>
        </p:nvCxnSpPr>
        <p:spPr bwMode="auto">
          <a:xfrm flipV="1">
            <a:off x="8154988" y="3124200"/>
            <a:ext cx="303212" cy="2437606"/>
          </a:xfrm>
          <a:prstGeom prst="bentConnector2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36887" name="AutoShape 22"/>
          <p:cNvCxnSpPr>
            <a:cxnSpLocks noChangeShapeType="1"/>
          </p:cNvCxnSpPr>
          <p:nvPr/>
        </p:nvCxnSpPr>
        <p:spPr bwMode="auto">
          <a:xfrm>
            <a:off x="7319963" y="2438400"/>
            <a:ext cx="0" cy="420687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sp>
        <p:nvSpPr>
          <p:cNvPr id="36888" name="Line 23"/>
          <p:cNvSpPr>
            <a:spLocks noChangeShapeType="1"/>
          </p:cNvSpPr>
          <p:nvPr/>
        </p:nvSpPr>
        <p:spPr bwMode="auto">
          <a:xfrm>
            <a:off x="7316788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763588" y="1600200"/>
            <a:ext cx="8075612" cy="762000"/>
          </a:xfrm>
        </p:spPr>
        <p:txBody>
          <a:bodyPr lIns="92160" tIns="46080" rIns="92160" bIns="46080"/>
          <a:lstStyle/>
          <a:p>
            <a:pPr marL="341313" indent="-341313" defTabSz="457200" eaLnBrk="1" hangingPunct="1"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Loops can be nested as well.</a:t>
            </a:r>
          </a:p>
        </p:txBody>
      </p:sp>
      <p:cxnSp>
        <p:nvCxnSpPr>
          <p:cNvPr id="27" name="AutoShape 6"/>
          <p:cNvCxnSpPr>
            <a:cxnSpLocks noChangeShapeType="1"/>
          </p:cNvCxnSpPr>
          <p:nvPr/>
        </p:nvCxnSpPr>
        <p:spPr bwMode="auto">
          <a:xfrm>
            <a:off x="7289010" y="3429000"/>
            <a:ext cx="0" cy="129171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sm"/>
          </a:ln>
        </p:spPr>
      </p:cxnSp>
      <p:sp>
        <p:nvSpPr>
          <p:cNvPr id="28" name="AutoShape 9"/>
          <p:cNvSpPr>
            <a:spLocks noChangeArrowheads="1"/>
          </p:cNvSpPr>
          <p:nvPr/>
        </p:nvSpPr>
        <p:spPr bwMode="auto">
          <a:xfrm>
            <a:off x="6935734" y="3558171"/>
            <a:ext cx="706552" cy="257670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6885113" y="3548144"/>
            <a:ext cx="804431" cy="2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i="1" dirty="0" smtClean="0">
                <a:latin typeface="Tahoma" pitchFamily="34" charset="0"/>
              </a:rPr>
              <a:t>InitExpr</a:t>
            </a:r>
            <a:r>
              <a:rPr lang="en-GB" sz="1200" i="1" baseline="-25000" dirty="0" smtClean="0">
                <a:latin typeface="Tahoma" pitchFamily="34" charset="0"/>
              </a:rPr>
              <a:t>2</a:t>
            </a:r>
            <a:endParaRPr lang="en-GB" sz="1200" i="1" baseline="-25000" dirty="0">
              <a:latin typeface="Tahoma" pitchFamily="34" charset="0"/>
            </a:endParaRPr>
          </a:p>
        </p:txBody>
      </p:sp>
      <p:sp>
        <p:nvSpPr>
          <p:cNvPr id="30" name="Freeform 11"/>
          <p:cNvSpPr>
            <a:spLocks noChangeArrowheads="1"/>
          </p:cNvSpPr>
          <p:nvPr/>
        </p:nvSpPr>
        <p:spPr bwMode="auto">
          <a:xfrm>
            <a:off x="6807209" y="3977978"/>
            <a:ext cx="963603" cy="257670"/>
          </a:xfrm>
          <a:custGeom>
            <a:avLst/>
            <a:gdLst>
              <a:gd name="T0" fmla="*/ 37 w 6320"/>
              <a:gd name="T1" fmla="*/ 0 h 1694"/>
              <a:gd name="T2" fmla="*/ 73 w 6320"/>
              <a:gd name="T3" fmla="*/ 10 h 1694"/>
              <a:gd name="T4" fmla="*/ 37 w 6320"/>
              <a:gd name="T5" fmla="*/ 20 h 1694"/>
              <a:gd name="T6" fmla="*/ 0 w 6320"/>
              <a:gd name="T7" fmla="*/ 10 h 1694"/>
              <a:gd name="T8" fmla="*/ 37 w 6320"/>
              <a:gd name="T9" fmla="*/ 0 h 16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20"/>
              <a:gd name="T16" fmla="*/ 0 h 1694"/>
              <a:gd name="T17" fmla="*/ 6320 w 6320"/>
              <a:gd name="T18" fmla="*/ 1694 h 16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20" h="1694">
                <a:moveTo>
                  <a:pt x="3159" y="0"/>
                </a:moveTo>
                <a:lnTo>
                  <a:pt x="6319" y="846"/>
                </a:lnTo>
                <a:lnTo>
                  <a:pt x="3159" y="1693"/>
                </a:lnTo>
                <a:lnTo>
                  <a:pt x="0" y="846"/>
                </a:lnTo>
                <a:lnTo>
                  <a:pt x="3159" y="0"/>
                </a:ln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6815366" y="3967950"/>
            <a:ext cx="945944" cy="2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i="1" dirty="0" smtClean="0">
                <a:latin typeface="Tahoma" pitchFamily="34" charset="0"/>
              </a:rPr>
              <a:t>LoopCond</a:t>
            </a:r>
            <a:r>
              <a:rPr lang="en-GB" sz="1200" i="1" baseline="-25000" dirty="0" smtClean="0">
                <a:latin typeface="Tahoma" pitchFamily="34" charset="0"/>
              </a:rPr>
              <a:t>2</a:t>
            </a:r>
            <a:endParaRPr lang="en-GB" sz="1200" i="1" baseline="-25000" dirty="0">
              <a:latin typeface="Tahoma" pitchFamily="34" charset="0"/>
            </a:endParaRPr>
          </a:p>
        </p:txBody>
      </p:sp>
      <p:cxnSp>
        <p:nvCxnSpPr>
          <p:cNvPr id="32" name="AutoShape 13"/>
          <p:cNvCxnSpPr>
            <a:cxnSpLocks noChangeShapeType="1"/>
            <a:stCxn id="30" idx="3"/>
          </p:cNvCxnSpPr>
          <p:nvPr/>
        </p:nvCxnSpPr>
        <p:spPr bwMode="auto">
          <a:xfrm rot="10800000" flipH="1" flipV="1">
            <a:off x="6807209" y="4106477"/>
            <a:ext cx="479783" cy="1171960"/>
          </a:xfrm>
          <a:prstGeom prst="bentConnector4">
            <a:avLst>
              <a:gd name="adj1" fmla="val -20194"/>
              <a:gd name="adj2" fmla="val 8381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sp>
        <p:nvSpPr>
          <p:cNvPr id="33" name="AutoShape 14"/>
          <p:cNvSpPr>
            <a:spLocks noChangeArrowheads="1"/>
          </p:cNvSpPr>
          <p:nvPr/>
        </p:nvSpPr>
        <p:spPr bwMode="auto">
          <a:xfrm>
            <a:off x="7000333" y="4365492"/>
            <a:ext cx="578027" cy="257670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846159" y="4355464"/>
            <a:ext cx="885030" cy="2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i="1" dirty="0">
                <a:latin typeface="Tahoma" pitchFamily="34" charset="0"/>
              </a:rPr>
              <a:t>Statement</a:t>
            </a:r>
          </a:p>
        </p:txBody>
      </p:sp>
      <p:sp>
        <p:nvSpPr>
          <p:cNvPr id="35" name="AutoShape 16"/>
          <p:cNvSpPr>
            <a:spLocks noChangeArrowheads="1"/>
          </p:cNvSpPr>
          <p:nvPr/>
        </p:nvSpPr>
        <p:spPr bwMode="auto">
          <a:xfrm>
            <a:off x="6935734" y="4753006"/>
            <a:ext cx="706552" cy="257670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6866918" y="4742978"/>
            <a:ext cx="844185" cy="2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i="1" dirty="0" smtClean="0">
                <a:latin typeface="Tahoma" pitchFamily="34" charset="0"/>
              </a:rPr>
              <a:t>IncrExpr</a:t>
            </a:r>
            <a:r>
              <a:rPr lang="en-GB" sz="1200" i="1" baseline="-25000" dirty="0" smtClean="0">
                <a:latin typeface="Tahoma" pitchFamily="34" charset="0"/>
              </a:rPr>
              <a:t>2</a:t>
            </a:r>
            <a:endParaRPr lang="en-GB" sz="1200" i="1" baseline="-25000" dirty="0">
              <a:latin typeface="Tahoma" pitchFamily="34" charset="0"/>
            </a:endParaRPr>
          </a:p>
        </p:txBody>
      </p:sp>
      <p:cxnSp>
        <p:nvCxnSpPr>
          <p:cNvPr id="37" name="AutoShape 18"/>
          <p:cNvCxnSpPr>
            <a:cxnSpLocks noChangeShapeType="1"/>
          </p:cNvCxnSpPr>
          <p:nvPr/>
        </p:nvCxnSpPr>
        <p:spPr bwMode="auto">
          <a:xfrm>
            <a:off x="7286992" y="4623835"/>
            <a:ext cx="673" cy="129171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sm"/>
          </a:ln>
        </p:spPr>
      </p:cxn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6705600" y="3858625"/>
            <a:ext cx="266270" cy="2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Tahoma" pitchFamily="34" charset="0"/>
              </a:rPr>
              <a:t>F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7288338" y="4149261"/>
            <a:ext cx="275888" cy="2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Tahoma" pitchFamily="34" charset="0"/>
              </a:rPr>
              <a:t>T</a:t>
            </a:r>
          </a:p>
        </p:txBody>
      </p:sp>
      <p:cxnSp>
        <p:nvCxnSpPr>
          <p:cNvPr id="40" name="AutoShape 21"/>
          <p:cNvCxnSpPr>
            <a:cxnSpLocks noChangeShapeType="1"/>
            <a:stCxn id="36" idx="3"/>
            <a:endCxn id="31" idx="3"/>
          </p:cNvCxnSpPr>
          <p:nvPr/>
        </p:nvCxnSpPr>
        <p:spPr bwMode="auto">
          <a:xfrm flipV="1">
            <a:off x="7711103" y="4106813"/>
            <a:ext cx="50207" cy="775028"/>
          </a:xfrm>
          <a:prstGeom prst="bentConnector3">
            <a:avLst>
              <a:gd name="adj1" fmla="val 555315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sm"/>
          </a:ln>
        </p:spPr>
      </p:cxnSp>
      <p:cxnSp>
        <p:nvCxnSpPr>
          <p:cNvPr id="41" name="AutoShape 22"/>
          <p:cNvCxnSpPr>
            <a:cxnSpLocks noChangeShapeType="1"/>
          </p:cNvCxnSpPr>
          <p:nvPr/>
        </p:nvCxnSpPr>
        <p:spPr bwMode="auto">
          <a:xfrm>
            <a:off x="7288338" y="3816514"/>
            <a:ext cx="0" cy="178283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sm"/>
          </a:ln>
        </p:spPr>
      </p:cxnSp>
      <p:sp>
        <p:nvSpPr>
          <p:cNvPr id="42" name="Line 23"/>
          <p:cNvSpPr>
            <a:spLocks noChangeShapeType="1"/>
          </p:cNvSpPr>
          <p:nvPr/>
        </p:nvSpPr>
        <p:spPr bwMode="auto">
          <a:xfrm>
            <a:off x="7286992" y="4236321"/>
            <a:ext cx="0" cy="1291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83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2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Triangle of stars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2C9A-4148-42D0-B5EE-45753C2AC574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09600" y="1615780"/>
            <a:ext cx="8077200" cy="1754396"/>
            <a:chOff x="432" y="2157"/>
            <a:chExt cx="2739" cy="1208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432" y="2448"/>
              <a:ext cx="1535" cy="479"/>
            </a:xfrm>
            <a:prstGeom prst="roundRect">
              <a:avLst>
                <a:gd name="adj" fmla="val 20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32" y="2157"/>
              <a:ext cx="2739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for(</a:t>
              </a: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err="1" smtClean="0">
                  <a:latin typeface="Courier New" pitchFamily="49" charset="0"/>
                </a:rPr>
                <a:t>int</a:t>
              </a:r>
              <a:r>
                <a:rPr lang="en-GB" b="1" dirty="0" smtClean="0">
                  <a:latin typeface="Courier New" pitchFamily="49" charset="0"/>
                </a:rPr>
                <a:t> row = 0; row &lt; 10; row++){</a:t>
              </a: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smtClean="0">
                  <a:latin typeface="Courier New" pitchFamily="49" charset="0"/>
                </a:rPr>
                <a:t>   for (</a:t>
              </a:r>
              <a:r>
                <a:rPr lang="en-GB" b="1" dirty="0" err="1" smtClean="0">
                  <a:latin typeface="Courier New" pitchFamily="49" charset="0"/>
                </a:rPr>
                <a:t>int</a:t>
              </a:r>
              <a:r>
                <a:rPr lang="en-GB" b="1" dirty="0" smtClean="0">
                  <a:latin typeface="Courier New" pitchFamily="49" charset="0"/>
                </a:rPr>
                <a:t> column = 0; column &lt; row; column++){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     </a:t>
              </a:r>
              <a:r>
                <a:rPr lang="en-GB" b="1" dirty="0" err="1" smtClean="0">
                  <a:latin typeface="Courier New" pitchFamily="49" charset="0"/>
                </a:rPr>
                <a:t>System.out.print</a:t>
              </a:r>
              <a:r>
                <a:rPr lang="en-GB" b="1" dirty="0" smtClean="0">
                  <a:latin typeface="Courier New" pitchFamily="49" charset="0"/>
                </a:rPr>
                <a:t>(“*”);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smtClean="0">
                  <a:latin typeface="Courier New" pitchFamily="49" charset="0"/>
                </a:rPr>
                <a:t>   }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  </a:t>
              </a:r>
              <a:r>
                <a:rPr lang="en-GB" b="1" dirty="0" err="1" smtClean="0">
                  <a:latin typeface="Courier New" pitchFamily="49" charset="0"/>
                </a:rPr>
                <a:t>System.out.print</a:t>
              </a:r>
              <a:r>
                <a:rPr lang="en-GB" b="1" dirty="0" smtClean="0">
                  <a:latin typeface="Courier New" pitchFamily="49" charset="0"/>
                </a:rPr>
                <a:t>(“\n”);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smtClean="0">
                  <a:latin typeface="Courier New" pitchFamily="49" charset="0"/>
                </a:rPr>
                <a:t>} </a:t>
              </a:r>
              <a:endParaRPr lang="en-GB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729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4DA0-03FC-4A1B-A0C9-0D16D1FDB64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Control </a:t>
            </a:r>
            <a:r>
              <a:rPr lang="en-US" dirty="0" smtClean="0"/>
              <a:t>Structures</a:t>
            </a:r>
            <a:endParaRPr lang="en-US" dirty="0" smtClean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" charset="0"/>
              <a:buChar char="●"/>
            </a:pPr>
            <a:endParaRPr lang="en-US" sz="3200"/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Control structures specify the ordering of the operations in the algorithm.</a:t>
            </a:r>
          </a:p>
          <a:p>
            <a:pPr eaLnBrk="1" hangingPunct="1"/>
            <a:r>
              <a:rPr lang="en-US" dirty="0" smtClean="0"/>
              <a:t>There are three basic control structures:</a:t>
            </a:r>
          </a:p>
          <a:p>
            <a:pPr lvl="1" eaLnBrk="1" hangingPunct="1"/>
            <a:r>
              <a:rPr lang="en-US" dirty="0" smtClean="0"/>
              <a:t>Sequence</a:t>
            </a:r>
          </a:p>
          <a:p>
            <a:pPr lvl="1" eaLnBrk="1" hangingPunct="1"/>
            <a:endParaRPr lang="en-US" sz="800" dirty="0" smtClean="0"/>
          </a:p>
          <a:p>
            <a:pPr lvl="1" eaLnBrk="1" hangingPunct="1"/>
            <a:r>
              <a:rPr lang="en-US" dirty="0" smtClean="0"/>
              <a:t>Selection</a:t>
            </a:r>
          </a:p>
          <a:p>
            <a:pPr lvl="1" eaLnBrk="1" hangingPunct="1"/>
            <a:endParaRPr lang="en-US" sz="800" dirty="0" smtClean="0"/>
          </a:p>
          <a:p>
            <a:pPr lvl="1" eaLnBrk="1" hangingPunct="1"/>
            <a:r>
              <a:rPr lang="en-US" dirty="0" smtClean="0"/>
              <a:t>Repetition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87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0174"/>
          </a:xfrm>
        </p:spPr>
        <p:txBody>
          <a:bodyPr/>
          <a:lstStyle/>
          <a:p>
            <a:r>
              <a:rPr lang="en-US" dirty="0" smtClean="0"/>
              <a:t>Motivation: Do something (anything!) 10000 times!</a:t>
            </a:r>
          </a:p>
          <a:p>
            <a:endParaRPr lang="en-US" dirty="0"/>
          </a:p>
        </p:txBody>
      </p:sp>
      <p:pic>
        <p:nvPicPr>
          <p:cNvPr id="5" name="Picture 4" descr="Screen shot 2011-09-28 at 4.36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710" y="2361378"/>
            <a:ext cx="4021203" cy="4190093"/>
          </a:xfrm>
          <a:prstGeom prst="rect">
            <a:avLst/>
          </a:prstGeom>
        </p:spPr>
      </p:pic>
      <p:pic>
        <p:nvPicPr>
          <p:cNvPr id="4" name="Picture 3" descr="Screen shot 2011-09-30 at 12.48.1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201" y="684260"/>
            <a:ext cx="5828990" cy="4563006"/>
          </a:xfrm>
          <a:prstGeom prst="rect">
            <a:avLst/>
          </a:prstGeom>
        </p:spPr>
      </p:pic>
      <p:pic>
        <p:nvPicPr>
          <p:cNvPr id="6" name="Picture 5" descr="Screen shot 2011-09-30 at 12.49.4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76200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6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4C174-8247-4FBE-A688-8CA97459C8A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Repetitive Execution</a:t>
            </a:r>
            <a:endParaRPr lang="en-US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r>
              <a:rPr lang="en-GB" dirty="0" smtClean="0"/>
              <a:t>Repetition statements execute their statements </a:t>
            </a:r>
            <a:r>
              <a:rPr lang="en-GB" i="1" dirty="0" smtClean="0"/>
              <a:t>repeatedly</a:t>
            </a:r>
            <a:r>
              <a:rPr lang="en-GB" dirty="0" smtClean="0"/>
              <a:t>, often based on a </a:t>
            </a:r>
            <a:r>
              <a:rPr lang="en-GB" dirty="0" err="1" smtClean="0"/>
              <a:t>boolean</a:t>
            </a:r>
            <a:r>
              <a:rPr lang="en-GB" dirty="0" smtClean="0"/>
              <a:t> condition</a:t>
            </a:r>
          </a:p>
          <a:p>
            <a:r>
              <a:rPr lang="en-GB" i="1" dirty="0" smtClean="0"/>
              <a:t> </a:t>
            </a:r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609600" y="4031457"/>
            <a:ext cx="5027613" cy="1903412"/>
            <a:chOff x="398" y="1104"/>
            <a:chExt cx="3167" cy="1199"/>
          </a:xfrm>
        </p:grpSpPr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398" y="1104"/>
              <a:ext cx="3167" cy="1199"/>
            </a:xfrm>
            <a:prstGeom prst="roundRect">
              <a:avLst>
                <a:gd name="adj" fmla="val 8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98" y="1104"/>
              <a:ext cx="316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 </a:t>
              </a:r>
              <a:r>
                <a:rPr lang="en-GB" sz="2000" b="1" dirty="0">
                  <a:latin typeface="Courier New" pitchFamily="49" charset="0"/>
                </a:rPr>
                <a:t>while (</a:t>
              </a:r>
              <a:r>
                <a:rPr lang="en-GB" sz="2000" b="1" i="1" u="sng" dirty="0">
                  <a:latin typeface="Courier New" pitchFamily="49" charset="0"/>
                </a:rPr>
                <a:t>condition</a:t>
              </a:r>
              <a:r>
                <a:rPr lang="en-GB" sz="2000" b="1" dirty="0" smtClean="0">
                  <a:latin typeface="Courier New" pitchFamily="49" charset="0"/>
                </a:rPr>
                <a:t>){</a:t>
              </a:r>
              <a:endParaRPr lang="en-GB" sz="2000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latin typeface="Courier New" pitchFamily="49" charset="0"/>
                </a:rPr>
                <a:t>    </a:t>
              </a:r>
              <a:r>
                <a:rPr lang="en-GB" sz="2000" b="1" i="1" u="sng" dirty="0" smtClean="0">
                  <a:latin typeface="Courier New" pitchFamily="49" charset="0"/>
                </a:rPr>
                <a:t>statement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 smtClean="0">
                  <a:latin typeface="Courier New" pitchFamily="49" charset="0"/>
                </a:rPr>
                <a:t>  </a:t>
              </a:r>
              <a:r>
                <a:rPr lang="en-GB" sz="2000" b="1" dirty="0" smtClean="0">
                  <a:latin typeface="Courier New" pitchFamily="49" charset="0"/>
                </a:rPr>
                <a:t>}</a:t>
              </a:r>
              <a:endParaRPr lang="en-GB" sz="2000" b="1" i="1" u="sng" dirty="0">
                <a:latin typeface="Courier New" pitchFamily="49" charset="0"/>
              </a:endParaRPr>
            </a:p>
          </p:txBody>
        </p:sp>
      </p:grp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5641975" y="3484810"/>
            <a:ext cx="2433638" cy="684213"/>
            <a:chOff x="3554" y="2448"/>
            <a:chExt cx="1533" cy="431"/>
          </a:xfrm>
        </p:grpSpPr>
        <p:sp>
          <p:nvSpPr>
            <p:cNvPr id="18" name="Freeform 11"/>
            <p:cNvSpPr>
              <a:spLocks noChangeArrowheads="1"/>
            </p:cNvSpPr>
            <p:nvPr/>
          </p:nvSpPr>
          <p:spPr bwMode="auto">
            <a:xfrm>
              <a:off x="3554" y="2448"/>
              <a:ext cx="1533" cy="431"/>
            </a:xfrm>
            <a:custGeom>
              <a:avLst/>
              <a:gdLst>
                <a:gd name="T0" fmla="*/ 766 w 6764"/>
                <a:gd name="T1" fmla="*/ 0 h 1906"/>
                <a:gd name="T2" fmla="*/ 1533 w 6764"/>
                <a:gd name="T3" fmla="*/ 215 h 1906"/>
                <a:gd name="T4" fmla="*/ 766 w 6764"/>
                <a:gd name="T5" fmla="*/ 431 h 1906"/>
                <a:gd name="T6" fmla="*/ 0 w 6764"/>
                <a:gd name="T7" fmla="*/ 215 h 1906"/>
                <a:gd name="T8" fmla="*/ 766 w 6764"/>
                <a:gd name="T9" fmla="*/ 0 h 19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64"/>
                <a:gd name="T16" fmla="*/ 0 h 1906"/>
                <a:gd name="T17" fmla="*/ 6764 w 6764"/>
                <a:gd name="T18" fmla="*/ 1906 h 19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64" h="1906">
                  <a:moveTo>
                    <a:pt x="3381" y="0"/>
                  </a:moveTo>
                  <a:lnTo>
                    <a:pt x="6763" y="952"/>
                  </a:lnTo>
                  <a:lnTo>
                    <a:pt x="3381" y="1905"/>
                  </a:lnTo>
                  <a:lnTo>
                    <a:pt x="0" y="952"/>
                  </a:lnTo>
                  <a:lnTo>
                    <a:pt x="3381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3975" y="2548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 dirty="0">
                  <a:latin typeface="Tahoma" pitchFamily="34" charset="0"/>
                </a:rPr>
                <a:t>condition</a:t>
              </a:r>
            </a:p>
          </p:txBody>
        </p:sp>
      </p:grpSp>
      <p:cxnSp>
        <p:nvCxnSpPr>
          <p:cNvPr id="20" name="AutoShape 17"/>
          <p:cNvCxnSpPr>
            <a:cxnSpLocks noChangeShapeType="1"/>
          </p:cNvCxnSpPr>
          <p:nvPr/>
        </p:nvCxnSpPr>
        <p:spPr bwMode="auto">
          <a:xfrm>
            <a:off x="6859588" y="4170610"/>
            <a:ext cx="0" cy="533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097463" y="3408610"/>
            <a:ext cx="754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</a:rPr>
              <a:t>False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6892925" y="4170610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</a:rPr>
              <a:t>True</a:t>
            </a:r>
          </a:p>
        </p:txBody>
      </p:sp>
      <p:cxnSp>
        <p:nvCxnSpPr>
          <p:cNvPr id="23" name="AutoShape 20"/>
          <p:cNvCxnSpPr>
            <a:cxnSpLocks noChangeShapeType="1"/>
            <a:stCxn id="18" idx="3"/>
          </p:cNvCxnSpPr>
          <p:nvPr/>
        </p:nvCxnSpPr>
        <p:spPr bwMode="auto">
          <a:xfrm rot="10800000" flipH="1" flipV="1">
            <a:off x="5641975" y="3826123"/>
            <a:ext cx="1292225" cy="2401887"/>
          </a:xfrm>
          <a:prstGeom prst="bentConnector4">
            <a:avLst>
              <a:gd name="adj1" fmla="val -17690"/>
              <a:gd name="adj2" fmla="val 72968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sp>
        <p:nvSpPr>
          <p:cNvPr id="24" name="Rectangle 26"/>
          <p:cNvSpPr txBox="1">
            <a:spLocks noChangeArrowheads="1"/>
          </p:cNvSpPr>
          <p:nvPr/>
        </p:nvSpPr>
        <p:spPr>
          <a:xfrm>
            <a:off x="457200" y="2394444"/>
            <a:ext cx="8229600" cy="8821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 "/>
            </a:pPr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</a:rPr>
              <a:t>while</a:t>
            </a:r>
            <a:r>
              <a:rPr lang="en-US" dirty="0" smtClean="0"/>
              <a:t> loop executes a statement based on a </a:t>
            </a:r>
            <a:r>
              <a:rPr lang="en-US" dirty="0" err="1" smtClean="0"/>
              <a:t>boolean</a:t>
            </a:r>
            <a:r>
              <a:rPr lang="en-US" dirty="0" smtClean="0"/>
              <a:t> condition.</a:t>
            </a:r>
          </a:p>
        </p:txBody>
      </p:sp>
      <p:cxnSp>
        <p:nvCxnSpPr>
          <p:cNvPr id="25" name="AutoShape 27"/>
          <p:cNvCxnSpPr>
            <a:cxnSpLocks noChangeShapeType="1"/>
            <a:stCxn id="28" idx="3"/>
            <a:endCxn id="18" idx="1"/>
          </p:cNvCxnSpPr>
          <p:nvPr/>
        </p:nvCxnSpPr>
        <p:spPr bwMode="auto">
          <a:xfrm flipV="1">
            <a:off x="7469188" y="3826123"/>
            <a:ext cx="606425" cy="1182687"/>
          </a:xfrm>
          <a:prstGeom prst="bentConnector3">
            <a:avLst>
              <a:gd name="adj1" fmla="val 1374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26" name="Group 14"/>
          <p:cNvGrpSpPr>
            <a:grpSpLocks/>
          </p:cNvGrpSpPr>
          <p:nvPr/>
        </p:nvGrpSpPr>
        <p:grpSpPr bwMode="auto">
          <a:xfrm>
            <a:off x="6022975" y="4704010"/>
            <a:ext cx="1671638" cy="608013"/>
            <a:chOff x="3794" y="3216"/>
            <a:chExt cx="1053" cy="383"/>
          </a:xfrm>
        </p:grpSpPr>
        <p:sp>
          <p:nvSpPr>
            <p:cNvPr id="27" name="AutoShape 15"/>
            <p:cNvSpPr>
              <a:spLocks noChangeArrowheads="1"/>
            </p:cNvSpPr>
            <p:nvPr/>
          </p:nvSpPr>
          <p:spPr bwMode="auto">
            <a:xfrm>
              <a:off x="3794" y="3216"/>
              <a:ext cx="1053" cy="383"/>
            </a:xfrm>
            <a:prstGeom prst="roundRect">
              <a:avLst>
                <a:gd name="adj" fmla="val 25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3936" y="3292"/>
              <a:ext cx="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latin typeface="Tahoma" pitchFamily="34" charset="0"/>
                </a:rPr>
                <a:t>Statement</a:t>
              </a:r>
              <a:endParaRPr lang="en-GB" i="1" baseline="-25000">
                <a:latin typeface="Tahoma" pitchFamily="34" charset="0"/>
              </a:endParaRPr>
            </a:p>
          </p:txBody>
        </p:sp>
      </p:grpSp>
      <p:cxnSp>
        <p:nvCxnSpPr>
          <p:cNvPr id="29" name="AutoShape 13"/>
          <p:cNvCxnSpPr>
            <a:cxnSpLocks noChangeShapeType="1"/>
          </p:cNvCxnSpPr>
          <p:nvPr/>
        </p:nvCxnSpPr>
        <p:spPr bwMode="auto">
          <a:xfrm>
            <a:off x="6859588" y="3027610"/>
            <a:ext cx="0" cy="4572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92200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Welcoming Program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41330" y="1361224"/>
            <a:ext cx="7235625" cy="517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</a:rPr>
              <a:t>/** </a:t>
            </a:r>
          </a:p>
          <a:p>
            <a:r>
              <a:rPr lang="en-US" sz="1600" b="1" dirty="0" smtClean="0">
                <a:latin typeface="Courier New" pitchFamily="49" charset="0"/>
              </a:rPr>
              <a:t> * Welcome repeatedly greets the user.</a:t>
            </a:r>
          </a:p>
          <a:p>
            <a:r>
              <a:rPr lang="en-US" sz="1600" b="1" dirty="0" smtClean="0">
                <a:latin typeface="Courier New" pitchFamily="49" charset="0"/>
              </a:rPr>
              <a:t> *</a:t>
            </a:r>
          </a:p>
          <a:p>
            <a:r>
              <a:rPr lang="en-US" sz="1600" b="1" dirty="0" smtClean="0">
                <a:latin typeface="Courier New" pitchFamily="49" charset="0"/>
              </a:rPr>
              <a:t> * @author </a:t>
            </a:r>
            <a:r>
              <a:rPr lang="en-US" sz="1600" b="1" dirty="0" err="1" smtClean="0">
                <a:latin typeface="Courier New" pitchFamily="49" charset="0"/>
              </a:rPr>
              <a:t>snelesen</a:t>
            </a:r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* @version Fall 2011</a:t>
            </a:r>
          </a:p>
          <a:p>
            <a:r>
              <a:rPr lang="en-US" sz="1600" b="1" dirty="0" smtClean="0">
                <a:latin typeface="Courier New" pitchFamily="49" charset="0"/>
              </a:rPr>
              <a:t> */</a:t>
            </a:r>
          </a:p>
          <a:p>
            <a:r>
              <a:rPr lang="en-US" sz="1600" b="1" dirty="0">
                <a:latin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</a:rPr>
              <a:t>java.util.Scanner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public class Welcome {</a:t>
            </a:r>
          </a:p>
          <a:p>
            <a:endParaRPr lang="en-US" sz="10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</a:rPr>
              <a:t>) {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</a:rPr>
              <a:t>Scanner keyboard = new Scanner(</a:t>
            </a:r>
            <a:r>
              <a:rPr lang="en-US" sz="1600" b="1" dirty="0" err="1">
                <a:latin typeface="Courier New" pitchFamily="49" charset="0"/>
              </a:rPr>
              <a:t>System.in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System.out.print</a:t>
            </a:r>
            <a:r>
              <a:rPr lang="en-US" sz="1600" b="1" dirty="0" smtClean="0">
                <a:latin typeface="Courier New" pitchFamily="49" charset="0"/>
              </a:rPr>
              <a:t>(“Please enter your name: “);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String name = </a:t>
            </a:r>
            <a:r>
              <a:rPr lang="en-US" sz="1600" b="1" dirty="0" err="1" smtClean="0">
                <a:latin typeface="Courier New" pitchFamily="49" charset="0"/>
              </a:rPr>
              <a:t>keyboard.next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  while( true ){</a:t>
            </a:r>
          </a:p>
          <a:p>
            <a:r>
              <a:rPr lang="en-US" sz="1600" b="1" dirty="0" smtClean="0">
                <a:latin typeface="Courier New" pitchFamily="49" charset="0"/>
              </a:rPr>
              <a:t>   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(“Welcome “ + name + “!”);</a:t>
            </a:r>
          </a:p>
          <a:p>
            <a:r>
              <a:rPr lang="en-US" sz="1600" b="1" dirty="0" smtClean="0">
                <a:latin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1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Sentinel-based input 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8733"/>
          </a:xfrm>
        </p:spPr>
        <p:txBody>
          <a:bodyPr>
            <a:normAutofit/>
          </a:bodyPr>
          <a:lstStyle/>
          <a:p>
            <a:r>
              <a:rPr lang="en-US" dirty="0" smtClean="0"/>
              <a:t>In an otherwise infinite loop, use </a:t>
            </a:r>
            <a:r>
              <a:rPr lang="en-US" b="1" i="1" dirty="0" smtClean="0"/>
              <a:t>break</a:t>
            </a:r>
            <a:r>
              <a:rPr lang="en-US" dirty="0" smtClean="0"/>
              <a:t> to exit: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return</a:t>
            </a:r>
            <a:r>
              <a:rPr lang="en-US" dirty="0" smtClean="0"/>
              <a:t> will also cause loop execution to stop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85800" y="2251893"/>
            <a:ext cx="8077200" cy="1912358"/>
            <a:chOff x="432" y="2157"/>
            <a:chExt cx="2739" cy="1590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32" y="2448"/>
              <a:ext cx="1535" cy="479"/>
            </a:xfrm>
            <a:prstGeom prst="roundRect">
              <a:avLst>
                <a:gd name="adj" fmla="val 20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32" y="2157"/>
              <a:ext cx="2739" cy="1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</a:rPr>
                <a:t>while( true ){</a:t>
              </a:r>
              <a:endParaRPr lang="en-GB" sz="2400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i="1" dirty="0">
                  <a:latin typeface="Courier New" pitchFamily="49" charset="0"/>
                </a:rPr>
                <a:t>    </a:t>
              </a:r>
              <a:r>
                <a:rPr lang="en-GB" sz="2400" b="1" i="1" u="sng" dirty="0" smtClean="0">
                  <a:latin typeface="Courier New" pitchFamily="49" charset="0"/>
                </a:rPr>
                <a:t>statements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i="1" dirty="0" smtClean="0">
                  <a:latin typeface="Courier New" pitchFamily="49" charset="0"/>
                </a:rPr>
                <a:t>    </a:t>
              </a:r>
              <a:r>
                <a:rPr lang="en-GB" sz="2400" b="1" dirty="0" smtClean="0">
                  <a:latin typeface="Courier New" pitchFamily="49" charset="0"/>
                </a:rPr>
                <a:t>if (</a:t>
              </a:r>
              <a:r>
                <a:rPr lang="en-GB" sz="2400" b="1" i="1" u="sng" dirty="0" smtClean="0">
                  <a:latin typeface="Courier New" pitchFamily="49" charset="0"/>
                </a:rPr>
                <a:t>condition</a:t>
              </a:r>
              <a:r>
                <a:rPr lang="en-GB" sz="2400" b="1" u="sng" dirty="0" smtClean="0">
                  <a:latin typeface="Courier New" pitchFamily="49" charset="0"/>
                </a:rPr>
                <a:t>)</a:t>
              </a:r>
              <a:r>
                <a:rPr lang="en-GB" sz="2400" b="1" dirty="0" smtClean="0">
                  <a:latin typeface="Courier New" pitchFamily="49" charset="0"/>
                </a:rPr>
                <a:t>{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dirty="0">
                  <a:latin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</a:rPr>
                <a:t>      break;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dirty="0" smtClean="0">
                  <a:latin typeface="Courier New" pitchFamily="49" charset="0"/>
                </a:rPr>
                <a:t>    }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i="1" dirty="0" smtClean="0">
                  <a:latin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</a:rPr>
                <a:t>} </a:t>
              </a:r>
              <a:endParaRPr lang="en-GB" sz="2400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54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229600" cy="990600"/>
          </a:xfrm>
        </p:spPr>
        <p:txBody>
          <a:bodyPr/>
          <a:lstStyle/>
          <a:p>
            <a:r>
              <a:rPr lang="en-US" dirty="0" smtClean="0"/>
              <a:t>Personalized Welcome Program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361224"/>
            <a:ext cx="9083203" cy="54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</a:rPr>
              <a:t>/** </a:t>
            </a:r>
          </a:p>
          <a:p>
            <a:r>
              <a:rPr lang="en-US" sz="1600" b="1" dirty="0" smtClean="0">
                <a:latin typeface="Courier New" pitchFamily="49" charset="0"/>
              </a:rPr>
              <a:t> * Welcome greets each user until they quit</a:t>
            </a:r>
          </a:p>
          <a:p>
            <a:r>
              <a:rPr lang="en-US" sz="1600" b="1" dirty="0" smtClean="0">
                <a:latin typeface="Courier New" pitchFamily="49" charset="0"/>
              </a:rPr>
              <a:t> */</a:t>
            </a:r>
          </a:p>
          <a:p>
            <a:r>
              <a:rPr lang="en-US" sz="1600" b="1" dirty="0">
                <a:latin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</a:rPr>
              <a:t>java.util.Scanner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public class Welcome {</a:t>
            </a:r>
          </a:p>
          <a:p>
            <a:endParaRPr lang="en-US" sz="10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</a:rPr>
              <a:t>    Scanner keyboard = new Scanner(</a:t>
            </a:r>
            <a:r>
              <a:rPr lang="en-US" sz="1600" b="1" dirty="0" err="1" smtClean="0">
                <a:latin typeface="Courier New" pitchFamily="49" charset="0"/>
              </a:rPr>
              <a:t>System.in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  while( true ){</a:t>
            </a:r>
          </a:p>
          <a:p>
            <a:r>
              <a:rPr lang="en-US" sz="1600" b="1" dirty="0" smtClean="0">
                <a:latin typeface="Courier New" pitchFamily="49" charset="0"/>
              </a:rPr>
              <a:t>       </a:t>
            </a:r>
            <a:r>
              <a:rPr lang="en-US" sz="1600" b="1" dirty="0" err="1" smtClean="0">
                <a:latin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</a:rPr>
              <a:t>(“Please enter your </a:t>
            </a:r>
            <a:r>
              <a:rPr lang="en-US" sz="1600" b="1" dirty="0" smtClean="0">
                <a:latin typeface="Courier New" pitchFamily="49" charset="0"/>
              </a:rPr>
              <a:t>name (type “quit” to exit: </a:t>
            </a:r>
            <a:r>
              <a:rPr lang="en-US" sz="1600" b="1" dirty="0">
                <a:latin typeface="Courier New" pitchFamily="49" charset="0"/>
              </a:rPr>
              <a:t>“);</a:t>
            </a:r>
          </a:p>
          <a:p>
            <a:r>
              <a:rPr lang="en-US" sz="1600" b="1" dirty="0" smtClean="0">
                <a:latin typeface="Courier New" pitchFamily="49" charset="0"/>
              </a:rPr>
              <a:t>       String </a:t>
            </a:r>
            <a:r>
              <a:rPr lang="en-US" sz="1600" b="1" dirty="0">
                <a:latin typeface="Courier New" pitchFamily="49" charset="0"/>
              </a:rPr>
              <a:t>name = </a:t>
            </a:r>
            <a:r>
              <a:rPr lang="en-US" sz="1600" b="1" dirty="0" err="1">
                <a:latin typeface="Courier New" pitchFamily="49" charset="0"/>
              </a:rPr>
              <a:t>keyboard.next</a:t>
            </a:r>
            <a:r>
              <a:rPr lang="en-US" sz="1600" b="1" dirty="0">
                <a:latin typeface="Courier New" pitchFamily="49" charset="0"/>
              </a:rPr>
              <a:t>();</a:t>
            </a:r>
          </a:p>
          <a:p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     if (</a:t>
            </a:r>
            <a:r>
              <a:rPr lang="en-US" sz="1600" b="1" dirty="0" err="1" smtClean="0">
                <a:latin typeface="Courier New" pitchFamily="49" charset="0"/>
              </a:rPr>
              <a:t>name.equals</a:t>
            </a:r>
            <a:r>
              <a:rPr lang="en-US" sz="1600" b="1" dirty="0" smtClean="0">
                <a:latin typeface="Courier New" pitchFamily="49" charset="0"/>
              </a:rPr>
              <a:t>(“quit”){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     break;</a:t>
            </a:r>
          </a:p>
          <a:p>
            <a:r>
              <a:rPr lang="en-US" sz="1600" b="1" dirty="0" smtClean="0">
                <a:latin typeface="Courier New" pitchFamily="49" charset="0"/>
              </a:rPr>
              <a:t>       } else {</a:t>
            </a:r>
          </a:p>
          <a:p>
            <a:r>
              <a:rPr lang="en-US" sz="1600" b="1" dirty="0" smtClean="0">
                <a:latin typeface="Courier New" pitchFamily="49" charset="0"/>
              </a:rPr>
              <a:t>      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(“Welcome “ + name + “!”);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  }</a:t>
            </a:r>
          </a:p>
          <a:p>
            <a:r>
              <a:rPr lang="en-US" sz="1600" b="1" dirty="0" smtClean="0">
                <a:latin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8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a </a:t>
            </a:r>
            <a:r>
              <a:rPr lang="en-US" b="1" dirty="0" smtClean="0"/>
              <a:t>program </a:t>
            </a:r>
            <a:r>
              <a:rPr lang="en-US" dirty="0" smtClean="0"/>
              <a:t>that asks the user to input an unknown number of natural numbers, and computes their sum.  Use a sentinel-based loop so that the user can enter -1 when they have entered all of their input.</a:t>
            </a:r>
          </a:p>
          <a:p>
            <a:endParaRPr lang="en-US" b="1" dirty="0"/>
          </a:p>
          <a:p>
            <a:r>
              <a:rPr lang="en-US" b="1" dirty="0" smtClean="0"/>
              <a:t>Input: </a:t>
            </a:r>
            <a:r>
              <a:rPr lang="en-US" dirty="0" smtClean="0"/>
              <a:t>natural numbers or -1</a:t>
            </a:r>
          </a:p>
          <a:p>
            <a:r>
              <a:rPr lang="en-US" b="1" dirty="0" smtClean="0"/>
              <a:t>Output: </a:t>
            </a:r>
            <a:r>
              <a:rPr lang="en-US" dirty="0" smtClean="0"/>
              <a:t>display the sum of the numbers entered</a:t>
            </a:r>
          </a:p>
          <a:p>
            <a:r>
              <a:rPr lang="en-US" b="1" dirty="0" smtClean="0"/>
              <a:t>Algorithm: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Repeat: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Ask user for input.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Check if input is -1</a:t>
            </a:r>
          </a:p>
          <a:p>
            <a:pPr lvl="3"/>
            <a:r>
              <a:rPr lang="en-US" dirty="0" smtClean="0"/>
              <a:t>If input is -1, get out of loop</a:t>
            </a:r>
          </a:p>
          <a:p>
            <a:pPr lvl="3"/>
            <a:r>
              <a:rPr lang="en-US" dirty="0" smtClean="0"/>
              <a:t>If input is not -1, add input to accumulator</a:t>
            </a:r>
          </a:p>
          <a:p>
            <a:pPr lvl="1"/>
            <a:r>
              <a:rPr lang="en-US" dirty="0" smtClean="0"/>
              <a:t>Output accumulator.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27678</TotalTime>
  <Words>1495</Words>
  <Application>Microsoft Macintosh PowerPoint</Application>
  <PresentationFormat>On-screen Show (4:3)</PresentationFormat>
  <Paragraphs>315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Java</vt:lpstr>
      <vt:lpstr>Objectives</vt:lpstr>
      <vt:lpstr>Control Structures</vt:lpstr>
      <vt:lpstr>Repetition</vt:lpstr>
      <vt:lpstr>Repetitive Execution</vt:lpstr>
      <vt:lpstr>Very Welcoming Program</vt:lpstr>
      <vt:lpstr>Sentinel-based input processing </vt:lpstr>
      <vt:lpstr>Personalized Welcome Program</vt:lpstr>
      <vt:lpstr>Exercise</vt:lpstr>
      <vt:lpstr>Compute Sum</vt:lpstr>
      <vt:lpstr>while: Example</vt:lpstr>
      <vt:lpstr>Example: Guess a random number</vt:lpstr>
      <vt:lpstr>Example: Euclid’s Algorithm  </vt:lpstr>
      <vt:lpstr>Greatest Common Divisor</vt:lpstr>
      <vt:lpstr>Common Forms</vt:lpstr>
      <vt:lpstr>Repetitive Execution</vt:lpstr>
      <vt:lpstr>General form of for</vt:lpstr>
      <vt:lpstr>for loops</vt:lpstr>
      <vt:lpstr>Exercise: Conversion Table</vt:lpstr>
      <vt:lpstr>Exercise</vt:lpstr>
      <vt:lpstr>Repetition: Nested for Loops</vt:lpstr>
      <vt:lpstr>Example: Triangle of stars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&amp; Java</dc:title>
  <dc:creator>Serita Nelesen</dc:creator>
  <cp:lastModifiedBy>Serita Nelesen</cp:lastModifiedBy>
  <cp:revision>112</cp:revision>
  <dcterms:created xsi:type="dcterms:W3CDTF">2011-08-22T19:36:31Z</dcterms:created>
  <dcterms:modified xsi:type="dcterms:W3CDTF">2012-10-05T18:14:47Z</dcterms:modified>
</cp:coreProperties>
</file>