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23"/>
  </p:notesMasterIdLst>
  <p:sldIdLst>
    <p:sldId id="294" r:id="rId2"/>
    <p:sldId id="308" r:id="rId3"/>
    <p:sldId id="309" r:id="rId4"/>
    <p:sldId id="310" r:id="rId5"/>
    <p:sldId id="327" r:id="rId6"/>
    <p:sldId id="311" r:id="rId7"/>
    <p:sldId id="312" r:id="rId8"/>
    <p:sldId id="313" r:id="rId9"/>
    <p:sldId id="316" r:id="rId10"/>
    <p:sldId id="317" r:id="rId11"/>
    <p:sldId id="318" r:id="rId12"/>
    <p:sldId id="314" r:id="rId13"/>
    <p:sldId id="319" r:id="rId14"/>
    <p:sldId id="315" r:id="rId15"/>
    <p:sldId id="321" r:id="rId16"/>
    <p:sldId id="328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879" autoAdjust="0"/>
  </p:normalViewPr>
  <p:slideViewPr>
    <p:cSldViewPr snapToGrid="0" snapToObjects="1">
      <p:cViewPr varScale="1">
        <p:scale>
          <a:sx n="79" d="100"/>
          <a:sy n="79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3A145-70BD-4B3A-8D10-65A2F104995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Strings must be compared differently!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DDB03-1634-4000-93DF-DE1691DEF44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6" y="4343715"/>
            <a:ext cx="5028370" cy="184666"/>
          </a:xfrm>
          <a:noFill/>
          <a:ln/>
        </p:spPr>
        <p:txBody>
          <a:bodyPr lIns="0" tIns="0" rIns="0" bIns="0"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7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0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7432D-5956-4862-A42B-A8378E4BE4C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Do not interchange the following: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=</a:t>
            </a:r>
            <a:r>
              <a:rPr lang="en-US" dirty="0" smtClean="0"/>
              <a:t> 	(assignment)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dirty="0" smtClean="0"/>
              <a:t> 	(equality)</a:t>
            </a:r>
          </a:p>
          <a:p>
            <a:r>
              <a:rPr lang="en-US" dirty="0" smtClean="0"/>
              <a:t>Logical and, or and not operators: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a &amp;&amp; b  true </a:t>
            </a:r>
            <a:r>
              <a:rPr lang="en-US" b="1" dirty="0" err="1" smtClean="0">
                <a:latin typeface="Courier New" pitchFamily="49" charset="0"/>
              </a:rPr>
              <a:t>iff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</a:rPr>
              <a:t> are both true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a || b  true </a:t>
            </a:r>
            <a:r>
              <a:rPr lang="en-US" b="1" dirty="0" err="1" smtClean="0">
                <a:latin typeface="Courier New" pitchFamily="49" charset="0"/>
              </a:rPr>
              <a:t>iff</a:t>
            </a:r>
            <a:r>
              <a:rPr lang="en-US" b="1" dirty="0" smtClean="0">
                <a:latin typeface="Courier New" pitchFamily="49" charset="0"/>
              </a:rPr>
              <a:t> a or b is true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!a      true </a:t>
            </a:r>
            <a:r>
              <a:rPr lang="en-US" b="1" dirty="0" err="1" smtClean="0">
                <a:latin typeface="Courier New" pitchFamily="49" charset="0"/>
              </a:rPr>
              <a:t>iff</a:t>
            </a:r>
            <a:r>
              <a:rPr lang="en-US" b="1" dirty="0" smtClean="0">
                <a:latin typeface="Courier New" pitchFamily="49" charset="0"/>
              </a:rPr>
              <a:t> a is false</a:t>
            </a:r>
          </a:p>
          <a:p>
            <a:r>
              <a:rPr lang="en-US" sz="1400" dirty="0" smtClean="0"/>
              <a:t>Example:</a:t>
            </a:r>
          </a:p>
          <a:p>
            <a:r>
              <a:rPr lang="en-US" sz="1100" b="1" dirty="0" smtClean="0">
                <a:latin typeface="Courier New" pitchFamily="49" charset="0"/>
              </a:rPr>
              <a:t>	(0 &lt;= score) &amp;&amp; (score &lt;= 100)</a:t>
            </a:r>
          </a:p>
          <a:p>
            <a:r>
              <a:rPr lang="en-US" sz="1100" b="1" dirty="0" smtClean="0">
                <a:latin typeface="Courier New" pitchFamily="49" charset="0"/>
              </a:rPr>
              <a:t>	</a:t>
            </a:r>
            <a:r>
              <a:rPr lang="en-US" dirty="0" smtClean="0"/>
              <a:t>Note that</a:t>
            </a:r>
            <a:r>
              <a:rPr lang="en-US" b="1" dirty="0" smtClean="0">
                <a:latin typeface="Courier New" pitchFamily="49" charset="0"/>
              </a:rPr>
              <a:t> 0 &lt;= score &lt;= 100 </a:t>
            </a:r>
            <a:r>
              <a:rPr lang="en-US" dirty="0" smtClean="0"/>
              <a:t>doesn’t work!</a:t>
            </a:r>
            <a:endParaRPr lang="en-US" b="1" dirty="0" smtClean="0">
              <a:latin typeface="Courier New" pitchFamily="49" charset="0"/>
            </a:endParaRPr>
          </a:p>
          <a:p>
            <a:endParaRPr lang="en-US" sz="1100" b="1" dirty="0" smtClean="0">
              <a:latin typeface="Courier New" pitchFamily="49" charset="0"/>
            </a:endParaRPr>
          </a:p>
          <a:p>
            <a:endParaRPr lang="en-US" sz="500" dirty="0" smtClean="0"/>
          </a:p>
          <a:p>
            <a:endParaRPr lang="en-US" b="1" dirty="0" smtClean="0">
              <a:latin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637CA-F003-4110-B8D9-59B2E2EDE22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948" indent="-225948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7079E-19D0-44A1-85AD-220B65B085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Don’t put a semi-colon after the if</a:t>
            </a:r>
            <a:r>
              <a:rPr lang="en-US" baseline="0" dirty="0" smtClean="0"/>
              <a:t> condition.</a:t>
            </a:r>
          </a:p>
          <a:p>
            <a:r>
              <a:rPr lang="en-US" baseline="0" dirty="0" smtClean="0"/>
              <a:t>Play valid or invalid: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0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4D69E-63A8-4373-9698-12B46F77C89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4816" y="4343714"/>
            <a:ext cx="5028370" cy="954107"/>
          </a:xfrm>
          <a:noFill/>
          <a:ln/>
        </p:spPr>
        <p:txBody>
          <a:bodyPr lIns="0" tIns="0" rIns="0" bIns="0">
            <a:spAutoFit/>
          </a:bodyPr>
          <a:lstStyle/>
          <a:p>
            <a:pPr>
              <a:buSzPct val="120000"/>
            </a:pPr>
            <a:r>
              <a:rPr lang="en-GB" sz="1000" dirty="0"/>
              <a:t>We could use this one in the salary computation to deal with overtime hours.</a:t>
            </a:r>
          </a:p>
          <a:p>
            <a:pPr>
              <a:buSzPct val="120000"/>
            </a:pPr>
            <a:r>
              <a:rPr lang="en-GB" sz="1000" dirty="0"/>
              <a:t>If </a:t>
            </a:r>
            <a:r>
              <a:rPr lang="en-GB" sz="1000" i="1" dirty="0"/>
              <a:t>Condition</a:t>
            </a:r>
            <a:r>
              <a:rPr lang="en-GB" sz="1000" dirty="0"/>
              <a:t> is true,</a:t>
            </a:r>
          </a:p>
          <a:p>
            <a:pPr>
              <a:buSzPct val="120000"/>
            </a:pPr>
            <a:r>
              <a:rPr lang="en-GB" sz="1000" i="1" dirty="0"/>
              <a:t>  Statement</a:t>
            </a:r>
            <a:r>
              <a:rPr lang="en-GB" sz="1000" i="1" baseline="-25000" dirty="0"/>
              <a:t>1</a:t>
            </a:r>
            <a:r>
              <a:rPr lang="en-GB" sz="1000" dirty="0"/>
              <a:t> is executed and </a:t>
            </a:r>
            <a:r>
              <a:rPr lang="en-GB" sz="1000" i="1" dirty="0"/>
              <a:t>Statement</a:t>
            </a:r>
            <a:r>
              <a:rPr lang="en-GB" sz="1000" i="1" baseline="-25000" dirty="0"/>
              <a:t>2</a:t>
            </a:r>
            <a:r>
              <a:rPr lang="en-GB" sz="1000" dirty="0"/>
              <a:t> is skipped;</a:t>
            </a:r>
          </a:p>
          <a:p>
            <a:pPr>
              <a:buSzPct val="120000"/>
            </a:pPr>
            <a:r>
              <a:rPr lang="en-GB" sz="1000" dirty="0"/>
              <a:t>otherwise,</a:t>
            </a:r>
          </a:p>
          <a:p>
            <a:pPr>
              <a:buSzPct val="120000"/>
            </a:pPr>
            <a:r>
              <a:rPr lang="en-GB" sz="1000" i="1" dirty="0"/>
              <a:t>  Statement</a:t>
            </a:r>
            <a:r>
              <a:rPr lang="en-GB" sz="1000" i="1" baseline="-25000" dirty="0"/>
              <a:t>1</a:t>
            </a:r>
            <a:r>
              <a:rPr lang="en-GB" sz="1000" dirty="0"/>
              <a:t> is skipped and </a:t>
            </a:r>
            <a:r>
              <a:rPr lang="en-GB" sz="1000" i="1" dirty="0"/>
              <a:t>Statement</a:t>
            </a:r>
            <a:r>
              <a:rPr lang="en-GB" sz="1000" i="1" baseline="-25000" dirty="0"/>
              <a:t>2</a:t>
            </a:r>
            <a:r>
              <a:rPr lang="en-GB" sz="1000" dirty="0"/>
              <a:t> is executed.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4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</a:t>
            </a:r>
            <a:r>
              <a:rPr lang="en-GB" b="1" dirty="0" err="1">
                <a:latin typeface="Courier New" pitchFamily="49" charset="0"/>
              </a:rPr>
              <a:t>myScore</a:t>
            </a:r>
            <a:r>
              <a:rPr lang="en-GB" b="1" dirty="0">
                <a:latin typeface="Courier New" pitchFamily="49" charset="0"/>
              </a:rPr>
              <a:t> &gt; 90 &amp;&amp; </a:t>
            </a:r>
            <a:r>
              <a:rPr lang="en-GB" b="1" dirty="0" err="1">
                <a:latin typeface="Courier New" pitchFamily="49" charset="0"/>
              </a:rPr>
              <a:t>myScore</a:t>
            </a:r>
            <a:r>
              <a:rPr lang="en-GB" b="1" dirty="0">
                <a:latin typeface="Courier New" pitchFamily="49" charset="0"/>
              </a:rPr>
              <a:t> &lt; 20){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smtClean="0">
                <a:latin typeface="Courier New" pitchFamily="49" charset="0"/>
              </a:rPr>
              <a:t>”</a:t>
            </a:r>
            <a:r>
              <a:rPr lang="en-GB" b="1" dirty="0" err="1" smtClean="0">
                <a:latin typeface="Courier New" pitchFamily="49" charset="0"/>
              </a:rPr>
              <a:t>Pajama</a:t>
            </a:r>
            <a:r>
              <a:rPr lang="en-GB" b="1" dirty="0" smtClean="0">
                <a:latin typeface="Courier New" pitchFamily="49" charset="0"/>
              </a:rPr>
              <a:t> Time"</a:t>
            </a:r>
            <a:r>
              <a:rPr lang="en-GB" b="1" dirty="0">
                <a:latin typeface="Courier New" pitchFamily="49" charset="0"/>
              </a:rPr>
              <a:t>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</a:t>
            </a:r>
            <a:r>
              <a:rPr lang="en-GB" b="1" dirty="0" err="1">
                <a:latin typeface="Courier New" pitchFamily="49" charset="0"/>
              </a:rPr>
              <a:t>myScore</a:t>
            </a:r>
            <a:r>
              <a:rPr lang="en-GB" b="1" dirty="0">
                <a:latin typeface="Courier New" pitchFamily="49" charset="0"/>
              </a:rPr>
              <a:t> &lt; 50);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 smtClean="0">
                <a:latin typeface="Courier New" pitchFamily="49" charset="0"/>
              </a:rPr>
              <a:t>(”Good Night Moon"</a:t>
            </a:r>
            <a:r>
              <a:rPr lang="en-GB" b="1" dirty="0">
                <a:latin typeface="Courier New" pitchFamily="49" charset="0"/>
              </a:rPr>
              <a:t>)</a:t>
            </a:r>
            <a:r>
              <a:rPr lang="en-GB" b="1" dirty="0" smtClean="0">
                <a:latin typeface="Courier New" pitchFamily="49" charset="0"/>
              </a:rPr>
              <a:t>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</a:t>
            </a:r>
            <a:r>
              <a:rPr lang="en-GB" b="1" dirty="0" err="1">
                <a:latin typeface="Courier New" pitchFamily="49" charset="0"/>
              </a:rPr>
              <a:t>myScore</a:t>
            </a:r>
            <a:r>
              <a:rPr lang="en-GB" b="1" dirty="0">
                <a:latin typeface="Courier New" pitchFamily="49" charset="0"/>
              </a:rPr>
              <a:t> &gt; 90)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(”Moo, Baa, La La La");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000" y="1591733"/>
            <a:ext cx="8657167" cy="1511300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000" y="3293533"/>
            <a:ext cx="8657167" cy="151130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4000" y="4965700"/>
            <a:ext cx="8657167" cy="1511300"/>
          </a:xfrm>
          <a:prstGeom prst="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7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4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if 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</a:rPr>
              <a:t>myScore</a:t>
            </a:r>
            <a:r>
              <a:rPr lang="en-GB" b="1" dirty="0">
                <a:latin typeface="Courier New" pitchFamily="49" charset="0"/>
              </a:rPr>
              <a:t> &gt; 90)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(”The");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(”</a:t>
            </a:r>
            <a:r>
              <a:rPr lang="en-GB" b="1" dirty="0" err="1">
                <a:latin typeface="Courier New" pitchFamily="49" charset="0"/>
              </a:rPr>
              <a:t>Lorax</a:t>
            </a:r>
            <a:r>
              <a:rPr lang="en-GB" b="1" dirty="0">
                <a:latin typeface="Courier New" pitchFamily="49" charset="0"/>
              </a:rPr>
              <a:t>!");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000" y="1591733"/>
            <a:ext cx="8657167" cy="1511300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15856-71B7-4F36-8886-17690CC4952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Selection: The Two-Branch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3124198"/>
            <a:ext cx="4143424" cy="2555873"/>
            <a:chOff x="432" y="2112"/>
            <a:chExt cx="1535" cy="1610"/>
          </a:xfrm>
        </p:grpSpPr>
        <p:sp>
          <p:nvSpPr>
            <p:cNvPr id="30746" name="AutoShape 5"/>
            <p:cNvSpPr>
              <a:spLocks noChangeArrowheads="1"/>
            </p:cNvSpPr>
            <p:nvPr/>
          </p:nvSpPr>
          <p:spPr bwMode="auto">
            <a:xfrm>
              <a:off x="432" y="2112"/>
              <a:ext cx="1535" cy="767"/>
            </a:xfrm>
            <a:prstGeom prst="roundRect">
              <a:avLst>
                <a:gd name="adj" fmla="val 13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Text Box 6"/>
            <p:cNvSpPr txBox="1">
              <a:spLocks noChangeArrowheads="1"/>
            </p:cNvSpPr>
            <p:nvPr/>
          </p:nvSpPr>
          <p:spPr bwMode="auto">
            <a:xfrm>
              <a:off x="432" y="2112"/>
              <a:ext cx="1535" cy="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sz="2400" b="1" dirty="0">
                  <a:latin typeface="Courier New" pitchFamily="49" charset="0"/>
                </a:rPr>
                <a:t> if </a:t>
              </a:r>
              <a:r>
                <a:rPr lang="en-GB" sz="2400" b="1" dirty="0" smtClean="0">
                  <a:latin typeface="Courier New" pitchFamily="49" charset="0"/>
                </a:rPr>
                <a:t>(</a:t>
              </a:r>
              <a:r>
                <a:rPr lang="en-GB" sz="2400" b="1" i="1" u="sng" dirty="0">
                  <a:latin typeface="Courier New" pitchFamily="49" charset="0"/>
                </a:rPr>
                <a:t>c</a:t>
              </a:r>
              <a:r>
                <a:rPr lang="en-GB" sz="2400" b="1" i="1" u="sng" dirty="0" smtClean="0">
                  <a:latin typeface="Courier New" pitchFamily="49" charset="0"/>
                </a:rPr>
                <a:t>ondition</a:t>
              </a:r>
              <a:r>
                <a:rPr lang="en-GB" sz="2400" b="1" dirty="0" smtClean="0">
                  <a:latin typeface="Courier New" pitchFamily="49" charset="0"/>
                </a:rPr>
                <a:t>){</a:t>
              </a:r>
              <a:endParaRPr lang="en-GB" sz="24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>
                  <a:latin typeface="Courier New" pitchFamily="49" charset="0"/>
                </a:rPr>
                <a:t>    </a:t>
              </a:r>
              <a:r>
                <a:rPr lang="en-GB" sz="2400" b="1" i="1" u="sng" dirty="0" smtClean="0">
                  <a:latin typeface="Courier New" pitchFamily="49" charset="0"/>
                </a:rPr>
                <a:t>statement</a:t>
              </a:r>
              <a:r>
                <a:rPr lang="en-GB" sz="2400" b="1" i="1" baseline="-25000" dirty="0" smtClean="0">
                  <a:latin typeface="Courier New" pitchFamily="49" charset="0"/>
                </a:rPr>
                <a:t>1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baseline="-25000" dirty="0">
                  <a:latin typeface="Courier New" pitchFamily="49" charset="0"/>
                </a:rPr>
                <a:t> </a:t>
              </a:r>
              <a:r>
                <a:rPr lang="en-GB" sz="2400" b="1" baseline="-25000" dirty="0" smtClean="0">
                  <a:latin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</a:rPr>
                <a:t>}</a:t>
              </a:r>
              <a:endParaRPr lang="en-GB" sz="24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>
                  <a:latin typeface="Courier New" pitchFamily="49" charset="0"/>
                </a:rPr>
                <a:t>  </a:t>
              </a:r>
              <a:r>
                <a:rPr lang="en-GB" sz="2400" b="1" dirty="0" smtClean="0">
                  <a:latin typeface="Courier New" pitchFamily="49" charset="0"/>
                </a:rPr>
                <a:t>else {</a:t>
              </a:r>
              <a:endParaRPr lang="en-GB" sz="24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>
                  <a:latin typeface="Courier New" pitchFamily="49" charset="0"/>
                </a:rPr>
                <a:t>    </a:t>
              </a:r>
              <a:r>
                <a:rPr lang="en-GB" sz="2400" b="1" i="1" u="sng" dirty="0" smtClean="0">
                  <a:latin typeface="Courier New" pitchFamily="49" charset="0"/>
                </a:rPr>
                <a:t>statement</a:t>
              </a:r>
              <a:r>
                <a:rPr lang="en-GB" sz="2400" b="1" i="1" baseline="-25000" dirty="0" smtClean="0">
                  <a:latin typeface="Courier New" pitchFamily="49" charset="0"/>
                </a:rPr>
                <a:t>2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baseline="-25000" dirty="0">
                  <a:latin typeface="Courier New" pitchFamily="49" charset="0"/>
                </a:rPr>
                <a:t> </a:t>
              </a:r>
              <a:r>
                <a:rPr lang="en-GB" sz="2400" b="1" baseline="-25000" dirty="0" smtClean="0">
                  <a:latin typeface="Courier New" pitchFamily="49" charset="0"/>
                </a:rPr>
                <a:t> </a:t>
              </a:r>
              <a:r>
                <a:rPr lang="en-GB" sz="2400" b="1" dirty="0" smtClean="0">
                  <a:latin typeface="Courier New" pitchFamily="49" charset="0"/>
                </a:rPr>
                <a:t>}</a:t>
              </a:r>
              <a:endParaRPr lang="en-GB" sz="2400" b="1" i="1" baseline="-25000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400" b="1" i="1" baseline="-25000" dirty="0">
                <a:latin typeface="Courier New" pitchFamily="49" charset="0"/>
              </a:endParaRPr>
            </a:p>
          </p:txBody>
        </p:sp>
      </p:grpSp>
      <p:sp>
        <p:nvSpPr>
          <p:cNvPr id="30725" name="AutoShape 7"/>
          <p:cNvSpPr>
            <a:spLocks noChangeArrowheads="1"/>
          </p:cNvSpPr>
          <p:nvPr/>
        </p:nvSpPr>
        <p:spPr bwMode="auto">
          <a:xfrm>
            <a:off x="454025" y="5105400"/>
            <a:ext cx="8688388" cy="1370013"/>
          </a:xfrm>
          <a:prstGeom prst="roundRect">
            <a:avLst>
              <a:gd name="adj" fmla="val 11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844550" y="5094288"/>
            <a:ext cx="794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>
            <a:spAutoFit/>
          </a:bodyPr>
          <a:lstStyle/>
          <a:p>
            <a:pPr>
              <a:buSzPct val="12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Times New Roman" pitchFamily="18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227513" y="2971800"/>
            <a:ext cx="4522788" cy="2286000"/>
            <a:chOff x="2615" y="1824"/>
            <a:chExt cx="2849" cy="1440"/>
          </a:xfrm>
        </p:grpSpPr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4044" y="1824"/>
              <a:ext cx="0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570" y="2016"/>
              <a:ext cx="946" cy="383"/>
              <a:chOff x="3510" y="1872"/>
              <a:chExt cx="946" cy="383"/>
            </a:xfrm>
          </p:grpSpPr>
          <p:sp>
            <p:nvSpPr>
              <p:cNvPr id="30744" name="Freeform 11"/>
              <p:cNvSpPr>
                <a:spLocks noChangeArrowheads="1"/>
              </p:cNvSpPr>
              <p:nvPr/>
            </p:nvSpPr>
            <p:spPr bwMode="auto">
              <a:xfrm>
                <a:off x="3510" y="1872"/>
                <a:ext cx="946" cy="383"/>
              </a:xfrm>
              <a:custGeom>
                <a:avLst/>
                <a:gdLst>
                  <a:gd name="T0" fmla="*/ 24 w 4176"/>
                  <a:gd name="T1" fmla="*/ 0 h 1695"/>
                  <a:gd name="T2" fmla="*/ 48 w 4176"/>
                  <a:gd name="T3" fmla="*/ 10 h 1695"/>
                  <a:gd name="T4" fmla="*/ 24 w 4176"/>
                  <a:gd name="T5" fmla="*/ 20 h 1695"/>
                  <a:gd name="T6" fmla="*/ 0 w 4176"/>
                  <a:gd name="T7" fmla="*/ 10 h 1695"/>
                  <a:gd name="T8" fmla="*/ 24 w 4176"/>
                  <a:gd name="T9" fmla="*/ 0 h 16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76"/>
                  <a:gd name="T16" fmla="*/ 0 h 1695"/>
                  <a:gd name="T17" fmla="*/ 4176 w 4176"/>
                  <a:gd name="T18" fmla="*/ 1695 h 16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76" h="1695">
                    <a:moveTo>
                      <a:pt x="2088" y="0"/>
                    </a:moveTo>
                    <a:lnTo>
                      <a:pt x="4175" y="847"/>
                    </a:lnTo>
                    <a:lnTo>
                      <a:pt x="2088" y="1694"/>
                    </a:lnTo>
                    <a:lnTo>
                      <a:pt x="0" y="847"/>
                    </a:lnTo>
                    <a:lnTo>
                      <a:pt x="2088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5" name="Text Box 12"/>
              <p:cNvSpPr txBox="1">
                <a:spLocks noChangeArrowheads="1"/>
              </p:cNvSpPr>
              <p:nvPr/>
            </p:nvSpPr>
            <p:spPr bwMode="auto">
              <a:xfrm>
                <a:off x="3627" y="1948"/>
                <a:ext cx="69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c</a:t>
                </a:r>
                <a:r>
                  <a:rPr lang="en-GB" i="1" dirty="0" smtClean="0">
                    <a:latin typeface="Tahoma" pitchFamily="34" charset="0"/>
                  </a:rPr>
                  <a:t>ondition</a:t>
                </a:r>
                <a:endParaRPr lang="en-GB" i="1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615" y="2352"/>
              <a:ext cx="813" cy="383"/>
              <a:chOff x="2555" y="2208"/>
              <a:chExt cx="813" cy="383"/>
            </a:xfrm>
          </p:grpSpPr>
          <p:sp>
            <p:nvSpPr>
              <p:cNvPr id="30742" name="AutoShape 14"/>
              <p:cNvSpPr>
                <a:spLocks noChangeArrowheads="1"/>
              </p:cNvSpPr>
              <p:nvPr/>
            </p:nvSpPr>
            <p:spPr bwMode="auto">
              <a:xfrm>
                <a:off x="2564" y="2208"/>
                <a:ext cx="804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Text Box 15"/>
              <p:cNvSpPr txBox="1">
                <a:spLocks noChangeArrowheads="1"/>
              </p:cNvSpPr>
              <p:nvPr/>
            </p:nvSpPr>
            <p:spPr bwMode="auto">
              <a:xfrm>
                <a:off x="2555" y="2284"/>
                <a:ext cx="8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s</a:t>
                </a:r>
                <a:r>
                  <a:rPr lang="en-GB" i="1" dirty="0" smtClean="0">
                    <a:latin typeface="Tahoma" pitchFamily="34" charset="0"/>
                  </a:rPr>
                  <a:t>tatement</a:t>
                </a:r>
                <a:r>
                  <a:rPr lang="en-GB" i="1" baseline="-25000" dirty="0" smtClean="0">
                    <a:latin typeface="Tahoma" pitchFamily="34" charset="0"/>
                  </a:rPr>
                  <a:t>1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sp>
          <p:nvSpPr>
            <p:cNvPr id="30732" name="Text Box 16"/>
            <p:cNvSpPr txBox="1">
              <a:spLocks noChangeArrowheads="1"/>
            </p:cNvSpPr>
            <p:nvPr/>
          </p:nvSpPr>
          <p:spPr bwMode="auto">
            <a:xfrm>
              <a:off x="3379" y="1920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T</a:t>
              </a:r>
            </a:p>
          </p:txBody>
        </p:sp>
        <p:sp>
          <p:nvSpPr>
            <p:cNvPr id="30733" name="Text Box 17"/>
            <p:cNvSpPr txBox="1">
              <a:spLocks noChangeArrowheads="1"/>
            </p:cNvSpPr>
            <p:nvPr/>
          </p:nvSpPr>
          <p:spPr bwMode="auto">
            <a:xfrm>
              <a:off x="4563" y="1968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F</a:t>
              </a:r>
            </a:p>
          </p:txBody>
        </p:sp>
        <p:cxnSp>
          <p:nvCxnSpPr>
            <p:cNvPr id="30734" name="AutoShape 18"/>
            <p:cNvCxnSpPr>
              <a:cxnSpLocks noChangeShapeType="1"/>
            </p:cNvCxnSpPr>
            <p:nvPr/>
          </p:nvCxnSpPr>
          <p:spPr bwMode="auto">
            <a:xfrm>
              <a:off x="3024" y="2736"/>
              <a:ext cx="1018" cy="240"/>
            </a:xfrm>
            <a:prstGeom prst="bentConnector3">
              <a:avLst>
                <a:gd name="adj1" fmla="val -394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0735" name="Line 19"/>
            <p:cNvSpPr>
              <a:spLocks noChangeShapeType="1"/>
            </p:cNvSpPr>
            <p:nvPr/>
          </p:nvSpPr>
          <p:spPr bwMode="auto">
            <a:xfrm>
              <a:off x="4032" y="2976"/>
              <a:ext cx="0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736" name="AutoShape 20"/>
            <p:cNvCxnSpPr>
              <a:cxnSpLocks noChangeShapeType="1"/>
            </p:cNvCxnSpPr>
            <p:nvPr/>
          </p:nvCxnSpPr>
          <p:spPr bwMode="auto">
            <a:xfrm flipH="1">
              <a:off x="3026" y="2208"/>
              <a:ext cx="544" cy="144"/>
            </a:xfrm>
            <a:prstGeom prst="bentConnector3">
              <a:avLst>
                <a:gd name="adj1" fmla="val 99079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4651" y="2352"/>
              <a:ext cx="813" cy="383"/>
              <a:chOff x="4591" y="2208"/>
              <a:chExt cx="813" cy="383"/>
            </a:xfrm>
          </p:grpSpPr>
          <p:sp>
            <p:nvSpPr>
              <p:cNvPr id="30740" name="AutoShape 22"/>
              <p:cNvSpPr>
                <a:spLocks noChangeArrowheads="1"/>
              </p:cNvSpPr>
              <p:nvPr/>
            </p:nvSpPr>
            <p:spPr bwMode="auto">
              <a:xfrm>
                <a:off x="4599" y="2208"/>
                <a:ext cx="804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Text Box 23"/>
              <p:cNvSpPr txBox="1">
                <a:spLocks noChangeArrowheads="1"/>
              </p:cNvSpPr>
              <p:nvPr/>
            </p:nvSpPr>
            <p:spPr bwMode="auto">
              <a:xfrm>
                <a:off x="4591" y="2284"/>
                <a:ext cx="8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s</a:t>
                </a:r>
                <a:r>
                  <a:rPr lang="en-GB" i="1" dirty="0" smtClean="0">
                    <a:latin typeface="Tahoma" pitchFamily="34" charset="0"/>
                  </a:rPr>
                  <a:t>tatement</a:t>
                </a:r>
                <a:r>
                  <a:rPr lang="en-GB" i="1" baseline="-25000" dirty="0" smtClean="0">
                    <a:latin typeface="Tahoma" pitchFamily="34" charset="0"/>
                  </a:rPr>
                  <a:t>2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cxnSp>
          <p:nvCxnSpPr>
            <p:cNvPr id="30738" name="AutoShape 24"/>
            <p:cNvCxnSpPr>
              <a:cxnSpLocks noChangeShapeType="1"/>
            </p:cNvCxnSpPr>
            <p:nvPr/>
          </p:nvCxnSpPr>
          <p:spPr bwMode="auto">
            <a:xfrm>
              <a:off x="4517" y="2208"/>
              <a:ext cx="545" cy="144"/>
            </a:xfrm>
            <a:prstGeom prst="bentConnector3">
              <a:avLst>
                <a:gd name="adj1" fmla="val 100917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30739" name="AutoShape 25"/>
            <p:cNvCxnSpPr>
              <a:cxnSpLocks noChangeShapeType="1"/>
            </p:cNvCxnSpPr>
            <p:nvPr/>
          </p:nvCxnSpPr>
          <p:spPr bwMode="auto">
            <a:xfrm flipH="1">
              <a:off x="4032" y="2736"/>
              <a:ext cx="1018" cy="240"/>
            </a:xfrm>
            <a:prstGeom prst="bentConnector3">
              <a:avLst>
                <a:gd name="adj1" fmla="val 97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</p:cxnSp>
      </p:grp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228600" y="1600200"/>
            <a:ext cx="84582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60" tIns="46080" rIns="92160" bIns="46080"/>
          <a:lstStyle/>
          <a:p>
            <a:pPr marL="341313" indent="-341313" defTabSz="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" pitchFamily="34" charset="0"/>
              <a:buChar char=" 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/>
              <a:t>The </a:t>
            </a:r>
            <a:r>
              <a:rPr lang="en-GB" sz="3200" dirty="0"/>
              <a:t>second form </a:t>
            </a:r>
            <a:r>
              <a:rPr lang="en-GB" sz="3200" dirty="0" smtClean="0"/>
              <a:t>of </a:t>
            </a:r>
            <a:r>
              <a:rPr lang="en-GB" sz="32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3200" dirty="0" smtClean="0"/>
              <a:t> statement includes </a:t>
            </a:r>
            <a:r>
              <a:rPr lang="en-GB" sz="3200" dirty="0"/>
              <a:t>an </a:t>
            </a:r>
            <a:r>
              <a:rPr lang="en-GB" sz="3200" b="1" dirty="0">
                <a:latin typeface="Courier New" pitchFamily="49" charset="0"/>
              </a:rPr>
              <a:t>else</a:t>
            </a:r>
            <a:r>
              <a:rPr lang="en-GB" sz="3200" dirty="0"/>
              <a:t> clause and a second statement:</a:t>
            </a:r>
          </a:p>
        </p:txBody>
      </p:sp>
    </p:spTree>
    <p:extLst>
      <p:ext uri="{BB962C8B-B14F-4D97-AF65-F5344CB8AC3E}">
        <p14:creationId xmlns:p14="http://schemas.microsoft.com/office/powerpoint/2010/main" val="328087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4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</a:t>
            </a:r>
            <a:r>
              <a:rPr lang="en-GB" b="1" dirty="0" err="1">
                <a:latin typeface="Courier New" pitchFamily="49" charset="0"/>
              </a:rPr>
              <a:t>bookName</a:t>
            </a:r>
            <a:r>
              <a:rPr lang="en-GB" b="1" dirty="0">
                <a:latin typeface="Courier New" pitchFamily="49" charset="0"/>
              </a:rPr>
              <a:t> == “Tootle the Train”){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(“try: Little Engine that Could”);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else {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(“One, Two, Three!”);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if </a:t>
            </a:r>
            <a:r>
              <a:rPr lang="en-GB" b="1" dirty="0">
                <a:latin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</a:rPr>
              <a:t>bookName.equals</a:t>
            </a:r>
            <a:r>
              <a:rPr lang="en-GB" b="1" dirty="0">
                <a:latin typeface="Courier New" pitchFamily="49" charset="0"/>
              </a:rPr>
              <a:t>(“Miss Suzy”)){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(“Great book!”</a:t>
            </a:r>
            <a:r>
              <a:rPr lang="en-GB" b="1" dirty="0" smtClean="0">
                <a:latin typeface="Courier New" pitchFamily="49" charset="0"/>
              </a:rPr>
              <a:t>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else {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  </a:t>
            </a:r>
            <a:r>
              <a:rPr lang="en-GB" b="1" dirty="0" err="1" smtClean="0">
                <a:latin typeface="Courier New" pitchFamily="49" charset="0"/>
              </a:rPr>
              <a:t>println</a:t>
            </a:r>
            <a:r>
              <a:rPr lang="en-GB" b="1" dirty="0" smtClean="0">
                <a:latin typeface="Courier New" pitchFamily="49" charset="0"/>
              </a:rPr>
              <a:t>(“But acorn teacups are great!”);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000" y="1570566"/>
            <a:ext cx="8657167" cy="2366434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000" y="4049182"/>
            <a:ext cx="8657167" cy="2427817"/>
          </a:xfrm>
          <a:prstGeom prst="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5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056D0-143C-42EF-92BA-7E4A75BAD35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Selection: The Multi-branch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68450"/>
            <a:ext cx="8228013" cy="641350"/>
          </a:xfrm>
        </p:spPr>
        <p:txBody>
          <a:bodyPr lIns="92160" tIns="46080" rIns="92160" bIns="46080"/>
          <a:lstStyle/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The final form nests the </a:t>
            </a:r>
            <a:r>
              <a:rPr lang="en-GB" b="1" dirty="0" smtClean="0">
                <a:latin typeface="Courier New" pitchFamily="49" charset="0"/>
              </a:rPr>
              <a:t>if</a:t>
            </a:r>
            <a:r>
              <a:rPr lang="en-GB" dirty="0" smtClean="0"/>
              <a:t> statements: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743200"/>
            <a:ext cx="3275013" cy="3140075"/>
            <a:chOff x="396" y="1536"/>
            <a:chExt cx="2063" cy="1978"/>
          </a:xfrm>
        </p:grpSpPr>
        <p:sp>
          <p:nvSpPr>
            <p:cNvPr id="31791" name="AutoShape 5"/>
            <p:cNvSpPr>
              <a:spLocks noChangeArrowheads="1"/>
            </p:cNvSpPr>
            <p:nvPr/>
          </p:nvSpPr>
          <p:spPr bwMode="auto">
            <a:xfrm>
              <a:off x="396" y="1536"/>
              <a:ext cx="2063" cy="1583"/>
            </a:xfrm>
            <a:prstGeom prst="roundRect">
              <a:avLst>
                <a:gd name="adj" fmla="val 6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Text Box 6"/>
            <p:cNvSpPr txBox="1">
              <a:spLocks noChangeArrowheads="1"/>
            </p:cNvSpPr>
            <p:nvPr/>
          </p:nvSpPr>
          <p:spPr bwMode="auto">
            <a:xfrm>
              <a:off x="396" y="1536"/>
              <a:ext cx="2063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if </a:t>
              </a:r>
              <a:r>
                <a:rPr lang="en-GB" b="1" dirty="0" smtClean="0">
                  <a:latin typeface="Courier New" pitchFamily="49" charset="0"/>
                </a:rPr>
                <a:t>(</a:t>
              </a:r>
              <a:r>
                <a:rPr lang="en-GB" b="1" i="1" u="sng" dirty="0">
                  <a:latin typeface="Courier New" pitchFamily="49" charset="0"/>
                </a:rPr>
                <a:t>c</a:t>
              </a:r>
              <a:r>
                <a:rPr lang="en-GB" b="1" i="1" u="sng" dirty="0" smtClean="0">
                  <a:latin typeface="Courier New" pitchFamily="49" charset="0"/>
                </a:rPr>
                <a:t>ond</a:t>
              </a:r>
              <a:r>
                <a:rPr lang="en-GB" b="1" i="1" baseline="-25000" dirty="0" smtClean="0">
                  <a:latin typeface="Courier New" pitchFamily="49" charset="0"/>
                </a:rPr>
                <a:t>1</a:t>
              </a:r>
              <a:r>
                <a:rPr lang="en-GB" b="1" dirty="0" smtClean="0">
                  <a:latin typeface="Courier New" pitchFamily="49" charset="0"/>
                </a:rPr>
                <a:t>) 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>
                  <a:latin typeface="Courier New" pitchFamily="49" charset="0"/>
                </a:rPr>
                <a:t>s</a:t>
              </a:r>
              <a:r>
                <a:rPr lang="en-GB" b="1" i="1" u="sng" dirty="0" smtClean="0">
                  <a:latin typeface="Courier New" pitchFamily="49" charset="0"/>
                </a:rPr>
                <a:t>tmts</a:t>
              </a:r>
              <a:r>
                <a:rPr lang="en-GB" b="1" i="1" baseline="-25000" dirty="0" smtClean="0">
                  <a:latin typeface="Courier New" pitchFamily="49" charset="0"/>
                </a:rPr>
                <a:t>1</a:t>
              </a:r>
              <a:endParaRPr lang="en-GB" b="1" i="1" baseline="-25000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b="1" dirty="0" smtClean="0">
                  <a:latin typeface="Courier New" pitchFamily="49" charset="0"/>
                </a:rPr>
                <a:t>} else </a:t>
              </a:r>
              <a:r>
                <a:rPr lang="en-GB" b="1" dirty="0">
                  <a:latin typeface="Courier New" pitchFamily="49" charset="0"/>
                </a:rPr>
                <a:t>if </a:t>
              </a:r>
              <a:r>
                <a:rPr lang="en-GB" b="1" dirty="0" smtClean="0">
                  <a:latin typeface="Courier New" pitchFamily="49" charset="0"/>
                </a:rPr>
                <a:t>(</a:t>
              </a:r>
              <a:r>
                <a:rPr lang="en-GB" b="1" i="1" u="sng" dirty="0">
                  <a:latin typeface="Courier New" pitchFamily="49" charset="0"/>
                </a:rPr>
                <a:t>c</a:t>
              </a:r>
              <a:r>
                <a:rPr lang="en-GB" b="1" i="1" u="sng" dirty="0" smtClean="0">
                  <a:latin typeface="Courier New" pitchFamily="49" charset="0"/>
                </a:rPr>
                <a:t>ond</a:t>
              </a:r>
              <a:r>
                <a:rPr lang="en-GB" b="1" i="1" baseline="-25000" dirty="0" smtClean="0">
                  <a:latin typeface="Courier New" pitchFamily="49" charset="0"/>
                </a:rPr>
                <a:t>2</a:t>
              </a:r>
              <a:r>
                <a:rPr lang="en-GB" b="1" dirty="0">
                  <a:latin typeface="Courier New" pitchFamily="49" charset="0"/>
                </a:rPr>
                <a:t>) </a:t>
              </a:r>
              <a:r>
                <a:rPr lang="en-GB" b="1" dirty="0" smtClean="0">
                  <a:latin typeface="Courier New" pitchFamily="49" charset="0"/>
                </a:rPr>
                <a:t>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>
                  <a:latin typeface="Courier New" pitchFamily="49" charset="0"/>
                </a:rPr>
                <a:t>s</a:t>
              </a:r>
              <a:r>
                <a:rPr lang="en-GB" b="1" i="1" u="sng" dirty="0" smtClean="0">
                  <a:latin typeface="Courier New" pitchFamily="49" charset="0"/>
                </a:rPr>
                <a:t>tmts</a:t>
              </a:r>
              <a:r>
                <a:rPr lang="en-GB" b="1" i="1" baseline="-25000" dirty="0" smtClean="0">
                  <a:latin typeface="Courier New" pitchFamily="49" charset="0"/>
                </a:rPr>
                <a:t>2</a:t>
              </a:r>
              <a:endParaRPr lang="en-GB" b="1" i="1" baseline="-25000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...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b="1" dirty="0" smtClean="0">
                  <a:latin typeface="Courier New" pitchFamily="49" charset="0"/>
                </a:rPr>
                <a:t>} else </a:t>
              </a:r>
              <a:r>
                <a:rPr lang="en-GB" b="1" dirty="0">
                  <a:latin typeface="Courier New" pitchFamily="49" charset="0"/>
                </a:rPr>
                <a:t>if </a:t>
              </a:r>
              <a:r>
                <a:rPr lang="en-GB" b="1" dirty="0" smtClean="0">
                  <a:latin typeface="Courier New" pitchFamily="49" charset="0"/>
                </a:rPr>
                <a:t>(</a:t>
              </a:r>
              <a:r>
                <a:rPr lang="en-GB" b="1" i="1" u="sng" dirty="0" err="1">
                  <a:latin typeface="Courier New" pitchFamily="49" charset="0"/>
                </a:rPr>
                <a:t>c</a:t>
              </a:r>
              <a:r>
                <a:rPr lang="en-GB" b="1" i="1" u="sng" dirty="0" err="1" smtClean="0">
                  <a:latin typeface="Courier New" pitchFamily="49" charset="0"/>
                </a:rPr>
                <a:t>ond</a:t>
              </a:r>
              <a:r>
                <a:rPr lang="en-GB" b="1" i="1" baseline="-25000" dirty="0" err="1" smtClean="0">
                  <a:latin typeface="Courier New" pitchFamily="49" charset="0"/>
                </a:rPr>
                <a:t>N</a:t>
              </a:r>
              <a:r>
                <a:rPr lang="en-GB" b="1" dirty="0">
                  <a:latin typeface="Courier New" pitchFamily="49" charset="0"/>
                </a:rPr>
                <a:t>) </a:t>
              </a:r>
              <a:r>
                <a:rPr lang="en-GB" b="1" dirty="0" smtClean="0">
                  <a:latin typeface="Courier New" pitchFamily="49" charset="0"/>
                </a:rPr>
                <a:t>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 err="1">
                  <a:latin typeface="Courier New" pitchFamily="49" charset="0"/>
                </a:rPr>
                <a:t>s</a:t>
              </a:r>
              <a:r>
                <a:rPr lang="en-GB" b="1" i="1" u="sng" dirty="0" err="1" smtClean="0">
                  <a:latin typeface="Courier New" pitchFamily="49" charset="0"/>
                </a:rPr>
                <a:t>tmts</a:t>
              </a:r>
              <a:r>
                <a:rPr lang="en-GB" b="1" i="1" baseline="-25000" dirty="0" err="1" smtClean="0">
                  <a:latin typeface="Courier New" pitchFamily="49" charset="0"/>
                </a:rPr>
                <a:t>N</a:t>
              </a:r>
              <a:endParaRPr lang="en-GB" b="1" i="1" baseline="-25000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 </a:t>
              </a:r>
              <a:r>
                <a:rPr lang="en-GB" b="1" dirty="0" smtClean="0">
                  <a:latin typeface="Courier New" pitchFamily="49" charset="0"/>
                </a:rPr>
                <a:t>} else {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latin typeface="Courier New" pitchFamily="49" charset="0"/>
                </a:rPr>
                <a:t>    </a:t>
              </a:r>
              <a:r>
                <a:rPr lang="en-GB" b="1" i="1" u="sng" dirty="0">
                  <a:latin typeface="Courier New" pitchFamily="49" charset="0"/>
                </a:rPr>
                <a:t>s</a:t>
              </a:r>
              <a:r>
                <a:rPr lang="en-GB" b="1" i="1" u="sng" dirty="0" smtClean="0">
                  <a:latin typeface="Courier New" pitchFamily="49" charset="0"/>
                </a:rPr>
                <a:t>tmts</a:t>
              </a:r>
              <a:r>
                <a:rPr lang="en-GB" b="1" i="1" baseline="-25000" dirty="0" smtClean="0">
                  <a:latin typeface="Courier New" pitchFamily="49" charset="0"/>
                </a:rPr>
                <a:t>N+1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baseline="-25000" dirty="0" smtClean="0">
                  <a:latin typeface="Courier New" pitchFamily="49" charset="0"/>
                </a:rPr>
                <a:t>   </a:t>
              </a:r>
              <a:r>
                <a:rPr lang="en-GB" b="1" dirty="0" smtClean="0">
                  <a:latin typeface="Courier New" pitchFamily="49" charset="0"/>
                </a:rPr>
                <a:t>} </a:t>
              </a:r>
              <a:endParaRPr lang="en-GB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b="1" dirty="0">
                <a:latin typeface="Courier New" pitchFamily="49" charset="0"/>
              </a:endParaRP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539766" y="2174811"/>
            <a:ext cx="5402264" cy="4351338"/>
            <a:chOff x="2256" y="1488"/>
            <a:chExt cx="3403" cy="2741"/>
          </a:xfrm>
        </p:grpSpPr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3248" y="1488"/>
              <a:ext cx="0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2537" y="3896"/>
              <a:ext cx="0" cy="33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973" y="3360"/>
              <a:ext cx="686" cy="383"/>
              <a:chOff x="4973" y="3360"/>
              <a:chExt cx="686" cy="383"/>
            </a:xfrm>
          </p:grpSpPr>
          <p:sp>
            <p:nvSpPr>
              <p:cNvPr id="31789" name="AutoShape 10"/>
              <p:cNvSpPr>
                <a:spLocks noChangeArrowheads="1"/>
              </p:cNvSpPr>
              <p:nvPr/>
            </p:nvSpPr>
            <p:spPr bwMode="auto">
              <a:xfrm>
                <a:off x="4997" y="3360"/>
                <a:ext cx="566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Text Box 11"/>
              <p:cNvSpPr txBox="1">
                <a:spLocks noChangeArrowheads="1"/>
              </p:cNvSpPr>
              <p:nvPr/>
            </p:nvSpPr>
            <p:spPr bwMode="auto">
              <a:xfrm>
                <a:off x="4973" y="3436"/>
                <a:ext cx="6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s</a:t>
                </a:r>
                <a:r>
                  <a:rPr lang="en-GB" i="1" dirty="0" smtClean="0">
                    <a:latin typeface="Tahoma" pitchFamily="34" charset="0"/>
                  </a:rPr>
                  <a:t>tmts</a:t>
                </a:r>
                <a:r>
                  <a:rPr lang="en-GB" i="1" baseline="-25000" dirty="0" smtClean="0">
                    <a:latin typeface="Tahoma" pitchFamily="34" charset="0"/>
                  </a:rPr>
                  <a:t>N+1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918" y="1632"/>
              <a:ext cx="661" cy="479"/>
              <a:chOff x="2918" y="1632"/>
              <a:chExt cx="661" cy="479"/>
            </a:xfrm>
          </p:grpSpPr>
          <p:sp>
            <p:nvSpPr>
              <p:cNvPr id="31787" name="Freeform 13"/>
              <p:cNvSpPr>
                <a:spLocks noChangeArrowheads="1"/>
              </p:cNvSpPr>
              <p:nvPr/>
            </p:nvSpPr>
            <p:spPr bwMode="auto">
              <a:xfrm>
                <a:off x="2918" y="1632"/>
                <a:ext cx="661" cy="479"/>
              </a:xfrm>
              <a:custGeom>
                <a:avLst/>
                <a:gdLst>
                  <a:gd name="T0" fmla="*/ 17 w 2919"/>
                  <a:gd name="T1" fmla="*/ 0 h 2117"/>
                  <a:gd name="T2" fmla="*/ 34 w 2919"/>
                  <a:gd name="T3" fmla="*/ 12 h 2117"/>
                  <a:gd name="T4" fmla="*/ 17 w 2919"/>
                  <a:gd name="T5" fmla="*/ 24 h 2117"/>
                  <a:gd name="T6" fmla="*/ 0 w 2919"/>
                  <a:gd name="T7" fmla="*/ 12 h 2117"/>
                  <a:gd name="T8" fmla="*/ 17 w 2919"/>
                  <a:gd name="T9" fmla="*/ 0 h 2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9"/>
                  <a:gd name="T16" fmla="*/ 0 h 2117"/>
                  <a:gd name="T17" fmla="*/ 2919 w 2919"/>
                  <a:gd name="T18" fmla="*/ 2117 h 2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9" h="2117">
                    <a:moveTo>
                      <a:pt x="1459" y="0"/>
                    </a:moveTo>
                    <a:lnTo>
                      <a:pt x="2918" y="1057"/>
                    </a:lnTo>
                    <a:lnTo>
                      <a:pt x="1459" y="2116"/>
                    </a:lnTo>
                    <a:lnTo>
                      <a:pt x="0" y="1057"/>
                    </a:lnTo>
                    <a:lnTo>
                      <a:pt x="1459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Text Box 14"/>
              <p:cNvSpPr txBox="1">
                <a:spLocks noChangeArrowheads="1"/>
              </p:cNvSpPr>
              <p:nvPr/>
            </p:nvSpPr>
            <p:spPr bwMode="auto">
              <a:xfrm>
                <a:off x="2994" y="1755"/>
                <a:ext cx="50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c</a:t>
                </a:r>
                <a:r>
                  <a:rPr lang="en-GB" i="1" dirty="0" smtClean="0">
                    <a:latin typeface="Tahoma" pitchFamily="34" charset="0"/>
                  </a:rPr>
                  <a:t>ond</a:t>
                </a:r>
                <a:r>
                  <a:rPr lang="en-GB" i="1" baseline="-25000" dirty="0" smtClean="0">
                    <a:latin typeface="Tahoma" pitchFamily="34" charset="0"/>
                  </a:rPr>
                  <a:t>1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256" y="2112"/>
              <a:ext cx="593" cy="383"/>
              <a:chOff x="2256" y="2112"/>
              <a:chExt cx="593" cy="383"/>
            </a:xfrm>
          </p:grpSpPr>
          <p:sp>
            <p:nvSpPr>
              <p:cNvPr id="31785" name="AutoShape 16"/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566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Text Box 17"/>
              <p:cNvSpPr txBox="1">
                <a:spLocks noChangeArrowheads="1"/>
              </p:cNvSpPr>
              <p:nvPr/>
            </p:nvSpPr>
            <p:spPr bwMode="auto">
              <a:xfrm>
                <a:off x="2298" y="2188"/>
                <a:ext cx="55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s</a:t>
                </a:r>
                <a:r>
                  <a:rPr lang="en-GB" i="1" dirty="0" smtClean="0">
                    <a:latin typeface="Tahoma" pitchFamily="34" charset="0"/>
                  </a:rPr>
                  <a:t>tmts</a:t>
                </a:r>
                <a:r>
                  <a:rPr lang="en-GB" i="1" baseline="-25000" dirty="0" smtClean="0">
                    <a:latin typeface="Tahoma" pitchFamily="34" charset="0"/>
                  </a:rPr>
                  <a:t>1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sp>
          <p:nvSpPr>
            <p:cNvPr id="31756" name="Text Box 18"/>
            <p:cNvSpPr txBox="1">
              <a:spLocks noChangeArrowheads="1"/>
            </p:cNvSpPr>
            <p:nvPr/>
          </p:nvSpPr>
          <p:spPr bwMode="auto">
            <a:xfrm>
              <a:off x="2736" y="1632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T</a:t>
              </a:r>
            </a:p>
          </p:txBody>
        </p:sp>
        <p:sp>
          <p:nvSpPr>
            <p:cNvPr id="31757" name="Text Box 19"/>
            <p:cNvSpPr txBox="1">
              <a:spLocks noChangeArrowheads="1"/>
            </p:cNvSpPr>
            <p:nvPr/>
          </p:nvSpPr>
          <p:spPr bwMode="auto">
            <a:xfrm>
              <a:off x="3552" y="1632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F</a:t>
              </a:r>
            </a:p>
          </p:txBody>
        </p:sp>
        <p:cxnSp>
          <p:nvCxnSpPr>
            <p:cNvPr id="31758" name="AutoShape 20"/>
            <p:cNvCxnSpPr>
              <a:cxnSpLocks noChangeShapeType="1"/>
            </p:cNvCxnSpPr>
            <p:nvPr/>
          </p:nvCxnSpPr>
          <p:spPr bwMode="auto">
            <a:xfrm flipH="1">
              <a:off x="2537" y="2496"/>
              <a:ext cx="2" cy="1393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759" name="AutoShape 21"/>
            <p:cNvCxnSpPr>
              <a:cxnSpLocks noChangeShapeType="1"/>
            </p:cNvCxnSpPr>
            <p:nvPr/>
          </p:nvCxnSpPr>
          <p:spPr bwMode="auto">
            <a:xfrm flipH="1">
              <a:off x="2539" y="1872"/>
              <a:ext cx="379" cy="240"/>
            </a:xfrm>
            <a:prstGeom prst="bentConnector3">
              <a:avLst>
                <a:gd name="adj1" fmla="val 101051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3107" y="2640"/>
              <a:ext cx="593" cy="383"/>
              <a:chOff x="3107" y="2640"/>
              <a:chExt cx="593" cy="383"/>
            </a:xfrm>
          </p:grpSpPr>
          <p:sp>
            <p:nvSpPr>
              <p:cNvPr id="31783" name="AutoShape 23"/>
              <p:cNvSpPr>
                <a:spLocks noChangeArrowheads="1"/>
              </p:cNvSpPr>
              <p:nvPr/>
            </p:nvSpPr>
            <p:spPr bwMode="auto">
              <a:xfrm>
                <a:off x="3107" y="2640"/>
                <a:ext cx="566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Text Box 24"/>
              <p:cNvSpPr txBox="1">
                <a:spLocks noChangeArrowheads="1"/>
              </p:cNvSpPr>
              <p:nvPr/>
            </p:nvSpPr>
            <p:spPr bwMode="auto">
              <a:xfrm>
                <a:off x="3149" y="2716"/>
                <a:ext cx="55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s</a:t>
                </a:r>
                <a:r>
                  <a:rPr lang="en-GB" i="1" dirty="0" smtClean="0">
                    <a:latin typeface="Tahoma" pitchFamily="34" charset="0"/>
                  </a:rPr>
                  <a:t>tmts</a:t>
                </a:r>
                <a:r>
                  <a:rPr lang="en-GB" i="1" baseline="-25000" dirty="0" smtClean="0">
                    <a:latin typeface="Tahoma" pitchFamily="34" charset="0"/>
                  </a:rPr>
                  <a:t>2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cxnSp>
          <p:nvCxnSpPr>
            <p:cNvPr id="31761" name="AutoShape 25"/>
            <p:cNvCxnSpPr>
              <a:cxnSpLocks noChangeShapeType="1"/>
            </p:cNvCxnSpPr>
            <p:nvPr/>
          </p:nvCxnSpPr>
          <p:spPr bwMode="auto">
            <a:xfrm>
              <a:off x="3579" y="1872"/>
              <a:ext cx="260" cy="192"/>
            </a:xfrm>
            <a:prstGeom prst="bentConnector3">
              <a:avLst>
                <a:gd name="adj1" fmla="val 10115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31762" name="AutoShape 26"/>
            <p:cNvCxnSpPr>
              <a:cxnSpLocks noChangeShapeType="1"/>
              <a:stCxn id="31783" idx="2"/>
            </p:cNvCxnSpPr>
            <p:nvPr/>
          </p:nvCxnSpPr>
          <p:spPr bwMode="auto">
            <a:xfrm rot="5400000">
              <a:off x="2846" y="2721"/>
              <a:ext cx="241" cy="846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</p:cxn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485" y="2064"/>
              <a:ext cx="708" cy="479"/>
              <a:chOff x="3485" y="2064"/>
              <a:chExt cx="708" cy="479"/>
            </a:xfrm>
          </p:grpSpPr>
          <p:sp>
            <p:nvSpPr>
              <p:cNvPr id="31781" name="Freeform 28"/>
              <p:cNvSpPr>
                <a:spLocks noChangeArrowheads="1"/>
              </p:cNvSpPr>
              <p:nvPr/>
            </p:nvSpPr>
            <p:spPr bwMode="auto">
              <a:xfrm>
                <a:off x="3485" y="2064"/>
                <a:ext cx="708" cy="479"/>
              </a:xfrm>
              <a:custGeom>
                <a:avLst/>
                <a:gdLst>
                  <a:gd name="T0" fmla="*/ 18 w 3127"/>
                  <a:gd name="T1" fmla="*/ 0 h 2117"/>
                  <a:gd name="T2" fmla="*/ 36 w 3127"/>
                  <a:gd name="T3" fmla="*/ 12 h 2117"/>
                  <a:gd name="T4" fmla="*/ 18 w 3127"/>
                  <a:gd name="T5" fmla="*/ 24 h 2117"/>
                  <a:gd name="T6" fmla="*/ 0 w 3127"/>
                  <a:gd name="T7" fmla="*/ 12 h 2117"/>
                  <a:gd name="T8" fmla="*/ 18 w 3127"/>
                  <a:gd name="T9" fmla="*/ 0 h 2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27"/>
                  <a:gd name="T16" fmla="*/ 0 h 2117"/>
                  <a:gd name="T17" fmla="*/ 3127 w 3127"/>
                  <a:gd name="T18" fmla="*/ 2117 h 2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27" h="2117">
                    <a:moveTo>
                      <a:pt x="1564" y="0"/>
                    </a:moveTo>
                    <a:lnTo>
                      <a:pt x="3126" y="1057"/>
                    </a:lnTo>
                    <a:lnTo>
                      <a:pt x="1564" y="2116"/>
                    </a:lnTo>
                    <a:lnTo>
                      <a:pt x="0" y="1057"/>
                    </a:lnTo>
                    <a:lnTo>
                      <a:pt x="1564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Text Box 29"/>
              <p:cNvSpPr txBox="1">
                <a:spLocks noChangeArrowheads="1"/>
              </p:cNvSpPr>
              <p:nvPr/>
            </p:nvSpPr>
            <p:spPr bwMode="auto">
              <a:xfrm>
                <a:off x="3586" y="2187"/>
                <a:ext cx="50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>
                    <a:latin typeface="Tahoma" pitchFamily="34" charset="0"/>
                  </a:rPr>
                  <a:t>c</a:t>
                </a:r>
                <a:r>
                  <a:rPr lang="en-GB" i="1" dirty="0" smtClean="0">
                    <a:latin typeface="Tahoma" pitchFamily="34" charset="0"/>
                  </a:rPr>
                  <a:t>ond</a:t>
                </a:r>
                <a:r>
                  <a:rPr lang="en-GB" i="1" baseline="-25000" dirty="0" smtClean="0">
                    <a:latin typeface="Tahoma" pitchFamily="34" charset="0"/>
                  </a:rPr>
                  <a:t>2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sp>
          <p:nvSpPr>
            <p:cNvPr id="31764" name="Text Box 30"/>
            <p:cNvSpPr txBox="1">
              <a:spLocks noChangeArrowheads="1"/>
            </p:cNvSpPr>
            <p:nvPr/>
          </p:nvSpPr>
          <p:spPr bwMode="auto">
            <a:xfrm>
              <a:off x="3360" y="206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T</a:t>
              </a:r>
            </a:p>
          </p:txBody>
        </p:sp>
        <p:sp>
          <p:nvSpPr>
            <p:cNvPr id="31765" name="Text Box 31"/>
            <p:cNvSpPr txBox="1">
              <a:spLocks noChangeArrowheads="1"/>
            </p:cNvSpPr>
            <p:nvPr/>
          </p:nvSpPr>
          <p:spPr bwMode="auto">
            <a:xfrm>
              <a:off x="4128" y="2064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F</a:t>
              </a:r>
            </a:p>
          </p:txBody>
        </p:sp>
        <p:cxnSp>
          <p:nvCxnSpPr>
            <p:cNvPr id="31766" name="AutoShape 32"/>
            <p:cNvCxnSpPr>
              <a:cxnSpLocks noChangeShapeType="1"/>
            </p:cNvCxnSpPr>
            <p:nvPr/>
          </p:nvCxnSpPr>
          <p:spPr bwMode="auto">
            <a:xfrm flipH="1">
              <a:off x="3390" y="2304"/>
              <a:ext cx="95" cy="336"/>
            </a:xfrm>
            <a:prstGeom prst="bentConnector3">
              <a:avLst>
                <a:gd name="adj1" fmla="val 97894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005" y="3360"/>
              <a:ext cx="598" cy="383"/>
              <a:chOff x="4005" y="3360"/>
              <a:chExt cx="598" cy="383"/>
            </a:xfrm>
          </p:grpSpPr>
          <p:sp>
            <p:nvSpPr>
              <p:cNvPr id="31779" name="AutoShape 34"/>
              <p:cNvSpPr>
                <a:spLocks noChangeArrowheads="1"/>
              </p:cNvSpPr>
              <p:nvPr/>
            </p:nvSpPr>
            <p:spPr bwMode="auto">
              <a:xfrm>
                <a:off x="4005" y="3360"/>
                <a:ext cx="566" cy="383"/>
              </a:xfrm>
              <a:prstGeom prst="roundRect">
                <a:avLst>
                  <a:gd name="adj" fmla="val 259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Text Box 35"/>
              <p:cNvSpPr txBox="1">
                <a:spLocks noChangeArrowheads="1"/>
              </p:cNvSpPr>
              <p:nvPr/>
            </p:nvSpPr>
            <p:spPr bwMode="auto">
              <a:xfrm>
                <a:off x="4041" y="3436"/>
                <a:ext cx="56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 err="1">
                    <a:latin typeface="Tahoma" pitchFamily="34" charset="0"/>
                  </a:rPr>
                  <a:t>s</a:t>
                </a:r>
                <a:r>
                  <a:rPr lang="en-GB" i="1" dirty="0" err="1" smtClean="0">
                    <a:latin typeface="Tahoma" pitchFamily="34" charset="0"/>
                  </a:rPr>
                  <a:t>tmts</a:t>
                </a:r>
                <a:r>
                  <a:rPr lang="en-GB" i="1" baseline="-25000" dirty="0" err="1" smtClean="0">
                    <a:latin typeface="Tahoma" pitchFamily="34" charset="0"/>
                  </a:rPr>
                  <a:t>N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cxnSp>
          <p:nvCxnSpPr>
            <p:cNvPr id="31768" name="AutoShape 36"/>
            <p:cNvCxnSpPr>
              <a:cxnSpLocks noChangeShapeType="1"/>
            </p:cNvCxnSpPr>
            <p:nvPr/>
          </p:nvCxnSpPr>
          <p:spPr bwMode="auto">
            <a:xfrm flipH="1">
              <a:off x="4288" y="3024"/>
              <a:ext cx="95" cy="336"/>
            </a:xfrm>
            <a:prstGeom prst="bentConnector3">
              <a:avLst>
                <a:gd name="adj1" fmla="val 96838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4383" y="2784"/>
              <a:ext cx="756" cy="479"/>
              <a:chOff x="4383" y="2784"/>
              <a:chExt cx="756" cy="479"/>
            </a:xfrm>
          </p:grpSpPr>
          <p:sp>
            <p:nvSpPr>
              <p:cNvPr id="31777" name="Freeform 38"/>
              <p:cNvSpPr>
                <a:spLocks noChangeArrowheads="1"/>
              </p:cNvSpPr>
              <p:nvPr/>
            </p:nvSpPr>
            <p:spPr bwMode="auto">
              <a:xfrm>
                <a:off x="4383" y="2784"/>
                <a:ext cx="756" cy="479"/>
              </a:xfrm>
              <a:custGeom>
                <a:avLst/>
                <a:gdLst>
                  <a:gd name="T0" fmla="*/ 19 w 3336"/>
                  <a:gd name="T1" fmla="*/ 0 h 2117"/>
                  <a:gd name="T2" fmla="*/ 39 w 3336"/>
                  <a:gd name="T3" fmla="*/ 12 h 2117"/>
                  <a:gd name="T4" fmla="*/ 19 w 3336"/>
                  <a:gd name="T5" fmla="*/ 24 h 2117"/>
                  <a:gd name="T6" fmla="*/ 0 w 3336"/>
                  <a:gd name="T7" fmla="*/ 12 h 2117"/>
                  <a:gd name="T8" fmla="*/ 19 w 3336"/>
                  <a:gd name="T9" fmla="*/ 0 h 2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36"/>
                  <a:gd name="T16" fmla="*/ 0 h 2117"/>
                  <a:gd name="T17" fmla="*/ 3336 w 3336"/>
                  <a:gd name="T18" fmla="*/ 2117 h 2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36" h="2117">
                    <a:moveTo>
                      <a:pt x="1668" y="0"/>
                    </a:moveTo>
                    <a:lnTo>
                      <a:pt x="3335" y="1057"/>
                    </a:lnTo>
                    <a:lnTo>
                      <a:pt x="1668" y="2116"/>
                    </a:lnTo>
                    <a:lnTo>
                      <a:pt x="0" y="1057"/>
                    </a:lnTo>
                    <a:lnTo>
                      <a:pt x="1668" y="0"/>
                    </a:lnTo>
                  </a:path>
                </a:pathLst>
              </a:custGeom>
              <a:solidFill>
                <a:srgbClr val="FF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Text Box 39"/>
              <p:cNvSpPr txBox="1">
                <a:spLocks noChangeArrowheads="1"/>
              </p:cNvSpPr>
              <p:nvPr/>
            </p:nvSpPr>
            <p:spPr bwMode="auto">
              <a:xfrm>
                <a:off x="4500" y="2907"/>
                <a:ext cx="5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160" tIns="46080" rIns="92160" bIns="46080" anchor="ctr">
                <a:spAutoFit/>
              </a:bodyPr>
              <a:lstStyle/>
              <a:p>
                <a:pPr algn="ctr">
                  <a:spcBef>
                    <a:spcPts val="413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i="1" dirty="0" err="1">
                    <a:latin typeface="Tahoma" pitchFamily="34" charset="0"/>
                  </a:rPr>
                  <a:t>c</a:t>
                </a:r>
                <a:r>
                  <a:rPr lang="en-GB" i="1" dirty="0" err="1" smtClean="0">
                    <a:latin typeface="Tahoma" pitchFamily="34" charset="0"/>
                  </a:rPr>
                  <a:t>ond</a:t>
                </a:r>
                <a:r>
                  <a:rPr lang="en-GB" i="1" baseline="-25000" dirty="0" err="1" smtClean="0">
                    <a:latin typeface="Tahoma" pitchFamily="34" charset="0"/>
                  </a:rPr>
                  <a:t>N</a:t>
                </a:r>
                <a:endParaRPr lang="en-GB" i="1" baseline="-25000" dirty="0">
                  <a:latin typeface="Tahoma" pitchFamily="34" charset="0"/>
                </a:endParaRPr>
              </a:p>
            </p:txBody>
          </p:sp>
        </p:grpSp>
        <p:sp>
          <p:nvSpPr>
            <p:cNvPr id="31770" name="Text Box 40"/>
            <p:cNvSpPr txBox="1">
              <a:spLocks noChangeArrowheads="1"/>
            </p:cNvSpPr>
            <p:nvPr/>
          </p:nvSpPr>
          <p:spPr bwMode="auto">
            <a:xfrm>
              <a:off x="4224" y="2784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T</a:t>
              </a:r>
            </a:p>
          </p:txBody>
        </p:sp>
        <p:sp>
          <p:nvSpPr>
            <p:cNvPr id="31771" name="Text Box 41"/>
            <p:cNvSpPr txBox="1">
              <a:spLocks noChangeArrowheads="1"/>
            </p:cNvSpPr>
            <p:nvPr/>
          </p:nvSpPr>
          <p:spPr bwMode="auto">
            <a:xfrm>
              <a:off x="5088" y="2784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160" tIns="46080" rIns="92160" bIns="46080" anchor="ctr" anchorCtr="1">
              <a:spAutoFit/>
            </a:bodyPr>
            <a:lstStyle/>
            <a:p>
              <a:pPr>
                <a:spcBef>
                  <a:spcPts val="463"/>
                </a:spcBef>
                <a:buSzPct val="99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latin typeface="Tahoma" pitchFamily="34" charset="0"/>
                </a:rPr>
                <a:t>F</a:t>
              </a:r>
            </a:p>
          </p:txBody>
        </p:sp>
        <p:cxnSp>
          <p:nvCxnSpPr>
            <p:cNvPr id="31772" name="AutoShape 42"/>
            <p:cNvCxnSpPr>
              <a:cxnSpLocks noChangeShapeType="1"/>
              <a:stCxn id="31789" idx="2"/>
              <a:endCxn id="31752" idx="1"/>
            </p:cNvCxnSpPr>
            <p:nvPr/>
          </p:nvCxnSpPr>
          <p:spPr bwMode="auto">
            <a:xfrm rot="5400000">
              <a:off x="3666" y="2614"/>
              <a:ext cx="486" cy="2743"/>
            </a:xfrm>
            <a:prstGeom prst="bentConnector3">
              <a:avLst>
                <a:gd name="adj1" fmla="val 68514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773" name="AutoShape 43"/>
            <p:cNvCxnSpPr>
              <a:cxnSpLocks noChangeShapeType="1"/>
            </p:cNvCxnSpPr>
            <p:nvPr/>
          </p:nvCxnSpPr>
          <p:spPr bwMode="auto">
            <a:xfrm>
              <a:off x="5139" y="3024"/>
              <a:ext cx="142" cy="336"/>
            </a:xfrm>
            <a:prstGeom prst="bentConnector3">
              <a:avLst>
                <a:gd name="adj1" fmla="val 104227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31774" name="AutoShape 44"/>
            <p:cNvCxnSpPr>
              <a:cxnSpLocks noChangeShapeType="1"/>
              <a:endCxn id="31777" idx="4"/>
            </p:cNvCxnSpPr>
            <p:nvPr/>
          </p:nvCxnSpPr>
          <p:spPr bwMode="auto">
            <a:xfrm>
              <a:off x="4194" y="2304"/>
              <a:ext cx="567" cy="480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lg"/>
            </a:ln>
          </p:spPr>
        </p:cxnSp>
        <p:sp>
          <p:nvSpPr>
            <p:cNvPr id="31775" name="Text Box 45"/>
            <p:cNvSpPr txBox="1">
              <a:spLocks noChangeArrowheads="1"/>
            </p:cNvSpPr>
            <p:nvPr/>
          </p:nvSpPr>
          <p:spPr bwMode="auto">
            <a:xfrm>
              <a:off x="4214" y="2330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...</a:t>
              </a:r>
            </a:p>
          </p:txBody>
        </p:sp>
        <p:cxnSp>
          <p:nvCxnSpPr>
            <p:cNvPr id="31776" name="AutoShape 46"/>
            <p:cNvCxnSpPr>
              <a:cxnSpLocks noChangeShapeType="1"/>
              <a:stCxn id="31779" idx="2"/>
            </p:cNvCxnSpPr>
            <p:nvPr/>
          </p:nvCxnSpPr>
          <p:spPr bwMode="auto">
            <a:xfrm rot="5400000">
              <a:off x="3367" y="2920"/>
              <a:ext cx="97" cy="17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89971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4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</a:t>
            </a:r>
            <a:r>
              <a:rPr lang="en-GB" b="1" dirty="0" smtClean="0">
                <a:latin typeface="Courier New" pitchFamily="49" charset="0"/>
              </a:rPr>
              <a:t>(score &gt;= 60)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   grade = ‘D’;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else if (score &gt;= 70)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  grade = ‘C’;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else if (score &gt;= 80)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  grade = ‘B’;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else if (score &gt;= 90)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  grade = ‘A’;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else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</a:rPr>
              <a:t>  grade = ‘F’;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000" y="1600200"/>
            <a:ext cx="8657167" cy="4876800"/>
          </a:xfrm>
          <a:prstGeom prst="rect">
            <a:avLst/>
          </a:prstGeom>
          <a:noFill/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err="1" smtClean="0"/>
              <a:t>mouseClicked</a:t>
            </a:r>
            <a:r>
              <a:rPr lang="en-US" dirty="0"/>
              <a:t>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the following global variables are declared and initialized appropriately:	</a:t>
            </a:r>
          </a:p>
          <a:p>
            <a:pPr lvl="1"/>
            <a:r>
              <a:rPr lang="en-US" dirty="0" err="1" smtClean="0"/>
              <a:t>centerX</a:t>
            </a:r>
            <a:endParaRPr lang="en-US" dirty="0" smtClean="0"/>
          </a:p>
          <a:p>
            <a:pPr lvl="1"/>
            <a:r>
              <a:rPr lang="en-US" dirty="0" err="1" smtClean="0"/>
              <a:t>centerY</a:t>
            </a:r>
            <a:endParaRPr lang="en-US" dirty="0" smtClean="0"/>
          </a:p>
          <a:p>
            <a:pPr lvl="1"/>
            <a:r>
              <a:rPr lang="en-US" dirty="0" err="1" smtClean="0"/>
              <a:t>smallEllipseRadius</a:t>
            </a:r>
            <a:endParaRPr lang="en-US" dirty="0" smtClean="0"/>
          </a:p>
          <a:p>
            <a:pPr lvl="1"/>
            <a:r>
              <a:rPr lang="en-US" dirty="0" err="1" smtClean="0"/>
              <a:t>largeEllipseRadius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shot 2012-02-24 at 5.02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1744133"/>
            <a:ext cx="38481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3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that given a number of hours worked, and hourly rate computes and prints the total wage taking into consideration the impact of overtime.  </a:t>
            </a:r>
            <a:endParaRPr lang="en-US" dirty="0"/>
          </a:p>
          <a:p>
            <a:pPr lvl="1"/>
            <a:r>
              <a:rPr lang="en-US" dirty="0" smtClean="0"/>
              <a:t>Overtime should apply for any hours in addition to 40</a:t>
            </a:r>
          </a:p>
          <a:p>
            <a:pPr lvl="1"/>
            <a:r>
              <a:rPr lang="en-US" dirty="0" smtClean="0"/>
              <a:t>Overtime rate is 1.5 times the normal rate</a:t>
            </a:r>
          </a:p>
        </p:txBody>
      </p:sp>
    </p:spTree>
    <p:extLst>
      <p:ext uri="{BB962C8B-B14F-4D97-AF65-F5344CB8AC3E}">
        <p14:creationId xmlns:p14="http://schemas.microsoft.com/office/powerpoint/2010/main" val="20045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day the weather services provides a “UV index” indicating the strength of the sunlight that will reach earth.   At a minimum, a dermatologist would suggest wearing SPF 15 sunscreen each day, but if the UV index value is above 4 they recommend SPF 30, and if above 7, they recommend SPF 50.  Write a method that </a:t>
            </a:r>
            <a:r>
              <a:rPr lang="en-US" b="1" dirty="0"/>
              <a:t>receives</a:t>
            </a:r>
            <a:r>
              <a:rPr lang="en-US" dirty="0"/>
              <a:t> the current UV index and </a:t>
            </a:r>
            <a:r>
              <a:rPr lang="en-US" b="1" dirty="0"/>
              <a:t>returns</a:t>
            </a:r>
            <a:r>
              <a:rPr lang="en-US" dirty="0"/>
              <a:t> a message indicating the dermatologist recommended SPF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54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certain city classifies a pollution index less than 35 as “pleasant,” 35 through 60 as </a:t>
            </a:r>
            <a:r>
              <a:rPr lang="en-US" dirty="0" smtClean="0"/>
              <a:t>“</a:t>
            </a:r>
            <a:r>
              <a:rPr lang="en-US" dirty="0"/>
              <a:t>unpleasant,” and above 60 as “hazardous.”  Write a method that </a:t>
            </a:r>
            <a:r>
              <a:rPr lang="en-US" b="1" dirty="0"/>
              <a:t>displays</a:t>
            </a:r>
            <a:r>
              <a:rPr lang="en-US" dirty="0"/>
              <a:t> the appropriate classification for a </a:t>
            </a:r>
            <a:r>
              <a:rPr lang="en-US" b="1" dirty="0"/>
              <a:t>given </a:t>
            </a:r>
            <a:r>
              <a:rPr lang="en-US" dirty="0"/>
              <a:t>pollution index.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8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70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use and declare </a:t>
            </a:r>
            <a:r>
              <a:rPr lang="en-US" dirty="0" err="1" smtClean="0"/>
              <a:t>boolean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Be able to use and write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/>
              <a:t>Be able to use selection (if statements)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Quadratic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quadratic equation of the form A</a:t>
            </a:r>
            <a:r>
              <a:rPr lang="en-US" i="1" dirty="0"/>
              <a:t>x</a:t>
            </a:r>
            <a:r>
              <a:rPr lang="en-US" baseline="30000" dirty="0"/>
              <a:t>2 </a:t>
            </a:r>
            <a:r>
              <a:rPr lang="en-US" dirty="0"/>
              <a:t>+ </a:t>
            </a:r>
            <a:r>
              <a:rPr lang="en-US" dirty="0" err="1"/>
              <a:t>B</a:t>
            </a:r>
            <a:r>
              <a:rPr lang="en-US" i="1" dirty="0" err="1"/>
              <a:t>x</a:t>
            </a:r>
            <a:r>
              <a:rPr lang="en-US" dirty="0"/>
              <a:t> + C = 0 has real roots if the discriminant 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- 4ac is nonnegative.  Write a method that </a:t>
            </a:r>
            <a:r>
              <a:rPr lang="en-US" b="1" dirty="0"/>
              <a:t>receives</a:t>
            </a:r>
            <a:r>
              <a:rPr lang="en-US" dirty="0"/>
              <a:t> the coefficients A, B, and C of a quadratic equation, and </a:t>
            </a:r>
            <a:r>
              <a:rPr lang="en-US" b="1" dirty="0"/>
              <a:t>returns</a:t>
            </a:r>
            <a:r>
              <a:rPr lang="en-US" dirty="0"/>
              <a:t> true if the equation has real roots, and false otherwise.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13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Example</a:t>
            </a:r>
            <a:r>
              <a:rPr lang="en-US" smtClean="0"/>
              <a:t>: Cost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method that </a:t>
            </a:r>
            <a:r>
              <a:rPr lang="en-US" b="1" dirty="0"/>
              <a:t>given</a:t>
            </a:r>
            <a:r>
              <a:rPr lang="en-US" dirty="0"/>
              <a:t> a distance, </a:t>
            </a:r>
            <a:r>
              <a:rPr lang="en-US" b="1" dirty="0"/>
              <a:t>returns</a:t>
            </a:r>
            <a:r>
              <a:rPr lang="en-US" dirty="0"/>
              <a:t> the cost, according to the following table: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57823"/>
              </p:ext>
            </p:extLst>
          </p:nvPr>
        </p:nvGraphicFramePr>
        <p:xfrm>
          <a:off x="629722" y="2893429"/>
          <a:ext cx="7620000" cy="212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2468"/>
                <a:gridCol w="3277532"/>
              </a:tblGrid>
              <a:tr h="399942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99942">
                <a:tc>
                  <a:txBody>
                    <a:bodyPr/>
                    <a:lstStyle/>
                    <a:p>
                      <a:r>
                        <a:rPr lang="en-US" dirty="0" smtClean="0"/>
                        <a:t>0 through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  <a:tr h="438927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100 but not more than 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8.00</a:t>
                      </a:r>
                      <a:endParaRPr lang="en-US" dirty="0"/>
                    </a:p>
                  </a:txBody>
                  <a:tcPr/>
                </a:tc>
              </a:tr>
              <a:tr h="48299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500</a:t>
                      </a:r>
                      <a:r>
                        <a:rPr lang="en-US" baseline="0" dirty="0" smtClean="0"/>
                        <a:t> but less than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</a:tr>
              <a:tr h="399942">
                <a:tc>
                  <a:txBody>
                    <a:bodyPr/>
                    <a:lstStyle/>
                    <a:p>
                      <a:r>
                        <a:rPr lang="en-US" dirty="0" smtClean="0"/>
                        <a:t>1000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33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6B448-CD24-4B38-9CCA-7B3BB64AFD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Primitive Types: Booleans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Booleans are true/false values.</a:t>
            </a:r>
          </a:p>
          <a:p>
            <a:pPr eaLnBrk="1" hangingPunct="1"/>
            <a:r>
              <a:rPr lang="en-US" dirty="0" smtClean="0"/>
              <a:t>Processing provides one </a:t>
            </a:r>
            <a:r>
              <a:rPr lang="en-US" dirty="0" err="1" smtClean="0"/>
              <a:t>boolean</a:t>
            </a:r>
            <a:r>
              <a:rPr lang="en-US" dirty="0" smtClean="0"/>
              <a:t> type: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boolean</a:t>
            </a:r>
            <a:endParaRPr lang="en-US" dirty="0" smtClean="0"/>
          </a:p>
          <a:p>
            <a:pPr eaLnBrk="1" hangingPunct="1"/>
            <a:r>
              <a:rPr lang="en-US" dirty="0" smtClean="0"/>
              <a:t>Literal </a:t>
            </a:r>
            <a:r>
              <a:rPr lang="en-US" dirty="0" err="1" smtClean="0"/>
              <a:t>boolean</a:t>
            </a:r>
            <a:r>
              <a:rPr lang="en-US" dirty="0" smtClean="0"/>
              <a:t> expressions: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true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false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176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Expressions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Processing provides 6 </a:t>
            </a:r>
            <a:r>
              <a:rPr lang="en-US" dirty="0" err="1" smtClean="0"/>
              <a:t>boolean</a:t>
            </a:r>
            <a:r>
              <a:rPr lang="en-US" dirty="0" smtClean="0"/>
              <a:t> operators: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	x == y            x != y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	x &lt; y             x &gt;= y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</a:rPr>
              <a:t>	x &gt; y             x &lt;= y</a:t>
            </a:r>
          </a:p>
          <a:p>
            <a:pPr eaLnBrk="1" hangingPunct="1"/>
            <a:r>
              <a:rPr lang="en-US" dirty="0" smtClean="0"/>
              <a:t>Build more complex expressions using the logical operators:</a:t>
            </a:r>
          </a:p>
          <a:p>
            <a:pPr lvl="2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x &amp;&amp; y  </a:t>
            </a:r>
          </a:p>
          <a:p>
            <a:pPr lvl="2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x || y  </a:t>
            </a:r>
          </a:p>
          <a:p>
            <a:pPr lvl="2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!x      </a:t>
            </a:r>
          </a:p>
          <a:p>
            <a:pPr lvl="1" eaLnBrk="1" hangingPunct="1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53815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expression that </a:t>
            </a:r>
            <a:r>
              <a:rPr lang="en-US" dirty="0" smtClean="0"/>
              <a:t>evaluates to </a:t>
            </a:r>
            <a:r>
              <a:rPr lang="en-US" dirty="0" smtClean="0">
                <a:latin typeface="Andale Mono"/>
                <a:cs typeface="Andale Mono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Andale Mono"/>
                <a:cs typeface="Andale Mono"/>
              </a:rPr>
              <a:t>age</a:t>
            </a:r>
            <a:r>
              <a:rPr lang="en-US" dirty="0" smtClean="0"/>
              <a:t> indicates a senior citizen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ndale Mono"/>
                <a:cs typeface="Andale Mono"/>
              </a:rPr>
              <a:t>age &gt;= 65</a:t>
            </a:r>
            <a:endParaRPr lang="en-US" dirty="0"/>
          </a:p>
          <a:p>
            <a:r>
              <a:rPr lang="en-US" dirty="0" smtClean="0"/>
              <a:t>Write an expression that evaluates to </a:t>
            </a:r>
            <a:r>
              <a:rPr lang="en-US" dirty="0" smtClean="0">
                <a:latin typeface="Andale Mono"/>
                <a:cs typeface="Andale Mono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Andale Mono"/>
                <a:cs typeface="Andale Mono"/>
              </a:rPr>
              <a:t>age</a:t>
            </a:r>
            <a:r>
              <a:rPr lang="en-US" dirty="0" smtClean="0"/>
              <a:t> indicates a teenager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ndale Mono"/>
                <a:cs typeface="Andale Mono"/>
              </a:rPr>
              <a:t>age &gt; 12 &amp;&amp; age &lt; 20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21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Leap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that returns whether or not a given year is a leap year</a:t>
            </a:r>
          </a:p>
          <a:p>
            <a:r>
              <a:rPr lang="en-US" dirty="0" smtClean="0"/>
              <a:t>A leap year is:</a:t>
            </a:r>
          </a:p>
          <a:p>
            <a:pPr lvl="1"/>
            <a:r>
              <a:rPr lang="en-US" dirty="0" smtClean="0"/>
              <a:t>Divisible by 4 and not divisible by 100</a:t>
            </a:r>
          </a:p>
          <a:p>
            <a:pPr marL="27432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Divisible by 400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4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4DA0-03FC-4A1B-A0C9-0D16D1FDB64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Control Structures: Remember these?	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" charset="0"/>
              <a:buChar char="●"/>
            </a:pPr>
            <a:endParaRPr lang="en-US" sz="3200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Control structures specify the ordering of the operations in the algorithm.</a:t>
            </a:r>
          </a:p>
          <a:p>
            <a:pPr eaLnBrk="1" hangingPunct="1"/>
            <a:r>
              <a:rPr lang="en-US" dirty="0" smtClean="0"/>
              <a:t>There are three basic control structures:</a:t>
            </a:r>
          </a:p>
          <a:p>
            <a:pPr lvl="1" eaLnBrk="1" hangingPunct="1"/>
            <a:r>
              <a:rPr lang="en-US" dirty="0" smtClean="0"/>
              <a:t>Sequence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dirty="0" smtClean="0"/>
              <a:t>Selection</a:t>
            </a:r>
          </a:p>
          <a:p>
            <a:pPr lvl="1" eaLnBrk="1" hangingPunct="1"/>
            <a:endParaRPr lang="en-US" sz="800" dirty="0" smtClean="0"/>
          </a:p>
          <a:p>
            <a:pPr lvl="1" eaLnBrk="1" hangingPunct="1"/>
            <a:r>
              <a:rPr lang="en-US" dirty="0" smtClean="0"/>
              <a:t>Repetition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7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6ADD9-594F-403D-B875-AFA955F6E8E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Selective Execution: Simple </a:t>
            </a:r>
            <a:r>
              <a:rPr lang="en-GB" b="1" dirty="0" smtClean="0">
                <a:latin typeface="Courier"/>
                <a:cs typeface="Courier"/>
              </a:rPr>
              <a:t>if</a:t>
            </a:r>
            <a:endParaRPr lang="en-US" b="1" dirty="0" smtClean="0">
              <a:latin typeface="Courier"/>
              <a:cs typeface="Courier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GB" dirty="0" smtClean="0"/>
              <a:t> statements execute their statements </a:t>
            </a:r>
            <a:r>
              <a:rPr lang="en-GB" i="1" dirty="0" smtClean="0"/>
              <a:t>selectively</a:t>
            </a:r>
            <a:r>
              <a:rPr lang="en-GB" dirty="0" smtClean="0"/>
              <a:t>, based on a </a:t>
            </a:r>
            <a:r>
              <a:rPr lang="en-GB" dirty="0" err="1" smtClean="0"/>
              <a:t>boolean</a:t>
            </a:r>
            <a:r>
              <a:rPr lang="en-GB" dirty="0" smtClean="0"/>
              <a:t> </a:t>
            </a:r>
            <a:r>
              <a:rPr lang="en-GB" i="1" dirty="0" smtClean="0"/>
              <a:t>condition</a:t>
            </a:r>
            <a:endParaRPr lang="en-GB" dirty="0"/>
          </a:p>
          <a:p>
            <a:r>
              <a:rPr lang="en-GB" dirty="0" smtClean="0"/>
              <a:t>If statement pattern: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5" y="2866816"/>
            <a:ext cx="8228013" cy="2185986"/>
            <a:chOff x="377" y="1856"/>
            <a:chExt cx="5183" cy="1377"/>
          </a:xfrm>
        </p:grpSpPr>
        <p:sp>
          <p:nvSpPr>
            <p:cNvPr id="28678" name="AutoShape 8"/>
            <p:cNvSpPr>
              <a:spLocks noChangeArrowheads="1"/>
            </p:cNvSpPr>
            <p:nvPr/>
          </p:nvSpPr>
          <p:spPr bwMode="auto">
            <a:xfrm>
              <a:off x="377" y="1856"/>
              <a:ext cx="5183" cy="911"/>
            </a:xfrm>
            <a:prstGeom prst="roundRect">
              <a:avLst>
                <a:gd name="adj" fmla="val 1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Text Box 9"/>
            <p:cNvSpPr txBox="1">
              <a:spLocks noChangeArrowheads="1"/>
            </p:cNvSpPr>
            <p:nvPr/>
          </p:nvSpPr>
          <p:spPr bwMode="auto">
            <a:xfrm>
              <a:off x="377" y="1856"/>
              <a:ext cx="5183" cy="1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ourier New" pitchFamily="49" charset="0"/>
                </a:rPr>
                <a:t> </a:t>
              </a:r>
              <a:r>
                <a:rPr lang="en-GB" b="1" dirty="0" smtClean="0">
                  <a:latin typeface="Courier New" pitchFamily="49" charset="0"/>
                </a:rPr>
                <a:t> </a:t>
              </a:r>
              <a:r>
                <a:rPr lang="en-GB" sz="2400" b="1" dirty="0">
                  <a:latin typeface="Courier New" pitchFamily="49" charset="0"/>
                </a:rPr>
                <a:t>if </a:t>
              </a:r>
              <a:r>
                <a:rPr lang="en-GB" sz="2400" b="1" dirty="0" smtClean="0">
                  <a:latin typeface="Courier New" pitchFamily="49" charset="0"/>
                </a:rPr>
                <a:t>(</a:t>
              </a:r>
              <a:r>
                <a:rPr lang="en-GB" sz="2400" b="1" i="1" u="sng" dirty="0">
                  <a:latin typeface="Courier New" pitchFamily="49" charset="0"/>
                </a:rPr>
                <a:t>c</a:t>
              </a:r>
              <a:r>
                <a:rPr lang="en-GB" sz="2400" b="1" i="1" u="sng" dirty="0" smtClean="0">
                  <a:latin typeface="Courier New" pitchFamily="49" charset="0"/>
                </a:rPr>
                <a:t>ondition</a:t>
              </a:r>
              <a:r>
                <a:rPr lang="en-GB" sz="2400" b="1" dirty="0" smtClean="0">
                  <a:latin typeface="Courier New" pitchFamily="49" charset="0"/>
                </a:rPr>
                <a:t>){</a:t>
              </a:r>
              <a:endParaRPr lang="en-GB" sz="2400" b="1" dirty="0">
                <a:latin typeface="Courier New" pitchFamily="49" charset="0"/>
              </a:endParaRP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i="1" dirty="0">
                  <a:latin typeface="Courier New" pitchFamily="49" charset="0"/>
                </a:rPr>
                <a:t>    </a:t>
              </a:r>
              <a:r>
                <a:rPr lang="en-GB" sz="2400" b="1" i="1" u="sng" dirty="0" smtClean="0">
                  <a:latin typeface="Courier New" pitchFamily="49" charset="0"/>
                </a:rPr>
                <a:t>statements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 dirty="0" smtClean="0">
                  <a:latin typeface="Courier New" pitchFamily="49" charset="0"/>
                </a:rPr>
                <a:t> }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400" b="1" i="1" u="sng" baseline="-25000" dirty="0"/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dirty="0" smtClean="0"/>
                <a:t>where </a:t>
              </a:r>
              <a:r>
                <a:rPr lang="en-GB" sz="2400" i="1" dirty="0" smtClean="0"/>
                <a:t>condition</a:t>
              </a:r>
              <a:r>
                <a:rPr lang="en-GB" sz="2400" dirty="0" smtClean="0"/>
                <a:t> is a </a:t>
              </a:r>
              <a:r>
                <a:rPr lang="en-GB" sz="2400" dirty="0" err="1" smtClean="0"/>
                <a:t>boolean</a:t>
              </a:r>
              <a:r>
                <a:rPr lang="en-GB" sz="2400" dirty="0" smtClean="0"/>
                <a:t> expression  </a:t>
              </a:r>
            </a:p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dirty="0" smtClean="0"/>
                <a:t>and </a:t>
              </a:r>
              <a:r>
                <a:rPr lang="en-GB" sz="2400" i="1" dirty="0" smtClean="0"/>
                <a:t>statements</a:t>
              </a:r>
              <a:r>
                <a:rPr lang="en-GB" sz="2400" dirty="0" smtClean="0"/>
                <a:t> are 1 or more valid statements</a:t>
              </a:r>
            </a:p>
          </p:txBody>
        </p:sp>
      </p:grp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8022033" y="2150989"/>
            <a:ext cx="0" cy="304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0"/>
          <p:cNvSpPr>
            <a:spLocks noChangeArrowheads="1"/>
          </p:cNvSpPr>
          <p:nvPr/>
        </p:nvSpPr>
        <p:spPr bwMode="auto">
          <a:xfrm>
            <a:off x="7258445" y="2455789"/>
            <a:ext cx="1522413" cy="608013"/>
          </a:xfrm>
          <a:custGeom>
            <a:avLst/>
            <a:gdLst>
              <a:gd name="T0" fmla="*/ 2147483647 w 4235"/>
              <a:gd name="T1" fmla="*/ 0 h 1695"/>
              <a:gd name="T2" fmla="*/ 2147483647 w 4235"/>
              <a:gd name="T3" fmla="*/ 2147483647 h 1695"/>
              <a:gd name="T4" fmla="*/ 2147483647 w 4235"/>
              <a:gd name="T5" fmla="*/ 2147483647 h 1695"/>
              <a:gd name="T6" fmla="*/ 0 w 4235"/>
              <a:gd name="T7" fmla="*/ 2147483647 h 1695"/>
              <a:gd name="T8" fmla="*/ 2147483647 w 4235"/>
              <a:gd name="T9" fmla="*/ 0 h 16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35"/>
              <a:gd name="T16" fmla="*/ 0 h 1695"/>
              <a:gd name="T17" fmla="*/ 4235 w 4235"/>
              <a:gd name="T18" fmla="*/ 1695 h 16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35" h="1695">
                <a:moveTo>
                  <a:pt x="2117" y="0"/>
                </a:moveTo>
                <a:lnTo>
                  <a:pt x="4234" y="847"/>
                </a:lnTo>
                <a:lnTo>
                  <a:pt x="2117" y="1694"/>
                </a:lnTo>
                <a:lnTo>
                  <a:pt x="0" y="847"/>
                </a:lnTo>
                <a:lnTo>
                  <a:pt x="2117" y="0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442595" y="2566629"/>
            <a:ext cx="1109899" cy="3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Tahoma" pitchFamily="34" charset="0"/>
              </a:rPr>
              <a:t>c</a:t>
            </a:r>
            <a:r>
              <a:rPr lang="en-GB" i="1" dirty="0" smtClean="0">
                <a:latin typeface="Tahoma" pitchFamily="34" charset="0"/>
              </a:rPr>
              <a:t>ondition</a:t>
            </a:r>
            <a:endParaRPr lang="en-GB" i="1" dirty="0">
              <a:latin typeface="Tahoma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812233" y="3065389"/>
            <a:ext cx="1293812" cy="608013"/>
          </a:xfrm>
          <a:prstGeom prst="roundRect">
            <a:avLst>
              <a:gd name="adj" fmla="val 259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843983" y="3148519"/>
            <a:ext cx="1207233" cy="3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>
            <a:spAutoFit/>
          </a:bodyPr>
          <a:lstStyle/>
          <a:p>
            <a:pPr algn="ctr">
              <a:spcBef>
                <a:spcPts val="41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Tahoma" pitchFamily="34" charset="0"/>
              </a:rPr>
              <a:t>s</a:t>
            </a:r>
            <a:r>
              <a:rPr lang="en-GB" i="1" dirty="0" smtClean="0">
                <a:latin typeface="Tahoma" pitchFamily="34" charset="0"/>
              </a:rPr>
              <a:t>tatement</a:t>
            </a:r>
            <a:endParaRPr lang="en-GB" i="1" dirty="0">
              <a:latin typeface="Tahoma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950470" y="2379589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T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085533" y="3065389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160" tIns="46080" rIns="92160" bIns="46080" anchor="ctr" anchorCtr="1">
            <a:spAutoFit/>
          </a:bodyPr>
          <a:lstStyle/>
          <a:p>
            <a:pPr>
              <a:spcBef>
                <a:spcPts val="463"/>
              </a:spcBef>
              <a:buSzPct val="99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</a:rPr>
              <a:t>F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8022033" y="3065389"/>
            <a:ext cx="0" cy="914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" name="AutoShape 17"/>
          <p:cNvCxnSpPr>
            <a:cxnSpLocks noChangeShapeType="1"/>
            <a:stCxn id="11" idx="2"/>
            <a:endCxn id="17" idx="1"/>
          </p:cNvCxnSpPr>
          <p:nvPr/>
        </p:nvCxnSpPr>
        <p:spPr bwMode="auto">
          <a:xfrm rot="16200000" flipH="1">
            <a:off x="6858793" y="3273748"/>
            <a:ext cx="763587" cy="1562894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8022033" y="3979789"/>
            <a:ext cx="0" cy="457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18" name="AutoShape 19"/>
          <p:cNvCxnSpPr>
            <a:cxnSpLocks noChangeShapeType="1"/>
            <a:endCxn id="11" idx="0"/>
          </p:cNvCxnSpPr>
          <p:nvPr/>
        </p:nvCxnSpPr>
        <p:spPr bwMode="auto">
          <a:xfrm rot="10800000" flipV="1">
            <a:off x="6459139" y="2774443"/>
            <a:ext cx="825574" cy="290946"/>
          </a:xfrm>
          <a:prstGeom prst="bentConnector2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352270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or Invalid?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4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</a:t>
            </a:r>
            <a:r>
              <a:rPr lang="en-GB" b="1" dirty="0" smtClean="0">
                <a:latin typeface="Courier New" pitchFamily="49" charset="0"/>
              </a:rPr>
              <a:t>(x &lt; 20){</a:t>
            </a: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 smtClean="0">
                <a:latin typeface="Courier New" pitchFamily="49" charset="0"/>
              </a:rPr>
              <a:t>(“ABC Farm”)</a:t>
            </a:r>
            <a:r>
              <a:rPr lang="en-GB" b="1" dirty="0">
                <a:latin typeface="Courier New" pitchFamily="49" charset="0"/>
              </a:rPr>
              <a:t>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(1 &lt; a &lt; 5</a:t>
            </a:r>
            <a:r>
              <a:rPr lang="en-GB" b="1" dirty="0" smtClean="0">
                <a:latin typeface="Courier New" pitchFamily="49" charset="0"/>
              </a:rPr>
              <a:t>){</a:t>
            </a: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>
                <a:latin typeface="Courier New" pitchFamily="49" charset="0"/>
              </a:rPr>
              <a:t>(“I’ll love you forever”);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if (1 = 1</a:t>
            </a:r>
            <a:r>
              <a:rPr lang="en-GB" b="1" dirty="0" smtClean="0">
                <a:latin typeface="Courier New" pitchFamily="49" charset="0"/>
              </a:rPr>
              <a:t>){</a:t>
            </a: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println</a:t>
            </a:r>
            <a:r>
              <a:rPr lang="en-GB" b="1" dirty="0" smtClean="0">
                <a:latin typeface="Courier New" pitchFamily="49" charset="0"/>
              </a:rPr>
              <a:t>(”Very hungry caterpillar"</a:t>
            </a:r>
            <a:r>
              <a:rPr lang="en-GB" b="1" dirty="0">
                <a:latin typeface="Courier New" pitchFamily="49" charset="0"/>
              </a:rPr>
              <a:t>);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r>
              <a:rPr lang="en-GB" b="1" dirty="0" smtClean="0">
                <a:latin typeface="Courier New" pitchFamily="49" charset="0"/>
              </a:rPr>
              <a:t>}</a:t>
            </a: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  <a:p>
            <a:pPr marL="0" indent="0">
              <a:buNone/>
              <a:tabLst>
                <a:tab pos="0" algn="l"/>
                <a:tab pos="924883" algn="l"/>
                <a:tab pos="1849765" algn="l"/>
                <a:tab pos="2774648" algn="l"/>
                <a:tab pos="3699530" algn="l"/>
                <a:tab pos="4624413" algn="l"/>
                <a:tab pos="5549296" algn="l"/>
                <a:tab pos="6474177" algn="l"/>
                <a:tab pos="7399060" algn="l"/>
                <a:tab pos="8323943" algn="l"/>
                <a:tab pos="9248825" algn="l"/>
                <a:tab pos="10173708" algn="l"/>
              </a:tabLst>
            </a:pPr>
            <a:endParaRPr lang="en-GB" b="1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000" y="3293533"/>
            <a:ext cx="8657167" cy="151130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4000" y="1524000"/>
            <a:ext cx="8657167" cy="1511300"/>
          </a:xfrm>
          <a:prstGeom prst="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8231" y="5003800"/>
            <a:ext cx="8657167" cy="151130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23919</TotalTime>
  <Words>1012</Words>
  <Application>Microsoft Macintosh PowerPoint</Application>
  <PresentationFormat>On-screen Show (4:3)</PresentationFormat>
  <Paragraphs>217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Processing</vt:lpstr>
      <vt:lpstr>Objectives</vt:lpstr>
      <vt:lpstr>Primitive Types: Booleans</vt:lpstr>
      <vt:lpstr>Boolean Expressions</vt:lpstr>
      <vt:lpstr>Boolean expressions</vt:lpstr>
      <vt:lpstr>Example: Leap Year</vt:lpstr>
      <vt:lpstr>Control Structures: Remember these? </vt:lpstr>
      <vt:lpstr>Selective Execution: Simple if</vt:lpstr>
      <vt:lpstr>Valid or Invalid?</vt:lpstr>
      <vt:lpstr>Valid or Invalid?</vt:lpstr>
      <vt:lpstr>Valid or Invalid?</vt:lpstr>
      <vt:lpstr>Selection: The Two-Branch if</vt:lpstr>
      <vt:lpstr>Valid or Invalid?</vt:lpstr>
      <vt:lpstr>Selection: The Multi-branch if</vt:lpstr>
      <vt:lpstr>Valid or Invalid?</vt:lpstr>
      <vt:lpstr>Write mouseClicked method</vt:lpstr>
      <vt:lpstr>Examples</vt:lpstr>
      <vt:lpstr>Example: SPF</vt:lpstr>
      <vt:lpstr>Example: Pollution</vt:lpstr>
      <vt:lpstr>Example: Quadratic</vt:lpstr>
      <vt:lpstr>Example: Cost Table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83</cp:revision>
  <dcterms:created xsi:type="dcterms:W3CDTF">2011-08-22T19:36:31Z</dcterms:created>
  <dcterms:modified xsi:type="dcterms:W3CDTF">2012-09-27T20:42:24Z</dcterms:modified>
</cp:coreProperties>
</file>