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29"/>
  </p:notesMasterIdLst>
  <p:handoutMasterIdLst>
    <p:handoutMasterId r:id="rId30"/>
  </p:handoutMasterIdLst>
  <p:sldIdLst>
    <p:sldId id="294" r:id="rId2"/>
    <p:sldId id="308" r:id="rId3"/>
    <p:sldId id="328" r:id="rId4"/>
    <p:sldId id="311" r:id="rId5"/>
    <p:sldId id="329" r:id="rId6"/>
    <p:sldId id="330" r:id="rId7"/>
    <p:sldId id="312" r:id="rId8"/>
    <p:sldId id="331" r:id="rId9"/>
    <p:sldId id="332" r:id="rId10"/>
    <p:sldId id="333" r:id="rId11"/>
    <p:sldId id="334" r:id="rId12"/>
    <p:sldId id="335" r:id="rId13"/>
    <p:sldId id="336" r:id="rId14"/>
    <p:sldId id="337" r:id="rId15"/>
    <p:sldId id="338" r:id="rId16"/>
    <p:sldId id="339" r:id="rId17"/>
    <p:sldId id="340" r:id="rId18"/>
    <p:sldId id="310" r:id="rId19"/>
    <p:sldId id="313" r:id="rId20"/>
    <p:sldId id="314" r:id="rId21"/>
    <p:sldId id="315" r:id="rId22"/>
    <p:sldId id="316" r:id="rId23"/>
    <p:sldId id="317" r:id="rId24"/>
    <p:sldId id="319" r:id="rId25"/>
    <p:sldId id="326" r:id="rId26"/>
    <p:sldId id="341" r:id="rId27"/>
    <p:sldId id="318" r:id="rId2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216" autoAdjust="0"/>
  </p:normalViewPr>
  <p:slideViewPr>
    <p:cSldViewPr snapToGrid="0" snapToObjects="1">
      <p:cViewPr varScale="1">
        <p:scale>
          <a:sx n="69" d="100"/>
          <a:sy n="69" d="100"/>
        </p:scale>
        <p:origin x="-156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A1B5138C-9EF8-334C-A7DB-2BAB431935D8}" type="datetimeFigureOut">
              <a:rPr lang="en-US" smtClean="0"/>
              <a:t>2/13/13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85F29904-FD17-CD45-92E0-F2404DC37DFF}" type="slidenum">
              <a:rPr lang="en-US" smtClean="0"/>
              <a:t>‹#›</a:t>
            </a:fld>
            <a:endParaRPr lang="en-US"/>
          </a:p>
        </p:txBody>
      </p:sp>
    </p:spTree>
    <p:extLst>
      <p:ext uri="{BB962C8B-B14F-4D97-AF65-F5344CB8AC3E}">
        <p14:creationId xmlns:p14="http://schemas.microsoft.com/office/powerpoint/2010/main" val="3988362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806EEA4-ADA4-974F-AE27-F0092D35C8D2}" type="datetimeFigureOut">
              <a:rPr lang="en-US" smtClean="0"/>
              <a:t>2/13/13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E6CCF7D-81DE-4BA6-8CED-794985FDB6AC}"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Think flip</a:t>
            </a:r>
            <a:r>
              <a:rPr lang="en-US" baseline="0" dirty="0" smtClean="0"/>
              <a:t> book!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Wednesday,</a:t>
            </a:r>
            <a:r>
              <a:rPr lang="en-US" baseline="0" dirty="0" smtClean="0"/>
              <a:t> introduce variable for width/height.</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17</a:t>
            </a:fld>
            <a:endParaRPr lang="en-US"/>
          </a:p>
        </p:txBody>
      </p:sp>
    </p:spTree>
    <p:extLst>
      <p:ext uri="{BB962C8B-B14F-4D97-AF65-F5344CB8AC3E}">
        <p14:creationId xmlns:p14="http://schemas.microsoft.com/office/powerpoint/2010/main" val="885358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5AD4C4B-C250-42A1-BE1D-AB80C3A0AEFF}" type="slidenum">
              <a:rPr lang="en-US" smtClean="0"/>
              <a:pPr/>
              <a:t>18</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US" baseline="0" dirty="0" smtClean="0"/>
              <a:t>This is our Analysis!</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 this caus</a:t>
            </a:r>
            <a:r>
              <a:rPr lang="en-US" baseline="0" dirty="0" smtClean="0"/>
              <a:t>e the circle to get bigger each time draw is calling by Processing??</a:t>
            </a:r>
          </a:p>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20</a:t>
            </a:fld>
            <a:endParaRPr lang="en-US"/>
          </a:p>
        </p:txBody>
      </p:sp>
    </p:spTree>
    <p:extLst>
      <p:ext uri="{BB962C8B-B14F-4D97-AF65-F5344CB8AC3E}">
        <p14:creationId xmlns:p14="http://schemas.microsoft.com/office/powerpoint/2010/main" val="1612343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21</a:t>
            </a:fld>
            <a:endParaRPr lang="en-US"/>
          </a:p>
        </p:txBody>
      </p:sp>
    </p:spTree>
    <p:extLst>
      <p:ext uri="{BB962C8B-B14F-4D97-AF65-F5344CB8AC3E}">
        <p14:creationId xmlns:p14="http://schemas.microsoft.com/office/powerpoint/2010/main" val="1612343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7143F7AA-A4BD-4EBC-9766-6CD1C04939D3}" type="slidenum">
              <a:rPr lang="en-US" smtClean="0"/>
              <a:pPr/>
              <a:t>24</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r>
              <a:rPr lang="en-US" dirty="0" smtClean="0"/>
              <a:t>Talk about identifiers and </a:t>
            </a:r>
            <a:r>
              <a:rPr lang="en-US" b="1" dirty="0" smtClean="0"/>
              <a:t>scope</a:t>
            </a:r>
            <a:r>
              <a:rPr lang="en-US" dirty="0" smtClean="0"/>
              <a:t>.  (Helpful</a:t>
            </a:r>
            <a:r>
              <a:rPr lang="en-US" baseline="0" dirty="0" smtClean="0"/>
              <a:t> analogy? </a:t>
            </a:r>
            <a:r>
              <a:rPr lang="en-US" dirty="0" smtClean="0"/>
              <a:t>It’s sort of like rooms with mirrored glass – you can see out but not in.) Note the following things:</a:t>
            </a:r>
          </a:p>
          <a:p>
            <a:pPr>
              <a:buFont typeface="Arial" pitchFamily="34" charset="0"/>
              <a:buChar char="•"/>
            </a:pPr>
            <a:endParaRPr lang="en-US" baseline="0" dirty="0" smtClean="0"/>
          </a:p>
          <a:p>
            <a:pPr>
              <a:buFont typeface="Arial" pitchFamily="34" charset="0"/>
              <a:buChar char="•"/>
            </a:pPr>
            <a:r>
              <a:rPr lang="en-US" baseline="0" dirty="0" smtClean="0"/>
              <a:t>We make the global variables global so that they can be used in both setup() and draw(). Declaring them local to either (or both) of the methods won’t work because the value can’t then be shared. In this situation, we must separate the declaration of the variable from its initialization and use;</a:t>
            </a:r>
          </a:p>
          <a:p>
            <a:pPr>
              <a:buFont typeface="Arial" pitchFamily="34" charset="0"/>
              <a:buChar char="•"/>
            </a:pPr>
            <a:r>
              <a:rPr lang="en-US" baseline="0" dirty="0" smtClean="0"/>
              <a:t> We could have another variable named x in setup() if we wanted to, but it would be a different variable.</a:t>
            </a:r>
          </a:p>
          <a:p>
            <a:pPr>
              <a:buFont typeface="Arial" pitchFamily="34" charset="0"/>
              <a:buChar char="•"/>
            </a:pPr>
            <a:r>
              <a:rPr lang="en-US" baseline="0" dirty="0" smtClean="0"/>
              <a:t> Creating a new variable with the same name “hides” the external variable (use </a:t>
            </a:r>
            <a:r>
              <a:rPr lang="en-US" baseline="0" dirty="0" err="1" smtClean="0"/>
              <a:t>println</a:t>
            </a:r>
            <a:r>
              <a:rPr lang="en-US" baseline="0" dirty="0" smtClean="0"/>
              <a:t> for an example)</a:t>
            </a:r>
          </a:p>
          <a:p>
            <a:pPr>
              <a:buFont typeface="Arial" pitchFamily="34" charset="0"/>
              <a:buChar char="•"/>
            </a:pPr>
            <a:endParaRPr lang="en-US" baseline="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Better demo this to see the animation.</a:t>
            </a:r>
          </a:p>
          <a:p>
            <a:r>
              <a:rPr lang="en-US" dirty="0" smtClean="0"/>
              <a:t>Mess with the code some:</a:t>
            </a:r>
          </a:p>
          <a:p>
            <a:pPr>
              <a:buFont typeface="Arial" pitchFamily="34" charset="0"/>
              <a:buChar char="•"/>
            </a:pPr>
            <a:r>
              <a:rPr lang="en-US" baseline="0" dirty="0" smtClean="0"/>
              <a:t> A</a:t>
            </a:r>
            <a:r>
              <a:rPr lang="en-US" dirty="0" smtClean="0"/>
              <a:t>dd </a:t>
            </a:r>
            <a:r>
              <a:rPr lang="en-US" dirty="0" err="1" smtClean="0"/>
              <a:t>noFill</a:t>
            </a:r>
            <a:r>
              <a:rPr lang="en-US" dirty="0" smtClean="0"/>
              <a:t>() and smooth() to create</a:t>
            </a:r>
            <a:r>
              <a:rPr lang="en-US" baseline="0" dirty="0" smtClean="0"/>
              <a:t> the color gradient.</a:t>
            </a:r>
          </a:p>
          <a:p>
            <a:pPr>
              <a:buFont typeface="Arial" pitchFamily="34" charset="0"/>
              <a:buChar char="•"/>
            </a:pPr>
            <a:r>
              <a:rPr lang="en-US" baseline="0" dirty="0" smtClean="0"/>
              <a:t> Try running it without incrementing the diameter (or setting the diameter to a fixed value).</a:t>
            </a:r>
          </a:p>
          <a:p>
            <a:pPr>
              <a:buFont typeface="Arial" pitchFamily="34" charset="0"/>
              <a:buChar char="•"/>
            </a:pPr>
            <a:r>
              <a:rPr lang="en-US" baseline="0" dirty="0" smtClean="0"/>
              <a:t> Try misspelling either setup() or draw().</a:t>
            </a:r>
          </a:p>
          <a:p>
            <a:pPr>
              <a:buFont typeface="Arial" pitchFamily="34" charset="0"/>
              <a:buChar char="•"/>
            </a:pPr>
            <a:r>
              <a:rPr lang="en-US" baseline="0" dirty="0" smtClean="0"/>
              <a:t> Mention </a:t>
            </a:r>
            <a:r>
              <a:rPr lang="en-US" baseline="0" dirty="0" err="1" smtClean="0"/>
              <a:t>mouseClicked</a:t>
            </a:r>
            <a:r>
              <a:rPr lang="en-US" baseline="0" dirty="0" smtClean="0"/>
              <a:t>(), </a:t>
            </a:r>
            <a:r>
              <a:rPr lang="en-US" baseline="0" dirty="0" err="1" smtClean="0"/>
              <a:t>mouseMoved</a:t>
            </a:r>
            <a:r>
              <a:rPr lang="en-US" baseline="0" dirty="0" smtClean="0"/>
              <a:t>(), </a:t>
            </a:r>
            <a:r>
              <a:rPr lang="en-US" baseline="0" dirty="0" err="1" smtClean="0"/>
              <a:t>mouseDragged</a:t>
            </a:r>
            <a:r>
              <a:rPr lang="en-US" baseline="0" dirty="0" smtClean="0"/>
              <a:t>(), </a:t>
            </a:r>
            <a:r>
              <a:rPr lang="en-US" baseline="0" dirty="0" err="1" smtClean="0"/>
              <a:t>mouseReleased</a:t>
            </a:r>
            <a:r>
              <a:rPr lang="en-US" baseline="0" dirty="0" smtClean="0"/>
              <a:t>() as well (see Processing reference).</a:t>
            </a:r>
          </a:p>
          <a:p>
            <a:pPr>
              <a:buFont typeface="Arial" pitchFamily="34" charset="0"/>
              <a:buChar char="•"/>
            </a:pPr>
            <a:r>
              <a:rPr lang="en-US" baseline="0" dirty="0" smtClean="0"/>
              <a:t> Mention </a:t>
            </a:r>
            <a:r>
              <a:rPr lang="en-US" baseline="0" dirty="0" err="1" smtClean="0"/>
              <a:t>mouseX</a:t>
            </a:r>
            <a:r>
              <a:rPr lang="en-US" baseline="0" dirty="0" smtClean="0"/>
              <a:t>, </a:t>
            </a:r>
            <a:r>
              <a:rPr lang="en-US" baseline="0" dirty="0" err="1" smtClean="0"/>
              <a:t>mouseY</a:t>
            </a:r>
            <a:r>
              <a:rPr lang="en-US" baseline="0" dirty="0" smtClean="0"/>
              <a:t>, </a:t>
            </a:r>
            <a:r>
              <a:rPr lang="en-US" baseline="0" dirty="0" err="1" smtClean="0"/>
              <a:t>pmouseX</a:t>
            </a:r>
            <a:r>
              <a:rPr lang="en-US" baseline="0" dirty="0" smtClean="0"/>
              <a:t>, and </a:t>
            </a:r>
            <a:r>
              <a:rPr lang="en-US" baseline="0" dirty="0" err="1" smtClean="0"/>
              <a:t>pmouseY</a:t>
            </a:r>
            <a:r>
              <a:rPr lang="en-US" baseline="0" dirty="0" smtClean="0"/>
              <a:t> as Processing-maintained variables.</a:t>
            </a:r>
          </a:p>
          <a:p>
            <a:pPr>
              <a:buFont typeface="Arial" pitchFamily="34" charset="0"/>
              <a:buNone/>
            </a:pPr>
            <a:r>
              <a:rPr lang="en-US" baseline="0" dirty="0" smtClean="0"/>
              <a:t>If there is time, show them the dragging ball from the text.</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up/down</a:t>
            </a:r>
            <a:r>
              <a:rPr lang="en-US" baseline="0" dirty="0" smtClean="0"/>
              <a:t> movement as well.</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27</a:t>
            </a:fld>
            <a:endParaRPr lang="en-US"/>
          </a:p>
        </p:txBody>
      </p:sp>
    </p:spTree>
    <p:extLst>
      <p:ext uri="{BB962C8B-B14F-4D97-AF65-F5344CB8AC3E}">
        <p14:creationId xmlns:p14="http://schemas.microsoft.com/office/powerpoint/2010/main" val="394656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47DDAE31-C65C-428E-810F-A6570EB26D5E}" type="slidenum">
              <a:rPr lang="en-US" smtClean="0"/>
              <a:pPr/>
              <a:t>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Most of the “interesting” operations we would like to perform are not pre-defined.</a:t>
            </a:r>
          </a:p>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a method that returns </a:t>
            </a:r>
            <a:r>
              <a:rPr lang="en-US" dirty="0" err="1" smtClean="0"/>
              <a:t>courseName</a:t>
            </a:r>
            <a:r>
              <a:rPr lang="en-US" dirty="0" smtClean="0"/>
              <a:t> (CS108)</a:t>
            </a:r>
          </a:p>
          <a:p>
            <a:r>
              <a:rPr lang="en-US" dirty="0" smtClean="0"/>
              <a:t>Contrast</a:t>
            </a:r>
            <a:r>
              <a:rPr lang="en-US" baseline="0" dirty="0" smtClean="0"/>
              <a:t> with a void method that prints to the screen, but returns nothing.</a:t>
            </a:r>
            <a:endParaRPr lang="en-US" dirty="0"/>
          </a:p>
        </p:txBody>
      </p:sp>
      <p:sp>
        <p:nvSpPr>
          <p:cNvPr id="4" name="Slide Number Placeholder 3"/>
          <p:cNvSpPr>
            <a:spLocks noGrp="1"/>
          </p:cNvSpPr>
          <p:nvPr>
            <p:ph type="sldNum" sz="quarter" idx="10"/>
          </p:nvPr>
        </p:nvSpPr>
        <p:spPr/>
        <p:txBody>
          <a:bodyPr/>
          <a:lstStyle/>
          <a:p>
            <a:fld id="{745C7103-E8A1-43A8-B1E8-56444E8B7523}"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745C7103-E8A1-43A8-B1E8-56444E8B7523}"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program we’ve written thus far could be contained</a:t>
            </a:r>
            <a:r>
              <a:rPr lang="en-US" baseline="0" dirty="0" smtClean="0"/>
              <a:t> within setup.  All code was run once.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8</a:t>
            </a:fld>
            <a:endParaRPr lang="en-US"/>
          </a:p>
        </p:txBody>
      </p:sp>
    </p:spTree>
    <p:extLst>
      <p:ext uri="{BB962C8B-B14F-4D97-AF65-F5344CB8AC3E}">
        <p14:creationId xmlns:p14="http://schemas.microsoft.com/office/powerpoint/2010/main" val="1244255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a:t>
            </a:r>
            <a:r>
              <a:rPr lang="en-US" baseline="0" dirty="0" smtClean="0"/>
              <a:t> will we make it change??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9</a:t>
            </a:fld>
            <a:endParaRPr lang="en-US"/>
          </a:p>
        </p:txBody>
      </p:sp>
    </p:spTree>
    <p:extLst>
      <p:ext uri="{BB962C8B-B14F-4D97-AF65-F5344CB8AC3E}">
        <p14:creationId xmlns:p14="http://schemas.microsoft.com/office/powerpoint/2010/main" val="2322745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if we move</a:t>
            </a:r>
            <a:r>
              <a:rPr lang="en-US" baseline="0" dirty="0" smtClean="0"/>
              <a:t> background to draw?</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11</a:t>
            </a:fld>
            <a:endParaRPr lang="en-US"/>
          </a:p>
        </p:txBody>
      </p:sp>
    </p:spTree>
    <p:extLst>
      <p:ext uri="{BB962C8B-B14F-4D97-AF65-F5344CB8AC3E}">
        <p14:creationId xmlns:p14="http://schemas.microsoft.com/office/powerpoint/2010/main" val="1438824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E6CCF7D-81DE-4BA6-8CED-794985FDB6AC}" type="slidenum">
              <a:rPr lang="en-US" smtClean="0"/>
              <a:pPr/>
              <a:t>12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14</a:t>
            </a:fld>
            <a:endParaRPr lang="en-US"/>
          </a:p>
        </p:txBody>
      </p:sp>
    </p:spTree>
    <p:extLst>
      <p:ext uri="{BB962C8B-B14F-4D97-AF65-F5344CB8AC3E}">
        <p14:creationId xmlns:p14="http://schemas.microsoft.com/office/powerpoint/2010/main" val="1438824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2/13/13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2/13/13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2/13/13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2/13/13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2/13/13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2/13/13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Processing</a:t>
            </a:r>
            <a:endParaRPr lang="en-US" dirty="0"/>
          </a:p>
        </p:txBody>
      </p:sp>
      <p:sp>
        <p:nvSpPr>
          <p:cNvPr id="3" name="Subtitle 2"/>
          <p:cNvSpPr>
            <a:spLocks noGrp="1"/>
          </p:cNvSpPr>
          <p:nvPr>
            <p:ph type="subTitle" idx="1"/>
          </p:nvPr>
        </p:nvSpPr>
        <p:spPr/>
        <p:txBody>
          <a:bodyPr/>
          <a:lstStyle/>
          <a:p>
            <a:r>
              <a:rPr lang="en-US" dirty="0" smtClean="0"/>
              <a:t>Animation</a:t>
            </a:r>
            <a:endParaRPr lang="en-US" dirty="0"/>
          </a:p>
        </p:txBody>
      </p:sp>
    </p:spTree>
    <p:extLst>
      <p:ext uri="{BB962C8B-B14F-4D97-AF65-F5344CB8AC3E}">
        <p14:creationId xmlns:p14="http://schemas.microsoft.com/office/powerpoint/2010/main" val="234513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Raindrops</a:t>
            </a:r>
            <a:endParaRPr lang="en-US" dirty="0"/>
          </a:p>
        </p:txBody>
      </p:sp>
      <p:sp>
        <p:nvSpPr>
          <p:cNvPr id="4" name="TextBox 3"/>
          <p:cNvSpPr txBox="1"/>
          <p:nvPr/>
        </p:nvSpPr>
        <p:spPr>
          <a:xfrm>
            <a:off x="586268" y="1569288"/>
            <a:ext cx="5386861" cy="4401205"/>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a:latin typeface="Andale Mono"/>
                <a:cs typeface="Andale Mono"/>
              </a:rPr>
              <a:t>	</a:t>
            </a:r>
            <a:r>
              <a:rPr lang="en-US" sz="2800" dirty="0" smtClean="0">
                <a:solidFill>
                  <a:srgbClr val="990000"/>
                </a:solidFill>
                <a:latin typeface="Andale Mono"/>
                <a:cs typeface="Andale Mono"/>
              </a:rPr>
              <a:t>float x = random(300);</a:t>
            </a:r>
          </a:p>
          <a:p>
            <a:r>
              <a:rPr lang="en-US" sz="2800" dirty="0">
                <a:solidFill>
                  <a:srgbClr val="990000"/>
                </a:solidFill>
                <a:latin typeface="Andale Mono"/>
                <a:cs typeface="Andale Mono"/>
              </a:rPr>
              <a:t>	</a:t>
            </a:r>
            <a:r>
              <a:rPr lang="en-US" sz="2800" dirty="0" smtClean="0">
                <a:solidFill>
                  <a:srgbClr val="990000"/>
                </a:solidFill>
                <a:latin typeface="Andale Mono"/>
                <a:cs typeface="Andale Mono"/>
              </a:rPr>
              <a:t>float y = random(300);</a:t>
            </a:r>
          </a:p>
          <a:p>
            <a:r>
              <a:rPr lang="en-US" sz="2800" dirty="0">
                <a:latin typeface="Andale Mono"/>
                <a:cs typeface="Andale Mono"/>
              </a:rPr>
              <a:t>	</a:t>
            </a:r>
            <a:r>
              <a:rPr lang="en-US" sz="2800" dirty="0" smtClean="0">
                <a:latin typeface="Andale Mono"/>
                <a:cs typeface="Andale Mono"/>
              </a:rPr>
              <a:t>ellipse(</a:t>
            </a:r>
            <a:r>
              <a:rPr lang="en-US" sz="2800" dirty="0" smtClean="0">
                <a:solidFill>
                  <a:srgbClr val="990000"/>
                </a:solidFill>
                <a:latin typeface="Andale Mono"/>
                <a:cs typeface="Andale Mono"/>
              </a:rPr>
              <a:t>x</a:t>
            </a:r>
            <a:r>
              <a:rPr lang="en-US" sz="2800" dirty="0" smtClean="0">
                <a:latin typeface="Andale Mono"/>
                <a:cs typeface="Andale Mono"/>
              </a:rPr>
              <a:t>, </a:t>
            </a:r>
            <a:r>
              <a:rPr lang="en-US" sz="2800" dirty="0" smtClean="0">
                <a:solidFill>
                  <a:srgbClr val="990000"/>
                </a:solidFill>
                <a:latin typeface="Andale Mono"/>
                <a:cs typeface="Andale Mono"/>
              </a:rPr>
              <a:t>y</a:t>
            </a:r>
            <a:r>
              <a:rPr lang="en-US" sz="2800" dirty="0" smtClean="0">
                <a:latin typeface="Andale Mono"/>
                <a:cs typeface="Andale Mono"/>
              </a:rPr>
              <a:t>, 30, 30);</a:t>
            </a:r>
          </a:p>
          <a:p>
            <a:r>
              <a:rPr lang="en-US" sz="2800" dirty="0" smtClean="0">
                <a:latin typeface="Andale Mono"/>
                <a:cs typeface="Andale Mono"/>
              </a:rPr>
              <a:t>}</a:t>
            </a:r>
            <a:endParaRPr lang="en-US" sz="2800" dirty="0">
              <a:latin typeface="Andale Mono"/>
              <a:cs typeface="Andale Mono"/>
            </a:endParaRPr>
          </a:p>
        </p:txBody>
      </p:sp>
    </p:spTree>
    <p:extLst>
      <p:ext uri="{BB962C8B-B14F-4D97-AF65-F5344CB8AC3E}">
        <p14:creationId xmlns:p14="http://schemas.microsoft.com/office/powerpoint/2010/main" val="16179374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would you add color variation?</a:t>
            </a:r>
            <a:endParaRPr lang="en-US" dirty="0"/>
          </a:p>
        </p:txBody>
      </p:sp>
      <p:sp>
        <p:nvSpPr>
          <p:cNvPr id="4" name="TextBox 3"/>
          <p:cNvSpPr txBox="1"/>
          <p:nvPr/>
        </p:nvSpPr>
        <p:spPr>
          <a:xfrm>
            <a:off x="586268" y="1569288"/>
            <a:ext cx="5386861" cy="4401205"/>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a:latin typeface="Andale Mono"/>
                <a:cs typeface="Andale Mono"/>
              </a:rPr>
              <a:t>	</a:t>
            </a:r>
            <a:r>
              <a:rPr lang="en-US" sz="2800" dirty="0" smtClean="0">
                <a:latin typeface="Andale Mono"/>
                <a:cs typeface="Andale Mono"/>
              </a:rPr>
              <a:t>float x = random(300);</a:t>
            </a:r>
          </a:p>
          <a:p>
            <a:r>
              <a:rPr lang="en-US" sz="2800" dirty="0">
                <a:latin typeface="Andale Mono"/>
                <a:cs typeface="Andale Mono"/>
              </a:rPr>
              <a:t>	</a:t>
            </a:r>
            <a:r>
              <a:rPr lang="en-US" sz="2800" dirty="0" smtClean="0">
                <a:latin typeface="Andale Mono"/>
                <a:cs typeface="Andale Mono"/>
              </a:rPr>
              <a:t>float y = random(300);</a:t>
            </a:r>
          </a:p>
          <a:p>
            <a:r>
              <a:rPr lang="en-US" sz="2800" dirty="0">
                <a:latin typeface="Andale Mono"/>
                <a:cs typeface="Andale Mono"/>
              </a:rPr>
              <a:t>	</a:t>
            </a:r>
            <a:r>
              <a:rPr lang="en-US" sz="2800" dirty="0" smtClean="0">
                <a:latin typeface="Andale Mono"/>
                <a:cs typeface="Andale Mono"/>
              </a:rPr>
              <a:t>ellipse(x, y, 30, 30);</a:t>
            </a:r>
          </a:p>
          <a:p>
            <a:r>
              <a:rPr lang="en-US" sz="2800" dirty="0" smtClean="0">
                <a:latin typeface="Andale Mono"/>
                <a:cs typeface="Andale Mono"/>
              </a:rPr>
              <a:t>}</a:t>
            </a:r>
            <a:endParaRPr lang="en-US" sz="2800" dirty="0">
              <a:latin typeface="Andale Mono"/>
              <a:cs typeface="Andale Mono"/>
            </a:endParaRPr>
          </a:p>
        </p:txBody>
      </p:sp>
    </p:spTree>
    <p:extLst>
      <p:ext uri="{BB962C8B-B14F-4D97-AF65-F5344CB8AC3E}">
        <p14:creationId xmlns:p14="http://schemas.microsoft.com/office/powerpoint/2010/main" val="35965013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ADE27AF9-2BD2-49E8-9867-CA536C4C2F43}" type="slidenum">
              <a:rPr lang="en-US" smtClean="0"/>
              <a:pPr/>
              <a:t>12</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Defining Interaction Methods</a:t>
            </a:r>
          </a:p>
        </p:txBody>
      </p:sp>
      <p:sp>
        <p:nvSpPr>
          <p:cNvPr id="17412" name="Rectangle 3"/>
          <p:cNvSpPr>
            <a:spLocks noGrp="1" noChangeArrowheads="1"/>
          </p:cNvSpPr>
          <p:nvPr>
            <p:ph type="body" idx="1"/>
          </p:nvPr>
        </p:nvSpPr>
        <p:spPr>
          <a:xfrm>
            <a:off x="457200" y="1600200"/>
            <a:ext cx="8201892" cy="4724400"/>
          </a:xfrm>
        </p:spPr>
        <p:txBody>
          <a:bodyPr/>
          <a:lstStyle/>
          <a:p>
            <a:pPr eaLnBrk="1" hangingPunct="1"/>
            <a:r>
              <a:rPr lang="en-US" dirty="0" smtClean="0"/>
              <a:t>Processing supports user interaction using a set of pre-declared methods that respond to user-initiated </a:t>
            </a:r>
            <a:r>
              <a:rPr lang="en-US" i="1" dirty="0" smtClean="0"/>
              <a:t>events</a:t>
            </a:r>
            <a:r>
              <a:rPr lang="en-US" dirty="0" smtClean="0"/>
              <a:t>.</a:t>
            </a:r>
          </a:p>
          <a:p>
            <a:pPr eaLnBrk="1" hangingPunct="1"/>
            <a:r>
              <a:rPr lang="en-US" dirty="0" smtClean="0"/>
              <a:t>User events include mouse and keyboard actions.</a:t>
            </a:r>
          </a:p>
        </p:txBody>
      </p:sp>
    </p:spTree>
    <p:extLst>
      <p:ext uri="{BB962C8B-B14F-4D97-AF65-F5344CB8AC3E}">
        <p14:creationId xmlns:p14="http://schemas.microsoft.com/office/powerpoint/2010/main" val="31125256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Interaction Using Mouse</a:t>
            </a:r>
            <a:endParaRPr lang="en-US" dirty="0"/>
          </a:p>
        </p:txBody>
      </p:sp>
      <p:sp>
        <p:nvSpPr>
          <p:cNvPr id="6" name="Content Placeholder 5"/>
          <p:cNvSpPr>
            <a:spLocks noGrp="1"/>
          </p:cNvSpPr>
          <p:nvPr>
            <p:ph idx="1"/>
          </p:nvPr>
        </p:nvSpPr>
        <p:spPr>
          <a:xfrm>
            <a:off x="457200" y="1418755"/>
            <a:ext cx="8229600" cy="4724400"/>
          </a:xfrm>
        </p:spPr>
        <p:txBody>
          <a:bodyPr/>
          <a:lstStyle/>
          <a:p>
            <a:r>
              <a:rPr lang="en-US" dirty="0" smtClean="0">
                <a:cs typeface="Arial Narrow"/>
              </a:rPr>
              <a:t>Methods</a:t>
            </a:r>
          </a:p>
          <a:p>
            <a:pPr lvl="1"/>
            <a:r>
              <a:rPr lang="en-US" dirty="0" err="1" smtClean="0">
                <a:cs typeface="Arial Narrow"/>
              </a:rPr>
              <a:t>mouseClicked</a:t>
            </a:r>
            <a:r>
              <a:rPr lang="en-US" dirty="0" smtClean="0">
                <a:cs typeface="Arial Narrow"/>
              </a:rPr>
              <a:t>()</a:t>
            </a:r>
          </a:p>
          <a:p>
            <a:pPr lvl="1"/>
            <a:r>
              <a:rPr lang="en-US" dirty="0" err="1" smtClean="0">
                <a:cs typeface="Arial Narrow"/>
              </a:rPr>
              <a:t>mouseDragged</a:t>
            </a:r>
            <a:r>
              <a:rPr lang="en-US" dirty="0" smtClean="0">
                <a:cs typeface="Arial Narrow"/>
              </a:rPr>
              <a:t>()</a:t>
            </a:r>
          </a:p>
          <a:p>
            <a:pPr lvl="1"/>
            <a:r>
              <a:rPr lang="en-US" dirty="0" err="1" smtClean="0">
                <a:cs typeface="Arial Narrow"/>
              </a:rPr>
              <a:t>mouseMoved</a:t>
            </a:r>
            <a:r>
              <a:rPr lang="en-US" dirty="0" smtClean="0">
                <a:cs typeface="Arial Narrow"/>
              </a:rPr>
              <a:t>()</a:t>
            </a:r>
          </a:p>
          <a:p>
            <a:pPr lvl="1"/>
            <a:r>
              <a:rPr lang="en-US" dirty="0" err="1" smtClean="0">
                <a:cs typeface="Arial Narrow"/>
              </a:rPr>
              <a:t>mousePressed</a:t>
            </a:r>
            <a:r>
              <a:rPr lang="en-US" dirty="0" smtClean="0">
                <a:cs typeface="Arial Narrow"/>
              </a:rPr>
              <a:t>()</a:t>
            </a:r>
          </a:p>
          <a:p>
            <a:pPr lvl="1"/>
            <a:r>
              <a:rPr lang="en-US" dirty="0" err="1" smtClean="0">
                <a:cs typeface="Arial Narrow"/>
              </a:rPr>
              <a:t>mouseReleased</a:t>
            </a:r>
            <a:r>
              <a:rPr lang="en-US" dirty="0" smtClean="0">
                <a:cs typeface="Arial Narrow"/>
              </a:rPr>
              <a:t>()</a:t>
            </a:r>
          </a:p>
          <a:p>
            <a:r>
              <a:rPr lang="en-US" dirty="0" smtClean="0">
                <a:cs typeface="Arial Narrow"/>
              </a:rPr>
              <a:t>Variables</a:t>
            </a:r>
          </a:p>
          <a:p>
            <a:pPr lvl="1"/>
            <a:r>
              <a:rPr lang="en-US" dirty="0" err="1" smtClean="0">
                <a:cs typeface="Arial Narrow"/>
              </a:rPr>
              <a:t>mouseX</a:t>
            </a:r>
            <a:r>
              <a:rPr lang="en-US" dirty="0" smtClean="0">
                <a:cs typeface="Arial Narrow"/>
              </a:rPr>
              <a:t>, </a:t>
            </a:r>
            <a:r>
              <a:rPr lang="en-US" dirty="0" err="1" smtClean="0">
                <a:cs typeface="Arial Narrow"/>
              </a:rPr>
              <a:t>mouseY</a:t>
            </a:r>
            <a:r>
              <a:rPr lang="en-US" dirty="0" smtClean="0">
                <a:cs typeface="Arial Narrow"/>
              </a:rPr>
              <a:t>, </a:t>
            </a:r>
            <a:r>
              <a:rPr lang="en-US" dirty="0" err="1" smtClean="0">
                <a:cs typeface="Arial Narrow"/>
              </a:rPr>
              <a:t>pMouseX</a:t>
            </a:r>
            <a:r>
              <a:rPr lang="en-US" dirty="0" smtClean="0">
                <a:cs typeface="Arial Narrow"/>
              </a:rPr>
              <a:t>, </a:t>
            </a:r>
            <a:r>
              <a:rPr lang="en-US" dirty="0" err="1" smtClean="0">
                <a:cs typeface="Arial Narrow"/>
              </a:rPr>
              <a:t>pMouseY</a:t>
            </a:r>
            <a:endParaRPr lang="en-US" dirty="0" smtClean="0">
              <a:cs typeface="Arial Narrow"/>
            </a:endParaRPr>
          </a:p>
          <a:p>
            <a:pPr lvl="1"/>
            <a:r>
              <a:rPr lang="en-US" dirty="0" err="1" smtClean="0">
                <a:cs typeface="Arial Narrow"/>
              </a:rPr>
              <a:t>mouseButton</a:t>
            </a:r>
            <a:r>
              <a:rPr lang="en-US" dirty="0" smtClean="0">
                <a:cs typeface="Arial Narrow"/>
              </a:rPr>
              <a:t> (LEFT, RIGHT, CENTER)</a:t>
            </a:r>
          </a:p>
          <a:p>
            <a:pPr lvl="1"/>
            <a:r>
              <a:rPr lang="en-US" dirty="0" err="1" smtClean="0">
                <a:cs typeface="Arial Narrow"/>
              </a:rPr>
              <a:t>mousePressed</a:t>
            </a:r>
            <a:r>
              <a:rPr lang="en-US" dirty="0" smtClean="0">
                <a:cs typeface="Arial Narrow"/>
              </a:rPr>
              <a:t> (</a:t>
            </a:r>
            <a:r>
              <a:rPr lang="en-US" dirty="0" err="1" smtClean="0">
                <a:cs typeface="Arial Narrow"/>
              </a:rPr>
              <a:t>boolean</a:t>
            </a:r>
            <a:r>
              <a:rPr lang="en-US" dirty="0" smtClean="0">
                <a:cs typeface="Arial Narrow"/>
              </a:rPr>
              <a:t> value)</a:t>
            </a:r>
            <a:endParaRPr lang="en-US" dirty="0">
              <a:cs typeface="Arial Narrow"/>
            </a:endParaRPr>
          </a:p>
        </p:txBody>
      </p:sp>
      <p:sp>
        <p:nvSpPr>
          <p:cNvPr id="4" name="Slide Number Placeholder 3"/>
          <p:cNvSpPr>
            <a:spLocks noGrp="1"/>
          </p:cNvSpPr>
          <p:nvPr>
            <p:ph type="sldNum" sz="quarter" idx="10"/>
          </p:nvPr>
        </p:nvSpPr>
        <p:spPr/>
        <p:txBody>
          <a:bodyPr/>
          <a:lstStyle/>
          <a:p>
            <a:fld id="{FBF478BB-943A-47D6-98C5-2780FEF02E95}" type="slidenum">
              <a:rPr lang="en-US" smtClean="0"/>
              <a:pPr/>
              <a:t>13</a:t>
            </a:fld>
            <a:endParaRPr lang="en-US"/>
          </a:p>
        </p:txBody>
      </p:sp>
    </p:spTree>
    <p:extLst>
      <p:ext uri="{BB962C8B-B14F-4D97-AF65-F5344CB8AC3E}">
        <p14:creationId xmlns:p14="http://schemas.microsoft.com/office/powerpoint/2010/main" val="42661821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70479"/>
          </a:xfrm>
        </p:spPr>
        <p:txBody>
          <a:bodyPr>
            <a:normAutofit fontScale="90000"/>
          </a:bodyPr>
          <a:lstStyle/>
          <a:p>
            <a:r>
              <a:rPr lang="en-US" dirty="0" smtClean="0"/>
              <a:t>Pause animation while mouse is pressed</a:t>
            </a:r>
            <a:endParaRPr lang="en-US" dirty="0"/>
          </a:p>
        </p:txBody>
      </p:sp>
      <p:sp>
        <p:nvSpPr>
          <p:cNvPr id="4" name="TextBox 3"/>
          <p:cNvSpPr txBox="1"/>
          <p:nvPr/>
        </p:nvSpPr>
        <p:spPr>
          <a:xfrm>
            <a:off x="473901" y="1190131"/>
            <a:ext cx="8670100" cy="5724644"/>
          </a:xfrm>
          <a:prstGeom prst="rect">
            <a:avLst/>
          </a:prstGeom>
          <a:noFill/>
        </p:spPr>
        <p:txBody>
          <a:bodyPr wrap="square" rtlCol="0">
            <a:spAutoFit/>
          </a:bodyPr>
          <a:lstStyle/>
          <a:p>
            <a:r>
              <a:rPr lang="en-US" sz="2400" dirty="0" smtClean="0">
                <a:latin typeface="Andale Mono"/>
                <a:cs typeface="Andale Mono"/>
              </a:rPr>
              <a:t>void setup(){</a:t>
            </a:r>
          </a:p>
          <a:p>
            <a:r>
              <a:rPr lang="en-US" sz="2400" dirty="0" smtClean="0">
                <a:latin typeface="Andale Mono"/>
                <a:cs typeface="Andale Mono"/>
              </a:rPr>
              <a:t>  size(300, 300);</a:t>
            </a:r>
          </a:p>
          <a:p>
            <a:r>
              <a:rPr lang="en-US" sz="2400" dirty="0" smtClean="0">
                <a:latin typeface="Andale Mono"/>
                <a:cs typeface="Andale Mono"/>
              </a:rPr>
              <a:t>  background(255);</a:t>
            </a:r>
          </a:p>
          <a:p>
            <a:pPr>
              <a:spcAft>
                <a:spcPts val="1200"/>
              </a:spcAft>
            </a:pPr>
            <a:r>
              <a:rPr lang="en-US" sz="2400" dirty="0" smtClean="0">
                <a:latin typeface="Andale Mono"/>
                <a:cs typeface="Andale Mono"/>
              </a:rPr>
              <a:t>}</a:t>
            </a:r>
            <a:endParaRPr lang="en-US" sz="2400" dirty="0">
              <a:latin typeface="Andale Mono"/>
              <a:cs typeface="Andale Mono"/>
            </a:endParaRPr>
          </a:p>
          <a:p>
            <a:r>
              <a:rPr lang="en-US" sz="2400" dirty="0" smtClean="0">
                <a:latin typeface="Andale Mono"/>
                <a:cs typeface="Andale Mono"/>
              </a:rPr>
              <a:t>void draw(){</a:t>
            </a:r>
          </a:p>
          <a:p>
            <a:r>
              <a:rPr lang="en-US" sz="2400" dirty="0">
                <a:latin typeface="Andale Mono"/>
                <a:cs typeface="Andale Mono"/>
              </a:rPr>
              <a:t>	</a:t>
            </a:r>
            <a:r>
              <a:rPr lang="en-US" sz="2400" dirty="0" smtClean="0">
                <a:latin typeface="Andale Mono"/>
                <a:cs typeface="Andale Mono"/>
              </a:rPr>
              <a:t>fill(random(255), random(255), random(255));</a:t>
            </a:r>
          </a:p>
          <a:p>
            <a:r>
              <a:rPr lang="en-US" sz="2400" dirty="0">
                <a:latin typeface="Andale Mono"/>
                <a:cs typeface="Andale Mono"/>
              </a:rPr>
              <a:t>	</a:t>
            </a:r>
            <a:r>
              <a:rPr lang="en-US" sz="2400" dirty="0" smtClean="0">
                <a:latin typeface="Andale Mono"/>
                <a:cs typeface="Andale Mono"/>
              </a:rPr>
              <a:t>ellipse(random(300), random(300), 30, 30);</a:t>
            </a:r>
          </a:p>
          <a:p>
            <a:pPr>
              <a:spcAft>
                <a:spcPts val="1200"/>
              </a:spcAft>
            </a:pPr>
            <a:r>
              <a:rPr lang="en-US" sz="2400" dirty="0" smtClean="0">
                <a:latin typeface="Andale Mono"/>
                <a:cs typeface="Andale Mono"/>
              </a:rPr>
              <a:t>}</a:t>
            </a:r>
          </a:p>
          <a:p>
            <a:r>
              <a:rPr lang="en-US" sz="2400" dirty="0" smtClean="0">
                <a:solidFill>
                  <a:schemeClr val="accent1"/>
                </a:solidFill>
                <a:latin typeface="Andale Mono"/>
                <a:cs typeface="Andale Mono"/>
              </a:rPr>
              <a:t>void </a:t>
            </a:r>
            <a:r>
              <a:rPr lang="en-US" sz="2400" dirty="0" err="1" smtClean="0">
                <a:solidFill>
                  <a:schemeClr val="accent1"/>
                </a:solidFill>
                <a:latin typeface="Andale Mono"/>
                <a:cs typeface="Andale Mono"/>
              </a:rPr>
              <a:t>mousePressed</a:t>
            </a:r>
            <a:r>
              <a:rPr lang="en-US" sz="2400" dirty="0" smtClean="0">
                <a:solidFill>
                  <a:schemeClr val="accent1"/>
                </a:solidFill>
                <a:latin typeface="Andale Mono"/>
                <a:cs typeface="Andale Mono"/>
              </a:rPr>
              <a:t>(){</a:t>
            </a:r>
          </a:p>
          <a:p>
            <a:r>
              <a:rPr lang="en-US" sz="2400" dirty="0">
                <a:solidFill>
                  <a:schemeClr val="accent1"/>
                </a:solidFill>
                <a:latin typeface="Andale Mono"/>
                <a:cs typeface="Andale Mono"/>
              </a:rPr>
              <a:t>	</a:t>
            </a:r>
            <a:r>
              <a:rPr lang="en-US" sz="2400" dirty="0" err="1" smtClean="0">
                <a:solidFill>
                  <a:schemeClr val="accent1"/>
                </a:solidFill>
                <a:latin typeface="Andale Mono"/>
                <a:cs typeface="Andale Mono"/>
              </a:rPr>
              <a:t>noLoop</a:t>
            </a:r>
            <a:r>
              <a:rPr lang="en-US" sz="2400" dirty="0" smtClean="0">
                <a:solidFill>
                  <a:schemeClr val="accent1"/>
                </a:solidFill>
                <a:latin typeface="Andale Mono"/>
                <a:cs typeface="Andale Mono"/>
              </a:rPr>
              <a:t>();</a:t>
            </a:r>
          </a:p>
          <a:p>
            <a:pPr>
              <a:spcAft>
                <a:spcPts val="1200"/>
              </a:spcAft>
            </a:pPr>
            <a:r>
              <a:rPr lang="en-US" sz="2400" dirty="0" smtClean="0">
                <a:solidFill>
                  <a:schemeClr val="accent1"/>
                </a:solidFill>
                <a:latin typeface="Andale Mono"/>
                <a:cs typeface="Andale Mono"/>
              </a:rPr>
              <a:t>}</a:t>
            </a:r>
          </a:p>
          <a:p>
            <a:r>
              <a:rPr lang="en-US" sz="2400" dirty="0" smtClean="0">
                <a:solidFill>
                  <a:schemeClr val="accent1"/>
                </a:solidFill>
                <a:latin typeface="Andale Mono"/>
                <a:cs typeface="Andale Mono"/>
              </a:rPr>
              <a:t>void </a:t>
            </a:r>
            <a:r>
              <a:rPr lang="en-US" sz="2400" dirty="0" err="1" smtClean="0">
                <a:solidFill>
                  <a:schemeClr val="accent1"/>
                </a:solidFill>
                <a:latin typeface="Andale Mono"/>
                <a:cs typeface="Andale Mono"/>
              </a:rPr>
              <a:t>mouseReleased</a:t>
            </a:r>
            <a:r>
              <a:rPr lang="en-US" sz="2400" dirty="0" smtClean="0">
                <a:solidFill>
                  <a:schemeClr val="accent1"/>
                </a:solidFill>
                <a:latin typeface="Andale Mono"/>
                <a:cs typeface="Andale Mono"/>
              </a:rPr>
              <a:t>(){</a:t>
            </a:r>
          </a:p>
          <a:p>
            <a:r>
              <a:rPr lang="en-US" sz="2400" dirty="0">
                <a:solidFill>
                  <a:schemeClr val="accent1"/>
                </a:solidFill>
                <a:latin typeface="Andale Mono"/>
                <a:cs typeface="Andale Mono"/>
              </a:rPr>
              <a:t>	</a:t>
            </a:r>
            <a:r>
              <a:rPr lang="en-US" sz="2400" dirty="0" smtClean="0">
                <a:solidFill>
                  <a:schemeClr val="accent1"/>
                </a:solidFill>
                <a:latin typeface="Andale Mono"/>
                <a:cs typeface="Andale Mono"/>
              </a:rPr>
              <a:t>loop();</a:t>
            </a:r>
          </a:p>
          <a:p>
            <a:r>
              <a:rPr lang="en-US" sz="2400" dirty="0">
                <a:solidFill>
                  <a:schemeClr val="accent1"/>
                </a:solidFill>
                <a:latin typeface="Andale Mono"/>
                <a:cs typeface="Andale Mono"/>
              </a:rPr>
              <a:t>}</a:t>
            </a:r>
          </a:p>
        </p:txBody>
      </p:sp>
    </p:spTree>
    <p:extLst>
      <p:ext uri="{BB962C8B-B14F-4D97-AF65-F5344CB8AC3E}">
        <p14:creationId xmlns:p14="http://schemas.microsoft.com/office/powerpoint/2010/main" val="15371480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Interaction Using Keyboard</a:t>
            </a:r>
            <a:endParaRPr lang="en-US" dirty="0"/>
          </a:p>
        </p:txBody>
      </p:sp>
      <p:sp>
        <p:nvSpPr>
          <p:cNvPr id="6" name="Content Placeholder 5"/>
          <p:cNvSpPr>
            <a:spLocks noGrp="1"/>
          </p:cNvSpPr>
          <p:nvPr>
            <p:ph idx="1"/>
          </p:nvPr>
        </p:nvSpPr>
        <p:spPr/>
        <p:txBody>
          <a:bodyPr/>
          <a:lstStyle/>
          <a:p>
            <a:r>
              <a:rPr lang="en-US" dirty="0" smtClean="0"/>
              <a:t>Methods</a:t>
            </a:r>
          </a:p>
          <a:p>
            <a:pPr lvl="1"/>
            <a:r>
              <a:rPr lang="en-US" dirty="0" err="1" smtClean="0"/>
              <a:t>keyPressed</a:t>
            </a:r>
            <a:r>
              <a:rPr lang="en-US" dirty="0" smtClean="0"/>
              <a:t>()</a:t>
            </a:r>
          </a:p>
          <a:p>
            <a:pPr lvl="1"/>
            <a:r>
              <a:rPr lang="en-US" dirty="0" err="1" smtClean="0"/>
              <a:t>keyReleased</a:t>
            </a:r>
            <a:r>
              <a:rPr lang="en-US" dirty="0" smtClean="0"/>
              <a:t>()</a:t>
            </a:r>
          </a:p>
          <a:p>
            <a:pPr lvl="1"/>
            <a:r>
              <a:rPr lang="en-US" dirty="0" err="1" smtClean="0"/>
              <a:t>keyTyped</a:t>
            </a:r>
            <a:r>
              <a:rPr lang="en-US" dirty="0" smtClean="0"/>
              <a:t>()</a:t>
            </a:r>
          </a:p>
          <a:p>
            <a:r>
              <a:rPr lang="en-US" dirty="0" smtClean="0"/>
              <a:t>Variables</a:t>
            </a:r>
          </a:p>
          <a:p>
            <a:pPr lvl="1"/>
            <a:r>
              <a:rPr lang="en-US" dirty="0" smtClean="0"/>
              <a:t>key, </a:t>
            </a:r>
            <a:r>
              <a:rPr lang="en-US" dirty="0" err="1" smtClean="0"/>
              <a:t>keycode</a:t>
            </a:r>
            <a:r>
              <a:rPr lang="en-US" dirty="0" smtClean="0"/>
              <a:t> (which key was used)</a:t>
            </a:r>
          </a:p>
          <a:p>
            <a:pPr lvl="1"/>
            <a:r>
              <a:rPr lang="en-US" dirty="0" err="1" smtClean="0"/>
              <a:t>keyPressed</a:t>
            </a:r>
            <a:r>
              <a:rPr lang="en-US" dirty="0" smtClean="0"/>
              <a:t> (</a:t>
            </a:r>
            <a:r>
              <a:rPr lang="en-US" dirty="0" err="1" smtClean="0"/>
              <a:t>boolean</a:t>
            </a:r>
            <a:r>
              <a:rPr lang="en-US" dirty="0" smtClean="0"/>
              <a:t> value)</a:t>
            </a:r>
            <a:endParaRPr lang="en-US" dirty="0"/>
          </a:p>
        </p:txBody>
      </p:sp>
      <p:sp>
        <p:nvSpPr>
          <p:cNvPr id="4" name="Slide Number Placeholder 3"/>
          <p:cNvSpPr>
            <a:spLocks noGrp="1"/>
          </p:cNvSpPr>
          <p:nvPr>
            <p:ph type="sldNum" sz="quarter" idx="10"/>
          </p:nvPr>
        </p:nvSpPr>
        <p:spPr/>
        <p:txBody>
          <a:bodyPr/>
          <a:lstStyle/>
          <a:p>
            <a:fld id="{FBF478BB-943A-47D6-98C5-2780FEF02E95}" type="slidenum">
              <a:rPr lang="en-US" smtClean="0"/>
              <a:pPr/>
              <a:t>15</a:t>
            </a:fld>
            <a:endParaRPr lang="en-US"/>
          </a:p>
        </p:txBody>
      </p:sp>
    </p:spTree>
    <p:extLst>
      <p:ext uri="{BB962C8B-B14F-4D97-AF65-F5344CB8AC3E}">
        <p14:creationId xmlns:p14="http://schemas.microsoft.com/office/powerpoint/2010/main" val="40927444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Clear Background</a:t>
            </a:r>
            <a:endParaRPr lang="en-US" dirty="0"/>
          </a:p>
        </p:txBody>
      </p:sp>
      <p:sp>
        <p:nvSpPr>
          <p:cNvPr id="2" name="Slide Number Placeholder 1"/>
          <p:cNvSpPr>
            <a:spLocks noGrp="1"/>
          </p:cNvSpPr>
          <p:nvPr>
            <p:ph type="sldNum" sz="quarter" idx="12"/>
          </p:nvPr>
        </p:nvSpPr>
        <p:spPr/>
        <p:txBody>
          <a:bodyPr/>
          <a:lstStyle/>
          <a:p>
            <a:fld id="{EAFA2C9A-4148-42D0-B5EE-45753C2AC574}" type="slidenum">
              <a:rPr lang="en-US" smtClean="0"/>
              <a:pPr/>
              <a:t>16</a:t>
            </a:fld>
            <a:endParaRPr lang="en-US"/>
          </a:p>
        </p:txBody>
      </p:sp>
      <p:sp>
        <p:nvSpPr>
          <p:cNvPr id="3" name="TextBox 2"/>
          <p:cNvSpPr txBox="1"/>
          <p:nvPr/>
        </p:nvSpPr>
        <p:spPr>
          <a:xfrm>
            <a:off x="457200" y="1572852"/>
            <a:ext cx="7271087" cy="1384995"/>
          </a:xfrm>
          <a:prstGeom prst="rect">
            <a:avLst/>
          </a:prstGeom>
          <a:noFill/>
        </p:spPr>
        <p:txBody>
          <a:bodyPr wrap="square" rtlCol="0">
            <a:spAutoFit/>
          </a:bodyPr>
          <a:lstStyle/>
          <a:p>
            <a:r>
              <a:rPr lang="en-US" sz="2800" b="1" dirty="0" smtClean="0">
                <a:latin typeface="Courier New" pitchFamily="49" charset="0"/>
                <a:cs typeface="Courier New" pitchFamily="49" charset="0"/>
              </a:rPr>
              <a:t>void </a:t>
            </a:r>
            <a:r>
              <a:rPr lang="en-US" sz="2800" b="1" dirty="0" err="1" smtClean="0">
                <a:latin typeface="Courier New" pitchFamily="49" charset="0"/>
                <a:cs typeface="Courier New" pitchFamily="49" charset="0"/>
              </a:rPr>
              <a:t>keyPressed</a:t>
            </a:r>
            <a:r>
              <a:rPr lang="en-US" sz="2800" b="1" dirty="0" smtClean="0">
                <a:latin typeface="Courier New" pitchFamily="49" charset="0"/>
                <a:cs typeface="Courier New" pitchFamily="49" charset="0"/>
              </a:rPr>
              <a:t>() {</a:t>
            </a:r>
          </a:p>
          <a:p>
            <a:r>
              <a:rPr lang="en-US" sz="2800" b="1" dirty="0" smtClean="0">
                <a:latin typeface="Courier New" pitchFamily="49" charset="0"/>
                <a:cs typeface="Courier New" pitchFamily="49" charset="0"/>
              </a:rPr>
              <a:t>  </a:t>
            </a:r>
            <a:r>
              <a:rPr lang="en-US" sz="2800" dirty="0" smtClean="0">
                <a:latin typeface="Courier New" pitchFamily="49" charset="0"/>
                <a:cs typeface="Courier New" pitchFamily="49" charset="0"/>
              </a:rPr>
              <a:t>background(255);</a:t>
            </a:r>
          </a:p>
          <a:p>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Tree>
    <p:extLst>
      <p:ext uri="{BB962C8B-B14F-4D97-AF65-F5344CB8AC3E}">
        <p14:creationId xmlns:p14="http://schemas.microsoft.com/office/powerpoint/2010/main" val="14516606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0602" y="1560770"/>
            <a:ext cx="8670100" cy="3570208"/>
          </a:xfrm>
          <a:prstGeom prst="rect">
            <a:avLst/>
          </a:prstGeom>
          <a:noFill/>
        </p:spPr>
        <p:txBody>
          <a:bodyPr wrap="square" rtlCol="0">
            <a:spAutoFit/>
          </a:bodyPr>
          <a:lstStyle/>
          <a:p>
            <a:endParaRPr lang="en-US" sz="2400" dirty="0">
              <a:latin typeface="Andale Mono"/>
              <a:cs typeface="Andale Mono"/>
            </a:endParaRPr>
          </a:p>
          <a:p>
            <a:r>
              <a:rPr lang="en-US" sz="2400" dirty="0" smtClean="0">
                <a:latin typeface="Andale Mono"/>
                <a:cs typeface="Andale Mono"/>
              </a:rPr>
              <a:t>void setup(){</a:t>
            </a:r>
          </a:p>
          <a:p>
            <a:r>
              <a:rPr lang="en-US" sz="2400" dirty="0" smtClean="0">
                <a:latin typeface="Andale Mono"/>
                <a:cs typeface="Andale Mono"/>
              </a:rPr>
              <a:t>  size(300, 300);</a:t>
            </a:r>
          </a:p>
          <a:p>
            <a:r>
              <a:rPr lang="en-US" sz="2400" dirty="0" smtClean="0">
                <a:latin typeface="Andale Mono"/>
                <a:cs typeface="Andale Mono"/>
              </a:rPr>
              <a:t>  background(255);</a:t>
            </a:r>
          </a:p>
          <a:p>
            <a:pPr>
              <a:spcAft>
                <a:spcPts val="1200"/>
              </a:spcAft>
            </a:pPr>
            <a:r>
              <a:rPr lang="en-US" sz="2400" dirty="0" smtClean="0">
                <a:latin typeface="Andale Mono"/>
                <a:cs typeface="Andale Mono"/>
              </a:rPr>
              <a:t>}</a:t>
            </a:r>
            <a:endParaRPr lang="en-US" sz="2400" dirty="0">
              <a:latin typeface="Andale Mono"/>
              <a:cs typeface="Andale Mono"/>
            </a:endParaRPr>
          </a:p>
          <a:p>
            <a:r>
              <a:rPr lang="en-US" sz="2400" dirty="0" smtClean="0">
                <a:latin typeface="Andale Mono"/>
                <a:cs typeface="Andale Mono"/>
              </a:rPr>
              <a:t>void draw(){</a:t>
            </a:r>
          </a:p>
          <a:p>
            <a:r>
              <a:rPr lang="en-US" sz="2400" dirty="0">
                <a:latin typeface="Andale Mono"/>
                <a:cs typeface="Andale Mono"/>
              </a:rPr>
              <a:t>	</a:t>
            </a:r>
            <a:r>
              <a:rPr lang="en-US" sz="2400" dirty="0" smtClean="0">
                <a:latin typeface="Andale Mono"/>
                <a:cs typeface="Andale Mono"/>
              </a:rPr>
              <a:t>fill(random(255), random(255), random(255));</a:t>
            </a:r>
          </a:p>
          <a:p>
            <a:r>
              <a:rPr lang="en-US" sz="2400" dirty="0">
                <a:latin typeface="Andale Mono"/>
                <a:cs typeface="Andale Mono"/>
              </a:rPr>
              <a:t>	</a:t>
            </a:r>
            <a:r>
              <a:rPr lang="en-US" sz="2400" dirty="0" smtClean="0">
                <a:latin typeface="Andale Mono"/>
                <a:cs typeface="Andale Mono"/>
              </a:rPr>
              <a:t>ellipse(random(300), random(300), 30, 30);</a:t>
            </a:r>
          </a:p>
          <a:p>
            <a:pPr>
              <a:spcAft>
                <a:spcPts val="1200"/>
              </a:spcAft>
            </a:pPr>
            <a:r>
              <a:rPr lang="en-US" sz="2400" dirty="0" smtClean="0">
                <a:latin typeface="Andale Mono"/>
                <a:cs typeface="Andale Mono"/>
              </a:rPr>
              <a:t>}</a:t>
            </a:r>
            <a:endParaRPr lang="en-US" sz="2400" dirty="0">
              <a:solidFill>
                <a:schemeClr val="accent1"/>
              </a:solidFill>
              <a:latin typeface="Andale Mono"/>
              <a:cs typeface="Andale Mono"/>
            </a:endParaRPr>
          </a:p>
        </p:txBody>
      </p:sp>
      <p:sp>
        <p:nvSpPr>
          <p:cNvPr id="4" name="Title 3"/>
          <p:cNvSpPr>
            <a:spLocks noGrp="1"/>
          </p:cNvSpPr>
          <p:nvPr>
            <p:ph type="title"/>
          </p:nvPr>
        </p:nvSpPr>
        <p:spPr/>
        <p:txBody>
          <a:bodyPr/>
          <a:lstStyle/>
          <a:p>
            <a:r>
              <a:rPr lang="en-US" dirty="0" smtClean="0"/>
              <a:t>Exercise: Add differently sized </a:t>
            </a:r>
            <a:r>
              <a:rPr lang="en-US" b="1" dirty="0" smtClean="0">
                <a:solidFill>
                  <a:srgbClr val="990000"/>
                </a:solidFill>
              </a:rPr>
              <a:t>circles</a:t>
            </a:r>
            <a:endParaRPr lang="en-US" b="1" dirty="0">
              <a:solidFill>
                <a:srgbClr val="990000"/>
              </a:solidFill>
            </a:endParaRPr>
          </a:p>
        </p:txBody>
      </p:sp>
    </p:spTree>
    <p:extLst>
      <p:ext uri="{BB962C8B-B14F-4D97-AF65-F5344CB8AC3E}">
        <p14:creationId xmlns:p14="http://schemas.microsoft.com/office/powerpoint/2010/main" val="14695099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figure.png"/>
          <p:cNvPicPr>
            <a:picLocks noChangeAspect="1"/>
          </p:cNvPicPr>
          <p:nvPr/>
        </p:nvPicPr>
        <p:blipFill>
          <a:blip r:embed="rId3" cstate="print"/>
          <a:srcRect r="14286" b="9689"/>
          <a:stretch>
            <a:fillRect/>
          </a:stretch>
        </p:blipFill>
        <p:spPr>
          <a:xfrm>
            <a:off x="1136824" y="489000"/>
            <a:ext cx="8007176" cy="6327435"/>
          </a:xfrm>
          <a:prstGeom prst="rect">
            <a:avLst/>
          </a:prstGeom>
          <a:noFill/>
          <a:ln>
            <a:noFill/>
          </a:ln>
        </p:spPr>
      </p:pic>
      <p:pic>
        <p:nvPicPr>
          <p:cNvPr id="11" name="Picture 10" descr="gradient.png"/>
          <p:cNvPicPr>
            <a:picLocks noChangeAspect="1"/>
          </p:cNvPicPr>
          <p:nvPr/>
        </p:nvPicPr>
        <p:blipFill>
          <a:blip r:embed="rId4" cstate="print"/>
          <a:stretch>
            <a:fillRect/>
          </a:stretch>
        </p:blipFill>
        <p:spPr>
          <a:xfrm>
            <a:off x="920192" y="4911447"/>
            <a:ext cx="1957820" cy="1957820"/>
          </a:xfrm>
          <a:prstGeom prst="rect">
            <a:avLst/>
          </a:prstGeom>
        </p:spPr>
      </p:pic>
      <p:sp>
        <p:nvSpPr>
          <p:cNvPr id="7170" name="Slide Number Placeholder 3"/>
          <p:cNvSpPr>
            <a:spLocks noGrp="1"/>
          </p:cNvSpPr>
          <p:nvPr>
            <p:ph type="sldNum" sz="quarter" idx="10"/>
          </p:nvPr>
        </p:nvSpPr>
        <p:spPr/>
        <p:txBody>
          <a:bodyPr/>
          <a:lstStyle/>
          <a:p>
            <a:fld id="{D67B506B-C593-4A97-B1DA-683AAC88B266}" type="slidenum">
              <a:rPr lang="en-US" smtClean="0"/>
              <a:pPr/>
              <a:t>18</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Expanding Circles</a:t>
            </a:r>
          </a:p>
        </p:txBody>
      </p:sp>
      <p:sp>
        <p:nvSpPr>
          <p:cNvPr id="7172" name="Rectangle 3"/>
          <p:cNvSpPr>
            <a:spLocks noGrp="1" noChangeArrowheads="1"/>
          </p:cNvSpPr>
          <p:nvPr>
            <p:ph type="body" idx="1"/>
          </p:nvPr>
        </p:nvSpPr>
        <p:spPr>
          <a:xfrm>
            <a:off x="457201" y="1600200"/>
            <a:ext cx="5381312" cy="5029200"/>
          </a:xfrm>
        </p:spPr>
        <p:txBody>
          <a:bodyPr/>
          <a:lstStyle/>
          <a:p>
            <a:pPr eaLnBrk="1" hangingPunct="1"/>
            <a:r>
              <a:rPr lang="en-US" dirty="0" smtClean="0">
                <a:latin typeface="Arial Unicode MS" pitchFamily="34" charset="-128"/>
              </a:rPr>
              <a:t>We’d like to build an interactive tool for drawing animated figures.</a:t>
            </a:r>
          </a:p>
          <a:p>
            <a:pPr eaLnBrk="1" hangingPunct="1"/>
            <a:r>
              <a:rPr lang="en-US" dirty="0" smtClean="0">
                <a:latin typeface="Arial Unicode MS" pitchFamily="34" charset="-128"/>
              </a:rPr>
              <a:t>The figures should include circles that grow/shrink.</a:t>
            </a:r>
          </a:p>
          <a:p>
            <a:pPr eaLnBrk="1" hangingPunct="1"/>
            <a:r>
              <a:rPr lang="en-US" dirty="0" smtClean="0">
                <a:latin typeface="Arial Unicode MS" pitchFamily="34" charset="-128"/>
              </a:rPr>
              <a:t>Some sample images are shown here.</a:t>
            </a:r>
          </a:p>
          <a:p>
            <a:pPr eaLnBrk="1" hangingPunct="1"/>
            <a:endParaRPr lang="en-US" sz="1000" b="1" dirty="0" smtClean="0">
              <a:latin typeface="Arial Unicode MS" pitchFamily="34" charset="-128"/>
            </a:endParaRPr>
          </a:p>
        </p:txBody>
      </p:sp>
    </p:spTree>
    <p:extLst>
      <p:ext uri="{BB962C8B-B14F-4D97-AF65-F5344CB8AC3E}">
        <p14:creationId xmlns:p14="http://schemas.microsoft.com/office/powerpoint/2010/main" val="34828473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a:t>
            </a:r>
            <a:endParaRPr lang="en-US" dirty="0"/>
          </a:p>
        </p:txBody>
      </p:sp>
      <p:sp>
        <p:nvSpPr>
          <p:cNvPr id="4" name="TextBox 3"/>
          <p:cNvSpPr txBox="1"/>
          <p:nvPr/>
        </p:nvSpPr>
        <p:spPr>
          <a:xfrm>
            <a:off x="457200" y="1569288"/>
            <a:ext cx="6218069" cy="3539431"/>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a:latin typeface="Andale Mono"/>
                <a:cs typeface="Andale Mono"/>
              </a:rPr>
              <a:t> </a:t>
            </a:r>
            <a:r>
              <a:rPr lang="en-US" sz="2800" dirty="0" smtClean="0">
                <a:latin typeface="Andale Mono"/>
                <a:cs typeface="Andale Mono"/>
              </a:rPr>
              <a:t> ellipse(150, 150, 30, 30);</a:t>
            </a:r>
          </a:p>
          <a:p>
            <a:r>
              <a:rPr lang="en-US" sz="2800" dirty="0" smtClean="0">
                <a:latin typeface="Andale Mono"/>
                <a:cs typeface="Andale Mono"/>
              </a:rPr>
              <a:t>}</a:t>
            </a:r>
            <a:endParaRPr lang="en-US" sz="2800" dirty="0">
              <a:latin typeface="Andale Mono"/>
              <a:cs typeface="Andale Mono"/>
            </a:endParaRPr>
          </a:p>
        </p:txBody>
      </p:sp>
      <p:sp>
        <p:nvSpPr>
          <p:cNvPr id="5" name="TextBox 4"/>
          <p:cNvSpPr txBox="1"/>
          <p:nvPr/>
        </p:nvSpPr>
        <p:spPr>
          <a:xfrm>
            <a:off x="457200" y="5801101"/>
            <a:ext cx="8601033" cy="584776"/>
          </a:xfrm>
          <a:prstGeom prst="rect">
            <a:avLst/>
          </a:prstGeom>
          <a:noFill/>
        </p:spPr>
        <p:txBody>
          <a:bodyPr wrap="none" rtlCol="0">
            <a:spAutoFit/>
          </a:bodyPr>
          <a:lstStyle/>
          <a:p>
            <a:r>
              <a:rPr lang="en-US" sz="3200" dirty="0" smtClean="0">
                <a:solidFill>
                  <a:schemeClr val="accent1"/>
                </a:solidFill>
              </a:rPr>
              <a:t>But how will we make the circle change size?</a:t>
            </a:r>
            <a:endParaRPr lang="en-US" sz="3200" dirty="0">
              <a:solidFill>
                <a:schemeClr val="accent1"/>
              </a:solidFill>
            </a:endParaRPr>
          </a:p>
        </p:txBody>
      </p:sp>
    </p:spTree>
    <p:extLst>
      <p:ext uri="{BB962C8B-B14F-4D97-AF65-F5344CB8AC3E}">
        <p14:creationId xmlns:p14="http://schemas.microsoft.com/office/powerpoint/2010/main" val="11941810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7670800" cy="4876800"/>
          </a:xfrm>
        </p:spPr>
        <p:txBody>
          <a:bodyPr>
            <a:normAutofit/>
          </a:bodyPr>
          <a:lstStyle/>
          <a:p>
            <a:r>
              <a:rPr lang="en-US" dirty="0" smtClean="0"/>
              <a:t>Be able to create Processing animations</a:t>
            </a:r>
          </a:p>
          <a:p>
            <a:r>
              <a:rPr lang="en-US" dirty="0" smtClean="0"/>
              <a:t>Be able to create interactive Processing programs</a:t>
            </a:r>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43195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 then add complexity</a:t>
            </a:r>
            <a:endParaRPr lang="en-US" dirty="0"/>
          </a:p>
        </p:txBody>
      </p:sp>
      <p:sp>
        <p:nvSpPr>
          <p:cNvPr id="4" name="TextBox 3"/>
          <p:cNvSpPr txBox="1"/>
          <p:nvPr/>
        </p:nvSpPr>
        <p:spPr>
          <a:xfrm>
            <a:off x="188539" y="1550330"/>
            <a:ext cx="8803812" cy="4401205"/>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a:latin typeface="Andale Mono"/>
                <a:cs typeface="Andale Mono"/>
              </a:rPr>
              <a:t> </a:t>
            </a:r>
            <a:r>
              <a:rPr lang="en-US" sz="2800" dirty="0" smtClean="0">
                <a:latin typeface="Andale Mono"/>
                <a:cs typeface="Andale Mono"/>
              </a:rPr>
              <a:t> </a:t>
            </a:r>
            <a:r>
              <a:rPr lang="en-US" sz="2800" dirty="0" err="1" smtClean="0">
                <a:latin typeface="Andale Mono"/>
                <a:cs typeface="Andale Mono"/>
              </a:rPr>
              <a:t>int</a:t>
            </a:r>
            <a:r>
              <a:rPr lang="en-US" sz="2800" dirty="0" smtClean="0">
                <a:latin typeface="Andale Mono"/>
                <a:cs typeface="Andale Mono"/>
              </a:rPr>
              <a:t> diameter = 30;</a:t>
            </a:r>
          </a:p>
          <a:p>
            <a:r>
              <a:rPr lang="en-US" sz="2800" dirty="0">
                <a:latin typeface="Andale Mono"/>
                <a:cs typeface="Andale Mono"/>
              </a:rPr>
              <a:t> </a:t>
            </a:r>
            <a:r>
              <a:rPr lang="en-US" sz="2800" dirty="0" smtClean="0">
                <a:latin typeface="Andale Mono"/>
                <a:cs typeface="Andale Mono"/>
              </a:rPr>
              <a:t> ellipse(150, 150, diameter, diameter);</a:t>
            </a:r>
          </a:p>
          <a:p>
            <a:r>
              <a:rPr lang="en-US" sz="2800" dirty="0">
                <a:latin typeface="Andale Mono"/>
                <a:cs typeface="Andale Mono"/>
              </a:rPr>
              <a:t> </a:t>
            </a:r>
            <a:r>
              <a:rPr lang="en-US" sz="2800" dirty="0" smtClean="0">
                <a:latin typeface="Andale Mono"/>
                <a:cs typeface="Andale Mono"/>
              </a:rPr>
              <a:t> diameter = diameter + 2;</a:t>
            </a:r>
          </a:p>
          <a:p>
            <a:r>
              <a:rPr lang="en-US" sz="2800" dirty="0" smtClean="0">
                <a:latin typeface="Andale Mono"/>
                <a:cs typeface="Andale Mono"/>
              </a:rPr>
              <a:t>}</a:t>
            </a:r>
            <a:endParaRPr lang="en-US" sz="2800" dirty="0">
              <a:latin typeface="Andale Mono"/>
              <a:cs typeface="Andale Mono"/>
            </a:endParaRPr>
          </a:p>
        </p:txBody>
      </p:sp>
      <p:sp>
        <p:nvSpPr>
          <p:cNvPr id="3" name="Rectangle 2"/>
          <p:cNvSpPr/>
          <p:nvPr/>
        </p:nvSpPr>
        <p:spPr>
          <a:xfrm>
            <a:off x="457200" y="3981147"/>
            <a:ext cx="4471414" cy="853103"/>
          </a:xfrm>
          <a:prstGeom prst="rect">
            <a:avLst/>
          </a:prstGeom>
          <a:noFill/>
          <a:ln w="762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307738" y="3109780"/>
            <a:ext cx="3212425" cy="369332"/>
          </a:xfrm>
          <a:prstGeom prst="rect">
            <a:avLst/>
          </a:prstGeom>
          <a:noFill/>
        </p:spPr>
        <p:txBody>
          <a:bodyPr wrap="none" rtlCol="0">
            <a:spAutoFit/>
          </a:bodyPr>
          <a:lstStyle/>
          <a:p>
            <a:r>
              <a:rPr lang="en-US" dirty="0" smtClean="0"/>
              <a:t>Resets diameter each frame!!</a:t>
            </a:r>
            <a:endParaRPr lang="en-US" dirty="0"/>
          </a:p>
        </p:txBody>
      </p:sp>
      <p:cxnSp>
        <p:nvCxnSpPr>
          <p:cNvPr id="8" name="Straight Arrow Connector 7"/>
          <p:cNvCxnSpPr/>
          <p:nvPr/>
        </p:nvCxnSpPr>
        <p:spPr>
          <a:xfrm flipH="1">
            <a:off x="4966526" y="3441196"/>
            <a:ext cx="379124" cy="4739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8329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 then add complexity</a:t>
            </a:r>
            <a:endParaRPr lang="en-US" dirty="0"/>
          </a:p>
        </p:txBody>
      </p:sp>
      <p:sp>
        <p:nvSpPr>
          <p:cNvPr id="4" name="TextBox 3"/>
          <p:cNvSpPr txBox="1"/>
          <p:nvPr/>
        </p:nvSpPr>
        <p:spPr>
          <a:xfrm>
            <a:off x="188539" y="1550330"/>
            <a:ext cx="8803812" cy="5262980"/>
          </a:xfrm>
          <a:prstGeom prst="rect">
            <a:avLst/>
          </a:prstGeom>
          <a:noFill/>
        </p:spPr>
        <p:txBody>
          <a:bodyPr wrap="none" rtlCol="0">
            <a:spAutoFit/>
          </a:bodyPr>
          <a:lstStyle/>
          <a:p>
            <a:r>
              <a:rPr lang="en-US" sz="2800" dirty="0" err="1">
                <a:latin typeface="Andale Mono"/>
                <a:cs typeface="Andale Mono"/>
              </a:rPr>
              <a:t>int</a:t>
            </a:r>
            <a:r>
              <a:rPr lang="en-US" sz="2800" dirty="0">
                <a:latin typeface="Andale Mono"/>
                <a:cs typeface="Andale Mono"/>
              </a:rPr>
              <a:t> </a:t>
            </a:r>
            <a:r>
              <a:rPr lang="en-US" sz="2800" dirty="0" smtClean="0">
                <a:latin typeface="Andale Mono"/>
                <a:cs typeface="Andale Mono"/>
              </a:rPr>
              <a:t>diameter; // global variable!</a:t>
            </a:r>
            <a:endParaRPr lang="en-US" sz="2800" dirty="0">
              <a:latin typeface="Andale Mono"/>
              <a:cs typeface="Andale Mono"/>
            </a:endParaRPr>
          </a:p>
          <a:p>
            <a:endParaRPr lang="en-US" sz="2800" dirty="0" smtClean="0">
              <a:latin typeface="Andale Mono"/>
              <a:cs typeface="Andale Mono"/>
            </a:endParaRPr>
          </a:p>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a:latin typeface="Andale Mono"/>
                <a:cs typeface="Andale Mono"/>
              </a:rPr>
              <a:t> </a:t>
            </a:r>
            <a:r>
              <a:rPr lang="en-US" sz="2800" dirty="0" smtClean="0">
                <a:latin typeface="Andale Mono"/>
                <a:cs typeface="Andale Mono"/>
              </a:rPr>
              <a:t> diameter = 30;</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smtClean="0">
                <a:latin typeface="Andale Mono"/>
                <a:cs typeface="Andale Mono"/>
              </a:rPr>
              <a:t>  ellipse(150, 150, diameter, diameter);</a:t>
            </a:r>
          </a:p>
          <a:p>
            <a:r>
              <a:rPr lang="en-US" sz="2800" dirty="0">
                <a:latin typeface="Andale Mono"/>
                <a:cs typeface="Andale Mono"/>
              </a:rPr>
              <a:t> </a:t>
            </a:r>
            <a:r>
              <a:rPr lang="en-US" sz="2800" dirty="0" smtClean="0">
                <a:latin typeface="Andale Mono"/>
                <a:cs typeface="Andale Mono"/>
              </a:rPr>
              <a:t> diameter = diameter + 2;</a:t>
            </a:r>
          </a:p>
          <a:p>
            <a:r>
              <a:rPr lang="en-US" sz="2800" dirty="0" smtClean="0">
                <a:latin typeface="Andale Mono"/>
                <a:cs typeface="Andale Mono"/>
              </a:rPr>
              <a:t>}</a:t>
            </a:r>
            <a:endParaRPr lang="en-US" sz="2800" dirty="0">
              <a:latin typeface="Andale Mono"/>
              <a:cs typeface="Andale Mono"/>
            </a:endParaRPr>
          </a:p>
        </p:txBody>
      </p:sp>
    </p:spTree>
    <p:extLst>
      <p:ext uri="{BB962C8B-B14F-4D97-AF65-F5344CB8AC3E}">
        <p14:creationId xmlns:p14="http://schemas.microsoft.com/office/powerpoint/2010/main" val="303121118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Variable Scope</a:t>
            </a:r>
            <a:endParaRPr lang="en-US" dirty="0"/>
          </a:p>
        </p:txBody>
      </p:sp>
      <p:sp>
        <p:nvSpPr>
          <p:cNvPr id="6" name="Content Placeholder 5"/>
          <p:cNvSpPr>
            <a:spLocks noGrp="1"/>
          </p:cNvSpPr>
          <p:nvPr>
            <p:ph idx="1"/>
          </p:nvPr>
        </p:nvSpPr>
        <p:spPr/>
        <p:txBody>
          <a:bodyPr/>
          <a:lstStyle/>
          <a:p>
            <a:r>
              <a:rPr lang="en-US" dirty="0" smtClean="0"/>
              <a:t>Local Variables</a:t>
            </a:r>
          </a:p>
          <a:p>
            <a:pPr lvl="1"/>
            <a:r>
              <a:rPr lang="en-US" dirty="0" smtClean="0"/>
              <a:t>Defined within another block.</a:t>
            </a:r>
          </a:p>
          <a:p>
            <a:pPr lvl="1"/>
            <a:r>
              <a:rPr lang="en-US" dirty="0" smtClean="0"/>
              <a:t>Not visible throughout the program</a:t>
            </a:r>
            <a:r>
              <a:rPr lang="en-US" dirty="0"/>
              <a:t>. </a:t>
            </a:r>
            <a:endParaRPr lang="en-US" dirty="0" smtClean="0"/>
          </a:p>
          <a:p>
            <a:r>
              <a:rPr lang="en-US" dirty="0" smtClean="0"/>
              <a:t>Global </a:t>
            </a:r>
            <a:r>
              <a:rPr lang="en-US" dirty="0"/>
              <a:t>Variables</a:t>
            </a:r>
          </a:p>
          <a:p>
            <a:pPr lvl="1"/>
            <a:r>
              <a:rPr lang="en-US" dirty="0"/>
              <a:t>Defined at the start of the program.</a:t>
            </a:r>
          </a:p>
          <a:p>
            <a:pPr lvl="1"/>
            <a:r>
              <a:rPr lang="en-US" dirty="0"/>
              <a:t>Visible throughout the program since they are defined in the outermost block (they are not surrounded by any curly braces).</a:t>
            </a:r>
          </a:p>
          <a:p>
            <a:pPr lvl="1"/>
            <a:endParaRPr lang="en-US" dirty="0" smtClean="0"/>
          </a:p>
        </p:txBody>
      </p:sp>
      <p:sp>
        <p:nvSpPr>
          <p:cNvPr id="4" name="Slide Number Placeholder 3"/>
          <p:cNvSpPr>
            <a:spLocks noGrp="1"/>
          </p:cNvSpPr>
          <p:nvPr>
            <p:ph type="sldNum" sz="quarter" idx="10"/>
          </p:nvPr>
        </p:nvSpPr>
        <p:spPr/>
        <p:txBody>
          <a:bodyPr/>
          <a:lstStyle/>
          <a:p>
            <a:fld id="{FBF478BB-943A-47D6-98C5-2780FEF02E95}" type="slidenum">
              <a:rPr lang="en-US" smtClean="0"/>
              <a:pPr/>
              <a:t>22</a:t>
            </a:fld>
            <a:endParaRPr lang="en-US"/>
          </a:p>
        </p:txBody>
      </p:sp>
    </p:spTree>
    <p:extLst>
      <p:ext uri="{BB962C8B-B14F-4D97-AF65-F5344CB8AC3E}">
        <p14:creationId xmlns:p14="http://schemas.microsoft.com/office/powerpoint/2010/main" val="42382129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Variables and Animation</a:t>
            </a:r>
            <a:endParaRPr lang="en-US" dirty="0"/>
          </a:p>
        </p:txBody>
      </p:sp>
      <p:sp>
        <p:nvSpPr>
          <p:cNvPr id="3" name="Content Placeholder 2"/>
          <p:cNvSpPr>
            <a:spLocks noGrp="1"/>
          </p:cNvSpPr>
          <p:nvPr>
            <p:ph idx="1"/>
          </p:nvPr>
        </p:nvSpPr>
        <p:spPr/>
        <p:txBody>
          <a:bodyPr/>
          <a:lstStyle/>
          <a:p>
            <a:r>
              <a:rPr lang="en-US" dirty="0" smtClean="0"/>
              <a:t>Declare global variables at the top of your program (before setup)</a:t>
            </a:r>
          </a:p>
          <a:p>
            <a:r>
              <a:rPr lang="en-US" dirty="0" smtClean="0"/>
              <a:t>Initialize any global variables in setup()</a:t>
            </a:r>
          </a:p>
          <a:p>
            <a:r>
              <a:rPr lang="en-US" dirty="0" smtClean="0"/>
              <a:t>Use global variables throughout the rest of your program as needed for animation</a:t>
            </a:r>
          </a:p>
        </p:txBody>
      </p:sp>
    </p:spTree>
    <p:extLst>
      <p:ext uri="{BB962C8B-B14F-4D97-AF65-F5344CB8AC3E}">
        <p14:creationId xmlns:p14="http://schemas.microsoft.com/office/powerpoint/2010/main" val="12076671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p:cNvSpPr>
            <a:spLocks noGrp="1"/>
          </p:cNvSpPr>
          <p:nvPr>
            <p:ph type="sldNum" sz="quarter" idx="10"/>
          </p:nvPr>
        </p:nvSpPr>
        <p:spPr/>
        <p:txBody>
          <a:bodyPr/>
          <a:lstStyle/>
          <a:p>
            <a:fld id="{D47EFF0C-CDB9-4E4F-856F-A346606B8BD6}" type="slidenum">
              <a:rPr lang="en-US" smtClean="0"/>
              <a:pPr/>
              <a:t>24</a:t>
            </a:fld>
            <a:endParaRPr lang="en-US" smtClean="0"/>
          </a:p>
        </p:txBody>
      </p:sp>
      <p:sp>
        <p:nvSpPr>
          <p:cNvPr id="45060" name="Text Box 2"/>
          <p:cNvSpPr txBox="1">
            <a:spLocks noChangeArrowheads="1"/>
          </p:cNvSpPr>
          <p:nvPr/>
        </p:nvSpPr>
        <p:spPr bwMode="auto">
          <a:xfrm>
            <a:off x="195264" y="656363"/>
            <a:ext cx="8640126" cy="5539978"/>
          </a:xfrm>
          <a:prstGeom prst="rect">
            <a:avLst/>
          </a:prstGeom>
          <a:noFill/>
          <a:ln w="25400">
            <a:solidFill>
              <a:schemeClr val="tx1">
                <a:lumMod val="90000"/>
                <a:lumOff val="10000"/>
              </a:schemeClr>
            </a:solidFill>
            <a:miter lim="800000"/>
            <a:headEnd/>
            <a:tailEnd/>
          </a:ln>
        </p:spPr>
        <p:txBody>
          <a:bodyPr wrap="square">
            <a:spAutoFit/>
          </a:bodyPr>
          <a:lstStyle/>
          <a:p>
            <a:r>
              <a:rPr lang="en-US" sz="2400" dirty="0" smtClean="0">
                <a:latin typeface="Courier New" pitchFamily="49" charset="0"/>
                <a:cs typeface="Courier New" pitchFamily="49" charset="0"/>
              </a:rPr>
              <a:t>final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WIDTH</a:t>
            </a:r>
            <a:r>
              <a:rPr lang="en-US" sz="2400" dirty="0" smtClean="0">
                <a:latin typeface="Courier New" pitchFamily="49" charset="0"/>
                <a:cs typeface="Courier New" pitchFamily="49" charset="0"/>
              </a:rPr>
              <a:t> = 510, </a:t>
            </a:r>
            <a:r>
              <a:rPr lang="en-US" sz="2400" b="1" dirty="0" smtClean="0">
                <a:solidFill>
                  <a:schemeClr val="tx1">
                    <a:lumMod val="90000"/>
                    <a:lumOff val="10000"/>
                  </a:schemeClr>
                </a:solidFill>
                <a:latin typeface="Courier New" pitchFamily="49" charset="0"/>
                <a:cs typeface="Courier New" pitchFamily="49" charset="0"/>
              </a:rPr>
              <a:t>HEIGHT</a:t>
            </a:r>
            <a:r>
              <a:rPr lang="en-US" sz="2400" dirty="0" smtClean="0">
                <a:latin typeface="Courier New" pitchFamily="49" charset="0"/>
                <a:cs typeface="Courier New" pitchFamily="49" charset="0"/>
              </a:rPr>
              <a:t> = </a:t>
            </a:r>
            <a:r>
              <a:rPr lang="en-US" sz="2400" b="1" dirty="0" smtClean="0">
                <a:solidFill>
                  <a:schemeClr val="tx1">
                    <a:lumMod val="90000"/>
                    <a:lumOff val="10000"/>
                  </a:schemeClr>
                </a:solidFill>
                <a:latin typeface="Courier New" pitchFamily="49" charset="0"/>
                <a:cs typeface="Courier New" pitchFamily="49" charset="0"/>
              </a:rPr>
              <a:t>WIDTH</a:t>
            </a:r>
            <a:r>
              <a:rPr lang="en-US" sz="2400" dirty="0" smtClean="0">
                <a:latin typeface="Courier New" pitchFamily="49" charset="0"/>
                <a:cs typeface="Courier New" pitchFamily="49" charset="0"/>
              </a:rPr>
              <a:t>; </a:t>
            </a:r>
          </a:p>
          <a:p>
            <a:r>
              <a:rPr lang="en-US" sz="2400" dirty="0" smtClean="0">
                <a:latin typeface="Courier New" pitchFamily="49" charset="0"/>
                <a:cs typeface="Courier New" pitchFamily="49" charset="0"/>
              </a:rPr>
              <a:t>float </a:t>
            </a:r>
            <a:r>
              <a:rPr lang="en-US" sz="2400" b="1" dirty="0" smtClean="0">
                <a:solidFill>
                  <a:schemeClr val="tx1">
                    <a:lumMod val="90000"/>
                    <a:lumOff val="10000"/>
                  </a:schemeClr>
                </a:solidFill>
                <a:latin typeface="Courier New" pitchFamily="49" charset="0"/>
                <a:cs typeface="Courier New" pitchFamily="49" charset="0"/>
              </a:rPr>
              <a:t>diameter</a:t>
            </a:r>
            <a:r>
              <a:rPr lang="en-US" sz="2400" dirty="0" smtClean="0">
                <a:latin typeface="Courier New" pitchFamily="49" charset="0"/>
                <a:cs typeface="Courier New" pitchFamily="49" charset="0"/>
              </a:rPr>
              <a:t>;</a:t>
            </a:r>
            <a:endParaRPr lang="en-US" sz="2400" b="1" dirty="0" smtClean="0">
              <a:latin typeface="Courier New" pitchFamily="49" charset="0"/>
              <a:cs typeface="Courier New" pitchFamily="49" charset="0"/>
            </a:endParaRPr>
          </a:p>
          <a:p>
            <a:endParaRPr lang="en-US" sz="2400" dirty="0" smtClean="0">
              <a:latin typeface="Courier New" pitchFamily="49" charset="0"/>
              <a:cs typeface="Courier New" pitchFamily="49" charset="0"/>
            </a:endParaRPr>
          </a:p>
          <a:p>
            <a:r>
              <a:rPr lang="en-US" sz="2400" dirty="0" smtClean="0">
                <a:latin typeface="Courier New" pitchFamily="49" charset="0"/>
                <a:cs typeface="Courier New" pitchFamily="49" charset="0"/>
              </a:rPr>
              <a:t>void setup() {</a:t>
            </a:r>
          </a:p>
          <a:p>
            <a:r>
              <a:rPr lang="en-US" sz="2400" dirty="0" smtClean="0">
                <a:latin typeface="Courier New" pitchFamily="49" charset="0"/>
                <a:cs typeface="Courier New" pitchFamily="49" charset="0"/>
              </a:rPr>
              <a:t>  size(</a:t>
            </a:r>
            <a:r>
              <a:rPr lang="en-US" sz="2400" b="1" dirty="0" smtClean="0">
                <a:solidFill>
                  <a:schemeClr val="tx1">
                    <a:lumMod val="90000"/>
                    <a:lumOff val="10000"/>
                  </a:schemeClr>
                </a:solidFill>
                <a:latin typeface="Courier New" pitchFamily="49" charset="0"/>
                <a:cs typeface="Courier New" pitchFamily="49" charset="0"/>
              </a:rPr>
              <a:t>WIDTH</a:t>
            </a:r>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HEIGHT</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diameter</a:t>
            </a:r>
            <a:r>
              <a:rPr lang="en-US" sz="2400" dirty="0" smtClean="0">
                <a:latin typeface="Courier New" pitchFamily="49" charset="0"/>
                <a:cs typeface="Courier New" pitchFamily="49" charset="0"/>
              </a:rPr>
              <a:t> = 0;</a:t>
            </a:r>
          </a:p>
          <a:p>
            <a:r>
              <a:rPr lang="en-US" sz="2400" dirty="0" smtClean="0">
                <a:latin typeface="Courier New" pitchFamily="49" charset="0"/>
                <a:cs typeface="Courier New" pitchFamily="49" charset="0"/>
              </a:rPr>
              <a:t>}</a:t>
            </a:r>
          </a:p>
          <a:p>
            <a:endParaRPr lang="en-US" sz="2400" dirty="0" smtClean="0">
              <a:latin typeface="Courier New" pitchFamily="49" charset="0"/>
              <a:cs typeface="Courier New" pitchFamily="49" charset="0"/>
            </a:endParaRPr>
          </a:p>
          <a:p>
            <a:r>
              <a:rPr lang="en-US" sz="2400" dirty="0" smtClean="0">
                <a:latin typeface="Courier New" pitchFamily="49" charset="0"/>
                <a:cs typeface="Courier New" pitchFamily="49" charset="0"/>
              </a:rPr>
              <a:t>void draw() {</a:t>
            </a:r>
          </a:p>
          <a:p>
            <a:r>
              <a:rPr lang="en-US" sz="2400" dirty="0" smtClean="0">
                <a:latin typeface="Courier New" pitchFamily="49" charset="0"/>
                <a:cs typeface="Courier New" pitchFamily="49" charset="0"/>
              </a:rPr>
              <a:t>  background(255);</a:t>
            </a:r>
          </a:p>
          <a:p>
            <a:r>
              <a:rPr lang="en-US" sz="2400" dirty="0" smtClean="0">
                <a:latin typeface="Courier New" pitchFamily="49" charset="0"/>
                <a:cs typeface="Courier New" pitchFamily="49" charset="0"/>
              </a:rPr>
              <a:t>  float </a:t>
            </a:r>
            <a:r>
              <a:rPr lang="en-US" sz="2400" b="1" dirty="0" smtClean="0">
                <a:solidFill>
                  <a:srgbClr val="C00000"/>
                </a:solidFill>
                <a:latin typeface="Courier New" pitchFamily="49" charset="0"/>
                <a:cs typeface="Courier New" pitchFamily="49" charset="0"/>
              </a:rPr>
              <a:t>x</a:t>
            </a:r>
            <a:r>
              <a:rPr lang="en-US" sz="2400" dirty="0" smtClean="0">
                <a:latin typeface="Courier New" pitchFamily="49" charset="0"/>
                <a:cs typeface="Courier New" pitchFamily="49" charset="0"/>
              </a:rPr>
              <a:t> = </a:t>
            </a:r>
            <a:r>
              <a:rPr lang="en-US" sz="2400" b="1" dirty="0" smtClean="0">
                <a:solidFill>
                  <a:schemeClr val="tx1">
                    <a:lumMod val="90000"/>
                    <a:lumOff val="10000"/>
                  </a:schemeClr>
                </a:solidFill>
                <a:latin typeface="Courier New" pitchFamily="49" charset="0"/>
                <a:cs typeface="Courier New" pitchFamily="49" charset="0"/>
              </a:rPr>
              <a:t>WIDTH</a:t>
            </a:r>
            <a:r>
              <a:rPr lang="en-US" sz="2400" dirty="0" smtClean="0">
                <a:latin typeface="Courier New" pitchFamily="49" charset="0"/>
                <a:cs typeface="Courier New" pitchFamily="49" charset="0"/>
              </a:rPr>
              <a:t>/2, </a:t>
            </a:r>
            <a:r>
              <a:rPr lang="en-US" sz="2400" b="1" dirty="0" smtClean="0">
                <a:solidFill>
                  <a:srgbClr val="C00000"/>
                </a:solidFill>
                <a:latin typeface="Courier New" pitchFamily="49" charset="0"/>
                <a:cs typeface="Courier New" pitchFamily="49" charset="0"/>
              </a:rPr>
              <a:t>y</a:t>
            </a:r>
            <a:r>
              <a:rPr lang="en-US" sz="2400" dirty="0" smtClean="0">
                <a:latin typeface="Courier New" pitchFamily="49" charset="0"/>
                <a:cs typeface="Courier New" pitchFamily="49" charset="0"/>
              </a:rPr>
              <a:t> = </a:t>
            </a:r>
            <a:r>
              <a:rPr lang="en-US" sz="2400" b="1" dirty="0" smtClean="0">
                <a:solidFill>
                  <a:schemeClr val="tx1">
                    <a:lumMod val="90000"/>
                    <a:lumOff val="10000"/>
                  </a:schemeClr>
                </a:solidFill>
                <a:latin typeface="Courier New" pitchFamily="49" charset="0"/>
                <a:cs typeface="Courier New" pitchFamily="49" charset="0"/>
              </a:rPr>
              <a:t>HEIGHT</a:t>
            </a:r>
            <a:r>
              <a:rPr lang="en-US" sz="2400" dirty="0" smtClean="0">
                <a:latin typeface="Courier New" pitchFamily="49" charset="0"/>
                <a:cs typeface="Courier New" pitchFamily="49" charset="0"/>
              </a:rPr>
              <a:t>/2;</a:t>
            </a:r>
          </a:p>
          <a:p>
            <a:r>
              <a:rPr lang="en-US" sz="2400" dirty="0" smtClean="0">
                <a:latin typeface="Courier New" pitchFamily="49" charset="0"/>
                <a:cs typeface="Courier New" pitchFamily="49" charset="0"/>
              </a:rPr>
              <a:t>  ellipse(</a:t>
            </a:r>
            <a:r>
              <a:rPr lang="en-US" sz="2400" b="1" dirty="0" smtClean="0">
                <a:solidFill>
                  <a:srgbClr val="C00000"/>
                </a:solidFill>
                <a:latin typeface="Courier New" pitchFamily="49" charset="0"/>
                <a:cs typeface="Courier New" pitchFamily="49" charset="0"/>
              </a:rPr>
              <a:t>x</a:t>
            </a:r>
            <a:r>
              <a:rPr lang="en-US" sz="2400" dirty="0" smtClean="0">
                <a:latin typeface="Courier New" pitchFamily="49" charset="0"/>
                <a:cs typeface="Courier New" pitchFamily="49" charset="0"/>
              </a:rPr>
              <a:t>, </a:t>
            </a:r>
            <a:r>
              <a:rPr lang="en-US" sz="2400" b="1" dirty="0" smtClean="0">
                <a:solidFill>
                  <a:srgbClr val="C00000"/>
                </a:solidFill>
                <a:latin typeface="Courier New" pitchFamily="49" charset="0"/>
                <a:cs typeface="Courier New" pitchFamily="49" charset="0"/>
              </a:rPr>
              <a:t>y</a:t>
            </a:r>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diameter</a:t>
            </a:r>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diameter</a:t>
            </a:r>
            <a:r>
              <a:rPr lang="en-US" sz="2400" dirty="0" smtClean="0">
                <a:latin typeface="Courier New" pitchFamily="49" charset="0"/>
                <a:cs typeface="Courier New" pitchFamily="49" charset="0"/>
              </a:rPr>
              <a:t>);</a:t>
            </a:r>
          </a:p>
          <a:p>
            <a:r>
              <a:rPr lang="en-US" sz="2400" dirty="0" smtClean="0">
                <a:latin typeface="Courier New" pitchFamily="49" charset="0"/>
                <a:cs typeface="Courier New" pitchFamily="49" charset="0"/>
              </a:rPr>
              <a:t>  </a:t>
            </a:r>
            <a:r>
              <a:rPr lang="en-US" sz="2400" b="1" dirty="0" smtClean="0">
                <a:solidFill>
                  <a:schemeClr val="tx1">
                    <a:lumMod val="90000"/>
                    <a:lumOff val="10000"/>
                  </a:schemeClr>
                </a:solidFill>
                <a:latin typeface="Courier New" pitchFamily="49" charset="0"/>
                <a:cs typeface="Courier New" pitchFamily="49" charset="0"/>
              </a:rPr>
              <a:t>diameter</a:t>
            </a:r>
            <a:r>
              <a:rPr lang="en-US" sz="2400" dirty="0" smtClean="0">
                <a:latin typeface="Courier New" pitchFamily="49" charset="0"/>
                <a:cs typeface="Courier New" pitchFamily="49" charset="0"/>
              </a:rPr>
              <a:t> += 2;</a:t>
            </a:r>
          </a:p>
          <a:p>
            <a:r>
              <a:rPr lang="en-US" sz="2400" dirty="0" smtClean="0">
                <a:latin typeface="Courier New" pitchFamily="49" charset="0"/>
                <a:cs typeface="Courier New" pitchFamily="49" charset="0"/>
              </a:rPr>
              <a:t>}</a:t>
            </a:r>
          </a:p>
          <a:p>
            <a:endParaRPr lang="en-US" dirty="0">
              <a:latin typeface="Courier New" pitchFamily="49" charset="0"/>
            </a:endParaRPr>
          </a:p>
        </p:txBody>
      </p:sp>
      <p:sp>
        <p:nvSpPr>
          <p:cNvPr id="45061" name="Rectangle 4"/>
          <p:cNvSpPr>
            <a:spLocks noChangeArrowheads="1"/>
          </p:cNvSpPr>
          <p:nvPr/>
        </p:nvSpPr>
        <p:spPr bwMode="auto">
          <a:xfrm>
            <a:off x="266702" y="1741773"/>
            <a:ext cx="8328658" cy="1691238"/>
          </a:xfrm>
          <a:prstGeom prst="rect">
            <a:avLst/>
          </a:prstGeom>
          <a:noFill/>
          <a:ln w="25400">
            <a:solidFill>
              <a:srgbClr val="0000CC"/>
            </a:solidFill>
            <a:miter lim="800000"/>
            <a:headEnd/>
            <a:tailEnd/>
          </a:ln>
        </p:spPr>
        <p:txBody>
          <a:bodyPr wrap="none" anchor="ctr"/>
          <a:lstStyle/>
          <a:p>
            <a:endParaRPr lang="en-US"/>
          </a:p>
        </p:txBody>
      </p:sp>
      <p:sp>
        <p:nvSpPr>
          <p:cNvPr id="45062" name="Rectangle 5"/>
          <p:cNvSpPr>
            <a:spLocks noChangeArrowheads="1"/>
          </p:cNvSpPr>
          <p:nvPr/>
        </p:nvSpPr>
        <p:spPr bwMode="auto">
          <a:xfrm>
            <a:off x="252414" y="3574329"/>
            <a:ext cx="8365806" cy="2441460"/>
          </a:xfrm>
          <a:prstGeom prst="rect">
            <a:avLst/>
          </a:prstGeom>
          <a:noFill/>
          <a:ln w="25400">
            <a:solidFill>
              <a:srgbClr val="CC0000"/>
            </a:solidFill>
            <a:miter lim="800000"/>
            <a:headEnd/>
            <a:tailEnd/>
          </a:ln>
        </p:spPr>
        <p:txBody>
          <a:bodyPr wrap="none" anchor="ctr"/>
          <a:lstStyle/>
          <a:p>
            <a:endParaRPr lang="en-US"/>
          </a:p>
        </p:txBody>
      </p:sp>
    </p:spTree>
    <p:extLst>
      <p:ext uri="{BB962C8B-B14F-4D97-AF65-F5344CB8AC3E}">
        <p14:creationId xmlns:p14="http://schemas.microsoft.com/office/powerpoint/2010/main" val="11652895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Change Position of Animated Circle</a:t>
            </a:r>
            <a:endParaRPr lang="en-US" dirty="0"/>
          </a:p>
        </p:txBody>
      </p:sp>
      <p:sp>
        <p:nvSpPr>
          <p:cNvPr id="2" name="Slide Number Placeholder 1"/>
          <p:cNvSpPr>
            <a:spLocks noGrp="1"/>
          </p:cNvSpPr>
          <p:nvPr>
            <p:ph type="sldNum" sz="quarter" idx="12"/>
          </p:nvPr>
        </p:nvSpPr>
        <p:spPr/>
        <p:txBody>
          <a:bodyPr/>
          <a:lstStyle/>
          <a:p>
            <a:fld id="{EAFA2C9A-4148-42D0-B5EE-45753C2AC574}" type="slidenum">
              <a:rPr lang="en-US" smtClean="0"/>
              <a:pPr/>
              <a:t>25</a:t>
            </a:fld>
            <a:endParaRPr lang="en-US"/>
          </a:p>
        </p:txBody>
      </p:sp>
      <p:sp>
        <p:nvSpPr>
          <p:cNvPr id="3" name="TextBox 2"/>
          <p:cNvSpPr txBox="1"/>
          <p:nvPr/>
        </p:nvSpPr>
        <p:spPr>
          <a:xfrm>
            <a:off x="190974" y="1524000"/>
            <a:ext cx="8494331" cy="2246769"/>
          </a:xfrm>
          <a:prstGeom prst="rect">
            <a:avLst/>
          </a:prstGeom>
          <a:noFill/>
        </p:spPr>
        <p:txBody>
          <a:bodyPr wrap="square" rtlCol="0">
            <a:spAutoFit/>
          </a:bodyPr>
          <a:lstStyle/>
          <a:p>
            <a:r>
              <a:rPr lang="en-US" sz="2800" b="1" dirty="0" smtClean="0">
                <a:latin typeface="Courier New" pitchFamily="49" charset="0"/>
                <a:cs typeface="Courier New" pitchFamily="49" charset="0"/>
              </a:rPr>
              <a:t>void </a:t>
            </a:r>
            <a:r>
              <a:rPr lang="en-US" sz="2800" b="1" dirty="0" err="1" smtClean="0">
                <a:latin typeface="Courier New" pitchFamily="49" charset="0"/>
                <a:cs typeface="Courier New" pitchFamily="49" charset="0"/>
              </a:rPr>
              <a:t>mousePressed</a:t>
            </a:r>
            <a:r>
              <a:rPr lang="en-US" sz="2800" b="1" dirty="0" smtClean="0">
                <a:latin typeface="Courier New" pitchFamily="49" charset="0"/>
                <a:cs typeface="Courier New" pitchFamily="49" charset="0"/>
              </a:rPr>
              <a:t>() {</a:t>
            </a:r>
          </a:p>
          <a:p>
            <a:r>
              <a:rPr lang="en-US" sz="2800" b="1"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figureX</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mouseX</a:t>
            </a:r>
            <a:r>
              <a:rPr lang="en-US" sz="2800" dirty="0" smtClean="0">
                <a:latin typeface="Courier New" pitchFamily="49" charset="0"/>
                <a:cs typeface="Courier New" pitchFamily="49" charset="0"/>
              </a:rPr>
              <a:t>;</a:t>
            </a:r>
          </a:p>
          <a:p>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figureY</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mouseY</a:t>
            </a:r>
            <a:r>
              <a:rPr lang="en-US" sz="2800" dirty="0" smtClean="0">
                <a:latin typeface="Courier New" pitchFamily="49" charset="0"/>
                <a:cs typeface="Courier New" pitchFamily="49" charset="0"/>
              </a:rPr>
              <a:t>;</a:t>
            </a:r>
          </a:p>
          <a:p>
            <a:r>
              <a:rPr lang="en-US" sz="2800" dirty="0" smtClean="0">
                <a:latin typeface="Courier New" pitchFamily="49" charset="0"/>
                <a:cs typeface="Courier New" pitchFamily="49" charset="0"/>
              </a:rPr>
              <a:t>  diameter = 0;</a:t>
            </a:r>
          </a:p>
          <a:p>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pic>
        <p:nvPicPr>
          <p:cNvPr id="4" name="Picture 3" descr="gradient.png"/>
          <p:cNvPicPr>
            <a:picLocks noChangeAspect="1"/>
          </p:cNvPicPr>
          <p:nvPr/>
        </p:nvPicPr>
        <p:blipFill>
          <a:blip r:embed="rId3" cstate="print"/>
          <a:stretch>
            <a:fillRect/>
          </a:stretch>
        </p:blipFill>
        <p:spPr>
          <a:xfrm>
            <a:off x="4238551" y="1642727"/>
            <a:ext cx="4857750" cy="4857750"/>
          </a:xfrm>
          <a:prstGeom prst="rect">
            <a:avLst/>
          </a:prstGeom>
          <a:noFill/>
          <a:ln>
            <a:noFill/>
          </a:ln>
        </p:spPr>
      </p:pic>
    </p:spTree>
    <p:extLst>
      <p:ext uri="{BB962C8B-B14F-4D97-AF65-F5344CB8AC3E}">
        <p14:creationId xmlns:p14="http://schemas.microsoft.com/office/powerpoint/2010/main" val="222700510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Animation Algorithms</a:t>
            </a:r>
            <a:endParaRPr lang="en-US" dirty="0"/>
          </a:p>
        </p:txBody>
      </p:sp>
      <p:sp>
        <p:nvSpPr>
          <p:cNvPr id="4" name="Content Placeholder 3"/>
          <p:cNvSpPr>
            <a:spLocks noGrp="1"/>
          </p:cNvSpPr>
          <p:nvPr>
            <p:ph idx="1"/>
          </p:nvPr>
        </p:nvSpPr>
        <p:spPr/>
        <p:txBody>
          <a:bodyPr/>
          <a:lstStyle/>
          <a:p>
            <a:r>
              <a:rPr lang="en-US" dirty="0" smtClean="0"/>
              <a:t>Break problem into groups:</a:t>
            </a:r>
          </a:p>
          <a:p>
            <a:pPr marL="731520" lvl="1" indent="-457200">
              <a:buFont typeface="+mj-lt"/>
              <a:buAutoNum type="arabicPeriod"/>
            </a:pPr>
            <a:r>
              <a:rPr lang="en-US" dirty="0" smtClean="0"/>
              <a:t>What will need to be remembered from one frame to the next</a:t>
            </a:r>
          </a:p>
          <a:p>
            <a:pPr lvl="2">
              <a:buFont typeface="Wingdings" charset="2"/>
              <a:buChar char="Ø"/>
            </a:pPr>
            <a:r>
              <a:rPr lang="en-US" dirty="0"/>
              <a:t> </a:t>
            </a:r>
            <a:r>
              <a:rPr lang="en-US" dirty="0" smtClean="0"/>
              <a:t>Create a </a:t>
            </a:r>
            <a:r>
              <a:rPr lang="en-US" dirty="0" smtClean="0">
                <a:solidFill>
                  <a:srgbClr val="990000"/>
                </a:solidFill>
              </a:rPr>
              <a:t>global variable </a:t>
            </a:r>
            <a:r>
              <a:rPr lang="en-US" dirty="0" smtClean="0"/>
              <a:t>for each piece</a:t>
            </a:r>
          </a:p>
          <a:p>
            <a:pPr marL="731520" lvl="1" indent="-457200">
              <a:buFont typeface="+mj-lt"/>
              <a:buAutoNum type="arabicPeriod"/>
            </a:pPr>
            <a:r>
              <a:rPr lang="en-US" dirty="0" smtClean="0"/>
              <a:t>What should happen before the animation begins?</a:t>
            </a:r>
          </a:p>
          <a:p>
            <a:pPr lvl="2">
              <a:buFont typeface="Wingdings" charset="2"/>
              <a:buChar char="Ø"/>
            </a:pPr>
            <a:r>
              <a:rPr lang="en-US" dirty="0" smtClean="0"/>
              <a:t> Put these steps in </a:t>
            </a:r>
            <a:r>
              <a:rPr lang="en-US" dirty="0" smtClean="0">
                <a:solidFill>
                  <a:srgbClr val="990000"/>
                </a:solidFill>
              </a:rPr>
              <a:t>setup()</a:t>
            </a:r>
          </a:p>
          <a:p>
            <a:pPr marL="731520" lvl="1" indent="-457200">
              <a:buFont typeface="+mj-lt"/>
              <a:buAutoNum type="arabicPeriod"/>
            </a:pPr>
            <a:r>
              <a:rPr lang="en-US" dirty="0" smtClean="0"/>
              <a:t>What should happen each frame?</a:t>
            </a:r>
          </a:p>
          <a:p>
            <a:pPr lvl="2">
              <a:buFont typeface="Wingdings" charset="2"/>
              <a:buChar char="Ø"/>
            </a:pPr>
            <a:r>
              <a:rPr lang="en-US" dirty="0" smtClean="0"/>
              <a:t> Put these steps in </a:t>
            </a:r>
            <a:r>
              <a:rPr lang="en-US" dirty="0" smtClean="0">
                <a:solidFill>
                  <a:srgbClr val="990000"/>
                </a:solidFill>
              </a:rPr>
              <a:t>draw()</a:t>
            </a:r>
          </a:p>
          <a:p>
            <a:pPr marL="731520" lvl="1" indent="-457200">
              <a:buFont typeface="+mj-lt"/>
              <a:buAutoNum type="arabicPeriod"/>
            </a:pPr>
            <a:r>
              <a:rPr lang="en-US" dirty="0" smtClean="0"/>
              <a:t>What should happen based on interaction?</a:t>
            </a:r>
          </a:p>
          <a:p>
            <a:pPr lvl="2">
              <a:buFont typeface="Wingdings" charset="2"/>
              <a:buChar char="Ø"/>
            </a:pPr>
            <a:r>
              <a:rPr lang="en-US" dirty="0" smtClean="0"/>
              <a:t> Put these steps in the appropriate method (</a:t>
            </a:r>
            <a:r>
              <a:rPr lang="en-US" dirty="0" err="1" smtClean="0">
                <a:solidFill>
                  <a:srgbClr val="990000"/>
                </a:solidFill>
              </a:rPr>
              <a:t>mousePressed</a:t>
            </a:r>
            <a:r>
              <a:rPr lang="en-US" dirty="0" smtClean="0">
                <a:solidFill>
                  <a:srgbClr val="990000"/>
                </a:solidFill>
              </a:rPr>
              <a:t>(), </a:t>
            </a:r>
            <a:r>
              <a:rPr lang="en-US" dirty="0" err="1" smtClean="0">
                <a:solidFill>
                  <a:srgbClr val="990000"/>
                </a:solidFill>
              </a:rPr>
              <a:t>keyPressed</a:t>
            </a:r>
            <a:r>
              <a:rPr lang="en-US" dirty="0" smtClean="0">
                <a:solidFill>
                  <a:srgbClr val="990000"/>
                </a:solidFill>
              </a:rPr>
              <a:t>()</a:t>
            </a:r>
            <a:r>
              <a:rPr lang="en-US" dirty="0" smtClean="0"/>
              <a:t>, </a:t>
            </a:r>
            <a:r>
              <a:rPr lang="en-US" dirty="0" err="1" smtClean="0"/>
              <a:t>etc</a:t>
            </a:r>
            <a:r>
              <a:rPr lang="en-US" dirty="0" smtClean="0"/>
              <a:t>)</a:t>
            </a:r>
          </a:p>
        </p:txBody>
      </p:sp>
    </p:spTree>
    <p:extLst>
      <p:ext uri="{BB962C8B-B14F-4D97-AF65-F5344CB8AC3E}">
        <p14:creationId xmlns:p14="http://schemas.microsoft.com/office/powerpoint/2010/main" val="286359082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Write an algorithm to </a:t>
            </a:r>
            <a:r>
              <a:rPr lang="en-US" dirty="0"/>
              <a:t>a</a:t>
            </a:r>
            <a:r>
              <a:rPr lang="en-US" dirty="0" smtClean="0"/>
              <a:t>nimate a square that shakes in the middle of the screen</a:t>
            </a:r>
          </a:p>
          <a:p>
            <a:pPr lvl="1"/>
            <a:r>
              <a:rPr lang="en-US" dirty="0" smtClean="0"/>
              <a:t>Global variables</a:t>
            </a:r>
          </a:p>
          <a:p>
            <a:pPr lvl="1"/>
            <a:r>
              <a:rPr lang="en-US" dirty="0" smtClean="0"/>
              <a:t>setup()</a:t>
            </a:r>
          </a:p>
          <a:p>
            <a:pPr lvl="1"/>
            <a:r>
              <a:rPr lang="en-US" dirty="0" smtClean="0"/>
              <a:t>draw()</a:t>
            </a:r>
          </a:p>
          <a:p>
            <a:pPr lvl="1"/>
            <a:endParaRPr lang="en-US" dirty="0"/>
          </a:p>
          <a:p>
            <a:r>
              <a:rPr lang="en-US" dirty="0" smtClean="0"/>
              <a:t>Add the ability for the user to move the square to a new </a:t>
            </a:r>
            <a:r>
              <a:rPr lang="en-US" smtClean="0"/>
              <a:t>location based </a:t>
            </a:r>
            <a:r>
              <a:rPr lang="en-US" dirty="0" smtClean="0"/>
              <a:t>on a mouse click</a:t>
            </a:r>
          </a:p>
          <a:p>
            <a:pPr lvl="1"/>
            <a:r>
              <a:rPr lang="en-US" dirty="0" err="1" smtClean="0"/>
              <a:t>mouseClicked</a:t>
            </a:r>
            <a:r>
              <a:rPr lang="en-US" dirty="0" smtClean="0"/>
              <a:t>()</a:t>
            </a:r>
          </a:p>
        </p:txBody>
      </p:sp>
    </p:spTree>
    <p:extLst>
      <p:ext uri="{BB962C8B-B14F-4D97-AF65-F5344CB8AC3E}">
        <p14:creationId xmlns:p14="http://schemas.microsoft.com/office/powerpoint/2010/main" val="2251109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Raindrops</a:t>
            </a:r>
            <a:endParaRPr lang="en-US" dirty="0"/>
          </a:p>
        </p:txBody>
      </p:sp>
      <p:sp>
        <p:nvSpPr>
          <p:cNvPr id="3" name="Content Placeholder 2"/>
          <p:cNvSpPr>
            <a:spLocks noGrp="1"/>
          </p:cNvSpPr>
          <p:nvPr>
            <p:ph idx="1"/>
          </p:nvPr>
        </p:nvSpPr>
        <p:spPr>
          <a:xfrm>
            <a:off x="457200" y="1600200"/>
            <a:ext cx="3829673" cy="4876800"/>
          </a:xfrm>
        </p:spPr>
        <p:txBody>
          <a:bodyPr/>
          <a:lstStyle/>
          <a:p>
            <a:r>
              <a:rPr lang="en-US" dirty="0" smtClean="0"/>
              <a:t>We’d like to make an animation where differently sized and differently colored circles appear throughout the output window</a:t>
            </a:r>
          </a:p>
          <a:p>
            <a:r>
              <a:rPr lang="en-US" dirty="0" smtClean="0"/>
              <a:t>Tools we already have:</a:t>
            </a:r>
          </a:p>
          <a:p>
            <a:pPr lvl="1"/>
            <a:r>
              <a:rPr lang="en-US" dirty="0" smtClean="0"/>
              <a:t>Color</a:t>
            </a:r>
          </a:p>
          <a:p>
            <a:pPr lvl="1"/>
            <a:r>
              <a:rPr lang="en-US" dirty="0" smtClean="0"/>
              <a:t>Ellipse</a:t>
            </a:r>
            <a:endParaRPr lang="en-US" dirty="0"/>
          </a:p>
        </p:txBody>
      </p:sp>
      <p:pic>
        <p:nvPicPr>
          <p:cNvPr id="4" name="Picture 3" descr="Screen shot 2012-02-13 at 6.14.4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2987" y="1600200"/>
            <a:ext cx="3810000" cy="4076700"/>
          </a:xfrm>
          <a:prstGeom prst="rect">
            <a:avLst/>
          </a:prstGeom>
        </p:spPr>
      </p:pic>
    </p:spTree>
    <p:extLst>
      <p:ext uri="{BB962C8B-B14F-4D97-AF65-F5344CB8AC3E}">
        <p14:creationId xmlns:p14="http://schemas.microsoft.com/office/powerpoint/2010/main" val="23255893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ADE27AF9-2BD2-49E8-9867-CA536C4C2F43}" type="slidenum">
              <a:rPr lang="en-US" smtClean="0"/>
              <a:pPr/>
              <a:t>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Defining Animation Methods</a:t>
            </a:r>
          </a:p>
        </p:txBody>
      </p:sp>
      <p:sp>
        <p:nvSpPr>
          <p:cNvPr id="17412" name="Rectangle 3"/>
          <p:cNvSpPr>
            <a:spLocks noGrp="1" noChangeArrowheads="1"/>
          </p:cNvSpPr>
          <p:nvPr>
            <p:ph type="body" idx="1"/>
          </p:nvPr>
        </p:nvSpPr>
        <p:spPr>
          <a:xfrm>
            <a:off x="457199" y="1600200"/>
            <a:ext cx="8542421" cy="4724400"/>
          </a:xfrm>
        </p:spPr>
        <p:txBody>
          <a:bodyPr/>
          <a:lstStyle/>
          <a:p>
            <a:pPr eaLnBrk="1" hangingPunct="1"/>
            <a:r>
              <a:rPr lang="en-US" dirty="0" smtClean="0"/>
              <a:t>Animation is an illusion created by presenting carefully designed image </a:t>
            </a:r>
            <a:r>
              <a:rPr lang="en-US" i="1" dirty="0" smtClean="0"/>
              <a:t>frames</a:t>
            </a:r>
            <a:r>
              <a:rPr lang="en-US" dirty="0" smtClean="0"/>
              <a:t> at a sufficient </a:t>
            </a:r>
            <a:r>
              <a:rPr lang="en-US" i="1" dirty="0" smtClean="0"/>
              <a:t>frame rate</a:t>
            </a:r>
            <a:r>
              <a:rPr lang="en-US" dirty="0" smtClean="0"/>
              <a:t>.</a:t>
            </a:r>
          </a:p>
          <a:p>
            <a:pPr eaLnBrk="1" hangingPunct="1"/>
            <a:r>
              <a:rPr lang="en-US" dirty="0" smtClean="0"/>
              <a:t>For our first iteration, we’d like to draw circles appearing on the screen. For this, we need to:</a:t>
            </a:r>
          </a:p>
          <a:p>
            <a:pPr marL="971550" lvl="1" indent="-514350" eaLnBrk="1" hangingPunct="1">
              <a:buFont typeface="+mj-lt"/>
              <a:buAutoNum type="arabicPeriod"/>
            </a:pPr>
            <a:r>
              <a:rPr lang="en-US" dirty="0" smtClean="0"/>
              <a:t>Set up for the animation;</a:t>
            </a:r>
          </a:p>
          <a:p>
            <a:pPr marL="971550" lvl="1" indent="-514350" eaLnBrk="1" hangingPunct="1">
              <a:buFont typeface="+mj-lt"/>
              <a:buAutoNum type="arabicPeriod"/>
            </a:pPr>
            <a:r>
              <a:rPr lang="en-US" dirty="0" smtClean="0"/>
              <a:t>Draw each frame of the animation.</a:t>
            </a:r>
          </a:p>
        </p:txBody>
      </p:sp>
    </p:spTree>
    <p:extLst>
      <p:ext uri="{BB962C8B-B14F-4D97-AF65-F5344CB8AC3E}">
        <p14:creationId xmlns:p14="http://schemas.microsoft.com/office/powerpoint/2010/main" val="26613303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p:txBody>
          <a:bodyPr/>
          <a:lstStyle/>
          <a:p>
            <a:fld id="{533411BF-D65C-4A56-8D43-2492FF8533FD}" type="slidenum">
              <a:rPr lang="en-US" smtClean="0"/>
              <a:pPr/>
              <a:t>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Methods</a:t>
            </a:r>
          </a:p>
        </p:txBody>
      </p:sp>
      <p:sp>
        <p:nvSpPr>
          <p:cNvPr id="16388" name="Rectangle 3"/>
          <p:cNvSpPr>
            <a:spLocks noGrp="1" noChangeArrowheads="1"/>
          </p:cNvSpPr>
          <p:nvPr>
            <p:ph type="body" idx="1"/>
          </p:nvPr>
        </p:nvSpPr>
        <p:spPr>
          <a:xfrm>
            <a:off x="457200" y="1600200"/>
            <a:ext cx="8229600" cy="4856018"/>
          </a:xfrm>
        </p:spPr>
        <p:txBody>
          <a:bodyPr/>
          <a:lstStyle/>
          <a:p>
            <a:pPr eaLnBrk="1" hangingPunct="1"/>
            <a:r>
              <a:rPr lang="en-US" dirty="0" smtClean="0"/>
              <a:t>In Processing, programmers add new operations by defining </a:t>
            </a:r>
            <a:r>
              <a:rPr lang="en-US" i="1" dirty="0" smtClean="0"/>
              <a:t>methods.</a:t>
            </a:r>
          </a:p>
          <a:p>
            <a:pPr eaLnBrk="1" hangingPunct="1"/>
            <a:r>
              <a:rPr lang="en-US" dirty="0" smtClean="0"/>
              <a:t>Using methods helps us to:</a:t>
            </a:r>
          </a:p>
          <a:p>
            <a:pPr lvl="1" eaLnBrk="1" hangingPunct="1"/>
            <a:r>
              <a:rPr lang="en-US" dirty="0" smtClean="0"/>
              <a:t>Modularize the program;</a:t>
            </a:r>
          </a:p>
          <a:p>
            <a:pPr lvl="1" eaLnBrk="1" hangingPunct="1"/>
            <a:r>
              <a:rPr lang="en-US" dirty="0" smtClean="0"/>
              <a:t>Create helpful procedural abstractions;</a:t>
            </a:r>
          </a:p>
          <a:p>
            <a:pPr lvl="1" eaLnBrk="1" hangingPunct="1"/>
            <a:r>
              <a:rPr lang="en-US" dirty="0" smtClean="0"/>
              <a:t>Improve readability;</a:t>
            </a:r>
          </a:p>
          <a:p>
            <a:pPr lvl="1" eaLnBrk="1" hangingPunct="1"/>
            <a:r>
              <a:rPr lang="en-US" dirty="0" smtClean="0"/>
              <a:t>Encourage reuse.</a:t>
            </a:r>
          </a:p>
          <a:p>
            <a:r>
              <a:rPr lang="en-US" dirty="0" smtClean="0"/>
              <a:t>To build new methods, we’ll use the same IID approach we’ve used before.</a:t>
            </a:r>
          </a:p>
        </p:txBody>
      </p:sp>
    </p:spTree>
    <p:extLst>
      <p:ext uri="{BB962C8B-B14F-4D97-AF65-F5344CB8AC3E}">
        <p14:creationId xmlns:p14="http://schemas.microsoft.com/office/powerpoint/2010/main" val="31587328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Definition Pattern</a:t>
            </a:r>
            <a:endParaRPr lang="en-US" dirty="0"/>
          </a:p>
        </p:txBody>
      </p:sp>
      <p:sp>
        <p:nvSpPr>
          <p:cNvPr id="3" name="Content Placeholder 2"/>
          <p:cNvSpPr>
            <a:spLocks noGrp="1"/>
          </p:cNvSpPr>
          <p:nvPr>
            <p:ph idx="1"/>
          </p:nvPr>
        </p:nvSpPr>
        <p:spPr>
          <a:xfrm>
            <a:off x="457199" y="1600200"/>
            <a:ext cx="8520545" cy="4724400"/>
          </a:xfrm>
        </p:spPr>
        <p:txBody>
          <a:bodyPr>
            <a:normAutofit lnSpcReduction="10000"/>
          </a:bodyPr>
          <a:lstStyle/>
          <a:p>
            <a:pPr>
              <a:buNone/>
            </a:pPr>
            <a:r>
              <a:rPr lang="en-US" sz="2400" b="1" i="1" u="sng" dirty="0" err="1" smtClean="0">
                <a:latin typeface="Courier New" pitchFamily="49" charset="0"/>
                <a:cs typeface="Courier New" pitchFamily="49" charset="0"/>
              </a:rPr>
              <a:t>returnType</a:t>
            </a:r>
            <a:r>
              <a:rPr lang="en-US" sz="2400" b="1" dirty="0" smtClean="0">
                <a:latin typeface="Courier New" pitchFamily="49" charset="0"/>
                <a:cs typeface="Courier New" pitchFamily="49" charset="0"/>
              </a:rPr>
              <a:t> </a:t>
            </a:r>
            <a:r>
              <a:rPr lang="en-US" sz="2400" b="1" i="1" u="sng" dirty="0" err="1" smtClean="0">
                <a:latin typeface="Courier New" pitchFamily="49" charset="0"/>
                <a:cs typeface="Courier New" pitchFamily="49" charset="0"/>
              </a:rPr>
              <a:t>methodName</a:t>
            </a:r>
            <a:r>
              <a:rPr lang="en-US" sz="2400" b="1" dirty="0" err="1" smtClean="0">
                <a:latin typeface="Courier New" pitchFamily="49" charset="0"/>
                <a:cs typeface="Courier New" pitchFamily="49" charset="0"/>
              </a:rPr>
              <a:t>([</a:t>
            </a:r>
            <a:r>
              <a:rPr lang="en-US" sz="2400" b="1" i="1" u="sng" dirty="0" err="1" smtClean="0">
                <a:latin typeface="Courier New" pitchFamily="49" charset="0"/>
                <a:cs typeface="Courier New" pitchFamily="49" charset="0"/>
              </a:rPr>
              <a:t>parameterDeclarations</a:t>
            </a:r>
            <a:r>
              <a:rPr lang="en-US" sz="2400" b="1" i="1" u="sng" dirty="0" smtClean="0">
                <a:latin typeface="Courier New" pitchFamily="49" charset="0"/>
                <a:cs typeface="Courier New" pitchFamily="49" charset="0"/>
              </a:rPr>
              <a:t>]</a:t>
            </a:r>
            <a:r>
              <a:rPr lang="en-US" sz="2400" b="1" dirty="0" smtClean="0">
                <a:latin typeface="Courier New" pitchFamily="49" charset="0"/>
                <a:cs typeface="Courier New" pitchFamily="49" charset="0"/>
              </a:rPr>
              <a:t>){</a:t>
            </a:r>
          </a:p>
          <a:p>
            <a:pPr>
              <a:buNone/>
            </a:pPr>
            <a:r>
              <a:rPr lang="en-US" sz="2400" b="1" dirty="0" smtClean="0">
                <a:latin typeface="Courier New" pitchFamily="49" charset="0"/>
                <a:cs typeface="Courier New" pitchFamily="49" charset="0"/>
              </a:rPr>
              <a:t>  </a:t>
            </a:r>
            <a:r>
              <a:rPr lang="en-US" sz="2400" b="1" i="1" u="sng" dirty="0" smtClean="0">
                <a:latin typeface="Courier New" pitchFamily="49" charset="0"/>
                <a:cs typeface="Courier New" pitchFamily="49" charset="0"/>
              </a:rPr>
              <a:t>statements</a:t>
            </a: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a:t>
            </a:r>
          </a:p>
          <a:p>
            <a:pPr lvl="1"/>
            <a:r>
              <a:rPr lang="en-US" sz="2400" i="1" u="sng" dirty="0" err="1" smtClean="0"/>
              <a:t>returnType</a:t>
            </a:r>
            <a:r>
              <a:rPr lang="en-US" sz="2400" dirty="0" smtClean="0"/>
              <a:t> is the type of value returned by the method or </a:t>
            </a:r>
            <a:r>
              <a:rPr lang="en-US" sz="2400" dirty="0" smtClean="0">
                <a:latin typeface="Courier New" pitchFamily="49" charset="0"/>
                <a:cs typeface="Courier New" pitchFamily="49" charset="0"/>
              </a:rPr>
              <a:t>void</a:t>
            </a:r>
            <a:r>
              <a:rPr lang="en-US" sz="2400" dirty="0" smtClean="0"/>
              <a:t> if the method does not return a value;</a:t>
            </a:r>
          </a:p>
          <a:p>
            <a:pPr lvl="1"/>
            <a:r>
              <a:rPr lang="en-US" sz="2400" i="1" u="sng" dirty="0" err="1" smtClean="0"/>
              <a:t>methodName</a:t>
            </a:r>
            <a:r>
              <a:rPr lang="en-US" sz="2400" dirty="0" smtClean="0"/>
              <a:t> is the identifier that names the method;</a:t>
            </a:r>
          </a:p>
          <a:p>
            <a:pPr lvl="1"/>
            <a:r>
              <a:rPr lang="en-US" sz="2400" i="1" u="sng" dirty="0" err="1" smtClean="0"/>
              <a:t>parameterDeclarations</a:t>
            </a:r>
            <a:r>
              <a:rPr lang="en-US" sz="2400" dirty="0" smtClean="0"/>
              <a:t> is a comma-separated list of parameter declarations of the form </a:t>
            </a:r>
            <a:r>
              <a:rPr lang="en-US" sz="2400" i="1" u="sng" dirty="0" smtClean="0"/>
              <a:t>type</a:t>
            </a:r>
            <a:r>
              <a:rPr lang="en-US" sz="2400" dirty="0" smtClean="0"/>
              <a:t> </a:t>
            </a:r>
            <a:r>
              <a:rPr lang="en-US" sz="2400" i="1" u="sng" dirty="0" smtClean="0"/>
              <a:t>identifier</a:t>
            </a:r>
            <a:r>
              <a:rPr lang="en-US" sz="2400" dirty="0" smtClean="0"/>
              <a:t> that is omitted if there are no parameters;</a:t>
            </a:r>
          </a:p>
          <a:p>
            <a:pPr lvl="1"/>
            <a:r>
              <a:rPr lang="en-US" sz="2400" i="1" u="sng" dirty="0" smtClean="0"/>
              <a:t>statements</a:t>
            </a:r>
            <a:r>
              <a:rPr lang="en-US" sz="2400" dirty="0" smtClean="0"/>
              <a:t> is a set of statements that define the behavior of the method.</a:t>
            </a:r>
          </a:p>
          <a:p>
            <a:pPr>
              <a:buNone/>
            </a:pPr>
            <a:endParaRPr lang="en-US" dirty="0"/>
          </a:p>
        </p:txBody>
      </p:sp>
      <p:sp>
        <p:nvSpPr>
          <p:cNvPr id="4" name="Slide Number Placeholder 3"/>
          <p:cNvSpPr>
            <a:spLocks noGrp="1"/>
          </p:cNvSpPr>
          <p:nvPr>
            <p:ph type="sldNum" sz="quarter" idx="10"/>
          </p:nvPr>
        </p:nvSpPr>
        <p:spPr/>
        <p:txBody>
          <a:bodyPr/>
          <a:lstStyle/>
          <a:p>
            <a:fld id="{E09E4DD9-A2E4-467D-8F17-6236A8491AB7}" type="slidenum">
              <a:rPr lang="en-US" smtClean="0"/>
              <a:pPr/>
              <a:t>6</a:t>
            </a:fld>
            <a:endParaRPr lang="en-US"/>
          </a:p>
        </p:txBody>
      </p:sp>
    </p:spTree>
    <p:extLst>
      <p:ext uri="{BB962C8B-B14F-4D97-AF65-F5344CB8AC3E}">
        <p14:creationId xmlns:p14="http://schemas.microsoft.com/office/powerpoint/2010/main" val="18830923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Animation Methods</a:t>
            </a:r>
            <a:endParaRPr lang="en-US" dirty="0"/>
          </a:p>
        </p:txBody>
      </p:sp>
      <p:sp>
        <p:nvSpPr>
          <p:cNvPr id="6" name="Content Placeholder 5"/>
          <p:cNvSpPr>
            <a:spLocks noGrp="1"/>
          </p:cNvSpPr>
          <p:nvPr>
            <p:ph idx="1"/>
          </p:nvPr>
        </p:nvSpPr>
        <p:spPr>
          <a:xfrm>
            <a:off x="267856" y="1584901"/>
            <a:ext cx="8876144" cy="4724400"/>
          </a:xfrm>
        </p:spPr>
        <p:txBody>
          <a:bodyPr/>
          <a:lstStyle/>
          <a:p>
            <a:r>
              <a:rPr lang="en-US" dirty="0" smtClean="0"/>
              <a:t>The programmer defines methods called setup() and draw()</a:t>
            </a:r>
          </a:p>
          <a:p>
            <a:pPr lvl="1"/>
            <a:r>
              <a:rPr lang="en-US" dirty="0" smtClean="0">
                <a:latin typeface="Andale Mono"/>
                <a:cs typeface="Andale Mono"/>
              </a:rPr>
              <a:t>void setup(){ ... }</a:t>
            </a:r>
          </a:p>
          <a:p>
            <a:pPr lvl="1"/>
            <a:r>
              <a:rPr lang="en-US" dirty="0" smtClean="0">
                <a:latin typeface="Andale Mono"/>
                <a:cs typeface="Andale Mono"/>
              </a:rPr>
              <a:t>void draw(){ ... }</a:t>
            </a:r>
          </a:p>
          <a:p>
            <a:pPr marL="274320" lvl="1" indent="0">
              <a:buNone/>
            </a:pPr>
            <a:endParaRPr lang="en-US" dirty="0" smtClean="0">
              <a:latin typeface="Andale Mono"/>
              <a:cs typeface="Andale Mono"/>
            </a:endParaRPr>
          </a:p>
          <a:p>
            <a:r>
              <a:rPr lang="en-US" dirty="0" smtClean="0"/>
              <a:t>Processing calls these methods automatically</a:t>
            </a:r>
          </a:p>
          <a:p>
            <a:pPr lvl="1"/>
            <a:r>
              <a:rPr lang="en-US" dirty="0" smtClean="0"/>
              <a:t>setup() is run </a:t>
            </a:r>
            <a:r>
              <a:rPr lang="en-US" b="1" dirty="0" smtClean="0">
                <a:solidFill>
                  <a:srgbClr val="FF0000"/>
                </a:solidFill>
              </a:rPr>
              <a:t>once</a:t>
            </a:r>
            <a:r>
              <a:rPr lang="en-US" dirty="0" smtClean="0"/>
              <a:t> when the program begins</a:t>
            </a:r>
          </a:p>
          <a:p>
            <a:pPr lvl="1"/>
            <a:r>
              <a:rPr lang="en-US" dirty="0" smtClean="0"/>
              <a:t>draw() runs </a:t>
            </a:r>
            <a:r>
              <a:rPr lang="en-US" b="1" dirty="0" smtClean="0">
                <a:solidFill>
                  <a:srgbClr val="FF0000"/>
                </a:solidFill>
              </a:rPr>
              <a:t>repeatedly</a:t>
            </a:r>
            <a:r>
              <a:rPr lang="en-US" dirty="0" smtClean="0"/>
              <a:t> (once each frame)</a:t>
            </a:r>
          </a:p>
          <a:p>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FBF478BB-943A-47D6-98C5-2780FEF02E95}" type="slidenum">
              <a:rPr lang="en-US" smtClean="0"/>
              <a:pPr/>
              <a:t>7</a:t>
            </a:fld>
            <a:endParaRPr lang="en-US"/>
          </a:p>
        </p:txBody>
      </p:sp>
    </p:spTree>
    <p:extLst>
      <p:ext uri="{BB962C8B-B14F-4D97-AF65-F5344CB8AC3E}">
        <p14:creationId xmlns:p14="http://schemas.microsoft.com/office/powerpoint/2010/main" val="13752801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 One raindrop</a:t>
            </a:r>
            <a:endParaRPr lang="en-US" dirty="0"/>
          </a:p>
        </p:txBody>
      </p:sp>
      <p:sp>
        <p:nvSpPr>
          <p:cNvPr id="4" name="TextBox 3"/>
          <p:cNvSpPr txBox="1"/>
          <p:nvPr/>
        </p:nvSpPr>
        <p:spPr>
          <a:xfrm>
            <a:off x="586268" y="1569288"/>
            <a:ext cx="6218069" cy="2246769"/>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  ellipse(150, 150, 30, 30);</a:t>
            </a:r>
          </a:p>
          <a:p>
            <a:r>
              <a:rPr lang="en-US" sz="2800" dirty="0" smtClean="0">
                <a:latin typeface="Andale Mono"/>
                <a:cs typeface="Andale Mono"/>
              </a:rPr>
              <a:t>}</a:t>
            </a:r>
            <a:endParaRPr lang="en-US" sz="2800" dirty="0">
              <a:latin typeface="Andale Mono"/>
              <a:cs typeface="Andale Mono"/>
            </a:endParaRPr>
          </a:p>
        </p:txBody>
      </p:sp>
      <p:sp>
        <p:nvSpPr>
          <p:cNvPr id="5" name="TextBox 4"/>
          <p:cNvSpPr txBox="1"/>
          <p:nvPr/>
        </p:nvSpPr>
        <p:spPr>
          <a:xfrm>
            <a:off x="1613528" y="4474051"/>
            <a:ext cx="5912085" cy="1077218"/>
          </a:xfrm>
          <a:prstGeom prst="rect">
            <a:avLst/>
          </a:prstGeom>
          <a:noFill/>
        </p:spPr>
        <p:txBody>
          <a:bodyPr wrap="square" rtlCol="0">
            <a:spAutoFit/>
          </a:bodyPr>
          <a:lstStyle/>
          <a:p>
            <a:pPr algn="ctr"/>
            <a:r>
              <a:rPr lang="en-US" sz="3200" dirty="0" smtClean="0">
                <a:solidFill>
                  <a:schemeClr val="accent1"/>
                </a:solidFill>
              </a:rPr>
              <a:t>But how will we make the circle </a:t>
            </a:r>
            <a:r>
              <a:rPr lang="en-US" sz="3200" b="1" i="1" u="sng" dirty="0" smtClean="0">
                <a:solidFill>
                  <a:schemeClr val="accent1"/>
                </a:solidFill>
              </a:rPr>
              <a:t>change</a:t>
            </a:r>
            <a:r>
              <a:rPr lang="en-US" sz="3200" dirty="0" smtClean="0">
                <a:solidFill>
                  <a:schemeClr val="accent1"/>
                </a:solidFill>
              </a:rPr>
              <a:t> location?</a:t>
            </a:r>
            <a:endParaRPr lang="en-US" sz="3200" dirty="0">
              <a:solidFill>
                <a:schemeClr val="accent1"/>
              </a:solidFill>
            </a:endParaRPr>
          </a:p>
        </p:txBody>
      </p:sp>
    </p:spTree>
    <p:extLst>
      <p:ext uri="{BB962C8B-B14F-4D97-AF65-F5344CB8AC3E}">
        <p14:creationId xmlns:p14="http://schemas.microsoft.com/office/powerpoint/2010/main" val="18726469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simple: One raindrop</a:t>
            </a:r>
            <a:endParaRPr lang="en-US" dirty="0"/>
          </a:p>
        </p:txBody>
      </p:sp>
      <p:sp>
        <p:nvSpPr>
          <p:cNvPr id="4" name="TextBox 3"/>
          <p:cNvSpPr txBox="1"/>
          <p:nvPr/>
        </p:nvSpPr>
        <p:spPr>
          <a:xfrm>
            <a:off x="586268" y="1569288"/>
            <a:ext cx="6248776" cy="3539431"/>
          </a:xfrm>
          <a:prstGeom prst="rect">
            <a:avLst/>
          </a:prstGeom>
          <a:noFill/>
        </p:spPr>
        <p:txBody>
          <a:bodyPr wrap="none" rtlCol="0">
            <a:spAutoFit/>
          </a:bodyPr>
          <a:lstStyle/>
          <a:p>
            <a:r>
              <a:rPr lang="en-US" sz="2800" dirty="0" smtClean="0">
                <a:latin typeface="Andale Mono"/>
                <a:cs typeface="Andale Mono"/>
              </a:rPr>
              <a:t>void setup(){</a:t>
            </a:r>
          </a:p>
          <a:p>
            <a:r>
              <a:rPr lang="en-US" sz="2800" dirty="0" smtClean="0">
                <a:latin typeface="Andale Mono"/>
                <a:cs typeface="Andale Mono"/>
              </a:rPr>
              <a:t>  size(300, 300);</a:t>
            </a:r>
          </a:p>
          <a:p>
            <a:r>
              <a:rPr lang="en-US" sz="2800" dirty="0" smtClean="0">
                <a:latin typeface="Andale Mono"/>
                <a:cs typeface="Andale Mono"/>
              </a:rPr>
              <a:t>  background(255);</a:t>
            </a:r>
          </a:p>
          <a:p>
            <a:r>
              <a:rPr lang="en-US" sz="2800" dirty="0" smtClean="0">
                <a:latin typeface="Andale Mono"/>
                <a:cs typeface="Andale Mono"/>
              </a:rPr>
              <a:t>}</a:t>
            </a:r>
          </a:p>
          <a:p>
            <a:endParaRPr lang="en-US" sz="2800" dirty="0">
              <a:latin typeface="Andale Mono"/>
              <a:cs typeface="Andale Mono"/>
            </a:endParaRPr>
          </a:p>
          <a:p>
            <a:r>
              <a:rPr lang="en-US" sz="2800" dirty="0" smtClean="0">
                <a:latin typeface="Andale Mono"/>
                <a:cs typeface="Andale Mono"/>
              </a:rPr>
              <a:t>void draw(){</a:t>
            </a:r>
          </a:p>
          <a:p>
            <a:r>
              <a:rPr lang="en-US" sz="2800" dirty="0">
                <a:latin typeface="Andale Mono"/>
                <a:cs typeface="Andale Mono"/>
              </a:rPr>
              <a:t>	</a:t>
            </a:r>
            <a:r>
              <a:rPr lang="en-US" sz="2800" dirty="0" smtClean="0">
                <a:latin typeface="Andale Mono"/>
                <a:cs typeface="Andale Mono"/>
              </a:rPr>
              <a:t>ellipse(150, 150, 30, 30);</a:t>
            </a:r>
          </a:p>
          <a:p>
            <a:r>
              <a:rPr lang="en-US" sz="2800" dirty="0" smtClean="0">
                <a:latin typeface="Andale Mono"/>
                <a:cs typeface="Andale Mono"/>
              </a:rPr>
              <a:t>}</a:t>
            </a:r>
            <a:endParaRPr lang="en-US" sz="2800" dirty="0">
              <a:latin typeface="Andale Mono"/>
              <a:cs typeface="Andale Mono"/>
            </a:endParaRPr>
          </a:p>
        </p:txBody>
      </p:sp>
      <p:sp>
        <p:nvSpPr>
          <p:cNvPr id="3" name="TextBox 2"/>
          <p:cNvSpPr txBox="1"/>
          <p:nvPr/>
        </p:nvSpPr>
        <p:spPr>
          <a:xfrm>
            <a:off x="4043907" y="5336635"/>
            <a:ext cx="4642893" cy="646331"/>
          </a:xfrm>
          <a:prstGeom prst="rect">
            <a:avLst/>
          </a:prstGeom>
          <a:noFill/>
          <a:ln>
            <a:solidFill>
              <a:schemeClr val="accent1"/>
            </a:solidFill>
          </a:ln>
        </p:spPr>
        <p:txBody>
          <a:bodyPr wrap="square" rtlCol="0">
            <a:spAutoFit/>
          </a:bodyPr>
          <a:lstStyle/>
          <a:p>
            <a:r>
              <a:rPr lang="en-US" dirty="0" smtClean="0"/>
              <a:t>Draws the ellipse over and over again, once each frame, exactly the same each time</a:t>
            </a:r>
            <a:endParaRPr lang="en-US" dirty="0"/>
          </a:p>
        </p:txBody>
      </p:sp>
      <p:cxnSp>
        <p:nvCxnSpPr>
          <p:cNvPr id="7" name="Straight Arrow Connector 6"/>
          <p:cNvCxnSpPr>
            <a:stCxn id="3" idx="0"/>
          </p:cNvCxnSpPr>
          <p:nvPr/>
        </p:nvCxnSpPr>
        <p:spPr>
          <a:xfrm flipH="1" flipV="1">
            <a:off x="3487942" y="4720503"/>
            <a:ext cx="2877412" cy="6161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4274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36584</TotalTime>
  <Words>1549</Words>
  <Application>Microsoft Macintosh PowerPoint</Application>
  <PresentationFormat>On-screen Show (4:3)</PresentationFormat>
  <Paragraphs>270</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Processing</vt:lpstr>
      <vt:lpstr>Objectives</vt:lpstr>
      <vt:lpstr>Example: Raindrops</vt:lpstr>
      <vt:lpstr>Defining Animation Methods</vt:lpstr>
      <vt:lpstr>Methods</vt:lpstr>
      <vt:lpstr>Method Definition Pattern</vt:lpstr>
      <vt:lpstr>Animation Methods</vt:lpstr>
      <vt:lpstr>Start simple: One raindrop</vt:lpstr>
      <vt:lpstr>Start simple: One raindrop</vt:lpstr>
      <vt:lpstr>Moving Raindrops</vt:lpstr>
      <vt:lpstr>How would you add color variation?</vt:lpstr>
      <vt:lpstr>Defining Interaction Methods</vt:lpstr>
      <vt:lpstr>Interaction Using Mouse</vt:lpstr>
      <vt:lpstr>Pause animation while mouse is pressed</vt:lpstr>
      <vt:lpstr>Interaction Using Keyboard</vt:lpstr>
      <vt:lpstr>Clear Background</vt:lpstr>
      <vt:lpstr>Exercise: Add differently sized circles</vt:lpstr>
      <vt:lpstr>Example: Expanding Circles</vt:lpstr>
      <vt:lpstr>Start simple</vt:lpstr>
      <vt:lpstr>Start simple, then add complexity</vt:lpstr>
      <vt:lpstr>Start simple, then add complexity</vt:lpstr>
      <vt:lpstr>Variable Scope</vt:lpstr>
      <vt:lpstr>Global Variables and Animation</vt:lpstr>
      <vt:lpstr>PowerPoint Presentation</vt:lpstr>
      <vt:lpstr>Change Position of Animated Circle</vt:lpstr>
      <vt:lpstr>Animation Algorithms</vt:lpstr>
      <vt:lpstr>Exercise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151</cp:revision>
  <cp:lastPrinted>2013-02-13T16:45:17Z</cp:lastPrinted>
  <dcterms:created xsi:type="dcterms:W3CDTF">2011-08-22T19:36:31Z</dcterms:created>
  <dcterms:modified xsi:type="dcterms:W3CDTF">2013-02-13T16:55:28Z</dcterms:modified>
</cp:coreProperties>
</file>