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xls" ContentType="application/vnd.ms-exce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embeddings/oleObject2.bin" ContentType="application/vnd.openxmlformats-officedocument.oleObject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3" r:id="rId1"/>
  </p:sldMasterIdLst>
  <p:notesMasterIdLst>
    <p:notesMasterId r:id="rId17"/>
  </p:notesMasterIdLst>
  <p:sldIdLst>
    <p:sldId id="294" r:id="rId2"/>
    <p:sldId id="308" r:id="rId3"/>
    <p:sldId id="301" r:id="rId4"/>
    <p:sldId id="302" r:id="rId5"/>
    <p:sldId id="303" r:id="rId6"/>
    <p:sldId id="304" r:id="rId7"/>
    <p:sldId id="305" r:id="rId8"/>
    <p:sldId id="306" r:id="rId9"/>
    <p:sldId id="307" r:id="rId10"/>
    <p:sldId id="295" r:id="rId11"/>
    <p:sldId id="298" r:id="rId12"/>
    <p:sldId id="299" r:id="rId13"/>
    <p:sldId id="300" r:id="rId14"/>
    <p:sldId id="297" r:id="rId15"/>
    <p:sldId id="296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58879" autoAdjust="0"/>
  </p:normalViewPr>
  <p:slideViewPr>
    <p:cSldViewPr snapToGrid="0" snapToObjects="1">
      <p:cViewPr varScale="1">
        <p:scale>
          <a:sx n="60" d="100"/>
          <a:sy n="60" d="100"/>
        </p:scale>
        <p:origin x="-250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06EEA4-ADA4-974F-AE27-F0092D35C8D2}" type="datetimeFigureOut">
              <a:rPr lang="en-US" smtClean="0"/>
              <a:t>9/13/12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99A818-AEE8-F446-B936-0DAF71430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519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A90C1AE-173C-4CE9-97EE-195BB13880A9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F76D27-707D-4EA3-807B-4EDAB24E5008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This is the sort of non-OO hack that many people dislike about Java/C++.</a:t>
            </a:r>
          </a:p>
          <a:p>
            <a:r>
              <a:rPr lang="en-US" dirty="0" smtClean="0"/>
              <a:t>It’s an</a:t>
            </a:r>
            <a:r>
              <a:rPr lang="en-US" baseline="0" dirty="0" smtClean="0"/>
              <a:t> example of the more general distinction between primitive and reference types.</a:t>
            </a:r>
            <a:endParaRPr lang="en-US" dirty="0" smtClean="0"/>
          </a:p>
          <a:p>
            <a:r>
              <a:rPr lang="en-US" sz="1400" dirty="0" smtClean="0"/>
              <a:t>Examples of why this would be useful:</a:t>
            </a:r>
          </a:p>
          <a:p>
            <a:pPr lvl="1"/>
            <a:r>
              <a:rPr lang="en-US" sz="1400" dirty="0" smtClean="0"/>
              <a:t>Constants:</a:t>
            </a:r>
          </a:p>
          <a:p>
            <a:pPr lvl="2">
              <a:buClr>
                <a:schemeClr val="tx2"/>
              </a:buClr>
            </a:pPr>
            <a:r>
              <a:rPr lang="en-US" b="1" dirty="0" err="1" smtClean="0">
                <a:solidFill>
                  <a:schemeClr val="tx2"/>
                </a:solidFill>
                <a:latin typeface="Courier New" pitchFamily="49" charset="0"/>
              </a:rPr>
              <a:t>Integer.MAX_VALUE</a:t>
            </a:r>
            <a:endParaRPr lang="en-US" b="1" dirty="0" smtClean="0">
              <a:solidFill>
                <a:schemeClr val="tx2"/>
              </a:solidFill>
              <a:latin typeface="Courier New" pitchFamily="49" charset="0"/>
            </a:endParaRPr>
          </a:p>
          <a:p>
            <a:pPr lvl="2">
              <a:buClr>
                <a:schemeClr val="tx2"/>
              </a:buClr>
            </a:pPr>
            <a:r>
              <a:rPr lang="en-US" b="1" dirty="0" err="1" smtClean="0">
                <a:solidFill>
                  <a:schemeClr val="tx2"/>
                </a:solidFill>
                <a:latin typeface="Courier New" pitchFamily="49" charset="0"/>
              </a:rPr>
              <a:t>Integer.MIN_VALUE</a:t>
            </a:r>
            <a:endParaRPr lang="en-US" b="1" dirty="0" smtClean="0">
              <a:solidFill>
                <a:schemeClr val="tx2"/>
              </a:solidFill>
              <a:latin typeface="Courier New" pitchFamily="49" charset="0"/>
            </a:endParaRPr>
          </a:p>
          <a:p>
            <a:pPr lvl="1"/>
            <a:r>
              <a:rPr lang="en-US" sz="1400" dirty="0" smtClean="0">
                <a:solidFill>
                  <a:schemeClr val="tx2"/>
                </a:solidFill>
              </a:rPr>
              <a:t>Methods:</a:t>
            </a:r>
          </a:p>
          <a:p>
            <a:pPr lvl="2">
              <a:buClr>
                <a:schemeClr val="tx2"/>
              </a:buClr>
            </a:pP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</a:rPr>
              <a:t>String digits = </a:t>
            </a:r>
            <a:r>
              <a:rPr lang="en-US" b="1" dirty="0" err="1" smtClean="0">
                <a:solidFill>
                  <a:schemeClr val="tx2"/>
                </a:solidFill>
                <a:latin typeface="Courier New" pitchFamily="49" charset="0"/>
              </a:rPr>
              <a:t>Integer.toString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</a:rPr>
              <a:t>(</a:t>
            </a:r>
            <a:r>
              <a:rPr lang="en-US" b="1" dirty="0" err="1" smtClean="0">
                <a:solidFill>
                  <a:schemeClr val="tx2"/>
                </a:solidFill>
                <a:latin typeface="Courier New" pitchFamily="49" charset="0"/>
              </a:rPr>
              <a:t>intVal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</a:rPr>
              <a:t>)</a:t>
            </a:r>
          </a:p>
          <a:p>
            <a:endParaRPr lang="en-US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 smtClean="0">
                <a:latin typeface="Courier New" pitchFamily="49" charset="0"/>
              </a:rPr>
              <a:t>Integer p = </a:t>
            </a:r>
            <a:r>
              <a:rPr lang="en-US" sz="1200" b="1" dirty="0" err="1" smtClean="0">
                <a:latin typeface="Courier New" pitchFamily="49" charset="0"/>
              </a:rPr>
              <a:t>Integer.valueOf</a:t>
            </a:r>
            <a:r>
              <a:rPr lang="en-US" sz="1200" b="1" dirty="0" smtClean="0">
                <a:latin typeface="Courier New" pitchFamily="49" charset="0"/>
              </a:rPr>
              <a:t>(“49”);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99A818-AEE8-F446-B936-0DAF7143022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89123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45A4D01-5DD8-4731-8F46-104AD59D56DF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Run the examples using </a:t>
            </a:r>
            <a:r>
              <a:rPr lang="en-US" dirty="0" err="1" smtClean="0"/>
              <a:t>println</a:t>
            </a:r>
            <a:r>
              <a:rPr lang="en-US" dirty="0" smtClean="0"/>
              <a:t>().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 “I said “hello”!”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“I said\n\</a:t>
            </a:r>
            <a:r>
              <a:rPr lang="en-US" dirty="0" err="1" smtClean="0"/>
              <a:t>tSTOP</a:t>
            </a:r>
            <a:r>
              <a:rPr lang="en-US" dirty="0" smtClean="0"/>
              <a:t>!”</a:t>
            </a:r>
          </a:p>
          <a:p>
            <a:r>
              <a:rPr lang="en-US" dirty="0" smtClean="0"/>
              <a:t>The </a:t>
            </a:r>
            <a:r>
              <a:rPr lang="en-US" b="1" dirty="0" smtClean="0">
                <a:latin typeface="Courier New" pitchFamily="49" charset="0"/>
              </a:rPr>
              <a:t>String</a:t>
            </a:r>
            <a:r>
              <a:rPr lang="en-US" dirty="0" smtClean="0"/>
              <a:t> class is a reference type that has literals and operators like a primitive</a:t>
            </a:r>
            <a:r>
              <a:rPr lang="en-US" baseline="0" dirty="0" smtClean="0"/>
              <a:t> type</a:t>
            </a:r>
            <a:r>
              <a:rPr lang="en-US" dirty="0" smtClean="0"/>
              <a:t>.</a:t>
            </a:r>
          </a:p>
          <a:p>
            <a:r>
              <a:rPr lang="en-US" dirty="0" smtClean="0"/>
              <a:t>String s1 = new String(“test”);</a:t>
            </a:r>
          </a:p>
          <a:p>
            <a:r>
              <a:rPr lang="en-US" dirty="0" smtClean="0"/>
              <a:t>OR</a:t>
            </a:r>
          </a:p>
          <a:p>
            <a:r>
              <a:rPr lang="en-US" dirty="0" smtClean="0"/>
              <a:t>String s2 = “test”;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4881767-4373-4B3C-8C05-9C048C264637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112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Run the examples using </a:t>
            </a:r>
            <a:r>
              <a:rPr lang="en-US" dirty="0" err="1" smtClean="0"/>
              <a:t>println</a:t>
            </a:r>
            <a:r>
              <a:rPr lang="en-US" dirty="0" smtClean="0"/>
              <a:t>().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 err="1" smtClean="0">
                <a:solidFill>
                  <a:schemeClr val="tx2"/>
                </a:solidFill>
                <a:latin typeface="Courier New" pitchFamily="49" charset="0"/>
              </a:rPr>
              <a:t>name.charAt</a:t>
            </a:r>
            <a:r>
              <a:rPr lang="en-US" sz="1200" b="1" dirty="0" smtClean="0">
                <a:solidFill>
                  <a:schemeClr val="tx2"/>
                </a:solidFill>
                <a:latin typeface="Courier New" pitchFamily="49" charset="0"/>
              </a:rPr>
              <a:t>(3)</a:t>
            </a:r>
            <a:r>
              <a:rPr lang="en-US" sz="1100" dirty="0" smtClean="0"/>
              <a:t> </a:t>
            </a:r>
            <a:r>
              <a:rPr lang="en-US" sz="1200" dirty="0" smtClean="0">
                <a:sym typeface="Symbol" pitchFamily="18" charset="2"/>
              </a:rPr>
              <a:t></a:t>
            </a:r>
            <a:r>
              <a:rPr lang="en-US" sz="1200" dirty="0" smtClean="0"/>
              <a:t> </a:t>
            </a:r>
            <a:r>
              <a:rPr lang="en-US" sz="1200" b="1" dirty="0" smtClean="0">
                <a:solidFill>
                  <a:schemeClr val="tx2"/>
                </a:solidFill>
                <a:latin typeface="Courier New" pitchFamily="49" charset="0"/>
              </a:rPr>
              <a:t>' '</a:t>
            </a:r>
            <a:r>
              <a:rPr lang="en-US" sz="1100" dirty="0" smtClean="0">
                <a:latin typeface="Symbol" pitchFamily="18" charset="2"/>
              </a:rPr>
              <a:t>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Note difference</a:t>
            </a:r>
            <a:r>
              <a:rPr lang="en-US" baseline="0" dirty="0" smtClean="0"/>
              <a:t> between String literals in code (need quotation marks) and printed using </a:t>
            </a:r>
            <a:r>
              <a:rPr lang="en-US" baseline="0" dirty="0" err="1" smtClean="0"/>
              <a:t>println</a:t>
            </a:r>
            <a:r>
              <a:rPr lang="en-US" baseline="0" dirty="0" smtClean="0"/>
              <a:t> (no quotes).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C473B54-5A75-401E-84E7-FEAF5165BAD6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92F0D9-FBE6-486B-AC04-63C0BF15C445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D7EB75-66DC-4199-BFE9-982EBF412E17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How many bits do you need to </a:t>
            </a:r>
          </a:p>
          <a:p>
            <a:r>
              <a:rPr lang="en-US" dirty="0" smtClean="0"/>
              <a:t>	represent the numbers:</a:t>
            </a:r>
          </a:p>
          <a:p>
            <a:r>
              <a:rPr lang="en-US" dirty="0" smtClean="0"/>
              <a:t>		7  - 3</a:t>
            </a:r>
          </a:p>
          <a:p>
            <a:r>
              <a:rPr lang="en-US" dirty="0" smtClean="0"/>
              <a:t>		8  - 4</a:t>
            </a:r>
          </a:p>
          <a:p>
            <a:r>
              <a:rPr lang="en-US" dirty="0" smtClean="0"/>
              <a:t>		100 - 7</a:t>
            </a:r>
          </a:p>
          <a:p>
            <a:r>
              <a:rPr lang="en-US" dirty="0" smtClean="0"/>
              <a:t>		255 - 8</a:t>
            </a:r>
          </a:p>
          <a:p>
            <a:r>
              <a:rPr lang="en-US" dirty="0" smtClean="0"/>
              <a:t>	represent the alphabet - 5 bits</a:t>
            </a:r>
          </a:p>
          <a:p>
            <a:r>
              <a:rPr lang="en-US" dirty="0" smtClean="0"/>
              <a:t>Binary representations can be somewhat arbitrary, but so long as everyone agrees to them, they will work.</a:t>
            </a:r>
          </a:p>
          <a:p>
            <a:r>
              <a:rPr lang="en-US" dirty="0" smtClean="0"/>
              <a:t>Why</a:t>
            </a:r>
            <a:r>
              <a:rPr lang="en-US" baseline="0" dirty="0" smtClean="0"/>
              <a:t> use binary?  It’s easier to build.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D797393-EA11-45A4-924C-742127664020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Show wrap around error:</a:t>
            </a:r>
          </a:p>
          <a:p>
            <a:r>
              <a:rPr lang="en-US" dirty="0" err="1" smtClean="0"/>
              <a:t>println</a:t>
            </a:r>
            <a:r>
              <a:rPr lang="en-US" dirty="0" smtClean="0"/>
              <a:t>(</a:t>
            </a:r>
            <a:r>
              <a:rPr lang="en-US" dirty="0" err="1" smtClean="0"/>
              <a:t>Integer.MAX_VALUE</a:t>
            </a:r>
            <a:r>
              <a:rPr lang="en-US" dirty="0" smtClean="0"/>
              <a:t> +1);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9827F32-4D62-4C68-9DD8-EAF72678FE1D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This scheme is like </a:t>
            </a:r>
            <a:r>
              <a:rPr lang="en-US" b="1" dirty="0" smtClean="0"/>
              <a:t>scientific notation</a:t>
            </a:r>
            <a:r>
              <a:rPr lang="en-US" dirty="0" smtClean="0"/>
              <a:t>: sign * mantissa * </a:t>
            </a:r>
            <a:r>
              <a:rPr lang="en-US" dirty="0" err="1" smtClean="0"/>
              <a:t>base^exponent</a:t>
            </a:r>
            <a:r>
              <a:rPr lang="en-US" dirty="0" smtClean="0"/>
              <a:t> (write this up there for them).  The scheme shown here is not exactly what is really done, but it is close enough for our purposes.</a:t>
            </a:r>
          </a:p>
          <a:p>
            <a:r>
              <a:rPr lang="en-US" dirty="0" smtClean="0"/>
              <a:t>These can give you round-off errors  (e.g., PI)</a:t>
            </a:r>
          </a:p>
          <a:p>
            <a:endParaRPr lang="en-US" dirty="0" smtClean="0"/>
          </a:p>
          <a:p>
            <a:r>
              <a:rPr lang="en-US" dirty="0" smtClean="0"/>
              <a:t>example</a:t>
            </a:r>
            <a:r>
              <a:rPr lang="en-US" baseline="0" dirty="0" smtClean="0"/>
              <a:t> from lab:</a:t>
            </a:r>
            <a:r>
              <a:rPr lang="en-US" dirty="0" smtClean="0"/>
              <a:t> 5.1</a:t>
            </a:r>
            <a:r>
              <a:rPr lang="en-US" baseline="0" dirty="0" smtClean="0"/>
              <a:t> % 2.0 -&gt; 1.0999999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C950BD3-479A-4B5A-B82C-47EE1C7375E4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It’s all binary underneath!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A2F710-D7FF-44E6-B1D9-4EEEF5247A4B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Run the examples using </a:t>
            </a:r>
            <a:r>
              <a:rPr lang="en-US" dirty="0" err="1" smtClean="0"/>
              <a:t>println</a:t>
            </a:r>
            <a:r>
              <a:rPr lang="en-US" dirty="0" smtClean="0"/>
              <a:t>(). Note that the quotes appear</a:t>
            </a:r>
            <a:r>
              <a:rPr lang="en-US" baseline="0" dirty="0" smtClean="0"/>
              <a:t> in the code, but not in the printing.,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AE039BE-7B34-4588-812E-42EF8EA8142F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A primitive data type is a simple data type, built into Java.</a:t>
            </a:r>
          </a:p>
          <a:p>
            <a:r>
              <a:rPr lang="en-US" dirty="0" smtClean="0"/>
              <a:t>	e.g., integers, </a:t>
            </a:r>
            <a:r>
              <a:rPr lang="en-US" dirty="0" err="1" smtClean="0"/>
              <a:t>reals</a:t>
            </a:r>
            <a:r>
              <a:rPr lang="en-US" dirty="0" smtClean="0"/>
              <a:t>, characters</a:t>
            </a:r>
          </a:p>
          <a:p>
            <a:r>
              <a:rPr lang="en-US" dirty="0" smtClean="0"/>
              <a:t>A reference data type is built from other data types and is constructed from a class.</a:t>
            </a:r>
          </a:p>
          <a:p>
            <a:r>
              <a:rPr lang="en-US" dirty="0" smtClean="0"/>
              <a:t>	e.g., strings, user-defined classes.  Java2 provides over 1600 reference types.</a:t>
            </a:r>
          </a:p>
          <a:p>
            <a:r>
              <a:rPr lang="en-US" dirty="0" smtClean="0"/>
              <a:t>Many people consider this legacy of the hybrid C++ language to be a problem with Java.  Smalltalk doesn’t support primitive types, everything is an reference object.</a:t>
            </a:r>
          </a:p>
          <a:p>
            <a:endParaRPr lang="en-US" dirty="0" smtClean="0"/>
          </a:p>
          <a:p>
            <a:r>
              <a:rPr lang="en-US" dirty="0" smtClean="0"/>
              <a:t>Mostly, we’ll use </a:t>
            </a:r>
            <a:r>
              <a:rPr lang="en-US" dirty="0" err="1" smtClean="0"/>
              <a:t>int</a:t>
            </a:r>
            <a:r>
              <a:rPr lang="en-US" dirty="0" smtClean="0"/>
              <a:t>, but Integer can come in handy at times.</a:t>
            </a:r>
          </a:p>
          <a:p>
            <a:r>
              <a:rPr lang="en-US" dirty="0" smtClean="0"/>
              <a:t>And</a:t>
            </a:r>
            <a:r>
              <a:rPr lang="en-US" baseline="0" dirty="0" smtClean="0"/>
              <a:t> we’ll definitely use other reference types (Screen, Keyboard, new classes of our own construction).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2286E-E3ED-1B48-A890-3645A5273049}" type="datetimeFigureOut">
              <a:rPr lang="en-US" smtClean="0"/>
              <a:t>9/13/12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2286E-E3ED-1B48-A890-3645A5273049}" type="datetimeFigureOut">
              <a:rPr lang="en-US" smtClean="0"/>
              <a:t>9/13/12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A8EE4-CEC0-CE4B-8FC5-5822A80517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2286E-E3ED-1B48-A890-3645A5273049}" type="datetimeFigureOut">
              <a:rPr lang="en-US" smtClean="0"/>
              <a:t>9/13/12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A8EE4-CEC0-CE4B-8FC5-5822A80517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2286E-E3ED-1B48-A890-3645A5273049}" type="datetimeFigureOut">
              <a:rPr lang="en-US" smtClean="0"/>
              <a:t>9/13/12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A8EE4-CEC0-CE4B-8FC5-5822A80517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2286E-E3ED-1B48-A890-3645A5273049}" type="datetimeFigureOut">
              <a:rPr lang="en-US" smtClean="0"/>
              <a:t>9/13/12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A8EE4-CEC0-CE4B-8FC5-5822A8051708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2286E-E3ED-1B48-A890-3645A5273049}" type="datetimeFigureOut">
              <a:rPr lang="en-US" smtClean="0"/>
              <a:t>9/13/12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A8EE4-CEC0-CE4B-8FC5-5822A80517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2286E-E3ED-1B48-A890-3645A5273049}" type="datetimeFigureOut">
              <a:rPr lang="en-US" smtClean="0"/>
              <a:t>9/13/12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A8EE4-CEC0-CE4B-8FC5-5822A8051708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2286E-E3ED-1B48-A890-3645A5273049}" type="datetimeFigureOut">
              <a:rPr lang="en-US" smtClean="0"/>
              <a:t>9/13/12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A8EE4-CEC0-CE4B-8FC5-5822A80517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2286E-E3ED-1B48-A890-3645A5273049}" type="datetimeFigureOut">
              <a:rPr lang="en-US" smtClean="0"/>
              <a:t>9/13/12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A8EE4-CEC0-CE4B-8FC5-5822A80517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2286E-E3ED-1B48-A890-3645A5273049}" type="datetimeFigureOut">
              <a:rPr lang="en-US" smtClean="0"/>
              <a:t>9/13/12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2286E-E3ED-1B48-A890-3645A5273049}" type="datetimeFigureOut">
              <a:rPr lang="en-US" smtClean="0"/>
              <a:t>9/13/12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A8EE4-CEC0-CE4B-8FC5-5822A80517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98D2286E-E3ED-1B48-A890-3645A5273049}" type="datetimeFigureOut">
              <a:rPr lang="en-US" smtClean="0"/>
              <a:t>9/13/12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D13A8EE4-CEC0-CE4B-8FC5-5822A805170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oleObject1.bin"/><Relationship Id="rId5" Type="http://schemas.openxmlformats.org/officeDocument/2006/relationships/oleObject" Target="../embeddings/Microsoft_Excel_97_-_2004_Worksheet1.xls"/><Relationship Id="rId6" Type="http://schemas.openxmlformats.org/officeDocument/2006/relationships/image" Target="../media/image2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4" Type="http://schemas.openxmlformats.org/officeDocument/2006/relationships/hyperlink" Target="http://www.unicode.org/" TargetMode="External"/><Relationship Id="rId5" Type="http://schemas.openxmlformats.org/officeDocument/2006/relationships/oleObject" Target="../embeddings/oleObject2.bin"/><Relationship Id="rId6" Type="http://schemas.openxmlformats.org/officeDocument/2006/relationships/oleObject" Target="../embeddings/Microsoft_Excel_97_-_2004_Worksheet2.xls"/><Relationship Id="rId7" Type="http://schemas.openxmlformats.org/officeDocument/2006/relationships/image" Target="../media/image3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Processing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Types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5131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1DE244-5683-49A7-922E-75BFC67B0C3E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Primitive Types: Characters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Processing provides one character type:</a:t>
            </a:r>
          </a:p>
          <a:p>
            <a:pPr lvl="1"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</a:rPr>
              <a:t>	char</a:t>
            </a: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Literal character expressions:</a:t>
            </a:r>
          </a:p>
          <a:p>
            <a:pPr lvl="1"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'</a:t>
            </a:r>
            <a:r>
              <a:rPr lang="en-US" b="1" dirty="0" smtClean="0">
                <a:latin typeface="Courier New" pitchFamily="49" charset="0"/>
              </a:rPr>
              <a:t>A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'</a:t>
            </a:r>
            <a:endParaRPr lang="en-US" b="1" dirty="0" smtClean="0">
              <a:latin typeface="Courier New" pitchFamily="49" charset="0"/>
            </a:endParaRPr>
          </a:p>
          <a:p>
            <a:pPr lvl="1"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'</a:t>
            </a:r>
            <a:r>
              <a:rPr lang="en-US" b="1" dirty="0" smtClean="0">
                <a:latin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'</a:t>
            </a:r>
            <a:endParaRPr lang="en-US" b="1" dirty="0" smtClean="0">
              <a:latin typeface="Courier New" pitchFamily="49" charset="0"/>
            </a:endParaRPr>
          </a:p>
          <a:p>
            <a:pPr lvl="1"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'</a:t>
            </a:r>
            <a:r>
              <a:rPr lang="en-US" b="1" dirty="0" smtClean="0">
                <a:latin typeface="Courier New" pitchFamily="49" charset="0"/>
              </a:rPr>
              <a:t>.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'</a:t>
            </a:r>
            <a:endParaRPr lang="en-US" b="1" dirty="0" smtClean="0">
              <a:latin typeface="Courier New" pitchFamily="49" charset="0"/>
            </a:endParaRPr>
          </a:p>
          <a:p>
            <a:pPr lvl="1"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en-US" dirty="0" smtClean="0">
                <a:latin typeface="Arial Unicode MS" pitchFamily="34" charset="-128"/>
              </a:rPr>
              <a:t>Escape characters:</a:t>
            </a:r>
            <a:r>
              <a:rPr lang="en-US" b="1" dirty="0" smtClean="0">
                <a:latin typeface="Courier New" pitchFamily="49" charset="0"/>
              </a:rPr>
              <a:t> </a:t>
            </a:r>
          </a:p>
          <a:p>
            <a:pPr lvl="1"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'</a:t>
            </a:r>
            <a:r>
              <a:rPr lang="en-US" b="1" dirty="0" smtClean="0">
                <a:latin typeface="Courier New" pitchFamily="49" charset="0"/>
              </a:rPr>
              <a:t>\n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'</a:t>
            </a:r>
            <a:r>
              <a:rPr lang="en-US" b="1" dirty="0" smtClean="0">
                <a:latin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'</a:t>
            </a:r>
            <a:r>
              <a:rPr lang="en-US" b="1" dirty="0" smtClean="0">
                <a:latin typeface="Courier New" pitchFamily="49" charset="0"/>
              </a:rPr>
              <a:t>\t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'</a:t>
            </a:r>
            <a:r>
              <a:rPr lang="en-US" b="1" dirty="0" smtClean="0">
                <a:latin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'</a:t>
            </a:r>
            <a:r>
              <a:rPr lang="en-US" b="1" dirty="0" smtClean="0">
                <a:latin typeface="Courier New" pitchFamily="49" charset="0"/>
              </a:rPr>
              <a:t>\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''</a:t>
            </a:r>
            <a:r>
              <a:rPr lang="en-US" b="1" dirty="0" smtClean="0">
                <a:latin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'</a:t>
            </a:r>
            <a:r>
              <a:rPr lang="en-US" b="1" dirty="0" smtClean="0">
                <a:latin typeface="Courier New" pitchFamily="49" charset="0"/>
              </a:rPr>
              <a:t>\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</a:rPr>
              <a:t>"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'</a:t>
            </a:r>
            <a:r>
              <a:rPr lang="en-US" b="1" dirty="0" smtClean="0">
                <a:latin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'</a:t>
            </a:r>
            <a:r>
              <a:rPr lang="en-US" b="1" dirty="0" smtClean="0">
                <a:latin typeface="Courier New" pitchFamily="49" charset="0"/>
              </a:rPr>
              <a:t>\\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'</a:t>
            </a:r>
            <a:endParaRPr lang="en-US" b="1" dirty="0" smtClean="0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Processing represents individual characters using Unicode.</a:t>
            </a:r>
          </a:p>
          <a:p>
            <a:pPr lvl="1" eaLnBrk="1" hangingPunct="1">
              <a:lnSpc>
                <a:spcPct val="90000"/>
              </a:lnSpc>
              <a:buFont typeface="Arial" pitchFamily="34" charset="0"/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13589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918787-FC7B-4A72-A76D-D5B9B83BA557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Primitive </a:t>
            </a:r>
            <a:r>
              <a:rPr lang="en-US" dirty="0" err="1" smtClean="0"/>
              <a:t>vs</a:t>
            </a:r>
            <a:r>
              <a:rPr lang="en-US" dirty="0" smtClean="0"/>
              <a:t> Reference Types</a:t>
            </a: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i="1" dirty="0" smtClean="0"/>
              <a:t>Primitive</a:t>
            </a:r>
            <a:r>
              <a:rPr lang="en-US" dirty="0" smtClean="0"/>
              <a:t> types store literal values.</a:t>
            </a:r>
          </a:p>
          <a:p>
            <a:pPr eaLnBrk="1" hangingPunct="1">
              <a:buNone/>
            </a:pPr>
            <a:endParaRPr lang="en-US" sz="2000" dirty="0" smtClean="0"/>
          </a:p>
          <a:p>
            <a:pPr eaLnBrk="1" hangingPunct="1"/>
            <a:endParaRPr lang="en-US" sz="2000" dirty="0" smtClean="0"/>
          </a:p>
          <a:p>
            <a:pPr eaLnBrk="1" hangingPunct="1"/>
            <a:endParaRPr lang="en-US" sz="2000" dirty="0" smtClean="0"/>
          </a:p>
          <a:p>
            <a:pPr eaLnBrk="1" hangingPunct="1"/>
            <a:r>
              <a:rPr lang="en-US" i="1" dirty="0" smtClean="0"/>
              <a:t>Reference</a:t>
            </a:r>
            <a:r>
              <a:rPr lang="en-US" dirty="0" smtClean="0"/>
              <a:t> types store the address of the object representation created: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The constructor pattern:  </a:t>
            </a:r>
          </a:p>
          <a:p>
            <a:pPr lvl="1" eaLnBrk="1" hangingPunct="1">
              <a:buFontTx/>
              <a:buChar char=" "/>
            </a:pPr>
            <a:r>
              <a:rPr lang="en-US" b="1" dirty="0" smtClean="0">
                <a:latin typeface="Courier New" pitchFamily="49" charset="0"/>
              </a:rPr>
              <a:t>new </a:t>
            </a:r>
            <a:r>
              <a:rPr lang="en-US" b="1" i="1" u="sng" dirty="0" err="1" smtClean="0">
                <a:latin typeface="Courier New" pitchFamily="49" charset="0"/>
              </a:rPr>
              <a:t>ClassName</a:t>
            </a:r>
            <a:r>
              <a:rPr lang="en-US" b="1" i="1" dirty="0" smtClean="0">
                <a:latin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</a:rPr>
              <a:t>(</a:t>
            </a:r>
            <a:r>
              <a:rPr lang="en-US" b="1" i="1" u="sng" dirty="0" smtClean="0">
                <a:latin typeface="Courier New" pitchFamily="49" charset="0"/>
              </a:rPr>
              <a:t>Arguments</a:t>
            </a:r>
            <a:r>
              <a:rPr lang="en-US" b="1" dirty="0" smtClean="0">
                <a:latin typeface="Courier New" pitchFamily="49" charset="0"/>
              </a:rPr>
              <a:t>)</a:t>
            </a:r>
            <a:endParaRPr lang="en-US" dirty="0" smtClean="0"/>
          </a:p>
        </p:txBody>
      </p:sp>
      <p:sp>
        <p:nvSpPr>
          <p:cNvPr id="31749" name="AutoShape 4"/>
          <p:cNvSpPr>
            <a:spLocks noChangeArrowheads="1"/>
          </p:cNvSpPr>
          <p:nvPr/>
        </p:nvSpPr>
        <p:spPr bwMode="auto">
          <a:xfrm>
            <a:off x="6468916" y="2153760"/>
            <a:ext cx="609600" cy="457200"/>
          </a:xfrm>
          <a:prstGeom prst="flowChart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smtClean="0">
                <a:latin typeface="Times New Roman" pitchFamily="18" charset="0"/>
              </a:rPr>
              <a:t>42          </a:t>
            </a:r>
            <a:endParaRPr lang="en-US" sz="2400" dirty="0">
              <a:latin typeface="Times New Roman" pitchFamily="18" charset="0"/>
            </a:endParaRPr>
          </a:p>
        </p:txBody>
      </p:sp>
      <p:sp>
        <p:nvSpPr>
          <p:cNvPr id="31751" name="AutoShape 6"/>
          <p:cNvSpPr>
            <a:spLocks noChangeArrowheads="1"/>
          </p:cNvSpPr>
          <p:nvPr/>
        </p:nvSpPr>
        <p:spPr bwMode="auto">
          <a:xfrm>
            <a:off x="4724400" y="2286000"/>
            <a:ext cx="533400" cy="228600"/>
          </a:xfrm>
          <a:prstGeom prst="rightArrow">
            <a:avLst>
              <a:gd name="adj1" fmla="val 50000"/>
              <a:gd name="adj2" fmla="val 58333"/>
            </a:avLst>
          </a:prstGeom>
          <a:solidFill>
            <a:srgbClr val="B2B2B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4" name="AutoShape 10"/>
          <p:cNvSpPr>
            <a:spLocks noChangeArrowheads="1"/>
          </p:cNvSpPr>
          <p:nvPr/>
        </p:nvSpPr>
        <p:spPr bwMode="auto">
          <a:xfrm>
            <a:off x="2286000" y="2133600"/>
            <a:ext cx="2133600" cy="457200"/>
          </a:xfrm>
          <a:prstGeom prst="flowChartProcess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 dirty="0" err="1">
                <a:latin typeface="Courier New" pitchFamily="49" charset="0"/>
              </a:rPr>
              <a:t>int</a:t>
            </a:r>
            <a:r>
              <a:rPr lang="en-US" sz="2400" b="1" dirty="0">
                <a:latin typeface="Courier New" pitchFamily="49" charset="0"/>
              </a:rPr>
              <a:t> age = </a:t>
            </a:r>
            <a:r>
              <a:rPr lang="en-US" sz="2400" b="1" dirty="0" smtClean="0">
                <a:latin typeface="Courier New" pitchFamily="49" charset="0"/>
              </a:rPr>
              <a:t>42;</a:t>
            </a:r>
            <a:endParaRPr lang="en-US" sz="2400" dirty="0">
              <a:latin typeface="Times New Roman" pitchFamily="18" charset="0"/>
            </a:endParaRPr>
          </a:p>
        </p:txBody>
      </p:sp>
      <p:sp>
        <p:nvSpPr>
          <p:cNvPr id="14" name="AutoShape 4"/>
          <p:cNvSpPr>
            <a:spLocks noChangeArrowheads="1"/>
          </p:cNvSpPr>
          <p:nvPr/>
        </p:nvSpPr>
        <p:spPr bwMode="auto">
          <a:xfrm>
            <a:off x="6345553" y="4012510"/>
            <a:ext cx="990600" cy="381000"/>
          </a:xfrm>
          <a:prstGeom prst="flowChart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smtClean="0">
                <a:latin typeface="Times New Roman" pitchFamily="18" charset="0"/>
              </a:rPr>
              <a:t>0x2ccb              </a:t>
            </a:r>
            <a:endParaRPr lang="en-US" sz="2400" dirty="0">
              <a:latin typeface="Times New Roman" pitchFamily="18" charset="0"/>
            </a:endParaRPr>
          </a:p>
        </p:txBody>
      </p:sp>
      <p:sp>
        <p:nvSpPr>
          <p:cNvPr id="15" name="AutoShape 5"/>
          <p:cNvSpPr>
            <a:spLocks noChangeArrowheads="1"/>
          </p:cNvSpPr>
          <p:nvPr/>
        </p:nvSpPr>
        <p:spPr bwMode="auto">
          <a:xfrm>
            <a:off x="7619175" y="4799768"/>
            <a:ext cx="457200" cy="381000"/>
          </a:xfrm>
          <a:prstGeom prst="flowChart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smtClean="0">
                <a:latin typeface="Times New Roman" pitchFamily="18" charset="0"/>
              </a:rPr>
              <a:t>79</a:t>
            </a:r>
            <a:endParaRPr lang="en-US" sz="2400" dirty="0">
              <a:latin typeface="Times New Roman" pitchFamily="18" charset="0"/>
            </a:endParaRPr>
          </a:p>
        </p:txBody>
      </p:sp>
      <p:sp>
        <p:nvSpPr>
          <p:cNvPr id="16" name="AutoShape 7"/>
          <p:cNvSpPr>
            <a:spLocks noChangeArrowheads="1"/>
          </p:cNvSpPr>
          <p:nvPr/>
        </p:nvSpPr>
        <p:spPr bwMode="auto">
          <a:xfrm>
            <a:off x="4736174" y="4078453"/>
            <a:ext cx="533400" cy="228600"/>
          </a:xfrm>
          <a:prstGeom prst="rightArrow">
            <a:avLst>
              <a:gd name="adj1" fmla="val 50000"/>
              <a:gd name="adj2" fmla="val 58333"/>
            </a:avLst>
          </a:prstGeom>
          <a:solidFill>
            <a:srgbClr val="B2B2B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AutoShape 8"/>
          <p:cNvSpPr>
            <a:spLocks noChangeArrowheads="1"/>
          </p:cNvSpPr>
          <p:nvPr/>
        </p:nvSpPr>
        <p:spPr bwMode="auto">
          <a:xfrm>
            <a:off x="815622" y="4078453"/>
            <a:ext cx="2133600" cy="457200"/>
          </a:xfrm>
          <a:prstGeom prst="flowChartProcess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 b="1" dirty="0" smtClean="0">
                <a:latin typeface="Courier New" pitchFamily="49" charset="0"/>
              </a:rPr>
              <a:t>Integer </a:t>
            </a:r>
            <a:r>
              <a:rPr lang="en-US" sz="2400" b="1" dirty="0" err="1" smtClean="0">
                <a:latin typeface="Courier New" pitchFamily="49" charset="0"/>
              </a:rPr>
              <a:t>myAge</a:t>
            </a:r>
            <a:r>
              <a:rPr lang="en-US" sz="2400" b="1" dirty="0" smtClean="0">
                <a:latin typeface="Courier New" pitchFamily="49" charset="0"/>
              </a:rPr>
              <a:t> = </a:t>
            </a:r>
          </a:p>
          <a:p>
            <a:r>
              <a:rPr lang="en-US" sz="2400" b="1" dirty="0">
                <a:latin typeface="Courier New" pitchFamily="49" charset="0"/>
              </a:rPr>
              <a:t>	</a:t>
            </a:r>
            <a:r>
              <a:rPr lang="en-US" sz="2400" b="1" dirty="0" smtClean="0">
                <a:latin typeface="Courier New" pitchFamily="49" charset="0"/>
              </a:rPr>
              <a:t>		new Integer(79);</a:t>
            </a:r>
            <a:endParaRPr lang="en-US" sz="2400" dirty="0">
              <a:latin typeface="Times New Roman" pitchFamily="18" charset="0"/>
            </a:endParaRPr>
          </a:p>
        </p:txBody>
      </p:sp>
      <p:cxnSp>
        <p:nvCxnSpPr>
          <p:cNvPr id="18" name="AutoShape 9"/>
          <p:cNvCxnSpPr>
            <a:cxnSpLocks noChangeShapeType="1"/>
            <a:stCxn id="14" idx="3"/>
            <a:endCxn id="15" idx="0"/>
          </p:cNvCxnSpPr>
          <p:nvPr/>
        </p:nvCxnSpPr>
        <p:spPr bwMode="auto">
          <a:xfrm>
            <a:off x="7336153" y="4203010"/>
            <a:ext cx="511622" cy="596758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13" name="TextBox 12"/>
          <p:cNvSpPr txBox="1"/>
          <p:nvPr/>
        </p:nvSpPr>
        <p:spPr>
          <a:xfrm>
            <a:off x="5825552" y="2197382"/>
            <a:ext cx="5698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age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442466" y="4012510"/>
            <a:ext cx="9030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myAge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7389750" y="5208540"/>
            <a:ext cx="9160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0x2ccb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12085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D684E9-8409-4D1A-A92F-EF77D96C3D92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Wrapper Classes</a:t>
            </a:r>
          </a:p>
        </p:txBody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4001911"/>
          </a:xfrm>
        </p:spPr>
        <p:txBody>
          <a:bodyPr/>
          <a:lstStyle/>
          <a:p>
            <a:pPr eaLnBrk="1" hangingPunct="1"/>
            <a:r>
              <a:rPr lang="en-US" sz="3600" i="1" dirty="0" smtClean="0"/>
              <a:t>Wrapper classes</a:t>
            </a:r>
            <a:r>
              <a:rPr lang="en-US" sz="3600" dirty="0" smtClean="0"/>
              <a:t> add capabilities to the primitive types.</a:t>
            </a:r>
          </a:p>
          <a:p>
            <a:pPr eaLnBrk="1" hangingPunct="1"/>
            <a:r>
              <a:rPr lang="en-US" sz="3600" dirty="0" smtClean="0"/>
              <a:t>Their names are capitalized, e.g.</a:t>
            </a:r>
          </a:p>
          <a:p>
            <a:pPr eaLnBrk="1" hangingPunct="1">
              <a:buFont typeface="Arial" pitchFamily="34" charset="0"/>
              <a:buNone/>
            </a:pPr>
            <a:r>
              <a:rPr lang="en-US" dirty="0" smtClean="0"/>
              <a:t>	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</a:rPr>
              <a:t>Integer</a:t>
            </a:r>
            <a:r>
              <a:rPr lang="en-US" dirty="0" smtClean="0">
                <a:solidFill>
                  <a:schemeClr val="tx2"/>
                </a:solidFill>
                <a:latin typeface="Arial Unicode MS" pitchFamily="34" charset="-128"/>
              </a:rPr>
              <a:t>, 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</a:rPr>
              <a:t>Double</a:t>
            </a:r>
            <a:r>
              <a:rPr lang="en-US" dirty="0" smtClean="0">
                <a:solidFill>
                  <a:schemeClr val="tx2"/>
                </a:solidFill>
                <a:latin typeface="Arial Unicode MS" pitchFamily="34" charset="-128"/>
              </a:rPr>
              <a:t>, </a:t>
            </a:r>
            <a:r>
              <a:rPr lang="en-US" b="1" dirty="0" smtClean="0">
                <a:solidFill>
                  <a:schemeClr val="tx2"/>
                </a:solidFill>
                <a:latin typeface="Courier New" pitchFamily="49" charset="0"/>
              </a:rPr>
              <a:t>Character</a:t>
            </a:r>
          </a:p>
          <a:p>
            <a:pPr eaLnBrk="1" hangingPunct="1">
              <a:buFont typeface="Arial" pitchFamily="34" charset="0"/>
              <a:buNone/>
            </a:pPr>
            <a:endParaRPr lang="en-US" b="1" dirty="0">
              <a:solidFill>
                <a:schemeClr val="tx2"/>
              </a:solidFill>
              <a:latin typeface="Courier New" pitchFamily="49" charset="0"/>
            </a:endParaRPr>
          </a:p>
          <a:p>
            <a:pPr eaLnBrk="1" hangingPunct="1">
              <a:buFont typeface="Arial" pitchFamily="34" charset="0"/>
              <a:buNone/>
            </a:pPr>
            <a:endParaRPr lang="en-US" b="1" dirty="0" smtClean="0">
              <a:solidFill>
                <a:schemeClr val="tx2"/>
              </a:solidFill>
              <a:latin typeface="Courier New" pitchFamily="49" charset="0"/>
            </a:endParaRPr>
          </a:p>
          <a:p>
            <a:pPr eaLnBrk="1" hangingPunct="1">
              <a:buFont typeface="Arial" pitchFamily="34" charset="0"/>
              <a:buNone/>
            </a:pPr>
            <a:endParaRPr lang="en-US" b="1" dirty="0">
              <a:solidFill>
                <a:schemeClr val="tx2"/>
              </a:solidFill>
              <a:latin typeface="Courier New" pitchFamily="49" charset="0"/>
            </a:endParaRPr>
          </a:p>
          <a:p>
            <a:pPr eaLnBrk="1" hangingPunct="1">
              <a:buFont typeface="Arial" pitchFamily="34" charset="0"/>
              <a:buNone/>
            </a:pPr>
            <a:endParaRPr lang="en-US" sz="3600" dirty="0" smtClean="0">
              <a:solidFill>
                <a:schemeClr val="tx2"/>
              </a:solidFill>
            </a:endParaRPr>
          </a:p>
          <a:p>
            <a:pPr eaLnBrk="1" hangingPunct="1">
              <a:buFont typeface="Arial" pitchFamily="34" charset="0"/>
              <a:buNone/>
            </a:pPr>
            <a:endParaRPr lang="en-US" b="1" dirty="0" smtClean="0">
              <a:solidFill>
                <a:schemeClr val="tx2"/>
              </a:solidFill>
              <a:latin typeface="Courier New" pitchFamily="49" charset="0"/>
            </a:endParaRPr>
          </a:p>
          <a:p>
            <a:pPr lvl="1" eaLnBrk="1" hangingPunct="1">
              <a:buFont typeface="Arial" pitchFamily="34" charset="0"/>
              <a:buNone/>
            </a:pPr>
            <a:endParaRPr lang="en-US" sz="3200" dirty="0" smtClean="0">
              <a:solidFill>
                <a:schemeClr val="tx2"/>
              </a:solidFill>
            </a:endParaRPr>
          </a:p>
        </p:txBody>
      </p:sp>
      <p:sp>
        <p:nvSpPr>
          <p:cNvPr id="36871" name="AutoShape 7"/>
          <p:cNvSpPr>
            <a:spLocks noChangeArrowheads="1"/>
          </p:cNvSpPr>
          <p:nvPr/>
        </p:nvSpPr>
        <p:spPr bwMode="auto">
          <a:xfrm>
            <a:off x="4953000" y="4247443"/>
            <a:ext cx="533400" cy="228600"/>
          </a:xfrm>
          <a:prstGeom prst="rightArrow">
            <a:avLst>
              <a:gd name="adj1" fmla="val 50000"/>
              <a:gd name="adj2" fmla="val 58333"/>
            </a:avLst>
          </a:prstGeom>
          <a:solidFill>
            <a:srgbClr val="B2B2B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2" name="AutoShape 8"/>
          <p:cNvSpPr>
            <a:spLocks noChangeArrowheads="1"/>
          </p:cNvSpPr>
          <p:nvPr/>
        </p:nvSpPr>
        <p:spPr bwMode="auto">
          <a:xfrm>
            <a:off x="1295400" y="4247443"/>
            <a:ext cx="2133600" cy="457200"/>
          </a:xfrm>
          <a:prstGeom prst="flowChartProcess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 b="1" dirty="0" smtClean="0">
                <a:latin typeface="Courier New" pitchFamily="49" charset="0"/>
              </a:rPr>
              <a:t>Character </a:t>
            </a:r>
            <a:r>
              <a:rPr lang="en-US" sz="2400" b="1" dirty="0" err="1" smtClean="0">
                <a:latin typeface="Courier New" pitchFamily="49" charset="0"/>
              </a:rPr>
              <a:t>myC</a:t>
            </a:r>
            <a:r>
              <a:rPr lang="en-US" sz="2400" b="1" dirty="0" smtClean="0">
                <a:latin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</a:rPr>
              <a:t>= </a:t>
            </a:r>
          </a:p>
          <a:p>
            <a:r>
              <a:rPr lang="en-US" sz="2400" b="1" dirty="0">
                <a:latin typeface="Courier New" pitchFamily="49" charset="0"/>
              </a:rPr>
              <a:t>   new </a:t>
            </a:r>
            <a:r>
              <a:rPr lang="en-US" sz="2400" b="1" dirty="0" smtClean="0">
                <a:latin typeface="Courier New" pitchFamily="49" charset="0"/>
              </a:rPr>
              <a:t>Character(‘c’)</a:t>
            </a:r>
            <a:r>
              <a:rPr lang="en-US" sz="2400" b="1" dirty="0">
                <a:latin typeface="Courier New" pitchFamily="49" charset="0"/>
              </a:rPr>
              <a:t>;</a:t>
            </a:r>
            <a:endParaRPr lang="en-US" sz="2400" dirty="0">
              <a:latin typeface="Times New Roman" pitchFamily="18" charset="0"/>
            </a:endParaRPr>
          </a:p>
        </p:txBody>
      </p:sp>
      <p:sp>
        <p:nvSpPr>
          <p:cNvPr id="18" name="AutoShape 4"/>
          <p:cNvSpPr>
            <a:spLocks noChangeArrowheads="1"/>
          </p:cNvSpPr>
          <p:nvPr/>
        </p:nvSpPr>
        <p:spPr bwMode="auto">
          <a:xfrm>
            <a:off x="6799522" y="4216826"/>
            <a:ext cx="990600" cy="381000"/>
          </a:xfrm>
          <a:prstGeom prst="flowChart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smtClean="0">
                <a:latin typeface="Times New Roman" pitchFamily="18" charset="0"/>
              </a:rPr>
              <a:t>0x4cca              </a:t>
            </a:r>
            <a:endParaRPr lang="en-US" sz="2400" dirty="0">
              <a:latin typeface="Times New Roman" pitchFamily="18" charset="0"/>
            </a:endParaRPr>
          </a:p>
        </p:txBody>
      </p:sp>
      <p:sp>
        <p:nvSpPr>
          <p:cNvPr id="19" name="AutoShape 5"/>
          <p:cNvSpPr>
            <a:spLocks noChangeArrowheads="1"/>
          </p:cNvSpPr>
          <p:nvPr/>
        </p:nvSpPr>
        <p:spPr bwMode="auto">
          <a:xfrm>
            <a:off x="7942522" y="4978826"/>
            <a:ext cx="457200" cy="381000"/>
          </a:xfrm>
          <a:prstGeom prst="flowChart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smtClean="0">
                <a:latin typeface="Times New Roman" pitchFamily="18" charset="0"/>
              </a:rPr>
              <a:t>c</a:t>
            </a:r>
            <a:endParaRPr lang="en-US" sz="2400" dirty="0">
              <a:latin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140455" y="4239831"/>
            <a:ext cx="6590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myC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7037445" y="4988668"/>
            <a:ext cx="9160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0x4cca</a:t>
            </a:r>
            <a:endParaRPr lang="en-US" dirty="0"/>
          </a:p>
        </p:txBody>
      </p:sp>
      <p:cxnSp>
        <p:nvCxnSpPr>
          <p:cNvPr id="22" name="AutoShape 9"/>
          <p:cNvCxnSpPr>
            <a:cxnSpLocks noChangeShapeType="1"/>
          </p:cNvCxnSpPr>
          <p:nvPr/>
        </p:nvCxnSpPr>
        <p:spPr bwMode="auto">
          <a:xfrm>
            <a:off x="7790122" y="4397246"/>
            <a:ext cx="381000" cy="57150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</p:spTree>
    <p:extLst>
      <p:ext uri="{BB962C8B-B14F-4D97-AF65-F5344CB8AC3E}">
        <p14:creationId xmlns:p14="http://schemas.microsoft.com/office/powerpoint/2010/main" val="39471761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Wrapper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Character: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Integer: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AutoShape 8"/>
          <p:cNvSpPr>
            <a:spLocks noChangeArrowheads="1"/>
          </p:cNvSpPr>
          <p:nvPr/>
        </p:nvSpPr>
        <p:spPr bwMode="auto">
          <a:xfrm>
            <a:off x="759178" y="2158998"/>
            <a:ext cx="6917266" cy="1594557"/>
          </a:xfrm>
          <a:prstGeom prst="flowChartProcess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 b="1" dirty="0" smtClean="0">
                <a:latin typeface="Courier New" pitchFamily="49" charset="0"/>
              </a:rPr>
              <a:t>Character </a:t>
            </a:r>
            <a:r>
              <a:rPr lang="en-US" sz="2400" b="1" dirty="0" err="1" smtClean="0">
                <a:latin typeface="Courier New" pitchFamily="49" charset="0"/>
              </a:rPr>
              <a:t>myC</a:t>
            </a:r>
            <a:r>
              <a:rPr lang="en-US" sz="2400" b="1" dirty="0" smtClean="0">
                <a:latin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</a:rPr>
              <a:t>= </a:t>
            </a:r>
            <a:r>
              <a:rPr lang="en-US" sz="2400" b="1" dirty="0" smtClean="0">
                <a:latin typeface="Courier New" pitchFamily="49" charset="0"/>
              </a:rPr>
              <a:t>new Character(‘c’);</a:t>
            </a:r>
          </a:p>
          <a:p>
            <a:r>
              <a:rPr lang="en-US" sz="2400" b="1" dirty="0" smtClean="0">
                <a:latin typeface="Courier New" pitchFamily="49" charset="0"/>
              </a:rPr>
              <a:t>char </a:t>
            </a:r>
            <a:r>
              <a:rPr lang="en-US" sz="2400" b="1" dirty="0" err="1" smtClean="0">
                <a:latin typeface="Courier New" pitchFamily="49" charset="0"/>
              </a:rPr>
              <a:t>upC</a:t>
            </a:r>
            <a:r>
              <a:rPr lang="en-US" sz="2400" b="1" dirty="0" smtClean="0">
                <a:latin typeface="Courier New" pitchFamily="49" charset="0"/>
              </a:rPr>
              <a:t> = </a:t>
            </a:r>
            <a:r>
              <a:rPr lang="en-US" sz="2400" b="1" dirty="0" err="1" smtClean="0">
                <a:latin typeface="Courier New" pitchFamily="49" charset="0"/>
              </a:rPr>
              <a:t>Character.toUpperCase</a:t>
            </a:r>
            <a:r>
              <a:rPr lang="en-US" sz="2400" b="1" dirty="0" smtClean="0">
                <a:latin typeface="Courier New" pitchFamily="49" charset="0"/>
              </a:rPr>
              <a:t>(</a:t>
            </a:r>
            <a:r>
              <a:rPr lang="en-US" sz="2400" b="1" dirty="0" err="1" smtClean="0">
                <a:latin typeface="Courier New" pitchFamily="49" charset="0"/>
              </a:rPr>
              <a:t>myC</a:t>
            </a:r>
            <a:r>
              <a:rPr lang="en-US" sz="2400" b="1" dirty="0" smtClean="0">
                <a:latin typeface="Courier New" pitchFamily="49" charset="0"/>
              </a:rPr>
              <a:t>);</a:t>
            </a:r>
          </a:p>
          <a:p>
            <a:r>
              <a:rPr lang="en-US" sz="2400" b="1" dirty="0" err="1" smtClean="0">
                <a:latin typeface="Courier New" pitchFamily="49" charset="0"/>
              </a:rPr>
              <a:t>int</a:t>
            </a:r>
            <a:r>
              <a:rPr lang="en-US" sz="2400" b="1" dirty="0" smtClean="0">
                <a:latin typeface="Courier New" pitchFamily="49" charset="0"/>
              </a:rPr>
              <a:t> </a:t>
            </a:r>
            <a:r>
              <a:rPr lang="en-US" sz="2400" b="1" dirty="0" err="1" smtClean="0">
                <a:latin typeface="Courier New" pitchFamily="49" charset="0"/>
              </a:rPr>
              <a:t>val</a:t>
            </a:r>
            <a:r>
              <a:rPr lang="en-US" sz="2400" b="1" dirty="0" smtClean="0">
                <a:latin typeface="Courier New" pitchFamily="49" charset="0"/>
              </a:rPr>
              <a:t> = </a:t>
            </a:r>
            <a:r>
              <a:rPr lang="en-US" sz="2400" b="1" dirty="0" err="1" smtClean="0">
                <a:latin typeface="Courier New" pitchFamily="49" charset="0"/>
              </a:rPr>
              <a:t>Character.getNumericValue</a:t>
            </a:r>
            <a:r>
              <a:rPr lang="en-US" sz="2400" b="1" dirty="0" smtClean="0">
                <a:latin typeface="Courier New" pitchFamily="49" charset="0"/>
              </a:rPr>
              <a:t>(</a:t>
            </a:r>
            <a:r>
              <a:rPr lang="en-US" sz="2400" b="1" dirty="0" err="1" smtClean="0">
                <a:latin typeface="Courier New" pitchFamily="49" charset="0"/>
              </a:rPr>
              <a:t>myC</a:t>
            </a:r>
            <a:r>
              <a:rPr lang="en-US" sz="2400" b="1" dirty="0" smtClean="0">
                <a:latin typeface="Courier New" pitchFamily="49" charset="0"/>
              </a:rPr>
              <a:t>);</a:t>
            </a:r>
          </a:p>
          <a:p>
            <a:endParaRPr lang="en-US" sz="2400" dirty="0">
              <a:latin typeface="Times New Roman" pitchFamily="18" charset="0"/>
            </a:endParaRPr>
          </a:p>
        </p:txBody>
      </p:sp>
      <p:sp>
        <p:nvSpPr>
          <p:cNvPr id="5" name="AutoShape 8"/>
          <p:cNvSpPr>
            <a:spLocks noChangeArrowheads="1"/>
          </p:cNvSpPr>
          <p:nvPr/>
        </p:nvSpPr>
        <p:spPr bwMode="auto">
          <a:xfrm>
            <a:off x="784579" y="4484509"/>
            <a:ext cx="6917266" cy="793047"/>
          </a:xfrm>
          <a:prstGeom prst="flowChartProcess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2400" b="1" dirty="0" smtClean="0">
              <a:latin typeface="Courier New" pitchFamily="49" charset="0"/>
            </a:endParaRPr>
          </a:p>
          <a:p>
            <a:r>
              <a:rPr lang="en-US" sz="2400" b="1" dirty="0" smtClean="0">
                <a:latin typeface="Courier New" pitchFamily="49" charset="0"/>
              </a:rPr>
              <a:t>print(</a:t>
            </a:r>
            <a:r>
              <a:rPr lang="en-US" sz="2400" b="1" dirty="0" err="1" smtClean="0">
                <a:latin typeface="Courier New" pitchFamily="49" charset="0"/>
              </a:rPr>
              <a:t>Integer.MAX_VALUE</a:t>
            </a:r>
            <a:r>
              <a:rPr lang="en-US" sz="2400" b="1" dirty="0" smtClean="0">
                <a:latin typeface="Courier New" pitchFamily="49" charset="0"/>
              </a:rPr>
              <a:t>);</a:t>
            </a:r>
          </a:p>
          <a:p>
            <a:r>
              <a:rPr lang="en-US" sz="2400" b="1" dirty="0" smtClean="0">
                <a:latin typeface="Courier New" pitchFamily="49" charset="0"/>
              </a:rPr>
              <a:t>Integer </a:t>
            </a:r>
            <a:r>
              <a:rPr lang="en-US" sz="2400" b="1" dirty="0" err="1" smtClean="0">
                <a:latin typeface="Courier New" pitchFamily="49" charset="0"/>
              </a:rPr>
              <a:t>intValue</a:t>
            </a:r>
            <a:r>
              <a:rPr lang="en-US" sz="2400" b="1" dirty="0" smtClean="0">
                <a:latin typeface="Courier New" pitchFamily="49" charset="0"/>
              </a:rPr>
              <a:t> = new Integer(2);</a:t>
            </a:r>
          </a:p>
          <a:p>
            <a:r>
              <a:rPr lang="en-US" sz="2400" b="1" dirty="0" err="1" smtClean="0">
                <a:latin typeface="Courier New" pitchFamily="49" charset="0"/>
              </a:rPr>
              <a:t>println</a:t>
            </a:r>
            <a:r>
              <a:rPr lang="en-US" sz="2400" b="1" dirty="0" smtClean="0">
                <a:latin typeface="Courier New" pitchFamily="49" charset="0"/>
              </a:rPr>
              <a:t>(</a:t>
            </a:r>
            <a:r>
              <a:rPr lang="en-US" sz="2400" b="1" dirty="0" err="1" smtClean="0">
                <a:latin typeface="Courier New" pitchFamily="49" charset="0"/>
              </a:rPr>
              <a:t>intValue.doubleValue</a:t>
            </a:r>
            <a:r>
              <a:rPr lang="en-US" sz="2400" b="1" dirty="0" smtClean="0">
                <a:latin typeface="Courier New" pitchFamily="49" charset="0"/>
              </a:rPr>
              <a:t>() / 4);</a:t>
            </a:r>
          </a:p>
          <a:p>
            <a:endParaRPr lang="en-US" sz="24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63807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113537-0149-4274-80E0-48B8E3221DFA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Strings</a:t>
            </a:r>
          </a:p>
        </p:txBody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pPr eaLnBrk="1" hangingPunct="1"/>
            <a:r>
              <a:rPr lang="en-US" dirty="0" smtClean="0"/>
              <a:t>Strings are text sequences of characters.</a:t>
            </a:r>
          </a:p>
          <a:p>
            <a:pPr eaLnBrk="1" hangingPunct="1"/>
            <a:r>
              <a:rPr lang="en-US" dirty="0" smtClean="0"/>
              <a:t>Processing provides one text data type:</a:t>
            </a:r>
          </a:p>
          <a:p>
            <a:pPr lvl="1" eaLnBrk="1" hangingPunct="1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</a:rPr>
              <a:t>	String</a:t>
            </a:r>
            <a:endParaRPr lang="en-US" dirty="0" smtClean="0"/>
          </a:p>
          <a:p>
            <a:pPr eaLnBrk="1" hangingPunct="1"/>
            <a:r>
              <a:rPr lang="en-US" dirty="0" smtClean="0"/>
              <a:t>Literal </a:t>
            </a:r>
            <a:r>
              <a:rPr lang="en-US" b="1" dirty="0" smtClean="0">
                <a:latin typeface="Courier New" pitchFamily="49" charset="0"/>
              </a:rPr>
              <a:t>String</a:t>
            </a:r>
            <a:r>
              <a:rPr lang="en-US" dirty="0" smtClean="0"/>
              <a:t> expressions: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b="1" dirty="0" smtClean="0">
                <a:latin typeface="Courier New" pitchFamily="49" charset="0"/>
              </a:rPr>
              <a:t>		"Hello"</a:t>
            </a:r>
            <a:endParaRPr lang="en-US" dirty="0" smtClean="0">
              <a:latin typeface="Arial Unicode MS" pitchFamily="34" charset="-128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b="1" dirty="0" smtClean="0">
                <a:latin typeface="Courier New" pitchFamily="49" charset="0"/>
              </a:rPr>
              <a:t>		"you silly English k-</a:t>
            </a:r>
            <a:r>
              <a:rPr lang="en-US" b="1" dirty="0" err="1" smtClean="0">
                <a:latin typeface="Courier New" pitchFamily="49" charset="0"/>
              </a:rPr>
              <a:t>nih</a:t>
            </a:r>
            <a:r>
              <a:rPr lang="en-US" b="1" dirty="0" smtClean="0">
                <a:latin typeface="Courier New" pitchFamily="49" charset="0"/>
              </a:rPr>
              <a:t>-</a:t>
            </a:r>
            <a:r>
              <a:rPr lang="en-US" b="1" dirty="0" err="1" smtClean="0">
                <a:latin typeface="Courier New" pitchFamily="49" charset="0"/>
              </a:rPr>
              <a:t>git</a:t>
            </a:r>
            <a:r>
              <a:rPr lang="en-US" b="1" dirty="0" smtClean="0">
                <a:latin typeface="Courier New" pitchFamily="49" charset="0"/>
              </a:rPr>
              <a:t>”</a:t>
            </a:r>
            <a:endParaRPr lang="en-US" dirty="0" smtClean="0"/>
          </a:p>
          <a:p>
            <a:pPr eaLnBrk="1" hangingPunct="1"/>
            <a:r>
              <a:rPr lang="en-US" dirty="0" smtClean="0"/>
              <a:t>String variables: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b="1" dirty="0" smtClean="0">
                <a:latin typeface="Courier New" pitchFamily="49" charset="0"/>
              </a:rPr>
              <a:t>	</a:t>
            </a:r>
            <a:r>
              <a:rPr lang="en-US" b="1" dirty="0">
                <a:latin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</a:rPr>
              <a:t>String </a:t>
            </a:r>
            <a:r>
              <a:rPr lang="en-US" b="1" dirty="0" err="1" smtClean="0">
                <a:latin typeface="Courier New" pitchFamily="49" charset="0"/>
              </a:rPr>
              <a:t>myName</a:t>
            </a:r>
            <a:r>
              <a:rPr lang="en-US" b="1" dirty="0" smtClean="0">
                <a:latin typeface="Courier New" pitchFamily="49" charset="0"/>
              </a:rPr>
              <a:t> = new String(”Serita”);</a:t>
            </a:r>
            <a:endParaRPr lang="en-US" dirty="0">
              <a:latin typeface="Arial Unicode MS" pitchFamily="34" charset="-128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b="1" dirty="0">
                <a:latin typeface="Courier New" pitchFamily="49" charset="0"/>
              </a:rPr>
              <a:t>		</a:t>
            </a:r>
            <a:r>
              <a:rPr lang="en-US" b="1" dirty="0" smtClean="0">
                <a:latin typeface="Courier New" pitchFamily="49" charset="0"/>
              </a:rPr>
              <a:t>String class = “CS 108”;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204118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CAFA0F-1F9C-46C3-8FB4-CA442F46C788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552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String Expressions</a:t>
            </a:r>
          </a:p>
        </p:txBody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500" y="1665288"/>
            <a:ext cx="7772400" cy="4659312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800" dirty="0" smtClean="0"/>
              <a:t>Concatenation:</a:t>
            </a:r>
          </a:p>
          <a:p>
            <a:pPr lvl="1" eaLnBrk="1" hangingPunct="1">
              <a:buClr>
                <a:schemeClr val="tx2"/>
              </a:buClr>
              <a:buNone/>
            </a:pPr>
            <a:r>
              <a:rPr lang="en-US" sz="2600" b="1" dirty="0" smtClean="0">
                <a:solidFill>
                  <a:schemeClr val="tx2"/>
                </a:solidFill>
                <a:latin typeface="Courier New" pitchFamily="49" charset="0"/>
              </a:rPr>
              <a:t> "Joe " + "Ku"</a:t>
            </a:r>
            <a:r>
              <a:rPr lang="en-US" sz="2600" dirty="0" smtClean="0"/>
              <a:t> </a:t>
            </a:r>
            <a:r>
              <a:rPr lang="en-US" sz="2400" dirty="0" smtClean="0">
                <a:latin typeface="Symbol" pitchFamily="18" charset="2"/>
              </a:rPr>
              <a:t> ®</a:t>
            </a:r>
            <a:r>
              <a:rPr lang="en-US" sz="2600" dirty="0" smtClean="0"/>
              <a:t>  </a:t>
            </a:r>
            <a:r>
              <a:rPr lang="en-US" sz="2600" b="1" dirty="0" smtClean="0">
                <a:solidFill>
                  <a:schemeClr val="tx2"/>
                </a:solidFill>
                <a:latin typeface="Courier New" pitchFamily="49" charset="0"/>
              </a:rPr>
              <a:t>"Joe Ku"</a:t>
            </a:r>
            <a:endParaRPr lang="en-US" sz="2400" dirty="0" smtClean="0"/>
          </a:p>
          <a:p>
            <a:pPr eaLnBrk="1" hangingPunct="1"/>
            <a:endParaRPr lang="en-US" sz="1200" dirty="0" smtClean="0"/>
          </a:p>
          <a:p>
            <a:pPr eaLnBrk="1" hangingPunct="1"/>
            <a:r>
              <a:rPr lang="en-US" sz="2800" dirty="0" smtClean="0"/>
              <a:t>Strings are made up of individual characters:</a:t>
            </a:r>
          </a:p>
          <a:p>
            <a:pPr lvl="1" eaLnBrk="1" hangingPunct="1">
              <a:buClr>
                <a:schemeClr val="tx2"/>
              </a:buClr>
              <a:buFontTx/>
              <a:buNone/>
            </a:pPr>
            <a:r>
              <a:rPr lang="en-US" sz="2600" b="1" dirty="0" smtClean="0">
                <a:solidFill>
                  <a:schemeClr val="tx2"/>
                </a:solidFill>
                <a:latin typeface="Courier New" pitchFamily="49" charset="0"/>
              </a:rPr>
              <a:t> String name = new String("Joe Ku”);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  <a:t/>
            </a:r>
            <a:br>
              <a:rPr lang="en-US" sz="2000" b="1" dirty="0" smtClean="0">
                <a:solidFill>
                  <a:schemeClr val="tx2"/>
                </a:solidFill>
                <a:latin typeface="Courier New" pitchFamily="49" charset="0"/>
              </a:rPr>
            </a:b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 smtClean="0"/>
          </a:p>
          <a:p>
            <a:pPr eaLnBrk="1" hangingPunct="1"/>
            <a:endParaRPr lang="en-US" sz="2800" dirty="0" smtClean="0"/>
          </a:p>
          <a:p>
            <a:pPr lvl="1" eaLnBrk="1" hangingPunct="1"/>
            <a:endParaRPr lang="en-US" dirty="0" smtClean="0"/>
          </a:p>
          <a:p>
            <a:pPr lvl="1" eaLnBrk="1" hangingPunct="1">
              <a:buNone/>
            </a:pPr>
            <a:r>
              <a:rPr lang="en-US" sz="2600" b="1" dirty="0" smtClean="0">
                <a:solidFill>
                  <a:schemeClr val="tx2"/>
                </a:solidFill>
                <a:latin typeface="Courier New" pitchFamily="49" charset="0"/>
              </a:rPr>
              <a:t> </a:t>
            </a:r>
            <a:r>
              <a:rPr lang="en-US" sz="2600" b="1" dirty="0" err="1" smtClean="0">
                <a:solidFill>
                  <a:schemeClr val="tx2"/>
                </a:solidFill>
                <a:latin typeface="Courier New" pitchFamily="49" charset="0"/>
              </a:rPr>
              <a:t>name.charAt</a:t>
            </a:r>
            <a:r>
              <a:rPr lang="en-US" sz="2600" b="1" dirty="0" smtClean="0">
                <a:solidFill>
                  <a:schemeClr val="tx2"/>
                </a:solidFill>
                <a:latin typeface="Courier New" pitchFamily="49" charset="0"/>
              </a:rPr>
              <a:t>(3)</a:t>
            </a:r>
            <a:r>
              <a:rPr lang="en-US" sz="2400" dirty="0" smtClean="0">
                <a:latin typeface="Symbol" pitchFamily="18" charset="2"/>
              </a:rPr>
              <a:t> ® </a:t>
            </a:r>
            <a:endParaRPr lang="en-US" sz="2600" b="1" dirty="0" smtClean="0">
              <a:solidFill>
                <a:schemeClr val="tx2"/>
              </a:solidFill>
              <a:latin typeface="Courier New" pitchFamily="49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667000" y="4267200"/>
            <a:ext cx="2590800" cy="882650"/>
            <a:chOff x="816" y="2832"/>
            <a:chExt cx="1330" cy="460"/>
          </a:xfrm>
        </p:grpSpPr>
        <p:sp>
          <p:nvSpPr>
            <p:cNvPr id="55303" name="Rectangle 5"/>
            <p:cNvSpPr>
              <a:spLocks noChangeArrowheads="1"/>
            </p:cNvSpPr>
            <p:nvPr/>
          </p:nvSpPr>
          <p:spPr bwMode="auto">
            <a:xfrm>
              <a:off x="1899" y="3062"/>
              <a:ext cx="247" cy="230"/>
            </a:xfrm>
            <a:prstGeom prst="rect">
              <a:avLst/>
            </a:prstGeom>
            <a:noFill/>
            <a:ln w="9525">
              <a:solidFill>
                <a:srgbClr val="8383AD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>
                <a:spcBef>
                  <a:spcPct val="20000"/>
                </a:spcBef>
                <a:buClr>
                  <a:schemeClr val="tx1"/>
                </a:buClr>
                <a:buSzPct val="75000"/>
                <a:buFont typeface="Arial" pitchFamily="34" charset="0"/>
                <a:buNone/>
              </a:pPr>
              <a:r>
                <a:rPr lang="en-US"/>
                <a:t>6</a:t>
              </a:r>
              <a:endParaRPr lang="en-US">
                <a:solidFill>
                  <a:schemeClr val="bg2"/>
                </a:solidFill>
              </a:endParaRPr>
            </a:p>
          </p:txBody>
        </p:sp>
        <p:sp>
          <p:nvSpPr>
            <p:cNvPr id="55304" name="Rectangle 6"/>
            <p:cNvSpPr>
              <a:spLocks noChangeArrowheads="1"/>
            </p:cNvSpPr>
            <p:nvPr/>
          </p:nvSpPr>
          <p:spPr bwMode="auto">
            <a:xfrm>
              <a:off x="1718" y="3062"/>
              <a:ext cx="181" cy="230"/>
            </a:xfrm>
            <a:prstGeom prst="rect">
              <a:avLst/>
            </a:prstGeom>
            <a:noFill/>
            <a:ln w="9525">
              <a:solidFill>
                <a:srgbClr val="8383AD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>
                <a:spcBef>
                  <a:spcPct val="20000"/>
                </a:spcBef>
                <a:buClr>
                  <a:schemeClr val="tx1"/>
                </a:buClr>
                <a:buSzPct val="75000"/>
                <a:buFont typeface="Arial" pitchFamily="34" charset="0"/>
                <a:buNone/>
              </a:pPr>
              <a:r>
                <a:rPr lang="en-US"/>
                <a:t>5</a:t>
              </a:r>
              <a:endParaRPr lang="en-US">
                <a:solidFill>
                  <a:schemeClr val="bg2"/>
                </a:solidFill>
              </a:endParaRPr>
            </a:p>
          </p:txBody>
        </p:sp>
        <p:sp>
          <p:nvSpPr>
            <p:cNvPr id="55305" name="Rectangle 7"/>
            <p:cNvSpPr>
              <a:spLocks noChangeArrowheads="1"/>
            </p:cNvSpPr>
            <p:nvPr/>
          </p:nvSpPr>
          <p:spPr bwMode="auto">
            <a:xfrm>
              <a:off x="1537" y="3062"/>
              <a:ext cx="181" cy="230"/>
            </a:xfrm>
            <a:prstGeom prst="rect">
              <a:avLst/>
            </a:prstGeom>
            <a:noFill/>
            <a:ln w="9525">
              <a:solidFill>
                <a:srgbClr val="8383AD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>
                <a:spcBef>
                  <a:spcPct val="20000"/>
                </a:spcBef>
                <a:buClr>
                  <a:schemeClr val="tx1"/>
                </a:buClr>
                <a:buSzPct val="75000"/>
                <a:buFont typeface="Arial" pitchFamily="34" charset="0"/>
                <a:buNone/>
              </a:pPr>
              <a:r>
                <a:rPr lang="en-US"/>
                <a:t>4</a:t>
              </a:r>
              <a:endParaRPr lang="en-US">
                <a:solidFill>
                  <a:schemeClr val="bg2"/>
                </a:solidFill>
              </a:endParaRPr>
            </a:p>
          </p:txBody>
        </p:sp>
        <p:sp>
          <p:nvSpPr>
            <p:cNvPr id="55306" name="Rectangle 8"/>
            <p:cNvSpPr>
              <a:spLocks noChangeArrowheads="1"/>
            </p:cNvSpPr>
            <p:nvPr/>
          </p:nvSpPr>
          <p:spPr bwMode="auto">
            <a:xfrm>
              <a:off x="1358" y="3062"/>
              <a:ext cx="179" cy="230"/>
            </a:xfrm>
            <a:prstGeom prst="rect">
              <a:avLst/>
            </a:prstGeom>
            <a:noFill/>
            <a:ln w="9525">
              <a:solidFill>
                <a:srgbClr val="8383AD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>
                <a:spcBef>
                  <a:spcPct val="20000"/>
                </a:spcBef>
                <a:buClr>
                  <a:schemeClr val="tx1"/>
                </a:buClr>
                <a:buSzPct val="75000"/>
                <a:buFont typeface="Arial" pitchFamily="34" charset="0"/>
                <a:buNone/>
              </a:pPr>
              <a:r>
                <a:rPr lang="en-US"/>
                <a:t>3</a:t>
              </a:r>
              <a:endParaRPr lang="en-US">
                <a:solidFill>
                  <a:schemeClr val="bg2"/>
                </a:solidFill>
              </a:endParaRPr>
            </a:p>
          </p:txBody>
        </p:sp>
        <p:sp>
          <p:nvSpPr>
            <p:cNvPr id="55307" name="Rectangle 9"/>
            <p:cNvSpPr>
              <a:spLocks noChangeArrowheads="1"/>
            </p:cNvSpPr>
            <p:nvPr/>
          </p:nvSpPr>
          <p:spPr bwMode="auto">
            <a:xfrm>
              <a:off x="1177" y="3062"/>
              <a:ext cx="181" cy="230"/>
            </a:xfrm>
            <a:prstGeom prst="rect">
              <a:avLst/>
            </a:prstGeom>
            <a:noFill/>
            <a:ln w="9525">
              <a:solidFill>
                <a:srgbClr val="8383AD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>
                <a:spcBef>
                  <a:spcPct val="20000"/>
                </a:spcBef>
                <a:buClr>
                  <a:schemeClr val="tx1"/>
                </a:buClr>
                <a:buSzPct val="75000"/>
                <a:buFont typeface="Arial" pitchFamily="34" charset="0"/>
                <a:buNone/>
              </a:pPr>
              <a:r>
                <a:rPr lang="en-US"/>
                <a:t>2</a:t>
              </a:r>
              <a:endParaRPr lang="en-US">
                <a:solidFill>
                  <a:schemeClr val="bg2"/>
                </a:solidFill>
              </a:endParaRPr>
            </a:p>
          </p:txBody>
        </p:sp>
        <p:sp>
          <p:nvSpPr>
            <p:cNvPr id="55308" name="Rectangle 10"/>
            <p:cNvSpPr>
              <a:spLocks noChangeArrowheads="1"/>
            </p:cNvSpPr>
            <p:nvPr/>
          </p:nvSpPr>
          <p:spPr bwMode="auto">
            <a:xfrm>
              <a:off x="997" y="3062"/>
              <a:ext cx="180" cy="230"/>
            </a:xfrm>
            <a:prstGeom prst="rect">
              <a:avLst/>
            </a:prstGeom>
            <a:noFill/>
            <a:ln w="9525">
              <a:solidFill>
                <a:srgbClr val="8383AD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>
                <a:spcBef>
                  <a:spcPct val="20000"/>
                </a:spcBef>
                <a:buClr>
                  <a:schemeClr val="tx1"/>
                </a:buClr>
                <a:buSzPct val="75000"/>
                <a:buFont typeface="Arial" pitchFamily="34" charset="0"/>
                <a:buNone/>
              </a:pPr>
              <a:r>
                <a:rPr lang="en-US"/>
                <a:t>1</a:t>
              </a:r>
              <a:endParaRPr lang="en-US">
                <a:solidFill>
                  <a:schemeClr val="bg2"/>
                </a:solidFill>
              </a:endParaRPr>
            </a:p>
          </p:txBody>
        </p:sp>
        <p:sp>
          <p:nvSpPr>
            <p:cNvPr id="55309" name="Rectangle 11"/>
            <p:cNvSpPr>
              <a:spLocks noChangeArrowheads="1"/>
            </p:cNvSpPr>
            <p:nvPr/>
          </p:nvSpPr>
          <p:spPr bwMode="auto">
            <a:xfrm>
              <a:off x="816" y="3062"/>
              <a:ext cx="181" cy="230"/>
            </a:xfrm>
            <a:prstGeom prst="rect">
              <a:avLst/>
            </a:prstGeom>
            <a:noFill/>
            <a:ln w="9525">
              <a:solidFill>
                <a:srgbClr val="8383AD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>
                <a:spcBef>
                  <a:spcPct val="20000"/>
                </a:spcBef>
                <a:buClr>
                  <a:schemeClr val="tx1"/>
                </a:buClr>
                <a:buSzPct val="75000"/>
                <a:buFont typeface="Arial" pitchFamily="34" charset="0"/>
                <a:buNone/>
              </a:pPr>
              <a:r>
                <a:rPr lang="en-US"/>
                <a:t>0</a:t>
              </a:r>
              <a:endParaRPr lang="en-US">
                <a:solidFill>
                  <a:schemeClr val="bg2"/>
                </a:solidFill>
              </a:endParaRPr>
            </a:p>
          </p:txBody>
        </p:sp>
        <p:sp>
          <p:nvSpPr>
            <p:cNvPr id="55310" name="Rectangle 12"/>
            <p:cNvSpPr>
              <a:spLocks noChangeArrowheads="1"/>
            </p:cNvSpPr>
            <p:nvPr/>
          </p:nvSpPr>
          <p:spPr bwMode="auto">
            <a:xfrm>
              <a:off x="1899" y="2832"/>
              <a:ext cx="247" cy="230"/>
            </a:xfrm>
            <a:prstGeom prst="rect">
              <a:avLst/>
            </a:prstGeom>
            <a:noFill/>
            <a:ln w="9525">
              <a:solidFill>
                <a:srgbClr val="8383AD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>
                <a:spcBef>
                  <a:spcPct val="20000"/>
                </a:spcBef>
                <a:buClr>
                  <a:schemeClr val="tx1"/>
                </a:buClr>
                <a:buSzPct val="75000"/>
                <a:buFont typeface="Arial" pitchFamily="34" charset="0"/>
                <a:buNone/>
              </a:pPr>
              <a:r>
                <a:rPr lang="en-US"/>
                <a:t>\0</a:t>
              </a:r>
              <a:endParaRPr lang="en-US">
                <a:solidFill>
                  <a:schemeClr val="bg2"/>
                </a:solidFill>
              </a:endParaRPr>
            </a:p>
          </p:txBody>
        </p:sp>
        <p:sp>
          <p:nvSpPr>
            <p:cNvPr id="55311" name="Rectangle 13"/>
            <p:cNvSpPr>
              <a:spLocks noChangeArrowheads="1"/>
            </p:cNvSpPr>
            <p:nvPr/>
          </p:nvSpPr>
          <p:spPr bwMode="auto">
            <a:xfrm>
              <a:off x="1718" y="2832"/>
              <a:ext cx="181" cy="230"/>
            </a:xfrm>
            <a:prstGeom prst="rect">
              <a:avLst/>
            </a:prstGeom>
            <a:noFill/>
            <a:ln w="9525">
              <a:solidFill>
                <a:srgbClr val="8383AD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>
                <a:spcBef>
                  <a:spcPct val="20000"/>
                </a:spcBef>
                <a:buClr>
                  <a:schemeClr val="tx1"/>
                </a:buClr>
                <a:buSzPct val="75000"/>
                <a:buFont typeface="Arial" pitchFamily="34" charset="0"/>
                <a:buNone/>
              </a:pPr>
              <a:r>
                <a:rPr lang="en-US"/>
                <a:t>u</a:t>
              </a:r>
              <a:endParaRPr lang="en-US">
                <a:solidFill>
                  <a:schemeClr val="bg2"/>
                </a:solidFill>
              </a:endParaRPr>
            </a:p>
          </p:txBody>
        </p:sp>
        <p:sp>
          <p:nvSpPr>
            <p:cNvPr id="55312" name="Rectangle 14"/>
            <p:cNvSpPr>
              <a:spLocks noChangeArrowheads="1"/>
            </p:cNvSpPr>
            <p:nvPr/>
          </p:nvSpPr>
          <p:spPr bwMode="auto">
            <a:xfrm>
              <a:off x="1537" y="2832"/>
              <a:ext cx="181" cy="230"/>
            </a:xfrm>
            <a:prstGeom prst="rect">
              <a:avLst/>
            </a:prstGeom>
            <a:noFill/>
            <a:ln w="9525">
              <a:solidFill>
                <a:srgbClr val="8383AD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>
                <a:spcBef>
                  <a:spcPct val="20000"/>
                </a:spcBef>
                <a:buClr>
                  <a:schemeClr val="tx1"/>
                </a:buClr>
                <a:buSzPct val="75000"/>
                <a:buFont typeface="Arial" pitchFamily="34" charset="0"/>
                <a:buNone/>
              </a:pPr>
              <a:r>
                <a:rPr lang="en-US"/>
                <a:t>K</a:t>
              </a:r>
              <a:endParaRPr lang="en-US">
                <a:solidFill>
                  <a:schemeClr val="bg2"/>
                </a:solidFill>
              </a:endParaRPr>
            </a:p>
          </p:txBody>
        </p:sp>
        <p:sp>
          <p:nvSpPr>
            <p:cNvPr id="55313" name="Rectangle 15"/>
            <p:cNvSpPr>
              <a:spLocks noChangeArrowheads="1"/>
            </p:cNvSpPr>
            <p:nvPr/>
          </p:nvSpPr>
          <p:spPr bwMode="auto">
            <a:xfrm>
              <a:off x="1358" y="2832"/>
              <a:ext cx="179" cy="230"/>
            </a:xfrm>
            <a:prstGeom prst="rect">
              <a:avLst/>
            </a:prstGeom>
            <a:noFill/>
            <a:ln w="9525">
              <a:solidFill>
                <a:srgbClr val="8383AD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>
                <a:spcBef>
                  <a:spcPct val="20000"/>
                </a:spcBef>
                <a:buClr>
                  <a:schemeClr val="tx1"/>
                </a:buClr>
                <a:buSzPct val="75000"/>
                <a:buFont typeface="Arial" pitchFamily="34" charset="0"/>
                <a:buNone/>
              </a:pPr>
              <a:r>
                <a:rPr lang="en-US">
                  <a:solidFill>
                    <a:schemeClr val="bg2"/>
                  </a:solidFill>
                </a:rPr>
                <a:t> </a:t>
              </a:r>
            </a:p>
          </p:txBody>
        </p:sp>
        <p:sp>
          <p:nvSpPr>
            <p:cNvPr id="55314" name="Rectangle 16"/>
            <p:cNvSpPr>
              <a:spLocks noChangeArrowheads="1"/>
            </p:cNvSpPr>
            <p:nvPr/>
          </p:nvSpPr>
          <p:spPr bwMode="auto">
            <a:xfrm>
              <a:off x="1177" y="2832"/>
              <a:ext cx="181" cy="230"/>
            </a:xfrm>
            <a:prstGeom prst="rect">
              <a:avLst/>
            </a:prstGeom>
            <a:noFill/>
            <a:ln w="9525">
              <a:solidFill>
                <a:srgbClr val="8383AD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>
                <a:spcBef>
                  <a:spcPct val="20000"/>
                </a:spcBef>
                <a:buClr>
                  <a:schemeClr val="tx1"/>
                </a:buClr>
                <a:buSzPct val="75000"/>
                <a:buFont typeface="Arial" pitchFamily="34" charset="0"/>
                <a:buNone/>
              </a:pPr>
              <a:r>
                <a:rPr lang="en-US"/>
                <a:t>e</a:t>
              </a:r>
              <a:endParaRPr lang="en-US">
                <a:solidFill>
                  <a:schemeClr val="bg2"/>
                </a:solidFill>
              </a:endParaRPr>
            </a:p>
          </p:txBody>
        </p:sp>
        <p:sp>
          <p:nvSpPr>
            <p:cNvPr id="55315" name="Rectangle 17"/>
            <p:cNvSpPr>
              <a:spLocks noChangeArrowheads="1"/>
            </p:cNvSpPr>
            <p:nvPr/>
          </p:nvSpPr>
          <p:spPr bwMode="auto">
            <a:xfrm>
              <a:off x="997" y="2832"/>
              <a:ext cx="180" cy="230"/>
            </a:xfrm>
            <a:prstGeom prst="rect">
              <a:avLst/>
            </a:prstGeom>
            <a:noFill/>
            <a:ln w="9525">
              <a:solidFill>
                <a:srgbClr val="8383AD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>
                <a:spcBef>
                  <a:spcPct val="20000"/>
                </a:spcBef>
                <a:buClr>
                  <a:schemeClr val="tx1"/>
                </a:buClr>
                <a:buSzPct val="75000"/>
                <a:buFont typeface="Arial" pitchFamily="34" charset="0"/>
                <a:buNone/>
              </a:pPr>
              <a:r>
                <a:rPr lang="en-US"/>
                <a:t>o</a:t>
              </a:r>
              <a:endParaRPr lang="en-US">
                <a:solidFill>
                  <a:schemeClr val="bg2"/>
                </a:solidFill>
              </a:endParaRPr>
            </a:p>
          </p:txBody>
        </p:sp>
        <p:sp>
          <p:nvSpPr>
            <p:cNvPr id="55316" name="Rectangle 18"/>
            <p:cNvSpPr>
              <a:spLocks noChangeArrowheads="1"/>
            </p:cNvSpPr>
            <p:nvPr/>
          </p:nvSpPr>
          <p:spPr bwMode="auto">
            <a:xfrm>
              <a:off x="816" y="2832"/>
              <a:ext cx="181" cy="230"/>
            </a:xfrm>
            <a:prstGeom prst="rect">
              <a:avLst/>
            </a:prstGeom>
            <a:noFill/>
            <a:ln w="9525">
              <a:solidFill>
                <a:srgbClr val="8383AD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>
                <a:spcBef>
                  <a:spcPct val="20000"/>
                </a:spcBef>
                <a:buClr>
                  <a:schemeClr val="tx1"/>
                </a:buClr>
                <a:buSzPct val="75000"/>
                <a:buFont typeface="Arial" pitchFamily="34" charset="0"/>
                <a:buNone/>
              </a:pPr>
              <a:r>
                <a:rPr lang="en-US"/>
                <a:t>J</a:t>
              </a:r>
              <a:endParaRPr lang="en-US">
                <a:solidFill>
                  <a:schemeClr val="bg2"/>
                </a:solidFill>
              </a:endParaRPr>
            </a:p>
          </p:txBody>
        </p:sp>
        <p:sp>
          <p:nvSpPr>
            <p:cNvPr id="55317" name="Line 19"/>
            <p:cNvSpPr>
              <a:spLocks noChangeShapeType="1"/>
            </p:cNvSpPr>
            <p:nvPr/>
          </p:nvSpPr>
          <p:spPr bwMode="auto">
            <a:xfrm>
              <a:off x="816" y="2832"/>
              <a:ext cx="1330" cy="0"/>
            </a:xfrm>
            <a:prstGeom prst="line">
              <a:avLst/>
            </a:prstGeom>
            <a:noFill/>
            <a:ln w="12700" cap="sq">
              <a:solidFill>
                <a:srgbClr val="8383AD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5318" name="Line 20"/>
            <p:cNvSpPr>
              <a:spLocks noChangeShapeType="1"/>
            </p:cNvSpPr>
            <p:nvPr/>
          </p:nvSpPr>
          <p:spPr bwMode="auto">
            <a:xfrm>
              <a:off x="816" y="3062"/>
              <a:ext cx="1330" cy="0"/>
            </a:xfrm>
            <a:prstGeom prst="line">
              <a:avLst/>
            </a:prstGeom>
            <a:noFill/>
            <a:ln w="12700">
              <a:solidFill>
                <a:srgbClr val="8383AD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5319" name="Line 21"/>
            <p:cNvSpPr>
              <a:spLocks noChangeShapeType="1"/>
            </p:cNvSpPr>
            <p:nvPr/>
          </p:nvSpPr>
          <p:spPr bwMode="auto">
            <a:xfrm>
              <a:off x="816" y="3292"/>
              <a:ext cx="1330" cy="0"/>
            </a:xfrm>
            <a:prstGeom prst="line">
              <a:avLst/>
            </a:prstGeom>
            <a:noFill/>
            <a:ln w="12700" cap="sq">
              <a:solidFill>
                <a:srgbClr val="8383AD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5320" name="Line 22"/>
            <p:cNvSpPr>
              <a:spLocks noChangeShapeType="1"/>
            </p:cNvSpPr>
            <p:nvPr/>
          </p:nvSpPr>
          <p:spPr bwMode="auto">
            <a:xfrm>
              <a:off x="816" y="2832"/>
              <a:ext cx="0" cy="460"/>
            </a:xfrm>
            <a:prstGeom prst="line">
              <a:avLst/>
            </a:prstGeom>
            <a:noFill/>
            <a:ln w="12700" cap="sq">
              <a:solidFill>
                <a:srgbClr val="8383AD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5321" name="Line 23"/>
            <p:cNvSpPr>
              <a:spLocks noChangeShapeType="1"/>
            </p:cNvSpPr>
            <p:nvPr/>
          </p:nvSpPr>
          <p:spPr bwMode="auto">
            <a:xfrm>
              <a:off x="997" y="2832"/>
              <a:ext cx="0" cy="460"/>
            </a:xfrm>
            <a:prstGeom prst="line">
              <a:avLst/>
            </a:prstGeom>
            <a:noFill/>
            <a:ln w="12700">
              <a:solidFill>
                <a:srgbClr val="8383AD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5322" name="Line 24"/>
            <p:cNvSpPr>
              <a:spLocks noChangeShapeType="1"/>
            </p:cNvSpPr>
            <p:nvPr/>
          </p:nvSpPr>
          <p:spPr bwMode="auto">
            <a:xfrm>
              <a:off x="1177" y="2832"/>
              <a:ext cx="0" cy="460"/>
            </a:xfrm>
            <a:prstGeom prst="line">
              <a:avLst/>
            </a:prstGeom>
            <a:noFill/>
            <a:ln w="12700">
              <a:solidFill>
                <a:srgbClr val="8383AD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5323" name="Line 25"/>
            <p:cNvSpPr>
              <a:spLocks noChangeShapeType="1"/>
            </p:cNvSpPr>
            <p:nvPr/>
          </p:nvSpPr>
          <p:spPr bwMode="auto">
            <a:xfrm>
              <a:off x="1358" y="2832"/>
              <a:ext cx="0" cy="460"/>
            </a:xfrm>
            <a:prstGeom prst="line">
              <a:avLst/>
            </a:prstGeom>
            <a:noFill/>
            <a:ln w="12700">
              <a:solidFill>
                <a:srgbClr val="8383AD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5324" name="Line 26"/>
            <p:cNvSpPr>
              <a:spLocks noChangeShapeType="1"/>
            </p:cNvSpPr>
            <p:nvPr/>
          </p:nvSpPr>
          <p:spPr bwMode="auto">
            <a:xfrm>
              <a:off x="1537" y="2832"/>
              <a:ext cx="0" cy="460"/>
            </a:xfrm>
            <a:prstGeom prst="line">
              <a:avLst/>
            </a:prstGeom>
            <a:noFill/>
            <a:ln w="12700">
              <a:solidFill>
                <a:srgbClr val="8383AD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5325" name="Line 27"/>
            <p:cNvSpPr>
              <a:spLocks noChangeShapeType="1"/>
            </p:cNvSpPr>
            <p:nvPr/>
          </p:nvSpPr>
          <p:spPr bwMode="auto">
            <a:xfrm>
              <a:off x="1718" y="2832"/>
              <a:ext cx="0" cy="460"/>
            </a:xfrm>
            <a:prstGeom prst="line">
              <a:avLst/>
            </a:prstGeom>
            <a:noFill/>
            <a:ln w="12700">
              <a:solidFill>
                <a:srgbClr val="8383AD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5326" name="Line 28"/>
            <p:cNvSpPr>
              <a:spLocks noChangeShapeType="1"/>
            </p:cNvSpPr>
            <p:nvPr/>
          </p:nvSpPr>
          <p:spPr bwMode="auto">
            <a:xfrm>
              <a:off x="1899" y="2832"/>
              <a:ext cx="0" cy="460"/>
            </a:xfrm>
            <a:prstGeom prst="line">
              <a:avLst/>
            </a:prstGeom>
            <a:noFill/>
            <a:ln w="12700">
              <a:solidFill>
                <a:srgbClr val="8383AD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5327" name="Line 29"/>
            <p:cNvSpPr>
              <a:spLocks noChangeShapeType="1"/>
            </p:cNvSpPr>
            <p:nvPr/>
          </p:nvSpPr>
          <p:spPr bwMode="auto">
            <a:xfrm>
              <a:off x="2146" y="2832"/>
              <a:ext cx="0" cy="460"/>
            </a:xfrm>
            <a:prstGeom prst="line">
              <a:avLst/>
            </a:prstGeom>
            <a:noFill/>
            <a:ln w="12700" cap="sq">
              <a:solidFill>
                <a:srgbClr val="8383AD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55302" name="Text Box 30"/>
          <p:cNvSpPr txBox="1">
            <a:spLocks noChangeArrowheads="1"/>
          </p:cNvSpPr>
          <p:nvPr/>
        </p:nvSpPr>
        <p:spPr bwMode="auto">
          <a:xfrm>
            <a:off x="1752600" y="4267200"/>
            <a:ext cx="121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name</a:t>
            </a:r>
          </a:p>
        </p:txBody>
      </p:sp>
    </p:spTree>
    <p:extLst>
      <p:ext uri="{BB962C8B-B14F-4D97-AF65-F5344CB8AC3E}">
        <p14:creationId xmlns:p14="http://schemas.microsoft.com/office/powerpoint/2010/main" val="34854257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34533" y="1600200"/>
            <a:ext cx="6767689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Be able to convert between binary and </a:t>
            </a:r>
            <a:r>
              <a:rPr lang="en-US" smtClean="0"/>
              <a:t>decimal numbers</a:t>
            </a:r>
            <a:r>
              <a:rPr lang="en-US" dirty="0" smtClean="0"/>
              <a:t>.</a:t>
            </a:r>
          </a:p>
          <a:p>
            <a:r>
              <a:rPr lang="en-US" dirty="0" smtClean="0"/>
              <a:t>Be </a:t>
            </a:r>
            <a:r>
              <a:rPr lang="en-US" dirty="0" smtClean="0"/>
              <a:t>able to declare and initialize character variables and constants</a:t>
            </a:r>
          </a:p>
          <a:p>
            <a:r>
              <a:rPr lang="en-US" dirty="0"/>
              <a:t>Understand </a:t>
            </a:r>
            <a:r>
              <a:rPr lang="en-US" dirty="0" smtClean="0"/>
              <a:t>distinctions </a:t>
            </a:r>
            <a:r>
              <a:rPr lang="en-US" dirty="0"/>
              <a:t>between primitive and reference types</a:t>
            </a:r>
          </a:p>
          <a:p>
            <a:r>
              <a:rPr lang="en-US" dirty="0" smtClean="0"/>
              <a:t>Be able to declare and initialize String variables and </a:t>
            </a:r>
            <a:r>
              <a:rPr lang="en-US" dirty="0" smtClean="0"/>
              <a:t>constants</a:t>
            </a: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7444673" y="518007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31953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C8E9F-93AC-4459-9E6D-A646CCAFD1B9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Binary Representations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6211888" cy="4724400"/>
          </a:xfrm>
        </p:spPr>
        <p:txBody>
          <a:bodyPr/>
          <a:lstStyle/>
          <a:p>
            <a:pPr eaLnBrk="1" hangingPunct="1"/>
            <a:r>
              <a:rPr lang="en-US" smtClean="0"/>
              <a:t>Binary representations use a </a:t>
            </a:r>
            <a:r>
              <a:rPr lang="en-US" i="1" smtClean="0"/>
              <a:t>base-2</a:t>
            </a:r>
            <a:r>
              <a:rPr lang="en-US" smtClean="0"/>
              <a:t> positional numbering system.</a:t>
            </a:r>
          </a:p>
          <a:p>
            <a:pPr eaLnBrk="1" hangingPunct="1"/>
            <a:r>
              <a:rPr lang="en-US" smtClean="0"/>
              <a:t>This system has only two “</a:t>
            </a:r>
            <a:r>
              <a:rPr lang="en-US" i="1" smtClean="0"/>
              <a:t>b</a:t>
            </a:r>
            <a:r>
              <a:rPr lang="en-US" smtClean="0"/>
              <a:t>inary dig</a:t>
            </a:r>
            <a:r>
              <a:rPr lang="en-US" i="1" smtClean="0"/>
              <a:t>its</a:t>
            </a:r>
            <a:r>
              <a:rPr lang="en-US" smtClean="0"/>
              <a:t>” (aka </a:t>
            </a:r>
            <a:r>
              <a:rPr lang="en-US" i="1" smtClean="0"/>
              <a:t>bits)</a:t>
            </a:r>
            <a:r>
              <a:rPr lang="en-US" smtClean="0"/>
              <a:t>: </a:t>
            </a:r>
          </a:p>
          <a:p>
            <a:pPr lvl="1" eaLnBrk="1" hangingPunct="1"/>
            <a:r>
              <a:rPr lang="en-US" smtClean="0"/>
              <a:t>0  (or “off”)</a:t>
            </a:r>
          </a:p>
          <a:p>
            <a:pPr lvl="1" eaLnBrk="1" hangingPunct="1"/>
            <a:r>
              <a:rPr lang="en-US" smtClean="0"/>
              <a:t>1  (or “on”)</a:t>
            </a:r>
          </a:p>
          <a:p>
            <a:pPr eaLnBrk="1" hangingPunct="1"/>
            <a:endParaRPr lang="en-US" smtClean="0"/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6781800" y="1828800"/>
          <a:ext cx="1662113" cy="449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Worksheet" r:id="rId5" imgW="1041400" imgH="2794000" progId="Excel.Sheet.8">
                  <p:embed/>
                </p:oleObj>
              </mc:Choice>
              <mc:Fallback>
                <p:oleObj name="Worksheet" r:id="rId5" imgW="1041400" imgH="279400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1800" y="1828800"/>
                        <a:ext cx="1662113" cy="449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994611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346B28-1DC7-403B-AEA6-FDC9C51ACC46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Decimal Numbers</a:t>
            </a:r>
          </a:p>
        </p:txBody>
      </p:sp>
      <p:sp>
        <p:nvSpPr>
          <p:cNvPr id="10244" name="Text Box 3"/>
          <p:cNvSpPr txBox="1">
            <a:spLocks noChangeArrowheads="1"/>
          </p:cNvSpPr>
          <p:nvPr/>
        </p:nvSpPr>
        <p:spPr bwMode="auto">
          <a:xfrm>
            <a:off x="3657600" y="2438400"/>
            <a:ext cx="946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>
                <a:latin typeface="Times New Roman" pitchFamily="18" charset="0"/>
              </a:rPr>
              <a:t>123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0245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077200" cy="838200"/>
          </a:xfrm>
          <a:noFill/>
        </p:spPr>
        <p:txBody>
          <a:bodyPr/>
          <a:lstStyle/>
          <a:p>
            <a:pPr eaLnBrk="1" hangingPunct="1">
              <a:buFont typeface="Arial" charset="0"/>
              <a:buChar char=" "/>
            </a:pPr>
            <a:r>
              <a:rPr lang="en-US" smtClean="0"/>
              <a:t>Decimal numbers are base-10 (using digits 0-9)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524000" y="3048000"/>
            <a:ext cx="5562600" cy="1235075"/>
            <a:chOff x="960" y="1968"/>
            <a:chExt cx="3504" cy="778"/>
          </a:xfrm>
        </p:grpSpPr>
        <p:sp>
          <p:nvSpPr>
            <p:cNvPr id="10257" name="Text Box 6"/>
            <p:cNvSpPr txBox="1">
              <a:spLocks noChangeArrowheads="1"/>
            </p:cNvSpPr>
            <p:nvPr/>
          </p:nvSpPr>
          <p:spPr bwMode="auto">
            <a:xfrm>
              <a:off x="960" y="2304"/>
              <a:ext cx="3504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4000">
                  <a:latin typeface="Times New Roman" pitchFamily="18" charset="0"/>
                </a:rPr>
                <a:t>1*10</a:t>
              </a:r>
              <a:r>
                <a:rPr lang="en-US" sz="4000" baseline="30000">
                  <a:latin typeface="Times New Roman" pitchFamily="18" charset="0"/>
                </a:rPr>
                <a:t>2</a:t>
              </a:r>
              <a:r>
                <a:rPr lang="en-US" sz="4000">
                  <a:latin typeface="Times New Roman" pitchFamily="18" charset="0"/>
                </a:rPr>
                <a:t>  +  2*10</a:t>
              </a:r>
              <a:r>
                <a:rPr lang="en-US" sz="4000" baseline="30000">
                  <a:latin typeface="Times New Roman" pitchFamily="18" charset="0"/>
                </a:rPr>
                <a:t>1</a:t>
              </a:r>
              <a:r>
                <a:rPr lang="en-US" sz="4000">
                  <a:latin typeface="Times New Roman" pitchFamily="18" charset="0"/>
                </a:rPr>
                <a:t>  +  3*10</a:t>
              </a:r>
              <a:r>
                <a:rPr lang="en-US" sz="4000" baseline="30000">
                  <a:latin typeface="Times New Roman" pitchFamily="18" charset="0"/>
                </a:rPr>
                <a:t>0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258" name="Line 7"/>
            <p:cNvSpPr>
              <a:spLocks noChangeShapeType="1"/>
            </p:cNvSpPr>
            <p:nvPr/>
          </p:nvSpPr>
          <p:spPr bwMode="auto">
            <a:xfrm flipH="1">
              <a:off x="1824" y="1968"/>
              <a:ext cx="624" cy="336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 type="stealth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9" name="Line 8"/>
            <p:cNvSpPr>
              <a:spLocks noChangeShapeType="1"/>
            </p:cNvSpPr>
            <p:nvPr/>
          </p:nvSpPr>
          <p:spPr bwMode="auto">
            <a:xfrm>
              <a:off x="2592" y="1968"/>
              <a:ext cx="0" cy="336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 type="stealth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0" name="Line 9"/>
            <p:cNvSpPr>
              <a:spLocks noChangeShapeType="1"/>
            </p:cNvSpPr>
            <p:nvPr/>
          </p:nvSpPr>
          <p:spPr bwMode="auto">
            <a:xfrm>
              <a:off x="2784" y="1968"/>
              <a:ext cx="672" cy="336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 type="stealth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1524000" y="4191000"/>
            <a:ext cx="5562600" cy="1158875"/>
            <a:chOff x="960" y="2688"/>
            <a:chExt cx="3504" cy="730"/>
          </a:xfrm>
        </p:grpSpPr>
        <p:sp>
          <p:nvSpPr>
            <p:cNvPr id="10253" name="Text Box 11"/>
            <p:cNvSpPr txBox="1">
              <a:spLocks noChangeArrowheads="1"/>
            </p:cNvSpPr>
            <p:nvPr/>
          </p:nvSpPr>
          <p:spPr bwMode="auto">
            <a:xfrm>
              <a:off x="960" y="2976"/>
              <a:ext cx="3504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4000">
                  <a:latin typeface="Times New Roman" pitchFamily="18" charset="0"/>
                </a:rPr>
                <a:t>1*100  +  2*10  +   3*1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254" name="Line 12"/>
            <p:cNvSpPr>
              <a:spLocks noChangeShapeType="1"/>
            </p:cNvSpPr>
            <p:nvPr/>
          </p:nvSpPr>
          <p:spPr bwMode="auto">
            <a:xfrm>
              <a:off x="2592" y="2688"/>
              <a:ext cx="0" cy="336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 type="stealth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5" name="Line 13"/>
            <p:cNvSpPr>
              <a:spLocks noChangeShapeType="1"/>
            </p:cNvSpPr>
            <p:nvPr/>
          </p:nvSpPr>
          <p:spPr bwMode="auto">
            <a:xfrm>
              <a:off x="1440" y="2688"/>
              <a:ext cx="0" cy="336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 type="stealth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6" name="Line 14"/>
            <p:cNvSpPr>
              <a:spLocks noChangeShapeType="1"/>
            </p:cNvSpPr>
            <p:nvPr/>
          </p:nvSpPr>
          <p:spPr bwMode="auto">
            <a:xfrm>
              <a:off x="3744" y="2688"/>
              <a:ext cx="0" cy="336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 type="stealth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1524000" y="5334000"/>
            <a:ext cx="5562600" cy="1158875"/>
            <a:chOff x="960" y="3408"/>
            <a:chExt cx="3504" cy="730"/>
          </a:xfrm>
        </p:grpSpPr>
        <p:sp>
          <p:nvSpPr>
            <p:cNvPr id="10249" name="Text Box 16"/>
            <p:cNvSpPr txBox="1">
              <a:spLocks noChangeArrowheads="1"/>
            </p:cNvSpPr>
            <p:nvPr/>
          </p:nvSpPr>
          <p:spPr bwMode="auto">
            <a:xfrm>
              <a:off x="960" y="3696"/>
              <a:ext cx="3504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4000">
                  <a:latin typeface="Times New Roman" pitchFamily="18" charset="0"/>
                </a:rPr>
                <a:t>  100    +    20    +     3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250" name="Line 17"/>
            <p:cNvSpPr>
              <a:spLocks noChangeShapeType="1"/>
            </p:cNvSpPr>
            <p:nvPr/>
          </p:nvSpPr>
          <p:spPr bwMode="auto">
            <a:xfrm>
              <a:off x="2592" y="3408"/>
              <a:ext cx="0" cy="336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 type="stealth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1" name="Line 18"/>
            <p:cNvSpPr>
              <a:spLocks noChangeShapeType="1"/>
            </p:cNvSpPr>
            <p:nvPr/>
          </p:nvSpPr>
          <p:spPr bwMode="auto">
            <a:xfrm>
              <a:off x="1440" y="3408"/>
              <a:ext cx="0" cy="336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 type="stealth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2" name="Line 19"/>
            <p:cNvSpPr>
              <a:spLocks noChangeShapeType="1"/>
            </p:cNvSpPr>
            <p:nvPr/>
          </p:nvSpPr>
          <p:spPr bwMode="auto">
            <a:xfrm>
              <a:off x="3744" y="3408"/>
              <a:ext cx="0" cy="336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 type="stealth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2984862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7BF19B-CB56-4B00-96DF-165F5CBFF2DF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Binary Numbers</a:t>
            </a:r>
          </a:p>
        </p:txBody>
      </p:sp>
      <p:sp>
        <p:nvSpPr>
          <p:cNvPr id="11268" name="Text Box 3"/>
          <p:cNvSpPr txBox="1">
            <a:spLocks noChangeArrowheads="1"/>
          </p:cNvSpPr>
          <p:nvPr/>
        </p:nvSpPr>
        <p:spPr bwMode="auto">
          <a:xfrm>
            <a:off x="3657600" y="2438400"/>
            <a:ext cx="1117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>
                <a:latin typeface="Times New Roman" pitchFamily="18" charset="0"/>
              </a:rPr>
              <a:t>110</a:t>
            </a:r>
            <a:r>
              <a:rPr lang="en-US" sz="4000" baseline="-25000">
                <a:latin typeface="Times New Roman" pitchFamily="18" charset="0"/>
              </a:rPr>
              <a:t>2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1269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838200" y="1600200"/>
            <a:ext cx="7848600" cy="838200"/>
          </a:xfrm>
          <a:noFill/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smtClean="0"/>
              <a:t>Binary numbers are base-2 (using digits 0 &amp; 1)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524000" y="3124200"/>
            <a:ext cx="5562600" cy="1235075"/>
            <a:chOff x="960" y="1968"/>
            <a:chExt cx="3504" cy="778"/>
          </a:xfrm>
        </p:grpSpPr>
        <p:sp>
          <p:nvSpPr>
            <p:cNvPr id="11281" name="Text Box 6"/>
            <p:cNvSpPr txBox="1">
              <a:spLocks noChangeArrowheads="1"/>
            </p:cNvSpPr>
            <p:nvPr/>
          </p:nvSpPr>
          <p:spPr bwMode="auto">
            <a:xfrm>
              <a:off x="960" y="2304"/>
              <a:ext cx="3504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4000">
                  <a:latin typeface="Times New Roman" pitchFamily="18" charset="0"/>
                </a:rPr>
                <a:t> 1*2</a:t>
              </a:r>
              <a:r>
                <a:rPr lang="en-US" sz="4000" baseline="30000">
                  <a:latin typeface="Times New Roman" pitchFamily="18" charset="0"/>
                </a:rPr>
                <a:t>2</a:t>
              </a:r>
              <a:r>
                <a:rPr lang="en-US" sz="4000">
                  <a:latin typeface="Times New Roman" pitchFamily="18" charset="0"/>
                </a:rPr>
                <a:t>    +  1*2</a:t>
              </a:r>
              <a:r>
                <a:rPr lang="en-US" sz="4000" baseline="30000">
                  <a:latin typeface="Times New Roman" pitchFamily="18" charset="0"/>
                </a:rPr>
                <a:t>1</a:t>
              </a:r>
              <a:r>
                <a:rPr lang="en-US" sz="4000">
                  <a:latin typeface="Times New Roman" pitchFamily="18" charset="0"/>
                </a:rPr>
                <a:t>   +   0*2</a:t>
              </a:r>
              <a:r>
                <a:rPr lang="en-US" sz="4000" baseline="30000">
                  <a:latin typeface="Times New Roman" pitchFamily="18" charset="0"/>
                </a:rPr>
                <a:t>0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282" name="Line 7"/>
            <p:cNvSpPr>
              <a:spLocks noChangeShapeType="1"/>
            </p:cNvSpPr>
            <p:nvPr/>
          </p:nvSpPr>
          <p:spPr bwMode="auto">
            <a:xfrm flipH="1">
              <a:off x="1824" y="1968"/>
              <a:ext cx="624" cy="336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 type="stealth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3" name="Line 8"/>
            <p:cNvSpPr>
              <a:spLocks noChangeShapeType="1"/>
            </p:cNvSpPr>
            <p:nvPr/>
          </p:nvSpPr>
          <p:spPr bwMode="auto">
            <a:xfrm>
              <a:off x="2592" y="1968"/>
              <a:ext cx="0" cy="336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 type="stealth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4" name="Line 9"/>
            <p:cNvSpPr>
              <a:spLocks noChangeShapeType="1"/>
            </p:cNvSpPr>
            <p:nvPr/>
          </p:nvSpPr>
          <p:spPr bwMode="auto">
            <a:xfrm>
              <a:off x="2784" y="1968"/>
              <a:ext cx="672" cy="336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 type="stealth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1524000" y="4267200"/>
            <a:ext cx="5562600" cy="1158875"/>
            <a:chOff x="960" y="2688"/>
            <a:chExt cx="3504" cy="730"/>
          </a:xfrm>
        </p:grpSpPr>
        <p:sp>
          <p:nvSpPr>
            <p:cNvPr id="11277" name="Text Box 11"/>
            <p:cNvSpPr txBox="1">
              <a:spLocks noChangeArrowheads="1"/>
            </p:cNvSpPr>
            <p:nvPr/>
          </p:nvSpPr>
          <p:spPr bwMode="auto">
            <a:xfrm>
              <a:off x="960" y="2976"/>
              <a:ext cx="3504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4000">
                  <a:latin typeface="Times New Roman" pitchFamily="18" charset="0"/>
                </a:rPr>
                <a:t> 1*4     +  1*2     +   0*1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278" name="Line 12"/>
            <p:cNvSpPr>
              <a:spLocks noChangeShapeType="1"/>
            </p:cNvSpPr>
            <p:nvPr/>
          </p:nvSpPr>
          <p:spPr bwMode="auto">
            <a:xfrm>
              <a:off x="2592" y="2688"/>
              <a:ext cx="0" cy="336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 type="stealth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9" name="Line 13"/>
            <p:cNvSpPr>
              <a:spLocks noChangeShapeType="1"/>
            </p:cNvSpPr>
            <p:nvPr/>
          </p:nvSpPr>
          <p:spPr bwMode="auto">
            <a:xfrm>
              <a:off x="1440" y="2688"/>
              <a:ext cx="0" cy="336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 type="stealth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0" name="Line 14"/>
            <p:cNvSpPr>
              <a:spLocks noChangeShapeType="1"/>
            </p:cNvSpPr>
            <p:nvPr/>
          </p:nvSpPr>
          <p:spPr bwMode="auto">
            <a:xfrm>
              <a:off x="3744" y="2688"/>
              <a:ext cx="0" cy="336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 type="stealth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1524000" y="5410200"/>
            <a:ext cx="6400800" cy="1158875"/>
            <a:chOff x="960" y="3408"/>
            <a:chExt cx="4032" cy="730"/>
          </a:xfrm>
        </p:grpSpPr>
        <p:sp>
          <p:nvSpPr>
            <p:cNvPr id="11273" name="Text Box 16"/>
            <p:cNvSpPr txBox="1">
              <a:spLocks noChangeArrowheads="1"/>
            </p:cNvSpPr>
            <p:nvPr/>
          </p:nvSpPr>
          <p:spPr bwMode="auto">
            <a:xfrm>
              <a:off x="960" y="3696"/>
              <a:ext cx="4032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4000">
                  <a:latin typeface="Times New Roman" pitchFamily="18" charset="0"/>
                </a:rPr>
                <a:t>    4      +     2      +    0   =  6</a:t>
              </a:r>
              <a:r>
                <a:rPr lang="en-US" sz="4000" baseline="-25000">
                  <a:latin typeface="Times New Roman" pitchFamily="18" charset="0"/>
                </a:rPr>
                <a:t>10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274" name="Line 17"/>
            <p:cNvSpPr>
              <a:spLocks noChangeShapeType="1"/>
            </p:cNvSpPr>
            <p:nvPr/>
          </p:nvSpPr>
          <p:spPr bwMode="auto">
            <a:xfrm>
              <a:off x="2592" y="3408"/>
              <a:ext cx="0" cy="336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 type="stealth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5" name="Line 18"/>
            <p:cNvSpPr>
              <a:spLocks noChangeShapeType="1"/>
            </p:cNvSpPr>
            <p:nvPr/>
          </p:nvSpPr>
          <p:spPr bwMode="auto">
            <a:xfrm>
              <a:off x="1440" y="3408"/>
              <a:ext cx="0" cy="336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 type="stealth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6" name="Line 19"/>
            <p:cNvSpPr>
              <a:spLocks noChangeShapeType="1"/>
            </p:cNvSpPr>
            <p:nvPr/>
          </p:nvSpPr>
          <p:spPr bwMode="auto">
            <a:xfrm>
              <a:off x="3744" y="3408"/>
              <a:ext cx="0" cy="336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 type="stealth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2868948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D58C1-698F-4FDD-9530-918297166C2D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Binary Encoding Systems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“Groups” of bits can represent ranges of distinct values:</a:t>
            </a:r>
          </a:p>
          <a:p>
            <a:pPr lvl="1" eaLnBrk="1" hangingPunct="1"/>
            <a:r>
              <a:rPr lang="en-US" smtClean="0"/>
              <a:t>1 bit 			2 (2</a:t>
            </a:r>
            <a:r>
              <a:rPr lang="en-US" baseline="30000" smtClean="0"/>
              <a:t>1</a:t>
            </a:r>
            <a:r>
              <a:rPr lang="en-US" smtClean="0"/>
              <a:t>) values </a:t>
            </a:r>
            <a:r>
              <a:rPr lang="en-US" sz="2000" smtClean="0"/>
              <a:t>(0 &amp; 1)</a:t>
            </a:r>
            <a:endParaRPr lang="en-US" smtClean="0"/>
          </a:p>
          <a:p>
            <a:pPr lvl="1" eaLnBrk="1" hangingPunct="1"/>
            <a:r>
              <a:rPr lang="en-US" smtClean="0"/>
              <a:t>2 bits			4 (2</a:t>
            </a:r>
            <a:r>
              <a:rPr lang="en-US" baseline="30000" smtClean="0"/>
              <a:t>2</a:t>
            </a:r>
            <a:r>
              <a:rPr lang="en-US" smtClean="0"/>
              <a:t>) values </a:t>
            </a:r>
            <a:r>
              <a:rPr lang="en-US" sz="2000" smtClean="0"/>
              <a:t>(00, 01, 10, &amp; 11)</a:t>
            </a:r>
          </a:p>
          <a:p>
            <a:pPr lvl="1" eaLnBrk="1" hangingPunct="1"/>
            <a:r>
              <a:rPr lang="en-US" smtClean="0"/>
              <a:t>3 bits			8 (2</a:t>
            </a:r>
            <a:r>
              <a:rPr lang="en-US" baseline="30000" smtClean="0"/>
              <a:t>3</a:t>
            </a:r>
            <a:r>
              <a:rPr lang="en-US" smtClean="0"/>
              <a:t>) values</a:t>
            </a:r>
          </a:p>
          <a:p>
            <a:pPr lvl="1" eaLnBrk="1" hangingPunct="1"/>
            <a:r>
              <a:rPr lang="en-US" smtClean="0"/>
              <a:t>…</a:t>
            </a:r>
          </a:p>
          <a:p>
            <a:pPr eaLnBrk="1" hangingPunct="1"/>
            <a:r>
              <a:rPr lang="en-US" smtClean="0"/>
              <a:t>Binary representations can be used to encode anything (e.g., characters, integers and real numbers).</a:t>
            </a:r>
          </a:p>
        </p:txBody>
      </p:sp>
    </p:spTree>
    <p:extLst>
      <p:ext uri="{BB962C8B-B14F-4D97-AF65-F5344CB8AC3E}">
        <p14:creationId xmlns:p14="http://schemas.microsoft.com/office/powerpoint/2010/main" val="16286713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Representing Integers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4648200"/>
          </a:xfrm>
          <a:noFill/>
        </p:spPr>
        <p:txBody>
          <a:bodyPr/>
          <a:lstStyle/>
          <a:p>
            <a:pPr eaLnBrk="1" hangingPunct="1"/>
            <a:r>
              <a:rPr lang="en-US" dirty="0" smtClean="0"/>
              <a:t>Integers are represented in </a:t>
            </a:r>
            <a:r>
              <a:rPr lang="en-US" i="1" dirty="0" smtClean="0"/>
              <a:t>twos-complement </a:t>
            </a:r>
            <a:r>
              <a:rPr lang="en-US" dirty="0" smtClean="0"/>
              <a:t>notation</a:t>
            </a:r>
          </a:p>
          <a:p>
            <a:pPr eaLnBrk="1" hangingPunct="1"/>
            <a:r>
              <a:rPr lang="en-US" dirty="0" smtClean="0"/>
              <a:t>Here, the high-order bit indicates the sign:</a:t>
            </a:r>
          </a:p>
          <a:p>
            <a:pPr lvl="2" eaLnBrk="1" hangingPunct="1">
              <a:buFontTx/>
              <a:buNone/>
            </a:pPr>
            <a:r>
              <a:rPr lang="en-US" sz="2200" b="1" dirty="0" smtClean="0">
                <a:latin typeface="Courier New" pitchFamily="49" charset="0"/>
              </a:rPr>
              <a:t>2</a:t>
            </a:r>
            <a:r>
              <a:rPr lang="en-US" sz="2200" b="1" baseline="-25000" dirty="0" smtClean="0">
                <a:latin typeface="Courier New" pitchFamily="49" charset="0"/>
              </a:rPr>
              <a:t>10</a:t>
            </a:r>
            <a:r>
              <a:rPr lang="en-US" sz="2200" b="1" dirty="0" smtClean="0">
                <a:latin typeface="Courier New" pitchFamily="49" charset="0"/>
              </a:rPr>
              <a:t>  = 0000000000000010</a:t>
            </a:r>
            <a:r>
              <a:rPr lang="en-US" sz="2200" b="1" baseline="-25000" dirty="0" smtClean="0">
                <a:latin typeface="Courier New" pitchFamily="49" charset="0"/>
              </a:rPr>
              <a:t>2</a:t>
            </a:r>
          </a:p>
          <a:p>
            <a:pPr lvl="2" eaLnBrk="1" hangingPunct="1">
              <a:buFontTx/>
              <a:buNone/>
            </a:pPr>
            <a:r>
              <a:rPr lang="en-US" sz="2200" b="1" dirty="0" smtClean="0">
                <a:latin typeface="Courier New" pitchFamily="49" charset="0"/>
              </a:rPr>
              <a:t>1</a:t>
            </a:r>
            <a:r>
              <a:rPr lang="en-US" sz="2200" b="1" baseline="-25000" dirty="0" smtClean="0">
                <a:latin typeface="Courier New" pitchFamily="49" charset="0"/>
              </a:rPr>
              <a:t>10</a:t>
            </a:r>
            <a:r>
              <a:rPr lang="en-US" sz="2200" b="1" dirty="0" smtClean="0">
                <a:latin typeface="Courier New" pitchFamily="49" charset="0"/>
              </a:rPr>
              <a:t>  = 0000000000000001</a:t>
            </a:r>
            <a:r>
              <a:rPr lang="en-US" sz="2200" b="1" baseline="-25000" dirty="0" smtClean="0">
                <a:latin typeface="Courier New" pitchFamily="49" charset="0"/>
              </a:rPr>
              <a:t>2</a:t>
            </a:r>
            <a:endParaRPr lang="en-US" sz="2200" b="1" dirty="0" smtClean="0">
              <a:latin typeface="Courier New" pitchFamily="49" charset="0"/>
            </a:endParaRPr>
          </a:p>
          <a:p>
            <a:pPr lvl="2" eaLnBrk="1" hangingPunct="1">
              <a:buFontTx/>
              <a:buNone/>
            </a:pPr>
            <a:r>
              <a:rPr lang="en-US" sz="2200" b="1" dirty="0" smtClean="0">
                <a:latin typeface="Courier New" pitchFamily="49" charset="0"/>
              </a:rPr>
              <a:t>0</a:t>
            </a:r>
            <a:r>
              <a:rPr lang="en-US" sz="2200" b="1" baseline="-25000" dirty="0" smtClean="0">
                <a:latin typeface="Courier New" pitchFamily="49" charset="0"/>
              </a:rPr>
              <a:t>10</a:t>
            </a:r>
            <a:r>
              <a:rPr lang="en-US" sz="2200" b="1" dirty="0" smtClean="0">
                <a:latin typeface="Courier New" pitchFamily="49" charset="0"/>
              </a:rPr>
              <a:t>  = 0000000000000000</a:t>
            </a:r>
            <a:r>
              <a:rPr lang="en-US" sz="2200" b="1" baseline="-25000" dirty="0" smtClean="0">
                <a:latin typeface="Courier New" pitchFamily="49" charset="0"/>
              </a:rPr>
              <a:t>2</a:t>
            </a:r>
            <a:endParaRPr lang="en-US" sz="2200" b="1" dirty="0" smtClean="0">
              <a:latin typeface="Courier New" pitchFamily="49" charset="0"/>
            </a:endParaRPr>
          </a:p>
          <a:p>
            <a:pPr lvl="2" eaLnBrk="1" hangingPunct="1">
              <a:buFontTx/>
              <a:buNone/>
            </a:pPr>
            <a:r>
              <a:rPr lang="en-US" sz="2200" b="1" dirty="0" smtClean="0">
                <a:latin typeface="Courier New" pitchFamily="49" charset="0"/>
              </a:rPr>
              <a:t>-1</a:t>
            </a:r>
            <a:r>
              <a:rPr lang="en-US" sz="2200" b="1" baseline="-25000" dirty="0" smtClean="0">
                <a:latin typeface="Courier New" pitchFamily="49" charset="0"/>
              </a:rPr>
              <a:t>10</a:t>
            </a:r>
            <a:r>
              <a:rPr lang="en-US" sz="2200" b="1" dirty="0" smtClean="0">
                <a:latin typeface="Courier New" pitchFamily="49" charset="0"/>
              </a:rPr>
              <a:t> = 1111111111111111</a:t>
            </a:r>
            <a:r>
              <a:rPr lang="en-US" sz="2200" b="1" baseline="-25000" dirty="0" smtClean="0">
                <a:latin typeface="Courier New" pitchFamily="49" charset="0"/>
              </a:rPr>
              <a:t>2</a:t>
            </a:r>
            <a:endParaRPr lang="en-US" sz="2200" b="1" dirty="0" smtClean="0">
              <a:latin typeface="Courier New" pitchFamily="49" charset="0"/>
            </a:endParaRPr>
          </a:p>
          <a:p>
            <a:pPr lvl="2" eaLnBrk="1" hangingPunct="1">
              <a:buFontTx/>
              <a:buNone/>
            </a:pPr>
            <a:r>
              <a:rPr lang="en-US" sz="2200" b="1" dirty="0" smtClean="0">
                <a:latin typeface="Courier New" pitchFamily="49" charset="0"/>
              </a:rPr>
              <a:t>-2</a:t>
            </a:r>
            <a:r>
              <a:rPr lang="en-US" sz="2200" b="1" baseline="-25000" dirty="0" smtClean="0">
                <a:latin typeface="Courier New" pitchFamily="49" charset="0"/>
              </a:rPr>
              <a:t>10</a:t>
            </a:r>
            <a:r>
              <a:rPr lang="en-US" sz="2200" b="1" dirty="0" smtClean="0">
                <a:latin typeface="Courier New" pitchFamily="49" charset="0"/>
              </a:rPr>
              <a:t> = 1111111111111110</a:t>
            </a:r>
            <a:r>
              <a:rPr lang="en-US" sz="2200" b="1" baseline="-25000" dirty="0" smtClean="0">
                <a:latin typeface="Courier New" pitchFamily="49" charset="0"/>
              </a:rPr>
              <a:t>2</a:t>
            </a:r>
            <a:endParaRPr lang="en-US" sz="2200" b="1" dirty="0" smtClean="0">
              <a:latin typeface="Courier New" pitchFamily="49" charset="0"/>
            </a:endParaRPr>
          </a:p>
          <a:p>
            <a:pPr eaLnBrk="1" hangingPunct="1"/>
            <a:r>
              <a:rPr lang="en-US" dirty="0" smtClean="0"/>
              <a:t>This example is shown in 16 bits, but 32 are 64 are common.</a:t>
            </a: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8763000" y="0"/>
            <a:ext cx="38100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1" hangingPunct="1"/>
            <a:fld id="{69775D5A-1B7B-4BCF-851C-63E3E8761C9C}" type="slidenum">
              <a:rPr lang="en-US" sz="900">
                <a:latin typeface="Arial Unicode MS" pitchFamily="34" charset="-128"/>
              </a:rPr>
              <a:pPr algn="r" eaLnBrk="1" hangingPunct="1"/>
              <a:t>7</a:t>
            </a:fld>
            <a:endParaRPr lang="en-US" sz="900">
              <a:latin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01121991"/>
      </p:ext>
    </p:extLst>
  </p:cSld>
  <p:clrMapOvr>
    <a:masterClrMapping/>
  </p:clrMapOvr>
  <p:transition xmlns:p14="http://schemas.microsoft.com/office/powerpoint/2010/main">
    <p:cut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Representing Real Numbers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8077200" cy="4648200"/>
          </a:xfrm>
          <a:noFill/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smtClean="0"/>
              <a:t>Real values are often represented in 64 bits using the </a:t>
            </a:r>
            <a:r>
              <a:rPr lang="en-US" i="1" smtClean="0"/>
              <a:t>IEEE floating point standard</a:t>
            </a:r>
            <a:r>
              <a:rPr lang="en-US" smtClean="0"/>
              <a:t>:</a:t>
            </a:r>
          </a:p>
          <a:p>
            <a:pPr eaLnBrk="1" hangingPunct="1">
              <a:buFont typeface="Arial" charset="0"/>
              <a:buNone/>
            </a:pPr>
            <a:endParaRPr lang="en-US" smtClean="0"/>
          </a:p>
          <a:p>
            <a:pPr eaLnBrk="1" hangingPunct="1">
              <a:buFont typeface="Arial" charset="0"/>
              <a:buNone/>
            </a:pPr>
            <a:endParaRPr lang="en-US" smtClean="0"/>
          </a:p>
          <a:p>
            <a:pPr eaLnBrk="1" hangingPunct="1">
              <a:buFont typeface="Arial" charset="0"/>
              <a:buNone/>
            </a:pPr>
            <a:endParaRPr lang="en-US" smtClean="0"/>
          </a:p>
          <a:p>
            <a:pPr eaLnBrk="1" hangingPunct="1">
              <a:buFont typeface="Arial" charset="0"/>
              <a:buNone/>
            </a:pPr>
            <a:endParaRPr lang="en-US" smtClean="0"/>
          </a:p>
          <a:p>
            <a:pPr eaLnBrk="1" hangingPunct="1">
              <a:buFont typeface="Arial" charset="0"/>
              <a:buNone/>
            </a:pPr>
            <a:endParaRPr lang="en-US" smtClean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0" y="3124200"/>
            <a:ext cx="8915400" cy="2266950"/>
            <a:chOff x="0" y="1824"/>
            <a:chExt cx="5616" cy="1428"/>
          </a:xfrm>
        </p:grpSpPr>
        <p:sp>
          <p:nvSpPr>
            <p:cNvPr id="17414" name="Rectangle 5"/>
            <p:cNvSpPr>
              <a:spLocks noChangeArrowheads="1"/>
            </p:cNvSpPr>
            <p:nvPr/>
          </p:nvSpPr>
          <p:spPr bwMode="auto">
            <a:xfrm>
              <a:off x="192" y="2448"/>
              <a:ext cx="192" cy="19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20000"/>
                </a:spcBef>
              </a:pPr>
              <a:endParaRPr lang="en-US">
                <a:latin typeface="Tahoma" pitchFamily="34" charset="0"/>
              </a:endParaRPr>
            </a:p>
          </p:txBody>
        </p:sp>
        <p:sp>
          <p:nvSpPr>
            <p:cNvPr id="17415" name="Rectangle 6"/>
            <p:cNvSpPr>
              <a:spLocks noChangeArrowheads="1"/>
            </p:cNvSpPr>
            <p:nvPr/>
          </p:nvSpPr>
          <p:spPr bwMode="auto">
            <a:xfrm>
              <a:off x="384" y="2448"/>
              <a:ext cx="1056" cy="19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20000"/>
                </a:spcBef>
              </a:pPr>
              <a:endParaRPr lang="en-US">
                <a:latin typeface="Tahoma" pitchFamily="34" charset="0"/>
              </a:endParaRPr>
            </a:p>
          </p:txBody>
        </p:sp>
        <p:sp>
          <p:nvSpPr>
            <p:cNvPr id="17416" name="Rectangle 7"/>
            <p:cNvSpPr>
              <a:spLocks noChangeArrowheads="1"/>
            </p:cNvSpPr>
            <p:nvPr/>
          </p:nvSpPr>
          <p:spPr bwMode="auto">
            <a:xfrm>
              <a:off x="1440" y="2448"/>
              <a:ext cx="4176" cy="19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20000"/>
                </a:spcBef>
              </a:pPr>
              <a:endParaRPr lang="en-US">
                <a:latin typeface="Tahoma" pitchFamily="34" charset="0"/>
              </a:endParaRPr>
            </a:p>
          </p:txBody>
        </p:sp>
        <p:sp>
          <p:nvSpPr>
            <p:cNvPr id="17417" name="Text Box 8"/>
            <p:cNvSpPr txBox="1">
              <a:spLocks noChangeArrowheads="1"/>
            </p:cNvSpPr>
            <p:nvPr/>
          </p:nvSpPr>
          <p:spPr bwMode="auto">
            <a:xfrm>
              <a:off x="0" y="2640"/>
              <a:ext cx="643" cy="5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20000"/>
                </a:spcBef>
              </a:pPr>
              <a:r>
                <a:rPr lang="en-US" sz="2400">
                  <a:latin typeface="Tahoma" pitchFamily="34" charset="0"/>
                </a:rPr>
                <a:t>sign</a:t>
              </a:r>
            </a:p>
            <a:p>
              <a:pPr algn="ctr">
                <a:spcBef>
                  <a:spcPct val="20000"/>
                </a:spcBef>
              </a:pPr>
              <a:r>
                <a:rPr lang="en-US" sz="2400">
                  <a:latin typeface="Tahoma" pitchFamily="34" charset="0"/>
                </a:rPr>
                <a:t>(1 bit)</a:t>
              </a:r>
            </a:p>
          </p:txBody>
        </p:sp>
        <p:sp>
          <p:nvSpPr>
            <p:cNvPr id="17418" name="Text Box 9"/>
            <p:cNvSpPr txBox="1">
              <a:spLocks noChangeArrowheads="1"/>
            </p:cNvSpPr>
            <p:nvPr/>
          </p:nvSpPr>
          <p:spPr bwMode="auto">
            <a:xfrm>
              <a:off x="2678" y="2688"/>
              <a:ext cx="866" cy="5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20000"/>
                </a:spcBef>
              </a:pPr>
              <a:r>
                <a:rPr lang="en-US" sz="2400">
                  <a:latin typeface="Tahoma" pitchFamily="34" charset="0"/>
                </a:rPr>
                <a:t>mantissa</a:t>
              </a:r>
            </a:p>
            <a:p>
              <a:pPr algn="ctr">
                <a:spcBef>
                  <a:spcPct val="20000"/>
                </a:spcBef>
              </a:pPr>
              <a:r>
                <a:rPr lang="en-US" sz="2400">
                  <a:latin typeface="Tahoma" pitchFamily="34" charset="0"/>
                </a:rPr>
                <a:t>(52 bits)</a:t>
              </a:r>
            </a:p>
          </p:txBody>
        </p:sp>
        <p:sp>
          <p:nvSpPr>
            <p:cNvPr id="17419" name="Text Box 10"/>
            <p:cNvSpPr txBox="1">
              <a:spLocks noChangeArrowheads="1"/>
            </p:cNvSpPr>
            <p:nvPr/>
          </p:nvSpPr>
          <p:spPr bwMode="auto">
            <a:xfrm>
              <a:off x="415" y="1824"/>
              <a:ext cx="901" cy="5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20000"/>
                </a:spcBef>
              </a:pPr>
              <a:r>
                <a:rPr lang="en-US" sz="2400">
                  <a:latin typeface="Tahoma" pitchFamily="34" charset="0"/>
                </a:rPr>
                <a:t>exponent</a:t>
              </a:r>
            </a:p>
            <a:p>
              <a:pPr algn="ctr">
                <a:spcBef>
                  <a:spcPct val="20000"/>
                </a:spcBef>
              </a:pPr>
              <a:r>
                <a:rPr lang="en-US" sz="2400">
                  <a:latin typeface="Tahoma" pitchFamily="34" charset="0"/>
                </a:rPr>
                <a:t>(11 bits)</a:t>
              </a:r>
            </a:p>
          </p:txBody>
        </p:sp>
      </p:grpSp>
      <p:sp>
        <p:nvSpPr>
          <p:cNvPr id="17413" name="Rectangle 16"/>
          <p:cNvSpPr>
            <a:spLocks noChangeArrowheads="1"/>
          </p:cNvSpPr>
          <p:nvPr/>
        </p:nvSpPr>
        <p:spPr bwMode="auto">
          <a:xfrm>
            <a:off x="8763000" y="0"/>
            <a:ext cx="38100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1" hangingPunct="1"/>
            <a:fld id="{64CBFDE3-4CA2-4BEB-99EF-79F4F4ED42C8}" type="slidenum">
              <a:rPr lang="en-US" sz="900">
                <a:latin typeface="Arial Unicode MS" pitchFamily="34" charset="-128"/>
              </a:rPr>
              <a:pPr algn="r" eaLnBrk="1" hangingPunct="1"/>
              <a:t>8</a:t>
            </a:fld>
            <a:endParaRPr lang="en-US" sz="900">
              <a:latin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08653522"/>
      </p:ext>
    </p:extLst>
  </p:cSld>
  <p:clrMapOvr>
    <a:masterClrMapping/>
  </p:clrMapOvr>
  <p:transition xmlns:p14="http://schemas.microsoft.com/office/powerpoint/2010/main">
    <p:cut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Representing Characters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001000" cy="4648200"/>
          </a:xfrm>
          <a:noFill/>
        </p:spPr>
        <p:txBody>
          <a:bodyPr/>
          <a:lstStyle/>
          <a:p>
            <a:pPr eaLnBrk="1" hangingPunct="1"/>
            <a:r>
              <a:rPr lang="en-US" dirty="0" smtClean="0"/>
              <a:t>Characters are represented using one of two common schemes:</a:t>
            </a:r>
          </a:p>
          <a:p>
            <a:pPr lvl="1" eaLnBrk="1" hangingPunct="1"/>
            <a:r>
              <a:rPr lang="en-US" i="1" dirty="0" smtClean="0"/>
              <a:t>ASCII</a:t>
            </a:r>
          </a:p>
          <a:p>
            <a:pPr lvl="2" eaLnBrk="1" hangingPunct="1"/>
            <a:r>
              <a:rPr lang="en-US" dirty="0" smtClean="0"/>
              <a:t>Uses 7 bits, allowing for </a:t>
            </a:r>
            <a:endParaRPr lang="en-US" dirty="0"/>
          </a:p>
          <a:p>
            <a:pPr marL="548640" lvl="2" indent="0" eaLnBrk="1" hangingPunct="1">
              <a:buNone/>
            </a:pPr>
            <a:r>
              <a:rPr lang="en-US" dirty="0"/>
              <a:t> </a:t>
            </a:r>
            <a:r>
              <a:rPr lang="en-US" dirty="0" smtClean="0"/>
              <a:t>  2</a:t>
            </a:r>
            <a:r>
              <a:rPr lang="en-US" baseline="30000" dirty="0" smtClean="0"/>
              <a:t>7</a:t>
            </a:r>
            <a:r>
              <a:rPr lang="en-US" dirty="0" smtClean="0"/>
              <a:t> = 128 distinct characters.</a:t>
            </a:r>
          </a:p>
          <a:p>
            <a:pPr lvl="1" eaLnBrk="1" hangingPunct="1"/>
            <a:r>
              <a:rPr lang="en-US" i="1" dirty="0" smtClean="0"/>
              <a:t>Unicode</a:t>
            </a:r>
          </a:p>
          <a:p>
            <a:pPr lvl="2" eaLnBrk="1" hangingPunct="1"/>
            <a:r>
              <a:rPr lang="en-US" dirty="0" smtClean="0"/>
              <a:t>Uses 16 bits, allowing for </a:t>
            </a:r>
          </a:p>
          <a:p>
            <a:pPr marL="548640" lvl="2" indent="0" eaLnBrk="1" hangingPunct="1">
              <a:buNone/>
            </a:pPr>
            <a:r>
              <a:rPr lang="en-US" dirty="0" smtClean="0"/>
              <a:t>   2</a:t>
            </a:r>
            <a:r>
              <a:rPr lang="en-US" baseline="30000" dirty="0" smtClean="0"/>
              <a:t>16</a:t>
            </a:r>
            <a:r>
              <a:rPr lang="en-US" dirty="0" smtClean="0"/>
              <a:t> = 65,536 distinct characters.</a:t>
            </a:r>
          </a:p>
          <a:p>
            <a:pPr lvl="2" eaLnBrk="1" hangingPunct="1"/>
            <a:r>
              <a:rPr lang="en-US" dirty="0" smtClean="0"/>
              <a:t>See </a:t>
            </a:r>
            <a:r>
              <a:rPr lang="en-US" dirty="0" smtClean="0">
                <a:hlinkClick r:id="rId4"/>
              </a:rPr>
              <a:t>www.unicode.org</a:t>
            </a:r>
            <a:r>
              <a:rPr lang="en-US" dirty="0" smtClean="0"/>
              <a:t>.</a:t>
            </a: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8763000" y="0"/>
            <a:ext cx="38100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1" hangingPunct="1"/>
            <a:fld id="{95D9FF1D-5B07-4329-813A-FC82B0B1C1F9}" type="slidenum">
              <a:rPr lang="en-US" sz="900">
                <a:latin typeface="Arial Unicode MS" pitchFamily="34" charset="-128"/>
              </a:rPr>
              <a:pPr algn="r" eaLnBrk="1" hangingPunct="1"/>
              <a:t>9</a:t>
            </a:fld>
            <a:endParaRPr lang="en-US" sz="900">
              <a:latin typeface="Arial Unicode MS" pitchFamily="34" charset="-128"/>
            </a:endParaRPr>
          </a:p>
        </p:txBody>
      </p:sp>
      <p:graphicFrame>
        <p:nvGraphicFramePr>
          <p:cNvPr id="3379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2008492"/>
              </p:ext>
            </p:extLst>
          </p:nvPr>
        </p:nvGraphicFramePr>
        <p:xfrm>
          <a:off x="5542845" y="2263422"/>
          <a:ext cx="2006600" cy="299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Worksheet" r:id="rId6" imgW="1600200" imgH="2527300" progId="Excel.Sheet.8">
                  <p:embed/>
                </p:oleObj>
              </mc:Choice>
              <mc:Fallback>
                <p:oleObj name="Worksheet" r:id="rId6" imgW="1600200" imgH="252730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42845" y="2263422"/>
                        <a:ext cx="2006600" cy="299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03556648"/>
      </p:ext>
    </p:extLst>
  </p:cSld>
  <p:clrMapOvr>
    <a:masterClrMapping/>
  </p:clrMapOvr>
  <p:transition xmlns:p14="http://schemas.microsoft.com/office/powerpoint/2010/main">
    <p:cut thruBlk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Spectrum">
      <a:dk1>
        <a:sysClr val="windowText" lastClr="000000"/>
      </a:dk1>
      <a:lt1>
        <a:sysClr val="window" lastClr="FFFFFF"/>
      </a:lt1>
      <a:dk2>
        <a:srgbClr val="252731"/>
      </a:dk2>
      <a:lt2>
        <a:srgbClr val="EAE7E4"/>
      </a:lt2>
      <a:accent1>
        <a:srgbClr val="990000"/>
      </a:accent1>
      <a:accent2>
        <a:srgbClr val="FF6600"/>
      </a:accent2>
      <a:accent3>
        <a:srgbClr val="FFBA00"/>
      </a:accent3>
      <a:accent4>
        <a:srgbClr val="99CC00"/>
      </a:accent4>
      <a:accent5>
        <a:srgbClr val="528A02"/>
      </a:accent5>
      <a:accent6>
        <a:srgbClr val="333333"/>
      </a:accent6>
      <a:hlink>
        <a:srgbClr val="660000"/>
      </a:hlink>
      <a:folHlink>
        <a:srgbClr val="CC33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15636</TotalTime>
  <Words>851</Words>
  <Application>Microsoft Macintosh PowerPoint</Application>
  <PresentationFormat>On-screen Show (4:3)</PresentationFormat>
  <Paragraphs>224</Paragraphs>
  <Slides>15</Slides>
  <Notes>13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Clarity</vt:lpstr>
      <vt:lpstr>Worksheet</vt:lpstr>
      <vt:lpstr>Processing</vt:lpstr>
      <vt:lpstr>Objectives</vt:lpstr>
      <vt:lpstr>Binary Representations</vt:lpstr>
      <vt:lpstr>Decimal Numbers</vt:lpstr>
      <vt:lpstr>Binary Numbers</vt:lpstr>
      <vt:lpstr>Binary Encoding Systems</vt:lpstr>
      <vt:lpstr>Representing Integers</vt:lpstr>
      <vt:lpstr>Representing Real Numbers</vt:lpstr>
      <vt:lpstr>Representing Characters</vt:lpstr>
      <vt:lpstr>Primitive Types: Characters</vt:lpstr>
      <vt:lpstr>Primitive vs Reference Types</vt:lpstr>
      <vt:lpstr>Wrapper Classes</vt:lpstr>
      <vt:lpstr>Using Wrapper Methods</vt:lpstr>
      <vt:lpstr>Strings</vt:lpstr>
      <vt:lpstr>String Expressions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PROCESSING &amp; Java</dc:title>
  <dc:creator>Serita Nelesen</dc:creator>
  <cp:lastModifiedBy>Serita Nelesen</cp:lastModifiedBy>
  <cp:revision>47</cp:revision>
  <dcterms:created xsi:type="dcterms:W3CDTF">2011-08-22T19:36:31Z</dcterms:created>
  <dcterms:modified xsi:type="dcterms:W3CDTF">2012-09-13T19:08:43Z</dcterms:modified>
</cp:coreProperties>
</file>