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35"/>
  </p:notesMasterIdLst>
  <p:handoutMasterIdLst>
    <p:handoutMasterId r:id="rId36"/>
  </p:handoutMasterIdLst>
  <p:sldIdLst>
    <p:sldId id="294" r:id="rId2"/>
    <p:sldId id="257" r:id="rId3"/>
    <p:sldId id="295" r:id="rId4"/>
    <p:sldId id="296" r:id="rId5"/>
    <p:sldId id="297" r:id="rId6"/>
    <p:sldId id="322" r:id="rId7"/>
    <p:sldId id="298" r:id="rId8"/>
    <p:sldId id="299" r:id="rId9"/>
    <p:sldId id="300" r:id="rId10"/>
    <p:sldId id="301" r:id="rId11"/>
    <p:sldId id="323" r:id="rId12"/>
    <p:sldId id="302" r:id="rId13"/>
    <p:sldId id="303" r:id="rId14"/>
    <p:sldId id="325" r:id="rId15"/>
    <p:sldId id="304" r:id="rId16"/>
    <p:sldId id="305" r:id="rId17"/>
    <p:sldId id="306" r:id="rId18"/>
    <p:sldId id="309" r:id="rId19"/>
    <p:sldId id="307" r:id="rId20"/>
    <p:sldId id="324" r:id="rId21"/>
    <p:sldId id="326" r:id="rId22"/>
    <p:sldId id="308" r:id="rId23"/>
    <p:sldId id="310" r:id="rId24"/>
    <p:sldId id="311" r:id="rId25"/>
    <p:sldId id="312" r:id="rId26"/>
    <p:sldId id="313" r:id="rId27"/>
    <p:sldId id="314" r:id="rId28"/>
    <p:sldId id="320" r:id="rId29"/>
    <p:sldId id="315" r:id="rId30"/>
    <p:sldId id="316" r:id="rId31"/>
    <p:sldId id="317" r:id="rId32"/>
    <p:sldId id="318" r:id="rId33"/>
    <p:sldId id="319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698" autoAdjust="0"/>
  </p:normalViewPr>
  <p:slideViewPr>
    <p:cSldViewPr snapToGrid="0" snapToObjects="1">
      <p:cViewPr>
        <p:scale>
          <a:sx n="75" d="100"/>
          <a:sy n="75" d="100"/>
        </p:scale>
        <p:origin x="-260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E6678-8A19-A24B-8C45-DE93B98CC8DD}" type="datetimeFigureOut">
              <a:rPr lang="en-US" smtClean="0"/>
              <a:t>9/9/12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A0B5F-F097-3244-A0E6-E5D436EA4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7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6EEA4-ADA4-974F-AE27-F0092D35C8D2}" type="datetimeFigureOut">
              <a:rPr lang="en-US" smtClean="0"/>
              <a:t>9/9/12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9A818-AEE8-F446-B936-0DAF7143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1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hysics.nist.gov/cgi-bin/cuu/Value?c" TargetMode="External"/><Relationship Id="rId4" Type="http://schemas.openxmlformats.org/officeDocument/2006/relationships/hyperlink" Target="http://en.wikipedia.org/wiki/Metres_per_second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1EB6C6-413A-448A-A9E4-883EDCCC0B1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use of the term “o</a:t>
            </a:r>
            <a:r>
              <a:rPr lang="en-US" dirty="0" smtClean="0"/>
              <a:t>bject” is commonly restricted to reference types only, but this</a:t>
            </a:r>
            <a:r>
              <a:rPr lang="en-US" baseline="0" dirty="0" smtClean="0"/>
              <a:t> slide uses it somewhat more broadly.</a:t>
            </a:r>
          </a:p>
          <a:p>
            <a:r>
              <a:rPr lang="en-US" baseline="0" dirty="0" smtClean="0"/>
              <a:t>Data are the “stuff” that your program needs to remember along the way in order to work.  So far, we haven’t needed to remember anything, but that will quickly change.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DAFCE-7E72-4505-823D-DAC8A7DEF38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 Unicode MS" pitchFamily="34" charset="-128"/>
              <a:buNone/>
              <a:tabLst/>
              <a:defRPr/>
            </a:pPr>
            <a:r>
              <a:rPr lang="en-US" sz="1200" dirty="0" smtClean="0">
                <a:latin typeface="+mn-lt"/>
              </a:rPr>
              <a:t>Conventions</a:t>
            </a:r>
            <a:r>
              <a:rPr lang="en-US" sz="1200" baseline="0" dirty="0" smtClean="0">
                <a:latin typeface="+mn-lt"/>
              </a:rPr>
              <a:t> are not enforced by the compiler, but can improved understandability of the code.</a:t>
            </a:r>
            <a:endParaRPr lang="en-US" sz="120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 Unicode MS" pitchFamily="34" charset="-128"/>
              <a:buNone/>
              <a:tabLst/>
              <a:defRPr/>
            </a:pPr>
            <a:r>
              <a:rPr lang="en-US" sz="1200" dirty="0" smtClean="0">
                <a:latin typeface="+mn-lt"/>
              </a:rPr>
              <a:t>Choose your identifier to be indicative of the variable’s function.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 Unicode MS" pitchFamily="34" charset="-128"/>
              <a:buNone/>
              <a:tabLst/>
              <a:defRPr/>
            </a:pPr>
            <a:r>
              <a:rPr lang="en-US" sz="1200" dirty="0" smtClean="0">
                <a:latin typeface="+mn-lt"/>
              </a:rPr>
              <a:t>- E.g., don’t use “</a:t>
            </a:r>
            <a:r>
              <a:rPr lang="en-US" sz="1200" dirty="0" err="1" smtClean="0">
                <a:latin typeface="+mn-lt"/>
              </a:rPr>
              <a:t>frodo</a:t>
            </a:r>
            <a:r>
              <a:rPr lang="en-US" sz="1200" dirty="0" smtClean="0">
                <a:latin typeface="+mn-lt"/>
              </a:rPr>
              <a:t>” or “r2d2” (unless you’re</a:t>
            </a:r>
            <a:r>
              <a:rPr lang="en-US" sz="1200" baseline="0" dirty="0" smtClean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building an animation game with those characters).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Arial Unicode MS" pitchFamily="34" charset="-128"/>
              <a:buNone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Naming conventions: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Arial" pitchFamily="34" charset="0"/>
              <a:buNone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Down-case variable identifiers.  E.g., diameter, slices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Arial Unicode MS" pitchFamily="34" charset="-128"/>
              <a:buNone/>
            </a:pP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- Camel-case multi-word variables. E.g., </a:t>
            </a:r>
            <a:r>
              <a:rPr lang="en-US" sz="1200" dirty="0" err="1" smtClean="0">
                <a:solidFill>
                  <a:schemeClr val="tx2"/>
                </a:solidFill>
                <a:latin typeface="+mn-lt"/>
              </a:rPr>
              <a:t>numberOfSlices</a:t>
            </a:r>
            <a:endParaRPr lang="en-US" sz="1200" dirty="0" smtClean="0">
              <a:solidFill>
                <a:schemeClr val="tx2"/>
              </a:solidFill>
              <a:latin typeface="+mn-lt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Arial Unicode MS" pitchFamily="34" charset="-128"/>
              <a:buNone/>
            </a:pP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- Up-case constant identifiers. E.g.,</a:t>
            </a:r>
            <a:r>
              <a:rPr lang="en-US" sz="1200" baseline="0" dirty="0" smtClean="0">
                <a:solidFill>
                  <a:schemeClr val="tx2"/>
                </a:solidFill>
                <a:latin typeface="+mn-lt"/>
              </a:rPr>
              <a:t> PI</a:t>
            </a:r>
            <a:endParaRPr lang="en-US" sz="1200" dirty="0" smtClean="0">
              <a:solidFill>
                <a:schemeClr val="tx2"/>
              </a:solidFill>
              <a:latin typeface="+mn-lt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Arial Unicode MS" pitchFamily="34" charset="-128"/>
              <a:buNone/>
            </a:pP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- Underscore multi-word constants. E.g.,</a:t>
            </a:r>
            <a:r>
              <a:rPr lang="en-US" sz="1200" baseline="0" dirty="0" smtClean="0">
                <a:solidFill>
                  <a:schemeClr val="tx2"/>
                </a:solidFill>
                <a:latin typeface="+mn-lt"/>
              </a:rPr>
              <a:t> SPEED_OF_LIGHT</a:t>
            </a:r>
            <a:endParaRPr lang="en-US" sz="1200" dirty="0" smtClean="0">
              <a:solidFill>
                <a:schemeClr val="tx2"/>
              </a:solidFill>
              <a:latin typeface="+mn-lt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Arial Unicode MS" pitchFamily="34" charset="-128"/>
              <a:buNone/>
            </a:pPr>
            <a:r>
              <a:rPr lang="en-US" sz="1200" dirty="0" smtClean="0">
                <a:solidFill>
                  <a:schemeClr val="tx2"/>
                </a:solidFill>
                <a:latin typeface="+mn-lt"/>
              </a:rPr>
              <a:t>- Capitalize class identifiers. E.g., Metric (We’ll see this later.)</a:t>
            </a:r>
            <a:endParaRPr lang="en-US" sz="1200" b="1" dirty="0" smtClean="0">
              <a:solidFill>
                <a:schemeClr val="tx2"/>
              </a:solidFill>
              <a:latin typeface="+mn-lt"/>
            </a:endParaRPr>
          </a:p>
          <a:p>
            <a:endParaRPr lang="en-US" dirty="0" smtClean="0"/>
          </a:p>
          <a:p>
            <a:r>
              <a:rPr lang="en-US" dirty="0" smtClean="0"/>
              <a:t>Tidbit: Early programming languages (e.g.</a:t>
            </a:r>
            <a:r>
              <a:rPr lang="en-US" baseline="0" dirty="0" smtClean="0"/>
              <a:t> Fortran) had limits on the number of characters in the variable name, and it was often not enough!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F2218-D5B6-4F78-8B66-1B0B8590B6D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6B346-3FE3-495C-97F0-DD1E719F11C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Q. What’s different</a:t>
            </a:r>
            <a:r>
              <a:rPr lang="en-US" baseline="0" dirty="0" smtClean="0"/>
              <a:t> here from when we were declaring variables?  A. No type.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3B31B5-0684-40CD-B63E-791FE8F3747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Run the examples using </a:t>
            </a:r>
            <a:r>
              <a:rPr lang="en-US" dirty="0" err="1" smtClean="0"/>
              <a:t>println</a:t>
            </a:r>
            <a:r>
              <a:rPr lang="en-US" dirty="0" smtClean="0"/>
              <a:t>().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8965E0-7BC1-48BD-9C3F-A112AA4B693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Here, the Java compiler promotes the </a:t>
            </a:r>
            <a:r>
              <a:rPr lang="en-US" dirty="0" err="1" smtClean="0"/>
              <a:t>ints</a:t>
            </a:r>
            <a:r>
              <a:rPr lang="en-US" dirty="0" smtClean="0"/>
              <a:t> to doubles, does the operations, and returns a double.   Don’t under-estimate the work that the compiler is doing here.</a:t>
            </a:r>
          </a:p>
          <a:p>
            <a:r>
              <a:rPr lang="en-US" dirty="0" smtClean="0"/>
              <a:t>Note that the compatibility is one way only.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FF90E2-3CE0-4B9A-A5BE-BDB09732EF89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625420-D406-4C78-8A98-6956472DE81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Run the examples using </a:t>
            </a:r>
            <a:r>
              <a:rPr lang="en-US" dirty="0" err="1" smtClean="0"/>
              <a:t>println</a:t>
            </a:r>
            <a:r>
              <a:rPr lang="en-US" dirty="0" smtClean="0"/>
              <a:t>().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Double</a:t>
            </a:r>
            <a:r>
              <a:rPr lang="en-US" baseline="0" dirty="0" smtClean="0"/>
              <a:t> versions of all these constants and methods are available in the Math library (which we’ll start using when we move to Java).</a:t>
            </a: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speed of light </a:t>
            </a:r>
            <a:r>
              <a:rPr lang="en-US" i="0" baseline="0" dirty="0" smtClean="0">
                <a:solidFill>
                  <a:schemeClr val="tx1"/>
                </a:solidFill>
              </a:rPr>
              <a:t>is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hlinkClick r:id="rId3" tooltip="http://physics.nist.gov/cgi-bin/cuu/Value?c"/>
              </a:rPr>
              <a:t>299,792,458</a:t>
            </a:r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hlinkClick r:id="rId4" action="ppaction://hlinkfile" tooltip="Metres per second"/>
              </a:rPr>
              <a:t>metres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hlinkClick r:id="rId4" action="ppaction://hlinkfile" tooltip="Metres per second"/>
              </a:rPr>
              <a:t> per second</a:t>
            </a:r>
            <a:r>
              <a:rPr lang="en-US" sz="1200" b="0" i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 (m/s).</a:t>
            </a:r>
            <a:r>
              <a:rPr lang="en-US" i="0" dirty="0" smtClean="0">
                <a:solidFill>
                  <a:schemeClr val="tx1"/>
                </a:solidFill>
              </a:rPr>
              <a:t>  Note that Processing doesn’t record the M/S part; you have to remember this!</a:t>
            </a:r>
          </a:p>
          <a:p>
            <a:r>
              <a:rPr lang="en-US" dirty="0" smtClean="0"/>
              <a:t>See http://java.sun.com/j2se/1.5.0/docs/api/ for a complete list.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D705C2-586E-4D56-8C71-87DAF6D175F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Run the examples using </a:t>
            </a:r>
            <a:r>
              <a:rPr lang="en-US" dirty="0" err="1" smtClean="0"/>
              <a:t>println</a:t>
            </a:r>
            <a:r>
              <a:rPr lang="en-US" dirty="0" smtClean="0"/>
              <a:t>().</a:t>
            </a:r>
          </a:p>
          <a:p>
            <a:r>
              <a:rPr lang="en-US" dirty="0" smtClean="0"/>
              <a:t>(2 + 3) * 4 =</a:t>
            </a:r>
            <a:r>
              <a:rPr lang="en-US" dirty="0" smtClean="0">
                <a:latin typeface="Symbol" pitchFamily="18" charset="2"/>
              </a:rPr>
              <a:t>=</a:t>
            </a:r>
            <a:r>
              <a:rPr lang="en-US" dirty="0" smtClean="0"/>
              <a:t> 20   </a:t>
            </a:r>
            <a:r>
              <a:rPr lang="en-US" b="1" dirty="0" smtClean="0"/>
              <a:t>OR</a:t>
            </a:r>
            <a:r>
              <a:rPr lang="en-US" dirty="0" smtClean="0"/>
              <a:t>    2 + (3 * 4) </a:t>
            </a:r>
            <a:r>
              <a:rPr lang="en-US" dirty="0" smtClean="0">
                <a:latin typeface="Symbol" pitchFamily="18" charset="2"/>
              </a:rPr>
              <a:t>==</a:t>
            </a:r>
            <a:r>
              <a:rPr lang="en-US" dirty="0" smtClean="0"/>
              <a:t> 14?</a:t>
            </a:r>
          </a:p>
          <a:p>
            <a:r>
              <a:rPr lang="en-US" dirty="0" smtClean="0"/>
              <a:t>* has </a:t>
            </a:r>
            <a:r>
              <a:rPr lang="en-US" i="1" dirty="0" smtClean="0"/>
              <a:t>higher precedence</a:t>
            </a:r>
            <a:r>
              <a:rPr lang="en-US" dirty="0" smtClean="0"/>
              <a:t> than +,  so it is applied first, making the answer 14.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A4477D-3DEB-41A7-95DB-53FB98404ED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8C7688-2109-43A3-A6C5-9E9A7177479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</a:t>
            </a:r>
            <a:r>
              <a:rPr lang="en-US" baseline="0" dirty="0" smtClean="0"/>
              <a:t> examples in Processing using </a:t>
            </a:r>
            <a:r>
              <a:rPr lang="en-US" baseline="0" dirty="0" err="1" smtClean="0"/>
              <a:t>println</a:t>
            </a:r>
            <a:r>
              <a:rPr lang="en-US" baseline="0" dirty="0" smtClean="0"/>
              <a:t>()</a:t>
            </a:r>
            <a:endParaRPr lang="en-US" dirty="0" smtClean="0"/>
          </a:p>
          <a:p>
            <a:r>
              <a:rPr lang="en-US" dirty="0" smtClean="0"/>
              <a:t>Note that </a:t>
            </a:r>
            <a:r>
              <a:rPr lang="en-US" b="1" dirty="0" smtClean="0"/>
              <a:t>precedence</a:t>
            </a:r>
            <a:r>
              <a:rPr lang="en-US" dirty="0" smtClean="0"/>
              <a:t> doesn’t help us here.</a:t>
            </a:r>
          </a:p>
          <a:p>
            <a:r>
              <a:rPr lang="en-US" dirty="0" smtClean="0"/>
              <a:t>(8 - 4) - 2 </a:t>
            </a:r>
            <a:r>
              <a:rPr lang="en-US" dirty="0" smtClean="0">
                <a:latin typeface="Symbol" pitchFamily="18" charset="2"/>
              </a:rPr>
              <a:t>==</a:t>
            </a:r>
            <a:r>
              <a:rPr lang="en-US" dirty="0" smtClean="0"/>
              <a:t> 2   </a:t>
            </a:r>
            <a:r>
              <a:rPr lang="en-US" b="1" dirty="0" smtClean="0"/>
              <a:t>OR</a:t>
            </a:r>
            <a:r>
              <a:rPr lang="en-US" dirty="0" smtClean="0"/>
              <a:t>   8 - (4 - 2) </a:t>
            </a:r>
            <a:r>
              <a:rPr lang="en-US" dirty="0" smtClean="0">
                <a:latin typeface="Symbol" pitchFamily="18" charset="2"/>
              </a:rPr>
              <a:t>==</a:t>
            </a:r>
            <a:r>
              <a:rPr lang="en-US" dirty="0" smtClean="0"/>
              <a:t> 6</a:t>
            </a:r>
          </a:p>
          <a:p>
            <a:r>
              <a:rPr lang="en-US" dirty="0" smtClean="0"/>
              <a:t>Since - is </a:t>
            </a:r>
            <a:r>
              <a:rPr lang="en-US" i="1" dirty="0" smtClean="0"/>
              <a:t>left-associative</a:t>
            </a:r>
            <a:r>
              <a:rPr lang="en-US" dirty="0" smtClean="0"/>
              <a:t>, the left - is evaluated first, giving us 2.</a:t>
            </a:r>
          </a:p>
          <a:p>
            <a:r>
              <a:rPr lang="en-US" dirty="0" smtClean="0"/>
              <a:t>Most (but not all) Processing</a:t>
            </a:r>
            <a:r>
              <a:rPr lang="en-US" baseline="0" dirty="0" smtClean="0"/>
              <a:t>/Java </a:t>
            </a:r>
            <a:r>
              <a:rPr lang="en-US" dirty="0" smtClean="0"/>
              <a:t>operators associate left.  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B33FB-196A-46B8-B7DA-E1D0A20AFDE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We’ll give</a:t>
            </a:r>
            <a:r>
              <a:rPr lang="en-US" baseline="0" dirty="0" smtClean="0"/>
              <a:t> more details on each of these in the following slides.</a:t>
            </a: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A literal is an object specified literally and exactly.</a:t>
            </a:r>
          </a:p>
          <a:p>
            <a:pPr>
              <a:buFontTx/>
              <a:buChar char="•"/>
            </a:pPr>
            <a:r>
              <a:rPr lang="en-US" dirty="0" smtClean="0"/>
              <a:t>Named objects:</a:t>
            </a:r>
          </a:p>
          <a:p>
            <a:pPr lvl="1"/>
            <a:r>
              <a:rPr lang="en-US" dirty="0" smtClean="0"/>
              <a:t>- A variable is a named object whose value varies.</a:t>
            </a:r>
          </a:p>
          <a:p>
            <a:pPr lvl="1"/>
            <a:r>
              <a:rPr lang="en-US" dirty="0" smtClean="0"/>
              <a:t>- A constant is a named objects whose value remains the same throughout the program (enforced by compiler).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BE1626-F7B1-42C4-B16B-A8AE7BFF791B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</a:t>
            </a:r>
            <a:r>
              <a:rPr lang="en-US" baseline="0" dirty="0" smtClean="0"/>
              <a:t> examples of these in Processing.</a:t>
            </a:r>
            <a:endParaRPr lang="en-US" dirty="0" smtClean="0"/>
          </a:p>
          <a:p>
            <a:r>
              <a:rPr lang="en-US" dirty="0" smtClean="0"/>
              <a:t>Assignment operator is </a:t>
            </a:r>
            <a:r>
              <a:rPr lang="en-US" b="1" dirty="0" smtClean="0"/>
              <a:t>right-associative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rightmost = is applied first, assigning </a:t>
            </a:r>
            <a:r>
              <a:rPr lang="en-US" b="1" dirty="0" smtClean="0">
                <a:latin typeface="Courier New" pitchFamily="49" charset="0"/>
              </a:rPr>
              <a:t>z</a:t>
            </a:r>
            <a:r>
              <a:rPr lang="en-US" dirty="0" smtClean="0"/>
              <a:t> zero, then </a:t>
            </a:r>
            <a:r>
              <a:rPr lang="en-US" b="1" dirty="0" smtClean="0">
                <a:latin typeface="Courier New" pitchFamily="49" charset="0"/>
              </a:rPr>
              <a:t>y</a:t>
            </a:r>
            <a:r>
              <a:rPr lang="en-US" dirty="0" smtClean="0"/>
              <a:t> is assigned the value of </a:t>
            </a:r>
            <a:r>
              <a:rPr lang="en-US" b="1" dirty="0" smtClean="0">
                <a:latin typeface="Courier New" pitchFamily="49" charset="0"/>
              </a:rPr>
              <a:t>z</a:t>
            </a:r>
            <a:r>
              <a:rPr lang="en-US" dirty="0" smtClean="0"/>
              <a:t> (0), then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dirty="0" smtClean="0"/>
              <a:t> is assigned the value of </a:t>
            </a:r>
            <a:r>
              <a:rPr lang="en-US" b="1" dirty="0" smtClean="0">
                <a:latin typeface="Courier New" pitchFamily="49" charset="0"/>
              </a:rPr>
              <a:t>y</a:t>
            </a:r>
            <a:r>
              <a:rPr lang="en-US" dirty="0" smtClean="0"/>
              <a:t> (0), and finally </a:t>
            </a:r>
            <a:r>
              <a:rPr lang="en-US" b="1" dirty="0" smtClean="0">
                <a:latin typeface="Courier New" pitchFamily="49" charset="0"/>
              </a:rPr>
              <a:t>w</a:t>
            </a:r>
            <a:r>
              <a:rPr lang="en-US" dirty="0" smtClean="0"/>
              <a:t> is assigned the value of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dirty="0" smtClean="0"/>
              <a:t> (0).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FE0F5-F23C-4844-B80D-C8B9F2507FA6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</a:t>
            </a:r>
            <a:r>
              <a:rPr lang="en-US" baseline="0" dirty="0" smtClean="0"/>
              <a:t> examples of these in Processing.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C0986-E1AC-437B-9D7F-A6FABAF6458C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Run the examples using </a:t>
            </a:r>
            <a:r>
              <a:rPr lang="en-US" dirty="0" err="1" smtClean="0"/>
              <a:t>println</a:t>
            </a:r>
            <a:r>
              <a:rPr lang="en-US" dirty="0" smtClean="0"/>
              <a:t>().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A26178-3452-4156-B402-33D0C11F7813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Run the examples using </a:t>
            </a:r>
            <a:r>
              <a:rPr lang="en-US" dirty="0" err="1" smtClean="0"/>
              <a:t>println</a:t>
            </a:r>
            <a:r>
              <a:rPr lang="en-US" dirty="0" smtClean="0"/>
              <a:t>().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4E856E-E7B5-49EA-A4EE-069E621D26F9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Run the examples using </a:t>
            </a:r>
            <a:r>
              <a:rPr lang="en-US" dirty="0" err="1" smtClean="0"/>
              <a:t>println</a:t>
            </a:r>
            <a:r>
              <a:rPr lang="en-US" dirty="0" smtClean="0"/>
              <a:t>().</a:t>
            </a:r>
          </a:p>
          <a:p>
            <a:r>
              <a:rPr lang="en-US" dirty="0" smtClean="0"/>
              <a:t>The prefix decrement behaves similarly...</a:t>
            </a:r>
          </a:p>
          <a:p>
            <a:pPr lvl="1">
              <a:buFont typeface="Wingdings" charset="2"/>
              <a:buChar char="Ø"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x = 1;</a:t>
            </a:r>
          </a:p>
          <a:p>
            <a:pPr lvl="1">
              <a:buFont typeface="Wingdings" charset="2"/>
              <a:buChar char="Ø"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y</a:t>
            </a:r>
            <a:r>
              <a:rPr lang="en-US" sz="2400" b="1" dirty="0" smtClean="0">
                <a:latin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</a:rPr>
              <a:t>x</a:t>
            </a:r>
            <a:r>
              <a:rPr lang="en-US" sz="2400" b="1" dirty="0" smtClean="0">
                <a:latin typeface="Courier New" pitchFamily="49" charset="0"/>
              </a:rPr>
              <a:t>++;</a:t>
            </a:r>
          </a:p>
          <a:p>
            <a:pPr lvl="1">
              <a:buFont typeface="Wingdings" charset="2"/>
              <a:buChar char="Ø"/>
            </a:pPr>
            <a:r>
              <a:rPr lang="en-US" sz="2400" b="1" dirty="0" err="1" smtClean="0">
                <a:latin typeface="Courier New" pitchFamily="49" charset="0"/>
              </a:rPr>
              <a:t>println(x</a:t>
            </a:r>
            <a:r>
              <a:rPr lang="en-US" sz="2400" b="1" baseline="0" dirty="0" smtClean="0">
                <a:latin typeface="Courier New" pitchFamily="49" charset="0"/>
              </a:rPr>
              <a:t> + “ “ + </a:t>
            </a:r>
            <a:r>
              <a:rPr lang="en-US" sz="2400" b="1" baseline="0" dirty="0" err="1" smtClean="0">
                <a:latin typeface="Courier New" pitchFamily="49" charset="0"/>
              </a:rPr>
              <a:t>y</a:t>
            </a:r>
            <a:r>
              <a:rPr lang="en-US" sz="2400" b="1" baseline="0" dirty="0" smtClean="0">
                <a:latin typeface="Courier New" pitchFamily="49" charset="0"/>
              </a:rPr>
              <a:t>);</a:t>
            </a:r>
            <a:endParaRPr lang="en-US" sz="2400" b="1" dirty="0" smtClean="0">
              <a:latin typeface="Courier New" pitchFamily="49" charset="0"/>
            </a:endParaRPr>
          </a:p>
          <a:p>
            <a:pPr lvl="1">
              <a:buFont typeface="Wingdings" charset="2"/>
              <a:buNone/>
            </a:pPr>
            <a:r>
              <a:rPr lang="en-US" sz="2400" b="1" dirty="0" smtClean="0">
                <a:latin typeface="Courier New" pitchFamily="49" charset="0"/>
              </a:rPr>
              <a:t>2 1</a:t>
            </a:r>
          </a:p>
          <a:p>
            <a:pPr lvl="1">
              <a:buFont typeface="Wingdings" charset="2"/>
              <a:buChar char="Ø"/>
            </a:pPr>
            <a:r>
              <a:rPr lang="en-US" sz="2400" b="1" dirty="0" err="1" smtClean="0">
                <a:latin typeface="Courier New" pitchFamily="49" charset="0"/>
              </a:rPr>
              <a:t>x</a:t>
            </a:r>
            <a:r>
              <a:rPr lang="en-US" sz="2400" b="1" dirty="0" smtClean="0">
                <a:latin typeface="Courier New" pitchFamily="49" charset="0"/>
              </a:rPr>
              <a:t>=10;</a:t>
            </a:r>
          </a:p>
          <a:p>
            <a:pPr lvl="1">
              <a:buFont typeface="Wingdings" charset="2"/>
              <a:buChar char="Ø"/>
            </a:pPr>
            <a:r>
              <a:rPr lang="en-US" sz="2400" b="1" dirty="0" err="1" smtClean="0">
                <a:latin typeface="Courier New" pitchFamily="49" charset="0"/>
              </a:rPr>
              <a:t>y</a:t>
            </a:r>
            <a:r>
              <a:rPr lang="en-US" sz="2400" b="1" dirty="0" smtClean="0">
                <a:latin typeface="Courier New" pitchFamily="49" charset="0"/>
              </a:rPr>
              <a:t>=++</a:t>
            </a:r>
            <a:r>
              <a:rPr lang="en-US" sz="2400" b="1" dirty="0" err="1" smtClean="0">
                <a:latin typeface="Courier New" pitchFamily="49" charset="0"/>
              </a:rPr>
              <a:t>x</a:t>
            </a:r>
            <a:r>
              <a:rPr lang="en-US" sz="2400" b="1" dirty="0" smtClean="0">
                <a:latin typeface="Courier New" pitchFamily="49" charset="0"/>
              </a:rPr>
              <a:t>;</a:t>
            </a:r>
          </a:p>
          <a:p>
            <a:pPr lvl="1">
              <a:buFont typeface="Wingdings" charset="2"/>
              <a:buChar char="Ø"/>
            </a:pPr>
            <a:r>
              <a:rPr lang="en-US" sz="2400" b="1" dirty="0" err="1" smtClean="0">
                <a:latin typeface="Courier New" pitchFamily="49" charset="0"/>
              </a:rPr>
              <a:t>println(x</a:t>
            </a:r>
            <a:r>
              <a:rPr lang="en-US" sz="2400" b="1" baseline="0" dirty="0" smtClean="0">
                <a:latin typeface="Courier New" pitchFamily="49" charset="0"/>
              </a:rPr>
              <a:t> + “ “ + </a:t>
            </a:r>
            <a:r>
              <a:rPr lang="en-US" sz="2400" b="1" baseline="0" dirty="0" err="1" smtClean="0">
                <a:latin typeface="Courier New" pitchFamily="49" charset="0"/>
              </a:rPr>
              <a:t>y</a:t>
            </a:r>
            <a:r>
              <a:rPr lang="en-US" sz="2400" b="1" baseline="0" dirty="0" smtClean="0">
                <a:latin typeface="Courier New" pitchFamily="49" charset="0"/>
              </a:rPr>
              <a:t>);</a:t>
            </a:r>
          </a:p>
          <a:p>
            <a:pPr lvl="1">
              <a:buFont typeface="Wingdings" charset="2"/>
              <a:buNone/>
            </a:pPr>
            <a:r>
              <a:rPr lang="en-US" sz="2400" b="1" baseline="0" dirty="0" smtClean="0">
                <a:latin typeface="Courier New" pitchFamily="49" charset="0"/>
              </a:rPr>
              <a:t>11 11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EF666-549A-446C-9875-041DC8773CC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aseline="0" dirty="0" smtClean="0"/>
              <a:t>We saw a whole bunch in lab drawing the </a:t>
            </a:r>
            <a:r>
              <a:rPr lang="en-US" baseline="0" dirty="0" err="1" smtClean="0"/>
              <a:t>SmileyFace</a:t>
            </a:r>
            <a:r>
              <a:rPr lang="en-US" baseline="0" dirty="0" smtClean="0"/>
              <a:t> – all the coordinates and color light intensities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485549-8E7C-4E44-BB00-DA313B243A3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Explain the use the square brackets in the BNF.</a:t>
            </a:r>
          </a:p>
          <a:p>
            <a:endParaRPr lang="en-US" dirty="0" smtClean="0"/>
          </a:p>
          <a:p>
            <a:r>
              <a:rPr lang="en-US" dirty="0" smtClean="0"/>
              <a:t>Variables</a:t>
            </a:r>
            <a:r>
              <a:rPr lang="en-US" baseline="0" dirty="0" smtClean="0"/>
              <a:t> require types.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EA043-5543-408B-BDFA-090636B8B77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37E88C-6D81-4DB0-B88A-7BF6718A47C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aseline="0" dirty="0" smtClean="0"/>
              <a:t> float – 32 bits, 6-7 decimal places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double – 64 bits, 15 decimal places</a:t>
            </a:r>
            <a:endParaRPr lang="en-US" dirty="0" smtClean="0"/>
          </a:p>
          <a:p>
            <a:r>
              <a:rPr lang="en-US" dirty="0" smtClean="0"/>
              <a:t>Float is used in Processing</a:t>
            </a:r>
            <a:r>
              <a:rPr lang="en-US" baseline="0" dirty="0" smtClean="0"/>
              <a:t> for efficiency’s sake, and double is generally used in Java; </a:t>
            </a:r>
            <a:endParaRPr lang="en-US" dirty="0" smtClean="0"/>
          </a:p>
          <a:p>
            <a:r>
              <a:rPr lang="en-US" dirty="0" smtClean="0"/>
              <a:t>Our java compiler allows you to use either ‘e’ or ‘E’ for the literals</a:t>
            </a:r>
          </a:p>
          <a:p>
            <a:endParaRPr lang="en-US" dirty="0" smtClean="0"/>
          </a:p>
          <a:p>
            <a:r>
              <a:rPr lang="en-US" dirty="0" err="1" smtClean="0"/>
              <a:t>Avagadro’s</a:t>
            </a:r>
            <a:r>
              <a:rPr lang="en-US" dirty="0" smtClean="0"/>
              <a:t> number is formally defined to be the number of carbon-12 atoms in 12 grams of unbound carbon-12 in its rest-energy electronic state.  Based on x-ray diffraction,</a:t>
            </a:r>
            <a:r>
              <a:rPr lang="en-US" baseline="0" dirty="0" smtClean="0"/>
              <a:t> the number is: (6.0221415 +/- 0.0000010) </a:t>
            </a:r>
            <a:r>
              <a:rPr lang="en-US" baseline="0" dirty="0" err="1" smtClean="0"/>
              <a:t>e</a:t>
            </a:r>
            <a:r>
              <a:rPr lang="en-US" baseline="0" dirty="0" smtClean="0"/>
              <a:t> 23</a:t>
            </a:r>
          </a:p>
          <a:p>
            <a:r>
              <a:rPr lang="en-US" dirty="0" smtClean="0"/>
              <a:t>http://www.americanscientist.org/issues/pub/an-exact-value-for-avogadros-number/1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485549-8E7C-4E44-BB00-DA313B243A3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Now that we know about a few types, consider</a:t>
            </a:r>
            <a:r>
              <a:rPr lang="en-US" baseline="0" dirty="0" smtClean="0"/>
              <a:t> some examples of variable declarations.</a:t>
            </a:r>
          </a:p>
          <a:p>
            <a:r>
              <a:rPr lang="en-US" baseline="0" dirty="0" smtClean="0"/>
              <a:t>Be sure to demonstrate something like: double temp =12; </a:t>
            </a:r>
            <a:r>
              <a:rPr lang="en-US" baseline="0" dirty="0" err="1" smtClean="0"/>
              <a:t>println</a:t>
            </a:r>
            <a:r>
              <a:rPr lang="en-US" baseline="0" dirty="0" smtClean="0"/>
              <a:t>(temp); will actually print 12.0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why would we leave a variable uninitialized?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623B89-9B28-4B13-953F-0EFDF57B05A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</a:t>
            </a:r>
            <a:r>
              <a:rPr lang="en-US" baseline="0" dirty="0" smtClean="0"/>
              <a:t> examples of these using </a:t>
            </a:r>
            <a:r>
              <a:rPr lang="en-US" baseline="0" dirty="0" err="1" smtClean="0"/>
              <a:t>println</a:t>
            </a:r>
            <a:r>
              <a:rPr lang="en-US" baseline="0" dirty="0" smtClean="0"/>
              <a:t>().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Compiler will tell you that you can’t change the value.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Actually, PI is already in the Math library (with </a:t>
            </a:r>
            <a:r>
              <a:rPr lang="en-US" dirty="0" smtClean="0"/>
              <a:t>as many decimal points at the precision of the double data type allows).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(e.g., printing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PConstants.PI</a:t>
            </a:r>
            <a:r>
              <a:rPr lang="en-US" baseline="0" dirty="0" smtClean="0"/>
              <a:t>, a float, and </a:t>
            </a:r>
            <a:r>
              <a:rPr lang="en-US" baseline="0" dirty="0" err="1" smtClean="0"/>
              <a:t>Math.PI</a:t>
            </a:r>
            <a:r>
              <a:rPr lang="en-US" baseline="0" dirty="0" smtClean="0"/>
              <a:t>, a double, is interesting)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961456-AC6C-49D2-A616-8304C00C03B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An identifier is used to name:</a:t>
            </a:r>
          </a:p>
          <a:p>
            <a:pPr>
              <a:buFontTx/>
              <a:buChar char="•"/>
            </a:pPr>
            <a:r>
              <a:rPr lang="en-US" dirty="0" smtClean="0"/>
              <a:t>variables,</a:t>
            </a:r>
          </a:p>
          <a:p>
            <a:pPr>
              <a:buFontTx/>
              <a:buChar char="•"/>
            </a:pPr>
            <a:r>
              <a:rPr lang="en-US" dirty="0" smtClean="0"/>
              <a:t>constants,</a:t>
            </a:r>
          </a:p>
          <a:p>
            <a:pPr>
              <a:buFontTx/>
              <a:buChar char="•"/>
            </a:pPr>
            <a:r>
              <a:rPr lang="en-US" dirty="0" smtClean="0"/>
              <a:t>classes,</a:t>
            </a:r>
          </a:p>
          <a:p>
            <a:pPr>
              <a:buFontTx/>
              <a:buChar char="•"/>
            </a:pPr>
            <a:r>
              <a:rPr lang="en-US" dirty="0" smtClean="0"/>
              <a:t>methods, and</a:t>
            </a:r>
          </a:p>
          <a:p>
            <a:pPr>
              <a:buFontTx/>
              <a:buChar char="•"/>
            </a:pPr>
            <a:r>
              <a:rPr lang="en-US" dirty="0" smtClean="0"/>
              <a:t>keywords.</a:t>
            </a:r>
          </a:p>
          <a:p>
            <a:endParaRPr lang="en-US" dirty="0" smtClean="0"/>
          </a:p>
          <a:p>
            <a:r>
              <a:rPr lang="en-US" dirty="0" smtClean="0"/>
              <a:t>e.g.</a:t>
            </a:r>
          </a:p>
          <a:p>
            <a:r>
              <a:rPr lang="en-US" dirty="0" smtClean="0"/>
              <a:t>age</a:t>
            </a:r>
          </a:p>
          <a:p>
            <a:r>
              <a:rPr lang="en-US" dirty="0" smtClean="0"/>
              <a:t>r2d2</a:t>
            </a:r>
          </a:p>
          <a:p>
            <a:r>
              <a:rPr lang="en-US" dirty="0" smtClean="0"/>
              <a:t>123go</a:t>
            </a:r>
          </a:p>
          <a:p>
            <a:r>
              <a:rPr lang="en-US" dirty="0" err="1" smtClean="0"/>
              <a:t>myGPA</a:t>
            </a:r>
            <a:endParaRPr lang="en-US" dirty="0" smtClean="0"/>
          </a:p>
          <a:p>
            <a:r>
              <a:rPr lang="en-US" dirty="0" smtClean="0"/>
              <a:t>coffee-time</a:t>
            </a:r>
          </a:p>
          <a:p>
            <a:r>
              <a:rPr lang="en-US" dirty="0" err="1" smtClean="0"/>
              <a:t>sam’s</a:t>
            </a:r>
            <a:endParaRPr lang="en-US" dirty="0" smtClean="0"/>
          </a:p>
          <a:p>
            <a:r>
              <a:rPr lang="en-US" dirty="0" smtClean="0"/>
              <a:t>$name</a:t>
            </a:r>
          </a:p>
          <a:p>
            <a:r>
              <a:rPr lang="en-US" dirty="0" smtClean="0"/>
              <a:t>MAX_SCORE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8D2286E-E3ED-1B48-A890-3645A5273049}" type="datetimeFigureOut">
              <a:rPr lang="en-US" smtClean="0"/>
              <a:t>9/9/12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Numeric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3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D966F-9FCE-4430-A0F9-256F197F454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Declarations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Variables are used to store values that may change during program execution.</a:t>
            </a:r>
          </a:p>
          <a:p>
            <a:pPr eaLnBrk="1" hangingPunct="1"/>
            <a:r>
              <a:rPr lang="en-US" dirty="0" smtClean="0"/>
              <a:t>They can be either </a:t>
            </a:r>
            <a:r>
              <a:rPr lang="en-US" i="1" dirty="0" smtClean="0"/>
              <a:t>initialized</a:t>
            </a:r>
            <a:r>
              <a:rPr lang="en-US" dirty="0" smtClean="0"/>
              <a:t> or </a:t>
            </a:r>
            <a:r>
              <a:rPr lang="en-US" i="1" dirty="0" smtClean="0"/>
              <a:t>uninitialized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Pattern:</a:t>
            </a:r>
          </a:p>
          <a:p>
            <a:pPr lvl="1" eaLnBrk="1" hangingPunct="1">
              <a:buFontTx/>
              <a:buChar char=" "/>
            </a:pPr>
            <a:r>
              <a:rPr lang="en-US" b="1" i="1" u="sng" dirty="0" smtClean="0">
                <a:latin typeface="Courier New" pitchFamily="49" charset="0"/>
              </a:rPr>
              <a:t>Type</a:t>
            </a:r>
            <a:r>
              <a:rPr lang="en-US" b="1" i="1" dirty="0" smtClean="0">
                <a:latin typeface="Courier New" pitchFamily="49" charset="0"/>
              </a:rPr>
              <a:t> </a:t>
            </a:r>
            <a:r>
              <a:rPr lang="en-US" b="1" i="1" u="sng" dirty="0" smtClean="0">
                <a:latin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[</a:t>
            </a:r>
            <a:r>
              <a:rPr lang="en-US" b="1" dirty="0" smtClean="0">
                <a:latin typeface="Courier New" pitchFamily="49" charset="0"/>
              </a:rPr>
              <a:t> = </a:t>
            </a:r>
            <a:r>
              <a:rPr lang="en-US" b="1" i="1" u="sng" dirty="0" smtClean="0">
                <a:latin typeface="Courier New" pitchFamily="49" charset="0"/>
              </a:rPr>
              <a:t>Expression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]</a:t>
            </a:r>
            <a:r>
              <a:rPr lang="en-US" b="1" dirty="0" smtClean="0">
                <a:latin typeface="Courier New" pitchFamily="49" charset="0"/>
              </a:rPr>
              <a:t> ;</a:t>
            </a:r>
          </a:p>
          <a:p>
            <a:pPr eaLnBrk="1" hangingPunct="1"/>
            <a:r>
              <a:rPr lang="en-US" dirty="0" smtClean="0"/>
              <a:t>Examples:</a:t>
            </a:r>
          </a:p>
          <a:p>
            <a:pPr lvl="1" eaLnBrk="1" hangingPunct="1">
              <a:buFontTx/>
              <a:buChar char=" "/>
            </a:pP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age = 18;</a:t>
            </a:r>
          </a:p>
          <a:p>
            <a:pPr lvl="1" eaLnBrk="1" hangingPunct="1">
              <a:buFontTx/>
              <a:buChar char=" "/>
            </a:pPr>
            <a:r>
              <a:rPr lang="en-US" b="1" dirty="0" smtClean="0">
                <a:latin typeface="Courier New" pitchFamily="49" charset="0"/>
              </a:rPr>
              <a:t>double </a:t>
            </a:r>
            <a:r>
              <a:rPr lang="en-US" b="1" dirty="0" err="1" smtClean="0">
                <a:latin typeface="Courier New" pitchFamily="49" charset="0"/>
              </a:rPr>
              <a:t>gpa</a:t>
            </a:r>
            <a:r>
              <a:rPr lang="en-US" b="1" dirty="0" smtClean="0">
                <a:latin typeface="Courier New" pitchFamily="49" charset="0"/>
              </a:rPr>
              <a:t> = 3.25;</a:t>
            </a:r>
          </a:p>
        </p:txBody>
      </p:sp>
    </p:spTree>
    <p:extLst>
      <p:ext uri="{BB962C8B-B14F-4D97-AF65-F5344CB8AC3E}">
        <p14:creationId xmlns:p14="http://schemas.microsoft.com/office/powerpoint/2010/main" val="1829451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Variables!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Andale Mono"/>
              <a:cs typeface="Andale Mono"/>
            </a:endParaRPr>
          </a:p>
          <a:p>
            <a:r>
              <a:rPr lang="en-US" dirty="0" smtClean="0">
                <a:latin typeface="Andale Mono"/>
                <a:cs typeface="Andale Mono"/>
              </a:rPr>
              <a:t>	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err="1" smtClean="0">
                <a:latin typeface="Andale Mono"/>
                <a:cs typeface="Andale Mono"/>
              </a:rPr>
              <a:t>screenWidth</a:t>
            </a:r>
            <a:r>
              <a:rPr lang="en-US" dirty="0" smtClean="0">
                <a:latin typeface="Andale Mono"/>
                <a:cs typeface="Andale Mono"/>
              </a:rPr>
              <a:t> = 300; 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err="1" smtClean="0">
                <a:latin typeface="Andale Mono"/>
                <a:cs typeface="Andale Mono"/>
              </a:rPr>
              <a:t>screenHeight</a:t>
            </a:r>
            <a:r>
              <a:rPr lang="en-US" dirty="0" smtClean="0">
                <a:latin typeface="Andale Mono"/>
                <a:cs typeface="Andale Mono"/>
              </a:rPr>
              <a:t> = 300;</a:t>
            </a:r>
            <a:endParaRPr lang="en-US" dirty="0">
              <a:latin typeface="Andale Mono"/>
              <a:cs typeface="Andale Mono"/>
            </a:endParaRPr>
          </a:p>
          <a:p>
            <a:r>
              <a:rPr lang="en-US" dirty="0" smtClean="0">
                <a:latin typeface="Andale Mono"/>
                <a:cs typeface="Andale Mono"/>
              </a:rPr>
              <a:t>	</a:t>
            </a:r>
            <a:r>
              <a:rPr lang="en-US" dirty="0">
                <a:latin typeface="Andale Mono"/>
                <a:cs typeface="Andale Mono"/>
              </a:rPr>
              <a:t>	</a:t>
            </a:r>
            <a:endParaRPr lang="en-US" dirty="0" smtClean="0">
              <a:latin typeface="Andale Mono"/>
              <a:cs typeface="Andale Mono"/>
            </a:endParaRP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size(</a:t>
            </a:r>
            <a:r>
              <a:rPr lang="en-US" dirty="0" err="1" smtClean="0">
                <a:latin typeface="Andale Mono"/>
                <a:cs typeface="Andale Mono"/>
              </a:rPr>
              <a:t>screenWidth</a:t>
            </a:r>
            <a:r>
              <a:rPr lang="en-US" dirty="0" smtClean="0">
                <a:latin typeface="Andale Mono"/>
                <a:cs typeface="Andale Mono"/>
              </a:rPr>
              <a:t>, </a:t>
            </a:r>
            <a:r>
              <a:rPr lang="en-US" dirty="0" err="1" smtClean="0">
                <a:latin typeface="Andale Mono"/>
                <a:cs typeface="Andale Mono"/>
              </a:rPr>
              <a:t>screenHeight</a:t>
            </a:r>
            <a:r>
              <a:rPr lang="en-US" dirty="0" smtClean="0">
                <a:latin typeface="Andale Mono"/>
                <a:cs typeface="Andale Mono"/>
              </a:rPr>
              <a:t>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background(255);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smooth();</a:t>
            </a:r>
          </a:p>
          <a:p>
            <a:r>
              <a:rPr lang="en-US" dirty="0" smtClean="0">
                <a:latin typeface="Andale Mono"/>
                <a:cs typeface="Andale Mono"/>
              </a:rPr>
              <a:t>	</a:t>
            </a:r>
            <a:r>
              <a:rPr lang="en-US" dirty="0" err="1" smtClean="0">
                <a:latin typeface="Andale Mono"/>
                <a:cs typeface="Andale Mono"/>
              </a:rPr>
              <a:t>strokeWeight</a:t>
            </a:r>
            <a:r>
              <a:rPr lang="en-US" dirty="0" smtClean="0">
                <a:latin typeface="Andale Mono"/>
                <a:cs typeface="Andale Mono"/>
              </a:rPr>
              <a:t>(4);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endParaRPr lang="en-US" dirty="0" smtClean="0">
              <a:latin typeface="Andale Mono"/>
              <a:cs typeface="Andale Mono"/>
            </a:endParaRP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stroke(0);</a:t>
            </a:r>
          </a:p>
          <a:p>
            <a:r>
              <a:rPr lang="en-US" dirty="0" smtClean="0">
                <a:latin typeface="Andale Mono"/>
                <a:cs typeface="Andale Mono"/>
              </a:rPr>
              <a:t>	</a:t>
            </a:r>
            <a:r>
              <a:rPr lang="en-US" dirty="0" err="1" smtClean="0">
                <a:latin typeface="Andale Mono"/>
                <a:cs typeface="Andale Mono"/>
              </a:rPr>
              <a:t>rect</a:t>
            </a:r>
            <a:r>
              <a:rPr lang="en-US" dirty="0" smtClean="0">
                <a:latin typeface="Andale Mono"/>
                <a:cs typeface="Andale Mono"/>
              </a:rPr>
              <a:t>(25, 25, 250, 250);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stroke(100, 100, 255);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ellipse(150, 150, 250, 250);</a:t>
            </a:r>
          </a:p>
          <a:p>
            <a:endParaRPr lang="en-US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1080534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668C4-CBFD-4E6E-A70A-969ECD508A0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 Declarations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Constants are used to store values that do not change during execution.</a:t>
            </a:r>
          </a:p>
          <a:p>
            <a:pPr eaLnBrk="1" hangingPunct="1"/>
            <a:r>
              <a:rPr lang="en-US" dirty="0" smtClean="0"/>
              <a:t>They must be initialized.</a:t>
            </a:r>
          </a:p>
          <a:p>
            <a:pPr eaLnBrk="1" hangingPunct="1"/>
            <a:r>
              <a:rPr lang="en-US" dirty="0" smtClean="0"/>
              <a:t>Pattern:</a:t>
            </a:r>
            <a:endParaRPr lang="en-US" b="1" dirty="0" smtClean="0">
              <a:latin typeface="Courier New" pitchFamily="49" charset="0"/>
            </a:endParaRPr>
          </a:p>
          <a:p>
            <a:pPr lvl="1" eaLnBrk="1" hangingPunct="1">
              <a:buFontTx/>
              <a:buChar char=" "/>
            </a:pPr>
            <a:r>
              <a:rPr lang="en-US" b="1" dirty="0" smtClean="0">
                <a:latin typeface="Courier New" pitchFamily="49" charset="0"/>
              </a:rPr>
              <a:t>final </a:t>
            </a:r>
            <a:r>
              <a:rPr lang="en-US" b="1" i="1" u="sng" dirty="0" smtClean="0">
                <a:latin typeface="Courier New" pitchFamily="49" charset="0"/>
              </a:rPr>
              <a:t>Type</a:t>
            </a:r>
            <a:r>
              <a:rPr lang="en-US" b="1" i="1" dirty="0" smtClean="0">
                <a:latin typeface="Courier New" pitchFamily="49" charset="0"/>
              </a:rPr>
              <a:t> </a:t>
            </a:r>
            <a:r>
              <a:rPr lang="en-US" b="1" i="1" u="sng" dirty="0" smtClean="0">
                <a:latin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</a:rPr>
              <a:t> = </a:t>
            </a:r>
            <a:r>
              <a:rPr lang="en-US" b="1" i="1" u="sng" dirty="0" smtClean="0">
                <a:latin typeface="Courier New" pitchFamily="49" charset="0"/>
              </a:rPr>
              <a:t>Expression</a:t>
            </a:r>
            <a:r>
              <a:rPr lang="en-US" b="1" dirty="0" smtClean="0">
                <a:latin typeface="Courier New" pitchFamily="49" charset="0"/>
              </a:rPr>
              <a:t>;</a:t>
            </a:r>
            <a:endParaRPr lang="en-US" dirty="0" smtClean="0"/>
          </a:p>
          <a:p>
            <a:pPr eaLnBrk="1" hangingPunct="1"/>
            <a:r>
              <a:rPr lang="en-US" dirty="0" smtClean="0"/>
              <a:t>Examples:</a:t>
            </a:r>
          </a:p>
          <a:p>
            <a:pPr lvl="1" eaLnBrk="1" hangingPunct="1">
              <a:buFontTx/>
              <a:buChar char=" "/>
            </a:pPr>
            <a:r>
              <a:rPr lang="en-US" b="1" dirty="0" smtClean="0">
                <a:latin typeface="Courier New" pitchFamily="49" charset="0"/>
              </a:rPr>
              <a:t>final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MAX_SCORE = 100;</a:t>
            </a:r>
          </a:p>
          <a:p>
            <a:pPr lvl="1" eaLnBrk="1" hangingPunct="1">
              <a:buFontTx/>
              <a:buChar char=" "/>
            </a:pPr>
            <a:r>
              <a:rPr lang="en-US" b="1" dirty="0" smtClean="0">
                <a:latin typeface="Courier New" pitchFamily="49" charset="0"/>
              </a:rPr>
              <a:t>final double SPEED_OF_LIGHT = 2.998e8;</a:t>
            </a:r>
          </a:p>
        </p:txBody>
      </p:sp>
    </p:spTree>
    <p:extLst>
      <p:ext uri="{BB962C8B-B14F-4D97-AF65-F5344CB8AC3E}">
        <p14:creationId xmlns:p14="http://schemas.microsoft.com/office/powerpoint/2010/main" val="3566165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Declarations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of the same type can be declared and/or initialized in a list</a:t>
            </a:r>
          </a:p>
          <a:p>
            <a:r>
              <a:rPr lang="en-US" dirty="0" smtClean="0"/>
              <a:t>Type is given only once</a:t>
            </a:r>
          </a:p>
          <a:p>
            <a:r>
              <a:rPr lang="en-US" dirty="0" smtClean="0"/>
              <a:t>Examples:</a:t>
            </a:r>
          </a:p>
          <a:p>
            <a:pPr marL="742950" lvl="2" indent="-342900">
              <a:buSzPct val="75000"/>
              <a:buNone/>
            </a:pPr>
            <a:r>
              <a:rPr lang="en-US" b="1" dirty="0" smtClean="0">
                <a:latin typeface="Courier New" pitchFamily="49" charset="0"/>
              </a:rPr>
              <a:t>	double </a:t>
            </a:r>
            <a:r>
              <a:rPr lang="en-US" b="1" dirty="0" err="1" smtClean="0">
                <a:latin typeface="Courier New" pitchFamily="49" charset="0"/>
              </a:rPr>
              <a:t>gpa</a:t>
            </a:r>
            <a:r>
              <a:rPr lang="en-US" b="1" dirty="0" smtClean="0">
                <a:latin typeface="Courier New" pitchFamily="49" charset="0"/>
              </a:rPr>
              <a:t> = 3.25, credits;</a:t>
            </a:r>
            <a:endParaRPr lang="en-US" dirty="0" smtClean="0"/>
          </a:p>
          <a:p>
            <a:pPr marL="742950" lvl="2" indent="-342900">
              <a:buSzPct val="75000"/>
              <a:buNone/>
            </a:pPr>
            <a:r>
              <a:rPr lang="en-US" b="1" dirty="0" smtClean="0">
                <a:latin typeface="Courier New" pitchFamily="49" charset="0"/>
              </a:rPr>
              <a:t>	final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MAX = 100, MIN = 0;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478BB-943A-47D6-98C5-2780FEF02E9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69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Constants and Chaining!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749777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Andale Mono"/>
              <a:cs typeface="Andale Mono"/>
            </a:endParaRPr>
          </a:p>
          <a:p>
            <a:r>
              <a:rPr lang="en-US" dirty="0" smtClean="0">
                <a:latin typeface="Andale Mono"/>
                <a:cs typeface="Andale Mono"/>
              </a:rPr>
              <a:t>	final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SCREEN_WIDTH=300, SCREEN_HEIGHT = SCREEN_WIDTH;</a:t>
            </a:r>
            <a:endParaRPr lang="en-US" dirty="0">
              <a:latin typeface="Andale Mono"/>
              <a:cs typeface="Andale Mono"/>
            </a:endParaRPr>
          </a:p>
          <a:p>
            <a:r>
              <a:rPr lang="en-US" dirty="0" smtClean="0">
                <a:latin typeface="Andale Mono"/>
                <a:cs typeface="Andale Mono"/>
              </a:rPr>
              <a:t>	</a:t>
            </a:r>
            <a:r>
              <a:rPr lang="en-US" dirty="0">
                <a:latin typeface="Andale Mono"/>
                <a:cs typeface="Andale Mono"/>
              </a:rPr>
              <a:t>	</a:t>
            </a:r>
            <a:endParaRPr lang="en-US" dirty="0" smtClean="0">
              <a:latin typeface="Andale Mono"/>
              <a:cs typeface="Andale Mono"/>
            </a:endParaRP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size(SCREEN_WIDTH, SCREEN_HEIGHT);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background(255);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smooth();</a:t>
            </a:r>
          </a:p>
          <a:p>
            <a:r>
              <a:rPr lang="en-US" dirty="0" smtClean="0">
                <a:latin typeface="Andale Mono"/>
                <a:cs typeface="Andale Mono"/>
              </a:rPr>
              <a:t>	</a:t>
            </a:r>
            <a:r>
              <a:rPr lang="en-US" dirty="0" err="1" smtClean="0">
                <a:latin typeface="Andale Mono"/>
                <a:cs typeface="Andale Mono"/>
              </a:rPr>
              <a:t>strokeWeight</a:t>
            </a:r>
            <a:r>
              <a:rPr lang="en-US" dirty="0" smtClean="0">
                <a:latin typeface="Andale Mono"/>
                <a:cs typeface="Andale Mono"/>
              </a:rPr>
              <a:t>(4);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endParaRPr lang="en-US" dirty="0" smtClean="0">
              <a:latin typeface="Andale Mono"/>
              <a:cs typeface="Andale Mono"/>
            </a:endParaRP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stroke(0);</a:t>
            </a:r>
          </a:p>
          <a:p>
            <a:r>
              <a:rPr lang="en-US" dirty="0" smtClean="0">
                <a:latin typeface="Andale Mono"/>
                <a:cs typeface="Andale Mono"/>
              </a:rPr>
              <a:t>	</a:t>
            </a:r>
            <a:r>
              <a:rPr lang="en-US" dirty="0" err="1" smtClean="0">
                <a:latin typeface="Andale Mono"/>
                <a:cs typeface="Andale Mono"/>
              </a:rPr>
              <a:t>rect</a:t>
            </a:r>
            <a:r>
              <a:rPr lang="en-US" dirty="0" smtClean="0">
                <a:latin typeface="Andale Mono"/>
                <a:cs typeface="Andale Mono"/>
              </a:rPr>
              <a:t>(25, 25, 250, 250);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endParaRPr lang="en-US" dirty="0" smtClean="0">
              <a:latin typeface="Andale Mono"/>
              <a:cs typeface="Andale Mono"/>
            </a:endParaRP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stroke(100, 100, 255); 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ellipse(150, 150, 250, 250);</a:t>
            </a:r>
          </a:p>
          <a:p>
            <a:endParaRPr lang="en-US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477505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D4697-C9E4-4FBC-92B5-31589D44C56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Identifiers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A variable or constant is named by an </a:t>
            </a:r>
            <a:r>
              <a:rPr lang="en-US" i="1" dirty="0" smtClean="0"/>
              <a:t>identifier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Processing identifiers must begin with a letter or underscore followed by zero or more letters, digits or underscores.</a:t>
            </a:r>
          </a:p>
          <a:p>
            <a:pPr eaLnBrk="1" hangingPunct="1"/>
            <a:r>
              <a:rPr lang="en-US" dirty="0" smtClean="0"/>
              <a:t>Identifiers cannot be Processing reserved words e.g. </a:t>
            </a:r>
            <a:r>
              <a:rPr lang="en-US" dirty="0" err="1" smtClean="0"/>
              <a:t>int</a:t>
            </a:r>
            <a:r>
              <a:rPr lang="en-US" dirty="0" smtClean="0"/>
              <a:t>, double, float</a:t>
            </a:r>
          </a:p>
        </p:txBody>
      </p:sp>
    </p:spTree>
    <p:extLst>
      <p:ext uri="{BB962C8B-B14F-4D97-AF65-F5344CB8AC3E}">
        <p14:creationId xmlns:p14="http://schemas.microsoft.com/office/powerpoint/2010/main" val="3667070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F29B4-4635-4204-A7D2-0F84141533E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itchFamily="34" charset="0"/>
              <a:buChar char="●"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Arial Unicode MS" pitchFamily="34" charset="-128"/>
              </a:rPr>
              <a:t>Choose “good” identifier names.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Arial" pitchFamily="34" charset="0"/>
              <a:buChar char="●"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Arial Unicode MS" pitchFamily="34" charset="-128"/>
              </a:rPr>
              <a:t>Follow identifier naming conventions: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Arial Unicode MS" pitchFamily="34" charset="-128"/>
              <a:buChar char="–"/>
            </a:pPr>
            <a:r>
              <a:rPr lang="en-US" sz="3200" dirty="0" smtClean="0">
                <a:solidFill>
                  <a:schemeClr val="tx2"/>
                </a:solidFill>
                <a:latin typeface="Arial Unicode MS" pitchFamily="34" charset="-128"/>
              </a:rPr>
              <a:t>Down-case variable identifiers.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Arial Unicode MS" pitchFamily="34" charset="-128"/>
              <a:buChar char="–"/>
            </a:pPr>
            <a:endParaRPr lang="en-US" sz="800" dirty="0" smtClean="0">
              <a:solidFill>
                <a:schemeClr val="tx2"/>
              </a:solidFill>
              <a:latin typeface="Arial Unicode MS" pitchFamily="34" charset="-128"/>
            </a:endParaRPr>
          </a:p>
          <a:p>
            <a:pPr marL="800100" lvl="1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Arial Unicode MS" pitchFamily="34" charset="-128"/>
              <a:buChar char="–"/>
            </a:pPr>
            <a:r>
              <a:rPr lang="en-US" sz="3200" dirty="0" smtClean="0">
                <a:solidFill>
                  <a:schemeClr val="tx2"/>
                </a:solidFill>
                <a:latin typeface="Arial Unicode MS" pitchFamily="34" charset="-128"/>
              </a:rPr>
              <a:t>Camel-case multi-word variables.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Arial Unicode MS" pitchFamily="34" charset="-128"/>
              <a:buChar char="–"/>
            </a:pPr>
            <a:endParaRPr lang="en-US" sz="800" dirty="0" smtClean="0">
              <a:solidFill>
                <a:schemeClr val="tx2"/>
              </a:solidFill>
              <a:latin typeface="Arial Unicode MS" pitchFamily="34" charset="-128"/>
            </a:endParaRPr>
          </a:p>
          <a:p>
            <a:pPr marL="800100" lvl="1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Arial Unicode MS" pitchFamily="34" charset="-128"/>
              <a:buChar char="–"/>
            </a:pPr>
            <a:r>
              <a:rPr lang="en-US" sz="3200" dirty="0" smtClean="0">
                <a:solidFill>
                  <a:schemeClr val="tx2"/>
                </a:solidFill>
                <a:latin typeface="Arial Unicode MS" pitchFamily="34" charset="-128"/>
              </a:rPr>
              <a:t>Up-case constant identifiers.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Arial Unicode MS" pitchFamily="34" charset="-128"/>
              <a:buChar char="–"/>
            </a:pPr>
            <a:endParaRPr lang="en-US" sz="800" dirty="0" smtClean="0">
              <a:solidFill>
                <a:schemeClr val="tx2"/>
              </a:solidFill>
              <a:latin typeface="Arial Unicode MS" pitchFamily="34" charset="-128"/>
            </a:endParaRPr>
          </a:p>
          <a:p>
            <a:pPr marL="800100" lvl="1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Arial Unicode MS" pitchFamily="34" charset="-128"/>
              <a:buChar char="–"/>
            </a:pPr>
            <a:r>
              <a:rPr lang="en-US" sz="3200" dirty="0" smtClean="0">
                <a:solidFill>
                  <a:schemeClr val="tx2"/>
                </a:solidFill>
                <a:latin typeface="Arial Unicode MS" pitchFamily="34" charset="-128"/>
              </a:rPr>
              <a:t>Underscore multi-word constants.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Arial Unicode MS" pitchFamily="34" charset="-128"/>
              <a:buChar char="–"/>
            </a:pPr>
            <a:endParaRPr lang="en-US" sz="800" dirty="0" smtClean="0">
              <a:solidFill>
                <a:schemeClr val="tx2"/>
              </a:solidFill>
              <a:latin typeface="Arial Unicode MS" pitchFamily="34" charset="-128"/>
            </a:endParaRPr>
          </a:p>
          <a:p>
            <a:pPr marL="800100" lvl="1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Arial Unicode MS" pitchFamily="34" charset="-128"/>
              <a:buChar char="–"/>
            </a:pPr>
            <a:r>
              <a:rPr lang="en-US" sz="3200" dirty="0" smtClean="0">
                <a:solidFill>
                  <a:schemeClr val="tx2"/>
                </a:solidFill>
                <a:latin typeface="Arial Unicode MS" pitchFamily="34" charset="-128"/>
              </a:rPr>
              <a:t>Capitalize class identifiers.</a:t>
            </a:r>
            <a:endParaRPr lang="en-US" sz="3600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66800"/>
          </a:xfrm>
          <a:prstGeom prst="rect">
            <a:avLst/>
          </a:prstGeom>
        </p:spPr>
        <p:txBody>
          <a:bodyPr anchor="ctr" anchorCtr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Naming Conventions</a:t>
            </a:r>
          </a:p>
        </p:txBody>
      </p:sp>
    </p:spTree>
    <p:extLst>
      <p:ext uri="{BB962C8B-B14F-4D97-AF65-F5344CB8AC3E}">
        <p14:creationId xmlns:p14="http://schemas.microsoft.com/office/powerpoint/2010/main" val="785593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5DDEB-3858-4351-B920-2B1F9B01D9C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Expressions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Expressions are sequences of objects (called </a:t>
            </a:r>
            <a:r>
              <a:rPr lang="en-US" i="1" smtClean="0"/>
              <a:t>operands</a:t>
            </a:r>
            <a:r>
              <a:rPr lang="en-US" smtClean="0"/>
              <a:t>) and </a:t>
            </a:r>
            <a:r>
              <a:rPr lang="en-US" i="1" smtClean="0"/>
              <a:t>operators</a:t>
            </a:r>
            <a:r>
              <a:rPr lang="en-US" smtClean="0"/>
              <a:t> that combine to produce a value.</a:t>
            </a:r>
          </a:p>
          <a:p>
            <a:pPr lvl="1" eaLnBrk="1" hangingPunct="1"/>
            <a:r>
              <a:rPr lang="en-US" smtClean="0"/>
              <a:t>The operands can be variables, constants, literals or method calls.</a:t>
            </a:r>
          </a:p>
          <a:p>
            <a:pPr lvl="1" eaLnBrk="1" hangingPunct="1"/>
            <a:r>
              <a:rPr lang="en-US" smtClean="0"/>
              <a:t>The operators depend upon the data types of the operands.</a:t>
            </a:r>
          </a:p>
          <a:p>
            <a:pPr eaLnBrk="1" hangingPunct="1"/>
            <a:r>
              <a:rPr lang="en-US" smtClean="0"/>
              <a:t>The type of the expression is the type of the value it produces.</a:t>
            </a:r>
            <a:endParaRPr lang="en-US" i="1" smtClean="0"/>
          </a:p>
        </p:txBody>
      </p:sp>
    </p:spTree>
    <p:extLst>
      <p:ext uri="{BB962C8B-B14F-4D97-AF65-F5344CB8AC3E}">
        <p14:creationId xmlns:p14="http://schemas.microsoft.com/office/powerpoint/2010/main" val="2378041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 Expressions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6482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The value of a variable can be changed using an assignment statement:</a:t>
            </a:r>
          </a:p>
          <a:p>
            <a:pPr lvl="1" eaLnBrk="1" hangingPunct="1">
              <a:buFontTx/>
              <a:buChar char=" "/>
            </a:pPr>
            <a:r>
              <a:rPr lang="en-US" b="1" dirty="0" smtClean="0">
                <a:latin typeface="Courier New" pitchFamily="49" charset="0"/>
              </a:rPr>
              <a:t>age = 19;</a:t>
            </a:r>
          </a:p>
          <a:p>
            <a:pPr lvl="1" eaLnBrk="1" hangingPunct="1">
              <a:buFontTx/>
              <a:buChar char=" "/>
            </a:pPr>
            <a:r>
              <a:rPr lang="en-US" b="1" dirty="0" smtClean="0">
                <a:latin typeface="Courier New" pitchFamily="49" charset="0"/>
              </a:rPr>
              <a:t>credits = hours;</a:t>
            </a:r>
          </a:p>
          <a:p>
            <a:pPr eaLnBrk="1" hangingPunct="1"/>
            <a:r>
              <a:rPr lang="en-US" dirty="0" smtClean="0"/>
              <a:t>Pattern:</a:t>
            </a:r>
          </a:p>
          <a:p>
            <a:pPr lvl="1" eaLnBrk="1" hangingPunct="1">
              <a:buFontTx/>
              <a:buChar char=" "/>
            </a:pPr>
            <a:r>
              <a:rPr lang="en-US" b="1" i="1" u="sng" dirty="0" smtClean="0">
                <a:latin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</a:rPr>
              <a:t> = </a:t>
            </a:r>
            <a:r>
              <a:rPr lang="en-US" b="1" i="1" u="sng" dirty="0" smtClean="0">
                <a:latin typeface="Courier New" pitchFamily="49" charset="0"/>
              </a:rPr>
              <a:t>Expression</a:t>
            </a:r>
            <a:r>
              <a:rPr lang="en-US" b="1" dirty="0" smtClean="0">
                <a:latin typeface="Courier New" pitchFamily="49" charset="0"/>
              </a:rPr>
              <a:t>;</a:t>
            </a: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8654072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Numeric Expressions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87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Processing provides arithmetic operators for </a:t>
            </a:r>
            <a:r>
              <a:rPr lang="en-US" dirty="0" err="1" smtClean="0"/>
              <a:t>reals</a:t>
            </a:r>
            <a:r>
              <a:rPr lang="en-US" dirty="0" smtClean="0"/>
              <a:t> and integers :  </a:t>
            </a:r>
            <a:r>
              <a:rPr lang="en-US" b="1" dirty="0" smtClean="0">
                <a:latin typeface="Courier New" pitchFamily="49" charset="0"/>
              </a:rPr>
              <a:t>+ -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</a:t>
            </a:r>
          </a:p>
          <a:p>
            <a:pPr eaLnBrk="1" hangingPunct="1"/>
            <a:r>
              <a:rPr lang="en-US" dirty="0" smtClean="0"/>
              <a:t>Integer division produces an integer, real division produces a real:</a:t>
            </a:r>
          </a:p>
          <a:p>
            <a:pPr lvl="1" eaLnBrk="1" hangingPunct="1">
              <a:buNone/>
            </a:pPr>
            <a:r>
              <a:rPr lang="en-US" b="1" dirty="0" smtClean="0">
                <a:latin typeface="Courier New" pitchFamily="49" charset="0"/>
              </a:rPr>
              <a:t>3/4</a:t>
            </a:r>
            <a:r>
              <a:rPr lang="en-US" dirty="0" smtClean="0">
                <a:latin typeface="Symbol" pitchFamily="18" charset="2"/>
              </a:rPr>
              <a:t> ®  			</a:t>
            </a:r>
            <a:r>
              <a:rPr lang="en-US" b="1" dirty="0" smtClean="0">
                <a:latin typeface="Courier New" pitchFamily="49" charset="0"/>
              </a:rPr>
              <a:t>3.0/4.0</a:t>
            </a:r>
            <a:r>
              <a:rPr lang="en-US" dirty="0" smtClean="0">
                <a:latin typeface="Symbol" pitchFamily="18" charset="2"/>
              </a:rPr>
              <a:t> ® </a:t>
            </a:r>
          </a:p>
          <a:p>
            <a:pPr lvl="1" eaLnBrk="1" hangingPunct="1">
              <a:buNone/>
            </a:pPr>
            <a:r>
              <a:rPr lang="en-US" b="1" dirty="0" smtClean="0">
                <a:latin typeface="Courier New" pitchFamily="49" charset="0"/>
              </a:rPr>
              <a:t>3.0/4</a:t>
            </a:r>
            <a:r>
              <a:rPr lang="en-US" dirty="0" smtClean="0">
                <a:latin typeface="Symbol" pitchFamily="18" charset="2"/>
              </a:rPr>
              <a:t> ® </a:t>
            </a:r>
            <a:r>
              <a:rPr lang="en-US" b="1" dirty="0" smtClean="0">
                <a:latin typeface="Courier New" pitchFamily="49" charset="0"/>
              </a:rPr>
              <a:t>			3/4.0</a:t>
            </a:r>
            <a:r>
              <a:rPr lang="en-US" dirty="0" smtClean="0">
                <a:latin typeface="Symbol" pitchFamily="18" charset="2"/>
              </a:rPr>
              <a:t> ® </a:t>
            </a:r>
          </a:p>
          <a:p>
            <a:pPr eaLnBrk="1" hangingPunct="1"/>
            <a:r>
              <a:rPr lang="en-US" dirty="0" smtClean="0"/>
              <a:t>Integer division:</a:t>
            </a:r>
            <a:endParaRPr lang="en-US" b="1" dirty="0" smtClean="0">
              <a:latin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3/4</a:t>
            </a:r>
            <a:r>
              <a:rPr lang="en-US" sz="2000" dirty="0" smtClean="0">
                <a:latin typeface="Symbol" pitchFamily="18" charset="2"/>
              </a:rPr>
              <a:t> ® 	   		</a:t>
            </a:r>
            <a:r>
              <a:rPr lang="en-US" sz="2000" dirty="0" smtClean="0"/>
              <a:t>(the</a:t>
            </a:r>
            <a:r>
              <a:rPr lang="en-US" sz="2000" i="1" dirty="0" smtClean="0"/>
              <a:t> quotient</a:t>
            </a:r>
            <a:r>
              <a:rPr lang="en-US" sz="2000" dirty="0" smtClean="0"/>
              <a:t>)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</a:rPr>
              <a:t>	 3%4</a:t>
            </a:r>
            <a:r>
              <a:rPr lang="en-US" sz="2000" dirty="0" smtClean="0">
                <a:latin typeface="Symbol" pitchFamily="18" charset="2"/>
              </a:rPr>
              <a:t> ® </a:t>
            </a:r>
            <a:r>
              <a:rPr lang="en-US" sz="2000" dirty="0" smtClean="0"/>
              <a:t> 	   		(the </a:t>
            </a:r>
            <a:r>
              <a:rPr lang="en-US" sz="2000" i="1" dirty="0" smtClean="0"/>
              <a:t>remainder</a:t>
            </a:r>
            <a:r>
              <a:rPr lang="en-US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8387057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9733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 able to …</a:t>
            </a:r>
          </a:p>
          <a:p>
            <a:pPr lvl="1"/>
            <a:r>
              <a:rPr lang="en-US" sz="2400" dirty="0" smtClean="0"/>
              <a:t>E</a:t>
            </a:r>
            <a:r>
              <a:rPr lang="en-US" sz="2400" dirty="0" smtClean="0"/>
              <a:t>xplain the </a:t>
            </a:r>
            <a:r>
              <a:rPr lang="en-US" sz="2400" dirty="0" smtClean="0"/>
              <a:t>difference between a literal, a variable and a constant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eclare </a:t>
            </a:r>
            <a:r>
              <a:rPr lang="en-US" sz="2400" dirty="0" smtClean="0"/>
              <a:t>numeric variables and constants</a:t>
            </a:r>
          </a:p>
          <a:p>
            <a:pPr lvl="1"/>
            <a:r>
              <a:rPr lang="en-US" sz="2400" dirty="0" smtClean="0"/>
              <a:t>U</a:t>
            </a:r>
            <a:r>
              <a:rPr lang="en-US" sz="2400" dirty="0" smtClean="0"/>
              <a:t>pdate </a:t>
            </a:r>
            <a:r>
              <a:rPr lang="en-US" sz="2400" dirty="0" smtClean="0"/>
              <a:t>the value of a variable</a:t>
            </a:r>
          </a:p>
          <a:p>
            <a:pPr lvl="1"/>
            <a:r>
              <a:rPr lang="en-US" sz="2400" dirty="0" smtClean="0"/>
              <a:t>Label and </a:t>
            </a:r>
            <a:r>
              <a:rPr lang="en-US" sz="2400" dirty="0" smtClean="0"/>
              <a:t>use operators and operands in an expression</a:t>
            </a:r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rite expressions appropriately using precedence </a:t>
            </a:r>
            <a:r>
              <a:rPr lang="en-US" sz="2400" dirty="0" smtClean="0"/>
              <a:t>and associativity</a:t>
            </a:r>
          </a:p>
          <a:p>
            <a:pPr lvl="1"/>
            <a:r>
              <a:rPr lang="en-US" sz="2400" dirty="0"/>
              <a:t>L</a:t>
            </a:r>
            <a:r>
              <a:rPr lang="en-US" sz="2400" dirty="0" smtClean="0"/>
              <a:t>abel </a:t>
            </a:r>
            <a:r>
              <a:rPr lang="en-US" sz="2400" dirty="0" smtClean="0"/>
              <a:t>type conversion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xpand </a:t>
            </a:r>
            <a:r>
              <a:rPr lang="en-US" sz="2400" dirty="0" smtClean="0"/>
              <a:t>shortcuts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444673" y="51800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627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Variable Expressions!!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2687"/>
            <a:ext cx="914400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Andale Mono"/>
              <a:cs typeface="Andale Mono"/>
            </a:endParaRPr>
          </a:p>
          <a:p>
            <a:r>
              <a:rPr lang="en-US" dirty="0" smtClean="0">
                <a:latin typeface="Andale Mono"/>
                <a:cs typeface="Andale Mono"/>
              </a:rPr>
              <a:t>	final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SCREEN_WIDTH= 300, SCREEN_HEIGHT= SCREEN_WIDTH;</a:t>
            </a:r>
            <a:endParaRPr lang="en-US" dirty="0">
              <a:latin typeface="Andale Mono"/>
              <a:cs typeface="Andale Mono"/>
            </a:endParaRPr>
          </a:p>
          <a:p>
            <a:r>
              <a:rPr lang="en-US" dirty="0" smtClean="0">
                <a:latin typeface="Andale Mono"/>
                <a:cs typeface="Andale Mono"/>
              </a:rPr>
              <a:t>	final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MARGIN =25;</a:t>
            </a:r>
          </a:p>
          <a:p>
            <a:endParaRPr lang="en-US" dirty="0" smtClean="0">
              <a:latin typeface="Andale Mono"/>
              <a:cs typeface="Andale Mono"/>
            </a:endParaRP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size(SCREEN_WIDTH, SCREEN_HEIGHT);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background(255);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smooth();</a:t>
            </a:r>
          </a:p>
          <a:p>
            <a:r>
              <a:rPr lang="en-US" dirty="0" smtClean="0">
                <a:latin typeface="Andale Mono"/>
                <a:cs typeface="Andale Mono"/>
              </a:rPr>
              <a:t>	</a:t>
            </a:r>
            <a:r>
              <a:rPr lang="en-US" dirty="0" err="1" smtClean="0">
                <a:latin typeface="Andale Mono"/>
                <a:cs typeface="Andale Mono"/>
              </a:rPr>
              <a:t>strokeWeight</a:t>
            </a:r>
            <a:r>
              <a:rPr lang="en-US" dirty="0" smtClean="0">
                <a:latin typeface="Andale Mono"/>
                <a:cs typeface="Andale Mono"/>
              </a:rPr>
              <a:t>(4);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stroke(0);</a:t>
            </a:r>
          </a:p>
          <a:p>
            <a:r>
              <a:rPr lang="en-US" dirty="0" smtClean="0">
                <a:latin typeface="Andale Mono"/>
                <a:cs typeface="Andale Mono"/>
              </a:rPr>
              <a:t>	</a:t>
            </a:r>
          </a:p>
          <a:p>
            <a:r>
              <a:rPr lang="en-US" dirty="0" smtClean="0">
                <a:latin typeface="Andale Mono"/>
                <a:cs typeface="Andale Mono"/>
              </a:rPr>
              <a:t>	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err="1" smtClean="0">
                <a:latin typeface="Andale Mono"/>
                <a:cs typeface="Andale Mono"/>
              </a:rPr>
              <a:t>squareWidth</a:t>
            </a:r>
            <a:r>
              <a:rPr lang="en-US" dirty="0" smtClean="0">
                <a:latin typeface="Andale Mono"/>
                <a:cs typeface="Andale Mono"/>
              </a:rPr>
              <a:t> = SCREEN_WIDTH – 2*MARGIN; //margin each side</a:t>
            </a:r>
          </a:p>
          <a:p>
            <a:r>
              <a:rPr lang="en-US" dirty="0" smtClean="0">
                <a:latin typeface="Andale Mono"/>
                <a:cs typeface="Andale Mono"/>
              </a:rPr>
              <a:t>	</a:t>
            </a:r>
            <a:r>
              <a:rPr lang="en-US" dirty="0" err="1" smtClean="0">
                <a:latin typeface="Andale Mono"/>
                <a:cs typeface="Andale Mono"/>
              </a:rPr>
              <a:t>rect</a:t>
            </a:r>
            <a:r>
              <a:rPr lang="en-US" dirty="0" smtClean="0">
                <a:latin typeface="Andale Mono"/>
                <a:cs typeface="Andale Mono"/>
              </a:rPr>
              <a:t>(MARGIN, MARGIN, </a:t>
            </a:r>
            <a:r>
              <a:rPr lang="en-US" dirty="0" err="1" smtClean="0">
                <a:latin typeface="Andale Mono"/>
                <a:cs typeface="Andale Mono"/>
              </a:rPr>
              <a:t>squareWidth</a:t>
            </a:r>
            <a:r>
              <a:rPr lang="en-US" dirty="0" smtClean="0">
                <a:latin typeface="Andale Mono"/>
                <a:cs typeface="Andale Mono"/>
              </a:rPr>
              <a:t>, </a:t>
            </a:r>
            <a:r>
              <a:rPr lang="en-US" dirty="0" err="1" smtClean="0">
                <a:latin typeface="Andale Mono"/>
                <a:cs typeface="Andale Mono"/>
              </a:rPr>
              <a:t>squareWidth</a:t>
            </a:r>
            <a:r>
              <a:rPr lang="en-US" dirty="0" smtClean="0">
                <a:latin typeface="Andale Mono"/>
                <a:cs typeface="Andale Mono"/>
              </a:rPr>
              <a:t>);</a:t>
            </a:r>
          </a:p>
          <a:p>
            <a:endParaRPr lang="en-US" dirty="0" smtClean="0">
              <a:latin typeface="Andale Mono"/>
              <a:cs typeface="Andale Mono"/>
            </a:endParaRP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stroke(100, 100, 255);</a:t>
            </a:r>
          </a:p>
          <a:p>
            <a:endParaRPr lang="en-US" dirty="0" smtClean="0">
              <a:latin typeface="Andale Mono"/>
              <a:cs typeface="Andale Mono"/>
            </a:endParaRP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//center the circle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ellipse(SCREEN_WIDTH/2, SCREEN_HEIGHT/2, </a:t>
            </a:r>
          </a:p>
          <a:p>
            <a:r>
              <a:rPr lang="en-US" dirty="0">
                <a:latin typeface="Andale Mono"/>
                <a:cs typeface="Andale Mono"/>
              </a:rPr>
              <a:t> </a:t>
            </a:r>
            <a:r>
              <a:rPr lang="en-US" dirty="0" smtClean="0">
                <a:latin typeface="Andale Mono"/>
                <a:cs typeface="Andale Mono"/>
              </a:rPr>
              <a:t>          </a:t>
            </a:r>
            <a:r>
              <a:rPr lang="en-US" dirty="0" err="1" smtClean="0">
                <a:latin typeface="Andale Mono"/>
                <a:cs typeface="Andale Mono"/>
              </a:rPr>
              <a:t>squareWidth</a:t>
            </a:r>
            <a:r>
              <a:rPr lang="en-US" dirty="0" smtClean="0">
                <a:latin typeface="Andale Mono"/>
                <a:cs typeface="Andale Mono"/>
              </a:rPr>
              <a:t>, </a:t>
            </a:r>
            <a:r>
              <a:rPr lang="en-US" dirty="0" err="1" smtClean="0">
                <a:latin typeface="Andale Mono"/>
                <a:cs typeface="Andale Mono"/>
              </a:rPr>
              <a:t>squareWidth</a:t>
            </a:r>
            <a:r>
              <a:rPr lang="en-US" dirty="0" smtClean="0">
                <a:latin typeface="Andale Mono"/>
                <a:cs typeface="Andale Mono"/>
              </a:rPr>
              <a:t>);</a:t>
            </a:r>
          </a:p>
          <a:p>
            <a:endParaRPr lang="en-US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3770407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89638" y="1867644"/>
            <a:ext cx="39844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Andale Mono"/>
              <a:cs typeface="Andale Mono"/>
            </a:endParaRPr>
          </a:p>
          <a:p>
            <a:r>
              <a:rPr lang="en-US" dirty="0" smtClean="0">
                <a:latin typeface="Andale Mono"/>
                <a:cs typeface="Andale Mono"/>
              </a:rPr>
              <a:t>	size(300, 200);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fill(255, 0, 0);</a:t>
            </a:r>
          </a:p>
          <a:p>
            <a:r>
              <a:rPr lang="en-US" dirty="0" smtClean="0">
                <a:latin typeface="Andale Mono"/>
                <a:cs typeface="Andale Mono"/>
              </a:rPr>
              <a:t>	</a:t>
            </a:r>
            <a:r>
              <a:rPr lang="en-US" dirty="0" err="1" smtClean="0">
                <a:latin typeface="Andale Mono"/>
                <a:cs typeface="Andale Mono"/>
              </a:rPr>
              <a:t>rect</a:t>
            </a:r>
            <a:r>
              <a:rPr lang="en-US" dirty="0" smtClean="0">
                <a:latin typeface="Andale Mono"/>
                <a:cs typeface="Andale Mono"/>
              </a:rPr>
              <a:t> (0, 0, 150, 200);</a:t>
            </a:r>
          </a:p>
          <a:p>
            <a:r>
              <a:rPr lang="en-US" dirty="0" smtClean="0">
                <a:latin typeface="Andale Mono"/>
                <a:cs typeface="Andale Mono"/>
              </a:rPr>
              <a:t>	fill(0, 255, 0);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err="1" smtClean="0">
                <a:latin typeface="Andale Mono"/>
                <a:cs typeface="Andale Mono"/>
              </a:rPr>
              <a:t>rect</a:t>
            </a:r>
            <a:r>
              <a:rPr lang="en-US" dirty="0" smtClean="0">
                <a:latin typeface="Andale Mono"/>
                <a:cs typeface="Andale Mono"/>
              </a:rPr>
              <a:t>(150, 0, 150, 200);</a:t>
            </a:r>
          </a:p>
          <a:p>
            <a:endParaRPr lang="en-US" dirty="0">
              <a:latin typeface="Andale Mono"/>
              <a:cs typeface="Andale Mon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932" y="4452472"/>
            <a:ext cx="5663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Goal: Change one variable, scaled version is created.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105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9B49D-C384-4410-A4CD-46F142C0414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Implicit Type Conversion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65288"/>
            <a:ext cx="8686800" cy="48879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When types are mixed in an expression, the “narrower” type is </a:t>
            </a:r>
            <a:r>
              <a:rPr lang="en-US" i="1" dirty="0" smtClean="0"/>
              <a:t>promoted</a:t>
            </a:r>
            <a:r>
              <a:rPr lang="en-US" dirty="0" smtClean="0"/>
              <a:t> to the larger type, e.g.,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</a:rPr>
              <a:t>		 </a:t>
            </a:r>
            <a:r>
              <a:rPr lang="en-US" sz="2400" b="1" dirty="0" smtClean="0">
                <a:latin typeface="Courier New" pitchFamily="49" charset="0"/>
              </a:rPr>
              <a:t>3.0 / 4</a:t>
            </a:r>
          </a:p>
          <a:p>
            <a:pPr eaLnBrk="1" hangingPunct="1">
              <a:buFont typeface="Arial" pitchFamily="34" charset="0"/>
              <a:buNone/>
            </a:pP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Possible promotions: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4679950"/>
            <a:ext cx="6858000" cy="1187450"/>
            <a:chOff x="864" y="3024"/>
            <a:chExt cx="4320" cy="748"/>
          </a:xfrm>
        </p:grpSpPr>
        <p:sp>
          <p:nvSpPr>
            <p:cNvPr id="40966" name="Text Box 5"/>
            <p:cNvSpPr txBox="1">
              <a:spLocks noChangeArrowheads="1"/>
            </p:cNvSpPr>
            <p:nvPr/>
          </p:nvSpPr>
          <p:spPr bwMode="auto">
            <a:xfrm>
              <a:off x="864" y="3024"/>
              <a:ext cx="432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tx2"/>
                  </a:solidFill>
                  <a:latin typeface="Courier New" pitchFamily="49" charset="0"/>
                </a:rPr>
                <a:t>byte</a:t>
              </a:r>
              <a:r>
                <a:rPr lang="en-US" sz="2400">
                  <a:latin typeface="Times New Roman" pitchFamily="18" charset="0"/>
                </a:rPr>
                <a:t>      </a:t>
              </a:r>
              <a:r>
                <a:rPr lang="en-US" sz="2000" b="1">
                  <a:solidFill>
                    <a:schemeClr val="tx2"/>
                  </a:solidFill>
                  <a:latin typeface="Courier New" pitchFamily="49" charset="0"/>
                </a:rPr>
                <a:t>short</a:t>
              </a:r>
              <a:r>
                <a:rPr lang="en-US" sz="2400">
                  <a:latin typeface="Times New Roman" pitchFamily="18" charset="0"/>
                </a:rPr>
                <a:t>      </a:t>
              </a:r>
              <a:r>
                <a:rPr lang="en-US" sz="2000" b="1">
                  <a:solidFill>
                    <a:schemeClr val="tx2"/>
                  </a:solidFill>
                  <a:latin typeface="Courier New" pitchFamily="49" charset="0"/>
                </a:rPr>
                <a:t>int</a:t>
              </a:r>
              <a:r>
                <a:rPr lang="en-US" sz="2400">
                  <a:latin typeface="Times New Roman" pitchFamily="18" charset="0"/>
                </a:rPr>
                <a:t>      </a:t>
              </a:r>
              <a:r>
                <a:rPr lang="en-US" sz="2000" b="1">
                  <a:solidFill>
                    <a:schemeClr val="tx2"/>
                  </a:solidFill>
                  <a:latin typeface="Courier New" pitchFamily="49" charset="0"/>
                </a:rPr>
                <a:t>long</a:t>
              </a:r>
              <a:r>
                <a:rPr lang="en-US" sz="2400">
                  <a:latin typeface="Times New Roman" pitchFamily="18" charset="0"/>
                </a:rPr>
                <a:t>     </a:t>
              </a:r>
              <a:r>
                <a:rPr lang="en-US" sz="2000" b="1">
                  <a:solidFill>
                    <a:schemeClr val="tx2"/>
                  </a:solidFill>
                  <a:latin typeface="Courier New" pitchFamily="49" charset="0"/>
                </a:rPr>
                <a:t>float</a:t>
              </a:r>
              <a:r>
                <a:rPr lang="en-US" sz="2400">
                  <a:latin typeface="Times New Roman" pitchFamily="18" charset="0"/>
                </a:rPr>
                <a:t>      </a:t>
              </a:r>
              <a:r>
                <a:rPr lang="en-US" sz="2000" b="1">
                  <a:solidFill>
                    <a:schemeClr val="tx2"/>
                  </a:solidFill>
                  <a:latin typeface="Courier New" pitchFamily="49" charset="0"/>
                </a:rPr>
                <a:t>double</a:t>
              </a:r>
              <a:r>
                <a:rPr lang="en-US" sz="2400">
                  <a:latin typeface="Times New Roman" pitchFamily="18" charset="0"/>
                </a:rPr>
                <a:t/>
              </a:r>
              <a:br>
                <a:rPr lang="en-US" sz="2400">
                  <a:latin typeface="Times New Roman" pitchFamily="18" charset="0"/>
                </a:rPr>
              </a:br>
              <a:r>
                <a:rPr lang="en-US" sz="2400">
                  <a:latin typeface="Times New Roman" pitchFamily="18" charset="0"/>
                </a:rPr>
                <a:t/>
              </a:r>
              <a:br>
                <a:rPr lang="en-US" sz="2400">
                  <a:latin typeface="Times New Roman" pitchFamily="18" charset="0"/>
                </a:rPr>
              </a:br>
              <a:r>
                <a:rPr lang="en-US" sz="2400">
                  <a:latin typeface="Times New Roman" pitchFamily="18" charset="0"/>
                </a:rPr>
                <a:t>                            </a:t>
              </a:r>
              <a:r>
                <a:rPr lang="en-US" sz="2000" b="1">
                  <a:solidFill>
                    <a:schemeClr val="tx2"/>
                  </a:solidFill>
                  <a:latin typeface="Courier New" pitchFamily="49" charset="0"/>
                </a:rPr>
                <a:t>char</a:t>
              </a:r>
            </a:p>
          </p:txBody>
        </p:sp>
        <p:sp>
          <p:nvSpPr>
            <p:cNvPr id="40967" name="AutoShape 6"/>
            <p:cNvSpPr>
              <a:spLocks noChangeArrowheads="1"/>
            </p:cNvSpPr>
            <p:nvPr/>
          </p:nvSpPr>
          <p:spPr bwMode="auto">
            <a:xfrm>
              <a:off x="1392" y="3120"/>
              <a:ext cx="192" cy="144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AutoShape 7"/>
            <p:cNvSpPr>
              <a:spLocks noChangeArrowheads="1"/>
            </p:cNvSpPr>
            <p:nvPr/>
          </p:nvSpPr>
          <p:spPr bwMode="auto">
            <a:xfrm>
              <a:off x="2112" y="3120"/>
              <a:ext cx="192" cy="144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9" name="AutoShape 8"/>
            <p:cNvSpPr>
              <a:spLocks noChangeArrowheads="1"/>
            </p:cNvSpPr>
            <p:nvPr/>
          </p:nvSpPr>
          <p:spPr bwMode="auto">
            <a:xfrm>
              <a:off x="2688" y="3120"/>
              <a:ext cx="192" cy="144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0" name="AutoShape 9"/>
            <p:cNvSpPr>
              <a:spLocks noChangeArrowheads="1"/>
            </p:cNvSpPr>
            <p:nvPr/>
          </p:nvSpPr>
          <p:spPr bwMode="auto">
            <a:xfrm>
              <a:off x="3360" y="3120"/>
              <a:ext cx="192" cy="144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1" name="AutoShape 10"/>
            <p:cNvSpPr>
              <a:spLocks noChangeArrowheads="1"/>
            </p:cNvSpPr>
            <p:nvPr/>
          </p:nvSpPr>
          <p:spPr bwMode="auto">
            <a:xfrm>
              <a:off x="4080" y="3120"/>
              <a:ext cx="192" cy="144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2" name="AutoShape 11"/>
            <p:cNvSpPr>
              <a:spLocks noChangeArrowheads="1"/>
            </p:cNvSpPr>
            <p:nvPr/>
          </p:nvSpPr>
          <p:spPr bwMode="auto">
            <a:xfrm>
              <a:off x="2400" y="3312"/>
              <a:ext cx="192" cy="19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621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100E12-C61A-4A21-A3D0-1BBB92A3AC3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 Conversion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65288"/>
            <a:ext cx="8216900" cy="4887912"/>
          </a:xfrm>
        </p:spPr>
        <p:txBody>
          <a:bodyPr tIns="45720" bIns="45720"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Implicit:</a:t>
            </a:r>
          </a:p>
          <a:p>
            <a:pPr eaLnBrk="1" hangingPunct="1">
              <a:lnSpc>
                <a:spcPct val="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Using explicit type casting:</a:t>
            </a:r>
            <a:br>
              <a:rPr lang="en-US" dirty="0" smtClean="0"/>
            </a:br>
            <a:endParaRPr lang="en-US" sz="1400" dirty="0" smtClean="0"/>
          </a:p>
          <a:p>
            <a:pPr eaLnBrk="1" hangingPunct="1">
              <a:lnSpc>
                <a:spcPct val="0"/>
              </a:lnSpc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000" b="1" dirty="0" smtClean="0">
              <a:latin typeface="Courier New" pitchFamily="49" charset="0"/>
            </a:endParaRP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4624202" y="2546180"/>
            <a:ext cx="25857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ourier New" pitchFamily="49" charset="0"/>
              </a:rPr>
              <a:t>(double)3 / 4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132740" y="1665288"/>
            <a:ext cx="14775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ourier New" pitchFamily="49" charset="0"/>
              </a:rPr>
              <a:t>3.0 / 4</a:t>
            </a:r>
            <a:endParaRPr lang="en-US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366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3CE27-F9A7-412B-BFEA-8CB57C3B64B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Mathematical Resources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4811713"/>
          </a:xfrm>
        </p:spPr>
        <p:txBody>
          <a:bodyPr/>
          <a:lstStyle/>
          <a:p>
            <a:pPr eaLnBrk="1" hangingPunct="1"/>
            <a:r>
              <a:rPr lang="en-US" dirty="0" smtClean="0"/>
              <a:t>Static </a:t>
            </a:r>
            <a:r>
              <a:rPr lang="en-US" i="1" dirty="0" smtClean="0"/>
              <a:t>constants, </a:t>
            </a:r>
            <a:r>
              <a:rPr lang="en-US" dirty="0" smtClean="0"/>
              <a:t>e.g.:</a:t>
            </a:r>
          </a:p>
          <a:p>
            <a:pPr lvl="1" eaLnBrk="1" hangingPunct="1">
              <a:buClr>
                <a:schemeClr val="tx2"/>
              </a:buClr>
              <a:buFontTx/>
              <a:buChar char=" "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PI:     3.1415927</a:t>
            </a:r>
          </a:p>
          <a:p>
            <a:pPr lvl="1" eaLnBrk="1" hangingPunct="1">
              <a:buClr>
                <a:schemeClr val="tx2"/>
              </a:buClr>
              <a:buFontTx/>
              <a:buChar char=" "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TWO_PI: 6.2831855</a:t>
            </a:r>
          </a:p>
          <a:p>
            <a:pPr eaLnBrk="1" hangingPunct="1"/>
            <a:r>
              <a:rPr lang="en-US" dirty="0" smtClean="0"/>
              <a:t>Useful </a:t>
            </a:r>
            <a:r>
              <a:rPr lang="en-US" i="1" dirty="0" smtClean="0"/>
              <a:t>methods, </a:t>
            </a:r>
            <a:r>
              <a:rPr lang="en-US" dirty="0" smtClean="0"/>
              <a:t>e.g.:</a:t>
            </a:r>
          </a:p>
          <a:p>
            <a:pPr lvl="1" eaLnBrk="1" hangingPunct="1">
              <a:buFontTx/>
              <a:buChar char=" "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abs(x)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sqrt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(x)   max(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x,y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)</a:t>
            </a:r>
          </a:p>
          <a:p>
            <a:pPr lvl="1" eaLnBrk="1" hangingPunct="1">
              <a:buFontTx/>
              <a:buChar char=" "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exp(x)  log(x)  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pow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x,y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)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Examples:</a:t>
            </a:r>
          </a:p>
          <a:p>
            <a:pPr lvl="1" eaLnBrk="1" hangingPunct="1">
              <a:buClr>
                <a:schemeClr val="tx2"/>
              </a:buClr>
              <a:buFontTx/>
              <a:buChar char=" "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final float C = 2.99792458e8;</a:t>
            </a:r>
          </a:p>
          <a:p>
            <a:pPr lvl="1" eaLnBrk="1" hangingPunct="1">
              <a:buClr>
                <a:schemeClr val="tx2"/>
              </a:buClr>
              <a:buFontTx/>
              <a:buChar char=" "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double e = m *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pow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(C,2);</a:t>
            </a:r>
          </a:p>
        </p:txBody>
      </p:sp>
    </p:spTree>
    <p:extLst>
      <p:ext uri="{BB962C8B-B14F-4D97-AF65-F5344CB8AC3E}">
        <p14:creationId xmlns:p14="http://schemas.microsoft.com/office/powerpoint/2010/main" val="646881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Precedence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648200"/>
          </a:xfrm>
          <a:noFill/>
        </p:spPr>
        <p:txBody>
          <a:bodyPr/>
          <a:lstStyle/>
          <a:p>
            <a:pPr eaLnBrk="1" hangingPunct="1"/>
            <a:r>
              <a:rPr lang="en-US" b="1" smtClean="0"/>
              <a:t>Question:</a:t>
            </a:r>
            <a:r>
              <a:rPr lang="en-US" smtClean="0"/>
              <a:t> What is the value of the following expression: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smtClean="0"/>
              <a:t>	</a:t>
            </a:r>
            <a:r>
              <a:rPr lang="en-US" b="1" smtClean="0">
                <a:latin typeface="Courier New" pitchFamily="49" charset="0"/>
              </a:rPr>
              <a:t>2 + 3 * 4</a:t>
            </a:r>
            <a:endParaRPr lang="en-US" smtClean="0"/>
          </a:p>
          <a:p>
            <a:pPr eaLnBrk="1" hangingPunct="1"/>
            <a:r>
              <a:rPr lang="en-US" smtClean="0"/>
              <a:t>Operator</a:t>
            </a:r>
            <a:r>
              <a:rPr lang="en-US" i="1" smtClean="0"/>
              <a:t> precedence</a:t>
            </a:r>
            <a:r>
              <a:rPr lang="en-US" smtClean="0"/>
              <a:t> governs evaluation order of operations in an expression.</a:t>
            </a:r>
          </a:p>
          <a:p>
            <a:pPr eaLnBrk="1" hangingPunct="1"/>
            <a:r>
              <a:rPr lang="en-US" smtClean="0"/>
              <a:t>Parentheses can be used to override default precedence: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smtClean="0"/>
              <a:t>	(</a:t>
            </a:r>
            <a:r>
              <a:rPr lang="en-US" b="1" smtClean="0">
                <a:latin typeface="Courier New" pitchFamily="49" charset="0"/>
              </a:rPr>
              <a:t>2 + 3) * 4</a:t>
            </a:r>
            <a:endParaRPr lang="en-US" smtClean="0"/>
          </a:p>
          <a:p>
            <a:pPr lvl="1" eaLnBrk="1" hangingPunct="1">
              <a:buFont typeface="Arial" pitchFamily="34" charset="0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8240093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Operator Precedence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4648200"/>
          </a:xfrm>
          <a:noFill/>
        </p:spPr>
        <p:txBody>
          <a:bodyPr/>
          <a:lstStyle/>
          <a:p>
            <a:pPr lvl="1" eaLnBrk="1" hangingPunct="1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</a:rPr>
              <a:t>)</a:t>
            </a:r>
            <a:r>
              <a:rPr lang="en-US" dirty="0" smtClean="0"/>
              <a:t>                                                      HIGHER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+ </a:t>
            </a:r>
            <a:r>
              <a:rPr lang="en-US" dirty="0" smtClean="0"/>
              <a:t>(positive), </a:t>
            </a:r>
            <a:r>
              <a:rPr lang="en-US" b="1" dirty="0" smtClean="0">
                <a:latin typeface="Courier New" pitchFamily="49" charset="0"/>
              </a:rPr>
              <a:t>-</a:t>
            </a:r>
            <a:r>
              <a:rPr lang="en-US" dirty="0" smtClean="0"/>
              <a:t> (negative), </a:t>
            </a:r>
            <a:r>
              <a:rPr lang="en-US" b="1" dirty="0" smtClean="0">
                <a:latin typeface="Courier New" pitchFamily="49" charset="0"/>
              </a:rPr>
              <a:t>!</a:t>
            </a:r>
            <a:r>
              <a:rPr lang="en-US" dirty="0" smtClean="0"/>
              <a:t> (NOT)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*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/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%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-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&lt;=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&gt;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&gt;=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==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!=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&amp;&amp;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||</a:t>
            </a:r>
            <a:r>
              <a:rPr lang="en-US" dirty="0" smtClean="0"/>
              <a:t>                                                        LOWER</a:t>
            </a: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7467600" y="2286000"/>
            <a:ext cx="304800" cy="2819400"/>
          </a:xfrm>
          <a:prstGeom prst="upDownArrow">
            <a:avLst>
              <a:gd name="adj1" fmla="val 41667"/>
              <a:gd name="adj2" fmla="val 1307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41506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Associativity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648200"/>
          </a:xfrm>
          <a:noFill/>
        </p:spPr>
        <p:txBody>
          <a:bodyPr/>
          <a:lstStyle/>
          <a:p>
            <a:pPr eaLnBrk="1" hangingPunct="1"/>
            <a:r>
              <a:rPr lang="en-US" b="1" dirty="0" smtClean="0"/>
              <a:t>Question:</a:t>
            </a:r>
            <a:r>
              <a:rPr lang="en-US" dirty="0" smtClean="0"/>
              <a:t> What is the value of the following expression: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</a:rPr>
              <a:t>8 - 4 - 2</a:t>
            </a:r>
          </a:p>
          <a:p>
            <a:pPr eaLnBrk="1" hangingPunct="1"/>
            <a:r>
              <a:rPr lang="en-US" dirty="0" err="1" smtClean="0"/>
              <a:t>A</a:t>
            </a:r>
            <a:r>
              <a:rPr lang="en-US" i="1" dirty="0" err="1" smtClean="0"/>
              <a:t>ssociativity</a:t>
            </a:r>
            <a:r>
              <a:rPr lang="en-US" dirty="0" smtClean="0"/>
              <a:t> governs the order of execution of operators that have equal precedence.</a:t>
            </a:r>
          </a:p>
          <a:p>
            <a:pPr eaLnBrk="1" hangingPunct="1"/>
            <a:r>
              <a:rPr lang="en-US" dirty="0" smtClean="0"/>
              <a:t>Again, parentheses can be used to override the default.</a:t>
            </a:r>
          </a:p>
        </p:txBody>
      </p:sp>
    </p:spTree>
    <p:extLst>
      <p:ext uri="{BB962C8B-B14F-4D97-AF65-F5344CB8AC3E}">
        <p14:creationId xmlns:p14="http://schemas.microsoft.com/office/powerpoint/2010/main" val="2647444750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 need to use these, but they make some common tasks more simple:</a:t>
            </a:r>
          </a:p>
          <a:p>
            <a:pPr lvl="1"/>
            <a:r>
              <a:rPr lang="en-US" dirty="0" smtClean="0"/>
              <a:t>Assignment chaining</a:t>
            </a:r>
          </a:p>
          <a:p>
            <a:pPr lvl="1"/>
            <a:r>
              <a:rPr lang="en-US" dirty="0" smtClean="0"/>
              <a:t>Assignment shortcuts</a:t>
            </a:r>
          </a:p>
          <a:p>
            <a:pPr lvl="1"/>
            <a:r>
              <a:rPr lang="en-US" dirty="0" smtClean="0"/>
              <a:t>Increment and decrement (prefix) and postfix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651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 Chaining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648200"/>
          </a:xfrm>
          <a:noFill/>
        </p:spPr>
        <p:txBody>
          <a:bodyPr/>
          <a:lstStyle/>
          <a:p>
            <a:pPr eaLnBrk="1" hangingPunct="1">
              <a:buFontTx/>
              <a:buChar char=" "/>
            </a:pPr>
            <a:r>
              <a:rPr lang="en-US" smtClean="0"/>
              <a:t>The assignment operator supports expressions like this:</a:t>
            </a:r>
          </a:p>
          <a:p>
            <a:pPr eaLnBrk="1" hangingPunct="1">
              <a:buFont typeface="Arial" pitchFamily="34" charset="0"/>
              <a:buNone/>
            </a:pPr>
            <a:endParaRPr lang="en-US" sz="1000" smtClean="0"/>
          </a:p>
          <a:p>
            <a:pPr lvl="2" eaLnBrk="1" hangingPunct="1">
              <a:buFontTx/>
              <a:buNone/>
            </a:pPr>
            <a:r>
              <a:rPr lang="en-US" sz="2600" b="1" smtClean="0">
                <a:latin typeface="Courier New" pitchFamily="49" charset="0"/>
              </a:rPr>
              <a:t>int w, x, y, z;</a:t>
            </a:r>
          </a:p>
          <a:p>
            <a:pPr lvl="2" eaLnBrk="1" hangingPunct="1">
              <a:buFontTx/>
              <a:buNone/>
            </a:pPr>
            <a:r>
              <a:rPr lang="en-US" sz="2600" b="1" smtClean="0">
                <a:latin typeface="Courier New" pitchFamily="49" charset="0"/>
              </a:rPr>
              <a:t>w = x = y = z = 0;</a:t>
            </a:r>
          </a:p>
        </p:txBody>
      </p:sp>
    </p:spTree>
    <p:extLst>
      <p:ext uri="{BB962C8B-B14F-4D97-AF65-F5344CB8AC3E}">
        <p14:creationId xmlns:p14="http://schemas.microsoft.com/office/powerpoint/2010/main" val="2365573256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004B7-428E-4D5E-896C-5C037F3CC3B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object-oriented programming:</a:t>
            </a:r>
          </a:p>
          <a:p>
            <a:pPr lvl="1" eaLnBrk="1" hangingPunct="1"/>
            <a:r>
              <a:rPr lang="en-US" dirty="0" smtClean="0"/>
              <a:t>All program data are stored as </a:t>
            </a:r>
            <a:r>
              <a:rPr lang="en-US" i="1" dirty="0" smtClean="0"/>
              <a:t>objects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All objects have specified data </a:t>
            </a:r>
            <a:r>
              <a:rPr lang="en-US" i="1" dirty="0" smtClean="0"/>
              <a:t>types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The data type determines:</a:t>
            </a:r>
          </a:p>
          <a:p>
            <a:pPr lvl="1" eaLnBrk="1" hangingPunct="1"/>
            <a:r>
              <a:rPr lang="en-US" dirty="0" smtClean="0"/>
              <a:t>How an object is represented</a:t>
            </a:r>
          </a:p>
          <a:p>
            <a:pPr lvl="1" eaLnBrk="1" hangingPunct="1"/>
            <a:r>
              <a:rPr lang="en-US" dirty="0" smtClean="0"/>
              <a:t>How an object is manipulated</a:t>
            </a:r>
          </a:p>
        </p:txBody>
      </p:sp>
    </p:spTree>
    <p:extLst>
      <p:ext uri="{BB962C8B-B14F-4D97-AF65-F5344CB8AC3E}">
        <p14:creationId xmlns:p14="http://schemas.microsoft.com/office/powerpoint/2010/main" val="3802299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 Shortcuts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6482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Some assignments are so common:</a:t>
            </a:r>
          </a:p>
          <a:p>
            <a:pPr lvl="2" eaLnBrk="1" hangingPunct="1">
              <a:buFontTx/>
              <a:buNone/>
            </a:pPr>
            <a:r>
              <a:rPr lang="en-US" b="1" i="1" dirty="0" err="1" smtClean="0">
                <a:latin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</a:rPr>
              <a:t> = </a:t>
            </a:r>
            <a:r>
              <a:rPr lang="en-US" b="1" i="1" dirty="0" err="1" smtClean="0">
                <a:latin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</a:rPr>
              <a:t> + x;	 // add x to </a:t>
            </a:r>
            <a:r>
              <a:rPr lang="en-US" b="1" i="1" dirty="0" err="1" smtClean="0">
                <a:latin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</a:rPr>
              <a:t> </a:t>
            </a:r>
          </a:p>
          <a:p>
            <a:pPr lvl="2" eaLnBrk="1" hangingPunct="1">
              <a:buFontTx/>
              <a:buNone/>
            </a:pPr>
            <a:r>
              <a:rPr lang="en-US" b="1" i="1" dirty="0" err="1" smtClean="0">
                <a:latin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</a:rPr>
              <a:t> = </a:t>
            </a:r>
            <a:r>
              <a:rPr lang="en-US" b="1" i="1" dirty="0" err="1" smtClean="0">
                <a:latin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</a:rPr>
              <a:t> - y;	 // sub y from </a:t>
            </a:r>
            <a:r>
              <a:rPr lang="en-US" b="1" i="1" dirty="0" err="1" smtClean="0">
                <a:latin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</a:rPr>
              <a:t> </a:t>
            </a:r>
            <a:endParaRPr lang="en-US" dirty="0" smtClean="0"/>
          </a:p>
          <a:p>
            <a:pPr eaLnBrk="1" hangingPunct="1"/>
            <a:r>
              <a:rPr lang="en-US" dirty="0" smtClean="0"/>
              <a:t>Processing provides shortcuts for them:</a:t>
            </a:r>
          </a:p>
          <a:p>
            <a:pPr lvl="2" eaLnBrk="1" hangingPunct="1">
              <a:buFontTx/>
              <a:buNone/>
            </a:pPr>
            <a:r>
              <a:rPr lang="en-US" b="1" i="1" dirty="0" err="1" smtClean="0">
                <a:latin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</a:rPr>
              <a:t> += x;		 // add x to </a:t>
            </a:r>
            <a:r>
              <a:rPr lang="en-US" b="1" i="1" dirty="0" err="1" smtClean="0">
                <a:latin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</a:rPr>
              <a:t> </a:t>
            </a:r>
          </a:p>
          <a:p>
            <a:pPr lvl="2" eaLnBrk="1" hangingPunct="1">
              <a:buFontTx/>
              <a:buNone/>
            </a:pPr>
            <a:r>
              <a:rPr lang="en-US" b="1" i="1" dirty="0" err="1" smtClean="0">
                <a:latin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</a:rPr>
              <a:t> -= y;		 // sub y from </a:t>
            </a:r>
            <a:r>
              <a:rPr lang="en-US" b="1" i="1" dirty="0" err="1" smtClean="0">
                <a:latin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</a:rPr>
              <a:t> </a:t>
            </a: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6079560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General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6482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Most arithmetic expressions of the form:</a:t>
            </a:r>
          </a:p>
          <a:p>
            <a:pPr lvl="2" eaLnBrk="1" hangingPunct="1">
              <a:buFontTx/>
              <a:buNone/>
            </a:pPr>
            <a:r>
              <a:rPr lang="en-US" b="1" i="1" smtClean="0">
                <a:latin typeface="Courier New" pitchFamily="49" charset="0"/>
              </a:rPr>
              <a:t>var</a:t>
            </a:r>
            <a:r>
              <a:rPr lang="en-US" b="1" smtClean="0">
                <a:latin typeface="Courier New" pitchFamily="49" charset="0"/>
              </a:rPr>
              <a:t> = </a:t>
            </a:r>
            <a:r>
              <a:rPr lang="en-US" b="1" i="1" smtClean="0">
                <a:latin typeface="Courier New" pitchFamily="49" charset="0"/>
              </a:rPr>
              <a:t>var</a:t>
            </a:r>
            <a:r>
              <a:rPr lang="en-US" b="1" smtClean="0">
                <a:latin typeface="Courier New" pitchFamily="49" charset="0"/>
              </a:rPr>
              <a:t> </a:t>
            </a:r>
            <a:r>
              <a:rPr lang="en-US" b="1" smtClean="0">
                <a:latin typeface="Symbol" pitchFamily="18" charset="2"/>
              </a:rPr>
              <a:t>D</a:t>
            </a:r>
            <a:r>
              <a:rPr lang="en-US" b="1" smtClean="0">
                <a:latin typeface="Courier New" pitchFamily="49" charset="0"/>
              </a:rPr>
              <a:t> </a:t>
            </a:r>
            <a:r>
              <a:rPr lang="en-US" b="1" i="1" smtClean="0">
                <a:latin typeface="Courier New" pitchFamily="49" charset="0"/>
              </a:rPr>
              <a:t>value</a:t>
            </a:r>
            <a:r>
              <a:rPr lang="en-US" b="1" smtClean="0">
                <a:latin typeface="Courier New" pitchFamily="49" charset="0"/>
              </a:rPr>
              <a:t>;</a:t>
            </a:r>
            <a:endParaRPr lang="en-US" smtClean="0"/>
          </a:p>
          <a:p>
            <a:pPr lvl="1" eaLnBrk="1" hangingPunct="1">
              <a:buFont typeface="Arial" pitchFamily="34" charset="0"/>
              <a:buNone/>
            </a:pPr>
            <a:r>
              <a:rPr lang="en-US" smtClean="0"/>
              <a:t>can be written in the “shortcut” form:</a:t>
            </a:r>
          </a:p>
          <a:p>
            <a:pPr lvl="2" eaLnBrk="1" hangingPunct="1">
              <a:buFontTx/>
              <a:buNone/>
            </a:pPr>
            <a:r>
              <a:rPr lang="en-US" b="1" i="1" smtClean="0">
                <a:latin typeface="Courier New" pitchFamily="49" charset="0"/>
              </a:rPr>
              <a:t>var</a:t>
            </a:r>
            <a:r>
              <a:rPr lang="en-US" b="1" smtClean="0">
                <a:latin typeface="Courier New" pitchFamily="49" charset="0"/>
              </a:rPr>
              <a:t> </a:t>
            </a:r>
            <a:r>
              <a:rPr lang="en-US" b="1" smtClean="0">
                <a:latin typeface="Symbol" pitchFamily="18" charset="2"/>
              </a:rPr>
              <a:t>D</a:t>
            </a:r>
            <a:r>
              <a:rPr lang="en-US" b="1" smtClean="0">
                <a:latin typeface="Courier New" pitchFamily="49" charset="0"/>
              </a:rPr>
              <a:t>= </a:t>
            </a:r>
            <a:r>
              <a:rPr lang="en-US" b="1" i="1" smtClean="0">
                <a:latin typeface="Courier New" pitchFamily="49" charset="0"/>
              </a:rPr>
              <a:t>value</a:t>
            </a:r>
            <a:r>
              <a:rPr lang="en-US" b="1" smtClean="0">
                <a:latin typeface="Courier New" pitchFamily="49" charset="0"/>
              </a:rPr>
              <a:t>;</a:t>
            </a:r>
            <a:endParaRPr lang="en-US" smtClean="0"/>
          </a:p>
          <a:p>
            <a:pPr eaLnBrk="1" hangingPunct="1"/>
            <a:r>
              <a:rPr lang="en-US" smtClean="0"/>
              <a:t>Examples: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b="1" smtClean="0">
                <a:latin typeface="Courier New" pitchFamily="49" charset="0"/>
              </a:rPr>
              <a:t>x *= 2.0;   // double x’s value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b="1" smtClean="0">
                <a:latin typeface="Courier New" pitchFamily="49" charset="0"/>
              </a:rPr>
              <a:t>y /= 2.0;   // decrease y by half</a:t>
            </a:r>
          </a:p>
        </p:txBody>
      </p:sp>
    </p:spTree>
    <p:extLst>
      <p:ext uri="{BB962C8B-B14F-4D97-AF65-F5344CB8AC3E}">
        <p14:creationId xmlns:p14="http://schemas.microsoft.com/office/powerpoint/2010/main" val="2847797302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Increment and Decrement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6482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Other common assignments include:</a:t>
            </a:r>
          </a:p>
          <a:p>
            <a:pPr lvl="2" eaLnBrk="1" hangingPunct="1">
              <a:buFontTx/>
              <a:buNone/>
            </a:pPr>
            <a:r>
              <a:rPr lang="en-US" b="1" i="1" dirty="0" err="1" smtClean="0">
                <a:latin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</a:rPr>
              <a:t> = </a:t>
            </a:r>
            <a:r>
              <a:rPr lang="en-US" b="1" i="1" dirty="0" err="1" smtClean="0">
                <a:latin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</a:rPr>
              <a:t> + 1;  // add 1 to </a:t>
            </a:r>
            <a:r>
              <a:rPr lang="en-US" b="1" i="1" dirty="0" err="1" smtClean="0">
                <a:latin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</a:rPr>
              <a:t> </a:t>
            </a:r>
          </a:p>
          <a:p>
            <a:pPr lvl="2" eaLnBrk="1" hangingPunct="1">
              <a:buFontTx/>
              <a:buNone/>
            </a:pPr>
            <a:r>
              <a:rPr lang="en-US" b="1" i="1" dirty="0" err="1" smtClean="0">
                <a:latin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</a:rPr>
              <a:t> = </a:t>
            </a:r>
            <a:r>
              <a:rPr lang="en-US" b="1" i="1" dirty="0" err="1" smtClean="0">
                <a:latin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</a:rPr>
              <a:t> - 1;  // sub 1 from </a:t>
            </a:r>
            <a:r>
              <a:rPr lang="en-US" b="1" i="1" dirty="0" err="1" smtClean="0">
                <a:latin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</a:rPr>
              <a:t> </a:t>
            </a:r>
            <a:endParaRPr lang="en-US" dirty="0" smtClean="0"/>
          </a:p>
          <a:p>
            <a:pPr eaLnBrk="1" hangingPunct="1"/>
            <a:r>
              <a:rPr lang="en-US" dirty="0" smtClean="0"/>
              <a:t>Processing provides shortcuts for them: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dirty="0" smtClean="0"/>
              <a:t>	in postfix form: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dirty="0" smtClean="0"/>
              <a:t>	</a:t>
            </a:r>
            <a:r>
              <a:rPr lang="en-US" b="1" i="1" dirty="0" err="1" smtClean="0">
                <a:latin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</a:rPr>
              <a:t>++;  // add 1 to </a:t>
            </a:r>
            <a:r>
              <a:rPr lang="en-US" b="1" i="1" dirty="0" err="1" smtClean="0">
                <a:latin typeface="Courier New" pitchFamily="49" charset="0"/>
              </a:rPr>
              <a:t>var</a:t>
            </a:r>
            <a:endParaRPr lang="en-US" b="1" dirty="0" smtClean="0">
              <a:latin typeface="Courier New" pitchFamily="49" charset="0"/>
            </a:endParaRPr>
          </a:p>
          <a:p>
            <a:pPr lvl="1" eaLnBrk="1" hangingPunct="1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	</a:t>
            </a:r>
            <a:r>
              <a:rPr lang="en-US" b="1" i="1" dirty="0" err="1" smtClean="0">
                <a:latin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</a:rPr>
              <a:t>--;  // sub 1 from </a:t>
            </a:r>
            <a:r>
              <a:rPr lang="en-US" b="1" i="1" dirty="0" err="1" smtClean="0">
                <a:latin typeface="Courier New" pitchFamily="49" charset="0"/>
              </a:rPr>
              <a:t>var</a:t>
            </a:r>
            <a:endParaRPr lang="en-US" b="1" dirty="0" smtClean="0">
              <a:latin typeface="Courier New" pitchFamily="49" charset="0"/>
            </a:endParaRPr>
          </a:p>
          <a:p>
            <a:pPr lvl="1" eaLnBrk="1" hangingPunct="1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	</a:t>
            </a:r>
            <a:r>
              <a:rPr lang="en-US" dirty="0" smtClean="0"/>
              <a:t>and in prefix form</a:t>
            </a:r>
            <a:r>
              <a:rPr lang="en-US" sz="3200" dirty="0" smtClean="0"/>
              <a:t>:	 </a:t>
            </a:r>
            <a:r>
              <a:rPr lang="en-US" b="1" dirty="0" smtClean="0">
                <a:latin typeface="Courier New" pitchFamily="49" charset="0"/>
              </a:rPr>
              <a:t>++</a:t>
            </a:r>
            <a:r>
              <a:rPr lang="en-US" b="1" i="1" dirty="0" err="1" smtClean="0">
                <a:latin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</a:rPr>
              <a:t>   --</a:t>
            </a:r>
            <a:r>
              <a:rPr lang="en-US" b="1" i="1" dirty="0" err="1" smtClean="0">
                <a:latin typeface="Courier New" pitchFamily="49" charset="0"/>
              </a:rPr>
              <a:t>var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1724065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Prefix/Postfix Increment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The difference between the forms:</a:t>
            </a:r>
          </a:p>
          <a:p>
            <a:pPr lvl="1" eaLnBrk="1" hangingPunct="1"/>
            <a:r>
              <a:rPr lang="en-US" dirty="0" smtClean="0"/>
              <a:t>The prefix form produces the final (incremented) value as its result.</a:t>
            </a:r>
          </a:p>
          <a:p>
            <a:pPr lvl="1" eaLnBrk="1" hangingPunct="1"/>
            <a:r>
              <a:rPr lang="en-US" dirty="0" smtClean="0"/>
              <a:t>The postfix form produces the original (un-incremented) value as its result.</a:t>
            </a:r>
          </a:p>
          <a:p>
            <a:pPr eaLnBrk="1" hangingPunct="1">
              <a:buFontTx/>
              <a:buChar char=" "/>
            </a:pPr>
            <a:endParaRPr lang="en-US" sz="1000" dirty="0" smtClean="0"/>
          </a:p>
          <a:p>
            <a:pPr lvl="1" eaLnBrk="1" hangingPunct="1">
              <a:buFont typeface="Arial" pitchFamily="34" charset="0"/>
              <a:buNone/>
            </a:pPr>
            <a:r>
              <a:rPr lang="en-US" sz="2600" b="1" dirty="0" smtClean="0">
                <a:latin typeface="Courier New" pitchFamily="49" charset="0"/>
              </a:rPr>
              <a:t>  </a:t>
            </a: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361134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C18B3-FAD8-464F-8BF8-2FBC77CD502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Kinds of Objects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programs, objects can appear as:</a:t>
            </a:r>
          </a:p>
          <a:p>
            <a:pPr lvl="1" eaLnBrk="1" hangingPunct="1"/>
            <a:r>
              <a:rPr lang="en-US" dirty="0" smtClean="0"/>
              <a:t>Literals</a:t>
            </a:r>
          </a:p>
          <a:p>
            <a:pPr lvl="1" eaLnBrk="1" hangingPunct="1"/>
            <a:endParaRPr lang="en-US" sz="1800" dirty="0" smtClean="0"/>
          </a:p>
          <a:p>
            <a:pPr lvl="1" eaLnBrk="1" hangingPunct="1"/>
            <a:r>
              <a:rPr lang="en-US" dirty="0" smtClean="0"/>
              <a:t>Variables</a:t>
            </a:r>
          </a:p>
          <a:p>
            <a:pPr lvl="1" eaLnBrk="1" hangingPunct="1"/>
            <a:endParaRPr lang="en-US" sz="1800" dirty="0" smtClean="0"/>
          </a:p>
          <a:p>
            <a:pPr lvl="1" eaLnBrk="1" hangingPunct="1"/>
            <a:r>
              <a:rPr lang="en-US" dirty="0" smtClean="0"/>
              <a:t>Constants</a:t>
            </a:r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dirty="0" smtClean="0"/>
              <a:t>Variables and constants are named using </a:t>
            </a:r>
            <a:r>
              <a:rPr lang="en-US" i="1" dirty="0" smtClean="0"/>
              <a:t>identifiers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8895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86C13-2A66-4DCE-9938-F30F2C624F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Literals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5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 Unicode MS" pitchFamily="34" charset="-128"/>
              </a:rPr>
              <a:t>Literals are object values specified explicitly in the code.</a:t>
            </a:r>
          </a:p>
          <a:p>
            <a:pPr eaLnBrk="1" hangingPunct="1"/>
            <a:r>
              <a:rPr lang="en-US" dirty="0" smtClean="0"/>
              <a:t>Examples:</a:t>
            </a:r>
          </a:p>
          <a:p>
            <a:pPr lvl="1" eaLnBrk="1" hangingPunct="1">
              <a:buFontTx/>
              <a:buChar char=" "/>
            </a:pPr>
            <a:r>
              <a:rPr lang="en-US" b="1" dirty="0" smtClean="0">
                <a:latin typeface="Courier New" pitchFamily="49" charset="0"/>
              </a:rPr>
              <a:t>42 </a:t>
            </a:r>
          </a:p>
          <a:p>
            <a:pPr lvl="1" eaLnBrk="1" hangingPunct="1">
              <a:buFontTx/>
              <a:buChar char=" "/>
            </a:pPr>
            <a:r>
              <a:rPr lang="en-US" b="1" dirty="0" smtClean="0">
                <a:latin typeface="Courier New" pitchFamily="49" charset="0"/>
              </a:rPr>
              <a:t>3.7</a:t>
            </a:r>
          </a:p>
          <a:p>
            <a:pPr lvl="1" eaLnBrk="1" hangingPunct="1">
              <a:buFontTx/>
              <a:buChar char=" "/>
            </a:pPr>
            <a:endParaRPr lang="en-US" b="1" dirty="0">
              <a:latin typeface="Courier New" pitchFamily="49" charset="0"/>
            </a:endParaRPr>
          </a:p>
          <a:p>
            <a:pPr marL="274320" lvl="1" indent="0" eaLnBrk="1" hangingPunct="1">
              <a:buNone/>
            </a:pPr>
            <a:endParaRPr lang="en-US" b="1" dirty="0" smtClean="0">
              <a:latin typeface="Courier New" pitchFamily="49" charset="0"/>
            </a:endParaRPr>
          </a:p>
          <a:p>
            <a:pPr lvl="1" eaLnBrk="1" hangingPunct="1">
              <a:buFontTx/>
              <a:buChar char=" "/>
            </a:pPr>
            <a:endParaRPr lang="en-US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45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this do?</a:t>
            </a:r>
            <a:br>
              <a:rPr lang="en-US" dirty="0" smtClean="0"/>
            </a:br>
            <a:r>
              <a:rPr lang="en-US" dirty="0" smtClean="0"/>
              <a:t>What are the literals?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63422" y="2031999"/>
            <a:ext cx="50517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dale Mono"/>
                <a:cs typeface="Andale Mono"/>
              </a:rPr>
              <a:t>	size(300, 300);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background(255);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smooth();</a:t>
            </a:r>
          </a:p>
          <a:p>
            <a:r>
              <a:rPr lang="en-US" dirty="0" smtClean="0">
                <a:latin typeface="Andale Mono"/>
                <a:cs typeface="Andale Mono"/>
              </a:rPr>
              <a:t>	</a:t>
            </a:r>
            <a:r>
              <a:rPr lang="en-US" dirty="0" err="1" smtClean="0">
                <a:latin typeface="Andale Mono"/>
                <a:cs typeface="Andale Mono"/>
              </a:rPr>
              <a:t>strokeWeight</a:t>
            </a:r>
            <a:r>
              <a:rPr lang="en-US" dirty="0" smtClean="0">
                <a:latin typeface="Andale Mono"/>
                <a:cs typeface="Andale Mono"/>
              </a:rPr>
              <a:t>(4);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stroke(0);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err="1" smtClean="0">
                <a:latin typeface="Andale Mono"/>
                <a:cs typeface="Andale Mono"/>
              </a:rPr>
              <a:t>rect</a:t>
            </a:r>
            <a:r>
              <a:rPr lang="en-US" dirty="0" smtClean="0">
                <a:latin typeface="Andale Mono"/>
                <a:cs typeface="Andale Mono"/>
              </a:rPr>
              <a:t>(25, 25, 250, 250);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stroke(100, 100, 255);</a:t>
            </a:r>
          </a:p>
          <a:p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ellipse(150, 150, 250, 250);</a:t>
            </a:r>
          </a:p>
          <a:p>
            <a:endParaRPr lang="en-US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1083141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D966F-9FCE-4430-A0F9-256F197F454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Declarations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Variables are used to store values that may change during program execution.</a:t>
            </a:r>
          </a:p>
          <a:p>
            <a:pPr eaLnBrk="1" hangingPunct="1"/>
            <a:r>
              <a:rPr lang="en-US" dirty="0" smtClean="0"/>
              <a:t>They can be either </a:t>
            </a:r>
            <a:r>
              <a:rPr lang="en-US" i="1" dirty="0" smtClean="0"/>
              <a:t>initialized</a:t>
            </a:r>
            <a:r>
              <a:rPr lang="en-US" dirty="0" smtClean="0"/>
              <a:t> or </a:t>
            </a:r>
            <a:r>
              <a:rPr lang="en-US" i="1" dirty="0" smtClean="0"/>
              <a:t>uninitialized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Pattern:</a:t>
            </a:r>
          </a:p>
          <a:p>
            <a:pPr lvl="1" eaLnBrk="1" hangingPunct="1">
              <a:buFontTx/>
              <a:buChar char=" "/>
            </a:pPr>
            <a:r>
              <a:rPr lang="en-US" b="1" i="1" u="sng" dirty="0" smtClean="0">
                <a:latin typeface="Courier New" pitchFamily="49" charset="0"/>
              </a:rPr>
              <a:t>Type</a:t>
            </a:r>
            <a:r>
              <a:rPr lang="en-US" b="1" i="1" dirty="0" smtClean="0">
                <a:latin typeface="Courier New" pitchFamily="49" charset="0"/>
              </a:rPr>
              <a:t> </a:t>
            </a:r>
            <a:r>
              <a:rPr lang="en-US" b="1" i="1" u="sng" dirty="0" smtClean="0">
                <a:latin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[</a:t>
            </a:r>
            <a:r>
              <a:rPr lang="en-US" b="1" dirty="0" smtClean="0">
                <a:latin typeface="Courier New" pitchFamily="49" charset="0"/>
              </a:rPr>
              <a:t> = </a:t>
            </a:r>
            <a:r>
              <a:rPr lang="en-US" b="1" i="1" u="sng" dirty="0" smtClean="0">
                <a:latin typeface="Courier New" pitchFamily="49" charset="0"/>
              </a:rPr>
              <a:t>Expression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]</a:t>
            </a:r>
            <a:r>
              <a:rPr lang="en-US" b="1" dirty="0" smtClean="0">
                <a:latin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50869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4BD46-DE64-4A8A-B2E0-2EDA542CAAE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Primitive Types: Integers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Integers are whole numbers.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Processing provides several integer types: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byte 	</a:t>
            </a:r>
            <a:r>
              <a:rPr lang="en-US" dirty="0" smtClean="0">
                <a:latin typeface="Arial Unicode MS" pitchFamily="34" charset="-128"/>
              </a:rPr>
              <a:t>−128 through 127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short 	</a:t>
            </a:r>
            <a:r>
              <a:rPr lang="en-US" dirty="0" smtClean="0">
                <a:latin typeface="Arial Unicode MS" pitchFamily="34" charset="-128"/>
              </a:rPr>
              <a:t>−32768 through 32767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	</a:t>
            </a:r>
            <a:r>
              <a:rPr lang="en-US" dirty="0" smtClean="0">
                <a:latin typeface="Arial Unicode MS" pitchFamily="34" charset="-128"/>
              </a:rPr>
              <a:t>−2147483648 through 2147483647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long 	</a:t>
            </a:r>
            <a:r>
              <a:rPr lang="en-US" dirty="0" smtClean="0">
                <a:latin typeface="Arial Unicode MS" pitchFamily="34" charset="-128"/>
              </a:rPr>
              <a:t>−2</a:t>
            </a:r>
            <a:r>
              <a:rPr lang="en-US" baseline="30000" dirty="0" smtClean="0">
                <a:latin typeface="Arial Unicode MS" pitchFamily="34" charset="-128"/>
              </a:rPr>
              <a:t>63</a:t>
            </a:r>
            <a:r>
              <a:rPr lang="en-US" dirty="0" smtClean="0">
                <a:latin typeface="Arial Unicode MS" pitchFamily="34" charset="-128"/>
              </a:rPr>
              <a:t> through 2</a:t>
            </a:r>
            <a:r>
              <a:rPr lang="en-US" baseline="30000" dirty="0" smtClean="0">
                <a:latin typeface="Arial Unicode MS" pitchFamily="34" charset="-128"/>
              </a:rPr>
              <a:t>63</a:t>
            </a:r>
            <a:r>
              <a:rPr lang="en-US" dirty="0" smtClean="0">
                <a:latin typeface="Arial Unicode MS" pitchFamily="34" charset="-128"/>
              </a:rPr>
              <a:t> − 1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dirty="0" smtClean="0"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Literal integer expressions: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42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-22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43173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AA665-F81D-436E-B3DA-B69257BC8D2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Primitive Types: Real Numbers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Reals</a:t>
            </a:r>
            <a:r>
              <a:rPr lang="en-US" dirty="0" smtClean="0"/>
              <a:t> are numbers with decimal points.</a:t>
            </a:r>
          </a:p>
          <a:p>
            <a:pPr eaLnBrk="1" hangingPunct="1"/>
            <a:r>
              <a:rPr lang="en-US" dirty="0" smtClean="0"/>
              <a:t>Processing provides two real data types:</a:t>
            </a:r>
            <a:endParaRPr lang="en-US" dirty="0" smtClean="0">
              <a:latin typeface="Arial Unicode MS" pitchFamily="34" charset="-128"/>
            </a:endParaRPr>
          </a:p>
          <a:p>
            <a:pPr lvl="1" eaLnBrk="1" hangingPunct="1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 float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 double</a:t>
            </a:r>
            <a:endParaRPr lang="en-US" dirty="0" smtClean="0"/>
          </a:p>
          <a:p>
            <a:pPr eaLnBrk="1" hangingPunct="1"/>
            <a:r>
              <a:rPr lang="en-US" dirty="0" smtClean="0">
                <a:latin typeface="Arial Unicode MS" pitchFamily="34" charset="-128"/>
              </a:rPr>
              <a:t>Literal real expressions: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	</a:t>
            </a:r>
            <a:r>
              <a:rPr lang="en-US" b="1" i="1" u="sng" dirty="0" err="1" smtClean="0">
                <a:latin typeface="Courier New" pitchFamily="49" charset="0"/>
              </a:rPr>
              <a:t>x</a:t>
            </a:r>
            <a:r>
              <a:rPr lang="en-US" b="1" dirty="0" err="1" smtClean="0">
                <a:latin typeface="Courier New" pitchFamily="49" charset="0"/>
              </a:rPr>
              <a:t>E</a:t>
            </a:r>
            <a:r>
              <a:rPr lang="en-US" b="1" i="1" u="sng" dirty="0" err="1" smtClean="0">
                <a:latin typeface="Courier New" pitchFamily="49" charset="0"/>
              </a:rPr>
              <a:t>n</a:t>
            </a:r>
            <a:r>
              <a:rPr lang="en-US" dirty="0" smtClean="0">
                <a:latin typeface="Arial Unicode MS" pitchFamily="34" charset="-128"/>
              </a:rPr>
              <a:t>   represents </a:t>
            </a:r>
            <a:r>
              <a:rPr lang="en-US" dirty="0" smtClean="0"/>
              <a:t>x * 10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Arial Unicode MS" pitchFamily="34" charset="-128"/>
              </a:rPr>
              <a:t>where:</a:t>
            </a:r>
          </a:p>
          <a:p>
            <a:pPr lvl="2" eaLnBrk="1" hangingPunct="1"/>
            <a:r>
              <a:rPr lang="en-US" b="1" i="1" u="sng" dirty="0" smtClean="0"/>
              <a:t>x</a:t>
            </a:r>
            <a:r>
              <a:rPr lang="en-US" dirty="0" smtClean="0"/>
              <a:t> is a fixed-point real-number, + or -</a:t>
            </a:r>
          </a:p>
          <a:p>
            <a:pPr lvl="2" eaLnBrk="1" hangingPunct="1"/>
            <a:r>
              <a:rPr lang="en-US" b="1" i="1" u="sng" dirty="0" smtClean="0"/>
              <a:t>n</a:t>
            </a:r>
            <a:r>
              <a:rPr lang="en-US" dirty="0" smtClean="0"/>
              <a:t> is an integer, negative or positive.</a:t>
            </a:r>
          </a:p>
          <a:p>
            <a:pPr lvl="2" eaLnBrk="1" hangingPunct="1">
              <a:buNone/>
            </a:pPr>
            <a:endParaRPr lang="en-US" sz="800" dirty="0" smtClean="0"/>
          </a:p>
          <a:p>
            <a:pPr lvl="1">
              <a:buNone/>
            </a:pPr>
            <a:r>
              <a:rPr lang="en-US" sz="2400" dirty="0" smtClean="0"/>
              <a:t>Example: </a:t>
            </a:r>
            <a:r>
              <a:rPr lang="en-US" sz="2400" dirty="0" err="1" smtClean="0"/>
              <a:t>Avagadro’s</a:t>
            </a:r>
            <a:r>
              <a:rPr lang="en-US" sz="2400" dirty="0" smtClean="0"/>
              <a:t> number is near </a:t>
            </a:r>
            <a:r>
              <a:rPr lang="en-US" sz="2400" b="1" dirty="0" smtClean="0">
                <a:latin typeface="Courier New" pitchFamily="49" charset="0"/>
              </a:rPr>
              <a:t>6.0221415e23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11169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15190</TotalTime>
  <Words>1917</Words>
  <Application>Microsoft Macintosh PowerPoint</Application>
  <PresentationFormat>On-screen Show (4:3)</PresentationFormat>
  <Paragraphs>393</Paragraphs>
  <Slides>33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Clarity</vt:lpstr>
      <vt:lpstr>Processing</vt:lpstr>
      <vt:lpstr>Objectives</vt:lpstr>
      <vt:lpstr>Types</vt:lpstr>
      <vt:lpstr>Kinds of Objects</vt:lpstr>
      <vt:lpstr>Literals</vt:lpstr>
      <vt:lpstr>What does this do? What are the literals?</vt:lpstr>
      <vt:lpstr>Variable Declarations</vt:lpstr>
      <vt:lpstr>Primitive Types: Integers</vt:lpstr>
      <vt:lpstr>Primitive Types: Real Numbers</vt:lpstr>
      <vt:lpstr>Variable Declarations</vt:lpstr>
      <vt:lpstr>With Variables!</vt:lpstr>
      <vt:lpstr>Constant Declarations</vt:lpstr>
      <vt:lpstr>Multiple Declarations </vt:lpstr>
      <vt:lpstr>With Constants and Chaining!</vt:lpstr>
      <vt:lpstr>Identifiers</vt:lpstr>
      <vt:lpstr>PowerPoint Presentation</vt:lpstr>
      <vt:lpstr>Expressions</vt:lpstr>
      <vt:lpstr>Assignment Expressions</vt:lpstr>
      <vt:lpstr>Numeric Expressions</vt:lpstr>
      <vt:lpstr>With Variable Expressions!!</vt:lpstr>
      <vt:lpstr>Practice</vt:lpstr>
      <vt:lpstr>Implicit Type Conversion</vt:lpstr>
      <vt:lpstr>Type Conversion</vt:lpstr>
      <vt:lpstr>Mathematical Resources</vt:lpstr>
      <vt:lpstr>Precedence</vt:lpstr>
      <vt:lpstr>Operator Precedence</vt:lpstr>
      <vt:lpstr>Associativity</vt:lpstr>
      <vt:lpstr>Syntactic Sugar?</vt:lpstr>
      <vt:lpstr>Assignment Chaining</vt:lpstr>
      <vt:lpstr>Assignment Shortcuts</vt:lpstr>
      <vt:lpstr>In General</vt:lpstr>
      <vt:lpstr>Increment and Decrement</vt:lpstr>
      <vt:lpstr>Prefix/Postfix Increment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&amp; Java</dc:title>
  <dc:creator>Serita Nelesen</dc:creator>
  <cp:lastModifiedBy>Serita Nelesen</cp:lastModifiedBy>
  <cp:revision>39</cp:revision>
  <cp:lastPrinted>2012-09-10T10:29:04Z</cp:lastPrinted>
  <dcterms:created xsi:type="dcterms:W3CDTF">2011-08-22T19:36:31Z</dcterms:created>
  <dcterms:modified xsi:type="dcterms:W3CDTF">2012-09-10T16:19:18Z</dcterms:modified>
</cp:coreProperties>
</file>