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3" r:id="rId1"/>
  </p:sldMasterIdLst>
  <p:notesMasterIdLst>
    <p:notesMasterId r:id="rId33"/>
  </p:notesMasterIdLst>
  <p:sldIdLst>
    <p:sldId id="256" r:id="rId2"/>
    <p:sldId id="257" r:id="rId3"/>
    <p:sldId id="298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69" r:id="rId13"/>
    <p:sldId id="282" r:id="rId14"/>
    <p:sldId id="300" r:id="rId15"/>
    <p:sldId id="301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91" r:id="rId25"/>
    <p:sldId id="292" r:id="rId26"/>
    <p:sldId id="293" r:id="rId27"/>
    <p:sldId id="294" r:id="rId28"/>
    <p:sldId id="295" r:id="rId29"/>
    <p:sldId id="296" r:id="rId30"/>
    <p:sldId id="297" r:id="rId31"/>
    <p:sldId id="302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6047" autoAdjust="0"/>
  </p:normalViewPr>
  <p:slideViewPr>
    <p:cSldViewPr snapToGrid="0" snapToObjects="1">
      <p:cViewPr varScale="1">
        <p:scale>
          <a:sx n="96" d="100"/>
          <a:sy n="96" d="100"/>
        </p:scale>
        <p:origin x="-11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9BDD39-D303-CD4C-A17A-8BB36711B6AB}" type="datetimeFigureOut">
              <a:rPr lang="en-US" smtClean="0"/>
              <a:t>1/30/12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465CF7-86B3-164A-BA4F-DC0769493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868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029896-77D8-47A7-A9A7-5C0388CC175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We’ll call this IID (Iterative/Incremental</a:t>
            </a:r>
            <a:r>
              <a:rPr lang="en-US" baseline="0" dirty="0" smtClean="0"/>
              <a:t> Development). Note that the “D” is not design here, it’s the whole development process.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However you orchestrate the phases, you should always follow one critical rule: “Think first, program later”.</a:t>
            </a:r>
          </a:p>
          <a:p>
            <a:endParaRPr lang="en-US" b="1" dirty="0" smtClean="0"/>
          </a:p>
          <a:p>
            <a:r>
              <a:rPr lang="en-US" dirty="0" smtClean="0"/>
              <a:t>“</a:t>
            </a:r>
            <a:r>
              <a:rPr lang="en-US" dirty="0" err="1" smtClean="0"/>
              <a:t>i</a:t>
            </a:r>
            <a:r>
              <a:rPr lang="en-US" dirty="0" smtClean="0"/>
              <a:t>*” = iterative/incremental</a:t>
            </a:r>
          </a:p>
          <a:p>
            <a:r>
              <a:rPr lang="en-US" dirty="0" smtClean="0"/>
              <a:t>Analysis</a:t>
            </a:r>
            <a:r>
              <a:rPr lang="en-US" baseline="0" dirty="0" smtClean="0"/>
              <a:t> – Describe the elements of your current vision. (What?)</a:t>
            </a:r>
            <a:endParaRPr lang="en-US" dirty="0" smtClean="0"/>
          </a:p>
          <a:p>
            <a:pPr>
              <a:buFont typeface="Arial" pitchFamily="34" charset="0"/>
              <a:buNone/>
            </a:pPr>
            <a:r>
              <a:rPr lang="en-US" dirty="0" smtClean="0"/>
              <a:t>Design</a:t>
            </a:r>
            <a:r>
              <a:rPr lang="en-US" baseline="0" dirty="0" smtClean="0"/>
              <a:t> – Pick one (“important”) element and build an algorithm for it. (How?)</a:t>
            </a:r>
            <a:endParaRPr lang="en-US" dirty="0" smtClean="0"/>
          </a:p>
          <a:p>
            <a:pPr>
              <a:buFont typeface="Arial" pitchFamily="34" charset="0"/>
              <a:buNone/>
            </a:pPr>
            <a:r>
              <a:rPr lang="en-US" dirty="0" smtClean="0"/>
              <a:t>Implementation</a:t>
            </a:r>
            <a:r>
              <a:rPr lang="en-US" baseline="0" dirty="0" smtClean="0"/>
              <a:t> – Write code for your algorithm.</a:t>
            </a:r>
            <a:endParaRPr lang="en-US" dirty="0" smtClean="0"/>
          </a:p>
          <a:p>
            <a:pPr>
              <a:buFont typeface="Arial" pitchFamily="34" charset="0"/>
              <a:buNone/>
            </a:pPr>
            <a:r>
              <a:rPr lang="en-US" dirty="0" smtClean="0"/>
              <a:t>Testing</a:t>
            </a:r>
            <a:r>
              <a:rPr lang="en-US" baseline="0" dirty="0" smtClean="0"/>
              <a:t> – Try your code out and evaluation how well it does.</a:t>
            </a:r>
            <a:endParaRPr lang="en-US" dirty="0" smtClean="0"/>
          </a:p>
          <a:p>
            <a:endParaRPr lang="en-US" b="1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5D65B9-E289-465B-8627-0E6FD55757F4}" type="slidenum">
              <a:rPr lang="en-US"/>
              <a:pPr/>
              <a:t>12</a:t>
            </a:fld>
            <a:endParaRPr lang="en-US"/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We’ll use Processing,</a:t>
            </a:r>
            <a:r>
              <a:rPr lang="en-US" baseline="0" dirty="0" smtClean="0"/>
              <a:t> </a:t>
            </a:r>
            <a:r>
              <a:rPr lang="en-US" dirty="0" smtClean="0"/>
              <a:t>a good language to use for graphical animations,</a:t>
            </a:r>
            <a:r>
              <a:rPr lang="en-US" baseline="0" dirty="0" smtClean="0"/>
              <a:t> in the next example</a:t>
            </a:r>
            <a:endParaRPr lang="en-US" dirty="0" smtClean="0"/>
          </a:p>
          <a:p>
            <a:r>
              <a:rPr lang="en-US" dirty="0" smtClean="0"/>
              <a:t>Go through a</a:t>
            </a:r>
            <a:r>
              <a:rPr lang="en-US" baseline="0" dirty="0" smtClean="0"/>
              <a:t> “nothing” example in the Processing IDE. </a:t>
            </a:r>
          </a:p>
          <a:p>
            <a:r>
              <a:rPr lang="en-US" baseline="0" dirty="0" smtClean="0"/>
              <a:t>Notes: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 Describe the elements of the IDE (control panel/run button and the program editor/text output/visual output panes).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 Run a “nothing” program/sketch.</a:t>
            </a:r>
          </a:p>
          <a:p>
            <a:pPr>
              <a:buFont typeface="Arial" pitchFamily="34" charset="0"/>
              <a:buNone/>
            </a:pPr>
            <a:r>
              <a:rPr lang="en-US" baseline="0" dirty="0" smtClean="0"/>
              <a:t>The key point here is the use of code to produce/characterize output. Programming is not WYSIWYG. You might ask the students why anyone would bother with this code-sketch cycle when WYSIWYG is so much simpler to understand.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DE21A5-3C32-49EB-80A0-D581D198C790}" type="slidenum">
              <a:rPr lang="en-US"/>
              <a:pPr/>
              <a:t>13</a:t>
            </a:fld>
            <a:endParaRPr lang="en-US"/>
          </a:p>
        </p:txBody>
      </p:sp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We’ve already seen</a:t>
            </a:r>
            <a:r>
              <a:rPr lang="en-US" baseline="0" dirty="0" smtClean="0"/>
              <a:t> the canvas in our blank program (which produced a blank canvas)</a:t>
            </a:r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352C08-A4D9-42FD-9F38-A83753315848}" type="slidenum">
              <a:rPr lang="en-US"/>
              <a:pPr/>
              <a:t>14</a:t>
            </a:fld>
            <a:endParaRPr lang="en-US"/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is the mathematical coordinate plane. In this world, points</a:t>
            </a:r>
            <a:r>
              <a:rPr lang="en-US" baseline="0" dirty="0" smtClean="0"/>
              <a:t> are infinitely small and lines are infinitely long.</a:t>
            </a:r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Most computer systems view</a:t>
            </a:r>
            <a:r>
              <a:rPr lang="en-US" baseline="0" dirty="0" smtClean="0"/>
              <a:t> the output canvas as the bounded area on</a:t>
            </a:r>
            <a:r>
              <a:rPr lang="en-US" dirty="0" smtClean="0"/>
              <a:t> the bottom right of the traditional x-y grid.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352C08-A4D9-42FD-9F38-A83753315848}" type="slidenum">
              <a:rPr lang="en-US"/>
              <a:pPr/>
              <a:t>15</a:t>
            </a:fld>
            <a:endParaRPr lang="en-US"/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Discuss</a:t>
            </a:r>
            <a:r>
              <a:rPr lang="en-US" baseline="0" dirty="0" smtClean="0"/>
              <a:t> the nature of the </a:t>
            </a:r>
            <a:r>
              <a:rPr lang="en-US" i="1" baseline="0" dirty="0" smtClean="0"/>
              <a:t>canvas</a:t>
            </a:r>
            <a:r>
              <a:rPr lang="en-US" baseline="0" dirty="0" smtClean="0"/>
              <a:t>, </a:t>
            </a:r>
            <a:r>
              <a:rPr lang="en-US" i="1" baseline="0" dirty="0" smtClean="0"/>
              <a:t>pixels</a:t>
            </a:r>
            <a:r>
              <a:rPr lang="en-US" baseline="0" dirty="0" smtClean="0"/>
              <a:t> and </a:t>
            </a:r>
            <a:r>
              <a:rPr lang="en-US" i="1" baseline="0" dirty="0" smtClean="0"/>
              <a:t>coordinates</a:t>
            </a:r>
            <a:r>
              <a:rPr lang="en-US" baseline="0" dirty="0" smtClean="0"/>
              <a:t>. Use the </a:t>
            </a:r>
            <a:r>
              <a:rPr lang="en-US" b="1" baseline="0" dirty="0" smtClean="0">
                <a:latin typeface="Courier New" pitchFamily="49" charset="0"/>
                <a:cs typeface="Courier New" pitchFamily="49" charset="0"/>
              </a:rPr>
              <a:t>size()</a:t>
            </a:r>
            <a:r>
              <a:rPr lang="en-US" baseline="0" dirty="0" smtClean="0"/>
              <a:t> and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rPr>
              <a:t>point()</a:t>
            </a:r>
            <a:r>
              <a:rPr lang="en-US" baseline="0" dirty="0" smtClean="0"/>
              <a:t> methods to create canvases and pixels using pixel-based sizes and coordinates, but focus on </a:t>
            </a:r>
            <a:r>
              <a:rPr lang="en-US" b="0" baseline="0" dirty="0" smtClean="0"/>
              <a:t>design concepts, </a:t>
            </a:r>
            <a:r>
              <a:rPr lang="en-US" b="1" baseline="0" dirty="0" smtClean="0"/>
              <a:t>not</a:t>
            </a:r>
            <a:r>
              <a:rPr lang="en-US" b="0" baseline="0" dirty="0" smtClean="0"/>
              <a:t> the implemented code</a:t>
            </a:r>
            <a:r>
              <a:rPr lang="en-US" baseline="0" dirty="0" smtClean="0"/>
              <a:t>. We use code here </a:t>
            </a:r>
            <a:r>
              <a:rPr lang="en-US" b="1" baseline="0" dirty="0" smtClean="0"/>
              <a:t>only</a:t>
            </a:r>
            <a:r>
              <a:rPr lang="en-US" baseline="0" dirty="0" smtClean="0"/>
              <a:t> to give them some idea of the level of abstraction at which algorithms must be written and to make the concepts concrete.</a:t>
            </a:r>
          </a:p>
          <a:p>
            <a:r>
              <a:rPr lang="en-US" baseline="0" dirty="0" smtClean="0"/>
              <a:t>Run several demo sketches with different sized canvases (default size, small, large, non-square) and pixels at different locations (e.g., (0, 0), (50, 50), (100, 100)!). Use Gimp to zoom into the bit-mapped output, if appropriate).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DE21A5-3C32-49EB-80A0-D581D198C790}" type="slidenum">
              <a:rPr lang="en-US"/>
              <a:pPr/>
              <a:t>16</a:t>
            </a:fld>
            <a:endParaRPr lang="en-US"/>
          </a:p>
        </p:txBody>
      </p:sp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Give examples</a:t>
            </a:r>
            <a:r>
              <a:rPr lang="en-US" baseline="0" dirty="0" smtClean="0"/>
              <a:t> of this pattern and explain that italic/underlined text is replaced by real program code (e.g., statement changes, but the semi-colon must always be there).</a:t>
            </a:r>
          </a:p>
          <a:p>
            <a:r>
              <a:rPr lang="en-US" baseline="0" dirty="0" smtClean="0"/>
              <a:t>We’ll mostly use method calls now.</a:t>
            </a:r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DE21A5-3C32-49EB-80A0-D581D198C790}" type="slidenum">
              <a:rPr lang="en-US"/>
              <a:pPr/>
              <a:t>17</a:t>
            </a:fld>
            <a:endParaRPr lang="en-US"/>
          </a:p>
        </p:txBody>
      </p:sp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Give examples</a:t>
            </a:r>
            <a:r>
              <a:rPr lang="en-US" baseline="0" dirty="0" smtClean="0"/>
              <a:t> of this pattern and explain that italic/underlined text is replaced by real program code (e.g., </a:t>
            </a:r>
            <a:r>
              <a:rPr lang="en-US" baseline="0" dirty="0" err="1" smtClean="0"/>
              <a:t>methodName</a:t>
            </a:r>
            <a:r>
              <a:rPr lang="en-US" baseline="0" dirty="0" smtClean="0"/>
              <a:t> is replaced, the </a:t>
            </a:r>
            <a:r>
              <a:rPr lang="en-US" baseline="0" dirty="0" err="1" smtClean="0"/>
              <a:t>parens</a:t>
            </a:r>
            <a:r>
              <a:rPr lang="en-US" baseline="0" dirty="0" smtClean="0"/>
              <a:t> aren’t).</a:t>
            </a:r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DE21A5-3C32-49EB-80A0-D581D198C790}" type="slidenum">
              <a:rPr lang="en-US"/>
              <a:pPr/>
              <a:t>18</a:t>
            </a:fld>
            <a:endParaRPr lang="en-US"/>
          </a:p>
        </p:txBody>
      </p:sp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For multi-line comments, Processing ignores the text between the /* and the */.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For single-line comments, Processing ignores the rest of the text on the line </a:t>
            </a:r>
            <a:br>
              <a:rPr lang="en-US" sz="1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1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after the  //.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CB92CD-222C-44CB-BF94-F265AE4FA043}" type="slidenum">
              <a:rPr lang="en-US"/>
              <a:pPr/>
              <a:t>19</a:t>
            </a:fld>
            <a:endParaRPr lang="en-US"/>
          </a:p>
        </p:txBody>
      </p:sp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 NOT</a:t>
            </a:r>
            <a:r>
              <a:rPr lang="en-US" baseline="0" dirty="0" smtClean="0"/>
              <a:t> run program yet!</a:t>
            </a:r>
            <a:endParaRPr lang="en-US" dirty="0" smtClean="0"/>
          </a:p>
          <a:p>
            <a:r>
              <a:rPr lang="en-US" dirty="0" smtClean="0"/>
              <a:t>Note: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 T</a:t>
            </a:r>
            <a:r>
              <a:rPr lang="en-US" dirty="0" smtClean="0"/>
              <a:t>he Java/Processing </a:t>
            </a:r>
            <a:r>
              <a:rPr lang="en-US" dirty="0"/>
              <a:t>compiler pretty much ignores whitespace (spaces, line feeds, and carriage returns) except for its role as a </a:t>
            </a:r>
            <a:r>
              <a:rPr lang="en-US" dirty="0" smtClean="0"/>
              <a:t>token separator</a:t>
            </a:r>
            <a:r>
              <a:rPr lang="en-US" dirty="0"/>
              <a:t>.  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The </a:t>
            </a:r>
            <a:r>
              <a:rPr lang="en-US" dirty="0"/>
              <a:t>semi-colon ends a </a:t>
            </a:r>
            <a:r>
              <a:rPr lang="en-US" dirty="0" smtClean="0"/>
              <a:t>line</a:t>
            </a:r>
            <a:r>
              <a:rPr lang="en-US" baseline="0" dirty="0" smtClean="0"/>
              <a:t> (</a:t>
            </a:r>
            <a:r>
              <a:rPr lang="en-US" dirty="0" smtClean="0"/>
              <a:t>not </a:t>
            </a:r>
            <a:r>
              <a:rPr lang="en-US" dirty="0"/>
              <a:t>a carriage </a:t>
            </a:r>
            <a:r>
              <a:rPr lang="en-US" dirty="0" smtClean="0"/>
              <a:t>return).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The documentation</a:t>
            </a:r>
            <a:r>
              <a:rPr lang="en-US" baseline="0" dirty="0" smtClean="0"/>
              <a:t> is larger than the code. It documents the things that aren’t obvious from the code itself, e.g., we say “center point” – important - rather than “point at the center of the canvas” – obvious. This example used the standard documentation format used in the text and that we expect the students to use in the course; eventually, we’ll explain that this is </a:t>
            </a:r>
            <a:r>
              <a:rPr lang="en-US" baseline="0" dirty="0" err="1" smtClean="0"/>
              <a:t>JavaDoc</a:t>
            </a:r>
            <a:r>
              <a:rPr lang="en-US" baseline="0" dirty="0" smtClean="0"/>
              <a:t> format.  The author line should include all code authors (e.g., </a:t>
            </a:r>
            <a:r>
              <a:rPr lang="en-US" baseline="0" dirty="0" err="1" smtClean="0"/>
              <a:t>kvlinden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jnyhoff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nyhl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snelesen</a:t>
            </a:r>
            <a:r>
              <a:rPr lang="en-US" baseline="0" dirty="0" smtClean="0"/>
              <a:t>) and the version line should identify the assignment, semester and year.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The </a:t>
            </a:r>
            <a:r>
              <a:rPr lang="en-US" dirty="0"/>
              <a:t>2</a:t>
            </a:r>
            <a:r>
              <a:rPr lang="en-US" dirty="0" smtClean="0"/>
              <a:t> </a:t>
            </a:r>
            <a:r>
              <a:rPr lang="en-US" dirty="0"/>
              <a:t>steps of the </a:t>
            </a:r>
            <a:r>
              <a:rPr lang="en-US" dirty="0" smtClean="0"/>
              <a:t>algorithm are written as two lines of code.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Run the program AFTER</a:t>
            </a:r>
            <a:r>
              <a:rPr lang="en-US" baseline="0" dirty="0" smtClean="0"/>
              <a:t> discussion of testing</a:t>
            </a:r>
            <a:r>
              <a:rPr lang="en-US" dirty="0" smtClean="0"/>
              <a:t> </a:t>
            </a:r>
            <a:r>
              <a:rPr lang="en-US" baseline="0" dirty="0" smtClean="0"/>
              <a:t> - It produces a dot as we expected, but it’s hard to see</a:t>
            </a:r>
            <a:endParaRPr lang="en-US" dirty="0" smtClean="0"/>
          </a:p>
          <a:p>
            <a:pPr>
              <a:buFont typeface="Arial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07B124-0D85-40C3-BC2B-5B33A89E4002}" type="slidenum">
              <a:rPr lang="en-US"/>
              <a:pPr/>
              <a:t>20</a:t>
            </a:fld>
            <a:endParaRPr lang="en-US"/>
          </a:p>
        </p:txBody>
      </p:sp>
      <p:sp>
        <p:nvSpPr>
          <p:cNvPr id="24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is the sort of work that is often “outsourced”. If you don’t want your job to be outsourced, develop your abilities in all the other areas of programming/computing.</a:t>
            </a:r>
          </a:p>
          <a:p>
            <a:r>
              <a:rPr lang="en-US" baseline="0" dirty="0" smtClean="0"/>
              <a:t>If there is time, I’d show how to save/submit this prototype in the manner used for the labs and </a:t>
            </a:r>
            <a:r>
              <a:rPr lang="en-US" baseline="0" dirty="0" err="1" smtClean="0"/>
              <a:t>homeworks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352C08-A4D9-42FD-9F38-A83753315848}" type="slidenum">
              <a:rPr lang="en-US"/>
              <a:pPr/>
              <a:t>21</a:t>
            </a:fld>
            <a:endParaRPr lang="en-US"/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B2F04C-ADB2-4747-8E35-65227E8B1B88}" type="slidenum">
              <a:rPr lang="en-US"/>
              <a:pPr/>
              <a:t>4</a:t>
            </a:fld>
            <a:endParaRPr lang="en-US"/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Don’t jump to programming too soon!</a:t>
            </a:r>
          </a:p>
          <a:p>
            <a:r>
              <a:rPr lang="en-US" dirty="0"/>
              <a:t>Ask the hard questions: Is a system even possible or desirable?  What would the solution look and act like?  What does the customer really need/want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Stakeholders:</a:t>
            </a:r>
            <a:r>
              <a:rPr lang="en-US" baseline="0" dirty="0" smtClean="0"/>
              <a:t> might be you, might be employer, etc.</a:t>
            </a:r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EE26A2-A142-47AA-ACB8-B18114901ACA}" type="slidenum">
              <a:rPr lang="en-US"/>
              <a:pPr/>
              <a:t>22</a:t>
            </a:fld>
            <a:endParaRPr lang="en-US"/>
          </a:p>
        </p:txBody>
      </p:sp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Well,</a:t>
            </a:r>
            <a:r>
              <a:rPr lang="en-US" baseline="0" dirty="0" smtClean="0"/>
              <a:t> we just aren’t very far yet. Could introduce </a:t>
            </a:r>
            <a:r>
              <a:rPr lang="en-US" baseline="0" dirty="0" err="1" smtClean="0"/>
              <a:t>strokeWeight</a:t>
            </a:r>
            <a:r>
              <a:rPr lang="en-US" baseline="0" dirty="0" smtClean="0"/>
              <a:t>() here to make the center point more apparent.</a:t>
            </a:r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07B124-0D85-40C3-BC2B-5B33A89E4002}" type="slidenum">
              <a:rPr lang="en-US"/>
              <a:pPr/>
              <a:t>23</a:t>
            </a:fld>
            <a:endParaRPr lang="en-US"/>
          </a:p>
        </p:txBody>
      </p:sp>
      <p:sp>
        <p:nvSpPr>
          <p:cNvPr id="24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Usefulness</a:t>
            </a:r>
            <a:r>
              <a:rPr lang="en-US" baseline="0" dirty="0" smtClean="0"/>
              <a:t> is assessed by the stakeholders in each iteration. Analysis/Design/Implementation </a:t>
            </a:r>
            <a:r>
              <a:rPr lang="en-US" i="1" baseline="0" dirty="0" smtClean="0"/>
              <a:t>quality</a:t>
            </a:r>
            <a:r>
              <a:rPr lang="en-US" baseline="0" dirty="0" smtClean="0"/>
              <a:t> is characterized by:</a:t>
            </a:r>
            <a:endParaRPr lang="en-US" dirty="0" smtClean="0"/>
          </a:p>
          <a:p>
            <a:pPr>
              <a:buFontTx/>
              <a:buChar char="•"/>
            </a:pPr>
            <a:r>
              <a:rPr lang="en-US" b="1" dirty="0" smtClean="0"/>
              <a:t> Useful </a:t>
            </a:r>
            <a:r>
              <a:rPr lang="en-US" b="0" dirty="0" smtClean="0"/>
              <a:t>– Test </a:t>
            </a:r>
            <a:r>
              <a:rPr lang="en-US" b="0" baseline="0" dirty="0" smtClean="0"/>
              <a:t>this by checking in with the stakeholders on each iteration – We’re assuming that out vision is compelling to someone (perhaps a bit of a stretch with this simple example).</a:t>
            </a:r>
            <a:endParaRPr lang="en-US" b="1" dirty="0" smtClean="0"/>
          </a:p>
          <a:p>
            <a:pPr>
              <a:buFontTx/>
              <a:buChar char="•"/>
            </a:pPr>
            <a:r>
              <a:rPr lang="en-US" b="1" baseline="0" dirty="0" smtClean="0"/>
              <a:t> C</a:t>
            </a:r>
            <a:r>
              <a:rPr lang="en-US" b="1" dirty="0" smtClean="0"/>
              <a:t>orrect</a:t>
            </a:r>
            <a:r>
              <a:rPr lang="en-US" dirty="0" smtClean="0"/>
              <a:t> – Test this by running the test cases (perhaps automated</a:t>
            </a:r>
            <a:r>
              <a:rPr lang="en-US" baseline="0" dirty="0" smtClean="0"/>
              <a:t> tests with non-interactive/graphical experiences)</a:t>
            </a:r>
            <a:r>
              <a:rPr lang="en-US" dirty="0" smtClean="0"/>
              <a:t> – This seems ok at</a:t>
            </a:r>
            <a:r>
              <a:rPr lang="en-US" baseline="0" dirty="0" smtClean="0"/>
              <a:t> this point.</a:t>
            </a:r>
            <a:endParaRPr lang="en-US" dirty="0" smtClean="0"/>
          </a:p>
          <a:p>
            <a:pPr>
              <a:buFontTx/>
              <a:buChar char="•"/>
            </a:pPr>
            <a:r>
              <a:rPr lang="en-US" b="1" dirty="0" smtClean="0"/>
              <a:t> Efficient</a:t>
            </a:r>
            <a:r>
              <a:rPr lang="en-US" dirty="0" smtClean="0"/>
              <a:t> – Test this by timing the test cases – Take my word that it ran quickly.</a:t>
            </a:r>
          </a:p>
          <a:p>
            <a:pPr>
              <a:buFontTx/>
              <a:buChar char="•"/>
            </a:pPr>
            <a:r>
              <a:rPr lang="en-US" b="1" baseline="0" dirty="0" smtClean="0"/>
              <a:t> U</a:t>
            </a:r>
            <a:r>
              <a:rPr lang="en-US" b="1" dirty="0" smtClean="0"/>
              <a:t>nderstandable</a:t>
            </a:r>
            <a:r>
              <a:rPr lang="en-US" dirty="0" smtClean="0"/>
              <a:t> – Test this by looking through the code - We’ve looked at the code already.</a:t>
            </a:r>
          </a:p>
          <a:p>
            <a:pPr>
              <a:buFontTx/>
              <a:buChar char="•"/>
            </a:pPr>
            <a:r>
              <a:rPr lang="en-US" b="1" baseline="0" dirty="0" smtClean="0"/>
              <a:t> U</a:t>
            </a:r>
            <a:r>
              <a:rPr lang="en-US" b="1" dirty="0" smtClean="0"/>
              <a:t>ser-friendly</a:t>
            </a:r>
            <a:r>
              <a:rPr lang="en-US" dirty="0" smtClean="0"/>
              <a:t> – Test this with usability studies – Only the users can really</a:t>
            </a:r>
            <a:r>
              <a:rPr lang="en-US" baseline="0" dirty="0" smtClean="0"/>
              <a:t> do this and at this point the program is probably too simple to be very interesting to them.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Hospitable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Alternate between slides</a:t>
            </a:r>
            <a:r>
              <a:rPr lang="en-US" baseline="0" dirty="0" smtClean="0"/>
              <a:t> and Processing, using each tool to iteratively improve our target.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65CF7-86B3-164A-BA4F-DC07694936A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93503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352C08-A4D9-42FD-9F38-A83753315848}" type="slidenum">
              <a:rPr lang="en-US"/>
              <a:pPr/>
              <a:t>25</a:t>
            </a:fld>
            <a:endParaRPr lang="en-US"/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Explain how to read documentation.  Order of arguments matters!  Demo a few more here. Show that circles are ellipses with equal width/height.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352C08-A4D9-42FD-9F38-A83753315848}" type="slidenum">
              <a:rPr lang="en-US"/>
              <a:pPr/>
              <a:t>26</a:t>
            </a:fld>
            <a:endParaRPr lang="en-US"/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Here is an implementation detail related to smoothing.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352C08-A4D9-42FD-9F38-A83753315848}" type="slidenum">
              <a:rPr lang="en-US"/>
              <a:pPr/>
              <a:t>27</a:t>
            </a:fld>
            <a:endParaRPr lang="en-US"/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352C08-A4D9-42FD-9F38-A83753315848}" type="slidenum">
              <a:rPr lang="en-US"/>
              <a:pPr/>
              <a:t>28</a:t>
            </a:fld>
            <a:endParaRPr lang="en-US"/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Explain RGB color and use it to add the cyan, red and yellow bands.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352C08-A4D9-42FD-9F38-A83753315848}" type="slidenum">
              <a:rPr lang="en-US"/>
              <a:pPr/>
              <a:t>29</a:t>
            </a:fld>
            <a:endParaRPr lang="en-US"/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352C08-A4D9-42FD-9F38-A83753315848}" type="slidenum">
              <a:rPr lang="en-US"/>
              <a:pPr/>
              <a:t>30</a:t>
            </a:fld>
            <a:endParaRPr lang="en-US"/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CB92CD-222C-44CB-BF94-F265AE4FA043}" type="slidenum">
              <a:rPr lang="en-US"/>
              <a:pPr/>
              <a:t>31</a:t>
            </a:fld>
            <a:endParaRPr lang="en-US"/>
          </a:p>
        </p:txBody>
      </p:sp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code ends</a:t>
            </a:r>
            <a:r>
              <a:rPr lang="en-US" baseline="0" dirty="0" smtClean="0"/>
              <a:t> up delivering more than we had originally thought it would deliver.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B05150-C24E-412D-91A1-7C4BA22F8EB9}" type="slidenum">
              <a:rPr lang="en-US"/>
              <a:pPr/>
              <a:t>5</a:t>
            </a:fld>
            <a:endParaRPr lang="en-US"/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example is contrived,</a:t>
            </a:r>
            <a:r>
              <a:rPr lang="en-US" baseline="0" dirty="0" smtClean="0"/>
              <a:t> but useful. The sample image is a guess, not a specification, and we will likely have to change it during the course of development in order to achieve our goal.</a:t>
            </a:r>
          </a:p>
          <a:p>
            <a:r>
              <a:rPr lang="en-US" dirty="0" smtClean="0"/>
              <a:t>This “target” image is taken from Wikipedia. It is an</a:t>
            </a:r>
            <a:r>
              <a:rPr lang="en-US" baseline="0" dirty="0" smtClean="0"/>
              <a:t> official FITA archery target (</a:t>
            </a:r>
            <a:r>
              <a:rPr lang="fr-FR" sz="1200" b="0" i="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Fédération Internationale de Tir à l'Arc, International </a:t>
            </a:r>
            <a:r>
              <a:rPr lang="fr-FR" sz="1200" b="0" i="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Archery</a:t>
            </a:r>
            <a:r>
              <a:rPr lang="fr-FR" sz="1200" b="0" i="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fr-FR" sz="1200" b="0" i="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Foundation</a:t>
            </a:r>
            <a:r>
              <a:rPr lang="fr-FR" sz="1200" b="0" i="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).</a:t>
            </a: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417064-1D9F-4015-B84E-70E411548A83}" type="slidenum">
              <a:rPr lang="en-US"/>
              <a:pPr/>
              <a:t>6</a:t>
            </a:fld>
            <a:endParaRPr lang="en-US"/>
          </a:p>
        </p:txBody>
      </p:sp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“what” questions, not “how” questions</a:t>
            </a:r>
            <a:r>
              <a:rPr lang="en-US" baseline="0" dirty="0" smtClean="0"/>
              <a:t> – </a:t>
            </a:r>
            <a:r>
              <a:rPr lang="en-US" dirty="0" smtClean="0"/>
              <a:t>Don’t </a:t>
            </a:r>
            <a:r>
              <a:rPr lang="en-US" dirty="0"/>
              <a:t>jump to programming too soon</a:t>
            </a:r>
            <a:r>
              <a:rPr lang="en-US" dirty="0" smtClean="0"/>
              <a:t>!</a:t>
            </a:r>
          </a:p>
          <a:p>
            <a:r>
              <a:rPr lang="en-US" dirty="0" smtClean="0"/>
              <a:t>More</a:t>
            </a:r>
            <a:r>
              <a:rPr lang="en-US" baseline="0" dirty="0" smtClean="0"/>
              <a:t> complex problems require incremental iteration.</a:t>
            </a: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Start</a:t>
            </a:r>
            <a:r>
              <a:rPr lang="en-US" baseline="0" dirty="0" smtClean="0"/>
              <a:t> simple! In some ways, this speck of an example is the hardest one we’ll do all semester.</a:t>
            </a:r>
          </a:p>
          <a:p>
            <a:r>
              <a:rPr lang="en-US" baseline="0" dirty="0" smtClean="0"/>
              <a:t>The design will be specified in terms of the relevant concepts listed here. The point is a geometrical/mathematical point, not the point() method in Processing. Geometrical points have no dimension; pixels have dimensions. Everything on the computer is discrete.</a:t>
            </a:r>
          </a:p>
          <a:p>
            <a:endParaRPr lang="en-US" dirty="0" smtClean="0"/>
          </a:p>
          <a:p>
            <a:r>
              <a:rPr lang="en-US" dirty="0" smtClean="0"/>
              <a:t>Not language specific.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9A818-AEE8-F446-B936-0DAF7143022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5086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B05150-C24E-412D-91A1-7C4BA22F8EB9}" type="slidenum">
              <a:rPr lang="en-US"/>
              <a:pPr/>
              <a:t>8</a:t>
            </a:fld>
            <a:endParaRPr lang="en-US"/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Distinguish</a:t>
            </a:r>
            <a:r>
              <a:rPr lang="en-US" baseline="0" dirty="0" smtClean="0"/>
              <a:t> the key elements of the design by balancing the </a:t>
            </a:r>
            <a:r>
              <a:rPr lang="en-US" i="1" baseline="0" dirty="0" smtClean="0"/>
              <a:t>objects</a:t>
            </a:r>
            <a:r>
              <a:rPr lang="en-US" baseline="0" dirty="0" smtClean="0"/>
              <a:t> you see (and noun phrases you read) with the </a:t>
            </a:r>
            <a:r>
              <a:rPr lang="en-US" i="1" baseline="0" dirty="0" smtClean="0"/>
              <a:t>tools</a:t>
            </a:r>
            <a:r>
              <a:rPr lang="en-US" baseline="0" dirty="0" smtClean="0"/>
              <a:t> your language provides to you. At this point, you don’t know your tools very well, so I’ll walk through the example.</a:t>
            </a:r>
            <a:endParaRPr lang="en-US" dirty="0" smtClean="0"/>
          </a:p>
          <a:p>
            <a:r>
              <a:rPr lang="en-US" dirty="0" smtClean="0"/>
              <a:t>We’ll end up finding more graphical</a:t>
            </a:r>
            <a:r>
              <a:rPr lang="en-US" baseline="0" dirty="0" smtClean="0"/>
              <a:t> elements to add, but this is a reasonable vision/detailed description to start with. Get used to this state of affairs – Software engineers/arts rarely understand the whole problem when they start; they just need a compelling, unifying vision and a few detailed elements to start with.</a:t>
            </a:r>
          </a:p>
          <a:p>
            <a:endParaRPr lang="en-US" baseline="0" dirty="0" smtClean="0"/>
          </a:p>
          <a:p>
            <a:r>
              <a:rPr lang="en-US" baseline="0" dirty="0" smtClean="0"/>
              <a:t>How will we draw the target?  Break up problem.  Start with just a point on a well sized screen.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352C08-A4D9-42FD-9F38-A83753315848}" type="slidenum">
              <a:rPr lang="en-US"/>
              <a:pPr/>
              <a:t>9</a:t>
            </a:fld>
            <a:endParaRPr lang="en-US"/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Remember, we’re starting</a:t>
            </a:r>
            <a:r>
              <a:rPr lang="en-US" baseline="0" dirty="0" smtClean="0"/>
              <a:t> simple!</a:t>
            </a:r>
          </a:p>
          <a:p>
            <a:r>
              <a:rPr lang="en-US" baseline="0" dirty="0" smtClean="0"/>
              <a:t>Note that the algorithm isn’t written in Processing code; it’s written in a more general way that could be implemented using other languages (that provide graphical output capabilities).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1F59CA-B2FD-4F6D-BA11-5F9AE4BC6CB3}" type="slidenum">
              <a:rPr lang="en-US"/>
              <a:pPr/>
              <a:t>10</a:t>
            </a:fld>
            <a:endParaRPr lang="en-US"/>
          </a:p>
        </p:txBody>
      </p:sp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Ask students: What assumptions have we</a:t>
            </a:r>
            <a:r>
              <a:rPr lang="en-US" baseline="0" dirty="0" smtClean="0"/>
              <a:t> made? </a:t>
            </a:r>
            <a:r>
              <a:rPr lang="en-US" baseline="0" dirty="0" err="1" smtClean="0"/>
              <a:t>Ans</a:t>
            </a:r>
            <a:r>
              <a:rPr lang="en-US" baseline="0" dirty="0" smtClean="0"/>
              <a:t>:</a:t>
            </a:r>
            <a:r>
              <a:rPr lang="en-US" dirty="0" smtClean="0"/>
              <a:t> square canvas, unspecified colors</a:t>
            </a:r>
            <a:r>
              <a:rPr lang="en-US" baseline="0" dirty="0" smtClean="0"/>
              <a:t> (for now), 550x550 size (for now).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will be more helpful advice when the systems start to get a bit more complicated and you are building your own classes.</a:t>
            </a:r>
          </a:p>
          <a:p>
            <a:r>
              <a:rPr lang="en-US" dirty="0"/>
              <a:t>When the algorithm is done, you can move to the coding.  If you are not sure about your algorithm, do not go to the </a:t>
            </a:r>
            <a:r>
              <a:rPr lang="en-US" dirty="0" smtClean="0"/>
              <a:t>lab</a:t>
            </a:r>
            <a:r>
              <a:rPr lang="en-US" dirty="0"/>
              <a:t>, do not log in, do not type anything.  Get the algorithm right first, then move to implementation.  You will save lots of debugging time this way!  </a:t>
            </a:r>
          </a:p>
          <a:p>
            <a:r>
              <a:rPr lang="en-US" b="1" dirty="0"/>
              <a:t>Don Knuth</a:t>
            </a:r>
            <a:r>
              <a:rPr lang="en-US" dirty="0"/>
              <a:t> once won a late-60’s SF Bay-area programming contest by turning in a solution that was the fastest and the most quickly produced.  And he developed it on the worst system available with a </a:t>
            </a:r>
            <a:r>
              <a:rPr lang="en-US" dirty="0" smtClean="0"/>
              <a:t>crummy </a:t>
            </a:r>
            <a:r>
              <a:rPr lang="en-US" dirty="0"/>
              <a:t>batch architecture.  He attributed his success to the fact that he learned to program in the days when computer time was scarce and valuable - you got the design right before wasting your time on-line. (at least this is the way that Alan Kay tells the story).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352C08-A4D9-42FD-9F38-A83753315848}" type="slidenum">
              <a:rPr lang="en-US"/>
              <a:pPr/>
              <a:t>11</a:t>
            </a:fld>
            <a:endParaRPr lang="en-US"/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286E-E3ED-1B48-A890-3645A5273049}" type="datetimeFigureOut">
              <a:rPr lang="en-US" smtClean="0"/>
              <a:t>1/30/12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286E-E3ED-1B48-A890-3645A5273049}" type="datetimeFigureOut">
              <a:rPr lang="en-US" smtClean="0"/>
              <a:t>1/30/12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8EE4-CEC0-CE4B-8FC5-5822A80517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286E-E3ED-1B48-A890-3645A5273049}" type="datetimeFigureOut">
              <a:rPr lang="en-US" smtClean="0"/>
              <a:t>1/30/12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8EE4-CEC0-CE4B-8FC5-5822A80517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286E-E3ED-1B48-A890-3645A5273049}" type="datetimeFigureOut">
              <a:rPr lang="en-US" smtClean="0"/>
              <a:t>1/30/12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8EE4-CEC0-CE4B-8FC5-5822A80517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286E-E3ED-1B48-A890-3645A5273049}" type="datetimeFigureOut">
              <a:rPr lang="en-US" smtClean="0"/>
              <a:t>1/30/12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8EE4-CEC0-CE4B-8FC5-5822A805170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286E-E3ED-1B48-A890-3645A5273049}" type="datetimeFigureOut">
              <a:rPr lang="en-US" smtClean="0"/>
              <a:t>1/30/12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8EE4-CEC0-CE4B-8FC5-5822A80517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286E-E3ED-1B48-A890-3645A5273049}" type="datetimeFigureOut">
              <a:rPr lang="en-US" smtClean="0"/>
              <a:t>1/30/12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8EE4-CEC0-CE4B-8FC5-5822A8051708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286E-E3ED-1B48-A890-3645A5273049}" type="datetimeFigureOut">
              <a:rPr lang="en-US" smtClean="0"/>
              <a:t>1/30/12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8EE4-CEC0-CE4B-8FC5-5822A80517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286E-E3ED-1B48-A890-3645A5273049}" type="datetimeFigureOut">
              <a:rPr lang="en-US" smtClean="0"/>
              <a:t>1/30/12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8EE4-CEC0-CE4B-8FC5-5822A80517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286E-E3ED-1B48-A890-3645A5273049}" type="datetimeFigureOut">
              <a:rPr lang="en-US" smtClean="0"/>
              <a:t>1/30/12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286E-E3ED-1B48-A890-3645A5273049}" type="datetimeFigureOut">
              <a:rPr lang="en-US" smtClean="0"/>
              <a:t>1/30/12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8EE4-CEC0-CE4B-8FC5-5822A80517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8D2286E-E3ED-1B48-A890-3645A5273049}" type="datetimeFigureOut">
              <a:rPr lang="en-US" smtClean="0"/>
              <a:t>1/30/12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13A8EE4-CEC0-CE4B-8FC5-5822A805170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tif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6.tif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8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iff"/><Relationship Id="rId4" Type="http://schemas.openxmlformats.org/officeDocument/2006/relationships/image" Target="../media/image12.tif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3.tif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15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PROCESSING &amp; Java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 Introduction to Computing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096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8821A-E1CC-4D2D-8882-CD36EF65056B}" type="slidenum">
              <a:rPr lang="en-US"/>
              <a:pPr/>
              <a:t>10</a:t>
            </a:fld>
            <a:endParaRPr lang="en-US"/>
          </a:p>
        </p:txBody>
      </p:sp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 on Design 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76724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Design </a:t>
            </a:r>
            <a:r>
              <a:rPr lang="en-US" dirty="0"/>
              <a:t>your </a:t>
            </a:r>
            <a:r>
              <a:rPr lang="en-US" dirty="0" smtClean="0"/>
              <a:t>data structures and algorithms </a:t>
            </a:r>
            <a:r>
              <a:rPr lang="en-US" dirty="0"/>
              <a:t>before </a:t>
            </a:r>
            <a:r>
              <a:rPr lang="en-US" dirty="0" smtClean="0"/>
              <a:t>implementing them</a:t>
            </a:r>
            <a:r>
              <a:rPr lang="en-US" dirty="0"/>
              <a:t>. 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Write them in as language-independent a way as possible.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Be clear about the assumptions </a:t>
            </a:r>
            <a:r>
              <a:rPr lang="en-US" dirty="0" smtClean="0"/>
              <a:t>you make.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Prioritize the elements of your design.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895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8399DA-A751-4B87-8F47-DAE846ED0847}" type="slidenum">
              <a:rPr lang="en-US"/>
              <a:pPr/>
              <a:t>11</a:t>
            </a:fld>
            <a:endParaRPr lang="en-US"/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953000"/>
          </a:xfrm>
        </p:spPr>
        <p:txBody>
          <a:bodyPr/>
          <a:lstStyle/>
          <a:p>
            <a:r>
              <a:rPr lang="en-US" dirty="0"/>
              <a:t>When </a:t>
            </a:r>
            <a:r>
              <a:rPr lang="en-US" dirty="0" smtClean="0"/>
              <a:t>you have a design, you can implement your first prototype as a Processing program.</a:t>
            </a:r>
          </a:p>
          <a:p>
            <a:r>
              <a:rPr lang="en-US" dirty="0" smtClean="0"/>
              <a:t>You don’t need to implement everything at once; start with the highest priority element of your design.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014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9DD9D0-60D1-42A2-94D0-0BF2B8A16A25}" type="slidenum">
              <a:rPr lang="en-US"/>
              <a:pPr/>
              <a:t>12</a:t>
            </a:fld>
            <a:endParaRPr lang="en-US"/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Processing IDE</a:t>
            </a:r>
            <a:endParaRPr lang="en-US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584960"/>
            <a:ext cx="4038600" cy="484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1584960"/>
            <a:ext cx="1082345" cy="1292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9701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DC723-CB52-4D66-B703-AC612BC3E289}" type="slidenum">
              <a:rPr lang="en-US"/>
              <a:pPr/>
              <a:t>13</a:t>
            </a:fld>
            <a:endParaRPr lang="en-US"/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Implementation</a:t>
            </a:r>
            <a:endParaRPr lang="en-US" dirty="0"/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74947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The highest priority elements of the design are the background and the “dot” in the center.</a:t>
            </a:r>
          </a:p>
          <a:p>
            <a:pPr lvl="0"/>
            <a:r>
              <a:rPr lang="en-US" dirty="0" smtClean="0"/>
              <a:t>Relevant implementation tools: </a:t>
            </a:r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822960" lvl="1"/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canvas;</a:t>
            </a:r>
          </a:p>
          <a:p>
            <a:pPr marL="822960" lvl="1"/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Pixels;</a:t>
            </a:r>
          </a:p>
          <a:p>
            <a:pPr marL="822960" lvl="1"/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Documentation;</a:t>
            </a:r>
          </a:p>
          <a:p>
            <a:pPr marL="822960" lvl="1"/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Built in processing methods 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size()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point()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  <a:r>
              <a:rPr lang="en-US" dirty="0"/>
              <a:t>.</a:t>
            </a:r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4700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8399DA-A751-4B87-8F47-DAE846ED0847}" type="slidenum">
              <a:rPr lang="en-US"/>
              <a:pPr/>
              <a:t>14</a:t>
            </a:fld>
            <a:endParaRPr lang="en-US"/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686800" cy="1066800"/>
          </a:xfrm>
        </p:spPr>
        <p:txBody>
          <a:bodyPr/>
          <a:lstStyle/>
          <a:p>
            <a:r>
              <a:rPr lang="en-US" dirty="0" smtClean="0"/>
              <a:t>Geometric Coordinate Systems</a:t>
            </a:r>
            <a:endParaRPr lang="en-US" dirty="0"/>
          </a:p>
        </p:txBody>
      </p:sp>
      <p:pic>
        <p:nvPicPr>
          <p:cNvPr id="18" name="Picture 17" descr="mathematicalCoordinates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51619" y="1604099"/>
            <a:ext cx="5505903" cy="4487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833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8399DA-A751-4B87-8F47-DAE846ED0847}" type="slidenum">
              <a:rPr lang="en-US"/>
              <a:pPr/>
              <a:t>15</a:t>
            </a:fld>
            <a:endParaRPr lang="en-US"/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686800" cy="1066800"/>
          </a:xfrm>
        </p:spPr>
        <p:txBody>
          <a:bodyPr/>
          <a:lstStyle/>
          <a:p>
            <a:r>
              <a:rPr lang="en-US" dirty="0" smtClean="0"/>
              <a:t>Pixels and Coordinates</a:t>
            </a:r>
            <a:endParaRPr lang="en-US" dirty="0"/>
          </a:p>
        </p:txBody>
      </p:sp>
      <p:pic>
        <p:nvPicPr>
          <p:cNvPr id="6" name="Picture 5" descr="coordinates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1524000"/>
            <a:ext cx="7315200" cy="4855384"/>
          </a:xfrm>
          <a:prstGeom prst="rect">
            <a:avLst/>
          </a:prstGeom>
        </p:spPr>
      </p:pic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7651296" y="6477000"/>
            <a:ext cx="149271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9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image </a:t>
            </a:r>
            <a:r>
              <a:rPr lang="en-US" sz="9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from </a:t>
            </a:r>
            <a:r>
              <a:rPr lang="en-US" sz="9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text chapter 2</a:t>
            </a:r>
            <a:endParaRPr lang="en-US" sz="9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63673" y="1751525"/>
            <a:ext cx="22624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</a:rPr>
              <a:t>size</a:t>
            </a:r>
            <a:r>
              <a:rPr lang="en-US" b="1" dirty="0" smtClean="0">
                <a:latin typeface="Courier New" pitchFamily="49" charset="0"/>
              </a:rPr>
              <a:t>(150, 100);</a:t>
            </a:r>
          </a:p>
          <a:p>
            <a:r>
              <a:rPr lang="en-US" b="1" dirty="0" smtClean="0">
                <a:latin typeface="Courier New" pitchFamily="49" charset="0"/>
              </a:rPr>
              <a:t>point</a:t>
            </a:r>
            <a:r>
              <a:rPr lang="en-US" b="1" dirty="0" smtClean="0">
                <a:latin typeface="Courier New" pitchFamily="49" charset="0"/>
              </a:rPr>
              <a:t>(100, 50);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888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DC723-CB52-4D66-B703-AC612BC3E289}" type="slidenum">
              <a:rPr lang="en-US"/>
              <a:pPr/>
              <a:t>16</a:t>
            </a:fld>
            <a:endParaRPr lang="en-US"/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Statements</a:t>
            </a:r>
            <a:endParaRPr lang="en-US" dirty="0"/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724400"/>
          </a:xfrm>
        </p:spPr>
        <p:txBody>
          <a:bodyPr/>
          <a:lstStyle/>
          <a:p>
            <a:r>
              <a:rPr lang="en-US" dirty="0" smtClean="0"/>
              <a:t>Processing programs are implemented using sets of ordered </a:t>
            </a:r>
            <a:r>
              <a:rPr lang="en-US" i="1" dirty="0" smtClean="0"/>
              <a:t>statements</a:t>
            </a:r>
            <a:r>
              <a:rPr lang="en-US" dirty="0" smtClean="0"/>
              <a:t>.	</a:t>
            </a:r>
            <a:endParaRPr lang="en-US" sz="28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43845" y="3048000"/>
            <a:ext cx="6823887" cy="26776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800" dirty="0" smtClean="0"/>
              <a:t>Statement Pattern:</a:t>
            </a:r>
          </a:p>
          <a:p>
            <a:pPr>
              <a:buNone/>
            </a:pPr>
            <a:r>
              <a:rPr lang="en-US" sz="2800" b="1" i="1" u="sng" dirty="0" smtClean="0">
                <a:latin typeface="Courier New" pitchFamily="49" charset="0"/>
                <a:cs typeface="Courier New" pitchFamily="49" charset="0"/>
              </a:rPr>
              <a:t>statement</a:t>
            </a:r>
            <a:r>
              <a:rPr lang="en-US" sz="2800" b="1" i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0">
              <a:buNone/>
            </a:pPr>
            <a:endParaRPr lang="en-US" sz="2800" dirty="0"/>
          </a:p>
          <a:p>
            <a:pPr lvl="0">
              <a:buNone/>
            </a:pPr>
            <a:r>
              <a:rPr lang="en-US" sz="2800" dirty="0" smtClean="0"/>
              <a:t>where</a:t>
            </a:r>
            <a:r>
              <a:rPr lang="en-US" sz="2800" dirty="0"/>
              <a:t> </a:t>
            </a:r>
            <a:r>
              <a:rPr lang="en-US" sz="2800" b="1" i="1" u="sng" dirty="0" smtClean="0">
                <a:latin typeface="Courier New" pitchFamily="49" charset="0"/>
                <a:cs typeface="Courier New" pitchFamily="49" charset="0"/>
              </a:rPr>
              <a:t>statement</a:t>
            </a:r>
            <a:r>
              <a:rPr lang="en-US" sz="2800" dirty="0" smtClean="0"/>
              <a:t> is a method call, assignment or block.</a:t>
            </a:r>
          </a:p>
          <a:p>
            <a:pPr lvl="0">
              <a:buNone/>
            </a:pPr>
            <a:r>
              <a:rPr lang="en-US" sz="2800" dirty="0" smtClean="0"/>
              <a:t>	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4033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DC723-CB52-4D66-B703-AC612BC3E289}" type="slidenum">
              <a:rPr lang="en-US"/>
              <a:pPr/>
              <a:t>17</a:t>
            </a:fld>
            <a:endParaRPr lang="en-US"/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Methods</a:t>
            </a:r>
            <a:endParaRPr lang="en-US" dirty="0"/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600200"/>
            <a:ext cx="8686801" cy="4724400"/>
          </a:xfrm>
        </p:spPr>
        <p:txBody>
          <a:bodyPr/>
          <a:lstStyle/>
          <a:p>
            <a:r>
              <a:rPr lang="en-US" dirty="0" smtClean="0"/>
              <a:t>Many of Processing’s tools are implemented as </a:t>
            </a:r>
            <a:r>
              <a:rPr lang="en-US" i="1" dirty="0" smtClean="0"/>
              <a:t>methods</a:t>
            </a:r>
            <a:r>
              <a:rPr lang="en-US" dirty="0" smtClean="0"/>
              <a:t> that must be invoked or </a:t>
            </a:r>
            <a:r>
              <a:rPr lang="en-US" i="1" dirty="0" smtClean="0"/>
              <a:t>called</a:t>
            </a:r>
            <a:r>
              <a:rPr lang="en-US" dirty="0" smtClean="0"/>
              <a:t>.	</a:t>
            </a:r>
            <a:endParaRPr lang="en-US" sz="28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2694517"/>
            <a:ext cx="8375331" cy="3539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800" dirty="0" smtClean="0"/>
              <a:t>Method Call Pattern:</a:t>
            </a:r>
          </a:p>
          <a:p>
            <a:pPr>
              <a:buNone/>
            </a:pPr>
            <a:r>
              <a:rPr lang="en-US" sz="2800" b="1" i="1" u="sng" dirty="0" err="1" smtClean="0">
                <a:latin typeface="Courier New" pitchFamily="49" charset="0"/>
                <a:cs typeface="Courier New" pitchFamily="49" charset="0"/>
              </a:rPr>
              <a:t>methodName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800" b="1" i="1" u="sng" dirty="0" err="1" smtClean="0">
                <a:latin typeface="Courier New" pitchFamily="49" charset="0"/>
                <a:cs typeface="Courier New" pitchFamily="49" charset="0"/>
              </a:rPr>
              <a:t>argumentList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dirty="0" smtClean="0">
                <a:cs typeface="Courier New" pitchFamily="49" charset="0"/>
              </a:rPr>
              <a:t>where:</a:t>
            </a:r>
          </a:p>
          <a:p>
            <a:pPr lvl="0">
              <a:buNone/>
            </a:pPr>
            <a:r>
              <a:rPr lang="en-US" sz="2800" dirty="0" smtClean="0"/>
              <a:t>	</a:t>
            </a:r>
            <a:r>
              <a:rPr lang="en-US" sz="2800" b="1" i="1" u="sng" dirty="0" err="1" smtClean="0">
                <a:latin typeface="Courier New" pitchFamily="49" charset="0"/>
                <a:cs typeface="Courier New" pitchFamily="49" charset="0"/>
              </a:rPr>
              <a:t>methodName</a:t>
            </a:r>
            <a:r>
              <a:rPr lang="en-US" sz="2800" dirty="0" smtClean="0"/>
              <a:t>  is the pre-defined identifier of </a:t>
            </a:r>
          </a:p>
          <a:p>
            <a:pPr lvl="0">
              <a:buNone/>
            </a:pPr>
            <a:r>
              <a:rPr lang="en-US" sz="2800" dirty="0" smtClean="0"/>
              <a:t>		the method being called;</a:t>
            </a:r>
          </a:p>
          <a:p>
            <a:pPr lvl="0">
              <a:buNone/>
            </a:pPr>
            <a:r>
              <a:rPr lang="en-US" sz="2800" dirty="0" smtClean="0"/>
              <a:t>	</a:t>
            </a:r>
            <a:r>
              <a:rPr lang="en-US" sz="2800" b="1" i="1" u="sng" dirty="0" err="1" smtClean="0">
                <a:latin typeface="Courier New" pitchFamily="49" charset="0"/>
                <a:cs typeface="Courier New" pitchFamily="49" charset="0"/>
              </a:rPr>
              <a:t>argumentList</a:t>
            </a:r>
            <a:r>
              <a:rPr lang="en-US" sz="2800" dirty="0" smtClean="0"/>
              <a:t> is an ordered, comma-</a:t>
            </a:r>
          </a:p>
          <a:p>
            <a:pPr lvl="0">
              <a:buNone/>
            </a:pPr>
            <a:r>
              <a:rPr lang="en-US" sz="2800" dirty="0" smtClean="0"/>
              <a:t>		separated list of argument expressions.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12296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DC723-CB52-4D66-B703-AC612BC3E289}" type="slidenum">
              <a:rPr lang="en-US"/>
              <a:pPr/>
              <a:t>18</a:t>
            </a:fld>
            <a:endParaRPr lang="en-US"/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Documentation</a:t>
            </a:r>
            <a:endParaRPr lang="en-US" dirty="0"/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972401" cy="4724400"/>
          </a:xfrm>
        </p:spPr>
        <p:txBody>
          <a:bodyPr/>
          <a:lstStyle/>
          <a:p>
            <a:r>
              <a:rPr lang="en-US" dirty="0" smtClean="0"/>
              <a:t>Documentation explains the code using text ignored by the compiler</a:t>
            </a:r>
            <a:endParaRPr lang="en-US" sz="28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829838" y="2801782"/>
            <a:ext cx="5009524" cy="31085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800" dirty="0" smtClean="0"/>
              <a:t>Documentation Pattern:</a:t>
            </a:r>
          </a:p>
          <a:p>
            <a:pPr>
              <a:buNone/>
            </a:pPr>
            <a:r>
              <a:rPr lang="en-US" sz="2800" b="1" i="1" dirty="0" smtClean="0">
                <a:latin typeface="Courier New" pitchFamily="49" charset="0"/>
                <a:cs typeface="Courier New" pitchFamily="49" charset="0"/>
              </a:rPr>
              <a:t>/*  </a:t>
            </a:r>
          </a:p>
          <a:p>
            <a:pPr>
              <a:buNone/>
            </a:pPr>
            <a:r>
              <a:rPr lang="en-US" sz="2800" b="1" i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2800" b="1" i="1" u="sng" dirty="0" smtClean="0">
                <a:latin typeface="Courier New" pitchFamily="49" charset="0"/>
                <a:cs typeface="Courier New" pitchFamily="49" charset="0"/>
              </a:rPr>
              <a:t>Multi-line comments</a:t>
            </a:r>
          </a:p>
          <a:p>
            <a:pPr>
              <a:buNone/>
            </a:pPr>
            <a:r>
              <a:rPr lang="en-US" sz="2800" b="1" i="1" dirty="0" smtClean="0">
                <a:latin typeface="Courier New" pitchFamily="49" charset="0"/>
                <a:cs typeface="Courier New" pitchFamily="49" charset="0"/>
              </a:rPr>
              <a:t> */</a:t>
            </a:r>
          </a:p>
          <a:p>
            <a:pPr>
              <a:buNone/>
            </a:pPr>
            <a:endParaRPr lang="en-US" sz="2800" b="1" i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dirty="0" smtClean="0">
                <a:cs typeface="Courier New" pitchFamily="49" charset="0"/>
              </a:rPr>
              <a:t>or</a:t>
            </a:r>
          </a:p>
          <a:p>
            <a:pPr>
              <a:buNone/>
            </a:pPr>
            <a:r>
              <a:rPr lang="en-US" sz="2800" b="1" i="1" dirty="0" smtClean="0">
                <a:latin typeface="Courier New" pitchFamily="49" charset="0"/>
                <a:cs typeface="Courier New" pitchFamily="49" charset="0"/>
              </a:rPr>
              <a:t>//	</a:t>
            </a:r>
            <a:r>
              <a:rPr lang="en-US" sz="2800" b="1" i="1" u="sng" dirty="0" smtClean="0">
                <a:latin typeface="Courier New" pitchFamily="49" charset="0"/>
                <a:cs typeface="Courier New" pitchFamily="49" charset="0"/>
              </a:rPr>
              <a:t>Single-line comment</a:t>
            </a:r>
          </a:p>
        </p:txBody>
      </p:sp>
    </p:spTree>
    <p:extLst>
      <p:ext uri="{BB962C8B-B14F-4D97-AF65-F5344CB8AC3E}">
        <p14:creationId xmlns:p14="http://schemas.microsoft.com/office/powerpoint/2010/main" val="1101732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C86133-2983-4942-8F53-15ABFAA154A5}" type="slidenum">
              <a:rPr lang="en-US"/>
              <a:pPr/>
              <a:t>19</a:t>
            </a:fld>
            <a:endParaRPr lang="en-US"/>
          </a:p>
        </p:txBody>
      </p:sp>
      <p:sp>
        <p:nvSpPr>
          <p:cNvPr id="164866" name="Text Box 2"/>
          <p:cNvSpPr txBox="1">
            <a:spLocks noChangeArrowheads="1"/>
          </p:cNvSpPr>
          <p:nvPr/>
        </p:nvSpPr>
        <p:spPr bwMode="auto">
          <a:xfrm>
            <a:off x="0" y="458212"/>
            <a:ext cx="9144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Courier New" pitchFamily="49" charset="0"/>
              </a:rPr>
              <a:t>/** </a:t>
            </a:r>
          </a:p>
          <a:p>
            <a:r>
              <a:rPr lang="en-US" sz="1600" b="1" dirty="0" smtClean="0">
                <a:latin typeface="Courier New" pitchFamily="49" charset="0"/>
              </a:rPr>
              <a:t> * Target1 produces the dot at the middle of the FITA archery target.</a:t>
            </a:r>
          </a:p>
          <a:p>
            <a:r>
              <a:rPr lang="en-US" sz="1600" b="1" dirty="0" smtClean="0">
                <a:latin typeface="Courier New" pitchFamily="49" charset="0"/>
              </a:rPr>
              <a:t> * (cf. http://en.wikipedia.org/wiki/File:Archery_Target_80cm.svg)</a:t>
            </a:r>
          </a:p>
          <a:p>
            <a:r>
              <a:rPr lang="en-US" sz="1600" b="1" dirty="0" smtClean="0">
                <a:latin typeface="Courier New" pitchFamily="49" charset="0"/>
              </a:rPr>
              <a:t> * This routine assumes that 550x550 square canvas.</a:t>
            </a:r>
          </a:p>
          <a:p>
            <a:r>
              <a:rPr lang="en-US" sz="1600" b="1" dirty="0" smtClean="0">
                <a:latin typeface="Courier New" pitchFamily="49" charset="0"/>
              </a:rPr>
              <a:t> *</a:t>
            </a:r>
          </a:p>
          <a:p>
            <a:r>
              <a:rPr lang="en-US" sz="1600" b="1" dirty="0" smtClean="0">
                <a:latin typeface="Courier New" pitchFamily="49" charset="0"/>
              </a:rPr>
              <a:t> * @author </a:t>
            </a:r>
            <a:r>
              <a:rPr lang="en-US" sz="1600" b="1" dirty="0" err="1" smtClean="0">
                <a:latin typeface="Courier New" pitchFamily="49" charset="0"/>
              </a:rPr>
              <a:t>kvlinden</a:t>
            </a:r>
            <a:r>
              <a:rPr lang="en-US" sz="1600" b="1" dirty="0" smtClean="0">
                <a:latin typeface="Courier New" pitchFamily="49" charset="0"/>
              </a:rPr>
              <a:t>, </a:t>
            </a:r>
            <a:r>
              <a:rPr lang="en-US" sz="1600" b="1" dirty="0" err="1" smtClean="0">
                <a:latin typeface="Courier New" pitchFamily="49" charset="0"/>
              </a:rPr>
              <a:t>snelesen</a:t>
            </a:r>
            <a:endParaRPr lang="en-US" sz="1600" b="1" dirty="0" smtClean="0">
              <a:latin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</a:rPr>
              <a:t> * @version Fall, </a:t>
            </a:r>
            <a:r>
              <a:rPr lang="en-US" sz="1600" b="1" dirty="0" smtClean="0">
                <a:latin typeface="Courier New" pitchFamily="49" charset="0"/>
              </a:rPr>
              <a:t>2012</a:t>
            </a:r>
            <a:endParaRPr lang="en-US" sz="1600" b="1" dirty="0" smtClean="0">
              <a:latin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</a:rPr>
              <a:t> */</a:t>
            </a:r>
          </a:p>
          <a:p>
            <a:endParaRPr lang="en-US" sz="1600" b="1" dirty="0" smtClean="0">
              <a:latin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</a:rPr>
              <a:t>size</a:t>
            </a:r>
            <a:r>
              <a:rPr lang="en-US" sz="1600" b="1" dirty="0" smtClean="0">
                <a:latin typeface="Courier New" pitchFamily="49" charset="0"/>
              </a:rPr>
              <a:t>(550, 550);</a:t>
            </a:r>
          </a:p>
          <a:p>
            <a:endParaRPr lang="en-US" sz="1600" b="1" dirty="0" smtClean="0">
              <a:latin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</a:rPr>
              <a:t>/</a:t>
            </a:r>
            <a:r>
              <a:rPr lang="en-US" sz="1600" b="1" dirty="0" smtClean="0">
                <a:latin typeface="Courier New" pitchFamily="49" charset="0"/>
              </a:rPr>
              <a:t>/ Draw the center point of the target.</a:t>
            </a:r>
          </a:p>
          <a:p>
            <a:r>
              <a:rPr lang="en-US" sz="1600" b="1" dirty="0" smtClean="0">
                <a:latin typeface="Courier New" pitchFamily="49" charset="0"/>
              </a:rPr>
              <a:t>point</a:t>
            </a:r>
            <a:r>
              <a:rPr lang="en-US" sz="1600" b="1" dirty="0" smtClean="0">
                <a:latin typeface="Courier New" pitchFamily="49" charset="0"/>
              </a:rPr>
              <a:t>(275, 275);   </a:t>
            </a:r>
          </a:p>
          <a:p>
            <a:endParaRPr lang="en-US" sz="16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409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able to state and apply phases of development</a:t>
            </a:r>
          </a:p>
          <a:p>
            <a:r>
              <a:rPr lang="en-US" dirty="0" smtClean="0"/>
              <a:t>Be able to state and describe the goals of software engineering</a:t>
            </a:r>
          </a:p>
          <a:p>
            <a:r>
              <a:rPr lang="en-US" dirty="0" smtClean="0"/>
              <a:t>Be able to write valid Processing statements and documentation</a:t>
            </a:r>
          </a:p>
          <a:p>
            <a:r>
              <a:rPr lang="en-US" dirty="0" smtClean="0"/>
              <a:t>Be able to call a Processing method given an API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33627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502889-87C9-4036-9994-E3CDC384CFF9}" type="slidenum">
              <a:rPr lang="en-US"/>
              <a:pPr/>
              <a:t>20</a:t>
            </a:fld>
            <a:endParaRPr lang="en-US"/>
          </a:p>
        </p:txBody>
      </p:sp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 on </a:t>
            </a:r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1148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752600"/>
            <a:ext cx="8305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Arial" charset="0"/>
              <a:buChar char="●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this phase, focus on faithfully translating the data structures &amp; </a:t>
            </a:r>
            <a:r>
              <a:rPr lang="en-US" sz="3200" kern="0" dirty="0" smtClean="0">
                <a:latin typeface="+mn-lt"/>
              </a:rPr>
              <a:t>algorithm into working code.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Arial" charset="0"/>
              <a:buChar char="●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Arial" charset="0"/>
              <a:buChar char="●"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7191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8399DA-A751-4B87-8F47-DAE846ED0847}" type="slidenum">
              <a:rPr lang="en-US"/>
              <a:pPr/>
              <a:t>21</a:t>
            </a:fld>
            <a:endParaRPr lang="en-US"/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953000"/>
          </a:xfrm>
        </p:spPr>
        <p:txBody>
          <a:bodyPr/>
          <a:lstStyle/>
          <a:p>
            <a:r>
              <a:rPr lang="en-US" dirty="0"/>
              <a:t>When </a:t>
            </a:r>
            <a:r>
              <a:rPr lang="en-US" dirty="0" smtClean="0"/>
              <a:t>you have a working prototype, you can compare its behavior with your original user experience goals.</a:t>
            </a:r>
          </a:p>
          <a:p>
            <a:r>
              <a:rPr lang="en-US" dirty="0" smtClean="0"/>
              <a:t>Run the prototype; if appropriate, show it to your stakeholders.</a:t>
            </a:r>
          </a:p>
        </p:txBody>
      </p:sp>
    </p:spTree>
    <p:extLst>
      <p:ext uri="{BB962C8B-B14F-4D97-AF65-F5344CB8AC3E}">
        <p14:creationId xmlns:p14="http://schemas.microsoft.com/office/powerpoint/2010/main" val="928983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0F429-76D9-459A-908B-08770FFC6E51}" type="slidenum">
              <a:rPr lang="en-US"/>
              <a:pPr/>
              <a:t>22</a:t>
            </a:fld>
            <a:endParaRPr lang="en-US"/>
          </a:p>
        </p:txBody>
      </p:sp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Testing</a:t>
            </a:r>
            <a:endParaRPr lang="en-US" dirty="0"/>
          </a:p>
        </p:txBody>
      </p:sp>
      <p:pic>
        <p:nvPicPr>
          <p:cNvPr id="2764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4050" y="1468289"/>
            <a:ext cx="4857750" cy="5084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64917824"/>
      </p:ext>
    </p:extLst>
  </p:cSld>
  <p:clrMapOvr>
    <a:masterClrMapping/>
  </p:clrMapOvr>
  <p:transition xmlns:p14="http://schemas.microsoft.com/office/powerpoint/2010/main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502889-87C9-4036-9994-E3CDC384CFF9}" type="slidenum">
              <a:rPr lang="en-US"/>
              <a:pPr/>
              <a:t>23</a:t>
            </a:fld>
            <a:endParaRPr lang="en-US"/>
          </a:p>
        </p:txBody>
      </p:sp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 on </a:t>
            </a:r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65588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This phase may motivate us to modify our design or even our analysis. </a:t>
            </a:r>
          </a:p>
          <a:p>
            <a:r>
              <a:rPr lang="en-US" dirty="0" smtClean="0"/>
              <a:t>Getting </a:t>
            </a:r>
            <a:r>
              <a:rPr lang="en-US" dirty="0"/>
              <a:t>the code to compile and run is not the goal.  The goal is to produce a </a:t>
            </a:r>
            <a:r>
              <a:rPr lang="en-US" dirty="0" smtClean="0"/>
              <a:t>program </a:t>
            </a:r>
            <a:r>
              <a:rPr lang="en-US" dirty="0"/>
              <a:t>that is: </a:t>
            </a:r>
          </a:p>
          <a:p>
            <a:pPr lvl="2"/>
            <a:r>
              <a:rPr lang="en-US" sz="2400" dirty="0" smtClean="0"/>
              <a:t>Useful</a:t>
            </a:r>
          </a:p>
          <a:p>
            <a:pPr lvl="2"/>
            <a:r>
              <a:rPr lang="en-US" sz="2400" dirty="0" smtClean="0"/>
              <a:t>Correct</a:t>
            </a:r>
          </a:p>
          <a:p>
            <a:pPr lvl="2"/>
            <a:r>
              <a:rPr lang="en-US" sz="2400" dirty="0" smtClean="0"/>
              <a:t>Efficient</a:t>
            </a:r>
          </a:p>
          <a:p>
            <a:pPr lvl="2"/>
            <a:r>
              <a:rPr lang="en-US" sz="2400" dirty="0" smtClean="0"/>
              <a:t>Understandable</a:t>
            </a:r>
          </a:p>
          <a:p>
            <a:pPr lvl="2"/>
            <a:r>
              <a:rPr lang="en-US" sz="2400" dirty="0" smtClean="0"/>
              <a:t>User-friendly</a:t>
            </a:r>
            <a:endParaRPr lang="en-US" sz="2400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028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 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Ellipse</a:t>
            </a:r>
          </a:p>
          <a:p>
            <a:r>
              <a:rPr lang="en-US" dirty="0" smtClean="0"/>
              <a:t>Smooth</a:t>
            </a:r>
          </a:p>
          <a:p>
            <a:r>
              <a:rPr lang="en-US" dirty="0" smtClean="0"/>
              <a:t>Color</a:t>
            </a:r>
          </a:p>
          <a:p>
            <a:r>
              <a:rPr lang="en-US" dirty="0" smtClean="0"/>
              <a:t>Text</a:t>
            </a:r>
            <a:endParaRPr lang="en-US" dirty="0"/>
          </a:p>
          <a:p>
            <a:r>
              <a:rPr lang="en-US" dirty="0" smtClean="0"/>
              <a:t>Images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702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8399DA-A751-4B87-8F47-DAE846ED0847}" type="slidenum">
              <a:rPr lang="en-US"/>
              <a:pPr/>
              <a:t>25</a:t>
            </a:fld>
            <a:endParaRPr lang="en-US"/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686800" cy="1066800"/>
          </a:xfrm>
        </p:spPr>
        <p:txBody>
          <a:bodyPr/>
          <a:lstStyle/>
          <a:p>
            <a:r>
              <a:rPr lang="en-US" dirty="0" smtClean="0"/>
              <a:t>Drawing Ellipses</a:t>
            </a:r>
            <a:endParaRPr lang="en-US" dirty="0"/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7651298" y="6477000"/>
            <a:ext cx="149271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9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image </a:t>
            </a:r>
            <a:r>
              <a:rPr lang="en-US" sz="9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from </a:t>
            </a:r>
            <a:r>
              <a:rPr lang="en-US" sz="9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text chapter 2</a:t>
            </a:r>
            <a:endParaRPr lang="en-US" sz="9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656824" y="1596981"/>
          <a:ext cx="7753080" cy="3743878"/>
        </p:xfrm>
        <a:graphic>
          <a:graphicData uri="http://schemas.openxmlformats.org/drawingml/2006/table">
            <a:tbl>
              <a:tblPr/>
              <a:tblGrid>
                <a:gridCol w="1651807"/>
                <a:gridCol w="6101273"/>
              </a:tblGrid>
              <a:tr h="137652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rgbClr val="4F81BD"/>
                        </a:solidFill>
                        <a:latin typeface="Courier New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ourier New"/>
                        <a:ea typeface="Times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ourier New"/>
                          <a:ea typeface="Times"/>
                          <a:cs typeface="Times New Roman"/>
                        </a:rPr>
                        <a:t>ellipse(50, 50, 65, 45);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7351"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latin typeface="Times New Roman"/>
                          <a:ea typeface="Times"/>
                          <a:cs typeface="Times New Roman"/>
                        </a:rPr>
                        <a:t>Pattern: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ourier New"/>
                          <a:ea typeface="Times"/>
                          <a:cs typeface="Times New Roman"/>
                        </a:rPr>
                        <a:t>ellipse(</a:t>
                      </a:r>
                      <a:r>
                        <a:rPr lang="en-US" sz="1800" i="1" u="sng" dirty="0" err="1">
                          <a:latin typeface="Courier New"/>
                          <a:ea typeface="Times"/>
                          <a:cs typeface="Times New Roman"/>
                        </a:rPr>
                        <a:t>xCenter</a:t>
                      </a:r>
                      <a:r>
                        <a:rPr lang="en-US" sz="1800" dirty="0">
                          <a:latin typeface="Courier New"/>
                          <a:ea typeface="Times"/>
                          <a:cs typeface="Times New Roman"/>
                        </a:rPr>
                        <a:t>, </a:t>
                      </a:r>
                      <a:r>
                        <a:rPr lang="en-US" sz="1800" i="1" u="sng" dirty="0" err="1">
                          <a:latin typeface="Courier New"/>
                          <a:ea typeface="Times"/>
                          <a:cs typeface="Times New Roman"/>
                        </a:rPr>
                        <a:t>yCenter</a:t>
                      </a:r>
                      <a:r>
                        <a:rPr lang="en-US" sz="1800" dirty="0">
                          <a:latin typeface="Courier New"/>
                          <a:ea typeface="Times"/>
                          <a:cs typeface="Times New Roman"/>
                        </a:rPr>
                        <a:t>, </a:t>
                      </a:r>
                      <a:r>
                        <a:rPr lang="en-US" sz="1800" i="1" u="sng" dirty="0">
                          <a:latin typeface="Courier New"/>
                          <a:ea typeface="Times"/>
                          <a:cs typeface="Times New Roman"/>
                        </a:rPr>
                        <a:t>width</a:t>
                      </a:r>
                      <a:r>
                        <a:rPr lang="en-US" sz="1800" dirty="0">
                          <a:latin typeface="Courier New"/>
                          <a:ea typeface="Times"/>
                          <a:cs typeface="Times New Roman"/>
                        </a:rPr>
                        <a:t>, </a:t>
                      </a:r>
                      <a:r>
                        <a:rPr lang="en-US" sz="1800" i="1" u="sng" dirty="0">
                          <a:latin typeface="Courier New"/>
                          <a:ea typeface="Times"/>
                          <a:cs typeface="Times New Roman"/>
                        </a:rPr>
                        <a:t>height</a:t>
                      </a:r>
                      <a:r>
                        <a:rPr lang="en-US" sz="1800" dirty="0">
                          <a:latin typeface="Courier New"/>
                          <a:ea typeface="Times"/>
                          <a:cs typeface="Times New Roman"/>
                        </a:rPr>
                        <a:t>)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i="1" u="sng" dirty="0" err="1">
                          <a:latin typeface="Courier New"/>
                          <a:ea typeface="Times"/>
                          <a:cs typeface="Times New Roman"/>
                        </a:rPr>
                        <a:t>xCenter</a:t>
                      </a:r>
                      <a:r>
                        <a:rPr lang="en-US" sz="1800" dirty="0">
                          <a:latin typeface="Times New Roman"/>
                          <a:ea typeface="Times"/>
                          <a:cs typeface="Times New Roman"/>
                        </a:rPr>
                        <a:t>  – The x coordinate of the center of the ellipse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i="1" u="sng" dirty="0" err="1">
                          <a:latin typeface="Courier New"/>
                          <a:ea typeface="Times"/>
                          <a:cs typeface="Times New Roman"/>
                        </a:rPr>
                        <a:t>yCenter</a:t>
                      </a:r>
                      <a:r>
                        <a:rPr lang="en-US" sz="1800" dirty="0">
                          <a:latin typeface="Times New Roman"/>
                          <a:ea typeface="Times"/>
                          <a:cs typeface="Times New Roman"/>
                        </a:rPr>
                        <a:t>  – The y coordinate of the center of the ellipse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i="1" u="sng" dirty="0">
                          <a:latin typeface="Courier New"/>
                          <a:ea typeface="Times"/>
                          <a:cs typeface="Times New Roman"/>
                        </a:rPr>
                        <a:t>width</a:t>
                      </a:r>
                      <a:r>
                        <a:rPr lang="en-US" sz="1800" dirty="0">
                          <a:latin typeface="Times New Roman"/>
                          <a:ea typeface="Times"/>
                          <a:cs typeface="Times New Roman"/>
                        </a:rPr>
                        <a:t> – The width of the ellipse’s bounding rectangle in pixels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i="1" u="sng" dirty="0">
                          <a:latin typeface="Courier New"/>
                          <a:ea typeface="Times"/>
                          <a:cs typeface="Times New Roman"/>
                        </a:rPr>
                        <a:t>height</a:t>
                      </a:r>
                      <a:r>
                        <a:rPr lang="en-US" sz="1800" i="1" u="sng" dirty="0">
                          <a:latin typeface="Times New Roman"/>
                          <a:ea typeface="Times"/>
                          <a:cs typeface="Times New Roman"/>
                        </a:rPr>
                        <a:t> </a:t>
                      </a:r>
                      <a:r>
                        <a:rPr lang="en-US" sz="1800" dirty="0">
                          <a:latin typeface="Times New Roman"/>
                          <a:ea typeface="Times"/>
                          <a:cs typeface="Times New Roman"/>
                        </a:rPr>
                        <a:t> – The height of the rectangle in pixels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80579" name="Picture 0" descr="pointFrame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4095" y="1596979"/>
            <a:ext cx="1352282" cy="13522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13810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8399DA-A751-4B87-8F47-DAE846ED0847}" type="slidenum">
              <a:rPr lang="en-US"/>
              <a:pPr/>
              <a:t>26</a:t>
            </a:fld>
            <a:endParaRPr lang="en-US"/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686800" cy="1066800"/>
          </a:xfrm>
        </p:spPr>
        <p:txBody>
          <a:bodyPr/>
          <a:lstStyle/>
          <a:p>
            <a:r>
              <a:rPr lang="en-US" dirty="0" smtClean="0"/>
              <a:t>Smoothing</a:t>
            </a:r>
            <a:endParaRPr lang="en-US" dirty="0"/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7651298" y="6477000"/>
            <a:ext cx="149271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9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image </a:t>
            </a:r>
            <a:r>
              <a:rPr lang="en-US" sz="9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from </a:t>
            </a:r>
            <a:r>
              <a:rPr lang="en-US" sz="9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text chapter 2</a:t>
            </a:r>
            <a:endParaRPr lang="en-US" sz="9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53791" y="1582038"/>
          <a:ext cx="8165205" cy="5009257"/>
        </p:xfrm>
        <a:graphic>
          <a:graphicData uri="http://schemas.openxmlformats.org/drawingml/2006/table">
            <a:tbl>
              <a:tblPr/>
              <a:tblGrid>
                <a:gridCol w="4451811"/>
                <a:gridCol w="3713394"/>
              </a:tblGrid>
              <a:tr h="86494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Courier New" pitchFamily="49" charset="0"/>
                          <a:ea typeface="Times"/>
                          <a:cs typeface="Courier New" pitchFamily="49" charset="0"/>
                        </a:rPr>
                        <a:t>noSmooth</a:t>
                      </a:r>
                      <a:r>
                        <a:rPr lang="en-US" sz="1800" b="1" dirty="0">
                          <a:latin typeface="Courier New" pitchFamily="49" charset="0"/>
                          <a:ea typeface="Times"/>
                          <a:cs typeface="Courier New" pitchFamily="49" charset="0"/>
                        </a:rPr>
                        <a:t>();</a:t>
                      </a:r>
                      <a:endParaRPr lang="en-US" sz="1800" b="1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ourier New" pitchFamily="49" charset="0"/>
                          <a:ea typeface="Times"/>
                          <a:cs typeface="Courier New" pitchFamily="49" charset="0"/>
                        </a:rPr>
                        <a:t>ellipse(50, 50, 65, 45);</a:t>
                      </a:r>
                      <a:endParaRPr lang="en-US" sz="1800" b="1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ourier New" pitchFamily="49" charset="0"/>
                          <a:ea typeface="Times"/>
                          <a:cs typeface="Courier New" pitchFamily="49" charset="0"/>
                        </a:rPr>
                        <a:t>smooth();</a:t>
                      </a:r>
                      <a:endParaRPr lang="en-US" sz="1800" b="1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ourier New" pitchFamily="49" charset="0"/>
                          <a:ea typeface="Times"/>
                          <a:cs typeface="Courier New" pitchFamily="49" charset="0"/>
                        </a:rPr>
                        <a:t>ellipse(50, 50, 65, 45);</a:t>
                      </a:r>
                      <a:endParaRPr lang="en-US" sz="1800" b="1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4430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ourier New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ourier New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1" name="Picture 1" descr="noSmoothEllipse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2572" y="2318197"/>
            <a:ext cx="2717442" cy="4274035"/>
          </a:xfrm>
          <a:prstGeom prst="rect">
            <a:avLst/>
          </a:prstGeom>
          <a:noFill/>
        </p:spPr>
      </p:pic>
      <p:pic>
        <p:nvPicPr>
          <p:cNvPr id="12" name="Picture 6" descr="smoothEllipse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25791" y="2356834"/>
            <a:ext cx="2717442" cy="42740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5404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8399DA-A751-4B87-8F47-DAE846ED0847}" type="slidenum">
              <a:rPr lang="en-US"/>
              <a:pPr/>
              <a:t>27</a:t>
            </a:fld>
            <a:endParaRPr lang="en-US"/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686800" cy="1066800"/>
          </a:xfrm>
        </p:spPr>
        <p:txBody>
          <a:bodyPr/>
          <a:lstStyle/>
          <a:p>
            <a:r>
              <a:rPr lang="en-US" dirty="0" smtClean="0"/>
              <a:t>Filling and Grayscale Color</a:t>
            </a:r>
            <a:endParaRPr lang="en-US" dirty="0"/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7619232" y="6477000"/>
            <a:ext cx="152477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9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image </a:t>
            </a:r>
            <a:r>
              <a:rPr lang="en-US" sz="9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from </a:t>
            </a:r>
            <a:r>
              <a:rPr lang="en-US" sz="9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text chapter 2</a:t>
            </a:r>
            <a:endParaRPr lang="en-US" sz="9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5" name="Picture 4" descr="grayscale.tif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29390" y="1704034"/>
            <a:ext cx="7072176" cy="19278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3943" y="4082600"/>
            <a:ext cx="4044697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size(200, 200);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background(255);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smooth();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fill(50);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ellipse(100, 100, 150, 150);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fill(150);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ellipse(100, 100, 100, 100);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fill(250);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ellipse(100, 100, 50, 50);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8" name="Picture 7" descr="grayscaleFrame.tif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51817" y="4073211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18943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8399DA-A751-4B87-8F47-DAE846ED0847}" type="slidenum">
              <a:rPr lang="en-US"/>
              <a:pPr/>
              <a:t>28</a:t>
            </a:fld>
            <a:endParaRPr lang="en-US"/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686800" cy="1066800"/>
          </a:xfrm>
        </p:spPr>
        <p:txBody>
          <a:bodyPr/>
          <a:lstStyle/>
          <a:p>
            <a:r>
              <a:rPr lang="en-US" dirty="0" smtClean="0"/>
              <a:t>RGB Color</a:t>
            </a:r>
            <a:endParaRPr lang="en-US" dirty="0"/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7651292" y="6477000"/>
            <a:ext cx="149271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9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image </a:t>
            </a:r>
            <a:r>
              <a:rPr lang="en-US" sz="9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from </a:t>
            </a:r>
            <a:r>
              <a:rPr lang="en-US" sz="9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text chapter 2</a:t>
            </a:r>
            <a:endParaRPr lang="en-US" sz="9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9" name="Picture 8" descr="color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57715" y="1454882"/>
            <a:ext cx="4871863" cy="4871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707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8399DA-A751-4B87-8F47-DAE846ED0847}" type="slidenum">
              <a:rPr lang="en-US"/>
              <a:pPr/>
              <a:t>29</a:t>
            </a:fld>
            <a:endParaRPr lang="en-US"/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686800" cy="1066800"/>
          </a:xfrm>
        </p:spPr>
        <p:txBody>
          <a:bodyPr/>
          <a:lstStyle/>
          <a:p>
            <a:r>
              <a:rPr lang="en-US" dirty="0" smtClean="0"/>
              <a:t>Typesetting and Text</a:t>
            </a:r>
            <a:endParaRPr lang="en-US" dirty="0"/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7651292" y="6477000"/>
            <a:ext cx="149271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9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image </a:t>
            </a:r>
            <a:r>
              <a:rPr lang="en-US" sz="9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from </a:t>
            </a:r>
            <a:r>
              <a:rPr lang="en-US" sz="9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text chapter 2</a:t>
            </a:r>
            <a:endParaRPr lang="en-US" sz="9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56824" y="1596981"/>
          <a:ext cx="8198418" cy="3743878"/>
        </p:xfrm>
        <a:graphic>
          <a:graphicData uri="http://schemas.openxmlformats.org/drawingml/2006/table">
            <a:tbl>
              <a:tblPr/>
              <a:tblGrid>
                <a:gridCol w="1665271"/>
                <a:gridCol w="6533147"/>
              </a:tblGrid>
              <a:tr h="137652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rgbClr val="4F81BD"/>
                        </a:solidFill>
                        <a:latin typeface="Courier New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 smtClean="0">
                        <a:latin typeface="Courier New"/>
                        <a:ea typeface="Times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Courier New"/>
                          <a:ea typeface="Times"/>
                          <a:cs typeface="Times New Roman"/>
                        </a:rPr>
                        <a:t>textFont</a:t>
                      </a:r>
                      <a:r>
                        <a:rPr lang="en-US" sz="1800" dirty="0" smtClean="0">
                          <a:latin typeface="Courier New"/>
                          <a:ea typeface="Times"/>
                          <a:cs typeface="Times New Roman"/>
                        </a:rPr>
                        <a:t>(</a:t>
                      </a:r>
                      <a:r>
                        <a:rPr lang="en-US" sz="1800" dirty="0" err="1" smtClean="0">
                          <a:latin typeface="Courier New"/>
                          <a:ea typeface="Times"/>
                          <a:cs typeface="Times New Roman"/>
                        </a:rPr>
                        <a:t>loadFont</a:t>
                      </a:r>
                      <a:r>
                        <a:rPr lang="en-US" sz="1800" dirty="0" smtClean="0">
                          <a:latin typeface="Courier New"/>
                          <a:ea typeface="Times"/>
                          <a:cs typeface="Times New Roman"/>
                        </a:rPr>
                        <a:t>("CurlzMT-40.vlw"));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ourier New"/>
                          <a:ea typeface="Times"/>
                          <a:cs typeface="Times New Roman"/>
                        </a:rPr>
                        <a:t>fill(33, 33, 111);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ourier New"/>
                          <a:ea typeface="Times"/>
                          <a:cs typeface="Times New Roman"/>
                        </a:rPr>
                        <a:t>text("</a:t>
                      </a:r>
                      <a:r>
                        <a:rPr lang="en-US" sz="1800" dirty="0" err="1" smtClean="0">
                          <a:latin typeface="Courier New"/>
                          <a:ea typeface="Times"/>
                          <a:cs typeface="Times New Roman"/>
                        </a:rPr>
                        <a:t>potus</a:t>
                      </a:r>
                      <a:r>
                        <a:rPr lang="en-US" sz="1800" dirty="0" smtClean="0">
                          <a:latin typeface="Courier New"/>
                          <a:ea typeface="Times"/>
                          <a:cs typeface="Times New Roman"/>
                        </a:rPr>
                        <a:t>", 10, 65);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7351"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latin typeface="Times New Roman"/>
                          <a:ea typeface="Times"/>
                          <a:cs typeface="Times New Roman"/>
                        </a:rPr>
                        <a:t>Pattern: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ourier New"/>
                          <a:ea typeface="Times"/>
                          <a:cs typeface="Times New Roman"/>
                        </a:rPr>
                        <a:t>text(</a:t>
                      </a:r>
                      <a:r>
                        <a:rPr lang="en-US" sz="1800" i="1" u="sng" dirty="0" err="1" smtClean="0">
                          <a:latin typeface="Courier New"/>
                          <a:ea typeface="Times"/>
                          <a:cs typeface="Times New Roman"/>
                        </a:rPr>
                        <a:t>textString</a:t>
                      </a:r>
                      <a:r>
                        <a:rPr lang="en-US" sz="1800" dirty="0" smtClean="0">
                          <a:latin typeface="Courier New"/>
                          <a:ea typeface="Times"/>
                          <a:cs typeface="Times New Roman"/>
                        </a:rPr>
                        <a:t>, </a:t>
                      </a:r>
                      <a:r>
                        <a:rPr lang="en-US" sz="1800" i="1" u="sng" dirty="0" err="1" smtClean="0">
                          <a:latin typeface="Courier New"/>
                          <a:ea typeface="Times"/>
                          <a:cs typeface="Times New Roman"/>
                        </a:rPr>
                        <a:t>xCoordinate</a:t>
                      </a:r>
                      <a:r>
                        <a:rPr lang="en-US" sz="1800" dirty="0" smtClean="0">
                          <a:latin typeface="Courier New"/>
                          <a:ea typeface="Times"/>
                          <a:cs typeface="Times New Roman"/>
                        </a:rPr>
                        <a:t>, </a:t>
                      </a:r>
                      <a:r>
                        <a:rPr lang="en-US" sz="1800" i="1" u="sng" dirty="0" err="1" smtClean="0">
                          <a:latin typeface="Courier New"/>
                          <a:ea typeface="Times"/>
                          <a:cs typeface="Times New Roman"/>
                        </a:rPr>
                        <a:t>yCoordinate</a:t>
                      </a:r>
                      <a:r>
                        <a:rPr lang="en-US" sz="1800" dirty="0" smtClean="0">
                          <a:latin typeface="Courier New"/>
                          <a:ea typeface="Times"/>
                          <a:cs typeface="Times New Roman"/>
                        </a:rPr>
                        <a:t>)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i="1" u="sng" dirty="0" err="1" smtClean="0">
                          <a:latin typeface="Courier New"/>
                          <a:ea typeface="Times"/>
                          <a:cs typeface="Times New Roman"/>
                        </a:rPr>
                        <a:t>textString</a:t>
                      </a:r>
                      <a:r>
                        <a:rPr lang="en-US" sz="1800" i="0" u="none" dirty="0" smtClean="0">
                          <a:latin typeface="Courier New"/>
                          <a:ea typeface="Times"/>
                          <a:cs typeface="Times New Roman"/>
                        </a:rPr>
                        <a:t> </a:t>
                      </a:r>
                      <a:r>
                        <a:rPr lang="en-US" sz="1800" i="0" u="none" dirty="0" smtClean="0"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– The text to be typeset using the font loaded </a:t>
                      </a:r>
                      <a:r>
                        <a:rPr lang="en-US" sz="1800" i="0" u="none" baseline="0" dirty="0" smtClean="0"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with </a:t>
                      </a:r>
                      <a:r>
                        <a:rPr lang="en-US" sz="1800" i="0" u="none" baseline="0" dirty="0" err="1" smtClean="0">
                          <a:latin typeface="Courier New" pitchFamily="49" charset="0"/>
                          <a:ea typeface="Arial Unicode MS" pitchFamily="34" charset="-128"/>
                          <a:cs typeface="Courier New" pitchFamily="49" charset="0"/>
                        </a:rPr>
                        <a:t>loadFont</a:t>
                      </a:r>
                      <a:r>
                        <a:rPr lang="en-US" sz="1800" i="0" u="none" baseline="0" dirty="0" smtClean="0">
                          <a:latin typeface="Courier New" pitchFamily="49" charset="0"/>
                          <a:ea typeface="Arial Unicode MS" pitchFamily="34" charset="-128"/>
                          <a:cs typeface="Courier New" pitchFamily="49" charset="0"/>
                        </a:rPr>
                        <a:t>(</a:t>
                      </a:r>
                      <a:r>
                        <a:rPr lang="en-US" sz="1800" i="1" u="sng" baseline="0" dirty="0" err="1" smtClean="0">
                          <a:latin typeface="Courier New" pitchFamily="49" charset="0"/>
                          <a:ea typeface="Arial Unicode MS" pitchFamily="34" charset="-128"/>
                          <a:cs typeface="Courier New" pitchFamily="49" charset="0"/>
                        </a:rPr>
                        <a:t>fontFilename</a:t>
                      </a:r>
                      <a:r>
                        <a:rPr lang="en-US" sz="1800" i="0" u="none" baseline="0" dirty="0" smtClean="0">
                          <a:latin typeface="Courier New" pitchFamily="49" charset="0"/>
                          <a:ea typeface="Arial Unicode MS" pitchFamily="34" charset="-128"/>
                          <a:cs typeface="Courier New" pitchFamily="49" charset="0"/>
                        </a:rPr>
                        <a:t>)</a:t>
                      </a:r>
                      <a:r>
                        <a:rPr lang="en-US" sz="1800" i="0" u="none" baseline="0" dirty="0" smtClean="0"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assuming that </a:t>
                      </a:r>
                      <a:r>
                        <a:rPr lang="en-US" sz="1800" i="1" u="sng" baseline="0" dirty="0" err="1" smtClean="0">
                          <a:latin typeface="Courier New" pitchFamily="49" charset="0"/>
                          <a:ea typeface="Arial Unicode MS" pitchFamily="34" charset="-128"/>
                          <a:cs typeface="Courier New" pitchFamily="49" charset="0"/>
                        </a:rPr>
                        <a:t>fontFilename</a:t>
                      </a:r>
                      <a:r>
                        <a:rPr lang="en-US" sz="1800" i="0" u="none" baseline="0" dirty="0" smtClean="0"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was created using Processing’s font tool and stored in the </a:t>
                      </a:r>
                      <a:r>
                        <a:rPr lang="en-US" sz="1800" i="0" u="none" baseline="0" dirty="0" smtClean="0">
                          <a:latin typeface="Courier New" pitchFamily="49" charset="0"/>
                          <a:ea typeface="Arial Unicode MS" pitchFamily="34" charset="-128"/>
                          <a:cs typeface="Courier New" pitchFamily="49" charset="0"/>
                        </a:rPr>
                        <a:t>data</a:t>
                      </a:r>
                      <a:r>
                        <a:rPr lang="en-US" sz="1800" i="0" u="none" baseline="0" dirty="0" smtClean="0"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sub-directory</a:t>
                      </a: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i="1" u="sng" dirty="0" err="1" smtClean="0">
                          <a:latin typeface="Courier New"/>
                          <a:ea typeface="Times"/>
                          <a:cs typeface="Times New Roman"/>
                        </a:rPr>
                        <a:t>xCoordinate</a:t>
                      </a:r>
                      <a:r>
                        <a:rPr lang="en-US" sz="1800" dirty="0" smtClean="0">
                          <a:latin typeface="Times New Roman"/>
                          <a:ea typeface="Times"/>
                          <a:cs typeface="Times New Roman"/>
                        </a:rPr>
                        <a:t>  </a:t>
                      </a:r>
                      <a:r>
                        <a:rPr lang="en-US" sz="1800" dirty="0">
                          <a:latin typeface="Times New Roman"/>
                          <a:ea typeface="Times"/>
                          <a:cs typeface="Times New Roman"/>
                        </a:rPr>
                        <a:t>– The x coordinate of the </a:t>
                      </a:r>
                      <a:r>
                        <a:rPr lang="en-US" sz="1800" dirty="0" smtClean="0">
                          <a:latin typeface="Times New Roman"/>
                          <a:ea typeface="Times"/>
                          <a:cs typeface="Times New Roman"/>
                        </a:rPr>
                        <a:t>lower-left </a:t>
                      </a:r>
                      <a:r>
                        <a:rPr lang="en-US" sz="1800" baseline="0" dirty="0" smtClean="0">
                          <a:latin typeface="Times New Roman"/>
                          <a:ea typeface="Times"/>
                          <a:cs typeface="Times New Roman"/>
                        </a:rPr>
                        <a:t>corner of the text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i="1" u="sng" dirty="0" err="1" smtClean="0">
                          <a:latin typeface="Courier New"/>
                          <a:ea typeface="Times"/>
                          <a:cs typeface="Times New Roman"/>
                        </a:rPr>
                        <a:t>yCoordinate</a:t>
                      </a:r>
                      <a:r>
                        <a:rPr lang="en-US" sz="1800" dirty="0" smtClean="0">
                          <a:latin typeface="Times New Roman"/>
                          <a:ea typeface="Times"/>
                          <a:cs typeface="Times New Roman"/>
                        </a:rPr>
                        <a:t>  </a:t>
                      </a:r>
                      <a:r>
                        <a:rPr lang="en-US" sz="1800" dirty="0">
                          <a:latin typeface="Times New Roman"/>
                          <a:ea typeface="Times"/>
                          <a:cs typeface="Times New Roman"/>
                        </a:rPr>
                        <a:t>– The y coordinate of the </a:t>
                      </a:r>
                      <a:r>
                        <a:rPr lang="en-US" sz="1800" dirty="0" smtClean="0">
                          <a:latin typeface="Times New Roman"/>
                          <a:ea typeface="Times"/>
                          <a:cs typeface="Times New Roman"/>
                        </a:rPr>
                        <a:t>lower-left</a:t>
                      </a:r>
                      <a:r>
                        <a:rPr lang="en-US" sz="1800" baseline="0" dirty="0" smtClean="0">
                          <a:latin typeface="Times New Roman"/>
                          <a:ea typeface="Times"/>
                          <a:cs typeface="Times New Roman"/>
                        </a:rPr>
                        <a:t> corner of the image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0" descr="pointFrame.tif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111334" y="1846196"/>
            <a:ext cx="952500" cy="952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27693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876D6-E53A-4887-AD15-460421D0C95C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915400" cy="1066800"/>
          </a:xfrm>
        </p:spPr>
        <p:txBody>
          <a:bodyPr/>
          <a:lstStyle/>
          <a:p>
            <a:pPr eaLnBrk="1" hangingPunct="1"/>
            <a:r>
              <a:rPr lang="en-US" dirty="0" smtClean="0"/>
              <a:t>Iterative/Incremental Development</a:t>
            </a:r>
          </a:p>
        </p:txBody>
      </p:sp>
      <p:sp>
        <p:nvSpPr>
          <p:cNvPr id="25605" name="AutoShape 22"/>
          <p:cNvSpPr>
            <a:spLocks noChangeArrowheads="1"/>
          </p:cNvSpPr>
          <p:nvPr/>
        </p:nvSpPr>
        <p:spPr bwMode="auto">
          <a:xfrm rot="1777375" flipV="1">
            <a:off x="3581400" y="2324233"/>
            <a:ext cx="2895600" cy="1447800"/>
          </a:xfrm>
          <a:prstGeom prst="curvedUpArrow">
            <a:avLst>
              <a:gd name="adj1" fmla="val 40000"/>
              <a:gd name="adj2" fmla="val 80000"/>
              <a:gd name="adj3" fmla="val 33333"/>
            </a:avLst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AutoShape 23"/>
          <p:cNvSpPr>
            <a:spLocks noChangeArrowheads="1"/>
          </p:cNvSpPr>
          <p:nvPr/>
        </p:nvSpPr>
        <p:spPr bwMode="auto">
          <a:xfrm rot="12516696" flipV="1">
            <a:off x="2608258" y="3462543"/>
            <a:ext cx="2895600" cy="1447800"/>
          </a:xfrm>
          <a:prstGeom prst="curvedUpArrow">
            <a:avLst>
              <a:gd name="adj1" fmla="val 40000"/>
              <a:gd name="adj2" fmla="val 80000"/>
              <a:gd name="adj3" fmla="val 33333"/>
            </a:avLst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8" name="Rectangle 25"/>
          <p:cNvSpPr>
            <a:spLocks noChangeArrowheads="1"/>
          </p:cNvSpPr>
          <p:nvPr/>
        </p:nvSpPr>
        <p:spPr bwMode="auto">
          <a:xfrm>
            <a:off x="5562600" y="2324233"/>
            <a:ext cx="2209800" cy="685800"/>
          </a:xfrm>
          <a:prstGeom prst="rect">
            <a:avLst/>
          </a:prstGeom>
          <a:solidFill>
            <a:srgbClr val="C8C864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latin typeface="Arial Unicode MS" pitchFamily="34" charset="-128"/>
              </a:rPr>
              <a:t>Design</a:t>
            </a:r>
            <a:endParaRPr lang="en-US" sz="2400" dirty="0">
              <a:latin typeface="Arial Unicode MS" pitchFamily="34" charset="-128"/>
            </a:endParaRPr>
          </a:p>
        </p:txBody>
      </p:sp>
      <p:sp>
        <p:nvSpPr>
          <p:cNvPr id="25609" name="Rectangle 26"/>
          <p:cNvSpPr>
            <a:spLocks noChangeArrowheads="1"/>
          </p:cNvSpPr>
          <p:nvPr/>
        </p:nvSpPr>
        <p:spPr bwMode="auto">
          <a:xfrm>
            <a:off x="2133600" y="3848233"/>
            <a:ext cx="1905000" cy="685800"/>
          </a:xfrm>
          <a:prstGeom prst="rect">
            <a:avLst/>
          </a:prstGeom>
          <a:solidFill>
            <a:srgbClr val="C8C864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latin typeface="Arial Unicode MS" pitchFamily="34" charset="-128"/>
              </a:rPr>
              <a:t>Testing</a:t>
            </a:r>
            <a:endParaRPr lang="en-US" sz="2400" dirty="0">
              <a:latin typeface="Arial Unicode MS" pitchFamily="34" charset="-128"/>
            </a:endParaRPr>
          </a:p>
        </p:txBody>
      </p:sp>
      <p:sp>
        <p:nvSpPr>
          <p:cNvPr id="25610" name="Rectangle 27"/>
          <p:cNvSpPr>
            <a:spLocks noChangeArrowheads="1"/>
          </p:cNvSpPr>
          <p:nvPr/>
        </p:nvSpPr>
        <p:spPr bwMode="auto">
          <a:xfrm>
            <a:off x="5181600" y="4381633"/>
            <a:ext cx="2286000" cy="685800"/>
          </a:xfrm>
          <a:prstGeom prst="rect">
            <a:avLst/>
          </a:prstGeom>
          <a:solidFill>
            <a:srgbClr val="C8C864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latin typeface="Arial Unicode MS" pitchFamily="34" charset="-128"/>
              </a:rPr>
              <a:t>Implementation</a:t>
            </a:r>
            <a:endParaRPr lang="en-US" sz="2400" dirty="0">
              <a:latin typeface="Arial Unicode MS" pitchFamily="34" charset="-128"/>
            </a:endParaRPr>
          </a:p>
        </p:txBody>
      </p:sp>
      <p:sp>
        <p:nvSpPr>
          <p:cNvPr id="25611" name="Rectangle 28"/>
          <p:cNvSpPr>
            <a:spLocks noChangeArrowheads="1"/>
          </p:cNvSpPr>
          <p:nvPr/>
        </p:nvSpPr>
        <p:spPr bwMode="auto">
          <a:xfrm>
            <a:off x="3124200" y="1943233"/>
            <a:ext cx="1524000" cy="685800"/>
          </a:xfrm>
          <a:prstGeom prst="rect">
            <a:avLst/>
          </a:prstGeom>
          <a:solidFill>
            <a:srgbClr val="C8C864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latin typeface="Arial Unicode MS" pitchFamily="34" charset="-128"/>
              </a:rPr>
              <a:t>Analysis</a:t>
            </a:r>
            <a:endParaRPr lang="en-US" sz="2400" dirty="0">
              <a:latin typeface="Arial Unicode MS" pitchFamily="34" charset="-128"/>
            </a:endParaRPr>
          </a:p>
        </p:txBody>
      </p:sp>
      <p:sp>
        <p:nvSpPr>
          <p:cNvPr id="12" name="Right Arrow 11"/>
          <p:cNvSpPr/>
          <p:nvPr/>
        </p:nvSpPr>
        <p:spPr bwMode="auto">
          <a:xfrm>
            <a:off x="1143000" y="1943233"/>
            <a:ext cx="1905000" cy="685800"/>
          </a:xfrm>
          <a:prstGeom prst="rightArrow">
            <a:avLst>
              <a:gd name="adj1" fmla="val 50000"/>
              <a:gd name="adj2" fmla="val 41534"/>
            </a:avLst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47811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8399DA-A751-4B87-8F47-DAE846ED0847}" type="slidenum">
              <a:rPr lang="en-US"/>
              <a:pPr/>
              <a:t>30</a:t>
            </a:fld>
            <a:endParaRPr lang="en-US"/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686800" cy="1066800"/>
          </a:xfrm>
        </p:spPr>
        <p:txBody>
          <a:bodyPr/>
          <a:lstStyle/>
          <a:p>
            <a:r>
              <a:rPr lang="en-US" dirty="0" smtClean="0"/>
              <a:t>Bitmap Images</a:t>
            </a:r>
            <a:endParaRPr lang="en-US" dirty="0"/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7875712" y="6477000"/>
            <a:ext cx="126829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9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image </a:t>
            </a:r>
            <a:r>
              <a:rPr lang="en-US" sz="9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from </a:t>
            </a:r>
            <a:r>
              <a:rPr lang="en-US" sz="9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wikipedia</a:t>
            </a:r>
            <a:endParaRPr lang="en-US" sz="9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56824" y="1596981"/>
          <a:ext cx="8198418" cy="3743878"/>
        </p:xfrm>
        <a:graphic>
          <a:graphicData uri="http://schemas.openxmlformats.org/drawingml/2006/table">
            <a:tbl>
              <a:tblPr/>
              <a:tblGrid>
                <a:gridCol w="1746687"/>
                <a:gridCol w="6451731"/>
              </a:tblGrid>
              <a:tr h="137652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rgbClr val="4F81BD"/>
                        </a:solidFill>
                        <a:latin typeface="Courier New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ourier New"/>
                        <a:ea typeface="Times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ourier New"/>
                          <a:ea typeface="Times"/>
                          <a:cs typeface="Times New Roman"/>
                        </a:rPr>
                        <a:t>image(</a:t>
                      </a:r>
                      <a:r>
                        <a:rPr lang="en-US" sz="1800" dirty="0" err="1" smtClean="0">
                          <a:latin typeface="Courier New"/>
                          <a:ea typeface="Times"/>
                          <a:cs typeface="Times New Roman"/>
                        </a:rPr>
                        <a:t>loadImage</a:t>
                      </a:r>
                      <a:r>
                        <a:rPr lang="en-US" sz="1800" dirty="0" smtClean="0">
                          <a:latin typeface="Courier New"/>
                          <a:ea typeface="Times"/>
                          <a:cs typeface="Times New Roman"/>
                        </a:rPr>
                        <a:t>("potus-100x100.gif"), 0, 0);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7351"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latin typeface="Times New Roman"/>
                          <a:ea typeface="Times"/>
                          <a:cs typeface="Times New Roman"/>
                        </a:rPr>
                        <a:t>Pattern: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ourier New"/>
                          <a:ea typeface="Times"/>
                          <a:cs typeface="Times New Roman"/>
                        </a:rPr>
                        <a:t>image(</a:t>
                      </a:r>
                      <a:r>
                        <a:rPr lang="en-US" sz="1800" i="1" u="sng" dirty="0" err="1" smtClean="0">
                          <a:latin typeface="Courier New"/>
                          <a:ea typeface="Times"/>
                          <a:cs typeface="Times New Roman"/>
                        </a:rPr>
                        <a:t>imageObject</a:t>
                      </a:r>
                      <a:r>
                        <a:rPr lang="en-US" sz="1800" dirty="0" smtClean="0">
                          <a:latin typeface="Courier New"/>
                          <a:ea typeface="Times"/>
                          <a:cs typeface="Times New Roman"/>
                        </a:rPr>
                        <a:t>, </a:t>
                      </a:r>
                      <a:r>
                        <a:rPr lang="en-US" sz="1800" i="1" u="sng" dirty="0" err="1" smtClean="0">
                          <a:latin typeface="Courier New"/>
                          <a:ea typeface="Times"/>
                          <a:cs typeface="Times New Roman"/>
                        </a:rPr>
                        <a:t>xCoordinate</a:t>
                      </a:r>
                      <a:r>
                        <a:rPr lang="en-US" sz="1800" dirty="0" smtClean="0">
                          <a:latin typeface="Courier New"/>
                          <a:ea typeface="Times"/>
                          <a:cs typeface="Times New Roman"/>
                        </a:rPr>
                        <a:t>, </a:t>
                      </a:r>
                      <a:r>
                        <a:rPr lang="en-US" sz="1800" i="1" u="sng" dirty="0" err="1" smtClean="0">
                          <a:latin typeface="Courier New"/>
                          <a:ea typeface="Times"/>
                          <a:cs typeface="Times New Roman"/>
                        </a:rPr>
                        <a:t>yCoordinate</a:t>
                      </a:r>
                      <a:r>
                        <a:rPr lang="en-US" sz="1800" dirty="0" smtClean="0">
                          <a:latin typeface="Courier New"/>
                          <a:ea typeface="Times"/>
                          <a:cs typeface="Times New Roman"/>
                        </a:rPr>
                        <a:t>)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i="1" u="sng" dirty="0" err="1" smtClean="0">
                          <a:latin typeface="Courier New"/>
                          <a:ea typeface="Times"/>
                          <a:cs typeface="Times New Roman"/>
                        </a:rPr>
                        <a:t>imageObject</a:t>
                      </a:r>
                      <a:r>
                        <a:rPr lang="en-US" sz="1800" i="0" u="none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1800" i="0" u="none" dirty="0" smtClean="0"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– The image object to</a:t>
                      </a:r>
                      <a:r>
                        <a:rPr lang="en-US" sz="1800" i="0" u="none" baseline="0" dirty="0" smtClean="0"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be rendered; this can be loaded with </a:t>
                      </a:r>
                      <a:r>
                        <a:rPr lang="en-US" sz="1800" i="0" u="none" baseline="0" dirty="0" err="1" smtClean="0">
                          <a:latin typeface="Courier New" pitchFamily="49" charset="0"/>
                          <a:ea typeface="Arial Unicode MS" pitchFamily="34" charset="-128"/>
                          <a:cs typeface="Courier New" pitchFamily="49" charset="0"/>
                        </a:rPr>
                        <a:t>loadImage</a:t>
                      </a:r>
                      <a:r>
                        <a:rPr lang="en-US" sz="1800" i="0" u="none" baseline="0" dirty="0" smtClean="0">
                          <a:latin typeface="Courier New" pitchFamily="49" charset="0"/>
                          <a:ea typeface="Arial Unicode MS" pitchFamily="34" charset="-128"/>
                          <a:cs typeface="Courier New" pitchFamily="49" charset="0"/>
                        </a:rPr>
                        <a:t>(</a:t>
                      </a:r>
                      <a:r>
                        <a:rPr lang="en-US" sz="1800" i="1" u="sng" baseline="0" dirty="0" err="1" smtClean="0">
                          <a:latin typeface="Courier New" pitchFamily="49" charset="0"/>
                          <a:ea typeface="Arial Unicode MS" pitchFamily="34" charset="-128"/>
                          <a:cs typeface="Courier New" pitchFamily="49" charset="0"/>
                        </a:rPr>
                        <a:t>imageFilename</a:t>
                      </a:r>
                      <a:r>
                        <a:rPr lang="en-US" sz="1800" i="0" u="none" baseline="0" dirty="0" smtClean="0">
                          <a:latin typeface="Courier New" pitchFamily="49" charset="0"/>
                          <a:ea typeface="Arial Unicode MS" pitchFamily="34" charset="-128"/>
                          <a:cs typeface="Courier New" pitchFamily="49" charset="0"/>
                        </a:rPr>
                        <a:t>)</a:t>
                      </a:r>
                      <a:r>
                        <a:rPr lang="en-US" sz="1800" i="0" u="none" baseline="0" dirty="0" smtClean="0"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assuming that </a:t>
                      </a:r>
                      <a:r>
                        <a:rPr lang="en-US" sz="1800" i="1" u="sng" baseline="0" dirty="0" err="1" smtClean="0">
                          <a:latin typeface="Courier New" pitchFamily="49" charset="0"/>
                          <a:ea typeface="Arial Unicode MS" pitchFamily="34" charset="-128"/>
                          <a:cs typeface="Courier New" pitchFamily="49" charset="0"/>
                        </a:rPr>
                        <a:t>imageFilename</a:t>
                      </a:r>
                      <a:r>
                        <a:rPr lang="en-US" sz="1800" i="0" u="none" baseline="0" dirty="0" smtClean="0"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is stored in the </a:t>
                      </a:r>
                      <a:r>
                        <a:rPr lang="en-US" sz="1800" i="0" u="none" baseline="0" dirty="0" smtClean="0">
                          <a:latin typeface="Courier New" pitchFamily="49" charset="0"/>
                          <a:ea typeface="Arial Unicode MS" pitchFamily="34" charset="-128"/>
                          <a:cs typeface="Courier New" pitchFamily="49" charset="0"/>
                        </a:rPr>
                        <a:t>data</a:t>
                      </a:r>
                      <a:r>
                        <a:rPr lang="en-US" sz="1800" i="0" u="none" baseline="0" dirty="0" smtClean="0"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sub-directory</a:t>
                      </a:r>
                      <a:endParaRPr lang="en-US" sz="1800" i="1" u="sng" dirty="0" smtClean="0">
                        <a:latin typeface="Courier New" pitchFamily="49" charset="0"/>
                        <a:ea typeface="Times"/>
                        <a:cs typeface="Courier New" pitchFamily="49" charset="0"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i="1" u="sng" dirty="0" err="1" smtClean="0">
                          <a:latin typeface="Courier New"/>
                          <a:ea typeface="Times"/>
                          <a:cs typeface="Times New Roman"/>
                        </a:rPr>
                        <a:t>xCoordinate</a:t>
                      </a:r>
                      <a:r>
                        <a:rPr lang="en-US" sz="1800" dirty="0" smtClean="0">
                          <a:latin typeface="Times New Roman"/>
                          <a:ea typeface="Times"/>
                          <a:cs typeface="Times New Roman"/>
                        </a:rPr>
                        <a:t>  </a:t>
                      </a:r>
                      <a:r>
                        <a:rPr lang="en-US" sz="1800" dirty="0">
                          <a:latin typeface="Times New Roman"/>
                          <a:ea typeface="Times"/>
                          <a:cs typeface="Times New Roman"/>
                        </a:rPr>
                        <a:t>– The x coordinate of the </a:t>
                      </a:r>
                      <a:r>
                        <a:rPr lang="en-US" sz="1800" dirty="0" smtClean="0">
                          <a:latin typeface="Times New Roman"/>
                          <a:ea typeface="Times"/>
                          <a:cs typeface="Times New Roman"/>
                        </a:rPr>
                        <a:t>upper-left</a:t>
                      </a:r>
                      <a:r>
                        <a:rPr lang="en-US" sz="1800" baseline="0" dirty="0" smtClean="0">
                          <a:latin typeface="Times New Roman"/>
                          <a:ea typeface="Times"/>
                          <a:cs typeface="Times New Roman"/>
                        </a:rPr>
                        <a:t> corner of the image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i="1" u="sng" dirty="0" err="1" smtClean="0">
                          <a:latin typeface="Courier New"/>
                          <a:ea typeface="Times"/>
                          <a:cs typeface="Times New Roman"/>
                        </a:rPr>
                        <a:t>yCoordinate</a:t>
                      </a:r>
                      <a:r>
                        <a:rPr lang="en-US" sz="1800" dirty="0" smtClean="0">
                          <a:latin typeface="Times New Roman"/>
                          <a:ea typeface="Times"/>
                          <a:cs typeface="Times New Roman"/>
                        </a:rPr>
                        <a:t>  </a:t>
                      </a:r>
                      <a:r>
                        <a:rPr lang="en-US" sz="1800" dirty="0">
                          <a:latin typeface="Times New Roman"/>
                          <a:ea typeface="Times"/>
                          <a:cs typeface="Times New Roman"/>
                        </a:rPr>
                        <a:t>– The y coordinate of the </a:t>
                      </a:r>
                      <a:r>
                        <a:rPr lang="en-US" sz="1800" dirty="0" smtClean="0">
                          <a:latin typeface="Times New Roman"/>
                          <a:ea typeface="Times"/>
                          <a:cs typeface="Times New Roman"/>
                        </a:rPr>
                        <a:t>upper-left</a:t>
                      </a:r>
                      <a:r>
                        <a:rPr lang="en-US" sz="1800" baseline="0" dirty="0" smtClean="0">
                          <a:latin typeface="Times New Roman"/>
                          <a:ea typeface="Times"/>
                          <a:cs typeface="Times New Roman"/>
                        </a:rPr>
                        <a:t> corner of the image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" name="Picture 0" descr="pointFrame.tif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34095" y="1596979"/>
            <a:ext cx="1352282" cy="13522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48038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C86133-2983-4942-8F53-15ABFAA154A5}" type="slidenum">
              <a:rPr lang="en-US"/>
              <a:pPr/>
              <a:t>31</a:t>
            </a:fld>
            <a:endParaRPr lang="en-US"/>
          </a:p>
        </p:txBody>
      </p:sp>
      <p:sp>
        <p:nvSpPr>
          <p:cNvPr id="164866" name="Text Box 2"/>
          <p:cNvSpPr txBox="1">
            <a:spLocks noChangeArrowheads="1"/>
          </p:cNvSpPr>
          <p:nvPr/>
        </p:nvSpPr>
        <p:spPr bwMode="auto">
          <a:xfrm rot="16200000">
            <a:off x="1357508" y="-1416438"/>
            <a:ext cx="6738976" cy="9571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Courier New" pitchFamily="49" charset="0"/>
              </a:rPr>
              <a:t>/** </a:t>
            </a:r>
          </a:p>
          <a:p>
            <a:r>
              <a:rPr lang="en-US" sz="1600" b="1" dirty="0" smtClean="0">
                <a:latin typeface="Courier New" pitchFamily="49" charset="0"/>
              </a:rPr>
              <a:t> * Target1 produces a FITA archery target.</a:t>
            </a:r>
          </a:p>
          <a:p>
            <a:r>
              <a:rPr lang="en-US" sz="1600" b="1" dirty="0" smtClean="0">
                <a:latin typeface="Courier New" pitchFamily="49" charset="0"/>
              </a:rPr>
              <a:t> * (cf. </a:t>
            </a:r>
            <a:r>
              <a:rPr lang="en-US" sz="1100" b="1" dirty="0" smtClean="0">
                <a:latin typeface="Courier New" pitchFamily="49" charset="0"/>
              </a:rPr>
              <a:t>http://en.wikipedia.org/wiki/File:Archery_Target_80cm.svg</a:t>
            </a:r>
            <a:r>
              <a:rPr lang="en-US" sz="1600" b="1" dirty="0" smtClean="0">
                <a:latin typeface="Courier New" pitchFamily="49" charset="0"/>
              </a:rPr>
              <a:t>)</a:t>
            </a:r>
          </a:p>
          <a:p>
            <a:r>
              <a:rPr lang="en-US" sz="1600" b="1" dirty="0" smtClean="0">
                <a:latin typeface="Courier New" pitchFamily="49" charset="0"/>
              </a:rPr>
              <a:t> * This routine assumes that 550x550 square canvas.</a:t>
            </a:r>
          </a:p>
          <a:p>
            <a:r>
              <a:rPr lang="en-US" sz="1600" b="1" dirty="0" smtClean="0">
                <a:latin typeface="Courier New" pitchFamily="49" charset="0"/>
              </a:rPr>
              <a:t> * @author </a:t>
            </a:r>
            <a:r>
              <a:rPr lang="en-US" sz="1600" b="1" dirty="0" err="1" smtClean="0">
                <a:latin typeface="Courier New" pitchFamily="49" charset="0"/>
              </a:rPr>
              <a:t>kvlinden</a:t>
            </a:r>
            <a:r>
              <a:rPr lang="en-US" sz="1600" b="1" dirty="0" smtClean="0">
                <a:latin typeface="Courier New" pitchFamily="49" charset="0"/>
              </a:rPr>
              <a:t>, </a:t>
            </a:r>
            <a:r>
              <a:rPr lang="en-US" sz="1600" b="1" dirty="0" err="1" smtClean="0">
                <a:latin typeface="Courier New" pitchFamily="49" charset="0"/>
              </a:rPr>
              <a:t>snelesen</a:t>
            </a:r>
            <a:endParaRPr lang="en-US" sz="1600" b="1" dirty="0" smtClean="0">
              <a:latin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</a:rPr>
              <a:t> * @version Fall, </a:t>
            </a:r>
            <a:r>
              <a:rPr lang="en-US" sz="1600" b="1" dirty="0" smtClean="0">
                <a:latin typeface="Courier New" pitchFamily="49" charset="0"/>
              </a:rPr>
              <a:t>2012</a:t>
            </a:r>
            <a:endParaRPr lang="en-US" sz="1600" b="1" dirty="0" smtClean="0">
              <a:latin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</a:rPr>
              <a:t> */</a:t>
            </a:r>
          </a:p>
          <a:p>
            <a:endParaRPr lang="en-US" sz="800" b="1" dirty="0" smtClean="0">
              <a:latin typeface="Courier New" pitchFamily="49" charset="0"/>
            </a:endParaRPr>
          </a:p>
          <a:p>
            <a:endParaRPr lang="en-US" sz="1600" b="1" dirty="0" smtClean="0">
              <a:latin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</a:rPr>
              <a:t>  size(550, 550);</a:t>
            </a:r>
          </a:p>
          <a:p>
            <a:r>
              <a:rPr lang="en-US" sz="1600" b="1" dirty="0" smtClean="0">
                <a:latin typeface="Courier New" pitchFamily="49" charset="0"/>
              </a:rPr>
              <a:t>  smooth();</a:t>
            </a:r>
          </a:p>
          <a:p>
            <a:endParaRPr lang="en-US" sz="800" b="1" dirty="0" smtClean="0">
              <a:latin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</a:rPr>
              <a:t>  fill(255);</a:t>
            </a:r>
          </a:p>
          <a:p>
            <a:r>
              <a:rPr lang="en-US" sz="1600" b="1" dirty="0" smtClean="0">
                <a:latin typeface="Courier New" pitchFamily="49" charset="0"/>
              </a:rPr>
              <a:t>  ellipse(275, 275, 500, 500);</a:t>
            </a:r>
          </a:p>
          <a:p>
            <a:r>
              <a:rPr lang="en-US" sz="1600" b="1" dirty="0" smtClean="0">
                <a:latin typeface="Courier New" pitchFamily="49" charset="0"/>
              </a:rPr>
              <a:t>  ellipse(275, 275, 450, 450);</a:t>
            </a:r>
          </a:p>
          <a:p>
            <a:r>
              <a:rPr lang="en-US" sz="1600" b="1" dirty="0" smtClean="0">
                <a:latin typeface="Courier New" pitchFamily="49" charset="0"/>
              </a:rPr>
              <a:t>  fill(0);</a:t>
            </a:r>
          </a:p>
          <a:p>
            <a:r>
              <a:rPr lang="en-US" sz="1600" b="1" dirty="0" smtClean="0">
                <a:latin typeface="Courier New" pitchFamily="49" charset="0"/>
              </a:rPr>
              <a:t>  ellipse(275, 275, 400, 400);</a:t>
            </a:r>
          </a:p>
          <a:p>
            <a:r>
              <a:rPr lang="en-US" sz="1600" b="1" dirty="0" smtClean="0">
                <a:latin typeface="Courier New" pitchFamily="49" charset="0"/>
              </a:rPr>
              <a:t>  stroke(255);</a:t>
            </a:r>
          </a:p>
          <a:p>
            <a:r>
              <a:rPr lang="en-US" sz="1600" b="1" dirty="0" smtClean="0">
                <a:latin typeface="Courier New" pitchFamily="49" charset="0"/>
              </a:rPr>
              <a:t>  ellipse(275, 275, 350, 350);</a:t>
            </a:r>
          </a:p>
          <a:p>
            <a:r>
              <a:rPr lang="en-US" sz="1600" b="1" dirty="0" smtClean="0">
                <a:latin typeface="Courier New" pitchFamily="49" charset="0"/>
              </a:rPr>
              <a:t>  fill(0, 255, 255);</a:t>
            </a:r>
          </a:p>
          <a:p>
            <a:r>
              <a:rPr lang="en-US" sz="1600" b="1" dirty="0" smtClean="0">
                <a:latin typeface="Courier New" pitchFamily="49" charset="0"/>
              </a:rPr>
              <a:t>  stroke(0);</a:t>
            </a:r>
          </a:p>
          <a:p>
            <a:r>
              <a:rPr lang="en-US" sz="1600" b="1" dirty="0" smtClean="0">
                <a:latin typeface="Courier New" pitchFamily="49" charset="0"/>
              </a:rPr>
              <a:t>  ellipse(275, 275, 300, 300);</a:t>
            </a:r>
          </a:p>
          <a:p>
            <a:r>
              <a:rPr lang="en-US" sz="1600" b="1" dirty="0" smtClean="0">
                <a:latin typeface="Courier New" pitchFamily="49" charset="0"/>
              </a:rPr>
              <a:t>  ellipse(275, 275, 250, 250);</a:t>
            </a:r>
          </a:p>
          <a:p>
            <a:pPr lvl="0"/>
            <a:r>
              <a:rPr lang="en-US" sz="1600" b="1" dirty="0" smtClean="0">
                <a:solidFill>
                  <a:srgbClr val="003300"/>
                </a:solidFill>
                <a:latin typeface="Courier New" pitchFamily="49" charset="0"/>
              </a:rPr>
              <a:t>  fill(255, 0, 0);</a:t>
            </a:r>
          </a:p>
          <a:p>
            <a:pPr lvl="0"/>
            <a:r>
              <a:rPr lang="en-US" sz="1600" b="1" dirty="0" smtClean="0">
                <a:solidFill>
                  <a:srgbClr val="003300"/>
                </a:solidFill>
                <a:latin typeface="Courier New" pitchFamily="49" charset="0"/>
              </a:rPr>
              <a:t>  ellipse(275, 275, 200, 200);</a:t>
            </a:r>
          </a:p>
          <a:p>
            <a:pPr lvl="0"/>
            <a:r>
              <a:rPr lang="en-US" sz="1600" b="1" dirty="0" smtClean="0">
                <a:solidFill>
                  <a:srgbClr val="003300"/>
                </a:solidFill>
                <a:latin typeface="Courier New" pitchFamily="49" charset="0"/>
              </a:rPr>
              <a:t>  ellipse(275, 275, 150, 150);</a:t>
            </a:r>
          </a:p>
          <a:p>
            <a:pPr lvl="0"/>
            <a:endParaRPr lang="en-US" sz="800" b="1" dirty="0" smtClean="0">
              <a:latin typeface="Courier New" pitchFamily="49" charset="0"/>
            </a:endParaRPr>
          </a:p>
          <a:p>
            <a:pPr lvl="0"/>
            <a:r>
              <a:rPr lang="en-US" sz="1600" b="1" dirty="0" smtClean="0">
                <a:solidFill>
                  <a:srgbClr val="003300"/>
                </a:solidFill>
                <a:latin typeface="Courier New" pitchFamily="49" charset="0"/>
              </a:rPr>
              <a:t>  fill(255, 255, 0);</a:t>
            </a:r>
          </a:p>
          <a:p>
            <a:pPr lvl="0"/>
            <a:r>
              <a:rPr lang="en-US" sz="1600" b="1" dirty="0" smtClean="0">
                <a:solidFill>
                  <a:srgbClr val="003300"/>
                </a:solidFill>
                <a:latin typeface="Courier New" pitchFamily="49" charset="0"/>
              </a:rPr>
              <a:t>  ellipse(275, 275, 100, 100);</a:t>
            </a:r>
          </a:p>
          <a:p>
            <a:pPr lvl="0"/>
            <a:endParaRPr lang="en-US" sz="800" b="1" dirty="0" smtClean="0">
              <a:latin typeface="Courier New" pitchFamily="49" charset="0"/>
            </a:endParaRPr>
          </a:p>
          <a:p>
            <a:pPr lvl="0"/>
            <a:r>
              <a:rPr lang="en-US" sz="1600" b="1" dirty="0" smtClean="0">
                <a:solidFill>
                  <a:srgbClr val="003300"/>
                </a:solidFill>
                <a:latin typeface="Courier New" pitchFamily="49" charset="0"/>
              </a:rPr>
              <a:t>  image(</a:t>
            </a:r>
          </a:p>
          <a:p>
            <a:pPr lvl="0"/>
            <a:r>
              <a:rPr lang="en-US" sz="1600" b="1" dirty="0" smtClean="0">
                <a:solidFill>
                  <a:srgbClr val="003300"/>
                </a:solidFill>
                <a:latin typeface="Courier New" pitchFamily="49" charset="0"/>
              </a:rPr>
              <a:t>    </a:t>
            </a:r>
            <a:r>
              <a:rPr lang="en-US" sz="1600" b="1" dirty="0" err="1" smtClean="0">
                <a:solidFill>
                  <a:srgbClr val="003300"/>
                </a:solidFill>
                <a:latin typeface="Courier New" pitchFamily="49" charset="0"/>
              </a:rPr>
              <a:t>loadImage</a:t>
            </a:r>
            <a:r>
              <a:rPr lang="en-US" sz="1600" b="1" dirty="0" smtClean="0">
                <a:solidFill>
                  <a:srgbClr val="003300"/>
                </a:solidFill>
                <a:latin typeface="Courier New" pitchFamily="49" charset="0"/>
              </a:rPr>
              <a:t>("</a:t>
            </a:r>
            <a:r>
              <a:rPr lang="en-US" sz="1600" b="1" i="1" u="sng" dirty="0" err="1" smtClean="0">
                <a:solidFill>
                  <a:srgbClr val="003300"/>
                </a:solidFill>
                <a:latin typeface="Courier New" pitchFamily="49" charset="0"/>
              </a:rPr>
              <a:t>anImageFilename</a:t>
            </a:r>
            <a:r>
              <a:rPr lang="en-US" sz="1600" b="1" dirty="0" smtClean="0">
                <a:solidFill>
                  <a:srgbClr val="003300"/>
                </a:solidFill>
                <a:latin typeface="Courier New" pitchFamily="49" charset="0"/>
              </a:rPr>
              <a:t>"), </a:t>
            </a:r>
          </a:p>
          <a:p>
            <a:pPr lvl="0"/>
            <a:r>
              <a:rPr lang="en-US" sz="1600" b="1" dirty="0" smtClean="0">
                <a:solidFill>
                  <a:srgbClr val="003300"/>
                </a:solidFill>
                <a:latin typeface="Courier New" pitchFamily="49" charset="0"/>
              </a:rPr>
              <a:t>      250, 250);</a:t>
            </a:r>
          </a:p>
          <a:p>
            <a:pPr lvl="0"/>
            <a:endParaRPr lang="en-US" sz="800" b="1" dirty="0" smtClean="0">
              <a:solidFill>
                <a:srgbClr val="003300"/>
              </a:solidFill>
              <a:latin typeface="Courier New" pitchFamily="49" charset="0"/>
            </a:endParaRPr>
          </a:p>
          <a:p>
            <a:pPr lvl="0"/>
            <a:r>
              <a:rPr lang="en-US" sz="1600" b="1" dirty="0" smtClean="0">
                <a:solidFill>
                  <a:srgbClr val="003300"/>
                </a:solidFill>
                <a:latin typeface="Courier New" pitchFamily="49" charset="0"/>
              </a:rPr>
              <a:t>  fill(0);</a:t>
            </a:r>
          </a:p>
          <a:p>
            <a:pPr lvl="0"/>
            <a:r>
              <a:rPr lang="en-US" sz="1600" b="1" dirty="0" smtClean="0">
                <a:solidFill>
                  <a:srgbClr val="003300"/>
                </a:solidFill>
                <a:latin typeface="Courier New" pitchFamily="49" charset="0"/>
              </a:rPr>
              <a:t>  </a:t>
            </a:r>
            <a:r>
              <a:rPr lang="en-US" sz="1600" b="1" dirty="0" err="1" smtClean="0">
                <a:solidFill>
                  <a:srgbClr val="003300"/>
                </a:solidFill>
                <a:latin typeface="Courier New" pitchFamily="49" charset="0"/>
              </a:rPr>
              <a:t>textFont</a:t>
            </a:r>
            <a:r>
              <a:rPr lang="en-US" sz="1600" b="1" dirty="0" smtClean="0">
                <a:solidFill>
                  <a:srgbClr val="003300"/>
                </a:solidFill>
                <a:latin typeface="Courier New" pitchFamily="49" charset="0"/>
              </a:rPr>
              <a:t>(</a:t>
            </a:r>
            <a:r>
              <a:rPr lang="en-US" sz="1600" b="1" dirty="0" err="1" smtClean="0">
                <a:solidFill>
                  <a:srgbClr val="003300"/>
                </a:solidFill>
                <a:latin typeface="Courier New" pitchFamily="49" charset="0"/>
              </a:rPr>
              <a:t>loadFont</a:t>
            </a:r>
            <a:r>
              <a:rPr lang="en-US" sz="1600" b="1" dirty="0" smtClean="0">
                <a:solidFill>
                  <a:srgbClr val="003300"/>
                </a:solidFill>
                <a:latin typeface="Courier New" pitchFamily="49" charset="0"/>
              </a:rPr>
              <a:t>("Calibri-40.vlw"));</a:t>
            </a:r>
          </a:p>
          <a:p>
            <a:pPr lvl="0"/>
            <a:r>
              <a:rPr lang="en-US" sz="1600" b="1" dirty="0" smtClean="0">
                <a:solidFill>
                  <a:srgbClr val="003300"/>
                </a:solidFill>
                <a:latin typeface="Courier New" pitchFamily="49" charset="0"/>
              </a:rPr>
              <a:t>  text("The           </a:t>
            </a:r>
            <a:r>
              <a:rPr lang="en-US" sz="1600" b="1" i="1" u="sng" dirty="0" err="1" smtClean="0">
                <a:solidFill>
                  <a:srgbClr val="003300"/>
                </a:solidFill>
                <a:latin typeface="Courier New" pitchFamily="49" charset="0"/>
              </a:rPr>
              <a:t>imageName</a:t>
            </a:r>
            <a:r>
              <a:rPr lang="en-US" sz="1600" b="1" dirty="0" smtClean="0">
                <a:solidFill>
                  <a:srgbClr val="003300"/>
                </a:solidFill>
                <a:latin typeface="Courier New" pitchFamily="49" charset="0"/>
              </a:rPr>
              <a:t> dartboard", 25, 60);</a:t>
            </a:r>
          </a:p>
          <a:p>
            <a:pPr lvl="0"/>
            <a:r>
              <a:rPr lang="en-US" sz="1600" b="1" dirty="0" smtClean="0">
                <a:solidFill>
                  <a:srgbClr val="003300"/>
                </a:solidFill>
                <a:latin typeface="Courier New" pitchFamily="49" charset="0"/>
              </a:rPr>
              <a:t>  </a:t>
            </a:r>
            <a:r>
              <a:rPr lang="en-US" sz="1600" b="1" dirty="0" err="1" smtClean="0">
                <a:solidFill>
                  <a:srgbClr val="003300"/>
                </a:solidFill>
                <a:latin typeface="Courier New" pitchFamily="49" charset="0"/>
              </a:rPr>
              <a:t>textFont</a:t>
            </a:r>
            <a:r>
              <a:rPr lang="en-US" sz="1600" b="1" dirty="0" smtClean="0">
                <a:solidFill>
                  <a:srgbClr val="003300"/>
                </a:solidFill>
                <a:latin typeface="Courier New" pitchFamily="49" charset="0"/>
              </a:rPr>
              <a:t>(</a:t>
            </a:r>
            <a:r>
              <a:rPr lang="en-US" sz="1600" b="1" dirty="0" err="1" smtClean="0">
                <a:solidFill>
                  <a:srgbClr val="003300"/>
                </a:solidFill>
                <a:latin typeface="Courier New" pitchFamily="49" charset="0"/>
              </a:rPr>
              <a:t>loadFont</a:t>
            </a:r>
            <a:r>
              <a:rPr lang="en-US" sz="1600" b="1" dirty="0" smtClean="0">
                <a:solidFill>
                  <a:srgbClr val="003300"/>
                </a:solidFill>
                <a:latin typeface="Courier New" pitchFamily="49" charset="0"/>
              </a:rPr>
              <a:t>("Calibri-Bold-40.vlw"));</a:t>
            </a:r>
          </a:p>
          <a:p>
            <a:pPr lvl="0"/>
            <a:r>
              <a:rPr lang="en-US" sz="1600" b="1" dirty="0" smtClean="0">
                <a:solidFill>
                  <a:srgbClr val="003300"/>
                </a:solidFill>
                <a:latin typeface="Courier New" pitchFamily="49" charset="0"/>
              </a:rPr>
              <a:t>  text("       official", 25, 60);</a:t>
            </a:r>
          </a:p>
          <a:p>
            <a:pPr lvl="0"/>
            <a:endParaRPr lang="en-US" sz="16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507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8BDB14-8D87-45A0-BF80-DB63B3BFC51E}" type="slidenum">
              <a:rPr lang="en-US"/>
              <a:pPr/>
              <a:t>4</a:t>
            </a:fld>
            <a:endParaRPr lang="en-US"/>
          </a:p>
        </p:txBody>
      </p:sp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Analysis</a:t>
            </a:r>
            <a:endParaRPr lang="en-US" dirty="0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495800"/>
          </a:xfrm>
        </p:spPr>
        <p:txBody>
          <a:bodyPr/>
          <a:lstStyle/>
          <a:p>
            <a:r>
              <a:rPr lang="en-US" dirty="0"/>
              <a:t>Always start by understanding </a:t>
            </a:r>
            <a:r>
              <a:rPr lang="en-US" dirty="0" smtClean="0"/>
              <a:t>and articulating the goals of the user experience you are trying to create.</a:t>
            </a:r>
            <a:endParaRPr lang="en-US" dirty="0"/>
          </a:p>
          <a:p>
            <a:r>
              <a:rPr lang="en-US" dirty="0" smtClean="0"/>
              <a:t>This </a:t>
            </a:r>
            <a:r>
              <a:rPr lang="en-US" dirty="0"/>
              <a:t>requires that </a:t>
            </a:r>
            <a:r>
              <a:rPr lang="en-US" dirty="0" smtClean="0"/>
              <a:t>you:</a:t>
            </a:r>
          </a:p>
          <a:p>
            <a:pPr lvl="1"/>
            <a:r>
              <a:rPr lang="en-US" dirty="0" smtClean="0"/>
              <a:t>communicate with your stakeholders;</a:t>
            </a:r>
          </a:p>
          <a:p>
            <a:pPr lvl="1"/>
            <a:r>
              <a:rPr lang="en-US" dirty="0" smtClean="0"/>
              <a:t>produce a written articulation of the goal of the project.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547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D373A-FA4B-46C4-8DC7-5B38E2DCFB0C}" type="slidenum">
              <a:rPr lang="en-US">
                <a:ea typeface="Arial Unicode MS" pitchFamily="34" charset="-128"/>
                <a:cs typeface="Arial Unicode MS" pitchFamily="34" charset="-128"/>
              </a:rPr>
              <a:pPr/>
              <a:t>5</a:t>
            </a:fld>
            <a:endParaRPr lang="en-US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Example: Analysis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249858" name="Picture 2" descr="File:Archery Target 80cm.sv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09789" y="1983085"/>
            <a:ext cx="2971800" cy="2971800"/>
          </a:xfrm>
          <a:prstGeom prst="rect">
            <a:avLst/>
          </a:prstGeom>
          <a:noFill/>
        </p:spPr>
      </p:pic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7676932" y="6477000"/>
            <a:ext cx="146706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9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image </a:t>
            </a:r>
            <a:r>
              <a:rPr lang="en-US" sz="9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from </a:t>
            </a:r>
            <a:r>
              <a:rPr lang="en-US" sz="9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wikipedia.org</a:t>
            </a:r>
            <a:endParaRPr lang="en-US" sz="9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198" y="1600200"/>
            <a:ext cx="4834086" cy="4724400"/>
          </a:xfrm>
        </p:spPr>
        <p:txBody>
          <a:bodyPr/>
          <a:lstStyle/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We’d like to draw an official FITA archery target for use as a graphical icon.</a:t>
            </a:r>
          </a:p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icon should communicate a sense of shared purpose.</a:t>
            </a:r>
          </a:p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 sample image is shown here.</a:t>
            </a:r>
          </a:p>
        </p:txBody>
      </p:sp>
    </p:spTree>
    <p:extLst>
      <p:ext uri="{BB962C8B-B14F-4D97-AF65-F5344CB8AC3E}">
        <p14:creationId xmlns:p14="http://schemas.microsoft.com/office/powerpoint/2010/main" val="1101781219"/>
      </p:ext>
    </p:extLst>
  </p:cSld>
  <p:clrMapOvr>
    <a:masterClrMapping/>
  </p:clrMapOvr>
  <p:transition xmlns:p14="http://schemas.microsoft.com/office/powerpoint/2010/main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A19503-914A-4C8C-8205-E0BEE78DC3CD}" type="slidenum">
              <a:rPr lang="en-US"/>
              <a:pPr/>
              <a:t>6</a:t>
            </a:fld>
            <a:endParaRPr lang="en-US"/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Notes on Analysis 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114800"/>
          </a:xfrm>
        </p:spPr>
        <p:txBody>
          <a:bodyPr/>
          <a:lstStyle/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Analysis answers “what” questions</a:t>
            </a:r>
          </a:p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Good analysts know how to work with people and to think carefully about process.</a:t>
            </a:r>
          </a:p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Written/drawn analyses are a good way to communicate with stakeholders.</a:t>
            </a:r>
          </a:p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It’s often hard to anticipate everything here.</a:t>
            </a:r>
          </a:p>
        </p:txBody>
      </p:sp>
    </p:spTree>
    <p:extLst>
      <p:ext uri="{BB962C8B-B14F-4D97-AF65-F5344CB8AC3E}">
        <p14:creationId xmlns:p14="http://schemas.microsoft.com/office/powerpoint/2010/main" val="3517444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you understand the goals of the user experience, you plan out a solution</a:t>
            </a:r>
            <a:r>
              <a:rPr lang="en-US" dirty="0" smtClean="0"/>
              <a:t>.</a:t>
            </a:r>
          </a:p>
          <a:p>
            <a:r>
              <a:rPr lang="en-US" dirty="0"/>
              <a:t>This requires that you:</a:t>
            </a:r>
          </a:p>
          <a:p>
            <a:pPr lvl="1"/>
            <a:r>
              <a:rPr lang="en-US" dirty="0"/>
              <a:t>Specify data structures and algorithms;</a:t>
            </a:r>
          </a:p>
          <a:p>
            <a:pPr lvl="1"/>
            <a:r>
              <a:rPr lang="en-US" dirty="0"/>
              <a:t>Identify the geometric elements of any sample images created during analysis. </a:t>
            </a:r>
          </a:p>
          <a:p>
            <a:pPr marL="27432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367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D373A-FA4B-46C4-8DC7-5B38E2DCFB0C}" type="slidenum">
              <a:rPr lang="en-US">
                <a:ea typeface="Arial Unicode MS" pitchFamily="34" charset="-128"/>
                <a:cs typeface="Arial Unicode MS" pitchFamily="34" charset="-128"/>
              </a:rPr>
              <a:pPr/>
              <a:t>8</a:t>
            </a:fld>
            <a:endParaRPr lang="en-US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Example: Design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249858" name="Picture 2" descr="File:Archery Target 80cm.sv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21989" y="1828800"/>
            <a:ext cx="2971800" cy="2971800"/>
          </a:xfrm>
          <a:prstGeom prst="rect">
            <a:avLst/>
          </a:prstGeom>
          <a:noFill/>
        </p:spPr>
      </p:pic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7676932" y="6477000"/>
            <a:ext cx="146706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9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image </a:t>
            </a:r>
            <a:r>
              <a:rPr lang="en-US" sz="9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from </a:t>
            </a:r>
            <a:r>
              <a:rPr lang="en-US" sz="9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wikipedia.org</a:t>
            </a:r>
            <a:endParaRPr lang="en-US" sz="9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1600200"/>
            <a:ext cx="5164789" cy="4724400"/>
          </a:xfrm>
        </p:spPr>
        <p:txBody>
          <a:bodyPr/>
          <a:lstStyle/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preliminary design creates an initial list of element descriptions.</a:t>
            </a:r>
          </a:p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Elements:</a:t>
            </a:r>
          </a:p>
          <a:p>
            <a:pPr lvl="1"/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Ten evenly-spaced concentric rings with pairs colored white, black, cyan, red and yellow;</a:t>
            </a:r>
          </a:p>
          <a:p>
            <a:pPr lvl="1"/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 dot in the very middle.</a:t>
            </a:r>
          </a:p>
        </p:txBody>
      </p:sp>
    </p:spTree>
    <p:extLst>
      <p:ext uri="{BB962C8B-B14F-4D97-AF65-F5344CB8AC3E}">
        <p14:creationId xmlns:p14="http://schemas.microsoft.com/office/powerpoint/2010/main" val="877918982"/>
      </p:ext>
    </p:extLst>
  </p:cSld>
  <p:clrMapOvr>
    <a:masterClrMapping/>
  </p:clrMapOvr>
  <p:transition xmlns:p14="http://schemas.microsoft.com/office/powerpoint/2010/main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8399DA-A751-4B87-8F47-DAE846ED0847}" type="slidenum">
              <a:rPr lang="en-US"/>
              <a:pPr/>
              <a:t>9</a:t>
            </a:fld>
            <a:endParaRPr lang="en-US"/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953000"/>
          </a:xfrm>
        </p:spPr>
        <p:txBody>
          <a:bodyPr/>
          <a:lstStyle/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Specify your design using an algorithm.</a:t>
            </a:r>
          </a:p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Think about what you want your algorithm to do so that you can test its output.</a:t>
            </a:r>
          </a:p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Iteration 1 Algorithm:</a:t>
            </a:r>
          </a:p>
          <a:p>
            <a:pPr marL="457200" lvl="2">
              <a:buFont typeface="+mj-lt"/>
              <a:buAutoNum type="arabicPeriod"/>
            </a:pP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Create a canvas 550x550 pixels.</a:t>
            </a:r>
          </a:p>
          <a:p>
            <a:pPr marL="457200" lvl="2">
              <a:buFont typeface="+mj-lt"/>
              <a:buAutoNum type="arabicPeriod"/>
            </a:pP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Draw a single pixel at (275, 275).</a:t>
            </a:r>
          </a:p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Intended output: a large sketch with a dot at the very center.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31467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2617</TotalTime>
  <Words>3169</Words>
  <Application>Microsoft Macintosh PowerPoint</Application>
  <PresentationFormat>On-screen Show (4:3)</PresentationFormat>
  <Paragraphs>340</Paragraphs>
  <Slides>31</Slides>
  <Notes>29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Clarity</vt:lpstr>
      <vt:lpstr>PROCESSING &amp; Java</vt:lpstr>
      <vt:lpstr>Objectives</vt:lpstr>
      <vt:lpstr>Iterative/Incremental Development</vt:lpstr>
      <vt:lpstr>Preliminary Analysis</vt:lpstr>
      <vt:lpstr>Example: Analysis</vt:lpstr>
      <vt:lpstr>Notes on Analysis </vt:lpstr>
      <vt:lpstr>Preliminary Design</vt:lpstr>
      <vt:lpstr>Example: Design</vt:lpstr>
      <vt:lpstr>Algorithm</vt:lpstr>
      <vt:lpstr>Notes on Design </vt:lpstr>
      <vt:lpstr>Implementation</vt:lpstr>
      <vt:lpstr>Processing IDE</vt:lpstr>
      <vt:lpstr>Example: Implementation</vt:lpstr>
      <vt:lpstr>Geometric Coordinate Systems</vt:lpstr>
      <vt:lpstr>Pixels and Coordinates</vt:lpstr>
      <vt:lpstr>Statements</vt:lpstr>
      <vt:lpstr>Calling Methods</vt:lpstr>
      <vt:lpstr>Documentation</vt:lpstr>
      <vt:lpstr>PowerPoint Presentation</vt:lpstr>
      <vt:lpstr>Notes on Implementation</vt:lpstr>
      <vt:lpstr>Testing</vt:lpstr>
      <vt:lpstr>Example: Testing</vt:lpstr>
      <vt:lpstr>Notes on Testing</vt:lpstr>
      <vt:lpstr>Tool Box</vt:lpstr>
      <vt:lpstr>Drawing Ellipses</vt:lpstr>
      <vt:lpstr>Smoothing</vt:lpstr>
      <vt:lpstr>Filling and Grayscale Color</vt:lpstr>
      <vt:lpstr>RGB Color</vt:lpstr>
      <vt:lpstr>Typesetting and Text</vt:lpstr>
      <vt:lpstr>Bitmap Images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PROCESSING &amp; Java</dc:title>
  <dc:creator>Serita Nelesen</dc:creator>
  <cp:lastModifiedBy>Serita Nelesen</cp:lastModifiedBy>
  <cp:revision>22</cp:revision>
  <dcterms:created xsi:type="dcterms:W3CDTF">2011-08-22T19:36:31Z</dcterms:created>
  <dcterms:modified xsi:type="dcterms:W3CDTF">2012-01-30T15:52:16Z</dcterms:modified>
</cp:coreProperties>
</file>