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38"/>
  </p:notesMasterIdLst>
  <p:sldIdLst>
    <p:sldId id="294" r:id="rId2"/>
    <p:sldId id="257" r:id="rId3"/>
    <p:sldId id="302" r:id="rId4"/>
    <p:sldId id="303" r:id="rId5"/>
    <p:sldId id="304" r:id="rId6"/>
    <p:sldId id="305" r:id="rId7"/>
    <p:sldId id="332" r:id="rId8"/>
    <p:sldId id="308" r:id="rId9"/>
    <p:sldId id="309" r:id="rId10"/>
    <p:sldId id="310" r:id="rId11"/>
    <p:sldId id="311" r:id="rId12"/>
    <p:sldId id="312" r:id="rId13"/>
    <p:sldId id="331" r:id="rId14"/>
    <p:sldId id="313" r:id="rId15"/>
    <p:sldId id="314" r:id="rId16"/>
    <p:sldId id="315" r:id="rId17"/>
    <p:sldId id="316" r:id="rId18"/>
    <p:sldId id="262" r:id="rId19"/>
    <p:sldId id="258" r:id="rId20"/>
    <p:sldId id="259" r:id="rId21"/>
    <p:sldId id="260" r:id="rId22"/>
    <p:sldId id="261"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879" autoAdjust="0"/>
  </p:normalViewPr>
  <p:slideViewPr>
    <p:cSldViewPr snapToGrid="0" snapToObjects="1">
      <p:cViewPr varScale="1">
        <p:scale>
          <a:sx n="85" d="100"/>
          <a:sy n="85" d="100"/>
        </p:scale>
        <p:origin x="-1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6EEA4-ADA4-974F-AE27-F0092D35C8D2}" type="datetimeFigureOut">
              <a:rPr lang="en-US" smtClean="0"/>
              <a:t>1/30/12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9A818-AEE8-F446-B936-0DAF7143022B}" type="slidenum">
              <a:rPr lang="en-US" smtClean="0"/>
              <a:t>‹#›</a:t>
            </a:fld>
            <a:endParaRPr lang="en-US"/>
          </a:p>
        </p:txBody>
      </p:sp>
    </p:spTree>
    <p:extLst>
      <p:ext uri="{BB962C8B-B14F-4D97-AF65-F5344CB8AC3E}">
        <p14:creationId xmlns:p14="http://schemas.microsoft.com/office/powerpoint/2010/main" val="1594519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1B1EAAD-3253-4BBC-804B-3A5EBFEDABDE}"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dirty="0" smtClean="0"/>
              <a:t>I can’t determine if </a:t>
            </a:r>
            <a:r>
              <a:rPr lang="en-US" dirty="0" err="1" smtClean="0"/>
              <a:t>Dijkstra</a:t>
            </a:r>
            <a:r>
              <a:rPr lang="en-US" dirty="0" smtClean="0"/>
              <a:t> actually ever said this, but here are some similar quotes: </a:t>
            </a:r>
          </a:p>
          <a:p>
            <a:pPr lvl="0">
              <a:buFont typeface="Arial" pitchFamily="34" charset="0"/>
              <a:buChar char="•"/>
            </a:pPr>
            <a:r>
              <a:rPr lang="en-US" dirty="0" smtClean="0"/>
              <a:t>“Computer science is no more about computers than astronomy is about telescopes, biology is about microscopes or chemistry is about beakers and test tubes.  Science is not about tools.  It is about how we use them and what we find out when we do.”  – Fellows/</a:t>
            </a:r>
            <a:r>
              <a:rPr lang="en-US" dirty="0" err="1" smtClean="0"/>
              <a:t>Parberry</a:t>
            </a:r>
            <a:r>
              <a:rPr lang="en-US" dirty="0" smtClean="0"/>
              <a:t>, Computing Research News, 1993</a:t>
            </a:r>
          </a:p>
          <a:p>
            <a:pPr lvl="0">
              <a:buFont typeface="Arial" pitchFamily="34" charset="0"/>
              <a:buChar char="•"/>
            </a:pPr>
            <a:r>
              <a:rPr lang="en-US" dirty="0" smtClean="0"/>
              <a:t>“Computer Science is no more about computers than the music industry is about microphones” – CS4FN website </a:t>
            </a:r>
          </a:p>
          <a:p>
            <a:r>
              <a:rPr lang="en-US" dirty="0" smtClean="0"/>
              <a:t>Point out right from the start that computing involves more than just programming computers.  Programming may be “at its core” in some sense and it will certainly be hard to miss in this course, but computing also involves other stuff that we’ll talk about (people and communication skills, creativity).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12</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a:defRPr/>
            </a:pPr>
            <a:r>
              <a:rPr lang="en-US" dirty="0" smtClean="0"/>
              <a:t>This one handles lists of things. </a:t>
            </a:r>
          </a:p>
          <a:p>
            <a:pPr>
              <a:defRPr/>
            </a:pPr>
            <a:r>
              <a:rPr lang="en-US" i="1" u="sng" dirty="0" smtClean="0"/>
              <a:t>list</a:t>
            </a:r>
            <a:r>
              <a:rPr lang="en-US" dirty="0" smtClean="0"/>
              <a:t> is some list of similar elements (e.g., CDs, days, files).</a:t>
            </a:r>
          </a:p>
          <a:p>
            <a:pPr>
              <a:buFont typeface="Arial" pitchFamily="34" charset="0"/>
              <a:buChar char="•"/>
            </a:pPr>
            <a:r>
              <a:rPr lang="en-US" i="1" dirty="0" smtClean="0"/>
              <a:t>Work with the</a:t>
            </a:r>
            <a:r>
              <a:rPr lang="en-US" dirty="0" smtClean="0"/>
              <a:t> </a:t>
            </a:r>
            <a:r>
              <a:rPr lang="en-US" b="1" dirty="0" smtClean="0"/>
              <a:t>current</a:t>
            </a:r>
            <a:r>
              <a:rPr lang="en-US" dirty="0" smtClean="0"/>
              <a:t> </a:t>
            </a:r>
            <a:r>
              <a:rPr lang="en-US" i="1" u="sng" dirty="0" smtClean="0"/>
              <a:t>list element</a:t>
            </a:r>
            <a:r>
              <a:rPr lang="en-US" dirty="0" smtClean="0"/>
              <a:t> is the place in the algorithm where you do whatever work you need to do on the list elements. Note that inside the loop you only work with one element at a time (i.e., the “current” element); more complicated operations like “just look over the whole list” are too ambiguous to implement directly.</a:t>
            </a:r>
          </a:p>
          <a:p>
            <a:pPr>
              <a:buFont typeface="Arial" pitchFamily="34" charset="0"/>
              <a:buChar char="•"/>
            </a:pPr>
            <a:r>
              <a:rPr lang="en-US" b="1" dirty="0" smtClean="0"/>
              <a:t>Go on to the next</a:t>
            </a:r>
            <a:r>
              <a:rPr lang="en-US" dirty="0" smtClean="0"/>
              <a:t> </a:t>
            </a:r>
            <a:r>
              <a:rPr lang="en-US" i="1" u="sng" dirty="0" smtClean="0"/>
              <a:t>list element</a:t>
            </a:r>
            <a:r>
              <a:rPr lang="en-US" dirty="0" smtClean="0"/>
              <a:t> is the statement at the end of the loop body that sends control back to the beginning of the loop to work on the next element in the list.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703162E-F844-4644-AC1B-B1CA367EF9D4}" type="slidenum">
              <a:rPr lang="en-US" smtClean="0"/>
              <a:pPr/>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mtClean="0"/>
              <a:t>See http://en.wikipedia.org/wiki/Greatest_common_divisor</a:t>
            </a:r>
          </a:p>
          <a:p>
            <a:r>
              <a:rPr lang="en-US" smtClean="0"/>
              <a:t>This is a procedure with a finite, ordered, unambiguous set of operations, i.e., an algorithm.  We’ll work through an example of this later in the lecture.  For now, just note that:</a:t>
            </a:r>
          </a:p>
          <a:p>
            <a:pPr>
              <a:buFontTx/>
              <a:buChar char="•"/>
            </a:pPr>
            <a:r>
              <a:rPr lang="en-US" b="1" smtClean="0"/>
              <a:t>Algorithms</a:t>
            </a:r>
            <a:r>
              <a:rPr lang="en-US" smtClean="0"/>
              <a:t> really are important for computing, so when we’re helping you in this class, we’ll likely irritate you by first focusing on your algorithm (or lack thereof) before even looking at your code.</a:t>
            </a:r>
          </a:p>
          <a:p>
            <a:pPr>
              <a:buFontTx/>
              <a:buChar char="•"/>
            </a:pPr>
            <a:r>
              <a:rPr lang="en-US" b="1" smtClean="0"/>
              <a:t>Algorithmic thinking</a:t>
            </a:r>
            <a:r>
              <a:rPr lang="en-US" smtClean="0"/>
              <a:t> is very important, regardless of whether you go into CS/IS or not.  All organizations have “procedures” that must be formulated and followed.  E.g., Calvin College admissions/scholarships – we have to have a good answer to the question “why did person A get accepted and not person B?”.  E.g., A business has to have a standardized procedure for hiring new employees.  Etc. etc. etc.</a:t>
            </a:r>
          </a:p>
          <a:p>
            <a:endParaRPr lang="en-US" smtClean="0"/>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B520F38-5101-4290-A25D-8AC17FE9409E}" type="slidenum">
              <a:rPr lang="en-US" smtClean="0"/>
              <a:pPr/>
              <a:t>15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dirty="0" smtClean="0"/>
              <a:t>Do an example, explicitly writing out the variables a, b, and remainder:</a:t>
            </a:r>
          </a:p>
          <a:p>
            <a:r>
              <a:rPr lang="en-US" dirty="0" smtClean="0"/>
              <a:t>GCD(36,16): 36 = 16*2 + 4   -&gt;  GCD(16,4): 16 = 4 * 4  with 0 remainder -&gt; “GCD is 4”</a:t>
            </a:r>
          </a:p>
          <a:p>
            <a:r>
              <a:rPr lang="en-US" dirty="0" smtClean="0"/>
              <a:t>GCD(1260,198): 1260 = 198*6 + 72  -&gt; GCD(198,72): 198 = 72*2 + 54 -&gt; GCD(72,54): 72 = 54*1 + 18 -&gt; GCD(54,18): 54 = 18*3 + 0 with 0 remainder -&gt;  GCD(1260,198) = 18</a:t>
            </a:r>
          </a:p>
          <a:p>
            <a:r>
              <a:rPr lang="en-US" dirty="0" smtClean="0"/>
              <a:t>Note the following things:</a:t>
            </a:r>
          </a:p>
          <a:p>
            <a:pPr>
              <a:buFontTx/>
              <a:buChar char="•"/>
            </a:pPr>
            <a:r>
              <a:rPr lang="en-US" dirty="0" smtClean="0"/>
              <a:t>The algorithm is finite, ordered (using the 3 control structures) and unambiguous (using the appropriate level of abstraction).</a:t>
            </a:r>
          </a:p>
          <a:p>
            <a:pPr>
              <a:buFontTx/>
              <a:buChar char="•"/>
            </a:pPr>
            <a:r>
              <a:rPr lang="en-US" dirty="0" smtClean="0"/>
              <a:t>The algorithm is not “obviously” correct, but if you follow it faithfully, you’ll get the right answer.  Euclid proved that this would be case, no matter what the input.  It’s actually boring to “execute” the algorithm, that’s why we program computers to do it for us; we get the more interesting task of writing the algorithm - computers are </a:t>
            </a:r>
            <a:r>
              <a:rPr lang="en-US" b="1" dirty="0" smtClean="0"/>
              <a:t>fast</a:t>
            </a:r>
            <a:r>
              <a:rPr lang="en-US" dirty="0" smtClean="0"/>
              <a:t> but </a:t>
            </a:r>
            <a:r>
              <a:rPr lang="en-US" b="1" dirty="0" smtClean="0"/>
              <a:t>dumb</a:t>
            </a:r>
            <a:r>
              <a:rPr lang="en-US" dirty="0" smtClean="0"/>
              <a:t>.</a:t>
            </a:r>
          </a:p>
          <a:p>
            <a:pPr>
              <a:buFontTx/>
              <a:buChar char="•"/>
            </a:pPr>
            <a:r>
              <a:rPr lang="en-US" dirty="0" smtClean="0"/>
              <a:t>We assume that a &amp; b are positive, natural numbers.  Be careful about your assumptions – violated assumptions sink ships.</a:t>
            </a:r>
          </a:p>
          <a:p>
            <a:pPr>
              <a:buFontTx/>
              <a:buChar char="•"/>
            </a:pPr>
            <a:r>
              <a:rPr lang="en-US" dirty="0" smtClean="0"/>
              <a:t>Always think about test cases – you can’t test everything, but come up with some test cases that will expose potential problems with the algorithm. Use pathological test cases (e.g., GCD(1,1), GCD(240,1), GCD(1260,198) )</a:t>
            </a:r>
          </a:p>
          <a:p>
            <a:pPr>
              <a:buFontTx/>
              <a:buChar char="•"/>
            </a:pPr>
            <a:r>
              <a:rPr lang="en-US" dirty="0" smtClean="0"/>
              <a:t>Missing test cases crash airplanes.</a:t>
            </a:r>
          </a:p>
          <a:p>
            <a:pPr>
              <a:buFontTx/>
              <a:buChar char="•"/>
            </a:pPr>
            <a:r>
              <a:rPr lang="en-US" dirty="0" smtClean="0"/>
              <a:t>The variables store values.  Write them out (a, b and remainder) – computers are </a:t>
            </a:r>
            <a:r>
              <a:rPr lang="en-US" b="1" dirty="0" smtClean="0"/>
              <a:t>forgetful</a:t>
            </a:r>
            <a:r>
              <a:rPr lang="en-US" dirty="0" smtClean="0"/>
              <a:t>. Variables can only have 1 value at a time.</a:t>
            </a:r>
          </a:p>
          <a:p>
            <a:pPr>
              <a:buFontTx/>
              <a:buChar char="•"/>
            </a:pPr>
            <a:r>
              <a:rPr lang="en-US" dirty="0" smtClean="0"/>
              <a:t>Indentation makes the structure clear – computers are </a:t>
            </a:r>
            <a:r>
              <a:rPr lang="en-US" b="1" dirty="0" smtClean="0"/>
              <a:t>pedantic</a:t>
            </a:r>
            <a:r>
              <a:rPr lang="en-US" dirty="0" smtClean="0"/>
              <a:t>.</a:t>
            </a:r>
          </a:p>
          <a:p>
            <a:pPr defTabSz="903793">
              <a:defRPr/>
            </a:pPr>
            <a:r>
              <a:rPr lang="en-US" dirty="0" smtClean="0"/>
              <a:t>http://en.wikipedia.org/wiki/Euclidean_algorithm</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093BA4-CE38-4065-BE6B-5C308521CB3A}" type="slidenum">
              <a:rPr lang="en-US"/>
              <a:pPr/>
              <a:t>16</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dirty="0"/>
              <a:t>You’ve got to speak the computer’s language, i.e., you’ve got to </a:t>
            </a:r>
            <a:r>
              <a:rPr lang="en-US" b="1" dirty="0"/>
              <a:t>program.  </a:t>
            </a:r>
            <a:r>
              <a:rPr lang="en-US" dirty="0"/>
              <a:t>English is not a good programming language.  It’s too ambiguous.  </a:t>
            </a:r>
          </a:p>
          <a:p>
            <a:r>
              <a:rPr lang="en-US" b="1" dirty="0" smtClean="0"/>
              <a:t>Examples</a:t>
            </a:r>
            <a:r>
              <a:rPr lang="en-US" dirty="0" smtClean="0"/>
              <a:t>: (More</a:t>
            </a:r>
            <a:r>
              <a:rPr lang="en-US" baseline="0" dirty="0" smtClean="0"/>
              <a:t> great ones here: </a:t>
            </a:r>
            <a:r>
              <a:rPr lang="en-US" baseline="0" dirty="0" err="1" smtClean="0"/>
              <a:t>http://www.gray-area.org/Research/Ambig</a:t>
            </a:r>
            <a:r>
              <a:rPr lang="en-US" baseline="0" dirty="0" smtClean="0"/>
              <a:t>/)</a:t>
            </a:r>
            <a:r>
              <a:rPr lang="en-US" dirty="0" smtClean="0"/>
              <a:t>  </a:t>
            </a:r>
          </a:p>
          <a:p>
            <a:r>
              <a:rPr lang="en-US" baseline="0" dirty="0" smtClean="0"/>
              <a:t>    </a:t>
            </a:r>
            <a:r>
              <a:rPr lang="en-US" dirty="0" smtClean="0"/>
              <a:t>Context sensitive: time flies</a:t>
            </a:r>
            <a:r>
              <a:rPr lang="en-US" baseline="0" dirty="0" smtClean="0"/>
              <a:t> like an arrow</a:t>
            </a:r>
          </a:p>
          <a:p>
            <a:r>
              <a:rPr lang="en-US" baseline="0" dirty="0" smtClean="0"/>
              <a:t>                                 fruit flies like bananas</a:t>
            </a:r>
          </a:p>
          <a:p>
            <a:r>
              <a:rPr lang="en-US" baseline="0" dirty="0" smtClean="0"/>
              <a:t>    Homonyms: </a:t>
            </a:r>
            <a:r>
              <a:rPr lang="en-US" dirty="0" smtClean="0"/>
              <a:t>They were too close to the door to close it.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r>
              <a:rPr lang="en-US" b="1" dirty="0" smtClean="0"/>
              <a:t>Lexicon of Inconspicuously Ambiguous Recommendations: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	</a:t>
            </a:r>
            <a:r>
              <a:rPr lang="en-US" dirty="0" smtClean="0"/>
              <a:t>To describe an ex-employee who had problems getting along with fellow workers: I am pleased to say that this candidate is a former colleague of mine.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To describe a candidate who is so unproductive that the job would be better left unfilled: I can assure you that no person would be better for the job.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To describe a job applicant who is not worth further consideration: I would urge you to waste no time in making this candidate an offer of employment.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To describe a person with lackluster credentials: All in all, I cannot say enough good things about this candidate or recommend him too highly. </a:t>
            </a:r>
            <a:endParaRPr lang="en-US" b="1" dirty="0" smtClean="0"/>
          </a:p>
          <a:p>
            <a:r>
              <a:rPr lang="en-US" dirty="0" smtClean="0"/>
              <a:t>    "I once shot an elephant in my pajamas. How he got in my pajamas I'll never know" </a:t>
            </a:r>
            <a:r>
              <a:rPr lang="en-US" dirty="0" err="1" smtClean="0"/>
              <a:t>Groucho</a:t>
            </a:r>
            <a:r>
              <a:rPr lang="en-US" dirty="0" smtClean="0"/>
              <a:t> </a:t>
            </a:r>
          </a:p>
          <a:p>
            <a:endParaRPr lang="en-US" dirty="0" smtClean="0"/>
          </a:p>
          <a:p>
            <a:r>
              <a:rPr lang="en-US" dirty="0" smtClean="0"/>
              <a:t>People </a:t>
            </a:r>
            <a:r>
              <a:rPr lang="en-US" dirty="0"/>
              <a:t>operate with this sort of under-specified command all the time, computers can’t.  With computers you need to be </a:t>
            </a:r>
            <a:r>
              <a:rPr lang="en-US" b="1" dirty="0"/>
              <a:t>PRECISE</a:t>
            </a:r>
            <a:r>
              <a:rPr lang="en-US" dirty="0"/>
              <a:t> about the objects and the actions.</a:t>
            </a:r>
          </a:p>
          <a:p>
            <a:r>
              <a:rPr lang="en-US" dirty="0"/>
              <a:t>This is a hard balancing act.  High-level languages are usually the right way to go, but there have been many different HLL definitions proposed.  Some have caught on, others haven’t.</a:t>
            </a:r>
          </a:p>
          <a:p>
            <a:endParaRPr lang="en-US" i="1"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D343F3-C073-4249-A05B-5CD7F9DBA4DC}" type="slidenum">
              <a:rPr lang="en-US"/>
              <a:pPr/>
              <a:t>17</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a:t>There are hundreds of programming languages.  Some are very special purpose, others are more general purpose.</a:t>
            </a:r>
          </a:p>
          <a:p>
            <a:pPr>
              <a:buFontTx/>
              <a:buChar char="•"/>
            </a:pPr>
            <a:r>
              <a:rPr lang="en-US"/>
              <a:t>Small business programming – VB.Net or C#.Net</a:t>
            </a:r>
          </a:p>
          <a:p>
            <a:pPr>
              <a:buFontTx/>
              <a:buChar char="•"/>
            </a:pPr>
            <a:r>
              <a:rPr lang="en-US"/>
              <a:t>Enterprise programming – J2EE</a:t>
            </a:r>
          </a:p>
          <a:p>
            <a:pPr>
              <a:buFontTx/>
              <a:buChar char="•"/>
            </a:pPr>
            <a:r>
              <a:rPr lang="en-US"/>
              <a:t>System programming – C </a:t>
            </a:r>
          </a:p>
          <a:p>
            <a:pPr>
              <a:buFontTx/>
              <a:buChar char="•"/>
            </a:pPr>
            <a:r>
              <a:rPr lang="en-US"/>
              <a:t>Scripting – perl, php</a:t>
            </a:r>
          </a:p>
          <a:p>
            <a:pPr>
              <a:buFontTx/>
              <a:buChar char="•"/>
            </a:pPr>
            <a:r>
              <a:rPr lang="en-US"/>
              <a:t>Data and database manipulation – SQL </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65ED299-5B7D-46FC-A457-B4AA3FF0060C}" type="slidenum">
              <a:rPr lang="en-US" smtClean="0"/>
              <a:pPr/>
              <a:t>18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i="1" dirty="0" smtClean="0"/>
              <a:t>The Mythical Man Month </a:t>
            </a:r>
            <a:r>
              <a:rPr lang="en-US" dirty="0" smtClean="0"/>
              <a:t>chronicles IBM’s OS/360 project, the largest software project up </a:t>
            </a:r>
            <a:r>
              <a:rPr lang="en-US" dirty="0" err="1" smtClean="0"/>
              <a:t>til</a:t>
            </a:r>
            <a:r>
              <a:rPr lang="en-US" dirty="0" smtClean="0"/>
              <a:t> 1964.  Brooks was the project leader.  Note that he explicitly talked about how the </a:t>
            </a:r>
            <a:r>
              <a:rPr lang="en-US" b="1" dirty="0" smtClean="0"/>
              <a:t>waterfall model</a:t>
            </a:r>
            <a:r>
              <a:rPr lang="en-US" dirty="0" smtClean="0"/>
              <a:t> on the previous page is wrong (he advocated iterative design or the “growing” or software).</a:t>
            </a:r>
          </a:p>
          <a:p>
            <a:r>
              <a:rPr lang="en-US" dirty="0" smtClean="0"/>
              <a:t>Joys of the craft (I.e., programming):</a:t>
            </a:r>
          </a:p>
          <a:p>
            <a:r>
              <a:rPr lang="en-US" dirty="0" smtClean="0"/>
              <a:t>1. The joy of building things.  “I think this delight must be an image of God’s delight in making things, a delight shown in the distinctness and newness of each leaf and each snowflake.”</a:t>
            </a:r>
          </a:p>
          <a:p>
            <a:r>
              <a:rPr lang="en-US" dirty="0" smtClean="0"/>
              <a:t>2. The pleasure of making useful things.</a:t>
            </a:r>
          </a:p>
          <a:p>
            <a:r>
              <a:rPr lang="en-US" dirty="0" smtClean="0"/>
              <a:t>3. The fascination of making complex artifacts.</a:t>
            </a:r>
          </a:p>
          <a:p>
            <a:r>
              <a:rPr lang="en-US" dirty="0" smtClean="0"/>
              <a:t>4. The joy of always learning.</a:t>
            </a:r>
          </a:p>
          <a:p>
            <a:r>
              <a:rPr lang="en-US" dirty="0" smtClean="0"/>
              <a:t>5. The joy of using the computer (flexible, scalable)</a:t>
            </a:r>
          </a:p>
          <a:p>
            <a:endParaRPr lang="en-US" dirty="0" smtClean="0"/>
          </a:p>
          <a:p>
            <a:r>
              <a:rPr lang="en-US" dirty="0" smtClean="0"/>
              <a:t>Woes of the craft:</a:t>
            </a:r>
          </a:p>
          <a:p>
            <a:r>
              <a:rPr lang="en-US" dirty="0" smtClean="0"/>
              <a:t>1. The smallest errors mess things up.</a:t>
            </a:r>
          </a:p>
          <a:p>
            <a:r>
              <a:rPr lang="en-US" dirty="0" smtClean="0"/>
              <a:t>2. Other people set your agenda</a:t>
            </a:r>
          </a:p>
          <a:p>
            <a:r>
              <a:rPr lang="en-US" dirty="0" smtClean="0"/>
              <a:t>3. Picky details are a pain.</a:t>
            </a:r>
          </a:p>
          <a:p>
            <a:r>
              <a:rPr lang="en-US" dirty="0" smtClean="0"/>
              <a:t>4. Debugging/testing drags on and on.</a:t>
            </a:r>
          </a:p>
          <a:p>
            <a:r>
              <a:rPr lang="en-US" dirty="0" smtClean="0"/>
              <a:t>5. The product becomes obsolete so quickly.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D7DACBA-0164-46BD-B569-5318208DD1FF}" type="slidenum">
              <a:rPr lang="en-US" smtClean="0"/>
              <a:pPr/>
              <a:t>19</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smtClean="0"/>
              <a:t>We’ve got to design and implement algorithms that have these properties.</a:t>
            </a:r>
          </a:p>
          <a:p>
            <a:r>
              <a:rPr lang="en-US" dirty="0" smtClean="0"/>
              <a:t>Give examples of programs that don’t (and do) these things:</a:t>
            </a:r>
          </a:p>
          <a:p>
            <a:r>
              <a:rPr lang="en-US" dirty="0" smtClean="0"/>
              <a:t>Correctness (it actually solves the problem):</a:t>
            </a:r>
          </a:p>
          <a:p>
            <a:r>
              <a:rPr lang="en-US" baseline="0" dirty="0" smtClean="0"/>
              <a:t>     bad: radiation gone bad (linear accelerators programs functioning incorrectly -- http://well.blogs.nytimes.com/2010/01/23/when-radiation-treatment-turns-deadly/)</a:t>
            </a:r>
            <a:endParaRPr lang="en-US" dirty="0" smtClean="0"/>
          </a:p>
          <a:p>
            <a:r>
              <a:rPr lang="en-US" dirty="0" smtClean="0"/>
              <a:t>     bad: the patriot missile system (&gt;100 hours had cumulative timing fault)</a:t>
            </a:r>
          </a:p>
          <a:p>
            <a:r>
              <a:rPr lang="en-US" baseline="0" dirty="0" smtClean="0"/>
              <a:t>     </a:t>
            </a:r>
            <a:r>
              <a:rPr lang="en-US" dirty="0" smtClean="0"/>
              <a:t>good: What we hope most any</a:t>
            </a:r>
            <a:r>
              <a:rPr lang="en-US" baseline="0" dirty="0" smtClean="0"/>
              <a:t> program actually is</a:t>
            </a:r>
            <a:endParaRPr lang="en-US" dirty="0" smtClean="0"/>
          </a:p>
          <a:p>
            <a:r>
              <a:rPr lang="en-US" dirty="0" smtClean="0"/>
              <a:t>Efficiency (without wasting time or space) :</a:t>
            </a:r>
          </a:p>
          <a:p>
            <a:r>
              <a:rPr lang="en-US" dirty="0" smtClean="0"/>
              <a:t>     bad: A full-search chess program; </a:t>
            </a:r>
          </a:p>
          <a:p>
            <a:r>
              <a:rPr lang="en-US" dirty="0" smtClean="0"/>
              <a:t>     bad: Chad VP’s GR library search program (using </a:t>
            </a:r>
            <a:r>
              <a:rPr lang="en-US" dirty="0" err="1" smtClean="0"/>
              <a:t>grep</a:t>
            </a:r>
            <a:r>
              <a:rPr lang="en-US" dirty="0" smtClean="0"/>
              <a:t>)</a:t>
            </a:r>
          </a:p>
          <a:p>
            <a:r>
              <a:rPr lang="en-US" baseline="0" dirty="0" smtClean="0"/>
              <a:t>     </a:t>
            </a:r>
            <a:r>
              <a:rPr lang="en-US" dirty="0" smtClean="0"/>
              <a:t>good: the new Oracle-based GR library program</a:t>
            </a:r>
          </a:p>
          <a:p>
            <a:r>
              <a:rPr lang="en-US" dirty="0" smtClean="0"/>
              <a:t>Readability (understandable by another person):</a:t>
            </a:r>
          </a:p>
          <a:p>
            <a:r>
              <a:rPr lang="en-US" dirty="0" smtClean="0"/>
              <a:t>     bad: “Watch this Steve”</a:t>
            </a:r>
          </a:p>
          <a:p>
            <a:r>
              <a:rPr lang="en-US" dirty="0" smtClean="0"/>
              <a:t>     good: code with whitespace, informative</a:t>
            </a:r>
            <a:r>
              <a:rPr lang="en-US" baseline="0" dirty="0" smtClean="0"/>
              <a:t> variable names</a:t>
            </a:r>
            <a:endParaRPr lang="en-US" dirty="0" smtClean="0"/>
          </a:p>
          <a:p>
            <a:r>
              <a:rPr lang="en-US" dirty="0" smtClean="0"/>
              <a:t>usability (in a way that is easy for its user to learn and use):</a:t>
            </a:r>
          </a:p>
          <a:p>
            <a:r>
              <a:rPr lang="en-US" dirty="0" smtClean="0"/>
              <a:t>     bad: dragging the disk to the trash can on the </a:t>
            </a:r>
            <a:r>
              <a:rPr lang="en-US" dirty="0" err="1" smtClean="0"/>
              <a:t>mac</a:t>
            </a:r>
            <a:r>
              <a:rPr lang="en-US" dirty="0" smtClean="0"/>
              <a:t>?!</a:t>
            </a:r>
          </a:p>
          <a:p>
            <a:r>
              <a:rPr lang="en-US" dirty="0" smtClean="0"/>
              <a:t>     good:  the rest of the </a:t>
            </a:r>
            <a:r>
              <a:rPr lang="en-US" dirty="0" err="1" smtClean="0"/>
              <a:t>mac</a:t>
            </a:r>
            <a:r>
              <a:rPr lang="en-US" dirty="0" smtClean="0"/>
              <a:t> interface - it’s worth the extra money.</a:t>
            </a:r>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B6D8B03-3F4A-4E3A-97B2-BE43ED9E08E0}" type="slidenum">
              <a:rPr lang="en-US" smtClean="0"/>
              <a:pPr/>
              <a:t>20</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t>I’ll say a bit about each of these tasks, sometimes called “phases”:</a:t>
            </a:r>
          </a:p>
          <a:p>
            <a:pPr>
              <a:buFont typeface="Arial" pitchFamily="34" charset="0"/>
              <a:buChar char="•"/>
            </a:pPr>
            <a:r>
              <a:rPr lang="en-US" dirty="0" smtClean="0"/>
              <a:t>Analysis – Understand the goals of the problem;</a:t>
            </a:r>
            <a:r>
              <a:rPr lang="en-US" baseline="0" dirty="0" smtClean="0"/>
              <a:t> ask </a:t>
            </a:r>
            <a:r>
              <a:rPr lang="en-US" dirty="0" smtClean="0"/>
              <a:t>“what” questions.</a:t>
            </a:r>
          </a:p>
          <a:p>
            <a:pPr>
              <a:buFont typeface="Arial" pitchFamily="34" charset="0"/>
              <a:buChar char="•"/>
            </a:pPr>
            <a:r>
              <a:rPr lang="en-US" dirty="0" smtClean="0"/>
              <a:t>Design – Layout the solution; draw sketches; specify data structures &amp; algorithms; ask “how” questions.</a:t>
            </a:r>
          </a:p>
          <a:p>
            <a:pPr>
              <a:buFont typeface="Arial" pitchFamily="34" charset="0"/>
              <a:buChar char="•"/>
            </a:pPr>
            <a:r>
              <a:rPr lang="en-US" dirty="0" smtClean="0"/>
              <a:t>Implementation – Faithfully</a:t>
            </a:r>
            <a:r>
              <a:rPr lang="en-US" baseline="0" dirty="0" smtClean="0"/>
              <a:t> translate the design into a running prototype; “do” it.</a:t>
            </a:r>
            <a:endParaRPr lang="en-US" dirty="0" smtClean="0"/>
          </a:p>
          <a:p>
            <a:pPr>
              <a:buFont typeface="Arial" pitchFamily="34" charset="0"/>
              <a:buChar char="•"/>
            </a:pPr>
            <a:r>
              <a:rPr lang="en-US" dirty="0" smtClean="0"/>
              <a:t>Testing – Verify that the prototype actually satisfies</a:t>
            </a:r>
            <a:r>
              <a:rPr lang="en-US" baseline="0" dirty="0" smtClean="0"/>
              <a:t> the goals of given in analysis; “evaluate” it.</a:t>
            </a:r>
            <a:endParaRPr lang="en-US" dirty="0" smtClean="0"/>
          </a:p>
          <a:p>
            <a:pPr>
              <a:buFont typeface="Arial" pitchFamily="34" charset="0"/>
              <a:buChar char="•"/>
            </a:pPr>
            <a:r>
              <a:rPr lang="en-US" dirty="0" smtClean="0"/>
              <a:t>Maintenance</a:t>
            </a:r>
            <a:r>
              <a:rPr lang="en-US" baseline="0" dirty="0" smtClean="0"/>
              <a:t> – deploy and maintain it.</a:t>
            </a:r>
            <a:endParaRPr lang="en-US" dirty="0" smtClean="0"/>
          </a:p>
          <a:p>
            <a:r>
              <a:rPr lang="en-US" dirty="0" smtClean="0"/>
              <a:t>In</a:t>
            </a:r>
            <a:r>
              <a:rPr lang="en-US" baseline="0" dirty="0" smtClean="0"/>
              <a:t> this course, w</a:t>
            </a:r>
            <a:r>
              <a:rPr lang="en-US" dirty="0" smtClean="0"/>
              <a:t>e’ll focus heavily on design, implementation and testing.</a:t>
            </a:r>
          </a:p>
          <a:p>
            <a:endParaRPr lang="en-US" dirty="0" smtClean="0"/>
          </a:p>
          <a:p>
            <a:pPr lvl="1"/>
            <a:endParaRPr lang="en-US" sz="500" dirty="0" smtClean="0"/>
          </a:p>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70B70BD-5FA7-4551-BECC-7F130DC9A789}" type="slidenum">
              <a:rPr lang="en-US" smtClean="0"/>
              <a:pPr/>
              <a:t>21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mtClean="0"/>
              <a:t>The so-called</a:t>
            </a:r>
            <a:r>
              <a:rPr lang="en-US" b="1" smtClean="0"/>
              <a:t> waterfall model</a:t>
            </a:r>
            <a:r>
              <a:rPr lang="en-US" smtClean="0"/>
              <a:t>. Much maligned, much used nevertheless.</a:t>
            </a:r>
          </a:p>
          <a:p>
            <a:endParaRPr 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5BF0EBC-FEEF-4C47-98C3-B5C22E1D4292}" type="slidenum">
              <a:rPr lang="en-US" smtClean="0"/>
              <a:pPr/>
              <a:t>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dirty="0" smtClean="0"/>
              <a:t>aka “Computer Science”</a:t>
            </a:r>
          </a:p>
          <a:p>
            <a:r>
              <a:rPr lang="en-US" dirty="0" smtClean="0"/>
              <a:t>The “computing is not” points are partially true, but incomplete:</a:t>
            </a:r>
          </a:p>
          <a:p>
            <a:pPr>
              <a:buFontTx/>
              <a:buChar char="•"/>
            </a:pPr>
            <a:r>
              <a:rPr lang="en-US" dirty="0" smtClean="0"/>
              <a:t>We study computers like astronomers study telescopes, they are important </a:t>
            </a:r>
            <a:r>
              <a:rPr lang="en-US" b="1" dirty="0" smtClean="0"/>
              <a:t>tools</a:t>
            </a:r>
            <a:r>
              <a:rPr lang="en-US" dirty="0" smtClean="0"/>
              <a:t> but nothing more.  Science does not study tools.</a:t>
            </a:r>
          </a:p>
          <a:p>
            <a:pPr>
              <a:buFontTx/>
              <a:buChar char="•"/>
            </a:pPr>
            <a:r>
              <a:rPr lang="en-US" dirty="0" smtClean="0"/>
              <a:t>We write programs like engineers build bridges, they are important </a:t>
            </a:r>
            <a:r>
              <a:rPr lang="en-US" b="1" dirty="0" smtClean="0"/>
              <a:t>products</a:t>
            </a:r>
            <a:r>
              <a:rPr lang="en-US" dirty="0" smtClean="0"/>
              <a:t> but nothing more.  We’ll focus here in this class.</a:t>
            </a:r>
          </a:p>
          <a:p>
            <a:pPr>
              <a:buFontTx/>
              <a:buChar char="•"/>
            </a:pPr>
            <a:r>
              <a:rPr lang="en-US" dirty="0" smtClean="0"/>
              <a:t>We use computer applications like drivers use cars, we care about drivers but we’re more like automotive engineers.  Computer applications have changed every discipline in fundamentals ways.</a:t>
            </a:r>
          </a:p>
          <a:p>
            <a:r>
              <a:rPr lang="en-US" dirty="0" smtClean="0"/>
              <a:t>These 3 things are aspects of computing, not the whole.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2029896-77D8-47A7-A9A7-5C0388CC175B}" type="slidenum">
              <a:rPr lang="en-US" smtClean="0"/>
              <a:pPr/>
              <a:t>22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t>We’ll call this IID (Iterative/Incremental</a:t>
            </a:r>
            <a:r>
              <a:rPr lang="en-US" baseline="0" dirty="0" smtClean="0"/>
              <a:t> Development). Note that the “D” is not design here, it’s the whole development process.</a:t>
            </a:r>
            <a:endParaRPr lang="en-US" dirty="0" smtClean="0"/>
          </a:p>
          <a:p>
            <a:endParaRPr lang="en-US" dirty="0" smtClean="0"/>
          </a:p>
          <a:p>
            <a:r>
              <a:rPr lang="en-US" dirty="0" smtClean="0"/>
              <a:t>However you orchestrate the phases, you should always follow one critical rule: “Think first, program later”.</a:t>
            </a:r>
            <a:endParaRPr lang="en-US" b="1"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won’t say much</a:t>
            </a:r>
            <a:r>
              <a:rPr lang="en-US" baseline="0" dirty="0" smtClean="0"/>
              <a:t> about the computer hardware.</a:t>
            </a: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22996F4-9739-4A37-9BB1-7AEC90BE9138}" type="slidenum">
              <a:rPr lang="en-US" smtClean="0"/>
              <a:pPr/>
              <a:t>24</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4B5B622-585F-4842-BB78-F6806C84921F}" type="slidenum">
              <a:rPr lang="en-US" smtClean="0"/>
              <a:pPr/>
              <a:t>25</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r>
              <a:rPr lang="en-US" dirty="0" smtClean="0"/>
              <a:t>If you look into memory, there are no boundaries, just a long string of 0’s and 1’s.   The processor, however, knows how to “break the instructions up”.</a:t>
            </a:r>
          </a:p>
          <a:p>
            <a:r>
              <a:rPr lang="en-US" dirty="0" smtClean="0"/>
              <a:t>Do the break up manually on the slide, showing multiple instructions comprising:</a:t>
            </a:r>
          </a:p>
          <a:p>
            <a:pPr>
              <a:buFontTx/>
              <a:buChar char="•"/>
            </a:pPr>
            <a:r>
              <a:rPr lang="en-US" dirty="0" smtClean="0"/>
              <a:t>OP code (tells you how</a:t>
            </a:r>
            <a:r>
              <a:rPr lang="en-US" baseline="0" dirty="0" smtClean="0"/>
              <a:t> to break up the rest)</a:t>
            </a:r>
            <a:endParaRPr lang="en-US" dirty="0" smtClean="0"/>
          </a:p>
          <a:p>
            <a:pPr>
              <a:buFontTx/>
              <a:buChar char="•"/>
            </a:pPr>
            <a:r>
              <a:rPr lang="en-US" dirty="0" smtClean="0"/>
              <a:t>1</a:t>
            </a:r>
            <a:r>
              <a:rPr lang="en-US" baseline="30000" dirty="0" smtClean="0"/>
              <a:t>st</a:t>
            </a:r>
            <a:r>
              <a:rPr lang="en-US" dirty="0" smtClean="0"/>
              <a:t> operand register</a:t>
            </a:r>
          </a:p>
          <a:p>
            <a:pPr>
              <a:buFontTx/>
              <a:buChar char="•"/>
            </a:pPr>
            <a:r>
              <a:rPr lang="en-US" dirty="0" smtClean="0"/>
              <a:t>2</a:t>
            </a:r>
            <a:r>
              <a:rPr lang="en-US" baseline="30000" dirty="0" smtClean="0"/>
              <a:t>nd</a:t>
            </a:r>
            <a:r>
              <a:rPr lang="en-US" dirty="0" smtClean="0"/>
              <a:t> operand register</a:t>
            </a:r>
          </a:p>
          <a:p>
            <a:r>
              <a:rPr lang="en-US" dirty="0" smtClean="0"/>
              <a:t>3</a:t>
            </a:r>
            <a:r>
              <a:rPr lang="en-US" baseline="30000" dirty="0" smtClean="0"/>
              <a:t>rd</a:t>
            </a:r>
            <a:r>
              <a:rPr lang="en-US" dirty="0" smtClean="0"/>
              <a:t> result</a:t>
            </a:r>
            <a:endParaRPr lang="en-US" baseline="0" dirty="0" smtClean="0"/>
          </a:p>
          <a:p>
            <a:r>
              <a:rPr lang="en-US" baseline="0" dirty="0" smtClean="0"/>
              <a:t>last 6 function</a:t>
            </a: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063CD166-5842-4827-B0B0-D9584446A632}" type="slidenum">
              <a:rPr lang="en-US" smtClean="0"/>
              <a:pPr/>
              <a:t>26</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r>
              <a:rPr lang="en-US" dirty="0" smtClean="0"/>
              <a:t>This program adds two numbers together:</a:t>
            </a:r>
          </a:p>
          <a:p>
            <a:pPr lvl="2"/>
            <a:r>
              <a:rPr lang="en-US" sz="800" b="1" dirty="0" err="1" smtClean="0">
                <a:latin typeface="Courier New" pitchFamily="49" charset="0"/>
              </a:rPr>
              <a:t>int</a:t>
            </a:r>
            <a:r>
              <a:rPr lang="en-US" sz="800" b="1" dirty="0" smtClean="0">
                <a:latin typeface="Courier New" pitchFamily="49" charset="0"/>
              </a:rPr>
              <a:t> main()</a:t>
            </a:r>
          </a:p>
          <a:p>
            <a:pPr lvl="2"/>
            <a:r>
              <a:rPr lang="en-US" sz="800" b="1" dirty="0" smtClean="0">
                <a:latin typeface="Courier New" pitchFamily="49" charset="0"/>
              </a:rPr>
              <a:t>{</a:t>
            </a:r>
          </a:p>
          <a:p>
            <a:pPr lvl="2"/>
            <a:r>
              <a:rPr lang="en-US" sz="800" b="1" dirty="0" smtClean="0">
                <a:latin typeface="Courier New" pitchFamily="49" charset="0"/>
              </a:rPr>
              <a:t>  </a:t>
            </a:r>
            <a:r>
              <a:rPr lang="en-US" sz="800" b="1" dirty="0" err="1" smtClean="0">
                <a:latin typeface="Courier New" pitchFamily="49" charset="0"/>
              </a:rPr>
              <a:t>int</a:t>
            </a:r>
            <a:r>
              <a:rPr lang="en-US" sz="800" b="1" dirty="0" smtClean="0">
                <a:latin typeface="Courier New" pitchFamily="49" charset="0"/>
              </a:rPr>
              <a:t> x, y;</a:t>
            </a:r>
          </a:p>
          <a:p>
            <a:pPr lvl="2"/>
            <a:r>
              <a:rPr lang="en-US" sz="800" b="1" dirty="0" smtClean="0">
                <a:latin typeface="Courier New" pitchFamily="49" charset="0"/>
              </a:rPr>
              <a:t>  x = 1;</a:t>
            </a:r>
          </a:p>
          <a:p>
            <a:pPr lvl="2"/>
            <a:r>
              <a:rPr lang="en-US" sz="800" b="1" dirty="0" smtClean="0">
                <a:latin typeface="Courier New" pitchFamily="49" charset="0"/>
              </a:rPr>
              <a:t>  y = x + 2;</a:t>
            </a:r>
          </a:p>
          <a:p>
            <a:pPr lvl="2"/>
            <a:r>
              <a:rPr lang="en-US" sz="800" b="1" dirty="0" smtClean="0">
                <a:latin typeface="Courier New" pitchFamily="49" charset="0"/>
              </a:rPr>
              <a:t>  return 0;</a:t>
            </a:r>
          </a:p>
          <a:p>
            <a:pPr lvl="2"/>
            <a:r>
              <a:rPr lang="en-US" sz="800" b="1" dirty="0" smtClean="0">
                <a:latin typeface="Courier New" pitchFamily="49" charset="0"/>
              </a:rPr>
              <a:t>}</a:t>
            </a:r>
          </a:p>
          <a:p>
            <a:r>
              <a:rPr lang="en-US" dirty="0" smtClean="0"/>
              <a:t>These were dumped using </a:t>
            </a:r>
            <a:r>
              <a:rPr lang="en-US" dirty="0" err="1" smtClean="0"/>
              <a:t>od</a:t>
            </a:r>
            <a:r>
              <a:rPr lang="en-US" dirty="0" smtClean="0"/>
              <a:t> -Ax &lt;executable-filename&gt;.  We’ll the program from which this came a bit later.  The output was in hex so I replaced the digits with their binary equivalents to make the example more consistent.</a:t>
            </a:r>
          </a:p>
          <a:p>
            <a:r>
              <a:rPr lang="en-US" dirty="0" smtClean="0"/>
              <a:t>Note that the SPARC is much longer than the Intel (because the SPARC is RISC and Intel is CISC).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46975301-0063-406E-B826-559374F2E4D9}" type="slidenum">
              <a:rPr lang="en-US" smtClean="0"/>
              <a:pPr/>
              <a:t>27</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r>
              <a:rPr lang="en-US" smtClean="0"/>
              <a:t>A program is portable when it can be run with little or no change on different machines.  Machine language was machine specific.</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5C1228C-2A50-4E61-B04A-579793BD3115}" type="slidenum">
              <a:rPr lang="en-US" smtClean="0"/>
              <a:pPr/>
              <a:t>28</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r>
              <a:rPr lang="en-US" smtClean="0"/>
              <a:t>Note how the assembler just takes each assembly language instruction and creates a single machine language instruction.  Basically, these are the same sets of instructions, just in different formats.  Presumably, the assembly language is easier to read.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B727F66-6730-44C2-9404-A2313130F3B1}" type="slidenum">
              <a:rPr lang="en-US" smtClean="0"/>
              <a:pPr/>
              <a:t>29</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r>
              <a:rPr lang="en-US" smtClean="0"/>
              <a:t>Returning to our real example, here is the assembly language that can be assembled into the machine code we discussed earlier.  Note that the assembly languages are different (just as the machine languages were different).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8FE407E-1B00-4371-BC01-5E8522A0B6B3}" type="slidenum">
              <a:rPr lang="en-US" smtClean="0"/>
              <a:pPr/>
              <a:t>30</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r>
              <a:rPr lang="en-US" smtClean="0"/>
              <a:t>This shows the assembly process creating the associated machine code.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280F472-4156-4C5E-B61F-EE5BE68AD3BB}" type="slidenum">
              <a:rPr lang="en-US" smtClean="0"/>
              <a:pPr/>
              <a:t>31</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r>
              <a:rPr lang="en-US" smtClean="0"/>
              <a:t>EDSAC is credited as using one of the first assemblers called "Initial Orders," which allowed it to be programmed symbolically instead of using machine code.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DDD4CA7-826D-4093-AAB3-D1B128E7C1EE}" type="slidenum">
              <a:rPr lang="en-US" smtClean="0"/>
              <a:pPr/>
              <a:t>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smtClean="0"/>
              <a:t>Algorithmic</a:t>
            </a:r>
            <a:r>
              <a:rPr lang="en-US" baseline="0" dirty="0" smtClean="0"/>
              <a:t> thinking – it’s more common than you think it is! Implemented algorithms are to the information revolution what machines were to the industrial revolution.</a:t>
            </a:r>
            <a:endParaRPr lang="en-US" dirty="0" smtClean="0"/>
          </a:p>
          <a:p>
            <a:r>
              <a:rPr lang="en-US" dirty="0" smtClean="0"/>
              <a:t>Recall that an algorithm is procedure that solves a problem using a finite, ordered &amp; unambiguous set of operations (see earlier slide).  </a:t>
            </a:r>
          </a:p>
          <a:p>
            <a:pPr marL="225948" indent="-225948">
              <a:buFontTx/>
              <a:buChar char="•"/>
            </a:pPr>
            <a:r>
              <a:rPr lang="en-US" dirty="0" smtClean="0"/>
              <a:t>Make the algorithm </a:t>
            </a:r>
            <a:r>
              <a:rPr lang="en-US" b="1" dirty="0" smtClean="0"/>
              <a:t>finite</a:t>
            </a:r>
            <a:r>
              <a:rPr lang="en-US" dirty="0" smtClean="0"/>
              <a:t> so that it can be implemented on a computer.  </a:t>
            </a:r>
          </a:p>
          <a:p>
            <a:pPr marL="225948" indent="-225948">
              <a:buFontTx/>
              <a:buChar char="•"/>
            </a:pPr>
            <a:r>
              <a:rPr lang="en-US" b="1" dirty="0" smtClean="0"/>
              <a:t>Order</a:t>
            </a:r>
            <a:r>
              <a:rPr lang="en-US" dirty="0" smtClean="0"/>
              <a:t> the algorithm using the 3 basic control structures (using indentation to indicate scoping).  These are discussed on the next slide.</a:t>
            </a:r>
          </a:p>
          <a:p>
            <a:pPr marL="225948" indent="-225948">
              <a:buFontTx/>
              <a:buChar char="•"/>
            </a:pPr>
            <a:r>
              <a:rPr lang="en-US" dirty="0" smtClean="0"/>
              <a:t>Make the algorithm </a:t>
            </a:r>
            <a:r>
              <a:rPr lang="en-US" b="1" dirty="0" smtClean="0"/>
              <a:t>unambiguous</a:t>
            </a:r>
            <a:r>
              <a:rPr lang="en-US" dirty="0" smtClean="0"/>
              <a:t> by using the appropriate level of detail for both operations and data.  </a:t>
            </a:r>
          </a:p>
          <a:p>
            <a:pPr marL="677845" lvl="1" indent="-225948"/>
            <a:r>
              <a:rPr lang="en-US" dirty="0" smtClean="0"/>
              <a:t>- 	Non-programmers shouldn't use "just </a:t>
            </a:r>
            <a:r>
              <a:rPr lang="en-US" dirty="0" err="1" smtClean="0"/>
              <a:t>kinda</a:t>
            </a:r>
            <a:r>
              <a:rPr lang="en-US" dirty="0" smtClean="0"/>
              <a:t>" steps that rely on their subconscious (because it's hard to program the sub-conscious).  </a:t>
            </a:r>
          </a:p>
          <a:p>
            <a:pPr marL="677845" lvl="1" indent="-225948">
              <a:buFontTx/>
              <a:buChar char="-"/>
            </a:pPr>
            <a:r>
              <a:rPr lang="en-US" dirty="0" smtClean="0"/>
              <a:t>Programmers shouldn't write code (because it takes too much time and obscures the real algorithm that they should be thinking about).</a:t>
            </a:r>
          </a:p>
          <a:p>
            <a:pPr marL="677845" lvl="1" indent="-225948">
              <a:buFontTx/>
              <a:buChar char="-"/>
            </a:pPr>
            <a:r>
              <a:rPr lang="en-US" dirty="0" smtClean="0"/>
              <a:t>Don’t forget to be clear about the data structures.</a:t>
            </a:r>
          </a:p>
          <a:p>
            <a:pPr marL="225948" indent="-225948"/>
            <a:endParaRPr lang="en-US" dirty="0" smtClean="0"/>
          </a:p>
          <a:p>
            <a:pPr marL="225948" indent="-225948"/>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7842F50F-6CED-4946-95D4-293479C5FBEE}" type="slidenum">
              <a:rPr lang="en-US" smtClean="0"/>
              <a:pPr/>
              <a:t>32</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r>
              <a:rPr lang="en-US" smtClean="0"/>
              <a:t>Numeric programming languages are frequently modeled on mathematical formula notation.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1E2F5D0-FF37-43BD-BDC1-3EA95EDBCCDD}" type="slidenum">
              <a:rPr lang="en-US" smtClean="0"/>
              <a:pPr/>
              <a:t>33</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r>
              <a:rPr lang="en-US" dirty="0" smtClean="0"/>
              <a:t>Note here that the compiler translates the whole program into machine language, potentially translating any single HLL instruction into many ML instructions.</a:t>
            </a:r>
          </a:p>
          <a:p>
            <a:endParaRPr lang="en-US" dirty="0" smtClean="0"/>
          </a:p>
          <a:p>
            <a:r>
              <a:rPr lang="en-US" dirty="0" smtClean="0"/>
              <a:t>Grace Hopper!</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96E9C0E-0BBC-440A-83D7-CF25292EE306}" type="slidenum">
              <a:rPr lang="en-US" smtClean="0"/>
              <a:pPr/>
              <a:t>34</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r>
              <a:rPr lang="en-US" dirty="0" smtClean="0"/>
              <a:t>This is a program in C++.  It’s much easier to understand than any of the others.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FB47E57-88F5-460C-87BC-7B71B9063A5B}" type="slidenum">
              <a:rPr lang="en-US" smtClean="0"/>
              <a:pPr/>
              <a:t>35</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dirty="0" smtClean="0"/>
              <a:t>Interpreters work either:</a:t>
            </a:r>
          </a:p>
          <a:p>
            <a:pPr lvl="1"/>
            <a:r>
              <a:rPr lang="en-US" dirty="0" smtClean="0"/>
              <a:t>while the code is being written  OR</a:t>
            </a:r>
          </a:p>
          <a:p>
            <a:pPr lvl="1"/>
            <a:r>
              <a:rPr lang="en-US" dirty="0" smtClean="0"/>
              <a:t>when the code is executed.</a:t>
            </a:r>
          </a:p>
          <a:p>
            <a:r>
              <a:rPr lang="en-US" dirty="0" smtClean="0"/>
              <a:t>This example is written in BASIC, an early education language</a:t>
            </a:r>
          </a:p>
          <a:p>
            <a:r>
              <a:rPr lang="en-US" dirty="0" smtClean="0"/>
              <a:t>Lisp allows interpretation for development purposes and compilation for delivery.  </a:t>
            </a:r>
          </a:p>
          <a:p>
            <a:pPr lvl="1"/>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39B82B11-AF83-4C51-8327-9F05B8EA3338}" type="slidenum">
              <a:rPr lang="en-US" smtClean="0"/>
              <a:pPr/>
              <a:t>36</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r>
              <a:rPr lang="en-US" dirty="0" smtClean="0"/>
              <a:t>Explain how the intermediate code is machine independent and how the machine dependent interpreters enter in.  Point out where the </a:t>
            </a:r>
            <a:r>
              <a:rPr lang="en-US" b="1" dirty="0" smtClean="0"/>
              <a:t>Java Virtual Machine</a:t>
            </a:r>
            <a:r>
              <a:rPr lang="en-US" dirty="0" smtClean="0"/>
              <a:t> lies (at the interpreter level).</a:t>
            </a:r>
          </a:p>
          <a:p>
            <a:r>
              <a:rPr lang="en-US" dirty="0" smtClean="0"/>
              <a:t>Java is an example of this architecture, which makes it well-suited to internet applications.  You get some of the benefits of compilation, while retaining some of the benefits of interpretation.</a:t>
            </a:r>
          </a:p>
          <a:p>
            <a:r>
              <a:rPr lang="en-US" dirty="0" smtClean="0"/>
              <a:t>The compiler is </a:t>
            </a:r>
            <a:r>
              <a:rPr lang="en-US" dirty="0" err="1" smtClean="0">
                <a:latin typeface="Courier New" pitchFamily="49" charset="0"/>
              </a:rPr>
              <a:t>javac</a:t>
            </a:r>
            <a:r>
              <a:rPr lang="en-US" dirty="0" smtClean="0"/>
              <a:t>, and it produces </a:t>
            </a:r>
            <a:r>
              <a:rPr lang="en-US" b="1" dirty="0" smtClean="0"/>
              <a:t>java </a:t>
            </a:r>
            <a:r>
              <a:rPr lang="en-US" b="1" dirty="0" err="1" smtClean="0"/>
              <a:t>bytecode</a:t>
            </a:r>
            <a:r>
              <a:rPr lang="en-US" b="1" dirty="0" smtClean="0"/>
              <a:t> </a:t>
            </a:r>
            <a:r>
              <a:rPr lang="en-US" dirty="0" smtClean="0"/>
              <a:t>rather than machine language.  This is a machine-independent code for which many interpreters have been written.  I produced the </a:t>
            </a:r>
            <a:r>
              <a:rPr lang="en-US" dirty="0" err="1" smtClean="0"/>
              <a:t>bytecode</a:t>
            </a:r>
            <a:r>
              <a:rPr lang="en-US" dirty="0" smtClean="0"/>
              <a:t> output by saying:</a:t>
            </a:r>
          </a:p>
          <a:p>
            <a:r>
              <a:rPr lang="en-US" dirty="0" smtClean="0"/>
              <a:t>	 </a:t>
            </a:r>
            <a:r>
              <a:rPr lang="en-US" dirty="0" err="1" smtClean="0">
                <a:latin typeface="Courier New" pitchFamily="49" charset="0"/>
              </a:rPr>
              <a:t>javap</a:t>
            </a:r>
            <a:r>
              <a:rPr lang="en-US" dirty="0" smtClean="0">
                <a:latin typeface="Courier New" pitchFamily="49" charset="0"/>
              </a:rPr>
              <a:t> -c intro &gt; </a:t>
            </a:r>
            <a:r>
              <a:rPr lang="en-US" dirty="0" err="1" smtClean="0">
                <a:latin typeface="Courier New" pitchFamily="49" charset="0"/>
              </a:rPr>
              <a:t>intro.bc</a:t>
            </a:r>
            <a:r>
              <a:rPr lang="en-US" dirty="0" smtClean="0"/>
              <a:t>.  </a:t>
            </a:r>
          </a:p>
          <a:p>
            <a:r>
              <a:rPr lang="en-US" dirty="0" smtClean="0"/>
              <a:t>The interpreter is </a:t>
            </a:r>
            <a:r>
              <a:rPr lang="en-US" dirty="0" smtClean="0">
                <a:latin typeface="Courier New" pitchFamily="49" charset="0"/>
              </a:rPr>
              <a:t>java </a:t>
            </a:r>
            <a:r>
              <a:rPr lang="en-US" dirty="0" smtClean="0"/>
              <a:t>which is implemented on any number of machines.</a:t>
            </a:r>
            <a:endParaRPr lang="en-US" dirty="0" smtClean="0">
              <a:latin typeface="Courier New" pitchFamily="49"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F0637CA-F003-4110-B8D9-59B2E2EDE224}" type="slidenum">
              <a:rPr lang="en-US" smtClean="0"/>
              <a:pPr/>
              <a:t>6</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5948" indent="-225948"/>
            <a:r>
              <a:rPr lang="en-US" dirty="0" smtClean="0"/>
              <a:t>Any basic operation is fine,</a:t>
            </a:r>
            <a:r>
              <a:rPr lang="en-US" baseline="0" dirty="0" smtClean="0"/>
              <a:t> so long as it is finite and unambiguous. No “miracle” functions are allowed.</a:t>
            </a:r>
          </a:p>
          <a:p>
            <a:pPr marL="225948" indent="-225948"/>
            <a:r>
              <a:rPr lang="en-US" baseline="0" dirty="0" smtClean="0"/>
              <a:t>Your job as a programmer is to take the operations (i.e., the “tools”) provided by your programming language and use them to write programs that perform useful or interesting tasks.</a:t>
            </a:r>
          </a:p>
          <a:p>
            <a:pPr marL="225948" indent="-225948"/>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660E4C79-4C4A-4853-B322-9D1D118B71A6}"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F0637CA-F003-4110-B8D9-59B2E2EDE224}" type="slidenum">
              <a:rPr lang="en-US" smtClean="0"/>
              <a:pPr/>
              <a:t>8</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marL="225948" indent="-225948"/>
            <a:r>
              <a:rPr lang="en-US" dirty="0" smtClean="0"/>
              <a:t>Exactly</a:t>
            </a:r>
            <a:r>
              <a:rPr lang="en-US" baseline="0" dirty="0" smtClean="0"/>
              <a:t> 3, no more, no less.</a:t>
            </a:r>
          </a:p>
          <a:p>
            <a:pPr marL="225948" indent="-225948"/>
            <a:r>
              <a:rPr lang="en-US" baseline="0" dirty="0" smtClean="0"/>
              <a:t>Do examples on the next few pages based on the class exercise if possible.</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724CEF4-A0DF-4BAD-B9BF-D316DEACD6EC}" type="slidenum">
              <a:rPr lang="en-US" smtClean="0"/>
              <a:pPr/>
              <a:t>9</a:t>
            </a:fld>
            <a:endParaRPr lang="en-US" smtClean="0"/>
          </a:p>
        </p:txBody>
      </p:sp>
      <p:sp>
        <p:nvSpPr>
          <p:cNvPr id="37891"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marL="225948" indent="-225948">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10</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a:buFont typeface="Arial" pitchFamily="34" charset="0"/>
              <a:buChar char="•"/>
            </a:pPr>
            <a:r>
              <a:rPr lang="en-US" i="1" u="sng" dirty="0" smtClean="0"/>
              <a:t>condition</a:t>
            </a:r>
            <a:r>
              <a:rPr lang="en-US" dirty="0" smtClean="0"/>
              <a:t> is a simple true/false condition. If </a:t>
            </a:r>
            <a:r>
              <a:rPr lang="en-US" i="1" u="sng" dirty="0" smtClean="0"/>
              <a:t>condition</a:t>
            </a:r>
            <a:r>
              <a:rPr lang="en-US" dirty="0" smtClean="0"/>
              <a:t> is true, then the </a:t>
            </a:r>
            <a:r>
              <a:rPr lang="en-US" i="1" u="sng" dirty="0" smtClean="0"/>
              <a:t>set of operations</a:t>
            </a:r>
            <a:r>
              <a:rPr lang="en-US" i="1" baseline="-25000" dirty="0" smtClean="0"/>
              <a:t>1</a:t>
            </a:r>
            <a:r>
              <a:rPr lang="en-US" dirty="0" smtClean="0"/>
              <a:t> is performed. Otherwise </a:t>
            </a:r>
            <a:r>
              <a:rPr lang="en-US" i="1" u="sng" dirty="0" smtClean="0"/>
              <a:t>set of operations</a:t>
            </a:r>
            <a:r>
              <a:rPr lang="en-US" i="1" baseline="-25000" dirty="0" smtClean="0"/>
              <a:t>1</a:t>
            </a:r>
            <a:r>
              <a:rPr lang="en-US" dirty="0" smtClean="0"/>
              <a:t> is not performed.</a:t>
            </a:r>
          </a:p>
          <a:p>
            <a:pPr>
              <a:buFont typeface="Arial" pitchFamily="34" charset="0"/>
              <a:buChar char="•"/>
            </a:pPr>
            <a:r>
              <a:rPr lang="en-US" dirty="0" smtClean="0"/>
              <a:t>The </a:t>
            </a:r>
            <a:r>
              <a:rPr lang="en-US" b="1" dirty="0" smtClean="0"/>
              <a:t>else</a:t>
            </a:r>
            <a:r>
              <a:rPr lang="en-US" dirty="0" smtClean="0"/>
              <a:t> and accompanying </a:t>
            </a:r>
            <a:r>
              <a:rPr lang="en-US" i="1" u="sng" dirty="0" smtClean="0"/>
              <a:t>set of operations</a:t>
            </a:r>
            <a:r>
              <a:rPr lang="en-US" i="1" baseline="-25000" dirty="0" smtClean="0"/>
              <a:t>2</a:t>
            </a:r>
            <a:r>
              <a:rPr lang="en-US" dirty="0" smtClean="0"/>
              <a:t> is optional. If the </a:t>
            </a:r>
            <a:r>
              <a:rPr lang="en-US" b="1" dirty="0" smtClean="0"/>
              <a:t>else</a:t>
            </a:r>
            <a:r>
              <a:rPr lang="en-US" dirty="0" smtClean="0"/>
              <a:t> is included and </a:t>
            </a:r>
            <a:r>
              <a:rPr lang="en-US" i="1" u="sng" dirty="0" smtClean="0"/>
              <a:t>condition</a:t>
            </a:r>
            <a:r>
              <a:rPr lang="en-US" dirty="0" smtClean="0"/>
              <a:t> is false, then the </a:t>
            </a:r>
            <a:r>
              <a:rPr lang="en-US" i="1" u="sng" dirty="0" smtClean="0"/>
              <a:t>set of operations</a:t>
            </a:r>
            <a:r>
              <a:rPr lang="en-US" i="1" baseline="-25000" dirty="0" smtClean="0"/>
              <a:t>2</a:t>
            </a:r>
            <a:r>
              <a:rPr lang="en-US" dirty="0" smtClean="0"/>
              <a:t> is performed.</a:t>
            </a:r>
          </a:p>
          <a:p>
            <a:pPr>
              <a:defRPr/>
            </a:pPr>
            <a:endParaRPr lang="en-US" dirty="0" smtClean="0"/>
          </a:p>
          <a:p>
            <a:pPr>
              <a:defRPr/>
            </a:pPr>
            <a:r>
              <a:rPr lang="en-US" dirty="0" smtClean="0"/>
              <a:t>Note that the selectively executed operations are indented in the </a:t>
            </a:r>
            <a:r>
              <a:rPr lang="en-US" dirty="0" err="1" smtClean="0"/>
              <a:t>pseudocode</a:t>
            </a:r>
            <a:r>
              <a:rPr lang="en-US" dirty="0" smtClean="0"/>
              <a:t> to make it clear what the condition is and what the selected operations are.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532884-45D9-49E3-90F0-C0378377B379}"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ln/>
        </p:spPr>
        <p:txBody>
          <a:bodyPr/>
          <a:lstStyle/>
          <a:p>
            <a:pPr>
              <a:buFont typeface="Arial" pitchFamily="34" charset="0"/>
              <a:buNone/>
            </a:pPr>
            <a:r>
              <a:rPr lang="en-US" i="0" u="none" dirty="0" smtClean="0"/>
              <a:t>This one handles</a:t>
            </a:r>
            <a:r>
              <a:rPr lang="en-US" i="0" u="none" baseline="0" dirty="0" smtClean="0"/>
              <a:t> looping when you don’t know how long you should repeat.</a:t>
            </a:r>
            <a:endParaRPr lang="en-US" i="0" u="none" dirty="0" smtClean="0"/>
          </a:p>
          <a:p>
            <a:pPr>
              <a:buFont typeface="Arial" pitchFamily="34" charset="0"/>
              <a:buChar char="•"/>
            </a:pPr>
            <a:r>
              <a:rPr lang="en-US" i="1" u="sng" dirty="0" smtClean="0"/>
              <a:t>condition </a:t>
            </a:r>
            <a:r>
              <a:rPr lang="en-US" dirty="0" smtClean="0"/>
              <a:t>is some </a:t>
            </a:r>
            <a:r>
              <a:rPr lang="en-US" dirty="0" err="1" smtClean="0"/>
              <a:t>boolean</a:t>
            </a:r>
            <a:r>
              <a:rPr lang="en-US" dirty="0" smtClean="0"/>
              <a:t> (true or false) condition</a:t>
            </a:r>
          </a:p>
          <a:p>
            <a:pPr>
              <a:buFont typeface="Arial" pitchFamily="34" charset="0"/>
              <a:buChar char="•"/>
            </a:pPr>
            <a:endParaRPr lang="en-US" baseline="0" dirty="0" smtClean="0"/>
          </a:p>
          <a:p>
            <a:pPr defTabSz="903793"/>
            <a:r>
              <a:rPr lang="en-US" baseline="0" dirty="0" smtClean="0"/>
              <a:t>   Use Euclid’s algorithm here (next slides)</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2286E-E3ED-1B48-A890-3645A5273049}" type="datetimeFigureOut">
              <a:rPr lang="en-US" smtClean="0"/>
              <a:t>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2286E-E3ED-1B48-A890-3645A5273049}" type="datetimeFigureOut">
              <a:rPr lang="en-US" smtClean="0"/>
              <a:t>1/30/12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2286E-E3ED-1B48-A890-3645A5273049}" type="datetimeFigureOut">
              <a:rPr lang="en-US" smtClean="0"/>
              <a:t>1/30/12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A8EE4-CEC0-CE4B-8FC5-5822A80517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2286E-E3ED-1B48-A890-3645A5273049}" type="datetimeFigureOut">
              <a:rPr lang="en-US" smtClean="0"/>
              <a:t>1/30/12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2286E-E3ED-1B48-A890-3645A5273049}" type="datetimeFigureOut">
              <a:rPr lang="en-US" smtClean="0"/>
              <a:t>1/30/12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1/30/12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1/30/12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8D2286E-E3ED-1B48-A890-3645A5273049}" type="datetimeFigureOut">
              <a:rPr lang="en-US" smtClean="0"/>
              <a:t>1/30/12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3A8EE4-CEC0-CE4B-8FC5-5822A80517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Processing</a:t>
            </a:r>
            <a:endParaRPr lang="en-US" dirty="0"/>
          </a:p>
        </p:txBody>
      </p:sp>
      <p:sp>
        <p:nvSpPr>
          <p:cNvPr id="3" name="Subtitle 2"/>
          <p:cNvSpPr>
            <a:spLocks noGrp="1"/>
          </p:cNvSpPr>
          <p:nvPr>
            <p:ph type="subTitle" idx="1"/>
          </p:nvPr>
        </p:nvSpPr>
        <p:spPr/>
        <p:txBody>
          <a:bodyPr/>
          <a:lstStyle/>
          <a:p>
            <a:r>
              <a:rPr lang="en-US" dirty="0" smtClean="0"/>
              <a:t>Designing and developing a program</a:t>
            </a:r>
            <a:endParaRPr lang="en-US" dirty="0"/>
          </a:p>
        </p:txBody>
      </p:sp>
    </p:spTree>
    <p:extLst>
      <p:ext uri="{BB962C8B-B14F-4D97-AF65-F5344CB8AC3E}">
        <p14:creationId xmlns:p14="http://schemas.microsoft.com/office/powerpoint/2010/main" val="23451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10</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Selection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3820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Selective operations are executed conditionally. </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b="1" dirty="0" smtClean="0">
                <a:latin typeface="Courier New" pitchFamily="49" charset="0"/>
                <a:cs typeface="Courier New" pitchFamily="49" charset="0"/>
              </a:rPr>
              <a:t>if</a:t>
            </a: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condition</a:t>
            </a:r>
            <a:r>
              <a:rPr lang="en-US" b="1" i="1" dirty="0" smtClean="0">
                <a:latin typeface="Courier New" pitchFamily="49" charset="0"/>
                <a:cs typeface="Courier New" pitchFamily="49" charset="0"/>
              </a:rPr>
              <a:t> </a:t>
            </a:r>
            <a:r>
              <a:rPr lang="en-US" b="1" dirty="0" smtClean="0">
                <a:latin typeface="Courier New" pitchFamily="49" charset="0"/>
                <a:cs typeface="Courier New" pitchFamily="49" charset="0"/>
              </a:rPr>
              <a:t>then </a:t>
            </a: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a:t>
            </a:r>
            <a:r>
              <a:rPr lang="en-US" i="1" baseline="-25000" dirty="0" smtClean="0">
                <a:latin typeface="Courier New" pitchFamily="49" charset="0"/>
                <a:cs typeface="Courier New" pitchFamily="49" charset="0"/>
              </a:rPr>
              <a:t>1</a:t>
            </a:r>
            <a:r>
              <a:rPr lang="en-US" i="1" dirty="0" smtClean="0">
                <a:latin typeface="Courier New" pitchFamily="49" charset="0"/>
                <a:cs typeface="Courier New" pitchFamily="49" charset="0"/>
              </a:rPr>
              <a:t> </a:t>
            </a:r>
          </a:p>
          <a:p>
            <a:pPr lvl="2" eaLnBrk="1" hangingPunct="1">
              <a:buFontTx/>
              <a:buNone/>
            </a:pPr>
            <a:r>
              <a:rPr lang="en-US" b="1" dirty="0" smtClean="0">
                <a:latin typeface="Courier New" pitchFamily="49" charset="0"/>
                <a:cs typeface="Courier New" pitchFamily="49" charset="0"/>
              </a:rPr>
              <a:t>else </a:t>
            </a: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a:t>
            </a:r>
            <a:r>
              <a:rPr lang="en-US" i="1" baseline="-25000" dirty="0" smtClean="0">
                <a:latin typeface="Courier New" pitchFamily="49" charset="0"/>
                <a:cs typeface="Courier New" pitchFamily="49" charset="0"/>
              </a:rPr>
              <a:t>2</a:t>
            </a:r>
            <a:r>
              <a:rPr lang="en-US" i="1" dirty="0" smtClean="0">
                <a:latin typeface="Courier New" pitchFamily="49" charset="0"/>
                <a:cs typeface="Courier New" pitchFamily="49" charset="0"/>
              </a:rPr>
              <a:t> </a:t>
            </a:r>
            <a:endParaRPr lang="en-US" i="1" dirty="0" smtClean="0">
              <a:latin typeface="Courier New" pitchFamily="49" charset="0"/>
              <a:ea typeface="Arial Unicode MS" pitchFamily="34" charset="-128"/>
              <a:cs typeface="Courier New" pitchFamily="49" charset="0"/>
            </a:endParaRPr>
          </a:p>
          <a:p>
            <a:pPr marL="0" indent="0" eaLnBrk="1" hangingPunct="1">
              <a:buNone/>
            </a:pPr>
            <a:endParaRPr lang="en-US" dirty="0" smtClean="0"/>
          </a:p>
          <a:p>
            <a:pPr eaLnBrk="1" hangingPunct="1">
              <a:buFont typeface="Arial" charset="0"/>
              <a:buNone/>
            </a:pPr>
            <a:endParaRPr lang="en-US" dirty="0" smtClean="0"/>
          </a:p>
          <a:p>
            <a:pPr eaLnBrk="1" hangingPunct="1">
              <a:buFont typeface="Arial" charset="0"/>
              <a:buNone/>
            </a:pPr>
            <a:endParaRPr lang="en-US" dirty="0" smtClean="0"/>
          </a:p>
        </p:txBody>
      </p:sp>
      <p:sp>
        <p:nvSpPr>
          <p:cNvPr id="6" name="Line 9"/>
          <p:cNvSpPr>
            <a:spLocks noChangeShapeType="1"/>
          </p:cNvSpPr>
          <p:nvPr/>
        </p:nvSpPr>
        <p:spPr bwMode="auto">
          <a:xfrm>
            <a:off x="7110413" y="3048000"/>
            <a:ext cx="0" cy="304800"/>
          </a:xfrm>
          <a:prstGeom prst="line">
            <a:avLst/>
          </a:prstGeom>
          <a:noFill/>
          <a:ln w="9360">
            <a:solidFill>
              <a:srgbClr val="000000"/>
            </a:solidFill>
            <a:round/>
            <a:headEnd/>
            <a:tailEnd type="triangle" w="lg" len="lg"/>
          </a:ln>
        </p:spPr>
        <p:txBody>
          <a:bodyPr/>
          <a:lstStyle/>
          <a:p>
            <a:endParaRPr lang="en-US"/>
          </a:p>
        </p:txBody>
      </p:sp>
      <p:sp>
        <p:nvSpPr>
          <p:cNvPr id="7" name="Freeform 10"/>
          <p:cNvSpPr>
            <a:spLocks noChangeArrowheads="1"/>
          </p:cNvSpPr>
          <p:nvPr/>
        </p:nvSpPr>
        <p:spPr bwMode="auto">
          <a:xfrm>
            <a:off x="6346825" y="3140866"/>
            <a:ext cx="1522413" cy="608013"/>
          </a:xfrm>
          <a:custGeom>
            <a:avLst/>
            <a:gdLst>
              <a:gd name="T0" fmla="*/ 2147483647 w 4235"/>
              <a:gd name="T1" fmla="*/ 0 h 1695"/>
              <a:gd name="T2" fmla="*/ 2147483647 w 4235"/>
              <a:gd name="T3" fmla="*/ 2147483647 h 1695"/>
              <a:gd name="T4" fmla="*/ 2147483647 w 4235"/>
              <a:gd name="T5" fmla="*/ 2147483647 h 1695"/>
              <a:gd name="T6" fmla="*/ 0 w 4235"/>
              <a:gd name="T7" fmla="*/ 2147483647 h 1695"/>
              <a:gd name="T8" fmla="*/ 2147483647 w 4235"/>
              <a:gd name="T9" fmla="*/ 0 h 1695"/>
              <a:gd name="T10" fmla="*/ 0 60000 65536"/>
              <a:gd name="T11" fmla="*/ 0 60000 65536"/>
              <a:gd name="T12" fmla="*/ 0 60000 65536"/>
              <a:gd name="T13" fmla="*/ 0 60000 65536"/>
              <a:gd name="T14" fmla="*/ 0 60000 65536"/>
              <a:gd name="T15" fmla="*/ 0 w 4235"/>
              <a:gd name="T16" fmla="*/ 0 h 1695"/>
              <a:gd name="T17" fmla="*/ 4235 w 4235"/>
              <a:gd name="T18" fmla="*/ 1695 h 1695"/>
            </a:gdLst>
            <a:ahLst/>
            <a:cxnLst>
              <a:cxn ang="T10">
                <a:pos x="T0" y="T1"/>
              </a:cxn>
              <a:cxn ang="T11">
                <a:pos x="T2" y="T3"/>
              </a:cxn>
              <a:cxn ang="T12">
                <a:pos x="T4" y="T5"/>
              </a:cxn>
              <a:cxn ang="T13">
                <a:pos x="T6" y="T7"/>
              </a:cxn>
              <a:cxn ang="T14">
                <a:pos x="T8" y="T9"/>
              </a:cxn>
            </a:cxnLst>
            <a:rect l="T15" t="T16" r="T17" b="T18"/>
            <a:pathLst>
              <a:path w="4235" h="1695">
                <a:moveTo>
                  <a:pt x="2117" y="0"/>
                </a:moveTo>
                <a:lnTo>
                  <a:pt x="4234" y="847"/>
                </a:lnTo>
                <a:lnTo>
                  <a:pt x="2117" y="1694"/>
                </a:lnTo>
                <a:lnTo>
                  <a:pt x="0" y="847"/>
                </a:lnTo>
                <a:lnTo>
                  <a:pt x="2117" y="0"/>
                </a:lnTo>
              </a:path>
            </a:pathLst>
          </a:custGeom>
          <a:solidFill>
            <a:srgbClr val="FFFFFF"/>
          </a:solidFill>
          <a:ln w="9360">
            <a:solidFill>
              <a:srgbClr val="000000"/>
            </a:solidFill>
            <a:round/>
            <a:headEnd/>
            <a:tailEnd/>
          </a:ln>
        </p:spPr>
        <p:txBody>
          <a:bodyPr wrap="none" anchor="ctr"/>
          <a:lstStyle/>
          <a:p>
            <a:endParaRPr lang="en-US"/>
          </a:p>
        </p:txBody>
      </p:sp>
      <p:sp>
        <p:nvSpPr>
          <p:cNvPr id="8" name="Text Box 11"/>
          <p:cNvSpPr txBox="1">
            <a:spLocks noChangeArrowheads="1"/>
          </p:cNvSpPr>
          <p:nvPr/>
        </p:nvSpPr>
        <p:spPr bwMode="auto">
          <a:xfrm>
            <a:off x="6575426" y="3259843"/>
            <a:ext cx="1109899" cy="370059"/>
          </a:xfrm>
          <a:prstGeom prst="rect">
            <a:avLst/>
          </a:prstGeom>
          <a:noFill/>
          <a:ln w="9525">
            <a:noFill/>
            <a:miter lim="800000"/>
            <a:headEnd/>
            <a:tailEnd/>
          </a:ln>
        </p:spPr>
        <p:txBody>
          <a:bodyPr wrap="none" lIns="92160" tIns="46080" rIns="92160" bIns="46080" anchor="ctr">
            <a:spAutoFit/>
          </a:bodyPr>
          <a:lstStyle/>
          <a:p>
            <a:pPr algn="ctr">
              <a:spcBef>
                <a:spcPts val="413"/>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a:latin typeface="Tahoma" pitchFamily="34" charset="0"/>
              </a:rPr>
              <a:t>c</a:t>
            </a:r>
            <a:r>
              <a:rPr lang="en-GB" i="1" dirty="0" smtClean="0">
                <a:latin typeface="Tahoma" pitchFamily="34" charset="0"/>
              </a:rPr>
              <a:t>ondition</a:t>
            </a:r>
            <a:endParaRPr lang="en-GB" i="1" dirty="0">
              <a:latin typeface="Tahoma" pitchFamily="34" charset="0"/>
            </a:endParaRPr>
          </a:p>
        </p:txBody>
      </p:sp>
      <p:sp>
        <p:nvSpPr>
          <p:cNvPr id="9" name="AutoShape 12"/>
          <p:cNvSpPr>
            <a:spLocks noChangeArrowheads="1"/>
          </p:cNvSpPr>
          <p:nvPr/>
        </p:nvSpPr>
        <p:spPr bwMode="auto">
          <a:xfrm>
            <a:off x="4650099" y="3962400"/>
            <a:ext cx="1544326" cy="608013"/>
          </a:xfrm>
          <a:prstGeom prst="roundRect">
            <a:avLst>
              <a:gd name="adj" fmla="val 259"/>
            </a:avLst>
          </a:prstGeom>
          <a:solidFill>
            <a:srgbClr val="FFFFFF"/>
          </a:solidFill>
          <a:ln w="9360">
            <a:solidFill>
              <a:srgbClr val="000000"/>
            </a:solidFill>
            <a:round/>
            <a:headEnd/>
            <a:tailEnd/>
          </a:ln>
        </p:spPr>
        <p:txBody>
          <a:bodyPr wrap="none" anchor="ctr"/>
          <a:lstStyle/>
          <a:p>
            <a:endParaRPr lang="en-US"/>
          </a:p>
        </p:txBody>
      </p:sp>
      <p:sp>
        <p:nvSpPr>
          <p:cNvPr id="10" name="Text Box 13"/>
          <p:cNvSpPr txBox="1">
            <a:spLocks noChangeArrowheads="1"/>
          </p:cNvSpPr>
          <p:nvPr/>
        </p:nvSpPr>
        <p:spPr bwMode="auto">
          <a:xfrm>
            <a:off x="4650099" y="4075622"/>
            <a:ext cx="1444515" cy="370059"/>
          </a:xfrm>
          <a:prstGeom prst="rect">
            <a:avLst/>
          </a:prstGeom>
          <a:noFill/>
          <a:ln w="9525">
            <a:noFill/>
            <a:miter lim="800000"/>
            <a:headEnd/>
            <a:tailEnd/>
          </a:ln>
        </p:spPr>
        <p:txBody>
          <a:bodyPr wrap="none" lIns="92160" tIns="46080" rIns="92160" bIns="46080" anchor="ctr">
            <a:spAutoFit/>
          </a:bodyPr>
          <a:lstStyle/>
          <a:p>
            <a:pPr algn="ctr">
              <a:spcBef>
                <a:spcPts val="413"/>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smtClean="0">
                <a:latin typeface="Tahoma" pitchFamily="34" charset="0"/>
              </a:rPr>
              <a:t>operations1</a:t>
            </a:r>
            <a:endParaRPr lang="en-GB" i="1" dirty="0">
              <a:latin typeface="Tahoma" pitchFamily="34" charset="0"/>
            </a:endParaRPr>
          </a:p>
        </p:txBody>
      </p:sp>
      <p:sp>
        <p:nvSpPr>
          <p:cNvPr id="11" name="Text Box 14"/>
          <p:cNvSpPr txBox="1">
            <a:spLocks noChangeArrowheads="1"/>
          </p:cNvSpPr>
          <p:nvPr/>
        </p:nvSpPr>
        <p:spPr bwMode="auto">
          <a:xfrm>
            <a:off x="5994564" y="3048000"/>
            <a:ext cx="339725" cy="396875"/>
          </a:xfrm>
          <a:prstGeom prst="rect">
            <a:avLst/>
          </a:prstGeom>
          <a:noFill/>
          <a:ln w="9525">
            <a:noFill/>
            <a:miter lim="800000"/>
            <a:headEnd/>
            <a:tailEnd/>
          </a:ln>
        </p:spPr>
        <p:txBody>
          <a:bodyPr wrap="none" lIns="92160" tIns="46080" rIns="92160" bIns="46080" anchor="ctr" anchorCtr="1">
            <a:spAutoFit/>
          </a:bodyPr>
          <a:lstStyle/>
          <a:p>
            <a:pPr>
              <a:spcBef>
                <a:spcPts val="463"/>
              </a:spcBef>
              <a:buSzPct val="99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Tahoma" pitchFamily="34" charset="0"/>
              </a:rPr>
              <a:t>T</a:t>
            </a:r>
          </a:p>
        </p:txBody>
      </p:sp>
      <p:sp>
        <p:nvSpPr>
          <p:cNvPr id="12" name="Text Box 15"/>
          <p:cNvSpPr txBox="1">
            <a:spLocks noChangeArrowheads="1"/>
          </p:cNvSpPr>
          <p:nvPr/>
        </p:nvSpPr>
        <p:spPr bwMode="auto">
          <a:xfrm>
            <a:off x="7173913" y="3763962"/>
            <a:ext cx="339725" cy="396875"/>
          </a:xfrm>
          <a:prstGeom prst="rect">
            <a:avLst/>
          </a:prstGeom>
          <a:noFill/>
          <a:ln w="9525">
            <a:noFill/>
            <a:miter lim="800000"/>
            <a:headEnd/>
            <a:tailEnd/>
          </a:ln>
        </p:spPr>
        <p:txBody>
          <a:bodyPr wrap="none" lIns="92160" tIns="46080" rIns="92160" bIns="46080" anchor="ctr" anchorCtr="1">
            <a:spAutoFit/>
          </a:bodyPr>
          <a:lstStyle/>
          <a:p>
            <a:pPr>
              <a:spcBef>
                <a:spcPts val="463"/>
              </a:spcBef>
              <a:buSzPct val="99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Tahoma" pitchFamily="34" charset="0"/>
              </a:rPr>
              <a:t>F</a:t>
            </a:r>
          </a:p>
        </p:txBody>
      </p:sp>
      <p:sp>
        <p:nvSpPr>
          <p:cNvPr id="13" name="Line 16"/>
          <p:cNvSpPr>
            <a:spLocks noChangeShapeType="1"/>
          </p:cNvSpPr>
          <p:nvPr/>
        </p:nvSpPr>
        <p:spPr bwMode="auto">
          <a:xfrm flipH="1">
            <a:off x="7110413" y="3748879"/>
            <a:ext cx="2" cy="1127921"/>
          </a:xfrm>
          <a:prstGeom prst="line">
            <a:avLst/>
          </a:prstGeom>
          <a:noFill/>
          <a:ln w="9360">
            <a:solidFill>
              <a:srgbClr val="000000"/>
            </a:solidFill>
            <a:round/>
            <a:headEnd/>
            <a:tailEnd/>
          </a:ln>
        </p:spPr>
        <p:txBody>
          <a:bodyPr/>
          <a:lstStyle/>
          <a:p>
            <a:endParaRPr lang="en-US"/>
          </a:p>
        </p:txBody>
      </p:sp>
      <p:cxnSp>
        <p:nvCxnSpPr>
          <p:cNvPr id="14" name="AutoShape 17"/>
          <p:cNvCxnSpPr>
            <a:cxnSpLocks noChangeShapeType="1"/>
            <a:stCxn id="9" idx="2"/>
            <a:endCxn id="15" idx="1"/>
          </p:cNvCxnSpPr>
          <p:nvPr/>
        </p:nvCxnSpPr>
        <p:spPr bwMode="auto">
          <a:xfrm rot="16200000" flipH="1">
            <a:off x="5884545" y="4108130"/>
            <a:ext cx="763587" cy="1688152"/>
          </a:xfrm>
          <a:prstGeom prst="bentConnector3">
            <a:avLst>
              <a:gd name="adj1" fmla="val 50000"/>
            </a:avLst>
          </a:prstGeom>
          <a:noFill/>
          <a:ln w="9360">
            <a:solidFill>
              <a:srgbClr val="000000"/>
            </a:solidFill>
            <a:miter lim="800000"/>
            <a:headEnd/>
            <a:tailEnd type="triangle" w="lg" len="lg"/>
          </a:ln>
        </p:spPr>
      </p:cxnSp>
      <p:sp>
        <p:nvSpPr>
          <p:cNvPr id="15" name="Line 18"/>
          <p:cNvSpPr>
            <a:spLocks noChangeShapeType="1"/>
          </p:cNvSpPr>
          <p:nvPr/>
        </p:nvSpPr>
        <p:spPr bwMode="auto">
          <a:xfrm>
            <a:off x="7110413" y="4876800"/>
            <a:ext cx="0" cy="457200"/>
          </a:xfrm>
          <a:prstGeom prst="line">
            <a:avLst/>
          </a:prstGeom>
          <a:noFill/>
          <a:ln w="9360">
            <a:solidFill>
              <a:srgbClr val="000000"/>
            </a:solidFill>
            <a:round/>
            <a:headEnd/>
            <a:tailEnd type="triangle" w="lg" len="lg"/>
          </a:ln>
        </p:spPr>
        <p:txBody>
          <a:bodyPr/>
          <a:lstStyle/>
          <a:p>
            <a:endParaRPr lang="en-US"/>
          </a:p>
        </p:txBody>
      </p:sp>
      <p:cxnSp>
        <p:nvCxnSpPr>
          <p:cNvPr id="16" name="AutoShape 19"/>
          <p:cNvCxnSpPr>
            <a:cxnSpLocks noChangeShapeType="1"/>
            <a:endCxn id="9" idx="0"/>
          </p:cNvCxnSpPr>
          <p:nvPr/>
        </p:nvCxnSpPr>
        <p:spPr bwMode="auto">
          <a:xfrm rot="10800000" flipV="1">
            <a:off x="5422262" y="3444874"/>
            <a:ext cx="950834" cy="517525"/>
          </a:xfrm>
          <a:prstGeom prst="bentConnector2">
            <a:avLst/>
          </a:prstGeom>
          <a:noFill/>
          <a:ln w="9360">
            <a:solidFill>
              <a:srgbClr val="000000"/>
            </a:solidFill>
            <a:miter lim="800000"/>
            <a:headEnd/>
            <a:tailEnd type="triangle" w="lg" len="lg"/>
          </a:ln>
        </p:spPr>
      </p:cxnSp>
      <p:sp>
        <p:nvSpPr>
          <p:cNvPr id="29" name="AutoShape 12"/>
          <p:cNvSpPr>
            <a:spLocks noChangeArrowheads="1"/>
          </p:cNvSpPr>
          <p:nvPr/>
        </p:nvSpPr>
        <p:spPr bwMode="auto">
          <a:xfrm>
            <a:off x="6575426" y="4141674"/>
            <a:ext cx="1557126" cy="608013"/>
          </a:xfrm>
          <a:prstGeom prst="roundRect">
            <a:avLst>
              <a:gd name="adj" fmla="val 259"/>
            </a:avLst>
          </a:prstGeom>
          <a:solidFill>
            <a:srgbClr val="FFFFFF"/>
          </a:solidFill>
          <a:ln w="9360">
            <a:solidFill>
              <a:srgbClr val="000000"/>
            </a:solidFill>
            <a:round/>
            <a:headEnd/>
            <a:tailEnd/>
          </a:ln>
        </p:spPr>
        <p:txBody>
          <a:bodyPr wrap="none" anchor="ctr"/>
          <a:lstStyle/>
          <a:p>
            <a:r>
              <a:rPr lang="en-US" i="1" dirty="0" smtClean="0"/>
              <a:t>operations2</a:t>
            </a:r>
            <a:endParaRPr lang="en-US" i="1" dirty="0"/>
          </a:p>
        </p:txBody>
      </p:sp>
    </p:spTree>
    <p:extLst>
      <p:ext uri="{BB962C8B-B14F-4D97-AF65-F5344CB8AC3E}">
        <p14:creationId xmlns:p14="http://schemas.microsoft.com/office/powerpoint/2010/main" val="13309819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Repetition </a:t>
            </a:r>
            <a:r>
              <a:rPr lang="en-US" sz="2800" dirty="0" smtClean="0">
                <a:solidFill>
                  <a:srgbClr val="003300"/>
                </a:solidFill>
              </a:rPr>
              <a:t>(conditional version) </a:t>
            </a:r>
            <a:r>
              <a:rPr lang="en-US" dirty="0" smtClean="0"/>
              <a:t>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6868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Some repetitive operations are conditional.  Pattern:</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b="1" dirty="0" smtClean="0">
                <a:latin typeface="Courier New" pitchFamily="49" charset="0"/>
                <a:cs typeface="Courier New" pitchFamily="49" charset="0"/>
              </a:rPr>
              <a:t>Repeat while </a:t>
            </a:r>
            <a:r>
              <a:rPr lang="en-US" i="1" u="sng" dirty="0" smtClean="0">
                <a:latin typeface="Courier New" pitchFamily="49" charset="0"/>
                <a:cs typeface="Courier New" pitchFamily="49" charset="0"/>
              </a:rPr>
              <a:t>condition</a:t>
            </a:r>
            <a:endParaRPr lang="en-US" dirty="0" smtClean="0">
              <a:latin typeface="Courier New" pitchFamily="49" charset="0"/>
              <a:cs typeface="Courier New" pitchFamily="49" charset="0"/>
            </a:endParaRP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a:t>
            </a:r>
            <a:endParaRPr lang="en-US" dirty="0" smtClean="0">
              <a:latin typeface="Courier New" pitchFamily="49" charset="0"/>
              <a:cs typeface="Courier New" pitchFamily="49" charset="0"/>
            </a:endParaRPr>
          </a:p>
          <a:p>
            <a:pPr lvl="2" eaLnBrk="1" hangingPunct="1">
              <a:buFontTx/>
              <a:buNone/>
            </a:pPr>
            <a:r>
              <a:rPr lang="en-US" b="1" dirty="0" smtClean="0">
                <a:latin typeface="Courier New" pitchFamily="49" charset="0"/>
                <a:cs typeface="Courier New" pitchFamily="49" charset="0"/>
              </a:rPr>
              <a:t>		Move on</a:t>
            </a:r>
            <a:r>
              <a:rPr lang="en-US" b="1" i="1" dirty="0" smtClean="0">
                <a:latin typeface="Courier New" pitchFamily="49" charset="0"/>
                <a:cs typeface="Courier New" pitchFamily="49" charset="0"/>
              </a:rPr>
              <a:t>	</a:t>
            </a:r>
            <a:endParaRPr lang="en-US" b="1" i="1" dirty="0" smtClean="0">
              <a:latin typeface="Courier New" pitchFamily="49" charset="0"/>
              <a:ea typeface="Arial Unicode MS" pitchFamily="34" charset="-128"/>
              <a:cs typeface="Courier New" pitchFamily="49" charset="0"/>
            </a:endParaRPr>
          </a:p>
          <a:p>
            <a:pPr eaLnBrk="1" hangingPunct="1">
              <a:buFont typeface="Arial" charset="0"/>
              <a:buNone/>
            </a:pPr>
            <a:endParaRPr lang="en-US" dirty="0" smtClean="0"/>
          </a:p>
          <a:p>
            <a:pPr eaLnBrk="1" hangingPunct="1">
              <a:buFont typeface="Arial" charset="0"/>
              <a:buNone/>
            </a:pPr>
            <a:endParaRPr lang="en-US" dirty="0" smtClean="0"/>
          </a:p>
        </p:txBody>
      </p:sp>
      <p:sp>
        <p:nvSpPr>
          <p:cNvPr id="6" name="Freeform 10"/>
          <p:cNvSpPr>
            <a:spLocks noChangeArrowheads="1"/>
          </p:cNvSpPr>
          <p:nvPr/>
        </p:nvSpPr>
        <p:spPr bwMode="auto">
          <a:xfrm>
            <a:off x="6346825" y="3140866"/>
            <a:ext cx="1522413" cy="608013"/>
          </a:xfrm>
          <a:custGeom>
            <a:avLst/>
            <a:gdLst>
              <a:gd name="T0" fmla="*/ 2147483647 w 4235"/>
              <a:gd name="T1" fmla="*/ 0 h 1695"/>
              <a:gd name="T2" fmla="*/ 2147483647 w 4235"/>
              <a:gd name="T3" fmla="*/ 2147483647 h 1695"/>
              <a:gd name="T4" fmla="*/ 2147483647 w 4235"/>
              <a:gd name="T5" fmla="*/ 2147483647 h 1695"/>
              <a:gd name="T6" fmla="*/ 0 w 4235"/>
              <a:gd name="T7" fmla="*/ 2147483647 h 1695"/>
              <a:gd name="T8" fmla="*/ 2147483647 w 4235"/>
              <a:gd name="T9" fmla="*/ 0 h 1695"/>
              <a:gd name="T10" fmla="*/ 0 60000 65536"/>
              <a:gd name="T11" fmla="*/ 0 60000 65536"/>
              <a:gd name="T12" fmla="*/ 0 60000 65536"/>
              <a:gd name="T13" fmla="*/ 0 60000 65536"/>
              <a:gd name="T14" fmla="*/ 0 60000 65536"/>
              <a:gd name="T15" fmla="*/ 0 w 4235"/>
              <a:gd name="T16" fmla="*/ 0 h 1695"/>
              <a:gd name="T17" fmla="*/ 4235 w 4235"/>
              <a:gd name="T18" fmla="*/ 1695 h 1695"/>
            </a:gdLst>
            <a:ahLst/>
            <a:cxnLst>
              <a:cxn ang="T10">
                <a:pos x="T0" y="T1"/>
              </a:cxn>
              <a:cxn ang="T11">
                <a:pos x="T2" y="T3"/>
              </a:cxn>
              <a:cxn ang="T12">
                <a:pos x="T4" y="T5"/>
              </a:cxn>
              <a:cxn ang="T13">
                <a:pos x="T6" y="T7"/>
              </a:cxn>
              <a:cxn ang="T14">
                <a:pos x="T8" y="T9"/>
              </a:cxn>
            </a:cxnLst>
            <a:rect l="T15" t="T16" r="T17" b="T18"/>
            <a:pathLst>
              <a:path w="4235" h="1695">
                <a:moveTo>
                  <a:pt x="2117" y="0"/>
                </a:moveTo>
                <a:lnTo>
                  <a:pt x="4234" y="847"/>
                </a:lnTo>
                <a:lnTo>
                  <a:pt x="2117" y="1694"/>
                </a:lnTo>
                <a:lnTo>
                  <a:pt x="0" y="847"/>
                </a:lnTo>
                <a:lnTo>
                  <a:pt x="2117" y="0"/>
                </a:lnTo>
              </a:path>
            </a:pathLst>
          </a:custGeom>
          <a:solidFill>
            <a:srgbClr val="FFFFFF"/>
          </a:solidFill>
          <a:ln w="9360">
            <a:solidFill>
              <a:srgbClr val="000000"/>
            </a:solidFill>
            <a:round/>
            <a:headEnd/>
            <a:tailEnd/>
          </a:ln>
        </p:spPr>
        <p:txBody>
          <a:bodyPr wrap="none" anchor="ctr"/>
          <a:lstStyle/>
          <a:p>
            <a:endParaRPr lang="en-US"/>
          </a:p>
        </p:txBody>
      </p:sp>
      <p:sp>
        <p:nvSpPr>
          <p:cNvPr id="7" name="Text Box 11"/>
          <p:cNvSpPr txBox="1">
            <a:spLocks noChangeArrowheads="1"/>
          </p:cNvSpPr>
          <p:nvPr/>
        </p:nvSpPr>
        <p:spPr bwMode="auto">
          <a:xfrm>
            <a:off x="6575426" y="3227283"/>
            <a:ext cx="1109899" cy="370059"/>
          </a:xfrm>
          <a:prstGeom prst="rect">
            <a:avLst/>
          </a:prstGeom>
          <a:noFill/>
          <a:ln w="9525">
            <a:noFill/>
            <a:miter lim="800000"/>
            <a:headEnd/>
            <a:tailEnd/>
          </a:ln>
        </p:spPr>
        <p:txBody>
          <a:bodyPr wrap="none" lIns="92160" tIns="46080" rIns="92160" bIns="46080" anchor="ctr">
            <a:spAutoFit/>
          </a:bodyPr>
          <a:lstStyle/>
          <a:p>
            <a:pPr algn="ctr">
              <a:spcBef>
                <a:spcPts val="413"/>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a:latin typeface="Tahoma" pitchFamily="34" charset="0"/>
              </a:rPr>
              <a:t>c</a:t>
            </a:r>
            <a:r>
              <a:rPr lang="en-GB" i="1" dirty="0" smtClean="0">
                <a:latin typeface="Tahoma" pitchFamily="34" charset="0"/>
              </a:rPr>
              <a:t>ondition</a:t>
            </a:r>
            <a:endParaRPr lang="en-GB" i="1" dirty="0">
              <a:latin typeface="Tahoma" pitchFamily="34" charset="0"/>
            </a:endParaRPr>
          </a:p>
        </p:txBody>
      </p:sp>
      <p:sp>
        <p:nvSpPr>
          <p:cNvPr id="8" name="AutoShape 12"/>
          <p:cNvSpPr>
            <a:spLocks noChangeArrowheads="1"/>
          </p:cNvSpPr>
          <p:nvPr/>
        </p:nvSpPr>
        <p:spPr bwMode="auto">
          <a:xfrm>
            <a:off x="4650099" y="3962400"/>
            <a:ext cx="1544326" cy="608013"/>
          </a:xfrm>
          <a:prstGeom prst="roundRect">
            <a:avLst>
              <a:gd name="adj" fmla="val 259"/>
            </a:avLst>
          </a:prstGeom>
          <a:solidFill>
            <a:srgbClr val="FFFFFF"/>
          </a:solidFill>
          <a:ln w="9360">
            <a:solidFill>
              <a:srgbClr val="000000"/>
            </a:solidFill>
            <a:round/>
            <a:headEnd/>
            <a:tailEnd/>
          </a:ln>
        </p:spPr>
        <p:txBody>
          <a:bodyPr wrap="none" anchor="ctr"/>
          <a:lstStyle/>
          <a:p>
            <a:endParaRPr lang="en-US"/>
          </a:p>
        </p:txBody>
      </p:sp>
      <p:sp>
        <p:nvSpPr>
          <p:cNvPr id="9" name="Text Box 13"/>
          <p:cNvSpPr txBox="1">
            <a:spLocks noChangeArrowheads="1"/>
          </p:cNvSpPr>
          <p:nvPr/>
        </p:nvSpPr>
        <p:spPr bwMode="auto">
          <a:xfrm>
            <a:off x="4713104" y="4075622"/>
            <a:ext cx="1318504" cy="370059"/>
          </a:xfrm>
          <a:prstGeom prst="rect">
            <a:avLst/>
          </a:prstGeom>
          <a:noFill/>
          <a:ln w="9525">
            <a:noFill/>
            <a:miter lim="800000"/>
            <a:headEnd/>
            <a:tailEnd/>
          </a:ln>
        </p:spPr>
        <p:txBody>
          <a:bodyPr wrap="none" lIns="92160" tIns="46080" rIns="92160" bIns="46080" anchor="ctr">
            <a:spAutoFit/>
          </a:bodyPr>
          <a:lstStyle/>
          <a:p>
            <a:pPr algn="ctr">
              <a:spcBef>
                <a:spcPts val="413"/>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i="1" dirty="0" smtClean="0">
                <a:latin typeface="Tahoma" pitchFamily="34" charset="0"/>
              </a:rPr>
              <a:t>operations</a:t>
            </a:r>
            <a:endParaRPr lang="en-GB" i="1" dirty="0">
              <a:latin typeface="Tahoma" pitchFamily="34" charset="0"/>
            </a:endParaRPr>
          </a:p>
        </p:txBody>
      </p:sp>
      <p:sp>
        <p:nvSpPr>
          <p:cNvPr id="10" name="Text Box 14"/>
          <p:cNvSpPr txBox="1">
            <a:spLocks noChangeArrowheads="1"/>
          </p:cNvSpPr>
          <p:nvPr/>
        </p:nvSpPr>
        <p:spPr bwMode="auto">
          <a:xfrm>
            <a:off x="5994564" y="3048000"/>
            <a:ext cx="339725" cy="396875"/>
          </a:xfrm>
          <a:prstGeom prst="rect">
            <a:avLst/>
          </a:prstGeom>
          <a:noFill/>
          <a:ln w="9525">
            <a:noFill/>
            <a:miter lim="800000"/>
            <a:headEnd/>
            <a:tailEnd/>
          </a:ln>
        </p:spPr>
        <p:txBody>
          <a:bodyPr wrap="none" lIns="92160" tIns="46080" rIns="92160" bIns="46080" anchor="ctr" anchorCtr="1">
            <a:spAutoFit/>
          </a:bodyPr>
          <a:lstStyle/>
          <a:p>
            <a:pPr>
              <a:spcBef>
                <a:spcPts val="463"/>
              </a:spcBef>
              <a:buSzPct val="99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Tahoma" pitchFamily="34" charset="0"/>
              </a:rPr>
              <a:t>T</a:t>
            </a:r>
          </a:p>
        </p:txBody>
      </p:sp>
      <p:sp>
        <p:nvSpPr>
          <p:cNvPr id="11" name="Text Box 15"/>
          <p:cNvSpPr txBox="1">
            <a:spLocks noChangeArrowheads="1"/>
          </p:cNvSpPr>
          <p:nvPr/>
        </p:nvSpPr>
        <p:spPr bwMode="auto">
          <a:xfrm>
            <a:off x="7869240" y="3047998"/>
            <a:ext cx="339725" cy="396875"/>
          </a:xfrm>
          <a:prstGeom prst="rect">
            <a:avLst/>
          </a:prstGeom>
          <a:noFill/>
          <a:ln w="9525">
            <a:noFill/>
            <a:miter lim="800000"/>
            <a:headEnd/>
            <a:tailEnd/>
          </a:ln>
        </p:spPr>
        <p:txBody>
          <a:bodyPr wrap="none" lIns="92160" tIns="46080" rIns="92160" bIns="46080" anchor="ctr" anchorCtr="1">
            <a:spAutoFit/>
          </a:bodyPr>
          <a:lstStyle/>
          <a:p>
            <a:pPr>
              <a:spcBef>
                <a:spcPts val="463"/>
              </a:spcBef>
              <a:buSzPct val="99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Tahoma" pitchFamily="34" charset="0"/>
              </a:rPr>
              <a:t>F</a:t>
            </a:r>
          </a:p>
        </p:txBody>
      </p:sp>
      <p:cxnSp>
        <p:nvCxnSpPr>
          <p:cNvPr id="15" name="AutoShape 19"/>
          <p:cNvCxnSpPr>
            <a:cxnSpLocks noChangeShapeType="1"/>
            <a:endCxn id="8" idx="0"/>
          </p:cNvCxnSpPr>
          <p:nvPr/>
        </p:nvCxnSpPr>
        <p:spPr bwMode="auto">
          <a:xfrm rot="10800000" flipV="1">
            <a:off x="5422262" y="3444874"/>
            <a:ext cx="950834" cy="517525"/>
          </a:xfrm>
          <a:prstGeom prst="bentConnector2">
            <a:avLst/>
          </a:prstGeom>
          <a:noFill/>
          <a:ln w="9360">
            <a:solidFill>
              <a:schemeClr val="accent1"/>
            </a:solidFill>
            <a:miter lim="800000"/>
            <a:headEnd/>
            <a:tailEnd type="triangle" w="lg" len="lg"/>
          </a:ln>
        </p:spPr>
      </p:cxnSp>
      <p:cxnSp>
        <p:nvCxnSpPr>
          <p:cNvPr id="24" name="Straight Connector 23"/>
          <p:cNvCxnSpPr/>
          <p:nvPr/>
        </p:nvCxnSpPr>
        <p:spPr>
          <a:xfrm>
            <a:off x="7861302" y="3444873"/>
            <a:ext cx="695325"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Elbow Connector 27"/>
          <p:cNvCxnSpPr/>
          <p:nvPr/>
        </p:nvCxnSpPr>
        <p:spPr>
          <a:xfrm flipV="1">
            <a:off x="5422261" y="3748882"/>
            <a:ext cx="1725243" cy="1493316"/>
          </a:xfrm>
          <a:prstGeom prst="bentConnector3">
            <a:avLst>
              <a:gd name="adj1" fmla="val 9907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422261" y="4570413"/>
            <a:ext cx="0" cy="67178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24" name="Straight Arrow Connector 13323"/>
          <p:cNvCxnSpPr/>
          <p:nvPr/>
        </p:nvCxnSpPr>
        <p:spPr>
          <a:xfrm>
            <a:off x="7131223" y="2604819"/>
            <a:ext cx="0" cy="5197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331" name="Straight Arrow Connector 13330"/>
          <p:cNvCxnSpPr/>
          <p:nvPr/>
        </p:nvCxnSpPr>
        <p:spPr>
          <a:xfrm>
            <a:off x="8556627" y="3441440"/>
            <a:ext cx="0" cy="21263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61468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p:txBody>
          <a:bodyPr/>
          <a:lstStyle/>
          <a:p>
            <a:fld id="{E82900C4-FF83-4BD0-A74C-D7039BA38FDD}"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Repetition </a:t>
            </a:r>
            <a:r>
              <a:rPr lang="en-US" sz="2800" dirty="0" smtClean="0"/>
              <a:t>(list version)</a:t>
            </a:r>
            <a:r>
              <a:rPr lang="en-US" dirty="0" smtClean="0"/>
              <a:t>	</a:t>
            </a:r>
          </a:p>
        </p:txBody>
      </p:sp>
      <p:sp>
        <p:nvSpPr>
          <p:cNvPr id="13316"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3317" name="Rectangle 4"/>
          <p:cNvSpPr>
            <a:spLocks noGrp="1" noChangeArrowheads="1"/>
          </p:cNvSpPr>
          <p:nvPr>
            <p:ph type="body" idx="1"/>
          </p:nvPr>
        </p:nvSpPr>
        <p:spPr>
          <a:xfrm>
            <a:off x="457200" y="1600200"/>
            <a:ext cx="86868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Repetitive operations are executed iteratively. Some repetitive operations process lists of items.  Pattern:</a:t>
            </a:r>
            <a:endParaRPr lang="en-US" b="1" dirty="0" smtClean="0">
              <a:latin typeface="Courier New" pitchFamily="49" charset="0"/>
              <a:ea typeface="Arial Unicode MS" pitchFamily="34" charset="-128"/>
              <a:cs typeface="Courier New" pitchFamily="49" charset="0"/>
            </a:endParaRPr>
          </a:p>
          <a:p>
            <a:pPr lvl="2" eaLnBrk="1" hangingPunct="1">
              <a:buFontTx/>
              <a:buNone/>
            </a:pPr>
            <a:r>
              <a:rPr lang="en-US" b="1" dirty="0" smtClean="0">
                <a:latin typeface="Courier New" pitchFamily="49" charset="0"/>
                <a:cs typeface="Courier New" pitchFamily="49" charset="0"/>
              </a:rPr>
              <a:t>Repeat for each </a:t>
            </a:r>
            <a:r>
              <a:rPr lang="en-US" i="1" u="sng" dirty="0" smtClean="0">
                <a:latin typeface="Courier New" pitchFamily="49" charset="0"/>
                <a:cs typeface="Courier New" pitchFamily="49" charset="0"/>
              </a:rPr>
              <a:t>list element</a:t>
            </a:r>
            <a:endParaRPr lang="en-US" dirty="0" smtClean="0">
              <a:latin typeface="Courier New" pitchFamily="49" charset="0"/>
              <a:cs typeface="Courier New" pitchFamily="49" charset="0"/>
            </a:endParaRPr>
          </a:p>
          <a:p>
            <a:pPr lvl="2" eaLnBrk="1" hangingPunct="1">
              <a:buFontTx/>
              <a:buNone/>
            </a:pPr>
            <a:r>
              <a:rPr lang="en-US" b="1" i="1" dirty="0" smtClean="0">
                <a:latin typeface="Courier New" pitchFamily="49" charset="0"/>
                <a:cs typeface="Courier New" pitchFamily="49" charset="0"/>
              </a:rPr>
              <a:t>		</a:t>
            </a:r>
            <a:r>
              <a:rPr lang="en-US" i="1" u="sng" dirty="0" smtClean="0">
                <a:latin typeface="Courier New" pitchFamily="49" charset="0"/>
                <a:cs typeface="Courier New" pitchFamily="49" charset="0"/>
              </a:rPr>
              <a:t>set of operations on </a:t>
            </a:r>
            <a:r>
              <a:rPr lang="en-US" b="1" dirty="0" smtClean="0">
                <a:latin typeface="Courier New" pitchFamily="49" charset="0"/>
                <a:cs typeface="Courier New" pitchFamily="49" charset="0"/>
              </a:rPr>
              <a:t>current</a:t>
            </a:r>
            <a:r>
              <a:rPr lang="en-US" i="1" dirty="0" smtClean="0">
                <a:latin typeface="Courier New" pitchFamily="49" charset="0"/>
                <a:cs typeface="Courier New" pitchFamily="49" charset="0"/>
              </a:rPr>
              <a:t> </a:t>
            </a:r>
            <a:r>
              <a:rPr lang="en-US" i="1" u="sng" dirty="0" smtClean="0">
                <a:latin typeface="Courier New" pitchFamily="49" charset="0"/>
                <a:cs typeface="Courier New" pitchFamily="49" charset="0"/>
              </a:rPr>
              <a:t>element</a:t>
            </a:r>
            <a:r>
              <a:rPr lang="en-US" u="sng" dirty="0" smtClean="0">
                <a:latin typeface="Courier New" pitchFamily="49" charset="0"/>
                <a:cs typeface="Courier New" pitchFamily="49" charset="0"/>
              </a:rPr>
              <a:t> </a:t>
            </a:r>
          </a:p>
          <a:p>
            <a:pPr lvl="2" eaLnBrk="1" hangingPunct="1">
              <a:buFontTx/>
              <a:buNone/>
            </a:pPr>
            <a:r>
              <a:rPr lang="en-US" b="1" dirty="0" smtClean="0">
                <a:latin typeface="Courier New" pitchFamily="49" charset="0"/>
                <a:cs typeface="Courier New" pitchFamily="49" charset="0"/>
              </a:rPr>
              <a:t>		Go on to next </a:t>
            </a:r>
            <a:r>
              <a:rPr lang="en-US" i="1" u="sng" dirty="0" smtClean="0">
                <a:latin typeface="Courier New" pitchFamily="49" charset="0"/>
                <a:cs typeface="Courier New" pitchFamily="49" charset="0"/>
              </a:rPr>
              <a:t>list element</a:t>
            </a:r>
            <a:r>
              <a:rPr lang="en-US" b="1" i="1" dirty="0" smtClean="0">
                <a:latin typeface="Courier New" pitchFamily="49" charset="0"/>
                <a:cs typeface="Courier New" pitchFamily="49" charset="0"/>
              </a:rPr>
              <a:t>	</a:t>
            </a:r>
            <a:endParaRPr lang="en-US" b="1" i="1" dirty="0" smtClean="0">
              <a:latin typeface="Courier New" pitchFamily="49" charset="0"/>
              <a:ea typeface="Arial Unicode MS" pitchFamily="34" charset="-128"/>
              <a:cs typeface="Courier New" pitchFamily="49" charset="0"/>
            </a:endParaRPr>
          </a:p>
          <a:p>
            <a:pPr eaLnBrk="1" hangingPunct="1">
              <a:buFont typeface="Arial" charset="0"/>
              <a:buNone/>
            </a:pPr>
            <a:endParaRPr lang="en-US" dirty="0" smtClean="0"/>
          </a:p>
          <a:p>
            <a:pPr eaLnBrk="1" hangingPunct="1">
              <a:buFont typeface="Arial" charset="0"/>
              <a:buNone/>
            </a:pPr>
            <a:endParaRPr lang="en-US" dirty="0" smtClean="0"/>
          </a:p>
        </p:txBody>
      </p:sp>
    </p:spTree>
    <p:extLst>
      <p:ext uri="{BB962C8B-B14F-4D97-AF65-F5344CB8AC3E}">
        <p14:creationId xmlns:p14="http://schemas.microsoft.com/office/powerpoint/2010/main" val="28198970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eaLnBrk="1" hangingPunct="1"/>
            <a:r>
              <a:rPr lang="en-US" dirty="0" smtClean="0"/>
              <a:t>Example: Card Sorting	</a:t>
            </a:r>
          </a:p>
        </p:txBody>
      </p:sp>
      <p:sp>
        <p:nvSpPr>
          <p:cNvPr id="2" name="Content Placeholder 1"/>
          <p:cNvSpPr>
            <a:spLocks noGrp="1"/>
          </p:cNvSpPr>
          <p:nvPr>
            <p:ph idx="1"/>
          </p:nvPr>
        </p:nvSpPr>
        <p:spPr/>
        <p:txBody>
          <a:bodyPr/>
          <a:lstStyle/>
          <a:p>
            <a:r>
              <a:rPr lang="en-US" dirty="0" smtClean="0"/>
              <a:t>Write instructions for sorting cards:</a:t>
            </a:r>
          </a:p>
          <a:p>
            <a:pPr marL="731520" lvl="1" indent="-457200">
              <a:buFont typeface="+mj-lt"/>
              <a:buAutoNum type="arabicPeriod"/>
            </a:pPr>
            <a:r>
              <a:rPr lang="en-US" dirty="0" smtClean="0"/>
              <a:t>The </a:t>
            </a:r>
            <a:r>
              <a:rPr lang="en-US" dirty="0"/>
              <a:t>cards start face down on the table</a:t>
            </a:r>
          </a:p>
          <a:p>
            <a:pPr marL="731520" lvl="1" indent="-457200">
              <a:buFont typeface="+mj-lt"/>
              <a:buAutoNum type="arabicPeriod"/>
            </a:pPr>
            <a:r>
              <a:rPr lang="en-US" dirty="0" smtClean="0"/>
              <a:t>The </a:t>
            </a:r>
            <a:r>
              <a:rPr lang="en-US" dirty="0"/>
              <a:t>instructions must be for only one person.</a:t>
            </a:r>
          </a:p>
          <a:p>
            <a:pPr marL="731520" lvl="1" indent="-457200">
              <a:buFont typeface="+mj-lt"/>
              <a:buAutoNum type="arabicPeriod"/>
            </a:pPr>
            <a:r>
              <a:rPr lang="en-US" dirty="0" smtClean="0"/>
              <a:t>The </a:t>
            </a:r>
            <a:r>
              <a:rPr lang="en-US" dirty="0"/>
              <a:t>person moving the cards can only have one card in each hand at any point (i.e. s/he can only look at the values of two cards)</a:t>
            </a:r>
          </a:p>
          <a:p>
            <a:pPr marL="731520" lvl="1" indent="-457200">
              <a:buFont typeface="+mj-lt"/>
              <a:buAutoNum type="arabicPeriod"/>
            </a:pPr>
            <a:r>
              <a:rPr lang="en-US" dirty="0" smtClean="0"/>
              <a:t>The </a:t>
            </a:r>
            <a:r>
              <a:rPr lang="en-US" dirty="0"/>
              <a:t>instructions can't require that the person remember the value of a card once they put it down. You can however use the space on the table however you like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1ED559F-D372-45EC-8493-39DC8E1ADD79}" type="slidenum">
              <a:rPr lang="en-US" smtClean="0"/>
              <a:pPr>
                <a:defRPr/>
              </a:pPr>
              <a:t>13</a:t>
            </a:fld>
            <a:endParaRPr lang="en-US"/>
          </a:p>
        </p:txBody>
      </p:sp>
    </p:spTree>
    <p:extLst>
      <p:ext uri="{BB962C8B-B14F-4D97-AF65-F5344CB8AC3E}">
        <p14:creationId xmlns:p14="http://schemas.microsoft.com/office/powerpoint/2010/main" val="18944015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p:txBody>
          <a:bodyPr/>
          <a:lstStyle/>
          <a:p>
            <a:fld id="{9C19F96C-7244-4DB8-BB9A-867438095F04}" type="slidenum">
              <a:rPr lang="en-US" smtClean="0"/>
              <a:pPr/>
              <a:t>14</a:t>
            </a:fld>
            <a:endParaRPr lang="en-US" smtClean="0"/>
          </a:p>
        </p:txBody>
      </p:sp>
      <p:sp>
        <p:nvSpPr>
          <p:cNvPr id="8195" name="Rectangle 2"/>
          <p:cNvSpPr>
            <a:spLocks noChangeArrowheads="1"/>
          </p:cNvSpPr>
          <p:nvPr/>
        </p:nvSpPr>
        <p:spPr bwMode="auto">
          <a:xfrm>
            <a:off x="2286000" y="685800"/>
            <a:ext cx="6858000" cy="1143000"/>
          </a:xfrm>
          <a:prstGeom prst="rect">
            <a:avLst/>
          </a:prstGeom>
          <a:noFill/>
          <a:ln w="9525">
            <a:noFill/>
            <a:miter lim="800000"/>
            <a:headEnd/>
            <a:tailEnd/>
          </a:ln>
        </p:spPr>
        <p:txBody>
          <a:bodyPr anchor="ctr"/>
          <a:lstStyle/>
          <a:p>
            <a:pPr eaLnBrk="1" hangingPunct="1"/>
            <a:r>
              <a:rPr lang="en-US" sz="4400"/>
              <a:t>Euclid of Alexandria </a:t>
            </a:r>
            <a:r>
              <a:rPr lang="en-US" sz="2000"/>
              <a:t>(325-265BC) </a:t>
            </a:r>
            <a:br>
              <a:rPr lang="en-US" sz="2000"/>
            </a:br>
            <a:r>
              <a:rPr lang="en-US" sz="3200" i="1"/>
              <a:t>The Elements</a:t>
            </a:r>
          </a:p>
        </p:txBody>
      </p:sp>
      <p:sp>
        <p:nvSpPr>
          <p:cNvPr id="8196" name="Rectangle 3"/>
          <p:cNvSpPr>
            <a:spLocks noChangeArrowheads="1"/>
          </p:cNvSpPr>
          <p:nvPr/>
        </p:nvSpPr>
        <p:spPr bwMode="auto">
          <a:xfrm>
            <a:off x="228600" y="2514600"/>
            <a:ext cx="4419600" cy="33528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Tx/>
              <a:buChar char=" "/>
            </a:pPr>
            <a:r>
              <a:rPr lang="en-US" sz="3200" dirty="0"/>
              <a:t>Euclid’s Algorithm finds the greatest common divisor of two positive natural numbers, a &amp; b (where a </a:t>
            </a:r>
            <a:r>
              <a:rPr lang="en-US" sz="3200" dirty="0">
                <a:cs typeface="Arial" charset="0"/>
              </a:rPr>
              <a:t>≥ </a:t>
            </a:r>
            <a:r>
              <a:rPr lang="en-US" sz="3200" dirty="0"/>
              <a:t>b</a:t>
            </a:r>
            <a:r>
              <a:rPr lang="en-US" sz="3200" dirty="0" smtClean="0"/>
              <a:t>).</a:t>
            </a:r>
            <a:endParaRPr lang="en-US" sz="3200" dirty="0"/>
          </a:p>
        </p:txBody>
      </p:sp>
      <p:pic>
        <p:nvPicPr>
          <p:cNvPr id="8197" name="Picture 4" descr="Euclid_4"/>
          <p:cNvPicPr>
            <a:picLocks noChangeAspect="1" noChangeArrowheads="1"/>
          </p:cNvPicPr>
          <p:nvPr/>
        </p:nvPicPr>
        <p:blipFill>
          <a:blip r:embed="rId3" cstate="print"/>
          <a:srcRect/>
          <a:stretch>
            <a:fillRect/>
          </a:stretch>
        </p:blipFill>
        <p:spPr bwMode="auto">
          <a:xfrm>
            <a:off x="882650" y="457200"/>
            <a:ext cx="1231900" cy="1905000"/>
          </a:xfrm>
          <a:prstGeom prst="rect">
            <a:avLst/>
          </a:prstGeom>
          <a:noFill/>
          <a:ln w="9525">
            <a:noFill/>
            <a:miter lim="800000"/>
            <a:headEnd/>
            <a:tailEnd/>
          </a:ln>
        </p:spPr>
      </p:pic>
      <p:sp>
        <p:nvSpPr>
          <p:cNvPr id="8198" name="Text Box 5"/>
          <p:cNvSpPr txBox="1">
            <a:spLocks noChangeArrowheads="1"/>
          </p:cNvSpPr>
          <p:nvPr/>
        </p:nvSpPr>
        <p:spPr bwMode="auto">
          <a:xfrm>
            <a:off x="5714856" y="6477000"/>
            <a:ext cx="3429144" cy="230832"/>
          </a:xfrm>
          <a:prstGeom prst="rect">
            <a:avLst/>
          </a:prstGeom>
          <a:noFill/>
          <a:ln w="9525">
            <a:noFill/>
            <a:miter lim="800000"/>
            <a:headEnd/>
            <a:tailEnd/>
          </a:ln>
        </p:spPr>
        <p:txBody>
          <a:bodyPr wrap="none">
            <a:spAutoFit/>
          </a:bodyPr>
          <a:lstStyle/>
          <a:p>
            <a:pPr algn="r"/>
            <a:r>
              <a:rPr lang="en-US" sz="900" dirty="0" smtClean="0">
                <a:latin typeface="Arial Unicode MS" pitchFamily="34" charset="-128"/>
              </a:rPr>
              <a:t>Images </a:t>
            </a:r>
            <a:r>
              <a:rPr lang="en-US" sz="900" dirty="0">
                <a:latin typeface="Arial Unicode MS" pitchFamily="34" charset="-128"/>
              </a:rPr>
              <a:t>from </a:t>
            </a:r>
            <a:r>
              <a:rPr lang="en-US" sz="900" dirty="0" smtClean="0">
                <a:latin typeface="Arial Unicode MS" pitchFamily="34" charset="-128"/>
              </a:rPr>
              <a:t>www-groups.dcs.st-andrews.ac.uk &amp; wikipedia.org</a:t>
            </a:r>
            <a:endParaRPr lang="en-US" sz="900" dirty="0">
              <a:latin typeface="Arial Unicode MS" pitchFamily="34" charset="-128"/>
            </a:endParaRPr>
          </a:p>
        </p:txBody>
      </p:sp>
      <p:pic>
        <p:nvPicPr>
          <p:cNvPr id="29698" name="Picture 2" descr="http://upload.wikimedia.org/wikipedia/commons/thumb/1/1c/Oxyrhynchus_papyrus_with_Euclid%27s_Elements.jpg/290px-Oxyrhynchus_papyrus_with_Euclid%27s_Elements.jpg"/>
          <p:cNvPicPr>
            <a:picLocks noChangeAspect="1" noChangeArrowheads="1"/>
          </p:cNvPicPr>
          <p:nvPr/>
        </p:nvPicPr>
        <p:blipFill>
          <a:blip r:embed="rId4" cstate="print"/>
          <a:srcRect/>
          <a:stretch>
            <a:fillRect/>
          </a:stretch>
        </p:blipFill>
        <p:spPr bwMode="auto">
          <a:xfrm>
            <a:off x="4724400" y="2514600"/>
            <a:ext cx="3995116" cy="2438400"/>
          </a:xfrm>
          <a:prstGeom prst="rect">
            <a:avLst/>
          </a:prstGeom>
          <a:noFill/>
        </p:spPr>
      </p:pic>
    </p:spTree>
    <p:extLst>
      <p:ext uri="{BB962C8B-B14F-4D97-AF65-F5344CB8AC3E}">
        <p14:creationId xmlns:p14="http://schemas.microsoft.com/office/powerpoint/2010/main" val="27399346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D66A6839-7B7F-4B7A-A632-CC3808C106FE}" type="slidenum">
              <a:rPr lang="en-US" smtClean="0"/>
              <a:pPr/>
              <a:t>15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Example: Euclid’s Algorithm 	</a:t>
            </a:r>
          </a:p>
        </p:txBody>
      </p:sp>
      <p:sp>
        <p:nvSpPr>
          <p:cNvPr id="10244" name="Rectangle 3"/>
          <p:cNvSpPr>
            <a:spLocks noGrp="1" noChangeArrowheads="1"/>
          </p:cNvSpPr>
          <p:nvPr>
            <p:ph type="body" idx="1"/>
          </p:nvPr>
        </p:nvSpPr>
        <p:spPr>
          <a:xfrm>
            <a:off x="76200" y="1447800"/>
            <a:ext cx="9067800" cy="4876800"/>
          </a:xfrm>
        </p:spPr>
        <p:txBody>
          <a:bodyPr>
            <a:normAutofit lnSpcReduction="10000"/>
          </a:bodyPr>
          <a:lstStyle/>
          <a:p>
            <a:pPr lvl="1" eaLnBrk="1" hangingPunct="1">
              <a:lnSpc>
                <a:spcPct val="90000"/>
              </a:lnSpc>
              <a:buFontTx/>
              <a:buNone/>
            </a:pPr>
            <a:r>
              <a:rPr lang="en-US" sz="2400" b="1" dirty="0" smtClean="0">
                <a:latin typeface="Arial Unicode MS" pitchFamily="34" charset="-128"/>
              </a:rPr>
              <a:t>Test Cases: </a:t>
            </a:r>
          </a:p>
          <a:p>
            <a:pPr lvl="1" eaLnBrk="1" hangingPunct="1">
              <a:lnSpc>
                <a:spcPct val="90000"/>
              </a:lnSpc>
              <a:buFontTx/>
              <a:buNone/>
            </a:pPr>
            <a:r>
              <a:rPr lang="en-US" sz="2400" b="1" dirty="0" smtClean="0">
                <a:latin typeface="Arial Unicode MS" pitchFamily="34" charset="-128"/>
              </a:rPr>
              <a:t>	</a:t>
            </a:r>
            <a:r>
              <a:rPr lang="en-US" sz="2400" dirty="0" smtClean="0">
                <a:latin typeface="Arial Unicode MS" pitchFamily="34" charset="-128"/>
              </a:rPr>
              <a:t>GCD(36,16)</a:t>
            </a:r>
            <a:r>
              <a:rPr lang="en-US" sz="3200" dirty="0" smtClean="0">
                <a:latin typeface="Arial Unicode MS" pitchFamily="34" charset="-128"/>
              </a:rPr>
              <a:t>→</a:t>
            </a:r>
            <a:r>
              <a:rPr lang="en-US" sz="2400" dirty="0" smtClean="0">
                <a:latin typeface="Arial Unicode MS" pitchFamily="34" charset="-128"/>
              </a:rPr>
              <a:t>4; GCD(1,1)</a:t>
            </a:r>
            <a:r>
              <a:rPr lang="en-US" sz="3200" dirty="0" smtClean="0">
                <a:latin typeface="Arial Unicode MS" pitchFamily="34" charset="-128"/>
              </a:rPr>
              <a:t>→</a:t>
            </a:r>
            <a:r>
              <a:rPr lang="en-US" sz="2400" dirty="0" smtClean="0">
                <a:latin typeface="Arial Unicode MS" pitchFamily="34" charset="-128"/>
              </a:rPr>
              <a:t>1; GCD(1260,198)</a:t>
            </a:r>
            <a:r>
              <a:rPr lang="en-US" sz="3200" dirty="0" smtClean="0">
                <a:latin typeface="Arial Unicode MS" pitchFamily="34" charset="-128"/>
              </a:rPr>
              <a:t>→</a:t>
            </a:r>
            <a:r>
              <a:rPr lang="en-US" sz="2400" dirty="0" smtClean="0">
                <a:latin typeface="Arial Unicode MS" pitchFamily="34" charset="-128"/>
              </a:rPr>
              <a:t>18</a:t>
            </a:r>
            <a:endParaRPr lang="en-US" sz="1000" b="1" dirty="0" smtClean="0">
              <a:latin typeface="Arial Unicode MS" pitchFamily="34" charset="-128"/>
            </a:endParaRPr>
          </a:p>
          <a:p>
            <a:pPr lvl="1" eaLnBrk="1" hangingPunct="1">
              <a:lnSpc>
                <a:spcPct val="90000"/>
              </a:lnSpc>
              <a:buFontTx/>
              <a:buNone/>
            </a:pPr>
            <a:r>
              <a:rPr lang="en-US" sz="2400" b="1" dirty="0" smtClean="0">
                <a:latin typeface="Arial Unicode MS" pitchFamily="34" charset="-128"/>
              </a:rPr>
              <a:t>Given: </a:t>
            </a:r>
          </a:p>
          <a:p>
            <a:pPr lvl="1" eaLnBrk="1" hangingPunct="1">
              <a:lnSpc>
                <a:spcPct val="90000"/>
              </a:lnSpc>
              <a:buFontTx/>
              <a:buNone/>
            </a:pPr>
            <a:r>
              <a:rPr lang="en-US" sz="2400" b="1" dirty="0" smtClean="0">
                <a:latin typeface="Arial Unicode MS" pitchFamily="34" charset="-128"/>
              </a:rPr>
              <a:t>	</a:t>
            </a:r>
            <a:r>
              <a:rPr lang="en-US" sz="2400" dirty="0" smtClean="0">
                <a:latin typeface="Arial Unicode MS" pitchFamily="34" charset="-128"/>
              </a:rPr>
              <a:t>Two positive natural numbers a &amp; b</a:t>
            </a:r>
          </a:p>
          <a:p>
            <a:pPr lvl="1" eaLnBrk="1" hangingPunct="1">
              <a:lnSpc>
                <a:spcPct val="90000"/>
              </a:lnSpc>
              <a:buFontTx/>
              <a:buNone/>
            </a:pPr>
            <a:endParaRPr lang="en-US" sz="1000" dirty="0" smtClean="0">
              <a:latin typeface="Arial Unicode MS" pitchFamily="34" charset="-128"/>
            </a:endParaRPr>
          </a:p>
          <a:p>
            <a:pPr lvl="1" eaLnBrk="1" hangingPunct="1">
              <a:lnSpc>
                <a:spcPct val="90000"/>
              </a:lnSpc>
              <a:buFontTx/>
              <a:buNone/>
            </a:pPr>
            <a:r>
              <a:rPr lang="en-US" sz="2400" b="1" dirty="0" smtClean="0">
                <a:latin typeface="Arial Unicode MS" pitchFamily="34" charset="-128"/>
              </a:rPr>
              <a:t>Set </a:t>
            </a:r>
            <a:r>
              <a:rPr lang="en-US" sz="2400" i="1" dirty="0" smtClean="0">
                <a:latin typeface="Arial Unicode MS" pitchFamily="34" charset="-128"/>
              </a:rPr>
              <a:t>remainder</a:t>
            </a:r>
            <a:r>
              <a:rPr lang="en-US" sz="2400" dirty="0" smtClean="0">
                <a:latin typeface="Arial Unicode MS" pitchFamily="34" charset="-128"/>
              </a:rPr>
              <a:t> = some non-zero value</a:t>
            </a:r>
          </a:p>
          <a:p>
            <a:pPr lvl="1" eaLnBrk="1" hangingPunct="1">
              <a:lnSpc>
                <a:spcPct val="90000"/>
              </a:lnSpc>
              <a:buFontTx/>
              <a:buNone/>
            </a:pPr>
            <a:r>
              <a:rPr lang="en-US" sz="2400" b="1" dirty="0" smtClean="0">
                <a:latin typeface="Arial Unicode MS" pitchFamily="34" charset="-128"/>
              </a:rPr>
              <a:t>Repeat </a:t>
            </a:r>
            <a:r>
              <a:rPr lang="en-US" sz="2400" dirty="0" smtClean="0">
                <a:latin typeface="Arial Unicode MS" pitchFamily="34" charset="-128"/>
              </a:rPr>
              <a:t>these steps</a:t>
            </a:r>
            <a:r>
              <a:rPr lang="en-US" sz="2400" b="1" dirty="0" smtClean="0">
                <a:latin typeface="Arial Unicode MS" pitchFamily="34" charset="-128"/>
              </a:rPr>
              <a:t> until</a:t>
            </a:r>
            <a:r>
              <a:rPr lang="en-US" sz="2400" dirty="0" smtClean="0">
                <a:latin typeface="Arial Unicode MS" pitchFamily="34" charset="-128"/>
              </a:rPr>
              <a:t> </a:t>
            </a:r>
            <a:r>
              <a:rPr lang="en-US" sz="2400" i="1" dirty="0" smtClean="0">
                <a:latin typeface="Arial Unicode MS" pitchFamily="34" charset="-128"/>
              </a:rPr>
              <a:t>remainder</a:t>
            </a:r>
            <a:r>
              <a:rPr lang="en-US" sz="2400" dirty="0" smtClean="0">
                <a:latin typeface="Arial Unicode MS" pitchFamily="34" charset="-128"/>
              </a:rPr>
              <a:t> = 0</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Set</a:t>
            </a:r>
            <a:r>
              <a:rPr lang="en-US" sz="2400" dirty="0" smtClean="0">
                <a:latin typeface="Arial Unicode MS" pitchFamily="34" charset="-128"/>
              </a:rPr>
              <a:t> </a:t>
            </a:r>
            <a:r>
              <a:rPr lang="en-US" sz="2400" i="1" dirty="0" smtClean="0">
                <a:latin typeface="Arial Unicode MS" pitchFamily="34" charset="-128"/>
              </a:rPr>
              <a:t>remainder</a:t>
            </a:r>
            <a:r>
              <a:rPr lang="en-US" sz="2400" dirty="0" smtClean="0">
                <a:latin typeface="Arial Unicode MS" pitchFamily="34" charset="-128"/>
              </a:rPr>
              <a:t> = the remainder of </a:t>
            </a:r>
            <a:r>
              <a:rPr lang="en-US" sz="2400" i="1" dirty="0" smtClean="0">
                <a:latin typeface="Arial Unicode MS" pitchFamily="34" charset="-128"/>
              </a:rPr>
              <a:t>a</a:t>
            </a:r>
            <a:r>
              <a:rPr lang="en-US" sz="2400" dirty="0" smtClean="0">
                <a:latin typeface="Arial Unicode MS" pitchFamily="34" charset="-128"/>
              </a:rPr>
              <a:t> divided by </a:t>
            </a:r>
            <a:r>
              <a:rPr lang="en-US" sz="2400" i="1" dirty="0" smtClean="0">
                <a:latin typeface="Arial Unicode MS" pitchFamily="34" charset="-128"/>
              </a:rPr>
              <a:t>b</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If</a:t>
            </a:r>
            <a:r>
              <a:rPr lang="en-US" sz="2400" dirty="0" smtClean="0">
                <a:latin typeface="Arial Unicode MS" pitchFamily="34" charset="-128"/>
              </a:rPr>
              <a:t> </a:t>
            </a:r>
            <a:r>
              <a:rPr lang="en-US" sz="2400" i="1" dirty="0" smtClean="0">
                <a:latin typeface="Arial Unicode MS" pitchFamily="34" charset="-128"/>
              </a:rPr>
              <a:t>remainder</a:t>
            </a:r>
            <a:r>
              <a:rPr lang="en-US" sz="2400" dirty="0" smtClean="0">
                <a:latin typeface="Arial Unicode MS" pitchFamily="34" charset="-128"/>
              </a:rPr>
              <a:t> = 0 </a:t>
            </a:r>
            <a:r>
              <a:rPr lang="en-US" sz="2400" b="1" dirty="0" smtClean="0">
                <a:latin typeface="Arial Unicode MS" pitchFamily="34" charset="-128"/>
              </a:rPr>
              <a:t>Then</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Print</a:t>
            </a:r>
            <a:r>
              <a:rPr lang="en-US" sz="2400" dirty="0" smtClean="0">
                <a:latin typeface="Arial Unicode MS" pitchFamily="34" charset="-128"/>
              </a:rPr>
              <a:t> GCD is </a:t>
            </a:r>
            <a:r>
              <a:rPr lang="en-US" sz="2400" i="1" dirty="0" smtClean="0">
                <a:latin typeface="Arial Unicode MS" pitchFamily="34" charset="-128"/>
              </a:rPr>
              <a:t>b</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Else</a:t>
            </a:r>
          </a:p>
          <a:p>
            <a:pPr lvl="1" eaLnBrk="1" hangingPunct="1">
              <a:lnSpc>
                <a:spcPct val="90000"/>
              </a:lnSpc>
              <a:buFontTx/>
              <a:buNone/>
            </a:pPr>
            <a:r>
              <a:rPr lang="en-US" sz="2400" dirty="0" smtClean="0">
                <a:latin typeface="Arial Unicode MS" pitchFamily="34" charset="-128"/>
              </a:rPr>
              <a:t>           </a:t>
            </a:r>
            <a:r>
              <a:rPr lang="en-US" sz="2400" b="1" dirty="0" smtClean="0">
                <a:latin typeface="Arial Unicode MS" pitchFamily="34" charset="-128"/>
              </a:rPr>
              <a:t>Set</a:t>
            </a:r>
            <a:r>
              <a:rPr lang="en-US" sz="2400" dirty="0" smtClean="0">
                <a:latin typeface="Arial Unicode MS" pitchFamily="34" charset="-128"/>
              </a:rPr>
              <a:t> </a:t>
            </a:r>
            <a:r>
              <a:rPr lang="en-US" sz="2400" i="1" dirty="0" smtClean="0">
                <a:latin typeface="Arial Unicode MS" pitchFamily="34" charset="-128"/>
              </a:rPr>
              <a:t>a</a:t>
            </a:r>
            <a:r>
              <a:rPr lang="en-US" sz="2400" dirty="0" smtClean="0">
                <a:latin typeface="Arial Unicode MS" pitchFamily="34" charset="-128"/>
              </a:rPr>
              <a:t> = </a:t>
            </a:r>
            <a:r>
              <a:rPr lang="en-US" sz="2400" i="1" dirty="0" smtClean="0">
                <a:latin typeface="Arial Unicode MS" pitchFamily="34" charset="-128"/>
              </a:rPr>
              <a:t>b</a:t>
            </a:r>
            <a:r>
              <a:rPr lang="en-US" sz="2400" dirty="0" smtClean="0">
                <a:latin typeface="Arial Unicode MS" pitchFamily="34" charset="-128"/>
              </a:rPr>
              <a:t> and </a:t>
            </a:r>
            <a:r>
              <a:rPr lang="en-US" sz="2400" i="1" dirty="0" smtClean="0">
                <a:latin typeface="Arial Unicode MS" pitchFamily="34" charset="-128"/>
              </a:rPr>
              <a:t>b</a:t>
            </a:r>
            <a:r>
              <a:rPr lang="en-US" sz="2400" dirty="0" smtClean="0">
                <a:latin typeface="Arial Unicode MS" pitchFamily="34" charset="-128"/>
              </a:rPr>
              <a:t> = </a:t>
            </a:r>
            <a:r>
              <a:rPr lang="en-US" sz="2400" i="1" dirty="0" smtClean="0">
                <a:latin typeface="Arial Unicode MS" pitchFamily="34" charset="-128"/>
              </a:rPr>
              <a:t>remainder</a:t>
            </a:r>
          </a:p>
          <a:p>
            <a:pPr lvl="1" eaLnBrk="1" hangingPunct="1">
              <a:lnSpc>
                <a:spcPct val="90000"/>
              </a:lnSpc>
              <a:buFontTx/>
              <a:buNone/>
            </a:pPr>
            <a:r>
              <a:rPr lang="en-US" sz="2400" i="1" dirty="0" smtClean="0">
                <a:latin typeface="Arial Unicode MS" pitchFamily="34" charset="-128"/>
              </a:rPr>
              <a:t>		</a:t>
            </a:r>
            <a:r>
              <a:rPr lang="en-US" sz="2400" b="1" dirty="0" smtClean="0">
                <a:latin typeface="Arial Unicode MS" pitchFamily="34" charset="-128"/>
              </a:rPr>
              <a:t>Go on to the next </a:t>
            </a:r>
            <a:r>
              <a:rPr lang="en-US" sz="2400" dirty="0" smtClean="0">
                <a:latin typeface="Arial Unicode MS" pitchFamily="34" charset="-128"/>
              </a:rPr>
              <a:t>repetition</a:t>
            </a:r>
          </a:p>
        </p:txBody>
      </p:sp>
    </p:spTree>
    <p:extLst>
      <p:ext uri="{BB962C8B-B14F-4D97-AF65-F5344CB8AC3E}">
        <p14:creationId xmlns:p14="http://schemas.microsoft.com/office/powerpoint/2010/main" val="41509960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dirty="0"/>
              <a:t>Programming</a:t>
            </a:r>
          </a:p>
        </p:txBody>
      </p:sp>
      <p:sp>
        <p:nvSpPr>
          <p:cNvPr id="138243" name="Rectangle 3"/>
          <p:cNvSpPr>
            <a:spLocks noGrp="1" noChangeArrowheads="1"/>
          </p:cNvSpPr>
          <p:nvPr>
            <p:ph type="body" idx="1"/>
          </p:nvPr>
        </p:nvSpPr>
        <p:spPr>
          <a:xfrm>
            <a:off x="457200" y="1600200"/>
            <a:ext cx="8370846" cy="4114800"/>
          </a:xfrm>
        </p:spPr>
        <p:txBody>
          <a:bodyPr/>
          <a:lstStyle/>
          <a:p>
            <a:r>
              <a:rPr lang="en-US" i="1" dirty="0" smtClean="0"/>
              <a:t>Programming</a:t>
            </a:r>
            <a:r>
              <a:rPr lang="en-US" dirty="0" smtClean="0"/>
              <a:t> is </a:t>
            </a:r>
            <a:r>
              <a:rPr lang="en-US" dirty="0"/>
              <a:t>the process of writing </a:t>
            </a:r>
            <a:r>
              <a:rPr lang="en-US" dirty="0" smtClean="0"/>
              <a:t>sets of computer instructions, called </a:t>
            </a:r>
            <a:r>
              <a:rPr lang="en-US" i="1" dirty="0" smtClean="0"/>
              <a:t>programs</a:t>
            </a:r>
            <a:r>
              <a:rPr lang="en-US" dirty="0" smtClean="0"/>
              <a:t>, to create user experiences.</a:t>
            </a:r>
            <a:endParaRPr lang="en-US" dirty="0"/>
          </a:p>
          <a:p>
            <a:r>
              <a:rPr lang="en-US" dirty="0"/>
              <a:t>Programs must be written in a </a:t>
            </a:r>
            <a:r>
              <a:rPr lang="en-US" dirty="0" smtClean="0"/>
              <a:t>language, called a </a:t>
            </a:r>
            <a:r>
              <a:rPr lang="en-US" i="1" dirty="0" smtClean="0"/>
              <a:t>programming language</a:t>
            </a:r>
            <a:r>
              <a:rPr lang="en-US" dirty="0" smtClean="0"/>
              <a:t>, that:</a:t>
            </a:r>
            <a:endParaRPr lang="en-US" dirty="0"/>
          </a:p>
          <a:p>
            <a:pPr lvl="1"/>
            <a:r>
              <a:rPr lang="en-US" dirty="0" smtClean="0"/>
              <a:t>The </a:t>
            </a:r>
            <a:r>
              <a:rPr lang="en-US" dirty="0"/>
              <a:t>machine will </a:t>
            </a:r>
            <a:r>
              <a:rPr lang="en-US" dirty="0" smtClean="0"/>
              <a:t>understand;</a:t>
            </a:r>
            <a:endParaRPr lang="en-US" dirty="0"/>
          </a:p>
          <a:p>
            <a:pPr lvl="1"/>
            <a:r>
              <a:rPr lang="en-US" dirty="0" smtClean="0"/>
              <a:t>Has adequate expressive power;</a:t>
            </a:r>
            <a:endParaRPr lang="en-US" dirty="0"/>
          </a:p>
          <a:p>
            <a:pPr lvl="1"/>
            <a:r>
              <a:rPr lang="en-US" dirty="0" smtClean="0"/>
              <a:t>The programmer can understand and use productively.</a:t>
            </a:r>
            <a:endParaRPr lang="en-US" dirty="0"/>
          </a:p>
        </p:txBody>
      </p:sp>
    </p:spTree>
    <p:extLst>
      <p:ext uri="{BB962C8B-B14F-4D97-AF65-F5344CB8AC3E}">
        <p14:creationId xmlns:p14="http://schemas.microsoft.com/office/powerpoint/2010/main" val="1138337047"/>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AE3FEB7-B116-4E55-BFE2-E2A2C2B3DCFA}" type="slidenum">
              <a:rPr lang="en-US"/>
              <a:pPr/>
              <a:t>17</a:t>
            </a:fld>
            <a:endParaRPr lang="en-US"/>
          </a:p>
        </p:txBody>
      </p:sp>
      <p:sp>
        <p:nvSpPr>
          <p:cNvPr id="140290" name="Rectangle 2"/>
          <p:cNvSpPr>
            <a:spLocks noGrp="1" noChangeArrowheads="1"/>
          </p:cNvSpPr>
          <p:nvPr>
            <p:ph type="title"/>
          </p:nvPr>
        </p:nvSpPr>
        <p:spPr/>
        <p:txBody>
          <a:bodyPr/>
          <a:lstStyle/>
          <a:p>
            <a:r>
              <a:rPr lang="en-US"/>
              <a:t>Programming Languages</a:t>
            </a:r>
          </a:p>
        </p:txBody>
      </p:sp>
      <p:sp>
        <p:nvSpPr>
          <p:cNvPr id="140291" name="Rectangle 3"/>
          <p:cNvSpPr>
            <a:spLocks noGrp="1" noChangeArrowheads="1"/>
          </p:cNvSpPr>
          <p:nvPr>
            <p:ph type="body" idx="1"/>
          </p:nvPr>
        </p:nvSpPr>
        <p:spPr>
          <a:xfrm>
            <a:off x="457200" y="1600200"/>
            <a:ext cx="7924800" cy="4724400"/>
          </a:xfrm>
        </p:spPr>
        <p:txBody>
          <a:bodyPr/>
          <a:lstStyle/>
          <a:p>
            <a:r>
              <a:rPr lang="en-US" dirty="0"/>
              <a:t>High-level programming languages (HLLs) are not created equal.</a:t>
            </a:r>
          </a:p>
          <a:p>
            <a:r>
              <a:rPr lang="en-US" dirty="0"/>
              <a:t>Choose an appropriate language for each </a:t>
            </a:r>
            <a:r>
              <a:rPr lang="en-US" dirty="0" smtClean="0"/>
              <a:t>sort of experience:</a:t>
            </a:r>
            <a:endParaRPr lang="en-US" dirty="0"/>
          </a:p>
          <a:p>
            <a:pPr lvl="1"/>
            <a:r>
              <a:rPr lang="en-US" dirty="0"/>
              <a:t>Small business </a:t>
            </a:r>
            <a:r>
              <a:rPr lang="en-US" dirty="0" smtClean="0"/>
              <a:t>applications;</a:t>
            </a:r>
            <a:endParaRPr lang="en-US" dirty="0"/>
          </a:p>
          <a:p>
            <a:pPr lvl="1"/>
            <a:r>
              <a:rPr lang="en-US" dirty="0"/>
              <a:t>Enterprise </a:t>
            </a:r>
            <a:r>
              <a:rPr lang="en-US" dirty="0" smtClean="0"/>
              <a:t>applications;</a:t>
            </a:r>
            <a:endParaRPr lang="en-US" dirty="0"/>
          </a:p>
          <a:p>
            <a:pPr lvl="1"/>
            <a:r>
              <a:rPr lang="en-US" dirty="0"/>
              <a:t>System </a:t>
            </a:r>
            <a:r>
              <a:rPr lang="en-US" dirty="0" smtClean="0"/>
              <a:t>applications;</a:t>
            </a:r>
            <a:endParaRPr lang="en-US" dirty="0"/>
          </a:p>
          <a:p>
            <a:pPr lvl="1"/>
            <a:r>
              <a:rPr lang="en-US" dirty="0" smtClean="0"/>
              <a:t>Data-based applications;</a:t>
            </a:r>
          </a:p>
          <a:p>
            <a:pPr lvl="1"/>
            <a:r>
              <a:rPr lang="en-US" dirty="0" smtClean="0"/>
              <a:t>Graphic design applications.</a:t>
            </a:r>
            <a:endParaRPr lang="en-US" dirty="0"/>
          </a:p>
        </p:txBody>
      </p:sp>
    </p:spTree>
    <p:extLst>
      <p:ext uri="{BB962C8B-B14F-4D97-AF65-F5344CB8AC3E}">
        <p14:creationId xmlns:p14="http://schemas.microsoft.com/office/powerpoint/2010/main" val="27792618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p:txBody>
          <a:bodyPr/>
          <a:lstStyle/>
          <a:p>
            <a:fld id="{F315E125-ADB5-4B86-BD85-D7DA883E5B6A}" type="slidenum">
              <a:rPr lang="en-US" smtClean="0"/>
              <a:pPr/>
              <a:t>18</a:t>
            </a:fld>
            <a:endParaRPr lang="en-US" smtClean="0"/>
          </a:p>
        </p:txBody>
      </p:sp>
      <p:sp>
        <p:nvSpPr>
          <p:cNvPr id="26627" name="Rectangle 2"/>
          <p:cNvSpPr>
            <a:spLocks noGrp="1" noChangeArrowheads="1"/>
          </p:cNvSpPr>
          <p:nvPr>
            <p:ph type="title"/>
          </p:nvPr>
        </p:nvSpPr>
        <p:spPr>
          <a:xfrm>
            <a:off x="2286000" y="685800"/>
            <a:ext cx="6294438" cy="1066800"/>
          </a:xfrm>
          <a:noFill/>
        </p:spPr>
        <p:txBody>
          <a:bodyPr>
            <a:normAutofit fontScale="90000"/>
          </a:bodyPr>
          <a:lstStyle/>
          <a:p>
            <a:pPr eaLnBrk="1" hangingPunct="1"/>
            <a:r>
              <a:rPr lang="en-US" smtClean="0">
                <a:latin typeface="Arial Unicode MS" pitchFamily="34" charset="-128"/>
              </a:rPr>
              <a:t>Fredrick P. Brooks </a:t>
            </a:r>
            <a:r>
              <a:rPr lang="en-US" sz="2400" smtClean="0">
                <a:latin typeface="Arial Unicode MS" pitchFamily="34" charset="-128"/>
              </a:rPr>
              <a:t>(1931- )</a:t>
            </a:r>
            <a:br>
              <a:rPr lang="en-US" sz="2400" smtClean="0">
                <a:latin typeface="Arial Unicode MS" pitchFamily="34" charset="-128"/>
              </a:rPr>
            </a:br>
            <a:r>
              <a:rPr lang="en-US" sz="3200" i="1" smtClean="0">
                <a:latin typeface="Arial Unicode MS" pitchFamily="34" charset="-128"/>
              </a:rPr>
              <a:t>The Mythical Man-Month</a:t>
            </a:r>
          </a:p>
        </p:txBody>
      </p:sp>
      <p:pic>
        <p:nvPicPr>
          <p:cNvPr id="26628" name="Picture 3" descr="brooks"/>
          <p:cNvPicPr>
            <a:picLocks noChangeAspect="1" noChangeArrowheads="1"/>
          </p:cNvPicPr>
          <p:nvPr/>
        </p:nvPicPr>
        <p:blipFill>
          <a:blip r:embed="rId3" cstate="print"/>
          <a:srcRect/>
          <a:stretch>
            <a:fillRect/>
          </a:stretch>
        </p:blipFill>
        <p:spPr bwMode="auto">
          <a:xfrm>
            <a:off x="755650" y="457200"/>
            <a:ext cx="1354138" cy="1981200"/>
          </a:xfrm>
          <a:prstGeom prst="rect">
            <a:avLst/>
          </a:prstGeom>
          <a:noFill/>
          <a:ln w="9525">
            <a:noFill/>
            <a:miter lim="800000"/>
            <a:headEnd/>
            <a:tailEnd/>
          </a:ln>
        </p:spPr>
      </p:pic>
      <p:grpSp>
        <p:nvGrpSpPr>
          <p:cNvPr id="26629" name="Group 7"/>
          <p:cNvGrpSpPr>
            <a:grpSpLocks/>
          </p:cNvGrpSpPr>
          <p:nvPr/>
        </p:nvGrpSpPr>
        <p:grpSpPr bwMode="auto">
          <a:xfrm>
            <a:off x="8229600" y="457200"/>
            <a:ext cx="825500" cy="1006475"/>
            <a:chOff x="5184" y="96"/>
            <a:chExt cx="520" cy="634"/>
          </a:xfrm>
        </p:grpSpPr>
        <p:pic>
          <p:nvPicPr>
            <p:cNvPr id="26635" name="Picture 8"/>
            <p:cNvPicPr>
              <a:picLocks noChangeAspect="1" noChangeArrowheads="1"/>
            </p:cNvPicPr>
            <p:nvPr/>
          </p:nvPicPr>
          <p:blipFill>
            <a:blip r:embed="rId4" cstate="print"/>
            <a:srcRect/>
            <a:stretch>
              <a:fillRect/>
            </a:stretch>
          </p:blipFill>
          <p:spPr bwMode="auto">
            <a:xfrm>
              <a:off x="5318" y="96"/>
              <a:ext cx="284" cy="432"/>
            </a:xfrm>
            <a:prstGeom prst="rect">
              <a:avLst/>
            </a:prstGeom>
            <a:noFill/>
            <a:ln w="9525">
              <a:noFill/>
              <a:miter lim="800000"/>
              <a:headEnd/>
              <a:tailEnd/>
            </a:ln>
          </p:spPr>
        </p:pic>
        <p:sp>
          <p:nvSpPr>
            <p:cNvPr id="26636" name="Text Box 9"/>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pic>
        <p:nvPicPr>
          <p:cNvPr id="26630" name="Picture 10" descr="mythical-man-month"/>
          <p:cNvPicPr>
            <a:picLocks noChangeAspect="1" noChangeArrowheads="1"/>
          </p:cNvPicPr>
          <p:nvPr/>
        </p:nvPicPr>
        <p:blipFill>
          <a:blip r:embed="rId5" cstate="print"/>
          <a:srcRect/>
          <a:stretch>
            <a:fillRect/>
          </a:stretch>
        </p:blipFill>
        <p:spPr bwMode="auto">
          <a:xfrm>
            <a:off x="3886200" y="2559050"/>
            <a:ext cx="1498600" cy="2209800"/>
          </a:xfrm>
          <a:prstGeom prst="rect">
            <a:avLst/>
          </a:prstGeom>
          <a:noFill/>
          <a:ln w="9525">
            <a:noFill/>
            <a:miter lim="800000"/>
            <a:headEnd/>
            <a:tailEnd/>
          </a:ln>
        </p:spPr>
      </p:pic>
      <p:sp>
        <p:nvSpPr>
          <p:cNvPr id="26631" name="Text Box 11"/>
          <p:cNvSpPr txBox="1">
            <a:spLocks noChangeArrowheads="1"/>
          </p:cNvSpPr>
          <p:nvPr/>
        </p:nvSpPr>
        <p:spPr bwMode="auto">
          <a:xfrm>
            <a:off x="76200" y="2482850"/>
            <a:ext cx="3733800" cy="2287588"/>
          </a:xfrm>
          <a:prstGeom prst="rect">
            <a:avLst/>
          </a:prstGeom>
          <a:noFill/>
          <a:ln w="9525">
            <a:noFill/>
            <a:miter lim="800000"/>
            <a:headEnd/>
            <a:tailEnd/>
          </a:ln>
        </p:spPr>
        <p:txBody>
          <a:bodyPr>
            <a:spAutoFit/>
          </a:bodyPr>
          <a:lstStyle/>
          <a:p>
            <a:pPr algn="r"/>
            <a:r>
              <a:rPr lang="en-US" sz="2800" b="1">
                <a:latin typeface="Arial Unicode MS" pitchFamily="34" charset="-128"/>
              </a:rPr>
              <a:t>Joys of programming</a:t>
            </a:r>
          </a:p>
          <a:p>
            <a:pPr algn="r"/>
            <a:endParaRPr lang="en-US" sz="800" b="1">
              <a:latin typeface="Arial Unicode MS" pitchFamily="34" charset="-128"/>
            </a:endParaRPr>
          </a:p>
          <a:p>
            <a:pPr algn="r"/>
            <a:r>
              <a:rPr lang="en-US" sz="2000">
                <a:latin typeface="Arial Unicode MS" pitchFamily="34" charset="-128"/>
              </a:rPr>
              <a:t>We enjoy designing things because we are created in the image of God.</a:t>
            </a:r>
          </a:p>
          <a:p>
            <a:pPr algn="r"/>
            <a:endParaRPr lang="en-US" sz="800">
              <a:latin typeface="Arial Unicode MS" pitchFamily="34" charset="-128"/>
            </a:endParaRPr>
          </a:p>
          <a:p>
            <a:pPr algn="r"/>
            <a:r>
              <a:rPr lang="en-US" sz="2000">
                <a:latin typeface="Arial Unicode MS" pitchFamily="34" charset="-128"/>
              </a:rPr>
              <a:t>The computer is a powerful and rewarding tool to use.</a:t>
            </a:r>
          </a:p>
        </p:txBody>
      </p:sp>
      <p:sp>
        <p:nvSpPr>
          <p:cNvPr id="26632" name="Text Box 12"/>
          <p:cNvSpPr txBox="1">
            <a:spLocks noChangeArrowheads="1"/>
          </p:cNvSpPr>
          <p:nvPr/>
        </p:nvSpPr>
        <p:spPr bwMode="auto">
          <a:xfrm>
            <a:off x="5410200" y="2482850"/>
            <a:ext cx="3810000" cy="2287588"/>
          </a:xfrm>
          <a:prstGeom prst="rect">
            <a:avLst/>
          </a:prstGeom>
          <a:noFill/>
          <a:ln w="9525">
            <a:noFill/>
            <a:miter lim="800000"/>
            <a:headEnd/>
            <a:tailEnd/>
          </a:ln>
        </p:spPr>
        <p:txBody>
          <a:bodyPr>
            <a:spAutoFit/>
          </a:bodyPr>
          <a:lstStyle/>
          <a:p>
            <a:r>
              <a:rPr lang="en-US" sz="2800" b="1">
                <a:latin typeface="Arial Unicode MS" pitchFamily="34" charset="-128"/>
              </a:rPr>
              <a:t>Woes of programming</a:t>
            </a:r>
          </a:p>
          <a:p>
            <a:endParaRPr lang="en-US" sz="800" b="1">
              <a:latin typeface="Arial Unicode MS" pitchFamily="34" charset="-128"/>
            </a:endParaRPr>
          </a:p>
          <a:p>
            <a:r>
              <a:rPr lang="en-US" sz="2000">
                <a:latin typeface="Arial Unicode MS" pitchFamily="34" charset="-128"/>
              </a:rPr>
              <a:t>The “mindless” details can be excessively tedious.</a:t>
            </a:r>
          </a:p>
          <a:p>
            <a:endParaRPr lang="en-US" sz="800">
              <a:latin typeface="Arial Unicode MS" pitchFamily="34" charset="-128"/>
            </a:endParaRPr>
          </a:p>
          <a:p>
            <a:endParaRPr lang="en-US" sz="2000">
              <a:latin typeface="Arial Unicode MS" pitchFamily="34" charset="-128"/>
            </a:endParaRPr>
          </a:p>
          <a:p>
            <a:r>
              <a:rPr lang="en-US" sz="2000">
                <a:latin typeface="Arial Unicode MS" pitchFamily="34" charset="-128"/>
              </a:rPr>
              <a:t>Products become obsolete too quickly.</a:t>
            </a:r>
          </a:p>
        </p:txBody>
      </p:sp>
      <p:sp>
        <p:nvSpPr>
          <p:cNvPr id="156685" name="Text Box 13"/>
          <p:cNvSpPr txBox="1">
            <a:spLocks noChangeArrowheads="1"/>
          </p:cNvSpPr>
          <p:nvPr/>
        </p:nvSpPr>
        <p:spPr bwMode="auto">
          <a:xfrm>
            <a:off x="533400" y="5180013"/>
            <a:ext cx="8305800" cy="1220787"/>
          </a:xfrm>
          <a:prstGeom prst="rect">
            <a:avLst/>
          </a:prstGeom>
          <a:noFill/>
          <a:ln w="9525">
            <a:noFill/>
            <a:miter lim="800000"/>
            <a:headEnd/>
            <a:tailEnd/>
          </a:ln>
        </p:spPr>
        <p:txBody>
          <a:bodyPr>
            <a:spAutoFit/>
          </a:bodyPr>
          <a:lstStyle/>
          <a:p>
            <a:r>
              <a:rPr lang="en-US" i="1" dirty="0">
                <a:latin typeface="Times New Roman" pitchFamily="18" charset="0"/>
              </a:rPr>
              <a:t>As the child delights in his mud pie, so the adult enjoys building things, especially things of his own design.  I think this delight must be an image of God's delight in making things, a delight shown in the distinctness and newness of each leaf and each snowflake.</a:t>
            </a:r>
          </a:p>
          <a:p>
            <a:r>
              <a:rPr lang="en-US" sz="2000" dirty="0">
                <a:latin typeface="Times New Roman" pitchFamily="18" charset="0"/>
              </a:rPr>
              <a:t>			         </a:t>
            </a:r>
            <a:r>
              <a:rPr lang="en-US" sz="1400" dirty="0">
                <a:latin typeface="Times New Roman" pitchFamily="18" charset="0"/>
              </a:rPr>
              <a:t>- F. P. Brooks, Jr.  </a:t>
            </a:r>
            <a:r>
              <a:rPr lang="en-US" sz="1400" i="1" dirty="0">
                <a:latin typeface="Times New Roman" pitchFamily="18" charset="0"/>
              </a:rPr>
              <a:t>The Mythical Man-Month</a:t>
            </a:r>
            <a:r>
              <a:rPr lang="en-US" sz="1400" dirty="0">
                <a:latin typeface="Times New Roman" pitchFamily="18" charset="0"/>
              </a:rPr>
              <a:t>, 1975</a:t>
            </a:r>
            <a:r>
              <a:rPr lang="en-US" sz="1600" dirty="0">
                <a:latin typeface="Times New Roman" pitchFamily="18" charset="0"/>
              </a:rPr>
              <a:t> </a:t>
            </a:r>
          </a:p>
        </p:txBody>
      </p:sp>
      <p:sp>
        <p:nvSpPr>
          <p:cNvPr id="26634" name="Text Box 14"/>
          <p:cNvSpPr txBox="1">
            <a:spLocks noChangeArrowheads="1"/>
          </p:cNvSpPr>
          <p:nvPr/>
        </p:nvSpPr>
        <p:spPr bwMode="auto">
          <a:xfrm>
            <a:off x="6692900" y="6477000"/>
            <a:ext cx="2495550" cy="228600"/>
          </a:xfrm>
          <a:prstGeom prst="rect">
            <a:avLst/>
          </a:prstGeom>
          <a:noFill/>
          <a:ln w="9525">
            <a:noFill/>
            <a:miter lim="800000"/>
            <a:headEnd/>
            <a:tailEnd/>
          </a:ln>
        </p:spPr>
        <p:txBody>
          <a:bodyPr wrap="none">
            <a:spAutoFit/>
          </a:bodyPr>
          <a:lstStyle/>
          <a:p>
            <a:r>
              <a:rPr lang="en-US" sz="900">
                <a:latin typeface="Times New Roman" pitchFamily="18" charset="0"/>
              </a:rPr>
              <a:t>                  images from: http://www.amazon.com/</a:t>
            </a:r>
          </a:p>
        </p:txBody>
      </p:sp>
    </p:spTree>
    <p:extLst>
      <p:ext uri="{BB962C8B-B14F-4D97-AF65-F5344CB8AC3E}">
        <p14:creationId xmlns:p14="http://schemas.microsoft.com/office/powerpoint/2010/main" val="3122927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5"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4EBA40F3-255C-495E-8637-36E84D42F9DD}" type="slidenum">
              <a:rPr lang="en-US" smtClean="0"/>
              <a:pPr/>
              <a:t>19</a:t>
            </a:fld>
            <a:endParaRPr lang="en-US" smtClean="0"/>
          </a:p>
        </p:txBody>
      </p:sp>
      <p:sp>
        <p:nvSpPr>
          <p:cNvPr id="17411" name="Rectangle 2"/>
          <p:cNvSpPr>
            <a:spLocks noGrp="1" noChangeArrowheads="1"/>
          </p:cNvSpPr>
          <p:nvPr>
            <p:ph type="title"/>
          </p:nvPr>
        </p:nvSpPr>
        <p:spPr/>
        <p:txBody>
          <a:bodyPr/>
          <a:lstStyle/>
          <a:p>
            <a:pPr eaLnBrk="1" hangingPunct="1"/>
            <a:r>
              <a:rPr lang="en-US" smtClean="0"/>
              <a:t>Software Engineering</a:t>
            </a:r>
          </a:p>
        </p:txBody>
      </p:sp>
      <p:sp>
        <p:nvSpPr>
          <p:cNvPr id="17412" name="Rectangle 3"/>
          <p:cNvSpPr>
            <a:spLocks noGrp="1" noChangeArrowheads="1"/>
          </p:cNvSpPr>
          <p:nvPr>
            <p:ph type="body" idx="1"/>
          </p:nvPr>
        </p:nvSpPr>
        <p:spPr>
          <a:xfrm>
            <a:off x="457200" y="1600200"/>
            <a:ext cx="8229600" cy="5105400"/>
          </a:xfrm>
        </p:spPr>
        <p:txBody>
          <a:bodyPr/>
          <a:lstStyle/>
          <a:p>
            <a:pPr eaLnBrk="1" hangingPunct="1"/>
            <a:r>
              <a:rPr lang="en-US" dirty="0" smtClean="0"/>
              <a:t>The goal of software engineering is to produce systems that have the following characteristics:</a:t>
            </a:r>
          </a:p>
          <a:p>
            <a:pPr lvl="1" eaLnBrk="1" hangingPunct="1">
              <a:buFontTx/>
              <a:buChar char="-"/>
            </a:pPr>
            <a:r>
              <a:rPr lang="en-US" dirty="0" smtClean="0"/>
              <a:t>The algorithm and data structures solve the problem</a:t>
            </a:r>
            <a:r>
              <a:rPr lang="en-US" i="1" dirty="0" smtClean="0"/>
              <a:t> correctly</a:t>
            </a:r>
            <a:r>
              <a:rPr lang="en-US" dirty="0" smtClean="0"/>
              <a:t> and </a:t>
            </a:r>
            <a:r>
              <a:rPr lang="en-US" i="1" dirty="0" smtClean="0"/>
              <a:t>efficiently.</a:t>
            </a:r>
            <a:endParaRPr lang="en-US" dirty="0" smtClean="0"/>
          </a:p>
          <a:p>
            <a:pPr lvl="1" eaLnBrk="1" hangingPunct="1">
              <a:buFontTx/>
              <a:buChar char="-"/>
            </a:pPr>
            <a:r>
              <a:rPr lang="en-US" dirty="0" smtClean="0"/>
              <a:t>The encoded algorithm is</a:t>
            </a:r>
            <a:r>
              <a:rPr lang="en-US" i="1" dirty="0" smtClean="0"/>
              <a:t> understandable.</a:t>
            </a:r>
            <a:endParaRPr lang="en-US" dirty="0" smtClean="0"/>
          </a:p>
          <a:p>
            <a:pPr lvl="1" eaLnBrk="1" hangingPunct="1">
              <a:buFontTx/>
              <a:buChar char="-"/>
            </a:pPr>
            <a:r>
              <a:rPr lang="en-US" dirty="0" smtClean="0"/>
              <a:t>The resulting system is </a:t>
            </a:r>
            <a:r>
              <a:rPr lang="en-US" i="1" dirty="0" smtClean="0"/>
              <a:t>usable.</a:t>
            </a:r>
            <a:endParaRPr lang="en-US" dirty="0" smtClean="0"/>
          </a:p>
          <a:p>
            <a:pPr eaLnBrk="1" hangingPunct="1"/>
            <a:r>
              <a:rPr lang="en-US" dirty="0" smtClean="0"/>
              <a:t>Achieving this for large problems requires creativity and ingenuity.</a:t>
            </a:r>
          </a:p>
          <a:p>
            <a:pPr eaLnBrk="1" hangingPunct="1">
              <a:buFont typeface="Arial" charset="0"/>
              <a:buNone/>
            </a:pPr>
            <a:endParaRPr lang="en-US" dirty="0" smtClean="0"/>
          </a:p>
        </p:txBody>
      </p:sp>
    </p:spTree>
    <p:extLst>
      <p:ext uri="{BB962C8B-B14F-4D97-AF65-F5344CB8AC3E}">
        <p14:creationId xmlns:p14="http://schemas.microsoft.com/office/powerpoint/2010/main" val="682420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Understand programming as the process of writing computer instructions that achieve a goal</a:t>
            </a:r>
          </a:p>
          <a:p>
            <a:r>
              <a:rPr lang="en-US" dirty="0"/>
              <a:t>Understand computing as the study of algorithms</a:t>
            </a:r>
          </a:p>
          <a:p>
            <a:r>
              <a:rPr lang="en-US" dirty="0"/>
              <a:t>Be able to state:</a:t>
            </a:r>
          </a:p>
          <a:p>
            <a:pPr lvl="1"/>
            <a:r>
              <a:rPr lang="en-US" dirty="0"/>
              <a:t>Properties of algorithms</a:t>
            </a:r>
          </a:p>
          <a:p>
            <a:pPr lvl="1"/>
            <a:r>
              <a:rPr lang="en-US" dirty="0"/>
              <a:t>3 basic control structures</a:t>
            </a:r>
          </a:p>
          <a:p>
            <a:r>
              <a:rPr lang="en-US" dirty="0"/>
              <a:t>Be able to:</a:t>
            </a:r>
          </a:p>
          <a:p>
            <a:pPr lvl="1"/>
            <a:r>
              <a:rPr lang="en-US" dirty="0"/>
              <a:t>Write a (simple) algorithm</a:t>
            </a:r>
          </a:p>
          <a:p>
            <a:pPr lvl="1"/>
            <a:r>
              <a:rPr lang="en-US" dirty="0"/>
              <a:t>Effectively use a variable in an algorithm</a:t>
            </a:r>
            <a:endParaRPr lang="en-US" dirty="0" smtClean="0"/>
          </a:p>
          <a:p>
            <a:r>
              <a:rPr lang="en-US" dirty="0" smtClean="0"/>
              <a:t>Appreciate high level languages</a:t>
            </a:r>
          </a:p>
        </p:txBody>
      </p:sp>
      <p:sp>
        <p:nvSpPr>
          <p:cNvPr id="4" name="TextBox 3"/>
          <p:cNvSpPr txBox="1"/>
          <p:nvPr/>
        </p:nvSpPr>
        <p:spPr>
          <a:xfrm>
            <a:off x="7444673" y="51800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33627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9306E7BF-F83F-48C8-8C81-8456BFAC97EE}" type="slidenum">
              <a:rPr lang="en-US" smtClean="0"/>
              <a:pPr/>
              <a:t>20</a:t>
            </a:fld>
            <a:endParaRPr lang="en-US" smtClean="0"/>
          </a:p>
        </p:txBody>
      </p:sp>
      <p:sp>
        <p:nvSpPr>
          <p:cNvPr id="18435" name="Rectangle 2"/>
          <p:cNvSpPr>
            <a:spLocks noGrp="1" noChangeArrowheads="1"/>
          </p:cNvSpPr>
          <p:nvPr>
            <p:ph type="title"/>
          </p:nvPr>
        </p:nvSpPr>
        <p:spPr/>
        <p:txBody>
          <a:bodyPr/>
          <a:lstStyle/>
          <a:p>
            <a:pPr eaLnBrk="1" hangingPunct="1"/>
            <a:r>
              <a:rPr lang="en-US" smtClean="0"/>
              <a:t>The Development Life-Cycle</a:t>
            </a:r>
          </a:p>
        </p:txBody>
      </p:sp>
      <p:sp>
        <p:nvSpPr>
          <p:cNvPr id="18436" name="Rectangle 3"/>
          <p:cNvSpPr>
            <a:spLocks noGrp="1" noChangeArrowheads="1"/>
          </p:cNvSpPr>
          <p:nvPr>
            <p:ph type="body" idx="1"/>
          </p:nvPr>
        </p:nvSpPr>
        <p:spPr>
          <a:xfrm>
            <a:off x="457200" y="1600200"/>
            <a:ext cx="8458200" cy="4724400"/>
          </a:xfrm>
        </p:spPr>
        <p:txBody>
          <a:bodyPr/>
          <a:lstStyle/>
          <a:p>
            <a:pPr eaLnBrk="1" hangingPunct="1">
              <a:buFont typeface="Arial" charset="0"/>
              <a:buChar char=" "/>
            </a:pPr>
            <a:r>
              <a:rPr lang="en-US" dirty="0" smtClean="0"/>
              <a:t>Realistic problems tend to be large enough to require the disciplined effort of multiple people, coordinated into phases:</a:t>
            </a:r>
          </a:p>
          <a:p>
            <a:pPr lvl="1" eaLnBrk="1" hangingPunct="1"/>
            <a:r>
              <a:rPr lang="en-US" dirty="0" smtClean="0"/>
              <a:t>Analysis;</a:t>
            </a:r>
          </a:p>
          <a:p>
            <a:pPr lvl="1" eaLnBrk="1" hangingPunct="1"/>
            <a:r>
              <a:rPr lang="en-US" dirty="0" smtClean="0"/>
              <a:t>Design;</a:t>
            </a:r>
            <a:endParaRPr lang="en-US" sz="1200" dirty="0" smtClean="0"/>
          </a:p>
          <a:p>
            <a:pPr lvl="1" eaLnBrk="1" hangingPunct="1"/>
            <a:r>
              <a:rPr lang="en-US" dirty="0" smtClean="0"/>
              <a:t>Implementation;</a:t>
            </a:r>
            <a:endParaRPr lang="en-US" sz="1200" dirty="0" smtClean="0"/>
          </a:p>
          <a:p>
            <a:pPr lvl="1" eaLnBrk="1" hangingPunct="1"/>
            <a:r>
              <a:rPr lang="en-US" dirty="0" smtClean="0"/>
              <a:t>Testing;</a:t>
            </a:r>
            <a:endParaRPr lang="en-US" sz="1200" dirty="0" smtClean="0"/>
          </a:p>
          <a:p>
            <a:pPr lvl="1" eaLnBrk="1" hangingPunct="1"/>
            <a:r>
              <a:rPr lang="en-US" dirty="0" smtClean="0"/>
              <a:t>Maintenance.</a:t>
            </a:r>
          </a:p>
        </p:txBody>
      </p:sp>
    </p:spTree>
    <p:extLst>
      <p:ext uri="{BB962C8B-B14F-4D97-AF65-F5344CB8AC3E}">
        <p14:creationId xmlns:p14="http://schemas.microsoft.com/office/powerpoint/2010/main" val="380907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06B084FC-6EA6-4A79-9779-5D03049FC9FA}" type="slidenum">
              <a:rPr lang="en-US" smtClean="0"/>
              <a:pPr/>
              <a:t>21</a:t>
            </a:fld>
            <a:endParaRPr lang="en-US" smtClean="0"/>
          </a:p>
        </p:txBody>
      </p:sp>
      <p:sp>
        <p:nvSpPr>
          <p:cNvPr id="24579" name="AutoShape 14"/>
          <p:cNvSpPr>
            <a:spLocks noChangeArrowheads="1"/>
          </p:cNvSpPr>
          <p:nvPr/>
        </p:nvSpPr>
        <p:spPr bwMode="auto">
          <a:xfrm rot="5400000">
            <a:off x="5612606" y="45219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0" name="Rectangle 2"/>
          <p:cNvSpPr>
            <a:spLocks noGrp="1" noChangeArrowheads="1"/>
          </p:cNvSpPr>
          <p:nvPr>
            <p:ph type="title"/>
          </p:nvPr>
        </p:nvSpPr>
        <p:spPr/>
        <p:txBody>
          <a:bodyPr/>
          <a:lstStyle/>
          <a:p>
            <a:pPr eaLnBrk="1" hangingPunct="1"/>
            <a:r>
              <a:rPr lang="en-US" dirty="0" smtClean="0"/>
              <a:t>Sequential Development</a:t>
            </a:r>
          </a:p>
        </p:txBody>
      </p:sp>
      <p:sp>
        <p:nvSpPr>
          <p:cNvPr id="24581" name="Rectangle 3"/>
          <p:cNvSpPr>
            <a:spLocks noGrp="1" noChangeArrowheads="1"/>
          </p:cNvSpPr>
          <p:nvPr>
            <p:ph type="body" idx="1"/>
          </p:nvPr>
        </p:nvSpPr>
        <p:spPr>
          <a:xfrm>
            <a:off x="381000" y="1600200"/>
            <a:ext cx="8686800" cy="4724400"/>
          </a:xfrm>
        </p:spPr>
        <p:txBody>
          <a:bodyPr/>
          <a:lstStyle/>
          <a:p>
            <a:pPr eaLnBrk="1" hangingPunct="1">
              <a:buFont typeface="Arial" charset="0"/>
              <a:buChar char=" "/>
            </a:pPr>
            <a:r>
              <a:rPr lang="en-US" dirty="0" smtClean="0"/>
              <a:t>The software development life-cycle is traditionally viewed sequentially.</a:t>
            </a:r>
          </a:p>
        </p:txBody>
      </p:sp>
      <p:sp>
        <p:nvSpPr>
          <p:cNvPr id="24582" name="Rectangle 7"/>
          <p:cNvSpPr>
            <a:spLocks noChangeArrowheads="1"/>
          </p:cNvSpPr>
          <p:nvPr/>
        </p:nvSpPr>
        <p:spPr bwMode="auto">
          <a:xfrm>
            <a:off x="914400" y="2971800"/>
            <a:ext cx="1371600" cy="609600"/>
          </a:xfrm>
          <a:prstGeom prst="rect">
            <a:avLst/>
          </a:prstGeom>
          <a:solidFill>
            <a:srgbClr val="C8C864"/>
          </a:solidFill>
          <a:ln w="9525">
            <a:solidFill>
              <a:schemeClr val="tx1"/>
            </a:solidFill>
            <a:miter lim="800000"/>
            <a:headEnd/>
            <a:tailEnd/>
          </a:ln>
        </p:spPr>
        <p:txBody>
          <a:bodyPr wrap="none" anchor="ctr"/>
          <a:lstStyle/>
          <a:p>
            <a:pPr algn="ctr"/>
            <a:r>
              <a:rPr lang="en-US" sz="2400">
                <a:latin typeface="Arial Unicode MS" pitchFamily="34" charset="-128"/>
              </a:rPr>
              <a:t>Analysis</a:t>
            </a:r>
          </a:p>
        </p:txBody>
      </p:sp>
      <p:sp>
        <p:nvSpPr>
          <p:cNvPr id="24583" name="Rectangle 9"/>
          <p:cNvSpPr>
            <a:spLocks noChangeArrowheads="1"/>
          </p:cNvSpPr>
          <p:nvPr/>
        </p:nvSpPr>
        <p:spPr bwMode="auto">
          <a:xfrm>
            <a:off x="3429000" y="4343400"/>
            <a:ext cx="21336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Implementation</a:t>
            </a:r>
          </a:p>
        </p:txBody>
      </p:sp>
      <p:sp>
        <p:nvSpPr>
          <p:cNvPr id="24584" name="Rectangle 10"/>
          <p:cNvSpPr>
            <a:spLocks noChangeArrowheads="1"/>
          </p:cNvSpPr>
          <p:nvPr/>
        </p:nvSpPr>
        <p:spPr bwMode="auto">
          <a:xfrm>
            <a:off x="5562600" y="5029200"/>
            <a:ext cx="13716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Testing</a:t>
            </a:r>
          </a:p>
        </p:txBody>
      </p:sp>
      <p:sp>
        <p:nvSpPr>
          <p:cNvPr id="24585" name="Rectangle 11"/>
          <p:cNvSpPr>
            <a:spLocks noChangeArrowheads="1"/>
          </p:cNvSpPr>
          <p:nvPr/>
        </p:nvSpPr>
        <p:spPr bwMode="auto">
          <a:xfrm>
            <a:off x="6858000" y="5715000"/>
            <a:ext cx="19050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Maintenance</a:t>
            </a:r>
          </a:p>
        </p:txBody>
      </p:sp>
      <p:sp>
        <p:nvSpPr>
          <p:cNvPr id="24586" name="AutoShape 12"/>
          <p:cNvSpPr>
            <a:spLocks noChangeArrowheads="1"/>
          </p:cNvSpPr>
          <p:nvPr/>
        </p:nvSpPr>
        <p:spPr bwMode="auto">
          <a:xfrm rot="5400000">
            <a:off x="2412206" y="31503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7" name="AutoShape 13"/>
          <p:cNvSpPr>
            <a:spLocks noChangeArrowheads="1"/>
          </p:cNvSpPr>
          <p:nvPr/>
        </p:nvSpPr>
        <p:spPr bwMode="auto">
          <a:xfrm rot="5400000">
            <a:off x="3783806" y="38361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8" name="AutoShape 15"/>
          <p:cNvSpPr>
            <a:spLocks noChangeArrowheads="1"/>
          </p:cNvSpPr>
          <p:nvPr/>
        </p:nvSpPr>
        <p:spPr bwMode="auto">
          <a:xfrm rot="5400000">
            <a:off x="7060406" y="5207794"/>
            <a:ext cx="357188" cy="609600"/>
          </a:xfrm>
          <a:custGeom>
            <a:avLst/>
            <a:gdLst>
              <a:gd name="T0" fmla="*/ 68399609 w 21600"/>
              <a:gd name="T1" fmla="*/ 0 h 21600"/>
              <a:gd name="T2" fmla="*/ 68399609 w 21600"/>
              <a:gd name="T3" fmla="*/ 273297692 h 21600"/>
              <a:gd name="T4" fmla="*/ 14637778 w 21600"/>
              <a:gd name="T5" fmla="*/ 485542386 h 21600"/>
              <a:gd name="T6" fmla="*/ 97674908 w 21600"/>
              <a:gd name="T7" fmla="*/ 136648846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69696"/>
          </a:solidFill>
          <a:ln w="9525">
            <a:solidFill>
              <a:schemeClr val="tx1"/>
            </a:solidFill>
            <a:miter lim="800000"/>
            <a:headEnd/>
            <a:tailEnd/>
          </a:ln>
        </p:spPr>
        <p:txBody>
          <a:bodyPr wrap="none" anchor="ctr"/>
          <a:lstStyle/>
          <a:p>
            <a:endParaRPr lang="en-US"/>
          </a:p>
        </p:txBody>
      </p:sp>
      <p:sp>
        <p:nvSpPr>
          <p:cNvPr id="24589" name="Rectangle 8"/>
          <p:cNvSpPr>
            <a:spLocks noChangeArrowheads="1"/>
          </p:cNvSpPr>
          <p:nvPr/>
        </p:nvSpPr>
        <p:spPr bwMode="auto">
          <a:xfrm>
            <a:off x="2362200" y="3657600"/>
            <a:ext cx="1371600" cy="609600"/>
          </a:xfrm>
          <a:prstGeom prst="rect">
            <a:avLst/>
          </a:prstGeom>
          <a:solidFill>
            <a:srgbClr val="C8C864"/>
          </a:solidFill>
          <a:ln w="9525" algn="ctr">
            <a:solidFill>
              <a:schemeClr val="tx1"/>
            </a:solidFill>
            <a:miter lim="800000"/>
            <a:headEnd/>
            <a:tailEnd/>
          </a:ln>
        </p:spPr>
        <p:txBody>
          <a:bodyPr wrap="none" anchor="ctr"/>
          <a:lstStyle/>
          <a:p>
            <a:pPr algn="ctr"/>
            <a:r>
              <a:rPr lang="en-US" sz="2400">
                <a:latin typeface="Arial Unicode MS" pitchFamily="34" charset="-128"/>
              </a:rPr>
              <a:t>Design</a:t>
            </a:r>
          </a:p>
        </p:txBody>
      </p:sp>
    </p:spTree>
    <p:extLst>
      <p:ext uri="{BB962C8B-B14F-4D97-AF65-F5344CB8AC3E}">
        <p14:creationId xmlns:p14="http://schemas.microsoft.com/office/powerpoint/2010/main" val="4266000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7BB876D6-E53A-4887-AD15-460421D0C95C}" type="slidenum">
              <a:rPr lang="en-US" smtClean="0"/>
              <a:pPr/>
              <a:t>22</a:t>
            </a:fld>
            <a:endParaRPr lang="en-US" smtClean="0"/>
          </a:p>
        </p:txBody>
      </p:sp>
      <p:sp>
        <p:nvSpPr>
          <p:cNvPr id="25603" name="Rectangle 3"/>
          <p:cNvSpPr>
            <a:spLocks noGrp="1" noChangeArrowheads="1"/>
          </p:cNvSpPr>
          <p:nvPr>
            <p:ph type="title"/>
          </p:nvPr>
        </p:nvSpPr>
        <p:spPr>
          <a:xfrm>
            <a:off x="228600" y="457200"/>
            <a:ext cx="8915400" cy="1066800"/>
          </a:xfrm>
        </p:spPr>
        <p:txBody>
          <a:bodyPr/>
          <a:lstStyle/>
          <a:p>
            <a:pPr eaLnBrk="1" hangingPunct="1"/>
            <a:r>
              <a:rPr lang="en-US" dirty="0" smtClean="0"/>
              <a:t>Iterative/Incremental Development</a:t>
            </a:r>
          </a:p>
        </p:txBody>
      </p:sp>
      <p:sp>
        <p:nvSpPr>
          <p:cNvPr id="25604" name="Rectangle 4"/>
          <p:cNvSpPr>
            <a:spLocks noGrp="1" noChangeArrowheads="1"/>
          </p:cNvSpPr>
          <p:nvPr>
            <p:ph type="body" idx="1"/>
          </p:nvPr>
        </p:nvSpPr>
        <p:spPr>
          <a:xfrm>
            <a:off x="381000" y="1600200"/>
            <a:ext cx="8458200" cy="4724400"/>
          </a:xfrm>
        </p:spPr>
        <p:txBody>
          <a:bodyPr/>
          <a:lstStyle/>
          <a:p>
            <a:pPr eaLnBrk="1" hangingPunct="1">
              <a:buFont typeface="Arial" charset="0"/>
              <a:buChar char=" "/>
            </a:pPr>
            <a:r>
              <a:rPr lang="en-US" dirty="0" smtClean="0"/>
              <a:t>Agile development tends to use a more iterative and incremental model. </a:t>
            </a:r>
          </a:p>
        </p:txBody>
      </p:sp>
      <p:sp>
        <p:nvSpPr>
          <p:cNvPr id="25605" name="AutoShape 22"/>
          <p:cNvSpPr>
            <a:spLocks noChangeArrowheads="1"/>
          </p:cNvSpPr>
          <p:nvPr/>
        </p:nvSpPr>
        <p:spPr bwMode="auto">
          <a:xfrm rot="1777375" flipV="1">
            <a:off x="4114800" y="3352800"/>
            <a:ext cx="2895600" cy="1447800"/>
          </a:xfrm>
          <a:prstGeom prst="curvedUpArrow">
            <a:avLst>
              <a:gd name="adj1" fmla="val 40000"/>
              <a:gd name="adj2" fmla="val 80000"/>
              <a:gd name="adj3" fmla="val 33333"/>
            </a:avLst>
          </a:prstGeom>
          <a:solidFill>
            <a:srgbClr val="969696"/>
          </a:solidFill>
          <a:ln w="9525">
            <a:solidFill>
              <a:schemeClr val="tx1"/>
            </a:solidFill>
            <a:miter lim="800000"/>
            <a:headEnd/>
            <a:tailEnd/>
          </a:ln>
        </p:spPr>
        <p:txBody>
          <a:bodyPr wrap="none" anchor="ctr"/>
          <a:lstStyle/>
          <a:p>
            <a:endParaRPr lang="en-US"/>
          </a:p>
        </p:txBody>
      </p:sp>
      <p:sp>
        <p:nvSpPr>
          <p:cNvPr id="25606" name="AutoShape 23"/>
          <p:cNvSpPr>
            <a:spLocks noChangeArrowheads="1"/>
          </p:cNvSpPr>
          <p:nvPr/>
        </p:nvSpPr>
        <p:spPr bwMode="auto">
          <a:xfrm rot="12516696" flipV="1">
            <a:off x="3141658" y="4491110"/>
            <a:ext cx="2895600" cy="1447800"/>
          </a:xfrm>
          <a:prstGeom prst="curvedUpArrow">
            <a:avLst>
              <a:gd name="adj1" fmla="val 40000"/>
              <a:gd name="adj2" fmla="val 80000"/>
              <a:gd name="adj3" fmla="val 33333"/>
            </a:avLst>
          </a:prstGeom>
          <a:solidFill>
            <a:srgbClr val="969696"/>
          </a:solidFill>
          <a:ln w="9525">
            <a:solidFill>
              <a:schemeClr val="tx1"/>
            </a:solidFill>
            <a:miter lim="800000"/>
            <a:headEnd/>
            <a:tailEnd/>
          </a:ln>
        </p:spPr>
        <p:txBody>
          <a:bodyPr wrap="none" anchor="ctr"/>
          <a:lstStyle/>
          <a:p>
            <a:endParaRPr lang="en-US"/>
          </a:p>
        </p:txBody>
      </p:sp>
      <p:sp>
        <p:nvSpPr>
          <p:cNvPr id="25608" name="Rectangle 25"/>
          <p:cNvSpPr>
            <a:spLocks noChangeArrowheads="1"/>
          </p:cNvSpPr>
          <p:nvPr/>
        </p:nvSpPr>
        <p:spPr bwMode="auto">
          <a:xfrm>
            <a:off x="6096000" y="3352800"/>
            <a:ext cx="22098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Design</a:t>
            </a:r>
            <a:endParaRPr lang="en-US" sz="2400" dirty="0">
              <a:latin typeface="Arial Unicode MS" pitchFamily="34" charset="-128"/>
            </a:endParaRPr>
          </a:p>
        </p:txBody>
      </p:sp>
      <p:sp>
        <p:nvSpPr>
          <p:cNvPr id="25609" name="Rectangle 26"/>
          <p:cNvSpPr>
            <a:spLocks noChangeArrowheads="1"/>
          </p:cNvSpPr>
          <p:nvPr/>
        </p:nvSpPr>
        <p:spPr bwMode="auto">
          <a:xfrm>
            <a:off x="2667000" y="4876800"/>
            <a:ext cx="19050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Testing</a:t>
            </a:r>
            <a:endParaRPr lang="en-US" sz="2400" dirty="0">
              <a:latin typeface="Arial Unicode MS" pitchFamily="34" charset="-128"/>
            </a:endParaRPr>
          </a:p>
        </p:txBody>
      </p:sp>
      <p:sp>
        <p:nvSpPr>
          <p:cNvPr id="25610" name="Rectangle 27"/>
          <p:cNvSpPr>
            <a:spLocks noChangeArrowheads="1"/>
          </p:cNvSpPr>
          <p:nvPr/>
        </p:nvSpPr>
        <p:spPr bwMode="auto">
          <a:xfrm>
            <a:off x="5715000" y="5410200"/>
            <a:ext cx="22860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Implementation</a:t>
            </a:r>
            <a:endParaRPr lang="en-US" sz="2400" dirty="0">
              <a:latin typeface="Arial Unicode MS" pitchFamily="34" charset="-128"/>
            </a:endParaRPr>
          </a:p>
        </p:txBody>
      </p:sp>
      <p:sp>
        <p:nvSpPr>
          <p:cNvPr id="25611" name="Rectangle 28"/>
          <p:cNvSpPr>
            <a:spLocks noChangeArrowheads="1"/>
          </p:cNvSpPr>
          <p:nvPr/>
        </p:nvSpPr>
        <p:spPr bwMode="auto">
          <a:xfrm>
            <a:off x="3657600" y="2971800"/>
            <a:ext cx="1524000" cy="685800"/>
          </a:xfrm>
          <a:prstGeom prst="rect">
            <a:avLst/>
          </a:prstGeom>
          <a:solidFill>
            <a:srgbClr val="C8C864"/>
          </a:solidFill>
          <a:ln w="9525" algn="ctr">
            <a:solidFill>
              <a:schemeClr val="tx1"/>
            </a:solidFill>
            <a:miter lim="800000"/>
            <a:headEnd/>
            <a:tailEnd/>
          </a:ln>
        </p:spPr>
        <p:txBody>
          <a:bodyPr wrap="none" anchor="ctr"/>
          <a:lstStyle/>
          <a:p>
            <a:pPr algn="ctr"/>
            <a:r>
              <a:rPr lang="en-US" sz="2400" dirty="0" smtClean="0">
                <a:latin typeface="Arial Unicode MS" pitchFamily="34" charset="-128"/>
              </a:rPr>
              <a:t>Analysis</a:t>
            </a:r>
            <a:endParaRPr lang="en-US" sz="2400" dirty="0">
              <a:latin typeface="Arial Unicode MS" pitchFamily="34" charset="-128"/>
            </a:endParaRPr>
          </a:p>
        </p:txBody>
      </p:sp>
      <p:sp>
        <p:nvSpPr>
          <p:cNvPr id="12" name="Right Arrow 11"/>
          <p:cNvSpPr/>
          <p:nvPr/>
        </p:nvSpPr>
        <p:spPr bwMode="auto">
          <a:xfrm>
            <a:off x="1676400" y="2971800"/>
            <a:ext cx="1905000" cy="685800"/>
          </a:xfrm>
          <a:prstGeom prst="rightArrow">
            <a:avLst>
              <a:gd name="adj1" fmla="val 50000"/>
              <a:gd name="adj2" fmla="val 41534"/>
            </a:avLst>
          </a:prstGeom>
          <a:solidFill>
            <a:srgbClr val="969696"/>
          </a:solidFill>
          <a:ln w="9525">
            <a:solidFill>
              <a:schemeClr val="tx1"/>
            </a:solidFill>
            <a:miter lim="800000"/>
            <a:headEnd/>
            <a:tailEnd/>
          </a:ln>
        </p:spPr>
        <p:txBody>
          <a:bodyPr wrap="none" anchor="ctr"/>
          <a:lstStyle/>
          <a:p>
            <a:pPr marL="0" marR="0" indent="0" defTabSz="914400" latinLnBrk="0">
              <a:lnSpc>
                <a:spcPct val="100000"/>
              </a:lnSpc>
              <a:buClrTx/>
              <a:buSzTx/>
              <a:buFontTx/>
              <a:buNone/>
              <a:tabLst/>
            </a:pPr>
            <a:endParaRPr lang="en-US" smtClean="0"/>
          </a:p>
        </p:txBody>
      </p:sp>
    </p:spTree>
    <p:extLst>
      <p:ext uri="{BB962C8B-B14F-4D97-AF65-F5344CB8AC3E}">
        <p14:creationId xmlns:p14="http://schemas.microsoft.com/office/powerpoint/2010/main" val="2595498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a Program</a:t>
            </a:r>
            <a:endParaRPr lang="en-US" dirty="0"/>
          </a:p>
        </p:txBody>
      </p:sp>
      <p:sp>
        <p:nvSpPr>
          <p:cNvPr id="3" name="Content Placeholder 2"/>
          <p:cNvSpPr>
            <a:spLocks noGrp="1"/>
          </p:cNvSpPr>
          <p:nvPr>
            <p:ph idx="1"/>
          </p:nvPr>
        </p:nvSpPr>
        <p:spPr/>
        <p:txBody>
          <a:bodyPr/>
          <a:lstStyle/>
          <a:p>
            <a:r>
              <a:rPr lang="en-US" dirty="0" smtClean="0"/>
              <a:t>Programs must be written in a language that the computer “understands”.</a:t>
            </a:r>
          </a:p>
          <a:p>
            <a:r>
              <a:rPr lang="en-US" dirty="0" smtClean="0"/>
              <a:t>Virtual Machines</a:t>
            </a:r>
          </a:p>
          <a:p>
            <a:pPr lvl="1"/>
            <a:r>
              <a:rPr lang="en-US" dirty="0" smtClean="0"/>
              <a:t>Computer hardware</a:t>
            </a:r>
            <a:endParaRPr lang="en-US" dirty="0" smtClean="0">
              <a:hlinkClick r:id="" action="ppaction://noaction"/>
            </a:endParaRPr>
          </a:p>
          <a:p>
            <a:pPr lvl="1"/>
            <a:r>
              <a:rPr lang="en-US" dirty="0" smtClean="0">
                <a:hlinkClick r:id="" action="ppaction://noaction"/>
              </a:rPr>
              <a:t>Machine language</a:t>
            </a:r>
          </a:p>
          <a:p>
            <a:pPr lvl="1"/>
            <a:r>
              <a:rPr lang="en-US" dirty="0" smtClean="0">
                <a:hlinkClick r:id="" action="ppaction://noaction"/>
              </a:rPr>
              <a:t>Assembly language</a:t>
            </a:r>
          </a:p>
          <a:p>
            <a:pPr lvl="1"/>
            <a:r>
              <a:rPr lang="en-US" dirty="0" smtClean="0">
                <a:hlinkClick r:id="" action="ppaction://noaction"/>
              </a:rPr>
              <a:t>High-level language</a:t>
            </a:r>
            <a:endParaRPr lang="en-US" dirty="0" smtClean="0"/>
          </a:p>
          <a:p>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23</a:t>
            </a:fld>
            <a:endParaRPr lang="en-US"/>
          </a:p>
        </p:txBody>
      </p:sp>
    </p:spTree>
    <p:extLst>
      <p:ext uri="{BB962C8B-B14F-4D97-AF65-F5344CB8AC3E}">
        <p14:creationId xmlns:p14="http://schemas.microsoft.com/office/powerpoint/2010/main" val="9328204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Machine Language</a:t>
            </a:r>
          </a:p>
        </p:txBody>
      </p:sp>
      <p:sp>
        <p:nvSpPr>
          <p:cNvPr id="33795" name="Rectangle 3"/>
          <p:cNvSpPr>
            <a:spLocks noGrp="1" noChangeArrowheads="1"/>
          </p:cNvSpPr>
          <p:nvPr>
            <p:ph type="body" idx="1"/>
          </p:nvPr>
        </p:nvSpPr>
        <p:spPr>
          <a:xfrm>
            <a:off x="533400" y="1524000"/>
            <a:ext cx="7696200" cy="4038600"/>
          </a:xfrm>
        </p:spPr>
        <p:txBody>
          <a:bodyPr/>
          <a:lstStyle/>
          <a:p>
            <a:pPr eaLnBrk="1" hangingPunct="1"/>
            <a:r>
              <a:rPr lang="en-US" smtClean="0"/>
              <a:t>A computer only understands a specially designed </a:t>
            </a:r>
            <a:r>
              <a:rPr lang="en-US" b="1" smtClean="0"/>
              <a:t>machine language</a:t>
            </a:r>
            <a:r>
              <a:rPr lang="en-US" smtClean="0"/>
              <a:t>.</a:t>
            </a:r>
          </a:p>
          <a:p>
            <a:pPr eaLnBrk="1" hangingPunct="1"/>
            <a:r>
              <a:rPr lang="en-US" smtClean="0"/>
              <a:t>Machine language statements are: </a:t>
            </a:r>
          </a:p>
          <a:p>
            <a:pPr lvl="1" eaLnBrk="1" hangingPunct="1"/>
            <a:r>
              <a:rPr lang="en-US" smtClean="0"/>
              <a:t>Stored in a computer’s memory, which is a sequence of binary digits (</a:t>
            </a:r>
            <a:r>
              <a:rPr lang="en-US" b="1" smtClean="0"/>
              <a:t>bits</a:t>
            </a:r>
            <a:r>
              <a:rPr lang="en-US" smtClean="0"/>
              <a:t> – 0 or 1): </a:t>
            </a:r>
          </a:p>
          <a:p>
            <a:pPr lvl="1" eaLnBrk="1" hangingPunct="1"/>
            <a:r>
              <a:rPr lang="en-US" smtClean="0"/>
              <a:t>Retrieved from memory and executed one at a time</a:t>
            </a:r>
          </a:p>
        </p:txBody>
      </p:sp>
      <p:sp>
        <p:nvSpPr>
          <p:cNvPr id="33796" name="Rectangle 4"/>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9D234DC3-92FF-4E9B-BA99-8F939B4D7616}" type="slidenum">
              <a:rPr lang="en-US" sz="900">
                <a:latin typeface="Arial Unicode MS" pitchFamily="34" charset="-128"/>
              </a:rPr>
              <a:pPr algn="r" eaLnBrk="1" hangingPunct="1"/>
              <a:t>24</a:t>
            </a:fld>
            <a:endParaRPr lang="en-US" sz="900">
              <a:latin typeface="Arial Unicode MS" pitchFamily="34" charset="-128"/>
            </a:endParaRPr>
          </a:p>
        </p:txBody>
      </p:sp>
    </p:spTree>
    <p:extLst>
      <p:ext uri="{BB962C8B-B14F-4D97-AF65-F5344CB8AC3E}">
        <p14:creationId xmlns:p14="http://schemas.microsoft.com/office/powerpoint/2010/main" val="2941362198"/>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p:txBody>
          <a:bodyPr/>
          <a:lstStyle/>
          <a:p>
            <a:fld id="{91569A1B-B19F-40D3-86E9-6C4010BDC12F}" type="slidenum">
              <a:rPr lang="en-US" smtClean="0"/>
              <a:pPr/>
              <a:t>25</a:t>
            </a:fld>
            <a:endParaRPr lang="en-US" smtClean="0"/>
          </a:p>
        </p:txBody>
      </p:sp>
      <p:sp>
        <p:nvSpPr>
          <p:cNvPr id="34819" name="Rectangle 2"/>
          <p:cNvSpPr>
            <a:spLocks noGrp="1" noChangeArrowheads="1"/>
          </p:cNvSpPr>
          <p:nvPr>
            <p:ph type="title"/>
          </p:nvPr>
        </p:nvSpPr>
        <p:spPr/>
        <p:txBody>
          <a:bodyPr/>
          <a:lstStyle/>
          <a:p>
            <a:pPr eaLnBrk="1" hangingPunct="1"/>
            <a:r>
              <a:rPr lang="en-US" smtClean="0"/>
              <a:t>           An Example </a:t>
            </a:r>
            <a:r>
              <a:rPr lang="en-US" sz="2000" smtClean="0"/>
              <a:t>(hypothetical)</a:t>
            </a:r>
            <a:endParaRPr lang="en-US" smtClean="0"/>
          </a:p>
        </p:txBody>
      </p:sp>
      <p:sp>
        <p:nvSpPr>
          <p:cNvPr id="34820" name="Rectangle 3"/>
          <p:cNvSpPr>
            <a:spLocks noGrp="1" noChangeArrowheads="1"/>
          </p:cNvSpPr>
          <p:nvPr>
            <p:ph type="body" idx="1"/>
          </p:nvPr>
        </p:nvSpPr>
        <p:spPr/>
        <p:txBody>
          <a:bodyPr/>
          <a:lstStyle/>
          <a:p>
            <a:pPr eaLnBrk="1" hangingPunct="1">
              <a:buFontTx/>
              <a:buChar char=" "/>
            </a:pPr>
            <a:r>
              <a:rPr lang="en-US" smtClean="0"/>
              <a:t>00010000000000000000010000000000001001000000000000000100000000010010001100000000000001000000001000010001000000000000010000000011000100000000001101000100000000000010010000000000000001000001100100100011000000000000010000000010000100010000000010000100000000110001110000000000010...</a:t>
            </a:r>
          </a:p>
        </p:txBody>
      </p:sp>
      <p:sp>
        <p:nvSpPr>
          <p:cNvPr id="9" name="Rectangle 8"/>
          <p:cNvSpPr/>
          <p:nvPr/>
        </p:nvSpPr>
        <p:spPr bwMode="auto">
          <a:xfrm>
            <a:off x="687219" y="1789000"/>
            <a:ext cx="1403556" cy="484635"/>
          </a:xfrm>
          <a:prstGeom prst="rect">
            <a:avLst/>
          </a:prstGeom>
          <a:solidFill>
            <a:schemeClr val="accent2">
              <a:alpha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13500987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p:txBody>
          <a:bodyPr/>
          <a:lstStyle/>
          <a:p>
            <a:fld id="{9509E861-C577-4257-805F-7A3988C94D75}" type="slidenum">
              <a:rPr lang="en-US" smtClean="0"/>
              <a:pPr/>
              <a:t>26</a:t>
            </a:fld>
            <a:endParaRPr lang="en-US" smtClean="0"/>
          </a:p>
        </p:txBody>
      </p:sp>
      <p:sp>
        <p:nvSpPr>
          <p:cNvPr id="35843" name="Rectangle 2"/>
          <p:cNvSpPr>
            <a:spLocks noGrp="1" noChangeArrowheads="1"/>
          </p:cNvSpPr>
          <p:nvPr>
            <p:ph type="title"/>
          </p:nvPr>
        </p:nvSpPr>
        <p:spPr>
          <a:xfrm>
            <a:off x="685800" y="457200"/>
            <a:ext cx="7772400" cy="1143000"/>
          </a:xfrm>
        </p:spPr>
        <p:txBody>
          <a:bodyPr/>
          <a:lstStyle/>
          <a:p>
            <a:pPr eaLnBrk="1" hangingPunct="1"/>
            <a:r>
              <a:rPr lang="en-US" smtClean="0"/>
              <a:t>A Real Example</a:t>
            </a:r>
            <a:endParaRPr lang="en-US" sz="2000" smtClean="0"/>
          </a:p>
        </p:txBody>
      </p:sp>
      <p:sp>
        <p:nvSpPr>
          <p:cNvPr id="35844" name="Text Box 3"/>
          <p:cNvSpPr txBox="1">
            <a:spLocks noChangeArrowheads="1"/>
          </p:cNvSpPr>
          <p:nvPr/>
        </p:nvSpPr>
        <p:spPr bwMode="auto">
          <a:xfrm>
            <a:off x="4910658" y="1524000"/>
            <a:ext cx="3505200" cy="4724400"/>
          </a:xfrm>
          <a:prstGeom prst="rect">
            <a:avLst/>
          </a:prstGeom>
          <a:noFill/>
          <a:ln w="9525">
            <a:noFill/>
            <a:miter lim="800000"/>
            <a:headEnd/>
            <a:tailEnd/>
          </a:ln>
        </p:spPr>
        <p:txBody>
          <a:bodyPr>
            <a:spAutoFit/>
          </a:bodyPr>
          <a:lstStyle/>
          <a:p>
            <a:r>
              <a:rPr lang="en-US" sz="1400" dirty="0">
                <a:latin typeface="Times New Roman" pitchFamily="18" charset="0"/>
              </a:rPr>
              <a:t>SPARC executable machine code</a:t>
            </a:r>
          </a:p>
          <a:p>
            <a:endParaRPr lang="en-US" sz="1000" b="1" dirty="0">
              <a:latin typeface="Times New Roman" pitchFamily="18" charset="0"/>
            </a:endParaRPr>
          </a:p>
          <a:p>
            <a:r>
              <a:rPr lang="en-US" sz="1000" dirty="0">
                <a:latin typeface="Times New Roman" pitchFamily="18" charset="0"/>
              </a:rPr>
              <a:t>000001110111010100000101 000001000110000100000110</a:t>
            </a:r>
          </a:p>
          <a:p>
            <a:r>
              <a:rPr lang="en-US" sz="1000" dirty="0">
                <a:latin typeface="Times New Roman" pitchFamily="18" charset="0"/>
              </a:rPr>
              <a:t>000000000000010000000010 000000000000010000000000 </a:t>
            </a:r>
          </a:p>
          <a:p>
            <a:r>
              <a:rPr lang="en-US" sz="1000" dirty="0">
                <a:latin typeface="Times New Roman" pitchFamily="18" charset="0"/>
              </a:rPr>
              <a:t>000000000000000000000000 000000000000000000000000</a:t>
            </a:r>
          </a:p>
          <a:p>
            <a:r>
              <a:rPr lang="en-US" sz="1000" dirty="0">
                <a:latin typeface="Times New Roman" pitchFamily="18" charset="0"/>
              </a:rPr>
              <a:t>000000000000000000000000 000000000000000000000000</a:t>
            </a:r>
          </a:p>
          <a:p>
            <a:r>
              <a:rPr lang="en-US" sz="1000" dirty="0">
                <a:latin typeface="Times New Roman" pitchFamily="18" charset="0"/>
              </a:rPr>
              <a:t>000000000000000000000010 000000000000000000000010</a:t>
            </a:r>
          </a:p>
          <a:p>
            <a:r>
              <a:rPr lang="en-US" sz="1000" dirty="0">
                <a:latin typeface="Times New Roman" pitchFamily="18" charset="0"/>
              </a:rPr>
              <a:t>000000000000000000000000 000000000000000000000001 </a:t>
            </a:r>
          </a:p>
          <a:p>
            <a:r>
              <a:rPr lang="en-US" sz="1000" dirty="0">
                <a:latin typeface="Times New Roman" pitchFamily="18" charset="0"/>
              </a:rPr>
              <a:t>000000000000000000000001 000000000011010000110000</a:t>
            </a:r>
          </a:p>
          <a:p>
            <a:r>
              <a:rPr lang="en-US" sz="1000" dirty="0">
                <a:latin typeface="Times New Roman" pitchFamily="18" charset="0"/>
              </a:rPr>
              <a:t>000000000000000000000000 000000000000000001100100</a:t>
            </a:r>
          </a:p>
          <a:p>
            <a:r>
              <a:rPr lang="en-US" sz="1000" dirty="0">
                <a:latin typeface="Times New Roman" pitchFamily="18" charset="0"/>
              </a:rPr>
              <a:t>000000000000000000000000 000000010011000100100100</a:t>
            </a:r>
          </a:p>
          <a:p>
            <a:r>
              <a:rPr lang="en-US" sz="1000" dirty="0">
                <a:latin typeface="Times New Roman" pitchFamily="18" charset="0"/>
              </a:rPr>
              <a:t>000000000000000000000000 000000000000000000000000 </a:t>
            </a:r>
          </a:p>
          <a:p>
            <a:r>
              <a:rPr lang="en-US" sz="1000" dirty="0">
                <a:latin typeface="Times New Roman" pitchFamily="18" charset="0"/>
              </a:rPr>
              <a:t>000000000000000001100100 000000000000000001000000</a:t>
            </a:r>
          </a:p>
          <a:p>
            <a:r>
              <a:rPr lang="en-US" sz="1000" dirty="0">
                <a:latin typeface="Times New Roman" pitchFamily="18" charset="0"/>
              </a:rPr>
              <a:t>000000000000000000000101 000000000000000001010000</a:t>
            </a:r>
          </a:p>
          <a:p>
            <a:r>
              <a:rPr lang="en-US" sz="1000" dirty="0">
                <a:latin typeface="Times New Roman" pitchFamily="18" charset="0"/>
              </a:rPr>
              <a:t>000000000000000000110011 000000000000000000110001</a:t>
            </a:r>
          </a:p>
          <a:p>
            <a:r>
              <a:rPr lang="en-US" sz="1000" dirty="0">
                <a:latin typeface="Times New Roman" pitchFamily="18" charset="0"/>
              </a:rPr>
              <a:t>000000000000000000000000 000000000000000000000110 </a:t>
            </a:r>
          </a:p>
          <a:p>
            <a:r>
              <a:rPr lang="en-US" sz="1000" dirty="0">
                <a:latin typeface="Times New Roman" pitchFamily="18" charset="0"/>
              </a:rPr>
              <a:t>000000000000000000000000 000000000000000001100100</a:t>
            </a:r>
          </a:p>
          <a:p>
            <a:r>
              <a:rPr lang="en-US" sz="1000" dirty="0">
                <a:latin typeface="Times New Roman" pitchFamily="18" charset="0"/>
              </a:rPr>
              <a:t>000000000000000000000001 000000000000000001100100</a:t>
            </a:r>
          </a:p>
          <a:p>
            <a:r>
              <a:rPr lang="en-US" sz="1000" dirty="0">
                <a:latin typeface="Times New Roman" pitchFamily="18" charset="0"/>
              </a:rPr>
              <a:t>000000000000000000000000 000000000000000000000000</a:t>
            </a:r>
          </a:p>
          <a:p>
            <a:r>
              <a:rPr lang="en-US" sz="1000" dirty="0">
                <a:latin typeface="Times New Roman" pitchFamily="18" charset="0"/>
              </a:rPr>
              <a:t>000000000000000000000000 000000000000001001000000</a:t>
            </a:r>
          </a:p>
          <a:p>
            <a:r>
              <a:rPr lang="en-US" sz="1000" dirty="0">
                <a:latin typeface="Times New Roman" pitchFamily="18" charset="0"/>
              </a:rPr>
              <a:t>000000000000000000000000 000000000000001001000000</a:t>
            </a:r>
          </a:p>
          <a:p>
            <a:r>
              <a:rPr lang="en-US" sz="1000" dirty="0">
                <a:latin typeface="Times New Roman" pitchFamily="18" charset="0"/>
              </a:rPr>
              <a:t>000000000000000000000000 000000000000000000000101</a:t>
            </a:r>
          </a:p>
          <a:p>
            <a:r>
              <a:rPr lang="en-US" sz="1000" dirty="0">
                <a:latin typeface="Times New Roman" pitchFamily="18" charset="0"/>
              </a:rPr>
              <a:t>000000000000000000000000 000000000000000000000000</a:t>
            </a:r>
          </a:p>
          <a:p>
            <a:r>
              <a:rPr lang="en-US" sz="1000" dirty="0">
                <a:latin typeface="Times New Roman" pitchFamily="18" charset="0"/>
              </a:rPr>
              <a:t>000000000000000000000000 000000000000000000000011 </a:t>
            </a:r>
          </a:p>
          <a:p>
            <a:r>
              <a:rPr lang="en-US" sz="1000" dirty="0">
                <a:latin typeface="Times New Roman" pitchFamily="18" charset="0"/>
              </a:rPr>
              <a:t>000000000000000000000000 000000000000001100100100</a:t>
            </a:r>
          </a:p>
          <a:p>
            <a:r>
              <a:rPr lang="en-US" sz="1000" dirty="0">
                <a:latin typeface="Times New Roman" pitchFamily="18" charset="0"/>
              </a:rPr>
              <a:t>000000000000000000000000 000000000000000000000000</a:t>
            </a:r>
          </a:p>
          <a:p>
            <a:r>
              <a:rPr lang="en-US" sz="1000" dirty="0">
                <a:latin typeface="Times New Roman" pitchFamily="18" charset="0"/>
              </a:rPr>
              <a:t>000000000000000000000000 000000000000000000000000</a:t>
            </a:r>
          </a:p>
          <a:p>
            <a:r>
              <a:rPr lang="en-US" sz="1000" dirty="0">
                <a:latin typeface="Times New Roman" pitchFamily="18" charset="0"/>
              </a:rPr>
              <a:t>000000000000000000000000 000000000000000000100001 </a:t>
            </a:r>
          </a:p>
          <a:p>
            <a:endParaRPr lang="en-US" sz="1000" dirty="0">
              <a:latin typeface="Times New Roman" pitchFamily="18" charset="0"/>
            </a:endParaRPr>
          </a:p>
          <a:p>
            <a:r>
              <a:rPr lang="en-US" sz="1000" dirty="0">
                <a:latin typeface="Times New Roman" pitchFamily="18" charset="0"/>
              </a:rPr>
              <a:t>  … this goes on for another 1600 lines...</a:t>
            </a:r>
          </a:p>
        </p:txBody>
      </p:sp>
      <p:sp>
        <p:nvSpPr>
          <p:cNvPr id="35845" name="Text Box 4"/>
          <p:cNvSpPr txBox="1">
            <a:spLocks noChangeArrowheads="1"/>
          </p:cNvSpPr>
          <p:nvPr/>
        </p:nvSpPr>
        <p:spPr bwMode="auto">
          <a:xfrm>
            <a:off x="985141" y="1524000"/>
            <a:ext cx="3263900" cy="4724400"/>
          </a:xfrm>
          <a:prstGeom prst="rect">
            <a:avLst/>
          </a:prstGeom>
          <a:noFill/>
          <a:ln w="9525">
            <a:noFill/>
            <a:miter lim="800000"/>
            <a:headEnd/>
            <a:tailEnd/>
          </a:ln>
        </p:spPr>
        <p:txBody>
          <a:bodyPr wrap="none">
            <a:spAutoFit/>
          </a:bodyPr>
          <a:lstStyle/>
          <a:p>
            <a:r>
              <a:rPr lang="en-US" sz="1400" dirty="0">
                <a:latin typeface="Times New Roman" pitchFamily="18" charset="0"/>
              </a:rPr>
              <a:t>Intel Pentium executable machine code</a:t>
            </a:r>
          </a:p>
          <a:p>
            <a:endParaRPr lang="en-US" sz="1000" b="1" dirty="0">
              <a:latin typeface="Times New Roman" pitchFamily="18" charset="0"/>
            </a:endParaRPr>
          </a:p>
          <a:p>
            <a:r>
              <a:rPr lang="en-US" sz="1000" dirty="0">
                <a:latin typeface="Times New Roman" pitchFamily="18" charset="0"/>
              </a:rPr>
              <a:t>000000100111000000010001 000001100100010101000110</a:t>
            </a:r>
          </a:p>
          <a:p>
            <a:r>
              <a:rPr lang="en-US" sz="1000" dirty="0">
                <a:latin typeface="Times New Roman" pitchFamily="18" charset="0"/>
              </a:rPr>
              <a:t>000001100010010101010100 000000100001000000010001</a:t>
            </a:r>
          </a:p>
          <a:p>
            <a:r>
              <a:rPr lang="en-US" sz="1000" dirty="0">
                <a:latin typeface="Times New Roman" pitchFamily="18" charset="0"/>
              </a:rPr>
              <a:t>000001100111000101010001 000001110001000101100100</a:t>
            </a:r>
          </a:p>
          <a:p>
            <a:r>
              <a:rPr lang="en-US" sz="1000" dirty="0">
                <a:latin typeface="Times New Roman" pitchFamily="18" charset="0"/>
              </a:rPr>
              <a:t>000000100111000101010111 000000100001000101000011</a:t>
            </a:r>
          </a:p>
          <a:p>
            <a:r>
              <a:rPr lang="en-US" sz="1000" dirty="0">
                <a:latin typeface="Times New Roman" pitchFamily="18" charset="0"/>
              </a:rPr>
              <a:t>000000000101000000010101 000001100001010101000111</a:t>
            </a:r>
          </a:p>
          <a:p>
            <a:r>
              <a:rPr lang="en-US" sz="1000" dirty="0">
                <a:latin typeface="Times New Roman" pitchFamily="18" charset="0"/>
              </a:rPr>
              <a:t>000000110001000101000011 000001100001010100110111</a:t>
            </a:r>
          </a:p>
          <a:p>
            <a:r>
              <a:rPr lang="en-US" sz="1000" dirty="0">
                <a:latin typeface="Times New Roman" pitchFamily="18" charset="0"/>
              </a:rPr>
              <a:t>000001100110010101010111 000001100100010101100000</a:t>
            </a:r>
          </a:p>
          <a:p>
            <a:r>
              <a:rPr lang="en-US" sz="1000" dirty="0">
                <a:latin typeface="Times New Roman" pitchFamily="18" charset="0"/>
              </a:rPr>
              <a:t>000001100010010101010100 000000100111000101000100</a:t>
            </a:r>
          </a:p>
          <a:p>
            <a:r>
              <a:rPr lang="en-US" sz="1000" dirty="0">
                <a:latin typeface="Times New Roman" pitchFamily="18" charset="0"/>
              </a:rPr>
              <a:t>000000000110010001110010 000001010111010000010010</a:t>
            </a:r>
          </a:p>
          <a:p>
            <a:r>
              <a:rPr lang="en-US" sz="1000" dirty="0">
                <a:latin typeface="Times New Roman" pitchFamily="18" charset="0"/>
              </a:rPr>
              <a:t>000001010111010100110111 000001100111000101000111</a:t>
            </a:r>
          </a:p>
          <a:p>
            <a:r>
              <a:rPr lang="en-US" sz="1000" dirty="0">
                <a:latin typeface="Times New Roman" pitchFamily="18" charset="0"/>
              </a:rPr>
              <a:t>000001010111010101100101 000001100111010101000011</a:t>
            </a:r>
          </a:p>
          <a:p>
            <a:r>
              <a:rPr lang="en-US" sz="1000" dirty="0">
                <a:latin typeface="Times New Roman" pitchFamily="18" charset="0"/>
              </a:rPr>
              <a:t>000001110000000101010101 000001100110000101010001</a:t>
            </a:r>
          </a:p>
          <a:p>
            <a:r>
              <a:rPr lang="en-US" sz="1000" dirty="0">
                <a:latin typeface="Times New Roman" pitchFamily="18" charset="0"/>
              </a:rPr>
              <a:t>000001100010000101000101 000001100001010100110111</a:t>
            </a:r>
          </a:p>
          <a:p>
            <a:r>
              <a:rPr lang="en-US" sz="1000" dirty="0">
                <a:latin typeface="Times New Roman" pitchFamily="18" charset="0"/>
              </a:rPr>
              <a:t>000000000110010001110010 000000000100010000010010</a:t>
            </a:r>
          </a:p>
          <a:p>
            <a:r>
              <a:rPr lang="en-US" sz="1000" dirty="0">
                <a:latin typeface="Times New Roman" pitchFamily="18" charset="0"/>
              </a:rPr>
              <a:t>000001100010000001010110 000001100011000101000101</a:t>
            </a:r>
          </a:p>
          <a:p>
            <a:r>
              <a:rPr lang="en-US" sz="1000" dirty="0">
                <a:latin typeface="Times New Roman" pitchFamily="18" charset="0"/>
              </a:rPr>
              <a:t>000001010111010000010001 000001010111010100110111</a:t>
            </a:r>
          </a:p>
          <a:p>
            <a:r>
              <a:rPr lang="en-US" sz="1000" dirty="0">
                <a:latin typeface="Times New Roman" pitchFamily="18" charset="0"/>
              </a:rPr>
              <a:t>000001100000010101010101 000001100111000101010001</a:t>
            </a:r>
          </a:p>
          <a:p>
            <a:r>
              <a:rPr lang="en-US" sz="1000" dirty="0">
                <a:latin typeface="Times New Roman" pitchFamily="18" charset="0"/>
              </a:rPr>
              <a:t>000000000100010001110011 000001110001010001010110</a:t>
            </a:r>
          </a:p>
          <a:p>
            <a:r>
              <a:rPr lang="en-US" sz="1000" dirty="0">
                <a:latin typeface="Times New Roman" pitchFamily="18" charset="0"/>
              </a:rPr>
              <a:t>000001100110000101000011 000000110001000000010001</a:t>
            </a:r>
          </a:p>
          <a:p>
            <a:r>
              <a:rPr lang="en-US" sz="1000" dirty="0">
                <a:latin typeface="Times New Roman" pitchFamily="18" charset="0"/>
              </a:rPr>
              <a:t>000000000100010001110011 000001110010000001010110</a:t>
            </a:r>
          </a:p>
          <a:p>
            <a:r>
              <a:rPr lang="en-US" sz="1000" dirty="0">
                <a:latin typeface="Times New Roman" pitchFamily="18" charset="0"/>
              </a:rPr>
              <a:t>000001110000000101110001 000000000100010101000101</a:t>
            </a:r>
          </a:p>
          <a:p>
            <a:r>
              <a:rPr lang="en-US" sz="1000" dirty="0">
                <a:latin typeface="Times New Roman" pitchFamily="18" charset="0"/>
              </a:rPr>
              <a:t>000000110001000001100011 000000000100010001110011</a:t>
            </a:r>
          </a:p>
          <a:p>
            <a:r>
              <a:rPr lang="en-US" sz="1000" dirty="0">
                <a:latin typeface="Times New Roman" pitchFamily="18" charset="0"/>
              </a:rPr>
              <a:t>000001100010010001010110 000001100010000101010110</a:t>
            </a:r>
          </a:p>
          <a:p>
            <a:r>
              <a:rPr lang="en-US" sz="1000" dirty="0">
                <a:latin typeface="Times New Roman" pitchFamily="18" charset="0"/>
              </a:rPr>
              <a:t>000001100011000101000101 000000000101000000010101</a:t>
            </a:r>
          </a:p>
          <a:p>
            <a:r>
              <a:rPr lang="en-US" sz="1000" dirty="0">
                <a:latin typeface="Times New Roman" pitchFamily="18" charset="0"/>
              </a:rPr>
              <a:t>000001110010000001010110 000001110100000101000101</a:t>
            </a:r>
          </a:p>
          <a:p>
            <a:r>
              <a:rPr lang="en-US" sz="1000" dirty="0">
                <a:latin typeface="Times New Roman" pitchFamily="18" charset="0"/>
              </a:rPr>
              <a:t>000000000110010101100100 000000000100010000010010</a:t>
            </a:r>
          </a:p>
          <a:p>
            <a:endParaRPr lang="en-US" sz="1000" dirty="0">
              <a:latin typeface="Times New Roman" pitchFamily="18" charset="0"/>
            </a:endParaRPr>
          </a:p>
          <a:p>
            <a:r>
              <a:rPr lang="en-US" sz="1000" dirty="0">
                <a:latin typeface="Times New Roman" pitchFamily="18" charset="0"/>
              </a:rPr>
              <a:t>… this goes on for another 74 lines...</a:t>
            </a:r>
            <a:endParaRPr lang="en-US" sz="2400" dirty="0">
              <a:latin typeface="Times New Roman" pitchFamily="18" charset="0"/>
            </a:endParaRPr>
          </a:p>
        </p:txBody>
      </p:sp>
    </p:spTree>
    <p:extLst>
      <p:ext uri="{BB962C8B-B14F-4D97-AF65-F5344CB8AC3E}">
        <p14:creationId xmlns:p14="http://schemas.microsoft.com/office/powerpoint/2010/main" val="107947554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Computer History</a:t>
            </a:r>
          </a:p>
        </p:txBody>
      </p:sp>
      <p:sp>
        <p:nvSpPr>
          <p:cNvPr id="36867" name="Rectangle 3"/>
          <p:cNvSpPr>
            <a:spLocks noGrp="1" noChangeArrowheads="1"/>
          </p:cNvSpPr>
          <p:nvPr>
            <p:ph type="body" idx="1"/>
          </p:nvPr>
        </p:nvSpPr>
        <p:spPr/>
        <p:txBody>
          <a:bodyPr/>
          <a:lstStyle/>
          <a:p>
            <a:pPr eaLnBrk="1" hangingPunct="1"/>
            <a:r>
              <a:rPr lang="en-US" smtClean="0"/>
              <a:t>Early Computers required a programmer to write in machine language:</a:t>
            </a:r>
          </a:p>
          <a:p>
            <a:pPr lvl="1" eaLnBrk="1" hangingPunct="1"/>
            <a:r>
              <a:rPr lang="en-US" smtClean="0"/>
              <a:t>It was easy to make mistakes.</a:t>
            </a:r>
          </a:p>
          <a:p>
            <a:pPr lvl="1" eaLnBrk="1" hangingPunct="1"/>
            <a:r>
              <a:rPr lang="en-US" smtClean="0"/>
              <a:t>The mistakes were hard to find.</a:t>
            </a:r>
          </a:p>
          <a:p>
            <a:pPr lvl="1" eaLnBrk="1" hangingPunct="1"/>
            <a:r>
              <a:rPr lang="en-US" smtClean="0"/>
              <a:t>The resulting program was not </a:t>
            </a:r>
            <a:r>
              <a:rPr lang="en-US" i="1" smtClean="0"/>
              <a:t>portable.</a:t>
            </a:r>
          </a:p>
          <a:p>
            <a:pPr eaLnBrk="1" hangingPunct="1"/>
            <a:r>
              <a:rPr lang="en-US" smtClean="0"/>
              <a:t>As a result, programming in machine language was very difficult. </a:t>
            </a:r>
          </a:p>
        </p:txBody>
      </p:sp>
      <p:sp>
        <p:nvSpPr>
          <p:cNvPr id="36868" name="Rectangle 4"/>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DD8A3FB3-744B-433C-ACCE-AECA6F691710}" type="slidenum">
              <a:rPr lang="en-US" sz="900">
                <a:latin typeface="Arial Unicode MS" pitchFamily="34" charset="-128"/>
              </a:rPr>
              <a:pPr algn="r" eaLnBrk="1" hangingPunct="1"/>
              <a:t>27</a:t>
            </a:fld>
            <a:endParaRPr lang="en-US" sz="900">
              <a:latin typeface="Arial Unicode MS" pitchFamily="34" charset="-128"/>
            </a:endParaRPr>
          </a:p>
        </p:txBody>
      </p:sp>
    </p:spTree>
    <p:extLst>
      <p:ext uri="{BB962C8B-B14F-4D97-AF65-F5344CB8AC3E}">
        <p14:creationId xmlns:p14="http://schemas.microsoft.com/office/powerpoint/2010/main" val="2138308884"/>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Assembly Language</a:t>
            </a:r>
          </a:p>
        </p:txBody>
      </p:sp>
      <p:sp>
        <p:nvSpPr>
          <p:cNvPr id="37891" name="Rectangle 3"/>
          <p:cNvSpPr>
            <a:spLocks noGrp="1" noChangeArrowheads="1"/>
          </p:cNvSpPr>
          <p:nvPr>
            <p:ph type="body" idx="1"/>
          </p:nvPr>
        </p:nvSpPr>
        <p:spPr>
          <a:xfrm>
            <a:off x="381000" y="1524000"/>
            <a:ext cx="7848600" cy="4038600"/>
          </a:xfrm>
        </p:spPr>
        <p:txBody>
          <a:bodyPr/>
          <a:lstStyle/>
          <a:p>
            <a:pPr eaLnBrk="1" hangingPunct="1">
              <a:buFontTx/>
              <a:buChar char=" "/>
            </a:pPr>
            <a:r>
              <a:rPr lang="en-US" smtClean="0"/>
              <a:t>To make programming easier, you can:</a:t>
            </a:r>
          </a:p>
          <a:p>
            <a:pPr lvl="1" eaLnBrk="1" hangingPunct="1"/>
            <a:r>
              <a:rPr lang="en-US" smtClean="0"/>
              <a:t>Devise a set of abbreviations corresponding to the machine language instructions.</a:t>
            </a:r>
          </a:p>
          <a:p>
            <a:pPr lvl="1" eaLnBrk="1" hangingPunct="1"/>
            <a:r>
              <a:rPr lang="en-US" smtClean="0"/>
              <a:t>Create a program to translate them into machine language.</a:t>
            </a:r>
          </a:p>
          <a:p>
            <a:pPr eaLnBrk="1" hangingPunct="1">
              <a:buFont typeface="Arial" charset="0"/>
              <a:buNone/>
            </a:pPr>
            <a:endParaRPr lang="en-US" smtClean="0"/>
          </a:p>
          <a:p>
            <a:pPr eaLnBrk="1" hangingPunct="1">
              <a:buFont typeface="Arial" charset="0"/>
              <a:buNone/>
            </a:pPr>
            <a:endParaRPr lang="en-US" sz="2800" smtClean="0"/>
          </a:p>
        </p:txBody>
      </p:sp>
      <p:sp>
        <p:nvSpPr>
          <p:cNvPr id="37892" name="Line 4"/>
          <p:cNvSpPr>
            <a:spLocks noChangeShapeType="1"/>
          </p:cNvSpPr>
          <p:nvPr/>
        </p:nvSpPr>
        <p:spPr bwMode="auto">
          <a:xfrm>
            <a:off x="2641520" y="4290870"/>
            <a:ext cx="3200400" cy="0"/>
          </a:xfrm>
          <a:prstGeom prst="line">
            <a:avLst/>
          </a:prstGeom>
          <a:noFill/>
          <a:ln w="9525">
            <a:solidFill>
              <a:schemeClr val="tx1"/>
            </a:solidFill>
            <a:miter lim="800000"/>
            <a:headEnd/>
            <a:tailEnd type="triangle" w="med" len="med"/>
          </a:ln>
        </p:spPr>
        <p:txBody>
          <a:bodyPr wrap="none" anchor="ctr"/>
          <a:lstStyle/>
          <a:p>
            <a:endParaRPr lang="en-US"/>
          </a:p>
        </p:txBody>
      </p:sp>
      <p:sp>
        <p:nvSpPr>
          <p:cNvPr id="37893" name="Text Box 5"/>
          <p:cNvSpPr txBox="1">
            <a:spLocks noChangeArrowheads="1"/>
          </p:cNvSpPr>
          <p:nvPr/>
        </p:nvSpPr>
        <p:spPr bwMode="auto">
          <a:xfrm>
            <a:off x="5841920" y="4062270"/>
            <a:ext cx="2622550" cy="1187450"/>
          </a:xfrm>
          <a:prstGeom prst="rect">
            <a:avLst/>
          </a:prstGeom>
          <a:noFill/>
          <a:ln w="9525">
            <a:noFill/>
            <a:miter lim="800000"/>
            <a:headEnd/>
            <a:tailEnd/>
          </a:ln>
        </p:spPr>
        <p:txBody>
          <a:bodyPr wrap="none">
            <a:spAutoFit/>
          </a:bodyPr>
          <a:lstStyle/>
          <a:p>
            <a:r>
              <a:rPr lang="en-US" sz="2400">
                <a:latin typeface="Times New Roman" pitchFamily="18" charset="0"/>
              </a:rPr>
              <a:t>0010111010101001</a:t>
            </a:r>
          </a:p>
          <a:p>
            <a:r>
              <a:rPr lang="en-US" sz="2400">
                <a:latin typeface="Times New Roman" pitchFamily="18" charset="0"/>
              </a:rPr>
              <a:t>0110101010110101</a:t>
            </a:r>
          </a:p>
          <a:p>
            <a:r>
              <a:rPr lang="en-US" sz="2400">
                <a:latin typeface="Times New Roman" pitchFamily="18" charset="0"/>
              </a:rPr>
              <a:t>1010011010111100</a:t>
            </a:r>
          </a:p>
        </p:txBody>
      </p:sp>
      <p:sp>
        <p:nvSpPr>
          <p:cNvPr id="37894" name="Text Box 6"/>
          <p:cNvSpPr txBox="1">
            <a:spLocks noChangeArrowheads="1"/>
          </p:cNvSpPr>
          <p:nvPr/>
        </p:nvSpPr>
        <p:spPr bwMode="auto">
          <a:xfrm>
            <a:off x="660320" y="4062270"/>
            <a:ext cx="2011363" cy="1187450"/>
          </a:xfrm>
          <a:prstGeom prst="rect">
            <a:avLst/>
          </a:prstGeom>
          <a:noFill/>
          <a:ln w="9525">
            <a:noFill/>
            <a:miter lim="800000"/>
            <a:headEnd/>
            <a:tailEnd/>
          </a:ln>
        </p:spPr>
        <p:txBody>
          <a:bodyPr wrap="none">
            <a:spAutoFit/>
          </a:bodyPr>
          <a:lstStyle/>
          <a:p>
            <a:r>
              <a:rPr lang="en-US" sz="2400" b="1">
                <a:latin typeface="Courier New" pitchFamily="49" charset="0"/>
              </a:rPr>
              <a:t>MOV	x,ACC</a:t>
            </a:r>
          </a:p>
          <a:p>
            <a:r>
              <a:rPr lang="en-US" sz="2400" b="1">
                <a:latin typeface="Courier New" pitchFamily="49" charset="0"/>
              </a:rPr>
              <a:t>ADD	1,ACC</a:t>
            </a:r>
          </a:p>
          <a:p>
            <a:r>
              <a:rPr lang="en-US" sz="2400" b="1">
                <a:latin typeface="Courier New" pitchFamily="49" charset="0"/>
              </a:rPr>
              <a:t>STO	ACC,y</a:t>
            </a:r>
          </a:p>
        </p:txBody>
      </p:sp>
      <p:sp>
        <p:nvSpPr>
          <p:cNvPr id="37895" name="Line 7"/>
          <p:cNvSpPr>
            <a:spLocks noChangeShapeType="1"/>
          </p:cNvSpPr>
          <p:nvPr/>
        </p:nvSpPr>
        <p:spPr bwMode="auto">
          <a:xfrm>
            <a:off x="2641520" y="4671870"/>
            <a:ext cx="3200400" cy="0"/>
          </a:xfrm>
          <a:prstGeom prst="line">
            <a:avLst/>
          </a:prstGeom>
          <a:noFill/>
          <a:ln w="9525">
            <a:solidFill>
              <a:schemeClr val="tx1"/>
            </a:solidFill>
            <a:miter lim="800000"/>
            <a:headEnd/>
            <a:tailEnd type="triangle" w="med" len="med"/>
          </a:ln>
        </p:spPr>
        <p:txBody>
          <a:bodyPr wrap="none" anchor="ctr"/>
          <a:lstStyle/>
          <a:p>
            <a:endParaRPr lang="en-US"/>
          </a:p>
        </p:txBody>
      </p:sp>
      <p:sp>
        <p:nvSpPr>
          <p:cNvPr id="37896" name="Line 8"/>
          <p:cNvSpPr>
            <a:spLocks noChangeShapeType="1"/>
          </p:cNvSpPr>
          <p:nvPr/>
        </p:nvSpPr>
        <p:spPr bwMode="auto">
          <a:xfrm>
            <a:off x="2641520" y="5052870"/>
            <a:ext cx="3200400" cy="0"/>
          </a:xfrm>
          <a:prstGeom prst="line">
            <a:avLst/>
          </a:prstGeom>
          <a:noFill/>
          <a:ln w="9525">
            <a:solidFill>
              <a:schemeClr val="tx1"/>
            </a:solidFill>
            <a:miter lim="800000"/>
            <a:headEnd/>
            <a:tailEnd type="triangle" w="med" len="med"/>
          </a:ln>
        </p:spPr>
        <p:txBody>
          <a:bodyPr wrap="none" anchor="ctr"/>
          <a:lstStyle/>
          <a:p>
            <a:endParaRPr lang="en-US"/>
          </a:p>
        </p:txBody>
      </p:sp>
      <p:sp>
        <p:nvSpPr>
          <p:cNvPr id="37897" name="AutoShape 9"/>
          <p:cNvSpPr>
            <a:spLocks noChangeArrowheads="1"/>
          </p:cNvSpPr>
          <p:nvPr/>
        </p:nvSpPr>
        <p:spPr bwMode="auto">
          <a:xfrm>
            <a:off x="3327320" y="3681270"/>
            <a:ext cx="1752600" cy="17526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400">
                <a:latin typeface="Times New Roman" pitchFamily="18" charset="0"/>
              </a:rPr>
              <a:t>Assembler</a:t>
            </a:r>
          </a:p>
          <a:p>
            <a:pPr algn="ctr"/>
            <a:endParaRPr lang="en-US" sz="2400">
              <a:latin typeface="Times New Roman" pitchFamily="18" charset="0"/>
            </a:endParaRPr>
          </a:p>
          <a:p>
            <a:pPr algn="ctr"/>
            <a:endParaRPr lang="en-US" sz="2400">
              <a:latin typeface="Times New Roman" pitchFamily="18" charset="0"/>
            </a:endParaRPr>
          </a:p>
          <a:p>
            <a:pPr algn="ctr"/>
            <a:endParaRPr lang="en-US" sz="2400">
              <a:latin typeface="Times New Roman" pitchFamily="18" charset="0"/>
            </a:endParaRPr>
          </a:p>
        </p:txBody>
      </p:sp>
      <p:sp>
        <p:nvSpPr>
          <p:cNvPr id="37898" name="Rectangle 10"/>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B7B0E97F-A2DD-44EF-8DE7-D36B96FF9BA8}" type="slidenum">
              <a:rPr lang="en-US" sz="900">
                <a:latin typeface="Arial Unicode MS" pitchFamily="34" charset="-128"/>
              </a:rPr>
              <a:pPr algn="r" eaLnBrk="1" hangingPunct="1"/>
              <a:t>28</a:t>
            </a:fld>
            <a:endParaRPr lang="en-US" sz="900">
              <a:latin typeface="Arial Unicode MS" pitchFamily="34" charset="-128"/>
            </a:endParaRPr>
          </a:p>
        </p:txBody>
      </p:sp>
    </p:spTree>
    <p:extLst>
      <p:ext uri="{BB962C8B-B14F-4D97-AF65-F5344CB8AC3E}">
        <p14:creationId xmlns:p14="http://schemas.microsoft.com/office/powerpoint/2010/main" val="934667654"/>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2"/>
          <p:cNvSpPr>
            <a:spLocks noGrp="1"/>
          </p:cNvSpPr>
          <p:nvPr>
            <p:ph type="sldNum" sz="quarter" idx="10"/>
          </p:nvPr>
        </p:nvSpPr>
        <p:spPr/>
        <p:txBody>
          <a:bodyPr/>
          <a:lstStyle/>
          <a:p>
            <a:fld id="{EB5F1947-2730-48D1-AFC2-92E1D107ED70}" type="slidenum">
              <a:rPr lang="en-US" smtClean="0"/>
              <a:pPr/>
              <a:t>29</a:t>
            </a:fld>
            <a:endParaRPr lang="en-US" smtClean="0"/>
          </a:p>
        </p:txBody>
      </p:sp>
      <p:sp>
        <p:nvSpPr>
          <p:cNvPr id="38915" name="Rectangle 2"/>
          <p:cNvSpPr>
            <a:spLocks noGrp="1" noChangeArrowheads="1"/>
          </p:cNvSpPr>
          <p:nvPr>
            <p:ph type="title"/>
          </p:nvPr>
        </p:nvSpPr>
        <p:spPr>
          <a:xfrm>
            <a:off x="685800" y="457200"/>
            <a:ext cx="7772400" cy="1143000"/>
          </a:xfrm>
        </p:spPr>
        <p:txBody>
          <a:bodyPr/>
          <a:lstStyle/>
          <a:p>
            <a:pPr eaLnBrk="1" hangingPunct="1"/>
            <a:r>
              <a:rPr lang="en-US" smtClean="0"/>
              <a:t>The Real Example</a:t>
            </a:r>
          </a:p>
        </p:txBody>
      </p:sp>
      <p:sp>
        <p:nvSpPr>
          <p:cNvPr id="38916" name="Text Box 3"/>
          <p:cNvSpPr txBox="1">
            <a:spLocks noChangeArrowheads="1"/>
          </p:cNvSpPr>
          <p:nvPr/>
        </p:nvSpPr>
        <p:spPr bwMode="auto">
          <a:xfrm>
            <a:off x="152400" y="1525588"/>
            <a:ext cx="3613150" cy="4319587"/>
          </a:xfrm>
          <a:prstGeom prst="rect">
            <a:avLst/>
          </a:prstGeom>
          <a:noFill/>
          <a:ln w="9525">
            <a:noFill/>
            <a:miter lim="800000"/>
            <a:headEnd/>
            <a:tailEnd/>
          </a:ln>
        </p:spPr>
        <p:txBody>
          <a:bodyPr wrap="none">
            <a:spAutoFit/>
          </a:bodyPr>
          <a:lstStyle/>
          <a:p>
            <a:r>
              <a:rPr lang="en-US">
                <a:latin typeface="Arial Unicode MS" pitchFamily="34" charset="-128"/>
              </a:rPr>
              <a:t>Intel Pentium assembly language:</a:t>
            </a:r>
          </a:p>
          <a:p>
            <a:endParaRPr lang="en-US" sz="2000">
              <a:latin typeface="Times New Roman" pitchFamily="18" charset="0"/>
            </a:endParaRPr>
          </a:p>
          <a:p>
            <a:r>
              <a:rPr lang="en-US" sz="1400" b="1">
                <a:latin typeface="Courier New" pitchFamily="49" charset="0"/>
              </a:rPr>
              <a:t>_main:</a:t>
            </a:r>
          </a:p>
          <a:p>
            <a:r>
              <a:rPr lang="en-US" sz="1400" b="1">
                <a:latin typeface="Courier New" pitchFamily="49" charset="0"/>
              </a:rPr>
              <a:t>	pushl %ebp</a:t>
            </a:r>
          </a:p>
          <a:p>
            <a:r>
              <a:rPr lang="en-US" sz="1400" b="1">
                <a:latin typeface="Courier New" pitchFamily="49" charset="0"/>
              </a:rPr>
              <a:t>	movl %esp,%ebp</a:t>
            </a:r>
          </a:p>
          <a:p>
            <a:r>
              <a:rPr lang="en-US" sz="1400" b="1">
                <a:latin typeface="Courier New" pitchFamily="49" charset="0"/>
              </a:rPr>
              <a:t>	subl $24,%esp</a:t>
            </a:r>
          </a:p>
          <a:p>
            <a:r>
              <a:rPr lang="en-US" sz="1400" b="1">
                <a:latin typeface="Courier New" pitchFamily="49" charset="0"/>
              </a:rPr>
              <a:t>	call ___main</a:t>
            </a:r>
          </a:p>
          <a:p>
            <a:r>
              <a:rPr lang="en-US" sz="1400" b="1">
                <a:latin typeface="Courier New" pitchFamily="49" charset="0"/>
              </a:rPr>
              <a:t>	movl $1,-4(%ebp)</a:t>
            </a:r>
          </a:p>
          <a:p>
            <a:r>
              <a:rPr lang="en-US" sz="1400" b="1">
                <a:latin typeface="Courier New" pitchFamily="49" charset="0"/>
              </a:rPr>
              <a:t>	movl -4(%ebp),%eax</a:t>
            </a:r>
          </a:p>
          <a:p>
            <a:r>
              <a:rPr lang="en-US" sz="1400" b="1">
                <a:latin typeface="Courier New" pitchFamily="49" charset="0"/>
              </a:rPr>
              <a:t>	addl $2,%eax</a:t>
            </a:r>
          </a:p>
          <a:p>
            <a:r>
              <a:rPr lang="en-US" sz="1400" b="1">
                <a:latin typeface="Courier New" pitchFamily="49" charset="0"/>
              </a:rPr>
              <a:t>	movl %eax,-8(%ebp)</a:t>
            </a:r>
          </a:p>
          <a:p>
            <a:r>
              <a:rPr lang="en-US" sz="1400" b="1">
                <a:latin typeface="Courier New" pitchFamily="49" charset="0"/>
              </a:rPr>
              <a:t>	xorl %eax,%eax</a:t>
            </a:r>
          </a:p>
          <a:p>
            <a:r>
              <a:rPr lang="en-US" sz="1400" b="1">
                <a:latin typeface="Courier New" pitchFamily="49" charset="0"/>
              </a:rPr>
              <a:t>	jmp L2</a:t>
            </a:r>
          </a:p>
          <a:p>
            <a:r>
              <a:rPr lang="en-US" sz="1400" b="1">
                <a:latin typeface="Courier New" pitchFamily="49" charset="0"/>
              </a:rPr>
              <a:t>	.align 4</a:t>
            </a:r>
          </a:p>
          <a:p>
            <a:r>
              <a:rPr lang="en-US" sz="1400" b="1">
                <a:latin typeface="Courier New" pitchFamily="49" charset="0"/>
              </a:rPr>
              <a:t>L2:</a:t>
            </a:r>
          </a:p>
          <a:p>
            <a:r>
              <a:rPr lang="en-US" sz="1400" b="1">
                <a:latin typeface="Courier New" pitchFamily="49" charset="0"/>
              </a:rPr>
              <a:t>	movl %ebp,%esp</a:t>
            </a:r>
          </a:p>
          <a:p>
            <a:r>
              <a:rPr lang="en-US" sz="1400" b="1">
                <a:latin typeface="Courier New" pitchFamily="49" charset="0"/>
              </a:rPr>
              <a:t>	popl %ebp</a:t>
            </a:r>
          </a:p>
          <a:p>
            <a:r>
              <a:rPr lang="en-US" sz="1400" b="1">
                <a:latin typeface="Courier New" pitchFamily="49" charset="0"/>
              </a:rPr>
              <a:t>	ret</a:t>
            </a:r>
          </a:p>
          <a:p>
            <a:endParaRPr lang="en-US" sz="1600">
              <a:latin typeface="Times New Roman" pitchFamily="18" charset="0"/>
            </a:endParaRPr>
          </a:p>
        </p:txBody>
      </p:sp>
      <p:sp>
        <p:nvSpPr>
          <p:cNvPr id="38917" name="Text Box 4"/>
          <p:cNvSpPr txBox="1">
            <a:spLocks noChangeArrowheads="1"/>
          </p:cNvSpPr>
          <p:nvPr/>
        </p:nvSpPr>
        <p:spPr bwMode="auto">
          <a:xfrm>
            <a:off x="4724400" y="1524000"/>
            <a:ext cx="3502025" cy="4379913"/>
          </a:xfrm>
          <a:prstGeom prst="rect">
            <a:avLst/>
          </a:prstGeom>
          <a:noFill/>
          <a:ln w="9525">
            <a:noFill/>
            <a:miter lim="800000"/>
            <a:headEnd/>
            <a:tailEnd/>
          </a:ln>
        </p:spPr>
        <p:txBody>
          <a:bodyPr wrap="none">
            <a:spAutoFit/>
          </a:bodyPr>
          <a:lstStyle/>
          <a:p>
            <a:r>
              <a:rPr lang="en-US">
                <a:latin typeface="Arial Unicode MS" pitchFamily="34" charset="-128"/>
              </a:rPr>
              <a:t>SPARC assembly language:</a:t>
            </a:r>
            <a:endParaRPr lang="en-US" sz="1400">
              <a:latin typeface="Arial Unicode MS" pitchFamily="34" charset="-128"/>
            </a:endParaRPr>
          </a:p>
          <a:p>
            <a:endParaRPr lang="en-US" sz="2000">
              <a:latin typeface="Arial Unicode MS" pitchFamily="34" charset="-128"/>
            </a:endParaRPr>
          </a:p>
          <a:p>
            <a:r>
              <a:rPr lang="en-US" sz="1400" b="1">
                <a:latin typeface="Courier New" pitchFamily="49" charset="0"/>
              </a:rPr>
              <a:t>main:</a:t>
            </a:r>
          </a:p>
          <a:p>
            <a:r>
              <a:rPr lang="en-US" sz="1400" b="1">
                <a:latin typeface="Courier New" pitchFamily="49" charset="0"/>
              </a:rPr>
              <a:t>	save	%sp, -120, %sp</a:t>
            </a:r>
          </a:p>
          <a:p>
            <a:r>
              <a:rPr lang="en-US" sz="1400" b="1">
                <a:latin typeface="Courier New" pitchFamily="49" charset="0"/>
              </a:rPr>
              <a:t>	mov	1, %o0</a:t>
            </a:r>
          </a:p>
          <a:p>
            <a:r>
              <a:rPr lang="en-US" sz="1400" b="1">
                <a:latin typeface="Courier New" pitchFamily="49" charset="0"/>
              </a:rPr>
              <a:t>	st	%o0, [%fp-20]</a:t>
            </a:r>
          </a:p>
          <a:p>
            <a:r>
              <a:rPr lang="en-US" sz="1400" b="1">
                <a:latin typeface="Courier New" pitchFamily="49" charset="0"/>
              </a:rPr>
              <a:t>	ld	[%fp-20], %o0</a:t>
            </a:r>
          </a:p>
          <a:p>
            <a:r>
              <a:rPr lang="en-US" sz="1400" b="1">
                <a:latin typeface="Courier New" pitchFamily="49" charset="0"/>
              </a:rPr>
              <a:t>	add	%o0, 2, %o1</a:t>
            </a:r>
          </a:p>
          <a:p>
            <a:r>
              <a:rPr lang="en-US" sz="1400" b="1">
                <a:latin typeface="Courier New" pitchFamily="49" charset="0"/>
              </a:rPr>
              <a:t>	st	%o1, [%fp-24]</a:t>
            </a:r>
          </a:p>
          <a:p>
            <a:r>
              <a:rPr lang="en-US" sz="1400" b="1">
                <a:latin typeface="Courier New" pitchFamily="49" charset="0"/>
              </a:rPr>
              <a:t>	mov	0, %i0</a:t>
            </a:r>
          </a:p>
          <a:p>
            <a:r>
              <a:rPr lang="en-US" sz="1400" b="1">
                <a:latin typeface="Courier New" pitchFamily="49" charset="0"/>
              </a:rPr>
              <a:t>	b	.LL2</a:t>
            </a:r>
          </a:p>
          <a:p>
            <a:r>
              <a:rPr lang="en-US" sz="1400" b="1">
                <a:latin typeface="Courier New" pitchFamily="49" charset="0"/>
              </a:rPr>
              <a:t>	 nop</a:t>
            </a:r>
          </a:p>
          <a:p>
            <a:r>
              <a:rPr lang="en-US" sz="1400" b="1">
                <a:latin typeface="Courier New" pitchFamily="49" charset="0"/>
              </a:rPr>
              <a:t>	mov	0, %i0</a:t>
            </a:r>
          </a:p>
          <a:p>
            <a:r>
              <a:rPr lang="en-US" sz="1400" b="1">
                <a:latin typeface="Courier New" pitchFamily="49" charset="0"/>
              </a:rPr>
              <a:t>	b	.LL2</a:t>
            </a:r>
          </a:p>
          <a:p>
            <a:r>
              <a:rPr lang="en-US" sz="1400" b="1">
                <a:latin typeface="Courier New" pitchFamily="49" charset="0"/>
              </a:rPr>
              <a:t>	 nop</a:t>
            </a:r>
          </a:p>
          <a:p>
            <a:r>
              <a:rPr lang="en-US" sz="1400" b="1">
                <a:latin typeface="Courier New" pitchFamily="49" charset="0"/>
              </a:rPr>
              <a:t>.LL2:</a:t>
            </a:r>
          </a:p>
          <a:p>
            <a:r>
              <a:rPr lang="en-US" sz="1400" b="1">
                <a:latin typeface="Courier New" pitchFamily="49" charset="0"/>
              </a:rPr>
              <a:t>	ret</a:t>
            </a:r>
          </a:p>
          <a:p>
            <a:r>
              <a:rPr lang="en-US" sz="1400" b="1">
                <a:latin typeface="Courier New" pitchFamily="49" charset="0"/>
              </a:rPr>
              <a:t>	restore</a:t>
            </a:r>
          </a:p>
          <a:p>
            <a:endParaRPr lang="en-US" sz="2000">
              <a:latin typeface="Times New Roman" pitchFamily="18" charset="0"/>
            </a:endParaRPr>
          </a:p>
        </p:txBody>
      </p:sp>
    </p:spTree>
    <p:extLst>
      <p:ext uri="{BB962C8B-B14F-4D97-AF65-F5344CB8AC3E}">
        <p14:creationId xmlns:p14="http://schemas.microsoft.com/office/powerpoint/2010/main" val="28764256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1219200" y="2286000"/>
            <a:ext cx="6781800" cy="1200329"/>
          </a:xfrm>
          <a:prstGeom prst="rect">
            <a:avLst/>
          </a:prstGeom>
          <a:noFill/>
          <a:ln w="9525">
            <a:noFill/>
            <a:miter lim="800000"/>
            <a:headEnd/>
            <a:tailEnd/>
          </a:ln>
        </p:spPr>
        <p:txBody>
          <a:bodyPr>
            <a:spAutoFit/>
          </a:bodyPr>
          <a:lstStyle/>
          <a:p>
            <a:r>
              <a:rPr lang="en-US" sz="2400" i="1" dirty="0">
                <a:latin typeface="Arial Unicode MS" pitchFamily="34" charset="-128"/>
                <a:ea typeface="Arial Unicode MS" pitchFamily="34" charset="-128"/>
                <a:cs typeface="Arial Unicode MS" pitchFamily="34" charset="-128"/>
              </a:rPr>
              <a:t>Computer Science is no more about computers than astronomy is about telescopes.</a:t>
            </a:r>
            <a:r>
              <a:rPr lang="en-US" sz="2400" dirty="0">
                <a:latin typeface="Arial Unicode MS" pitchFamily="34" charset="-128"/>
                <a:ea typeface="Arial Unicode MS" pitchFamily="34" charset="-128"/>
                <a:cs typeface="Arial Unicode MS" pitchFamily="34" charset="-128"/>
              </a:rPr>
              <a:t> </a:t>
            </a:r>
          </a:p>
          <a:p>
            <a:r>
              <a:rPr lang="en-US" sz="2400" dirty="0">
                <a:latin typeface="Arial Unicode MS" pitchFamily="34" charset="-128"/>
                <a:ea typeface="Arial Unicode MS" pitchFamily="34" charset="-128"/>
                <a:cs typeface="Arial Unicode MS" pitchFamily="34" charset="-128"/>
              </a:rPr>
              <a:t>			</a:t>
            </a:r>
            <a:r>
              <a:rPr lang="en-US" dirty="0">
                <a:latin typeface="Arial Unicode MS" pitchFamily="34" charset="-128"/>
                <a:ea typeface="Arial Unicode MS" pitchFamily="34" charset="-128"/>
                <a:cs typeface="Arial Unicode MS" pitchFamily="34" charset="-128"/>
              </a:rPr>
              <a:t>- attributed to E.W. </a:t>
            </a:r>
            <a:r>
              <a:rPr lang="en-US" dirty="0" err="1">
                <a:latin typeface="Arial Unicode MS" pitchFamily="34" charset="-128"/>
                <a:ea typeface="Arial Unicode MS" pitchFamily="34" charset="-128"/>
                <a:cs typeface="Arial Unicode MS" pitchFamily="34" charset="-128"/>
              </a:rPr>
              <a:t>Dijkstra</a:t>
            </a:r>
            <a:endParaRPr lang="en-US"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92088480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2"/>
          <p:cNvSpPr>
            <a:spLocks noGrp="1"/>
          </p:cNvSpPr>
          <p:nvPr>
            <p:ph type="sldNum" sz="quarter" idx="10"/>
          </p:nvPr>
        </p:nvSpPr>
        <p:spPr/>
        <p:txBody>
          <a:bodyPr/>
          <a:lstStyle/>
          <a:p>
            <a:fld id="{690549C9-8798-47DD-A6DB-047DE672E22B}" type="slidenum">
              <a:rPr lang="en-US" smtClean="0"/>
              <a:pPr/>
              <a:t>30</a:t>
            </a:fld>
            <a:endParaRPr lang="en-US" smtClean="0"/>
          </a:p>
        </p:txBody>
      </p:sp>
      <p:sp>
        <p:nvSpPr>
          <p:cNvPr id="39939" name="Rectangle 2"/>
          <p:cNvSpPr>
            <a:spLocks noGrp="1" noChangeArrowheads="1"/>
          </p:cNvSpPr>
          <p:nvPr>
            <p:ph type="title"/>
          </p:nvPr>
        </p:nvSpPr>
        <p:spPr>
          <a:xfrm>
            <a:off x="685800" y="457200"/>
            <a:ext cx="7772400" cy="1143000"/>
          </a:xfrm>
        </p:spPr>
        <p:txBody>
          <a:bodyPr/>
          <a:lstStyle/>
          <a:p>
            <a:pPr eaLnBrk="1" hangingPunct="1"/>
            <a:r>
              <a:rPr lang="en-US" smtClean="0"/>
              <a:t>The Real Example</a:t>
            </a:r>
          </a:p>
        </p:txBody>
      </p:sp>
      <p:sp>
        <p:nvSpPr>
          <p:cNvPr id="39940" name="Text Box 3"/>
          <p:cNvSpPr txBox="1">
            <a:spLocks noChangeArrowheads="1"/>
          </p:cNvSpPr>
          <p:nvPr/>
        </p:nvSpPr>
        <p:spPr bwMode="auto">
          <a:xfrm>
            <a:off x="152400" y="1525588"/>
            <a:ext cx="3613150" cy="4319587"/>
          </a:xfrm>
          <a:prstGeom prst="rect">
            <a:avLst/>
          </a:prstGeom>
          <a:noFill/>
          <a:ln w="9525">
            <a:noFill/>
            <a:miter lim="800000"/>
            <a:headEnd/>
            <a:tailEnd/>
          </a:ln>
        </p:spPr>
        <p:txBody>
          <a:bodyPr wrap="none">
            <a:spAutoFit/>
          </a:bodyPr>
          <a:lstStyle/>
          <a:p>
            <a:r>
              <a:rPr lang="en-US">
                <a:latin typeface="Arial Unicode MS" pitchFamily="34" charset="-128"/>
              </a:rPr>
              <a:t>Intel Pentium assembly language:</a:t>
            </a:r>
          </a:p>
          <a:p>
            <a:endParaRPr lang="en-US" sz="2000">
              <a:latin typeface="Arial Unicode MS" pitchFamily="34" charset="-128"/>
            </a:endParaRPr>
          </a:p>
          <a:p>
            <a:r>
              <a:rPr lang="en-US" sz="1400" b="1">
                <a:latin typeface="Courier New" pitchFamily="49" charset="0"/>
              </a:rPr>
              <a:t>_main:</a:t>
            </a:r>
          </a:p>
          <a:p>
            <a:r>
              <a:rPr lang="en-US" sz="1400" b="1">
                <a:latin typeface="Courier New" pitchFamily="49" charset="0"/>
              </a:rPr>
              <a:t>	pushl %ebp</a:t>
            </a:r>
          </a:p>
          <a:p>
            <a:r>
              <a:rPr lang="en-US" sz="1400" b="1">
                <a:latin typeface="Courier New" pitchFamily="49" charset="0"/>
              </a:rPr>
              <a:t>	movl %esp,%ebp</a:t>
            </a:r>
          </a:p>
          <a:p>
            <a:r>
              <a:rPr lang="en-US" sz="1400" b="1">
                <a:latin typeface="Courier New" pitchFamily="49" charset="0"/>
              </a:rPr>
              <a:t>	subl $24,%esp</a:t>
            </a:r>
          </a:p>
          <a:p>
            <a:r>
              <a:rPr lang="en-US" sz="1400" b="1">
                <a:latin typeface="Courier New" pitchFamily="49" charset="0"/>
              </a:rPr>
              <a:t>	call ___main</a:t>
            </a:r>
          </a:p>
          <a:p>
            <a:r>
              <a:rPr lang="en-US" sz="1400" b="1">
                <a:latin typeface="Courier New" pitchFamily="49" charset="0"/>
              </a:rPr>
              <a:t>	movl $1,-4(%ebp)</a:t>
            </a:r>
          </a:p>
          <a:p>
            <a:r>
              <a:rPr lang="en-US" sz="1400" b="1">
                <a:latin typeface="Courier New" pitchFamily="49" charset="0"/>
              </a:rPr>
              <a:t>	movl -4(%ebp),%eax</a:t>
            </a:r>
          </a:p>
          <a:p>
            <a:r>
              <a:rPr lang="en-US" sz="1400" b="1">
                <a:latin typeface="Courier New" pitchFamily="49" charset="0"/>
              </a:rPr>
              <a:t>	addl $2,%eax</a:t>
            </a:r>
          </a:p>
          <a:p>
            <a:r>
              <a:rPr lang="en-US" sz="1400" b="1">
                <a:latin typeface="Courier New" pitchFamily="49" charset="0"/>
              </a:rPr>
              <a:t>	movl %eax,-8(%ebp)</a:t>
            </a:r>
          </a:p>
          <a:p>
            <a:r>
              <a:rPr lang="en-US" sz="1400" b="1">
                <a:latin typeface="Courier New" pitchFamily="49" charset="0"/>
              </a:rPr>
              <a:t>	xorl %eax,%eax</a:t>
            </a:r>
          </a:p>
          <a:p>
            <a:r>
              <a:rPr lang="en-US" sz="1400" b="1">
                <a:latin typeface="Courier New" pitchFamily="49" charset="0"/>
              </a:rPr>
              <a:t>	jmp L2</a:t>
            </a:r>
          </a:p>
          <a:p>
            <a:r>
              <a:rPr lang="en-US" sz="1400" b="1">
                <a:latin typeface="Courier New" pitchFamily="49" charset="0"/>
              </a:rPr>
              <a:t>	.align 4</a:t>
            </a:r>
          </a:p>
          <a:p>
            <a:r>
              <a:rPr lang="en-US" sz="1400" b="1">
                <a:latin typeface="Courier New" pitchFamily="49" charset="0"/>
              </a:rPr>
              <a:t>L2:</a:t>
            </a:r>
          </a:p>
          <a:p>
            <a:r>
              <a:rPr lang="en-US" sz="1400" b="1">
                <a:latin typeface="Courier New" pitchFamily="49" charset="0"/>
              </a:rPr>
              <a:t>	movl %ebp,%esp</a:t>
            </a:r>
          </a:p>
          <a:p>
            <a:r>
              <a:rPr lang="en-US" sz="1400" b="1">
                <a:latin typeface="Courier New" pitchFamily="49" charset="0"/>
              </a:rPr>
              <a:t>	popl %ebp</a:t>
            </a:r>
          </a:p>
          <a:p>
            <a:r>
              <a:rPr lang="en-US" sz="1400" b="1">
                <a:latin typeface="Courier New" pitchFamily="49" charset="0"/>
              </a:rPr>
              <a:t>	ret</a:t>
            </a:r>
          </a:p>
          <a:p>
            <a:endParaRPr lang="en-US" sz="1600">
              <a:latin typeface="Times New Roman" pitchFamily="18" charset="0"/>
            </a:endParaRPr>
          </a:p>
        </p:txBody>
      </p:sp>
      <p:sp>
        <p:nvSpPr>
          <p:cNvPr id="39941" name="Text Box 4"/>
          <p:cNvSpPr txBox="1">
            <a:spLocks noChangeArrowheads="1"/>
          </p:cNvSpPr>
          <p:nvPr/>
        </p:nvSpPr>
        <p:spPr bwMode="auto">
          <a:xfrm>
            <a:off x="4724400" y="1524000"/>
            <a:ext cx="3502025" cy="4287838"/>
          </a:xfrm>
          <a:prstGeom prst="rect">
            <a:avLst/>
          </a:prstGeom>
          <a:noFill/>
          <a:ln w="9525">
            <a:noFill/>
            <a:miter lim="800000"/>
            <a:headEnd/>
            <a:tailEnd/>
          </a:ln>
        </p:spPr>
        <p:txBody>
          <a:bodyPr wrap="none">
            <a:spAutoFit/>
          </a:bodyPr>
          <a:lstStyle/>
          <a:p>
            <a:r>
              <a:rPr lang="en-US">
                <a:latin typeface="Arial Unicode MS" pitchFamily="34" charset="-128"/>
              </a:rPr>
              <a:t>SPARC assembly language:</a:t>
            </a:r>
            <a:endParaRPr lang="en-US" sz="1400">
              <a:latin typeface="Arial Unicode MS" pitchFamily="34" charset="-128"/>
            </a:endParaRPr>
          </a:p>
          <a:p>
            <a:endParaRPr lang="en-US" sz="1400">
              <a:latin typeface="Arial Unicode MS" pitchFamily="34" charset="-128"/>
            </a:endParaRPr>
          </a:p>
          <a:p>
            <a:r>
              <a:rPr lang="en-US" sz="1400" b="1">
                <a:latin typeface="Courier New" pitchFamily="49" charset="0"/>
              </a:rPr>
              <a:t>main:</a:t>
            </a:r>
          </a:p>
          <a:p>
            <a:r>
              <a:rPr lang="en-US" sz="1400" b="1">
                <a:latin typeface="Courier New" pitchFamily="49" charset="0"/>
              </a:rPr>
              <a:t>	save	%sp, -120, %sp</a:t>
            </a:r>
          </a:p>
          <a:p>
            <a:r>
              <a:rPr lang="en-US" sz="1400" b="1">
                <a:latin typeface="Courier New" pitchFamily="49" charset="0"/>
              </a:rPr>
              <a:t>	mov	1, %o0</a:t>
            </a:r>
          </a:p>
          <a:p>
            <a:r>
              <a:rPr lang="en-US" sz="1400" b="1">
                <a:latin typeface="Courier New" pitchFamily="49" charset="0"/>
              </a:rPr>
              <a:t>	st	%o0, [%fp-20]</a:t>
            </a:r>
          </a:p>
          <a:p>
            <a:r>
              <a:rPr lang="en-US" sz="1400" b="1">
                <a:latin typeface="Courier New" pitchFamily="49" charset="0"/>
              </a:rPr>
              <a:t>	ld	[%fp-20], %o0</a:t>
            </a:r>
          </a:p>
          <a:p>
            <a:r>
              <a:rPr lang="en-US" sz="1400" b="1">
                <a:latin typeface="Courier New" pitchFamily="49" charset="0"/>
              </a:rPr>
              <a:t>	add	%o0, 2, %o1</a:t>
            </a:r>
          </a:p>
          <a:p>
            <a:r>
              <a:rPr lang="en-US" sz="1400" b="1">
                <a:latin typeface="Courier New" pitchFamily="49" charset="0"/>
              </a:rPr>
              <a:t>	st	%o1, [%fp-24]</a:t>
            </a:r>
          </a:p>
          <a:p>
            <a:r>
              <a:rPr lang="en-US" sz="1400" b="1">
                <a:latin typeface="Courier New" pitchFamily="49" charset="0"/>
              </a:rPr>
              <a:t>	mov	0, %i0</a:t>
            </a:r>
          </a:p>
          <a:p>
            <a:r>
              <a:rPr lang="en-US" sz="1400" b="1">
                <a:latin typeface="Courier New" pitchFamily="49" charset="0"/>
              </a:rPr>
              <a:t>	b	.LL2</a:t>
            </a:r>
          </a:p>
          <a:p>
            <a:r>
              <a:rPr lang="en-US" sz="1400" b="1">
                <a:latin typeface="Courier New" pitchFamily="49" charset="0"/>
              </a:rPr>
              <a:t>	 nop</a:t>
            </a:r>
          </a:p>
          <a:p>
            <a:r>
              <a:rPr lang="en-US" sz="1400" b="1">
                <a:latin typeface="Courier New" pitchFamily="49" charset="0"/>
              </a:rPr>
              <a:t>	mov	0, %i0</a:t>
            </a:r>
          </a:p>
          <a:p>
            <a:r>
              <a:rPr lang="en-US" sz="1400" b="1">
                <a:latin typeface="Courier New" pitchFamily="49" charset="0"/>
              </a:rPr>
              <a:t>	b	.LL2</a:t>
            </a:r>
          </a:p>
          <a:p>
            <a:r>
              <a:rPr lang="en-US" sz="1400" b="1">
                <a:latin typeface="Courier New" pitchFamily="49" charset="0"/>
              </a:rPr>
              <a:t>	 nop</a:t>
            </a:r>
          </a:p>
          <a:p>
            <a:r>
              <a:rPr lang="en-US" sz="1400" b="1">
                <a:latin typeface="Courier New" pitchFamily="49" charset="0"/>
              </a:rPr>
              <a:t>.LL2:</a:t>
            </a:r>
          </a:p>
          <a:p>
            <a:r>
              <a:rPr lang="en-US" sz="1400" b="1">
                <a:latin typeface="Courier New" pitchFamily="49" charset="0"/>
              </a:rPr>
              <a:t>	ret</a:t>
            </a:r>
          </a:p>
          <a:p>
            <a:r>
              <a:rPr lang="en-US" sz="1400" b="1">
                <a:latin typeface="Courier New" pitchFamily="49" charset="0"/>
              </a:rPr>
              <a:t>	restore</a:t>
            </a:r>
          </a:p>
          <a:p>
            <a:endParaRPr lang="en-US" sz="2000">
              <a:latin typeface="Times New Roman" pitchFamily="18" charset="0"/>
            </a:endParaRPr>
          </a:p>
        </p:txBody>
      </p:sp>
      <p:sp>
        <p:nvSpPr>
          <p:cNvPr id="39942" name="Text Box 5"/>
          <p:cNvSpPr txBox="1">
            <a:spLocks noChangeArrowheads="1"/>
          </p:cNvSpPr>
          <p:nvPr/>
        </p:nvSpPr>
        <p:spPr bwMode="auto">
          <a:xfrm>
            <a:off x="2667000" y="4556125"/>
            <a:ext cx="1755775" cy="2225675"/>
          </a:xfrm>
          <a:prstGeom prst="rect">
            <a:avLst/>
          </a:prstGeom>
          <a:noFill/>
          <a:ln w="9525">
            <a:noFill/>
            <a:miter lim="800000"/>
            <a:headEnd/>
            <a:tailEnd/>
          </a:ln>
        </p:spPr>
        <p:txBody>
          <a:bodyPr wrap="none">
            <a:spAutoFit/>
          </a:bodyPr>
          <a:lstStyle/>
          <a:p>
            <a:r>
              <a:rPr lang="en-US" sz="500">
                <a:latin typeface="Times New Roman" pitchFamily="18" charset="0"/>
              </a:rPr>
              <a:t>000001110111010100000101 000001000110000100000110</a:t>
            </a:r>
          </a:p>
          <a:p>
            <a:r>
              <a:rPr lang="en-US" sz="500">
                <a:latin typeface="Times New Roman" pitchFamily="18" charset="0"/>
              </a:rPr>
              <a:t>000000000000010000000010 000000000000010000000000 </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000000000000000000000000 000000000000000000000000</a:t>
            </a:r>
          </a:p>
          <a:p>
            <a:r>
              <a:rPr lang="en-US" sz="500">
                <a:latin typeface="Times New Roman" pitchFamily="18" charset="0"/>
              </a:rPr>
              <a:t>000000000000000000000010 000000000000000000000010</a:t>
            </a:r>
          </a:p>
          <a:p>
            <a:r>
              <a:rPr lang="en-US" sz="500">
                <a:latin typeface="Times New Roman" pitchFamily="18" charset="0"/>
              </a:rPr>
              <a:t>000000000000000000000000 000000000000000000000001 </a:t>
            </a:r>
          </a:p>
          <a:p>
            <a:r>
              <a:rPr lang="en-US" sz="500">
                <a:latin typeface="Times New Roman" pitchFamily="18" charset="0"/>
              </a:rPr>
              <a:t>000000000000000000000001 000000000011010000110000</a:t>
            </a:r>
          </a:p>
          <a:p>
            <a:r>
              <a:rPr lang="en-US" sz="500">
                <a:latin typeface="Times New Roman" pitchFamily="18" charset="0"/>
              </a:rPr>
              <a:t>000000000000000000000000 000000000000000001100100</a:t>
            </a:r>
          </a:p>
          <a:p>
            <a:r>
              <a:rPr lang="en-US" sz="500">
                <a:latin typeface="Times New Roman" pitchFamily="18" charset="0"/>
              </a:rPr>
              <a:t>000000000000000000000000 000000010011000100100100</a:t>
            </a:r>
          </a:p>
          <a:p>
            <a:r>
              <a:rPr lang="en-US" sz="500">
                <a:latin typeface="Times New Roman" pitchFamily="18" charset="0"/>
              </a:rPr>
              <a:t>000000000000000000000000 000000000000000000000000 </a:t>
            </a:r>
          </a:p>
          <a:p>
            <a:r>
              <a:rPr lang="en-US" sz="500">
                <a:latin typeface="Times New Roman" pitchFamily="18" charset="0"/>
              </a:rPr>
              <a:t>000000000000000001100100 000000000000000001000000</a:t>
            </a:r>
          </a:p>
          <a:p>
            <a:r>
              <a:rPr lang="en-US" sz="500">
                <a:latin typeface="Times New Roman" pitchFamily="18" charset="0"/>
              </a:rPr>
              <a:t>000000000000000000000101 000000000000000001010000</a:t>
            </a:r>
          </a:p>
          <a:p>
            <a:r>
              <a:rPr lang="en-US" sz="500">
                <a:latin typeface="Times New Roman" pitchFamily="18" charset="0"/>
              </a:rPr>
              <a:t>000000000000000000110011 000000000000000000110001</a:t>
            </a:r>
          </a:p>
          <a:p>
            <a:r>
              <a:rPr lang="en-US" sz="500">
                <a:latin typeface="Times New Roman" pitchFamily="18" charset="0"/>
              </a:rPr>
              <a:t>000000000000000000000000 000000000000000000000110 </a:t>
            </a:r>
          </a:p>
          <a:p>
            <a:r>
              <a:rPr lang="en-US" sz="500">
                <a:latin typeface="Times New Roman" pitchFamily="18" charset="0"/>
              </a:rPr>
              <a:t>000000000000000000000000 000000000000000001100100</a:t>
            </a:r>
          </a:p>
          <a:p>
            <a:r>
              <a:rPr lang="en-US" sz="500">
                <a:latin typeface="Times New Roman" pitchFamily="18" charset="0"/>
              </a:rPr>
              <a:t>000000000000000000000001 000000000000000001100100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000000000000000000000000 000000000000001001000000</a:t>
            </a:r>
          </a:p>
          <a:p>
            <a:r>
              <a:rPr lang="en-US" sz="500">
                <a:latin typeface="Times New Roman" pitchFamily="18" charset="0"/>
              </a:rPr>
              <a:t>000000000000000000000000 000000000000001001000000</a:t>
            </a:r>
          </a:p>
          <a:p>
            <a:r>
              <a:rPr lang="en-US" sz="500">
                <a:latin typeface="Times New Roman" pitchFamily="18" charset="0"/>
              </a:rPr>
              <a:t>000000000000000000000000 000000000000000000000101</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000000000000000000000000 000000000000000000000011 </a:t>
            </a:r>
          </a:p>
          <a:p>
            <a:r>
              <a:rPr lang="en-US" sz="500">
                <a:latin typeface="Times New Roman" pitchFamily="18" charset="0"/>
              </a:rPr>
              <a:t>000000000000000000000000 000000000000001100100100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000000000000000000000000 000000000000000000100001</a:t>
            </a:r>
            <a:r>
              <a:rPr lang="en-US" sz="1000">
                <a:latin typeface="Times New Roman" pitchFamily="18" charset="0"/>
              </a:rPr>
              <a:t> </a:t>
            </a:r>
          </a:p>
          <a:p>
            <a:endParaRPr lang="en-US" sz="500">
              <a:latin typeface="Times New Roman" pitchFamily="18" charset="0"/>
            </a:endParaRPr>
          </a:p>
        </p:txBody>
      </p:sp>
      <p:sp>
        <p:nvSpPr>
          <p:cNvPr id="39943" name="Text Box 6"/>
          <p:cNvSpPr txBox="1">
            <a:spLocks noChangeArrowheads="1"/>
          </p:cNvSpPr>
          <p:nvPr/>
        </p:nvSpPr>
        <p:spPr bwMode="auto">
          <a:xfrm>
            <a:off x="7115175" y="4495800"/>
            <a:ext cx="1724025" cy="2073275"/>
          </a:xfrm>
          <a:prstGeom prst="rect">
            <a:avLst/>
          </a:prstGeom>
          <a:noFill/>
          <a:ln w="9525">
            <a:noFill/>
            <a:miter lim="800000"/>
            <a:headEnd/>
            <a:tailEnd/>
          </a:ln>
        </p:spPr>
        <p:txBody>
          <a:bodyPr wrap="none">
            <a:spAutoFit/>
          </a:bodyPr>
          <a:lstStyle/>
          <a:p>
            <a:r>
              <a:rPr lang="en-US" sz="500">
                <a:latin typeface="Times New Roman" pitchFamily="18" charset="0"/>
              </a:rPr>
              <a:t>000000100111000000010001 000001100100010101000110</a:t>
            </a:r>
          </a:p>
          <a:p>
            <a:r>
              <a:rPr lang="en-US" sz="500">
                <a:latin typeface="Times New Roman" pitchFamily="18" charset="0"/>
              </a:rPr>
              <a:t>000001100010010101010100 000000100001000000010001</a:t>
            </a:r>
          </a:p>
          <a:p>
            <a:r>
              <a:rPr lang="en-US" sz="500">
                <a:latin typeface="Times New Roman" pitchFamily="18" charset="0"/>
              </a:rPr>
              <a:t>000001100111000101010001 000001110001000101100100</a:t>
            </a:r>
          </a:p>
          <a:p>
            <a:r>
              <a:rPr lang="en-US" sz="500">
                <a:latin typeface="Times New Roman" pitchFamily="18" charset="0"/>
              </a:rPr>
              <a:t>000000100111000101010111 000000100001000101000011</a:t>
            </a:r>
          </a:p>
          <a:p>
            <a:r>
              <a:rPr lang="en-US" sz="500">
                <a:latin typeface="Times New Roman" pitchFamily="18" charset="0"/>
              </a:rPr>
              <a:t>000000000101000000010101 000001100001010101000111</a:t>
            </a:r>
          </a:p>
          <a:p>
            <a:r>
              <a:rPr lang="en-US" sz="500">
                <a:latin typeface="Times New Roman" pitchFamily="18" charset="0"/>
              </a:rPr>
              <a:t>000000110001000101000011 000001100001010100110111</a:t>
            </a:r>
          </a:p>
          <a:p>
            <a:r>
              <a:rPr lang="en-US" sz="500">
                <a:latin typeface="Times New Roman" pitchFamily="18" charset="0"/>
              </a:rPr>
              <a:t>000001100110010101010111 000001100100010101100000</a:t>
            </a:r>
          </a:p>
          <a:p>
            <a:r>
              <a:rPr lang="en-US" sz="500">
                <a:latin typeface="Times New Roman" pitchFamily="18" charset="0"/>
              </a:rPr>
              <a:t>000001100010010101010100 000000100111000101000100</a:t>
            </a:r>
          </a:p>
          <a:p>
            <a:r>
              <a:rPr lang="en-US" sz="500">
                <a:latin typeface="Times New Roman" pitchFamily="18" charset="0"/>
              </a:rPr>
              <a:t>000000000110010001110010 000001010111010000010010</a:t>
            </a:r>
          </a:p>
          <a:p>
            <a:r>
              <a:rPr lang="en-US" sz="500">
                <a:latin typeface="Times New Roman" pitchFamily="18" charset="0"/>
              </a:rPr>
              <a:t>000001010111010100110111 000001100111000101000111</a:t>
            </a:r>
          </a:p>
          <a:p>
            <a:r>
              <a:rPr lang="en-US" sz="500">
                <a:latin typeface="Times New Roman" pitchFamily="18" charset="0"/>
              </a:rPr>
              <a:t>000001010111010101100101 000001100111010101000011</a:t>
            </a:r>
          </a:p>
          <a:p>
            <a:r>
              <a:rPr lang="en-US" sz="500">
                <a:latin typeface="Times New Roman" pitchFamily="18" charset="0"/>
              </a:rPr>
              <a:t>000001110000000101010101 000001100110000101010001</a:t>
            </a:r>
          </a:p>
          <a:p>
            <a:r>
              <a:rPr lang="en-US" sz="500">
                <a:latin typeface="Times New Roman" pitchFamily="18" charset="0"/>
              </a:rPr>
              <a:t>000001100010000101000101 000001100001010100110111</a:t>
            </a:r>
          </a:p>
          <a:p>
            <a:r>
              <a:rPr lang="en-US" sz="500">
                <a:latin typeface="Times New Roman" pitchFamily="18" charset="0"/>
              </a:rPr>
              <a:t>000000000110010001110010 000000000100010000010010</a:t>
            </a:r>
          </a:p>
          <a:p>
            <a:r>
              <a:rPr lang="en-US" sz="500">
                <a:latin typeface="Times New Roman" pitchFamily="18" charset="0"/>
              </a:rPr>
              <a:t>000001100010000001010110 000001100011000101000101</a:t>
            </a:r>
          </a:p>
          <a:p>
            <a:r>
              <a:rPr lang="en-US" sz="500">
                <a:latin typeface="Times New Roman" pitchFamily="18" charset="0"/>
              </a:rPr>
              <a:t>000001010111010000010001 000001010111010100110111</a:t>
            </a:r>
          </a:p>
          <a:p>
            <a:r>
              <a:rPr lang="en-US" sz="500">
                <a:latin typeface="Times New Roman" pitchFamily="18" charset="0"/>
              </a:rPr>
              <a:t>000001100000010101010101 000001100111000101010001</a:t>
            </a:r>
          </a:p>
          <a:p>
            <a:r>
              <a:rPr lang="en-US" sz="500">
                <a:latin typeface="Times New Roman" pitchFamily="18" charset="0"/>
              </a:rPr>
              <a:t>000000000100010001110011 000001110001010001010110</a:t>
            </a:r>
          </a:p>
          <a:p>
            <a:r>
              <a:rPr lang="en-US" sz="500">
                <a:latin typeface="Times New Roman" pitchFamily="18" charset="0"/>
              </a:rPr>
              <a:t>000001100110000101000011 000000110001000000010001</a:t>
            </a:r>
          </a:p>
          <a:p>
            <a:r>
              <a:rPr lang="en-US" sz="500">
                <a:latin typeface="Times New Roman" pitchFamily="18" charset="0"/>
              </a:rPr>
              <a:t>000000000100010001110011 000001110010000001010110</a:t>
            </a:r>
          </a:p>
          <a:p>
            <a:r>
              <a:rPr lang="en-US" sz="500">
                <a:latin typeface="Times New Roman" pitchFamily="18" charset="0"/>
              </a:rPr>
              <a:t>000001110000000101110001 000000000100010101000101</a:t>
            </a:r>
          </a:p>
          <a:p>
            <a:r>
              <a:rPr lang="en-US" sz="500">
                <a:latin typeface="Times New Roman" pitchFamily="18" charset="0"/>
              </a:rPr>
              <a:t>000000110001000001100011 000000000100010001110011</a:t>
            </a:r>
          </a:p>
          <a:p>
            <a:r>
              <a:rPr lang="en-US" sz="500">
                <a:latin typeface="Times New Roman" pitchFamily="18" charset="0"/>
              </a:rPr>
              <a:t>000001100010010001010110 000001100010000101010110</a:t>
            </a:r>
          </a:p>
          <a:p>
            <a:r>
              <a:rPr lang="en-US" sz="500">
                <a:latin typeface="Times New Roman" pitchFamily="18" charset="0"/>
              </a:rPr>
              <a:t>000001100011000101000101 000000000101000000010101</a:t>
            </a:r>
          </a:p>
          <a:p>
            <a:r>
              <a:rPr lang="en-US" sz="500">
                <a:latin typeface="Times New Roman" pitchFamily="18" charset="0"/>
              </a:rPr>
              <a:t>000001110010000001010110 000001110100000101000101</a:t>
            </a:r>
          </a:p>
          <a:p>
            <a:r>
              <a:rPr lang="en-US" sz="500">
                <a:latin typeface="Times New Roman" pitchFamily="18" charset="0"/>
              </a:rPr>
              <a:t>000000000110010101100100 000000000100010000010010</a:t>
            </a:r>
            <a:endParaRPr lang="en-US" sz="1000">
              <a:latin typeface="Times New Roman" pitchFamily="18" charset="0"/>
            </a:endParaRPr>
          </a:p>
        </p:txBody>
      </p:sp>
      <p:sp>
        <p:nvSpPr>
          <p:cNvPr id="39944" name="AutoShape 7"/>
          <p:cNvSpPr>
            <a:spLocks noChangeArrowheads="1"/>
          </p:cNvSpPr>
          <p:nvPr/>
        </p:nvSpPr>
        <p:spPr bwMode="auto">
          <a:xfrm rot="5427022">
            <a:off x="3238500" y="3848100"/>
            <a:ext cx="609600" cy="685800"/>
          </a:xfrm>
          <a:custGeom>
            <a:avLst/>
            <a:gdLst>
              <a:gd name="T0" fmla="*/ 12047755 w 21600"/>
              <a:gd name="T1" fmla="*/ 0 h 21600"/>
              <a:gd name="T2" fmla="*/ 12047755 w 21600"/>
              <a:gd name="T3" fmla="*/ 12256008 h 21600"/>
              <a:gd name="T4" fmla="*/ 2578241 w 21600"/>
              <a:gd name="T5" fmla="*/ 21774150 h 21600"/>
              <a:gd name="T6" fmla="*/ 17204267 w 21600"/>
              <a:gd name="T7" fmla="*/ 6128004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A8A8C6"/>
          </a:solidFill>
          <a:ln w="9525">
            <a:solidFill>
              <a:schemeClr val="tx1"/>
            </a:solidFill>
            <a:miter lim="800000"/>
            <a:headEnd/>
            <a:tailEnd/>
          </a:ln>
        </p:spPr>
        <p:txBody>
          <a:bodyPr wrap="none" anchor="ctr"/>
          <a:lstStyle/>
          <a:p>
            <a:endParaRPr lang="en-US"/>
          </a:p>
        </p:txBody>
      </p:sp>
      <p:sp>
        <p:nvSpPr>
          <p:cNvPr id="39945" name="AutoShape 8"/>
          <p:cNvSpPr>
            <a:spLocks noChangeArrowheads="1"/>
          </p:cNvSpPr>
          <p:nvPr/>
        </p:nvSpPr>
        <p:spPr bwMode="auto">
          <a:xfrm rot="5427022">
            <a:off x="7658100" y="3771900"/>
            <a:ext cx="609600" cy="685800"/>
          </a:xfrm>
          <a:custGeom>
            <a:avLst/>
            <a:gdLst>
              <a:gd name="T0" fmla="*/ 12047755 w 21600"/>
              <a:gd name="T1" fmla="*/ 0 h 21600"/>
              <a:gd name="T2" fmla="*/ 12047755 w 21600"/>
              <a:gd name="T3" fmla="*/ 12256008 h 21600"/>
              <a:gd name="T4" fmla="*/ 2578241 w 21600"/>
              <a:gd name="T5" fmla="*/ 21774150 h 21600"/>
              <a:gd name="T6" fmla="*/ 17204267 w 21600"/>
              <a:gd name="T7" fmla="*/ 6128004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A8A8C6"/>
          </a:solidFill>
          <a:ln w="9525">
            <a:solidFill>
              <a:schemeClr val="tx1"/>
            </a:solidFill>
            <a:miter lim="800000"/>
            <a:headEnd/>
            <a:tailEnd/>
          </a:ln>
        </p:spPr>
        <p:txBody>
          <a:bodyPr wrap="none" anchor="ctr"/>
          <a:lstStyle/>
          <a:p>
            <a:endParaRPr lang="en-US"/>
          </a:p>
        </p:txBody>
      </p:sp>
      <p:sp>
        <p:nvSpPr>
          <p:cNvPr id="39946" name="Text Box 9"/>
          <p:cNvSpPr txBox="1">
            <a:spLocks noChangeArrowheads="1"/>
          </p:cNvSpPr>
          <p:nvPr/>
        </p:nvSpPr>
        <p:spPr bwMode="auto">
          <a:xfrm>
            <a:off x="3657600" y="3582988"/>
            <a:ext cx="1022350" cy="517525"/>
          </a:xfrm>
          <a:prstGeom prst="rect">
            <a:avLst/>
          </a:prstGeom>
          <a:noFill/>
          <a:ln w="9525">
            <a:noFill/>
            <a:miter lim="800000"/>
            <a:headEnd/>
            <a:tailEnd/>
          </a:ln>
        </p:spPr>
        <p:txBody>
          <a:bodyPr wrap="none">
            <a:spAutoFit/>
          </a:bodyPr>
          <a:lstStyle/>
          <a:p>
            <a:r>
              <a:rPr lang="en-US" sz="1400">
                <a:latin typeface="Arial Unicode MS" pitchFamily="34" charset="-128"/>
              </a:rPr>
              <a:t>Intel</a:t>
            </a:r>
          </a:p>
          <a:p>
            <a:r>
              <a:rPr lang="en-US" sz="1400">
                <a:latin typeface="Arial Unicode MS" pitchFamily="34" charset="-128"/>
              </a:rPr>
              <a:t>Assembler</a:t>
            </a:r>
            <a:endParaRPr lang="en-US" sz="2400">
              <a:latin typeface="Arial Unicode MS" pitchFamily="34" charset="-128"/>
            </a:endParaRPr>
          </a:p>
        </p:txBody>
      </p:sp>
      <p:sp>
        <p:nvSpPr>
          <p:cNvPr id="39947" name="Text Box 10"/>
          <p:cNvSpPr txBox="1">
            <a:spLocks noChangeArrowheads="1"/>
          </p:cNvSpPr>
          <p:nvPr/>
        </p:nvSpPr>
        <p:spPr bwMode="auto">
          <a:xfrm>
            <a:off x="8077200" y="3506788"/>
            <a:ext cx="1022350" cy="517525"/>
          </a:xfrm>
          <a:prstGeom prst="rect">
            <a:avLst/>
          </a:prstGeom>
          <a:noFill/>
          <a:ln w="9525">
            <a:noFill/>
            <a:miter lim="800000"/>
            <a:headEnd/>
            <a:tailEnd/>
          </a:ln>
        </p:spPr>
        <p:txBody>
          <a:bodyPr wrap="none">
            <a:spAutoFit/>
          </a:bodyPr>
          <a:lstStyle/>
          <a:p>
            <a:r>
              <a:rPr lang="en-US" sz="1400">
                <a:latin typeface="Arial Unicode MS" pitchFamily="34" charset="-128"/>
              </a:rPr>
              <a:t>Sun</a:t>
            </a:r>
          </a:p>
          <a:p>
            <a:r>
              <a:rPr lang="en-US" sz="1400">
                <a:latin typeface="Arial Unicode MS" pitchFamily="34" charset="-128"/>
              </a:rPr>
              <a:t>Assembler</a:t>
            </a:r>
            <a:endParaRPr lang="en-US" sz="2400">
              <a:latin typeface="Arial Unicode MS" pitchFamily="34" charset="-128"/>
            </a:endParaRPr>
          </a:p>
        </p:txBody>
      </p:sp>
    </p:spTree>
    <p:extLst>
      <p:ext uri="{BB962C8B-B14F-4D97-AF65-F5344CB8AC3E}">
        <p14:creationId xmlns:p14="http://schemas.microsoft.com/office/powerpoint/2010/main" val="315186194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Computer History</a:t>
            </a:r>
          </a:p>
        </p:txBody>
      </p:sp>
      <p:sp>
        <p:nvSpPr>
          <p:cNvPr id="40963" name="Rectangle 3"/>
          <p:cNvSpPr>
            <a:spLocks noGrp="1" noChangeArrowheads="1"/>
          </p:cNvSpPr>
          <p:nvPr>
            <p:ph type="body" idx="1"/>
          </p:nvPr>
        </p:nvSpPr>
        <p:spPr/>
        <p:txBody>
          <a:bodyPr/>
          <a:lstStyle/>
          <a:p>
            <a:pPr eaLnBrk="1" hangingPunct="1"/>
            <a:r>
              <a:rPr lang="en-US" dirty="0" smtClean="0"/>
              <a:t>The EDSAC (1949) was the first computer credited with using an assembler.</a:t>
            </a:r>
          </a:p>
          <a:p>
            <a:pPr eaLnBrk="1" hangingPunct="1"/>
            <a:r>
              <a:rPr lang="en-US" dirty="0" smtClean="0"/>
              <a:t>Assemblers allowed programmers to use mnemonics:</a:t>
            </a:r>
          </a:p>
          <a:p>
            <a:pPr lvl="1" eaLnBrk="1" hangingPunct="1">
              <a:buFontTx/>
              <a:buChar char="+"/>
            </a:pPr>
            <a:r>
              <a:rPr lang="en-US" dirty="0" smtClean="0"/>
              <a:t>The programs were much easier to read.</a:t>
            </a:r>
          </a:p>
          <a:p>
            <a:pPr lvl="1" eaLnBrk="1" hangingPunct="1">
              <a:buFontTx/>
              <a:buChar char="+"/>
            </a:pPr>
            <a:r>
              <a:rPr lang="en-US" dirty="0" smtClean="0"/>
              <a:t>It was much easier to find and fix mistakes.</a:t>
            </a:r>
          </a:p>
          <a:p>
            <a:pPr lvl="1" eaLnBrk="1" hangingPunct="1">
              <a:buFont typeface="Lucida Grande"/>
              <a:buChar char="-"/>
            </a:pPr>
            <a:r>
              <a:rPr lang="en-US" dirty="0" smtClean="0"/>
              <a:t>The programs were still not portable.</a:t>
            </a:r>
          </a:p>
        </p:txBody>
      </p:sp>
      <p:sp>
        <p:nvSpPr>
          <p:cNvPr id="40964" name="Rectangle 4"/>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05A94285-2E54-481A-B1E4-02B82D5AB27B}" type="slidenum">
              <a:rPr lang="en-US" sz="900">
                <a:latin typeface="Arial Unicode MS" pitchFamily="34" charset="-128"/>
              </a:rPr>
              <a:pPr algn="r" eaLnBrk="1" hangingPunct="1"/>
              <a:t>31</a:t>
            </a:fld>
            <a:endParaRPr lang="en-US" sz="900">
              <a:latin typeface="Arial Unicode MS" pitchFamily="34" charset="-128"/>
            </a:endParaRPr>
          </a:p>
        </p:txBody>
      </p:sp>
    </p:spTree>
    <p:extLst>
      <p:ext uri="{BB962C8B-B14F-4D97-AF65-F5344CB8AC3E}">
        <p14:creationId xmlns:p14="http://schemas.microsoft.com/office/powerpoint/2010/main" val="1675616635"/>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High Level Language</a:t>
            </a:r>
          </a:p>
        </p:txBody>
      </p:sp>
      <p:sp>
        <p:nvSpPr>
          <p:cNvPr id="41987" name="Rectangle 3"/>
          <p:cNvSpPr>
            <a:spLocks noGrp="1" noChangeArrowheads="1"/>
          </p:cNvSpPr>
          <p:nvPr>
            <p:ph type="body" idx="1"/>
          </p:nvPr>
        </p:nvSpPr>
        <p:spPr>
          <a:xfrm>
            <a:off x="228600" y="1600200"/>
            <a:ext cx="8763000" cy="4191000"/>
          </a:xfrm>
        </p:spPr>
        <p:txBody>
          <a:bodyPr/>
          <a:lstStyle/>
          <a:p>
            <a:pPr eaLnBrk="1" hangingPunct="1">
              <a:buFontTx/>
              <a:buChar char=" "/>
            </a:pPr>
            <a:r>
              <a:rPr lang="en-US" dirty="0" smtClean="0"/>
              <a:t>To improve on assembly language, you can:</a:t>
            </a:r>
          </a:p>
          <a:p>
            <a:pPr lvl="1" eaLnBrk="1" hangingPunct="1"/>
            <a:r>
              <a:rPr lang="en-US" dirty="0" smtClean="0"/>
              <a:t>Devise a set of instructions modeled on well-understood human formalisms, e.g.,</a:t>
            </a:r>
          </a:p>
          <a:p>
            <a:pPr lvl="1" eaLnBrk="1" hangingPunct="1"/>
            <a:endParaRPr lang="en-US" dirty="0" smtClean="0"/>
          </a:p>
          <a:p>
            <a:pPr lvl="1" eaLnBrk="1" hangingPunct="1"/>
            <a:endParaRPr lang="en-US" dirty="0" smtClean="0"/>
          </a:p>
          <a:p>
            <a:pPr lvl="1" eaLnBrk="1" hangingPunct="1"/>
            <a:r>
              <a:rPr lang="en-US" dirty="0" smtClean="0"/>
              <a:t>Create a program to translate them into machine language:</a:t>
            </a:r>
          </a:p>
          <a:p>
            <a:pPr lvl="2" eaLnBrk="1" hangingPunct="1"/>
            <a:r>
              <a:rPr lang="en-US" dirty="0" smtClean="0"/>
              <a:t>Compiler</a:t>
            </a:r>
          </a:p>
          <a:p>
            <a:pPr lvl="2" eaLnBrk="1" hangingPunct="1"/>
            <a:r>
              <a:rPr lang="en-US" dirty="0" smtClean="0"/>
              <a:t>Interpreter</a:t>
            </a:r>
          </a:p>
        </p:txBody>
      </p:sp>
      <p:sp>
        <p:nvSpPr>
          <p:cNvPr id="41988" name="Text Box 4"/>
          <p:cNvSpPr txBox="1">
            <a:spLocks noChangeArrowheads="1"/>
          </p:cNvSpPr>
          <p:nvPr/>
        </p:nvSpPr>
        <p:spPr bwMode="auto">
          <a:xfrm>
            <a:off x="3048000" y="2435355"/>
            <a:ext cx="1431925" cy="701675"/>
          </a:xfrm>
          <a:prstGeom prst="rect">
            <a:avLst/>
          </a:prstGeom>
          <a:noFill/>
          <a:ln w="9525">
            <a:noFill/>
            <a:miter lim="800000"/>
            <a:headEnd/>
            <a:tailEnd/>
          </a:ln>
        </p:spPr>
        <p:txBody>
          <a:bodyPr>
            <a:spAutoFit/>
          </a:bodyPr>
          <a:lstStyle/>
          <a:p>
            <a:r>
              <a:rPr lang="en-US" sz="2000" b="1" dirty="0">
                <a:latin typeface="Courier New" pitchFamily="49" charset="0"/>
              </a:rPr>
              <a:t>x = 1;</a:t>
            </a:r>
          </a:p>
          <a:p>
            <a:r>
              <a:rPr lang="en-US" sz="2000" b="1" dirty="0">
                <a:latin typeface="Courier New" pitchFamily="49" charset="0"/>
              </a:rPr>
              <a:t>y = x+2;</a:t>
            </a:r>
          </a:p>
        </p:txBody>
      </p:sp>
      <p:sp>
        <p:nvSpPr>
          <p:cNvPr id="41989" name="Rectangle 5"/>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580C7FE4-6C22-48E6-86DF-52304B48DC50}" type="slidenum">
              <a:rPr lang="en-US" sz="900">
                <a:latin typeface="Arial Unicode MS" pitchFamily="34" charset="-128"/>
              </a:rPr>
              <a:pPr algn="r" eaLnBrk="1" hangingPunct="1"/>
              <a:t>32</a:t>
            </a:fld>
            <a:endParaRPr lang="en-US" sz="900">
              <a:latin typeface="Arial Unicode MS" pitchFamily="34" charset="-128"/>
            </a:endParaRPr>
          </a:p>
        </p:txBody>
      </p:sp>
    </p:spTree>
    <p:extLst>
      <p:ext uri="{BB962C8B-B14F-4D97-AF65-F5344CB8AC3E}">
        <p14:creationId xmlns:p14="http://schemas.microsoft.com/office/powerpoint/2010/main" val="2569068661"/>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Compilers</a:t>
            </a:r>
          </a:p>
        </p:txBody>
      </p:sp>
      <p:sp>
        <p:nvSpPr>
          <p:cNvPr id="43011" name="Rectangle 3"/>
          <p:cNvSpPr>
            <a:spLocks noGrp="1" noChangeArrowheads="1"/>
          </p:cNvSpPr>
          <p:nvPr>
            <p:ph type="body" idx="1"/>
          </p:nvPr>
        </p:nvSpPr>
        <p:spPr>
          <a:xfrm>
            <a:off x="457200" y="1524000"/>
            <a:ext cx="7772400" cy="4191000"/>
          </a:xfrm>
        </p:spPr>
        <p:txBody>
          <a:bodyPr/>
          <a:lstStyle/>
          <a:p>
            <a:pPr eaLnBrk="1" hangingPunct="1">
              <a:buFontTx/>
              <a:buChar char=" "/>
            </a:pPr>
            <a:r>
              <a:rPr lang="en-US" smtClean="0"/>
              <a:t>A </a:t>
            </a:r>
            <a:r>
              <a:rPr lang="en-US" i="1" smtClean="0"/>
              <a:t>compiler</a:t>
            </a:r>
            <a:r>
              <a:rPr lang="en-US" smtClean="0"/>
              <a:t> translates an entire program into machine language.</a:t>
            </a:r>
          </a:p>
        </p:txBody>
      </p:sp>
      <p:sp>
        <p:nvSpPr>
          <p:cNvPr id="43012" name="Line 4"/>
          <p:cNvSpPr>
            <a:spLocks noChangeShapeType="1"/>
          </p:cNvSpPr>
          <p:nvPr/>
        </p:nvSpPr>
        <p:spPr bwMode="auto">
          <a:xfrm>
            <a:off x="2438400" y="4114800"/>
            <a:ext cx="3048000" cy="0"/>
          </a:xfrm>
          <a:prstGeom prst="line">
            <a:avLst/>
          </a:prstGeom>
          <a:noFill/>
          <a:ln w="9525">
            <a:solidFill>
              <a:schemeClr val="tx1"/>
            </a:solidFill>
            <a:miter lim="800000"/>
            <a:headEnd/>
            <a:tailEnd type="triangle" w="med" len="med"/>
          </a:ln>
        </p:spPr>
        <p:txBody>
          <a:bodyPr wrap="none" anchor="ctr"/>
          <a:lstStyle/>
          <a:p>
            <a:endParaRPr lang="en-US"/>
          </a:p>
        </p:txBody>
      </p:sp>
      <p:sp>
        <p:nvSpPr>
          <p:cNvPr id="43013" name="Text Box 5"/>
          <p:cNvSpPr txBox="1">
            <a:spLocks noChangeArrowheads="1"/>
          </p:cNvSpPr>
          <p:nvPr/>
        </p:nvSpPr>
        <p:spPr bwMode="auto">
          <a:xfrm>
            <a:off x="5562600" y="3048000"/>
            <a:ext cx="2698750" cy="2647950"/>
          </a:xfrm>
          <a:prstGeom prst="rect">
            <a:avLst/>
          </a:prstGeom>
          <a:noFill/>
          <a:ln w="9525">
            <a:noFill/>
            <a:miter lim="800000"/>
            <a:headEnd/>
            <a:tailEnd/>
          </a:ln>
        </p:spPr>
        <p:txBody>
          <a:bodyPr wrap="none">
            <a:spAutoFit/>
          </a:bodyPr>
          <a:lstStyle/>
          <a:p>
            <a:pPr>
              <a:spcBef>
                <a:spcPct val="20000"/>
              </a:spcBef>
            </a:pPr>
            <a:r>
              <a:rPr lang="en-US" sz="2400">
                <a:latin typeface="Times New Roman" pitchFamily="18" charset="0"/>
              </a:rPr>
              <a:t>1010110011110101 </a:t>
            </a:r>
          </a:p>
          <a:p>
            <a:pPr>
              <a:spcBef>
                <a:spcPct val="20000"/>
              </a:spcBef>
            </a:pPr>
            <a:r>
              <a:rPr lang="en-US" sz="2400">
                <a:latin typeface="Times New Roman" pitchFamily="18" charset="0"/>
              </a:rPr>
              <a:t>0000000000010000</a:t>
            </a:r>
          </a:p>
          <a:p>
            <a:pPr>
              <a:spcBef>
                <a:spcPct val="20000"/>
              </a:spcBef>
            </a:pPr>
            <a:r>
              <a:rPr lang="en-US" sz="2400">
                <a:latin typeface="Times New Roman" pitchFamily="18" charset="0"/>
              </a:rPr>
              <a:t>0010111010110101</a:t>
            </a:r>
          </a:p>
          <a:p>
            <a:pPr>
              <a:spcBef>
                <a:spcPct val="20000"/>
              </a:spcBef>
            </a:pPr>
            <a:r>
              <a:rPr lang="en-US" sz="2400">
                <a:latin typeface="Times New Roman" pitchFamily="18" charset="0"/>
              </a:rPr>
              <a:t>0000000000010010</a:t>
            </a:r>
          </a:p>
          <a:p>
            <a:pPr>
              <a:spcBef>
                <a:spcPct val="20000"/>
              </a:spcBef>
            </a:pPr>
            <a:r>
              <a:rPr lang="en-US" sz="2400">
                <a:latin typeface="Times New Roman" pitchFamily="18" charset="0"/>
              </a:rPr>
              <a:t>0010111011111101</a:t>
            </a:r>
          </a:p>
          <a:p>
            <a:pPr>
              <a:spcBef>
                <a:spcPct val="20000"/>
              </a:spcBef>
            </a:pPr>
            <a:r>
              <a:rPr lang="en-US" sz="2400">
                <a:latin typeface="Times New Roman" pitchFamily="18" charset="0"/>
              </a:rPr>
              <a:t>0000000000010100</a:t>
            </a:r>
          </a:p>
        </p:txBody>
      </p:sp>
      <p:sp>
        <p:nvSpPr>
          <p:cNvPr id="43014" name="Text Box 6"/>
          <p:cNvSpPr txBox="1">
            <a:spLocks noChangeArrowheads="1"/>
          </p:cNvSpPr>
          <p:nvPr/>
        </p:nvSpPr>
        <p:spPr bwMode="auto">
          <a:xfrm>
            <a:off x="1066800" y="3733800"/>
            <a:ext cx="1431925" cy="701675"/>
          </a:xfrm>
          <a:prstGeom prst="rect">
            <a:avLst/>
          </a:prstGeom>
          <a:noFill/>
          <a:ln w="9525">
            <a:noFill/>
            <a:miter lim="800000"/>
            <a:headEnd/>
            <a:tailEnd/>
          </a:ln>
        </p:spPr>
        <p:txBody>
          <a:bodyPr>
            <a:spAutoFit/>
          </a:bodyPr>
          <a:lstStyle/>
          <a:p>
            <a:r>
              <a:rPr lang="en-US" sz="2000" b="1">
                <a:latin typeface="Courier New" pitchFamily="49" charset="0"/>
              </a:rPr>
              <a:t>x = 1;</a:t>
            </a:r>
          </a:p>
          <a:p>
            <a:r>
              <a:rPr lang="en-US" sz="2000" b="1">
                <a:latin typeface="Courier New" pitchFamily="49" charset="0"/>
              </a:rPr>
              <a:t>y = x+2;</a:t>
            </a:r>
          </a:p>
        </p:txBody>
      </p:sp>
      <p:sp>
        <p:nvSpPr>
          <p:cNvPr id="43015" name="AutoShape 7"/>
          <p:cNvSpPr>
            <a:spLocks noChangeArrowheads="1"/>
          </p:cNvSpPr>
          <p:nvPr/>
        </p:nvSpPr>
        <p:spPr bwMode="auto">
          <a:xfrm>
            <a:off x="3048000" y="3657600"/>
            <a:ext cx="1752600" cy="9144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400">
                <a:latin typeface="Times New Roman" pitchFamily="18" charset="0"/>
              </a:rPr>
              <a:t>Compiler</a:t>
            </a:r>
          </a:p>
        </p:txBody>
      </p:sp>
      <p:sp>
        <p:nvSpPr>
          <p:cNvPr id="43016" name="Rectangle 8"/>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F68C906E-4B0A-4094-834C-7F07BC3A72D1}" type="slidenum">
              <a:rPr lang="en-US" sz="900">
                <a:latin typeface="Arial Unicode MS" pitchFamily="34" charset="-128"/>
              </a:rPr>
              <a:pPr algn="r" eaLnBrk="1" hangingPunct="1"/>
              <a:t>33</a:t>
            </a:fld>
            <a:endParaRPr lang="en-US" sz="900">
              <a:latin typeface="Arial Unicode MS" pitchFamily="34" charset="-128"/>
            </a:endParaRPr>
          </a:p>
        </p:txBody>
      </p:sp>
    </p:spTree>
    <p:extLst>
      <p:ext uri="{BB962C8B-B14F-4D97-AF65-F5344CB8AC3E}">
        <p14:creationId xmlns:p14="http://schemas.microsoft.com/office/powerpoint/2010/main" val="663920407"/>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2"/>
          <p:cNvSpPr>
            <a:spLocks noGrp="1"/>
          </p:cNvSpPr>
          <p:nvPr>
            <p:ph type="sldNum" sz="quarter" idx="10"/>
          </p:nvPr>
        </p:nvSpPr>
        <p:spPr/>
        <p:txBody>
          <a:bodyPr/>
          <a:lstStyle/>
          <a:p>
            <a:fld id="{8E2ED783-CBB8-4F64-BB0C-D62FB48B113D}" type="slidenum">
              <a:rPr lang="en-US" smtClean="0"/>
              <a:pPr/>
              <a:t>34</a:t>
            </a:fld>
            <a:endParaRPr lang="en-US" smtClean="0"/>
          </a:p>
        </p:txBody>
      </p:sp>
      <p:sp>
        <p:nvSpPr>
          <p:cNvPr id="44035" name="Rectangle 2"/>
          <p:cNvSpPr>
            <a:spLocks noGrp="1" noChangeArrowheads="1"/>
          </p:cNvSpPr>
          <p:nvPr>
            <p:ph type="title"/>
          </p:nvPr>
        </p:nvSpPr>
        <p:spPr>
          <a:xfrm>
            <a:off x="533400" y="762000"/>
            <a:ext cx="3352800" cy="1143000"/>
          </a:xfrm>
        </p:spPr>
        <p:txBody>
          <a:bodyPr>
            <a:normAutofit fontScale="90000"/>
          </a:bodyPr>
          <a:lstStyle/>
          <a:p>
            <a:pPr eaLnBrk="1" hangingPunct="1"/>
            <a:r>
              <a:rPr lang="en-US" smtClean="0"/>
              <a:t>The Real Example</a:t>
            </a:r>
          </a:p>
        </p:txBody>
      </p:sp>
      <p:sp>
        <p:nvSpPr>
          <p:cNvPr id="44036" name="Text Box 3"/>
          <p:cNvSpPr txBox="1">
            <a:spLocks noChangeArrowheads="1"/>
          </p:cNvSpPr>
          <p:nvPr/>
        </p:nvSpPr>
        <p:spPr bwMode="auto">
          <a:xfrm>
            <a:off x="609600" y="2590800"/>
            <a:ext cx="2012950" cy="2225675"/>
          </a:xfrm>
          <a:prstGeom prst="rect">
            <a:avLst/>
          </a:prstGeom>
          <a:noFill/>
          <a:ln w="9525">
            <a:noFill/>
            <a:miter lim="800000"/>
            <a:headEnd/>
            <a:tailEnd/>
          </a:ln>
        </p:spPr>
        <p:txBody>
          <a:bodyPr wrap="none">
            <a:spAutoFit/>
          </a:bodyPr>
          <a:lstStyle/>
          <a:p>
            <a:r>
              <a:rPr lang="en-US" sz="2000" b="1">
                <a:latin typeface="Courier New" pitchFamily="49" charset="0"/>
              </a:rPr>
              <a:t>int main()</a:t>
            </a:r>
          </a:p>
          <a:p>
            <a:r>
              <a:rPr lang="en-US" sz="2000" b="1">
                <a:latin typeface="Courier New" pitchFamily="49" charset="0"/>
              </a:rPr>
              <a:t>{</a:t>
            </a:r>
          </a:p>
          <a:p>
            <a:r>
              <a:rPr lang="en-US" sz="2000" b="1">
                <a:latin typeface="Courier New" pitchFamily="49" charset="0"/>
              </a:rPr>
              <a:t>  int x, y;</a:t>
            </a:r>
          </a:p>
          <a:p>
            <a:r>
              <a:rPr lang="en-US" sz="2000" b="1">
                <a:latin typeface="Courier New" pitchFamily="49" charset="0"/>
              </a:rPr>
              <a:t>  x = 1;</a:t>
            </a:r>
          </a:p>
          <a:p>
            <a:r>
              <a:rPr lang="en-US" sz="2000" b="1">
                <a:latin typeface="Courier New" pitchFamily="49" charset="0"/>
              </a:rPr>
              <a:t>  y = x + 2;</a:t>
            </a:r>
          </a:p>
          <a:p>
            <a:r>
              <a:rPr lang="en-US" sz="2000" b="1">
                <a:latin typeface="Courier New" pitchFamily="49" charset="0"/>
              </a:rPr>
              <a:t>  return 0;</a:t>
            </a:r>
          </a:p>
          <a:p>
            <a:r>
              <a:rPr lang="en-US" sz="2000" b="1">
                <a:latin typeface="Courier New" pitchFamily="49" charset="0"/>
              </a:rPr>
              <a:t>}</a:t>
            </a:r>
          </a:p>
        </p:txBody>
      </p:sp>
      <p:sp>
        <p:nvSpPr>
          <p:cNvPr id="44037" name="Text Box 4"/>
          <p:cNvSpPr txBox="1">
            <a:spLocks noChangeArrowheads="1"/>
          </p:cNvSpPr>
          <p:nvPr/>
        </p:nvSpPr>
        <p:spPr bwMode="auto">
          <a:xfrm>
            <a:off x="5943600" y="2819400"/>
            <a:ext cx="1739900" cy="3597275"/>
          </a:xfrm>
          <a:prstGeom prst="rect">
            <a:avLst/>
          </a:prstGeom>
          <a:noFill/>
          <a:ln w="9525">
            <a:noFill/>
            <a:miter lim="800000"/>
            <a:headEnd/>
            <a:tailEnd/>
          </a:ln>
        </p:spPr>
        <p:txBody>
          <a:bodyPr wrap="none">
            <a:spAutoFit/>
          </a:bodyPr>
          <a:lstStyle/>
          <a:p>
            <a:r>
              <a:rPr lang="en-US" sz="500">
                <a:latin typeface="Times New Roman" pitchFamily="18" charset="0"/>
              </a:rPr>
              <a:t>000001110111010100000101 000001000110000100000110</a:t>
            </a:r>
          </a:p>
          <a:p>
            <a:r>
              <a:rPr lang="en-US" sz="500">
                <a:latin typeface="Times New Roman" pitchFamily="18" charset="0"/>
              </a:rPr>
              <a:t>000000000000010000000010 000000000000010000000000 </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000000000000000000000000 000000000000000000000000</a:t>
            </a:r>
          </a:p>
          <a:p>
            <a:r>
              <a:rPr lang="en-US" sz="500">
                <a:latin typeface="Times New Roman" pitchFamily="18" charset="0"/>
              </a:rPr>
              <a:t>000000000000000000000010 000000000000000000000010</a:t>
            </a:r>
          </a:p>
          <a:p>
            <a:r>
              <a:rPr lang="en-US" sz="500">
                <a:latin typeface="Times New Roman" pitchFamily="18" charset="0"/>
              </a:rPr>
              <a:t>000000000000000000000000 000000000000000000000001 </a:t>
            </a:r>
          </a:p>
          <a:p>
            <a:r>
              <a:rPr lang="en-US" sz="500">
                <a:latin typeface="Times New Roman" pitchFamily="18" charset="0"/>
              </a:rPr>
              <a:t>000000000000000000000001 000000000011010000110000</a:t>
            </a:r>
          </a:p>
          <a:p>
            <a:r>
              <a:rPr lang="en-US" sz="500">
                <a:latin typeface="Times New Roman" pitchFamily="18" charset="0"/>
              </a:rPr>
              <a:t>000000000000000000000000 000000000000000001100100</a:t>
            </a:r>
          </a:p>
          <a:p>
            <a:r>
              <a:rPr lang="en-US" sz="500">
                <a:latin typeface="Times New Roman" pitchFamily="18" charset="0"/>
              </a:rPr>
              <a:t>000000000000000000000000 000000010011000100100100</a:t>
            </a:r>
          </a:p>
          <a:p>
            <a:r>
              <a:rPr lang="en-US" sz="500">
                <a:latin typeface="Times New Roman" pitchFamily="18" charset="0"/>
              </a:rPr>
              <a:t>000000000000000000000000 000000000000000000000000 </a:t>
            </a:r>
          </a:p>
          <a:p>
            <a:r>
              <a:rPr lang="en-US" sz="500">
                <a:latin typeface="Times New Roman" pitchFamily="18" charset="0"/>
              </a:rPr>
              <a:t>000000000000000001100100 000000000000000001000000</a:t>
            </a:r>
          </a:p>
          <a:p>
            <a:r>
              <a:rPr lang="en-US" sz="500">
                <a:latin typeface="Times New Roman" pitchFamily="18" charset="0"/>
              </a:rPr>
              <a:t>000000000000000000000101 000000000000000001010000</a:t>
            </a:r>
          </a:p>
          <a:p>
            <a:r>
              <a:rPr lang="en-US" sz="500">
                <a:latin typeface="Times New Roman" pitchFamily="18" charset="0"/>
              </a:rPr>
              <a:t>000000000000000000110011 000000000000000000110001</a:t>
            </a:r>
          </a:p>
          <a:p>
            <a:r>
              <a:rPr lang="en-US" sz="500">
                <a:latin typeface="Times New Roman" pitchFamily="18" charset="0"/>
              </a:rPr>
              <a:t>000000000000000000000000 000000000000000000000110 </a:t>
            </a:r>
          </a:p>
          <a:p>
            <a:r>
              <a:rPr lang="en-US" sz="500">
                <a:latin typeface="Times New Roman" pitchFamily="18" charset="0"/>
              </a:rPr>
              <a:t>000000000000000000000000 000000000000000001100100</a:t>
            </a:r>
          </a:p>
          <a:p>
            <a:r>
              <a:rPr lang="en-US" sz="500">
                <a:latin typeface="Times New Roman" pitchFamily="18" charset="0"/>
              </a:rPr>
              <a:t>000000000000000000000001 000000000000000001100100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000000000000000000000000 000000000000001001000000</a:t>
            </a:r>
          </a:p>
          <a:p>
            <a:r>
              <a:rPr lang="en-US" sz="500">
                <a:latin typeface="Times New Roman" pitchFamily="18" charset="0"/>
              </a:rPr>
              <a:t>000000000000000000000000 000000000000001001000000</a:t>
            </a:r>
          </a:p>
          <a:p>
            <a:r>
              <a:rPr lang="en-US" sz="500">
                <a:latin typeface="Times New Roman" pitchFamily="18" charset="0"/>
              </a:rPr>
              <a:t>000000000000000000000000 000000000000000000000101</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000000000000000000000000 000000000000000000000011 </a:t>
            </a:r>
          </a:p>
          <a:p>
            <a:r>
              <a:rPr lang="en-US" sz="500">
                <a:latin typeface="Times New Roman" pitchFamily="18" charset="0"/>
              </a:rPr>
              <a:t>000000000000000000000000 000000000000001100100100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000000000000000000000000 000000000000000000100001 </a:t>
            </a:r>
          </a:p>
          <a:p>
            <a:r>
              <a:rPr lang="en-US" sz="500">
                <a:latin typeface="Times New Roman" pitchFamily="18" charset="0"/>
              </a:rPr>
              <a:t>000001110111010100000101 000001000110000100000110</a:t>
            </a:r>
          </a:p>
          <a:p>
            <a:r>
              <a:rPr lang="en-US" sz="500">
                <a:latin typeface="Times New Roman" pitchFamily="18" charset="0"/>
              </a:rPr>
              <a:t>000000000000010000000010 000000000000010000000000 </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000000000000000000000000 000000000000000000000000</a:t>
            </a:r>
          </a:p>
          <a:p>
            <a:r>
              <a:rPr lang="en-US" sz="500">
                <a:latin typeface="Times New Roman" pitchFamily="18" charset="0"/>
              </a:rPr>
              <a:t>000000000000000000000010 000000000000000000000010</a:t>
            </a:r>
          </a:p>
          <a:p>
            <a:r>
              <a:rPr lang="en-US" sz="500">
                <a:latin typeface="Times New Roman" pitchFamily="18" charset="0"/>
              </a:rPr>
              <a:t>000000000000000000000000 000000000000000000000001 </a:t>
            </a:r>
          </a:p>
          <a:p>
            <a:r>
              <a:rPr lang="en-US" sz="500">
                <a:latin typeface="Times New Roman" pitchFamily="18" charset="0"/>
              </a:rPr>
              <a:t>000000000000000000000001 000000000011010000110000</a:t>
            </a:r>
          </a:p>
          <a:p>
            <a:r>
              <a:rPr lang="en-US" sz="500">
                <a:latin typeface="Times New Roman" pitchFamily="18" charset="0"/>
              </a:rPr>
              <a:t>000000000000000000000000 000000000000000001100100</a:t>
            </a:r>
          </a:p>
          <a:p>
            <a:r>
              <a:rPr lang="en-US" sz="500">
                <a:latin typeface="Times New Roman" pitchFamily="18" charset="0"/>
              </a:rPr>
              <a:t>000000000000000000000000 000000010011000100100100</a:t>
            </a:r>
          </a:p>
          <a:p>
            <a:r>
              <a:rPr lang="en-US" sz="500">
                <a:latin typeface="Times New Roman" pitchFamily="18" charset="0"/>
              </a:rPr>
              <a:t>000000000000000000000000 000000000000000000000000 </a:t>
            </a:r>
          </a:p>
          <a:p>
            <a:r>
              <a:rPr lang="en-US" sz="500">
                <a:latin typeface="Times New Roman" pitchFamily="18" charset="0"/>
              </a:rPr>
              <a:t>000000000000000001100100 000000000000000001000000</a:t>
            </a:r>
          </a:p>
          <a:p>
            <a:r>
              <a:rPr lang="en-US" sz="500">
                <a:latin typeface="Times New Roman" pitchFamily="18" charset="0"/>
              </a:rPr>
              <a:t>000000000000000000000101 000000000000000001010000</a:t>
            </a:r>
          </a:p>
          <a:p>
            <a:r>
              <a:rPr lang="en-US" sz="500">
                <a:latin typeface="Times New Roman" pitchFamily="18" charset="0"/>
              </a:rPr>
              <a:t>000000000000000000110011 000000000000000000110001</a:t>
            </a:r>
          </a:p>
          <a:p>
            <a:r>
              <a:rPr lang="en-US" sz="500">
                <a:latin typeface="Times New Roman" pitchFamily="18" charset="0"/>
              </a:rPr>
              <a:t>000000000000000000000000 000000000000000000000110 </a:t>
            </a:r>
          </a:p>
          <a:p>
            <a:r>
              <a:rPr lang="en-US" sz="500">
                <a:latin typeface="Times New Roman" pitchFamily="18" charset="0"/>
              </a:rPr>
              <a:t>000000000000000000000000 000000000000000001100100</a:t>
            </a:r>
          </a:p>
          <a:p>
            <a:r>
              <a:rPr lang="en-US" sz="500">
                <a:latin typeface="Times New Roman" pitchFamily="18" charset="0"/>
              </a:rPr>
              <a:t>000000000000000000000001 000000000000000001100100</a:t>
            </a:r>
          </a:p>
          <a:p>
            <a:r>
              <a:rPr lang="en-US" sz="500">
                <a:latin typeface="Times New Roman" pitchFamily="18" charset="0"/>
              </a:rPr>
              <a:t>000000000000000000000000 000000000000000000000000</a:t>
            </a:r>
          </a:p>
          <a:p>
            <a:r>
              <a:rPr lang="en-US" sz="500">
                <a:latin typeface="Times New Roman" pitchFamily="18" charset="0"/>
              </a:rPr>
              <a:t>000000000000000000000000 000000000000001001000000</a:t>
            </a:r>
          </a:p>
          <a:p>
            <a:r>
              <a:rPr lang="en-US" sz="500">
                <a:latin typeface="Times New Roman" pitchFamily="18" charset="0"/>
              </a:rPr>
              <a:t>000000000000000000000000 000000000000001001000000</a:t>
            </a:r>
          </a:p>
          <a:p>
            <a:r>
              <a:rPr lang="en-US" sz="500">
                <a:latin typeface="Times New Roman" pitchFamily="18" charset="0"/>
              </a:rPr>
              <a:t>000000000000000000000000 000000000000000000000101</a:t>
            </a:r>
          </a:p>
        </p:txBody>
      </p:sp>
      <p:sp>
        <p:nvSpPr>
          <p:cNvPr id="44038" name="Text Box 5"/>
          <p:cNvSpPr txBox="1">
            <a:spLocks noChangeArrowheads="1"/>
          </p:cNvSpPr>
          <p:nvPr/>
        </p:nvSpPr>
        <p:spPr bwMode="auto">
          <a:xfrm>
            <a:off x="5943600" y="609600"/>
            <a:ext cx="1724025" cy="2073275"/>
          </a:xfrm>
          <a:prstGeom prst="rect">
            <a:avLst/>
          </a:prstGeom>
          <a:noFill/>
          <a:ln w="9525">
            <a:noFill/>
            <a:miter lim="800000"/>
            <a:headEnd/>
            <a:tailEnd/>
          </a:ln>
        </p:spPr>
        <p:txBody>
          <a:bodyPr wrap="none">
            <a:spAutoFit/>
          </a:bodyPr>
          <a:lstStyle/>
          <a:p>
            <a:r>
              <a:rPr lang="en-US" sz="500">
                <a:latin typeface="Times New Roman" pitchFamily="18" charset="0"/>
              </a:rPr>
              <a:t>000000100111000000010001 000001100100010101000110</a:t>
            </a:r>
          </a:p>
          <a:p>
            <a:r>
              <a:rPr lang="en-US" sz="500">
                <a:latin typeface="Times New Roman" pitchFamily="18" charset="0"/>
              </a:rPr>
              <a:t>000001100010010101010100 000000100001000000010001</a:t>
            </a:r>
          </a:p>
          <a:p>
            <a:r>
              <a:rPr lang="en-US" sz="500">
                <a:latin typeface="Times New Roman" pitchFamily="18" charset="0"/>
              </a:rPr>
              <a:t>000001100111000101010001 000001110001000101100100</a:t>
            </a:r>
          </a:p>
          <a:p>
            <a:r>
              <a:rPr lang="en-US" sz="500">
                <a:latin typeface="Times New Roman" pitchFamily="18" charset="0"/>
              </a:rPr>
              <a:t>000000100111000101010111 000000100001000101000011</a:t>
            </a:r>
          </a:p>
          <a:p>
            <a:r>
              <a:rPr lang="en-US" sz="500">
                <a:latin typeface="Times New Roman" pitchFamily="18" charset="0"/>
              </a:rPr>
              <a:t>000000000101000000010101 000001100001010101000111</a:t>
            </a:r>
          </a:p>
          <a:p>
            <a:r>
              <a:rPr lang="en-US" sz="500">
                <a:latin typeface="Times New Roman" pitchFamily="18" charset="0"/>
              </a:rPr>
              <a:t>000000110001000101000011 000001100001010100110111</a:t>
            </a:r>
          </a:p>
          <a:p>
            <a:r>
              <a:rPr lang="en-US" sz="500">
                <a:latin typeface="Times New Roman" pitchFamily="18" charset="0"/>
              </a:rPr>
              <a:t>000001100110010101010111 000001100100010101100000</a:t>
            </a:r>
          </a:p>
          <a:p>
            <a:r>
              <a:rPr lang="en-US" sz="500">
                <a:latin typeface="Times New Roman" pitchFamily="18" charset="0"/>
              </a:rPr>
              <a:t>000001100010010101010100 000000100111000101000100</a:t>
            </a:r>
          </a:p>
          <a:p>
            <a:r>
              <a:rPr lang="en-US" sz="500">
                <a:latin typeface="Times New Roman" pitchFamily="18" charset="0"/>
              </a:rPr>
              <a:t>000000000110010001110010 000001010111010000010010</a:t>
            </a:r>
          </a:p>
          <a:p>
            <a:r>
              <a:rPr lang="en-US" sz="500">
                <a:latin typeface="Times New Roman" pitchFamily="18" charset="0"/>
              </a:rPr>
              <a:t>000001010111010100110111 000001100111000101000111</a:t>
            </a:r>
          </a:p>
          <a:p>
            <a:r>
              <a:rPr lang="en-US" sz="500">
                <a:latin typeface="Times New Roman" pitchFamily="18" charset="0"/>
              </a:rPr>
              <a:t>000001010111010101100101 000001100111010101000011</a:t>
            </a:r>
          </a:p>
          <a:p>
            <a:r>
              <a:rPr lang="en-US" sz="500">
                <a:latin typeface="Times New Roman" pitchFamily="18" charset="0"/>
              </a:rPr>
              <a:t>000001110000000101010101 000001100110000101010001</a:t>
            </a:r>
          </a:p>
          <a:p>
            <a:r>
              <a:rPr lang="en-US" sz="500">
                <a:latin typeface="Times New Roman" pitchFamily="18" charset="0"/>
              </a:rPr>
              <a:t>000001100010000101000101 000001100001010100110111</a:t>
            </a:r>
          </a:p>
          <a:p>
            <a:r>
              <a:rPr lang="en-US" sz="500">
                <a:latin typeface="Times New Roman" pitchFamily="18" charset="0"/>
              </a:rPr>
              <a:t>000000000110010001110010 000000000100010000010010</a:t>
            </a:r>
          </a:p>
          <a:p>
            <a:r>
              <a:rPr lang="en-US" sz="500">
                <a:latin typeface="Times New Roman" pitchFamily="18" charset="0"/>
              </a:rPr>
              <a:t>000001100010000001010110 000001100011000101000101</a:t>
            </a:r>
          </a:p>
          <a:p>
            <a:r>
              <a:rPr lang="en-US" sz="500">
                <a:latin typeface="Times New Roman" pitchFamily="18" charset="0"/>
              </a:rPr>
              <a:t>000001010111010000010001 000001010111010100110111</a:t>
            </a:r>
          </a:p>
          <a:p>
            <a:r>
              <a:rPr lang="en-US" sz="500">
                <a:latin typeface="Times New Roman" pitchFamily="18" charset="0"/>
              </a:rPr>
              <a:t>000001100000010101010101 000001100111000101010001</a:t>
            </a:r>
          </a:p>
          <a:p>
            <a:r>
              <a:rPr lang="en-US" sz="500">
                <a:latin typeface="Times New Roman" pitchFamily="18" charset="0"/>
              </a:rPr>
              <a:t>000000000100010001110011 000001110001010001010110</a:t>
            </a:r>
          </a:p>
          <a:p>
            <a:r>
              <a:rPr lang="en-US" sz="500">
                <a:latin typeface="Times New Roman" pitchFamily="18" charset="0"/>
              </a:rPr>
              <a:t>000001100110000101000011 000000110001000000010001</a:t>
            </a:r>
          </a:p>
          <a:p>
            <a:r>
              <a:rPr lang="en-US" sz="500">
                <a:latin typeface="Times New Roman" pitchFamily="18" charset="0"/>
              </a:rPr>
              <a:t>000000000100010001110011 000001110010000001010110</a:t>
            </a:r>
          </a:p>
          <a:p>
            <a:r>
              <a:rPr lang="en-US" sz="500">
                <a:latin typeface="Times New Roman" pitchFamily="18" charset="0"/>
              </a:rPr>
              <a:t>000001110000000101110001 000000000100010101000101</a:t>
            </a:r>
          </a:p>
          <a:p>
            <a:r>
              <a:rPr lang="en-US" sz="500">
                <a:latin typeface="Times New Roman" pitchFamily="18" charset="0"/>
              </a:rPr>
              <a:t>000000110001000001100011 000000000100010001110011</a:t>
            </a:r>
          </a:p>
          <a:p>
            <a:r>
              <a:rPr lang="en-US" sz="500">
                <a:latin typeface="Times New Roman" pitchFamily="18" charset="0"/>
              </a:rPr>
              <a:t>000001100010010001010110 000001100010000101010110</a:t>
            </a:r>
          </a:p>
          <a:p>
            <a:r>
              <a:rPr lang="en-US" sz="500">
                <a:latin typeface="Times New Roman" pitchFamily="18" charset="0"/>
              </a:rPr>
              <a:t>000001100011000101000101 000000000101000000010101</a:t>
            </a:r>
          </a:p>
          <a:p>
            <a:r>
              <a:rPr lang="en-US" sz="500">
                <a:latin typeface="Times New Roman" pitchFamily="18" charset="0"/>
              </a:rPr>
              <a:t>000001110010000001010110 000001110100000101000101</a:t>
            </a:r>
          </a:p>
          <a:p>
            <a:r>
              <a:rPr lang="en-US" sz="500">
                <a:latin typeface="Times New Roman" pitchFamily="18" charset="0"/>
              </a:rPr>
              <a:t>000000000110010101100100 000000000100010000010010</a:t>
            </a:r>
            <a:endParaRPr lang="en-US" sz="1000">
              <a:latin typeface="Times New Roman" pitchFamily="18" charset="0"/>
            </a:endParaRPr>
          </a:p>
        </p:txBody>
      </p:sp>
      <p:sp>
        <p:nvSpPr>
          <p:cNvPr id="44039" name="AutoShape 6"/>
          <p:cNvSpPr>
            <a:spLocks noChangeArrowheads="1"/>
          </p:cNvSpPr>
          <p:nvPr/>
        </p:nvSpPr>
        <p:spPr bwMode="auto">
          <a:xfrm rot="-587135">
            <a:off x="3276600" y="2133600"/>
            <a:ext cx="2286000" cy="457200"/>
          </a:xfrm>
          <a:prstGeom prst="rightArrow">
            <a:avLst>
              <a:gd name="adj1" fmla="val 49083"/>
              <a:gd name="adj2" fmla="val 52292"/>
            </a:avLst>
          </a:prstGeom>
          <a:solidFill>
            <a:srgbClr val="A8A8C6"/>
          </a:solidFill>
          <a:ln w="9525">
            <a:solidFill>
              <a:schemeClr val="tx1"/>
            </a:solidFill>
            <a:miter lim="800000"/>
            <a:headEnd/>
            <a:tailEnd/>
          </a:ln>
        </p:spPr>
        <p:txBody>
          <a:bodyPr wrap="none" anchor="ctr"/>
          <a:lstStyle/>
          <a:p>
            <a:endParaRPr lang="en-US"/>
          </a:p>
        </p:txBody>
      </p:sp>
      <p:sp>
        <p:nvSpPr>
          <p:cNvPr id="44040" name="AutoShape 7"/>
          <p:cNvSpPr>
            <a:spLocks noChangeArrowheads="1"/>
          </p:cNvSpPr>
          <p:nvPr/>
        </p:nvSpPr>
        <p:spPr bwMode="auto">
          <a:xfrm rot="802372">
            <a:off x="3276600" y="4419600"/>
            <a:ext cx="2286000" cy="457200"/>
          </a:xfrm>
          <a:prstGeom prst="rightArrow">
            <a:avLst>
              <a:gd name="adj1" fmla="val 49083"/>
              <a:gd name="adj2" fmla="val 52292"/>
            </a:avLst>
          </a:prstGeom>
          <a:solidFill>
            <a:srgbClr val="A8A8C6"/>
          </a:solidFill>
          <a:ln w="9525">
            <a:solidFill>
              <a:schemeClr val="tx1"/>
            </a:solidFill>
            <a:miter lim="800000"/>
            <a:headEnd/>
            <a:tailEnd/>
          </a:ln>
        </p:spPr>
        <p:txBody>
          <a:bodyPr wrap="none" anchor="ctr"/>
          <a:lstStyle/>
          <a:p>
            <a:endParaRPr lang="en-US"/>
          </a:p>
        </p:txBody>
      </p:sp>
      <p:sp>
        <p:nvSpPr>
          <p:cNvPr id="44041" name="Text Box 8"/>
          <p:cNvSpPr txBox="1">
            <a:spLocks noChangeArrowheads="1"/>
          </p:cNvSpPr>
          <p:nvPr/>
        </p:nvSpPr>
        <p:spPr bwMode="auto">
          <a:xfrm>
            <a:off x="3886200" y="2590800"/>
            <a:ext cx="1179513" cy="517525"/>
          </a:xfrm>
          <a:prstGeom prst="rect">
            <a:avLst/>
          </a:prstGeom>
          <a:noFill/>
          <a:ln w="9525">
            <a:noFill/>
            <a:miter lim="800000"/>
            <a:headEnd/>
            <a:tailEnd/>
          </a:ln>
        </p:spPr>
        <p:txBody>
          <a:bodyPr wrap="none">
            <a:spAutoFit/>
          </a:bodyPr>
          <a:lstStyle/>
          <a:p>
            <a:r>
              <a:rPr lang="en-US" sz="1400">
                <a:latin typeface="Times New Roman" pitchFamily="18" charset="0"/>
              </a:rPr>
              <a:t>Intel</a:t>
            </a:r>
          </a:p>
          <a:p>
            <a:r>
              <a:rPr lang="en-US" sz="1400">
                <a:latin typeface="Times New Roman" pitchFamily="18" charset="0"/>
              </a:rPr>
              <a:t>C++ compiler</a:t>
            </a:r>
            <a:endParaRPr lang="en-US" sz="2400">
              <a:latin typeface="Times New Roman" pitchFamily="18" charset="0"/>
            </a:endParaRPr>
          </a:p>
        </p:txBody>
      </p:sp>
      <p:sp>
        <p:nvSpPr>
          <p:cNvPr id="44042" name="Text Box 9"/>
          <p:cNvSpPr txBox="1">
            <a:spLocks noChangeArrowheads="1"/>
          </p:cNvSpPr>
          <p:nvPr/>
        </p:nvSpPr>
        <p:spPr bwMode="auto">
          <a:xfrm>
            <a:off x="3810000" y="4800600"/>
            <a:ext cx="1179513" cy="517525"/>
          </a:xfrm>
          <a:prstGeom prst="rect">
            <a:avLst/>
          </a:prstGeom>
          <a:noFill/>
          <a:ln w="9525">
            <a:noFill/>
            <a:miter lim="800000"/>
            <a:headEnd/>
            <a:tailEnd/>
          </a:ln>
        </p:spPr>
        <p:txBody>
          <a:bodyPr wrap="none">
            <a:spAutoFit/>
          </a:bodyPr>
          <a:lstStyle/>
          <a:p>
            <a:r>
              <a:rPr lang="en-US" sz="1400">
                <a:latin typeface="Times New Roman" pitchFamily="18" charset="0"/>
              </a:rPr>
              <a:t>Sun</a:t>
            </a:r>
          </a:p>
          <a:p>
            <a:r>
              <a:rPr lang="en-US" sz="1400">
                <a:latin typeface="Times New Roman" pitchFamily="18" charset="0"/>
              </a:rPr>
              <a:t>C++ compiler</a:t>
            </a:r>
            <a:endParaRPr lang="en-US" sz="2400">
              <a:latin typeface="Times New Roman" pitchFamily="18" charset="0"/>
            </a:endParaRPr>
          </a:p>
        </p:txBody>
      </p:sp>
    </p:spTree>
    <p:extLst>
      <p:ext uri="{BB962C8B-B14F-4D97-AF65-F5344CB8AC3E}">
        <p14:creationId xmlns:p14="http://schemas.microsoft.com/office/powerpoint/2010/main" val="232931824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Interpreters</a:t>
            </a:r>
          </a:p>
        </p:txBody>
      </p:sp>
      <p:sp>
        <p:nvSpPr>
          <p:cNvPr id="45059" name="Rectangle 3"/>
          <p:cNvSpPr>
            <a:spLocks noGrp="1" noChangeArrowheads="1"/>
          </p:cNvSpPr>
          <p:nvPr>
            <p:ph type="body" idx="1"/>
          </p:nvPr>
        </p:nvSpPr>
        <p:spPr>
          <a:xfrm>
            <a:off x="609600" y="1600200"/>
            <a:ext cx="7924800" cy="4191000"/>
          </a:xfrm>
        </p:spPr>
        <p:txBody>
          <a:bodyPr/>
          <a:lstStyle/>
          <a:p>
            <a:pPr eaLnBrk="1" hangingPunct="1"/>
            <a:r>
              <a:rPr lang="en-US" dirty="0" smtClean="0">
                <a:latin typeface="Arial Unicode MS" pitchFamily="34" charset="-128"/>
              </a:rPr>
              <a:t>An </a:t>
            </a:r>
            <a:r>
              <a:rPr lang="en-US" i="1" dirty="0" smtClean="0">
                <a:latin typeface="Arial Unicode MS" pitchFamily="34" charset="-128"/>
              </a:rPr>
              <a:t>interpreter</a:t>
            </a:r>
            <a:r>
              <a:rPr lang="en-US" dirty="0" smtClean="0">
                <a:latin typeface="Arial Unicode MS" pitchFamily="34" charset="-128"/>
              </a:rPr>
              <a:t> decodes each individual instruction and then executes it:</a:t>
            </a:r>
          </a:p>
          <a:p>
            <a:pPr lvl="1" eaLnBrk="1" hangingPunct="1">
              <a:buFont typeface="Lucida Grande"/>
              <a:buChar char="+"/>
            </a:pPr>
            <a:r>
              <a:rPr lang="en-US" dirty="0" smtClean="0">
                <a:latin typeface="Arial Unicode MS" pitchFamily="34" charset="-128"/>
              </a:rPr>
              <a:t>development is easier</a:t>
            </a:r>
          </a:p>
          <a:p>
            <a:pPr lvl="1" eaLnBrk="1" hangingPunct="1">
              <a:buFont typeface="Lucida Grande"/>
              <a:buChar char="-"/>
            </a:pPr>
            <a:r>
              <a:rPr lang="en-US" dirty="0" smtClean="0">
                <a:latin typeface="Arial Unicode MS" pitchFamily="34" charset="-128"/>
              </a:rPr>
              <a:t>execution is slower</a:t>
            </a:r>
          </a:p>
          <a:p>
            <a:pPr eaLnBrk="1" hangingPunct="1"/>
            <a:endParaRPr lang="en-US" dirty="0" smtClean="0">
              <a:latin typeface="Arial Unicode MS" pitchFamily="34" charset="-128"/>
            </a:endParaRPr>
          </a:p>
          <a:p>
            <a:pPr eaLnBrk="1" hangingPunct="1"/>
            <a:endParaRPr lang="en-US" dirty="0" smtClean="0">
              <a:latin typeface="Arial Unicode MS" pitchFamily="34" charset="-128"/>
            </a:endParaRPr>
          </a:p>
          <a:p>
            <a:pPr eaLnBrk="1" hangingPunct="1"/>
            <a:endParaRPr lang="en-US" sz="800" dirty="0" smtClean="0">
              <a:latin typeface="Arial Unicode MS" pitchFamily="34" charset="-128"/>
            </a:endParaRPr>
          </a:p>
          <a:p>
            <a:pPr eaLnBrk="1" hangingPunct="1"/>
            <a:endParaRPr lang="en-US" dirty="0" smtClean="0">
              <a:latin typeface="Arial Unicode MS" pitchFamily="34" charset="-128"/>
            </a:endParaRPr>
          </a:p>
          <a:p>
            <a:pPr eaLnBrk="1" hangingPunct="1"/>
            <a:r>
              <a:rPr lang="en-US" dirty="0" smtClean="0">
                <a:latin typeface="Arial Unicode MS" pitchFamily="34" charset="-128"/>
              </a:rPr>
              <a:t>Some languages (e.g., Lisp) allow both interpretation and compilation.</a:t>
            </a:r>
          </a:p>
        </p:txBody>
      </p:sp>
      <p:sp>
        <p:nvSpPr>
          <p:cNvPr id="45060" name="Line 4"/>
          <p:cNvSpPr>
            <a:spLocks noChangeShapeType="1"/>
          </p:cNvSpPr>
          <p:nvPr/>
        </p:nvSpPr>
        <p:spPr bwMode="auto">
          <a:xfrm>
            <a:off x="3703638" y="3749580"/>
            <a:ext cx="2819400" cy="0"/>
          </a:xfrm>
          <a:prstGeom prst="line">
            <a:avLst/>
          </a:prstGeom>
          <a:noFill/>
          <a:ln w="9525">
            <a:solidFill>
              <a:schemeClr val="tx1"/>
            </a:solidFill>
            <a:miter lim="800000"/>
            <a:headEnd/>
            <a:tailEnd type="triangle" w="med" len="med"/>
          </a:ln>
        </p:spPr>
        <p:txBody>
          <a:bodyPr wrap="none" anchor="ctr"/>
          <a:lstStyle/>
          <a:p>
            <a:endParaRPr lang="en-US"/>
          </a:p>
        </p:txBody>
      </p:sp>
      <p:sp>
        <p:nvSpPr>
          <p:cNvPr id="45061" name="Text Box 5"/>
          <p:cNvSpPr txBox="1">
            <a:spLocks noChangeArrowheads="1"/>
          </p:cNvSpPr>
          <p:nvPr/>
        </p:nvSpPr>
        <p:spPr bwMode="auto">
          <a:xfrm>
            <a:off x="6599238" y="3520980"/>
            <a:ext cx="792162" cy="457200"/>
          </a:xfrm>
          <a:prstGeom prst="rect">
            <a:avLst/>
          </a:prstGeom>
          <a:noFill/>
          <a:ln w="9525">
            <a:noFill/>
            <a:miter lim="800000"/>
            <a:headEnd/>
            <a:tailEnd/>
          </a:ln>
        </p:spPr>
        <p:txBody>
          <a:bodyPr wrap="none">
            <a:spAutoFit/>
          </a:bodyPr>
          <a:lstStyle/>
          <a:p>
            <a:pPr>
              <a:spcBef>
                <a:spcPct val="20000"/>
              </a:spcBef>
            </a:pPr>
            <a:r>
              <a:rPr lang="en-US" sz="2400">
                <a:latin typeface="Times New Roman" pitchFamily="18" charset="0"/>
              </a:rPr>
              <a:t>hello</a:t>
            </a:r>
          </a:p>
        </p:txBody>
      </p:sp>
      <p:sp>
        <p:nvSpPr>
          <p:cNvPr id="45062" name="Text Box 6"/>
          <p:cNvSpPr txBox="1">
            <a:spLocks noChangeArrowheads="1"/>
          </p:cNvSpPr>
          <p:nvPr/>
        </p:nvSpPr>
        <p:spPr bwMode="auto">
          <a:xfrm>
            <a:off x="1570038" y="3520980"/>
            <a:ext cx="2095500" cy="457200"/>
          </a:xfrm>
          <a:prstGeom prst="rect">
            <a:avLst/>
          </a:prstGeom>
          <a:noFill/>
          <a:ln w="9525">
            <a:noFill/>
            <a:miter lim="800000"/>
            <a:headEnd/>
            <a:tailEnd/>
          </a:ln>
        </p:spPr>
        <p:txBody>
          <a:bodyPr wrap="none">
            <a:spAutoFit/>
          </a:bodyPr>
          <a:lstStyle/>
          <a:p>
            <a:pPr>
              <a:spcBef>
                <a:spcPct val="20000"/>
              </a:spcBef>
            </a:pPr>
            <a:r>
              <a:rPr lang="en-US" sz="2400">
                <a:latin typeface="Times New Roman" pitchFamily="18" charset="0"/>
              </a:rPr>
              <a:t>PRINT “hello” </a:t>
            </a:r>
          </a:p>
        </p:txBody>
      </p:sp>
      <p:sp>
        <p:nvSpPr>
          <p:cNvPr id="45063" name="AutoShape 7"/>
          <p:cNvSpPr>
            <a:spLocks noChangeArrowheads="1"/>
          </p:cNvSpPr>
          <p:nvPr/>
        </p:nvSpPr>
        <p:spPr bwMode="auto">
          <a:xfrm>
            <a:off x="4084638" y="3292380"/>
            <a:ext cx="1752600" cy="9144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400" dirty="0">
                <a:latin typeface="Times New Roman" pitchFamily="18" charset="0"/>
              </a:rPr>
              <a:t>Interpreter</a:t>
            </a:r>
          </a:p>
        </p:txBody>
      </p:sp>
      <p:sp>
        <p:nvSpPr>
          <p:cNvPr id="45064" name="Rectangle 8"/>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7F76B572-D179-4C81-80F8-B98D37B3BECA}" type="slidenum">
              <a:rPr lang="en-US" sz="900">
                <a:latin typeface="Arial Unicode MS" pitchFamily="34" charset="-128"/>
              </a:rPr>
              <a:pPr algn="r" eaLnBrk="1" hangingPunct="1"/>
              <a:t>35</a:t>
            </a:fld>
            <a:endParaRPr lang="en-US" sz="900">
              <a:latin typeface="Arial Unicode MS" pitchFamily="34" charset="-128"/>
            </a:endParaRPr>
          </a:p>
        </p:txBody>
      </p:sp>
    </p:spTree>
    <p:extLst>
      <p:ext uri="{BB962C8B-B14F-4D97-AF65-F5344CB8AC3E}">
        <p14:creationId xmlns:p14="http://schemas.microsoft.com/office/powerpoint/2010/main" val="2663193695"/>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Compilation + Interpretation</a:t>
            </a:r>
          </a:p>
        </p:txBody>
      </p:sp>
      <p:sp>
        <p:nvSpPr>
          <p:cNvPr id="46083" name="Rectangle 3"/>
          <p:cNvSpPr>
            <a:spLocks noGrp="1" noChangeArrowheads="1"/>
          </p:cNvSpPr>
          <p:nvPr>
            <p:ph type="body" idx="1"/>
          </p:nvPr>
        </p:nvSpPr>
        <p:spPr>
          <a:xfrm>
            <a:off x="457200" y="1524000"/>
            <a:ext cx="7772400" cy="4191000"/>
          </a:xfrm>
        </p:spPr>
        <p:txBody>
          <a:bodyPr/>
          <a:lstStyle/>
          <a:p>
            <a:pPr eaLnBrk="1" hangingPunct="1">
              <a:buFontTx/>
              <a:buChar char=" "/>
            </a:pPr>
            <a:r>
              <a:rPr lang="en-US" smtClean="0"/>
              <a:t>Languages can combine compilation and interpretation.</a:t>
            </a:r>
          </a:p>
        </p:txBody>
      </p:sp>
      <p:sp>
        <p:nvSpPr>
          <p:cNvPr id="46084" name="Line 4"/>
          <p:cNvSpPr>
            <a:spLocks noChangeShapeType="1"/>
          </p:cNvSpPr>
          <p:nvPr/>
        </p:nvSpPr>
        <p:spPr bwMode="auto">
          <a:xfrm>
            <a:off x="1828800" y="4267200"/>
            <a:ext cx="1981200" cy="0"/>
          </a:xfrm>
          <a:prstGeom prst="line">
            <a:avLst/>
          </a:prstGeom>
          <a:noFill/>
          <a:ln w="9525">
            <a:solidFill>
              <a:schemeClr val="tx1"/>
            </a:solidFill>
            <a:miter lim="800000"/>
            <a:headEnd/>
            <a:tailEnd type="triangle" w="med" len="med"/>
          </a:ln>
        </p:spPr>
        <p:txBody>
          <a:bodyPr wrap="none" anchor="ctr"/>
          <a:lstStyle/>
          <a:p>
            <a:endParaRPr lang="en-US"/>
          </a:p>
        </p:txBody>
      </p:sp>
      <p:sp>
        <p:nvSpPr>
          <p:cNvPr id="46085" name="AutoShape 5"/>
          <p:cNvSpPr>
            <a:spLocks noChangeArrowheads="1"/>
          </p:cNvSpPr>
          <p:nvPr/>
        </p:nvSpPr>
        <p:spPr bwMode="auto">
          <a:xfrm>
            <a:off x="2133600" y="3886200"/>
            <a:ext cx="1295400" cy="6858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400">
                <a:latin typeface="Times New Roman" pitchFamily="18" charset="0"/>
              </a:rPr>
              <a:t>Compiler</a:t>
            </a:r>
          </a:p>
        </p:txBody>
      </p:sp>
      <p:sp>
        <p:nvSpPr>
          <p:cNvPr id="46086" name="Text Box 6"/>
          <p:cNvSpPr txBox="1">
            <a:spLocks noChangeArrowheads="1"/>
          </p:cNvSpPr>
          <p:nvPr/>
        </p:nvSpPr>
        <p:spPr bwMode="auto">
          <a:xfrm>
            <a:off x="304800" y="3505200"/>
            <a:ext cx="1981200" cy="1735138"/>
          </a:xfrm>
          <a:prstGeom prst="rect">
            <a:avLst/>
          </a:prstGeom>
          <a:noFill/>
          <a:ln w="9525">
            <a:noFill/>
            <a:miter lim="800000"/>
            <a:headEnd/>
            <a:tailEnd/>
          </a:ln>
        </p:spPr>
        <p:txBody>
          <a:bodyPr>
            <a:spAutoFit/>
          </a:bodyPr>
          <a:lstStyle/>
          <a:p>
            <a:r>
              <a:rPr lang="en-US" sz="1200" b="1">
                <a:latin typeface="Times New Roman" pitchFamily="18" charset="0"/>
              </a:rPr>
              <a:t>class intro {</a:t>
            </a:r>
          </a:p>
          <a:p>
            <a:r>
              <a:rPr lang="en-US" sz="1200" b="1">
                <a:latin typeface="Times New Roman" pitchFamily="18" charset="0"/>
              </a:rPr>
              <a:t>  public static void main </a:t>
            </a:r>
          </a:p>
          <a:p>
            <a:r>
              <a:rPr lang="en-US" sz="1200" b="1">
                <a:latin typeface="Times New Roman" pitchFamily="18" charset="0"/>
              </a:rPr>
              <a:t>            (String args[]) {</a:t>
            </a:r>
          </a:p>
          <a:p>
            <a:r>
              <a:rPr lang="en-US" sz="1200" b="1">
                <a:latin typeface="Times New Roman" pitchFamily="18" charset="0"/>
              </a:rPr>
              <a:t>    int x, y;</a:t>
            </a:r>
          </a:p>
          <a:p>
            <a:r>
              <a:rPr lang="en-US" sz="1200" b="1">
                <a:latin typeface="Times New Roman" pitchFamily="18" charset="0"/>
              </a:rPr>
              <a:t>    x = 1;</a:t>
            </a:r>
          </a:p>
          <a:p>
            <a:r>
              <a:rPr lang="en-US" sz="1200" b="1">
                <a:latin typeface="Times New Roman" pitchFamily="18" charset="0"/>
              </a:rPr>
              <a:t>    y = x + 2;</a:t>
            </a:r>
          </a:p>
          <a:p>
            <a:r>
              <a:rPr lang="en-US" sz="1200" b="1">
                <a:latin typeface="Times New Roman" pitchFamily="18" charset="0"/>
              </a:rPr>
              <a:t>    return;</a:t>
            </a:r>
          </a:p>
          <a:p>
            <a:r>
              <a:rPr lang="en-US" sz="1200" b="1">
                <a:latin typeface="Times New Roman" pitchFamily="18" charset="0"/>
              </a:rPr>
              <a:t>    }</a:t>
            </a:r>
          </a:p>
          <a:p>
            <a:r>
              <a:rPr lang="en-US" sz="1200" b="1">
                <a:latin typeface="Times New Roman" pitchFamily="18" charset="0"/>
              </a:rPr>
              <a:t>}</a:t>
            </a:r>
          </a:p>
        </p:txBody>
      </p:sp>
      <p:sp>
        <p:nvSpPr>
          <p:cNvPr id="46087" name="AutoShape 7"/>
          <p:cNvSpPr>
            <a:spLocks noChangeArrowheads="1"/>
          </p:cNvSpPr>
          <p:nvPr/>
        </p:nvSpPr>
        <p:spPr bwMode="auto">
          <a:xfrm>
            <a:off x="7315200" y="2590800"/>
            <a:ext cx="1447800" cy="8382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000">
                <a:latin typeface="Times New Roman" pitchFamily="18" charset="0"/>
              </a:rPr>
              <a:t>Interpreter</a:t>
            </a:r>
          </a:p>
          <a:p>
            <a:pPr algn="ctr"/>
            <a:r>
              <a:rPr lang="en-US" sz="2000">
                <a:latin typeface="Times New Roman" pitchFamily="18" charset="0"/>
              </a:rPr>
              <a:t>for UNIX</a:t>
            </a:r>
            <a:endParaRPr lang="en-US" sz="2400">
              <a:latin typeface="Times New Roman" pitchFamily="18" charset="0"/>
            </a:endParaRPr>
          </a:p>
        </p:txBody>
      </p:sp>
      <p:sp>
        <p:nvSpPr>
          <p:cNvPr id="46088" name="AutoShape 8"/>
          <p:cNvSpPr>
            <a:spLocks noChangeArrowheads="1"/>
          </p:cNvSpPr>
          <p:nvPr/>
        </p:nvSpPr>
        <p:spPr bwMode="auto">
          <a:xfrm>
            <a:off x="7315200" y="3810000"/>
            <a:ext cx="1447800" cy="8382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000">
                <a:latin typeface="Times New Roman" pitchFamily="18" charset="0"/>
              </a:rPr>
              <a:t>Interpreter</a:t>
            </a:r>
          </a:p>
          <a:p>
            <a:pPr algn="ctr"/>
            <a:r>
              <a:rPr lang="en-US" sz="2000">
                <a:latin typeface="Times New Roman" pitchFamily="18" charset="0"/>
              </a:rPr>
              <a:t>for Windows</a:t>
            </a:r>
          </a:p>
        </p:txBody>
      </p:sp>
      <p:sp>
        <p:nvSpPr>
          <p:cNvPr id="46089" name="AutoShape 9"/>
          <p:cNvSpPr>
            <a:spLocks noChangeArrowheads="1"/>
          </p:cNvSpPr>
          <p:nvPr/>
        </p:nvSpPr>
        <p:spPr bwMode="auto">
          <a:xfrm>
            <a:off x="7315200" y="5029200"/>
            <a:ext cx="1447800" cy="838200"/>
          </a:xfrm>
          <a:prstGeom prst="flowChartAlternateProcess">
            <a:avLst/>
          </a:prstGeom>
          <a:solidFill>
            <a:srgbClr val="A8A8C6"/>
          </a:solidFill>
          <a:ln w="9525">
            <a:solidFill>
              <a:schemeClr val="tx1"/>
            </a:solidFill>
            <a:miter lim="800000"/>
            <a:headEnd/>
            <a:tailEnd/>
          </a:ln>
        </p:spPr>
        <p:txBody>
          <a:bodyPr wrap="none" anchor="ctr"/>
          <a:lstStyle/>
          <a:p>
            <a:pPr algn="ctr"/>
            <a:r>
              <a:rPr lang="en-US" sz="2000">
                <a:latin typeface="Times New Roman" pitchFamily="18" charset="0"/>
              </a:rPr>
              <a:t>Interpreter</a:t>
            </a:r>
          </a:p>
          <a:p>
            <a:pPr algn="ctr"/>
            <a:r>
              <a:rPr lang="en-US" sz="2000">
                <a:latin typeface="Times New Roman" pitchFamily="18" charset="0"/>
              </a:rPr>
              <a:t>for MacOS</a:t>
            </a:r>
          </a:p>
        </p:txBody>
      </p:sp>
      <p:sp>
        <p:nvSpPr>
          <p:cNvPr id="46090" name="Line 10"/>
          <p:cNvSpPr>
            <a:spLocks noChangeShapeType="1"/>
          </p:cNvSpPr>
          <p:nvPr/>
        </p:nvSpPr>
        <p:spPr bwMode="auto">
          <a:xfrm flipV="1">
            <a:off x="6096000" y="3124200"/>
            <a:ext cx="1219200" cy="1066800"/>
          </a:xfrm>
          <a:prstGeom prst="line">
            <a:avLst/>
          </a:prstGeom>
          <a:noFill/>
          <a:ln w="9525">
            <a:solidFill>
              <a:schemeClr val="tx1"/>
            </a:solidFill>
            <a:round/>
            <a:headEnd/>
            <a:tailEnd type="triangle" w="med" len="med"/>
          </a:ln>
        </p:spPr>
        <p:txBody>
          <a:bodyPr wrap="none" anchor="ctr"/>
          <a:lstStyle/>
          <a:p>
            <a:endParaRPr lang="en-US"/>
          </a:p>
        </p:txBody>
      </p:sp>
      <p:sp>
        <p:nvSpPr>
          <p:cNvPr id="46091" name="Line 11"/>
          <p:cNvSpPr>
            <a:spLocks noChangeShapeType="1"/>
          </p:cNvSpPr>
          <p:nvPr/>
        </p:nvSpPr>
        <p:spPr bwMode="auto">
          <a:xfrm>
            <a:off x="6096000" y="4191000"/>
            <a:ext cx="1219200" cy="0"/>
          </a:xfrm>
          <a:prstGeom prst="line">
            <a:avLst/>
          </a:prstGeom>
          <a:noFill/>
          <a:ln w="9525">
            <a:solidFill>
              <a:schemeClr val="tx1"/>
            </a:solidFill>
            <a:round/>
            <a:headEnd/>
            <a:tailEnd type="triangle" w="med" len="med"/>
          </a:ln>
        </p:spPr>
        <p:txBody>
          <a:bodyPr wrap="none" anchor="ctr"/>
          <a:lstStyle/>
          <a:p>
            <a:endParaRPr lang="en-US"/>
          </a:p>
        </p:txBody>
      </p:sp>
      <p:sp>
        <p:nvSpPr>
          <p:cNvPr id="46092" name="Line 12"/>
          <p:cNvSpPr>
            <a:spLocks noChangeShapeType="1"/>
          </p:cNvSpPr>
          <p:nvPr/>
        </p:nvSpPr>
        <p:spPr bwMode="auto">
          <a:xfrm>
            <a:off x="6096000" y="4191000"/>
            <a:ext cx="1219200" cy="1219200"/>
          </a:xfrm>
          <a:prstGeom prst="line">
            <a:avLst/>
          </a:prstGeom>
          <a:noFill/>
          <a:ln w="9525">
            <a:solidFill>
              <a:schemeClr val="tx1"/>
            </a:solidFill>
            <a:round/>
            <a:headEnd/>
            <a:tailEnd type="triangle" w="med" len="med"/>
          </a:ln>
        </p:spPr>
        <p:txBody>
          <a:bodyPr wrap="none" anchor="ctr"/>
          <a:lstStyle/>
          <a:p>
            <a:endParaRPr lang="en-US"/>
          </a:p>
        </p:txBody>
      </p:sp>
      <p:sp>
        <p:nvSpPr>
          <p:cNvPr id="46093" name="Text Box 13"/>
          <p:cNvSpPr txBox="1">
            <a:spLocks noChangeArrowheads="1"/>
          </p:cNvSpPr>
          <p:nvPr/>
        </p:nvSpPr>
        <p:spPr bwMode="auto">
          <a:xfrm>
            <a:off x="3810000" y="3352800"/>
            <a:ext cx="2332038" cy="2657475"/>
          </a:xfrm>
          <a:prstGeom prst="rect">
            <a:avLst/>
          </a:prstGeom>
          <a:noFill/>
          <a:ln w="9525">
            <a:noFill/>
            <a:miter lim="800000"/>
            <a:headEnd/>
            <a:tailEnd/>
          </a:ln>
        </p:spPr>
        <p:txBody>
          <a:bodyPr wrap="none">
            <a:spAutoFit/>
          </a:bodyPr>
          <a:lstStyle/>
          <a:p>
            <a:r>
              <a:rPr lang="en-US" sz="800" b="1">
                <a:latin typeface="Times New Roman" pitchFamily="18" charset="0"/>
              </a:rPr>
              <a:t>class intro extends java.lang.Object {</a:t>
            </a:r>
          </a:p>
          <a:p>
            <a:r>
              <a:rPr lang="en-US" sz="800" b="1">
                <a:latin typeface="Times New Roman" pitchFamily="18" charset="0"/>
              </a:rPr>
              <a:t>    intro();</a:t>
            </a:r>
          </a:p>
          <a:p>
            <a:r>
              <a:rPr lang="en-US" sz="800" b="1">
                <a:latin typeface="Times New Roman" pitchFamily="18" charset="0"/>
              </a:rPr>
              <a:t>    public static void main(java.lang.String[]);</a:t>
            </a:r>
          </a:p>
          <a:p>
            <a:r>
              <a:rPr lang="en-US" sz="800" b="1">
                <a:latin typeface="Times New Roman" pitchFamily="18" charset="0"/>
              </a:rPr>
              <a:t>}</a:t>
            </a:r>
          </a:p>
          <a:p>
            <a:endParaRPr lang="en-US" sz="800" b="1">
              <a:latin typeface="Times New Roman" pitchFamily="18" charset="0"/>
            </a:endParaRPr>
          </a:p>
          <a:p>
            <a:r>
              <a:rPr lang="en-US" sz="800" b="1">
                <a:latin typeface="Times New Roman" pitchFamily="18" charset="0"/>
              </a:rPr>
              <a:t>Method intro()</a:t>
            </a:r>
          </a:p>
          <a:p>
            <a:r>
              <a:rPr lang="en-US" sz="800" b="1">
                <a:latin typeface="Times New Roman" pitchFamily="18" charset="0"/>
              </a:rPr>
              <a:t>   0 aload_0</a:t>
            </a:r>
          </a:p>
          <a:p>
            <a:r>
              <a:rPr lang="en-US" sz="800" b="1">
                <a:latin typeface="Times New Roman" pitchFamily="18" charset="0"/>
              </a:rPr>
              <a:t>   1 invokespecial #1 &lt;Method java.lang.Object()&gt;</a:t>
            </a:r>
          </a:p>
          <a:p>
            <a:r>
              <a:rPr lang="en-US" sz="800" b="1">
                <a:latin typeface="Times New Roman" pitchFamily="18" charset="0"/>
              </a:rPr>
              <a:t>   4 return</a:t>
            </a:r>
          </a:p>
          <a:p>
            <a:endParaRPr lang="en-US" sz="800" b="1">
              <a:latin typeface="Times New Roman" pitchFamily="18" charset="0"/>
            </a:endParaRPr>
          </a:p>
          <a:p>
            <a:r>
              <a:rPr lang="en-US" sz="800" b="1">
                <a:latin typeface="Times New Roman" pitchFamily="18" charset="0"/>
              </a:rPr>
              <a:t>Method void main(java.lang.String[])</a:t>
            </a:r>
          </a:p>
          <a:p>
            <a:r>
              <a:rPr lang="en-US" sz="800" b="1">
                <a:latin typeface="Times New Roman" pitchFamily="18" charset="0"/>
              </a:rPr>
              <a:t>   0 iconst_1</a:t>
            </a:r>
          </a:p>
          <a:p>
            <a:r>
              <a:rPr lang="en-US" sz="800" b="1">
                <a:latin typeface="Times New Roman" pitchFamily="18" charset="0"/>
              </a:rPr>
              <a:t>   1 istore_1</a:t>
            </a:r>
          </a:p>
          <a:p>
            <a:r>
              <a:rPr lang="en-US" sz="800" b="1">
                <a:latin typeface="Times New Roman" pitchFamily="18" charset="0"/>
              </a:rPr>
              <a:t>   2 iload_1</a:t>
            </a:r>
          </a:p>
          <a:p>
            <a:r>
              <a:rPr lang="en-US" sz="800" b="1">
                <a:latin typeface="Times New Roman" pitchFamily="18" charset="0"/>
              </a:rPr>
              <a:t>   3 iconst_2</a:t>
            </a:r>
          </a:p>
          <a:p>
            <a:r>
              <a:rPr lang="en-US" sz="800" b="1">
                <a:latin typeface="Times New Roman" pitchFamily="18" charset="0"/>
              </a:rPr>
              <a:t>   4 iadd</a:t>
            </a:r>
          </a:p>
          <a:p>
            <a:r>
              <a:rPr lang="en-US" sz="800" b="1">
                <a:latin typeface="Times New Roman" pitchFamily="18" charset="0"/>
              </a:rPr>
              <a:t>   5 istore_2</a:t>
            </a:r>
          </a:p>
          <a:p>
            <a:r>
              <a:rPr lang="en-US" sz="800" b="1">
                <a:latin typeface="Times New Roman" pitchFamily="18" charset="0"/>
              </a:rPr>
              <a:t>   6 return</a:t>
            </a:r>
          </a:p>
          <a:p>
            <a:endParaRPr lang="en-US" sz="2400">
              <a:latin typeface="Times New Roman" pitchFamily="18" charset="0"/>
            </a:endParaRPr>
          </a:p>
        </p:txBody>
      </p:sp>
      <p:sp>
        <p:nvSpPr>
          <p:cNvPr id="46094" name="Rectangle 14"/>
          <p:cNvSpPr>
            <a:spLocks noChangeArrowheads="1"/>
          </p:cNvSpPr>
          <p:nvPr/>
        </p:nvSpPr>
        <p:spPr bwMode="auto">
          <a:xfrm>
            <a:off x="8763000" y="0"/>
            <a:ext cx="381000" cy="457200"/>
          </a:xfrm>
          <a:prstGeom prst="rect">
            <a:avLst/>
          </a:prstGeom>
          <a:solidFill>
            <a:schemeClr val="bg1"/>
          </a:solidFill>
          <a:ln w="9525">
            <a:noFill/>
            <a:miter lim="800000"/>
            <a:headEnd/>
            <a:tailEnd/>
          </a:ln>
        </p:spPr>
        <p:txBody>
          <a:bodyPr anchor="ctr"/>
          <a:lstStyle/>
          <a:p>
            <a:pPr algn="r" eaLnBrk="1" hangingPunct="1"/>
            <a:fld id="{D5A5AF12-EED0-4CC9-8121-2F8FADF49A29}" type="slidenum">
              <a:rPr lang="en-US" sz="900">
                <a:latin typeface="Arial Unicode MS" pitchFamily="34" charset="-128"/>
              </a:rPr>
              <a:pPr algn="r" eaLnBrk="1" hangingPunct="1"/>
              <a:t>36</a:t>
            </a:fld>
            <a:endParaRPr lang="en-US" sz="900">
              <a:latin typeface="Arial Unicode MS" pitchFamily="34" charset="-128"/>
            </a:endParaRPr>
          </a:p>
        </p:txBody>
      </p:sp>
    </p:spTree>
    <p:extLst>
      <p:ext uri="{BB962C8B-B14F-4D97-AF65-F5344CB8AC3E}">
        <p14:creationId xmlns:p14="http://schemas.microsoft.com/office/powerpoint/2010/main" val="1028680169"/>
      </p:ext>
    </p:extLst>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dirty="0" smtClean="0"/>
              <a:t>Computing	</a:t>
            </a:r>
          </a:p>
        </p:txBody>
      </p:sp>
      <p:sp>
        <p:nvSpPr>
          <p:cNvPr id="6148" name="Rectangle 3"/>
          <p:cNvSpPr>
            <a:spLocks noGrp="1" noChangeArrowheads="1"/>
          </p:cNvSpPr>
          <p:nvPr>
            <p:ph type="body" idx="1"/>
          </p:nvPr>
        </p:nvSpPr>
        <p:spPr>
          <a:xfrm>
            <a:off x="457200" y="1600200"/>
            <a:ext cx="8229600" cy="5029200"/>
          </a:xfrm>
        </p:spPr>
        <p:txBody>
          <a:bodyPr/>
          <a:lstStyle/>
          <a:p>
            <a:pPr eaLnBrk="1" hangingPunct="1"/>
            <a:r>
              <a:rPr lang="en-US" dirty="0" smtClean="0"/>
              <a:t>Computing is not:</a:t>
            </a:r>
          </a:p>
          <a:p>
            <a:pPr lvl="1" eaLnBrk="1" hangingPunct="1"/>
            <a:r>
              <a:rPr lang="en-US" dirty="0" smtClean="0"/>
              <a:t>The study of computers</a:t>
            </a:r>
          </a:p>
          <a:p>
            <a:pPr lvl="1" eaLnBrk="1" hangingPunct="1"/>
            <a:r>
              <a:rPr lang="en-US" dirty="0" smtClean="0"/>
              <a:t>The study of how to write programs</a:t>
            </a:r>
          </a:p>
          <a:p>
            <a:pPr lvl="1" eaLnBrk="1" hangingPunct="1"/>
            <a:r>
              <a:rPr lang="en-US" dirty="0" smtClean="0"/>
              <a:t>The study of computer applications</a:t>
            </a:r>
          </a:p>
          <a:p>
            <a:pPr eaLnBrk="1" hangingPunct="1"/>
            <a:r>
              <a:rPr lang="en-US" dirty="0" smtClean="0"/>
              <a:t>Computing is the study of algorithms, where an </a:t>
            </a:r>
            <a:r>
              <a:rPr lang="en-US" i="1" dirty="0" smtClean="0"/>
              <a:t>algorithm</a:t>
            </a:r>
            <a:r>
              <a:rPr lang="en-US" dirty="0" smtClean="0"/>
              <a:t> is a procedure that solves a problem using an ordered, unambiguous, finite set of operations.</a:t>
            </a:r>
          </a:p>
        </p:txBody>
      </p:sp>
    </p:spTree>
    <p:extLst>
      <p:ext uri="{BB962C8B-B14F-4D97-AF65-F5344CB8AC3E}">
        <p14:creationId xmlns:p14="http://schemas.microsoft.com/office/powerpoint/2010/main" val="1934508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smtClean="0"/>
              <a:t>Algorithms</a:t>
            </a:r>
          </a:p>
        </p:txBody>
      </p:sp>
      <p:sp>
        <p:nvSpPr>
          <p:cNvPr id="9220" name="Rectangle 4"/>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9221" name="Rectangle 6"/>
          <p:cNvSpPr>
            <a:spLocks noGrp="1" noChangeArrowheads="1"/>
          </p:cNvSpPr>
          <p:nvPr>
            <p:ph type="body" idx="1"/>
          </p:nvPr>
        </p:nvSpPr>
        <p:spPr>
          <a:noFill/>
        </p:spPr>
        <p:txBody>
          <a:bodyPr/>
          <a:lstStyle/>
          <a:p>
            <a:pPr eaLnBrk="1" hangingPunct="1"/>
            <a:r>
              <a:rPr lang="en-US" dirty="0" smtClean="0"/>
              <a:t>Algorithms are powerful constructs used in problem solving.</a:t>
            </a:r>
          </a:p>
          <a:p>
            <a:pPr eaLnBrk="1" hangingPunct="1"/>
            <a:r>
              <a:rPr lang="en-US" dirty="0" smtClean="0"/>
              <a:t>To be computed, they must have the following properties:</a:t>
            </a:r>
          </a:p>
          <a:p>
            <a:pPr lvl="1" eaLnBrk="1" hangingPunct="1"/>
            <a:r>
              <a:rPr lang="en-US" dirty="0" smtClean="0"/>
              <a:t>Finite</a:t>
            </a:r>
          </a:p>
          <a:p>
            <a:pPr lvl="1" eaLnBrk="1" hangingPunct="1"/>
            <a:endParaRPr lang="en-US" sz="800" dirty="0" smtClean="0"/>
          </a:p>
          <a:p>
            <a:pPr lvl="1" eaLnBrk="1" hangingPunct="1"/>
            <a:r>
              <a:rPr lang="en-US" dirty="0" smtClean="0"/>
              <a:t>Ordered</a:t>
            </a:r>
          </a:p>
          <a:p>
            <a:pPr lvl="1" eaLnBrk="1" hangingPunct="1"/>
            <a:endParaRPr lang="en-US" sz="800" dirty="0" smtClean="0"/>
          </a:p>
          <a:p>
            <a:pPr lvl="1" eaLnBrk="1" hangingPunct="1"/>
            <a:r>
              <a:rPr lang="en-US" dirty="0" smtClean="0"/>
              <a:t>Unambiguous</a:t>
            </a:r>
          </a:p>
          <a:p>
            <a:pPr eaLnBrk="1" hangingPunct="1">
              <a:buFont typeface="Arial" charset="0"/>
              <a:buNone/>
            </a:pPr>
            <a:endParaRPr lang="en-US" dirty="0" smtClean="0"/>
          </a:p>
          <a:p>
            <a:pPr eaLnBrk="1" hangingPunct="1">
              <a:buFont typeface="Arial" charset="0"/>
              <a:buNone/>
            </a:pPr>
            <a:endParaRPr lang="en-US" dirty="0" smtClean="0"/>
          </a:p>
        </p:txBody>
      </p:sp>
    </p:spTree>
    <p:extLst>
      <p:ext uri="{BB962C8B-B14F-4D97-AF65-F5344CB8AC3E}">
        <p14:creationId xmlns:p14="http://schemas.microsoft.com/office/powerpoint/2010/main" val="20640554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33E14DA0-03FC-4A1B-A0C9-0D16D1FDB640}" type="slidenum">
              <a:rPr lang="en-US" smtClean="0"/>
              <a:pPr/>
              <a:t>6</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Operations</a:t>
            </a:r>
          </a:p>
        </p:txBody>
      </p:sp>
      <p:sp>
        <p:nvSpPr>
          <p:cNvPr id="11268"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1269" name="Rectangle 4"/>
          <p:cNvSpPr>
            <a:spLocks noGrp="1" noChangeArrowheads="1"/>
          </p:cNvSpPr>
          <p:nvPr>
            <p:ph type="body" idx="1"/>
          </p:nvPr>
        </p:nvSpPr>
        <p:spPr>
          <a:noFill/>
        </p:spPr>
        <p:txBody>
          <a:bodyPr/>
          <a:lstStyle/>
          <a:p>
            <a:r>
              <a:rPr lang="en-US" dirty="0" smtClean="0"/>
              <a:t>The operations used in algorithms are primitive tasks that can be executed.</a:t>
            </a:r>
          </a:p>
          <a:p>
            <a:r>
              <a:rPr lang="en-US" dirty="0" smtClean="0"/>
              <a:t>Primitive operations are the “basic” operations in the application domain, e.g., basic arithmetic, drawing graphical shapes.</a:t>
            </a:r>
          </a:p>
        </p:txBody>
      </p:sp>
    </p:spTree>
    <p:extLst>
      <p:ext uri="{BB962C8B-B14F-4D97-AF65-F5344CB8AC3E}">
        <p14:creationId xmlns:p14="http://schemas.microsoft.com/office/powerpoint/2010/main" val="11995342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eaLnBrk="1" hangingPunct="1"/>
            <a:r>
              <a:rPr lang="en-US" dirty="0" smtClean="0"/>
              <a:t>Example: Card Sorting	</a:t>
            </a:r>
          </a:p>
        </p:txBody>
      </p:sp>
      <p:sp>
        <p:nvSpPr>
          <p:cNvPr id="2" name="Content Placeholder 1"/>
          <p:cNvSpPr>
            <a:spLocks noGrp="1"/>
          </p:cNvSpPr>
          <p:nvPr>
            <p:ph idx="1"/>
          </p:nvPr>
        </p:nvSpPr>
        <p:spPr/>
        <p:txBody>
          <a:bodyPr/>
          <a:lstStyle/>
          <a:p>
            <a:r>
              <a:rPr lang="en-US" dirty="0" smtClean="0"/>
              <a:t>Write instructions for sorting cards:</a:t>
            </a:r>
          </a:p>
          <a:p>
            <a:pPr marL="731520" lvl="1" indent="-457200">
              <a:buFont typeface="+mj-lt"/>
              <a:buAutoNum type="arabicPeriod"/>
            </a:pPr>
            <a:r>
              <a:rPr lang="en-US" dirty="0" smtClean="0"/>
              <a:t>The </a:t>
            </a:r>
            <a:r>
              <a:rPr lang="en-US" dirty="0"/>
              <a:t>cards start face down on the table</a:t>
            </a:r>
          </a:p>
          <a:p>
            <a:pPr marL="731520" lvl="1" indent="-457200">
              <a:buFont typeface="+mj-lt"/>
              <a:buAutoNum type="arabicPeriod"/>
            </a:pPr>
            <a:r>
              <a:rPr lang="en-US" dirty="0" smtClean="0"/>
              <a:t>The </a:t>
            </a:r>
            <a:r>
              <a:rPr lang="en-US" dirty="0"/>
              <a:t>instructions must be for only one person.</a:t>
            </a:r>
          </a:p>
          <a:p>
            <a:pPr marL="731520" lvl="1" indent="-457200">
              <a:buFont typeface="+mj-lt"/>
              <a:buAutoNum type="arabicPeriod"/>
            </a:pPr>
            <a:r>
              <a:rPr lang="en-US" dirty="0" smtClean="0"/>
              <a:t>The </a:t>
            </a:r>
            <a:r>
              <a:rPr lang="en-US" dirty="0"/>
              <a:t>person moving the cards can only have one card in each hand at any point (i.e. s/he can only look at the values of two cards)</a:t>
            </a:r>
          </a:p>
          <a:p>
            <a:pPr marL="731520" lvl="1" indent="-457200">
              <a:buFont typeface="+mj-lt"/>
              <a:buAutoNum type="arabicPeriod"/>
            </a:pPr>
            <a:r>
              <a:rPr lang="en-US" dirty="0" smtClean="0"/>
              <a:t>The </a:t>
            </a:r>
            <a:r>
              <a:rPr lang="en-US" dirty="0"/>
              <a:t>instructions can't require that the person remember the value of a card once they put it down. You can however use the space on the table however you like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1ED559F-D372-45EC-8493-39DC8E1ADD79}" type="slidenum">
              <a:rPr lang="en-US" smtClean="0"/>
              <a:pPr>
                <a:defRPr/>
              </a:pPr>
              <a:t>7</a:t>
            </a:fld>
            <a:endParaRPr lang="en-US"/>
          </a:p>
        </p:txBody>
      </p:sp>
    </p:spTree>
    <p:extLst>
      <p:ext uri="{BB962C8B-B14F-4D97-AF65-F5344CB8AC3E}">
        <p14:creationId xmlns:p14="http://schemas.microsoft.com/office/powerpoint/2010/main" val="1328862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33E14DA0-03FC-4A1B-A0C9-0D16D1FDB640}" type="slidenum">
              <a:rPr lang="en-US" smtClean="0"/>
              <a:pPr/>
              <a:t>8</a:t>
            </a:fld>
            <a:endParaRPr lang="en-US" smtClean="0"/>
          </a:p>
        </p:txBody>
      </p:sp>
      <p:sp>
        <p:nvSpPr>
          <p:cNvPr id="11267" name="Rectangle 2"/>
          <p:cNvSpPr>
            <a:spLocks noGrp="1" noChangeArrowheads="1"/>
          </p:cNvSpPr>
          <p:nvPr>
            <p:ph type="title"/>
          </p:nvPr>
        </p:nvSpPr>
        <p:spPr/>
        <p:txBody>
          <a:bodyPr/>
          <a:lstStyle/>
          <a:p>
            <a:pPr eaLnBrk="1" hangingPunct="1"/>
            <a:r>
              <a:rPr lang="en-US" smtClean="0"/>
              <a:t>Control Structures	</a:t>
            </a:r>
          </a:p>
        </p:txBody>
      </p:sp>
      <p:sp>
        <p:nvSpPr>
          <p:cNvPr id="11268"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a:p>
        </p:txBody>
      </p:sp>
      <p:sp>
        <p:nvSpPr>
          <p:cNvPr id="11269" name="Rectangle 4"/>
          <p:cNvSpPr>
            <a:spLocks noGrp="1" noChangeArrowheads="1"/>
          </p:cNvSpPr>
          <p:nvPr>
            <p:ph type="body" idx="1"/>
          </p:nvPr>
        </p:nvSpPr>
        <p:spPr>
          <a:noFill/>
        </p:spPr>
        <p:txBody>
          <a:bodyPr/>
          <a:lstStyle/>
          <a:p>
            <a:pPr eaLnBrk="1" hangingPunct="1"/>
            <a:r>
              <a:rPr lang="en-US" dirty="0" smtClean="0"/>
              <a:t>Control structures specify the ordering of the operations in the algorithm.</a:t>
            </a:r>
          </a:p>
          <a:p>
            <a:pPr eaLnBrk="1" hangingPunct="1"/>
            <a:r>
              <a:rPr lang="en-US" dirty="0" smtClean="0"/>
              <a:t>There are three basic control structures:</a:t>
            </a:r>
          </a:p>
          <a:p>
            <a:pPr lvl="1" eaLnBrk="1" hangingPunct="1"/>
            <a:r>
              <a:rPr lang="en-US" dirty="0" smtClean="0"/>
              <a:t>Sequence</a:t>
            </a:r>
          </a:p>
          <a:p>
            <a:pPr lvl="1" eaLnBrk="1" hangingPunct="1"/>
            <a:endParaRPr lang="en-US" sz="800" dirty="0" smtClean="0"/>
          </a:p>
          <a:p>
            <a:pPr lvl="1" eaLnBrk="1" hangingPunct="1"/>
            <a:r>
              <a:rPr lang="en-US" dirty="0" smtClean="0"/>
              <a:t>Selection</a:t>
            </a:r>
          </a:p>
          <a:p>
            <a:pPr lvl="1" eaLnBrk="1" hangingPunct="1"/>
            <a:endParaRPr lang="en-US" sz="800" dirty="0" smtClean="0"/>
          </a:p>
          <a:p>
            <a:pPr lvl="1" eaLnBrk="1" hangingPunct="1"/>
            <a:r>
              <a:rPr lang="en-US" dirty="0" smtClean="0"/>
              <a:t>Repetition</a:t>
            </a:r>
          </a:p>
          <a:p>
            <a:pPr eaLnBrk="1" hangingPunct="1">
              <a:buFont typeface="Arial" charset="0"/>
              <a:buNone/>
            </a:pPr>
            <a:endParaRPr lang="en-US" dirty="0" smtClean="0"/>
          </a:p>
          <a:p>
            <a:pPr eaLnBrk="1" hangingPunct="1">
              <a:buFont typeface="Arial" charset="0"/>
              <a:buNone/>
            </a:pPr>
            <a:endParaRPr lang="en-US" dirty="0" smtClean="0"/>
          </a:p>
        </p:txBody>
      </p:sp>
    </p:spTree>
    <p:extLst>
      <p:ext uri="{BB962C8B-B14F-4D97-AF65-F5344CB8AC3E}">
        <p14:creationId xmlns:p14="http://schemas.microsoft.com/office/powerpoint/2010/main" val="22324978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p:txBody>
          <a:bodyPr/>
          <a:lstStyle/>
          <a:p>
            <a:fld id="{C85D2B64-416A-44B8-B190-02A265A94BBD}" type="slidenum">
              <a:rPr lang="en-US" smtClean="0"/>
              <a:pPr/>
              <a:t>9</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Sequence	</a:t>
            </a:r>
          </a:p>
        </p:txBody>
      </p:sp>
      <p:sp>
        <p:nvSpPr>
          <p:cNvPr id="12292" name="Rectangle 3"/>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Arial" charset="0"/>
              <a:buChar char="●"/>
            </a:pPr>
            <a:endParaRPr lang="en-US" sz="3200" dirty="0"/>
          </a:p>
        </p:txBody>
      </p:sp>
      <p:sp>
        <p:nvSpPr>
          <p:cNvPr id="12293" name="Rectangle 4"/>
          <p:cNvSpPr>
            <a:spLocks noGrp="1" noChangeArrowheads="1"/>
          </p:cNvSpPr>
          <p:nvPr>
            <p:ph type="body" idx="1"/>
          </p:nvPr>
        </p:nvSpPr>
        <p:spPr>
          <a:xfrm>
            <a:off x="457200" y="1600200"/>
            <a:ext cx="8382000" cy="4724400"/>
          </a:xfrm>
          <a:noFill/>
        </p:spPr>
        <p:txBody>
          <a:bodyPr/>
          <a:lstStyle/>
          <a:p>
            <a:pPr eaLnBrk="1" hangingPunct="1"/>
            <a:r>
              <a:rPr lang="en-US" dirty="0" smtClean="0">
                <a:latin typeface="Arial Unicode MS" pitchFamily="34" charset="-128"/>
                <a:ea typeface="Arial Unicode MS" pitchFamily="34" charset="-128"/>
                <a:cs typeface="Arial Unicode MS" pitchFamily="34" charset="-128"/>
              </a:rPr>
              <a:t>A sequence of multiple operations is executed in order.  </a:t>
            </a:r>
            <a:endParaRPr lang="en-US" b="1" dirty="0" smtClean="0">
              <a:latin typeface="Courier New" pitchFamily="49" charset="0"/>
              <a:ea typeface="Arial Unicode MS" pitchFamily="34" charset="-128"/>
              <a:cs typeface="Courier New" pitchFamily="49" charset="0"/>
            </a:endParaRPr>
          </a:p>
          <a:p>
            <a:pPr lvl="2" eaLnBrk="1" hangingPunct="1">
              <a:buFontTx/>
              <a:buNone/>
            </a:pPr>
            <a:endParaRPr lang="en-US" dirty="0" smtClean="0">
              <a:latin typeface="Courier New" pitchFamily="49" charset="0"/>
              <a:ea typeface="Arial Unicode MS" pitchFamily="34" charset="-128"/>
              <a:cs typeface="Courier New" pitchFamily="49" charset="0"/>
            </a:endParaRPr>
          </a:p>
          <a:p>
            <a:pPr lvl="2" eaLnBrk="1" hangingPunct="1">
              <a:buFontTx/>
              <a:buNone/>
            </a:pPr>
            <a:r>
              <a:rPr lang="en-US" dirty="0" smtClean="0">
                <a:latin typeface="Courier New" pitchFamily="49" charset="0"/>
                <a:ea typeface="Arial Unicode MS" pitchFamily="34" charset="-128"/>
                <a:cs typeface="Courier New" pitchFamily="49" charset="0"/>
              </a:rPr>
              <a:t>			</a:t>
            </a:r>
            <a:r>
              <a:rPr lang="en-US" i="1" u="sng" dirty="0" smtClean="0">
                <a:latin typeface="Courier New" pitchFamily="49" charset="0"/>
                <a:ea typeface="Arial Unicode MS" pitchFamily="34" charset="-128"/>
                <a:cs typeface="Courier New" pitchFamily="49" charset="0"/>
              </a:rPr>
              <a:t>operation</a:t>
            </a:r>
            <a:r>
              <a:rPr lang="en-US" baseline="-25000" dirty="0" smtClean="0">
                <a:latin typeface="Courier New" pitchFamily="49" charset="0"/>
                <a:ea typeface="Arial Unicode MS" pitchFamily="34" charset="-128"/>
                <a:cs typeface="Courier New" pitchFamily="49" charset="0"/>
              </a:rPr>
              <a:t>1</a:t>
            </a:r>
            <a:endParaRPr lang="en-US" dirty="0" smtClean="0">
              <a:latin typeface="Courier New" pitchFamily="49" charset="0"/>
              <a:ea typeface="Arial Unicode MS" pitchFamily="34" charset="-128"/>
              <a:cs typeface="Courier New" pitchFamily="49" charset="0"/>
            </a:endParaRPr>
          </a:p>
          <a:p>
            <a:pPr lvl="2" eaLnBrk="1" hangingPunct="1">
              <a:buFontTx/>
              <a:buNone/>
            </a:pPr>
            <a:r>
              <a:rPr lang="en-US" dirty="0" smtClean="0">
                <a:latin typeface="Courier New" pitchFamily="49" charset="0"/>
                <a:ea typeface="Arial Unicode MS" pitchFamily="34" charset="-128"/>
                <a:cs typeface="Courier New" pitchFamily="49" charset="0"/>
              </a:rPr>
              <a:t>			</a:t>
            </a:r>
            <a:r>
              <a:rPr lang="en-US" i="1" u="sng" dirty="0" smtClean="0">
                <a:latin typeface="Courier New" pitchFamily="49" charset="0"/>
                <a:ea typeface="Arial Unicode MS" pitchFamily="34" charset="-128"/>
                <a:cs typeface="Courier New" pitchFamily="49" charset="0"/>
              </a:rPr>
              <a:t>operation</a:t>
            </a:r>
            <a:r>
              <a:rPr lang="en-US" baseline="-25000" dirty="0" smtClean="0">
                <a:latin typeface="Courier New" pitchFamily="49" charset="0"/>
                <a:ea typeface="Arial Unicode MS" pitchFamily="34" charset="-128"/>
                <a:cs typeface="Courier New" pitchFamily="49" charset="0"/>
              </a:rPr>
              <a:t>2</a:t>
            </a:r>
          </a:p>
          <a:p>
            <a:pPr lvl="2" eaLnBrk="1" hangingPunct="1">
              <a:buFontTx/>
              <a:buNone/>
            </a:pPr>
            <a:r>
              <a:rPr lang="en-US" dirty="0" smtClean="0">
                <a:latin typeface="Courier New" pitchFamily="49" charset="0"/>
                <a:ea typeface="Arial Unicode MS" pitchFamily="34" charset="-128"/>
                <a:cs typeface="Courier New" pitchFamily="49" charset="0"/>
              </a:rPr>
              <a:t>			…</a:t>
            </a:r>
          </a:p>
          <a:p>
            <a:pPr lvl="2" eaLnBrk="1" hangingPunct="1">
              <a:buFontTx/>
              <a:buNone/>
            </a:pPr>
            <a:r>
              <a:rPr lang="en-US" dirty="0" smtClean="0">
                <a:latin typeface="Courier New" pitchFamily="49" charset="0"/>
                <a:ea typeface="Arial Unicode MS" pitchFamily="34" charset="-128"/>
                <a:cs typeface="Courier New" pitchFamily="49" charset="0"/>
              </a:rPr>
              <a:t>			</a:t>
            </a:r>
            <a:r>
              <a:rPr lang="en-US" i="1" u="sng" dirty="0" err="1" smtClean="0">
                <a:latin typeface="Courier New" pitchFamily="49" charset="0"/>
                <a:ea typeface="Arial Unicode MS" pitchFamily="34" charset="-128"/>
                <a:cs typeface="Courier New" pitchFamily="49" charset="0"/>
              </a:rPr>
              <a:t>operation</a:t>
            </a:r>
            <a:r>
              <a:rPr lang="en-US" baseline="-25000" dirty="0" err="1" smtClean="0">
                <a:latin typeface="Courier New" pitchFamily="49" charset="0"/>
                <a:ea typeface="Arial Unicode MS" pitchFamily="34" charset="-128"/>
                <a:cs typeface="Courier New" pitchFamily="49" charset="0"/>
              </a:rPr>
              <a:t>n</a:t>
            </a:r>
            <a:r>
              <a:rPr lang="en-US" dirty="0" smtClean="0">
                <a:latin typeface="Courier New" pitchFamily="49" charset="0"/>
                <a:ea typeface="Arial Unicode MS" pitchFamily="34" charset="-128"/>
                <a:cs typeface="Courier New" pitchFamily="49" charset="0"/>
              </a:rPr>
              <a:t> </a:t>
            </a:r>
            <a:endParaRPr lang="en-US" dirty="0" smtClean="0">
              <a:latin typeface="Arial Unicode MS" pitchFamily="34" charset="-128"/>
              <a:ea typeface="Arial Unicode MS" pitchFamily="34" charset="-128"/>
              <a:cs typeface="Arial Unicode MS" pitchFamily="34" charset="-128"/>
            </a:endParaRPr>
          </a:p>
          <a:p>
            <a:pPr marL="0" indent="0" eaLnBrk="1" hangingPunct="1">
              <a:buNone/>
            </a:pPr>
            <a:endParaRPr lang="en-US" dirty="0" smtClean="0"/>
          </a:p>
          <a:p>
            <a:pPr eaLnBrk="1" hangingPunct="1">
              <a:buFont typeface="Arial" charset="0"/>
              <a:buNone/>
            </a:pPr>
            <a:endParaRPr lang="en-US" dirty="0" smtClean="0"/>
          </a:p>
          <a:p>
            <a:pPr eaLnBrk="1" hangingPunct="1">
              <a:buFont typeface="Arial" charset="0"/>
              <a:buNone/>
            </a:pPr>
            <a:endParaRPr lang="en-US" dirty="0" smtClean="0"/>
          </a:p>
        </p:txBody>
      </p:sp>
      <p:grpSp>
        <p:nvGrpSpPr>
          <p:cNvPr id="7" name="Group 6"/>
          <p:cNvGrpSpPr/>
          <p:nvPr/>
        </p:nvGrpSpPr>
        <p:grpSpPr>
          <a:xfrm>
            <a:off x="4783912" y="2783303"/>
            <a:ext cx="1830850" cy="3318207"/>
            <a:chOff x="6402228" y="2783303"/>
            <a:chExt cx="1830850" cy="3318207"/>
          </a:xfrm>
        </p:grpSpPr>
        <p:cxnSp>
          <p:nvCxnSpPr>
            <p:cNvPr id="3" name="Straight Arrow Connector 2"/>
            <p:cNvCxnSpPr/>
            <p:nvPr/>
          </p:nvCxnSpPr>
          <p:spPr>
            <a:xfrm>
              <a:off x="7313151" y="3175473"/>
              <a:ext cx="0" cy="4916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322155" y="4065403"/>
              <a:ext cx="0" cy="4916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7322155" y="5192183"/>
              <a:ext cx="0" cy="4916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6402228" y="2783303"/>
              <a:ext cx="1821846" cy="37059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0" lvl="2" algn="ctr"/>
              <a:r>
                <a:rPr lang="en-US" i="1" u="sng" dirty="0">
                  <a:latin typeface="Courier New" pitchFamily="49" charset="0"/>
                  <a:ea typeface="Arial Unicode MS" pitchFamily="34" charset="-128"/>
                  <a:cs typeface="Courier New" pitchFamily="49" charset="0"/>
                </a:rPr>
                <a:t>operation</a:t>
              </a:r>
              <a:r>
                <a:rPr lang="en-US" baseline="-25000" dirty="0">
                  <a:latin typeface="Courier New" pitchFamily="49" charset="0"/>
                  <a:ea typeface="Arial Unicode MS" pitchFamily="34" charset="-128"/>
                  <a:cs typeface="Courier New" pitchFamily="49" charset="0"/>
                </a:rPr>
                <a:t>1</a:t>
              </a:r>
              <a:endParaRPr lang="en-US" dirty="0">
                <a:latin typeface="Courier New" pitchFamily="49" charset="0"/>
                <a:ea typeface="Arial Unicode MS" pitchFamily="34" charset="-128"/>
                <a:cs typeface="Courier New" pitchFamily="49" charset="0"/>
              </a:endParaRPr>
            </a:p>
          </p:txBody>
        </p:sp>
        <p:sp>
          <p:nvSpPr>
            <p:cNvPr id="12" name="TextBox 11"/>
            <p:cNvSpPr txBox="1"/>
            <p:nvPr/>
          </p:nvSpPr>
          <p:spPr>
            <a:xfrm>
              <a:off x="6402228" y="3667160"/>
              <a:ext cx="1821846" cy="37059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0" lvl="2" algn="ctr"/>
              <a:r>
                <a:rPr lang="en-US" i="1" u="sng" dirty="0" smtClean="0">
                  <a:latin typeface="Courier New" pitchFamily="49" charset="0"/>
                  <a:ea typeface="Arial Unicode MS" pitchFamily="34" charset="-128"/>
                  <a:cs typeface="Courier New" pitchFamily="49" charset="0"/>
                </a:rPr>
                <a:t>operation</a:t>
              </a:r>
              <a:r>
                <a:rPr lang="en-US" baseline="-25000" dirty="0" smtClean="0">
                  <a:latin typeface="Courier New" pitchFamily="49" charset="0"/>
                  <a:ea typeface="Arial Unicode MS" pitchFamily="34" charset="-128"/>
                  <a:cs typeface="Courier New" pitchFamily="49" charset="0"/>
                </a:rPr>
                <a:t>2</a:t>
              </a:r>
              <a:endParaRPr lang="en-US" dirty="0">
                <a:latin typeface="Courier New" pitchFamily="49" charset="0"/>
                <a:ea typeface="Arial Unicode MS" pitchFamily="34" charset="-128"/>
                <a:cs typeface="Courier New" pitchFamily="49" charset="0"/>
              </a:endParaRPr>
            </a:p>
          </p:txBody>
        </p:sp>
        <p:sp>
          <p:nvSpPr>
            <p:cNvPr id="13" name="TextBox 12"/>
            <p:cNvSpPr txBox="1"/>
            <p:nvPr/>
          </p:nvSpPr>
          <p:spPr>
            <a:xfrm>
              <a:off x="6411232" y="5730916"/>
              <a:ext cx="1821846" cy="37059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0" lvl="2" algn="ctr"/>
              <a:r>
                <a:rPr lang="en-US" i="1" u="sng" dirty="0" err="1" smtClean="0">
                  <a:latin typeface="Courier New" pitchFamily="49" charset="0"/>
                  <a:ea typeface="Arial Unicode MS" pitchFamily="34" charset="-128"/>
                  <a:cs typeface="Courier New" pitchFamily="49" charset="0"/>
                </a:rPr>
                <a:t>operation</a:t>
              </a:r>
              <a:r>
                <a:rPr lang="en-US" baseline="-25000" dirty="0" err="1" smtClean="0">
                  <a:latin typeface="Courier New" pitchFamily="49" charset="0"/>
                  <a:ea typeface="Arial Unicode MS" pitchFamily="34" charset="-128"/>
                  <a:cs typeface="Courier New" pitchFamily="49" charset="0"/>
                </a:rPr>
                <a:t>n</a:t>
              </a:r>
              <a:endParaRPr lang="en-US" dirty="0">
                <a:latin typeface="Courier New" pitchFamily="49" charset="0"/>
                <a:ea typeface="Arial Unicode MS" pitchFamily="34" charset="-128"/>
                <a:cs typeface="Courier New" pitchFamily="49" charset="0"/>
              </a:endParaRPr>
            </a:p>
          </p:txBody>
        </p:sp>
        <p:sp>
          <p:nvSpPr>
            <p:cNvPr id="6" name="TextBox 5"/>
            <p:cNvSpPr txBox="1"/>
            <p:nvPr/>
          </p:nvSpPr>
          <p:spPr>
            <a:xfrm>
              <a:off x="7114406" y="4629479"/>
              <a:ext cx="415498" cy="369332"/>
            </a:xfrm>
            <a:prstGeom prst="rect">
              <a:avLst/>
            </a:prstGeom>
            <a:noFill/>
          </p:spPr>
          <p:txBody>
            <a:bodyPr wrap="none" rtlCol="0">
              <a:spAutoFit/>
            </a:bodyPr>
            <a:lstStyle/>
            <a:p>
              <a:r>
                <a:rPr lang="en-US" dirty="0" smtClean="0"/>
                <a:t>…</a:t>
              </a:r>
              <a:endParaRPr lang="en-US" dirty="0"/>
            </a:p>
          </p:txBody>
        </p:sp>
      </p:grpSp>
    </p:spTree>
    <p:extLst>
      <p:ext uri="{BB962C8B-B14F-4D97-AF65-F5344CB8AC3E}">
        <p14:creationId xmlns:p14="http://schemas.microsoft.com/office/powerpoint/2010/main" val="171115265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7084</TotalTime>
  <Words>4321</Words>
  <Application>Microsoft Macintosh PowerPoint</Application>
  <PresentationFormat>On-screen Show (4:3)</PresentationFormat>
  <Paragraphs>759</Paragraphs>
  <Slides>36</Slides>
  <Notes>34</Notes>
  <HiddenSlides>4</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Clarity</vt:lpstr>
      <vt:lpstr>Processing</vt:lpstr>
      <vt:lpstr>Objectives</vt:lpstr>
      <vt:lpstr>PowerPoint Presentation</vt:lpstr>
      <vt:lpstr>Computing </vt:lpstr>
      <vt:lpstr>Algorithms</vt:lpstr>
      <vt:lpstr>Operations</vt:lpstr>
      <vt:lpstr>Example: Card Sorting </vt:lpstr>
      <vt:lpstr>Control Structures </vt:lpstr>
      <vt:lpstr>Sequence </vt:lpstr>
      <vt:lpstr>Selection </vt:lpstr>
      <vt:lpstr>Repetition (conditional version)  </vt:lpstr>
      <vt:lpstr>Repetition (list version) </vt:lpstr>
      <vt:lpstr>Example: Card Sorting </vt:lpstr>
      <vt:lpstr>PowerPoint Presentation</vt:lpstr>
      <vt:lpstr>Example: Euclid’s Algorithm  </vt:lpstr>
      <vt:lpstr>Programming</vt:lpstr>
      <vt:lpstr>Programming Languages</vt:lpstr>
      <vt:lpstr>Fredrick P. Brooks (1931- ) The Mythical Man-Month</vt:lpstr>
      <vt:lpstr>Software Engineering</vt:lpstr>
      <vt:lpstr>The Development Life-Cycle</vt:lpstr>
      <vt:lpstr>Sequential Development</vt:lpstr>
      <vt:lpstr>Iterative/Incremental Development</vt:lpstr>
      <vt:lpstr>Engineering a Program</vt:lpstr>
      <vt:lpstr>Machine Language</vt:lpstr>
      <vt:lpstr>           An Example (hypothetical)</vt:lpstr>
      <vt:lpstr>A Real Example</vt:lpstr>
      <vt:lpstr>Computer History</vt:lpstr>
      <vt:lpstr>Assembly Language</vt:lpstr>
      <vt:lpstr>The Real Example</vt:lpstr>
      <vt:lpstr>The Real Example</vt:lpstr>
      <vt:lpstr>Computer History</vt:lpstr>
      <vt:lpstr>High Level Language</vt:lpstr>
      <vt:lpstr>Compilers</vt:lpstr>
      <vt:lpstr>The Real Example</vt:lpstr>
      <vt:lpstr>Interpreters</vt:lpstr>
      <vt:lpstr>Compilation + Interpretation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&amp; Java</dc:title>
  <dc:creator>Serita Nelesen</dc:creator>
  <cp:lastModifiedBy>Serita Nelesen</cp:lastModifiedBy>
  <cp:revision>21</cp:revision>
  <dcterms:created xsi:type="dcterms:W3CDTF">2011-08-22T19:36:31Z</dcterms:created>
  <dcterms:modified xsi:type="dcterms:W3CDTF">2012-01-30T15:41:36Z</dcterms:modified>
</cp:coreProperties>
</file>